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Default Extension="jpg" ContentType="image/jp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</p:sldIdLst>
  <p:sldSz cx="12192000" cy="6858000"/>
  <p:notesSz cx="12192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19100" y="904875"/>
            <a:ext cx="5400675" cy="152400"/>
          </a:xfrm>
          <a:custGeom>
            <a:avLst/>
            <a:gdLst/>
            <a:ahLst/>
            <a:cxnLst/>
            <a:rect l="l" t="t" r="r" b="b"/>
            <a:pathLst>
              <a:path w="5400675" h="152400">
                <a:moveTo>
                  <a:pt x="5400675" y="0"/>
                </a:moveTo>
                <a:lnTo>
                  <a:pt x="0" y="0"/>
                </a:lnTo>
                <a:lnTo>
                  <a:pt x="0" y="152400"/>
                </a:lnTo>
                <a:lnTo>
                  <a:pt x="5400675" y="152400"/>
                </a:lnTo>
                <a:lnTo>
                  <a:pt x="5400675" y="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71675" y="695325"/>
            <a:ext cx="2295525" cy="1485900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419100" y="1885950"/>
            <a:ext cx="5391150" cy="1028700"/>
          </a:xfrm>
          <a:custGeom>
            <a:avLst/>
            <a:gdLst/>
            <a:ahLst/>
            <a:cxnLst/>
            <a:rect l="l" t="t" r="r" b="b"/>
            <a:pathLst>
              <a:path w="5391150" h="1028700">
                <a:moveTo>
                  <a:pt x="5391150" y="0"/>
                </a:moveTo>
                <a:lnTo>
                  <a:pt x="0" y="0"/>
                </a:lnTo>
                <a:lnTo>
                  <a:pt x="0" y="1028700"/>
                </a:lnTo>
                <a:lnTo>
                  <a:pt x="5391150" y="1028700"/>
                </a:lnTo>
                <a:lnTo>
                  <a:pt x="5391150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419100" y="1857375"/>
            <a:ext cx="5400675" cy="47625"/>
          </a:xfrm>
          <a:custGeom>
            <a:avLst/>
            <a:gdLst/>
            <a:ahLst/>
            <a:cxnLst/>
            <a:rect l="l" t="t" r="r" b="b"/>
            <a:pathLst>
              <a:path w="5400675" h="47625">
                <a:moveTo>
                  <a:pt x="5400675" y="0"/>
                </a:moveTo>
                <a:lnTo>
                  <a:pt x="0" y="0"/>
                </a:lnTo>
                <a:lnTo>
                  <a:pt x="0" y="47625"/>
                </a:lnTo>
                <a:lnTo>
                  <a:pt x="5400675" y="47625"/>
                </a:lnTo>
                <a:lnTo>
                  <a:pt x="5400675" y="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000000">
              <a:alpha val="65097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39725" y="85661"/>
            <a:ext cx="11509375" cy="5600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0.jpg"/><Relationship Id="rId3" Type="http://schemas.openxmlformats.org/officeDocument/2006/relationships/image" Target="../media/image51.png"/><Relationship Id="rId4" Type="http://schemas.openxmlformats.org/officeDocument/2006/relationships/image" Target="../media/image52.png"/><Relationship Id="rId5" Type="http://schemas.openxmlformats.org/officeDocument/2006/relationships/image" Target="../media/image53.png"/><Relationship Id="rId6" Type="http://schemas.openxmlformats.org/officeDocument/2006/relationships/image" Target="../media/image54.png"/><Relationship Id="rId7" Type="http://schemas.openxmlformats.org/officeDocument/2006/relationships/image" Target="../media/image55.png"/><Relationship Id="rId8" Type="http://schemas.openxmlformats.org/officeDocument/2006/relationships/image" Target="../media/image56.png"/><Relationship Id="rId9" Type="http://schemas.openxmlformats.org/officeDocument/2006/relationships/image" Target="../media/image57.jpg"/><Relationship Id="rId10" Type="http://schemas.openxmlformats.org/officeDocument/2006/relationships/image" Target="../media/image58.png"/><Relationship Id="rId11" Type="http://schemas.openxmlformats.org/officeDocument/2006/relationships/image" Target="../media/image59.png"/><Relationship Id="rId12" Type="http://schemas.openxmlformats.org/officeDocument/2006/relationships/image" Target="../media/image3.jp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0.png"/><Relationship Id="rId3" Type="http://schemas.openxmlformats.org/officeDocument/2006/relationships/image" Target="../media/image61.png"/><Relationship Id="rId4" Type="http://schemas.openxmlformats.org/officeDocument/2006/relationships/image" Target="../media/image62.png"/><Relationship Id="rId5" Type="http://schemas.openxmlformats.org/officeDocument/2006/relationships/image" Target="../media/image7.png"/><Relationship Id="rId6" Type="http://schemas.openxmlformats.org/officeDocument/2006/relationships/image" Target="../media/image63.png"/><Relationship Id="rId7" Type="http://schemas.openxmlformats.org/officeDocument/2006/relationships/image" Target="../media/image64.png"/><Relationship Id="rId8" Type="http://schemas.openxmlformats.org/officeDocument/2006/relationships/image" Target="../media/image65.png"/><Relationship Id="rId9" Type="http://schemas.openxmlformats.org/officeDocument/2006/relationships/image" Target="../media/image3.jp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6.png"/><Relationship Id="rId3" Type="http://schemas.openxmlformats.org/officeDocument/2006/relationships/image" Target="../media/image67.png"/><Relationship Id="rId4" Type="http://schemas.openxmlformats.org/officeDocument/2006/relationships/image" Target="../media/image68.png"/><Relationship Id="rId5" Type="http://schemas.openxmlformats.org/officeDocument/2006/relationships/image" Target="../media/image69.png"/><Relationship Id="rId6" Type="http://schemas.openxmlformats.org/officeDocument/2006/relationships/image" Target="../media/image70.png"/><Relationship Id="rId7" Type="http://schemas.openxmlformats.org/officeDocument/2006/relationships/image" Target="../media/image71.png"/><Relationship Id="rId8" Type="http://schemas.openxmlformats.org/officeDocument/2006/relationships/image" Target="../media/image72.png"/><Relationship Id="rId9" Type="http://schemas.openxmlformats.org/officeDocument/2006/relationships/image" Target="../media/image73.png"/><Relationship Id="rId10" Type="http://schemas.openxmlformats.org/officeDocument/2006/relationships/image" Target="../media/image74.png"/><Relationship Id="rId11" Type="http://schemas.openxmlformats.org/officeDocument/2006/relationships/image" Target="../media/image3.jp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5.png"/><Relationship Id="rId3" Type="http://schemas.openxmlformats.org/officeDocument/2006/relationships/image" Target="../media/image3.jpg"/><Relationship Id="rId4" Type="http://schemas.openxmlformats.org/officeDocument/2006/relationships/image" Target="../media/image76.jpg"/><Relationship Id="rId5" Type="http://schemas.openxmlformats.org/officeDocument/2006/relationships/image" Target="../media/image77.jpg"/><Relationship Id="rId6" Type="http://schemas.openxmlformats.org/officeDocument/2006/relationships/image" Target="../media/image78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9.png"/><Relationship Id="rId3" Type="http://schemas.openxmlformats.org/officeDocument/2006/relationships/image" Target="../media/image80.png"/><Relationship Id="rId4" Type="http://schemas.openxmlformats.org/officeDocument/2006/relationships/image" Target="../media/image81.png"/><Relationship Id="rId5" Type="http://schemas.openxmlformats.org/officeDocument/2006/relationships/image" Target="../media/image82.png"/><Relationship Id="rId6" Type="http://schemas.openxmlformats.org/officeDocument/2006/relationships/image" Target="../media/image83.png"/><Relationship Id="rId7" Type="http://schemas.openxmlformats.org/officeDocument/2006/relationships/image" Target="../media/image84.png"/><Relationship Id="rId8" Type="http://schemas.openxmlformats.org/officeDocument/2006/relationships/image" Target="../media/image85.png"/><Relationship Id="rId9" Type="http://schemas.openxmlformats.org/officeDocument/2006/relationships/image" Target="../media/image86.png"/><Relationship Id="rId10" Type="http://schemas.openxmlformats.org/officeDocument/2006/relationships/image" Target="../media/image87.png"/><Relationship Id="rId11" Type="http://schemas.openxmlformats.org/officeDocument/2006/relationships/image" Target="../media/image88.jpg"/><Relationship Id="rId12" Type="http://schemas.openxmlformats.org/officeDocument/2006/relationships/image" Target="../media/image89.png"/><Relationship Id="rId13" Type="http://schemas.openxmlformats.org/officeDocument/2006/relationships/image" Target="../media/image90.png"/><Relationship Id="rId14" Type="http://schemas.openxmlformats.org/officeDocument/2006/relationships/image" Target="../media/image91.png"/><Relationship Id="rId15" Type="http://schemas.openxmlformats.org/officeDocument/2006/relationships/image" Target="../media/image3.jp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2.jpg"/><Relationship Id="rId3" Type="http://schemas.openxmlformats.org/officeDocument/2006/relationships/image" Target="../media/image93.jpg"/><Relationship Id="rId4" Type="http://schemas.openxmlformats.org/officeDocument/2006/relationships/image" Target="../media/image94.jpg"/><Relationship Id="rId5" Type="http://schemas.openxmlformats.org/officeDocument/2006/relationships/image" Target="../media/image95.png"/><Relationship Id="rId6" Type="http://schemas.openxmlformats.org/officeDocument/2006/relationships/image" Target="../media/image96.png"/><Relationship Id="rId7" Type="http://schemas.openxmlformats.org/officeDocument/2006/relationships/image" Target="../media/image97.png"/><Relationship Id="rId8" Type="http://schemas.openxmlformats.org/officeDocument/2006/relationships/image" Target="../media/image98.png"/><Relationship Id="rId9" Type="http://schemas.openxmlformats.org/officeDocument/2006/relationships/image" Target="../media/image3.jp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9.png"/><Relationship Id="rId3" Type="http://schemas.openxmlformats.org/officeDocument/2006/relationships/image" Target="../media/image100.png"/><Relationship Id="rId4" Type="http://schemas.openxmlformats.org/officeDocument/2006/relationships/image" Target="../media/image101.jpg"/><Relationship Id="rId5" Type="http://schemas.openxmlformats.org/officeDocument/2006/relationships/image" Target="../media/image102.png"/><Relationship Id="rId6" Type="http://schemas.openxmlformats.org/officeDocument/2006/relationships/image" Target="../media/image95.png"/><Relationship Id="rId7" Type="http://schemas.openxmlformats.org/officeDocument/2006/relationships/image" Target="../media/image3.jpg"/><Relationship Id="rId8" Type="http://schemas.openxmlformats.org/officeDocument/2006/relationships/image" Target="../media/image103.png"/><Relationship Id="rId9" Type="http://schemas.openxmlformats.org/officeDocument/2006/relationships/image" Target="../media/image104.png"/><Relationship Id="rId10" Type="http://schemas.openxmlformats.org/officeDocument/2006/relationships/image" Target="../media/image105.png"/><Relationship Id="rId11" Type="http://schemas.openxmlformats.org/officeDocument/2006/relationships/image" Target="../media/image106.png"/><Relationship Id="rId12" Type="http://schemas.openxmlformats.org/officeDocument/2006/relationships/image" Target="../media/image107.pn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1.png"/><Relationship Id="rId3" Type="http://schemas.openxmlformats.org/officeDocument/2006/relationships/image" Target="../media/image108.png"/><Relationship Id="rId4" Type="http://schemas.openxmlformats.org/officeDocument/2006/relationships/image" Target="../media/image88.jpg"/><Relationship Id="rId5" Type="http://schemas.openxmlformats.org/officeDocument/2006/relationships/image" Target="../media/image109.png"/><Relationship Id="rId6" Type="http://schemas.openxmlformats.org/officeDocument/2006/relationships/image" Target="../media/image95.png"/><Relationship Id="rId7" Type="http://schemas.openxmlformats.org/officeDocument/2006/relationships/image" Target="../media/image3.jpg"/><Relationship Id="rId8" Type="http://schemas.openxmlformats.org/officeDocument/2006/relationships/image" Target="../media/image103.png"/><Relationship Id="rId9" Type="http://schemas.openxmlformats.org/officeDocument/2006/relationships/image" Target="../media/image104.png"/><Relationship Id="rId10" Type="http://schemas.openxmlformats.org/officeDocument/2006/relationships/image" Target="../media/image106.png"/><Relationship Id="rId11" Type="http://schemas.openxmlformats.org/officeDocument/2006/relationships/image" Target="../media/image107.png"/><Relationship Id="rId12" Type="http://schemas.openxmlformats.org/officeDocument/2006/relationships/image" Target="../media/image110.pn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Relationship Id="rId3" Type="http://schemas.openxmlformats.org/officeDocument/2006/relationships/image" Target="../media/image111.png"/><Relationship Id="rId4" Type="http://schemas.openxmlformats.org/officeDocument/2006/relationships/image" Target="../media/image112.png"/><Relationship Id="rId5" Type="http://schemas.openxmlformats.org/officeDocument/2006/relationships/image" Target="../media/image113.png"/><Relationship Id="rId6" Type="http://schemas.openxmlformats.org/officeDocument/2006/relationships/image" Target="../media/image114.png"/><Relationship Id="rId7" Type="http://schemas.openxmlformats.org/officeDocument/2006/relationships/image" Target="../media/image115.png"/><Relationship Id="rId8" Type="http://schemas.openxmlformats.org/officeDocument/2006/relationships/image" Target="../media/image116.png"/><Relationship Id="rId9" Type="http://schemas.openxmlformats.org/officeDocument/2006/relationships/image" Target="../media/image117.png"/><Relationship Id="rId10" Type="http://schemas.openxmlformats.org/officeDocument/2006/relationships/image" Target="../media/image118.png"/><Relationship Id="rId11" Type="http://schemas.openxmlformats.org/officeDocument/2006/relationships/image" Target="../media/image119.png"/><Relationship Id="rId12" Type="http://schemas.openxmlformats.org/officeDocument/2006/relationships/image" Target="../media/image120.png"/><Relationship Id="rId13" Type="http://schemas.openxmlformats.org/officeDocument/2006/relationships/image" Target="../media/image121.png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2.png"/><Relationship Id="rId3" Type="http://schemas.openxmlformats.org/officeDocument/2006/relationships/image" Target="../media/image123.png"/><Relationship Id="rId4" Type="http://schemas.openxmlformats.org/officeDocument/2006/relationships/image" Target="../media/image124.png"/><Relationship Id="rId5" Type="http://schemas.openxmlformats.org/officeDocument/2006/relationships/image" Target="../media/image125.png"/><Relationship Id="rId6" Type="http://schemas.openxmlformats.org/officeDocument/2006/relationships/image" Target="../media/image3.jp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Relationship Id="rId3" Type="http://schemas.openxmlformats.org/officeDocument/2006/relationships/image" Target="../media/image4.jpg"/><Relationship Id="rId4" Type="http://schemas.openxmlformats.org/officeDocument/2006/relationships/image" Target="../media/image5.jpg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6.png"/><Relationship Id="rId3" Type="http://schemas.openxmlformats.org/officeDocument/2006/relationships/image" Target="../media/image127.png"/><Relationship Id="rId4" Type="http://schemas.openxmlformats.org/officeDocument/2006/relationships/image" Target="../media/image128.png"/><Relationship Id="rId5" Type="http://schemas.openxmlformats.org/officeDocument/2006/relationships/image" Target="../media/image129.png"/><Relationship Id="rId6" Type="http://schemas.openxmlformats.org/officeDocument/2006/relationships/image" Target="../media/image3.jpg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0.png"/><Relationship Id="rId3" Type="http://schemas.openxmlformats.org/officeDocument/2006/relationships/image" Target="../media/image3.jpg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1.png"/><Relationship Id="rId3" Type="http://schemas.openxmlformats.org/officeDocument/2006/relationships/image" Target="../media/image3.jpg"/><Relationship Id="rId4" Type="http://schemas.openxmlformats.org/officeDocument/2006/relationships/image" Target="../media/image132.png"/><Relationship Id="rId5" Type="http://schemas.openxmlformats.org/officeDocument/2006/relationships/image" Target="../media/image133.png"/><Relationship Id="rId6" Type="http://schemas.openxmlformats.org/officeDocument/2006/relationships/image" Target="../media/image134.png"/><Relationship Id="rId7" Type="http://schemas.openxmlformats.org/officeDocument/2006/relationships/image" Target="../media/image135.png"/><Relationship Id="rId8" Type="http://schemas.openxmlformats.org/officeDocument/2006/relationships/image" Target="../media/image136.png"/><Relationship Id="rId9" Type="http://schemas.openxmlformats.org/officeDocument/2006/relationships/image" Target="../media/image137.png"/></Relationships>
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8.png"/><Relationship Id="rId3" Type="http://schemas.openxmlformats.org/officeDocument/2006/relationships/image" Target="../media/image139.png"/><Relationship Id="rId4" Type="http://schemas.openxmlformats.org/officeDocument/2006/relationships/image" Target="../media/image140.png"/><Relationship Id="rId5" Type="http://schemas.openxmlformats.org/officeDocument/2006/relationships/image" Target="../media/image141.png"/><Relationship Id="rId6" Type="http://schemas.openxmlformats.org/officeDocument/2006/relationships/image" Target="../media/image142.png"/><Relationship Id="rId7" Type="http://schemas.openxmlformats.org/officeDocument/2006/relationships/image" Target="../media/image143.png"/><Relationship Id="rId8" Type="http://schemas.openxmlformats.org/officeDocument/2006/relationships/image" Target="../media/image144.png"/><Relationship Id="rId9" Type="http://schemas.openxmlformats.org/officeDocument/2006/relationships/image" Target="../media/image145.png"/><Relationship Id="rId10" Type="http://schemas.openxmlformats.org/officeDocument/2006/relationships/image" Target="../media/image146.png"/><Relationship Id="rId11" Type="http://schemas.openxmlformats.org/officeDocument/2006/relationships/image" Target="../media/image3.jpg"/><Relationship Id="rId12" Type="http://schemas.openxmlformats.org/officeDocument/2006/relationships/image" Target="../media/image147.png"/></Relationships>
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Relationship Id="rId3" Type="http://schemas.openxmlformats.org/officeDocument/2006/relationships/image" Target="../media/image29.png"/><Relationship Id="rId4" Type="http://schemas.openxmlformats.org/officeDocument/2006/relationships/image" Target="../media/image148.png"/><Relationship Id="rId5" Type="http://schemas.openxmlformats.org/officeDocument/2006/relationships/image" Target="../media/image149.png"/></Relationships>
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0.jpg"/><Relationship Id="rId3" Type="http://schemas.openxmlformats.org/officeDocument/2006/relationships/image" Target="../media/image151.jpg"/><Relationship Id="rId4" Type="http://schemas.openxmlformats.org/officeDocument/2006/relationships/image" Target="../media/image152.jpg"/><Relationship Id="rId5" Type="http://schemas.openxmlformats.org/officeDocument/2006/relationships/image" Target="../media/image153.jpg"/><Relationship Id="rId6" Type="http://schemas.openxmlformats.org/officeDocument/2006/relationships/image" Target="../media/image154.jpg"/><Relationship Id="rId7" Type="http://schemas.openxmlformats.org/officeDocument/2006/relationships/image" Target="../media/image155.jpg"/><Relationship Id="rId8" Type="http://schemas.openxmlformats.org/officeDocument/2006/relationships/image" Target="../media/image156.jpg"/><Relationship Id="rId9" Type="http://schemas.openxmlformats.org/officeDocument/2006/relationships/image" Target="../media/image157.jpg"/><Relationship Id="rId10" Type="http://schemas.openxmlformats.org/officeDocument/2006/relationships/image" Target="../media/image158.jpg"/><Relationship Id="rId11" Type="http://schemas.openxmlformats.org/officeDocument/2006/relationships/image" Target="../media/image159.jpg"/><Relationship Id="rId12" Type="http://schemas.openxmlformats.org/officeDocument/2006/relationships/image" Target="../media/image160.jpg"/><Relationship Id="rId13" Type="http://schemas.openxmlformats.org/officeDocument/2006/relationships/image" Target="../media/image161.jpg"/><Relationship Id="rId14" Type="http://schemas.openxmlformats.org/officeDocument/2006/relationships/image" Target="../media/image162.jpg"/><Relationship Id="rId15" Type="http://schemas.openxmlformats.org/officeDocument/2006/relationships/image" Target="../media/image163.jpg"/><Relationship Id="rId16" Type="http://schemas.openxmlformats.org/officeDocument/2006/relationships/image" Target="../media/image164.jpg"/><Relationship Id="rId17" Type="http://schemas.openxmlformats.org/officeDocument/2006/relationships/image" Target="../media/image165.jpg"/><Relationship Id="rId18" Type="http://schemas.openxmlformats.org/officeDocument/2006/relationships/image" Target="../media/image166.jpg"/><Relationship Id="rId19" Type="http://schemas.openxmlformats.org/officeDocument/2006/relationships/image" Target="../media/image167.jpg"/><Relationship Id="rId20" Type="http://schemas.openxmlformats.org/officeDocument/2006/relationships/image" Target="../media/image168.jpg"/><Relationship Id="rId21" Type="http://schemas.openxmlformats.org/officeDocument/2006/relationships/image" Target="../media/image169.jpg"/><Relationship Id="rId22" Type="http://schemas.openxmlformats.org/officeDocument/2006/relationships/image" Target="../media/image3.jpg"/><Relationship Id="rId23" Type="http://schemas.openxmlformats.org/officeDocument/2006/relationships/image" Target="../media/image170.png"/><Relationship Id="rId24" Type="http://schemas.openxmlformats.org/officeDocument/2006/relationships/image" Target="../media/image171.png"/><Relationship Id="rId25" Type="http://schemas.openxmlformats.org/officeDocument/2006/relationships/image" Target="../media/image172.png"/><Relationship Id="rId26" Type="http://schemas.openxmlformats.org/officeDocument/2006/relationships/image" Target="../media/image173.png"/><Relationship Id="rId27" Type="http://schemas.openxmlformats.org/officeDocument/2006/relationships/image" Target="../media/image174.png"/><Relationship Id="rId28" Type="http://schemas.openxmlformats.org/officeDocument/2006/relationships/image" Target="../media/image175.png"/><Relationship Id="rId29" Type="http://schemas.openxmlformats.org/officeDocument/2006/relationships/image" Target="../media/image104.png"/></Relationships>

</file>

<file path=ppt/slides/_rels/slide2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Relationship Id="rId3" Type="http://schemas.openxmlformats.org/officeDocument/2006/relationships/image" Target="../media/image176.png"/><Relationship Id="rId4" Type="http://schemas.openxmlformats.org/officeDocument/2006/relationships/image" Target="../media/image177.png"/><Relationship Id="rId5" Type="http://schemas.openxmlformats.org/officeDocument/2006/relationships/image" Target="../media/image178.png"/><Relationship Id="rId6" Type="http://schemas.openxmlformats.org/officeDocument/2006/relationships/image" Target="../media/image179.png"/><Relationship Id="rId7" Type="http://schemas.openxmlformats.org/officeDocument/2006/relationships/image" Target="../media/image180.png"/><Relationship Id="rId8" Type="http://schemas.openxmlformats.org/officeDocument/2006/relationships/image" Target="../media/image181.png"/><Relationship Id="rId9" Type="http://schemas.openxmlformats.org/officeDocument/2006/relationships/image" Target="../media/image182.png"/><Relationship Id="rId10" Type="http://schemas.openxmlformats.org/officeDocument/2006/relationships/image" Target="../media/image183.png"/><Relationship Id="rId11" Type="http://schemas.openxmlformats.org/officeDocument/2006/relationships/image" Target="../media/image184.png"/><Relationship Id="rId12" Type="http://schemas.openxmlformats.org/officeDocument/2006/relationships/image" Target="../media/image185.png"/><Relationship Id="rId13" Type="http://schemas.openxmlformats.org/officeDocument/2006/relationships/image" Target="../media/image186.png"/><Relationship Id="rId14" Type="http://schemas.openxmlformats.org/officeDocument/2006/relationships/image" Target="../media/image187.png"/><Relationship Id="rId15" Type="http://schemas.openxmlformats.org/officeDocument/2006/relationships/image" Target="../media/image188.png"/></Relationships>

</file>

<file path=ppt/slides/_rels/slide2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Relationship Id="rId3" Type="http://schemas.openxmlformats.org/officeDocument/2006/relationships/image" Target="../media/image189.png"/><Relationship Id="rId4" Type="http://schemas.openxmlformats.org/officeDocument/2006/relationships/image" Target="../media/image190.png"/><Relationship Id="rId5" Type="http://schemas.openxmlformats.org/officeDocument/2006/relationships/image" Target="../media/image191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jp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/Relationships>

</file>

<file path=ppt/slides/_rels/slide3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
</file>

<file path=ppt/slides/_rels/slide3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
</file>

<file path=ppt/slides/_rels/slide3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Relationship Id="rId3" Type="http://schemas.openxmlformats.org/officeDocument/2006/relationships/image" Target="../media/image192.png"/><Relationship Id="rId4" Type="http://schemas.openxmlformats.org/officeDocument/2006/relationships/image" Target="../media/image193.png"/><Relationship Id="rId5" Type="http://schemas.openxmlformats.org/officeDocument/2006/relationships/image" Target="../media/image194.png"/><Relationship Id="rId6" Type="http://schemas.openxmlformats.org/officeDocument/2006/relationships/image" Target="../media/image195.png"/><Relationship Id="rId7" Type="http://schemas.openxmlformats.org/officeDocument/2006/relationships/image" Target="../media/image196.png"/><Relationship Id="rId8" Type="http://schemas.openxmlformats.org/officeDocument/2006/relationships/image" Target="../media/image197.png"/><Relationship Id="rId9" Type="http://schemas.openxmlformats.org/officeDocument/2006/relationships/image" Target="../media/image198.png"/><Relationship Id="rId10" Type="http://schemas.openxmlformats.org/officeDocument/2006/relationships/image" Target="../media/image199.png"/></Relationships>

</file>

<file path=ppt/slides/_rels/slide3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Relationship Id="rId3" Type="http://schemas.openxmlformats.org/officeDocument/2006/relationships/image" Target="../media/image200.png"/><Relationship Id="rId4" Type="http://schemas.openxmlformats.org/officeDocument/2006/relationships/image" Target="../media/image201.png"/><Relationship Id="rId5" Type="http://schemas.openxmlformats.org/officeDocument/2006/relationships/image" Target="../media/image202.png"/><Relationship Id="rId6" Type="http://schemas.openxmlformats.org/officeDocument/2006/relationships/image" Target="../media/image203.png"/><Relationship Id="rId7" Type="http://schemas.openxmlformats.org/officeDocument/2006/relationships/image" Target="../media/image204.png"/></Relationships>

</file>

<file path=ppt/slides/_rels/slide3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5.jpg"/><Relationship Id="rId3" Type="http://schemas.openxmlformats.org/officeDocument/2006/relationships/image" Target="../media/image3.jpg"/><Relationship Id="rId4" Type="http://schemas.openxmlformats.org/officeDocument/2006/relationships/image" Target="../media/image206.png"/></Relationships>

</file>

<file path=ppt/slides/_rels/slide3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7.png"/><Relationship Id="rId3" Type="http://schemas.openxmlformats.org/officeDocument/2006/relationships/image" Target="../media/image3.jpg"/></Relationships>

</file>

<file path=ppt/slides/_rels/slide3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8.png"/><Relationship Id="rId3" Type="http://schemas.openxmlformats.org/officeDocument/2006/relationships/image" Target="../media/image209.png"/><Relationship Id="rId4" Type="http://schemas.openxmlformats.org/officeDocument/2006/relationships/image" Target="../media/image3.jpg"/></Relationships>

</file>

<file path=ppt/slides/_rels/slide3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Relationship Id="rId3" Type="http://schemas.openxmlformats.org/officeDocument/2006/relationships/hyperlink" Target="http://www.italpassion.fr/en/ferrari/ferrari-electric-the-greatest-challenge-that-could-also-be-the-brands-" TargetMode="External"/><Relationship Id="rId4" Type="http://schemas.openxmlformats.org/officeDocument/2006/relationships/hyperlink" Target="http://www.mckinsey.com/~/media/McKinsey/Business%20Functions/McKinsey%20Digital/Our%20Insights/Building%20smarter%20cars/Building-smarter-cars-with-smarter-factories.pdf" TargetMode="External"/><Relationship Id="rId5" Type="http://schemas.openxmlformats.org/officeDocument/2006/relationships/hyperlink" Target="http://www.espn.com/f1/story/_/id/38621845/pirelli-continue-f1-tyre-supplier-2027" TargetMode="External"/><Relationship Id="rId6" Type="http://schemas.openxmlformats.org/officeDocument/2006/relationships/hyperlink" Target="http://www.evdesignandmanufacturing.com/news/ferrari-sportscar-luxury-hybrid-electric-evs/" TargetMode="External"/><Relationship Id="rId7" Type="http://schemas.openxmlformats.org/officeDocument/2006/relationships/hyperlink" Target="http://www.ferrari.com/en-EN/magazine/articles/inside-the-factory-the-engine-assembly-plant" TargetMode="External"/><Relationship Id="rId8" Type="http://schemas.openxmlformats.org/officeDocument/2006/relationships/hyperlink" Target="http://www.ferrari.com/en-EN/corporate/investors" TargetMode="External"/><Relationship Id="rId9" Type="http://schemas.openxmlformats.org/officeDocument/2006/relationships/hyperlink" Target="http://www.ferrari.com/en-EN/corporate/key-metrics" TargetMode="External"/><Relationship Id="rId10" Type="http://schemas.openxmlformats.org/officeDocument/2006/relationships/hyperlink" Target="http://www.ferrari.com/en-EN/formula1/partners/sabelt" TargetMode="External"/><Relationship Id="rId11" Type="http://schemas.openxmlformats.org/officeDocument/2006/relationships/hyperlink" Target="http://www.grandviewresearch.com/industry-analysis/automotive-artificial-intelligence-market-report" TargetMode="External"/><Relationship Id="rId12" Type="http://schemas.openxmlformats.org/officeDocument/2006/relationships/hyperlink" Target="http://www.bloomberg.com/news/articles/2022-06-16/there-will-never-be-a-self-driving-ferrari-ceo-vigna-says" TargetMode="External"/><Relationship Id="rId13" Type="http://schemas.openxmlformats.org/officeDocument/2006/relationships/hyperlink" Target="http://www.michelin.com/en/publications/group/annual-results-2024" TargetMode="External"/><Relationship Id="rId14" Type="http://schemas.openxmlformats.org/officeDocument/2006/relationships/hyperlink" Target="http://www.motorsport.com/f1/news/ferrari-pirelli-tyre-supply-hankook/3208817/" TargetMode="External"/><Relationship Id="rId15" Type="http://schemas.openxmlformats.org/officeDocument/2006/relationships/hyperlink" Target="http://www.statista.com/statistics/1224515/av-market-size-worldwide-forecast/" TargetMode="External"/><Relationship Id="rId16" Type="http://schemas.openxmlformats.org/officeDocument/2006/relationships/hyperlink" Target="http://www.reuters.com/business/tire-maker-goodyear-invest-c575-million-upgrade-canada-plant-2024-08-12/" TargetMode="External"/><Relationship Id="rId17" Type="http://schemas.openxmlformats.org/officeDocument/2006/relationships/hyperlink" Target="http://www.reuters.com/business/autos-transportation/us-finalizes-963-billion-loan-ford-sk-joint-battery-venture-2024-" TargetMode="External"/><Relationship Id="rId18" Type="http://schemas.openxmlformats.org/officeDocument/2006/relationships/hyperlink" Target="http://www.thebusinessresearchcompany.com/report/tire-global-market-report" TargetMode="External"/><Relationship Id="rId19" Type="http://schemas.openxmlformats.org/officeDocument/2006/relationships/hyperlink" Target="http://www.towardsautomotive.com/insights/electric-vehicle-battery-market-sizing" TargetMode="External"/><Relationship Id="rId20" Type="http://schemas.openxmlformats.org/officeDocument/2006/relationships/hyperlink" Target="http://www.zurich.com/knowledge/topics/climate-change/leaders-with-lacqua-goes-green-ferrari-ceo-benedetto-vigna" TargetMode="Externa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image" Target="../media/image16.png"/><Relationship Id="rId8" Type="http://schemas.openxmlformats.org/officeDocument/2006/relationships/image" Target="../media/image3.jpg"/><Relationship Id="rId9" Type="http://schemas.openxmlformats.org/officeDocument/2006/relationships/image" Target="../media/image17.png"/><Relationship Id="rId10" Type="http://schemas.openxmlformats.org/officeDocument/2006/relationships/image" Target="../media/image18.png"/><Relationship Id="rId11" Type="http://schemas.openxmlformats.org/officeDocument/2006/relationships/image" Target="../media/image19.png"/><Relationship Id="rId12" Type="http://schemas.openxmlformats.org/officeDocument/2006/relationships/image" Target="../media/image20.png"/><Relationship Id="rId13" Type="http://schemas.openxmlformats.org/officeDocument/2006/relationships/image" Target="../media/image21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6" Type="http://schemas.openxmlformats.org/officeDocument/2006/relationships/image" Target="../media/image26.png"/><Relationship Id="rId7" Type="http://schemas.openxmlformats.org/officeDocument/2006/relationships/image" Target="../media/image27.png"/><Relationship Id="rId8" Type="http://schemas.openxmlformats.org/officeDocument/2006/relationships/image" Target="../media/image28.png"/><Relationship Id="rId9" Type="http://schemas.openxmlformats.org/officeDocument/2006/relationships/image" Target="../media/image29.png"/><Relationship Id="rId10" Type="http://schemas.openxmlformats.org/officeDocument/2006/relationships/image" Target="../media/image30.png"/><Relationship Id="rId11" Type="http://schemas.openxmlformats.org/officeDocument/2006/relationships/image" Target="../media/image31.jpg"/><Relationship Id="rId12" Type="http://schemas.openxmlformats.org/officeDocument/2006/relationships/image" Target="../media/image3.jp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Relationship Id="rId3" Type="http://schemas.openxmlformats.org/officeDocument/2006/relationships/image" Target="../media/image33.png"/><Relationship Id="rId4" Type="http://schemas.openxmlformats.org/officeDocument/2006/relationships/image" Target="../media/image34.png"/><Relationship Id="rId5" Type="http://schemas.openxmlformats.org/officeDocument/2006/relationships/image" Target="../media/image3.jp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jpg"/><Relationship Id="rId3" Type="http://schemas.openxmlformats.org/officeDocument/2006/relationships/image" Target="../media/image3.jp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Relationship Id="rId3" Type="http://schemas.openxmlformats.org/officeDocument/2006/relationships/image" Target="../media/image37.jpg"/><Relationship Id="rId4" Type="http://schemas.openxmlformats.org/officeDocument/2006/relationships/image" Target="../media/image38.png"/><Relationship Id="rId5" Type="http://schemas.openxmlformats.org/officeDocument/2006/relationships/image" Target="../media/image39.png"/><Relationship Id="rId6" Type="http://schemas.openxmlformats.org/officeDocument/2006/relationships/image" Target="../media/image40.png"/><Relationship Id="rId7" Type="http://schemas.openxmlformats.org/officeDocument/2006/relationships/image" Target="../media/image41.png"/><Relationship Id="rId8" Type="http://schemas.openxmlformats.org/officeDocument/2006/relationships/image" Target="../media/image42.png"/><Relationship Id="rId9" Type="http://schemas.openxmlformats.org/officeDocument/2006/relationships/image" Target="../media/image3.jpg"/><Relationship Id="rId10" Type="http://schemas.openxmlformats.org/officeDocument/2006/relationships/image" Target="../media/image43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4.png"/><Relationship Id="rId3" Type="http://schemas.openxmlformats.org/officeDocument/2006/relationships/image" Target="../media/image45.png"/><Relationship Id="rId4" Type="http://schemas.openxmlformats.org/officeDocument/2006/relationships/image" Target="../media/image46.png"/><Relationship Id="rId5" Type="http://schemas.openxmlformats.org/officeDocument/2006/relationships/image" Target="../media/image47.png"/><Relationship Id="rId6" Type="http://schemas.openxmlformats.org/officeDocument/2006/relationships/image" Target="../media/image48.png"/><Relationship Id="rId7" Type="http://schemas.openxmlformats.org/officeDocument/2006/relationships/image" Target="../media/image49.png"/><Relationship Id="rId8" Type="http://schemas.openxmlformats.org/officeDocument/2006/relationships/image" Target="../media/image3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3" name="object 3" descr="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000000">
              <a:alpha val="65097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280034" y="5182552"/>
            <a:ext cx="2576195" cy="518159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-175" i="1">
                <a:solidFill>
                  <a:srgbClr val="FFFFFF"/>
                </a:solidFill>
                <a:latin typeface="Trebuchet MS"/>
                <a:cs typeface="Trebuchet MS"/>
              </a:rPr>
              <a:t>Gravity</a:t>
            </a:r>
            <a:r>
              <a:rPr dirty="0" sz="3200" spc="-290" i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200" spc="-50" i="1">
                <a:solidFill>
                  <a:srgbClr val="FFFFFF"/>
                </a:solidFill>
                <a:latin typeface="Trebuchet MS"/>
                <a:cs typeface="Trebuchet MS"/>
              </a:rPr>
              <a:t>Defiers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5" name="object 5" descr=""/>
          <p:cNvSpPr/>
          <p:nvPr/>
        </p:nvSpPr>
        <p:spPr>
          <a:xfrm>
            <a:off x="292468" y="5616918"/>
            <a:ext cx="2552700" cy="9525"/>
          </a:xfrm>
          <a:custGeom>
            <a:avLst/>
            <a:gdLst/>
            <a:ahLst/>
            <a:cxnLst/>
            <a:rect l="l" t="t" r="r" b="b"/>
            <a:pathLst>
              <a:path w="2552700" h="9525">
                <a:moveTo>
                  <a:pt x="2552700" y="0"/>
                </a:moveTo>
                <a:lnTo>
                  <a:pt x="0" y="0"/>
                </a:lnTo>
                <a:lnTo>
                  <a:pt x="0" y="9525"/>
                </a:lnTo>
                <a:lnTo>
                  <a:pt x="2552700" y="9525"/>
                </a:lnTo>
                <a:lnTo>
                  <a:pt x="25527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/>
          <p:nvPr/>
        </p:nvSpPr>
        <p:spPr>
          <a:xfrm>
            <a:off x="254634" y="5964872"/>
            <a:ext cx="8888095" cy="577215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38100" marR="30480">
              <a:lnSpc>
                <a:spcPct val="100800"/>
              </a:lnSpc>
              <a:spcBef>
                <a:spcPts val="85"/>
              </a:spcBef>
            </a:pPr>
            <a:r>
              <a:rPr dirty="0" sz="1800" spc="-30">
                <a:solidFill>
                  <a:srgbClr val="FFFFFF"/>
                </a:solidFill>
                <a:latin typeface="Segoe UI Emoji"/>
                <a:cs typeface="Segoe UI Emoji"/>
              </a:rPr>
              <a:t>Tamerlan</a:t>
            </a:r>
            <a:r>
              <a:rPr dirty="0" sz="1800" spc="-130">
                <a:solidFill>
                  <a:srgbClr val="FFFFFF"/>
                </a:solidFill>
                <a:latin typeface="Segoe UI Emoji"/>
                <a:cs typeface="Segoe UI Emoji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Segoe UI Emoji"/>
                <a:cs typeface="Segoe UI Emoji"/>
              </a:rPr>
              <a:t>Gasimov</a:t>
            </a:r>
            <a:r>
              <a:rPr dirty="0" sz="1800" spc="-100">
                <a:solidFill>
                  <a:srgbClr val="FFFFFF"/>
                </a:solidFill>
                <a:latin typeface="Segoe UI Emoji"/>
                <a:cs typeface="Segoe UI Emoji"/>
              </a:rPr>
              <a:t> </a:t>
            </a:r>
            <a:r>
              <a:rPr dirty="0" sz="1800" spc="55">
                <a:solidFill>
                  <a:srgbClr val="FFFFFF"/>
                </a:solidFill>
                <a:latin typeface="Segoe UI Emoji"/>
                <a:cs typeface="Segoe UI Emoji"/>
              </a:rPr>
              <a:t>|</a:t>
            </a:r>
            <a:r>
              <a:rPr dirty="0" sz="1800" spc="-145">
                <a:solidFill>
                  <a:srgbClr val="FFFFFF"/>
                </a:solidFill>
                <a:latin typeface="Segoe UI Emoji"/>
                <a:cs typeface="Segoe UI Emoji"/>
              </a:rPr>
              <a:t> </a:t>
            </a:r>
            <a:r>
              <a:rPr dirty="0" sz="1800" spc="-50">
                <a:solidFill>
                  <a:srgbClr val="FFFFFF"/>
                </a:solidFill>
                <a:latin typeface="Segoe UI Emoji"/>
                <a:cs typeface="Segoe UI Emoji"/>
              </a:rPr>
              <a:t>Paige</a:t>
            </a:r>
            <a:r>
              <a:rPr dirty="0" sz="1800" spc="-85">
                <a:solidFill>
                  <a:srgbClr val="FFFFFF"/>
                </a:solidFill>
                <a:latin typeface="Segoe UI Emoji"/>
                <a:cs typeface="Segoe UI Emoji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Segoe UI Emoji"/>
                <a:cs typeface="Segoe UI Emoji"/>
              </a:rPr>
              <a:t>McFarland</a:t>
            </a:r>
            <a:r>
              <a:rPr dirty="0" sz="1800" spc="-145">
                <a:solidFill>
                  <a:srgbClr val="FFFFFF"/>
                </a:solidFill>
                <a:latin typeface="Segoe UI Emoji"/>
                <a:cs typeface="Segoe UI Emoji"/>
              </a:rPr>
              <a:t> </a:t>
            </a:r>
            <a:r>
              <a:rPr dirty="0" sz="1800" spc="55">
                <a:solidFill>
                  <a:srgbClr val="FFFFFF"/>
                </a:solidFill>
                <a:latin typeface="Segoe UI Emoji"/>
                <a:cs typeface="Segoe UI Emoji"/>
              </a:rPr>
              <a:t>|</a:t>
            </a:r>
            <a:r>
              <a:rPr dirty="0" sz="1800" spc="-70">
                <a:solidFill>
                  <a:srgbClr val="FFFFFF"/>
                </a:solidFill>
                <a:latin typeface="Segoe UI Emoji"/>
                <a:cs typeface="Segoe UI Emoji"/>
              </a:rPr>
              <a:t> </a:t>
            </a:r>
            <a:r>
              <a:rPr dirty="0" sz="1800" spc="-55">
                <a:solidFill>
                  <a:srgbClr val="FFFFFF"/>
                </a:solidFill>
                <a:latin typeface="Segoe UI Emoji"/>
                <a:cs typeface="Segoe UI Emoji"/>
              </a:rPr>
              <a:t>Veer</a:t>
            </a:r>
            <a:r>
              <a:rPr dirty="0" sz="1800" spc="-110">
                <a:solidFill>
                  <a:srgbClr val="FFFFFF"/>
                </a:solidFill>
                <a:latin typeface="Segoe UI Emoji"/>
                <a:cs typeface="Segoe UI Emoji"/>
              </a:rPr>
              <a:t> </a:t>
            </a:r>
            <a:r>
              <a:rPr dirty="0" sz="1800" spc="-50">
                <a:solidFill>
                  <a:srgbClr val="FFFFFF"/>
                </a:solidFill>
                <a:latin typeface="Segoe UI Emoji"/>
                <a:cs typeface="Segoe UI Emoji"/>
              </a:rPr>
              <a:t>Singh</a:t>
            </a:r>
            <a:r>
              <a:rPr dirty="0" sz="1800" spc="-125">
                <a:solidFill>
                  <a:srgbClr val="FFFFFF"/>
                </a:solidFill>
                <a:latin typeface="Segoe UI Emoji"/>
                <a:cs typeface="Segoe UI Emoji"/>
              </a:rPr>
              <a:t> </a:t>
            </a:r>
            <a:r>
              <a:rPr dirty="0" sz="1800" spc="55">
                <a:solidFill>
                  <a:srgbClr val="FFFFFF"/>
                </a:solidFill>
                <a:latin typeface="Segoe UI Emoji"/>
                <a:cs typeface="Segoe UI Emoji"/>
              </a:rPr>
              <a:t>|</a:t>
            </a:r>
            <a:r>
              <a:rPr dirty="0" sz="1800" spc="-145">
                <a:solidFill>
                  <a:srgbClr val="FFFFFF"/>
                </a:solidFill>
                <a:latin typeface="Segoe UI Emoji"/>
                <a:cs typeface="Segoe UI Emoji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Segoe UI Emoji"/>
                <a:cs typeface="Segoe UI Emoji"/>
              </a:rPr>
              <a:t>Stephanie</a:t>
            </a:r>
            <a:r>
              <a:rPr dirty="0" sz="1800" spc="-85">
                <a:solidFill>
                  <a:srgbClr val="FFFFFF"/>
                </a:solidFill>
                <a:latin typeface="Segoe UI Emoji"/>
                <a:cs typeface="Segoe UI Emoji"/>
              </a:rPr>
              <a:t> </a:t>
            </a:r>
            <a:r>
              <a:rPr dirty="0" sz="1800" spc="-70">
                <a:solidFill>
                  <a:srgbClr val="FFFFFF"/>
                </a:solidFill>
                <a:latin typeface="Segoe UI Emoji"/>
                <a:cs typeface="Segoe UI Emoji"/>
              </a:rPr>
              <a:t>Tomaz</a:t>
            </a:r>
            <a:r>
              <a:rPr dirty="0" sz="1800" spc="-145">
                <a:solidFill>
                  <a:srgbClr val="FFFFFF"/>
                </a:solidFill>
                <a:latin typeface="Segoe UI Emoji"/>
                <a:cs typeface="Segoe UI Emoji"/>
              </a:rPr>
              <a:t> </a:t>
            </a:r>
            <a:r>
              <a:rPr dirty="0" sz="1800" spc="55">
                <a:solidFill>
                  <a:srgbClr val="FFFFFF"/>
                </a:solidFill>
                <a:latin typeface="Segoe UI Emoji"/>
                <a:cs typeface="Segoe UI Emoji"/>
              </a:rPr>
              <a:t>|</a:t>
            </a:r>
            <a:r>
              <a:rPr dirty="0" sz="1800" spc="-145">
                <a:solidFill>
                  <a:srgbClr val="FFFFFF"/>
                </a:solidFill>
                <a:latin typeface="Segoe UI Emoji"/>
                <a:cs typeface="Segoe UI Emoji"/>
              </a:rPr>
              <a:t> </a:t>
            </a:r>
            <a:r>
              <a:rPr dirty="0" sz="1800">
                <a:solidFill>
                  <a:srgbClr val="FFFFFF"/>
                </a:solidFill>
                <a:latin typeface="Segoe UI Emoji"/>
                <a:cs typeface="Segoe UI Emoji"/>
              </a:rPr>
              <a:t>Dinara</a:t>
            </a:r>
            <a:r>
              <a:rPr dirty="0" sz="1800" spc="-15">
                <a:solidFill>
                  <a:srgbClr val="FFFFFF"/>
                </a:solidFill>
                <a:latin typeface="Segoe UI Emoji"/>
                <a:cs typeface="Segoe UI Emoji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Segoe UI Emoji"/>
                <a:cs typeface="Segoe UI Emoji"/>
              </a:rPr>
              <a:t>Zamantayeva </a:t>
            </a:r>
            <a:r>
              <a:rPr dirty="0" sz="1800" spc="-30">
                <a:solidFill>
                  <a:srgbClr val="FFFFFF"/>
                </a:solidFill>
                <a:latin typeface="Segoe UI Emoji"/>
                <a:cs typeface="Segoe UI Emoji"/>
              </a:rPr>
              <a:t>University</a:t>
            </a:r>
            <a:r>
              <a:rPr dirty="0" sz="1800" spc="-60">
                <a:solidFill>
                  <a:srgbClr val="FFFFFF"/>
                </a:solidFill>
                <a:latin typeface="Segoe UI Emoji"/>
                <a:cs typeface="Segoe UI Emoji"/>
              </a:rPr>
              <a:t> of</a:t>
            </a:r>
            <a:r>
              <a:rPr dirty="0" sz="1800" spc="-90">
                <a:solidFill>
                  <a:srgbClr val="FFFFFF"/>
                </a:solidFill>
                <a:latin typeface="Segoe UI Emoji"/>
                <a:cs typeface="Segoe UI Emoji"/>
              </a:rPr>
              <a:t> </a:t>
            </a:r>
            <a:r>
              <a:rPr dirty="0" sz="1800" spc="-65">
                <a:solidFill>
                  <a:srgbClr val="FFFFFF"/>
                </a:solidFill>
                <a:latin typeface="Segoe UI Emoji"/>
                <a:cs typeface="Segoe UI Emoji"/>
              </a:rPr>
              <a:t>Toronto,</a:t>
            </a:r>
            <a:r>
              <a:rPr dirty="0" sz="1800" spc="-60">
                <a:solidFill>
                  <a:srgbClr val="FFFFFF"/>
                </a:solidFill>
                <a:latin typeface="Segoe UI Emoji"/>
                <a:cs typeface="Segoe UI Emoji"/>
              </a:rPr>
              <a:t> </a:t>
            </a:r>
            <a:r>
              <a:rPr dirty="0" sz="1800" spc="-35">
                <a:solidFill>
                  <a:srgbClr val="FFFFFF"/>
                </a:solidFill>
                <a:latin typeface="Segoe UI Emoji"/>
                <a:cs typeface="Segoe UI Emoji"/>
              </a:rPr>
              <a:t>March</a:t>
            </a:r>
            <a:r>
              <a:rPr dirty="0" sz="1800" spc="-85">
                <a:solidFill>
                  <a:srgbClr val="FFFFFF"/>
                </a:solidFill>
                <a:latin typeface="Segoe UI Emoji"/>
                <a:cs typeface="Segoe UI Emoji"/>
              </a:rPr>
              <a:t> </a:t>
            </a:r>
            <a:r>
              <a:rPr dirty="0" sz="1800">
                <a:solidFill>
                  <a:srgbClr val="FFFFFF"/>
                </a:solidFill>
                <a:latin typeface="Segoe UI Emoji"/>
                <a:cs typeface="Segoe UI Emoji"/>
              </a:rPr>
              <a:t>9</a:t>
            </a:r>
            <a:r>
              <a:rPr dirty="0" baseline="25462" sz="1800">
                <a:solidFill>
                  <a:srgbClr val="FFFFFF"/>
                </a:solidFill>
                <a:latin typeface="Segoe UI Emoji"/>
                <a:cs typeface="Segoe UI Emoji"/>
              </a:rPr>
              <a:t>th</a:t>
            </a:r>
            <a:r>
              <a:rPr dirty="0" sz="1800">
                <a:solidFill>
                  <a:srgbClr val="FFFFFF"/>
                </a:solidFill>
                <a:latin typeface="Segoe UI Emoji"/>
                <a:cs typeface="Segoe UI Emoji"/>
              </a:rPr>
              <a:t>,</a:t>
            </a:r>
            <a:r>
              <a:rPr dirty="0" sz="1800" spc="-60">
                <a:solidFill>
                  <a:srgbClr val="FFFFFF"/>
                </a:solidFill>
                <a:latin typeface="Segoe UI Emoji"/>
                <a:cs typeface="Segoe UI Emoji"/>
              </a:rPr>
              <a:t> </a:t>
            </a:r>
            <a:r>
              <a:rPr dirty="0" sz="1800" spc="-20">
                <a:solidFill>
                  <a:srgbClr val="FFFFFF"/>
                </a:solidFill>
                <a:latin typeface="Segoe UI Emoji"/>
                <a:cs typeface="Segoe UI Emoji"/>
              </a:rPr>
              <a:t>2025</a:t>
            </a:r>
            <a:endParaRPr sz="1800">
              <a:latin typeface="Segoe UI Emoji"/>
              <a:cs typeface="Segoe UI Emoj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34657" y="1587118"/>
            <a:ext cx="5284470" cy="87884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750" spc="-17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dirty="0" sz="2750" spc="-23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750" spc="-90">
                <a:solidFill>
                  <a:srgbClr val="FFFFFF"/>
                </a:solidFill>
                <a:latin typeface="Tahoma"/>
                <a:cs typeface="Tahoma"/>
              </a:rPr>
              <a:t>Race</a:t>
            </a:r>
            <a:r>
              <a:rPr dirty="0" sz="2750" spc="-16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750" spc="-160">
                <a:solidFill>
                  <a:srgbClr val="FFFFFF"/>
                </a:solidFill>
                <a:latin typeface="Tahoma"/>
                <a:cs typeface="Tahoma"/>
              </a:rPr>
              <a:t>for</a:t>
            </a:r>
            <a:r>
              <a:rPr dirty="0" sz="2750" spc="-16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750" spc="-14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dirty="0" sz="2750" spc="-23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750" spc="-150">
                <a:solidFill>
                  <a:srgbClr val="FFFFFF"/>
                </a:solidFill>
                <a:latin typeface="Tahoma"/>
                <a:cs typeface="Tahoma"/>
              </a:rPr>
              <a:t>Future:</a:t>
            </a:r>
            <a:r>
              <a:rPr dirty="0" sz="2750" spc="-17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750" spc="-90" i="1">
                <a:solidFill>
                  <a:srgbClr val="FFFFFF"/>
                </a:solidFill>
                <a:latin typeface="Trebuchet MS"/>
                <a:cs typeface="Trebuchet MS"/>
              </a:rPr>
              <a:t>Ferrari’s</a:t>
            </a:r>
            <a:endParaRPr sz="27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dirty="0" sz="2750" spc="-70" i="1">
                <a:solidFill>
                  <a:srgbClr val="FFFFFF"/>
                </a:solidFill>
                <a:latin typeface="Trebuchet MS"/>
                <a:cs typeface="Trebuchet MS"/>
              </a:rPr>
              <a:t>Next</a:t>
            </a:r>
            <a:r>
              <a:rPr dirty="0" sz="2750" spc="-270" i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750" spc="-25" i="1">
                <a:solidFill>
                  <a:srgbClr val="FFFFFF"/>
                </a:solidFill>
                <a:latin typeface="Trebuchet MS"/>
                <a:cs typeface="Trebuchet MS"/>
              </a:rPr>
              <a:t>Big</a:t>
            </a:r>
            <a:r>
              <a:rPr dirty="0" sz="2750" spc="-200" i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750" spc="-20" i="1">
                <a:solidFill>
                  <a:srgbClr val="FFFFFF"/>
                </a:solidFill>
                <a:latin typeface="Trebuchet MS"/>
                <a:cs typeface="Trebuchet MS"/>
              </a:rPr>
              <a:t>Move</a:t>
            </a:r>
            <a:endParaRPr sz="2750">
              <a:latin typeface="Trebuchet MS"/>
              <a:cs typeface="Trebuchet MS"/>
            </a:endParaRPr>
          </a:p>
        </p:txBody>
      </p:sp>
      <p:sp>
        <p:nvSpPr>
          <p:cNvPr id="8" name="object 8" descr=""/>
          <p:cNvSpPr/>
          <p:nvPr/>
        </p:nvSpPr>
        <p:spPr>
          <a:xfrm>
            <a:off x="190500" y="1676400"/>
            <a:ext cx="104775" cy="752475"/>
          </a:xfrm>
          <a:custGeom>
            <a:avLst/>
            <a:gdLst/>
            <a:ahLst/>
            <a:cxnLst/>
            <a:rect l="l" t="t" r="r" b="b"/>
            <a:pathLst>
              <a:path w="104775" h="752475">
                <a:moveTo>
                  <a:pt x="104775" y="0"/>
                </a:moveTo>
                <a:lnTo>
                  <a:pt x="0" y="0"/>
                </a:lnTo>
                <a:lnTo>
                  <a:pt x="0" y="752475"/>
                </a:lnTo>
                <a:lnTo>
                  <a:pt x="104775" y="752475"/>
                </a:lnTo>
                <a:lnTo>
                  <a:pt x="10477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0084" y="3562615"/>
            <a:ext cx="5224372" cy="251898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33069" y="85661"/>
            <a:ext cx="1798955" cy="334645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-150"/>
              <a:t>Ferrari</a:t>
            </a:r>
            <a:r>
              <a:rPr dirty="0" spc="-204"/>
              <a:t> </a:t>
            </a:r>
            <a:r>
              <a:rPr dirty="0" spc="-95"/>
              <a:t>Overview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339725" y="301868"/>
            <a:ext cx="11509375" cy="613410"/>
          </a:xfrm>
          <a:prstGeom prst="rect">
            <a:avLst/>
          </a:prstGeom>
        </p:spPr>
        <p:txBody>
          <a:bodyPr wrap="square" lIns="0" tIns="1016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00"/>
              </a:spcBef>
              <a:tabLst>
                <a:tab pos="11496040" algn="l"/>
              </a:tabLst>
            </a:pPr>
            <a:r>
              <a:rPr dirty="0" u="heavy" sz="1500" spc="38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heavy" sz="1500" spc="-105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Ferrari</a:t>
            </a:r>
            <a:r>
              <a:rPr dirty="0" u="heavy" sz="1500" spc="-125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heavy" sz="1500" spc="-9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predominantly</a:t>
            </a:r>
            <a:r>
              <a:rPr dirty="0" u="heavy" sz="1500" spc="-17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heavy" sz="1500" spc="-8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provides</a:t>
            </a:r>
            <a:r>
              <a:rPr dirty="0" u="heavy" sz="1500" spc="-55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heavy" sz="1500" spc="-10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luxury</a:t>
            </a:r>
            <a:r>
              <a:rPr dirty="0" u="heavy" sz="1500" spc="-17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heavy" sz="1500" spc="-75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vehicles,</a:t>
            </a:r>
            <a:r>
              <a:rPr dirty="0" u="heavy" sz="1500" spc="-19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heavy" sz="1500" spc="-8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merchandise,</a:t>
            </a:r>
            <a:r>
              <a:rPr dirty="0" u="heavy" sz="1500" spc="-105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heavy" sz="1500" spc="-7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and</a:t>
            </a:r>
            <a:r>
              <a:rPr dirty="0" u="heavy" sz="1500" spc="-145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heavy" sz="1500" spc="-9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racing</a:t>
            </a:r>
            <a:r>
              <a:rPr dirty="0" u="heavy" sz="1500" spc="-10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heavy" sz="1500" spc="-8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technology </a:t>
            </a:r>
            <a:r>
              <a:rPr dirty="0" u="heavy" sz="1500" spc="-14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to</a:t>
            </a:r>
            <a:r>
              <a:rPr dirty="0" u="heavy" sz="1500" spc="-5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heavy" sz="1500" spc="-6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high-</a:t>
            </a:r>
            <a:r>
              <a:rPr dirty="0" u="heavy" sz="1500" spc="-9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value</a:t>
            </a:r>
            <a:r>
              <a:rPr dirty="0" u="heavy" sz="1500" spc="-105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heavy" sz="1500" spc="-65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clients</a:t>
            </a:r>
            <a:r>
              <a:rPr dirty="0" u="heavy" sz="1500" spc="-135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heavy" sz="1500" spc="-1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worldwide</a:t>
            </a:r>
            <a:r>
              <a:rPr dirty="0" u="heavy" sz="150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	</a:t>
            </a:r>
            <a:endParaRPr sz="1500">
              <a:latin typeface="Trebuchet MS"/>
              <a:cs typeface="Trebuchet MS"/>
            </a:endParaRPr>
          </a:p>
          <a:p>
            <a:pPr marL="125095">
              <a:lnSpc>
                <a:spcPct val="100000"/>
              </a:lnSpc>
              <a:spcBef>
                <a:spcPts val="620"/>
              </a:spcBef>
              <a:tabLst>
                <a:tab pos="5868670" algn="l"/>
              </a:tabLst>
            </a:pPr>
            <a:r>
              <a:rPr dirty="0" sz="1250" spc="-65" b="1">
                <a:latin typeface="Tahoma"/>
                <a:cs typeface="Tahoma"/>
              </a:rPr>
              <a:t>What</a:t>
            </a:r>
            <a:r>
              <a:rPr dirty="0" sz="1250" spc="-110" b="1">
                <a:latin typeface="Tahoma"/>
                <a:cs typeface="Tahoma"/>
              </a:rPr>
              <a:t> </a:t>
            </a:r>
            <a:r>
              <a:rPr dirty="0" sz="1250" spc="-60" b="1">
                <a:latin typeface="Tahoma"/>
                <a:cs typeface="Tahoma"/>
              </a:rPr>
              <a:t>Ferrari </a:t>
            </a:r>
            <a:r>
              <a:rPr dirty="0" sz="1250" spc="-10" b="1">
                <a:latin typeface="Tahoma"/>
                <a:cs typeface="Tahoma"/>
              </a:rPr>
              <a:t>Offers</a:t>
            </a:r>
            <a:r>
              <a:rPr dirty="0" sz="1250" b="1">
                <a:latin typeface="Tahoma"/>
                <a:cs typeface="Tahoma"/>
              </a:rPr>
              <a:t>	</a:t>
            </a:r>
            <a:r>
              <a:rPr dirty="0" sz="1250" spc="-50" b="1">
                <a:latin typeface="Tahoma"/>
                <a:cs typeface="Tahoma"/>
              </a:rPr>
              <a:t>Ferrari’s</a:t>
            </a:r>
            <a:r>
              <a:rPr dirty="0" sz="1250" spc="-105" b="1">
                <a:latin typeface="Tahoma"/>
                <a:cs typeface="Tahoma"/>
              </a:rPr>
              <a:t> </a:t>
            </a:r>
            <a:r>
              <a:rPr dirty="0" sz="1250" spc="-45" b="1">
                <a:latin typeface="Tahoma"/>
                <a:cs typeface="Tahoma"/>
              </a:rPr>
              <a:t>Operations</a:t>
            </a:r>
            <a:r>
              <a:rPr dirty="0" sz="1250" spc="-100" b="1">
                <a:latin typeface="Tahoma"/>
                <a:cs typeface="Tahoma"/>
              </a:rPr>
              <a:t> </a:t>
            </a:r>
            <a:r>
              <a:rPr dirty="0" sz="1250" spc="-55" b="1">
                <a:latin typeface="Tahoma"/>
                <a:cs typeface="Tahoma"/>
              </a:rPr>
              <a:t>Per </a:t>
            </a:r>
            <a:r>
              <a:rPr dirty="0" sz="1250" spc="-65" b="1">
                <a:latin typeface="Tahoma"/>
                <a:cs typeface="Tahoma"/>
              </a:rPr>
              <a:t>Region</a:t>
            </a:r>
            <a:r>
              <a:rPr dirty="0" sz="1250" spc="-20" b="1">
                <a:latin typeface="Tahoma"/>
                <a:cs typeface="Tahoma"/>
              </a:rPr>
              <a:t> </a:t>
            </a:r>
            <a:r>
              <a:rPr dirty="0" sz="1250" spc="-80" b="1">
                <a:latin typeface="Tahoma"/>
                <a:cs typeface="Tahoma"/>
              </a:rPr>
              <a:t>(Group</a:t>
            </a:r>
            <a:r>
              <a:rPr dirty="0" sz="1250" spc="-25" b="1">
                <a:latin typeface="Tahoma"/>
                <a:cs typeface="Tahoma"/>
              </a:rPr>
              <a:t> </a:t>
            </a:r>
            <a:r>
              <a:rPr dirty="0" sz="1250" spc="-10" b="1">
                <a:latin typeface="Tahoma"/>
                <a:cs typeface="Tahoma"/>
              </a:rPr>
              <a:t>Shipments)</a:t>
            </a:r>
            <a:endParaRPr sz="1250">
              <a:latin typeface="Tahoma"/>
              <a:cs typeface="Tahoma"/>
            </a:endParaRPr>
          </a:p>
        </p:txBody>
      </p:sp>
      <p:sp>
        <p:nvSpPr>
          <p:cNvPr id="5" name="object 5" descr=""/>
          <p:cNvSpPr/>
          <p:nvPr/>
        </p:nvSpPr>
        <p:spPr>
          <a:xfrm>
            <a:off x="371475" y="942975"/>
            <a:ext cx="5401310" cy="0"/>
          </a:xfrm>
          <a:custGeom>
            <a:avLst/>
            <a:gdLst/>
            <a:ahLst/>
            <a:cxnLst/>
            <a:rect l="l" t="t" r="r" b="b"/>
            <a:pathLst>
              <a:path w="5401310" h="0">
                <a:moveTo>
                  <a:pt x="0" y="0"/>
                </a:moveTo>
                <a:lnTo>
                  <a:pt x="5400802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628650" y="1104900"/>
            <a:ext cx="5076825" cy="504825"/>
          </a:xfrm>
          <a:custGeom>
            <a:avLst/>
            <a:gdLst/>
            <a:ahLst/>
            <a:cxnLst/>
            <a:rect l="l" t="t" r="r" b="b"/>
            <a:pathLst>
              <a:path w="5076825" h="504825">
                <a:moveTo>
                  <a:pt x="0" y="504825"/>
                </a:moveTo>
                <a:lnTo>
                  <a:pt x="5076825" y="504825"/>
                </a:lnTo>
                <a:lnTo>
                  <a:pt x="5076825" y="0"/>
                </a:lnTo>
                <a:lnTo>
                  <a:pt x="0" y="0"/>
                </a:lnTo>
                <a:lnTo>
                  <a:pt x="0" y="504825"/>
                </a:lnTo>
                <a:close/>
              </a:path>
            </a:pathLst>
          </a:custGeom>
          <a:ln w="19050">
            <a:solidFill>
              <a:srgbClr val="58585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 txBox="1"/>
          <p:nvPr/>
        </p:nvSpPr>
        <p:spPr>
          <a:xfrm>
            <a:off x="1008697" y="1084834"/>
            <a:ext cx="4319905" cy="53086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ts val="1300"/>
              </a:lnSpc>
              <a:spcBef>
                <a:spcPts val="125"/>
              </a:spcBef>
            </a:pPr>
            <a:r>
              <a:rPr dirty="0" sz="1100" spc="-90" b="1">
                <a:latin typeface="Tahoma"/>
                <a:cs typeface="Tahoma"/>
              </a:rPr>
              <a:t>Luxury</a:t>
            </a:r>
            <a:r>
              <a:rPr dirty="0" sz="1100" spc="-70" b="1">
                <a:latin typeface="Tahoma"/>
                <a:cs typeface="Tahoma"/>
              </a:rPr>
              <a:t> </a:t>
            </a:r>
            <a:r>
              <a:rPr dirty="0" sz="1100" spc="-60" b="1">
                <a:latin typeface="Tahoma"/>
                <a:cs typeface="Tahoma"/>
              </a:rPr>
              <a:t>Performance </a:t>
            </a:r>
            <a:r>
              <a:rPr dirty="0" sz="1100" spc="-10" b="1">
                <a:latin typeface="Tahoma"/>
                <a:cs typeface="Tahoma"/>
              </a:rPr>
              <a:t>Vehicles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ts val="1300"/>
              </a:lnSpc>
            </a:pPr>
            <a:r>
              <a:rPr dirty="0" sz="1100" spc="-30">
                <a:latin typeface="Segoe UI Emoji"/>
                <a:cs typeface="Segoe UI Emoji"/>
              </a:rPr>
              <a:t>Known</a:t>
            </a:r>
            <a:r>
              <a:rPr dirty="0" sz="1100" spc="-50">
                <a:latin typeface="Segoe UI Emoji"/>
                <a:cs typeface="Segoe UI Emoji"/>
              </a:rPr>
              <a:t> </a:t>
            </a:r>
            <a:r>
              <a:rPr dirty="0" sz="1100" spc="-25">
                <a:latin typeface="Segoe UI Emoji"/>
                <a:cs typeface="Segoe UI Emoji"/>
              </a:rPr>
              <a:t>for</a:t>
            </a:r>
            <a:r>
              <a:rPr dirty="0" sz="1100" spc="-35">
                <a:latin typeface="Segoe UI Emoji"/>
                <a:cs typeface="Segoe UI Emoji"/>
              </a:rPr>
              <a:t> </a:t>
            </a:r>
            <a:r>
              <a:rPr dirty="0" sz="1100" spc="-25">
                <a:latin typeface="Segoe UI Emoji"/>
                <a:cs typeface="Segoe UI Emoji"/>
              </a:rPr>
              <a:t>creating</a:t>
            </a:r>
            <a:r>
              <a:rPr dirty="0" sz="1100" spc="-50">
                <a:latin typeface="Segoe UI Emoji"/>
                <a:cs typeface="Segoe UI Emoji"/>
              </a:rPr>
              <a:t> </a:t>
            </a:r>
            <a:r>
              <a:rPr dirty="0" sz="1100">
                <a:latin typeface="Segoe UI Emoji"/>
                <a:cs typeface="Segoe UI Emoji"/>
              </a:rPr>
              <a:t>iconic</a:t>
            </a:r>
            <a:r>
              <a:rPr dirty="0" sz="1100" spc="-10">
                <a:latin typeface="Segoe UI Emoji"/>
                <a:cs typeface="Segoe UI Emoji"/>
              </a:rPr>
              <a:t> </a:t>
            </a:r>
            <a:r>
              <a:rPr dirty="0" sz="1100">
                <a:latin typeface="Segoe UI Emoji"/>
                <a:cs typeface="Segoe UI Emoji"/>
              </a:rPr>
              <a:t>vehicles</a:t>
            </a:r>
            <a:r>
              <a:rPr dirty="0" sz="1100" spc="-50">
                <a:latin typeface="Segoe UI Emoji"/>
                <a:cs typeface="Segoe UI Emoji"/>
              </a:rPr>
              <a:t> </a:t>
            </a:r>
            <a:r>
              <a:rPr dirty="0" sz="1100" spc="-10">
                <a:latin typeface="Segoe UI Emoji"/>
                <a:cs typeface="Segoe UI Emoji"/>
              </a:rPr>
              <a:t>that blend</a:t>
            </a:r>
            <a:r>
              <a:rPr dirty="0" sz="1100" spc="-60">
                <a:latin typeface="Segoe UI Emoji"/>
                <a:cs typeface="Segoe UI Emoji"/>
              </a:rPr>
              <a:t> </a:t>
            </a:r>
            <a:r>
              <a:rPr dirty="0" sz="1100" spc="-10">
                <a:latin typeface="Segoe UI Emoji"/>
                <a:cs typeface="Segoe UI Emoji"/>
              </a:rPr>
              <a:t>advanced</a:t>
            </a:r>
            <a:r>
              <a:rPr dirty="0" sz="1100" spc="-60">
                <a:latin typeface="Segoe UI Emoji"/>
                <a:cs typeface="Segoe UI Emoji"/>
              </a:rPr>
              <a:t> </a:t>
            </a:r>
            <a:r>
              <a:rPr dirty="0" sz="1100" spc="-30">
                <a:latin typeface="Segoe UI Emoji"/>
                <a:cs typeface="Segoe UI Emoji"/>
              </a:rPr>
              <a:t>technology</a:t>
            </a:r>
            <a:r>
              <a:rPr dirty="0" sz="1100" spc="-100">
                <a:latin typeface="Segoe UI Emoji"/>
                <a:cs typeface="Segoe UI Emoji"/>
              </a:rPr>
              <a:t> </a:t>
            </a:r>
            <a:r>
              <a:rPr dirty="0" sz="1100" spc="-20">
                <a:latin typeface="Segoe UI Emoji"/>
                <a:cs typeface="Segoe UI Emoji"/>
              </a:rPr>
              <a:t>with</a:t>
            </a:r>
            <a:endParaRPr sz="1100">
              <a:latin typeface="Segoe UI Emoji"/>
              <a:cs typeface="Segoe UI Emoji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z="1100">
                <a:latin typeface="Segoe UI Emoji"/>
                <a:cs typeface="Segoe UI Emoji"/>
              </a:rPr>
              <a:t>classic</a:t>
            </a:r>
            <a:r>
              <a:rPr dirty="0" sz="1100" spc="20">
                <a:latin typeface="Segoe UI Emoji"/>
                <a:cs typeface="Segoe UI Emoji"/>
              </a:rPr>
              <a:t> </a:t>
            </a:r>
            <a:r>
              <a:rPr dirty="0" sz="1100" spc="-20">
                <a:latin typeface="Segoe UI Emoji"/>
                <a:cs typeface="Segoe UI Emoji"/>
              </a:rPr>
              <a:t>design </a:t>
            </a:r>
            <a:r>
              <a:rPr dirty="0" sz="1100" spc="-45">
                <a:latin typeface="Segoe UI Emoji"/>
                <a:cs typeface="Segoe UI Emoji"/>
              </a:rPr>
              <a:t>for</a:t>
            </a:r>
            <a:r>
              <a:rPr dirty="0" sz="1100" spc="5">
                <a:latin typeface="Segoe UI Emoji"/>
                <a:cs typeface="Segoe UI Emoji"/>
              </a:rPr>
              <a:t> </a:t>
            </a:r>
            <a:r>
              <a:rPr dirty="0" sz="1100">
                <a:latin typeface="Segoe UI Emoji"/>
                <a:cs typeface="Segoe UI Emoji"/>
              </a:rPr>
              <a:t>a</a:t>
            </a:r>
            <a:r>
              <a:rPr dirty="0" sz="1100" spc="15">
                <a:latin typeface="Segoe UI Emoji"/>
                <a:cs typeface="Segoe UI Emoji"/>
              </a:rPr>
              <a:t> </a:t>
            </a:r>
            <a:r>
              <a:rPr dirty="0" sz="1100" spc="-30">
                <a:latin typeface="Segoe UI Emoji"/>
                <a:cs typeface="Segoe UI Emoji"/>
              </a:rPr>
              <a:t>great</a:t>
            </a:r>
            <a:r>
              <a:rPr dirty="0" sz="1100" spc="-75">
                <a:latin typeface="Segoe UI Emoji"/>
                <a:cs typeface="Segoe UI Emoji"/>
              </a:rPr>
              <a:t> </a:t>
            </a:r>
            <a:r>
              <a:rPr dirty="0" sz="1100" spc="-40">
                <a:latin typeface="Segoe UI Emoji"/>
                <a:cs typeface="Segoe UI Emoji"/>
              </a:rPr>
              <a:t>driving</a:t>
            </a:r>
            <a:r>
              <a:rPr dirty="0" sz="1100" spc="-20">
                <a:latin typeface="Segoe UI Emoji"/>
                <a:cs typeface="Segoe UI Emoji"/>
              </a:rPr>
              <a:t> </a:t>
            </a:r>
            <a:r>
              <a:rPr dirty="0" sz="1100" spc="-10">
                <a:latin typeface="Segoe UI Emoji"/>
                <a:cs typeface="Segoe UI Emoji"/>
              </a:rPr>
              <a:t>experience</a:t>
            </a:r>
            <a:endParaRPr sz="1100">
              <a:latin typeface="Segoe UI Emoji"/>
              <a:cs typeface="Segoe UI Emoji"/>
            </a:endParaRPr>
          </a:p>
        </p:txBody>
      </p:sp>
      <p:grpSp>
        <p:nvGrpSpPr>
          <p:cNvPr id="8" name="object 8" descr=""/>
          <p:cNvGrpSpPr/>
          <p:nvPr/>
        </p:nvGrpSpPr>
        <p:grpSpPr>
          <a:xfrm>
            <a:off x="342900" y="1038225"/>
            <a:ext cx="5372100" cy="1257300"/>
            <a:chOff x="342900" y="1038225"/>
            <a:chExt cx="5372100" cy="1257300"/>
          </a:xfrm>
        </p:grpSpPr>
        <p:sp>
          <p:nvSpPr>
            <p:cNvPr id="9" name="object 9" descr=""/>
            <p:cNvSpPr/>
            <p:nvPr/>
          </p:nvSpPr>
          <p:spPr>
            <a:xfrm>
              <a:off x="342900" y="1038225"/>
              <a:ext cx="638175" cy="638175"/>
            </a:xfrm>
            <a:custGeom>
              <a:avLst/>
              <a:gdLst/>
              <a:ahLst/>
              <a:cxnLst/>
              <a:rect l="l" t="t" r="r" b="b"/>
              <a:pathLst>
                <a:path w="638175" h="638175">
                  <a:moveTo>
                    <a:pt x="319087" y="0"/>
                  </a:moveTo>
                  <a:lnTo>
                    <a:pt x="271935" y="3460"/>
                  </a:lnTo>
                  <a:lnTo>
                    <a:pt x="226931" y="13510"/>
                  </a:lnTo>
                  <a:lnTo>
                    <a:pt x="184569" y="29657"/>
                  </a:lnTo>
                  <a:lnTo>
                    <a:pt x="145341" y="51407"/>
                  </a:lnTo>
                  <a:lnTo>
                    <a:pt x="109743" y="78265"/>
                  </a:lnTo>
                  <a:lnTo>
                    <a:pt x="78267" y="109738"/>
                  </a:lnTo>
                  <a:lnTo>
                    <a:pt x="51407" y="145331"/>
                  </a:lnTo>
                  <a:lnTo>
                    <a:pt x="29657" y="184550"/>
                  </a:lnTo>
                  <a:lnTo>
                    <a:pt x="13510" y="226901"/>
                  </a:lnTo>
                  <a:lnTo>
                    <a:pt x="3459" y="271890"/>
                  </a:lnTo>
                  <a:lnTo>
                    <a:pt x="0" y="319024"/>
                  </a:lnTo>
                  <a:lnTo>
                    <a:pt x="3459" y="366188"/>
                  </a:lnTo>
                  <a:lnTo>
                    <a:pt x="13510" y="411204"/>
                  </a:lnTo>
                  <a:lnTo>
                    <a:pt x="29657" y="453575"/>
                  </a:lnTo>
                  <a:lnTo>
                    <a:pt x="51407" y="492811"/>
                  </a:lnTo>
                  <a:lnTo>
                    <a:pt x="78267" y="528416"/>
                  </a:lnTo>
                  <a:lnTo>
                    <a:pt x="109743" y="559897"/>
                  </a:lnTo>
                  <a:lnTo>
                    <a:pt x="145341" y="586761"/>
                  </a:lnTo>
                  <a:lnTo>
                    <a:pt x="184569" y="608514"/>
                  </a:lnTo>
                  <a:lnTo>
                    <a:pt x="226931" y="624663"/>
                  </a:lnTo>
                  <a:lnTo>
                    <a:pt x="271935" y="634714"/>
                  </a:lnTo>
                  <a:lnTo>
                    <a:pt x="319087" y="638175"/>
                  </a:lnTo>
                  <a:lnTo>
                    <a:pt x="366239" y="634714"/>
                  </a:lnTo>
                  <a:lnTo>
                    <a:pt x="411243" y="624663"/>
                  </a:lnTo>
                  <a:lnTo>
                    <a:pt x="453605" y="608514"/>
                  </a:lnTo>
                  <a:lnTo>
                    <a:pt x="492833" y="586761"/>
                  </a:lnTo>
                  <a:lnTo>
                    <a:pt x="528431" y="559897"/>
                  </a:lnTo>
                  <a:lnTo>
                    <a:pt x="559907" y="528416"/>
                  </a:lnTo>
                  <a:lnTo>
                    <a:pt x="586767" y="492811"/>
                  </a:lnTo>
                  <a:lnTo>
                    <a:pt x="608517" y="453575"/>
                  </a:lnTo>
                  <a:lnTo>
                    <a:pt x="624664" y="411204"/>
                  </a:lnTo>
                  <a:lnTo>
                    <a:pt x="634715" y="366188"/>
                  </a:lnTo>
                  <a:lnTo>
                    <a:pt x="638175" y="319024"/>
                  </a:lnTo>
                  <a:lnTo>
                    <a:pt x="634715" y="271890"/>
                  </a:lnTo>
                  <a:lnTo>
                    <a:pt x="624664" y="226901"/>
                  </a:lnTo>
                  <a:lnTo>
                    <a:pt x="608517" y="184550"/>
                  </a:lnTo>
                  <a:lnTo>
                    <a:pt x="586767" y="145331"/>
                  </a:lnTo>
                  <a:lnTo>
                    <a:pt x="559907" y="109738"/>
                  </a:lnTo>
                  <a:lnTo>
                    <a:pt x="528431" y="78265"/>
                  </a:lnTo>
                  <a:lnTo>
                    <a:pt x="492833" y="51407"/>
                  </a:lnTo>
                  <a:lnTo>
                    <a:pt x="453605" y="29657"/>
                  </a:lnTo>
                  <a:lnTo>
                    <a:pt x="411243" y="13510"/>
                  </a:lnTo>
                  <a:lnTo>
                    <a:pt x="366239" y="3460"/>
                  </a:lnTo>
                  <a:lnTo>
                    <a:pt x="31908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628650" y="1771650"/>
              <a:ext cx="5076825" cy="514350"/>
            </a:xfrm>
            <a:custGeom>
              <a:avLst/>
              <a:gdLst/>
              <a:ahLst/>
              <a:cxnLst/>
              <a:rect l="l" t="t" r="r" b="b"/>
              <a:pathLst>
                <a:path w="5076825" h="514350">
                  <a:moveTo>
                    <a:pt x="0" y="514350"/>
                  </a:moveTo>
                  <a:lnTo>
                    <a:pt x="5076825" y="514350"/>
                  </a:lnTo>
                  <a:lnTo>
                    <a:pt x="5076825" y="0"/>
                  </a:lnTo>
                  <a:lnTo>
                    <a:pt x="0" y="0"/>
                  </a:lnTo>
                  <a:lnTo>
                    <a:pt x="0" y="514350"/>
                  </a:lnTo>
                  <a:close/>
                </a:path>
              </a:pathLst>
            </a:custGeom>
            <a:ln w="19050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 descr=""/>
          <p:cNvSpPr txBox="1"/>
          <p:nvPr/>
        </p:nvSpPr>
        <p:spPr>
          <a:xfrm>
            <a:off x="1008697" y="1756727"/>
            <a:ext cx="4429125" cy="53149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ts val="1300"/>
              </a:lnSpc>
              <a:spcBef>
                <a:spcPts val="125"/>
              </a:spcBef>
            </a:pPr>
            <a:r>
              <a:rPr dirty="0" sz="1100" spc="-85" b="1">
                <a:latin typeface="Tahoma"/>
                <a:cs typeface="Tahoma"/>
              </a:rPr>
              <a:t>High-Margin</a:t>
            </a:r>
            <a:r>
              <a:rPr dirty="0" sz="1100" spc="-20" b="1">
                <a:latin typeface="Tahoma"/>
                <a:cs typeface="Tahoma"/>
              </a:rPr>
              <a:t> </a:t>
            </a:r>
            <a:r>
              <a:rPr dirty="0" sz="1100" spc="-65" b="1">
                <a:latin typeface="Tahoma"/>
                <a:cs typeface="Tahoma"/>
              </a:rPr>
              <a:t>Lifestyle</a:t>
            </a:r>
            <a:r>
              <a:rPr dirty="0" sz="1100" spc="-70" b="1">
                <a:latin typeface="Tahoma"/>
                <a:cs typeface="Tahoma"/>
              </a:rPr>
              <a:t> </a:t>
            </a:r>
            <a:r>
              <a:rPr dirty="0" sz="1100" spc="-50" b="1">
                <a:latin typeface="Tahoma"/>
                <a:cs typeface="Tahoma"/>
              </a:rPr>
              <a:t>and</a:t>
            </a:r>
            <a:r>
              <a:rPr dirty="0" sz="1100" spc="-20" b="1">
                <a:latin typeface="Tahoma"/>
                <a:cs typeface="Tahoma"/>
              </a:rPr>
              <a:t> </a:t>
            </a:r>
            <a:r>
              <a:rPr dirty="0" sz="1100" spc="-90" b="1">
                <a:latin typeface="Tahoma"/>
                <a:cs typeface="Tahoma"/>
              </a:rPr>
              <a:t>Luxury</a:t>
            </a:r>
            <a:r>
              <a:rPr dirty="0" sz="1100" spc="-80" b="1">
                <a:latin typeface="Tahoma"/>
                <a:cs typeface="Tahoma"/>
              </a:rPr>
              <a:t> </a:t>
            </a:r>
            <a:r>
              <a:rPr dirty="0" sz="1100" spc="-10" b="1">
                <a:latin typeface="Tahoma"/>
                <a:cs typeface="Tahoma"/>
              </a:rPr>
              <a:t>Merchandise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ts val="1300"/>
              </a:lnSpc>
            </a:pPr>
            <a:r>
              <a:rPr dirty="0" sz="1100" spc="-10">
                <a:latin typeface="Segoe UI Emoji"/>
                <a:cs typeface="Segoe UI Emoji"/>
              </a:rPr>
              <a:t>Branded</a:t>
            </a:r>
            <a:r>
              <a:rPr dirty="0" sz="1100" spc="-35">
                <a:latin typeface="Segoe UI Emoji"/>
                <a:cs typeface="Segoe UI Emoji"/>
              </a:rPr>
              <a:t> </a:t>
            </a:r>
            <a:r>
              <a:rPr dirty="0" sz="1100" spc="-10">
                <a:latin typeface="Segoe UI Emoji"/>
                <a:cs typeface="Segoe UI Emoji"/>
              </a:rPr>
              <a:t>merchandise</a:t>
            </a:r>
            <a:r>
              <a:rPr dirty="0" sz="1100" spc="15">
                <a:latin typeface="Segoe UI Emoji"/>
                <a:cs typeface="Segoe UI Emoji"/>
              </a:rPr>
              <a:t> </a:t>
            </a:r>
            <a:r>
              <a:rPr dirty="0" sz="1100">
                <a:latin typeface="Segoe UI Emoji"/>
                <a:cs typeface="Segoe UI Emoji"/>
              </a:rPr>
              <a:t>include</a:t>
            </a:r>
            <a:r>
              <a:rPr dirty="0" sz="1100" spc="-85">
                <a:latin typeface="Segoe UI Emoji"/>
                <a:cs typeface="Segoe UI Emoji"/>
              </a:rPr>
              <a:t> </a:t>
            </a:r>
            <a:r>
              <a:rPr dirty="0" sz="1100" spc="-10">
                <a:latin typeface="Segoe UI Emoji"/>
                <a:cs typeface="Segoe UI Emoji"/>
              </a:rPr>
              <a:t>apparel</a:t>
            </a:r>
            <a:r>
              <a:rPr dirty="0" sz="1100" spc="15">
                <a:latin typeface="Segoe UI Emoji"/>
                <a:cs typeface="Segoe UI Emoji"/>
              </a:rPr>
              <a:t> </a:t>
            </a:r>
            <a:r>
              <a:rPr dirty="0" sz="1100" spc="-10">
                <a:latin typeface="Segoe UI Emoji"/>
                <a:cs typeface="Segoe UI Emoji"/>
              </a:rPr>
              <a:t>and</a:t>
            </a:r>
            <a:r>
              <a:rPr dirty="0" sz="1100" spc="-35">
                <a:latin typeface="Segoe UI Emoji"/>
                <a:cs typeface="Segoe UI Emoji"/>
              </a:rPr>
              <a:t> </a:t>
            </a:r>
            <a:r>
              <a:rPr dirty="0" sz="1100">
                <a:latin typeface="Segoe UI Emoji"/>
                <a:cs typeface="Segoe UI Emoji"/>
              </a:rPr>
              <a:t>accessories,</a:t>
            </a:r>
            <a:r>
              <a:rPr dirty="0" sz="1100" spc="-20">
                <a:latin typeface="Segoe UI Emoji"/>
                <a:cs typeface="Segoe UI Emoji"/>
              </a:rPr>
              <a:t> </a:t>
            </a:r>
            <a:r>
              <a:rPr dirty="0" sz="1100" spc="-10">
                <a:latin typeface="Segoe UI Emoji"/>
                <a:cs typeface="Segoe UI Emoji"/>
              </a:rPr>
              <a:t>enhancing</a:t>
            </a:r>
            <a:r>
              <a:rPr dirty="0" sz="1100" spc="-20">
                <a:latin typeface="Segoe UI Emoji"/>
                <a:cs typeface="Segoe UI Emoji"/>
              </a:rPr>
              <a:t> </a:t>
            </a:r>
            <a:r>
              <a:rPr dirty="0" sz="1100" spc="-10">
                <a:latin typeface="Segoe UI Emoji"/>
                <a:cs typeface="Segoe UI Emoji"/>
              </a:rPr>
              <a:t>brand</a:t>
            </a:r>
            <a:endParaRPr sz="1100">
              <a:latin typeface="Segoe UI Emoji"/>
              <a:cs typeface="Segoe UI Emoji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-35">
                <a:latin typeface="Segoe UI Emoji"/>
                <a:cs typeface="Segoe UI Emoji"/>
              </a:rPr>
              <a:t>engagement</a:t>
            </a:r>
            <a:r>
              <a:rPr dirty="0" sz="1100" spc="-15">
                <a:latin typeface="Segoe UI Emoji"/>
                <a:cs typeface="Segoe UI Emoji"/>
              </a:rPr>
              <a:t> </a:t>
            </a:r>
            <a:r>
              <a:rPr dirty="0" sz="1100" spc="-10">
                <a:latin typeface="Segoe UI Emoji"/>
                <a:cs typeface="Segoe UI Emoji"/>
              </a:rPr>
              <a:t>and</a:t>
            </a:r>
            <a:r>
              <a:rPr dirty="0" sz="1100" spc="-60">
                <a:latin typeface="Segoe UI Emoji"/>
                <a:cs typeface="Segoe UI Emoji"/>
              </a:rPr>
              <a:t> </a:t>
            </a:r>
            <a:r>
              <a:rPr dirty="0" sz="1100" spc="-35">
                <a:latin typeface="Segoe UI Emoji"/>
                <a:cs typeface="Segoe UI Emoji"/>
              </a:rPr>
              <a:t>generating</a:t>
            </a:r>
            <a:r>
              <a:rPr dirty="0" sz="1100" spc="-50">
                <a:latin typeface="Segoe UI Emoji"/>
                <a:cs typeface="Segoe UI Emoji"/>
              </a:rPr>
              <a:t> </a:t>
            </a:r>
            <a:r>
              <a:rPr dirty="0" sz="1100" spc="-20">
                <a:latin typeface="Segoe UI Emoji"/>
                <a:cs typeface="Segoe UI Emoji"/>
              </a:rPr>
              <a:t>additional</a:t>
            </a:r>
            <a:r>
              <a:rPr dirty="0" sz="1100" spc="-10">
                <a:latin typeface="Segoe UI Emoji"/>
                <a:cs typeface="Segoe UI Emoji"/>
              </a:rPr>
              <a:t> </a:t>
            </a:r>
            <a:r>
              <a:rPr dirty="0" sz="1100" spc="-20">
                <a:latin typeface="Segoe UI Emoji"/>
                <a:cs typeface="Segoe UI Emoji"/>
              </a:rPr>
              <a:t>revenue</a:t>
            </a:r>
            <a:r>
              <a:rPr dirty="0" sz="1100" spc="-110">
                <a:latin typeface="Segoe UI Emoji"/>
                <a:cs typeface="Segoe UI Emoji"/>
              </a:rPr>
              <a:t> </a:t>
            </a:r>
            <a:r>
              <a:rPr dirty="0" sz="1100" spc="-10">
                <a:latin typeface="Segoe UI Emoji"/>
                <a:cs typeface="Segoe UI Emoji"/>
              </a:rPr>
              <a:t>streams</a:t>
            </a:r>
            <a:endParaRPr sz="1100">
              <a:latin typeface="Segoe UI Emoji"/>
              <a:cs typeface="Segoe UI Emoji"/>
            </a:endParaRPr>
          </a:p>
        </p:txBody>
      </p:sp>
      <p:grpSp>
        <p:nvGrpSpPr>
          <p:cNvPr id="12" name="object 12" descr=""/>
          <p:cNvGrpSpPr/>
          <p:nvPr/>
        </p:nvGrpSpPr>
        <p:grpSpPr>
          <a:xfrm>
            <a:off x="342900" y="1275881"/>
            <a:ext cx="5372100" cy="1686560"/>
            <a:chOff x="342900" y="1275881"/>
            <a:chExt cx="5372100" cy="1686560"/>
          </a:xfrm>
        </p:grpSpPr>
        <p:sp>
          <p:nvSpPr>
            <p:cNvPr id="13" name="object 13" descr=""/>
            <p:cNvSpPr/>
            <p:nvPr/>
          </p:nvSpPr>
          <p:spPr>
            <a:xfrm>
              <a:off x="342900" y="1714500"/>
              <a:ext cx="638175" cy="638175"/>
            </a:xfrm>
            <a:custGeom>
              <a:avLst/>
              <a:gdLst/>
              <a:ahLst/>
              <a:cxnLst/>
              <a:rect l="l" t="t" r="r" b="b"/>
              <a:pathLst>
                <a:path w="638175" h="638175">
                  <a:moveTo>
                    <a:pt x="319087" y="0"/>
                  </a:moveTo>
                  <a:lnTo>
                    <a:pt x="271935" y="3460"/>
                  </a:lnTo>
                  <a:lnTo>
                    <a:pt x="226931" y="13510"/>
                  </a:lnTo>
                  <a:lnTo>
                    <a:pt x="184569" y="29657"/>
                  </a:lnTo>
                  <a:lnTo>
                    <a:pt x="145341" y="51407"/>
                  </a:lnTo>
                  <a:lnTo>
                    <a:pt x="109743" y="78265"/>
                  </a:lnTo>
                  <a:lnTo>
                    <a:pt x="78267" y="109738"/>
                  </a:lnTo>
                  <a:lnTo>
                    <a:pt x="51407" y="145331"/>
                  </a:lnTo>
                  <a:lnTo>
                    <a:pt x="29657" y="184550"/>
                  </a:lnTo>
                  <a:lnTo>
                    <a:pt x="13510" y="226901"/>
                  </a:lnTo>
                  <a:lnTo>
                    <a:pt x="3459" y="271890"/>
                  </a:lnTo>
                  <a:lnTo>
                    <a:pt x="0" y="319024"/>
                  </a:lnTo>
                  <a:lnTo>
                    <a:pt x="3459" y="366188"/>
                  </a:lnTo>
                  <a:lnTo>
                    <a:pt x="13510" y="411204"/>
                  </a:lnTo>
                  <a:lnTo>
                    <a:pt x="29657" y="453575"/>
                  </a:lnTo>
                  <a:lnTo>
                    <a:pt x="51407" y="492811"/>
                  </a:lnTo>
                  <a:lnTo>
                    <a:pt x="78267" y="528416"/>
                  </a:lnTo>
                  <a:lnTo>
                    <a:pt x="109743" y="559897"/>
                  </a:lnTo>
                  <a:lnTo>
                    <a:pt x="145341" y="586761"/>
                  </a:lnTo>
                  <a:lnTo>
                    <a:pt x="184569" y="608514"/>
                  </a:lnTo>
                  <a:lnTo>
                    <a:pt x="226931" y="624663"/>
                  </a:lnTo>
                  <a:lnTo>
                    <a:pt x="271935" y="634714"/>
                  </a:lnTo>
                  <a:lnTo>
                    <a:pt x="319087" y="638175"/>
                  </a:lnTo>
                  <a:lnTo>
                    <a:pt x="366239" y="634714"/>
                  </a:lnTo>
                  <a:lnTo>
                    <a:pt x="411243" y="624663"/>
                  </a:lnTo>
                  <a:lnTo>
                    <a:pt x="453605" y="608514"/>
                  </a:lnTo>
                  <a:lnTo>
                    <a:pt x="492833" y="586761"/>
                  </a:lnTo>
                  <a:lnTo>
                    <a:pt x="528431" y="559897"/>
                  </a:lnTo>
                  <a:lnTo>
                    <a:pt x="559907" y="528416"/>
                  </a:lnTo>
                  <a:lnTo>
                    <a:pt x="586767" y="492811"/>
                  </a:lnTo>
                  <a:lnTo>
                    <a:pt x="608517" y="453575"/>
                  </a:lnTo>
                  <a:lnTo>
                    <a:pt x="624664" y="411204"/>
                  </a:lnTo>
                  <a:lnTo>
                    <a:pt x="634715" y="366188"/>
                  </a:lnTo>
                  <a:lnTo>
                    <a:pt x="638175" y="319024"/>
                  </a:lnTo>
                  <a:lnTo>
                    <a:pt x="634715" y="271890"/>
                  </a:lnTo>
                  <a:lnTo>
                    <a:pt x="624664" y="226901"/>
                  </a:lnTo>
                  <a:lnTo>
                    <a:pt x="608517" y="184550"/>
                  </a:lnTo>
                  <a:lnTo>
                    <a:pt x="586767" y="145331"/>
                  </a:lnTo>
                  <a:lnTo>
                    <a:pt x="559907" y="109738"/>
                  </a:lnTo>
                  <a:lnTo>
                    <a:pt x="528431" y="78265"/>
                  </a:lnTo>
                  <a:lnTo>
                    <a:pt x="492833" y="51407"/>
                  </a:lnTo>
                  <a:lnTo>
                    <a:pt x="453605" y="29657"/>
                  </a:lnTo>
                  <a:lnTo>
                    <a:pt x="411243" y="13510"/>
                  </a:lnTo>
                  <a:lnTo>
                    <a:pt x="366239" y="3460"/>
                  </a:lnTo>
                  <a:lnTo>
                    <a:pt x="31908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4880" y="2058460"/>
              <a:ext cx="217922" cy="79954"/>
            </a:xfrm>
            <a:prstGeom prst="rect">
              <a:avLst/>
            </a:prstGeom>
          </p:spPr>
        </p:pic>
        <p:sp>
          <p:nvSpPr>
            <p:cNvPr id="15" name="object 15" descr=""/>
            <p:cNvSpPr/>
            <p:nvPr/>
          </p:nvSpPr>
          <p:spPr>
            <a:xfrm>
              <a:off x="440474" y="1275892"/>
              <a:ext cx="443230" cy="866775"/>
            </a:xfrm>
            <a:custGeom>
              <a:avLst/>
              <a:gdLst/>
              <a:ahLst/>
              <a:cxnLst/>
              <a:rect l="l" t="t" r="r" b="b"/>
              <a:pathLst>
                <a:path w="443230" h="866775">
                  <a:moveTo>
                    <a:pt x="125399" y="127228"/>
                  </a:moveTo>
                  <a:lnTo>
                    <a:pt x="122936" y="115049"/>
                  </a:lnTo>
                  <a:lnTo>
                    <a:pt x="116243" y="105117"/>
                  </a:lnTo>
                  <a:lnTo>
                    <a:pt x="106299" y="98412"/>
                  </a:lnTo>
                  <a:lnTo>
                    <a:pt x="94132" y="95948"/>
                  </a:lnTo>
                  <a:lnTo>
                    <a:pt x="81953" y="98412"/>
                  </a:lnTo>
                  <a:lnTo>
                    <a:pt x="72009" y="105117"/>
                  </a:lnTo>
                  <a:lnTo>
                    <a:pt x="65316" y="115049"/>
                  </a:lnTo>
                  <a:lnTo>
                    <a:pt x="62852" y="127228"/>
                  </a:lnTo>
                  <a:lnTo>
                    <a:pt x="65316" y="139395"/>
                  </a:lnTo>
                  <a:lnTo>
                    <a:pt x="72009" y="149326"/>
                  </a:lnTo>
                  <a:lnTo>
                    <a:pt x="81953" y="156032"/>
                  </a:lnTo>
                  <a:lnTo>
                    <a:pt x="94132" y="158496"/>
                  </a:lnTo>
                  <a:lnTo>
                    <a:pt x="106299" y="156032"/>
                  </a:lnTo>
                  <a:lnTo>
                    <a:pt x="116243" y="149326"/>
                  </a:lnTo>
                  <a:lnTo>
                    <a:pt x="122936" y="139395"/>
                  </a:lnTo>
                  <a:lnTo>
                    <a:pt x="125399" y="127228"/>
                  </a:lnTo>
                  <a:close/>
                </a:path>
                <a:path w="443230" h="866775">
                  <a:moveTo>
                    <a:pt x="323126" y="777951"/>
                  </a:moveTo>
                  <a:lnTo>
                    <a:pt x="306108" y="732650"/>
                  </a:lnTo>
                  <a:lnTo>
                    <a:pt x="278168" y="696633"/>
                  </a:lnTo>
                  <a:lnTo>
                    <a:pt x="240931" y="671512"/>
                  </a:lnTo>
                  <a:lnTo>
                    <a:pt x="232968" y="669277"/>
                  </a:lnTo>
                  <a:lnTo>
                    <a:pt x="232968" y="796912"/>
                  </a:lnTo>
                  <a:lnTo>
                    <a:pt x="225082" y="799642"/>
                  </a:lnTo>
                  <a:lnTo>
                    <a:pt x="223774" y="800087"/>
                  </a:lnTo>
                  <a:lnTo>
                    <a:pt x="219189" y="781443"/>
                  </a:lnTo>
                  <a:lnTo>
                    <a:pt x="213144" y="763244"/>
                  </a:lnTo>
                  <a:lnTo>
                    <a:pt x="196837" y="728548"/>
                  </a:lnTo>
                  <a:lnTo>
                    <a:pt x="165404" y="689749"/>
                  </a:lnTo>
                  <a:lnTo>
                    <a:pt x="128701" y="667067"/>
                  </a:lnTo>
                  <a:lnTo>
                    <a:pt x="126555" y="666013"/>
                  </a:lnTo>
                  <a:lnTo>
                    <a:pt x="141516" y="662165"/>
                  </a:lnTo>
                  <a:lnTo>
                    <a:pt x="177825" y="688225"/>
                  </a:lnTo>
                  <a:lnTo>
                    <a:pt x="205117" y="723646"/>
                  </a:lnTo>
                  <a:lnTo>
                    <a:pt x="221907" y="759180"/>
                  </a:lnTo>
                  <a:lnTo>
                    <a:pt x="232968" y="796912"/>
                  </a:lnTo>
                  <a:lnTo>
                    <a:pt x="232968" y="669277"/>
                  </a:lnTo>
                  <a:lnTo>
                    <a:pt x="207708" y="662165"/>
                  </a:lnTo>
                  <a:lnTo>
                    <a:pt x="201218" y="660336"/>
                  </a:lnTo>
                  <a:lnTo>
                    <a:pt x="196049" y="658876"/>
                  </a:lnTo>
                  <a:lnTo>
                    <a:pt x="145122" y="660336"/>
                  </a:lnTo>
                  <a:lnTo>
                    <a:pt x="142049" y="654672"/>
                  </a:lnTo>
                  <a:lnTo>
                    <a:pt x="137261" y="650684"/>
                  </a:lnTo>
                  <a:lnTo>
                    <a:pt x="131343" y="648703"/>
                  </a:lnTo>
                  <a:lnTo>
                    <a:pt x="124917" y="649071"/>
                  </a:lnTo>
                  <a:lnTo>
                    <a:pt x="122745" y="649643"/>
                  </a:lnTo>
                  <a:lnTo>
                    <a:pt x="122745" y="667067"/>
                  </a:lnTo>
                  <a:lnTo>
                    <a:pt x="116433" y="677125"/>
                  </a:lnTo>
                  <a:lnTo>
                    <a:pt x="95605" y="737577"/>
                  </a:lnTo>
                  <a:lnTo>
                    <a:pt x="92659" y="767118"/>
                  </a:lnTo>
                  <a:lnTo>
                    <a:pt x="92595" y="767702"/>
                  </a:lnTo>
                  <a:lnTo>
                    <a:pt x="93141" y="795921"/>
                  </a:lnTo>
                  <a:lnTo>
                    <a:pt x="93230" y="799642"/>
                  </a:lnTo>
                  <a:lnTo>
                    <a:pt x="97447" y="832751"/>
                  </a:lnTo>
                  <a:lnTo>
                    <a:pt x="88163" y="834771"/>
                  </a:lnTo>
                  <a:lnTo>
                    <a:pt x="83693" y="800290"/>
                  </a:lnTo>
                  <a:lnTo>
                    <a:pt x="83019" y="767702"/>
                  </a:lnTo>
                  <a:lnTo>
                    <a:pt x="83007" y="767118"/>
                  </a:lnTo>
                  <a:lnTo>
                    <a:pt x="92976" y="706564"/>
                  </a:lnTo>
                  <a:lnTo>
                    <a:pt x="109080" y="670623"/>
                  </a:lnTo>
                  <a:lnTo>
                    <a:pt x="122745" y="667067"/>
                  </a:lnTo>
                  <a:lnTo>
                    <a:pt x="122745" y="649643"/>
                  </a:lnTo>
                  <a:lnTo>
                    <a:pt x="116738" y="651192"/>
                  </a:lnTo>
                  <a:lnTo>
                    <a:pt x="110858" y="654050"/>
                  </a:lnTo>
                  <a:lnTo>
                    <a:pt x="106629" y="658749"/>
                  </a:lnTo>
                  <a:lnTo>
                    <a:pt x="104419" y="664667"/>
                  </a:lnTo>
                  <a:lnTo>
                    <a:pt x="104495" y="667067"/>
                  </a:lnTo>
                  <a:lnTo>
                    <a:pt x="104609" y="671207"/>
                  </a:lnTo>
                  <a:lnTo>
                    <a:pt x="59918" y="697738"/>
                  </a:lnTo>
                  <a:lnTo>
                    <a:pt x="31940" y="734441"/>
                  </a:lnTo>
                  <a:lnTo>
                    <a:pt x="20243" y="779208"/>
                  </a:lnTo>
                  <a:lnTo>
                    <a:pt x="24371" y="829957"/>
                  </a:lnTo>
                  <a:lnTo>
                    <a:pt x="31813" y="863269"/>
                  </a:lnTo>
                  <a:lnTo>
                    <a:pt x="36944" y="866546"/>
                  </a:lnTo>
                  <a:lnTo>
                    <a:pt x="101866" y="851662"/>
                  </a:lnTo>
                  <a:lnTo>
                    <a:pt x="101130" y="851662"/>
                  </a:lnTo>
                  <a:lnTo>
                    <a:pt x="170688" y="834771"/>
                  </a:lnTo>
                  <a:lnTo>
                    <a:pt x="227291" y="819175"/>
                  </a:lnTo>
                  <a:lnTo>
                    <a:pt x="276390" y="800087"/>
                  </a:lnTo>
                  <a:lnTo>
                    <a:pt x="286029" y="795921"/>
                  </a:lnTo>
                  <a:lnTo>
                    <a:pt x="305282" y="786892"/>
                  </a:lnTo>
                  <a:lnTo>
                    <a:pt x="318325" y="780427"/>
                  </a:lnTo>
                  <a:lnTo>
                    <a:pt x="323126" y="777951"/>
                  </a:lnTo>
                  <a:close/>
                </a:path>
                <a:path w="443230" h="866775">
                  <a:moveTo>
                    <a:pt x="385191" y="127228"/>
                  </a:moveTo>
                  <a:lnTo>
                    <a:pt x="382727" y="115049"/>
                  </a:lnTo>
                  <a:lnTo>
                    <a:pt x="376034" y="105117"/>
                  </a:lnTo>
                  <a:lnTo>
                    <a:pt x="366090" y="98412"/>
                  </a:lnTo>
                  <a:lnTo>
                    <a:pt x="353923" y="95948"/>
                  </a:lnTo>
                  <a:lnTo>
                    <a:pt x="341744" y="98412"/>
                  </a:lnTo>
                  <a:lnTo>
                    <a:pt x="331800" y="105117"/>
                  </a:lnTo>
                  <a:lnTo>
                    <a:pt x="325107" y="115049"/>
                  </a:lnTo>
                  <a:lnTo>
                    <a:pt x="322643" y="127228"/>
                  </a:lnTo>
                  <a:lnTo>
                    <a:pt x="325107" y="139395"/>
                  </a:lnTo>
                  <a:lnTo>
                    <a:pt x="331800" y="149326"/>
                  </a:lnTo>
                  <a:lnTo>
                    <a:pt x="341744" y="156032"/>
                  </a:lnTo>
                  <a:lnTo>
                    <a:pt x="353923" y="158496"/>
                  </a:lnTo>
                  <a:lnTo>
                    <a:pt x="366090" y="156032"/>
                  </a:lnTo>
                  <a:lnTo>
                    <a:pt x="376034" y="149326"/>
                  </a:lnTo>
                  <a:lnTo>
                    <a:pt x="382727" y="139395"/>
                  </a:lnTo>
                  <a:lnTo>
                    <a:pt x="385191" y="127228"/>
                  </a:lnTo>
                  <a:close/>
                </a:path>
                <a:path w="443230" h="866775">
                  <a:moveTo>
                    <a:pt x="442925" y="135267"/>
                  </a:moveTo>
                  <a:lnTo>
                    <a:pt x="442912" y="104762"/>
                  </a:lnTo>
                  <a:lnTo>
                    <a:pt x="440626" y="100101"/>
                  </a:lnTo>
                  <a:lnTo>
                    <a:pt x="436727" y="97066"/>
                  </a:lnTo>
                  <a:lnTo>
                    <a:pt x="434568" y="95440"/>
                  </a:lnTo>
                  <a:lnTo>
                    <a:pt x="432549" y="93675"/>
                  </a:lnTo>
                  <a:lnTo>
                    <a:pt x="430644" y="91782"/>
                  </a:lnTo>
                  <a:lnTo>
                    <a:pt x="424561" y="85013"/>
                  </a:lnTo>
                  <a:lnTo>
                    <a:pt x="417169" y="77584"/>
                  </a:lnTo>
                  <a:lnTo>
                    <a:pt x="371957" y="55092"/>
                  </a:lnTo>
                  <a:lnTo>
                    <a:pt x="321843" y="45783"/>
                  </a:lnTo>
                  <a:lnTo>
                    <a:pt x="313029" y="44894"/>
                  </a:lnTo>
                  <a:lnTo>
                    <a:pt x="292925" y="32905"/>
                  </a:lnTo>
                  <a:lnTo>
                    <a:pt x="272427" y="21653"/>
                  </a:lnTo>
                  <a:lnTo>
                    <a:pt x="251536" y="11137"/>
                  </a:lnTo>
                  <a:lnTo>
                    <a:pt x="230276" y="1384"/>
                  </a:lnTo>
                  <a:lnTo>
                    <a:pt x="227025" y="0"/>
                  </a:lnTo>
                  <a:lnTo>
                    <a:pt x="223240" y="990"/>
                  </a:lnTo>
                  <a:lnTo>
                    <a:pt x="218503" y="7289"/>
                  </a:lnTo>
                  <a:lnTo>
                    <a:pt x="219252" y="12242"/>
                  </a:lnTo>
                  <a:lnTo>
                    <a:pt x="223532" y="15341"/>
                  </a:lnTo>
                  <a:lnTo>
                    <a:pt x="233222" y="20840"/>
                  </a:lnTo>
                  <a:lnTo>
                    <a:pt x="242341" y="26377"/>
                  </a:lnTo>
                  <a:lnTo>
                    <a:pt x="251307" y="32181"/>
                  </a:lnTo>
                  <a:lnTo>
                    <a:pt x="260108" y="38227"/>
                  </a:lnTo>
                  <a:lnTo>
                    <a:pt x="245071" y="38227"/>
                  </a:lnTo>
                  <a:lnTo>
                    <a:pt x="240855" y="42443"/>
                  </a:lnTo>
                  <a:lnTo>
                    <a:pt x="240855" y="47637"/>
                  </a:lnTo>
                  <a:lnTo>
                    <a:pt x="184124" y="47637"/>
                  </a:lnTo>
                  <a:lnTo>
                    <a:pt x="181889" y="47320"/>
                  </a:lnTo>
                  <a:lnTo>
                    <a:pt x="178320" y="46621"/>
                  </a:lnTo>
                  <a:lnTo>
                    <a:pt x="178320" y="29121"/>
                  </a:lnTo>
                  <a:lnTo>
                    <a:pt x="178422" y="24282"/>
                  </a:lnTo>
                  <a:lnTo>
                    <a:pt x="175056" y="20066"/>
                  </a:lnTo>
                  <a:lnTo>
                    <a:pt x="170307" y="19113"/>
                  </a:lnTo>
                  <a:lnTo>
                    <a:pt x="165074" y="18224"/>
                  </a:lnTo>
                  <a:lnTo>
                    <a:pt x="160096" y="21742"/>
                  </a:lnTo>
                  <a:lnTo>
                    <a:pt x="159080" y="28054"/>
                  </a:lnTo>
                  <a:lnTo>
                    <a:pt x="159080" y="42887"/>
                  </a:lnTo>
                  <a:lnTo>
                    <a:pt x="135013" y="38227"/>
                  </a:lnTo>
                  <a:lnTo>
                    <a:pt x="106387" y="33451"/>
                  </a:lnTo>
                  <a:lnTo>
                    <a:pt x="100520" y="33591"/>
                  </a:lnTo>
                  <a:lnTo>
                    <a:pt x="89877" y="35953"/>
                  </a:lnTo>
                  <a:lnTo>
                    <a:pt x="43662" y="51422"/>
                  </a:lnTo>
                  <a:lnTo>
                    <a:pt x="8864" y="67081"/>
                  </a:lnTo>
                  <a:lnTo>
                    <a:pt x="3378" y="91490"/>
                  </a:lnTo>
                  <a:lnTo>
                    <a:pt x="4241" y="105117"/>
                  </a:lnTo>
                  <a:lnTo>
                    <a:pt x="4940" y="111099"/>
                  </a:lnTo>
                  <a:lnTo>
                    <a:pt x="317" y="116928"/>
                  </a:lnTo>
                  <a:lnTo>
                    <a:pt x="37934" y="136372"/>
                  </a:lnTo>
                  <a:lnTo>
                    <a:pt x="49517" y="137020"/>
                  </a:lnTo>
                  <a:lnTo>
                    <a:pt x="48501" y="129781"/>
                  </a:lnTo>
                  <a:lnTo>
                    <a:pt x="48691" y="122542"/>
                  </a:lnTo>
                  <a:lnTo>
                    <a:pt x="50050" y="115417"/>
                  </a:lnTo>
                  <a:lnTo>
                    <a:pt x="52590" y="108572"/>
                  </a:lnTo>
                  <a:lnTo>
                    <a:pt x="63080" y="93814"/>
                  </a:lnTo>
                  <a:lnTo>
                    <a:pt x="77901" y="84543"/>
                  </a:lnTo>
                  <a:lnTo>
                    <a:pt x="95110" y="81521"/>
                  </a:lnTo>
                  <a:lnTo>
                    <a:pt x="112776" y="85458"/>
                  </a:lnTo>
                  <a:lnTo>
                    <a:pt x="123964" y="92544"/>
                  </a:lnTo>
                  <a:lnTo>
                    <a:pt x="132511" y="102323"/>
                  </a:lnTo>
                  <a:lnTo>
                    <a:pt x="137947" y="114109"/>
                  </a:lnTo>
                  <a:lnTo>
                    <a:pt x="139827" y="127228"/>
                  </a:lnTo>
                  <a:lnTo>
                    <a:pt x="139827" y="131927"/>
                  </a:lnTo>
                  <a:lnTo>
                    <a:pt x="139103" y="136613"/>
                  </a:lnTo>
                  <a:lnTo>
                    <a:pt x="137668" y="141097"/>
                  </a:lnTo>
                  <a:lnTo>
                    <a:pt x="310375" y="141097"/>
                  </a:lnTo>
                  <a:lnTo>
                    <a:pt x="323951" y="92392"/>
                  </a:lnTo>
                  <a:lnTo>
                    <a:pt x="357822" y="81407"/>
                  </a:lnTo>
                  <a:lnTo>
                    <a:pt x="374675" y="86245"/>
                  </a:lnTo>
                  <a:lnTo>
                    <a:pt x="388480" y="97053"/>
                  </a:lnTo>
                  <a:lnTo>
                    <a:pt x="397383" y="112877"/>
                  </a:lnTo>
                  <a:lnTo>
                    <a:pt x="399732" y="120103"/>
                  </a:lnTo>
                  <a:lnTo>
                    <a:pt x="400240" y="127800"/>
                  </a:lnTo>
                  <a:lnTo>
                    <a:pt x="398868" y="135267"/>
                  </a:lnTo>
                  <a:lnTo>
                    <a:pt x="442925" y="135267"/>
                  </a:lnTo>
                  <a:close/>
                </a:path>
              </a:pathLst>
            </a:custGeom>
            <a:solidFill>
              <a:srgbClr val="FDF1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628650" y="2447925"/>
              <a:ext cx="5076825" cy="504825"/>
            </a:xfrm>
            <a:custGeom>
              <a:avLst/>
              <a:gdLst/>
              <a:ahLst/>
              <a:cxnLst/>
              <a:rect l="l" t="t" r="r" b="b"/>
              <a:pathLst>
                <a:path w="5076825" h="504825">
                  <a:moveTo>
                    <a:pt x="0" y="504825"/>
                  </a:moveTo>
                  <a:lnTo>
                    <a:pt x="5076825" y="504825"/>
                  </a:lnTo>
                  <a:lnTo>
                    <a:pt x="5076825" y="0"/>
                  </a:lnTo>
                  <a:lnTo>
                    <a:pt x="0" y="0"/>
                  </a:lnTo>
                  <a:lnTo>
                    <a:pt x="0" y="504825"/>
                  </a:lnTo>
                  <a:close/>
                </a:path>
              </a:pathLst>
            </a:custGeom>
            <a:ln w="19050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 descr=""/>
          <p:cNvSpPr txBox="1"/>
          <p:nvPr/>
        </p:nvSpPr>
        <p:spPr>
          <a:xfrm>
            <a:off x="1008697" y="2429509"/>
            <a:ext cx="4526915" cy="53086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ts val="1300"/>
              </a:lnSpc>
              <a:spcBef>
                <a:spcPts val="125"/>
              </a:spcBef>
            </a:pPr>
            <a:r>
              <a:rPr dirty="0" sz="1100" spc="-70" b="1">
                <a:latin typeface="Tahoma"/>
                <a:cs typeface="Tahoma"/>
              </a:rPr>
              <a:t>Racing</a:t>
            </a:r>
            <a:r>
              <a:rPr dirty="0" sz="1100" spc="-40" b="1">
                <a:latin typeface="Tahoma"/>
                <a:cs typeface="Tahoma"/>
              </a:rPr>
              <a:t> </a:t>
            </a:r>
            <a:r>
              <a:rPr dirty="0" sz="1100" spc="-75" b="1">
                <a:latin typeface="Tahoma"/>
                <a:cs typeface="Tahoma"/>
              </a:rPr>
              <a:t>Legacy</a:t>
            </a:r>
            <a:r>
              <a:rPr dirty="0" sz="1100" spc="-90" b="1">
                <a:latin typeface="Tahoma"/>
                <a:cs typeface="Tahoma"/>
              </a:rPr>
              <a:t> </a:t>
            </a:r>
            <a:r>
              <a:rPr dirty="0" sz="1100" spc="195" b="1">
                <a:latin typeface="Tahoma"/>
                <a:cs typeface="Tahoma"/>
              </a:rPr>
              <a:t>s</a:t>
            </a:r>
            <a:r>
              <a:rPr dirty="0" sz="1100" spc="-75" b="1">
                <a:latin typeface="Tahoma"/>
                <a:cs typeface="Tahoma"/>
              </a:rPr>
              <a:t> </a:t>
            </a:r>
            <a:r>
              <a:rPr dirty="0" sz="1100" spc="-10" b="1">
                <a:latin typeface="Tahoma"/>
                <a:cs typeface="Tahoma"/>
              </a:rPr>
              <a:t>Technology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ts val="1295"/>
              </a:lnSpc>
            </a:pPr>
            <a:r>
              <a:rPr dirty="0" sz="1100" spc="-35">
                <a:latin typeface="Segoe UI Emoji"/>
                <a:cs typeface="Segoe UI Emoji"/>
              </a:rPr>
              <a:t>Cutting-</a:t>
            </a:r>
            <a:r>
              <a:rPr dirty="0" sz="1100" spc="-45">
                <a:latin typeface="Segoe UI Emoji"/>
                <a:cs typeface="Segoe UI Emoji"/>
              </a:rPr>
              <a:t>edge</a:t>
            </a:r>
            <a:r>
              <a:rPr dirty="0" sz="1100" spc="-25">
                <a:latin typeface="Segoe UI Emoji"/>
                <a:cs typeface="Segoe UI Emoji"/>
              </a:rPr>
              <a:t> </a:t>
            </a:r>
            <a:r>
              <a:rPr dirty="0" sz="1100">
                <a:latin typeface="Segoe UI Emoji"/>
                <a:cs typeface="Segoe UI Emoji"/>
              </a:rPr>
              <a:t>tech</a:t>
            </a:r>
            <a:r>
              <a:rPr dirty="0" sz="1100" spc="-55">
                <a:latin typeface="Segoe UI Emoji"/>
                <a:cs typeface="Segoe UI Emoji"/>
              </a:rPr>
              <a:t> </a:t>
            </a:r>
            <a:r>
              <a:rPr dirty="0" sz="1100" spc="-30">
                <a:latin typeface="Segoe UI Emoji"/>
                <a:cs typeface="Segoe UI Emoji"/>
              </a:rPr>
              <a:t>from</a:t>
            </a:r>
            <a:r>
              <a:rPr dirty="0" sz="1100" spc="-15">
                <a:latin typeface="Segoe UI Emoji"/>
                <a:cs typeface="Segoe UI Emoji"/>
              </a:rPr>
              <a:t> </a:t>
            </a:r>
            <a:r>
              <a:rPr dirty="0" sz="1100" spc="-10">
                <a:latin typeface="Segoe UI Emoji"/>
                <a:cs typeface="Segoe UI Emoji"/>
              </a:rPr>
              <a:t>Formula</a:t>
            </a:r>
            <a:r>
              <a:rPr dirty="0" sz="1100" spc="-20">
                <a:latin typeface="Segoe UI Emoji"/>
                <a:cs typeface="Segoe UI Emoji"/>
              </a:rPr>
              <a:t> </a:t>
            </a:r>
            <a:r>
              <a:rPr dirty="0" sz="1100">
                <a:latin typeface="Segoe UI Emoji"/>
                <a:cs typeface="Segoe UI Emoji"/>
              </a:rPr>
              <a:t>1</a:t>
            </a:r>
            <a:r>
              <a:rPr dirty="0" sz="1100" spc="-40">
                <a:latin typeface="Segoe UI Emoji"/>
                <a:cs typeface="Segoe UI Emoji"/>
              </a:rPr>
              <a:t> </a:t>
            </a:r>
            <a:r>
              <a:rPr dirty="0" sz="1100" spc="-10">
                <a:latin typeface="Segoe UI Emoji"/>
                <a:cs typeface="Segoe UI Emoji"/>
              </a:rPr>
              <a:t>dominance</a:t>
            </a:r>
            <a:r>
              <a:rPr dirty="0" sz="1100" spc="-20">
                <a:latin typeface="Segoe UI Emoji"/>
                <a:cs typeface="Segoe UI Emoji"/>
              </a:rPr>
              <a:t> </a:t>
            </a:r>
            <a:r>
              <a:rPr dirty="0" sz="1100" spc="-10">
                <a:latin typeface="Segoe UI Emoji"/>
                <a:cs typeface="Segoe UI Emoji"/>
              </a:rPr>
              <a:t>and</a:t>
            </a:r>
            <a:r>
              <a:rPr dirty="0" sz="1100" spc="-70">
                <a:latin typeface="Segoe UI Emoji"/>
                <a:cs typeface="Segoe UI Emoji"/>
              </a:rPr>
              <a:t> </a:t>
            </a:r>
            <a:r>
              <a:rPr dirty="0" sz="1100" spc="-10">
                <a:latin typeface="Segoe UI Emoji"/>
                <a:cs typeface="Segoe UI Emoji"/>
              </a:rPr>
              <a:t>track-</a:t>
            </a:r>
            <a:r>
              <a:rPr dirty="0" sz="1100" spc="-25">
                <a:latin typeface="Segoe UI Emoji"/>
                <a:cs typeface="Segoe UI Emoji"/>
              </a:rPr>
              <a:t>only</a:t>
            </a:r>
            <a:r>
              <a:rPr dirty="0" sz="1100" spc="-10">
                <a:latin typeface="Segoe UI Emoji"/>
                <a:cs typeface="Segoe UI Emoji"/>
              </a:rPr>
              <a:t> </a:t>
            </a:r>
            <a:r>
              <a:rPr dirty="0" sz="1100" spc="-30">
                <a:latin typeface="Segoe UI Emoji"/>
                <a:cs typeface="Segoe UI Emoji"/>
              </a:rPr>
              <a:t>hyper</a:t>
            </a:r>
            <a:r>
              <a:rPr dirty="0" sz="1100" spc="-125">
                <a:latin typeface="Segoe UI Emoji"/>
                <a:cs typeface="Segoe UI Emoji"/>
              </a:rPr>
              <a:t> </a:t>
            </a:r>
            <a:r>
              <a:rPr dirty="0" sz="1100">
                <a:latin typeface="Segoe UI Emoji"/>
                <a:cs typeface="Segoe UI Emoji"/>
              </a:rPr>
              <a:t>cars</a:t>
            </a:r>
            <a:r>
              <a:rPr dirty="0" sz="1100" spc="-50">
                <a:latin typeface="Segoe UI Emoji"/>
                <a:cs typeface="Segoe UI Emoji"/>
              </a:rPr>
              <a:t> </a:t>
            </a:r>
            <a:r>
              <a:rPr dirty="0" sz="1100" spc="-25">
                <a:latin typeface="Segoe UI Emoji"/>
                <a:cs typeface="Segoe UI Emoji"/>
              </a:rPr>
              <a:t>for</a:t>
            </a:r>
            <a:endParaRPr sz="1100">
              <a:latin typeface="Segoe UI Emoji"/>
              <a:cs typeface="Segoe UI Emoji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z="1100">
                <a:latin typeface="Segoe UI Emoji"/>
                <a:cs typeface="Segoe UI Emoji"/>
              </a:rPr>
              <a:t>elite</a:t>
            </a:r>
            <a:r>
              <a:rPr dirty="0" sz="1100" spc="-125">
                <a:latin typeface="Segoe UI Emoji"/>
                <a:cs typeface="Segoe UI Emoji"/>
              </a:rPr>
              <a:t> </a:t>
            </a:r>
            <a:r>
              <a:rPr dirty="0" sz="1100" spc="-10">
                <a:latin typeface="Segoe UI Emoji"/>
                <a:cs typeface="Segoe UI Emoji"/>
              </a:rPr>
              <a:t>clientele</a:t>
            </a:r>
            <a:endParaRPr sz="1100">
              <a:latin typeface="Segoe UI Emoji"/>
              <a:cs typeface="Segoe UI Emoji"/>
            </a:endParaRPr>
          </a:p>
        </p:txBody>
      </p:sp>
      <p:grpSp>
        <p:nvGrpSpPr>
          <p:cNvPr id="18" name="object 18" descr=""/>
          <p:cNvGrpSpPr/>
          <p:nvPr/>
        </p:nvGrpSpPr>
        <p:grpSpPr>
          <a:xfrm>
            <a:off x="342900" y="2371725"/>
            <a:ext cx="638175" cy="638175"/>
            <a:chOff x="342900" y="2371725"/>
            <a:chExt cx="638175" cy="638175"/>
          </a:xfrm>
        </p:grpSpPr>
        <p:sp>
          <p:nvSpPr>
            <p:cNvPr id="19" name="object 19" descr=""/>
            <p:cNvSpPr/>
            <p:nvPr/>
          </p:nvSpPr>
          <p:spPr>
            <a:xfrm>
              <a:off x="342900" y="2371725"/>
              <a:ext cx="638175" cy="638175"/>
            </a:xfrm>
            <a:custGeom>
              <a:avLst/>
              <a:gdLst/>
              <a:ahLst/>
              <a:cxnLst/>
              <a:rect l="l" t="t" r="r" b="b"/>
              <a:pathLst>
                <a:path w="638175" h="638175">
                  <a:moveTo>
                    <a:pt x="319087" y="0"/>
                  </a:moveTo>
                  <a:lnTo>
                    <a:pt x="271935" y="3460"/>
                  </a:lnTo>
                  <a:lnTo>
                    <a:pt x="226931" y="13510"/>
                  </a:lnTo>
                  <a:lnTo>
                    <a:pt x="184569" y="29657"/>
                  </a:lnTo>
                  <a:lnTo>
                    <a:pt x="145341" y="51407"/>
                  </a:lnTo>
                  <a:lnTo>
                    <a:pt x="109743" y="78265"/>
                  </a:lnTo>
                  <a:lnTo>
                    <a:pt x="78267" y="109738"/>
                  </a:lnTo>
                  <a:lnTo>
                    <a:pt x="51407" y="145331"/>
                  </a:lnTo>
                  <a:lnTo>
                    <a:pt x="29657" y="184550"/>
                  </a:lnTo>
                  <a:lnTo>
                    <a:pt x="13510" y="226901"/>
                  </a:lnTo>
                  <a:lnTo>
                    <a:pt x="3459" y="271890"/>
                  </a:lnTo>
                  <a:lnTo>
                    <a:pt x="0" y="319024"/>
                  </a:lnTo>
                  <a:lnTo>
                    <a:pt x="3459" y="366188"/>
                  </a:lnTo>
                  <a:lnTo>
                    <a:pt x="13510" y="411204"/>
                  </a:lnTo>
                  <a:lnTo>
                    <a:pt x="29657" y="453575"/>
                  </a:lnTo>
                  <a:lnTo>
                    <a:pt x="51407" y="492811"/>
                  </a:lnTo>
                  <a:lnTo>
                    <a:pt x="78267" y="528416"/>
                  </a:lnTo>
                  <a:lnTo>
                    <a:pt x="109743" y="559897"/>
                  </a:lnTo>
                  <a:lnTo>
                    <a:pt x="145341" y="586761"/>
                  </a:lnTo>
                  <a:lnTo>
                    <a:pt x="184569" y="608514"/>
                  </a:lnTo>
                  <a:lnTo>
                    <a:pt x="226931" y="624663"/>
                  </a:lnTo>
                  <a:lnTo>
                    <a:pt x="271935" y="634714"/>
                  </a:lnTo>
                  <a:lnTo>
                    <a:pt x="319087" y="638175"/>
                  </a:lnTo>
                  <a:lnTo>
                    <a:pt x="366239" y="634714"/>
                  </a:lnTo>
                  <a:lnTo>
                    <a:pt x="411243" y="624663"/>
                  </a:lnTo>
                  <a:lnTo>
                    <a:pt x="453605" y="608514"/>
                  </a:lnTo>
                  <a:lnTo>
                    <a:pt x="492833" y="586761"/>
                  </a:lnTo>
                  <a:lnTo>
                    <a:pt x="528431" y="559897"/>
                  </a:lnTo>
                  <a:lnTo>
                    <a:pt x="559907" y="528416"/>
                  </a:lnTo>
                  <a:lnTo>
                    <a:pt x="586767" y="492811"/>
                  </a:lnTo>
                  <a:lnTo>
                    <a:pt x="608517" y="453575"/>
                  </a:lnTo>
                  <a:lnTo>
                    <a:pt x="624664" y="411204"/>
                  </a:lnTo>
                  <a:lnTo>
                    <a:pt x="634715" y="366188"/>
                  </a:lnTo>
                  <a:lnTo>
                    <a:pt x="638175" y="319024"/>
                  </a:lnTo>
                  <a:lnTo>
                    <a:pt x="634715" y="271890"/>
                  </a:lnTo>
                  <a:lnTo>
                    <a:pt x="624664" y="226901"/>
                  </a:lnTo>
                  <a:lnTo>
                    <a:pt x="608517" y="184550"/>
                  </a:lnTo>
                  <a:lnTo>
                    <a:pt x="586767" y="145331"/>
                  </a:lnTo>
                  <a:lnTo>
                    <a:pt x="559907" y="109738"/>
                  </a:lnTo>
                  <a:lnTo>
                    <a:pt x="528431" y="78265"/>
                  </a:lnTo>
                  <a:lnTo>
                    <a:pt x="492833" y="51407"/>
                  </a:lnTo>
                  <a:lnTo>
                    <a:pt x="453605" y="29657"/>
                  </a:lnTo>
                  <a:lnTo>
                    <a:pt x="411243" y="13510"/>
                  </a:lnTo>
                  <a:lnTo>
                    <a:pt x="366239" y="3460"/>
                  </a:lnTo>
                  <a:lnTo>
                    <a:pt x="31908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0" name="object 20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0543" y="2637893"/>
              <a:ext cx="433572" cy="125078"/>
            </a:xfrm>
            <a:prstGeom prst="rect">
              <a:avLst/>
            </a:prstGeom>
          </p:spPr>
        </p:pic>
      </p:grpSp>
      <p:sp>
        <p:nvSpPr>
          <p:cNvPr id="21" name="object 21" descr=""/>
          <p:cNvSpPr/>
          <p:nvPr/>
        </p:nvSpPr>
        <p:spPr>
          <a:xfrm>
            <a:off x="6105525" y="942975"/>
            <a:ext cx="5631815" cy="0"/>
          </a:xfrm>
          <a:custGeom>
            <a:avLst/>
            <a:gdLst/>
            <a:ahLst/>
            <a:cxnLst/>
            <a:rect l="l" t="t" r="r" b="b"/>
            <a:pathLst>
              <a:path w="5631815" h="0">
                <a:moveTo>
                  <a:pt x="0" y="0"/>
                </a:moveTo>
                <a:lnTo>
                  <a:pt x="5631307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 descr=""/>
          <p:cNvSpPr/>
          <p:nvPr/>
        </p:nvSpPr>
        <p:spPr>
          <a:xfrm>
            <a:off x="342900" y="3362325"/>
            <a:ext cx="5401310" cy="0"/>
          </a:xfrm>
          <a:custGeom>
            <a:avLst/>
            <a:gdLst/>
            <a:ahLst/>
            <a:cxnLst/>
            <a:rect l="l" t="t" r="r" b="b"/>
            <a:pathLst>
              <a:path w="5401310" h="0">
                <a:moveTo>
                  <a:pt x="0" y="0"/>
                </a:moveTo>
                <a:lnTo>
                  <a:pt x="5400802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 descr=""/>
          <p:cNvSpPr txBox="1"/>
          <p:nvPr/>
        </p:nvSpPr>
        <p:spPr>
          <a:xfrm>
            <a:off x="420369" y="3109531"/>
            <a:ext cx="2120265" cy="2203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250" spc="-110" b="1">
                <a:latin typeface="Tahoma"/>
                <a:cs typeface="Tahoma"/>
              </a:rPr>
              <a:t>2024</a:t>
            </a:r>
            <a:r>
              <a:rPr dirty="0" sz="1250" spc="-70" b="1">
                <a:latin typeface="Tahoma"/>
                <a:cs typeface="Tahoma"/>
              </a:rPr>
              <a:t> </a:t>
            </a:r>
            <a:r>
              <a:rPr dirty="0" sz="1250" spc="-60" b="1">
                <a:latin typeface="Tahoma"/>
                <a:cs typeface="Tahoma"/>
              </a:rPr>
              <a:t>Revenue</a:t>
            </a:r>
            <a:r>
              <a:rPr dirty="0" sz="1250" spc="-15" b="1">
                <a:latin typeface="Tahoma"/>
                <a:cs typeface="Tahoma"/>
              </a:rPr>
              <a:t> </a:t>
            </a:r>
            <a:r>
              <a:rPr dirty="0" sz="1250" spc="-80" b="1">
                <a:latin typeface="Tahoma"/>
                <a:cs typeface="Tahoma"/>
              </a:rPr>
              <a:t>by</a:t>
            </a:r>
            <a:r>
              <a:rPr dirty="0" sz="1250" spc="-90" b="1">
                <a:latin typeface="Tahoma"/>
                <a:cs typeface="Tahoma"/>
              </a:rPr>
              <a:t> </a:t>
            </a:r>
            <a:r>
              <a:rPr dirty="0" sz="1250" spc="-45" b="1">
                <a:latin typeface="Tahoma"/>
                <a:cs typeface="Tahoma"/>
              </a:rPr>
              <a:t>Geography</a:t>
            </a:r>
            <a:endParaRPr sz="1250">
              <a:latin typeface="Tahoma"/>
              <a:cs typeface="Tahoma"/>
            </a:endParaRPr>
          </a:p>
        </p:txBody>
      </p:sp>
      <p:sp>
        <p:nvSpPr>
          <p:cNvPr id="24" name="object 24" descr=""/>
          <p:cNvSpPr/>
          <p:nvPr/>
        </p:nvSpPr>
        <p:spPr>
          <a:xfrm>
            <a:off x="5848350" y="3362325"/>
            <a:ext cx="935990" cy="1270"/>
          </a:xfrm>
          <a:custGeom>
            <a:avLst/>
            <a:gdLst/>
            <a:ahLst/>
            <a:cxnLst/>
            <a:rect l="l" t="t" r="r" b="b"/>
            <a:pathLst>
              <a:path w="935990" h="1270">
                <a:moveTo>
                  <a:pt x="0" y="888"/>
                </a:moveTo>
                <a:lnTo>
                  <a:pt x="93599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 descr=""/>
          <p:cNvSpPr txBox="1"/>
          <p:nvPr/>
        </p:nvSpPr>
        <p:spPr>
          <a:xfrm>
            <a:off x="5829553" y="3134931"/>
            <a:ext cx="880110" cy="2203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250" spc="-85" b="1">
                <a:latin typeface="Tahoma"/>
                <a:cs typeface="Tahoma"/>
              </a:rPr>
              <a:t>Key</a:t>
            </a:r>
            <a:r>
              <a:rPr dirty="0" sz="1250" spc="-80" b="1">
                <a:latin typeface="Tahoma"/>
                <a:cs typeface="Tahoma"/>
              </a:rPr>
              <a:t> </a:t>
            </a:r>
            <a:r>
              <a:rPr dirty="0" sz="1250" spc="-30" b="1">
                <a:latin typeface="Tahoma"/>
                <a:cs typeface="Tahoma"/>
              </a:rPr>
              <a:t>Players</a:t>
            </a:r>
            <a:endParaRPr sz="1250">
              <a:latin typeface="Tahoma"/>
              <a:cs typeface="Tahoma"/>
            </a:endParaRPr>
          </a:p>
        </p:txBody>
      </p:sp>
      <p:sp>
        <p:nvSpPr>
          <p:cNvPr id="26" name="object 26" descr=""/>
          <p:cNvSpPr/>
          <p:nvPr/>
        </p:nvSpPr>
        <p:spPr>
          <a:xfrm>
            <a:off x="6981825" y="3362325"/>
            <a:ext cx="4860290" cy="0"/>
          </a:xfrm>
          <a:custGeom>
            <a:avLst/>
            <a:gdLst/>
            <a:ahLst/>
            <a:cxnLst/>
            <a:rect l="l" t="t" r="r" b="b"/>
            <a:pathLst>
              <a:path w="4860290" h="0">
                <a:moveTo>
                  <a:pt x="0" y="0"/>
                </a:moveTo>
                <a:lnTo>
                  <a:pt x="4860035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 descr=""/>
          <p:cNvSpPr txBox="1"/>
          <p:nvPr/>
        </p:nvSpPr>
        <p:spPr>
          <a:xfrm>
            <a:off x="7064375" y="3109531"/>
            <a:ext cx="2070100" cy="2203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250" spc="-50" b="1">
                <a:latin typeface="Tahoma"/>
                <a:cs typeface="Tahoma"/>
              </a:rPr>
              <a:t>Ferrari’s</a:t>
            </a:r>
            <a:r>
              <a:rPr dirty="0" sz="1250" spc="-70" b="1">
                <a:latin typeface="Tahoma"/>
                <a:cs typeface="Tahoma"/>
              </a:rPr>
              <a:t> </a:t>
            </a:r>
            <a:r>
              <a:rPr dirty="0" sz="1250" spc="-60" b="1">
                <a:latin typeface="Tahoma"/>
                <a:cs typeface="Tahoma"/>
              </a:rPr>
              <a:t>Strategic</a:t>
            </a:r>
            <a:r>
              <a:rPr dirty="0" sz="1250" spc="-25" b="1">
                <a:latin typeface="Tahoma"/>
                <a:cs typeface="Tahoma"/>
              </a:rPr>
              <a:t> </a:t>
            </a:r>
            <a:r>
              <a:rPr dirty="0" sz="1250" spc="-20" b="1">
                <a:latin typeface="Tahoma"/>
                <a:cs typeface="Tahoma"/>
              </a:rPr>
              <a:t>Direction</a:t>
            </a:r>
            <a:endParaRPr sz="1250">
              <a:latin typeface="Tahoma"/>
              <a:cs typeface="Tahoma"/>
            </a:endParaRPr>
          </a:p>
        </p:txBody>
      </p:sp>
      <p:sp>
        <p:nvSpPr>
          <p:cNvPr id="28" name="object 28" descr=""/>
          <p:cNvSpPr txBox="1"/>
          <p:nvPr/>
        </p:nvSpPr>
        <p:spPr>
          <a:xfrm>
            <a:off x="7000875" y="3448050"/>
            <a:ext cx="4810125" cy="2752725"/>
          </a:xfrm>
          <a:prstGeom prst="rect">
            <a:avLst/>
          </a:prstGeom>
          <a:ln w="38100">
            <a:solidFill>
              <a:srgbClr val="00AF50"/>
            </a:solidFill>
          </a:ln>
        </p:spPr>
        <p:txBody>
          <a:bodyPr wrap="square" lIns="0" tIns="126364" rIns="0" bIns="0" rtlCol="0" vert="horz">
            <a:spAutoFit/>
          </a:bodyPr>
          <a:lstStyle/>
          <a:p>
            <a:pPr marL="205740" marR="400050" indent="-168275">
              <a:lnSpc>
                <a:spcPts val="1280"/>
              </a:lnSpc>
              <a:spcBef>
                <a:spcPts val="994"/>
              </a:spcBef>
              <a:buFont typeface="Arial MT"/>
              <a:buChar char="•"/>
              <a:tabLst>
                <a:tab pos="208915" algn="l"/>
              </a:tabLst>
            </a:pPr>
            <a:r>
              <a:rPr dirty="0" sz="1100" spc="-55" b="1">
                <a:latin typeface="Tahoma"/>
                <a:cs typeface="Tahoma"/>
              </a:rPr>
              <a:t>Product</a:t>
            </a:r>
            <a:r>
              <a:rPr dirty="0" sz="1100" spc="-75" b="1">
                <a:latin typeface="Tahoma"/>
                <a:cs typeface="Tahoma"/>
              </a:rPr>
              <a:t> </a:t>
            </a:r>
            <a:r>
              <a:rPr dirty="0" sz="1100" spc="-45" b="1">
                <a:latin typeface="Tahoma"/>
                <a:cs typeface="Tahoma"/>
              </a:rPr>
              <a:t>Excellence:</a:t>
            </a:r>
            <a:r>
              <a:rPr dirty="0" sz="1100" spc="-70" b="1">
                <a:latin typeface="Tahoma"/>
                <a:cs typeface="Tahoma"/>
              </a:rPr>
              <a:t> </a:t>
            </a:r>
            <a:r>
              <a:rPr dirty="0" sz="1100">
                <a:latin typeface="Segoe UI Emoji"/>
                <a:cs typeface="Segoe UI Emoji"/>
              </a:rPr>
              <a:t>Utilizes</a:t>
            </a:r>
            <a:r>
              <a:rPr dirty="0" sz="1100" spc="-40">
                <a:latin typeface="Segoe UI Emoji"/>
                <a:cs typeface="Segoe UI Emoji"/>
              </a:rPr>
              <a:t> </a:t>
            </a:r>
            <a:r>
              <a:rPr dirty="0" sz="1100" spc="-10">
                <a:latin typeface="Segoe UI Emoji"/>
                <a:cs typeface="Segoe UI Emoji"/>
              </a:rPr>
              <a:t>advanced</a:t>
            </a:r>
            <a:r>
              <a:rPr dirty="0" sz="1100" spc="-60">
                <a:latin typeface="Segoe UI Emoji"/>
                <a:cs typeface="Segoe UI Emoji"/>
              </a:rPr>
              <a:t> </a:t>
            </a:r>
            <a:r>
              <a:rPr dirty="0" sz="1100" spc="-25">
                <a:latin typeface="Segoe UI Emoji"/>
                <a:cs typeface="Segoe UI Emoji"/>
              </a:rPr>
              <a:t>technology</a:t>
            </a:r>
            <a:r>
              <a:rPr dirty="0" sz="1100" spc="-90">
                <a:latin typeface="Segoe UI Emoji"/>
                <a:cs typeface="Segoe UI Emoji"/>
              </a:rPr>
              <a:t> </a:t>
            </a:r>
            <a:r>
              <a:rPr dirty="0" sz="1100">
                <a:latin typeface="Segoe UI Emoji"/>
                <a:cs typeface="Segoe UI Emoji"/>
              </a:rPr>
              <a:t>and</a:t>
            </a:r>
            <a:r>
              <a:rPr dirty="0" sz="1100" spc="40">
                <a:latin typeface="Segoe UI Emoji"/>
                <a:cs typeface="Segoe UI Emoji"/>
              </a:rPr>
              <a:t> </a:t>
            </a:r>
            <a:r>
              <a:rPr dirty="0" sz="1100" spc="-10">
                <a:latin typeface="Segoe UI Emoji"/>
                <a:cs typeface="Segoe UI Emoji"/>
              </a:rPr>
              <a:t>sophisticated </a:t>
            </a:r>
            <a:r>
              <a:rPr dirty="0" sz="1100" spc="-10">
                <a:latin typeface="Segoe UI Emoji"/>
                <a:cs typeface="Segoe UI Emoji"/>
              </a:rPr>
              <a:t>	</a:t>
            </a:r>
            <a:r>
              <a:rPr dirty="0" sz="1100" spc="-20">
                <a:latin typeface="Segoe UI Emoji"/>
                <a:cs typeface="Segoe UI Emoji"/>
              </a:rPr>
              <a:t>design</a:t>
            </a:r>
            <a:r>
              <a:rPr dirty="0" sz="1100" spc="-50">
                <a:latin typeface="Segoe UI Emoji"/>
                <a:cs typeface="Segoe UI Emoji"/>
              </a:rPr>
              <a:t> </a:t>
            </a:r>
            <a:r>
              <a:rPr dirty="0" sz="1100" spc="-25">
                <a:latin typeface="Segoe UI Emoji"/>
                <a:cs typeface="Segoe UI Emoji"/>
              </a:rPr>
              <a:t>to</a:t>
            </a:r>
            <a:r>
              <a:rPr dirty="0" sz="1100" spc="-50">
                <a:latin typeface="Segoe UI Emoji"/>
                <a:cs typeface="Segoe UI Emoji"/>
              </a:rPr>
              <a:t> </a:t>
            </a:r>
            <a:r>
              <a:rPr dirty="0" sz="1100">
                <a:latin typeface="Segoe UI Emoji"/>
                <a:cs typeface="Segoe UI Emoji"/>
              </a:rPr>
              <a:t>surpass</a:t>
            </a:r>
            <a:r>
              <a:rPr dirty="0" sz="1100" spc="-50">
                <a:latin typeface="Segoe UI Emoji"/>
                <a:cs typeface="Segoe UI Emoji"/>
              </a:rPr>
              <a:t> </a:t>
            </a:r>
            <a:r>
              <a:rPr dirty="0" sz="1100">
                <a:latin typeface="Segoe UI Emoji"/>
                <a:cs typeface="Segoe UI Emoji"/>
              </a:rPr>
              <a:t>customer</a:t>
            </a:r>
            <a:r>
              <a:rPr dirty="0" sz="1100" spc="-25">
                <a:latin typeface="Segoe UI Emoji"/>
                <a:cs typeface="Segoe UI Emoji"/>
              </a:rPr>
              <a:t> </a:t>
            </a:r>
            <a:r>
              <a:rPr dirty="0" sz="1100" spc="-10">
                <a:latin typeface="Segoe UI Emoji"/>
                <a:cs typeface="Segoe UI Emoji"/>
              </a:rPr>
              <a:t>expectations.</a:t>
            </a:r>
            <a:endParaRPr sz="1100">
              <a:latin typeface="Segoe UI Emoji"/>
              <a:cs typeface="Segoe UI Emoji"/>
            </a:endParaRPr>
          </a:p>
          <a:p>
            <a:pPr marL="205740" marR="546735" indent="-168275">
              <a:lnSpc>
                <a:spcPts val="1280"/>
              </a:lnSpc>
              <a:spcBef>
                <a:spcPts val="70"/>
              </a:spcBef>
              <a:buFont typeface="Arial MT"/>
              <a:buChar char="•"/>
              <a:tabLst>
                <a:tab pos="208915" algn="l"/>
              </a:tabLst>
            </a:pPr>
            <a:r>
              <a:rPr dirty="0" sz="1100" spc="-45" b="1">
                <a:latin typeface="Tahoma"/>
                <a:cs typeface="Tahoma"/>
              </a:rPr>
              <a:t>Controlled</a:t>
            </a:r>
            <a:r>
              <a:rPr dirty="0" sz="1100" spc="-55" b="1">
                <a:latin typeface="Tahoma"/>
                <a:cs typeface="Tahoma"/>
              </a:rPr>
              <a:t> Production:</a:t>
            </a:r>
            <a:r>
              <a:rPr dirty="0" sz="1100" spc="160" b="1">
                <a:latin typeface="Tahoma"/>
                <a:cs typeface="Tahoma"/>
              </a:rPr>
              <a:t> </a:t>
            </a:r>
            <a:r>
              <a:rPr dirty="0" sz="1100" spc="-10">
                <a:latin typeface="Segoe UI Emoji"/>
                <a:cs typeface="Segoe UI Emoji"/>
              </a:rPr>
              <a:t>Maintains</a:t>
            </a:r>
            <a:r>
              <a:rPr dirty="0" sz="1100" spc="5">
                <a:latin typeface="Segoe UI Emoji"/>
                <a:cs typeface="Segoe UI Emoji"/>
              </a:rPr>
              <a:t> </a:t>
            </a:r>
            <a:r>
              <a:rPr dirty="0" sz="1100" spc="-10">
                <a:latin typeface="Segoe UI Emoji"/>
                <a:cs typeface="Segoe UI Emoji"/>
              </a:rPr>
              <a:t>exclusivity</a:t>
            </a:r>
            <a:r>
              <a:rPr dirty="0" sz="1100" spc="-30">
                <a:latin typeface="Segoe UI Emoji"/>
                <a:cs typeface="Segoe UI Emoji"/>
              </a:rPr>
              <a:t> </a:t>
            </a:r>
            <a:r>
              <a:rPr dirty="0" sz="1100" spc="-50">
                <a:latin typeface="Segoe UI Emoji"/>
                <a:cs typeface="Segoe UI Emoji"/>
              </a:rPr>
              <a:t>for</a:t>
            </a:r>
            <a:r>
              <a:rPr dirty="0" sz="1100" spc="-55">
                <a:latin typeface="Segoe UI Emoji"/>
                <a:cs typeface="Segoe UI Emoji"/>
              </a:rPr>
              <a:t> </a:t>
            </a:r>
            <a:r>
              <a:rPr dirty="0" sz="1100" spc="-25">
                <a:latin typeface="Segoe UI Emoji"/>
                <a:cs typeface="Segoe UI Emoji"/>
              </a:rPr>
              <a:t>better</a:t>
            </a:r>
            <a:r>
              <a:rPr dirty="0" sz="1100" spc="-55">
                <a:latin typeface="Segoe UI Emoji"/>
                <a:cs typeface="Segoe UI Emoji"/>
              </a:rPr>
              <a:t> </a:t>
            </a:r>
            <a:r>
              <a:rPr dirty="0" sz="1100" spc="-25">
                <a:latin typeface="Segoe UI Emoji"/>
                <a:cs typeface="Segoe UI Emoji"/>
              </a:rPr>
              <a:t>pricing</a:t>
            </a:r>
            <a:r>
              <a:rPr dirty="0" sz="1100" spc="-75">
                <a:latin typeface="Segoe UI Emoji"/>
                <a:cs typeface="Segoe UI Emoji"/>
              </a:rPr>
              <a:t> </a:t>
            </a:r>
            <a:r>
              <a:rPr dirty="0" sz="1100" spc="-25">
                <a:latin typeface="Segoe UI Emoji"/>
                <a:cs typeface="Segoe UI Emoji"/>
              </a:rPr>
              <a:t>and </a:t>
            </a:r>
            <a:r>
              <a:rPr dirty="0" sz="1100" spc="-25">
                <a:latin typeface="Segoe UI Emoji"/>
                <a:cs typeface="Segoe UI Emoji"/>
              </a:rPr>
              <a:t>	</a:t>
            </a:r>
            <a:r>
              <a:rPr dirty="0" sz="1100" spc="-10">
                <a:latin typeface="Segoe UI Emoji"/>
                <a:cs typeface="Segoe UI Emoji"/>
              </a:rPr>
              <a:t>profitability</a:t>
            </a:r>
            <a:endParaRPr sz="1100">
              <a:latin typeface="Segoe UI Emoji"/>
              <a:cs typeface="Segoe UI Emoji"/>
            </a:endParaRPr>
          </a:p>
          <a:p>
            <a:pPr marL="205740" marR="374650" indent="-168275">
              <a:lnSpc>
                <a:spcPts val="1350"/>
              </a:lnSpc>
              <a:spcBef>
                <a:spcPts val="15"/>
              </a:spcBef>
              <a:buFont typeface="Arial MT"/>
              <a:buChar char="•"/>
              <a:tabLst>
                <a:tab pos="208915" algn="l"/>
              </a:tabLst>
            </a:pPr>
            <a:r>
              <a:rPr dirty="0" sz="1100" spc="-55" b="1">
                <a:latin typeface="Tahoma"/>
                <a:cs typeface="Tahoma"/>
              </a:rPr>
              <a:t>Electrification: </a:t>
            </a:r>
            <a:r>
              <a:rPr dirty="0" sz="1100" spc="-20">
                <a:latin typeface="Segoe UI Emoji"/>
                <a:cs typeface="Segoe UI Emoji"/>
              </a:rPr>
              <a:t>introduce</a:t>
            </a:r>
            <a:r>
              <a:rPr dirty="0" sz="1100" spc="-30">
                <a:latin typeface="Segoe UI Emoji"/>
                <a:cs typeface="Segoe UI Emoji"/>
              </a:rPr>
              <a:t> </a:t>
            </a:r>
            <a:r>
              <a:rPr dirty="0" sz="1100">
                <a:latin typeface="Segoe UI Emoji"/>
                <a:cs typeface="Segoe UI Emoji"/>
              </a:rPr>
              <a:t>its</a:t>
            </a:r>
            <a:r>
              <a:rPr dirty="0" sz="1100" spc="-60">
                <a:latin typeface="Segoe UI Emoji"/>
                <a:cs typeface="Segoe UI Emoji"/>
              </a:rPr>
              <a:t> </a:t>
            </a:r>
            <a:r>
              <a:rPr dirty="0" sz="1100">
                <a:latin typeface="Segoe UI Emoji"/>
                <a:cs typeface="Segoe UI Emoji"/>
              </a:rPr>
              <a:t>first</a:t>
            </a:r>
            <a:r>
              <a:rPr dirty="0" sz="1100" spc="-25">
                <a:latin typeface="Segoe UI Emoji"/>
                <a:cs typeface="Segoe UI Emoji"/>
              </a:rPr>
              <a:t> </a:t>
            </a:r>
            <a:r>
              <a:rPr dirty="0" sz="1100">
                <a:latin typeface="Segoe UI Emoji"/>
                <a:cs typeface="Segoe UI Emoji"/>
              </a:rPr>
              <a:t>electric</a:t>
            </a:r>
            <a:r>
              <a:rPr dirty="0" sz="1100" spc="-25">
                <a:latin typeface="Segoe UI Emoji"/>
                <a:cs typeface="Segoe UI Emoji"/>
              </a:rPr>
              <a:t> </a:t>
            </a:r>
            <a:r>
              <a:rPr dirty="0" sz="1100" spc="-10">
                <a:latin typeface="Segoe UI Emoji"/>
                <a:cs typeface="Segoe UI Emoji"/>
              </a:rPr>
              <a:t>vehicle</a:t>
            </a:r>
            <a:r>
              <a:rPr dirty="0" sz="1100" spc="-35">
                <a:latin typeface="Segoe UI Emoji"/>
                <a:cs typeface="Segoe UI Emoji"/>
              </a:rPr>
              <a:t> </a:t>
            </a:r>
            <a:r>
              <a:rPr dirty="0" sz="1100" spc="-30">
                <a:latin typeface="Segoe UI Emoji"/>
                <a:cs typeface="Segoe UI Emoji"/>
              </a:rPr>
              <a:t>in</a:t>
            </a:r>
            <a:r>
              <a:rPr dirty="0" sz="1100" spc="-60">
                <a:latin typeface="Segoe UI Emoji"/>
                <a:cs typeface="Segoe UI Emoji"/>
              </a:rPr>
              <a:t> </a:t>
            </a:r>
            <a:r>
              <a:rPr dirty="0" sz="1100">
                <a:latin typeface="Segoe UI Emoji"/>
                <a:cs typeface="Segoe UI Emoji"/>
              </a:rPr>
              <a:t>2025</a:t>
            </a:r>
            <a:r>
              <a:rPr dirty="0" sz="1100" spc="-45">
                <a:latin typeface="Segoe UI Emoji"/>
                <a:cs typeface="Segoe UI Emoji"/>
              </a:rPr>
              <a:t> </a:t>
            </a:r>
            <a:r>
              <a:rPr dirty="0" sz="1100" spc="-20">
                <a:latin typeface="Segoe UI Emoji"/>
                <a:cs typeface="Segoe UI Emoji"/>
              </a:rPr>
              <a:t>with</a:t>
            </a:r>
            <a:r>
              <a:rPr dirty="0" sz="1100" spc="30">
                <a:latin typeface="Segoe UI Emoji"/>
                <a:cs typeface="Segoe UI Emoji"/>
              </a:rPr>
              <a:t> </a:t>
            </a:r>
            <a:r>
              <a:rPr dirty="0" sz="1100">
                <a:latin typeface="Segoe UI Emoji"/>
                <a:cs typeface="Segoe UI Emoji"/>
              </a:rPr>
              <a:t>a</a:t>
            </a:r>
            <a:r>
              <a:rPr dirty="0" sz="1100" spc="-120">
                <a:latin typeface="Segoe UI Emoji"/>
                <a:cs typeface="Segoe UI Emoji"/>
              </a:rPr>
              <a:t> </a:t>
            </a:r>
            <a:r>
              <a:rPr dirty="0" sz="1100" spc="-20">
                <a:latin typeface="Segoe UI Emoji"/>
                <a:cs typeface="Segoe UI Emoji"/>
              </a:rPr>
              <a:t>goal</a:t>
            </a:r>
            <a:r>
              <a:rPr dirty="0" sz="1100" spc="-114">
                <a:latin typeface="Segoe UI Emoji"/>
                <a:cs typeface="Segoe UI Emoji"/>
              </a:rPr>
              <a:t> </a:t>
            </a:r>
            <a:r>
              <a:rPr dirty="0" sz="1100" spc="-25">
                <a:latin typeface="Segoe UI Emoji"/>
                <a:cs typeface="Segoe UI Emoji"/>
              </a:rPr>
              <a:t>to </a:t>
            </a:r>
            <a:r>
              <a:rPr dirty="0" sz="1100" spc="-25">
                <a:latin typeface="Segoe UI Emoji"/>
                <a:cs typeface="Segoe UI Emoji"/>
              </a:rPr>
              <a:t>	</a:t>
            </a:r>
            <a:r>
              <a:rPr dirty="0" sz="1100">
                <a:latin typeface="Segoe UI Emoji"/>
                <a:cs typeface="Segoe UI Emoji"/>
              </a:rPr>
              <a:t>achieve</a:t>
            </a:r>
            <a:r>
              <a:rPr dirty="0" sz="1100" spc="-85">
                <a:latin typeface="Segoe UI Emoji"/>
                <a:cs typeface="Segoe UI Emoji"/>
              </a:rPr>
              <a:t> </a:t>
            </a:r>
            <a:r>
              <a:rPr dirty="0" sz="1100">
                <a:latin typeface="Segoe UI Emoji"/>
                <a:cs typeface="Segoe UI Emoji"/>
              </a:rPr>
              <a:t>60%</a:t>
            </a:r>
            <a:r>
              <a:rPr dirty="0" sz="1100" spc="-25">
                <a:latin typeface="Segoe UI Emoji"/>
                <a:cs typeface="Segoe UI Emoji"/>
              </a:rPr>
              <a:t> </a:t>
            </a:r>
            <a:r>
              <a:rPr dirty="0" sz="1100">
                <a:latin typeface="Segoe UI Emoji"/>
                <a:cs typeface="Segoe UI Emoji"/>
              </a:rPr>
              <a:t>sales</a:t>
            </a:r>
            <a:r>
              <a:rPr dirty="0" sz="1100" spc="-20">
                <a:latin typeface="Segoe UI Emoji"/>
                <a:cs typeface="Segoe UI Emoji"/>
              </a:rPr>
              <a:t> </a:t>
            </a:r>
            <a:r>
              <a:rPr dirty="0" sz="1100" spc="-30">
                <a:latin typeface="Segoe UI Emoji"/>
                <a:cs typeface="Segoe UI Emoji"/>
              </a:rPr>
              <a:t>from</a:t>
            </a:r>
            <a:r>
              <a:rPr dirty="0" sz="1100" spc="30">
                <a:latin typeface="Segoe UI Emoji"/>
                <a:cs typeface="Segoe UI Emoji"/>
              </a:rPr>
              <a:t> </a:t>
            </a:r>
            <a:r>
              <a:rPr dirty="0" sz="1100">
                <a:latin typeface="Segoe UI Emoji"/>
                <a:cs typeface="Segoe UI Emoji"/>
              </a:rPr>
              <a:t>electric</a:t>
            </a:r>
            <a:r>
              <a:rPr dirty="0" sz="1100" spc="-80">
                <a:latin typeface="Segoe UI Emoji"/>
                <a:cs typeface="Segoe UI Emoji"/>
              </a:rPr>
              <a:t> </a:t>
            </a:r>
            <a:r>
              <a:rPr dirty="0" sz="1100" spc="-10">
                <a:latin typeface="Segoe UI Emoji"/>
                <a:cs typeface="Segoe UI Emoji"/>
              </a:rPr>
              <a:t>and</a:t>
            </a:r>
            <a:r>
              <a:rPr dirty="0" sz="1100" spc="-30">
                <a:latin typeface="Segoe UI Emoji"/>
                <a:cs typeface="Segoe UI Emoji"/>
              </a:rPr>
              <a:t> </a:t>
            </a:r>
            <a:r>
              <a:rPr dirty="0" sz="1100" spc="-25">
                <a:latin typeface="Segoe UI Emoji"/>
                <a:cs typeface="Segoe UI Emoji"/>
              </a:rPr>
              <a:t>hybrid</a:t>
            </a:r>
            <a:r>
              <a:rPr dirty="0" sz="1100" spc="-35">
                <a:latin typeface="Segoe UI Emoji"/>
                <a:cs typeface="Segoe UI Emoji"/>
              </a:rPr>
              <a:t> </a:t>
            </a:r>
            <a:r>
              <a:rPr dirty="0" sz="1100" spc="-10">
                <a:latin typeface="Segoe UI Emoji"/>
                <a:cs typeface="Segoe UI Emoji"/>
              </a:rPr>
              <a:t>models.</a:t>
            </a:r>
            <a:endParaRPr sz="1100">
              <a:latin typeface="Segoe UI Emoji"/>
              <a:cs typeface="Segoe UI Emoji"/>
            </a:endParaRPr>
          </a:p>
          <a:p>
            <a:pPr marL="205740" indent="-168275">
              <a:lnSpc>
                <a:spcPts val="1230"/>
              </a:lnSpc>
              <a:buFont typeface="Arial MT"/>
              <a:buChar char="•"/>
              <a:tabLst>
                <a:tab pos="205740" algn="l"/>
              </a:tabLst>
            </a:pPr>
            <a:r>
              <a:rPr dirty="0" sz="1100" spc="-60" b="1">
                <a:latin typeface="Tahoma"/>
                <a:cs typeface="Tahoma"/>
              </a:rPr>
              <a:t>Rejection</a:t>
            </a:r>
            <a:r>
              <a:rPr dirty="0" sz="1100" spc="-30" b="1">
                <a:latin typeface="Tahoma"/>
                <a:cs typeface="Tahoma"/>
              </a:rPr>
              <a:t> </a:t>
            </a:r>
            <a:r>
              <a:rPr dirty="0" sz="1100" spc="-75" b="1">
                <a:latin typeface="Tahoma"/>
                <a:cs typeface="Tahoma"/>
              </a:rPr>
              <a:t>of</a:t>
            </a:r>
            <a:r>
              <a:rPr dirty="0" sz="1100" spc="-65" b="1">
                <a:latin typeface="Tahoma"/>
                <a:cs typeface="Tahoma"/>
              </a:rPr>
              <a:t> Autonomous</a:t>
            </a:r>
            <a:r>
              <a:rPr dirty="0" sz="1100" spc="-120" b="1">
                <a:latin typeface="Tahoma"/>
                <a:cs typeface="Tahoma"/>
              </a:rPr>
              <a:t> </a:t>
            </a:r>
            <a:r>
              <a:rPr dirty="0" sz="1100" spc="-70" b="1">
                <a:latin typeface="Tahoma"/>
                <a:cs typeface="Tahoma"/>
              </a:rPr>
              <a:t>Technology:</a:t>
            </a:r>
            <a:r>
              <a:rPr dirty="0" sz="1100" spc="-95" b="1">
                <a:latin typeface="Tahoma"/>
                <a:cs typeface="Tahoma"/>
              </a:rPr>
              <a:t> </a:t>
            </a:r>
            <a:r>
              <a:rPr dirty="0" sz="1100">
                <a:latin typeface="Segoe UI Emoji"/>
                <a:cs typeface="Segoe UI Emoji"/>
              </a:rPr>
              <a:t>Ferrari</a:t>
            </a:r>
            <a:r>
              <a:rPr dirty="0" sz="1100" spc="-90">
                <a:latin typeface="Segoe UI Emoji"/>
                <a:cs typeface="Segoe UI Emoji"/>
              </a:rPr>
              <a:t> </a:t>
            </a:r>
            <a:r>
              <a:rPr dirty="0" sz="1100">
                <a:latin typeface="Segoe UI Emoji"/>
                <a:cs typeface="Segoe UI Emoji"/>
              </a:rPr>
              <a:t>continues</a:t>
            </a:r>
            <a:r>
              <a:rPr dirty="0" sz="1100" spc="20">
                <a:latin typeface="Segoe UI Emoji"/>
                <a:cs typeface="Segoe UI Emoji"/>
              </a:rPr>
              <a:t> </a:t>
            </a:r>
            <a:r>
              <a:rPr dirty="0" sz="1100" spc="-65">
                <a:latin typeface="Segoe UI Emoji"/>
                <a:cs typeface="Segoe UI Emoji"/>
              </a:rPr>
              <a:t>to </a:t>
            </a:r>
            <a:r>
              <a:rPr dirty="0" sz="1100">
                <a:latin typeface="Segoe UI Emoji"/>
                <a:cs typeface="Segoe UI Emoji"/>
              </a:rPr>
              <a:t>reject</a:t>
            </a:r>
            <a:r>
              <a:rPr dirty="0" sz="1100" spc="-110">
                <a:latin typeface="Segoe UI Emoji"/>
                <a:cs typeface="Segoe UI Emoji"/>
              </a:rPr>
              <a:t> </a:t>
            </a:r>
            <a:r>
              <a:rPr dirty="0" sz="1100" spc="-25">
                <a:latin typeface="Segoe UI Emoji"/>
                <a:cs typeface="Segoe UI Emoji"/>
              </a:rPr>
              <a:t>the</a:t>
            </a:r>
            <a:endParaRPr sz="1100">
              <a:latin typeface="Segoe UI Emoji"/>
              <a:cs typeface="Segoe UI Emoji"/>
            </a:endParaRPr>
          </a:p>
          <a:p>
            <a:pPr marL="208915">
              <a:lnSpc>
                <a:spcPts val="1300"/>
              </a:lnSpc>
              <a:spcBef>
                <a:spcPts val="30"/>
              </a:spcBef>
            </a:pPr>
            <a:r>
              <a:rPr dirty="0" sz="1100">
                <a:latin typeface="Segoe UI Emoji"/>
                <a:cs typeface="Segoe UI Emoji"/>
              </a:rPr>
              <a:t>inclusion</a:t>
            </a:r>
            <a:r>
              <a:rPr dirty="0" sz="1100" spc="-45">
                <a:latin typeface="Segoe UI Emoji"/>
                <a:cs typeface="Segoe UI Emoji"/>
              </a:rPr>
              <a:t> </a:t>
            </a:r>
            <a:r>
              <a:rPr dirty="0" sz="1100">
                <a:latin typeface="Segoe UI Emoji"/>
                <a:cs typeface="Segoe UI Emoji"/>
              </a:rPr>
              <a:t>of</a:t>
            </a:r>
            <a:r>
              <a:rPr dirty="0" sz="1100" spc="-70">
                <a:latin typeface="Segoe UI Emoji"/>
                <a:cs typeface="Segoe UI Emoji"/>
              </a:rPr>
              <a:t> </a:t>
            </a:r>
            <a:r>
              <a:rPr dirty="0" sz="1100" spc="-20">
                <a:latin typeface="Segoe UI Emoji"/>
                <a:cs typeface="Segoe UI Emoji"/>
              </a:rPr>
              <a:t>autonomous</a:t>
            </a:r>
            <a:r>
              <a:rPr dirty="0" sz="1100" spc="-40">
                <a:latin typeface="Segoe UI Emoji"/>
                <a:cs typeface="Segoe UI Emoji"/>
              </a:rPr>
              <a:t> </a:t>
            </a:r>
            <a:r>
              <a:rPr dirty="0" sz="1100" spc="-35">
                <a:latin typeface="Segoe UI Emoji"/>
                <a:cs typeface="Segoe UI Emoji"/>
              </a:rPr>
              <a:t>driving</a:t>
            </a:r>
            <a:r>
              <a:rPr dirty="0" sz="1100" spc="-40">
                <a:latin typeface="Segoe UI Emoji"/>
                <a:cs typeface="Segoe UI Emoji"/>
              </a:rPr>
              <a:t> </a:t>
            </a:r>
            <a:r>
              <a:rPr dirty="0" sz="1100">
                <a:latin typeface="Segoe UI Emoji"/>
                <a:cs typeface="Segoe UI Emoji"/>
              </a:rPr>
              <a:t>systems</a:t>
            </a:r>
            <a:r>
              <a:rPr dirty="0" sz="1100" spc="-40">
                <a:latin typeface="Segoe UI Emoji"/>
                <a:cs typeface="Segoe UI Emoji"/>
              </a:rPr>
              <a:t> </a:t>
            </a:r>
            <a:r>
              <a:rPr dirty="0" sz="1100">
                <a:latin typeface="Segoe UI Emoji"/>
                <a:cs typeface="Segoe UI Emoji"/>
              </a:rPr>
              <a:t>in</a:t>
            </a:r>
            <a:r>
              <a:rPr dirty="0" sz="1100" spc="-45">
                <a:latin typeface="Segoe UI Emoji"/>
                <a:cs typeface="Segoe UI Emoji"/>
              </a:rPr>
              <a:t> </a:t>
            </a:r>
            <a:r>
              <a:rPr dirty="0" sz="1100">
                <a:latin typeface="Segoe UI Emoji"/>
                <a:cs typeface="Segoe UI Emoji"/>
              </a:rPr>
              <a:t>its</a:t>
            </a:r>
            <a:r>
              <a:rPr dirty="0" sz="1100" spc="-40">
                <a:latin typeface="Segoe UI Emoji"/>
                <a:cs typeface="Segoe UI Emoji"/>
              </a:rPr>
              <a:t> </a:t>
            </a:r>
            <a:r>
              <a:rPr dirty="0" sz="1100" spc="-10">
                <a:latin typeface="Segoe UI Emoji"/>
                <a:cs typeface="Segoe UI Emoji"/>
              </a:rPr>
              <a:t>vehicles.</a:t>
            </a:r>
            <a:endParaRPr sz="1100">
              <a:latin typeface="Segoe UI Emoji"/>
              <a:cs typeface="Segoe UI Emoji"/>
            </a:endParaRPr>
          </a:p>
          <a:p>
            <a:pPr marL="205740" indent="-168275">
              <a:lnSpc>
                <a:spcPts val="1300"/>
              </a:lnSpc>
              <a:buFont typeface="Arial MT"/>
              <a:buChar char="•"/>
              <a:tabLst>
                <a:tab pos="205740" algn="l"/>
              </a:tabLst>
            </a:pPr>
            <a:r>
              <a:rPr dirty="0" sz="1100" spc="-70" b="1">
                <a:latin typeface="Tahoma"/>
                <a:cs typeface="Tahoma"/>
              </a:rPr>
              <a:t>Market</a:t>
            </a:r>
            <a:r>
              <a:rPr dirty="0" sz="1100" spc="-100" b="1">
                <a:latin typeface="Tahoma"/>
                <a:cs typeface="Tahoma"/>
              </a:rPr>
              <a:t> </a:t>
            </a:r>
            <a:r>
              <a:rPr dirty="0" sz="1100" spc="-65" b="1">
                <a:latin typeface="Tahoma"/>
                <a:cs typeface="Tahoma"/>
              </a:rPr>
              <a:t>Expansion:</a:t>
            </a:r>
            <a:r>
              <a:rPr dirty="0" sz="1100" spc="-105" b="1">
                <a:latin typeface="Tahoma"/>
                <a:cs typeface="Tahoma"/>
              </a:rPr>
              <a:t> </a:t>
            </a:r>
            <a:r>
              <a:rPr dirty="0" sz="1100" spc="-25">
                <a:latin typeface="Segoe UI Emoji"/>
                <a:cs typeface="Segoe UI Emoji"/>
              </a:rPr>
              <a:t>Expanding</a:t>
            </a:r>
            <a:r>
              <a:rPr dirty="0" sz="1100" spc="-70">
                <a:latin typeface="Segoe UI Emoji"/>
                <a:cs typeface="Segoe UI Emoji"/>
              </a:rPr>
              <a:t> </a:t>
            </a:r>
            <a:r>
              <a:rPr dirty="0" sz="1100">
                <a:latin typeface="Segoe UI Emoji"/>
                <a:cs typeface="Segoe UI Emoji"/>
              </a:rPr>
              <a:t>presence</a:t>
            </a:r>
            <a:r>
              <a:rPr dirty="0" sz="1100" spc="-45">
                <a:latin typeface="Segoe UI Emoji"/>
                <a:cs typeface="Segoe UI Emoji"/>
              </a:rPr>
              <a:t> </a:t>
            </a:r>
            <a:r>
              <a:rPr dirty="0" sz="1100">
                <a:latin typeface="Segoe UI Emoji"/>
                <a:cs typeface="Segoe UI Emoji"/>
              </a:rPr>
              <a:t>in</a:t>
            </a:r>
            <a:r>
              <a:rPr dirty="0" sz="1100" spc="10">
                <a:latin typeface="Segoe UI Emoji"/>
                <a:cs typeface="Segoe UI Emoji"/>
              </a:rPr>
              <a:t> </a:t>
            </a:r>
            <a:r>
              <a:rPr dirty="0" sz="1100" spc="-50">
                <a:latin typeface="Segoe UI Emoji"/>
                <a:cs typeface="Segoe UI Emoji"/>
              </a:rPr>
              <a:t>emerging</a:t>
            </a:r>
            <a:r>
              <a:rPr dirty="0" sz="1100" spc="-70">
                <a:latin typeface="Segoe UI Emoji"/>
                <a:cs typeface="Segoe UI Emoji"/>
              </a:rPr>
              <a:t> </a:t>
            </a:r>
            <a:r>
              <a:rPr dirty="0" sz="1100">
                <a:latin typeface="Segoe UI Emoji"/>
                <a:cs typeface="Segoe UI Emoji"/>
              </a:rPr>
              <a:t>markets</a:t>
            </a:r>
            <a:r>
              <a:rPr dirty="0" sz="1100" spc="-75">
                <a:latin typeface="Segoe UI Emoji"/>
                <a:cs typeface="Segoe UI Emoji"/>
              </a:rPr>
              <a:t> </a:t>
            </a:r>
            <a:r>
              <a:rPr dirty="0" sz="1100">
                <a:latin typeface="Segoe UI Emoji"/>
                <a:cs typeface="Segoe UI Emoji"/>
              </a:rPr>
              <a:t>in</a:t>
            </a:r>
            <a:r>
              <a:rPr dirty="0" sz="1100" spc="-70">
                <a:latin typeface="Segoe UI Emoji"/>
                <a:cs typeface="Segoe UI Emoji"/>
              </a:rPr>
              <a:t> </a:t>
            </a:r>
            <a:r>
              <a:rPr dirty="0" sz="1100" spc="-10">
                <a:latin typeface="Segoe UI Emoji"/>
                <a:cs typeface="Segoe UI Emoji"/>
              </a:rPr>
              <a:t>Asia.</a:t>
            </a:r>
            <a:endParaRPr sz="1100">
              <a:latin typeface="Segoe UI Emoji"/>
              <a:cs typeface="Segoe UI Emoji"/>
            </a:endParaRPr>
          </a:p>
          <a:p>
            <a:pPr marL="205740" marR="530225" indent="-168275">
              <a:lnSpc>
                <a:spcPct val="99500"/>
              </a:lnSpc>
              <a:spcBef>
                <a:spcPts val="40"/>
              </a:spcBef>
              <a:buFont typeface="Arial MT"/>
              <a:buChar char="•"/>
              <a:tabLst>
                <a:tab pos="208915" algn="l"/>
              </a:tabLst>
            </a:pPr>
            <a:r>
              <a:rPr dirty="0" sz="1100" spc="-45" b="1">
                <a:latin typeface="Tahoma"/>
                <a:cs typeface="Tahoma"/>
              </a:rPr>
              <a:t>Personalised</a:t>
            </a:r>
            <a:r>
              <a:rPr dirty="0" sz="1100" spc="-35" b="1">
                <a:latin typeface="Tahoma"/>
                <a:cs typeface="Tahoma"/>
              </a:rPr>
              <a:t> </a:t>
            </a:r>
            <a:r>
              <a:rPr dirty="0" sz="1100" spc="-50" b="1">
                <a:latin typeface="Tahoma"/>
                <a:cs typeface="Tahoma"/>
              </a:rPr>
              <a:t>Services</a:t>
            </a:r>
            <a:r>
              <a:rPr dirty="0" sz="1100" spc="-30" b="1">
                <a:latin typeface="Tahoma"/>
                <a:cs typeface="Tahoma"/>
              </a:rPr>
              <a:t> </a:t>
            </a:r>
            <a:r>
              <a:rPr dirty="0" sz="1100" spc="-75" b="1">
                <a:latin typeface="Tahoma"/>
                <a:cs typeface="Tahoma"/>
              </a:rPr>
              <a:t>and</a:t>
            </a:r>
            <a:r>
              <a:rPr dirty="0" sz="1100" spc="-35" b="1">
                <a:latin typeface="Tahoma"/>
                <a:cs typeface="Tahoma"/>
              </a:rPr>
              <a:t> </a:t>
            </a:r>
            <a:r>
              <a:rPr dirty="0" sz="1100" spc="-50" b="1">
                <a:latin typeface="Tahoma"/>
                <a:cs typeface="Tahoma"/>
              </a:rPr>
              <a:t>Customisation:</a:t>
            </a:r>
            <a:r>
              <a:rPr dirty="0" sz="1100" spc="-95" b="1">
                <a:latin typeface="Tahoma"/>
                <a:cs typeface="Tahoma"/>
              </a:rPr>
              <a:t> </a:t>
            </a:r>
            <a:r>
              <a:rPr dirty="0" sz="1100" spc="-70" b="1">
                <a:latin typeface="Tahoma"/>
                <a:cs typeface="Tahoma"/>
              </a:rPr>
              <a:t>T</a:t>
            </a:r>
            <a:r>
              <a:rPr dirty="0" sz="1100" spc="-70">
                <a:latin typeface="Segoe UI Emoji"/>
                <a:cs typeface="Segoe UI Emoji"/>
              </a:rPr>
              <a:t>he</a:t>
            </a:r>
            <a:r>
              <a:rPr dirty="0" sz="1100" spc="-30">
                <a:latin typeface="Segoe UI Emoji"/>
                <a:cs typeface="Segoe UI Emoji"/>
              </a:rPr>
              <a:t> </a:t>
            </a:r>
            <a:r>
              <a:rPr dirty="0" sz="1100" spc="-25">
                <a:latin typeface="Segoe UI Emoji"/>
                <a:cs typeface="Segoe UI Emoji"/>
              </a:rPr>
              <a:t>company</a:t>
            </a:r>
            <a:r>
              <a:rPr dirty="0" sz="1100" spc="-15">
                <a:latin typeface="Segoe UI Emoji"/>
                <a:cs typeface="Segoe UI Emoji"/>
              </a:rPr>
              <a:t> </a:t>
            </a:r>
            <a:r>
              <a:rPr dirty="0" sz="1100" spc="-10">
                <a:latin typeface="Segoe UI Emoji"/>
                <a:cs typeface="Segoe UI Emoji"/>
              </a:rPr>
              <a:t>elevates </a:t>
            </a:r>
            <a:r>
              <a:rPr dirty="0" sz="1100" spc="-10">
                <a:latin typeface="Segoe UI Emoji"/>
                <a:cs typeface="Segoe UI Emoji"/>
              </a:rPr>
              <a:t>	</a:t>
            </a:r>
            <a:r>
              <a:rPr dirty="0" sz="1100">
                <a:latin typeface="Segoe UI Emoji"/>
                <a:cs typeface="Segoe UI Emoji"/>
              </a:rPr>
              <a:t>customer</a:t>
            </a:r>
            <a:r>
              <a:rPr dirty="0" sz="1100" spc="-10">
                <a:latin typeface="Segoe UI Emoji"/>
                <a:cs typeface="Segoe UI Emoji"/>
              </a:rPr>
              <a:t> </a:t>
            </a:r>
            <a:r>
              <a:rPr dirty="0" sz="1100">
                <a:latin typeface="Segoe UI Emoji"/>
                <a:cs typeface="Segoe UI Emoji"/>
              </a:rPr>
              <a:t>satisfaction</a:t>
            </a:r>
            <a:r>
              <a:rPr dirty="0" sz="1100" spc="-25">
                <a:latin typeface="Segoe UI Emoji"/>
                <a:cs typeface="Segoe UI Emoji"/>
              </a:rPr>
              <a:t> </a:t>
            </a:r>
            <a:r>
              <a:rPr dirty="0" sz="1100" spc="-45">
                <a:latin typeface="Segoe UI Emoji"/>
                <a:cs typeface="Segoe UI Emoji"/>
              </a:rPr>
              <a:t>by</a:t>
            </a:r>
            <a:r>
              <a:rPr dirty="0" sz="1100" spc="20">
                <a:latin typeface="Segoe UI Emoji"/>
                <a:cs typeface="Segoe UI Emoji"/>
              </a:rPr>
              <a:t> </a:t>
            </a:r>
            <a:r>
              <a:rPr dirty="0" sz="1100" spc="-40">
                <a:latin typeface="Segoe UI Emoji"/>
                <a:cs typeface="Segoe UI Emoji"/>
              </a:rPr>
              <a:t>providing</a:t>
            </a:r>
            <a:r>
              <a:rPr dirty="0" sz="1100" spc="-25">
                <a:latin typeface="Segoe UI Emoji"/>
                <a:cs typeface="Segoe UI Emoji"/>
              </a:rPr>
              <a:t> </a:t>
            </a:r>
            <a:r>
              <a:rPr dirty="0" sz="1100" spc="-10">
                <a:latin typeface="Segoe UI Emoji"/>
                <a:cs typeface="Segoe UI Emoji"/>
              </a:rPr>
              <a:t>customized</a:t>
            </a:r>
            <a:r>
              <a:rPr dirty="0" sz="1100" spc="-40">
                <a:latin typeface="Segoe UI Emoji"/>
                <a:cs typeface="Segoe UI Emoji"/>
              </a:rPr>
              <a:t> </a:t>
            </a:r>
            <a:r>
              <a:rPr dirty="0" sz="1100" spc="-20">
                <a:latin typeface="Segoe UI Emoji"/>
                <a:cs typeface="Segoe UI Emoji"/>
              </a:rPr>
              <a:t>design</a:t>
            </a:r>
            <a:r>
              <a:rPr dirty="0" sz="1100" spc="-25">
                <a:latin typeface="Segoe UI Emoji"/>
                <a:cs typeface="Segoe UI Emoji"/>
              </a:rPr>
              <a:t> </a:t>
            </a:r>
            <a:r>
              <a:rPr dirty="0" sz="1100">
                <a:latin typeface="Segoe UI Emoji"/>
                <a:cs typeface="Segoe UI Emoji"/>
              </a:rPr>
              <a:t>choices</a:t>
            </a:r>
            <a:r>
              <a:rPr dirty="0" sz="1100" spc="-25">
                <a:latin typeface="Segoe UI Emoji"/>
                <a:cs typeface="Segoe UI Emoji"/>
              </a:rPr>
              <a:t> and </a:t>
            </a:r>
            <a:r>
              <a:rPr dirty="0" sz="1100" spc="-25">
                <a:latin typeface="Segoe UI Emoji"/>
                <a:cs typeface="Segoe UI Emoji"/>
              </a:rPr>
              <a:t>	</a:t>
            </a:r>
            <a:r>
              <a:rPr dirty="0" sz="1100" spc="-10">
                <a:latin typeface="Segoe UI Emoji"/>
                <a:cs typeface="Segoe UI Emoji"/>
              </a:rPr>
              <a:t>personalized</a:t>
            </a:r>
            <a:r>
              <a:rPr dirty="0" sz="1100" spc="-15">
                <a:latin typeface="Segoe UI Emoji"/>
                <a:cs typeface="Segoe UI Emoji"/>
              </a:rPr>
              <a:t> </a:t>
            </a:r>
            <a:r>
              <a:rPr dirty="0" sz="1100" spc="-20">
                <a:latin typeface="Segoe UI Emoji"/>
                <a:cs typeface="Segoe UI Emoji"/>
              </a:rPr>
              <a:t>ownership</a:t>
            </a:r>
            <a:r>
              <a:rPr dirty="0" sz="1100" spc="-15">
                <a:latin typeface="Segoe UI Emoji"/>
                <a:cs typeface="Segoe UI Emoji"/>
              </a:rPr>
              <a:t> </a:t>
            </a:r>
            <a:r>
              <a:rPr dirty="0" sz="1100" spc="-10">
                <a:latin typeface="Segoe UI Emoji"/>
                <a:cs typeface="Segoe UI Emoji"/>
              </a:rPr>
              <a:t>support.</a:t>
            </a:r>
            <a:endParaRPr sz="1100">
              <a:latin typeface="Segoe UI Emoji"/>
              <a:cs typeface="Segoe UI Emoji"/>
            </a:endParaRPr>
          </a:p>
          <a:p>
            <a:pPr algn="just" marL="205740" marR="104139" indent="-168275">
              <a:lnSpc>
                <a:spcPct val="99600"/>
              </a:lnSpc>
              <a:spcBef>
                <a:spcPts val="35"/>
              </a:spcBef>
              <a:buFont typeface="Arial MT"/>
              <a:buChar char="•"/>
              <a:tabLst>
                <a:tab pos="208915" algn="l"/>
              </a:tabLst>
            </a:pPr>
            <a:r>
              <a:rPr dirty="0" sz="1100" spc="-85" b="1">
                <a:latin typeface="Tahoma"/>
                <a:cs typeface="Tahoma"/>
              </a:rPr>
              <a:t>Valuing</a:t>
            </a:r>
            <a:r>
              <a:rPr dirty="0" sz="1100" b="1">
                <a:latin typeface="Tahoma"/>
                <a:cs typeface="Tahoma"/>
              </a:rPr>
              <a:t> </a:t>
            </a:r>
            <a:r>
              <a:rPr dirty="0" sz="1100" spc="-60" b="1">
                <a:latin typeface="Tahoma"/>
                <a:cs typeface="Tahoma"/>
              </a:rPr>
              <a:t>Performance</a:t>
            </a:r>
            <a:r>
              <a:rPr dirty="0" sz="1100" spc="-20" b="1">
                <a:latin typeface="Tahoma"/>
                <a:cs typeface="Tahoma"/>
              </a:rPr>
              <a:t> </a:t>
            </a:r>
            <a:r>
              <a:rPr dirty="0" sz="1100" spc="-165" b="1">
                <a:latin typeface="Tahoma"/>
                <a:cs typeface="Tahoma"/>
              </a:rPr>
              <a:t>in</a:t>
            </a:r>
            <a:r>
              <a:rPr dirty="0" sz="1100" spc="85" b="1">
                <a:latin typeface="Tahoma"/>
                <a:cs typeface="Tahoma"/>
              </a:rPr>
              <a:t> </a:t>
            </a:r>
            <a:r>
              <a:rPr dirty="0" sz="1100" spc="-75" b="1">
                <a:latin typeface="Tahoma"/>
                <a:cs typeface="Tahoma"/>
              </a:rPr>
              <a:t>Racing</a:t>
            </a:r>
            <a:r>
              <a:rPr dirty="0" sz="1100" spc="-5" b="1">
                <a:latin typeface="Tahoma"/>
                <a:cs typeface="Tahoma"/>
              </a:rPr>
              <a:t> </a:t>
            </a:r>
            <a:r>
              <a:rPr dirty="0" sz="1100" spc="-125" b="1">
                <a:latin typeface="Tahoma"/>
                <a:cs typeface="Tahoma"/>
              </a:rPr>
              <a:t>as</a:t>
            </a:r>
            <a:r>
              <a:rPr dirty="0" sz="1100" spc="40" b="1">
                <a:latin typeface="Tahoma"/>
                <a:cs typeface="Tahoma"/>
              </a:rPr>
              <a:t> </a:t>
            </a:r>
            <a:r>
              <a:rPr dirty="0" sz="1100" spc="-90" b="1">
                <a:latin typeface="Tahoma"/>
                <a:cs typeface="Tahoma"/>
              </a:rPr>
              <a:t>Branding:</a:t>
            </a:r>
            <a:r>
              <a:rPr dirty="0" sz="1100" spc="10" b="1">
                <a:latin typeface="Tahoma"/>
                <a:cs typeface="Tahoma"/>
              </a:rPr>
              <a:t> </a:t>
            </a:r>
            <a:r>
              <a:rPr dirty="0" sz="1100" spc="-10">
                <a:latin typeface="Segoe UI Emoji"/>
                <a:cs typeface="Segoe UI Emoji"/>
              </a:rPr>
              <a:t>Ferrari</a:t>
            </a:r>
            <a:r>
              <a:rPr dirty="0" sz="1100" spc="-50">
                <a:latin typeface="Segoe UI Emoji"/>
                <a:cs typeface="Segoe UI Emoji"/>
              </a:rPr>
              <a:t> </a:t>
            </a:r>
            <a:r>
              <a:rPr dirty="0" sz="1100">
                <a:latin typeface="Segoe UI Emoji"/>
                <a:cs typeface="Segoe UI Emoji"/>
              </a:rPr>
              <a:t>uses</a:t>
            </a:r>
            <a:r>
              <a:rPr dirty="0" sz="1100" spc="50">
                <a:latin typeface="Segoe UI Emoji"/>
                <a:cs typeface="Segoe UI Emoji"/>
              </a:rPr>
              <a:t> </a:t>
            </a:r>
            <a:r>
              <a:rPr dirty="0" sz="1100">
                <a:latin typeface="Segoe UI Emoji"/>
                <a:cs typeface="Segoe UI Emoji"/>
              </a:rPr>
              <a:t>its</a:t>
            </a:r>
            <a:r>
              <a:rPr dirty="0" sz="1100" spc="50">
                <a:latin typeface="Segoe UI Emoji"/>
                <a:cs typeface="Segoe UI Emoji"/>
              </a:rPr>
              <a:t> </a:t>
            </a:r>
            <a:r>
              <a:rPr dirty="0" sz="1100" spc="-25">
                <a:latin typeface="Segoe UI Emoji"/>
                <a:cs typeface="Segoe UI Emoji"/>
              </a:rPr>
              <a:t>racing</a:t>
            </a:r>
            <a:r>
              <a:rPr dirty="0" sz="1100" spc="50">
                <a:latin typeface="Segoe UI Emoji"/>
                <a:cs typeface="Segoe UI Emoji"/>
              </a:rPr>
              <a:t> </a:t>
            </a:r>
            <a:r>
              <a:rPr dirty="0" sz="1100" spc="-10">
                <a:latin typeface="Segoe UI Emoji"/>
                <a:cs typeface="Segoe UI Emoji"/>
              </a:rPr>
              <a:t>legacy </a:t>
            </a:r>
            <a:r>
              <a:rPr dirty="0" sz="1100" spc="-10">
                <a:latin typeface="Segoe UI Emoji"/>
                <a:cs typeface="Segoe UI Emoji"/>
              </a:rPr>
              <a:t>	</a:t>
            </a:r>
            <a:r>
              <a:rPr dirty="0" sz="1100" spc="-65">
                <a:latin typeface="Segoe UI Emoji"/>
                <a:cs typeface="Segoe UI Emoji"/>
              </a:rPr>
              <a:t>to</a:t>
            </a:r>
            <a:r>
              <a:rPr dirty="0" sz="1100" spc="-10">
                <a:latin typeface="Segoe UI Emoji"/>
                <a:cs typeface="Segoe UI Emoji"/>
              </a:rPr>
              <a:t> </a:t>
            </a:r>
            <a:r>
              <a:rPr dirty="0" sz="1100" spc="-30">
                <a:latin typeface="Segoe UI Emoji"/>
                <a:cs typeface="Segoe UI Emoji"/>
              </a:rPr>
              <a:t>strengthen</a:t>
            </a:r>
            <a:r>
              <a:rPr dirty="0" sz="1100" spc="-45">
                <a:latin typeface="Segoe UI Emoji"/>
                <a:cs typeface="Segoe UI Emoji"/>
              </a:rPr>
              <a:t> </a:t>
            </a:r>
            <a:r>
              <a:rPr dirty="0" sz="1100" spc="-50">
                <a:latin typeface="Segoe UI Emoji"/>
                <a:cs typeface="Segoe UI Emoji"/>
              </a:rPr>
              <a:t>both</a:t>
            </a:r>
            <a:r>
              <a:rPr dirty="0" sz="1100" spc="-25">
                <a:latin typeface="Segoe UI Emoji"/>
                <a:cs typeface="Segoe UI Emoji"/>
              </a:rPr>
              <a:t> </a:t>
            </a:r>
            <a:r>
              <a:rPr dirty="0" sz="1100" spc="-10">
                <a:latin typeface="Segoe UI Emoji"/>
                <a:cs typeface="Segoe UI Emoji"/>
              </a:rPr>
              <a:t>brand</a:t>
            </a:r>
            <a:r>
              <a:rPr dirty="0" sz="1100" spc="-50">
                <a:latin typeface="Segoe UI Emoji"/>
                <a:cs typeface="Segoe UI Emoji"/>
              </a:rPr>
              <a:t> </a:t>
            </a:r>
            <a:r>
              <a:rPr dirty="0" sz="1100" spc="-30">
                <a:latin typeface="Segoe UI Emoji"/>
                <a:cs typeface="Segoe UI Emoji"/>
              </a:rPr>
              <a:t>identity</a:t>
            </a:r>
            <a:r>
              <a:rPr dirty="0" sz="1100" spc="-5">
                <a:latin typeface="Segoe UI Emoji"/>
                <a:cs typeface="Segoe UI Emoji"/>
              </a:rPr>
              <a:t> </a:t>
            </a:r>
            <a:r>
              <a:rPr dirty="0" sz="1100" spc="-30">
                <a:latin typeface="Segoe UI Emoji"/>
                <a:cs typeface="Segoe UI Emoji"/>
              </a:rPr>
              <a:t>and</a:t>
            </a:r>
            <a:r>
              <a:rPr dirty="0" sz="1100" spc="-45">
                <a:latin typeface="Segoe UI Emoji"/>
                <a:cs typeface="Segoe UI Emoji"/>
              </a:rPr>
              <a:t> </a:t>
            </a:r>
            <a:r>
              <a:rPr dirty="0" sz="1100" spc="-10">
                <a:latin typeface="Segoe UI Emoji"/>
                <a:cs typeface="Segoe UI Emoji"/>
              </a:rPr>
              <a:t>technological</a:t>
            </a:r>
            <a:r>
              <a:rPr dirty="0" sz="1100" spc="-15">
                <a:latin typeface="Segoe UI Emoji"/>
                <a:cs typeface="Segoe UI Emoji"/>
              </a:rPr>
              <a:t> </a:t>
            </a:r>
            <a:r>
              <a:rPr dirty="0" sz="1100">
                <a:latin typeface="Segoe UI Emoji"/>
                <a:cs typeface="Segoe UI Emoji"/>
              </a:rPr>
              <a:t>advancements</a:t>
            </a:r>
            <a:r>
              <a:rPr dirty="0" sz="1100" spc="-50">
                <a:latin typeface="Segoe UI Emoji"/>
                <a:cs typeface="Segoe UI Emoji"/>
              </a:rPr>
              <a:t> </a:t>
            </a:r>
            <a:r>
              <a:rPr dirty="0" sz="1100">
                <a:latin typeface="Segoe UI Emoji"/>
                <a:cs typeface="Segoe UI Emoji"/>
              </a:rPr>
              <a:t>in</a:t>
            </a:r>
            <a:r>
              <a:rPr dirty="0" sz="1100" spc="-45">
                <a:latin typeface="Segoe UI Emoji"/>
                <a:cs typeface="Segoe UI Emoji"/>
              </a:rPr>
              <a:t> </a:t>
            </a:r>
            <a:r>
              <a:rPr dirty="0" sz="1100" spc="-10">
                <a:latin typeface="Segoe UI Emoji"/>
                <a:cs typeface="Segoe UI Emoji"/>
              </a:rPr>
              <a:t>their </a:t>
            </a:r>
            <a:r>
              <a:rPr dirty="0" sz="1100" spc="-10">
                <a:latin typeface="Segoe UI Emoji"/>
                <a:cs typeface="Segoe UI Emoji"/>
              </a:rPr>
              <a:t>	</a:t>
            </a:r>
            <a:r>
              <a:rPr dirty="0" sz="1100" spc="-20">
                <a:latin typeface="Segoe UI Emoji"/>
                <a:cs typeface="Segoe UI Emoji"/>
              </a:rPr>
              <a:t>road</a:t>
            </a:r>
            <a:r>
              <a:rPr dirty="0" sz="1100" spc="-75">
                <a:latin typeface="Segoe UI Emoji"/>
                <a:cs typeface="Segoe UI Emoji"/>
              </a:rPr>
              <a:t> </a:t>
            </a:r>
            <a:r>
              <a:rPr dirty="0" sz="1100" spc="-10">
                <a:latin typeface="Segoe UI Emoji"/>
                <a:cs typeface="Segoe UI Emoji"/>
              </a:rPr>
              <a:t>vehicles.</a:t>
            </a:r>
            <a:endParaRPr sz="1100">
              <a:latin typeface="Segoe UI Emoji"/>
              <a:cs typeface="Segoe UI Emoji"/>
            </a:endParaRPr>
          </a:p>
        </p:txBody>
      </p:sp>
      <p:pic>
        <p:nvPicPr>
          <p:cNvPr id="29" name="object 29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143625" y="5257800"/>
            <a:ext cx="361950" cy="400050"/>
          </a:xfrm>
          <a:prstGeom prst="rect">
            <a:avLst/>
          </a:prstGeom>
        </p:spPr>
      </p:pic>
      <p:grpSp>
        <p:nvGrpSpPr>
          <p:cNvPr id="30" name="object 30" descr=""/>
          <p:cNvGrpSpPr/>
          <p:nvPr/>
        </p:nvGrpSpPr>
        <p:grpSpPr>
          <a:xfrm>
            <a:off x="5905500" y="3114675"/>
            <a:ext cx="781050" cy="1009015"/>
            <a:chOff x="5905500" y="3114675"/>
            <a:chExt cx="781050" cy="1009015"/>
          </a:xfrm>
        </p:grpSpPr>
        <p:pic>
          <p:nvPicPr>
            <p:cNvPr id="31" name="object 31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905500" y="3114675"/>
              <a:ext cx="781050" cy="790575"/>
            </a:xfrm>
            <a:prstGeom prst="rect">
              <a:avLst/>
            </a:prstGeom>
          </p:spPr>
        </p:pic>
        <p:pic>
          <p:nvPicPr>
            <p:cNvPr id="32" name="object 32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105578" y="3708460"/>
              <a:ext cx="408671" cy="415218"/>
            </a:xfrm>
            <a:prstGeom prst="rect">
              <a:avLst/>
            </a:prstGeom>
          </p:spPr>
        </p:pic>
      </p:grpSp>
      <p:pic>
        <p:nvPicPr>
          <p:cNvPr id="33" name="object 33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943600" y="4772025"/>
            <a:ext cx="742950" cy="333375"/>
          </a:xfrm>
          <a:prstGeom prst="rect">
            <a:avLst/>
          </a:prstGeom>
        </p:spPr>
      </p:pic>
      <p:pic>
        <p:nvPicPr>
          <p:cNvPr id="34" name="object 34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6104178" y="4238625"/>
            <a:ext cx="401496" cy="447675"/>
          </a:xfrm>
          <a:prstGeom prst="rect">
            <a:avLst/>
          </a:prstGeom>
        </p:spPr>
      </p:pic>
      <p:pic>
        <p:nvPicPr>
          <p:cNvPr id="35" name="object 35" descr="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977890" y="5762342"/>
            <a:ext cx="693419" cy="286315"/>
          </a:xfrm>
          <a:prstGeom prst="rect">
            <a:avLst/>
          </a:prstGeom>
        </p:spPr>
      </p:pic>
      <p:sp>
        <p:nvSpPr>
          <p:cNvPr id="36" name="object 36" descr=""/>
          <p:cNvSpPr txBox="1"/>
          <p:nvPr/>
        </p:nvSpPr>
        <p:spPr>
          <a:xfrm>
            <a:off x="632459" y="3507740"/>
            <a:ext cx="267335" cy="19685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100" spc="-20">
                <a:latin typeface="Segoe UI Emoji"/>
                <a:cs typeface="Segoe UI Emoji"/>
              </a:rPr>
              <a:t>($K)</a:t>
            </a:r>
            <a:endParaRPr sz="1100">
              <a:latin typeface="Segoe UI Emoji"/>
              <a:cs typeface="Segoe UI Emoji"/>
            </a:endParaRPr>
          </a:p>
        </p:txBody>
      </p:sp>
      <p:grpSp>
        <p:nvGrpSpPr>
          <p:cNvPr id="37" name="object 37" descr=""/>
          <p:cNvGrpSpPr/>
          <p:nvPr/>
        </p:nvGrpSpPr>
        <p:grpSpPr>
          <a:xfrm>
            <a:off x="2600325" y="4162425"/>
            <a:ext cx="742950" cy="733425"/>
            <a:chOff x="2600325" y="4162425"/>
            <a:chExt cx="742950" cy="733425"/>
          </a:xfrm>
        </p:grpSpPr>
        <p:sp>
          <p:nvSpPr>
            <p:cNvPr id="38" name="object 38" descr=""/>
            <p:cNvSpPr/>
            <p:nvPr/>
          </p:nvSpPr>
          <p:spPr>
            <a:xfrm>
              <a:off x="2609850" y="4171950"/>
              <a:ext cx="723900" cy="714375"/>
            </a:xfrm>
            <a:custGeom>
              <a:avLst/>
              <a:gdLst/>
              <a:ahLst/>
              <a:cxnLst/>
              <a:rect l="l" t="t" r="r" b="b"/>
              <a:pathLst>
                <a:path w="723900" h="714375">
                  <a:moveTo>
                    <a:pt x="361950" y="0"/>
                  </a:moveTo>
                  <a:lnTo>
                    <a:pt x="312835" y="3260"/>
                  </a:lnTo>
                  <a:lnTo>
                    <a:pt x="265729" y="12757"/>
                  </a:lnTo>
                  <a:lnTo>
                    <a:pt x="221063" y="28065"/>
                  </a:lnTo>
                  <a:lnTo>
                    <a:pt x="179267" y="48758"/>
                  </a:lnTo>
                  <a:lnTo>
                    <a:pt x="140773" y="74412"/>
                  </a:lnTo>
                  <a:lnTo>
                    <a:pt x="106013" y="104600"/>
                  </a:lnTo>
                  <a:lnTo>
                    <a:pt x="75417" y="138897"/>
                  </a:lnTo>
                  <a:lnTo>
                    <a:pt x="49417" y="176878"/>
                  </a:lnTo>
                  <a:lnTo>
                    <a:pt x="28444" y="218116"/>
                  </a:lnTo>
                  <a:lnTo>
                    <a:pt x="12929" y="262187"/>
                  </a:lnTo>
                  <a:lnTo>
                    <a:pt x="3304" y="308665"/>
                  </a:lnTo>
                  <a:lnTo>
                    <a:pt x="0" y="357124"/>
                  </a:lnTo>
                  <a:lnTo>
                    <a:pt x="3304" y="405612"/>
                  </a:lnTo>
                  <a:lnTo>
                    <a:pt x="12929" y="452114"/>
                  </a:lnTo>
                  <a:lnTo>
                    <a:pt x="28444" y="496204"/>
                  </a:lnTo>
                  <a:lnTo>
                    <a:pt x="49417" y="537459"/>
                  </a:lnTo>
                  <a:lnTo>
                    <a:pt x="75417" y="575452"/>
                  </a:lnTo>
                  <a:lnTo>
                    <a:pt x="106013" y="609758"/>
                  </a:lnTo>
                  <a:lnTo>
                    <a:pt x="140773" y="639953"/>
                  </a:lnTo>
                  <a:lnTo>
                    <a:pt x="179267" y="665611"/>
                  </a:lnTo>
                  <a:lnTo>
                    <a:pt x="221063" y="686308"/>
                  </a:lnTo>
                  <a:lnTo>
                    <a:pt x="265729" y="701617"/>
                  </a:lnTo>
                  <a:lnTo>
                    <a:pt x="312835" y="711114"/>
                  </a:lnTo>
                  <a:lnTo>
                    <a:pt x="361950" y="714375"/>
                  </a:lnTo>
                  <a:lnTo>
                    <a:pt x="411064" y="711114"/>
                  </a:lnTo>
                  <a:lnTo>
                    <a:pt x="458170" y="701617"/>
                  </a:lnTo>
                  <a:lnTo>
                    <a:pt x="502836" y="686307"/>
                  </a:lnTo>
                  <a:lnTo>
                    <a:pt x="544632" y="665611"/>
                  </a:lnTo>
                  <a:lnTo>
                    <a:pt x="583126" y="639953"/>
                  </a:lnTo>
                  <a:lnTo>
                    <a:pt x="617886" y="609758"/>
                  </a:lnTo>
                  <a:lnTo>
                    <a:pt x="648482" y="575452"/>
                  </a:lnTo>
                  <a:lnTo>
                    <a:pt x="674482" y="537459"/>
                  </a:lnTo>
                  <a:lnTo>
                    <a:pt x="695455" y="496204"/>
                  </a:lnTo>
                  <a:lnTo>
                    <a:pt x="710970" y="452114"/>
                  </a:lnTo>
                  <a:lnTo>
                    <a:pt x="720595" y="405612"/>
                  </a:lnTo>
                  <a:lnTo>
                    <a:pt x="723900" y="357124"/>
                  </a:lnTo>
                  <a:lnTo>
                    <a:pt x="720595" y="308665"/>
                  </a:lnTo>
                  <a:lnTo>
                    <a:pt x="710970" y="262187"/>
                  </a:lnTo>
                  <a:lnTo>
                    <a:pt x="695455" y="218116"/>
                  </a:lnTo>
                  <a:lnTo>
                    <a:pt x="674482" y="176878"/>
                  </a:lnTo>
                  <a:lnTo>
                    <a:pt x="648482" y="138897"/>
                  </a:lnTo>
                  <a:lnTo>
                    <a:pt x="617886" y="104600"/>
                  </a:lnTo>
                  <a:lnTo>
                    <a:pt x="583126" y="74412"/>
                  </a:lnTo>
                  <a:lnTo>
                    <a:pt x="544632" y="48758"/>
                  </a:lnTo>
                  <a:lnTo>
                    <a:pt x="502836" y="28065"/>
                  </a:lnTo>
                  <a:lnTo>
                    <a:pt x="458170" y="12757"/>
                  </a:lnTo>
                  <a:lnTo>
                    <a:pt x="411064" y="326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 descr=""/>
            <p:cNvSpPr/>
            <p:nvPr/>
          </p:nvSpPr>
          <p:spPr>
            <a:xfrm>
              <a:off x="2609850" y="4171950"/>
              <a:ext cx="723900" cy="714375"/>
            </a:xfrm>
            <a:custGeom>
              <a:avLst/>
              <a:gdLst/>
              <a:ahLst/>
              <a:cxnLst/>
              <a:rect l="l" t="t" r="r" b="b"/>
              <a:pathLst>
                <a:path w="723900" h="714375">
                  <a:moveTo>
                    <a:pt x="0" y="357124"/>
                  </a:moveTo>
                  <a:lnTo>
                    <a:pt x="3304" y="308665"/>
                  </a:lnTo>
                  <a:lnTo>
                    <a:pt x="12929" y="262187"/>
                  </a:lnTo>
                  <a:lnTo>
                    <a:pt x="28444" y="218116"/>
                  </a:lnTo>
                  <a:lnTo>
                    <a:pt x="49417" y="176878"/>
                  </a:lnTo>
                  <a:lnTo>
                    <a:pt x="75417" y="138897"/>
                  </a:lnTo>
                  <a:lnTo>
                    <a:pt x="106013" y="104600"/>
                  </a:lnTo>
                  <a:lnTo>
                    <a:pt x="140773" y="74412"/>
                  </a:lnTo>
                  <a:lnTo>
                    <a:pt x="179267" y="48758"/>
                  </a:lnTo>
                  <a:lnTo>
                    <a:pt x="221063" y="28065"/>
                  </a:lnTo>
                  <a:lnTo>
                    <a:pt x="265729" y="12757"/>
                  </a:lnTo>
                  <a:lnTo>
                    <a:pt x="312835" y="3260"/>
                  </a:lnTo>
                  <a:lnTo>
                    <a:pt x="361950" y="0"/>
                  </a:lnTo>
                  <a:lnTo>
                    <a:pt x="411064" y="3260"/>
                  </a:lnTo>
                  <a:lnTo>
                    <a:pt x="458170" y="12757"/>
                  </a:lnTo>
                  <a:lnTo>
                    <a:pt x="502836" y="28065"/>
                  </a:lnTo>
                  <a:lnTo>
                    <a:pt x="544632" y="48758"/>
                  </a:lnTo>
                  <a:lnTo>
                    <a:pt x="583126" y="74412"/>
                  </a:lnTo>
                  <a:lnTo>
                    <a:pt x="617886" y="104600"/>
                  </a:lnTo>
                  <a:lnTo>
                    <a:pt x="648482" y="138897"/>
                  </a:lnTo>
                  <a:lnTo>
                    <a:pt x="674482" y="176878"/>
                  </a:lnTo>
                  <a:lnTo>
                    <a:pt x="695455" y="218116"/>
                  </a:lnTo>
                  <a:lnTo>
                    <a:pt x="710970" y="262187"/>
                  </a:lnTo>
                  <a:lnTo>
                    <a:pt x="720595" y="308665"/>
                  </a:lnTo>
                  <a:lnTo>
                    <a:pt x="723900" y="357124"/>
                  </a:lnTo>
                  <a:lnTo>
                    <a:pt x="720595" y="405612"/>
                  </a:lnTo>
                  <a:lnTo>
                    <a:pt x="710970" y="452114"/>
                  </a:lnTo>
                  <a:lnTo>
                    <a:pt x="695455" y="496204"/>
                  </a:lnTo>
                  <a:lnTo>
                    <a:pt x="674482" y="537459"/>
                  </a:lnTo>
                  <a:lnTo>
                    <a:pt x="648482" y="575452"/>
                  </a:lnTo>
                  <a:lnTo>
                    <a:pt x="617886" y="609758"/>
                  </a:lnTo>
                  <a:lnTo>
                    <a:pt x="583126" y="639953"/>
                  </a:lnTo>
                  <a:lnTo>
                    <a:pt x="544632" y="665611"/>
                  </a:lnTo>
                  <a:lnTo>
                    <a:pt x="502836" y="686307"/>
                  </a:lnTo>
                  <a:lnTo>
                    <a:pt x="458170" y="701617"/>
                  </a:lnTo>
                  <a:lnTo>
                    <a:pt x="411064" y="711114"/>
                  </a:lnTo>
                  <a:lnTo>
                    <a:pt x="361950" y="714375"/>
                  </a:lnTo>
                  <a:lnTo>
                    <a:pt x="312835" y="711114"/>
                  </a:lnTo>
                  <a:lnTo>
                    <a:pt x="265729" y="701617"/>
                  </a:lnTo>
                  <a:lnTo>
                    <a:pt x="221063" y="686308"/>
                  </a:lnTo>
                  <a:lnTo>
                    <a:pt x="179267" y="665611"/>
                  </a:lnTo>
                  <a:lnTo>
                    <a:pt x="140773" y="639953"/>
                  </a:lnTo>
                  <a:lnTo>
                    <a:pt x="106013" y="609758"/>
                  </a:lnTo>
                  <a:lnTo>
                    <a:pt x="75417" y="575452"/>
                  </a:lnTo>
                  <a:lnTo>
                    <a:pt x="49417" y="537459"/>
                  </a:lnTo>
                  <a:lnTo>
                    <a:pt x="28444" y="496204"/>
                  </a:lnTo>
                  <a:lnTo>
                    <a:pt x="12929" y="452114"/>
                  </a:lnTo>
                  <a:lnTo>
                    <a:pt x="3304" y="405612"/>
                  </a:lnTo>
                  <a:lnTo>
                    <a:pt x="0" y="357124"/>
                  </a:lnTo>
                  <a:close/>
                </a:path>
              </a:pathLst>
            </a:custGeom>
            <a:ln w="19050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0" name="object 40" descr=""/>
          <p:cNvSpPr txBox="1"/>
          <p:nvPr/>
        </p:nvSpPr>
        <p:spPr>
          <a:xfrm>
            <a:off x="2762504" y="4421123"/>
            <a:ext cx="42481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45" b="1">
                <a:latin typeface="Tahoma"/>
                <a:cs typeface="Tahoma"/>
              </a:rPr>
              <a:t>EMEA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41" name="object 41" descr=""/>
          <p:cNvGrpSpPr/>
          <p:nvPr/>
        </p:nvGrpSpPr>
        <p:grpSpPr>
          <a:xfrm>
            <a:off x="971550" y="4191000"/>
            <a:ext cx="1640839" cy="923925"/>
            <a:chOff x="971550" y="4191000"/>
            <a:chExt cx="1640839" cy="923925"/>
          </a:xfrm>
        </p:grpSpPr>
        <p:sp>
          <p:nvSpPr>
            <p:cNvPr id="42" name="object 42" descr=""/>
            <p:cNvSpPr/>
            <p:nvPr/>
          </p:nvSpPr>
          <p:spPr>
            <a:xfrm>
              <a:off x="2352675" y="4428997"/>
              <a:ext cx="259715" cy="112395"/>
            </a:xfrm>
            <a:custGeom>
              <a:avLst/>
              <a:gdLst/>
              <a:ahLst/>
              <a:cxnLst/>
              <a:rect l="l" t="t" r="r" b="b"/>
              <a:pathLst>
                <a:path w="259714" h="112395">
                  <a:moveTo>
                    <a:pt x="74811" y="26831"/>
                  </a:moveTo>
                  <a:lnTo>
                    <a:pt x="68295" y="44727"/>
                  </a:lnTo>
                  <a:lnTo>
                    <a:pt x="252856" y="112013"/>
                  </a:lnTo>
                  <a:lnTo>
                    <a:pt x="259461" y="94106"/>
                  </a:lnTo>
                  <a:lnTo>
                    <a:pt x="74811" y="26831"/>
                  </a:lnTo>
                  <a:close/>
                </a:path>
                <a:path w="259714" h="112395">
                  <a:moveTo>
                    <a:pt x="84581" y="0"/>
                  </a:moveTo>
                  <a:lnTo>
                    <a:pt x="0" y="9651"/>
                  </a:lnTo>
                  <a:lnTo>
                    <a:pt x="58547" y="71500"/>
                  </a:lnTo>
                  <a:lnTo>
                    <a:pt x="68295" y="44727"/>
                  </a:lnTo>
                  <a:lnTo>
                    <a:pt x="56387" y="40385"/>
                  </a:lnTo>
                  <a:lnTo>
                    <a:pt x="62864" y="22478"/>
                  </a:lnTo>
                  <a:lnTo>
                    <a:pt x="76396" y="22478"/>
                  </a:lnTo>
                  <a:lnTo>
                    <a:pt x="84581" y="0"/>
                  </a:lnTo>
                  <a:close/>
                </a:path>
                <a:path w="259714" h="112395">
                  <a:moveTo>
                    <a:pt x="62864" y="22478"/>
                  </a:moveTo>
                  <a:lnTo>
                    <a:pt x="56387" y="40385"/>
                  </a:lnTo>
                  <a:lnTo>
                    <a:pt x="68295" y="44727"/>
                  </a:lnTo>
                  <a:lnTo>
                    <a:pt x="74811" y="26831"/>
                  </a:lnTo>
                  <a:lnTo>
                    <a:pt x="62864" y="22478"/>
                  </a:lnTo>
                  <a:close/>
                </a:path>
                <a:path w="259714" h="112395">
                  <a:moveTo>
                    <a:pt x="76396" y="22478"/>
                  </a:moveTo>
                  <a:lnTo>
                    <a:pt x="62864" y="22478"/>
                  </a:lnTo>
                  <a:lnTo>
                    <a:pt x="74811" y="26831"/>
                  </a:lnTo>
                  <a:lnTo>
                    <a:pt x="76396" y="2247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 descr=""/>
            <p:cNvSpPr/>
            <p:nvPr/>
          </p:nvSpPr>
          <p:spPr>
            <a:xfrm>
              <a:off x="981075" y="4200525"/>
              <a:ext cx="904875" cy="904875"/>
            </a:xfrm>
            <a:custGeom>
              <a:avLst/>
              <a:gdLst/>
              <a:ahLst/>
              <a:cxnLst/>
              <a:rect l="l" t="t" r="r" b="b"/>
              <a:pathLst>
                <a:path w="904875" h="904875">
                  <a:moveTo>
                    <a:pt x="452374" y="0"/>
                  </a:moveTo>
                  <a:lnTo>
                    <a:pt x="403088" y="2654"/>
                  </a:lnTo>
                  <a:lnTo>
                    <a:pt x="355338" y="10435"/>
                  </a:lnTo>
                  <a:lnTo>
                    <a:pt x="309400" y="23065"/>
                  </a:lnTo>
                  <a:lnTo>
                    <a:pt x="265550" y="40268"/>
                  </a:lnTo>
                  <a:lnTo>
                    <a:pt x="224065" y="61769"/>
                  </a:lnTo>
                  <a:lnTo>
                    <a:pt x="185220" y="87290"/>
                  </a:lnTo>
                  <a:lnTo>
                    <a:pt x="149292" y="116557"/>
                  </a:lnTo>
                  <a:lnTo>
                    <a:pt x="116557" y="149292"/>
                  </a:lnTo>
                  <a:lnTo>
                    <a:pt x="87290" y="185220"/>
                  </a:lnTo>
                  <a:lnTo>
                    <a:pt x="61769" y="224065"/>
                  </a:lnTo>
                  <a:lnTo>
                    <a:pt x="40268" y="265550"/>
                  </a:lnTo>
                  <a:lnTo>
                    <a:pt x="23065" y="309400"/>
                  </a:lnTo>
                  <a:lnTo>
                    <a:pt x="10435" y="355338"/>
                  </a:lnTo>
                  <a:lnTo>
                    <a:pt x="2654" y="403088"/>
                  </a:lnTo>
                  <a:lnTo>
                    <a:pt x="0" y="452374"/>
                  </a:lnTo>
                  <a:lnTo>
                    <a:pt x="2654" y="501683"/>
                  </a:lnTo>
                  <a:lnTo>
                    <a:pt x="10435" y="549454"/>
                  </a:lnTo>
                  <a:lnTo>
                    <a:pt x="23065" y="595409"/>
                  </a:lnTo>
                  <a:lnTo>
                    <a:pt x="40268" y="639274"/>
                  </a:lnTo>
                  <a:lnTo>
                    <a:pt x="61769" y="680771"/>
                  </a:lnTo>
                  <a:lnTo>
                    <a:pt x="87290" y="719626"/>
                  </a:lnTo>
                  <a:lnTo>
                    <a:pt x="116557" y="755563"/>
                  </a:lnTo>
                  <a:lnTo>
                    <a:pt x="149292" y="788304"/>
                  </a:lnTo>
                  <a:lnTo>
                    <a:pt x="185220" y="817576"/>
                  </a:lnTo>
                  <a:lnTo>
                    <a:pt x="224065" y="843101"/>
                  </a:lnTo>
                  <a:lnTo>
                    <a:pt x="265550" y="864604"/>
                  </a:lnTo>
                  <a:lnTo>
                    <a:pt x="309400" y="881808"/>
                  </a:lnTo>
                  <a:lnTo>
                    <a:pt x="355338" y="894439"/>
                  </a:lnTo>
                  <a:lnTo>
                    <a:pt x="403088" y="902220"/>
                  </a:lnTo>
                  <a:lnTo>
                    <a:pt x="452374" y="904875"/>
                  </a:lnTo>
                  <a:lnTo>
                    <a:pt x="501683" y="902220"/>
                  </a:lnTo>
                  <a:lnTo>
                    <a:pt x="549454" y="894439"/>
                  </a:lnTo>
                  <a:lnTo>
                    <a:pt x="595409" y="881808"/>
                  </a:lnTo>
                  <a:lnTo>
                    <a:pt x="639274" y="864604"/>
                  </a:lnTo>
                  <a:lnTo>
                    <a:pt x="680771" y="843101"/>
                  </a:lnTo>
                  <a:lnTo>
                    <a:pt x="719626" y="817576"/>
                  </a:lnTo>
                  <a:lnTo>
                    <a:pt x="755563" y="788304"/>
                  </a:lnTo>
                  <a:lnTo>
                    <a:pt x="788304" y="755563"/>
                  </a:lnTo>
                  <a:lnTo>
                    <a:pt x="817576" y="719626"/>
                  </a:lnTo>
                  <a:lnTo>
                    <a:pt x="843101" y="680771"/>
                  </a:lnTo>
                  <a:lnTo>
                    <a:pt x="864604" y="639274"/>
                  </a:lnTo>
                  <a:lnTo>
                    <a:pt x="881808" y="595409"/>
                  </a:lnTo>
                  <a:lnTo>
                    <a:pt x="894439" y="549454"/>
                  </a:lnTo>
                  <a:lnTo>
                    <a:pt x="902220" y="501683"/>
                  </a:lnTo>
                  <a:lnTo>
                    <a:pt x="904875" y="452374"/>
                  </a:lnTo>
                  <a:lnTo>
                    <a:pt x="902220" y="403088"/>
                  </a:lnTo>
                  <a:lnTo>
                    <a:pt x="894439" y="355338"/>
                  </a:lnTo>
                  <a:lnTo>
                    <a:pt x="881808" y="309400"/>
                  </a:lnTo>
                  <a:lnTo>
                    <a:pt x="864604" y="265550"/>
                  </a:lnTo>
                  <a:lnTo>
                    <a:pt x="843101" y="224065"/>
                  </a:lnTo>
                  <a:lnTo>
                    <a:pt x="817576" y="185220"/>
                  </a:lnTo>
                  <a:lnTo>
                    <a:pt x="788304" y="149292"/>
                  </a:lnTo>
                  <a:lnTo>
                    <a:pt x="755563" y="116557"/>
                  </a:lnTo>
                  <a:lnTo>
                    <a:pt x="719626" y="87290"/>
                  </a:lnTo>
                  <a:lnTo>
                    <a:pt x="680771" y="61769"/>
                  </a:lnTo>
                  <a:lnTo>
                    <a:pt x="639274" y="40268"/>
                  </a:lnTo>
                  <a:lnTo>
                    <a:pt x="595409" y="23065"/>
                  </a:lnTo>
                  <a:lnTo>
                    <a:pt x="549454" y="10435"/>
                  </a:lnTo>
                  <a:lnTo>
                    <a:pt x="501683" y="2654"/>
                  </a:lnTo>
                  <a:lnTo>
                    <a:pt x="45237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 descr=""/>
            <p:cNvSpPr/>
            <p:nvPr/>
          </p:nvSpPr>
          <p:spPr>
            <a:xfrm>
              <a:off x="981075" y="4200525"/>
              <a:ext cx="904875" cy="904875"/>
            </a:xfrm>
            <a:custGeom>
              <a:avLst/>
              <a:gdLst/>
              <a:ahLst/>
              <a:cxnLst/>
              <a:rect l="l" t="t" r="r" b="b"/>
              <a:pathLst>
                <a:path w="904875" h="904875">
                  <a:moveTo>
                    <a:pt x="0" y="452374"/>
                  </a:moveTo>
                  <a:lnTo>
                    <a:pt x="2654" y="403088"/>
                  </a:lnTo>
                  <a:lnTo>
                    <a:pt x="10435" y="355338"/>
                  </a:lnTo>
                  <a:lnTo>
                    <a:pt x="23065" y="309400"/>
                  </a:lnTo>
                  <a:lnTo>
                    <a:pt x="40268" y="265550"/>
                  </a:lnTo>
                  <a:lnTo>
                    <a:pt x="61769" y="224065"/>
                  </a:lnTo>
                  <a:lnTo>
                    <a:pt x="87290" y="185220"/>
                  </a:lnTo>
                  <a:lnTo>
                    <a:pt x="116557" y="149292"/>
                  </a:lnTo>
                  <a:lnTo>
                    <a:pt x="149292" y="116557"/>
                  </a:lnTo>
                  <a:lnTo>
                    <a:pt x="185220" y="87290"/>
                  </a:lnTo>
                  <a:lnTo>
                    <a:pt x="224065" y="61769"/>
                  </a:lnTo>
                  <a:lnTo>
                    <a:pt x="265550" y="40268"/>
                  </a:lnTo>
                  <a:lnTo>
                    <a:pt x="309400" y="23065"/>
                  </a:lnTo>
                  <a:lnTo>
                    <a:pt x="355338" y="10435"/>
                  </a:lnTo>
                  <a:lnTo>
                    <a:pt x="403088" y="2654"/>
                  </a:lnTo>
                  <a:lnTo>
                    <a:pt x="452374" y="0"/>
                  </a:lnTo>
                  <a:lnTo>
                    <a:pt x="501683" y="2654"/>
                  </a:lnTo>
                  <a:lnTo>
                    <a:pt x="549454" y="10435"/>
                  </a:lnTo>
                  <a:lnTo>
                    <a:pt x="595409" y="23065"/>
                  </a:lnTo>
                  <a:lnTo>
                    <a:pt x="639274" y="40268"/>
                  </a:lnTo>
                  <a:lnTo>
                    <a:pt x="680771" y="61769"/>
                  </a:lnTo>
                  <a:lnTo>
                    <a:pt x="719626" y="87290"/>
                  </a:lnTo>
                  <a:lnTo>
                    <a:pt x="755563" y="116557"/>
                  </a:lnTo>
                  <a:lnTo>
                    <a:pt x="788304" y="149292"/>
                  </a:lnTo>
                  <a:lnTo>
                    <a:pt x="817576" y="185220"/>
                  </a:lnTo>
                  <a:lnTo>
                    <a:pt x="843101" y="224065"/>
                  </a:lnTo>
                  <a:lnTo>
                    <a:pt x="864604" y="265550"/>
                  </a:lnTo>
                  <a:lnTo>
                    <a:pt x="881808" y="309400"/>
                  </a:lnTo>
                  <a:lnTo>
                    <a:pt x="894439" y="355338"/>
                  </a:lnTo>
                  <a:lnTo>
                    <a:pt x="902220" y="403088"/>
                  </a:lnTo>
                  <a:lnTo>
                    <a:pt x="904875" y="452374"/>
                  </a:lnTo>
                  <a:lnTo>
                    <a:pt x="902220" y="501683"/>
                  </a:lnTo>
                  <a:lnTo>
                    <a:pt x="894439" y="549454"/>
                  </a:lnTo>
                  <a:lnTo>
                    <a:pt x="881808" y="595409"/>
                  </a:lnTo>
                  <a:lnTo>
                    <a:pt x="864604" y="639274"/>
                  </a:lnTo>
                  <a:lnTo>
                    <a:pt x="843101" y="680771"/>
                  </a:lnTo>
                  <a:lnTo>
                    <a:pt x="817576" y="719626"/>
                  </a:lnTo>
                  <a:lnTo>
                    <a:pt x="788304" y="755563"/>
                  </a:lnTo>
                  <a:lnTo>
                    <a:pt x="755563" y="788304"/>
                  </a:lnTo>
                  <a:lnTo>
                    <a:pt x="719626" y="817576"/>
                  </a:lnTo>
                  <a:lnTo>
                    <a:pt x="680771" y="843101"/>
                  </a:lnTo>
                  <a:lnTo>
                    <a:pt x="639274" y="864604"/>
                  </a:lnTo>
                  <a:lnTo>
                    <a:pt x="595409" y="881808"/>
                  </a:lnTo>
                  <a:lnTo>
                    <a:pt x="549454" y="894439"/>
                  </a:lnTo>
                  <a:lnTo>
                    <a:pt x="501683" y="902220"/>
                  </a:lnTo>
                  <a:lnTo>
                    <a:pt x="452374" y="904875"/>
                  </a:lnTo>
                  <a:lnTo>
                    <a:pt x="403088" y="902220"/>
                  </a:lnTo>
                  <a:lnTo>
                    <a:pt x="355338" y="894439"/>
                  </a:lnTo>
                  <a:lnTo>
                    <a:pt x="309400" y="881808"/>
                  </a:lnTo>
                  <a:lnTo>
                    <a:pt x="265550" y="864604"/>
                  </a:lnTo>
                  <a:lnTo>
                    <a:pt x="224065" y="843101"/>
                  </a:lnTo>
                  <a:lnTo>
                    <a:pt x="185220" y="817576"/>
                  </a:lnTo>
                  <a:lnTo>
                    <a:pt x="149292" y="788304"/>
                  </a:lnTo>
                  <a:lnTo>
                    <a:pt x="116557" y="755563"/>
                  </a:lnTo>
                  <a:lnTo>
                    <a:pt x="87290" y="719626"/>
                  </a:lnTo>
                  <a:lnTo>
                    <a:pt x="61769" y="680771"/>
                  </a:lnTo>
                  <a:lnTo>
                    <a:pt x="40268" y="639274"/>
                  </a:lnTo>
                  <a:lnTo>
                    <a:pt x="23065" y="595409"/>
                  </a:lnTo>
                  <a:lnTo>
                    <a:pt x="10435" y="549454"/>
                  </a:lnTo>
                  <a:lnTo>
                    <a:pt x="2654" y="501683"/>
                  </a:lnTo>
                  <a:lnTo>
                    <a:pt x="0" y="452374"/>
                  </a:lnTo>
                  <a:close/>
                </a:path>
              </a:pathLst>
            </a:custGeom>
            <a:ln w="19050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5" name="object 45" descr=""/>
          <p:cNvSpPr txBox="1"/>
          <p:nvPr/>
        </p:nvSpPr>
        <p:spPr>
          <a:xfrm>
            <a:off x="1121092" y="4225114"/>
            <a:ext cx="1205230" cy="527050"/>
          </a:xfrm>
          <a:prstGeom prst="rect">
            <a:avLst/>
          </a:prstGeom>
        </p:spPr>
        <p:txBody>
          <a:bodyPr wrap="square" lIns="0" tIns="95250" rIns="0" bIns="0" rtlCol="0" vert="horz">
            <a:spAutoFit/>
          </a:bodyPr>
          <a:lstStyle/>
          <a:p>
            <a:pPr marL="582295">
              <a:lnSpc>
                <a:spcPct val="100000"/>
              </a:lnSpc>
              <a:spcBef>
                <a:spcPts val="750"/>
              </a:spcBef>
            </a:pPr>
            <a:r>
              <a:rPr dirty="0" sz="1100" spc="-90" b="1">
                <a:latin typeface="Tahoma"/>
                <a:cs typeface="Tahoma"/>
              </a:rPr>
              <a:t>3,153,445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655"/>
              </a:spcBef>
            </a:pPr>
            <a:r>
              <a:rPr dirty="0" sz="1100" spc="-10" b="1">
                <a:latin typeface="Tahoma"/>
                <a:cs typeface="Tahoma"/>
              </a:rPr>
              <a:t>Americas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46" name="object 46" descr=""/>
          <p:cNvGrpSpPr/>
          <p:nvPr/>
        </p:nvGrpSpPr>
        <p:grpSpPr>
          <a:xfrm>
            <a:off x="1033614" y="4267200"/>
            <a:ext cx="3881754" cy="930275"/>
            <a:chOff x="1033614" y="4267200"/>
            <a:chExt cx="3881754" cy="930275"/>
          </a:xfrm>
        </p:grpSpPr>
        <p:pic>
          <p:nvPicPr>
            <p:cNvPr id="47" name="object 47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33614" y="4969255"/>
              <a:ext cx="92176" cy="227964"/>
            </a:xfrm>
            <a:prstGeom prst="rect">
              <a:avLst/>
            </a:prstGeom>
          </p:spPr>
        </p:pic>
        <p:sp>
          <p:nvSpPr>
            <p:cNvPr id="48" name="object 48" descr=""/>
            <p:cNvSpPr/>
            <p:nvPr/>
          </p:nvSpPr>
          <p:spPr>
            <a:xfrm>
              <a:off x="4181475" y="4276725"/>
              <a:ext cx="723900" cy="723900"/>
            </a:xfrm>
            <a:custGeom>
              <a:avLst/>
              <a:gdLst/>
              <a:ahLst/>
              <a:cxnLst/>
              <a:rect l="l" t="t" r="r" b="b"/>
              <a:pathLst>
                <a:path w="723900" h="723900">
                  <a:moveTo>
                    <a:pt x="361950" y="0"/>
                  </a:moveTo>
                  <a:lnTo>
                    <a:pt x="312835" y="3304"/>
                  </a:lnTo>
                  <a:lnTo>
                    <a:pt x="265729" y="12929"/>
                  </a:lnTo>
                  <a:lnTo>
                    <a:pt x="221063" y="28444"/>
                  </a:lnTo>
                  <a:lnTo>
                    <a:pt x="179267" y="49417"/>
                  </a:lnTo>
                  <a:lnTo>
                    <a:pt x="140773" y="75417"/>
                  </a:lnTo>
                  <a:lnTo>
                    <a:pt x="106013" y="106013"/>
                  </a:lnTo>
                  <a:lnTo>
                    <a:pt x="75417" y="140773"/>
                  </a:lnTo>
                  <a:lnTo>
                    <a:pt x="49417" y="179267"/>
                  </a:lnTo>
                  <a:lnTo>
                    <a:pt x="28444" y="221063"/>
                  </a:lnTo>
                  <a:lnTo>
                    <a:pt x="12929" y="265729"/>
                  </a:lnTo>
                  <a:lnTo>
                    <a:pt x="3304" y="312835"/>
                  </a:lnTo>
                  <a:lnTo>
                    <a:pt x="0" y="361950"/>
                  </a:lnTo>
                  <a:lnTo>
                    <a:pt x="3304" y="411064"/>
                  </a:lnTo>
                  <a:lnTo>
                    <a:pt x="12929" y="458170"/>
                  </a:lnTo>
                  <a:lnTo>
                    <a:pt x="28444" y="502836"/>
                  </a:lnTo>
                  <a:lnTo>
                    <a:pt x="49417" y="544632"/>
                  </a:lnTo>
                  <a:lnTo>
                    <a:pt x="75417" y="583126"/>
                  </a:lnTo>
                  <a:lnTo>
                    <a:pt x="106013" y="617886"/>
                  </a:lnTo>
                  <a:lnTo>
                    <a:pt x="140773" y="648482"/>
                  </a:lnTo>
                  <a:lnTo>
                    <a:pt x="179267" y="674482"/>
                  </a:lnTo>
                  <a:lnTo>
                    <a:pt x="221063" y="695455"/>
                  </a:lnTo>
                  <a:lnTo>
                    <a:pt x="265729" y="710970"/>
                  </a:lnTo>
                  <a:lnTo>
                    <a:pt x="312835" y="720595"/>
                  </a:lnTo>
                  <a:lnTo>
                    <a:pt x="361950" y="723900"/>
                  </a:lnTo>
                  <a:lnTo>
                    <a:pt x="411064" y="720595"/>
                  </a:lnTo>
                  <a:lnTo>
                    <a:pt x="458170" y="710970"/>
                  </a:lnTo>
                  <a:lnTo>
                    <a:pt x="502836" y="695455"/>
                  </a:lnTo>
                  <a:lnTo>
                    <a:pt x="544632" y="674482"/>
                  </a:lnTo>
                  <a:lnTo>
                    <a:pt x="583126" y="648482"/>
                  </a:lnTo>
                  <a:lnTo>
                    <a:pt x="617886" y="617886"/>
                  </a:lnTo>
                  <a:lnTo>
                    <a:pt x="648482" y="583126"/>
                  </a:lnTo>
                  <a:lnTo>
                    <a:pt x="674482" y="544632"/>
                  </a:lnTo>
                  <a:lnTo>
                    <a:pt x="695455" y="502836"/>
                  </a:lnTo>
                  <a:lnTo>
                    <a:pt x="710970" y="458170"/>
                  </a:lnTo>
                  <a:lnTo>
                    <a:pt x="720595" y="411064"/>
                  </a:lnTo>
                  <a:lnTo>
                    <a:pt x="723900" y="361950"/>
                  </a:lnTo>
                  <a:lnTo>
                    <a:pt x="720595" y="312835"/>
                  </a:lnTo>
                  <a:lnTo>
                    <a:pt x="710970" y="265729"/>
                  </a:lnTo>
                  <a:lnTo>
                    <a:pt x="695455" y="221063"/>
                  </a:lnTo>
                  <a:lnTo>
                    <a:pt x="674482" y="179267"/>
                  </a:lnTo>
                  <a:lnTo>
                    <a:pt x="648482" y="140773"/>
                  </a:lnTo>
                  <a:lnTo>
                    <a:pt x="617886" y="106013"/>
                  </a:lnTo>
                  <a:lnTo>
                    <a:pt x="583126" y="75417"/>
                  </a:lnTo>
                  <a:lnTo>
                    <a:pt x="544632" y="49417"/>
                  </a:lnTo>
                  <a:lnTo>
                    <a:pt x="502836" y="28444"/>
                  </a:lnTo>
                  <a:lnTo>
                    <a:pt x="458170" y="12929"/>
                  </a:lnTo>
                  <a:lnTo>
                    <a:pt x="411064" y="3304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 descr=""/>
            <p:cNvSpPr/>
            <p:nvPr/>
          </p:nvSpPr>
          <p:spPr>
            <a:xfrm>
              <a:off x="4181475" y="4276725"/>
              <a:ext cx="723900" cy="723900"/>
            </a:xfrm>
            <a:custGeom>
              <a:avLst/>
              <a:gdLst/>
              <a:ahLst/>
              <a:cxnLst/>
              <a:rect l="l" t="t" r="r" b="b"/>
              <a:pathLst>
                <a:path w="723900" h="723900">
                  <a:moveTo>
                    <a:pt x="0" y="361950"/>
                  </a:moveTo>
                  <a:lnTo>
                    <a:pt x="3304" y="312835"/>
                  </a:lnTo>
                  <a:lnTo>
                    <a:pt x="12929" y="265729"/>
                  </a:lnTo>
                  <a:lnTo>
                    <a:pt x="28444" y="221063"/>
                  </a:lnTo>
                  <a:lnTo>
                    <a:pt x="49417" y="179267"/>
                  </a:lnTo>
                  <a:lnTo>
                    <a:pt x="75417" y="140773"/>
                  </a:lnTo>
                  <a:lnTo>
                    <a:pt x="106013" y="106013"/>
                  </a:lnTo>
                  <a:lnTo>
                    <a:pt x="140773" y="75417"/>
                  </a:lnTo>
                  <a:lnTo>
                    <a:pt x="179267" y="49417"/>
                  </a:lnTo>
                  <a:lnTo>
                    <a:pt x="221063" y="28444"/>
                  </a:lnTo>
                  <a:lnTo>
                    <a:pt x="265729" y="12929"/>
                  </a:lnTo>
                  <a:lnTo>
                    <a:pt x="312835" y="3304"/>
                  </a:lnTo>
                  <a:lnTo>
                    <a:pt x="361950" y="0"/>
                  </a:lnTo>
                  <a:lnTo>
                    <a:pt x="411064" y="3304"/>
                  </a:lnTo>
                  <a:lnTo>
                    <a:pt x="458170" y="12929"/>
                  </a:lnTo>
                  <a:lnTo>
                    <a:pt x="502836" y="28444"/>
                  </a:lnTo>
                  <a:lnTo>
                    <a:pt x="544632" y="49417"/>
                  </a:lnTo>
                  <a:lnTo>
                    <a:pt x="583126" y="75417"/>
                  </a:lnTo>
                  <a:lnTo>
                    <a:pt x="617886" y="106013"/>
                  </a:lnTo>
                  <a:lnTo>
                    <a:pt x="648482" y="140773"/>
                  </a:lnTo>
                  <a:lnTo>
                    <a:pt x="674482" y="179267"/>
                  </a:lnTo>
                  <a:lnTo>
                    <a:pt x="695455" y="221063"/>
                  </a:lnTo>
                  <a:lnTo>
                    <a:pt x="710970" y="265729"/>
                  </a:lnTo>
                  <a:lnTo>
                    <a:pt x="720595" y="312835"/>
                  </a:lnTo>
                  <a:lnTo>
                    <a:pt x="723900" y="361950"/>
                  </a:lnTo>
                  <a:lnTo>
                    <a:pt x="720595" y="411064"/>
                  </a:lnTo>
                  <a:lnTo>
                    <a:pt x="710970" y="458170"/>
                  </a:lnTo>
                  <a:lnTo>
                    <a:pt x="695455" y="502836"/>
                  </a:lnTo>
                  <a:lnTo>
                    <a:pt x="674482" y="544632"/>
                  </a:lnTo>
                  <a:lnTo>
                    <a:pt x="648482" y="583126"/>
                  </a:lnTo>
                  <a:lnTo>
                    <a:pt x="617886" y="617886"/>
                  </a:lnTo>
                  <a:lnTo>
                    <a:pt x="583126" y="648482"/>
                  </a:lnTo>
                  <a:lnTo>
                    <a:pt x="544632" y="674482"/>
                  </a:lnTo>
                  <a:lnTo>
                    <a:pt x="502836" y="695455"/>
                  </a:lnTo>
                  <a:lnTo>
                    <a:pt x="458170" y="710970"/>
                  </a:lnTo>
                  <a:lnTo>
                    <a:pt x="411064" y="720595"/>
                  </a:lnTo>
                  <a:lnTo>
                    <a:pt x="361950" y="723900"/>
                  </a:lnTo>
                  <a:lnTo>
                    <a:pt x="312835" y="720595"/>
                  </a:lnTo>
                  <a:lnTo>
                    <a:pt x="265729" y="710970"/>
                  </a:lnTo>
                  <a:lnTo>
                    <a:pt x="221063" y="695455"/>
                  </a:lnTo>
                  <a:lnTo>
                    <a:pt x="179267" y="674482"/>
                  </a:lnTo>
                  <a:lnTo>
                    <a:pt x="140773" y="648482"/>
                  </a:lnTo>
                  <a:lnTo>
                    <a:pt x="106013" y="617886"/>
                  </a:lnTo>
                  <a:lnTo>
                    <a:pt x="75417" y="583126"/>
                  </a:lnTo>
                  <a:lnTo>
                    <a:pt x="49417" y="544632"/>
                  </a:lnTo>
                  <a:lnTo>
                    <a:pt x="28444" y="502836"/>
                  </a:lnTo>
                  <a:lnTo>
                    <a:pt x="12929" y="458170"/>
                  </a:lnTo>
                  <a:lnTo>
                    <a:pt x="3304" y="411064"/>
                  </a:lnTo>
                  <a:lnTo>
                    <a:pt x="0" y="361950"/>
                  </a:lnTo>
                  <a:close/>
                </a:path>
              </a:pathLst>
            </a:custGeom>
            <a:ln w="19050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0" name="object 50" descr=""/>
          <p:cNvSpPr txBox="1"/>
          <p:nvPr/>
        </p:nvSpPr>
        <p:spPr>
          <a:xfrm>
            <a:off x="255587" y="5098160"/>
            <a:ext cx="635635" cy="19685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100" spc="-90" b="1">
                <a:latin typeface="Tahoma"/>
                <a:cs typeface="Tahoma"/>
              </a:rPr>
              <a:t>2,183,435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51" name="object 51" descr=""/>
          <p:cNvSpPr txBox="1"/>
          <p:nvPr/>
        </p:nvSpPr>
        <p:spPr>
          <a:xfrm>
            <a:off x="4341876" y="4529137"/>
            <a:ext cx="409575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0" b="1">
                <a:latin typeface="Tahoma"/>
                <a:cs typeface="Tahoma"/>
              </a:rPr>
              <a:t>APAC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52" name="object 52" descr=""/>
          <p:cNvSpPr/>
          <p:nvPr/>
        </p:nvSpPr>
        <p:spPr>
          <a:xfrm>
            <a:off x="4896865" y="4238625"/>
            <a:ext cx="202565" cy="398780"/>
          </a:xfrm>
          <a:custGeom>
            <a:avLst/>
            <a:gdLst/>
            <a:ahLst/>
            <a:cxnLst/>
            <a:rect l="l" t="t" r="r" b="b"/>
            <a:pathLst>
              <a:path w="202564" h="398779">
                <a:moveTo>
                  <a:pt x="159264" y="64257"/>
                </a:moveTo>
                <a:lnTo>
                  <a:pt x="0" y="390270"/>
                </a:lnTo>
                <a:lnTo>
                  <a:pt x="17018" y="398525"/>
                </a:lnTo>
                <a:lnTo>
                  <a:pt x="176398" y="72649"/>
                </a:lnTo>
                <a:lnTo>
                  <a:pt x="159264" y="64257"/>
                </a:lnTo>
                <a:close/>
              </a:path>
              <a:path w="202564" h="398779">
                <a:moveTo>
                  <a:pt x="201767" y="52831"/>
                </a:moveTo>
                <a:lnTo>
                  <a:pt x="164846" y="52831"/>
                </a:lnTo>
                <a:lnTo>
                  <a:pt x="181991" y="61213"/>
                </a:lnTo>
                <a:lnTo>
                  <a:pt x="176398" y="72649"/>
                </a:lnTo>
                <a:lnTo>
                  <a:pt x="202057" y="85217"/>
                </a:lnTo>
                <a:lnTo>
                  <a:pt x="201944" y="72649"/>
                </a:lnTo>
                <a:lnTo>
                  <a:pt x="201842" y="61213"/>
                </a:lnTo>
                <a:lnTo>
                  <a:pt x="201767" y="52831"/>
                </a:lnTo>
                <a:close/>
              </a:path>
              <a:path w="202564" h="398779">
                <a:moveTo>
                  <a:pt x="164846" y="52831"/>
                </a:moveTo>
                <a:lnTo>
                  <a:pt x="159264" y="64257"/>
                </a:lnTo>
                <a:lnTo>
                  <a:pt x="176398" y="72649"/>
                </a:lnTo>
                <a:lnTo>
                  <a:pt x="181991" y="61213"/>
                </a:lnTo>
                <a:lnTo>
                  <a:pt x="164846" y="52831"/>
                </a:lnTo>
                <a:close/>
              </a:path>
              <a:path w="202564" h="398779">
                <a:moveTo>
                  <a:pt x="201295" y="0"/>
                </a:moveTo>
                <a:lnTo>
                  <a:pt x="133604" y="51688"/>
                </a:lnTo>
                <a:lnTo>
                  <a:pt x="159264" y="64257"/>
                </a:lnTo>
                <a:lnTo>
                  <a:pt x="164846" y="52831"/>
                </a:lnTo>
                <a:lnTo>
                  <a:pt x="201767" y="52831"/>
                </a:lnTo>
                <a:lnTo>
                  <a:pt x="2012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 descr=""/>
          <p:cNvSpPr txBox="1"/>
          <p:nvPr/>
        </p:nvSpPr>
        <p:spPr>
          <a:xfrm>
            <a:off x="5261609" y="4140517"/>
            <a:ext cx="635635" cy="1974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100" spc="-105" b="1">
                <a:latin typeface="Tahoma"/>
                <a:cs typeface="Tahoma"/>
              </a:rPr>
              <a:t>1,33G,788</a:t>
            </a:r>
            <a:endParaRPr sz="1100">
              <a:latin typeface="Tahoma"/>
              <a:cs typeface="Tahoma"/>
            </a:endParaRPr>
          </a:p>
        </p:txBody>
      </p:sp>
      <p:pic>
        <p:nvPicPr>
          <p:cNvPr id="54" name="object 54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1401425" y="76200"/>
            <a:ext cx="438150" cy="533400"/>
          </a:xfrm>
          <a:prstGeom prst="rect">
            <a:avLst/>
          </a:prstGeom>
        </p:spPr>
      </p:pic>
      <p:grpSp>
        <p:nvGrpSpPr>
          <p:cNvPr id="55" name="object 55" descr=""/>
          <p:cNvGrpSpPr/>
          <p:nvPr/>
        </p:nvGrpSpPr>
        <p:grpSpPr>
          <a:xfrm>
            <a:off x="6143688" y="1409700"/>
            <a:ext cx="5600700" cy="1148080"/>
            <a:chOff x="6143688" y="1409700"/>
            <a:chExt cx="5600700" cy="1148080"/>
          </a:xfrm>
        </p:grpSpPr>
        <p:sp>
          <p:nvSpPr>
            <p:cNvPr id="56" name="object 56" descr=""/>
            <p:cNvSpPr/>
            <p:nvPr/>
          </p:nvSpPr>
          <p:spPr>
            <a:xfrm>
              <a:off x="7315200" y="1847849"/>
              <a:ext cx="4181475" cy="657225"/>
            </a:xfrm>
            <a:custGeom>
              <a:avLst/>
              <a:gdLst/>
              <a:ahLst/>
              <a:cxnLst/>
              <a:rect l="l" t="t" r="r" b="b"/>
              <a:pathLst>
                <a:path w="4181475" h="657225">
                  <a:moveTo>
                    <a:pt x="457200" y="133350"/>
                  </a:moveTo>
                  <a:lnTo>
                    <a:pt x="0" y="133350"/>
                  </a:lnTo>
                  <a:lnTo>
                    <a:pt x="0" y="657225"/>
                  </a:lnTo>
                  <a:lnTo>
                    <a:pt x="457200" y="657225"/>
                  </a:lnTo>
                  <a:lnTo>
                    <a:pt x="457200" y="133350"/>
                  </a:lnTo>
                  <a:close/>
                </a:path>
                <a:path w="4181475" h="657225">
                  <a:moveTo>
                    <a:pt x="1390650" y="142875"/>
                  </a:moveTo>
                  <a:lnTo>
                    <a:pt x="933450" y="142875"/>
                  </a:lnTo>
                  <a:lnTo>
                    <a:pt x="933450" y="657225"/>
                  </a:lnTo>
                  <a:lnTo>
                    <a:pt x="1390650" y="657225"/>
                  </a:lnTo>
                  <a:lnTo>
                    <a:pt x="1390650" y="142875"/>
                  </a:lnTo>
                  <a:close/>
                </a:path>
                <a:path w="4181475" h="657225">
                  <a:moveTo>
                    <a:pt x="3257550" y="19050"/>
                  </a:moveTo>
                  <a:lnTo>
                    <a:pt x="2800350" y="19050"/>
                  </a:lnTo>
                  <a:lnTo>
                    <a:pt x="2800350" y="657225"/>
                  </a:lnTo>
                  <a:lnTo>
                    <a:pt x="3257550" y="657225"/>
                  </a:lnTo>
                  <a:lnTo>
                    <a:pt x="3257550" y="19050"/>
                  </a:lnTo>
                  <a:close/>
                </a:path>
                <a:path w="4181475" h="657225">
                  <a:moveTo>
                    <a:pt x="4181475" y="0"/>
                  </a:moveTo>
                  <a:lnTo>
                    <a:pt x="3733800" y="0"/>
                  </a:lnTo>
                  <a:lnTo>
                    <a:pt x="3733800" y="657225"/>
                  </a:lnTo>
                  <a:lnTo>
                    <a:pt x="4181475" y="657225"/>
                  </a:lnTo>
                  <a:lnTo>
                    <a:pt x="4181475" y="0"/>
                  </a:lnTo>
                  <a:close/>
                </a:path>
              </a:pathLst>
            </a:custGeom>
            <a:solidFill>
              <a:srgbClr val="5F5F5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7" name="object 57" descr=""/>
            <p:cNvSpPr/>
            <p:nvPr/>
          </p:nvSpPr>
          <p:spPr>
            <a:xfrm>
              <a:off x="7315200" y="1666875"/>
              <a:ext cx="457200" cy="314325"/>
            </a:xfrm>
            <a:custGeom>
              <a:avLst/>
              <a:gdLst/>
              <a:ahLst/>
              <a:cxnLst/>
              <a:rect l="l" t="t" r="r" b="b"/>
              <a:pathLst>
                <a:path w="457200" h="314325">
                  <a:moveTo>
                    <a:pt x="457200" y="0"/>
                  </a:moveTo>
                  <a:lnTo>
                    <a:pt x="0" y="0"/>
                  </a:lnTo>
                  <a:lnTo>
                    <a:pt x="0" y="314325"/>
                  </a:lnTo>
                  <a:lnTo>
                    <a:pt x="457200" y="314325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B3B3B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8" name="object 58" descr=""/>
            <p:cNvSpPr/>
            <p:nvPr/>
          </p:nvSpPr>
          <p:spPr>
            <a:xfrm>
              <a:off x="7315200" y="1571625"/>
              <a:ext cx="457200" cy="95250"/>
            </a:xfrm>
            <a:custGeom>
              <a:avLst/>
              <a:gdLst/>
              <a:ahLst/>
              <a:cxnLst/>
              <a:rect l="l" t="t" r="r" b="b"/>
              <a:pathLst>
                <a:path w="457200" h="95250">
                  <a:moveTo>
                    <a:pt x="457200" y="0"/>
                  </a:moveTo>
                  <a:lnTo>
                    <a:pt x="0" y="0"/>
                  </a:lnTo>
                  <a:lnTo>
                    <a:pt x="0" y="95250"/>
                  </a:lnTo>
                  <a:lnTo>
                    <a:pt x="457200" y="9525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88888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9" name="object 59" descr=""/>
            <p:cNvSpPr/>
            <p:nvPr/>
          </p:nvSpPr>
          <p:spPr>
            <a:xfrm>
              <a:off x="7315200" y="1409700"/>
              <a:ext cx="457200" cy="161925"/>
            </a:xfrm>
            <a:custGeom>
              <a:avLst/>
              <a:gdLst/>
              <a:ahLst/>
              <a:cxnLst/>
              <a:rect l="l" t="t" r="r" b="b"/>
              <a:pathLst>
                <a:path w="457200" h="161925">
                  <a:moveTo>
                    <a:pt x="457200" y="0"/>
                  </a:moveTo>
                  <a:lnTo>
                    <a:pt x="0" y="0"/>
                  </a:lnTo>
                  <a:lnTo>
                    <a:pt x="0" y="161925"/>
                  </a:lnTo>
                  <a:lnTo>
                    <a:pt x="457200" y="161925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20202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0" name="object 60" descr=""/>
            <p:cNvSpPr/>
            <p:nvPr/>
          </p:nvSpPr>
          <p:spPr>
            <a:xfrm>
              <a:off x="6148451" y="2509900"/>
              <a:ext cx="5591175" cy="47625"/>
            </a:xfrm>
            <a:custGeom>
              <a:avLst/>
              <a:gdLst/>
              <a:ahLst/>
              <a:cxnLst/>
              <a:rect l="l" t="t" r="r" b="b"/>
              <a:pathLst>
                <a:path w="5591175" h="47625">
                  <a:moveTo>
                    <a:pt x="0" y="0"/>
                  </a:moveTo>
                  <a:lnTo>
                    <a:pt x="5591175" y="0"/>
                  </a:lnTo>
                </a:path>
                <a:path w="5591175" h="47625">
                  <a:moveTo>
                    <a:pt x="0" y="0"/>
                  </a:moveTo>
                  <a:lnTo>
                    <a:pt x="0" y="47625"/>
                  </a:lnTo>
                </a:path>
                <a:path w="5591175" h="47625">
                  <a:moveTo>
                    <a:pt x="933450" y="0"/>
                  </a:moveTo>
                  <a:lnTo>
                    <a:pt x="933450" y="47625"/>
                  </a:lnTo>
                </a:path>
                <a:path w="5591175" h="47625">
                  <a:moveTo>
                    <a:pt x="1866900" y="0"/>
                  </a:moveTo>
                  <a:lnTo>
                    <a:pt x="1866900" y="47625"/>
                  </a:lnTo>
                </a:path>
                <a:path w="5591175" h="47625">
                  <a:moveTo>
                    <a:pt x="2800350" y="0"/>
                  </a:moveTo>
                  <a:lnTo>
                    <a:pt x="2800350" y="47625"/>
                  </a:lnTo>
                </a:path>
                <a:path w="5591175" h="47625">
                  <a:moveTo>
                    <a:pt x="3724275" y="0"/>
                  </a:moveTo>
                  <a:lnTo>
                    <a:pt x="3724275" y="47625"/>
                  </a:lnTo>
                </a:path>
                <a:path w="5591175" h="47625">
                  <a:moveTo>
                    <a:pt x="4657725" y="0"/>
                  </a:moveTo>
                  <a:lnTo>
                    <a:pt x="4657725" y="47625"/>
                  </a:lnTo>
                </a:path>
                <a:path w="5591175" h="47625">
                  <a:moveTo>
                    <a:pt x="5591175" y="0"/>
                  </a:moveTo>
                  <a:lnTo>
                    <a:pt x="5591175" y="47625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61" name="object 61" descr=""/>
          <p:cNvGrpSpPr/>
          <p:nvPr/>
        </p:nvGrpSpPr>
        <p:grpSpPr>
          <a:xfrm>
            <a:off x="6391275" y="1504950"/>
            <a:ext cx="457200" cy="542925"/>
            <a:chOff x="6391275" y="1504950"/>
            <a:chExt cx="457200" cy="542925"/>
          </a:xfrm>
        </p:grpSpPr>
        <p:sp>
          <p:nvSpPr>
            <p:cNvPr id="62" name="object 62" descr=""/>
            <p:cNvSpPr/>
            <p:nvPr/>
          </p:nvSpPr>
          <p:spPr>
            <a:xfrm>
              <a:off x="6391275" y="1724025"/>
              <a:ext cx="457200" cy="323850"/>
            </a:xfrm>
            <a:custGeom>
              <a:avLst/>
              <a:gdLst/>
              <a:ahLst/>
              <a:cxnLst/>
              <a:rect l="l" t="t" r="r" b="b"/>
              <a:pathLst>
                <a:path w="457200" h="323850">
                  <a:moveTo>
                    <a:pt x="457200" y="0"/>
                  </a:moveTo>
                  <a:lnTo>
                    <a:pt x="0" y="0"/>
                  </a:lnTo>
                  <a:lnTo>
                    <a:pt x="0" y="323850"/>
                  </a:lnTo>
                  <a:lnTo>
                    <a:pt x="457200" y="32385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B3B3B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3" name="object 63" descr=""/>
            <p:cNvSpPr/>
            <p:nvPr/>
          </p:nvSpPr>
          <p:spPr>
            <a:xfrm>
              <a:off x="6391275" y="1647825"/>
              <a:ext cx="457200" cy="76200"/>
            </a:xfrm>
            <a:custGeom>
              <a:avLst/>
              <a:gdLst/>
              <a:ahLst/>
              <a:cxnLst/>
              <a:rect l="l" t="t" r="r" b="b"/>
              <a:pathLst>
                <a:path w="457200" h="76200">
                  <a:moveTo>
                    <a:pt x="457200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457200" y="76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88888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4" name="object 64" descr=""/>
            <p:cNvSpPr/>
            <p:nvPr/>
          </p:nvSpPr>
          <p:spPr>
            <a:xfrm>
              <a:off x="6391275" y="1504950"/>
              <a:ext cx="457200" cy="142875"/>
            </a:xfrm>
            <a:custGeom>
              <a:avLst/>
              <a:gdLst/>
              <a:ahLst/>
              <a:cxnLst/>
              <a:rect l="l" t="t" r="r" b="b"/>
              <a:pathLst>
                <a:path w="457200" h="142875">
                  <a:moveTo>
                    <a:pt x="457200" y="0"/>
                  </a:moveTo>
                  <a:lnTo>
                    <a:pt x="0" y="0"/>
                  </a:lnTo>
                  <a:lnTo>
                    <a:pt x="0" y="142875"/>
                  </a:lnTo>
                  <a:lnTo>
                    <a:pt x="457200" y="142875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20202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65" name="object 65" descr=""/>
          <p:cNvGrpSpPr/>
          <p:nvPr/>
        </p:nvGrpSpPr>
        <p:grpSpPr>
          <a:xfrm>
            <a:off x="9182100" y="1504950"/>
            <a:ext cx="457200" cy="409575"/>
            <a:chOff x="9182100" y="1504950"/>
            <a:chExt cx="457200" cy="409575"/>
          </a:xfrm>
        </p:grpSpPr>
        <p:sp>
          <p:nvSpPr>
            <p:cNvPr id="66" name="object 66" descr=""/>
            <p:cNvSpPr/>
            <p:nvPr/>
          </p:nvSpPr>
          <p:spPr>
            <a:xfrm>
              <a:off x="9182100" y="1609725"/>
              <a:ext cx="457200" cy="304800"/>
            </a:xfrm>
            <a:custGeom>
              <a:avLst/>
              <a:gdLst/>
              <a:ahLst/>
              <a:cxnLst/>
              <a:rect l="l" t="t" r="r" b="b"/>
              <a:pathLst>
                <a:path w="457200" h="304800">
                  <a:moveTo>
                    <a:pt x="4572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457200" y="3048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B3B3B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7" name="object 67" descr=""/>
            <p:cNvSpPr/>
            <p:nvPr/>
          </p:nvSpPr>
          <p:spPr>
            <a:xfrm>
              <a:off x="9182100" y="1504950"/>
              <a:ext cx="457200" cy="104775"/>
            </a:xfrm>
            <a:custGeom>
              <a:avLst/>
              <a:gdLst/>
              <a:ahLst/>
              <a:cxnLst/>
              <a:rect l="l" t="t" r="r" b="b"/>
              <a:pathLst>
                <a:path w="457200" h="104775">
                  <a:moveTo>
                    <a:pt x="457200" y="0"/>
                  </a:moveTo>
                  <a:lnTo>
                    <a:pt x="0" y="0"/>
                  </a:lnTo>
                  <a:lnTo>
                    <a:pt x="0" y="104775"/>
                  </a:lnTo>
                  <a:lnTo>
                    <a:pt x="457200" y="104775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888888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68" name="object 68" descr=""/>
          <p:cNvGrpSpPr/>
          <p:nvPr/>
        </p:nvGrpSpPr>
        <p:grpSpPr>
          <a:xfrm>
            <a:off x="8248650" y="1524000"/>
            <a:ext cx="457200" cy="209550"/>
            <a:chOff x="8248650" y="1524000"/>
            <a:chExt cx="457200" cy="209550"/>
          </a:xfrm>
        </p:grpSpPr>
        <p:sp>
          <p:nvSpPr>
            <p:cNvPr id="69" name="object 69" descr=""/>
            <p:cNvSpPr/>
            <p:nvPr/>
          </p:nvSpPr>
          <p:spPr>
            <a:xfrm>
              <a:off x="8248650" y="1685925"/>
              <a:ext cx="457200" cy="47625"/>
            </a:xfrm>
            <a:custGeom>
              <a:avLst/>
              <a:gdLst/>
              <a:ahLst/>
              <a:cxnLst/>
              <a:rect l="l" t="t" r="r" b="b"/>
              <a:pathLst>
                <a:path w="457200" h="47625">
                  <a:moveTo>
                    <a:pt x="457200" y="0"/>
                  </a:moveTo>
                  <a:lnTo>
                    <a:pt x="0" y="0"/>
                  </a:lnTo>
                  <a:lnTo>
                    <a:pt x="0" y="47625"/>
                  </a:lnTo>
                  <a:lnTo>
                    <a:pt x="457200" y="47625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88888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0" name="object 70" descr=""/>
            <p:cNvSpPr/>
            <p:nvPr/>
          </p:nvSpPr>
          <p:spPr>
            <a:xfrm>
              <a:off x="8248650" y="1524000"/>
              <a:ext cx="457200" cy="161925"/>
            </a:xfrm>
            <a:custGeom>
              <a:avLst/>
              <a:gdLst/>
              <a:ahLst/>
              <a:cxnLst/>
              <a:rect l="l" t="t" r="r" b="b"/>
              <a:pathLst>
                <a:path w="457200" h="161925">
                  <a:moveTo>
                    <a:pt x="457200" y="0"/>
                  </a:moveTo>
                  <a:lnTo>
                    <a:pt x="0" y="0"/>
                  </a:lnTo>
                  <a:lnTo>
                    <a:pt x="0" y="161925"/>
                  </a:lnTo>
                  <a:lnTo>
                    <a:pt x="457200" y="161925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20202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1" name="object 71" descr=""/>
          <p:cNvSpPr txBox="1"/>
          <p:nvPr/>
        </p:nvSpPr>
        <p:spPr>
          <a:xfrm>
            <a:off x="6391275" y="2047875"/>
            <a:ext cx="457200" cy="457200"/>
          </a:xfrm>
          <a:prstGeom prst="rect">
            <a:avLst/>
          </a:prstGeom>
          <a:solidFill>
            <a:srgbClr val="5F5F5F"/>
          </a:solidFill>
        </p:spPr>
        <p:txBody>
          <a:bodyPr wrap="square" lIns="0" tIns="132080" rIns="0" bIns="0" rtlCol="0" vert="horz">
            <a:spAutoFit/>
          </a:bodyPr>
          <a:lstStyle/>
          <a:p>
            <a:pPr marL="45085">
              <a:lnSpc>
                <a:spcPct val="100000"/>
              </a:lnSpc>
              <a:spcBef>
                <a:spcPts val="1040"/>
              </a:spcBef>
            </a:pPr>
            <a:r>
              <a:rPr dirty="0" sz="1200" spc="-10">
                <a:solidFill>
                  <a:srgbClr val="FFFFFF"/>
                </a:solidFill>
                <a:latin typeface="Segoe UI Emoji"/>
                <a:cs typeface="Segoe UI Emoji"/>
              </a:rPr>
              <a:t>4,227</a:t>
            </a:r>
            <a:endParaRPr sz="1200">
              <a:latin typeface="Segoe UI Emoji"/>
              <a:cs typeface="Segoe UI Emoji"/>
            </a:endParaRPr>
          </a:p>
        </p:txBody>
      </p:sp>
      <p:sp>
        <p:nvSpPr>
          <p:cNvPr id="72" name="object 72" descr=""/>
          <p:cNvSpPr txBox="1"/>
          <p:nvPr/>
        </p:nvSpPr>
        <p:spPr>
          <a:xfrm>
            <a:off x="7368540" y="2130742"/>
            <a:ext cx="379730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solidFill>
                  <a:srgbClr val="FFFFFF"/>
                </a:solidFill>
                <a:latin typeface="Segoe UI Emoji"/>
                <a:cs typeface="Segoe UI Emoji"/>
              </a:rPr>
              <a:t>4,895</a:t>
            </a:r>
            <a:endParaRPr sz="1200">
              <a:latin typeface="Segoe UI Emoji"/>
              <a:cs typeface="Segoe UI Emoji"/>
            </a:endParaRPr>
          </a:p>
        </p:txBody>
      </p:sp>
      <p:sp>
        <p:nvSpPr>
          <p:cNvPr id="73" name="object 73" descr=""/>
          <p:cNvSpPr txBox="1"/>
          <p:nvPr/>
        </p:nvSpPr>
        <p:spPr>
          <a:xfrm>
            <a:off x="8300466" y="2134806"/>
            <a:ext cx="381000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solidFill>
                  <a:srgbClr val="FFFFFF"/>
                </a:solidFill>
                <a:latin typeface="Segoe UI Emoji"/>
                <a:cs typeface="Segoe UI Emoji"/>
              </a:rPr>
              <a:t>4,818</a:t>
            </a:r>
            <a:endParaRPr sz="1200">
              <a:latin typeface="Segoe UI Emoji"/>
              <a:cs typeface="Segoe UI Emoji"/>
            </a:endParaRPr>
          </a:p>
        </p:txBody>
      </p:sp>
      <p:sp>
        <p:nvSpPr>
          <p:cNvPr id="74" name="object 74" descr=""/>
          <p:cNvSpPr txBox="1"/>
          <p:nvPr/>
        </p:nvSpPr>
        <p:spPr>
          <a:xfrm>
            <a:off x="9182100" y="1914525"/>
            <a:ext cx="457200" cy="590550"/>
          </a:xfrm>
          <a:prstGeom prst="rect">
            <a:avLst/>
          </a:prstGeom>
          <a:solidFill>
            <a:srgbClr val="5F5F5F"/>
          </a:solidFill>
        </p:spPr>
        <p:txBody>
          <a:bodyPr wrap="square" lIns="0" tIns="2159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70"/>
              </a:spcBef>
            </a:pPr>
            <a:endParaRPr sz="1200">
              <a:latin typeface="Times New Roman"/>
              <a:cs typeface="Times New Roman"/>
            </a:endParaRPr>
          </a:p>
          <a:p>
            <a:pPr marL="50165">
              <a:lnSpc>
                <a:spcPct val="100000"/>
              </a:lnSpc>
            </a:pPr>
            <a:r>
              <a:rPr dirty="0" sz="1200" spc="-10">
                <a:solidFill>
                  <a:srgbClr val="FFFFFF"/>
                </a:solidFill>
                <a:latin typeface="Segoe UI Emoji"/>
                <a:cs typeface="Segoe UI Emoji"/>
              </a:rPr>
              <a:t>5,492</a:t>
            </a:r>
            <a:endParaRPr sz="1200">
              <a:latin typeface="Segoe UI Emoji"/>
              <a:cs typeface="Segoe UI Emoji"/>
            </a:endParaRPr>
          </a:p>
        </p:txBody>
      </p:sp>
      <p:sp>
        <p:nvSpPr>
          <p:cNvPr id="75" name="object 75" descr=""/>
          <p:cNvSpPr txBox="1"/>
          <p:nvPr/>
        </p:nvSpPr>
        <p:spPr>
          <a:xfrm>
            <a:off x="10164826" y="2072957"/>
            <a:ext cx="379730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solidFill>
                  <a:srgbClr val="FFFFFF"/>
                </a:solidFill>
                <a:latin typeface="Segoe UI Emoji"/>
                <a:cs typeface="Segoe UI Emoji"/>
              </a:rPr>
              <a:t>5,958</a:t>
            </a:r>
            <a:endParaRPr sz="1200">
              <a:latin typeface="Segoe UI Emoji"/>
              <a:cs typeface="Segoe UI Emoji"/>
            </a:endParaRPr>
          </a:p>
        </p:txBody>
      </p:sp>
      <p:sp>
        <p:nvSpPr>
          <p:cNvPr id="76" name="object 76" descr=""/>
          <p:cNvSpPr txBox="1"/>
          <p:nvPr/>
        </p:nvSpPr>
        <p:spPr>
          <a:xfrm>
            <a:off x="11097006" y="2067940"/>
            <a:ext cx="37973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solidFill>
                  <a:srgbClr val="FFFFFF"/>
                </a:solidFill>
                <a:latin typeface="Segoe UI Emoji"/>
                <a:cs typeface="Segoe UI Emoji"/>
              </a:rPr>
              <a:t>6,063</a:t>
            </a:r>
            <a:endParaRPr sz="1200">
              <a:latin typeface="Segoe UI Emoji"/>
              <a:cs typeface="Segoe UI Emoji"/>
            </a:endParaRPr>
          </a:p>
        </p:txBody>
      </p:sp>
      <p:sp>
        <p:nvSpPr>
          <p:cNvPr id="77" name="object 77" descr=""/>
          <p:cNvSpPr txBox="1"/>
          <p:nvPr/>
        </p:nvSpPr>
        <p:spPr>
          <a:xfrm>
            <a:off x="6423659" y="1774888"/>
            <a:ext cx="392430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solidFill>
                  <a:srgbClr val="FFFFFF"/>
                </a:solidFill>
                <a:latin typeface="Segoe UI Emoji"/>
                <a:cs typeface="Segoe UI Emoji"/>
              </a:rPr>
              <a:t>3,000</a:t>
            </a:r>
            <a:endParaRPr sz="1200">
              <a:latin typeface="Segoe UI Emoji"/>
              <a:cs typeface="Segoe UI Emoji"/>
            </a:endParaRPr>
          </a:p>
        </p:txBody>
      </p:sp>
      <p:sp>
        <p:nvSpPr>
          <p:cNvPr id="78" name="object 78" descr=""/>
          <p:cNvSpPr txBox="1"/>
          <p:nvPr/>
        </p:nvSpPr>
        <p:spPr>
          <a:xfrm>
            <a:off x="7355840" y="1707832"/>
            <a:ext cx="392430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solidFill>
                  <a:srgbClr val="FFFFFF"/>
                </a:solidFill>
                <a:latin typeface="Segoe UI Emoji"/>
                <a:cs typeface="Segoe UI Emoji"/>
              </a:rPr>
              <a:t>2,900</a:t>
            </a:r>
            <a:endParaRPr sz="1200">
              <a:latin typeface="Segoe UI Emoji"/>
              <a:cs typeface="Segoe UI Emoji"/>
            </a:endParaRPr>
          </a:p>
        </p:txBody>
      </p:sp>
      <p:sp>
        <p:nvSpPr>
          <p:cNvPr id="79" name="object 79" descr=""/>
          <p:cNvSpPr txBox="1"/>
          <p:nvPr/>
        </p:nvSpPr>
        <p:spPr>
          <a:xfrm>
            <a:off x="9219945" y="1646872"/>
            <a:ext cx="393700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solidFill>
                  <a:srgbClr val="FFFFFF"/>
                </a:solidFill>
                <a:latin typeface="Segoe UI Emoji"/>
                <a:cs typeface="Segoe UI Emoji"/>
              </a:rPr>
              <a:t>2,831</a:t>
            </a:r>
            <a:endParaRPr sz="1200">
              <a:latin typeface="Segoe UI Emoji"/>
              <a:cs typeface="Segoe UI Emoji"/>
            </a:endParaRPr>
          </a:p>
        </p:txBody>
      </p:sp>
      <p:sp>
        <p:nvSpPr>
          <p:cNvPr id="80" name="object 80" descr=""/>
          <p:cNvSpPr txBox="1"/>
          <p:nvPr/>
        </p:nvSpPr>
        <p:spPr>
          <a:xfrm>
            <a:off x="10115550" y="1497806"/>
            <a:ext cx="457200" cy="360045"/>
          </a:xfrm>
          <a:prstGeom prst="rect">
            <a:avLst/>
          </a:prstGeom>
          <a:solidFill>
            <a:srgbClr val="B3B3B3"/>
          </a:solidFill>
        </p:spPr>
        <p:txBody>
          <a:bodyPr wrap="square" lIns="0" tIns="78105" rIns="0" bIns="0" rtlCol="0" vert="horz">
            <a:spAutoFit/>
          </a:bodyPr>
          <a:lstStyle/>
          <a:p>
            <a:pPr marL="48895">
              <a:lnSpc>
                <a:spcPct val="100000"/>
              </a:lnSpc>
              <a:spcBef>
                <a:spcPts val="615"/>
              </a:spcBef>
            </a:pPr>
            <a:r>
              <a:rPr dirty="0" sz="1200" spc="-10">
                <a:solidFill>
                  <a:srgbClr val="FFFFFF"/>
                </a:solidFill>
                <a:latin typeface="Segoe UI Emoji"/>
                <a:cs typeface="Segoe UI Emoji"/>
              </a:rPr>
              <a:t>3,447</a:t>
            </a:r>
            <a:endParaRPr sz="1200">
              <a:latin typeface="Segoe UI Emoji"/>
              <a:cs typeface="Segoe UI Emoji"/>
            </a:endParaRPr>
          </a:p>
        </p:txBody>
      </p:sp>
      <p:sp>
        <p:nvSpPr>
          <p:cNvPr id="81" name="object 81" descr=""/>
          <p:cNvSpPr txBox="1"/>
          <p:nvPr/>
        </p:nvSpPr>
        <p:spPr>
          <a:xfrm>
            <a:off x="11049000" y="1423987"/>
            <a:ext cx="447675" cy="433705"/>
          </a:xfrm>
          <a:prstGeom prst="rect">
            <a:avLst/>
          </a:prstGeom>
          <a:solidFill>
            <a:srgbClr val="B3B3B3"/>
          </a:solidFill>
        </p:spPr>
        <p:txBody>
          <a:bodyPr wrap="square" lIns="0" tIns="120650" rIns="0" bIns="0" rtlCol="0" vert="horz">
            <a:spAutoFit/>
          </a:bodyPr>
          <a:lstStyle/>
          <a:p>
            <a:pPr marL="47625">
              <a:lnSpc>
                <a:spcPct val="100000"/>
              </a:lnSpc>
              <a:spcBef>
                <a:spcPts val="950"/>
              </a:spcBef>
            </a:pPr>
            <a:r>
              <a:rPr dirty="0" sz="1200" spc="-10">
                <a:solidFill>
                  <a:srgbClr val="FFFFFF"/>
                </a:solidFill>
                <a:latin typeface="Segoe UI Emoji"/>
                <a:cs typeface="Segoe UI Emoji"/>
              </a:rPr>
              <a:t>3,811</a:t>
            </a:r>
            <a:endParaRPr sz="1200">
              <a:latin typeface="Segoe UI Emoji"/>
              <a:cs typeface="Segoe UI Emoji"/>
            </a:endParaRPr>
          </a:p>
        </p:txBody>
      </p:sp>
      <p:sp>
        <p:nvSpPr>
          <p:cNvPr id="82" name="object 82" descr=""/>
          <p:cNvSpPr txBox="1"/>
          <p:nvPr/>
        </p:nvSpPr>
        <p:spPr>
          <a:xfrm>
            <a:off x="6485890" y="1574482"/>
            <a:ext cx="269240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5">
                <a:solidFill>
                  <a:srgbClr val="FFFFFF"/>
                </a:solidFill>
                <a:latin typeface="Segoe UI Emoji"/>
                <a:cs typeface="Segoe UI Emoji"/>
              </a:rPr>
              <a:t>695</a:t>
            </a:r>
            <a:endParaRPr sz="1200">
              <a:latin typeface="Segoe UI Emoji"/>
              <a:cs typeface="Segoe UI Emoji"/>
            </a:endParaRPr>
          </a:p>
        </p:txBody>
      </p:sp>
      <p:sp>
        <p:nvSpPr>
          <p:cNvPr id="83" name="object 83" descr=""/>
          <p:cNvSpPr txBox="1"/>
          <p:nvPr/>
        </p:nvSpPr>
        <p:spPr>
          <a:xfrm>
            <a:off x="7418069" y="1505267"/>
            <a:ext cx="269240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5">
                <a:solidFill>
                  <a:srgbClr val="FFFFFF"/>
                </a:solidFill>
                <a:latin typeface="Segoe UI Emoji"/>
                <a:cs typeface="Segoe UI Emoji"/>
              </a:rPr>
              <a:t>836</a:t>
            </a:r>
            <a:endParaRPr sz="1200">
              <a:latin typeface="Segoe UI Emoji"/>
              <a:cs typeface="Segoe UI Emoji"/>
            </a:endParaRPr>
          </a:p>
        </p:txBody>
      </p:sp>
      <p:sp>
        <p:nvSpPr>
          <p:cNvPr id="84" name="object 84" descr=""/>
          <p:cNvSpPr txBox="1"/>
          <p:nvPr/>
        </p:nvSpPr>
        <p:spPr>
          <a:xfrm>
            <a:off x="8248650" y="1733550"/>
            <a:ext cx="457200" cy="257175"/>
          </a:xfrm>
          <a:prstGeom prst="rect">
            <a:avLst/>
          </a:prstGeom>
          <a:solidFill>
            <a:srgbClr val="B3B3B3"/>
          </a:solidFill>
        </p:spPr>
        <p:txBody>
          <a:bodyPr wrap="square" lIns="0" tIns="0" rIns="0" bIns="0" rtlCol="0" vert="horz">
            <a:spAutoFit/>
          </a:bodyPr>
          <a:lstStyle/>
          <a:p>
            <a:pPr marL="114300">
              <a:lnSpc>
                <a:spcPts val="340"/>
              </a:lnSpc>
            </a:pPr>
            <a:r>
              <a:rPr dirty="0" sz="1200" spc="-25">
                <a:solidFill>
                  <a:srgbClr val="FFFFFF"/>
                </a:solidFill>
                <a:latin typeface="Segoe UI Emoji"/>
                <a:cs typeface="Segoe UI Emoji"/>
              </a:rPr>
              <a:t>456</a:t>
            </a:r>
            <a:endParaRPr sz="1200">
              <a:latin typeface="Segoe UI Emoji"/>
              <a:cs typeface="Segoe UI Emoji"/>
            </a:endParaRPr>
          </a:p>
          <a:p>
            <a:pPr marL="51435">
              <a:lnSpc>
                <a:spcPts val="1315"/>
              </a:lnSpc>
            </a:pPr>
            <a:r>
              <a:rPr dirty="0" sz="1200" spc="-10">
                <a:solidFill>
                  <a:srgbClr val="FFFFFF"/>
                </a:solidFill>
                <a:latin typeface="Segoe UI Emoji"/>
                <a:cs typeface="Segoe UI Emoji"/>
              </a:rPr>
              <a:t>2,325</a:t>
            </a:r>
            <a:endParaRPr sz="1200">
              <a:latin typeface="Segoe UI Emoji"/>
              <a:cs typeface="Segoe UI Emoji"/>
            </a:endParaRPr>
          </a:p>
        </p:txBody>
      </p:sp>
      <p:sp>
        <p:nvSpPr>
          <p:cNvPr id="85" name="object 85" descr=""/>
          <p:cNvSpPr txBox="1"/>
          <p:nvPr/>
        </p:nvSpPr>
        <p:spPr>
          <a:xfrm>
            <a:off x="9282430" y="1444878"/>
            <a:ext cx="26924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5">
                <a:solidFill>
                  <a:srgbClr val="FFFFFF"/>
                </a:solidFill>
                <a:latin typeface="Segoe UI Emoji"/>
                <a:cs typeface="Segoe UI Emoji"/>
              </a:rPr>
              <a:t>899</a:t>
            </a:r>
            <a:endParaRPr sz="1200">
              <a:latin typeface="Segoe UI Emoji"/>
              <a:cs typeface="Segoe UI Emoji"/>
            </a:endParaRPr>
          </a:p>
        </p:txBody>
      </p:sp>
      <p:sp>
        <p:nvSpPr>
          <p:cNvPr id="86" name="object 86" descr=""/>
          <p:cNvSpPr txBox="1"/>
          <p:nvPr/>
        </p:nvSpPr>
        <p:spPr>
          <a:xfrm>
            <a:off x="10115550" y="1304925"/>
            <a:ext cx="457200" cy="193040"/>
          </a:xfrm>
          <a:prstGeom prst="rect">
            <a:avLst/>
          </a:prstGeom>
          <a:solidFill>
            <a:srgbClr val="888888"/>
          </a:solidFill>
        </p:spPr>
        <p:txBody>
          <a:bodyPr wrap="square" lIns="0" tIns="0" rIns="0" bIns="0" rtlCol="0" vert="horz">
            <a:spAutoFit/>
          </a:bodyPr>
          <a:lstStyle/>
          <a:p>
            <a:pPr marL="48895">
              <a:lnSpc>
                <a:spcPts val="1440"/>
              </a:lnSpc>
            </a:pPr>
            <a:r>
              <a:rPr dirty="0" sz="1200" spc="-10">
                <a:solidFill>
                  <a:srgbClr val="FFFFFF"/>
                </a:solidFill>
                <a:latin typeface="Segoe UI Emoji"/>
                <a:cs typeface="Segoe UI Emoji"/>
              </a:rPr>
              <a:t>1,552</a:t>
            </a:r>
            <a:endParaRPr sz="1200">
              <a:latin typeface="Segoe UI Emoji"/>
              <a:cs typeface="Segoe UI Emoji"/>
            </a:endParaRPr>
          </a:p>
        </p:txBody>
      </p:sp>
      <p:sp>
        <p:nvSpPr>
          <p:cNvPr id="87" name="object 87" descr=""/>
          <p:cNvSpPr txBox="1"/>
          <p:nvPr/>
        </p:nvSpPr>
        <p:spPr>
          <a:xfrm>
            <a:off x="11049000" y="1304925"/>
            <a:ext cx="447675" cy="119380"/>
          </a:xfrm>
          <a:prstGeom prst="rect">
            <a:avLst/>
          </a:prstGeom>
          <a:solidFill>
            <a:srgbClr val="888888"/>
          </a:solidFill>
        </p:spPr>
        <p:txBody>
          <a:bodyPr wrap="square" lIns="0" tIns="0" rIns="0" bIns="0" rtlCol="0" vert="horz">
            <a:spAutoFit/>
          </a:bodyPr>
          <a:lstStyle/>
          <a:p>
            <a:pPr marL="47625">
              <a:lnSpc>
                <a:spcPts val="940"/>
              </a:lnSpc>
            </a:pPr>
            <a:r>
              <a:rPr dirty="0" sz="1200" spc="-10">
                <a:solidFill>
                  <a:srgbClr val="FFFFFF"/>
                </a:solidFill>
                <a:latin typeface="Segoe UI Emoji"/>
                <a:cs typeface="Segoe UI Emoji"/>
              </a:rPr>
              <a:t>1,490</a:t>
            </a:r>
            <a:endParaRPr sz="1200">
              <a:latin typeface="Segoe UI Emoji"/>
              <a:cs typeface="Segoe UI Emoji"/>
            </a:endParaRPr>
          </a:p>
        </p:txBody>
      </p:sp>
      <p:sp>
        <p:nvSpPr>
          <p:cNvPr id="88" name="object 88" descr=""/>
          <p:cNvSpPr txBox="1"/>
          <p:nvPr/>
        </p:nvSpPr>
        <p:spPr>
          <a:xfrm>
            <a:off x="6423659" y="1464627"/>
            <a:ext cx="392430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solidFill>
                  <a:srgbClr val="FFFFFF"/>
                </a:solidFill>
                <a:latin typeface="Segoe UI Emoji"/>
                <a:cs typeface="Segoe UI Emoji"/>
              </a:rPr>
              <a:t>1,329</a:t>
            </a:r>
            <a:endParaRPr sz="1200">
              <a:latin typeface="Segoe UI Emoji"/>
              <a:cs typeface="Segoe UI Emoji"/>
            </a:endParaRPr>
          </a:p>
        </p:txBody>
      </p:sp>
      <p:sp>
        <p:nvSpPr>
          <p:cNvPr id="89" name="object 89" descr=""/>
          <p:cNvSpPr txBox="1"/>
          <p:nvPr/>
        </p:nvSpPr>
        <p:spPr>
          <a:xfrm>
            <a:off x="7355840" y="1378648"/>
            <a:ext cx="392430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solidFill>
                  <a:srgbClr val="FFFFFF"/>
                </a:solidFill>
                <a:latin typeface="Segoe UI Emoji"/>
                <a:cs typeface="Segoe UI Emoji"/>
              </a:rPr>
              <a:t>1,500</a:t>
            </a:r>
            <a:endParaRPr sz="1200">
              <a:latin typeface="Segoe UI Emoji"/>
              <a:cs typeface="Segoe UI Emoji"/>
            </a:endParaRPr>
          </a:p>
        </p:txBody>
      </p:sp>
      <p:sp>
        <p:nvSpPr>
          <p:cNvPr id="90" name="object 90" descr=""/>
          <p:cNvSpPr txBox="1"/>
          <p:nvPr/>
        </p:nvSpPr>
        <p:spPr>
          <a:xfrm>
            <a:off x="8287766" y="1489392"/>
            <a:ext cx="393700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solidFill>
                  <a:srgbClr val="FFFFFF"/>
                </a:solidFill>
                <a:latin typeface="Segoe UI Emoji"/>
                <a:cs typeface="Segoe UI Emoji"/>
              </a:rPr>
              <a:t>1,520</a:t>
            </a:r>
            <a:endParaRPr sz="1200">
              <a:latin typeface="Segoe UI Emoji"/>
              <a:cs typeface="Segoe UI Emoji"/>
            </a:endParaRPr>
          </a:p>
        </p:txBody>
      </p:sp>
      <p:sp>
        <p:nvSpPr>
          <p:cNvPr id="91" name="object 91" descr=""/>
          <p:cNvSpPr txBox="1"/>
          <p:nvPr/>
        </p:nvSpPr>
        <p:spPr>
          <a:xfrm>
            <a:off x="9182100" y="1304925"/>
            <a:ext cx="457200" cy="193040"/>
          </a:xfrm>
          <a:prstGeom prst="rect">
            <a:avLst/>
          </a:prstGeom>
          <a:solidFill>
            <a:srgbClr val="202020"/>
          </a:solidFill>
        </p:spPr>
        <p:txBody>
          <a:bodyPr wrap="square" lIns="0" tIns="0" rIns="0" bIns="0" rtlCol="0" vert="horz">
            <a:spAutoFit/>
          </a:bodyPr>
          <a:lstStyle/>
          <a:p>
            <a:pPr marL="50165">
              <a:lnSpc>
                <a:spcPts val="1430"/>
              </a:lnSpc>
            </a:pPr>
            <a:r>
              <a:rPr dirty="0" sz="1200" spc="-10">
                <a:solidFill>
                  <a:srgbClr val="FFFFFF"/>
                </a:solidFill>
                <a:latin typeface="Segoe UI Emoji"/>
                <a:cs typeface="Segoe UI Emoji"/>
              </a:rPr>
              <a:t>1,933</a:t>
            </a:r>
            <a:endParaRPr sz="1200">
              <a:latin typeface="Segoe UI Emoji"/>
              <a:cs typeface="Segoe UI Emoji"/>
            </a:endParaRPr>
          </a:p>
        </p:txBody>
      </p:sp>
      <p:sp>
        <p:nvSpPr>
          <p:cNvPr id="92" name="object 92" descr=""/>
          <p:cNvSpPr txBox="1"/>
          <p:nvPr/>
        </p:nvSpPr>
        <p:spPr>
          <a:xfrm>
            <a:off x="10115550" y="1052512"/>
            <a:ext cx="457200" cy="252729"/>
          </a:xfrm>
          <a:prstGeom prst="rect">
            <a:avLst/>
          </a:prstGeom>
          <a:solidFill>
            <a:srgbClr val="202020"/>
          </a:solidFill>
        </p:spPr>
        <p:txBody>
          <a:bodyPr wrap="square" lIns="0" tIns="45085" rIns="0" bIns="0" rtlCol="0" vert="horz">
            <a:spAutoFit/>
          </a:bodyPr>
          <a:lstStyle/>
          <a:p>
            <a:pPr marL="48895">
              <a:lnSpc>
                <a:spcPct val="100000"/>
              </a:lnSpc>
              <a:spcBef>
                <a:spcPts val="355"/>
              </a:spcBef>
            </a:pPr>
            <a:r>
              <a:rPr dirty="0" sz="1200" spc="-10">
                <a:solidFill>
                  <a:srgbClr val="FFFFFF"/>
                </a:solidFill>
                <a:latin typeface="Segoe UI Emoji"/>
                <a:cs typeface="Segoe UI Emoji"/>
              </a:rPr>
              <a:t>2,264</a:t>
            </a:r>
            <a:endParaRPr sz="1200">
              <a:latin typeface="Segoe UI Emoji"/>
              <a:cs typeface="Segoe UI Emoji"/>
            </a:endParaRPr>
          </a:p>
        </p:txBody>
      </p:sp>
      <p:sp>
        <p:nvSpPr>
          <p:cNvPr id="93" name="object 93" descr=""/>
          <p:cNvSpPr txBox="1"/>
          <p:nvPr/>
        </p:nvSpPr>
        <p:spPr>
          <a:xfrm>
            <a:off x="11049000" y="1052512"/>
            <a:ext cx="447675" cy="252729"/>
          </a:xfrm>
          <a:prstGeom prst="rect">
            <a:avLst/>
          </a:prstGeom>
          <a:solidFill>
            <a:srgbClr val="202020"/>
          </a:solidFill>
        </p:spPr>
        <p:txBody>
          <a:bodyPr wrap="square" lIns="0" tIns="0" rIns="0" bIns="0" rtlCol="0" vert="horz">
            <a:spAutoFit/>
          </a:bodyPr>
          <a:lstStyle/>
          <a:p>
            <a:pPr marL="47625">
              <a:lnSpc>
                <a:spcPts val="1430"/>
              </a:lnSpc>
            </a:pPr>
            <a:r>
              <a:rPr dirty="0" sz="1200" spc="-10">
                <a:solidFill>
                  <a:srgbClr val="FFFFFF"/>
                </a:solidFill>
                <a:latin typeface="Segoe UI Emoji"/>
                <a:cs typeface="Segoe UI Emoji"/>
              </a:rPr>
              <a:t>2,299</a:t>
            </a:r>
            <a:endParaRPr sz="1200">
              <a:latin typeface="Segoe UI Emoji"/>
              <a:cs typeface="Segoe UI Emoji"/>
            </a:endParaRPr>
          </a:p>
        </p:txBody>
      </p:sp>
      <p:sp>
        <p:nvSpPr>
          <p:cNvPr id="94" name="object 94" descr=""/>
          <p:cNvSpPr txBox="1"/>
          <p:nvPr/>
        </p:nvSpPr>
        <p:spPr>
          <a:xfrm>
            <a:off x="6445250" y="2584386"/>
            <a:ext cx="354330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0">
                <a:solidFill>
                  <a:srgbClr val="585858"/>
                </a:solidFill>
                <a:latin typeface="Segoe UI Emoji"/>
                <a:cs typeface="Segoe UI Emoji"/>
              </a:rPr>
              <a:t>2018</a:t>
            </a:r>
            <a:endParaRPr sz="1200">
              <a:latin typeface="Segoe UI Emoji"/>
              <a:cs typeface="Segoe UI Emoji"/>
            </a:endParaRPr>
          </a:p>
        </p:txBody>
      </p:sp>
      <p:sp>
        <p:nvSpPr>
          <p:cNvPr id="95" name="object 95" descr=""/>
          <p:cNvSpPr txBox="1"/>
          <p:nvPr/>
        </p:nvSpPr>
        <p:spPr>
          <a:xfrm>
            <a:off x="7337425" y="2584386"/>
            <a:ext cx="401320" cy="5067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2069">
              <a:lnSpc>
                <a:spcPct val="100000"/>
              </a:lnSpc>
              <a:spcBef>
                <a:spcPts val="100"/>
              </a:spcBef>
            </a:pPr>
            <a:r>
              <a:rPr dirty="0" sz="1200" spc="-20">
                <a:solidFill>
                  <a:srgbClr val="585858"/>
                </a:solidFill>
                <a:latin typeface="Segoe UI Emoji"/>
                <a:cs typeface="Segoe UI Emoji"/>
              </a:rPr>
              <a:t>2019</a:t>
            </a:r>
            <a:endParaRPr sz="1200">
              <a:latin typeface="Segoe UI Emoji"/>
              <a:cs typeface="Segoe UI Emoji"/>
            </a:endParaRPr>
          </a:p>
          <a:p>
            <a:pPr marL="12700">
              <a:lnSpc>
                <a:spcPct val="100000"/>
              </a:lnSpc>
              <a:spcBef>
                <a:spcPts val="905"/>
              </a:spcBef>
            </a:pPr>
            <a:r>
              <a:rPr dirty="0" sz="1200" spc="-25">
                <a:solidFill>
                  <a:srgbClr val="585858"/>
                </a:solidFill>
                <a:latin typeface="Segoe UI Emoji"/>
                <a:cs typeface="Segoe UI Emoji"/>
              </a:rPr>
              <a:t>EMEA</a:t>
            </a:r>
            <a:endParaRPr sz="1200">
              <a:latin typeface="Segoe UI Emoji"/>
              <a:cs typeface="Segoe UI Emoji"/>
            </a:endParaRPr>
          </a:p>
        </p:txBody>
      </p:sp>
      <p:sp>
        <p:nvSpPr>
          <p:cNvPr id="96" name="object 96" descr=""/>
          <p:cNvSpPr txBox="1"/>
          <p:nvPr/>
        </p:nvSpPr>
        <p:spPr>
          <a:xfrm>
            <a:off x="8010143" y="2584386"/>
            <a:ext cx="730885" cy="5067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11785">
              <a:lnSpc>
                <a:spcPct val="100000"/>
              </a:lnSpc>
              <a:spcBef>
                <a:spcPts val="100"/>
              </a:spcBef>
            </a:pPr>
            <a:r>
              <a:rPr dirty="0" sz="1200" spc="-20">
                <a:solidFill>
                  <a:srgbClr val="585858"/>
                </a:solidFill>
                <a:latin typeface="Segoe UI Emoji"/>
                <a:cs typeface="Segoe UI Emoji"/>
              </a:rPr>
              <a:t>2020</a:t>
            </a:r>
            <a:endParaRPr sz="1200">
              <a:latin typeface="Segoe UI Emoji"/>
              <a:cs typeface="Segoe UI Emoji"/>
            </a:endParaRPr>
          </a:p>
          <a:p>
            <a:pPr marL="12700">
              <a:lnSpc>
                <a:spcPct val="100000"/>
              </a:lnSpc>
              <a:spcBef>
                <a:spcPts val="905"/>
              </a:spcBef>
            </a:pPr>
            <a:r>
              <a:rPr dirty="0" sz="1200" spc="-10">
                <a:solidFill>
                  <a:srgbClr val="585858"/>
                </a:solidFill>
                <a:latin typeface="Segoe UI Emoji"/>
                <a:cs typeface="Segoe UI Emoji"/>
              </a:rPr>
              <a:t>AMERICAS</a:t>
            </a:r>
            <a:endParaRPr sz="1200">
              <a:latin typeface="Segoe UI Emoji"/>
              <a:cs typeface="Segoe UI Emoji"/>
            </a:endParaRPr>
          </a:p>
        </p:txBody>
      </p:sp>
      <p:sp>
        <p:nvSpPr>
          <p:cNvPr id="97" name="object 97" descr=""/>
          <p:cNvSpPr txBox="1"/>
          <p:nvPr/>
        </p:nvSpPr>
        <p:spPr>
          <a:xfrm>
            <a:off x="9011284" y="2584386"/>
            <a:ext cx="584835" cy="5067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3204">
              <a:lnSpc>
                <a:spcPct val="100000"/>
              </a:lnSpc>
              <a:spcBef>
                <a:spcPts val="100"/>
              </a:spcBef>
            </a:pPr>
            <a:r>
              <a:rPr dirty="0" sz="1200" spc="-20">
                <a:solidFill>
                  <a:srgbClr val="585858"/>
                </a:solidFill>
                <a:latin typeface="Segoe UI Emoji"/>
                <a:cs typeface="Segoe UI Emoji"/>
              </a:rPr>
              <a:t>2021</a:t>
            </a:r>
            <a:endParaRPr sz="1200">
              <a:latin typeface="Segoe UI Emoji"/>
              <a:cs typeface="Segoe UI Emoji"/>
            </a:endParaRPr>
          </a:p>
          <a:p>
            <a:pPr marL="12700">
              <a:lnSpc>
                <a:spcPct val="100000"/>
              </a:lnSpc>
              <a:spcBef>
                <a:spcPts val="905"/>
              </a:spcBef>
            </a:pPr>
            <a:r>
              <a:rPr dirty="0" sz="1200" spc="-10">
                <a:solidFill>
                  <a:srgbClr val="585858"/>
                </a:solidFill>
                <a:latin typeface="Segoe UI Emoji"/>
                <a:cs typeface="Segoe UI Emoji"/>
              </a:rPr>
              <a:t>CHINA</a:t>
            </a:r>
            <a:endParaRPr sz="1200">
              <a:latin typeface="Segoe UI Emoji"/>
              <a:cs typeface="Segoe UI Emoji"/>
            </a:endParaRPr>
          </a:p>
        </p:txBody>
      </p:sp>
      <p:sp>
        <p:nvSpPr>
          <p:cNvPr id="98" name="object 98" descr=""/>
          <p:cNvSpPr txBox="1"/>
          <p:nvPr/>
        </p:nvSpPr>
        <p:spPr>
          <a:xfrm>
            <a:off x="9754489" y="2584386"/>
            <a:ext cx="988060" cy="5067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31800">
              <a:lnSpc>
                <a:spcPct val="100000"/>
              </a:lnSpc>
              <a:spcBef>
                <a:spcPts val="100"/>
              </a:spcBef>
            </a:pPr>
            <a:r>
              <a:rPr dirty="0" sz="1200" spc="-20">
                <a:solidFill>
                  <a:srgbClr val="585858"/>
                </a:solidFill>
                <a:latin typeface="Segoe UI Emoji"/>
                <a:cs typeface="Segoe UI Emoji"/>
              </a:rPr>
              <a:t>2022</a:t>
            </a:r>
            <a:endParaRPr sz="1200">
              <a:latin typeface="Segoe UI Emoji"/>
              <a:cs typeface="Segoe UI Emoji"/>
            </a:endParaRPr>
          </a:p>
          <a:p>
            <a:pPr marL="12700">
              <a:lnSpc>
                <a:spcPct val="100000"/>
              </a:lnSpc>
              <a:spcBef>
                <a:spcPts val="905"/>
              </a:spcBef>
            </a:pPr>
            <a:r>
              <a:rPr dirty="0" sz="1200">
                <a:solidFill>
                  <a:srgbClr val="585858"/>
                </a:solidFill>
                <a:latin typeface="Segoe UI Emoji"/>
                <a:cs typeface="Segoe UI Emoji"/>
              </a:rPr>
              <a:t>REST</a:t>
            </a:r>
            <a:r>
              <a:rPr dirty="0" sz="1200" spc="-120">
                <a:solidFill>
                  <a:srgbClr val="585858"/>
                </a:solidFill>
                <a:latin typeface="Segoe UI Emoji"/>
                <a:cs typeface="Segoe UI Emoji"/>
              </a:rPr>
              <a:t> </a:t>
            </a:r>
            <a:r>
              <a:rPr dirty="0" sz="1200">
                <a:solidFill>
                  <a:srgbClr val="585858"/>
                </a:solidFill>
                <a:latin typeface="Segoe UI Emoji"/>
                <a:cs typeface="Segoe UI Emoji"/>
              </a:rPr>
              <a:t>OF</a:t>
            </a:r>
            <a:r>
              <a:rPr dirty="0" sz="1200" spc="-5">
                <a:solidFill>
                  <a:srgbClr val="585858"/>
                </a:solidFill>
                <a:latin typeface="Segoe UI Emoji"/>
                <a:cs typeface="Segoe UI Emoji"/>
              </a:rPr>
              <a:t> </a:t>
            </a:r>
            <a:r>
              <a:rPr dirty="0" sz="1200" spc="-20">
                <a:solidFill>
                  <a:srgbClr val="585858"/>
                </a:solidFill>
                <a:latin typeface="Segoe UI Emoji"/>
                <a:cs typeface="Segoe UI Emoji"/>
              </a:rPr>
              <a:t>APAC</a:t>
            </a:r>
            <a:endParaRPr sz="1200">
              <a:latin typeface="Segoe UI Emoji"/>
              <a:cs typeface="Segoe UI Emoji"/>
            </a:endParaRPr>
          </a:p>
        </p:txBody>
      </p:sp>
      <p:sp>
        <p:nvSpPr>
          <p:cNvPr id="99" name="object 99" descr=""/>
          <p:cNvSpPr txBox="1"/>
          <p:nvPr/>
        </p:nvSpPr>
        <p:spPr>
          <a:xfrm>
            <a:off x="11106150" y="2584386"/>
            <a:ext cx="354330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0">
                <a:solidFill>
                  <a:srgbClr val="585858"/>
                </a:solidFill>
                <a:latin typeface="Segoe UI Emoji"/>
                <a:cs typeface="Segoe UI Emoji"/>
              </a:rPr>
              <a:t>2023</a:t>
            </a:r>
            <a:endParaRPr sz="1200">
              <a:latin typeface="Segoe UI Emoji"/>
              <a:cs typeface="Segoe UI Emoji"/>
            </a:endParaRPr>
          </a:p>
        </p:txBody>
      </p:sp>
      <p:sp>
        <p:nvSpPr>
          <p:cNvPr id="100" name="object 100" descr=""/>
          <p:cNvSpPr/>
          <p:nvPr/>
        </p:nvSpPr>
        <p:spPr>
          <a:xfrm>
            <a:off x="7219950" y="2962275"/>
            <a:ext cx="85725" cy="76200"/>
          </a:xfrm>
          <a:custGeom>
            <a:avLst/>
            <a:gdLst/>
            <a:ahLst/>
            <a:cxnLst/>
            <a:rect l="l" t="t" r="r" b="b"/>
            <a:pathLst>
              <a:path w="85725" h="76200">
                <a:moveTo>
                  <a:pt x="85725" y="0"/>
                </a:moveTo>
                <a:lnTo>
                  <a:pt x="0" y="0"/>
                </a:lnTo>
                <a:lnTo>
                  <a:pt x="0" y="76200"/>
                </a:lnTo>
                <a:lnTo>
                  <a:pt x="85725" y="76200"/>
                </a:lnTo>
                <a:lnTo>
                  <a:pt x="85725" y="0"/>
                </a:lnTo>
                <a:close/>
              </a:path>
            </a:pathLst>
          </a:custGeom>
          <a:solidFill>
            <a:srgbClr val="5F5F5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1" name="object 101" descr=""/>
          <p:cNvSpPr/>
          <p:nvPr/>
        </p:nvSpPr>
        <p:spPr>
          <a:xfrm>
            <a:off x="7896225" y="2962275"/>
            <a:ext cx="85725" cy="76200"/>
          </a:xfrm>
          <a:custGeom>
            <a:avLst/>
            <a:gdLst/>
            <a:ahLst/>
            <a:cxnLst/>
            <a:rect l="l" t="t" r="r" b="b"/>
            <a:pathLst>
              <a:path w="85725" h="76200">
                <a:moveTo>
                  <a:pt x="85725" y="0"/>
                </a:moveTo>
                <a:lnTo>
                  <a:pt x="0" y="0"/>
                </a:lnTo>
                <a:lnTo>
                  <a:pt x="0" y="76200"/>
                </a:lnTo>
                <a:lnTo>
                  <a:pt x="85725" y="76200"/>
                </a:lnTo>
                <a:lnTo>
                  <a:pt x="85725" y="0"/>
                </a:lnTo>
                <a:close/>
              </a:path>
            </a:pathLst>
          </a:custGeom>
          <a:solidFill>
            <a:srgbClr val="B3B3B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2" name="object 102" descr=""/>
          <p:cNvSpPr/>
          <p:nvPr/>
        </p:nvSpPr>
        <p:spPr>
          <a:xfrm>
            <a:off x="8896350" y="2962275"/>
            <a:ext cx="85725" cy="76200"/>
          </a:xfrm>
          <a:custGeom>
            <a:avLst/>
            <a:gdLst/>
            <a:ahLst/>
            <a:cxnLst/>
            <a:rect l="l" t="t" r="r" b="b"/>
            <a:pathLst>
              <a:path w="85725" h="76200">
                <a:moveTo>
                  <a:pt x="85725" y="0"/>
                </a:moveTo>
                <a:lnTo>
                  <a:pt x="0" y="0"/>
                </a:lnTo>
                <a:lnTo>
                  <a:pt x="0" y="76200"/>
                </a:lnTo>
                <a:lnTo>
                  <a:pt x="85725" y="76200"/>
                </a:lnTo>
                <a:lnTo>
                  <a:pt x="85725" y="0"/>
                </a:lnTo>
                <a:close/>
              </a:path>
            </a:pathLst>
          </a:custGeom>
          <a:solidFill>
            <a:srgbClr val="88888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3" name="object 103" descr=""/>
          <p:cNvSpPr/>
          <p:nvPr/>
        </p:nvSpPr>
        <p:spPr>
          <a:xfrm>
            <a:off x="9639300" y="2962275"/>
            <a:ext cx="85725" cy="76200"/>
          </a:xfrm>
          <a:custGeom>
            <a:avLst/>
            <a:gdLst/>
            <a:ahLst/>
            <a:cxnLst/>
            <a:rect l="l" t="t" r="r" b="b"/>
            <a:pathLst>
              <a:path w="85725" h="76200">
                <a:moveTo>
                  <a:pt x="85725" y="0"/>
                </a:moveTo>
                <a:lnTo>
                  <a:pt x="0" y="0"/>
                </a:lnTo>
                <a:lnTo>
                  <a:pt x="0" y="76200"/>
                </a:lnTo>
                <a:lnTo>
                  <a:pt x="85725" y="76200"/>
                </a:lnTo>
                <a:lnTo>
                  <a:pt x="85725" y="0"/>
                </a:lnTo>
                <a:close/>
              </a:path>
            </a:pathLst>
          </a:custGeom>
          <a:solidFill>
            <a:srgbClr val="2020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4" name="object 104" descr=""/>
          <p:cNvSpPr txBox="1"/>
          <p:nvPr/>
        </p:nvSpPr>
        <p:spPr>
          <a:xfrm>
            <a:off x="2085720" y="5867082"/>
            <a:ext cx="2598420" cy="35941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algn="ctr">
              <a:lnSpc>
                <a:spcPts val="1300"/>
              </a:lnSpc>
              <a:spcBef>
                <a:spcPts val="125"/>
              </a:spcBef>
            </a:pPr>
            <a:r>
              <a:rPr dirty="0" sz="1100" spc="-55" b="1">
                <a:latin typeface="Tahoma"/>
                <a:cs typeface="Tahoma"/>
              </a:rPr>
              <a:t>Dominance</a:t>
            </a:r>
            <a:r>
              <a:rPr dirty="0" sz="1100" spc="-85" b="1">
                <a:latin typeface="Tahoma"/>
                <a:cs typeface="Tahoma"/>
              </a:rPr>
              <a:t> </a:t>
            </a:r>
            <a:r>
              <a:rPr dirty="0" sz="1100" spc="-55" b="1">
                <a:latin typeface="Tahoma"/>
                <a:cs typeface="Tahoma"/>
              </a:rPr>
              <a:t>in</a:t>
            </a:r>
            <a:r>
              <a:rPr dirty="0" sz="1100" spc="-20" b="1">
                <a:latin typeface="Tahoma"/>
                <a:cs typeface="Tahoma"/>
              </a:rPr>
              <a:t> </a:t>
            </a:r>
            <a:r>
              <a:rPr dirty="0" sz="1100" spc="-65" b="1">
                <a:latin typeface="Tahoma"/>
                <a:cs typeface="Tahoma"/>
              </a:rPr>
              <a:t>Europe</a:t>
            </a:r>
            <a:r>
              <a:rPr dirty="0" sz="1100" spc="-85" b="1">
                <a:latin typeface="Tahoma"/>
                <a:cs typeface="Tahoma"/>
              </a:rPr>
              <a:t> </a:t>
            </a:r>
            <a:r>
              <a:rPr dirty="0" sz="1100" spc="-50" b="1">
                <a:latin typeface="Tahoma"/>
                <a:cs typeface="Tahoma"/>
              </a:rPr>
              <a:t>and</a:t>
            </a:r>
            <a:r>
              <a:rPr dirty="0" sz="1100" spc="-120" b="1">
                <a:latin typeface="Tahoma"/>
                <a:cs typeface="Tahoma"/>
              </a:rPr>
              <a:t> </a:t>
            </a:r>
            <a:r>
              <a:rPr dirty="0" sz="1100" spc="-50" b="1">
                <a:latin typeface="Tahoma"/>
                <a:cs typeface="Tahoma"/>
              </a:rPr>
              <a:t>America</a:t>
            </a:r>
            <a:r>
              <a:rPr dirty="0" sz="1100" spc="-75" b="1">
                <a:latin typeface="Tahoma"/>
                <a:cs typeface="Tahoma"/>
              </a:rPr>
              <a:t> </a:t>
            </a:r>
            <a:r>
              <a:rPr dirty="0" sz="1100" spc="-20" b="1">
                <a:latin typeface="Tahoma"/>
                <a:cs typeface="Tahoma"/>
              </a:rPr>
              <a:t>while</a:t>
            </a:r>
            <a:endParaRPr sz="1100">
              <a:latin typeface="Tahoma"/>
              <a:cs typeface="Tahoma"/>
            </a:endParaRPr>
          </a:p>
          <a:p>
            <a:pPr algn="ctr" marR="2540">
              <a:lnSpc>
                <a:spcPts val="1300"/>
              </a:lnSpc>
            </a:pPr>
            <a:r>
              <a:rPr dirty="0" sz="1100" spc="-60" b="1">
                <a:latin typeface="Tahoma"/>
                <a:cs typeface="Tahoma"/>
              </a:rPr>
              <a:t>diminishing</a:t>
            </a:r>
            <a:r>
              <a:rPr dirty="0" sz="1100" spc="-110" b="1">
                <a:latin typeface="Tahoma"/>
                <a:cs typeface="Tahoma"/>
              </a:rPr>
              <a:t> </a:t>
            </a:r>
            <a:r>
              <a:rPr dirty="0" sz="1100" spc="-40" b="1">
                <a:latin typeface="Tahoma"/>
                <a:cs typeface="Tahoma"/>
              </a:rPr>
              <a:t>China's</a:t>
            </a:r>
            <a:r>
              <a:rPr dirty="0" sz="1100" spc="-20" b="1">
                <a:latin typeface="Tahoma"/>
                <a:cs typeface="Tahoma"/>
              </a:rPr>
              <a:t> </a:t>
            </a:r>
            <a:r>
              <a:rPr dirty="0" sz="1100" spc="-70" b="1">
                <a:latin typeface="Tahoma"/>
                <a:cs typeface="Tahoma"/>
              </a:rPr>
              <a:t>current</a:t>
            </a:r>
            <a:r>
              <a:rPr dirty="0" sz="1100" spc="20" b="1">
                <a:latin typeface="Tahoma"/>
                <a:cs typeface="Tahoma"/>
              </a:rPr>
              <a:t> </a:t>
            </a:r>
            <a:r>
              <a:rPr dirty="0" sz="1100" spc="-10" b="1">
                <a:latin typeface="Tahoma"/>
                <a:cs typeface="Tahoma"/>
              </a:rPr>
              <a:t>influence</a:t>
            </a:r>
            <a:endParaRPr sz="1100">
              <a:latin typeface="Tahoma"/>
              <a:cs typeface="Tahoma"/>
            </a:endParaRPr>
          </a:p>
        </p:txBody>
      </p:sp>
      <p:graphicFrame>
        <p:nvGraphicFramePr>
          <p:cNvPr id="105" name="object 105" descr=""/>
          <p:cNvGraphicFramePr>
            <a:graphicFrameLocks noGrp="1"/>
          </p:cNvGraphicFramePr>
          <p:nvPr/>
        </p:nvGraphicFramePr>
        <p:xfrm>
          <a:off x="326707" y="6206818"/>
          <a:ext cx="11628755" cy="6235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53845"/>
                <a:gridCol w="1700530"/>
                <a:gridCol w="1686560"/>
                <a:gridCol w="1686560"/>
                <a:gridCol w="1686560"/>
                <a:gridCol w="1686559"/>
                <a:gridCol w="1555750"/>
              </a:tblGrid>
              <a:tr h="161290">
                <a:tc>
                  <a:txBody>
                    <a:bodyPr/>
                    <a:lstStyle/>
                    <a:p>
                      <a:pPr algn="ctr" marR="137160">
                        <a:lnSpc>
                          <a:spcPts val="1025"/>
                        </a:lnSpc>
                        <a:tabLst>
                          <a:tab pos="1344930" algn="l"/>
                        </a:tabLst>
                      </a:pPr>
                      <a:r>
                        <a:rPr dirty="0" u="heavy" sz="900">
                          <a:uFill>
                            <a:solidFill>
                              <a:srgbClr val="A6A6A6"/>
                            </a:solidFill>
                          </a:uFill>
                          <a:latin typeface="Segoe UI Emoji"/>
                          <a:cs typeface="Segoe UI Emoji"/>
                        </a:rPr>
                        <a:t>(</a:t>
                      </a:r>
                      <a:r>
                        <a:rPr dirty="0" u="heavy" sz="900">
                          <a:uFill>
                            <a:solidFill>
                              <a:srgbClr val="A6A6A6"/>
                            </a:solidFill>
                          </a:uFill>
                          <a:latin typeface="Arial MT"/>
                          <a:cs typeface="Arial MT"/>
                        </a:rPr>
                        <a:t>Ferrari,</a:t>
                      </a:r>
                      <a:r>
                        <a:rPr dirty="0" u="heavy" sz="900" spc="-60">
                          <a:uFill>
                            <a:solidFill>
                              <a:srgbClr val="A6A6A6"/>
                            </a:solidFill>
                          </a:u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u="heavy" sz="900" spc="-10">
                          <a:uFill>
                            <a:solidFill>
                              <a:srgbClr val="A6A6A6"/>
                            </a:solidFill>
                          </a:uFill>
                          <a:latin typeface="Arial MT"/>
                          <a:cs typeface="Arial MT"/>
                        </a:rPr>
                        <a:t>2024)</a:t>
                      </a:r>
                      <a:r>
                        <a:rPr dirty="0" u="heavy" sz="900">
                          <a:uFill>
                            <a:solidFill>
                              <a:srgbClr val="A6A6A6"/>
                            </a:solidFill>
                          </a:uFill>
                          <a:latin typeface="Arial MT"/>
                          <a:cs typeface="Arial MT"/>
                        </a:rPr>
                        <a:t>	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13970">
                        <a:lnSpc>
                          <a:spcPts val="1025"/>
                        </a:lnSpc>
                        <a:tabLst>
                          <a:tab pos="1374140" algn="l"/>
                        </a:tabLst>
                      </a:pPr>
                      <a:r>
                        <a:rPr dirty="0" u="heavy" sz="900">
                          <a:uFill>
                            <a:solidFill>
                              <a:srgbClr val="A6A6A6"/>
                            </a:solidFill>
                          </a:uFill>
                          <a:latin typeface="Arial MT"/>
                          <a:cs typeface="Arial MT"/>
                        </a:rPr>
                        <a:t>	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25"/>
                        </a:lnSpc>
                        <a:tabLst>
                          <a:tab pos="1360170" algn="l"/>
                        </a:tabLst>
                      </a:pPr>
                      <a:r>
                        <a:rPr dirty="0" u="heavy" sz="900">
                          <a:uFill>
                            <a:solidFill>
                              <a:srgbClr val="000000"/>
                            </a:solidFill>
                          </a:uFill>
                          <a:latin typeface="Arial MT"/>
                          <a:cs typeface="Arial MT"/>
                        </a:rPr>
                        <a:t>	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25"/>
                        </a:lnSpc>
                        <a:tabLst>
                          <a:tab pos="1360170" algn="l"/>
                        </a:tabLst>
                      </a:pPr>
                      <a:r>
                        <a:rPr dirty="0" u="heavy" sz="900">
                          <a:uFill>
                            <a:solidFill>
                              <a:srgbClr val="A6A6A6"/>
                            </a:solidFill>
                          </a:uFill>
                          <a:latin typeface="Arial MT"/>
                          <a:cs typeface="Arial MT"/>
                        </a:rPr>
                        <a:t>	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25"/>
                        </a:lnSpc>
                        <a:tabLst>
                          <a:tab pos="1360170" algn="l"/>
                        </a:tabLst>
                      </a:pPr>
                      <a:r>
                        <a:rPr dirty="0" u="heavy" sz="900">
                          <a:uFill>
                            <a:solidFill>
                              <a:srgbClr val="A6A6A6"/>
                            </a:solidFill>
                          </a:uFill>
                          <a:latin typeface="Arial MT"/>
                          <a:cs typeface="Arial MT"/>
                        </a:rPr>
                        <a:t>	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25"/>
                        </a:lnSpc>
                        <a:tabLst>
                          <a:tab pos="1360170" algn="l"/>
                        </a:tabLst>
                      </a:pPr>
                      <a:r>
                        <a:rPr dirty="0" u="heavy" sz="900">
                          <a:uFill>
                            <a:solidFill>
                              <a:srgbClr val="A6A6A6"/>
                            </a:solidFill>
                          </a:uFill>
                          <a:latin typeface="Arial MT"/>
                          <a:cs typeface="Arial MT"/>
                        </a:rPr>
                        <a:t>	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130810">
                        <a:lnSpc>
                          <a:spcPts val="1025"/>
                        </a:lnSpc>
                        <a:tabLst>
                          <a:tab pos="1490980" algn="l"/>
                        </a:tabLst>
                      </a:pPr>
                      <a:r>
                        <a:rPr dirty="0" u="heavy" sz="900">
                          <a:uFill>
                            <a:solidFill>
                              <a:srgbClr val="A6A6A6"/>
                            </a:solidFill>
                          </a:uFill>
                          <a:latin typeface="Arial MT"/>
                          <a:cs typeface="Arial MT"/>
                        </a:rPr>
                        <a:t>	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B="0" marT="0"/>
                </a:tc>
              </a:tr>
              <a:tr h="241935">
                <a:tc>
                  <a:txBody>
                    <a:bodyPr/>
                    <a:lstStyle/>
                    <a:p>
                      <a:pPr algn="ctr" marR="11557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dirty="0" sz="1400" spc="-10" b="1">
                          <a:solidFill>
                            <a:srgbClr val="A6A6A6"/>
                          </a:solidFill>
                          <a:latin typeface="Trebuchet MS"/>
                          <a:cs typeface="Trebuchet MS"/>
                        </a:rPr>
                        <a:t>Executive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1397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dirty="0" sz="1400" spc="-10" b="1">
                          <a:solidFill>
                            <a:srgbClr val="A6A6A6"/>
                          </a:solidFill>
                          <a:latin typeface="Trebuchet MS"/>
                          <a:cs typeface="Trebuchet MS"/>
                        </a:rPr>
                        <a:t>Industry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13970"/>
                </a:tc>
                <a:tc>
                  <a:txBody>
                    <a:bodyPr/>
                    <a:lstStyle/>
                    <a:p>
                      <a:pPr algn="ctr" marR="889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dirty="0" sz="1400" spc="-10" b="1">
                          <a:latin typeface="Trebuchet MS"/>
                          <a:cs typeface="Trebuchet MS"/>
                        </a:rPr>
                        <a:t>Company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13970"/>
                </a:tc>
                <a:tc>
                  <a:txBody>
                    <a:bodyPr/>
                    <a:lstStyle/>
                    <a:p>
                      <a:pPr algn="ctr" marR="762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dirty="0" sz="1400" spc="-10" b="1">
                          <a:solidFill>
                            <a:srgbClr val="A6A6A6"/>
                          </a:solidFill>
                          <a:latin typeface="Trebuchet MS"/>
                          <a:cs typeface="Trebuchet MS"/>
                        </a:rPr>
                        <a:t>Financial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13970"/>
                </a:tc>
                <a:tc>
                  <a:txBody>
                    <a:bodyPr/>
                    <a:lstStyle/>
                    <a:p>
                      <a:pPr algn="ctr" marR="1905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dirty="0" sz="1400" spc="-10" b="1">
                          <a:solidFill>
                            <a:srgbClr val="A6A6A6"/>
                          </a:solidFill>
                          <a:latin typeface="Trebuchet MS"/>
                          <a:cs typeface="Trebuchet MS"/>
                        </a:rPr>
                        <a:t>Acquisition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13970"/>
                </a:tc>
                <a:tc>
                  <a:txBody>
                    <a:bodyPr/>
                    <a:lstStyle/>
                    <a:p>
                      <a:pPr algn="ctr" marR="635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dirty="0" sz="1400" spc="-10" b="1">
                          <a:solidFill>
                            <a:srgbClr val="A6A6A6"/>
                          </a:solidFill>
                          <a:latin typeface="Trebuchet MS"/>
                          <a:cs typeface="Trebuchet MS"/>
                        </a:rPr>
                        <a:t>Alternative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13970"/>
                </a:tc>
                <a:tc>
                  <a:txBody>
                    <a:bodyPr/>
                    <a:lstStyle/>
                    <a:p>
                      <a:pPr algn="ctr" marL="126364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dirty="0" sz="1400" spc="-10" b="1">
                          <a:solidFill>
                            <a:srgbClr val="A6A6A6"/>
                          </a:solidFill>
                          <a:latin typeface="Trebuchet MS"/>
                          <a:cs typeface="Trebuchet MS"/>
                        </a:rPr>
                        <a:t>Conclusion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13970"/>
                </a:tc>
              </a:tr>
              <a:tr h="220345">
                <a:tc>
                  <a:txBody>
                    <a:bodyPr/>
                    <a:lstStyle/>
                    <a:p>
                      <a:pPr algn="ctr" marR="121285">
                        <a:lnSpc>
                          <a:spcPts val="1614"/>
                        </a:lnSpc>
                      </a:pPr>
                      <a:r>
                        <a:rPr dirty="0" sz="1400" spc="-10" b="1">
                          <a:solidFill>
                            <a:srgbClr val="A6A6A6"/>
                          </a:solidFill>
                          <a:latin typeface="Trebuchet MS"/>
                          <a:cs typeface="Trebuchet MS"/>
                        </a:rPr>
                        <a:t>Summary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14"/>
                        </a:lnSpc>
                      </a:pPr>
                      <a:r>
                        <a:rPr dirty="0" sz="1400" spc="-10" b="1">
                          <a:solidFill>
                            <a:srgbClr val="A6A6A6"/>
                          </a:solidFill>
                          <a:latin typeface="Trebuchet MS"/>
                          <a:cs typeface="Trebuchet MS"/>
                        </a:rPr>
                        <a:t>Overview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R="12700">
                        <a:lnSpc>
                          <a:spcPts val="1614"/>
                        </a:lnSpc>
                      </a:pPr>
                      <a:r>
                        <a:rPr dirty="0" sz="1400" spc="-10" b="1">
                          <a:latin typeface="Trebuchet MS"/>
                          <a:cs typeface="Trebuchet MS"/>
                        </a:rPr>
                        <a:t>Analysis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R="8890">
                        <a:lnSpc>
                          <a:spcPts val="1614"/>
                        </a:lnSpc>
                      </a:pPr>
                      <a:r>
                        <a:rPr dirty="0" sz="1400" spc="-10" b="1">
                          <a:solidFill>
                            <a:srgbClr val="A6A6A6"/>
                          </a:solidFill>
                          <a:latin typeface="Trebuchet MS"/>
                          <a:cs typeface="Trebuchet MS"/>
                        </a:rPr>
                        <a:t>Analysis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14"/>
                        </a:lnSpc>
                      </a:pPr>
                      <a:r>
                        <a:rPr dirty="0" sz="1400" spc="-10" b="1">
                          <a:solidFill>
                            <a:srgbClr val="A6A6A6"/>
                          </a:solidFill>
                          <a:latin typeface="Trebuchet MS"/>
                          <a:cs typeface="Trebuchet MS"/>
                        </a:rPr>
                        <a:t>Feasibility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R="5080">
                        <a:lnSpc>
                          <a:spcPts val="1614"/>
                        </a:lnSpc>
                      </a:pPr>
                      <a:r>
                        <a:rPr dirty="0" sz="1400" spc="-10" b="1">
                          <a:solidFill>
                            <a:srgbClr val="A6A6A6"/>
                          </a:solidFill>
                          <a:latin typeface="Trebuchet MS"/>
                          <a:cs typeface="Trebuchet MS"/>
                        </a:rPr>
                        <a:t>Solution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3069" y="85661"/>
            <a:ext cx="1798955" cy="334645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-150"/>
              <a:t>Ferrari</a:t>
            </a:r>
            <a:r>
              <a:rPr dirty="0" spc="-204"/>
              <a:t> </a:t>
            </a:r>
            <a:r>
              <a:rPr dirty="0" spc="-95"/>
              <a:t>Overview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39725" y="390842"/>
            <a:ext cx="11509375" cy="254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496040" algn="l"/>
              </a:tabLst>
            </a:pPr>
            <a:r>
              <a:rPr dirty="0" u="heavy" sz="1500" spc="45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heavy" sz="1500" spc="-6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Racing</a:t>
            </a:r>
            <a:r>
              <a:rPr dirty="0" u="heavy" sz="1500" spc="-105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heavy" sz="150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success</a:t>
            </a:r>
            <a:r>
              <a:rPr dirty="0" u="heavy" sz="1500" spc="-145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heavy" sz="1500" spc="-75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drives</a:t>
            </a:r>
            <a:r>
              <a:rPr dirty="0" u="heavy" sz="1500" spc="-14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heavy" sz="1500" spc="-11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revenue,</a:t>
            </a:r>
            <a:r>
              <a:rPr dirty="0" u="heavy" sz="1500" spc="-114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heavy" sz="1500" spc="-95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while</a:t>
            </a:r>
            <a:r>
              <a:rPr dirty="0" u="heavy" sz="1500" spc="-11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heavy" sz="150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EV</a:t>
            </a:r>
            <a:r>
              <a:rPr dirty="0" u="heavy" sz="1500" spc="-165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heavy" sz="1500" spc="-95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innovation</a:t>
            </a:r>
            <a:r>
              <a:rPr dirty="0" u="heavy" sz="1500" spc="-13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heavy" sz="1500" spc="-4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secures</a:t>
            </a:r>
            <a:r>
              <a:rPr dirty="0" u="heavy" sz="1500" spc="-145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heavy" sz="1500" spc="-114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Ferrari’s</a:t>
            </a:r>
            <a:r>
              <a:rPr dirty="0" u="heavy" sz="1500" spc="-6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heavy" sz="1500" spc="-1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future</a:t>
            </a:r>
            <a:r>
              <a:rPr dirty="0" u="heavy" sz="150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	</a:t>
            </a:r>
            <a:endParaRPr sz="1500">
              <a:latin typeface="Trebuchet MS"/>
              <a:cs typeface="Trebuchet MS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371475" y="981075"/>
            <a:ext cx="5401310" cy="0"/>
          </a:xfrm>
          <a:custGeom>
            <a:avLst/>
            <a:gdLst/>
            <a:ahLst/>
            <a:cxnLst/>
            <a:rect l="l" t="t" r="r" b="b"/>
            <a:pathLst>
              <a:path w="5401310" h="0">
                <a:moveTo>
                  <a:pt x="0" y="0"/>
                </a:moveTo>
                <a:lnTo>
                  <a:pt x="5400802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/>
          <p:nvPr/>
        </p:nvSpPr>
        <p:spPr>
          <a:xfrm>
            <a:off x="452437" y="739203"/>
            <a:ext cx="1949450" cy="2203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250" spc="-60" b="1">
                <a:latin typeface="Tahoma"/>
                <a:cs typeface="Tahoma"/>
              </a:rPr>
              <a:t>Ferrari</a:t>
            </a:r>
            <a:r>
              <a:rPr dirty="0" sz="1250" spc="-70" b="1">
                <a:latin typeface="Tahoma"/>
                <a:cs typeface="Tahoma"/>
              </a:rPr>
              <a:t> </a:t>
            </a:r>
            <a:r>
              <a:rPr dirty="0" sz="1250" b="1">
                <a:latin typeface="Tahoma"/>
                <a:cs typeface="Tahoma"/>
              </a:rPr>
              <a:t>Cars’</a:t>
            </a:r>
            <a:r>
              <a:rPr dirty="0" sz="1250" spc="-200" b="1">
                <a:latin typeface="Tahoma"/>
                <a:cs typeface="Tahoma"/>
              </a:rPr>
              <a:t> </a:t>
            </a:r>
            <a:r>
              <a:rPr dirty="0" sz="1250" spc="-10" b="1">
                <a:latin typeface="Tahoma"/>
                <a:cs typeface="Tahoma"/>
              </a:rPr>
              <a:t>Components</a:t>
            </a:r>
            <a:endParaRPr sz="1250">
              <a:latin typeface="Tahoma"/>
              <a:cs typeface="Tahoma"/>
            </a:endParaRPr>
          </a:p>
        </p:txBody>
      </p:sp>
      <p:sp>
        <p:nvSpPr>
          <p:cNvPr id="6" name="object 6" descr=""/>
          <p:cNvSpPr/>
          <p:nvPr/>
        </p:nvSpPr>
        <p:spPr>
          <a:xfrm>
            <a:off x="6105525" y="1028700"/>
            <a:ext cx="5631815" cy="0"/>
          </a:xfrm>
          <a:custGeom>
            <a:avLst/>
            <a:gdLst/>
            <a:ahLst/>
            <a:cxnLst/>
            <a:rect l="l" t="t" r="r" b="b"/>
            <a:pathLst>
              <a:path w="5631815" h="0">
                <a:moveTo>
                  <a:pt x="0" y="0"/>
                </a:moveTo>
                <a:lnTo>
                  <a:pt x="5631307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 txBox="1"/>
          <p:nvPr/>
        </p:nvSpPr>
        <p:spPr>
          <a:xfrm>
            <a:off x="6196076" y="783209"/>
            <a:ext cx="2957195" cy="21971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250" spc="-20" b="1">
                <a:latin typeface="Tahoma"/>
                <a:cs typeface="Tahoma"/>
              </a:rPr>
              <a:t>Electric</a:t>
            </a:r>
            <a:r>
              <a:rPr dirty="0" sz="1250" spc="-70" b="1">
                <a:latin typeface="Tahoma"/>
                <a:cs typeface="Tahoma"/>
              </a:rPr>
              <a:t> </a:t>
            </a:r>
            <a:r>
              <a:rPr dirty="0" sz="1250" spc="-30" b="1">
                <a:latin typeface="Tahoma"/>
                <a:cs typeface="Tahoma"/>
              </a:rPr>
              <a:t>Vehicles</a:t>
            </a:r>
            <a:r>
              <a:rPr dirty="0" sz="1250" spc="-25" b="1">
                <a:latin typeface="Tahoma"/>
                <a:cs typeface="Tahoma"/>
              </a:rPr>
              <a:t> </a:t>
            </a:r>
            <a:r>
              <a:rPr dirty="0" sz="1250" spc="-75" b="1">
                <a:latin typeface="Tahoma"/>
                <a:cs typeface="Tahoma"/>
              </a:rPr>
              <a:t>are </a:t>
            </a:r>
            <a:r>
              <a:rPr dirty="0" sz="1250" spc="-55" b="1">
                <a:latin typeface="Tahoma"/>
                <a:cs typeface="Tahoma"/>
              </a:rPr>
              <a:t>Around</a:t>
            </a:r>
            <a:r>
              <a:rPr dirty="0" sz="1250" spc="-35" b="1">
                <a:latin typeface="Tahoma"/>
                <a:cs typeface="Tahoma"/>
              </a:rPr>
              <a:t> </a:t>
            </a:r>
            <a:r>
              <a:rPr dirty="0" sz="1250" spc="-65" b="1">
                <a:latin typeface="Tahoma"/>
                <a:cs typeface="Tahoma"/>
              </a:rPr>
              <a:t>the</a:t>
            </a:r>
            <a:r>
              <a:rPr dirty="0" sz="1250" spc="-80" b="1">
                <a:latin typeface="Tahoma"/>
                <a:cs typeface="Tahoma"/>
              </a:rPr>
              <a:t> </a:t>
            </a:r>
            <a:r>
              <a:rPr dirty="0" sz="1250" spc="-10" b="1">
                <a:latin typeface="Tahoma"/>
                <a:cs typeface="Tahoma"/>
              </a:rPr>
              <a:t>Corner</a:t>
            </a:r>
            <a:endParaRPr sz="1250">
              <a:latin typeface="Tahoma"/>
              <a:cs typeface="Tahoma"/>
            </a:endParaRPr>
          </a:p>
        </p:txBody>
      </p:sp>
      <p:sp>
        <p:nvSpPr>
          <p:cNvPr id="8" name="object 8" descr=""/>
          <p:cNvSpPr/>
          <p:nvPr/>
        </p:nvSpPr>
        <p:spPr>
          <a:xfrm>
            <a:off x="5953125" y="809625"/>
            <a:ext cx="0" cy="5400040"/>
          </a:xfrm>
          <a:custGeom>
            <a:avLst/>
            <a:gdLst/>
            <a:ahLst/>
            <a:cxnLst/>
            <a:rect l="l" t="t" r="r" b="b"/>
            <a:pathLst>
              <a:path w="0" h="5400040">
                <a:moveTo>
                  <a:pt x="0" y="0"/>
                </a:moveTo>
                <a:lnTo>
                  <a:pt x="0" y="5400001"/>
                </a:lnTo>
              </a:path>
            </a:pathLst>
          </a:custGeom>
          <a:ln w="19050">
            <a:solidFill>
              <a:srgbClr val="7E7E7E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/>
          <p:nvPr/>
        </p:nvSpPr>
        <p:spPr>
          <a:xfrm>
            <a:off x="6124575" y="2895600"/>
            <a:ext cx="5631815" cy="0"/>
          </a:xfrm>
          <a:custGeom>
            <a:avLst/>
            <a:gdLst/>
            <a:ahLst/>
            <a:cxnLst/>
            <a:rect l="l" t="t" r="r" b="b"/>
            <a:pathLst>
              <a:path w="5631815" h="0">
                <a:moveTo>
                  <a:pt x="0" y="0"/>
                </a:moveTo>
                <a:lnTo>
                  <a:pt x="5631307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 txBox="1"/>
          <p:nvPr/>
        </p:nvSpPr>
        <p:spPr>
          <a:xfrm>
            <a:off x="6216903" y="2653284"/>
            <a:ext cx="2816225" cy="21971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250" spc="-55" b="1">
                <a:latin typeface="Tahoma"/>
                <a:cs typeface="Tahoma"/>
              </a:rPr>
              <a:t>Ferrari's</a:t>
            </a:r>
            <a:r>
              <a:rPr dirty="0" sz="1250" spc="-5" b="1">
                <a:latin typeface="Tahoma"/>
                <a:cs typeface="Tahoma"/>
              </a:rPr>
              <a:t> </a:t>
            </a:r>
            <a:r>
              <a:rPr dirty="0" sz="1250" spc="-30" b="1">
                <a:latin typeface="Tahoma"/>
                <a:cs typeface="Tahoma"/>
              </a:rPr>
              <a:t>Electric</a:t>
            </a:r>
            <a:r>
              <a:rPr dirty="0" sz="1250" spc="-45" b="1">
                <a:latin typeface="Tahoma"/>
                <a:cs typeface="Tahoma"/>
              </a:rPr>
              <a:t> </a:t>
            </a:r>
            <a:r>
              <a:rPr dirty="0" sz="1250" spc="-35" b="1">
                <a:latin typeface="Tahoma"/>
                <a:cs typeface="Tahoma"/>
              </a:rPr>
              <a:t>Vehicle</a:t>
            </a:r>
            <a:r>
              <a:rPr dirty="0" sz="1250" spc="-60" b="1">
                <a:latin typeface="Tahoma"/>
                <a:cs typeface="Tahoma"/>
              </a:rPr>
              <a:t> </a:t>
            </a:r>
            <a:r>
              <a:rPr dirty="0" sz="1250" spc="-120" b="1">
                <a:latin typeface="Tahoma"/>
                <a:cs typeface="Tahoma"/>
              </a:rPr>
              <a:t>(EV)</a:t>
            </a:r>
            <a:r>
              <a:rPr dirty="0" sz="1250" spc="-100" b="1">
                <a:latin typeface="Tahoma"/>
                <a:cs typeface="Tahoma"/>
              </a:rPr>
              <a:t> </a:t>
            </a:r>
            <a:r>
              <a:rPr dirty="0" sz="1250" spc="-35" b="1">
                <a:latin typeface="Tahoma"/>
                <a:cs typeface="Tahoma"/>
              </a:rPr>
              <a:t>Strategy</a:t>
            </a:r>
            <a:endParaRPr sz="1250">
              <a:latin typeface="Tahoma"/>
              <a:cs typeface="Tahoma"/>
            </a:endParaRPr>
          </a:p>
        </p:txBody>
      </p:sp>
      <p:grpSp>
        <p:nvGrpSpPr>
          <p:cNvPr id="11" name="object 11" descr=""/>
          <p:cNvGrpSpPr/>
          <p:nvPr/>
        </p:nvGrpSpPr>
        <p:grpSpPr>
          <a:xfrm>
            <a:off x="371475" y="1047750"/>
            <a:ext cx="5276850" cy="2514600"/>
            <a:chOff x="371475" y="1047750"/>
            <a:chExt cx="5276850" cy="2514600"/>
          </a:xfrm>
        </p:grpSpPr>
        <p:sp>
          <p:nvSpPr>
            <p:cNvPr id="12" name="object 12" descr=""/>
            <p:cNvSpPr/>
            <p:nvPr/>
          </p:nvSpPr>
          <p:spPr>
            <a:xfrm>
              <a:off x="390525" y="1057275"/>
              <a:ext cx="2876550" cy="533400"/>
            </a:xfrm>
            <a:custGeom>
              <a:avLst/>
              <a:gdLst/>
              <a:ahLst/>
              <a:cxnLst/>
              <a:rect l="l" t="t" r="r" b="b"/>
              <a:pathLst>
                <a:path w="2876550" h="533400">
                  <a:moveTo>
                    <a:pt x="2301240" y="0"/>
                  </a:moveTo>
                  <a:lnTo>
                    <a:pt x="0" y="0"/>
                  </a:lnTo>
                  <a:lnTo>
                    <a:pt x="0" y="533400"/>
                  </a:lnTo>
                  <a:lnTo>
                    <a:pt x="2301240" y="533400"/>
                  </a:lnTo>
                  <a:lnTo>
                    <a:pt x="2876550" y="266700"/>
                  </a:lnTo>
                  <a:lnTo>
                    <a:pt x="230124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390525" y="1057275"/>
              <a:ext cx="2876550" cy="533400"/>
            </a:xfrm>
            <a:custGeom>
              <a:avLst/>
              <a:gdLst/>
              <a:ahLst/>
              <a:cxnLst/>
              <a:rect l="l" t="t" r="r" b="b"/>
              <a:pathLst>
                <a:path w="2876550" h="533400">
                  <a:moveTo>
                    <a:pt x="0" y="533400"/>
                  </a:moveTo>
                  <a:lnTo>
                    <a:pt x="0" y="0"/>
                  </a:lnTo>
                  <a:lnTo>
                    <a:pt x="2301240" y="0"/>
                  </a:lnTo>
                  <a:lnTo>
                    <a:pt x="2876550" y="266700"/>
                  </a:lnTo>
                  <a:lnTo>
                    <a:pt x="2301240" y="533400"/>
                  </a:lnTo>
                  <a:lnTo>
                    <a:pt x="0" y="533400"/>
                  </a:lnTo>
                  <a:close/>
                </a:path>
              </a:pathLst>
            </a:custGeom>
            <a:ln w="19050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2733675" y="1343025"/>
              <a:ext cx="2876550" cy="571500"/>
            </a:xfrm>
            <a:custGeom>
              <a:avLst/>
              <a:gdLst/>
              <a:ahLst/>
              <a:cxnLst/>
              <a:rect l="l" t="t" r="r" b="b"/>
              <a:pathLst>
                <a:path w="2876550" h="571500">
                  <a:moveTo>
                    <a:pt x="2876550" y="0"/>
                  </a:moveTo>
                  <a:lnTo>
                    <a:pt x="575310" y="0"/>
                  </a:lnTo>
                  <a:lnTo>
                    <a:pt x="0" y="285750"/>
                  </a:lnTo>
                  <a:lnTo>
                    <a:pt x="575310" y="571500"/>
                  </a:lnTo>
                  <a:lnTo>
                    <a:pt x="2876550" y="571500"/>
                  </a:lnTo>
                  <a:lnTo>
                    <a:pt x="287655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2733675" y="1343025"/>
              <a:ext cx="2876550" cy="571500"/>
            </a:xfrm>
            <a:custGeom>
              <a:avLst/>
              <a:gdLst/>
              <a:ahLst/>
              <a:cxnLst/>
              <a:rect l="l" t="t" r="r" b="b"/>
              <a:pathLst>
                <a:path w="2876550" h="571500">
                  <a:moveTo>
                    <a:pt x="2876550" y="0"/>
                  </a:moveTo>
                  <a:lnTo>
                    <a:pt x="2876550" y="571500"/>
                  </a:lnTo>
                  <a:lnTo>
                    <a:pt x="575310" y="571500"/>
                  </a:lnTo>
                  <a:lnTo>
                    <a:pt x="0" y="285750"/>
                  </a:lnTo>
                  <a:lnTo>
                    <a:pt x="575310" y="0"/>
                  </a:lnTo>
                  <a:lnTo>
                    <a:pt x="2876550" y="0"/>
                  </a:lnTo>
                  <a:close/>
                </a:path>
              </a:pathLst>
            </a:custGeom>
            <a:ln w="19050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390525" y="1666875"/>
              <a:ext cx="2876550" cy="581025"/>
            </a:xfrm>
            <a:custGeom>
              <a:avLst/>
              <a:gdLst/>
              <a:ahLst/>
              <a:cxnLst/>
              <a:rect l="l" t="t" r="r" b="b"/>
              <a:pathLst>
                <a:path w="2876550" h="581025">
                  <a:moveTo>
                    <a:pt x="2301240" y="0"/>
                  </a:moveTo>
                  <a:lnTo>
                    <a:pt x="0" y="0"/>
                  </a:lnTo>
                  <a:lnTo>
                    <a:pt x="0" y="581025"/>
                  </a:lnTo>
                  <a:lnTo>
                    <a:pt x="2301240" y="581025"/>
                  </a:lnTo>
                  <a:lnTo>
                    <a:pt x="2876550" y="290575"/>
                  </a:lnTo>
                  <a:lnTo>
                    <a:pt x="230124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390525" y="1666875"/>
              <a:ext cx="2876550" cy="581025"/>
            </a:xfrm>
            <a:custGeom>
              <a:avLst/>
              <a:gdLst/>
              <a:ahLst/>
              <a:cxnLst/>
              <a:rect l="l" t="t" r="r" b="b"/>
              <a:pathLst>
                <a:path w="2876550" h="581025">
                  <a:moveTo>
                    <a:pt x="0" y="581025"/>
                  </a:moveTo>
                  <a:lnTo>
                    <a:pt x="0" y="0"/>
                  </a:lnTo>
                  <a:lnTo>
                    <a:pt x="2301240" y="0"/>
                  </a:lnTo>
                  <a:lnTo>
                    <a:pt x="2876550" y="290575"/>
                  </a:lnTo>
                  <a:lnTo>
                    <a:pt x="2301240" y="581025"/>
                  </a:lnTo>
                  <a:lnTo>
                    <a:pt x="0" y="581025"/>
                  </a:lnTo>
                  <a:close/>
                </a:path>
              </a:pathLst>
            </a:custGeom>
            <a:ln w="19050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2743200" y="2000250"/>
              <a:ext cx="2886075" cy="571500"/>
            </a:xfrm>
            <a:custGeom>
              <a:avLst/>
              <a:gdLst/>
              <a:ahLst/>
              <a:cxnLst/>
              <a:rect l="l" t="t" r="r" b="b"/>
              <a:pathLst>
                <a:path w="2886075" h="571500">
                  <a:moveTo>
                    <a:pt x="2886075" y="0"/>
                  </a:moveTo>
                  <a:lnTo>
                    <a:pt x="577214" y="0"/>
                  </a:lnTo>
                  <a:lnTo>
                    <a:pt x="0" y="285750"/>
                  </a:lnTo>
                  <a:lnTo>
                    <a:pt x="577214" y="571500"/>
                  </a:lnTo>
                  <a:lnTo>
                    <a:pt x="2886075" y="571500"/>
                  </a:lnTo>
                  <a:lnTo>
                    <a:pt x="2886075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2743200" y="2000250"/>
              <a:ext cx="2886075" cy="571500"/>
            </a:xfrm>
            <a:custGeom>
              <a:avLst/>
              <a:gdLst/>
              <a:ahLst/>
              <a:cxnLst/>
              <a:rect l="l" t="t" r="r" b="b"/>
              <a:pathLst>
                <a:path w="2886075" h="571500">
                  <a:moveTo>
                    <a:pt x="2886075" y="0"/>
                  </a:moveTo>
                  <a:lnTo>
                    <a:pt x="2886075" y="571500"/>
                  </a:lnTo>
                  <a:lnTo>
                    <a:pt x="577214" y="571500"/>
                  </a:lnTo>
                  <a:lnTo>
                    <a:pt x="0" y="285750"/>
                  </a:lnTo>
                  <a:lnTo>
                    <a:pt x="577214" y="0"/>
                  </a:lnTo>
                  <a:lnTo>
                    <a:pt x="2886075" y="0"/>
                  </a:lnTo>
                  <a:close/>
                </a:path>
              </a:pathLst>
            </a:custGeom>
            <a:ln w="19050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381000" y="2324100"/>
              <a:ext cx="2876550" cy="581025"/>
            </a:xfrm>
            <a:custGeom>
              <a:avLst/>
              <a:gdLst/>
              <a:ahLst/>
              <a:cxnLst/>
              <a:rect l="l" t="t" r="r" b="b"/>
              <a:pathLst>
                <a:path w="2876550" h="581025">
                  <a:moveTo>
                    <a:pt x="2301240" y="0"/>
                  </a:moveTo>
                  <a:lnTo>
                    <a:pt x="0" y="0"/>
                  </a:lnTo>
                  <a:lnTo>
                    <a:pt x="0" y="581025"/>
                  </a:lnTo>
                  <a:lnTo>
                    <a:pt x="2301240" y="581025"/>
                  </a:lnTo>
                  <a:lnTo>
                    <a:pt x="2876550" y="290575"/>
                  </a:lnTo>
                  <a:lnTo>
                    <a:pt x="230124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381000" y="2324100"/>
              <a:ext cx="2876550" cy="581025"/>
            </a:xfrm>
            <a:custGeom>
              <a:avLst/>
              <a:gdLst/>
              <a:ahLst/>
              <a:cxnLst/>
              <a:rect l="l" t="t" r="r" b="b"/>
              <a:pathLst>
                <a:path w="2876550" h="581025">
                  <a:moveTo>
                    <a:pt x="0" y="581025"/>
                  </a:moveTo>
                  <a:lnTo>
                    <a:pt x="0" y="0"/>
                  </a:lnTo>
                  <a:lnTo>
                    <a:pt x="2301240" y="0"/>
                  </a:lnTo>
                  <a:lnTo>
                    <a:pt x="2876550" y="290575"/>
                  </a:lnTo>
                  <a:lnTo>
                    <a:pt x="2301240" y="581025"/>
                  </a:lnTo>
                  <a:lnTo>
                    <a:pt x="0" y="581025"/>
                  </a:lnTo>
                  <a:close/>
                </a:path>
              </a:pathLst>
            </a:custGeom>
            <a:ln w="19050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2762250" y="2647950"/>
              <a:ext cx="2876550" cy="581025"/>
            </a:xfrm>
            <a:custGeom>
              <a:avLst/>
              <a:gdLst/>
              <a:ahLst/>
              <a:cxnLst/>
              <a:rect l="l" t="t" r="r" b="b"/>
              <a:pathLst>
                <a:path w="2876550" h="581025">
                  <a:moveTo>
                    <a:pt x="2876550" y="0"/>
                  </a:moveTo>
                  <a:lnTo>
                    <a:pt x="575310" y="0"/>
                  </a:lnTo>
                  <a:lnTo>
                    <a:pt x="0" y="290575"/>
                  </a:lnTo>
                  <a:lnTo>
                    <a:pt x="575310" y="581025"/>
                  </a:lnTo>
                  <a:lnTo>
                    <a:pt x="2876550" y="581025"/>
                  </a:lnTo>
                  <a:lnTo>
                    <a:pt x="287655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2762250" y="2647950"/>
              <a:ext cx="2876550" cy="581025"/>
            </a:xfrm>
            <a:custGeom>
              <a:avLst/>
              <a:gdLst/>
              <a:ahLst/>
              <a:cxnLst/>
              <a:rect l="l" t="t" r="r" b="b"/>
              <a:pathLst>
                <a:path w="2876550" h="581025">
                  <a:moveTo>
                    <a:pt x="2876550" y="0"/>
                  </a:moveTo>
                  <a:lnTo>
                    <a:pt x="2876550" y="581025"/>
                  </a:lnTo>
                  <a:lnTo>
                    <a:pt x="575310" y="581025"/>
                  </a:lnTo>
                  <a:lnTo>
                    <a:pt x="0" y="290575"/>
                  </a:lnTo>
                  <a:lnTo>
                    <a:pt x="575310" y="0"/>
                  </a:lnTo>
                  <a:lnTo>
                    <a:pt x="2876550" y="0"/>
                  </a:lnTo>
                  <a:close/>
                </a:path>
              </a:pathLst>
            </a:custGeom>
            <a:ln w="19050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390525" y="2981325"/>
              <a:ext cx="2876550" cy="571500"/>
            </a:xfrm>
            <a:custGeom>
              <a:avLst/>
              <a:gdLst/>
              <a:ahLst/>
              <a:cxnLst/>
              <a:rect l="l" t="t" r="r" b="b"/>
              <a:pathLst>
                <a:path w="2876550" h="571500">
                  <a:moveTo>
                    <a:pt x="2301240" y="0"/>
                  </a:moveTo>
                  <a:lnTo>
                    <a:pt x="0" y="0"/>
                  </a:lnTo>
                  <a:lnTo>
                    <a:pt x="0" y="571500"/>
                  </a:lnTo>
                  <a:lnTo>
                    <a:pt x="2301240" y="571500"/>
                  </a:lnTo>
                  <a:lnTo>
                    <a:pt x="2876550" y="285750"/>
                  </a:lnTo>
                  <a:lnTo>
                    <a:pt x="230124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 descr=""/>
            <p:cNvSpPr/>
            <p:nvPr/>
          </p:nvSpPr>
          <p:spPr>
            <a:xfrm>
              <a:off x="390525" y="2981325"/>
              <a:ext cx="2876550" cy="571500"/>
            </a:xfrm>
            <a:custGeom>
              <a:avLst/>
              <a:gdLst/>
              <a:ahLst/>
              <a:cxnLst/>
              <a:rect l="l" t="t" r="r" b="b"/>
              <a:pathLst>
                <a:path w="2876550" h="571500">
                  <a:moveTo>
                    <a:pt x="0" y="571500"/>
                  </a:moveTo>
                  <a:lnTo>
                    <a:pt x="0" y="0"/>
                  </a:lnTo>
                  <a:lnTo>
                    <a:pt x="2301240" y="0"/>
                  </a:lnTo>
                  <a:lnTo>
                    <a:pt x="2876550" y="285750"/>
                  </a:lnTo>
                  <a:lnTo>
                    <a:pt x="2301240" y="571500"/>
                  </a:lnTo>
                  <a:lnTo>
                    <a:pt x="0" y="571500"/>
                  </a:lnTo>
                  <a:close/>
                </a:path>
              </a:pathLst>
            </a:custGeom>
            <a:ln w="19050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6" name="object 2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43175" y="1162050"/>
              <a:ext cx="381000" cy="381000"/>
            </a:xfrm>
            <a:prstGeom prst="rect">
              <a:avLst/>
            </a:prstGeom>
          </p:spPr>
        </p:pic>
        <p:pic>
          <p:nvPicPr>
            <p:cNvPr id="27" name="object 27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19425" y="1428750"/>
              <a:ext cx="390525" cy="390525"/>
            </a:xfrm>
            <a:prstGeom prst="rect">
              <a:avLst/>
            </a:prstGeom>
          </p:spPr>
        </p:pic>
        <p:pic>
          <p:nvPicPr>
            <p:cNvPr id="28" name="object 28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52700" y="1790700"/>
              <a:ext cx="390525" cy="390525"/>
            </a:xfrm>
            <a:prstGeom prst="rect">
              <a:avLst/>
            </a:prstGeom>
          </p:spPr>
        </p:pic>
        <p:pic>
          <p:nvPicPr>
            <p:cNvPr id="29" name="object 29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028950" y="2095500"/>
              <a:ext cx="390525" cy="390525"/>
            </a:xfrm>
            <a:prstGeom prst="rect">
              <a:avLst/>
            </a:prstGeom>
          </p:spPr>
        </p:pic>
        <p:pic>
          <p:nvPicPr>
            <p:cNvPr id="30" name="object 30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543175" y="2400300"/>
              <a:ext cx="419100" cy="409575"/>
            </a:xfrm>
            <a:prstGeom prst="rect">
              <a:avLst/>
            </a:prstGeom>
          </p:spPr>
        </p:pic>
        <p:pic>
          <p:nvPicPr>
            <p:cNvPr id="31" name="object 31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095625" y="2771775"/>
              <a:ext cx="361950" cy="361950"/>
            </a:xfrm>
            <a:prstGeom prst="rect">
              <a:avLst/>
            </a:prstGeom>
          </p:spPr>
        </p:pic>
        <p:pic>
          <p:nvPicPr>
            <p:cNvPr id="32" name="object 32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590800" y="3076575"/>
              <a:ext cx="390525" cy="390525"/>
            </a:xfrm>
            <a:prstGeom prst="rect">
              <a:avLst/>
            </a:prstGeom>
          </p:spPr>
        </p:pic>
      </p:grpSp>
      <p:sp>
        <p:nvSpPr>
          <p:cNvPr id="33" name="object 33" descr=""/>
          <p:cNvSpPr txBox="1"/>
          <p:nvPr/>
        </p:nvSpPr>
        <p:spPr>
          <a:xfrm>
            <a:off x="512127" y="1141729"/>
            <a:ext cx="1920875" cy="37084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ts val="1285"/>
              </a:lnSpc>
              <a:spcBef>
                <a:spcPts val="125"/>
              </a:spcBef>
            </a:pPr>
            <a:r>
              <a:rPr dirty="0" sz="1100" spc="-30">
                <a:latin typeface="Segoe UI Emoji"/>
                <a:cs typeface="Segoe UI Emoji"/>
              </a:rPr>
              <a:t>Known </a:t>
            </a:r>
            <a:r>
              <a:rPr dirty="0" sz="1100" spc="-25">
                <a:latin typeface="Segoe UI Emoji"/>
                <a:cs typeface="Segoe UI Emoji"/>
              </a:rPr>
              <a:t>for</a:t>
            </a:r>
            <a:r>
              <a:rPr dirty="0" sz="1100" spc="-10">
                <a:latin typeface="Segoe UI Emoji"/>
                <a:cs typeface="Segoe UI Emoji"/>
              </a:rPr>
              <a:t> </a:t>
            </a:r>
            <a:r>
              <a:rPr dirty="0" sz="1100" spc="-35">
                <a:latin typeface="Segoe UI Emoji"/>
                <a:cs typeface="Segoe UI Emoji"/>
              </a:rPr>
              <a:t>hand-</a:t>
            </a:r>
            <a:r>
              <a:rPr dirty="0" sz="1100" spc="-10">
                <a:latin typeface="Segoe UI Emoji"/>
                <a:cs typeface="Segoe UI Emoji"/>
              </a:rPr>
              <a:t>assembling</a:t>
            </a:r>
            <a:r>
              <a:rPr dirty="0" sz="1100" spc="-25">
                <a:latin typeface="Segoe UI Emoji"/>
                <a:cs typeface="Segoe UI Emoji"/>
              </a:rPr>
              <a:t> its</a:t>
            </a:r>
            <a:endParaRPr sz="1100">
              <a:latin typeface="Segoe UI Emoji"/>
              <a:cs typeface="Segoe UI Emoji"/>
            </a:endParaRPr>
          </a:p>
          <a:p>
            <a:pPr marL="12700">
              <a:lnSpc>
                <a:spcPts val="1405"/>
              </a:lnSpc>
            </a:pPr>
            <a:r>
              <a:rPr dirty="0" sz="1200" spc="-65" b="1">
                <a:latin typeface="Tahoma"/>
                <a:cs typeface="Tahoma"/>
              </a:rPr>
              <a:t>engines</a:t>
            </a:r>
            <a:r>
              <a:rPr dirty="0" sz="1200" spc="-105" b="1">
                <a:latin typeface="Tahoma"/>
                <a:cs typeface="Tahoma"/>
              </a:rPr>
              <a:t> </a:t>
            </a:r>
            <a:r>
              <a:rPr dirty="0" sz="1100">
                <a:latin typeface="Segoe UI Emoji"/>
                <a:cs typeface="Segoe UI Emoji"/>
              </a:rPr>
              <a:t>at</a:t>
            </a:r>
            <a:r>
              <a:rPr dirty="0" sz="1100" spc="-25">
                <a:latin typeface="Segoe UI Emoji"/>
                <a:cs typeface="Segoe UI Emoji"/>
              </a:rPr>
              <a:t> </a:t>
            </a:r>
            <a:r>
              <a:rPr dirty="0" sz="1100" spc="-40">
                <a:latin typeface="Segoe UI Emoji"/>
                <a:cs typeface="Segoe UI Emoji"/>
              </a:rPr>
              <a:t>the</a:t>
            </a:r>
            <a:r>
              <a:rPr dirty="0" sz="1100" spc="-35">
                <a:latin typeface="Segoe UI Emoji"/>
                <a:cs typeface="Segoe UI Emoji"/>
              </a:rPr>
              <a:t> </a:t>
            </a:r>
            <a:r>
              <a:rPr dirty="0" sz="1100" spc="-20">
                <a:latin typeface="Segoe UI Emoji"/>
                <a:cs typeface="Segoe UI Emoji"/>
              </a:rPr>
              <a:t>Maranello</a:t>
            </a:r>
            <a:r>
              <a:rPr dirty="0" sz="1100" spc="-65">
                <a:latin typeface="Segoe UI Emoji"/>
                <a:cs typeface="Segoe UI Emoji"/>
              </a:rPr>
              <a:t> </a:t>
            </a:r>
            <a:r>
              <a:rPr dirty="0" sz="1100" spc="-10">
                <a:latin typeface="Segoe UI Emoji"/>
                <a:cs typeface="Segoe UI Emoji"/>
              </a:rPr>
              <a:t>plant</a:t>
            </a:r>
            <a:endParaRPr sz="1100">
              <a:latin typeface="Segoe UI Emoji"/>
              <a:cs typeface="Segoe UI Emoji"/>
            </a:endParaRPr>
          </a:p>
        </p:txBody>
      </p:sp>
      <p:sp>
        <p:nvSpPr>
          <p:cNvPr id="34" name="object 34" descr=""/>
          <p:cNvSpPr txBox="1"/>
          <p:nvPr/>
        </p:nvSpPr>
        <p:spPr>
          <a:xfrm>
            <a:off x="512444" y="1779587"/>
            <a:ext cx="1909445" cy="37846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90"/>
              </a:spcBef>
            </a:pPr>
            <a:r>
              <a:rPr dirty="0" sz="1100" spc="-10">
                <a:latin typeface="Segoe UI Emoji"/>
                <a:cs typeface="Segoe UI Emoji"/>
              </a:rPr>
              <a:t>Sourced</a:t>
            </a:r>
            <a:r>
              <a:rPr dirty="0" sz="1100" spc="-65">
                <a:latin typeface="Segoe UI Emoji"/>
                <a:cs typeface="Segoe UI Emoji"/>
              </a:rPr>
              <a:t> </a:t>
            </a:r>
            <a:r>
              <a:rPr dirty="0" sz="1200" spc="-45" b="1">
                <a:latin typeface="Tahoma"/>
                <a:cs typeface="Tahoma"/>
              </a:rPr>
              <a:t>clutches</a:t>
            </a:r>
            <a:r>
              <a:rPr dirty="0" sz="1200" spc="-30" b="1">
                <a:latin typeface="Tahoma"/>
                <a:cs typeface="Tahoma"/>
              </a:rPr>
              <a:t> </a:t>
            </a:r>
            <a:r>
              <a:rPr dirty="0" sz="1100" spc="-10">
                <a:latin typeface="Segoe UI Emoji"/>
                <a:cs typeface="Segoe UI Emoji"/>
              </a:rPr>
              <a:t>from</a:t>
            </a:r>
            <a:r>
              <a:rPr dirty="0" sz="1100" spc="-100">
                <a:latin typeface="Segoe UI Emoji"/>
                <a:cs typeface="Segoe UI Emoji"/>
              </a:rPr>
              <a:t> </a:t>
            </a:r>
            <a:r>
              <a:rPr dirty="0" sz="1100" spc="-45">
                <a:latin typeface="Segoe UI Emoji"/>
                <a:cs typeface="Segoe UI Emoji"/>
              </a:rPr>
              <a:t>Borg</a:t>
            </a:r>
            <a:r>
              <a:rPr dirty="0" sz="1100" spc="-50">
                <a:latin typeface="Segoe UI Emoji"/>
                <a:cs typeface="Segoe UI Emoji"/>
              </a:rPr>
              <a:t> C </a:t>
            </a:r>
            <a:r>
              <a:rPr dirty="0" sz="1100">
                <a:latin typeface="Segoe UI Emoji"/>
                <a:cs typeface="Segoe UI Emoji"/>
              </a:rPr>
              <a:t>Beck,</a:t>
            </a:r>
            <a:r>
              <a:rPr dirty="0" sz="1100" spc="120">
                <a:latin typeface="Segoe UI Emoji"/>
                <a:cs typeface="Segoe UI Emoji"/>
              </a:rPr>
              <a:t> </a:t>
            </a:r>
            <a:r>
              <a:rPr dirty="0" sz="1100">
                <a:latin typeface="Segoe UI Emoji"/>
                <a:cs typeface="Segoe UI Emoji"/>
              </a:rPr>
              <a:t>Sachs,</a:t>
            </a:r>
            <a:r>
              <a:rPr dirty="0" sz="1100" spc="15">
                <a:latin typeface="Segoe UI Emoji"/>
                <a:cs typeface="Segoe UI Emoji"/>
              </a:rPr>
              <a:t> </a:t>
            </a:r>
            <a:r>
              <a:rPr dirty="0" sz="1100" spc="-10">
                <a:latin typeface="Segoe UI Emoji"/>
                <a:cs typeface="Segoe UI Emoji"/>
              </a:rPr>
              <a:t>and</a:t>
            </a:r>
            <a:r>
              <a:rPr dirty="0" sz="1100">
                <a:latin typeface="Segoe UI Emoji"/>
                <a:cs typeface="Segoe UI Emoji"/>
              </a:rPr>
              <a:t> </a:t>
            </a:r>
            <a:r>
              <a:rPr dirty="0" sz="1100" spc="-20">
                <a:latin typeface="Segoe UI Emoji"/>
                <a:cs typeface="Segoe UI Emoji"/>
              </a:rPr>
              <a:t>Valeo</a:t>
            </a:r>
            <a:endParaRPr sz="1100">
              <a:latin typeface="Segoe UI Emoji"/>
              <a:cs typeface="Segoe UI Emoji"/>
            </a:endParaRPr>
          </a:p>
        </p:txBody>
      </p:sp>
      <p:sp>
        <p:nvSpPr>
          <p:cNvPr id="35" name="object 35" descr=""/>
          <p:cNvSpPr txBox="1"/>
          <p:nvPr/>
        </p:nvSpPr>
        <p:spPr>
          <a:xfrm>
            <a:off x="473075" y="2334323"/>
            <a:ext cx="1961514" cy="54038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 marR="5080">
              <a:lnSpc>
                <a:spcPct val="98800"/>
              </a:lnSpc>
              <a:spcBef>
                <a:spcPts val="120"/>
              </a:spcBef>
            </a:pPr>
            <a:r>
              <a:rPr dirty="0" sz="1100">
                <a:latin typeface="Segoe UI Emoji"/>
                <a:cs typeface="Segoe UI Emoji"/>
              </a:rPr>
              <a:t>Designs</a:t>
            </a:r>
            <a:r>
              <a:rPr dirty="0" sz="1100" spc="-55">
                <a:latin typeface="Segoe UI Emoji"/>
                <a:cs typeface="Segoe UI Emoji"/>
              </a:rPr>
              <a:t> </a:t>
            </a:r>
            <a:r>
              <a:rPr dirty="0" sz="1100">
                <a:latin typeface="Segoe UI Emoji"/>
                <a:cs typeface="Segoe UI Emoji"/>
              </a:rPr>
              <a:t>its</a:t>
            </a:r>
            <a:r>
              <a:rPr dirty="0" sz="1100" spc="-30">
                <a:latin typeface="Segoe UI Emoji"/>
                <a:cs typeface="Segoe UI Emoji"/>
              </a:rPr>
              <a:t> </a:t>
            </a:r>
            <a:r>
              <a:rPr dirty="0" sz="1200" spc="-50" b="1">
                <a:latin typeface="Tahoma"/>
                <a:cs typeface="Tahoma"/>
              </a:rPr>
              <a:t>transmissions</a:t>
            </a:r>
            <a:r>
              <a:rPr dirty="0" sz="1200" spc="-130" b="1">
                <a:latin typeface="Tahoma"/>
                <a:cs typeface="Tahoma"/>
              </a:rPr>
              <a:t> </a:t>
            </a:r>
            <a:r>
              <a:rPr dirty="0" sz="1100" spc="-25">
                <a:latin typeface="Segoe UI Emoji"/>
                <a:cs typeface="Segoe UI Emoji"/>
              </a:rPr>
              <a:t>but </a:t>
            </a:r>
            <a:r>
              <a:rPr dirty="0" sz="1100" spc="-10">
                <a:latin typeface="Segoe UI Emoji"/>
                <a:cs typeface="Segoe UI Emoji"/>
              </a:rPr>
              <a:t>partners</a:t>
            </a:r>
            <a:r>
              <a:rPr dirty="0" sz="1100" spc="-80">
                <a:latin typeface="Segoe UI Emoji"/>
                <a:cs typeface="Segoe UI Emoji"/>
              </a:rPr>
              <a:t> </a:t>
            </a:r>
            <a:r>
              <a:rPr dirty="0" sz="1100" spc="-20">
                <a:latin typeface="Segoe UI Emoji"/>
                <a:cs typeface="Segoe UI Emoji"/>
              </a:rPr>
              <a:t>with</a:t>
            </a:r>
            <a:r>
              <a:rPr dirty="0" sz="1100" spc="-70">
                <a:latin typeface="Segoe UI Emoji"/>
                <a:cs typeface="Segoe UI Emoji"/>
              </a:rPr>
              <a:t> </a:t>
            </a:r>
            <a:r>
              <a:rPr dirty="0" sz="1100" spc="-10">
                <a:latin typeface="Segoe UI Emoji"/>
                <a:cs typeface="Segoe UI Emoji"/>
              </a:rPr>
              <a:t>specialized </a:t>
            </a:r>
            <a:r>
              <a:rPr dirty="0" sz="1100">
                <a:latin typeface="Segoe UI Emoji"/>
                <a:cs typeface="Segoe UI Emoji"/>
              </a:rPr>
              <a:t>manufacturers</a:t>
            </a:r>
            <a:r>
              <a:rPr dirty="0" sz="1100" spc="-95">
                <a:latin typeface="Segoe UI Emoji"/>
                <a:cs typeface="Segoe UI Emoji"/>
              </a:rPr>
              <a:t> </a:t>
            </a:r>
            <a:r>
              <a:rPr dirty="0" sz="1100" spc="-25">
                <a:latin typeface="Segoe UI Emoji"/>
                <a:cs typeface="Segoe UI Emoji"/>
              </a:rPr>
              <a:t>for</a:t>
            </a:r>
            <a:r>
              <a:rPr dirty="0" sz="1100" spc="-65">
                <a:latin typeface="Segoe UI Emoji"/>
                <a:cs typeface="Segoe UI Emoji"/>
              </a:rPr>
              <a:t> </a:t>
            </a:r>
            <a:r>
              <a:rPr dirty="0" sz="1100" spc="-10">
                <a:latin typeface="Segoe UI Emoji"/>
                <a:cs typeface="Segoe UI Emoji"/>
              </a:rPr>
              <a:t>some</a:t>
            </a:r>
            <a:r>
              <a:rPr dirty="0" sz="1100" spc="-65">
                <a:latin typeface="Segoe UI Emoji"/>
                <a:cs typeface="Segoe UI Emoji"/>
              </a:rPr>
              <a:t> </a:t>
            </a:r>
            <a:r>
              <a:rPr dirty="0" sz="1100" spc="-10">
                <a:latin typeface="Segoe UI Emoji"/>
                <a:cs typeface="Segoe UI Emoji"/>
              </a:rPr>
              <a:t>models</a:t>
            </a:r>
            <a:endParaRPr sz="1100">
              <a:latin typeface="Segoe UI Emoji"/>
              <a:cs typeface="Segoe UI Emoji"/>
            </a:endParaRPr>
          </a:p>
        </p:txBody>
      </p:sp>
      <p:sp>
        <p:nvSpPr>
          <p:cNvPr id="36" name="object 36" descr=""/>
          <p:cNvSpPr txBox="1"/>
          <p:nvPr/>
        </p:nvSpPr>
        <p:spPr>
          <a:xfrm>
            <a:off x="468630" y="3019678"/>
            <a:ext cx="1889125" cy="54229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12700" marR="5080">
              <a:lnSpc>
                <a:spcPct val="98600"/>
              </a:lnSpc>
              <a:spcBef>
                <a:spcPts val="140"/>
              </a:spcBef>
            </a:pPr>
            <a:r>
              <a:rPr dirty="0" sz="1100" spc="-10">
                <a:latin typeface="Segoe UI Emoji"/>
                <a:cs typeface="Segoe UI Emoji"/>
              </a:rPr>
              <a:t>Teamed</a:t>
            </a:r>
            <a:r>
              <a:rPr dirty="0" sz="1100" spc="-95">
                <a:latin typeface="Segoe UI Emoji"/>
                <a:cs typeface="Segoe UI Emoji"/>
              </a:rPr>
              <a:t> </a:t>
            </a:r>
            <a:r>
              <a:rPr dirty="0" sz="1100" spc="-35">
                <a:latin typeface="Segoe UI Emoji"/>
                <a:cs typeface="Segoe UI Emoji"/>
              </a:rPr>
              <a:t>up</a:t>
            </a:r>
            <a:r>
              <a:rPr dirty="0" sz="1100" spc="-90">
                <a:latin typeface="Segoe UI Emoji"/>
                <a:cs typeface="Segoe UI Emoji"/>
              </a:rPr>
              <a:t> </a:t>
            </a:r>
            <a:r>
              <a:rPr dirty="0" sz="1100" spc="-20">
                <a:latin typeface="Segoe UI Emoji"/>
                <a:cs typeface="Segoe UI Emoji"/>
              </a:rPr>
              <a:t>with</a:t>
            </a:r>
            <a:r>
              <a:rPr dirty="0" sz="1100" spc="-80">
                <a:latin typeface="Segoe UI Emoji"/>
                <a:cs typeface="Segoe UI Emoji"/>
              </a:rPr>
              <a:t> </a:t>
            </a:r>
            <a:r>
              <a:rPr dirty="0" sz="1100" spc="-10">
                <a:latin typeface="Segoe UI Emoji"/>
                <a:cs typeface="Segoe UI Emoji"/>
              </a:rPr>
              <a:t>Samsung</a:t>
            </a:r>
            <a:r>
              <a:rPr dirty="0" sz="1100" spc="-80">
                <a:latin typeface="Segoe UI Emoji"/>
                <a:cs typeface="Segoe UI Emoji"/>
              </a:rPr>
              <a:t> </a:t>
            </a:r>
            <a:r>
              <a:rPr dirty="0" sz="1100" spc="-25">
                <a:latin typeface="Segoe UI Emoji"/>
                <a:cs typeface="Segoe UI Emoji"/>
              </a:rPr>
              <a:t>and </a:t>
            </a:r>
            <a:r>
              <a:rPr dirty="0" sz="1100" spc="-55">
                <a:latin typeface="Segoe UI Emoji"/>
                <a:cs typeface="Segoe UI Emoji"/>
              </a:rPr>
              <a:t>HARMAN</a:t>
            </a:r>
            <a:r>
              <a:rPr dirty="0" sz="1100">
                <a:latin typeface="Segoe UI Emoji"/>
                <a:cs typeface="Segoe UI Emoji"/>
              </a:rPr>
              <a:t> </a:t>
            </a:r>
            <a:r>
              <a:rPr dirty="0" sz="1100" spc="-35">
                <a:latin typeface="Segoe UI Emoji"/>
                <a:cs typeface="Segoe UI Emoji"/>
              </a:rPr>
              <a:t>Automotive</a:t>
            </a:r>
            <a:r>
              <a:rPr dirty="0" sz="1100" spc="-110">
                <a:latin typeface="Segoe UI Emoji"/>
                <a:cs typeface="Segoe UI Emoji"/>
              </a:rPr>
              <a:t> </a:t>
            </a:r>
            <a:r>
              <a:rPr dirty="0" sz="1100" spc="-25">
                <a:latin typeface="Segoe UI Emoji"/>
                <a:cs typeface="Segoe UI Emoji"/>
              </a:rPr>
              <a:t>for</a:t>
            </a:r>
            <a:r>
              <a:rPr dirty="0" sz="1100" spc="-30">
                <a:latin typeface="Segoe UI Emoji"/>
                <a:cs typeface="Segoe UI Emoji"/>
              </a:rPr>
              <a:t> </a:t>
            </a:r>
            <a:r>
              <a:rPr dirty="0" sz="1100" spc="-35">
                <a:latin typeface="Segoe UI Emoji"/>
                <a:cs typeface="Segoe UI Emoji"/>
              </a:rPr>
              <a:t>in-</a:t>
            </a:r>
            <a:r>
              <a:rPr dirty="0" sz="1100" spc="-25">
                <a:latin typeface="Segoe UI Emoji"/>
                <a:cs typeface="Segoe UI Emoji"/>
              </a:rPr>
              <a:t>car </a:t>
            </a:r>
            <a:r>
              <a:rPr dirty="0" sz="1200" spc="-10" b="1">
                <a:latin typeface="Tahoma"/>
                <a:cs typeface="Tahoma"/>
              </a:rPr>
              <a:t>displays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37" name="object 37" descr=""/>
          <p:cNvSpPr txBox="1"/>
          <p:nvPr/>
        </p:nvSpPr>
        <p:spPr>
          <a:xfrm>
            <a:off x="3542665" y="1370266"/>
            <a:ext cx="2057400" cy="183388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33655" marR="24130">
              <a:lnSpc>
                <a:spcPct val="98800"/>
              </a:lnSpc>
              <a:spcBef>
                <a:spcPts val="140"/>
              </a:spcBef>
            </a:pPr>
            <a:r>
              <a:rPr dirty="0" sz="1100">
                <a:latin typeface="Segoe UI Emoji"/>
                <a:cs typeface="Segoe UI Emoji"/>
              </a:rPr>
              <a:t>Has</a:t>
            </a:r>
            <a:r>
              <a:rPr dirty="0" sz="1100" spc="-40">
                <a:latin typeface="Segoe UI Emoji"/>
                <a:cs typeface="Segoe UI Emoji"/>
              </a:rPr>
              <a:t> </a:t>
            </a:r>
            <a:r>
              <a:rPr dirty="0" sz="1100" spc="-35">
                <a:latin typeface="Segoe UI Emoji"/>
                <a:cs typeface="Segoe UI Emoji"/>
              </a:rPr>
              <a:t>top</a:t>
            </a:r>
            <a:r>
              <a:rPr dirty="0" sz="1100" spc="-55">
                <a:latin typeface="Segoe UI Emoji"/>
                <a:cs typeface="Segoe UI Emoji"/>
              </a:rPr>
              <a:t> </a:t>
            </a:r>
            <a:r>
              <a:rPr dirty="0" sz="1100">
                <a:latin typeface="Segoe UI Emoji"/>
                <a:cs typeface="Segoe UI Emoji"/>
              </a:rPr>
              <a:t>suppliers</a:t>
            </a:r>
            <a:r>
              <a:rPr dirty="0" sz="1100" spc="-45">
                <a:latin typeface="Segoe UI Emoji"/>
                <a:cs typeface="Segoe UI Emoji"/>
              </a:rPr>
              <a:t> </a:t>
            </a:r>
            <a:r>
              <a:rPr dirty="0" sz="1100">
                <a:latin typeface="Segoe UI Emoji"/>
                <a:cs typeface="Segoe UI Emoji"/>
              </a:rPr>
              <a:t>like</a:t>
            </a:r>
            <a:r>
              <a:rPr dirty="0" sz="1100" spc="-100">
                <a:latin typeface="Segoe UI Emoji"/>
                <a:cs typeface="Segoe UI Emoji"/>
              </a:rPr>
              <a:t> </a:t>
            </a:r>
            <a:r>
              <a:rPr dirty="0" sz="1100" spc="-20">
                <a:latin typeface="Segoe UI Emoji"/>
                <a:cs typeface="Segoe UI Emoji"/>
              </a:rPr>
              <a:t>ATE, </a:t>
            </a:r>
            <a:r>
              <a:rPr dirty="0" sz="1100" spc="-10">
                <a:latin typeface="Segoe UI Emoji"/>
                <a:cs typeface="Segoe UI Emoji"/>
              </a:rPr>
              <a:t>Ferodo,</a:t>
            </a:r>
            <a:r>
              <a:rPr dirty="0" sz="1100" spc="-85">
                <a:latin typeface="Segoe UI Emoji"/>
                <a:cs typeface="Segoe UI Emoji"/>
              </a:rPr>
              <a:t> </a:t>
            </a:r>
            <a:r>
              <a:rPr dirty="0" sz="1100" spc="-10">
                <a:latin typeface="Segoe UI Emoji"/>
                <a:cs typeface="Segoe UI Emoji"/>
              </a:rPr>
              <a:t>and</a:t>
            </a:r>
            <a:r>
              <a:rPr dirty="0" sz="1100" spc="-70">
                <a:latin typeface="Segoe UI Emoji"/>
                <a:cs typeface="Segoe UI Emoji"/>
              </a:rPr>
              <a:t> </a:t>
            </a:r>
            <a:r>
              <a:rPr dirty="0" sz="1100">
                <a:latin typeface="Segoe UI Emoji"/>
                <a:cs typeface="Segoe UI Emoji"/>
              </a:rPr>
              <a:t>Benditalia</a:t>
            </a:r>
            <a:r>
              <a:rPr dirty="0" sz="1100" spc="-70">
                <a:latin typeface="Segoe UI Emoji"/>
                <a:cs typeface="Segoe UI Emoji"/>
              </a:rPr>
              <a:t> </a:t>
            </a:r>
            <a:r>
              <a:rPr dirty="0" sz="1100" spc="-25">
                <a:latin typeface="Segoe UI Emoji"/>
                <a:cs typeface="Segoe UI Emoji"/>
              </a:rPr>
              <a:t>to</a:t>
            </a:r>
            <a:r>
              <a:rPr dirty="0" sz="1100" spc="-85">
                <a:latin typeface="Segoe UI Emoji"/>
                <a:cs typeface="Segoe UI Emoji"/>
              </a:rPr>
              <a:t> </a:t>
            </a:r>
            <a:r>
              <a:rPr dirty="0" sz="1100" spc="-25">
                <a:latin typeface="Segoe UI Emoji"/>
                <a:cs typeface="Segoe UI Emoji"/>
              </a:rPr>
              <a:t>provide </a:t>
            </a:r>
            <a:r>
              <a:rPr dirty="0" sz="1100" spc="-55">
                <a:latin typeface="Segoe UI Emoji"/>
                <a:cs typeface="Segoe UI Emoji"/>
              </a:rPr>
              <a:t>high-</a:t>
            </a:r>
            <a:r>
              <a:rPr dirty="0" sz="1100" spc="-20">
                <a:latin typeface="Segoe UI Emoji"/>
                <a:cs typeface="Segoe UI Emoji"/>
              </a:rPr>
              <a:t>quality</a:t>
            </a:r>
            <a:r>
              <a:rPr dirty="0" sz="1100" spc="10">
                <a:latin typeface="Segoe UI Emoji"/>
                <a:cs typeface="Segoe UI Emoji"/>
              </a:rPr>
              <a:t> </a:t>
            </a:r>
            <a:r>
              <a:rPr dirty="0" sz="1200" spc="-90" b="1">
                <a:latin typeface="Tahoma"/>
                <a:cs typeface="Tahoma"/>
              </a:rPr>
              <a:t>braking</a:t>
            </a:r>
            <a:r>
              <a:rPr dirty="0" sz="1200" spc="-70" b="1">
                <a:latin typeface="Tahoma"/>
                <a:cs typeface="Tahoma"/>
              </a:rPr>
              <a:t> </a:t>
            </a:r>
            <a:r>
              <a:rPr dirty="0" sz="1200" spc="-10" b="1">
                <a:latin typeface="Tahoma"/>
                <a:cs typeface="Tahoma"/>
              </a:rPr>
              <a:t>systems</a:t>
            </a:r>
            <a:endParaRPr sz="1200">
              <a:latin typeface="Tahoma"/>
              <a:cs typeface="Tahoma"/>
            </a:endParaRPr>
          </a:p>
          <a:p>
            <a:pPr marL="80645" marR="5080">
              <a:lnSpc>
                <a:spcPct val="98900"/>
              </a:lnSpc>
              <a:spcBef>
                <a:spcPts val="1000"/>
              </a:spcBef>
            </a:pPr>
            <a:r>
              <a:rPr dirty="0" sz="1100">
                <a:latin typeface="Segoe UI Emoji"/>
                <a:cs typeface="Segoe UI Emoji"/>
              </a:rPr>
              <a:t>Partners</a:t>
            </a:r>
            <a:r>
              <a:rPr dirty="0" sz="1100" spc="-85">
                <a:latin typeface="Segoe UI Emoji"/>
                <a:cs typeface="Segoe UI Emoji"/>
              </a:rPr>
              <a:t> </a:t>
            </a:r>
            <a:r>
              <a:rPr dirty="0" sz="1100" spc="-20">
                <a:latin typeface="Segoe UI Emoji"/>
                <a:cs typeface="Segoe UI Emoji"/>
              </a:rPr>
              <a:t>with</a:t>
            </a:r>
            <a:r>
              <a:rPr dirty="0" sz="1100" spc="5">
                <a:latin typeface="Segoe UI Emoji"/>
                <a:cs typeface="Segoe UI Emoji"/>
              </a:rPr>
              <a:t> </a:t>
            </a:r>
            <a:r>
              <a:rPr dirty="0" sz="1100" spc="-30">
                <a:latin typeface="Segoe UI Emoji"/>
                <a:cs typeface="Segoe UI Emoji"/>
              </a:rPr>
              <a:t>leading</a:t>
            </a:r>
            <a:r>
              <a:rPr dirty="0" sz="1100" spc="-75">
                <a:latin typeface="Segoe UI Emoji"/>
                <a:cs typeface="Segoe UI Emoji"/>
              </a:rPr>
              <a:t> </a:t>
            </a:r>
            <a:r>
              <a:rPr dirty="0" sz="1200" spc="-20" b="1">
                <a:latin typeface="Tahoma"/>
                <a:cs typeface="Tahoma"/>
              </a:rPr>
              <a:t>tire </a:t>
            </a:r>
            <a:r>
              <a:rPr dirty="0" sz="1100">
                <a:latin typeface="Segoe UI Emoji"/>
                <a:cs typeface="Segoe UI Emoji"/>
              </a:rPr>
              <a:t>manufacturers</a:t>
            </a:r>
            <a:r>
              <a:rPr dirty="0" sz="1100" spc="-60">
                <a:latin typeface="Segoe UI Emoji"/>
                <a:cs typeface="Segoe UI Emoji"/>
              </a:rPr>
              <a:t> </a:t>
            </a:r>
            <a:r>
              <a:rPr dirty="0" sz="1100">
                <a:latin typeface="Segoe UI Emoji"/>
                <a:cs typeface="Segoe UI Emoji"/>
              </a:rPr>
              <a:t>like</a:t>
            </a:r>
            <a:r>
              <a:rPr dirty="0" sz="1100" spc="-110">
                <a:latin typeface="Segoe UI Emoji"/>
                <a:cs typeface="Segoe UI Emoji"/>
              </a:rPr>
              <a:t> </a:t>
            </a:r>
            <a:r>
              <a:rPr dirty="0" sz="1100" spc="-10">
                <a:latin typeface="Segoe UI Emoji"/>
                <a:cs typeface="Segoe UI Emoji"/>
              </a:rPr>
              <a:t>Pirelli, Michelin,</a:t>
            </a:r>
            <a:r>
              <a:rPr dirty="0" sz="1100" spc="-80">
                <a:latin typeface="Segoe UI Emoji"/>
                <a:cs typeface="Segoe UI Emoji"/>
              </a:rPr>
              <a:t> </a:t>
            </a:r>
            <a:r>
              <a:rPr dirty="0" sz="1100">
                <a:latin typeface="Segoe UI Emoji"/>
                <a:cs typeface="Segoe UI Emoji"/>
              </a:rPr>
              <a:t>and</a:t>
            </a:r>
            <a:r>
              <a:rPr dirty="0" sz="1100" spc="-5">
                <a:latin typeface="Segoe UI Emoji"/>
                <a:cs typeface="Segoe UI Emoji"/>
              </a:rPr>
              <a:t> </a:t>
            </a:r>
            <a:r>
              <a:rPr dirty="0" sz="1100" spc="-35">
                <a:latin typeface="Segoe UI Emoji"/>
                <a:cs typeface="Segoe UI Emoji"/>
              </a:rPr>
              <a:t>ZF</a:t>
            </a:r>
            <a:r>
              <a:rPr dirty="0" sz="1100" spc="-45">
                <a:latin typeface="Segoe UI Emoji"/>
                <a:cs typeface="Segoe UI Emoji"/>
              </a:rPr>
              <a:t> </a:t>
            </a:r>
            <a:r>
              <a:rPr dirty="0" sz="1100" spc="-10">
                <a:latin typeface="Segoe UI Emoji"/>
                <a:cs typeface="Segoe UI Emoji"/>
              </a:rPr>
              <a:t>Friedrichshafen</a:t>
            </a:r>
            <a:endParaRPr sz="1100">
              <a:latin typeface="Segoe UI Emoji"/>
              <a:cs typeface="Segoe UI Emoji"/>
            </a:endParaRPr>
          </a:p>
          <a:p>
            <a:pPr marL="12700" marR="43815">
              <a:lnSpc>
                <a:spcPts val="1350"/>
              </a:lnSpc>
              <a:spcBef>
                <a:spcPts val="1125"/>
              </a:spcBef>
            </a:pPr>
            <a:r>
              <a:rPr dirty="0" sz="1100">
                <a:latin typeface="Segoe UI Emoji"/>
                <a:cs typeface="Segoe UI Emoji"/>
              </a:rPr>
              <a:t>Teams</a:t>
            </a:r>
            <a:r>
              <a:rPr dirty="0" sz="1100" spc="-75">
                <a:latin typeface="Segoe UI Emoji"/>
                <a:cs typeface="Segoe UI Emoji"/>
              </a:rPr>
              <a:t> </a:t>
            </a:r>
            <a:r>
              <a:rPr dirty="0" sz="1100" spc="-10">
                <a:latin typeface="Segoe UI Emoji"/>
                <a:cs typeface="Segoe UI Emoji"/>
              </a:rPr>
              <a:t>up</a:t>
            </a:r>
            <a:r>
              <a:rPr dirty="0" sz="1100" spc="-5">
                <a:latin typeface="Segoe UI Emoji"/>
                <a:cs typeface="Segoe UI Emoji"/>
              </a:rPr>
              <a:t> </a:t>
            </a:r>
            <a:r>
              <a:rPr dirty="0" sz="1100" spc="-35">
                <a:latin typeface="Segoe UI Emoji"/>
                <a:cs typeface="Segoe UI Emoji"/>
              </a:rPr>
              <a:t>with</a:t>
            </a:r>
            <a:r>
              <a:rPr dirty="0" sz="1100" spc="-40">
                <a:latin typeface="Segoe UI Emoji"/>
                <a:cs typeface="Segoe UI Emoji"/>
              </a:rPr>
              <a:t> </a:t>
            </a:r>
            <a:r>
              <a:rPr dirty="0" sz="1100">
                <a:latin typeface="Segoe UI Emoji"/>
                <a:cs typeface="Segoe UI Emoji"/>
              </a:rPr>
              <a:t>Sabelt,</a:t>
            </a:r>
            <a:r>
              <a:rPr dirty="0" sz="1100" spc="-75">
                <a:latin typeface="Segoe UI Emoji"/>
                <a:cs typeface="Segoe UI Emoji"/>
              </a:rPr>
              <a:t> </a:t>
            </a:r>
            <a:r>
              <a:rPr dirty="0" sz="1100">
                <a:latin typeface="Segoe UI Emoji"/>
                <a:cs typeface="Segoe UI Emoji"/>
              </a:rPr>
              <a:t>a</a:t>
            </a:r>
            <a:r>
              <a:rPr dirty="0" sz="1100" spc="-45">
                <a:latin typeface="Segoe UI Emoji"/>
                <a:cs typeface="Segoe UI Emoji"/>
              </a:rPr>
              <a:t> </a:t>
            </a:r>
            <a:r>
              <a:rPr dirty="0" sz="1100" spc="-25">
                <a:latin typeface="Segoe UI Emoji"/>
                <a:cs typeface="Segoe UI Emoji"/>
              </a:rPr>
              <a:t>top </a:t>
            </a:r>
            <a:r>
              <a:rPr dirty="0" sz="1100" spc="-35">
                <a:latin typeface="Segoe UI Emoji"/>
                <a:cs typeface="Segoe UI Emoji"/>
              </a:rPr>
              <a:t>provider</a:t>
            </a:r>
            <a:r>
              <a:rPr dirty="0" sz="1100" spc="-45">
                <a:latin typeface="Segoe UI Emoji"/>
                <a:cs typeface="Segoe UI Emoji"/>
              </a:rPr>
              <a:t> </a:t>
            </a:r>
            <a:r>
              <a:rPr dirty="0" sz="1100" spc="-40">
                <a:latin typeface="Segoe UI Emoji"/>
                <a:cs typeface="Segoe UI Emoji"/>
              </a:rPr>
              <a:t>of</a:t>
            </a:r>
            <a:r>
              <a:rPr dirty="0" sz="1100" spc="-30">
                <a:latin typeface="Segoe UI Emoji"/>
                <a:cs typeface="Segoe UI Emoji"/>
              </a:rPr>
              <a:t> </a:t>
            </a:r>
            <a:r>
              <a:rPr dirty="0" sz="1200" spc="-40" b="1">
                <a:latin typeface="Tahoma"/>
                <a:cs typeface="Tahoma"/>
              </a:rPr>
              <a:t>seats</a:t>
            </a:r>
            <a:r>
              <a:rPr dirty="0" sz="1200" spc="-114" b="1">
                <a:latin typeface="Tahoma"/>
                <a:cs typeface="Tahoma"/>
              </a:rPr>
              <a:t> </a:t>
            </a:r>
            <a:r>
              <a:rPr dirty="0" sz="1100" spc="-10">
                <a:latin typeface="Segoe UI Emoji"/>
                <a:cs typeface="Segoe UI Emoji"/>
              </a:rPr>
              <a:t>and</a:t>
            </a:r>
            <a:r>
              <a:rPr dirty="0" sz="1100" spc="-75">
                <a:latin typeface="Segoe UI Emoji"/>
                <a:cs typeface="Segoe UI Emoji"/>
              </a:rPr>
              <a:t> </a:t>
            </a:r>
            <a:r>
              <a:rPr dirty="0" sz="1100" spc="-10">
                <a:latin typeface="Segoe UI Emoji"/>
                <a:cs typeface="Segoe UI Emoji"/>
              </a:rPr>
              <a:t>safety</a:t>
            </a:r>
            <a:r>
              <a:rPr dirty="0" sz="1100" spc="500">
                <a:latin typeface="Segoe UI Emoji"/>
                <a:cs typeface="Segoe UI Emoji"/>
              </a:rPr>
              <a:t> </a:t>
            </a:r>
            <a:r>
              <a:rPr dirty="0" sz="1100">
                <a:latin typeface="Segoe UI Emoji"/>
                <a:cs typeface="Segoe UI Emoji"/>
              </a:rPr>
              <a:t>belts</a:t>
            </a:r>
            <a:r>
              <a:rPr dirty="0" sz="1100" spc="-5">
                <a:latin typeface="Segoe UI Emoji"/>
                <a:cs typeface="Segoe UI Emoji"/>
              </a:rPr>
              <a:t> </a:t>
            </a:r>
            <a:r>
              <a:rPr dirty="0" sz="1100" spc="-50">
                <a:latin typeface="Segoe UI Emoji"/>
                <a:cs typeface="Segoe UI Emoji"/>
              </a:rPr>
              <a:t>for</a:t>
            </a:r>
            <a:r>
              <a:rPr dirty="0" sz="1100" spc="-60">
                <a:latin typeface="Segoe UI Emoji"/>
                <a:cs typeface="Segoe UI Emoji"/>
              </a:rPr>
              <a:t> </a:t>
            </a:r>
            <a:r>
              <a:rPr dirty="0" sz="1100" spc="-20">
                <a:latin typeface="Segoe UI Emoji"/>
                <a:cs typeface="Segoe UI Emoji"/>
              </a:rPr>
              <a:t>road</a:t>
            </a:r>
            <a:r>
              <a:rPr dirty="0" sz="1100" spc="-85">
                <a:latin typeface="Segoe UI Emoji"/>
                <a:cs typeface="Segoe UI Emoji"/>
              </a:rPr>
              <a:t> </a:t>
            </a:r>
            <a:r>
              <a:rPr dirty="0" sz="1100" spc="-10">
                <a:latin typeface="Segoe UI Emoji"/>
                <a:cs typeface="Segoe UI Emoji"/>
              </a:rPr>
              <a:t>and</a:t>
            </a:r>
            <a:r>
              <a:rPr dirty="0" sz="1100" spc="-90">
                <a:latin typeface="Segoe UI Emoji"/>
                <a:cs typeface="Segoe UI Emoji"/>
              </a:rPr>
              <a:t> </a:t>
            </a:r>
            <a:r>
              <a:rPr dirty="0" sz="1100" spc="-20">
                <a:latin typeface="Segoe UI Emoji"/>
                <a:cs typeface="Segoe UI Emoji"/>
              </a:rPr>
              <a:t>racing</a:t>
            </a:r>
            <a:r>
              <a:rPr dirty="0" sz="1100" spc="-75">
                <a:latin typeface="Segoe UI Emoji"/>
                <a:cs typeface="Segoe UI Emoji"/>
              </a:rPr>
              <a:t> </a:t>
            </a:r>
            <a:r>
              <a:rPr dirty="0" sz="1100" spc="-10">
                <a:latin typeface="Segoe UI Emoji"/>
                <a:cs typeface="Segoe UI Emoji"/>
              </a:rPr>
              <a:t>vehicles</a:t>
            </a:r>
            <a:endParaRPr sz="1100">
              <a:latin typeface="Segoe UI Emoji"/>
              <a:cs typeface="Segoe UI Emoji"/>
            </a:endParaRPr>
          </a:p>
        </p:txBody>
      </p:sp>
      <p:sp>
        <p:nvSpPr>
          <p:cNvPr id="38" name="object 38" descr=""/>
          <p:cNvSpPr txBox="1"/>
          <p:nvPr/>
        </p:nvSpPr>
        <p:spPr>
          <a:xfrm>
            <a:off x="6315075" y="1114425"/>
            <a:ext cx="1571625" cy="342900"/>
          </a:xfrm>
          <a:prstGeom prst="rect">
            <a:avLst/>
          </a:prstGeom>
          <a:solidFill>
            <a:srgbClr val="7E7E7E"/>
          </a:solidFill>
        </p:spPr>
        <p:txBody>
          <a:bodyPr wrap="square" lIns="0" tIns="83820" rIns="0" bIns="0" rtlCol="0" vert="horz">
            <a:spAutoFit/>
          </a:bodyPr>
          <a:lstStyle/>
          <a:p>
            <a:pPr marL="147955">
              <a:lnSpc>
                <a:spcPct val="100000"/>
              </a:lnSpc>
              <a:spcBef>
                <a:spcPts val="660"/>
              </a:spcBef>
            </a:pPr>
            <a:r>
              <a:rPr dirty="0" sz="1100" spc="-80" b="1">
                <a:solidFill>
                  <a:srgbClr val="FFFFFF"/>
                </a:solidFill>
                <a:latin typeface="Tahoma"/>
                <a:cs typeface="Tahoma"/>
              </a:rPr>
              <a:t>Regulatory</a:t>
            </a:r>
            <a:r>
              <a:rPr dirty="0" sz="1100" spc="-4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100" spc="-10" b="1">
                <a:solidFill>
                  <a:srgbClr val="FFFFFF"/>
                </a:solidFill>
                <a:latin typeface="Tahoma"/>
                <a:cs typeface="Tahoma"/>
              </a:rPr>
              <a:t>Pressure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39" name="object 39" descr=""/>
          <p:cNvSpPr txBox="1"/>
          <p:nvPr/>
        </p:nvSpPr>
        <p:spPr>
          <a:xfrm>
            <a:off x="8105775" y="1133475"/>
            <a:ext cx="1571625" cy="333375"/>
          </a:xfrm>
          <a:prstGeom prst="rect">
            <a:avLst/>
          </a:prstGeom>
          <a:solidFill>
            <a:srgbClr val="7E7E7E"/>
          </a:solidFill>
        </p:spPr>
        <p:txBody>
          <a:bodyPr wrap="square" lIns="0" tIns="0" rIns="0" bIns="0" rtlCol="0" vert="horz">
            <a:spAutoFit/>
          </a:bodyPr>
          <a:lstStyle/>
          <a:p>
            <a:pPr marL="258445">
              <a:lnSpc>
                <a:spcPts val="1250"/>
              </a:lnSpc>
            </a:pPr>
            <a:r>
              <a:rPr dirty="0" sz="1100" spc="-55" b="1">
                <a:solidFill>
                  <a:srgbClr val="FFFFFF"/>
                </a:solidFill>
                <a:latin typeface="Tahoma"/>
                <a:cs typeface="Tahoma"/>
              </a:rPr>
              <a:t>Corporate</a:t>
            </a:r>
            <a:r>
              <a:rPr dirty="0" sz="1100" spc="-7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100" spc="-10" b="1">
                <a:solidFill>
                  <a:srgbClr val="FFFFFF"/>
                </a:solidFill>
                <a:latin typeface="Tahoma"/>
                <a:cs typeface="Tahoma"/>
              </a:rPr>
              <a:t>Social</a:t>
            </a:r>
            <a:endParaRPr sz="1100">
              <a:latin typeface="Tahoma"/>
              <a:cs typeface="Tahoma"/>
            </a:endParaRPr>
          </a:p>
          <a:p>
            <a:pPr marL="340995">
              <a:lnSpc>
                <a:spcPts val="1295"/>
              </a:lnSpc>
            </a:pPr>
            <a:r>
              <a:rPr dirty="0" sz="1100" spc="-10" b="1">
                <a:solidFill>
                  <a:srgbClr val="FFFFFF"/>
                </a:solidFill>
                <a:latin typeface="Tahoma"/>
                <a:cs typeface="Tahoma"/>
              </a:rPr>
              <a:t>Responsibility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40" name="object 40" descr=""/>
          <p:cNvSpPr txBox="1"/>
          <p:nvPr/>
        </p:nvSpPr>
        <p:spPr>
          <a:xfrm>
            <a:off x="9934575" y="1133475"/>
            <a:ext cx="1562100" cy="333375"/>
          </a:xfrm>
          <a:prstGeom prst="rect">
            <a:avLst/>
          </a:prstGeom>
          <a:solidFill>
            <a:srgbClr val="7E7E7E"/>
          </a:solidFill>
        </p:spPr>
        <p:txBody>
          <a:bodyPr wrap="square" lIns="0" tIns="78105" rIns="0" bIns="0" rtlCol="0" vert="horz">
            <a:spAutoFit/>
          </a:bodyPr>
          <a:lstStyle/>
          <a:p>
            <a:pPr marL="335915">
              <a:lnSpc>
                <a:spcPct val="100000"/>
              </a:lnSpc>
              <a:spcBef>
                <a:spcPts val="615"/>
              </a:spcBef>
            </a:pPr>
            <a:r>
              <a:rPr dirty="0" sz="1100" spc="-75" b="1">
                <a:solidFill>
                  <a:srgbClr val="FFFFFF"/>
                </a:solidFill>
                <a:latin typeface="Tahoma"/>
                <a:cs typeface="Tahoma"/>
              </a:rPr>
              <a:t>Market</a:t>
            </a:r>
            <a:r>
              <a:rPr dirty="0" sz="1100" spc="-7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100" spc="-10" b="1">
                <a:solidFill>
                  <a:srgbClr val="FFFFFF"/>
                </a:solidFill>
                <a:latin typeface="Tahoma"/>
                <a:cs typeface="Tahoma"/>
              </a:rPr>
              <a:t>Trends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41" name="object 41" descr=""/>
          <p:cNvSpPr txBox="1"/>
          <p:nvPr/>
        </p:nvSpPr>
        <p:spPr>
          <a:xfrm>
            <a:off x="6361176" y="1560766"/>
            <a:ext cx="1425575" cy="103695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80975" marR="5080" indent="-168910">
              <a:lnSpc>
                <a:spcPct val="99500"/>
              </a:lnSpc>
              <a:spcBef>
                <a:spcPts val="135"/>
              </a:spcBef>
              <a:buFont typeface="Arial MT"/>
              <a:buChar char="•"/>
              <a:tabLst>
                <a:tab pos="184150" algn="l"/>
              </a:tabLst>
            </a:pPr>
            <a:r>
              <a:rPr dirty="0" sz="1100" spc="-25">
                <a:latin typeface="Segoe UI Emoji"/>
                <a:cs typeface="Segoe UI Emoji"/>
              </a:rPr>
              <a:t>New</a:t>
            </a:r>
            <a:r>
              <a:rPr dirty="0" sz="1100">
                <a:latin typeface="Segoe UI Emoji"/>
                <a:cs typeface="Segoe UI Emoji"/>
              </a:rPr>
              <a:t> cars</a:t>
            </a:r>
            <a:r>
              <a:rPr dirty="0" sz="1100" spc="-45">
                <a:latin typeface="Segoe UI Emoji"/>
                <a:cs typeface="Segoe UI Emoji"/>
              </a:rPr>
              <a:t> </a:t>
            </a:r>
            <a:r>
              <a:rPr dirty="0" sz="1100" spc="-20">
                <a:latin typeface="Segoe UI Emoji"/>
                <a:cs typeface="Segoe UI Emoji"/>
              </a:rPr>
              <a:t>must </a:t>
            </a:r>
            <a:r>
              <a:rPr dirty="0" sz="1100" spc="-20">
                <a:latin typeface="Segoe UI Emoji"/>
                <a:cs typeface="Segoe UI Emoji"/>
              </a:rPr>
              <a:t>	</a:t>
            </a:r>
            <a:r>
              <a:rPr dirty="0" sz="1100">
                <a:latin typeface="Segoe UI Emoji"/>
                <a:cs typeface="Segoe UI Emoji"/>
              </a:rPr>
              <a:t>reduce</a:t>
            </a:r>
            <a:r>
              <a:rPr dirty="0" sz="1100" spc="-114">
                <a:latin typeface="Segoe UI Emoji"/>
                <a:cs typeface="Segoe UI Emoji"/>
              </a:rPr>
              <a:t> </a:t>
            </a:r>
            <a:r>
              <a:rPr dirty="0" sz="1100" spc="-30">
                <a:latin typeface="Segoe UI Emoji"/>
                <a:cs typeface="Segoe UI Emoji"/>
              </a:rPr>
              <a:t>average</a:t>
            </a:r>
            <a:r>
              <a:rPr dirty="0" sz="1100" spc="-20">
                <a:latin typeface="Segoe UI Emoji"/>
                <a:cs typeface="Segoe UI Emoji"/>
              </a:rPr>
              <a:t> </a:t>
            </a:r>
            <a:r>
              <a:rPr dirty="0" sz="1100" spc="-25">
                <a:latin typeface="Segoe UI Emoji"/>
                <a:cs typeface="Segoe UI Emoji"/>
              </a:rPr>
              <a:t>CO2 </a:t>
            </a:r>
            <a:r>
              <a:rPr dirty="0" sz="1100" spc="-25">
                <a:latin typeface="Segoe UI Emoji"/>
                <a:cs typeface="Segoe UI Emoji"/>
              </a:rPr>
              <a:t>	</a:t>
            </a:r>
            <a:r>
              <a:rPr dirty="0" sz="1100">
                <a:latin typeface="Segoe UI Emoji"/>
                <a:cs typeface="Segoe UI Emoji"/>
              </a:rPr>
              <a:t>emissions</a:t>
            </a:r>
            <a:r>
              <a:rPr dirty="0" sz="1100" spc="-35">
                <a:latin typeface="Segoe UI Emoji"/>
                <a:cs typeface="Segoe UI Emoji"/>
              </a:rPr>
              <a:t> </a:t>
            </a:r>
            <a:r>
              <a:rPr dirty="0" sz="1100" spc="-50">
                <a:latin typeface="Segoe UI Emoji"/>
                <a:cs typeface="Segoe UI Emoji"/>
              </a:rPr>
              <a:t>by</a:t>
            </a:r>
            <a:r>
              <a:rPr dirty="0" sz="1100" spc="10">
                <a:latin typeface="Segoe UI Emoji"/>
                <a:cs typeface="Segoe UI Emoji"/>
              </a:rPr>
              <a:t> </a:t>
            </a:r>
            <a:r>
              <a:rPr dirty="0" sz="1100" spc="-25" b="1">
                <a:latin typeface="Tahoma"/>
                <a:cs typeface="Tahoma"/>
              </a:rPr>
              <a:t>55%</a:t>
            </a:r>
            <a:endParaRPr sz="1100">
              <a:latin typeface="Tahoma"/>
              <a:cs typeface="Tahoma"/>
            </a:endParaRPr>
          </a:p>
          <a:p>
            <a:pPr marL="184150">
              <a:lnSpc>
                <a:spcPts val="1280"/>
              </a:lnSpc>
            </a:pPr>
            <a:r>
              <a:rPr dirty="0" sz="1100" spc="-45">
                <a:latin typeface="Segoe UI Emoji"/>
                <a:cs typeface="Segoe UI Emoji"/>
              </a:rPr>
              <a:t>by</a:t>
            </a:r>
            <a:r>
              <a:rPr dirty="0" sz="1100" spc="-50">
                <a:latin typeface="Segoe UI Emoji"/>
                <a:cs typeface="Segoe UI Emoji"/>
              </a:rPr>
              <a:t> </a:t>
            </a:r>
            <a:r>
              <a:rPr dirty="0" sz="1100" spc="-20">
                <a:latin typeface="Segoe UI Emoji"/>
                <a:cs typeface="Segoe UI Emoji"/>
              </a:rPr>
              <a:t>2030</a:t>
            </a:r>
            <a:r>
              <a:rPr dirty="0" sz="1100" spc="-65">
                <a:latin typeface="Segoe UI Emoji"/>
                <a:cs typeface="Segoe UI Emoji"/>
              </a:rPr>
              <a:t> </a:t>
            </a:r>
            <a:r>
              <a:rPr dirty="0" sz="1100" spc="-10">
                <a:latin typeface="Segoe UI Emoji"/>
                <a:cs typeface="Segoe UI Emoji"/>
              </a:rPr>
              <a:t>and</a:t>
            </a:r>
            <a:r>
              <a:rPr dirty="0" sz="1100" spc="-70">
                <a:latin typeface="Segoe UI Emoji"/>
                <a:cs typeface="Segoe UI Emoji"/>
              </a:rPr>
              <a:t> </a:t>
            </a:r>
            <a:r>
              <a:rPr dirty="0" sz="1100" spc="-20" b="1">
                <a:latin typeface="Tahoma"/>
                <a:cs typeface="Tahoma"/>
              </a:rPr>
              <a:t>100%</a:t>
            </a:r>
            <a:endParaRPr sz="1100">
              <a:latin typeface="Tahoma"/>
              <a:cs typeface="Tahoma"/>
            </a:endParaRPr>
          </a:p>
          <a:p>
            <a:pPr marL="184150">
              <a:lnSpc>
                <a:spcPct val="100000"/>
              </a:lnSpc>
              <a:spcBef>
                <a:spcPts val="30"/>
              </a:spcBef>
            </a:pPr>
            <a:r>
              <a:rPr dirty="0" sz="1100" spc="-45">
                <a:latin typeface="Segoe UI Emoji"/>
                <a:cs typeface="Segoe UI Emoji"/>
              </a:rPr>
              <a:t>by</a:t>
            </a:r>
            <a:r>
              <a:rPr dirty="0" sz="1100" spc="-40">
                <a:latin typeface="Segoe UI Emoji"/>
                <a:cs typeface="Segoe UI Emoji"/>
              </a:rPr>
              <a:t> </a:t>
            </a:r>
            <a:r>
              <a:rPr dirty="0" sz="1100">
                <a:latin typeface="Segoe UI Emoji"/>
                <a:cs typeface="Segoe UI Emoji"/>
              </a:rPr>
              <a:t>2035,</a:t>
            </a:r>
            <a:r>
              <a:rPr dirty="0" sz="1100" spc="-80">
                <a:latin typeface="Segoe UI Emoji"/>
                <a:cs typeface="Segoe UI Emoji"/>
              </a:rPr>
              <a:t> </a:t>
            </a:r>
            <a:r>
              <a:rPr dirty="0" sz="1100" spc="-10">
                <a:latin typeface="Segoe UI Emoji"/>
                <a:cs typeface="Segoe UI Emoji"/>
              </a:rPr>
              <a:t>compared</a:t>
            </a:r>
            <a:endParaRPr sz="1100">
              <a:latin typeface="Segoe UI Emoji"/>
              <a:cs typeface="Segoe UI Emoji"/>
            </a:endParaRPr>
          </a:p>
          <a:p>
            <a:pPr marL="184150">
              <a:lnSpc>
                <a:spcPct val="100000"/>
              </a:lnSpc>
              <a:spcBef>
                <a:spcPts val="35"/>
              </a:spcBef>
            </a:pPr>
            <a:r>
              <a:rPr dirty="0" sz="1100" spc="-30">
                <a:latin typeface="Segoe UI Emoji"/>
                <a:cs typeface="Segoe UI Emoji"/>
              </a:rPr>
              <a:t>to</a:t>
            </a:r>
            <a:r>
              <a:rPr dirty="0" sz="1100" spc="-70">
                <a:latin typeface="Segoe UI Emoji"/>
                <a:cs typeface="Segoe UI Emoji"/>
              </a:rPr>
              <a:t> </a:t>
            </a:r>
            <a:r>
              <a:rPr dirty="0" sz="1100" spc="-20">
                <a:latin typeface="Segoe UI Emoji"/>
                <a:cs typeface="Segoe UI Emoji"/>
              </a:rPr>
              <a:t>2021</a:t>
            </a:r>
            <a:r>
              <a:rPr dirty="0" sz="1100" spc="-55">
                <a:latin typeface="Segoe UI Emoji"/>
                <a:cs typeface="Segoe UI Emoji"/>
              </a:rPr>
              <a:t> </a:t>
            </a:r>
            <a:r>
              <a:rPr dirty="0" sz="1100" spc="-10">
                <a:latin typeface="Segoe UI Emoji"/>
                <a:cs typeface="Segoe UI Emoji"/>
              </a:rPr>
              <a:t>levels</a:t>
            </a:r>
            <a:endParaRPr sz="1100">
              <a:latin typeface="Segoe UI Emoji"/>
              <a:cs typeface="Segoe UI Emoji"/>
            </a:endParaRPr>
          </a:p>
        </p:txBody>
      </p:sp>
      <p:sp>
        <p:nvSpPr>
          <p:cNvPr id="42" name="object 42" descr=""/>
          <p:cNvSpPr txBox="1"/>
          <p:nvPr/>
        </p:nvSpPr>
        <p:spPr>
          <a:xfrm>
            <a:off x="8158860" y="1559623"/>
            <a:ext cx="1285240" cy="103695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80975" marR="5080" indent="-168910">
              <a:lnSpc>
                <a:spcPct val="100099"/>
              </a:lnSpc>
              <a:spcBef>
                <a:spcPts val="125"/>
              </a:spcBef>
              <a:buFont typeface="Arial MT"/>
              <a:buChar char="•"/>
              <a:tabLst>
                <a:tab pos="184150" algn="l"/>
              </a:tabLst>
            </a:pPr>
            <a:r>
              <a:rPr dirty="0" sz="1100">
                <a:latin typeface="Segoe UI Emoji"/>
                <a:cs typeface="Segoe UI Emoji"/>
              </a:rPr>
              <a:t>Has</a:t>
            </a:r>
            <a:r>
              <a:rPr dirty="0" sz="1100" spc="-50">
                <a:latin typeface="Segoe UI Emoji"/>
                <a:cs typeface="Segoe UI Emoji"/>
              </a:rPr>
              <a:t> </a:t>
            </a:r>
            <a:r>
              <a:rPr dirty="0" sz="1100" spc="-10">
                <a:latin typeface="Segoe UI Emoji"/>
                <a:cs typeface="Segoe UI Emoji"/>
              </a:rPr>
              <a:t>committed</a:t>
            </a:r>
            <a:r>
              <a:rPr dirty="0" sz="1100" spc="-60">
                <a:latin typeface="Segoe UI Emoji"/>
                <a:cs typeface="Segoe UI Emoji"/>
              </a:rPr>
              <a:t> </a:t>
            </a:r>
            <a:r>
              <a:rPr dirty="0" sz="1100" spc="-25">
                <a:latin typeface="Segoe UI Emoji"/>
                <a:cs typeface="Segoe UI Emoji"/>
              </a:rPr>
              <a:t>to </a:t>
            </a:r>
            <a:r>
              <a:rPr dirty="0" sz="1100" spc="-25">
                <a:latin typeface="Segoe UI Emoji"/>
                <a:cs typeface="Segoe UI Emoji"/>
              </a:rPr>
              <a:t>	</a:t>
            </a:r>
            <a:r>
              <a:rPr dirty="0" sz="1100" spc="-30">
                <a:latin typeface="Segoe UI Emoji"/>
                <a:cs typeface="Segoe UI Emoji"/>
              </a:rPr>
              <a:t>becoming </a:t>
            </a:r>
            <a:r>
              <a:rPr dirty="0" sz="1100" spc="-35" b="1">
                <a:latin typeface="Tahoma"/>
                <a:cs typeface="Tahoma"/>
              </a:rPr>
              <a:t>carbon </a:t>
            </a:r>
            <a:r>
              <a:rPr dirty="0" sz="1100" spc="-35" b="1">
                <a:latin typeface="Tahoma"/>
                <a:cs typeface="Tahoma"/>
              </a:rPr>
              <a:t>	</a:t>
            </a:r>
            <a:r>
              <a:rPr dirty="0" sz="1100" spc="-65" b="1">
                <a:latin typeface="Tahoma"/>
                <a:cs typeface="Tahoma"/>
              </a:rPr>
              <a:t>neutral</a:t>
            </a:r>
            <a:r>
              <a:rPr dirty="0" sz="1100" spc="-95" b="1">
                <a:latin typeface="Tahoma"/>
                <a:cs typeface="Tahoma"/>
              </a:rPr>
              <a:t> </a:t>
            </a:r>
            <a:r>
              <a:rPr dirty="0" sz="1100" spc="-65" b="1">
                <a:latin typeface="Tahoma"/>
                <a:cs typeface="Tahoma"/>
              </a:rPr>
              <a:t>by</a:t>
            </a:r>
            <a:r>
              <a:rPr dirty="0" sz="1100" spc="-85" b="1">
                <a:latin typeface="Tahoma"/>
                <a:cs typeface="Tahoma"/>
              </a:rPr>
              <a:t> </a:t>
            </a:r>
            <a:r>
              <a:rPr dirty="0" sz="1100" spc="-10" b="1">
                <a:latin typeface="Tahoma"/>
                <a:cs typeface="Tahoma"/>
              </a:rPr>
              <a:t>2030</a:t>
            </a:r>
            <a:r>
              <a:rPr dirty="0" sz="1100" spc="-10">
                <a:latin typeface="Segoe UI Emoji"/>
                <a:cs typeface="Segoe UI Emoji"/>
              </a:rPr>
              <a:t>, </a:t>
            </a:r>
            <a:r>
              <a:rPr dirty="0" sz="1100" spc="-10">
                <a:latin typeface="Segoe UI Emoji"/>
                <a:cs typeface="Segoe UI Emoji"/>
              </a:rPr>
              <a:t>	</a:t>
            </a:r>
            <a:r>
              <a:rPr dirty="0" sz="1100">
                <a:latin typeface="Segoe UI Emoji"/>
                <a:cs typeface="Segoe UI Emoji"/>
              </a:rPr>
              <a:t>which</a:t>
            </a:r>
            <a:r>
              <a:rPr dirty="0" sz="1100" spc="-70">
                <a:latin typeface="Segoe UI Emoji"/>
                <a:cs typeface="Segoe UI Emoji"/>
              </a:rPr>
              <a:t> </a:t>
            </a:r>
            <a:r>
              <a:rPr dirty="0" sz="1100" spc="-10">
                <a:latin typeface="Segoe UI Emoji"/>
                <a:cs typeface="Segoe UI Emoji"/>
              </a:rPr>
              <a:t>requires</a:t>
            </a:r>
            <a:r>
              <a:rPr dirty="0" sz="1100" spc="-70">
                <a:latin typeface="Segoe UI Emoji"/>
                <a:cs typeface="Segoe UI Emoji"/>
              </a:rPr>
              <a:t> </a:t>
            </a:r>
            <a:r>
              <a:rPr dirty="0" sz="1100" spc="-50">
                <a:latin typeface="Segoe UI Emoji"/>
                <a:cs typeface="Segoe UI Emoji"/>
              </a:rPr>
              <a:t>a </a:t>
            </a:r>
            <a:r>
              <a:rPr dirty="0" sz="1100" spc="-50">
                <a:latin typeface="Segoe UI Emoji"/>
                <a:cs typeface="Segoe UI Emoji"/>
              </a:rPr>
              <a:t>	</a:t>
            </a:r>
            <a:r>
              <a:rPr dirty="0" sz="1100">
                <a:latin typeface="Segoe UI Emoji"/>
                <a:cs typeface="Segoe UI Emoji"/>
              </a:rPr>
              <a:t>shift</a:t>
            </a:r>
            <a:r>
              <a:rPr dirty="0" sz="1100" spc="-75">
                <a:latin typeface="Segoe UI Emoji"/>
                <a:cs typeface="Segoe UI Emoji"/>
              </a:rPr>
              <a:t> </a:t>
            </a:r>
            <a:r>
              <a:rPr dirty="0" sz="1100" spc="-10">
                <a:latin typeface="Segoe UI Emoji"/>
                <a:cs typeface="Segoe UI Emoji"/>
              </a:rPr>
              <a:t>toward 	electrification</a:t>
            </a:r>
            <a:endParaRPr sz="1100">
              <a:latin typeface="Segoe UI Emoji"/>
              <a:cs typeface="Segoe UI Emoji"/>
            </a:endParaRPr>
          </a:p>
        </p:txBody>
      </p:sp>
      <p:sp>
        <p:nvSpPr>
          <p:cNvPr id="43" name="object 43" descr=""/>
          <p:cNvSpPr txBox="1"/>
          <p:nvPr/>
        </p:nvSpPr>
        <p:spPr>
          <a:xfrm>
            <a:off x="10018014" y="1570354"/>
            <a:ext cx="1558925" cy="11988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80975" marR="5080" indent="-168275">
              <a:lnSpc>
                <a:spcPct val="99600"/>
              </a:lnSpc>
              <a:spcBef>
                <a:spcPts val="130"/>
              </a:spcBef>
              <a:buFont typeface="Arial MT"/>
              <a:buChar char="•"/>
              <a:tabLst>
                <a:tab pos="184150" algn="l"/>
              </a:tabLst>
            </a:pPr>
            <a:r>
              <a:rPr dirty="0" sz="1100" spc="-10">
                <a:latin typeface="Segoe UI Emoji"/>
                <a:cs typeface="Segoe UI Emoji"/>
              </a:rPr>
              <a:t>Competitors</a:t>
            </a:r>
            <a:r>
              <a:rPr dirty="0" sz="1100" spc="-30">
                <a:latin typeface="Segoe UI Emoji"/>
                <a:cs typeface="Segoe UI Emoji"/>
              </a:rPr>
              <a:t> </a:t>
            </a:r>
            <a:r>
              <a:rPr dirty="0" sz="1100" spc="-20">
                <a:latin typeface="Segoe UI Emoji"/>
                <a:cs typeface="Segoe UI Emoji"/>
              </a:rPr>
              <a:t>like </a:t>
            </a:r>
            <a:r>
              <a:rPr dirty="0" sz="1100" spc="-20">
                <a:latin typeface="Segoe UI Emoji"/>
                <a:cs typeface="Segoe UI Emoji"/>
              </a:rPr>
              <a:t>	</a:t>
            </a:r>
            <a:r>
              <a:rPr dirty="0" sz="1100">
                <a:latin typeface="Segoe UI Emoji"/>
                <a:cs typeface="Segoe UI Emoji"/>
              </a:rPr>
              <a:t>Porsche</a:t>
            </a:r>
            <a:r>
              <a:rPr dirty="0" sz="1100" spc="-35">
                <a:latin typeface="Segoe UI Emoji"/>
                <a:cs typeface="Segoe UI Emoji"/>
              </a:rPr>
              <a:t> </a:t>
            </a:r>
            <a:r>
              <a:rPr dirty="0" sz="1100" spc="-10">
                <a:latin typeface="Segoe UI Emoji"/>
                <a:cs typeface="Segoe UI Emoji"/>
              </a:rPr>
              <a:t>(Taycan), </a:t>
            </a:r>
            <a:r>
              <a:rPr dirty="0" sz="1100" spc="-10">
                <a:latin typeface="Segoe UI Emoji"/>
                <a:cs typeface="Segoe UI Emoji"/>
              </a:rPr>
              <a:t>	</a:t>
            </a:r>
            <a:r>
              <a:rPr dirty="0" sz="1100" spc="-30">
                <a:latin typeface="Segoe UI Emoji"/>
                <a:cs typeface="Segoe UI Emoji"/>
              </a:rPr>
              <a:t>Lamborghini</a:t>
            </a:r>
            <a:r>
              <a:rPr dirty="0" sz="1100" spc="-20">
                <a:latin typeface="Segoe UI Emoji"/>
                <a:cs typeface="Segoe UI Emoji"/>
              </a:rPr>
              <a:t> </a:t>
            </a:r>
            <a:r>
              <a:rPr dirty="0" sz="1100" spc="-10">
                <a:latin typeface="Segoe UI Emoji"/>
                <a:cs typeface="Segoe UI Emoji"/>
              </a:rPr>
              <a:t>(Revuelto </a:t>
            </a:r>
            <a:r>
              <a:rPr dirty="0" sz="1100" spc="-10">
                <a:latin typeface="Segoe UI Emoji"/>
                <a:cs typeface="Segoe UI Emoji"/>
              </a:rPr>
              <a:t>	</a:t>
            </a:r>
            <a:r>
              <a:rPr dirty="0" sz="1100">
                <a:latin typeface="Segoe UI Emoji"/>
                <a:cs typeface="Segoe UI Emoji"/>
              </a:rPr>
              <a:t>PHEV),</a:t>
            </a:r>
            <a:r>
              <a:rPr dirty="0" sz="1100" spc="-35">
                <a:latin typeface="Segoe UI Emoji"/>
                <a:cs typeface="Segoe UI Emoji"/>
              </a:rPr>
              <a:t> </a:t>
            </a:r>
            <a:r>
              <a:rPr dirty="0" sz="1100" spc="-20">
                <a:latin typeface="Segoe UI Emoji"/>
                <a:cs typeface="Segoe UI Emoji"/>
              </a:rPr>
              <a:t>Aston</a:t>
            </a:r>
            <a:r>
              <a:rPr dirty="0" sz="1100" spc="-35">
                <a:latin typeface="Segoe UI Emoji"/>
                <a:cs typeface="Segoe UI Emoji"/>
              </a:rPr>
              <a:t> </a:t>
            </a:r>
            <a:r>
              <a:rPr dirty="0" sz="1100" spc="-10">
                <a:latin typeface="Segoe UI Emoji"/>
                <a:cs typeface="Segoe UI Emoji"/>
              </a:rPr>
              <a:t>Martin, 	and</a:t>
            </a:r>
            <a:r>
              <a:rPr dirty="0" sz="1100" spc="-100">
                <a:latin typeface="Segoe UI Emoji"/>
                <a:cs typeface="Segoe UI Emoji"/>
              </a:rPr>
              <a:t> </a:t>
            </a:r>
            <a:r>
              <a:rPr dirty="0" sz="1100" spc="-10">
                <a:latin typeface="Segoe UI Emoji"/>
                <a:cs typeface="Segoe UI Emoji"/>
              </a:rPr>
              <a:t>McLaren</a:t>
            </a:r>
            <a:r>
              <a:rPr dirty="0" sz="1100" spc="-90">
                <a:latin typeface="Segoe UI Emoji"/>
                <a:cs typeface="Segoe UI Emoji"/>
              </a:rPr>
              <a:t> </a:t>
            </a:r>
            <a:r>
              <a:rPr dirty="0" sz="1100" spc="-25">
                <a:latin typeface="Segoe UI Emoji"/>
                <a:cs typeface="Segoe UI Emoji"/>
              </a:rPr>
              <a:t>are </a:t>
            </a:r>
            <a:r>
              <a:rPr dirty="0" sz="1100" spc="-25">
                <a:latin typeface="Segoe UI Emoji"/>
                <a:cs typeface="Segoe UI Emoji"/>
              </a:rPr>
              <a:t>	</a:t>
            </a:r>
            <a:r>
              <a:rPr dirty="0" sz="1100" spc="-10">
                <a:latin typeface="Segoe UI Emoji"/>
                <a:cs typeface="Segoe UI Emoji"/>
              </a:rPr>
              <a:t>embracing 	electrification</a:t>
            </a:r>
            <a:endParaRPr sz="1100">
              <a:latin typeface="Segoe UI Emoji"/>
              <a:cs typeface="Segoe UI Emoji"/>
            </a:endParaRPr>
          </a:p>
        </p:txBody>
      </p:sp>
      <p:sp>
        <p:nvSpPr>
          <p:cNvPr id="44" name="object 44" descr=""/>
          <p:cNvSpPr/>
          <p:nvPr/>
        </p:nvSpPr>
        <p:spPr>
          <a:xfrm>
            <a:off x="342900" y="4267200"/>
            <a:ext cx="5401310" cy="0"/>
          </a:xfrm>
          <a:custGeom>
            <a:avLst/>
            <a:gdLst/>
            <a:ahLst/>
            <a:cxnLst/>
            <a:rect l="l" t="t" r="r" b="b"/>
            <a:pathLst>
              <a:path w="5401310" h="0">
                <a:moveTo>
                  <a:pt x="0" y="0"/>
                </a:moveTo>
                <a:lnTo>
                  <a:pt x="5400802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 descr=""/>
          <p:cNvSpPr txBox="1"/>
          <p:nvPr/>
        </p:nvSpPr>
        <p:spPr>
          <a:xfrm>
            <a:off x="425450" y="4025265"/>
            <a:ext cx="2585085" cy="21971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250" spc="-50" b="1">
                <a:latin typeface="Tahoma"/>
                <a:cs typeface="Tahoma"/>
              </a:rPr>
              <a:t>Ferrari’s</a:t>
            </a:r>
            <a:r>
              <a:rPr dirty="0" sz="1250" spc="-85" b="1">
                <a:latin typeface="Tahoma"/>
                <a:cs typeface="Tahoma"/>
              </a:rPr>
              <a:t> </a:t>
            </a:r>
            <a:r>
              <a:rPr dirty="0" sz="1250" spc="-35" b="1">
                <a:latin typeface="Tahoma"/>
                <a:cs typeface="Tahoma"/>
              </a:rPr>
              <a:t>Dominance</a:t>
            </a:r>
            <a:r>
              <a:rPr dirty="0" sz="1250" spc="-50" b="1">
                <a:latin typeface="Tahoma"/>
                <a:cs typeface="Tahoma"/>
              </a:rPr>
              <a:t> </a:t>
            </a:r>
            <a:r>
              <a:rPr dirty="0" sz="1250" spc="-80" b="1">
                <a:latin typeface="Tahoma"/>
                <a:cs typeface="Tahoma"/>
              </a:rPr>
              <a:t>in</a:t>
            </a:r>
            <a:r>
              <a:rPr dirty="0" sz="1250" b="1">
                <a:latin typeface="Tahoma"/>
                <a:cs typeface="Tahoma"/>
              </a:rPr>
              <a:t> </a:t>
            </a:r>
            <a:r>
              <a:rPr dirty="0" sz="1250" spc="-30" b="1">
                <a:latin typeface="Tahoma"/>
                <a:cs typeface="Tahoma"/>
              </a:rPr>
              <a:t>Motorsport</a:t>
            </a:r>
            <a:endParaRPr sz="1250">
              <a:latin typeface="Tahoma"/>
              <a:cs typeface="Tahoma"/>
            </a:endParaRPr>
          </a:p>
        </p:txBody>
      </p:sp>
      <p:sp>
        <p:nvSpPr>
          <p:cNvPr id="46" name="object 46" descr=""/>
          <p:cNvSpPr/>
          <p:nvPr/>
        </p:nvSpPr>
        <p:spPr>
          <a:xfrm>
            <a:off x="428625" y="4857750"/>
            <a:ext cx="257175" cy="628650"/>
          </a:xfrm>
          <a:custGeom>
            <a:avLst/>
            <a:gdLst/>
            <a:ahLst/>
            <a:cxnLst/>
            <a:rect l="l" t="t" r="r" b="b"/>
            <a:pathLst>
              <a:path w="257175" h="628650">
                <a:moveTo>
                  <a:pt x="257175" y="0"/>
                </a:moveTo>
                <a:lnTo>
                  <a:pt x="0" y="0"/>
                </a:lnTo>
                <a:lnTo>
                  <a:pt x="0" y="628650"/>
                </a:lnTo>
                <a:lnTo>
                  <a:pt x="257175" y="628650"/>
                </a:lnTo>
                <a:lnTo>
                  <a:pt x="257175" y="0"/>
                </a:lnTo>
                <a:close/>
              </a:path>
            </a:pathLst>
          </a:custGeom>
          <a:solidFill>
            <a:srgbClr val="5F5F5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 descr=""/>
          <p:cNvSpPr/>
          <p:nvPr/>
        </p:nvSpPr>
        <p:spPr>
          <a:xfrm>
            <a:off x="762000" y="4905375"/>
            <a:ext cx="257175" cy="581025"/>
          </a:xfrm>
          <a:custGeom>
            <a:avLst/>
            <a:gdLst/>
            <a:ahLst/>
            <a:cxnLst/>
            <a:rect l="l" t="t" r="r" b="b"/>
            <a:pathLst>
              <a:path w="257175" h="581025">
                <a:moveTo>
                  <a:pt x="257175" y="0"/>
                </a:moveTo>
                <a:lnTo>
                  <a:pt x="0" y="0"/>
                </a:lnTo>
                <a:lnTo>
                  <a:pt x="0" y="581025"/>
                </a:lnTo>
                <a:lnTo>
                  <a:pt x="257175" y="581025"/>
                </a:lnTo>
                <a:lnTo>
                  <a:pt x="257175" y="0"/>
                </a:lnTo>
                <a:close/>
              </a:path>
            </a:pathLst>
          </a:custGeom>
          <a:solidFill>
            <a:srgbClr val="B3B3B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 descr=""/>
          <p:cNvSpPr/>
          <p:nvPr/>
        </p:nvSpPr>
        <p:spPr>
          <a:xfrm>
            <a:off x="1085850" y="4933950"/>
            <a:ext cx="266700" cy="552450"/>
          </a:xfrm>
          <a:custGeom>
            <a:avLst/>
            <a:gdLst/>
            <a:ahLst/>
            <a:cxnLst/>
            <a:rect l="l" t="t" r="r" b="b"/>
            <a:pathLst>
              <a:path w="266700" h="552450">
                <a:moveTo>
                  <a:pt x="266700" y="0"/>
                </a:moveTo>
                <a:lnTo>
                  <a:pt x="0" y="0"/>
                </a:lnTo>
                <a:lnTo>
                  <a:pt x="0" y="552450"/>
                </a:lnTo>
                <a:lnTo>
                  <a:pt x="266700" y="552450"/>
                </a:lnTo>
                <a:lnTo>
                  <a:pt x="266700" y="0"/>
                </a:lnTo>
                <a:close/>
              </a:path>
            </a:pathLst>
          </a:custGeom>
          <a:solidFill>
            <a:srgbClr val="88888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 descr=""/>
          <p:cNvSpPr/>
          <p:nvPr/>
        </p:nvSpPr>
        <p:spPr>
          <a:xfrm>
            <a:off x="1419225" y="4981575"/>
            <a:ext cx="266700" cy="504825"/>
          </a:xfrm>
          <a:custGeom>
            <a:avLst/>
            <a:gdLst/>
            <a:ahLst/>
            <a:cxnLst/>
            <a:rect l="l" t="t" r="r" b="b"/>
            <a:pathLst>
              <a:path w="266700" h="504825">
                <a:moveTo>
                  <a:pt x="266700" y="0"/>
                </a:moveTo>
                <a:lnTo>
                  <a:pt x="0" y="0"/>
                </a:lnTo>
                <a:lnTo>
                  <a:pt x="0" y="504825"/>
                </a:lnTo>
                <a:lnTo>
                  <a:pt x="266700" y="504825"/>
                </a:lnTo>
                <a:lnTo>
                  <a:pt x="266700" y="0"/>
                </a:lnTo>
                <a:close/>
              </a:path>
            </a:pathLst>
          </a:custGeom>
          <a:solidFill>
            <a:srgbClr val="2020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 descr=""/>
          <p:cNvSpPr txBox="1"/>
          <p:nvPr/>
        </p:nvSpPr>
        <p:spPr>
          <a:xfrm>
            <a:off x="396875" y="4601273"/>
            <a:ext cx="984250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404040"/>
                </a:solidFill>
                <a:latin typeface="Segoe UI Emoji"/>
                <a:cs typeface="Segoe UI Emoji"/>
              </a:rPr>
              <a:t>135</a:t>
            </a:r>
            <a:r>
              <a:rPr dirty="0" sz="1200" spc="310">
                <a:solidFill>
                  <a:srgbClr val="404040"/>
                </a:solidFill>
                <a:latin typeface="Segoe UI Emoji"/>
                <a:cs typeface="Segoe UI Emoji"/>
              </a:rPr>
              <a:t> </a:t>
            </a:r>
            <a:r>
              <a:rPr dirty="0" baseline="-16203" sz="1800">
                <a:solidFill>
                  <a:srgbClr val="404040"/>
                </a:solidFill>
                <a:latin typeface="Segoe UI Emoji"/>
                <a:cs typeface="Segoe UI Emoji"/>
              </a:rPr>
              <a:t>126</a:t>
            </a:r>
            <a:r>
              <a:rPr dirty="0" baseline="-16203" sz="1800" spc="465">
                <a:solidFill>
                  <a:srgbClr val="404040"/>
                </a:solidFill>
                <a:latin typeface="Segoe UI Emoji"/>
                <a:cs typeface="Segoe UI Emoji"/>
              </a:rPr>
              <a:t> </a:t>
            </a:r>
            <a:r>
              <a:rPr dirty="0" baseline="-27777" sz="1800" spc="-37">
                <a:solidFill>
                  <a:srgbClr val="404040"/>
                </a:solidFill>
                <a:latin typeface="Segoe UI Emoji"/>
                <a:cs typeface="Segoe UI Emoji"/>
              </a:rPr>
              <a:t>118</a:t>
            </a:r>
            <a:endParaRPr baseline="-27777" sz="1800">
              <a:latin typeface="Segoe UI Emoji"/>
              <a:cs typeface="Segoe UI Emoji"/>
            </a:endParaRPr>
          </a:p>
        </p:txBody>
      </p:sp>
      <p:sp>
        <p:nvSpPr>
          <p:cNvPr id="51" name="object 51" descr=""/>
          <p:cNvSpPr txBox="1"/>
          <p:nvPr/>
        </p:nvSpPr>
        <p:spPr>
          <a:xfrm>
            <a:off x="1418589" y="4722241"/>
            <a:ext cx="26924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5">
                <a:solidFill>
                  <a:srgbClr val="404040"/>
                </a:solidFill>
                <a:latin typeface="Segoe UI Emoji"/>
                <a:cs typeface="Segoe UI Emoji"/>
              </a:rPr>
              <a:t>109</a:t>
            </a:r>
            <a:endParaRPr sz="1200">
              <a:latin typeface="Segoe UI Emoji"/>
              <a:cs typeface="Segoe UI Emoji"/>
            </a:endParaRPr>
          </a:p>
        </p:txBody>
      </p:sp>
      <p:sp>
        <p:nvSpPr>
          <p:cNvPr id="52" name="object 52" descr=""/>
          <p:cNvSpPr/>
          <p:nvPr/>
        </p:nvSpPr>
        <p:spPr>
          <a:xfrm>
            <a:off x="285750" y="5715000"/>
            <a:ext cx="85725" cy="76200"/>
          </a:xfrm>
          <a:custGeom>
            <a:avLst/>
            <a:gdLst/>
            <a:ahLst/>
            <a:cxnLst/>
            <a:rect l="l" t="t" r="r" b="b"/>
            <a:pathLst>
              <a:path w="85725" h="76200">
                <a:moveTo>
                  <a:pt x="85725" y="0"/>
                </a:moveTo>
                <a:lnTo>
                  <a:pt x="0" y="0"/>
                </a:lnTo>
                <a:lnTo>
                  <a:pt x="0" y="76200"/>
                </a:lnTo>
                <a:lnTo>
                  <a:pt x="85725" y="76200"/>
                </a:lnTo>
                <a:lnTo>
                  <a:pt x="85725" y="0"/>
                </a:lnTo>
                <a:close/>
              </a:path>
            </a:pathLst>
          </a:custGeom>
          <a:solidFill>
            <a:srgbClr val="5F5F5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 descr=""/>
          <p:cNvSpPr txBox="1"/>
          <p:nvPr/>
        </p:nvSpPr>
        <p:spPr>
          <a:xfrm>
            <a:off x="396557" y="5561076"/>
            <a:ext cx="595630" cy="5461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42400"/>
              </a:lnSpc>
              <a:spcBef>
                <a:spcPts val="95"/>
              </a:spcBef>
            </a:pPr>
            <a:r>
              <a:rPr dirty="0" sz="1200" spc="-10">
                <a:solidFill>
                  <a:srgbClr val="585858"/>
                </a:solidFill>
                <a:latin typeface="Segoe UI Emoji"/>
                <a:cs typeface="Segoe UI Emoji"/>
              </a:rPr>
              <a:t>McLaren </a:t>
            </a:r>
            <a:r>
              <a:rPr dirty="0" sz="1200" spc="-20">
                <a:solidFill>
                  <a:srgbClr val="585858"/>
                </a:solidFill>
                <a:latin typeface="Segoe UI Emoji"/>
                <a:cs typeface="Segoe UI Emoji"/>
              </a:rPr>
              <a:t>Red</a:t>
            </a:r>
            <a:r>
              <a:rPr dirty="0" sz="1200" spc="-85">
                <a:solidFill>
                  <a:srgbClr val="585858"/>
                </a:solidFill>
                <a:latin typeface="Segoe UI Emoji"/>
                <a:cs typeface="Segoe UI Emoji"/>
              </a:rPr>
              <a:t> </a:t>
            </a:r>
            <a:r>
              <a:rPr dirty="0" sz="1200" spc="-20">
                <a:solidFill>
                  <a:srgbClr val="585858"/>
                </a:solidFill>
                <a:latin typeface="Segoe UI Emoji"/>
                <a:cs typeface="Segoe UI Emoji"/>
              </a:rPr>
              <a:t>Bull</a:t>
            </a:r>
            <a:endParaRPr sz="1200">
              <a:latin typeface="Segoe UI Emoji"/>
              <a:cs typeface="Segoe UI Emoji"/>
            </a:endParaRPr>
          </a:p>
        </p:txBody>
      </p:sp>
      <p:sp>
        <p:nvSpPr>
          <p:cNvPr id="54" name="object 54" descr=""/>
          <p:cNvSpPr/>
          <p:nvPr/>
        </p:nvSpPr>
        <p:spPr>
          <a:xfrm>
            <a:off x="1104900" y="5715000"/>
            <a:ext cx="85725" cy="76200"/>
          </a:xfrm>
          <a:custGeom>
            <a:avLst/>
            <a:gdLst/>
            <a:ahLst/>
            <a:cxnLst/>
            <a:rect l="l" t="t" r="r" b="b"/>
            <a:pathLst>
              <a:path w="85725" h="76200">
                <a:moveTo>
                  <a:pt x="85725" y="0"/>
                </a:moveTo>
                <a:lnTo>
                  <a:pt x="0" y="0"/>
                </a:lnTo>
                <a:lnTo>
                  <a:pt x="0" y="76200"/>
                </a:lnTo>
                <a:lnTo>
                  <a:pt x="85725" y="76200"/>
                </a:lnTo>
                <a:lnTo>
                  <a:pt x="85725" y="0"/>
                </a:lnTo>
                <a:close/>
              </a:path>
            </a:pathLst>
          </a:custGeom>
          <a:solidFill>
            <a:srgbClr val="B3B3B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 descr=""/>
          <p:cNvSpPr txBox="1"/>
          <p:nvPr/>
        </p:nvSpPr>
        <p:spPr>
          <a:xfrm>
            <a:off x="1214437" y="5561076"/>
            <a:ext cx="671195" cy="5461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42400"/>
              </a:lnSpc>
              <a:spcBef>
                <a:spcPts val="95"/>
              </a:spcBef>
            </a:pPr>
            <a:r>
              <a:rPr dirty="0" sz="1200" spc="-10">
                <a:solidFill>
                  <a:srgbClr val="585858"/>
                </a:solidFill>
                <a:latin typeface="Segoe UI Emoji"/>
                <a:cs typeface="Segoe UI Emoji"/>
              </a:rPr>
              <a:t>Ferrari </a:t>
            </a:r>
            <a:r>
              <a:rPr dirty="0" sz="1200" spc="-20">
                <a:solidFill>
                  <a:srgbClr val="585858"/>
                </a:solidFill>
                <a:latin typeface="Segoe UI Emoji"/>
                <a:cs typeface="Segoe UI Emoji"/>
              </a:rPr>
              <a:t>Mercedes</a:t>
            </a:r>
            <a:endParaRPr sz="1200">
              <a:latin typeface="Segoe UI Emoji"/>
              <a:cs typeface="Segoe UI Emoji"/>
            </a:endParaRPr>
          </a:p>
        </p:txBody>
      </p:sp>
      <p:sp>
        <p:nvSpPr>
          <p:cNvPr id="56" name="object 56" descr=""/>
          <p:cNvSpPr/>
          <p:nvPr/>
        </p:nvSpPr>
        <p:spPr>
          <a:xfrm>
            <a:off x="285750" y="5972175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5" y="0"/>
                </a:moveTo>
                <a:lnTo>
                  <a:pt x="0" y="0"/>
                </a:lnTo>
                <a:lnTo>
                  <a:pt x="0" y="85725"/>
                </a:lnTo>
                <a:lnTo>
                  <a:pt x="85725" y="85725"/>
                </a:lnTo>
                <a:lnTo>
                  <a:pt x="85725" y="0"/>
                </a:lnTo>
                <a:close/>
              </a:path>
            </a:pathLst>
          </a:custGeom>
          <a:solidFill>
            <a:srgbClr val="88888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object 57" descr=""/>
          <p:cNvSpPr/>
          <p:nvPr/>
        </p:nvSpPr>
        <p:spPr>
          <a:xfrm>
            <a:off x="1104900" y="5972175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5" y="0"/>
                </a:moveTo>
                <a:lnTo>
                  <a:pt x="0" y="0"/>
                </a:lnTo>
                <a:lnTo>
                  <a:pt x="0" y="85725"/>
                </a:lnTo>
                <a:lnTo>
                  <a:pt x="85725" y="85725"/>
                </a:lnTo>
                <a:lnTo>
                  <a:pt x="85725" y="0"/>
                </a:lnTo>
                <a:close/>
              </a:path>
            </a:pathLst>
          </a:custGeom>
          <a:solidFill>
            <a:srgbClr val="2020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 descr=""/>
          <p:cNvSpPr txBox="1"/>
          <p:nvPr/>
        </p:nvSpPr>
        <p:spPr>
          <a:xfrm>
            <a:off x="503872" y="4376673"/>
            <a:ext cx="1381760" cy="35115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100" spc="-80" b="1">
                <a:latin typeface="Tahoma"/>
                <a:cs typeface="Tahoma"/>
              </a:rPr>
              <a:t>F1 </a:t>
            </a:r>
            <a:r>
              <a:rPr dirty="0" sz="1100" spc="-90" b="1">
                <a:latin typeface="Tahoma"/>
                <a:cs typeface="Tahoma"/>
              </a:rPr>
              <a:t>Team</a:t>
            </a:r>
            <a:r>
              <a:rPr dirty="0" sz="1100" spc="-105" b="1">
                <a:latin typeface="Tahoma"/>
                <a:cs typeface="Tahoma"/>
              </a:rPr>
              <a:t> </a:t>
            </a:r>
            <a:r>
              <a:rPr dirty="0" sz="1100" spc="-10" b="1">
                <a:latin typeface="Tahoma"/>
                <a:cs typeface="Tahoma"/>
              </a:rPr>
              <a:t>Earnings</a:t>
            </a:r>
            <a:endParaRPr sz="1100">
              <a:latin typeface="Tahoma"/>
              <a:cs typeface="Tahoma"/>
            </a:endParaRPr>
          </a:p>
          <a:p>
            <a:pPr algn="r" marR="5080">
              <a:lnSpc>
                <a:spcPct val="100000"/>
              </a:lnSpc>
              <a:spcBef>
                <a:spcPts val="70"/>
              </a:spcBef>
            </a:pPr>
            <a:r>
              <a:rPr dirty="0" sz="950" spc="-20">
                <a:latin typeface="Segoe UI Emoji"/>
                <a:cs typeface="Segoe UI Emoji"/>
              </a:rPr>
              <a:t>($M)</a:t>
            </a:r>
            <a:endParaRPr sz="950">
              <a:latin typeface="Segoe UI Emoji"/>
              <a:cs typeface="Segoe UI Emoji"/>
            </a:endParaRPr>
          </a:p>
        </p:txBody>
      </p:sp>
      <p:sp>
        <p:nvSpPr>
          <p:cNvPr id="59" name="object 59" descr=""/>
          <p:cNvSpPr txBox="1"/>
          <p:nvPr/>
        </p:nvSpPr>
        <p:spPr>
          <a:xfrm>
            <a:off x="4251959" y="4371998"/>
            <a:ext cx="1352550" cy="1129665"/>
          </a:xfrm>
          <a:prstGeom prst="rect">
            <a:avLst/>
          </a:prstGeom>
        </p:spPr>
        <p:txBody>
          <a:bodyPr wrap="square" lIns="0" tIns="628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dirty="0" sz="1100" spc="-75" b="1">
                <a:latin typeface="Tahoma"/>
                <a:cs typeface="Tahoma"/>
              </a:rPr>
              <a:t>Ferrari</a:t>
            </a:r>
            <a:r>
              <a:rPr dirty="0" sz="1100" spc="-40" b="1">
                <a:latin typeface="Tahoma"/>
                <a:cs typeface="Tahoma"/>
              </a:rPr>
              <a:t> </a:t>
            </a:r>
            <a:r>
              <a:rPr dirty="0" sz="1100" spc="-70" b="1">
                <a:latin typeface="Tahoma"/>
                <a:cs typeface="Tahoma"/>
              </a:rPr>
              <a:t>Winning</a:t>
            </a:r>
            <a:r>
              <a:rPr dirty="0" sz="1100" spc="-105" b="1">
                <a:latin typeface="Tahoma"/>
                <a:cs typeface="Tahoma"/>
              </a:rPr>
              <a:t> </a:t>
            </a:r>
            <a:r>
              <a:rPr dirty="0" sz="1100" spc="-20" b="1">
                <a:latin typeface="Tahoma"/>
                <a:cs typeface="Tahoma"/>
              </a:rPr>
              <a:t>Race</a:t>
            </a:r>
            <a:endParaRPr sz="1100">
              <a:latin typeface="Tahoma"/>
              <a:cs typeface="Tahoma"/>
            </a:endParaRPr>
          </a:p>
          <a:p>
            <a:pPr marL="300990" indent="-168275">
              <a:lnSpc>
                <a:spcPts val="1295"/>
              </a:lnSpc>
              <a:spcBef>
                <a:spcPts val="395"/>
              </a:spcBef>
              <a:buFont typeface="Arial MT"/>
              <a:buChar char="•"/>
              <a:tabLst>
                <a:tab pos="300990" algn="l"/>
              </a:tabLst>
            </a:pPr>
            <a:r>
              <a:rPr dirty="0" sz="1100" spc="-25">
                <a:latin typeface="Segoe UI Emoji"/>
                <a:cs typeface="Segoe UI Emoji"/>
              </a:rPr>
              <a:t>Monaco</a:t>
            </a:r>
            <a:r>
              <a:rPr dirty="0" sz="1100" spc="-40">
                <a:latin typeface="Segoe UI Emoji"/>
                <a:cs typeface="Segoe UI Emoji"/>
              </a:rPr>
              <a:t> </a:t>
            </a:r>
            <a:r>
              <a:rPr dirty="0" sz="1100" spc="-25">
                <a:latin typeface="Segoe UI Emoji"/>
                <a:cs typeface="Segoe UI Emoji"/>
              </a:rPr>
              <a:t>GP</a:t>
            </a:r>
            <a:endParaRPr sz="1100">
              <a:latin typeface="Segoe UI Emoji"/>
              <a:cs typeface="Segoe UI Emoji"/>
            </a:endParaRPr>
          </a:p>
          <a:p>
            <a:pPr marL="300990" indent="-168275">
              <a:lnSpc>
                <a:spcPts val="1295"/>
              </a:lnSpc>
              <a:buFont typeface="Arial MT"/>
              <a:buChar char="•"/>
              <a:tabLst>
                <a:tab pos="300990" algn="l"/>
              </a:tabLst>
            </a:pPr>
            <a:r>
              <a:rPr dirty="0" sz="1100">
                <a:latin typeface="Segoe UI Emoji"/>
                <a:cs typeface="Segoe UI Emoji"/>
              </a:rPr>
              <a:t>Italian</a:t>
            </a:r>
            <a:r>
              <a:rPr dirty="0" sz="1100" spc="-55">
                <a:latin typeface="Segoe UI Emoji"/>
                <a:cs typeface="Segoe UI Emoji"/>
              </a:rPr>
              <a:t> </a:t>
            </a:r>
            <a:r>
              <a:rPr dirty="0" sz="1100" spc="-25">
                <a:latin typeface="Segoe UI Emoji"/>
                <a:cs typeface="Segoe UI Emoji"/>
              </a:rPr>
              <a:t>GP</a:t>
            </a:r>
            <a:endParaRPr sz="1100">
              <a:latin typeface="Segoe UI Emoji"/>
              <a:cs typeface="Segoe UI Emoji"/>
            </a:endParaRPr>
          </a:p>
          <a:p>
            <a:pPr marL="300990" indent="-168275">
              <a:lnSpc>
                <a:spcPts val="1300"/>
              </a:lnSpc>
              <a:spcBef>
                <a:spcPts val="35"/>
              </a:spcBef>
              <a:buFont typeface="Arial MT"/>
              <a:buChar char="•"/>
              <a:tabLst>
                <a:tab pos="300990" algn="l"/>
              </a:tabLst>
            </a:pPr>
            <a:r>
              <a:rPr dirty="0" sz="1100" spc="-25">
                <a:latin typeface="Segoe UI Emoji"/>
                <a:cs typeface="Segoe UI Emoji"/>
              </a:rPr>
              <a:t>Mexico</a:t>
            </a:r>
            <a:r>
              <a:rPr dirty="0" sz="1100" spc="-50">
                <a:latin typeface="Segoe UI Emoji"/>
                <a:cs typeface="Segoe UI Emoji"/>
              </a:rPr>
              <a:t> </a:t>
            </a:r>
            <a:r>
              <a:rPr dirty="0" sz="1100">
                <a:latin typeface="Segoe UI Emoji"/>
                <a:cs typeface="Segoe UI Emoji"/>
              </a:rPr>
              <a:t>City</a:t>
            </a:r>
            <a:r>
              <a:rPr dirty="0" sz="1100" spc="-100">
                <a:latin typeface="Segoe UI Emoji"/>
                <a:cs typeface="Segoe UI Emoji"/>
              </a:rPr>
              <a:t> </a:t>
            </a:r>
            <a:r>
              <a:rPr dirty="0" sz="1100" spc="15">
                <a:latin typeface="Segoe UI Emoji"/>
                <a:cs typeface="Segoe UI Emoji"/>
              </a:rPr>
              <a:t>GP</a:t>
            </a:r>
            <a:endParaRPr sz="1100">
              <a:latin typeface="Segoe UI Emoji"/>
              <a:cs typeface="Segoe UI Emoji"/>
            </a:endParaRPr>
          </a:p>
          <a:p>
            <a:pPr marL="300990" indent="-168275">
              <a:lnSpc>
                <a:spcPts val="1300"/>
              </a:lnSpc>
              <a:buFont typeface="Arial MT"/>
              <a:buChar char="•"/>
              <a:tabLst>
                <a:tab pos="300990" algn="l"/>
              </a:tabLst>
            </a:pPr>
            <a:r>
              <a:rPr dirty="0" sz="1100" spc="-10">
                <a:latin typeface="Segoe UI Emoji"/>
                <a:cs typeface="Segoe UI Emoji"/>
              </a:rPr>
              <a:t>P3Australian</a:t>
            </a:r>
            <a:r>
              <a:rPr dirty="0" sz="1100" spc="10">
                <a:latin typeface="Segoe UI Emoji"/>
                <a:cs typeface="Segoe UI Emoji"/>
              </a:rPr>
              <a:t> </a:t>
            </a:r>
            <a:r>
              <a:rPr dirty="0" sz="1100" spc="-25">
                <a:latin typeface="Segoe UI Emoji"/>
                <a:cs typeface="Segoe UI Emoji"/>
              </a:rPr>
              <a:t>GP</a:t>
            </a:r>
            <a:endParaRPr sz="1100">
              <a:latin typeface="Segoe UI Emoji"/>
              <a:cs typeface="Segoe UI Emoji"/>
            </a:endParaRPr>
          </a:p>
          <a:p>
            <a:pPr marL="300990" indent="-168275">
              <a:lnSpc>
                <a:spcPct val="100000"/>
              </a:lnSpc>
              <a:spcBef>
                <a:spcPts val="30"/>
              </a:spcBef>
              <a:buFont typeface="Arial MT"/>
              <a:buChar char="•"/>
              <a:tabLst>
                <a:tab pos="300990" algn="l"/>
              </a:tabLst>
            </a:pPr>
            <a:r>
              <a:rPr dirty="0" sz="1100" spc="-20">
                <a:latin typeface="Segoe UI Emoji"/>
                <a:cs typeface="Segoe UI Emoji"/>
              </a:rPr>
              <a:t>United</a:t>
            </a:r>
            <a:r>
              <a:rPr dirty="0" sz="1100" spc="-70">
                <a:latin typeface="Segoe UI Emoji"/>
                <a:cs typeface="Segoe UI Emoji"/>
              </a:rPr>
              <a:t> </a:t>
            </a:r>
            <a:r>
              <a:rPr dirty="0" sz="1100">
                <a:latin typeface="Segoe UI Emoji"/>
                <a:cs typeface="Segoe UI Emoji"/>
              </a:rPr>
              <a:t>States</a:t>
            </a:r>
            <a:r>
              <a:rPr dirty="0" sz="1100" spc="30">
                <a:latin typeface="Segoe UI Emoji"/>
                <a:cs typeface="Segoe UI Emoji"/>
              </a:rPr>
              <a:t> </a:t>
            </a:r>
            <a:r>
              <a:rPr dirty="0" sz="1100" spc="-25">
                <a:latin typeface="Segoe UI Emoji"/>
                <a:cs typeface="Segoe UI Emoji"/>
              </a:rPr>
              <a:t>GP</a:t>
            </a:r>
            <a:endParaRPr sz="1100">
              <a:latin typeface="Segoe UI Emoji"/>
              <a:cs typeface="Segoe UI Emoji"/>
            </a:endParaRPr>
          </a:p>
        </p:txBody>
      </p:sp>
      <p:sp>
        <p:nvSpPr>
          <p:cNvPr id="60" name="object 60" descr=""/>
          <p:cNvSpPr txBox="1"/>
          <p:nvPr/>
        </p:nvSpPr>
        <p:spPr>
          <a:xfrm>
            <a:off x="1937004" y="4321055"/>
            <a:ext cx="2190750" cy="1882775"/>
          </a:xfrm>
          <a:prstGeom prst="rect">
            <a:avLst/>
          </a:prstGeom>
        </p:spPr>
        <p:txBody>
          <a:bodyPr wrap="square" lIns="0" tIns="104775" rIns="0" bIns="0" rtlCol="0" vert="horz">
            <a:spAutoFit/>
          </a:bodyPr>
          <a:lstStyle/>
          <a:p>
            <a:pPr marL="229870">
              <a:lnSpc>
                <a:spcPct val="100000"/>
              </a:lnSpc>
              <a:spcBef>
                <a:spcPts val="825"/>
              </a:spcBef>
            </a:pPr>
            <a:r>
              <a:rPr dirty="0" sz="1100" spc="-80" b="1">
                <a:latin typeface="Tahoma"/>
                <a:cs typeface="Tahoma"/>
              </a:rPr>
              <a:t>Key</a:t>
            </a:r>
            <a:r>
              <a:rPr dirty="0" sz="1100" spc="-25" b="1">
                <a:latin typeface="Tahoma"/>
                <a:cs typeface="Tahoma"/>
              </a:rPr>
              <a:t> </a:t>
            </a:r>
            <a:r>
              <a:rPr dirty="0" sz="1100" spc="-80" b="1">
                <a:latin typeface="Tahoma"/>
                <a:cs typeface="Tahoma"/>
              </a:rPr>
              <a:t>Innovations</a:t>
            </a:r>
            <a:r>
              <a:rPr dirty="0" sz="1100" spc="-125" b="1">
                <a:latin typeface="Tahoma"/>
                <a:cs typeface="Tahoma"/>
              </a:rPr>
              <a:t> </a:t>
            </a:r>
            <a:r>
              <a:rPr dirty="0" sz="1100" spc="-50" b="1">
                <a:latin typeface="Tahoma"/>
                <a:cs typeface="Tahoma"/>
              </a:rPr>
              <a:t>in</a:t>
            </a:r>
            <a:r>
              <a:rPr dirty="0" sz="1100" spc="-45" b="1">
                <a:latin typeface="Tahoma"/>
                <a:cs typeface="Tahoma"/>
              </a:rPr>
              <a:t> </a:t>
            </a:r>
            <a:r>
              <a:rPr dirty="0" sz="1100" spc="-10" b="1">
                <a:latin typeface="Tahoma"/>
                <a:cs typeface="Tahoma"/>
              </a:rPr>
              <a:t>Motorsport</a:t>
            </a:r>
            <a:endParaRPr sz="1100">
              <a:latin typeface="Tahoma"/>
              <a:cs typeface="Tahoma"/>
            </a:endParaRPr>
          </a:p>
          <a:p>
            <a:pPr algn="r" marL="168275" marR="97790" indent="-168275">
              <a:lnSpc>
                <a:spcPts val="1300"/>
              </a:lnSpc>
              <a:spcBef>
                <a:spcPts val="735"/>
              </a:spcBef>
              <a:buFont typeface="Arial MT"/>
              <a:buChar char="•"/>
              <a:tabLst>
                <a:tab pos="168275" algn="l"/>
              </a:tabLst>
            </a:pPr>
            <a:r>
              <a:rPr dirty="0" sz="1100" spc="-25">
                <a:latin typeface="Segoe UI Emoji"/>
                <a:cs typeface="Segoe UI Emoji"/>
              </a:rPr>
              <a:t>AI</a:t>
            </a:r>
            <a:r>
              <a:rPr dirty="0" sz="1100" spc="-55">
                <a:latin typeface="Segoe UI Emoji"/>
                <a:cs typeface="Segoe UI Emoji"/>
              </a:rPr>
              <a:t> </a:t>
            </a:r>
            <a:r>
              <a:rPr dirty="0" sz="1100">
                <a:latin typeface="Segoe UI Emoji"/>
                <a:cs typeface="Segoe UI Emoji"/>
              </a:rPr>
              <a:t>C</a:t>
            </a:r>
            <a:r>
              <a:rPr dirty="0" sz="1100" spc="-110">
                <a:latin typeface="Segoe UI Emoji"/>
                <a:cs typeface="Segoe UI Emoji"/>
              </a:rPr>
              <a:t> </a:t>
            </a:r>
            <a:r>
              <a:rPr dirty="0" sz="1100">
                <a:latin typeface="Segoe UI Emoji"/>
                <a:cs typeface="Segoe UI Emoji"/>
              </a:rPr>
              <a:t>Data</a:t>
            </a:r>
            <a:r>
              <a:rPr dirty="0" sz="1100" spc="-135">
                <a:latin typeface="Segoe UI Emoji"/>
                <a:cs typeface="Segoe UI Emoji"/>
              </a:rPr>
              <a:t> </a:t>
            </a:r>
            <a:r>
              <a:rPr dirty="0" sz="1100">
                <a:latin typeface="Segoe UI Emoji"/>
                <a:cs typeface="Segoe UI Emoji"/>
              </a:rPr>
              <a:t>Analytics</a:t>
            </a:r>
            <a:r>
              <a:rPr dirty="0" sz="1100" spc="-25">
                <a:latin typeface="Segoe UI Emoji"/>
                <a:cs typeface="Segoe UI Emoji"/>
              </a:rPr>
              <a:t> </a:t>
            </a:r>
            <a:r>
              <a:rPr dirty="0" sz="1100" spc="-40">
                <a:latin typeface="Segoe UI Emoji"/>
                <a:cs typeface="Segoe UI Emoji"/>
              </a:rPr>
              <a:t>–</a:t>
            </a:r>
            <a:r>
              <a:rPr dirty="0" sz="1100" spc="-75">
                <a:latin typeface="Segoe UI Emoji"/>
                <a:cs typeface="Segoe UI Emoji"/>
              </a:rPr>
              <a:t> </a:t>
            </a:r>
            <a:r>
              <a:rPr dirty="0" sz="1100" spc="-10">
                <a:latin typeface="Segoe UI Emoji"/>
                <a:cs typeface="Segoe UI Emoji"/>
              </a:rPr>
              <a:t>Enhancing</a:t>
            </a:r>
            <a:endParaRPr sz="1100">
              <a:latin typeface="Segoe UI Emoji"/>
              <a:cs typeface="Segoe UI Emoji"/>
            </a:endParaRPr>
          </a:p>
          <a:p>
            <a:pPr algn="r" marR="95885">
              <a:lnSpc>
                <a:spcPts val="1300"/>
              </a:lnSpc>
            </a:pPr>
            <a:r>
              <a:rPr dirty="0" sz="1100">
                <a:latin typeface="Segoe UI Emoji"/>
                <a:cs typeface="Segoe UI Emoji"/>
              </a:rPr>
              <a:t>race</a:t>
            </a:r>
            <a:r>
              <a:rPr dirty="0" sz="1100" spc="-30">
                <a:latin typeface="Segoe UI Emoji"/>
                <a:cs typeface="Segoe UI Emoji"/>
              </a:rPr>
              <a:t> </a:t>
            </a:r>
            <a:r>
              <a:rPr dirty="0" sz="1100" spc="-25">
                <a:latin typeface="Segoe UI Emoji"/>
                <a:cs typeface="Segoe UI Emoji"/>
              </a:rPr>
              <a:t>strategy</a:t>
            </a:r>
            <a:r>
              <a:rPr dirty="0" sz="1100" spc="-15">
                <a:latin typeface="Segoe UI Emoji"/>
                <a:cs typeface="Segoe UI Emoji"/>
              </a:rPr>
              <a:t> </a:t>
            </a:r>
            <a:r>
              <a:rPr dirty="0" sz="1100">
                <a:latin typeface="Segoe UI Emoji"/>
                <a:cs typeface="Segoe UI Emoji"/>
              </a:rPr>
              <a:t>C</a:t>
            </a:r>
            <a:r>
              <a:rPr dirty="0" sz="1100" spc="-95">
                <a:latin typeface="Segoe UI Emoji"/>
                <a:cs typeface="Segoe UI Emoji"/>
              </a:rPr>
              <a:t> </a:t>
            </a:r>
            <a:r>
              <a:rPr dirty="0" sz="1100">
                <a:latin typeface="Segoe UI Emoji"/>
                <a:cs typeface="Segoe UI Emoji"/>
              </a:rPr>
              <a:t>fan</a:t>
            </a:r>
            <a:r>
              <a:rPr dirty="0" sz="1100" spc="-60">
                <a:latin typeface="Segoe UI Emoji"/>
                <a:cs typeface="Segoe UI Emoji"/>
              </a:rPr>
              <a:t> </a:t>
            </a:r>
            <a:r>
              <a:rPr dirty="0" sz="1100" spc="-10">
                <a:latin typeface="Segoe UI Emoji"/>
                <a:cs typeface="Segoe UI Emoji"/>
              </a:rPr>
              <a:t>engagement</a:t>
            </a:r>
            <a:endParaRPr sz="1100">
              <a:latin typeface="Segoe UI Emoji"/>
              <a:cs typeface="Segoe UI Emoji"/>
            </a:endParaRPr>
          </a:p>
          <a:p>
            <a:pPr marL="180975" marR="124460" indent="-168275">
              <a:lnSpc>
                <a:spcPct val="99700"/>
              </a:lnSpc>
              <a:spcBef>
                <a:spcPts val="35"/>
              </a:spcBef>
              <a:buFont typeface="Arial MT"/>
              <a:buChar char="•"/>
              <a:tabLst>
                <a:tab pos="184150" algn="l"/>
              </a:tabLst>
            </a:pPr>
            <a:r>
              <a:rPr dirty="0" sz="1100" spc="-40">
                <a:latin typeface="Segoe UI Emoji"/>
                <a:cs typeface="Segoe UI Emoji"/>
              </a:rPr>
              <a:t>Augmented</a:t>
            </a:r>
            <a:r>
              <a:rPr dirty="0" sz="1100" spc="-75">
                <a:latin typeface="Segoe UI Emoji"/>
                <a:cs typeface="Segoe UI Emoji"/>
              </a:rPr>
              <a:t> </a:t>
            </a:r>
            <a:r>
              <a:rPr dirty="0" sz="1100" spc="-10">
                <a:latin typeface="Segoe UI Emoji"/>
                <a:cs typeface="Segoe UI Emoji"/>
              </a:rPr>
              <a:t>Reality</a:t>
            </a:r>
            <a:r>
              <a:rPr dirty="0" sz="1100" spc="-15">
                <a:latin typeface="Segoe UI Emoji"/>
                <a:cs typeface="Segoe UI Emoji"/>
              </a:rPr>
              <a:t> </a:t>
            </a:r>
            <a:r>
              <a:rPr dirty="0" sz="1100" spc="-30">
                <a:latin typeface="Segoe UI Emoji"/>
                <a:cs typeface="Segoe UI Emoji"/>
              </a:rPr>
              <a:t>(AR)</a:t>
            </a:r>
            <a:r>
              <a:rPr dirty="0" sz="1100" spc="-55">
                <a:latin typeface="Segoe UI Emoji"/>
                <a:cs typeface="Segoe UI Emoji"/>
              </a:rPr>
              <a:t> </a:t>
            </a:r>
            <a:r>
              <a:rPr dirty="0" sz="1100" spc="-50">
                <a:latin typeface="Segoe UI Emoji"/>
                <a:cs typeface="Segoe UI Emoji"/>
              </a:rPr>
              <a:t>– </a:t>
            </a:r>
            <a:r>
              <a:rPr dirty="0" sz="1100" spc="-50">
                <a:latin typeface="Segoe UI Emoji"/>
                <a:cs typeface="Segoe UI Emoji"/>
              </a:rPr>
              <a:t>	</a:t>
            </a:r>
            <a:r>
              <a:rPr dirty="0" sz="1100" spc="-10">
                <a:latin typeface="Segoe UI Emoji"/>
                <a:cs typeface="Segoe UI Emoji"/>
              </a:rPr>
              <a:t>Interactive</a:t>
            </a:r>
            <a:r>
              <a:rPr dirty="0" sz="1100" spc="-80">
                <a:latin typeface="Segoe UI Emoji"/>
                <a:cs typeface="Segoe UI Emoji"/>
              </a:rPr>
              <a:t> </a:t>
            </a:r>
            <a:r>
              <a:rPr dirty="0" sz="1100" spc="-10">
                <a:latin typeface="Segoe UI Emoji"/>
                <a:cs typeface="Segoe UI Emoji"/>
              </a:rPr>
              <a:t>overlays </a:t>
            </a:r>
            <a:r>
              <a:rPr dirty="0" sz="1100">
                <a:latin typeface="Segoe UI Emoji"/>
                <a:cs typeface="Segoe UI Emoji"/>
              </a:rPr>
              <a:t>C</a:t>
            </a:r>
            <a:r>
              <a:rPr dirty="0" sz="1100" spc="50">
                <a:latin typeface="Segoe UI Emoji"/>
                <a:cs typeface="Segoe UI Emoji"/>
              </a:rPr>
              <a:t> </a:t>
            </a:r>
            <a:r>
              <a:rPr dirty="0" sz="1100" spc="-25">
                <a:latin typeface="Segoe UI Emoji"/>
                <a:cs typeface="Segoe UI Emoji"/>
              </a:rPr>
              <a:t>real-</a:t>
            </a:r>
            <a:r>
              <a:rPr dirty="0" sz="1100" spc="-20">
                <a:latin typeface="Segoe UI Emoji"/>
                <a:cs typeface="Segoe UI Emoji"/>
              </a:rPr>
              <a:t>time </a:t>
            </a:r>
            <a:r>
              <a:rPr dirty="0" sz="1100" spc="-20">
                <a:latin typeface="Segoe UI Emoji"/>
                <a:cs typeface="Segoe UI Emoji"/>
              </a:rPr>
              <a:t>	</a:t>
            </a:r>
            <a:r>
              <a:rPr dirty="0" sz="1100">
                <a:latin typeface="Segoe UI Emoji"/>
                <a:cs typeface="Segoe UI Emoji"/>
              </a:rPr>
              <a:t>race</a:t>
            </a:r>
            <a:r>
              <a:rPr dirty="0" sz="1100" spc="-30">
                <a:latin typeface="Segoe UI Emoji"/>
                <a:cs typeface="Segoe UI Emoji"/>
              </a:rPr>
              <a:t> </a:t>
            </a:r>
            <a:r>
              <a:rPr dirty="0" sz="1100" spc="-10">
                <a:latin typeface="Segoe UI Emoji"/>
                <a:cs typeface="Segoe UI Emoji"/>
              </a:rPr>
              <a:t>insights</a:t>
            </a:r>
            <a:endParaRPr sz="1100">
              <a:latin typeface="Segoe UI Emoji"/>
              <a:cs typeface="Segoe UI Emoji"/>
            </a:endParaRPr>
          </a:p>
          <a:p>
            <a:pPr marL="180975" indent="-168275">
              <a:lnSpc>
                <a:spcPts val="1295"/>
              </a:lnSpc>
              <a:spcBef>
                <a:spcPts val="30"/>
              </a:spcBef>
              <a:buFont typeface="Arial MT"/>
              <a:buChar char="•"/>
              <a:tabLst>
                <a:tab pos="180975" algn="l"/>
              </a:tabLst>
            </a:pPr>
            <a:r>
              <a:rPr dirty="0" sz="1100" spc="-10">
                <a:latin typeface="Segoe UI Emoji"/>
                <a:cs typeface="Segoe UI Emoji"/>
              </a:rPr>
              <a:t>Virtual</a:t>
            </a:r>
            <a:r>
              <a:rPr dirty="0" sz="1100" spc="-25">
                <a:latin typeface="Segoe UI Emoji"/>
                <a:cs typeface="Segoe UI Emoji"/>
              </a:rPr>
              <a:t> </a:t>
            </a:r>
            <a:r>
              <a:rPr dirty="0" sz="1100" spc="-20">
                <a:latin typeface="Segoe UI Emoji"/>
                <a:cs typeface="Segoe UI Emoji"/>
              </a:rPr>
              <a:t>Racing</a:t>
            </a:r>
            <a:r>
              <a:rPr dirty="0" sz="1100" spc="-85">
                <a:latin typeface="Segoe UI Emoji"/>
                <a:cs typeface="Segoe UI Emoji"/>
              </a:rPr>
              <a:t> </a:t>
            </a:r>
            <a:r>
              <a:rPr dirty="0" sz="1100" spc="-40">
                <a:latin typeface="Segoe UI Emoji"/>
                <a:cs typeface="Segoe UI Emoji"/>
              </a:rPr>
              <a:t>–</a:t>
            </a:r>
            <a:r>
              <a:rPr dirty="0" sz="1100" spc="-60">
                <a:latin typeface="Segoe UI Emoji"/>
                <a:cs typeface="Segoe UI Emoji"/>
              </a:rPr>
              <a:t> </a:t>
            </a:r>
            <a:r>
              <a:rPr dirty="0" sz="1100" spc="-35">
                <a:latin typeface="Segoe UI Emoji"/>
                <a:cs typeface="Segoe UI Emoji"/>
              </a:rPr>
              <a:t>FIA-</a:t>
            </a:r>
            <a:r>
              <a:rPr dirty="0" sz="1100">
                <a:latin typeface="Segoe UI Emoji"/>
                <a:cs typeface="Segoe UI Emoji"/>
              </a:rPr>
              <a:t>backed</a:t>
            </a:r>
            <a:r>
              <a:rPr dirty="0" sz="1100" spc="-70">
                <a:latin typeface="Segoe UI Emoji"/>
                <a:cs typeface="Segoe UI Emoji"/>
              </a:rPr>
              <a:t> </a:t>
            </a:r>
            <a:r>
              <a:rPr dirty="0" sz="1100" spc="-25">
                <a:latin typeface="Segoe UI Emoji"/>
                <a:cs typeface="Segoe UI Emoji"/>
              </a:rPr>
              <a:t>sim</a:t>
            </a:r>
            <a:endParaRPr sz="1100">
              <a:latin typeface="Segoe UI Emoji"/>
              <a:cs typeface="Segoe UI Emoji"/>
            </a:endParaRPr>
          </a:p>
          <a:p>
            <a:pPr marL="184150">
              <a:lnSpc>
                <a:spcPts val="1300"/>
              </a:lnSpc>
            </a:pPr>
            <a:r>
              <a:rPr dirty="0" sz="1100" spc="-20">
                <a:latin typeface="Segoe UI Emoji"/>
                <a:cs typeface="Segoe UI Emoji"/>
              </a:rPr>
              <a:t>racing</a:t>
            </a:r>
            <a:r>
              <a:rPr dirty="0" sz="1100" spc="-55">
                <a:latin typeface="Segoe UI Emoji"/>
                <a:cs typeface="Segoe UI Emoji"/>
              </a:rPr>
              <a:t> </a:t>
            </a:r>
            <a:r>
              <a:rPr dirty="0" sz="1100" spc="-10">
                <a:latin typeface="Segoe UI Emoji"/>
                <a:cs typeface="Segoe UI Emoji"/>
              </a:rPr>
              <a:t>championships</a:t>
            </a:r>
            <a:endParaRPr sz="1100">
              <a:latin typeface="Segoe UI Emoji"/>
              <a:cs typeface="Segoe UI Emoji"/>
            </a:endParaRPr>
          </a:p>
          <a:p>
            <a:pPr marL="180975" indent="-168275">
              <a:lnSpc>
                <a:spcPts val="1300"/>
              </a:lnSpc>
              <a:spcBef>
                <a:spcPts val="35"/>
              </a:spcBef>
              <a:buFont typeface="Arial MT"/>
              <a:buChar char="•"/>
              <a:tabLst>
                <a:tab pos="180975" algn="l"/>
              </a:tabLst>
            </a:pPr>
            <a:r>
              <a:rPr dirty="0" sz="1100" spc="-10">
                <a:latin typeface="Segoe UI Emoji"/>
                <a:cs typeface="Segoe UI Emoji"/>
              </a:rPr>
              <a:t>Sustainability</a:t>
            </a:r>
            <a:r>
              <a:rPr dirty="0" sz="1100" spc="20">
                <a:latin typeface="Segoe UI Emoji"/>
                <a:cs typeface="Segoe UI Emoji"/>
              </a:rPr>
              <a:t> </a:t>
            </a:r>
            <a:r>
              <a:rPr dirty="0" sz="1100" spc="-40">
                <a:latin typeface="Segoe UI Emoji"/>
                <a:cs typeface="Segoe UI Emoji"/>
              </a:rPr>
              <a:t>–</a:t>
            </a:r>
            <a:r>
              <a:rPr dirty="0" sz="1100" spc="-30">
                <a:latin typeface="Segoe UI Emoji"/>
                <a:cs typeface="Segoe UI Emoji"/>
              </a:rPr>
              <a:t> </a:t>
            </a:r>
            <a:r>
              <a:rPr dirty="0" sz="1100">
                <a:latin typeface="Segoe UI Emoji"/>
                <a:cs typeface="Segoe UI Emoji"/>
              </a:rPr>
              <a:t>F1’s</a:t>
            </a:r>
            <a:r>
              <a:rPr dirty="0" sz="1100" spc="-35">
                <a:latin typeface="Segoe UI Emoji"/>
                <a:cs typeface="Segoe UI Emoji"/>
              </a:rPr>
              <a:t> </a:t>
            </a:r>
            <a:r>
              <a:rPr dirty="0" sz="1100" spc="-10">
                <a:latin typeface="Segoe UI Emoji"/>
                <a:cs typeface="Segoe UI Emoji"/>
              </a:rPr>
              <a:t>push</a:t>
            </a:r>
            <a:r>
              <a:rPr dirty="0" sz="1100" spc="-35">
                <a:latin typeface="Segoe UI Emoji"/>
                <a:cs typeface="Segoe UI Emoji"/>
              </a:rPr>
              <a:t> </a:t>
            </a:r>
            <a:r>
              <a:rPr dirty="0" sz="1100" spc="-25">
                <a:latin typeface="Segoe UI Emoji"/>
                <a:cs typeface="Segoe UI Emoji"/>
              </a:rPr>
              <a:t>for</a:t>
            </a:r>
            <a:r>
              <a:rPr dirty="0" sz="1100" spc="-10">
                <a:latin typeface="Segoe UI Emoji"/>
                <a:cs typeface="Segoe UI Emoji"/>
              </a:rPr>
              <a:t> </a:t>
            </a:r>
            <a:r>
              <a:rPr dirty="0" sz="1100" spc="-20">
                <a:latin typeface="Segoe UI Emoji"/>
                <a:cs typeface="Segoe UI Emoji"/>
              </a:rPr>
              <a:t>net-</a:t>
            </a:r>
            <a:endParaRPr sz="1100">
              <a:latin typeface="Segoe UI Emoji"/>
              <a:cs typeface="Segoe UI Emoji"/>
            </a:endParaRPr>
          </a:p>
          <a:p>
            <a:pPr marL="184150">
              <a:lnSpc>
                <a:spcPts val="1300"/>
              </a:lnSpc>
            </a:pPr>
            <a:r>
              <a:rPr dirty="0" sz="1100" spc="-25">
                <a:latin typeface="Segoe UI Emoji"/>
                <a:cs typeface="Segoe UI Emoji"/>
              </a:rPr>
              <a:t>zero</a:t>
            </a:r>
            <a:r>
              <a:rPr dirty="0" sz="1100" spc="-75">
                <a:latin typeface="Segoe UI Emoji"/>
                <a:cs typeface="Segoe UI Emoji"/>
              </a:rPr>
              <a:t> </a:t>
            </a:r>
            <a:r>
              <a:rPr dirty="0" sz="1100" spc="-10">
                <a:latin typeface="Segoe UI Emoji"/>
                <a:cs typeface="Segoe UI Emoji"/>
              </a:rPr>
              <a:t>carbon</a:t>
            </a:r>
            <a:r>
              <a:rPr dirty="0" sz="1100" spc="-70">
                <a:latin typeface="Segoe UI Emoji"/>
                <a:cs typeface="Segoe UI Emoji"/>
              </a:rPr>
              <a:t> </a:t>
            </a:r>
            <a:r>
              <a:rPr dirty="0" sz="1100" spc="-45">
                <a:latin typeface="Segoe UI Emoji"/>
                <a:cs typeface="Segoe UI Emoji"/>
              </a:rPr>
              <a:t>by</a:t>
            </a:r>
            <a:r>
              <a:rPr dirty="0" sz="1100" spc="-35">
                <a:latin typeface="Segoe UI Emoji"/>
                <a:cs typeface="Segoe UI Emoji"/>
              </a:rPr>
              <a:t> </a:t>
            </a:r>
            <a:r>
              <a:rPr dirty="0" sz="1100" spc="-20">
                <a:latin typeface="Segoe UI Emoji"/>
                <a:cs typeface="Segoe UI Emoji"/>
              </a:rPr>
              <a:t>2030</a:t>
            </a:r>
            <a:endParaRPr sz="1100">
              <a:latin typeface="Segoe UI Emoji"/>
              <a:cs typeface="Segoe UI Emoji"/>
            </a:endParaRPr>
          </a:p>
        </p:txBody>
      </p:sp>
      <p:sp>
        <p:nvSpPr>
          <p:cNvPr id="61" name="object 61" descr=""/>
          <p:cNvSpPr txBox="1"/>
          <p:nvPr/>
        </p:nvSpPr>
        <p:spPr>
          <a:xfrm>
            <a:off x="6296025" y="3152775"/>
            <a:ext cx="5457825" cy="581025"/>
          </a:xfrm>
          <a:prstGeom prst="rect">
            <a:avLst/>
          </a:prstGeom>
          <a:solidFill>
            <a:srgbClr val="F1F1F1"/>
          </a:solidFill>
          <a:ln w="19050">
            <a:solidFill>
              <a:srgbClr val="000000"/>
            </a:solidFill>
          </a:ln>
        </p:spPr>
        <p:txBody>
          <a:bodyPr wrap="square" lIns="0" tIns="121920" rIns="0" bIns="0" rtlCol="0" vert="horz">
            <a:spAutoFit/>
          </a:bodyPr>
          <a:lstStyle/>
          <a:p>
            <a:pPr algn="ctr" marL="11430">
              <a:lnSpc>
                <a:spcPts val="1300"/>
              </a:lnSpc>
              <a:spcBef>
                <a:spcPts val="960"/>
              </a:spcBef>
            </a:pPr>
            <a:r>
              <a:rPr dirty="0" sz="1100" spc="-65" b="1">
                <a:latin typeface="Trebuchet MS"/>
                <a:cs typeface="Trebuchet MS"/>
              </a:rPr>
              <a:t>First</a:t>
            </a:r>
            <a:r>
              <a:rPr dirty="0" sz="1100" spc="-55" b="1">
                <a:latin typeface="Trebuchet MS"/>
                <a:cs typeface="Trebuchet MS"/>
              </a:rPr>
              <a:t> </a:t>
            </a:r>
            <a:r>
              <a:rPr dirty="0" sz="1100" spc="-50" b="1">
                <a:latin typeface="Trebuchet MS"/>
                <a:cs typeface="Trebuchet MS"/>
              </a:rPr>
              <a:t>Fully</a:t>
            </a:r>
            <a:r>
              <a:rPr dirty="0" sz="1100" spc="-155" b="1">
                <a:latin typeface="Trebuchet MS"/>
                <a:cs typeface="Trebuchet MS"/>
              </a:rPr>
              <a:t> </a:t>
            </a:r>
            <a:r>
              <a:rPr dirty="0" sz="1100" spc="-50" b="1">
                <a:latin typeface="Trebuchet MS"/>
                <a:cs typeface="Trebuchet MS"/>
              </a:rPr>
              <a:t>Electric</a:t>
            </a:r>
            <a:r>
              <a:rPr dirty="0" sz="1100" spc="-110" b="1">
                <a:latin typeface="Trebuchet MS"/>
                <a:cs typeface="Trebuchet MS"/>
              </a:rPr>
              <a:t> </a:t>
            </a:r>
            <a:r>
              <a:rPr dirty="0" sz="1100" spc="-20" b="1">
                <a:latin typeface="Trebuchet MS"/>
                <a:cs typeface="Trebuchet MS"/>
              </a:rPr>
              <a:t>Model</a:t>
            </a:r>
            <a:endParaRPr sz="1100">
              <a:latin typeface="Trebuchet MS"/>
              <a:cs typeface="Trebuchet MS"/>
            </a:endParaRPr>
          </a:p>
          <a:p>
            <a:pPr algn="ctr" marL="41275">
              <a:lnSpc>
                <a:spcPts val="1300"/>
              </a:lnSpc>
            </a:pPr>
            <a:r>
              <a:rPr dirty="0" sz="1100" spc="-40">
                <a:latin typeface="Trebuchet MS"/>
                <a:cs typeface="Trebuchet MS"/>
              </a:rPr>
              <a:t>Scheduled</a:t>
            </a:r>
            <a:r>
              <a:rPr dirty="0" sz="1100" spc="-135">
                <a:latin typeface="Trebuchet MS"/>
                <a:cs typeface="Trebuchet MS"/>
              </a:rPr>
              <a:t> </a:t>
            </a:r>
            <a:r>
              <a:rPr dirty="0" sz="1100" spc="-65">
                <a:latin typeface="Trebuchet MS"/>
                <a:cs typeface="Trebuchet MS"/>
              </a:rPr>
              <a:t>for</a:t>
            </a:r>
            <a:r>
              <a:rPr dirty="0" sz="1100" spc="-120">
                <a:latin typeface="Trebuchet MS"/>
                <a:cs typeface="Trebuchet MS"/>
              </a:rPr>
              <a:t> </a:t>
            </a:r>
            <a:r>
              <a:rPr dirty="0" sz="1100" spc="-60">
                <a:latin typeface="Trebuchet MS"/>
                <a:cs typeface="Trebuchet MS"/>
              </a:rPr>
              <a:t>early</a:t>
            </a:r>
            <a:r>
              <a:rPr dirty="0" sz="1100" spc="-100">
                <a:latin typeface="Trebuchet MS"/>
                <a:cs typeface="Trebuchet MS"/>
              </a:rPr>
              <a:t> </a:t>
            </a:r>
            <a:r>
              <a:rPr dirty="0" sz="1100" spc="-50">
                <a:latin typeface="Trebuchet MS"/>
                <a:cs typeface="Trebuchet MS"/>
              </a:rPr>
              <a:t>October</a:t>
            </a:r>
            <a:r>
              <a:rPr dirty="0" sz="1100" spc="-120">
                <a:latin typeface="Trebuchet MS"/>
                <a:cs typeface="Trebuchet MS"/>
              </a:rPr>
              <a:t> </a:t>
            </a:r>
            <a:r>
              <a:rPr dirty="0" sz="1100" spc="-30">
                <a:latin typeface="Trebuchet MS"/>
                <a:cs typeface="Trebuchet MS"/>
              </a:rPr>
              <a:t>2025,</a:t>
            </a:r>
            <a:r>
              <a:rPr dirty="0" sz="1100" spc="-120">
                <a:latin typeface="Trebuchet MS"/>
                <a:cs typeface="Trebuchet MS"/>
              </a:rPr>
              <a:t> </a:t>
            </a:r>
            <a:r>
              <a:rPr dirty="0" sz="1100" spc="-70">
                <a:latin typeface="Trebuchet MS"/>
                <a:cs typeface="Trebuchet MS"/>
              </a:rPr>
              <a:t>Ferrari </a:t>
            </a:r>
            <a:r>
              <a:rPr dirty="0" sz="1100" spc="-65">
                <a:latin typeface="Trebuchet MS"/>
                <a:cs typeface="Trebuchet MS"/>
              </a:rPr>
              <a:t>will</a:t>
            </a:r>
            <a:r>
              <a:rPr dirty="0" sz="1100" spc="-120">
                <a:latin typeface="Trebuchet MS"/>
                <a:cs typeface="Trebuchet MS"/>
              </a:rPr>
              <a:t> </a:t>
            </a:r>
            <a:r>
              <a:rPr dirty="0" sz="1100" spc="-45">
                <a:latin typeface="Trebuchet MS"/>
                <a:cs typeface="Trebuchet MS"/>
              </a:rPr>
              <a:t>launch</a:t>
            </a:r>
            <a:r>
              <a:rPr dirty="0" sz="1100" spc="-114">
                <a:latin typeface="Trebuchet MS"/>
                <a:cs typeface="Trebuchet MS"/>
              </a:rPr>
              <a:t> </a:t>
            </a:r>
            <a:r>
              <a:rPr dirty="0" sz="1100" spc="-35">
                <a:latin typeface="Trebuchet MS"/>
                <a:cs typeface="Trebuchet MS"/>
              </a:rPr>
              <a:t>its</a:t>
            </a:r>
            <a:r>
              <a:rPr dirty="0" sz="1100" spc="-55">
                <a:latin typeface="Trebuchet MS"/>
                <a:cs typeface="Trebuchet MS"/>
              </a:rPr>
              <a:t> </a:t>
            </a:r>
            <a:r>
              <a:rPr dirty="0" sz="1100" spc="-75">
                <a:latin typeface="Trebuchet MS"/>
                <a:cs typeface="Trebuchet MS"/>
              </a:rPr>
              <a:t>first</a:t>
            </a:r>
            <a:r>
              <a:rPr dirty="0" sz="1100" spc="-20">
                <a:latin typeface="Trebuchet MS"/>
                <a:cs typeface="Trebuchet MS"/>
              </a:rPr>
              <a:t> </a:t>
            </a:r>
            <a:r>
              <a:rPr dirty="0" sz="1100" spc="-80">
                <a:latin typeface="Trebuchet MS"/>
                <a:cs typeface="Trebuchet MS"/>
              </a:rPr>
              <a:t>fully</a:t>
            </a:r>
            <a:r>
              <a:rPr dirty="0" sz="1100" spc="-20">
                <a:latin typeface="Trebuchet MS"/>
                <a:cs typeface="Trebuchet MS"/>
              </a:rPr>
              <a:t> </a:t>
            </a:r>
            <a:r>
              <a:rPr dirty="0" sz="1100" spc="-70">
                <a:latin typeface="Trebuchet MS"/>
                <a:cs typeface="Trebuchet MS"/>
              </a:rPr>
              <a:t>electric</a:t>
            </a:r>
            <a:r>
              <a:rPr dirty="0" sz="1100" spc="-95">
                <a:latin typeface="Trebuchet MS"/>
                <a:cs typeface="Trebuchet MS"/>
              </a:rPr>
              <a:t> </a:t>
            </a:r>
            <a:r>
              <a:rPr dirty="0" sz="1100" spc="-10">
                <a:latin typeface="Trebuchet MS"/>
                <a:cs typeface="Trebuchet MS"/>
              </a:rPr>
              <a:t>vehicle</a:t>
            </a:r>
            <a:endParaRPr sz="1100">
              <a:latin typeface="Trebuchet MS"/>
              <a:cs typeface="Trebuchet MS"/>
            </a:endParaRPr>
          </a:p>
        </p:txBody>
      </p:sp>
      <p:grpSp>
        <p:nvGrpSpPr>
          <p:cNvPr id="62" name="object 62" descr=""/>
          <p:cNvGrpSpPr/>
          <p:nvPr/>
        </p:nvGrpSpPr>
        <p:grpSpPr>
          <a:xfrm>
            <a:off x="7953375" y="3819525"/>
            <a:ext cx="2143125" cy="190500"/>
            <a:chOff x="7953375" y="3819525"/>
            <a:chExt cx="2143125" cy="190500"/>
          </a:xfrm>
        </p:grpSpPr>
        <p:sp>
          <p:nvSpPr>
            <p:cNvPr id="63" name="object 63" descr=""/>
            <p:cNvSpPr/>
            <p:nvPr/>
          </p:nvSpPr>
          <p:spPr>
            <a:xfrm>
              <a:off x="7962900" y="3829050"/>
              <a:ext cx="2124075" cy="171450"/>
            </a:xfrm>
            <a:custGeom>
              <a:avLst/>
              <a:gdLst/>
              <a:ahLst/>
              <a:cxnLst/>
              <a:rect l="l" t="t" r="r" b="b"/>
              <a:pathLst>
                <a:path w="2124075" h="171450">
                  <a:moveTo>
                    <a:pt x="2124075" y="0"/>
                  </a:moveTo>
                  <a:lnTo>
                    <a:pt x="0" y="0"/>
                  </a:lnTo>
                  <a:lnTo>
                    <a:pt x="1053846" y="171450"/>
                  </a:lnTo>
                  <a:lnTo>
                    <a:pt x="2124075" y="0"/>
                  </a:lnTo>
                  <a:close/>
                </a:path>
              </a:pathLst>
            </a:custGeom>
            <a:solidFill>
              <a:srgbClr val="FDF1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4" name="object 64" descr=""/>
            <p:cNvSpPr/>
            <p:nvPr/>
          </p:nvSpPr>
          <p:spPr>
            <a:xfrm>
              <a:off x="7962900" y="3829050"/>
              <a:ext cx="2124075" cy="171450"/>
            </a:xfrm>
            <a:custGeom>
              <a:avLst/>
              <a:gdLst/>
              <a:ahLst/>
              <a:cxnLst/>
              <a:rect l="l" t="t" r="r" b="b"/>
              <a:pathLst>
                <a:path w="2124075" h="171450">
                  <a:moveTo>
                    <a:pt x="2124075" y="0"/>
                  </a:moveTo>
                  <a:lnTo>
                    <a:pt x="1053846" y="171450"/>
                  </a:lnTo>
                  <a:lnTo>
                    <a:pt x="0" y="0"/>
                  </a:lnTo>
                  <a:lnTo>
                    <a:pt x="2124075" y="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5" name="object 65" descr=""/>
          <p:cNvSpPr txBox="1"/>
          <p:nvPr/>
        </p:nvSpPr>
        <p:spPr>
          <a:xfrm>
            <a:off x="6296025" y="4067175"/>
            <a:ext cx="5457825" cy="581025"/>
          </a:xfrm>
          <a:prstGeom prst="rect">
            <a:avLst/>
          </a:prstGeom>
          <a:solidFill>
            <a:srgbClr val="F1F1F1"/>
          </a:solidFill>
          <a:ln w="19050">
            <a:solidFill>
              <a:srgbClr val="000000"/>
            </a:solidFill>
          </a:ln>
        </p:spPr>
        <p:txBody>
          <a:bodyPr wrap="square" lIns="0" tIns="36195" rIns="0" bIns="0" rtlCol="0" vert="horz">
            <a:spAutoFit/>
          </a:bodyPr>
          <a:lstStyle/>
          <a:p>
            <a:pPr algn="ctr" marL="18415">
              <a:lnSpc>
                <a:spcPts val="1300"/>
              </a:lnSpc>
              <a:spcBef>
                <a:spcPts val="285"/>
              </a:spcBef>
            </a:pPr>
            <a:r>
              <a:rPr dirty="0" sz="1100" spc="-60" b="1">
                <a:latin typeface="Trebuchet MS"/>
                <a:cs typeface="Trebuchet MS"/>
              </a:rPr>
              <a:t>Production</a:t>
            </a:r>
            <a:r>
              <a:rPr dirty="0" sz="1100" spc="-10" b="1">
                <a:latin typeface="Trebuchet MS"/>
                <a:cs typeface="Trebuchet MS"/>
              </a:rPr>
              <a:t> Facilities</a:t>
            </a:r>
            <a:endParaRPr sz="1100">
              <a:latin typeface="Trebuchet MS"/>
              <a:cs typeface="Trebuchet MS"/>
            </a:endParaRPr>
          </a:p>
          <a:p>
            <a:pPr algn="ctr" marL="5715">
              <a:lnSpc>
                <a:spcPts val="1300"/>
              </a:lnSpc>
            </a:pPr>
            <a:r>
              <a:rPr dirty="0" sz="1100">
                <a:latin typeface="Trebuchet MS"/>
                <a:cs typeface="Trebuchet MS"/>
              </a:rPr>
              <a:t>A</a:t>
            </a:r>
            <a:r>
              <a:rPr dirty="0" sz="1100" spc="-135">
                <a:latin typeface="Trebuchet MS"/>
                <a:cs typeface="Trebuchet MS"/>
              </a:rPr>
              <a:t> </a:t>
            </a:r>
            <a:r>
              <a:rPr dirty="0" sz="1100" spc="-40">
                <a:latin typeface="Trebuchet MS"/>
                <a:cs typeface="Trebuchet MS"/>
              </a:rPr>
              <a:t>new</a:t>
            </a:r>
            <a:r>
              <a:rPr dirty="0" sz="1100" spc="-135">
                <a:latin typeface="Trebuchet MS"/>
                <a:cs typeface="Trebuchet MS"/>
              </a:rPr>
              <a:t> </a:t>
            </a:r>
            <a:r>
              <a:rPr dirty="0" sz="1100" spc="-25">
                <a:latin typeface="Trebuchet MS"/>
                <a:cs typeface="Trebuchet MS"/>
              </a:rPr>
              <a:t>42,500</a:t>
            </a:r>
            <a:r>
              <a:rPr dirty="0" sz="1100" spc="-140">
                <a:latin typeface="Trebuchet MS"/>
                <a:cs typeface="Trebuchet MS"/>
              </a:rPr>
              <a:t> </a:t>
            </a:r>
            <a:r>
              <a:rPr dirty="0" sz="1100" spc="-80">
                <a:latin typeface="Trebuchet MS"/>
                <a:cs typeface="Trebuchet MS"/>
              </a:rPr>
              <a:t>m² </a:t>
            </a:r>
            <a:r>
              <a:rPr dirty="0" sz="1100" spc="-75">
                <a:latin typeface="Trebuchet MS"/>
                <a:cs typeface="Trebuchet MS"/>
              </a:rPr>
              <a:t>facility</a:t>
            </a:r>
            <a:r>
              <a:rPr dirty="0" sz="1100" spc="-110">
                <a:latin typeface="Trebuchet MS"/>
                <a:cs typeface="Trebuchet MS"/>
              </a:rPr>
              <a:t> </a:t>
            </a:r>
            <a:r>
              <a:rPr dirty="0" sz="1100" spc="-70">
                <a:latin typeface="Trebuchet MS"/>
                <a:cs typeface="Trebuchet MS"/>
              </a:rPr>
              <a:t>in</a:t>
            </a:r>
            <a:r>
              <a:rPr dirty="0" sz="1100" spc="-120">
                <a:latin typeface="Trebuchet MS"/>
                <a:cs typeface="Trebuchet MS"/>
              </a:rPr>
              <a:t> </a:t>
            </a:r>
            <a:r>
              <a:rPr dirty="0" sz="1100" spc="-60">
                <a:latin typeface="Trebuchet MS"/>
                <a:cs typeface="Trebuchet MS"/>
              </a:rPr>
              <a:t>Maranello,</a:t>
            </a:r>
            <a:r>
              <a:rPr dirty="0" sz="1100" spc="-45">
                <a:latin typeface="Trebuchet MS"/>
                <a:cs typeface="Trebuchet MS"/>
              </a:rPr>
              <a:t> </a:t>
            </a:r>
            <a:r>
              <a:rPr dirty="0" sz="1100" spc="-85">
                <a:latin typeface="Trebuchet MS"/>
                <a:cs typeface="Trebuchet MS"/>
              </a:rPr>
              <a:t>Italy,</a:t>
            </a:r>
            <a:r>
              <a:rPr dirty="0" sz="1100" spc="-130">
                <a:latin typeface="Trebuchet MS"/>
                <a:cs typeface="Trebuchet MS"/>
              </a:rPr>
              <a:t> </a:t>
            </a:r>
            <a:r>
              <a:rPr dirty="0" sz="1100" spc="-60">
                <a:latin typeface="Trebuchet MS"/>
                <a:cs typeface="Trebuchet MS"/>
              </a:rPr>
              <a:t>dedicated</a:t>
            </a:r>
            <a:r>
              <a:rPr dirty="0" sz="1100" spc="-50">
                <a:latin typeface="Trebuchet MS"/>
                <a:cs typeface="Trebuchet MS"/>
              </a:rPr>
              <a:t> </a:t>
            </a:r>
            <a:r>
              <a:rPr dirty="0" sz="1100" spc="-85">
                <a:latin typeface="Trebuchet MS"/>
                <a:cs typeface="Trebuchet MS"/>
              </a:rPr>
              <a:t>to</a:t>
            </a:r>
            <a:r>
              <a:rPr dirty="0" sz="1100" spc="-135">
                <a:latin typeface="Trebuchet MS"/>
                <a:cs typeface="Trebuchet MS"/>
              </a:rPr>
              <a:t> </a:t>
            </a:r>
            <a:r>
              <a:rPr dirty="0" sz="1100" spc="-35">
                <a:latin typeface="Trebuchet MS"/>
                <a:cs typeface="Trebuchet MS"/>
              </a:rPr>
              <a:t>assembling</a:t>
            </a:r>
            <a:r>
              <a:rPr dirty="0" sz="1100" spc="-120">
                <a:latin typeface="Trebuchet MS"/>
                <a:cs typeface="Trebuchet MS"/>
              </a:rPr>
              <a:t> </a:t>
            </a:r>
            <a:r>
              <a:rPr dirty="0" sz="1100" spc="-70">
                <a:latin typeface="Trebuchet MS"/>
                <a:cs typeface="Trebuchet MS"/>
              </a:rPr>
              <a:t>electric</a:t>
            </a:r>
            <a:r>
              <a:rPr dirty="0" sz="1100" spc="-105">
                <a:latin typeface="Trebuchet MS"/>
                <a:cs typeface="Trebuchet MS"/>
              </a:rPr>
              <a:t> </a:t>
            </a:r>
            <a:r>
              <a:rPr dirty="0" sz="1100" spc="-40">
                <a:latin typeface="Trebuchet MS"/>
                <a:cs typeface="Trebuchet MS"/>
              </a:rPr>
              <a:t>motors</a:t>
            </a:r>
            <a:r>
              <a:rPr dirty="0" sz="1100" spc="-60">
                <a:latin typeface="Trebuchet MS"/>
                <a:cs typeface="Trebuchet MS"/>
              </a:rPr>
              <a:t> </a:t>
            </a:r>
            <a:r>
              <a:rPr dirty="0" sz="1100" spc="-25">
                <a:latin typeface="Trebuchet MS"/>
                <a:cs typeface="Trebuchet MS"/>
              </a:rPr>
              <a:t>and</a:t>
            </a:r>
            <a:endParaRPr sz="1100">
              <a:latin typeface="Trebuchet MS"/>
              <a:cs typeface="Trebuchet MS"/>
            </a:endParaRPr>
          </a:p>
          <a:p>
            <a:pPr algn="ctr" marL="17145">
              <a:lnSpc>
                <a:spcPct val="100000"/>
              </a:lnSpc>
              <a:spcBef>
                <a:spcPts val="30"/>
              </a:spcBef>
            </a:pPr>
            <a:r>
              <a:rPr dirty="0" sz="1100" spc="-75">
                <a:latin typeface="Trebuchet MS"/>
                <a:cs typeface="Trebuchet MS"/>
              </a:rPr>
              <a:t>batteries,</a:t>
            </a:r>
            <a:r>
              <a:rPr dirty="0" sz="1100" spc="-110">
                <a:latin typeface="Trebuchet MS"/>
                <a:cs typeface="Trebuchet MS"/>
              </a:rPr>
              <a:t> </a:t>
            </a:r>
            <a:r>
              <a:rPr dirty="0" sz="1100" spc="-50">
                <a:latin typeface="Trebuchet MS"/>
                <a:cs typeface="Trebuchet MS"/>
              </a:rPr>
              <a:t>signifies</a:t>
            </a:r>
            <a:r>
              <a:rPr dirty="0" sz="1100" spc="-40">
                <a:latin typeface="Trebuchet MS"/>
                <a:cs typeface="Trebuchet MS"/>
              </a:rPr>
              <a:t> </a:t>
            </a:r>
            <a:r>
              <a:rPr dirty="0" sz="1100" spc="-55">
                <a:latin typeface="Trebuchet MS"/>
                <a:cs typeface="Trebuchet MS"/>
              </a:rPr>
              <a:t>Ferrari's</a:t>
            </a:r>
            <a:r>
              <a:rPr dirty="0" sz="1100" spc="-35">
                <a:latin typeface="Trebuchet MS"/>
                <a:cs typeface="Trebuchet MS"/>
              </a:rPr>
              <a:t> </a:t>
            </a:r>
            <a:r>
              <a:rPr dirty="0" sz="1100" spc="-60">
                <a:latin typeface="Trebuchet MS"/>
                <a:cs typeface="Trebuchet MS"/>
              </a:rPr>
              <a:t>investment</a:t>
            </a:r>
            <a:r>
              <a:rPr dirty="0" sz="1100" spc="-95">
                <a:latin typeface="Trebuchet MS"/>
                <a:cs typeface="Trebuchet MS"/>
              </a:rPr>
              <a:t> </a:t>
            </a:r>
            <a:r>
              <a:rPr dirty="0" sz="1100" spc="-65">
                <a:latin typeface="Trebuchet MS"/>
                <a:cs typeface="Trebuchet MS"/>
              </a:rPr>
              <a:t>in</a:t>
            </a:r>
            <a:r>
              <a:rPr dirty="0" sz="1100" spc="-10">
                <a:latin typeface="Trebuchet MS"/>
                <a:cs typeface="Trebuchet MS"/>
              </a:rPr>
              <a:t> electrification</a:t>
            </a:r>
            <a:endParaRPr sz="1100">
              <a:latin typeface="Trebuchet MS"/>
              <a:cs typeface="Trebuchet MS"/>
            </a:endParaRPr>
          </a:p>
        </p:txBody>
      </p:sp>
      <p:grpSp>
        <p:nvGrpSpPr>
          <p:cNvPr id="66" name="object 66" descr=""/>
          <p:cNvGrpSpPr/>
          <p:nvPr/>
        </p:nvGrpSpPr>
        <p:grpSpPr>
          <a:xfrm>
            <a:off x="7953375" y="4752975"/>
            <a:ext cx="2152650" cy="190500"/>
            <a:chOff x="7953375" y="4752975"/>
            <a:chExt cx="2152650" cy="190500"/>
          </a:xfrm>
        </p:grpSpPr>
        <p:sp>
          <p:nvSpPr>
            <p:cNvPr id="67" name="object 67" descr=""/>
            <p:cNvSpPr/>
            <p:nvPr/>
          </p:nvSpPr>
          <p:spPr>
            <a:xfrm>
              <a:off x="7962900" y="4762500"/>
              <a:ext cx="2133600" cy="171450"/>
            </a:xfrm>
            <a:custGeom>
              <a:avLst/>
              <a:gdLst/>
              <a:ahLst/>
              <a:cxnLst/>
              <a:rect l="l" t="t" r="r" b="b"/>
              <a:pathLst>
                <a:path w="2133600" h="171450">
                  <a:moveTo>
                    <a:pt x="2133600" y="0"/>
                  </a:moveTo>
                  <a:lnTo>
                    <a:pt x="0" y="0"/>
                  </a:lnTo>
                  <a:lnTo>
                    <a:pt x="1058545" y="171450"/>
                  </a:lnTo>
                  <a:lnTo>
                    <a:pt x="2133600" y="0"/>
                  </a:lnTo>
                  <a:close/>
                </a:path>
              </a:pathLst>
            </a:custGeom>
            <a:solidFill>
              <a:srgbClr val="FDF1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8" name="object 68" descr=""/>
            <p:cNvSpPr/>
            <p:nvPr/>
          </p:nvSpPr>
          <p:spPr>
            <a:xfrm>
              <a:off x="7962900" y="4762500"/>
              <a:ext cx="2133600" cy="171450"/>
            </a:xfrm>
            <a:custGeom>
              <a:avLst/>
              <a:gdLst/>
              <a:ahLst/>
              <a:cxnLst/>
              <a:rect l="l" t="t" r="r" b="b"/>
              <a:pathLst>
                <a:path w="2133600" h="171450">
                  <a:moveTo>
                    <a:pt x="2133600" y="0"/>
                  </a:moveTo>
                  <a:lnTo>
                    <a:pt x="1058545" y="171450"/>
                  </a:lnTo>
                  <a:lnTo>
                    <a:pt x="0" y="0"/>
                  </a:lnTo>
                  <a:lnTo>
                    <a:pt x="2133600" y="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9" name="object 69" descr=""/>
          <p:cNvSpPr txBox="1"/>
          <p:nvPr/>
        </p:nvSpPr>
        <p:spPr>
          <a:xfrm>
            <a:off x="6296025" y="5029200"/>
            <a:ext cx="5457825" cy="990600"/>
          </a:xfrm>
          <a:prstGeom prst="rect">
            <a:avLst/>
          </a:prstGeom>
          <a:solidFill>
            <a:srgbClr val="F1F1F1"/>
          </a:solidFill>
          <a:ln w="19050">
            <a:solidFill>
              <a:srgbClr val="CF152C"/>
            </a:solidFill>
          </a:ln>
        </p:spPr>
        <p:txBody>
          <a:bodyPr wrap="square" lIns="0" tIns="74295" rIns="0" bIns="0" rtlCol="0" vert="horz">
            <a:spAutoFit/>
          </a:bodyPr>
          <a:lstStyle/>
          <a:p>
            <a:pPr algn="ctr" marL="13970">
              <a:lnSpc>
                <a:spcPts val="1295"/>
              </a:lnSpc>
              <a:spcBef>
                <a:spcPts val="585"/>
              </a:spcBef>
            </a:pPr>
            <a:r>
              <a:rPr dirty="0" sz="1100" spc="-60" b="1">
                <a:latin typeface="Trebuchet MS"/>
                <a:cs typeface="Trebuchet MS"/>
              </a:rPr>
              <a:t>Electrification</a:t>
            </a:r>
            <a:r>
              <a:rPr dirty="0" sz="1100" spc="-5" b="1">
                <a:latin typeface="Trebuchet MS"/>
                <a:cs typeface="Trebuchet MS"/>
              </a:rPr>
              <a:t> </a:t>
            </a:r>
            <a:r>
              <a:rPr dirty="0" sz="1100" spc="-20" b="1">
                <a:latin typeface="Trebuchet MS"/>
                <a:cs typeface="Trebuchet MS"/>
              </a:rPr>
              <a:t>Goals</a:t>
            </a:r>
            <a:endParaRPr sz="1100">
              <a:latin typeface="Trebuchet MS"/>
              <a:cs typeface="Trebuchet MS"/>
            </a:endParaRPr>
          </a:p>
          <a:p>
            <a:pPr algn="ctr" marL="10795">
              <a:lnSpc>
                <a:spcPts val="1300"/>
              </a:lnSpc>
            </a:pPr>
            <a:r>
              <a:rPr dirty="0" sz="1100" spc="-60" b="1">
                <a:latin typeface="Trebuchet MS"/>
                <a:cs typeface="Trebuchet MS"/>
              </a:rPr>
              <a:t>2026</a:t>
            </a:r>
            <a:r>
              <a:rPr dirty="0" sz="1100" spc="-80" b="1">
                <a:latin typeface="Trebuchet MS"/>
                <a:cs typeface="Trebuchet MS"/>
              </a:rPr>
              <a:t> </a:t>
            </a:r>
            <a:r>
              <a:rPr dirty="0" sz="1100" spc="-90" b="1">
                <a:latin typeface="Trebuchet MS"/>
                <a:cs typeface="Trebuchet MS"/>
              </a:rPr>
              <a:t>Target:</a:t>
            </a:r>
            <a:r>
              <a:rPr dirty="0" sz="1100" spc="-80" b="1">
                <a:latin typeface="Trebuchet MS"/>
                <a:cs typeface="Trebuchet MS"/>
              </a:rPr>
              <a:t> </a:t>
            </a:r>
            <a:r>
              <a:rPr dirty="0" sz="1100" spc="-65">
                <a:latin typeface="Trebuchet MS"/>
                <a:cs typeface="Trebuchet MS"/>
              </a:rPr>
              <a:t>Approximately</a:t>
            </a:r>
            <a:r>
              <a:rPr dirty="0" sz="1100" spc="-105">
                <a:latin typeface="Trebuchet MS"/>
                <a:cs typeface="Trebuchet MS"/>
              </a:rPr>
              <a:t> </a:t>
            </a:r>
            <a:r>
              <a:rPr dirty="0" sz="1100" spc="75">
                <a:latin typeface="Trebuchet MS"/>
                <a:cs typeface="Trebuchet MS"/>
              </a:rPr>
              <a:t>60%</a:t>
            </a:r>
            <a:r>
              <a:rPr dirty="0" sz="1100" spc="-105">
                <a:latin typeface="Trebuchet MS"/>
                <a:cs typeface="Trebuchet MS"/>
              </a:rPr>
              <a:t> </a:t>
            </a:r>
            <a:r>
              <a:rPr dirty="0" sz="1100" spc="-50">
                <a:latin typeface="Trebuchet MS"/>
                <a:cs typeface="Trebuchet MS"/>
              </a:rPr>
              <a:t>of</a:t>
            </a:r>
            <a:r>
              <a:rPr dirty="0" sz="1100" spc="-85">
                <a:latin typeface="Trebuchet MS"/>
                <a:cs typeface="Trebuchet MS"/>
              </a:rPr>
              <a:t> </a:t>
            </a:r>
            <a:r>
              <a:rPr dirty="0" sz="1100" spc="-55">
                <a:latin typeface="Trebuchet MS"/>
                <a:cs typeface="Trebuchet MS"/>
              </a:rPr>
              <a:t>Ferrari's</a:t>
            </a:r>
            <a:r>
              <a:rPr dirty="0" sz="1100" spc="-60">
                <a:latin typeface="Trebuchet MS"/>
                <a:cs typeface="Trebuchet MS"/>
              </a:rPr>
              <a:t> </a:t>
            </a:r>
            <a:r>
              <a:rPr dirty="0" sz="1100" spc="-10">
                <a:latin typeface="Trebuchet MS"/>
                <a:cs typeface="Trebuchet MS"/>
              </a:rPr>
              <a:t>sales</a:t>
            </a:r>
            <a:r>
              <a:rPr dirty="0" sz="1100" spc="-145">
                <a:latin typeface="Trebuchet MS"/>
                <a:cs typeface="Trebuchet MS"/>
              </a:rPr>
              <a:t> </a:t>
            </a:r>
            <a:r>
              <a:rPr dirty="0" sz="1100" spc="-60">
                <a:latin typeface="Trebuchet MS"/>
                <a:cs typeface="Trebuchet MS"/>
              </a:rPr>
              <a:t>are</a:t>
            </a:r>
            <a:r>
              <a:rPr dirty="0" sz="1100" spc="-105">
                <a:latin typeface="Trebuchet MS"/>
                <a:cs typeface="Trebuchet MS"/>
              </a:rPr>
              <a:t> </a:t>
            </a:r>
            <a:r>
              <a:rPr dirty="0" sz="1100" spc="-75">
                <a:latin typeface="Trebuchet MS"/>
                <a:cs typeface="Trebuchet MS"/>
              </a:rPr>
              <a:t>projected</a:t>
            </a:r>
            <a:r>
              <a:rPr dirty="0" sz="1100" spc="-135">
                <a:latin typeface="Trebuchet MS"/>
                <a:cs typeface="Trebuchet MS"/>
              </a:rPr>
              <a:t> </a:t>
            </a:r>
            <a:r>
              <a:rPr dirty="0" sz="1100" spc="-45">
                <a:latin typeface="Trebuchet MS"/>
                <a:cs typeface="Trebuchet MS"/>
              </a:rPr>
              <a:t>to</a:t>
            </a:r>
            <a:r>
              <a:rPr dirty="0" sz="1100" spc="-125">
                <a:latin typeface="Trebuchet MS"/>
                <a:cs typeface="Trebuchet MS"/>
              </a:rPr>
              <a:t> </a:t>
            </a:r>
            <a:r>
              <a:rPr dirty="0" sz="1100" spc="-50">
                <a:latin typeface="Trebuchet MS"/>
                <a:cs typeface="Trebuchet MS"/>
              </a:rPr>
              <a:t>come</a:t>
            </a:r>
            <a:r>
              <a:rPr dirty="0" sz="1100" spc="-100">
                <a:latin typeface="Trebuchet MS"/>
                <a:cs typeface="Trebuchet MS"/>
              </a:rPr>
              <a:t> </a:t>
            </a:r>
            <a:r>
              <a:rPr dirty="0" sz="1100" spc="-50">
                <a:latin typeface="Trebuchet MS"/>
                <a:cs typeface="Trebuchet MS"/>
              </a:rPr>
              <a:t>from</a:t>
            </a:r>
            <a:r>
              <a:rPr dirty="0" sz="1100" spc="-155">
                <a:latin typeface="Trebuchet MS"/>
                <a:cs typeface="Trebuchet MS"/>
              </a:rPr>
              <a:t> </a:t>
            </a:r>
            <a:r>
              <a:rPr dirty="0" sz="1100" spc="-70">
                <a:latin typeface="Trebuchet MS"/>
                <a:cs typeface="Trebuchet MS"/>
              </a:rPr>
              <a:t>fully</a:t>
            </a:r>
            <a:r>
              <a:rPr dirty="0" sz="1100" spc="-105">
                <a:latin typeface="Trebuchet MS"/>
                <a:cs typeface="Trebuchet MS"/>
              </a:rPr>
              <a:t> </a:t>
            </a:r>
            <a:r>
              <a:rPr dirty="0" sz="1100" spc="-10">
                <a:latin typeface="Trebuchet MS"/>
                <a:cs typeface="Trebuchet MS"/>
              </a:rPr>
              <a:t>electric</a:t>
            </a:r>
            <a:endParaRPr sz="1100">
              <a:latin typeface="Trebuchet MS"/>
              <a:cs typeface="Trebuchet MS"/>
            </a:endParaRPr>
          </a:p>
          <a:p>
            <a:pPr algn="ctr" marL="15875">
              <a:lnSpc>
                <a:spcPts val="1300"/>
              </a:lnSpc>
              <a:spcBef>
                <a:spcPts val="35"/>
              </a:spcBef>
            </a:pPr>
            <a:r>
              <a:rPr dirty="0" sz="1100" spc="-40">
                <a:latin typeface="Trebuchet MS"/>
                <a:cs typeface="Trebuchet MS"/>
              </a:rPr>
              <a:t>and</a:t>
            </a:r>
            <a:r>
              <a:rPr dirty="0" sz="1100" spc="-145">
                <a:latin typeface="Trebuchet MS"/>
                <a:cs typeface="Trebuchet MS"/>
              </a:rPr>
              <a:t> </a:t>
            </a:r>
            <a:r>
              <a:rPr dirty="0" sz="1100" spc="-70">
                <a:latin typeface="Trebuchet MS"/>
                <a:cs typeface="Trebuchet MS"/>
              </a:rPr>
              <a:t>hybrid</a:t>
            </a:r>
            <a:r>
              <a:rPr dirty="0" sz="1100" spc="-55">
                <a:latin typeface="Trebuchet MS"/>
                <a:cs typeface="Trebuchet MS"/>
              </a:rPr>
              <a:t> </a:t>
            </a:r>
            <a:r>
              <a:rPr dirty="0" sz="1100" spc="-45">
                <a:latin typeface="Trebuchet MS"/>
                <a:cs typeface="Trebuchet MS"/>
              </a:rPr>
              <a:t>models</a:t>
            </a:r>
            <a:r>
              <a:rPr dirty="0" sz="1100" spc="-65">
                <a:latin typeface="Trebuchet MS"/>
                <a:cs typeface="Trebuchet MS"/>
              </a:rPr>
              <a:t> </a:t>
            </a:r>
            <a:r>
              <a:rPr dirty="0" sz="1100" spc="-45">
                <a:latin typeface="Trebuchet MS"/>
                <a:cs typeface="Trebuchet MS"/>
              </a:rPr>
              <a:t>by</a:t>
            </a:r>
            <a:r>
              <a:rPr dirty="0" sz="1100" spc="-114">
                <a:latin typeface="Trebuchet MS"/>
                <a:cs typeface="Trebuchet MS"/>
              </a:rPr>
              <a:t> </a:t>
            </a:r>
            <a:r>
              <a:rPr dirty="0" sz="1100" spc="-20">
                <a:latin typeface="Trebuchet MS"/>
                <a:cs typeface="Trebuchet MS"/>
              </a:rPr>
              <a:t>2026</a:t>
            </a:r>
            <a:endParaRPr sz="1100">
              <a:latin typeface="Trebuchet MS"/>
              <a:cs typeface="Trebuchet MS"/>
            </a:endParaRPr>
          </a:p>
          <a:p>
            <a:pPr algn="ctr" marL="10160">
              <a:lnSpc>
                <a:spcPts val="1300"/>
              </a:lnSpc>
            </a:pPr>
            <a:r>
              <a:rPr dirty="0" sz="1100" spc="-60" b="1">
                <a:latin typeface="Trebuchet MS"/>
                <a:cs typeface="Trebuchet MS"/>
              </a:rPr>
              <a:t>2030</a:t>
            </a:r>
            <a:r>
              <a:rPr dirty="0" sz="1100" spc="-90" b="1">
                <a:latin typeface="Trebuchet MS"/>
                <a:cs typeface="Trebuchet MS"/>
              </a:rPr>
              <a:t> </a:t>
            </a:r>
            <a:r>
              <a:rPr dirty="0" sz="1100" spc="-50" b="1">
                <a:latin typeface="Trebuchet MS"/>
                <a:cs typeface="Trebuchet MS"/>
              </a:rPr>
              <a:t>Vision:</a:t>
            </a:r>
            <a:r>
              <a:rPr dirty="0" sz="1100" spc="-130" b="1">
                <a:latin typeface="Trebuchet MS"/>
                <a:cs typeface="Trebuchet MS"/>
              </a:rPr>
              <a:t> </a:t>
            </a:r>
            <a:r>
              <a:rPr dirty="0" sz="1100" spc="-10">
                <a:latin typeface="Trebuchet MS"/>
                <a:cs typeface="Trebuchet MS"/>
              </a:rPr>
              <a:t>By</a:t>
            </a:r>
            <a:r>
              <a:rPr dirty="0" sz="1100" spc="-114">
                <a:latin typeface="Trebuchet MS"/>
                <a:cs typeface="Trebuchet MS"/>
              </a:rPr>
              <a:t> </a:t>
            </a:r>
            <a:r>
              <a:rPr dirty="0" sz="1100" spc="-45">
                <a:latin typeface="Trebuchet MS"/>
                <a:cs typeface="Trebuchet MS"/>
              </a:rPr>
              <a:t>2030,</a:t>
            </a:r>
            <a:r>
              <a:rPr dirty="0" sz="1100" spc="-50">
                <a:latin typeface="Trebuchet MS"/>
                <a:cs typeface="Trebuchet MS"/>
              </a:rPr>
              <a:t> </a:t>
            </a:r>
            <a:r>
              <a:rPr dirty="0" sz="1100" spc="-80">
                <a:latin typeface="Trebuchet MS"/>
                <a:cs typeface="Trebuchet MS"/>
              </a:rPr>
              <a:t>Ferrari</a:t>
            </a:r>
            <a:r>
              <a:rPr dirty="0" sz="1100" spc="-90">
                <a:latin typeface="Trebuchet MS"/>
                <a:cs typeface="Trebuchet MS"/>
              </a:rPr>
              <a:t> </a:t>
            </a:r>
            <a:r>
              <a:rPr dirty="0" sz="1100" spc="-35">
                <a:latin typeface="Trebuchet MS"/>
                <a:cs typeface="Trebuchet MS"/>
              </a:rPr>
              <a:t>aims</a:t>
            </a:r>
            <a:r>
              <a:rPr dirty="0" sz="1100" spc="-70">
                <a:latin typeface="Trebuchet MS"/>
                <a:cs typeface="Trebuchet MS"/>
              </a:rPr>
              <a:t> for</a:t>
            </a:r>
            <a:r>
              <a:rPr dirty="0" sz="1100" spc="-135">
                <a:latin typeface="Trebuchet MS"/>
                <a:cs typeface="Trebuchet MS"/>
              </a:rPr>
              <a:t> </a:t>
            </a:r>
            <a:r>
              <a:rPr dirty="0" sz="1100" spc="75">
                <a:latin typeface="Trebuchet MS"/>
                <a:cs typeface="Trebuchet MS"/>
              </a:rPr>
              <a:t>80%</a:t>
            </a:r>
            <a:r>
              <a:rPr dirty="0" sz="1100" spc="-110">
                <a:latin typeface="Trebuchet MS"/>
                <a:cs typeface="Trebuchet MS"/>
              </a:rPr>
              <a:t> </a:t>
            </a:r>
            <a:r>
              <a:rPr dirty="0" sz="1100" spc="-50">
                <a:latin typeface="Trebuchet MS"/>
                <a:cs typeface="Trebuchet MS"/>
              </a:rPr>
              <a:t>of</a:t>
            </a:r>
            <a:r>
              <a:rPr dirty="0" sz="1100" spc="-100">
                <a:latin typeface="Trebuchet MS"/>
                <a:cs typeface="Trebuchet MS"/>
              </a:rPr>
              <a:t> </a:t>
            </a:r>
            <a:r>
              <a:rPr dirty="0" sz="1100" spc="-65">
                <a:latin typeface="Trebuchet MS"/>
                <a:cs typeface="Trebuchet MS"/>
              </a:rPr>
              <a:t>its</a:t>
            </a:r>
            <a:r>
              <a:rPr dirty="0" sz="1100" spc="-70">
                <a:latin typeface="Trebuchet MS"/>
                <a:cs typeface="Trebuchet MS"/>
              </a:rPr>
              <a:t> </a:t>
            </a:r>
            <a:r>
              <a:rPr dirty="0" sz="1100" spc="-60">
                <a:latin typeface="Trebuchet MS"/>
                <a:cs typeface="Trebuchet MS"/>
              </a:rPr>
              <a:t>production</a:t>
            </a:r>
            <a:r>
              <a:rPr dirty="0" sz="1100" spc="-40">
                <a:latin typeface="Trebuchet MS"/>
                <a:cs typeface="Trebuchet MS"/>
              </a:rPr>
              <a:t> </a:t>
            </a:r>
            <a:r>
              <a:rPr dirty="0" sz="1100" spc="-85">
                <a:latin typeface="Trebuchet MS"/>
                <a:cs typeface="Trebuchet MS"/>
              </a:rPr>
              <a:t>to</a:t>
            </a:r>
            <a:r>
              <a:rPr dirty="0" sz="1100" spc="-140">
                <a:latin typeface="Trebuchet MS"/>
                <a:cs typeface="Trebuchet MS"/>
              </a:rPr>
              <a:t> </a:t>
            </a:r>
            <a:r>
              <a:rPr dirty="0" sz="1100" spc="-30">
                <a:latin typeface="Trebuchet MS"/>
                <a:cs typeface="Trebuchet MS"/>
              </a:rPr>
              <a:t>consist</a:t>
            </a:r>
            <a:r>
              <a:rPr dirty="0" sz="1100" spc="-40">
                <a:latin typeface="Trebuchet MS"/>
                <a:cs typeface="Trebuchet MS"/>
              </a:rPr>
              <a:t> </a:t>
            </a:r>
            <a:r>
              <a:rPr dirty="0" sz="1100" spc="-90">
                <a:latin typeface="Trebuchet MS"/>
                <a:cs typeface="Trebuchet MS"/>
              </a:rPr>
              <a:t>of</a:t>
            </a:r>
            <a:r>
              <a:rPr dirty="0" sz="1100" spc="-100">
                <a:latin typeface="Trebuchet MS"/>
                <a:cs typeface="Trebuchet MS"/>
              </a:rPr>
              <a:t> </a:t>
            </a:r>
            <a:r>
              <a:rPr dirty="0" sz="1100" spc="-70">
                <a:latin typeface="Trebuchet MS"/>
                <a:cs typeface="Trebuchet MS"/>
              </a:rPr>
              <a:t>electric</a:t>
            </a:r>
            <a:r>
              <a:rPr dirty="0" sz="1100" spc="-110">
                <a:latin typeface="Trebuchet MS"/>
                <a:cs typeface="Trebuchet MS"/>
              </a:rPr>
              <a:t> </a:t>
            </a:r>
            <a:r>
              <a:rPr dirty="0" sz="1100" spc="-40">
                <a:latin typeface="Trebuchet MS"/>
                <a:cs typeface="Trebuchet MS"/>
              </a:rPr>
              <a:t>and</a:t>
            </a:r>
            <a:r>
              <a:rPr dirty="0" sz="1100" spc="-60">
                <a:latin typeface="Trebuchet MS"/>
                <a:cs typeface="Trebuchet MS"/>
              </a:rPr>
              <a:t> </a:t>
            </a:r>
            <a:r>
              <a:rPr dirty="0" sz="1100" spc="-10">
                <a:latin typeface="Trebuchet MS"/>
                <a:cs typeface="Trebuchet MS"/>
              </a:rPr>
              <a:t>hybrid</a:t>
            </a:r>
            <a:endParaRPr sz="1100">
              <a:latin typeface="Trebuchet MS"/>
              <a:cs typeface="Trebuchet MS"/>
            </a:endParaRPr>
          </a:p>
          <a:p>
            <a:pPr algn="ctr" marL="31750">
              <a:lnSpc>
                <a:spcPct val="100000"/>
              </a:lnSpc>
              <a:spcBef>
                <a:spcPts val="30"/>
              </a:spcBef>
            </a:pPr>
            <a:r>
              <a:rPr dirty="0" sz="1100" spc="-55">
                <a:latin typeface="Trebuchet MS"/>
                <a:cs typeface="Trebuchet MS"/>
              </a:rPr>
              <a:t>vehicles,</a:t>
            </a:r>
            <a:r>
              <a:rPr dirty="0" sz="1100" spc="-114">
                <a:latin typeface="Trebuchet MS"/>
                <a:cs typeface="Trebuchet MS"/>
              </a:rPr>
              <a:t> </a:t>
            </a:r>
            <a:r>
              <a:rPr dirty="0" sz="1100" spc="-60">
                <a:latin typeface="Trebuchet MS"/>
                <a:cs typeface="Trebuchet MS"/>
              </a:rPr>
              <a:t>aligning</a:t>
            </a:r>
            <a:r>
              <a:rPr dirty="0" sz="1100" spc="-105">
                <a:latin typeface="Trebuchet MS"/>
                <a:cs typeface="Trebuchet MS"/>
              </a:rPr>
              <a:t> </a:t>
            </a:r>
            <a:r>
              <a:rPr dirty="0" sz="1100" spc="-65">
                <a:latin typeface="Trebuchet MS"/>
                <a:cs typeface="Trebuchet MS"/>
              </a:rPr>
              <a:t>with</a:t>
            </a:r>
            <a:r>
              <a:rPr dirty="0" sz="1100" spc="-15">
                <a:latin typeface="Trebuchet MS"/>
                <a:cs typeface="Trebuchet MS"/>
              </a:rPr>
              <a:t> </a:t>
            </a:r>
            <a:r>
              <a:rPr dirty="0" sz="1100" spc="-60">
                <a:latin typeface="Trebuchet MS"/>
                <a:cs typeface="Trebuchet MS"/>
              </a:rPr>
              <a:t>global</a:t>
            </a:r>
            <a:r>
              <a:rPr dirty="0" sz="1100" spc="-114">
                <a:latin typeface="Trebuchet MS"/>
                <a:cs typeface="Trebuchet MS"/>
              </a:rPr>
              <a:t> </a:t>
            </a:r>
            <a:r>
              <a:rPr dirty="0" sz="1100" spc="-50">
                <a:latin typeface="Trebuchet MS"/>
                <a:cs typeface="Trebuchet MS"/>
              </a:rPr>
              <a:t>sustainability</a:t>
            </a:r>
            <a:r>
              <a:rPr dirty="0" sz="1100" spc="-90">
                <a:latin typeface="Trebuchet MS"/>
                <a:cs typeface="Trebuchet MS"/>
              </a:rPr>
              <a:t> </a:t>
            </a:r>
            <a:r>
              <a:rPr dirty="0" sz="1100" spc="-10">
                <a:latin typeface="Trebuchet MS"/>
                <a:cs typeface="Trebuchet MS"/>
              </a:rPr>
              <a:t>trends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70" name="object 70" descr=""/>
          <p:cNvSpPr txBox="1"/>
          <p:nvPr/>
        </p:nvSpPr>
        <p:spPr>
          <a:xfrm>
            <a:off x="345757" y="6160866"/>
            <a:ext cx="1370965" cy="668020"/>
          </a:xfrm>
          <a:prstGeom prst="rect">
            <a:avLst/>
          </a:prstGeom>
        </p:spPr>
        <p:txBody>
          <a:bodyPr wrap="square" lIns="0" tIns="39369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309"/>
              </a:spcBef>
              <a:tabLst>
                <a:tab pos="1344930" algn="l"/>
              </a:tabLst>
            </a:pPr>
            <a:r>
              <a:rPr dirty="0" u="heavy" sz="900">
                <a:uFill>
                  <a:solidFill>
                    <a:srgbClr val="A6A6A6"/>
                  </a:solidFill>
                </a:uFill>
                <a:latin typeface="Segoe UI Emoji"/>
                <a:cs typeface="Segoe UI Emoji"/>
              </a:rPr>
              <a:t>(</a:t>
            </a:r>
            <a:r>
              <a:rPr dirty="0" u="heavy" sz="900">
                <a:uFill>
                  <a:solidFill>
                    <a:srgbClr val="A6A6A6"/>
                  </a:solidFill>
                </a:uFill>
                <a:latin typeface="Arial MT"/>
                <a:cs typeface="Arial MT"/>
              </a:rPr>
              <a:t>Ferrari,</a:t>
            </a:r>
            <a:r>
              <a:rPr dirty="0" u="heavy" sz="900" spc="-60">
                <a:uFill>
                  <a:solidFill>
                    <a:srgbClr val="A6A6A6"/>
                  </a:solidFill>
                </a:uFill>
                <a:latin typeface="Arial MT"/>
                <a:cs typeface="Arial MT"/>
              </a:rPr>
              <a:t> </a:t>
            </a:r>
            <a:r>
              <a:rPr dirty="0" u="heavy" sz="900" spc="-10">
                <a:uFill>
                  <a:solidFill>
                    <a:srgbClr val="A6A6A6"/>
                  </a:solidFill>
                </a:uFill>
                <a:latin typeface="Arial MT"/>
                <a:cs typeface="Arial MT"/>
              </a:rPr>
              <a:t>2024)</a:t>
            </a:r>
            <a:r>
              <a:rPr dirty="0" u="heavy" sz="900">
                <a:uFill>
                  <a:solidFill>
                    <a:srgbClr val="A6A6A6"/>
                  </a:solidFill>
                </a:uFill>
                <a:latin typeface="Arial MT"/>
                <a:cs typeface="Arial MT"/>
              </a:rPr>
              <a:t>	</a:t>
            </a:r>
            <a:endParaRPr sz="900">
              <a:latin typeface="Arial MT"/>
              <a:cs typeface="Arial MT"/>
            </a:endParaRPr>
          </a:p>
          <a:p>
            <a:pPr algn="ctr" marL="323850" marR="295275">
              <a:lnSpc>
                <a:spcPct val="102800"/>
              </a:lnSpc>
              <a:spcBef>
                <a:spcPts val="305"/>
              </a:spcBef>
            </a:pPr>
            <a:r>
              <a:rPr dirty="0" sz="1400" spc="-75" b="1">
                <a:solidFill>
                  <a:srgbClr val="A6A6A6"/>
                </a:solidFill>
                <a:latin typeface="Trebuchet MS"/>
                <a:cs typeface="Trebuchet MS"/>
              </a:rPr>
              <a:t>Executive </a:t>
            </a:r>
            <a:r>
              <a:rPr dirty="0" sz="1400" spc="-40" b="1">
                <a:solidFill>
                  <a:srgbClr val="A6A6A6"/>
                </a:solidFill>
                <a:latin typeface="Trebuchet MS"/>
                <a:cs typeface="Trebuchet MS"/>
              </a:rPr>
              <a:t>Summary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71" name="object 71" descr=""/>
          <p:cNvSpPr txBox="1"/>
          <p:nvPr/>
        </p:nvSpPr>
        <p:spPr>
          <a:xfrm>
            <a:off x="7102475" y="6160866"/>
            <a:ext cx="1386205" cy="668020"/>
          </a:xfrm>
          <a:prstGeom prst="rect">
            <a:avLst/>
          </a:prstGeom>
        </p:spPr>
        <p:txBody>
          <a:bodyPr wrap="square" lIns="0" tIns="39369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309"/>
              </a:spcBef>
              <a:tabLst>
                <a:tab pos="1360170" algn="l"/>
              </a:tabLst>
            </a:pPr>
            <a:r>
              <a:rPr dirty="0" u="heavy" sz="900">
                <a:uFill>
                  <a:solidFill>
                    <a:srgbClr val="A6A6A6"/>
                  </a:solidFill>
                </a:uFill>
                <a:latin typeface="Arial MT"/>
                <a:cs typeface="Arial MT"/>
              </a:rPr>
              <a:t>	</a:t>
            </a:r>
            <a:endParaRPr sz="900">
              <a:latin typeface="Arial MT"/>
              <a:cs typeface="Arial MT"/>
            </a:endParaRPr>
          </a:p>
          <a:p>
            <a:pPr algn="ctr" marL="259079" marR="260985">
              <a:lnSpc>
                <a:spcPct val="102800"/>
              </a:lnSpc>
              <a:spcBef>
                <a:spcPts val="305"/>
              </a:spcBef>
            </a:pPr>
            <a:r>
              <a:rPr dirty="0" sz="1400" spc="-55" b="1">
                <a:solidFill>
                  <a:srgbClr val="A6A6A6"/>
                </a:solidFill>
                <a:latin typeface="Trebuchet MS"/>
                <a:cs typeface="Trebuchet MS"/>
              </a:rPr>
              <a:t>Acquisition </a:t>
            </a:r>
            <a:r>
              <a:rPr dirty="0" sz="1400" spc="-10" b="1">
                <a:solidFill>
                  <a:srgbClr val="A6A6A6"/>
                </a:solidFill>
                <a:latin typeface="Trebuchet MS"/>
                <a:cs typeface="Trebuchet MS"/>
              </a:rPr>
              <a:t>Feasibility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72" name="object 72" descr=""/>
          <p:cNvSpPr txBox="1"/>
          <p:nvPr/>
        </p:nvSpPr>
        <p:spPr>
          <a:xfrm>
            <a:off x="8788400" y="6160866"/>
            <a:ext cx="1386205" cy="668020"/>
          </a:xfrm>
          <a:prstGeom prst="rect">
            <a:avLst/>
          </a:prstGeom>
        </p:spPr>
        <p:txBody>
          <a:bodyPr wrap="square" lIns="0" tIns="39369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309"/>
              </a:spcBef>
              <a:tabLst>
                <a:tab pos="1360170" algn="l"/>
              </a:tabLst>
            </a:pPr>
            <a:r>
              <a:rPr dirty="0" u="heavy" sz="900">
                <a:uFill>
                  <a:solidFill>
                    <a:srgbClr val="A6A6A6"/>
                  </a:solidFill>
                </a:uFill>
                <a:latin typeface="Arial MT"/>
                <a:cs typeface="Arial MT"/>
              </a:rPr>
              <a:t>	</a:t>
            </a:r>
            <a:endParaRPr sz="900">
              <a:latin typeface="Arial MT"/>
              <a:cs typeface="Arial MT"/>
            </a:endParaRPr>
          </a:p>
          <a:p>
            <a:pPr algn="ctr" marL="272415" marR="278765">
              <a:lnSpc>
                <a:spcPct val="102800"/>
              </a:lnSpc>
              <a:spcBef>
                <a:spcPts val="305"/>
              </a:spcBef>
            </a:pPr>
            <a:r>
              <a:rPr dirty="0" sz="1400" spc="-85" b="1">
                <a:solidFill>
                  <a:srgbClr val="A6A6A6"/>
                </a:solidFill>
                <a:latin typeface="Trebuchet MS"/>
                <a:cs typeface="Trebuchet MS"/>
              </a:rPr>
              <a:t>Alternative </a:t>
            </a:r>
            <a:r>
              <a:rPr dirty="0" sz="1400" spc="-10" b="1">
                <a:solidFill>
                  <a:srgbClr val="A6A6A6"/>
                </a:solidFill>
                <a:latin typeface="Trebuchet MS"/>
                <a:cs typeface="Trebuchet MS"/>
              </a:rPr>
              <a:t>Solution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73" name="object 73" descr=""/>
          <p:cNvSpPr txBox="1"/>
          <p:nvPr/>
        </p:nvSpPr>
        <p:spPr>
          <a:xfrm>
            <a:off x="10474325" y="6160866"/>
            <a:ext cx="1386205" cy="448309"/>
          </a:xfrm>
          <a:prstGeom prst="rect">
            <a:avLst/>
          </a:prstGeom>
        </p:spPr>
        <p:txBody>
          <a:bodyPr wrap="square" lIns="0" tIns="39369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309"/>
              </a:spcBef>
              <a:tabLst>
                <a:tab pos="1360170" algn="l"/>
              </a:tabLst>
            </a:pPr>
            <a:r>
              <a:rPr dirty="0" u="heavy" sz="900">
                <a:uFill>
                  <a:solidFill>
                    <a:srgbClr val="A6A6A6"/>
                  </a:solidFill>
                </a:uFill>
                <a:latin typeface="Arial MT"/>
                <a:cs typeface="Arial MT"/>
              </a:rPr>
              <a:t>	</a:t>
            </a:r>
            <a:endParaRPr sz="900">
              <a:latin typeface="Arial MT"/>
              <a:cs typeface="Arial MT"/>
            </a:endParaRPr>
          </a:p>
          <a:p>
            <a:pPr algn="ctr">
              <a:lnSpc>
                <a:spcPct val="100000"/>
              </a:lnSpc>
              <a:spcBef>
                <a:spcPts val="355"/>
              </a:spcBef>
            </a:pPr>
            <a:r>
              <a:rPr dirty="0" sz="1400" spc="-10" b="1">
                <a:solidFill>
                  <a:srgbClr val="A6A6A6"/>
                </a:solidFill>
                <a:latin typeface="Trebuchet MS"/>
                <a:cs typeface="Trebuchet MS"/>
              </a:rPr>
              <a:t>Conclusion</a:t>
            </a:r>
            <a:endParaRPr sz="1400">
              <a:latin typeface="Trebuchet MS"/>
              <a:cs typeface="Trebuchet MS"/>
            </a:endParaRPr>
          </a:p>
        </p:txBody>
      </p:sp>
      <p:pic>
        <p:nvPicPr>
          <p:cNvPr id="74" name="object 74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1401425" y="76200"/>
            <a:ext cx="438150" cy="533400"/>
          </a:xfrm>
          <a:prstGeom prst="rect">
            <a:avLst/>
          </a:prstGeom>
        </p:spPr>
      </p:pic>
      <p:grpSp>
        <p:nvGrpSpPr>
          <p:cNvPr id="75" name="object 75" descr=""/>
          <p:cNvGrpSpPr/>
          <p:nvPr/>
        </p:nvGrpSpPr>
        <p:grpSpPr>
          <a:xfrm>
            <a:off x="2733675" y="3286125"/>
            <a:ext cx="2905125" cy="600075"/>
            <a:chOff x="2733675" y="3286125"/>
            <a:chExt cx="2905125" cy="600075"/>
          </a:xfrm>
        </p:grpSpPr>
        <p:sp>
          <p:nvSpPr>
            <p:cNvPr id="76" name="object 76" descr=""/>
            <p:cNvSpPr/>
            <p:nvPr/>
          </p:nvSpPr>
          <p:spPr>
            <a:xfrm>
              <a:off x="2743200" y="3295650"/>
              <a:ext cx="2886075" cy="581025"/>
            </a:xfrm>
            <a:custGeom>
              <a:avLst/>
              <a:gdLst/>
              <a:ahLst/>
              <a:cxnLst/>
              <a:rect l="l" t="t" r="r" b="b"/>
              <a:pathLst>
                <a:path w="2886075" h="581025">
                  <a:moveTo>
                    <a:pt x="2886075" y="0"/>
                  </a:moveTo>
                  <a:lnTo>
                    <a:pt x="577214" y="0"/>
                  </a:lnTo>
                  <a:lnTo>
                    <a:pt x="0" y="290449"/>
                  </a:lnTo>
                  <a:lnTo>
                    <a:pt x="577214" y="581025"/>
                  </a:lnTo>
                  <a:lnTo>
                    <a:pt x="2886075" y="581025"/>
                  </a:lnTo>
                  <a:lnTo>
                    <a:pt x="2886075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7" name="object 77" descr=""/>
            <p:cNvSpPr/>
            <p:nvPr/>
          </p:nvSpPr>
          <p:spPr>
            <a:xfrm>
              <a:off x="2743200" y="3295650"/>
              <a:ext cx="2886075" cy="581025"/>
            </a:xfrm>
            <a:custGeom>
              <a:avLst/>
              <a:gdLst/>
              <a:ahLst/>
              <a:cxnLst/>
              <a:rect l="l" t="t" r="r" b="b"/>
              <a:pathLst>
                <a:path w="2886075" h="581025">
                  <a:moveTo>
                    <a:pt x="2886075" y="0"/>
                  </a:moveTo>
                  <a:lnTo>
                    <a:pt x="2886075" y="581025"/>
                  </a:lnTo>
                  <a:lnTo>
                    <a:pt x="577214" y="581025"/>
                  </a:lnTo>
                  <a:lnTo>
                    <a:pt x="0" y="290449"/>
                  </a:lnTo>
                  <a:lnTo>
                    <a:pt x="577214" y="0"/>
                  </a:lnTo>
                  <a:lnTo>
                    <a:pt x="2886075" y="0"/>
                  </a:lnTo>
                  <a:close/>
                </a:path>
              </a:pathLst>
            </a:custGeom>
            <a:ln w="19050">
              <a:solidFill>
                <a:srgbClr val="CF152C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8" name="object 78" descr=""/>
          <p:cNvSpPr txBox="1"/>
          <p:nvPr/>
        </p:nvSpPr>
        <p:spPr>
          <a:xfrm>
            <a:off x="3289553" y="3328034"/>
            <a:ext cx="2125980" cy="5308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 marR="5080">
              <a:lnSpc>
                <a:spcPct val="99500"/>
              </a:lnSpc>
              <a:spcBef>
                <a:spcPts val="130"/>
              </a:spcBef>
            </a:pPr>
            <a:r>
              <a:rPr dirty="0" sz="1100" spc="-70" b="1">
                <a:latin typeface="Tahoma"/>
                <a:cs typeface="Tahoma"/>
              </a:rPr>
              <a:t>Ferrari </a:t>
            </a:r>
            <a:r>
              <a:rPr dirty="0" sz="1100" spc="-35" b="1">
                <a:latin typeface="Tahoma"/>
                <a:cs typeface="Tahoma"/>
              </a:rPr>
              <a:t>has</a:t>
            </a:r>
            <a:r>
              <a:rPr dirty="0" sz="1100" spc="-130" b="1">
                <a:latin typeface="Tahoma"/>
                <a:cs typeface="Tahoma"/>
              </a:rPr>
              <a:t> </a:t>
            </a:r>
            <a:r>
              <a:rPr dirty="0" sz="1100" spc="-25" b="1">
                <a:latin typeface="Tahoma"/>
                <a:cs typeface="Tahoma"/>
              </a:rPr>
              <a:t>all</a:t>
            </a:r>
            <a:r>
              <a:rPr dirty="0" sz="1100" spc="-100" b="1">
                <a:latin typeface="Tahoma"/>
                <a:cs typeface="Tahoma"/>
              </a:rPr>
              <a:t> </a:t>
            </a:r>
            <a:r>
              <a:rPr dirty="0" sz="1100" spc="-40" b="1">
                <a:latin typeface="Tahoma"/>
                <a:cs typeface="Tahoma"/>
              </a:rPr>
              <a:t>these</a:t>
            </a:r>
            <a:r>
              <a:rPr dirty="0" sz="1100" spc="-95" b="1">
                <a:latin typeface="Tahoma"/>
                <a:cs typeface="Tahoma"/>
              </a:rPr>
              <a:t> </a:t>
            </a:r>
            <a:r>
              <a:rPr dirty="0" sz="1100" spc="-50" b="1">
                <a:latin typeface="Tahoma"/>
                <a:cs typeface="Tahoma"/>
              </a:rPr>
              <a:t>partnerships </a:t>
            </a:r>
            <a:r>
              <a:rPr dirty="0" sz="1100" spc="-65" b="1">
                <a:latin typeface="Tahoma"/>
                <a:cs typeface="Tahoma"/>
              </a:rPr>
              <a:t>that</a:t>
            </a:r>
            <a:r>
              <a:rPr dirty="0" sz="1100" spc="-95" b="1">
                <a:latin typeface="Tahoma"/>
                <a:cs typeface="Tahoma"/>
              </a:rPr>
              <a:t> </a:t>
            </a:r>
            <a:r>
              <a:rPr dirty="0" sz="1100" spc="-75" b="1">
                <a:latin typeface="Tahoma"/>
                <a:cs typeface="Tahoma"/>
              </a:rPr>
              <a:t>highlight</a:t>
            </a:r>
            <a:r>
              <a:rPr dirty="0" sz="1100" spc="-90" b="1">
                <a:latin typeface="Tahoma"/>
                <a:cs typeface="Tahoma"/>
              </a:rPr>
              <a:t> </a:t>
            </a:r>
            <a:r>
              <a:rPr dirty="0" sz="1100" spc="-45" b="1">
                <a:latin typeface="Tahoma"/>
                <a:cs typeface="Tahoma"/>
              </a:rPr>
              <a:t>its </a:t>
            </a:r>
            <a:r>
              <a:rPr dirty="0" sz="1100" spc="-65" b="1">
                <a:latin typeface="Tahoma"/>
                <a:cs typeface="Tahoma"/>
              </a:rPr>
              <a:t>commitment</a:t>
            </a:r>
            <a:r>
              <a:rPr dirty="0" sz="1100" spc="-90" b="1">
                <a:latin typeface="Tahoma"/>
                <a:cs typeface="Tahoma"/>
              </a:rPr>
              <a:t> </a:t>
            </a:r>
            <a:r>
              <a:rPr dirty="0" sz="1100" spc="-25" b="1">
                <a:latin typeface="Tahoma"/>
                <a:cs typeface="Tahoma"/>
              </a:rPr>
              <a:t>to </a:t>
            </a:r>
            <a:r>
              <a:rPr dirty="0" sz="1100" spc="-65" b="1">
                <a:latin typeface="Tahoma"/>
                <a:cs typeface="Tahoma"/>
              </a:rPr>
              <a:t>quality</a:t>
            </a:r>
            <a:r>
              <a:rPr dirty="0" sz="1100" spc="-85" b="1">
                <a:latin typeface="Tahoma"/>
                <a:cs typeface="Tahoma"/>
              </a:rPr>
              <a:t> </a:t>
            </a:r>
            <a:r>
              <a:rPr dirty="0" sz="1100" spc="-50" b="1">
                <a:latin typeface="Tahoma"/>
                <a:cs typeface="Tahoma"/>
              </a:rPr>
              <a:t>and</a:t>
            </a:r>
            <a:r>
              <a:rPr dirty="0" sz="1100" spc="-114" b="1">
                <a:latin typeface="Tahoma"/>
                <a:cs typeface="Tahoma"/>
              </a:rPr>
              <a:t> </a:t>
            </a:r>
            <a:r>
              <a:rPr dirty="0" sz="1100" spc="-10" b="1">
                <a:latin typeface="Tahoma"/>
                <a:cs typeface="Tahoma"/>
              </a:rPr>
              <a:t>luxury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79" name="object 79" descr=""/>
          <p:cNvSpPr txBox="1"/>
          <p:nvPr/>
        </p:nvSpPr>
        <p:spPr>
          <a:xfrm>
            <a:off x="4210050" y="5514975"/>
            <a:ext cx="1619250" cy="733425"/>
          </a:xfrm>
          <a:prstGeom prst="rect">
            <a:avLst/>
          </a:prstGeom>
          <a:solidFill>
            <a:srgbClr val="F1F1F1"/>
          </a:solidFill>
          <a:ln w="19050">
            <a:solidFill>
              <a:srgbClr val="CF152C"/>
            </a:solidFill>
          </a:ln>
        </p:spPr>
        <p:txBody>
          <a:bodyPr wrap="square" lIns="0" tIns="35560" rIns="0" bIns="0" rtlCol="0" vert="horz">
            <a:spAutoFit/>
          </a:bodyPr>
          <a:lstStyle/>
          <a:p>
            <a:pPr algn="ctr" marL="108585" marR="91440" indent="3175">
              <a:lnSpc>
                <a:spcPct val="98600"/>
              </a:lnSpc>
              <a:spcBef>
                <a:spcPts val="280"/>
              </a:spcBef>
            </a:pPr>
            <a:r>
              <a:rPr dirty="0" sz="1100" spc="-65" b="1">
                <a:latin typeface="Trebuchet MS"/>
                <a:cs typeface="Trebuchet MS"/>
              </a:rPr>
              <a:t>Ferrari's</a:t>
            </a:r>
            <a:r>
              <a:rPr dirty="0" sz="1100" spc="-95" b="1">
                <a:latin typeface="Trebuchet MS"/>
                <a:cs typeface="Trebuchet MS"/>
              </a:rPr>
              <a:t> </a:t>
            </a:r>
            <a:r>
              <a:rPr dirty="0" sz="1100" b="1">
                <a:latin typeface="Trebuchet MS"/>
                <a:cs typeface="Trebuchet MS"/>
              </a:rPr>
              <a:t>success</a:t>
            </a:r>
            <a:r>
              <a:rPr dirty="0" sz="1100" spc="-90" b="1">
                <a:latin typeface="Trebuchet MS"/>
                <a:cs typeface="Trebuchet MS"/>
              </a:rPr>
              <a:t> </a:t>
            </a:r>
            <a:r>
              <a:rPr dirty="0" sz="1100" spc="-50" b="1">
                <a:latin typeface="Trebuchet MS"/>
                <a:cs typeface="Trebuchet MS"/>
              </a:rPr>
              <a:t>in</a:t>
            </a:r>
            <a:r>
              <a:rPr dirty="0" sz="1100" spc="-155" b="1">
                <a:latin typeface="Trebuchet MS"/>
                <a:cs typeface="Trebuchet MS"/>
              </a:rPr>
              <a:t> </a:t>
            </a:r>
            <a:r>
              <a:rPr dirty="0" sz="1100" spc="-25" b="1">
                <a:latin typeface="Trebuchet MS"/>
                <a:cs typeface="Trebuchet MS"/>
              </a:rPr>
              <a:t>F1 </a:t>
            </a:r>
            <a:r>
              <a:rPr dirty="0" sz="1100" b="1">
                <a:latin typeface="Trebuchet MS"/>
                <a:cs typeface="Trebuchet MS"/>
              </a:rPr>
              <a:t>is</a:t>
            </a:r>
            <a:r>
              <a:rPr dirty="0" sz="1100" spc="-100" b="1">
                <a:latin typeface="Trebuchet MS"/>
                <a:cs typeface="Trebuchet MS"/>
              </a:rPr>
              <a:t> </a:t>
            </a:r>
            <a:r>
              <a:rPr dirty="0" sz="1100" spc="-45" b="1">
                <a:latin typeface="Trebuchet MS"/>
                <a:cs typeface="Trebuchet MS"/>
              </a:rPr>
              <a:t>its</a:t>
            </a:r>
            <a:r>
              <a:rPr dirty="0" sz="1100" spc="-100" b="1">
                <a:latin typeface="Trebuchet MS"/>
                <a:cs typeface="Trebuchet MS"/>
              </a:rPr>
              <a:t> </a:t>
            </a:r>
            <a:r>
              <a:rPr dirty="0" sz="1100" spc="-70" b="1">
                <a:latin typeface="Trebuchet MS"/>
                <a:cs typeface="Trebuchet MS"/>
              </a:rPr>
              <a:t>core</a:t>
            </a:r>
            <a:r>
              <a:rPr dirty="0" sz="1100" spc="-50" b="1">
                <a:latin typeface="Trebuchet MS"/>
                <a:cs typeface="Trebuchet MS"/>
              </a:rPr>
              <a:t> </a:t>
            </a:r>
            <a:r>
              <a:rPr dirty="0" sz="1100" spc="-35" b="1">
                <a:latin typeface="Trebuchet MS"/>
                <a:cs typeface="Trebuchet MS"/>
              </a:rPr>
              <a:t>competency, </a:t>
            </a:r>
            <a:r>
              <a:rPr dirty="0" sz="1100" spc="-60" b="1">
                <a:latin typeface="Trebuchet MS"/>
                <a:cs typeface="Trebuchet MS"/>
              </a:rPr>
              <a:t>and</a:t>
            </a:r>
            <a:r>
              <a:rPr dirty="0" sz="1100" spc="-100" b="1">
                <a:latin typeface="Trebuchet MS"/>
                <a:cs typeface="Trebuchet MS"/>
              </a:rPr>
              <a:t> </a:t>
            </a:r>
            <a:r>
              <a:rPr dirty="0" sz="1100" spc="-55" b="1">
                <a:latin typeface="Trebuchet MS"/>
                <a:cs typeface="Trebuchet MS"/>
              </a:rPr>
              <a:t>it</a:t>
            </a:r>
            <a:r>
              <a:rPr dirty="0" sz="1100" spc="-170" b="1">
                <a:latin typeface="Trebuchet MS"/>
                <a:cs typeface="Trebuchet MS"/>
              </a:rPr>
              <a:t> </a:t>
            </a:r>
            <a:r>
              <a:rPr dirty="0" sz="1100" spc="-45" b="1">
                <a:latin typeface="Trebuchet MS"/>
                <a:cs typeface="Trebuchet MS"/>
              </a:rPr>
              <a:t>needs</a:t>
            </a:r>
            <a:r>
              <a:rPr dirty="0" sz="1100" spc="-110" b="1">
                <a:latin typeface="Trebuchet MS"/>
                <a:cs typeface="Trebuchet MS"/>
              </a:rPr>
              <a:t> </a:t>
            </a:r>
            <a:r>
              <a:rPr dirty="0" sz="1100" spc="-50" b="1">
                <a:latin typeface="Trebuchet MS"/>
                <a:cs typeface="Trebuchet MS"/>
              </a:rPr>
              <a:t>no</a:t>
            </a:r>
            <a:r>
              <a:rPr dirty="0" sz="1100" spc="-80" b="1">
                <a:latin typeface="Trebuchet MS"/>
                <a:cs typeface="Trebuchet MS"/>
              </a:rPr>
              <a:t> </a:t>
            </a:r>
            <a:r>
              <a:rPr dirty="0" sz="1100" spc="-70" b="1">
                <a:latin typeface="Trebuchet MS"/>
                <a:cs typeface="Trebuchet MS"/>
              </a:rPr>
              <a:t>external </a:t>
            </a:r>
            <a:r>
              <a:rPr dirty="0" sz="1100" spc="-10" b="1">
                <a:latin typeface="Trebuchet MS"/>
                <a:cs typeface="Trebuchet MS"/>
              </a:rPr>
              <a:t>guidance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80" name="object 80" descr=""/>
          <p:cNvSpPr txBox="1"/>
          <p:nvPr/>
        </p:nvSpPr>
        <p:spPr>
          <a:xfrm>
            <a:off x="2044700" y="6160866"/>
            <a:ext cx="1386205" cy="668020"/>
          </a:xfrm>
          <a:prstGeom prst="rect">
            <a:avLst/>
          </a:prstGeom>
        </p:spPr>
        <p:txBody>
          <a:bodyPr wrap="square" lIns="0" tIns="39369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309"/>
              </a:spcBef>
              <a:tabLst>
                <a:tab pos="1360170" algn="l"/>
              </a:tabLst>
            </a:pPr>
            <a:r>
              <a:rPr dirty="0" u="heavy" sz="900">
                <a:uFill>
                  <a:solidFill>
                    <a:srgbClr val="A6A6A6"/>
                  </a:solidFill>
                </a:uFill>
                <a:latin typeface="Arial MT"/>
                <a:cs typeface="Arial MT"/>
              </a:rPr>
              <a:t>	</a:t>
            </a:r>
            <a:endParaRPr sz="900">
              <a:latin typeface="Arial MT"/>
              <a:cs typeface="Arial MT"/>
            </a:endParaRPr>
          </a:p>
          <a:p>
            <a:pPr algn="ctr" marL="323850" marR="337820" indent="1905">
              <a:lnSpc>
                <a:spcPct val="102800"/>
              </a:lnSpc>
              <a:spcBef>
                <a:spcPts val="305"/>
              </a:spcBef>
            </a:pPr>
            <a:r>
              <a:rPr dirty="0" sz="1400" spc="-10" b="1">
                <a:solidFill>
                  <a:srgbClr val="A6A6A6"/>
                </a:solidFill>
                <a:latin typeface="Trebuchet MS"/>
                <a:cs typeface="Trebuchet MS"/>
              </a:rPr>
              <a:t>Industry </a:t>
            </a:r>
            <a:r>
              <a:rPr dirty="0" sz="1400" spc="-80" b="1">
                <a:solidFill>
                  <a:srgbClr val="A6A6A6"/>
                </a:solidFill>
                <a:latin typeface="Trebuchet MS"/>
                <a:cs typeface="Trebuchet MS"/>
              </a:rPr>
              <a:t>Overview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81" name="object 81" descr=""/>
          <p:cNvSpPr txBox="1"/>
          <p:nvPr/>
        </p:nvSpPr>
        <p:spPr>
          <a:xfrm>
            <a:off x="3730625" y="6160866"/>
            <a:ext cx="1386205" cy="668020"/>
          </a:xfrm>
          <a:prstGeom prst="rect">
            <a:avLst/>
          </a:prstGeom>
        </p:spPr>
        <p:txBody>
          <a:bodyPr wrap="square" lIns="0" tIns="39369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309"/>
              </a:spcBef>
              <a:tabLst>
                <a:tab pos="1360170" algn="l"/>
              </a:tabLst>
            </a:pPr>
            <a:r>
              <a:rPr dirty="0" u="heavy" sz="90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	</a:t>
            </a:r>
            <a:endParaRPr sz="900">
              <a:latin typeface="Arial MT"/>
              <a:cs typeface="Arial MT"/>
            </a:endParaRPr>
          </a:p>
          <a:p>
            <a:pPr algn="ctr" marL="317500" marR="327025">
              <a:lnSpc>
                <a:spcPct val="102800"/>
              </a:lnSpc>
              <a:spcBef>
                <a:spcPts val="305"/>
              </a:spcBef>
            </a:pPr>
            <a:r>
              <a:rPr dirty="0" sz="1400" spc="-45" b="1">
                <a:latin typeface="Trebuchet MS"/>
                <a:cs typeface="Trebuchet MS"/>
              </a:rPr>
              <a:t>Company </a:t>
            </a:r>
            <a:r>
              <a:rPr dirty="0" sz="1400" spc="-10" b="1">
                <a:latin typeface="Trebuchet MS"/>
                <a:cs typeface="Trebuchet MS"/>
              </a:rPr>
              <a:t>Analysis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82" name="object 82" descr=""/>
          <p:cNvSpPr txBox="1"/>
          <p:nvPr/>
        </p:nvSpPr>
        <p:spPr>
          <a:xfrm>
            <a:off x="5416550" y="6160866"/>
            <a:ext cx="1386205" cy="668020"/>
          </a:xfrm>
          <a:prstGeom prst="rect">
            <a:avLst/>
          </a:prstGeom>
        </p:spPr>
        <p:txBody>
          <a:bodyPr wrap="square" lIns="0" tIns="39369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309"/>
              </a:spcBef>
              <a:tabLst>
                <a:tab pos="1360170" algn="l"/>
              </a:tabLst>
            </a:pPr>
            <a:r>
              <a:rPr dirty="0" u="heavy" sz="900">
                <a:uFill>
                  <a:solidFill>
                    <a:srgbClr val="A6A6A6"/>
                  </a:solidFill>
                </a:uFill>
                <a:latin typeface="Arial MT"/>
                <a:cs typeface="Arial MT"/>
              </a:rPr>
              <a:t>	</a:t>
            </a:r>
            <a:endParaRPr sz="900">
              <a:latin typeface="Arial MT"/>
              <a:cs typeface="Arial MT"/>
            </a:endParaRPr>
          </a:p>
          <a:p>
            <a:pPr algn="ctr" marL="339725" marR="347345">
              <a:lnSpc>
                <a:spcPct val="102800"/>
              </a:lnSpc>
              <a:spcBef>
                <a:spcPts val="305"/>
              </a:spcBef>
            </a:pPr>
            <a:r>
              <a:rPr dirty="0" sz="1400" spc="-65" b="1">
                <a:solidFill>
                  <a:srgbClr val="A6A6A6"/>
                </a:solidFill>
                <a:latin typeface="Trebuchet MS"/>
                <a:cs typeface="Trebuchet MS"/>
              </a:rPr>
              <a:t>Financial </a:t>
            </a:r>
            <a:r>
              <a:rPr dirty="0" sz="1400" spc="-10" b="1">
                <a:solidFill>
                  <a:srgbClr val="A6A6A6"/>
                </a:solidFill>
                <a:latin typeface="Trebuchet MS"/>
                <a:cs typeface="Trebuchet MS"/>
              </a:rPr>
              <a:t>Analysis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419100" y="2867025"/>
            <a:ext cx="5400675" cy="361950"/>
          </a:xfrm>
          <a:custGeom>
            <a:avLst/>
            <a:gdLst/>
            <a:ahLst/>
            <a:cxnLst/>
            <a:rect l="l" t="t" r="r" b="b"/>
            <a:pathLst>
              <a:path w="5400675" h="361950">
                <a:moveTo>
                  <a:pt x="0" y="361950"/>
                </a:moveTo>
                <a:lnTo>
                  <a:pt x="5400675" y="361950"/>
                </a:lnTo>
                <a:lnTo>
                  <a:pt x="5400675" y="0"/>
                </a:lnTo>
                <a:lnTo>
                  <a:pt x="0" y="0"/>
                </a:lnTo>
                <a:lnTo>
                  <a:pt x="0" y="361950"/>
                </a:lnTo>
                <a:close/>
              </a:path>
            </a:pathLst>
          </a:custGeom>
          <a:ln w="19050">
            <a:solidFill>
              <a:srgbClr val="58585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 txBox="1"/>
          <p:nvPr/>
        </p:nvSpPr>
        <p:spPr>
          <a:xfrm>
            <a:off x="802957" y="2859404"/>
            <a:ext cx="4672965" cy="35941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ts val="1300"/>
              </a:lnSpc>
              <a:spcBef>
                <a:spcPts val="125"/>
              </a:spcBef>
            </a:pPr>
            <a:r>
              <a:rPr dirty="0" sz="1100" spc="-65" b="1">
                <a:latin typeface="Trebuchet MS"/>
                <a:cs typeface="Trebuchet MS"/>
              </a:rPr>
              <a:t>Certification</a:t>
            </a:r>
            <a:r>
              <a:rPr dirty="0" sz="1100" spc="-65">
                <a:latin typeface="Trebuchet MS"/>
                <a:cs typeface="Trebuchet MS"/>
              </a:rPr>
              <a:t>:</a:t>
            </a:r>
            <a:r>
              <a:rPr dirty="0" sz="1100" spc="-55">
                <a:latin typeface="Trebuchet MS"/>
                <a:cs typeface="Trebuchet MS"/>
              </a:rPr>
              <a:t> </a:t>
            </a:r>
            <a:r>
              <a:rPr dirty="0" sz="1100" spc="-65">
                <a:latin typeface="Trebuchet MS"/>
                <a:cs typeface="Trebuchet MS"/>
              </a:rPr>
              <a:t>Pioneered</a:t>
            </a:r>
            <a:r>
              <a:rPr dirty="0" sz="1100" spc="-140">
                <a:latin typeface="Trebuchet MS"/>
                <a:cs typeface="Trebuchet MS"/>
              </a:rPr>
              <a:t> </a:t>
            </a:r>
            <a:r>
              <a:rPr dirty="0" sz="1100" spc="-75">
                <a:latin typeface="Trebuchet MS"/>
                <a:cs typeface="Trebuchet MS"/>
              </a:rPr>
              <a:t>the</a:t>
            </a:r>
            <a:r>
              <a:rPr dirty="0" sz="1100" spc="-105">
                <a:latin typeface="Trebuchet MS"/>
                <a:cs typeface="Trebuchet MS"/>
              </a:rPr>
              <a:t> </a:t>
            </a:r>
            <a:r>
              <a:rPr dirty="0" sz="1100">
                <a:latin typeface="Trebuchet MS"/>
                <a:cs typeface="Trebuchet MS"/>
              </a:rPr>
              <a:t>use</a:t>
            </a:r>
            <a:r>
              <a:rPr dirty="0" sz="1100" spc="-114">
                <a:latin typeface="Trebuchet MS"/>
                <a:cs typeface="Trebuchet MS"/>
              </a:rPr>
              <a:t> </a:t>
            </a:r>
            <a:r>
              <a:rPr dirty="0" sz="1100" spc="-50">
                <a:latin typeface="Trebuchet MS"/>
                <a:cs typeface="Trebuchet MS"/>
              </a:rPr>
              <a:t>of</a:t>
            </a:r>
            <a:r>
              <a:rPr dirty="0" sz="1100" spc="-90">
                <a:latin typeface="Trebuchet MS"/>
                <a:cs typeface="Trebuchet MS"/>
              </a:rPr>
              <a:t> </a:t>
            </a:r>
            <a:r>
              <a:rPr dirty="0" sz="1100">
                <a:latin typeface="Trebuchet MS"/>
                <a:cs typeface="Trebuchet MS"/>
              </a:rPr>
              <a:t>FSCTM-</a:t>
            </a:r>
            <a:r>
              <a:rPr dirty="0" sz="1100" spc="-80">
                <a:latin typeface="Trebuchet MS"/>
                <a:cs typeface="Trebuchet MS"/>
              </a:rPr>
              <a:t>certified</a:t>
            </a:r>
            <a:r>
              <a:rPr dirty="0" sz="1100" spc="-50">
                <a:latin typeface="Trebuchet MS"/>
                <a:cs typeface="Trebuchet MS"/>
              </a:rPr>
              <a:t> </a:t>
            </a:r>
            <a:r>
              <a:rPr dirty="0" sz="1100" spc="-70">
                <a:latin typeface="Trebuchet MS"/>
                <a:cs typeface="Trebuchet MS"/>
              </a:rPr>
              <a:t>natural</a:t>
            </a:r>
            <a:r>
              <a:rPr dirty="0" sz="1100" spc="-125">
                <a:latin typeface="Trebuchet MS"/>
                <a:cs typeface="Trebuchet MS"/>
              </a:rPr>
              <a:t> </a:t>
            </a:r>
            <a:r>
              <a:rPr dirty="0" sz="1100" spc="-60">
                <a:latin typeface="Trebuchet MS"/>
                <a:cs typeface="Trebuchet MS"/>
              </a:rPr>
              <a:t>rubber</a:t>
            </a:r>
            <a:r>
              <a:rPr dirty="0" sz="1100" spc="-130">
                <a:latin typeface="Trebuchet MS"/>
                <a:cs typeface="Trebuchet MS"/>
              </a:rPr>
              <a:t> </a:t>
            </a:r>
            <a:r>
              <a:rPr dirty="0" sz="1100" spc="-40">
                <a:latin typeface="Trebuchet MS"/>
                <a:cs typeface="Trebuchet MS"/>
              </a:rPr>
              <a:t>and</a:t>
            </a:r>
            <a:r>
              <a:rPr dirty="0" sz="1100" spc="-135">
                <a:latin typeface="Trebuchet MS"/>
                <a:cs typeface="Trebuchet MS"/>
              </a:rPr>
              <a:t> </a:t>
            </a:r>
            <a:r>
              <a:rPr dirty="0" sz="1100" spc="-35">
                <a:latin typeface="Trebuchet MS"/>
                <a:cs typeface="Trebuchet MS"/>
              </a:rPr>
              <a:t>aims</a:t>
            </a:r>
            <a:r>
              <a:rPr dirty="0" sz="1100" spc="-65">
                <a:latin typeface="Trebuchet MS"/>
                <a:cs typeface="Trebuchet MS"/>
              </a:rPr>
              <a:t> </a:t>
            </a:r>
            <a:r>
              <a:rPr dirty="0" sz="1100" spc="-85">
                <a:latin typeface="Trebuchet MS"/>
                <a:cs typeface="Trebuchet MS"/>
              </a:rPr>
              <a:t>to</a:t>
            </a:r>
            <a:r>
              <a:rPr dirty="0" sz="1100" spc="-40">
                <a:latin typeface="Trebuchet MS"/>
                <a:cs typeface="Trebuchet MS"/>
              </a:rPr>
              <a:t> </a:t>
            </a:r>
            <a:r>
              <a:rPr dirty="0" sz="1100" spc="-25">
                <a:latin typeface="Trebuchet MS"/>
                <a:cs typeface="Trebuchet MS"/>
              </a:rPr>
              <a:t>use</a:t>
            </a:r>
            <a:endParaRPr sz="1100">
              <a:latin typeface="Trebuchet MS"/>
              <a:cs typeface="Trebuchet MS"/>
            </a:endParaRPr>
          </a:p>
          <a:p>
            <a:pPr marL="12700">
              <a:lnSpc>
                <a:spcPts val="1295"/>
              </a:lnSpc>
            </a:pPr>
            <a:r>
              <a:rPr dirty="0" sz="1100" spc="-40">
                <a:latin typeface="Trebuchet MS"/>
                <a:cs typeface="Trebuchet MS"/>
              </a:rPr>
              <a:t>solely</a:t>
            </a:r>
            <a:r>
              <a:rPr dirty="0" sz="1100" spc="-105">
                <a:latin typeface="Trebuchet MS"/>
                <a:cs typeface="Trebuchet MS"/>
              </a:rPr>
              <a:t> </a:t>
            </a:r>
            <a:r>
              <a:rPr dirty="0" sz="1100">
                <a:latin typeface="Trebuchet MS"/>
                <a:cs typeface="Trebuchet MS"/>
              </a:rPr>
              <a:t>FSCTM-</a:t>
            </a:r>
            <a:r>
              <a:rPr dirty="0" sz="1100" spc="-80">
                <a:latin typeface="Trebuchet MS"/>
                <a:cs typeface="Trebuchet MS"/>
              </a:rPr>
              <a:t>certified</a:t>
            </a:r>
            <a:r>
              <a:rPr dirty="0" sz="1100" spc="-45">
                <a:latin typeface="Trebuchet MS"/>
                <a:cs typeface="Trebuchet MS"/>
              </a:rPr>
              <a:t> </a:t>
            </a:r>
            <a:r>
              <a:rPr dirty="0" sz="1100" spc="-75">
                <a:latin typeface="Trebuchet MS"/>
                <a:cs typeface="Trebuchet MS"/>
              </a:rPr>
              <a:t>rubber</a:t>
            </a:r>
            <a:r>
              <a:rPr dirty="0" sz="1100" spc="-125">
                <a:latin typeface="Trebuchet MS"/>
                <a:cs typeface="Trebuchet MS"/>
              </a:rPr>
              <a:t> </a:t>
            </a:r>
            <a:r>
              <a:rPr dirty="0" sz="1100" spc="-30">
                <a:latin typeface="Trebuchet MS"/>
                <a:cs typeface="Trebuchet MS"/>
              </a:rPr>
              <a:t>in</a:t>
            </a:r>
            <a:r>
              <a:rPr dirty="0" sz="1100" spc="-114">
                <a:latin typeface="Trebuchet MS"/>
                <a:cs typeface="Trebuchet MS"/>
              </a:rPr>
              <a:t> </a:t>
            </a:r>
            <a:r>
              <a:rPr dirty="0" sz="1100" spc="-55">
                <a:latin typeface="Trebuchet MS"/>
                <a:cs typeface="Trebuchet MS"/>
              </a:rPr>
              <a:t>European</a:t>
            </a:r>
            <a:r>
              <a:rPr dirty="0" sz="1100" spc="-30">
                <a:latin typeface="Trebuchet MS"/>
                <a:cs typeface="Trebuchet MS"/>
              </a:rPr>
              <a:t> </a:t>
            </a:r>
            <a:r>
              <a:rPr dirty="0" sz="1100" spc="-65">
                <a:latin typeface="Trebuchet MS"/>
                <a:cs typeface="Trebuchet MS"/>
              </a:rPr>
              <a:t>factories</a:t>
            </a:r>
            <a:r>
              <a:rPr dirty="0" sz="1100" spc="-55">
                <a:latin typeface="Trebuchet MS"/>
                <a:cs typeface="Trebuchet MS"/>
              </a:rPr>
              <a:t> </a:t>
            </a:r>
            <a:r>
              <a:rPr dirty="0" sz="1100" spc="-75">
                <a:latin typeface="Trebuchet MS"/>
                <a:cs typeface="Trebuchet MS"/>
              </a:rPr>
              <a:t>by</a:t>
            </a:r>
            <a:r>
              <a:rPr dirty="0" sz="1100" spc="-20">
                <a:latin typeface="Trebuchet MS"/>
                <a:cs typeface="Trebuchet MS"/>
              </a:rPr>
              <a:t> </a:t>
            </a:r>
            <a:r>
              <a:rPr dirty="0" sz="1100" spc="-10">
                <a:latin typeface="Trebuchet MS"/>
                <a:cs typeface="Trebuchet MS"/>
              </a:rPr>
              <a:t>2026.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419100" y="1104900"/>
            <a:ext cx="5400675" cy="361950"/>
          </a:xfrm>
          <a:custGeom>
            <a:avLst/>
            <a:gdLst/>
            <a:ahLst/>
            <a:cxnLst/>
            <a:rect l="l" t="t" r="r" b="b"/>
            <a:pathLst>
              <a:path w="5400675" h="361950">
                <a:moveTo>
                  <a:pt x="0" y="361950"/>
                </a:moveTo>
                <a:lnTo>
                  <a:pt x="5400675" y="361950"/>
                </a:lnTo>
                <a:lnTo>
                  <a:pt x="5400675" y="0"/>
                </a:lnTo>
                <a:lnTo>
                  <a:pt x="0" y="0"/>
                </a:lnTo>
                <a:lnTo>
                  <a:pt x="0" y="361950"/>
                </a:lnTo>
                <a:close/>
              </a:path>
            </a:pathLst>
          </a:custGeom>
          <a:ln w="19050">
            <a:solidFill>
              <a:srgbClr val="58585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/>
          <p:nvPr/>
        </p:nvSpPr>
        <p:spPr>
          <a:xfrm>
            <a:off x="802005" y="1096645"/>
            <a:ext cx="4902200" cy="35941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ts val="1300"/>
              </a:lnSpc>
              <a:spcBef>
                <a:spcPts val="125"/>
              </a:spcBef>
            </a:pPr>
            <a:r>
              <a:rPr dirty="0" sz="1100" spc="-60" b="1">
                <a:latin typeface="Tahoma"/>
                <a:cs typeface="Tahoma"/>
              </a:rPr>
              <a:t>Pure</a:t>
            </a:r>
            <a:r>
              <a:rPr dirty="0" sz="1100" spc="-80" b="1">
                <a:latin typeface="Tahoma"/>
                <a:cs typeface="Tahoma"/>
              </a:rPr>
              <a:t> </a:t>
            </a:r>
            <a:r>
              <a:rPr dirty="0" sz="1100" spc="-50" b="1">
                <a:latin typeface="Tahoma"/>
                <a:cs typeface="Tahoma"/>
              </a:rPr>
              <a:t>Consumer</a:t>
            </a:r>
            <a:r>
              <a:rPr dirty="0" sz="1100" spc="-5" b="1">
                <a:latin typeface="Tahoma"/>
                <a:cs typeface="Tahoma"/>
              </a:rPr>
              <a:t> </a:t>
            </a:r>
            <a:r>
              <a:rPr dirty="0" sz="1100" spc="-90" b="1">
                <a:latin typeface="Tahoma"/>
                <a:cs typeface="Tahoma"/>
              </a:rPr>
              <a:t>Tire</a:t>
            </a:r>
            <a:r>
              <a:rPr dirty="0" sz="1100" spc="-75" b="1">
                <a:latin typeface="Tahoma"/>
                <a:cs typeface="Tahoma"/>
              </a:rPr>
              <a:t> </a:t>
            </a:r>
            <a:r>
              <a:rPr dirty="0" sz="1100" spc="-55" b="1">
                <a:latin typeface="Tahoma"/>
                <a:cs typeface="Tahoma"/>
              </a:rPr>
              <a:t>Company:</a:t>
            </a:r>
            <a:r>
              <a:rPr dirty="0" sz="1100" spc="-175" b="1">
                <a:latin typeface="Tahoma"/>
                <a:cs typeface="Tahoma"/>
              </a:rPr>
              <a:t> </a:t>
            </a:r>
            <a:r>
              <a:rPr dirty="0" sz="1100" spc="-45">
                <a:latin typeface="Trebuchet MS"/>
                <a:cs typeface="Trebuchet MS"/>
              </a:rPr>
              <a:t>Specializes</a:t>
            </a:r>
            <a:r>
              <a:rPr dirty="0" sz="1100" spc="-55">
                <a:latin typeface="Trebuchet MS"/>
                <a:cs typeface="Trebuchet MS"/>
              </a:rPr>
              <a:t> </a:t>
            </a:r>
            <a:r>
              <a:rPr dirty="0" sz="1100" spc="-70">
                <a:latin typeface="Trebuchet MS"/>
                <a:cs typeface="Trebuchet MS"/>
              </a:rPr>
              <a:t>in</a:t>
            </a:r>
            <a:r>
              <a:rPr dirty="0" sz="1100" spc="-25">
                <a:latin typeface="Trebuchet MS"/>
                <a:cs typeface="Trebuchet MS"/>
              </a:rPr>
              <a:t> </a:t>
            </a:r>
            <a:r>
              <a:rPr dirty="0" sz="1100" spc="-65">
                <a:latin typeface="Trebuchet MS"/>
                <a:cs typeface="Trebuchet MS"/>
              </a:rPr>
              <a:t>high-</a:t>
            </a:r>
            <a:r>
              <a:rPr dirty="0" sz="1100" spc="-55">
                <a:latin typeface="Trebuchet MS"/>
                <a:cs typeface="Trebuchet MS"/>
              </a:rPr>
              <a:t>value</a:t>
            </a:r>
            <a:r>
              <a:rPr dirty="0" sz="1100" spc="-100">
                <a:latin typeface="Trebuchet MS"/>
                <a:cs typeface="Trebuchet MS"/>
              </a:rPr>
              <a:t> </a:t>
            </a:r>
            <a:r>
              <a:rPr dirty="0" sz="1100" spc="-70">
                <a:latin typeface="Trebuchet MS"/>
                <a:cs typeface="Trebuchet MS"/>
              </a:rPr>
              <a:t>tires</a:t>
            </a:r>
            <a:r>
              <a:rPr dirty="0" sz="1100" spc="-55">
                <a:latin typeface="Trebuchet MS"/>
                <a:cs typeface="Trebuchet MS"/>
              </a:rPr>
              <a:t> </a:t>
            </a:r>
            <a:r>
              <a:rPr dirty="0" sz="1100" spc="-95">
                <a:latin typeface="Trebuchet MS"/>
                <a:cs typeface="Trebuchet MS"/>
              </a:rPr>
              <a:t>for</a:t>
            </a:r>
            <a:r>
              <a:rPr dirty="0" sz="1100" spc="-30">
                <a:latin typeface="Trebuchet MS"/>
                <a:cs typeface="Trebuchet MS"/>
              </a:rPr>
              <a:t> </a:t>
            </a:r>
            <a:r>
              <a:rPr dirty="0" sz="1100" spc="-60">
                <a:latin typeface="Trebuchet MS"/>
                <a:cs typeface="Trebuchet MS"/>
              </a:rPr>
              <a:t>cars,</a:t>
            </a:r>
            <a:r>
              <a:rPr dirty="0" sz="1100" spc="-40">
                <a:latin typeface="Trebuchet MS"/>
                <a:cs typeface="Trebuchet MS"/>
              </a:rPr>
              <a:t> </a:t>
            </a:r>
            <a:r>
              <a:rPr dirty="0" sz="1100" spc="-25">
                <a:latin typeface="Trebuchet MS"/>
                <a:cs typeface="Trebuchet MS"/>
              </a:rPr>
              <a:t>motorcycles,</a:t>
            </a:r>
            <a:endParaRPr sz="1100">
              <a:latin typeface="Trebuchet MS"/>
              <a:cs typeface="Trebuchet MS"/>
            </a:endParaRPr>
          </a:p>
          <a:p>
            <a:pPr marL="12700">
              <a:lnSpc>
                <a:spcPts val="1295"/>
              </a:lnSpc>
            </a:pPr>
            <a:r>
              <a:rPr dirty="0" sz="1100" spc="-35">
                <a:latin typeface="Trebuchet MS"/>
                <a:cs typeface="Trebuchet MS"/>
              </a:rPr>
              <a:t>and</a:t>
            </a:r>
            <a:r>
              <a:rPr dirty="0" sz="1100" spc="-145">
                <a:latin typeface="Trebuchet MS"/>
                <a:cs typeface="Trebuchet MS"/>
              </a:rPr>
              <a:t> </a:t>
            </a:r>
            <a:r>
              <a:rPr dirty="0" sz="1100" spc="-10">
                <a:latin typeface="Trebuchet MS"/>
                <a:cs typeface="Trebuchet MS"/>
              </a:rPr>
              <a:t>bicycles.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9039225" y="3686175"/>
            <a:ext cx="2819400" cy="2543175"/>
          </a:xfrm>
          <a:prstGeom prst="rect">
            <a:avLst/>
          </a:prstGeom>
          <a:ln w="19050">
            <a:solidFill>
              <a:srgbClr val="585858"/>
            </a:solidFill>
          </a:ln>
        </p:spPr>
        <p:txBody>
          <a:bodyPr wrap="square" lIns="0" tIns="31750" rIns="0" bIns="0" rtlCol="0" vert="horz">
            <a:spAutoFit/>
          </a:bodyPr>
          <a:lstStyle/>
          <a:p>
            <a:pPr marL="469900">
              <a:lnSpc>
                <a:spcPct val="100000"/>
              </a:lnSpc>
              <a:spcBef>
                <a:spcPts val="250"/>
              </a:spcBef>
            </a:pPr>
            <a:r>
              <a:rPr dirty="0" sz="1200" spc="-80" b="1">
                <a:latin typeface="Tahoma"/>
                <a:cs typeface="Tahoma"/>
              </a:rPr>
              <a:t>Strategic</a:t>
            </a:r>
            <a:r>
              <a:rPr dirty="0" sz="1200" spc="-85" b="1">
                <a:latin typeface="Tahoma"/>
                <a:cs typeface="Tahoma"/>
              </a:rPr>
              <a:t> </a:t>
            </a:r>
            <a:r>
              <a:rPr dirty="0" sz="1200" spc="-70" b="1">
                <a:latin typeface="Tahoma"/>
                <a:cs typeface="Tahoma"/>
              </a:rPr>
              <a:t>OEM</a:t>
            </a:r>
            <a:r>
              <a:rPr dirty="0" sz="1200" spc="-35" b="1">
                <a:latin typeface="Tahoma"/>
                <a:cs typeface="Tahoma"/>
              </a:rPr>
              <a:t> </a:t>
            </a:r>
            <a:r>
              <a:rPr dirty="0" sz="1200" spc="-10" b="1">
                <a:latin typeface="Tahoma"/>
                <a:cs typeface="Tahoma"/>
              </a:rPr>
              <a:t>Partnerships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33069" y="85661"/>
            <a:ext cx="1722120" cy="334645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-95"/>
              <a:t>Pirelli</a:t>
            </a:r>
            <a:r>
              <a:rPr dirty="0" spc="-210"/>
              <a:t> </a:t>
            </a:r>
            <a:r>
              <a:rPr dirty="0" spc="-95"/>
              <a:t>Overview</a:t>
            </a:r>
          </a:p>
        </p:txBody>
      </p:sp>
      <p:sp>
        <p:nvSpPr>
          <p:cNvPr id="8" name="object 8" descr=""/>
          <p:cNvSpPr txBox="1"/>
          <p:nvPr/>
        </p:nvSpPr>
        <p:spPr>
          <a:xfrm>
            <a:off x="339725" y="390842"/>
            <a:ext cx="11509375" cy="6115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496040" algn="l"/>
              </a:tabLst>
            </a:pPr>
            <a:r>
              <a:rPr dirty="0" u="heavy" sz="1500" spc="38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heavy" sz="1500" spc="-105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Ferrari</a:t>
            </a:r>
            <a:r>
              <a:rPr dirty="0" u="heavy" sz="1500" spc="-125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heavy" sz="1500" spc="-9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predominantly</a:t>
            </a:r>
            <a:r>
              <a:rPr dirty="0" u="heavy" sz="1500" spc="-17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heavy" sz="1500" spc="-8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provides</a:t>
            </a:r>
            <a:r>
              <a:rPr dirty="0" u="heavy" sz="1500" spc="-55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heavy" sz="1500" spc="-10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luxury</a:t>
            </a:r>
            <a:r>
              <a:rPr dirty="0" u="heavy" sz="1500" spc="-17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heavy" sz="1500" spc="-75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vehicles,</a:t>
            </a:r>
            <a:r>
              <a:rPr dirty="0" u="heavy" sz="1500" spc="-19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heavy" sz="1500" spc="-8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merchandise,</a:t>
            </a:r>
            <a:r>
              <a:rPr dirty="0" u="heavy" sz="1500" spc="-105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heavy" sz="1500" spc="-7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and</a:t>
            </a:r>
            <a:r>
              <a:rPr dirty="0" u="heavy" sz="1500" spc="-145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heavy" sz="1500" spc="-9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racing</a:t>
            </a:r>
            <a:r>
              <a:rPr dirty="0" u="heavy" sz="1500" spc="-10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heavy" sz="1500" spc="-8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technology </a:t>
            </a:r>
            <a:r>
              <a:rPr dirty="0" u="heavy" sz="1500" spc="-14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to</a:t>
            </a:r>
            <a:r>
              <a:rPr dirty="0" u="heavy" sz="1500" spc="-5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heavy" sz="1500" spc="-6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high-</a:t>
            </a:r>
            <a:r>
              <a:rPr dirty="0" u="heavy" sz="1500" spc="-9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value</a:t>
            </a:r>
            <a:r>
              <a:rPr dirty="0" u="heavy" sz="1500" spc="-105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heavy" sz="1500" spc="-65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clients</a:t>
            </a:r>
            <a:r>
              <a:rPr dirty="0" u="heavy" sz="1500" spc="-135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heavy" sz="1500" spc="-1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worldwide</a:t>
            </a:r>
            <a:r>
              <a:rPr dirty="0" u="heavy" sz="150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	</a:t>
            </a:r>
            <a:endParaRPr sz="1500">
              <a:latin typeface="Trebuchet MS"/>
              <a:cs typeface="Trebuchet MS"/>
            </a:endParaRPr>
          </a:p>
          <a:p>
            <a:pPr marL="125095">
              <a:lnSpc>
                <a:spcPct val="100000"/>
              </a:lnSpc>
              <a:spcBef>
                <a:spcPts val="1305"/>
              </a:spcBef>
              <a:tabLst>
                <a:tab pos="6193790" algn="l"/>
              </a:tabLst>
            </a:pPr>
            <a:r>
              <a:rPr dirty="0" sz="1250" spc="-30" b="1">
                <a:latin typeface="Tahoma"/>
                <a:cs typeface="Tahoma"/>
              </a:rPr>
              <a:t>Pirelli’s</a:t>
            </a:r>
            <a:r>
              <a:rPr dirty="0" sz="1250" spc="-5" b="1">
                <a:latin typeface="Tahoma"/>
                <a:cs typeface="Tahoma"/>
              </a:rPr>
              <a:t> </a:t>
            </a:r>
            <a:r>
              <a:rPr dirty="0" sz="1250" spc="-45" b="1">
                <a:latin typeface="Tahoma"/>
                <a:cs typeface="Tahoma"/>
              </a:rPr>
              <a:t>Unique</a:t>
            </a:r>
            <a:r>
              <a:rPr dirty="0" sz="1250" spc="-65" b="1">
                <a:latin typeface="Tahoma"/>
                <a:cs typeface="Tahoma"/>
              </a:rPr>
              <a:t> </a:t>
            </a:r>
            <a:r>
              <a:rPr dirty="0" sz="1250" spc="-70" b="1">
                <a:latin typeface="Tahoma"/>
                <a:cs typeface="Tahoma"/>
              </a:rPr>
              <a:t>Market</a:t>
            </a:r>
            <a:r>
              <a:rPr dirty="0" sz="1250" spc="-30" b="1">
                <a:latin typeface="Tahoma"/>
                <a:cs typeface="Tahoma"/>
              </a:rPr>
              <a:t> </a:t>
            </a:r>
            <a:r>
              <a:rPr dirty="0" sz="1250" spc="-55" b="1">
                <a:latin typeface="Tahoma"/>
                <a:cs typeface="Tahoma"/>
              </a:rPr>
              <a:t>Positioning</a:t>
            </a:r>
            <a:r>
              <a:rPr dirty="0" sz="1250" spc="-85" b="1">
                <a:latin typeface="Tahoma"/>
                <a:cs typeface="Tahoma"/>
              </a:rPr>
              <a:t> </a:t>
            </a:r>
            <a:r>
              <a:rPr dirty="0" sz="1250" b="1">
                <a:latin typeface="Tahoma"/>
                <a:cs typeface="Tahoma"/>
              </a:rPr>
              <a:t>as</a:t>
            </a:r>
            <a:r>
              <a:rPr dirty="0" sz="1250" spc="-90" b="1">
                <a:latin typeface="Tahoma"/>
                <a:cs typeface="Tahoma"/>
              </a:rPr>
              <a:t> </a:t>
            </a:r>
            <a:r>
              <a:rPr dirty="0" sz="1250" spc="-45" b="1">
                <a:latin typeface="Tahoma"/>
                <a:cs typeface="Tahoma"/>
              </a:rPr>
              <a:t>Leader </a:t>
            </a:r>
            <a:r>
              <a:rPr dirty="0" sz="1250" spc="-40" b="1">
                <a:latin typeface="Tahoma"/>
                <a:cs typeface="Tahoma"/>
              </a:rPr>
              <a:t>in</a:t>
            </a:r>
            <a:r>
              <a:rPr dirty="0" sz="1250" spc="-95" b="1">
                <a:latin typeface="Tahoma"/>
                <a:cs typeface="Tahoma"/>
              </a:rPr>
              <a:t> </a:t>
            </a:r>
            <a:r>
              <a:rPr dirty="0" sz="1250" spc="-55" b="1">
                <a:latin typeface="Tahoma"/>
                <a:cs typeface="Tahoma"/>
              </a:rPr>
              <a:t>Prestige</a:t>
            </a:r>
            <a:r>
              <a:rPr dirty="0" sz="1250" spc="-60" b="1">
                <a:latin typeface="Tahoma"/>
                <a:cs typeface="Tahoma"/>
              </a:rPr>
              <a:t> </a:t>
            </a:r>
            <a:r>
              <a:rPr dirty="0" sz="1250" spc="-10" b="1">
                <a:latin typeface="Tahoma"/>
                <a:cs typeface="Tahoma"/>
              </a:rPr>
              <a:t>Segment</a:t>
            </a:r>
            <a:r>
              <a:rPr dirty="0" sz="1250" b="1">
                <a:latin typeface="Tahoma"/>
                <a:cs typeface="Tahoma"/>
              </a:rPr>
              <a:t>	</a:t>
            </a:r>
            <a:r>
              <a:rPr dirty="0" sz="1250" spc="-65" b="1">
                <a:latin typeface="Tahoma"/>
                <a:cs typeface="Tahoma"/>
              </a:rPr>
              <a:t>Majority</a:t>
            </a:r>
            <a:r>
              <a:rPr dirty="0" sz="1250" spc="-55" b="1">
                <a:latin typeface="Tahoma"/>
                <a:cs typeface="Tahoma"/>
              </a:rPr>
              <a:t> </a:t>
            </a:r>
            <a:r>
              <a:rPr dirty="0" sz="1250" spc="-45" b="1">
                <a:latin typeface="Tahoma"/>
                <a:cs typeface="Tahoma"/>
              </a:rPr>
              <a:t>of</a:t>
            </a:r>
            <a:r>
              <a:rPr dirty="0" sz="1250" spc="-75" b="1">
                <a:latin typeface="Tahoma"/>
                <a:cs typeface="Tahoma"/>
              </a:rPr>
              <a:t> </a:t>
            </a:r>
            <a:r>
              <a:rPr dirty="0" sz="1250" spc="-60" b="1">
                <a:latin typeface="Tahoma"/>
                <a:cs typeface="Tahoma"/>
              </a:rPr>
              <a:t>revenue </a:t>
            </a:r>
            <a:r>
              <a:rPr dirty="0" sz="1250" spc="-70" b="1">
                <a:latin typeface="Tahoma"/>
                <a:cs typeface="Tahoma"/>
              </a:rPr>
              <a:t>generated</a:t>
            </a:r>
            <a:r>
              <a:rPr dirty="0" sz="1250" spc="-95" b="1">
                <a:latin typeface="Tahoma"/>
                <a:cs typeface="Tahoma"/>
              </a:rPr>
              <a:t> </a:t>
            </a:r>
            <a:r>
              <a:rPr dirty="0" sz="1250" spc="-60" b="1">
                <a:latin typeface="Tahoma"/>
                <a:cs typeface="Tahoma"/>
              </a:rPr>
              <a:t>from</a:t>
            </a:r>
            <a:r>
              <a:rPr dirty="0" sz="1250" spc="-30" b="1">
                <a:latin typeface="Tahoma"/>
                <a:cs typeface="Tahoma"/>
              </a:rPr>
              <a:t> </a:t>
            </a:r>
            <a:r>
              <a:rPr dirty="0" sz="1250" spc="-75" b="1">
                <a:latin typeface="Tahoma"/>
                <a:cs typeface="Tahoma"/>
              </a:rPr>
              <a:t>High-</a:t>
            </a:r>
            <a:r>
              <a:rPr dirty="0" sz="1250" spc="-60" b="1">
                <a:latin typeface="Tahoma"/>
                <a:cs typeface="Tahoma"/>
              </a:rPr>
              <a:t>Value</a:t>
            </a:r>
            <a:r>
              <a:rPr dirty="0" sz="1250" spc="30" b="1">
                <a:latin typeface="Tahoma"/>
                <a:cs typeface="Tahoma"/>
              </a:rPr>
              <a:t> </a:t>
            </a:r>
            <a:r>
              <a:rPr dirty="0" sz="1250" spc="-45" b="1">
                <a:latin typeface="Tahoma"/>
                <a:cs typeface="Tahoma"/>
              </a:rPr>
              <a:t>Automobile</a:t>
            </a:r>
            <a:r>
              <a:rPr dirty="0" sz="1250" spc="-55" b="1">
                <a:latin typeface="Tahoma"/>
                <a:cs typeface="Tahoma"/>
              </a:rPr>
              <a:t> </a:t>
            </a:r>
            <a:r>
              <a:rPr dirty="0" sz="1250" spc="-10" b="1">
                <a:latin typeface="Tahoma"/>
                <a:cs typeface="Tahoma"/>
              </a:rPr>
              <a:t>market</a:t>
            </a:r>
            <a:endParaRPr sz="1250">
              <a:latin typeface="Tahoma"/>
              <a:cs typeface="Tahoma"/>
            </a:endParaRPr>
          </a:p>
        </p:txBody>
      </p:sp>
      <p:sp>
        <p:nvSpPr>
          <p:cNvPr id="9" name="object 9" descr=""/>
          <p:cNvSpPr/>
          <p:nvPr/>
        </p:nvSpPr>
        <p:spPr>
          <a:xfrm>
            <a:off x="6438900" y="1028700"/>
            <a:ext cx="5400675" cy="0"/>
          </a:xfrm>
          <a:custGeom>
            <a:avLst/>
            <a:gdLst/>
            <a:ahLst/>
            <a:cxnLst/>
            <a:rect l="l" t="t" r="r" b="b"/>
            <a:pathLst>
              <a:path w="5400675" h="0">
                <a:moveTo>
                  <a:pt x="0" y="0"/>
                </a:moveTo>
                <a:lnTo>
                  <a:pt x="5400675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 txBox="1"/>
          <p:nvPr/>
        </p:nvSpPr>
        <p:spPr>
          <a:xfrm>
            <a:off x="494665" y="3302571"/>
            <a:ext cx="2875280" cy="2203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250" spc="-45" b="1">
                <a:latin typeface="Tahoma"/>
                <a:cs typeface="Tahoma"/>
              </a:rPr>
              <a:t>Sustainability </a:t>
            </a:r>
            <a:r>
              <a:rPr dirty="0" sz="1250" spc="220" b="1">
                <a:latin typeface="Tahoma"/>
                <a:cs typeface="Tahoma"/>
              </a:rPr>
              <a:t>s</a:t>
            </a:r>
            <a:r>
              <a:rPr dirty="0" sz="1250" spc="-45" b="1">
                <a:latin typeface="Tahoma"/>
                <a:cs typeface="Tahoma"/>
              </a:rPr>
              <a:t> </a:t>
            </a:r>
            <a:r>
              <a:rPr dirty="0" sz="1250" spc="-75" b="1">
                <a:latin typeface="Tahoma"/>
                <a:cs typeface="Tahoma"/>
              </a:rPr>
              <a:t>Innovation</a:t>
            </a:r>
            <a:r>
              <a:rPr dirty="0" sz="1250" spc="-80" b="1">
                <a:latin typeface="Tahoma"/>
                <a:cs typeface="Tahoma"/>
              </a:rPr>
              <a:t> </a:t>
            </a:r>
            <a:r>
              <a:rPr dirty="0" sz="1250" spc="-10" b="1">
                <a:latin typeface="Tahoma"/>
                <a:cs typeface="Tahoma"/>
              </a:rPr>
              <a:t>Objectives</a:t>
            </a:r>
            <a:endParaRPr sz="1250">
              <a:latin typeface="Tahoma"/>
              <a:cs typeface="Tahoma"/>
            </a:endParaRPr>
          </a:p>
        </p:txBody>
      </p:sp>
      <p:grpSp>
        <p:nvGrpSpPr>
          <p:cNvPr id="11" name="object 11" descr=""/>
          <p:cNvGrpSpPr/>
          <p:nvPr/>
        </p:nvGrpSpPr>
        <p:grpSpPr>
          <a:xfrm>
            <a:off x="6491351" y="1476375"/>
            <a:ext cx="5257800" cy="1572260"/>
            <a:chOff x="6491351" y="1476375"/>
            <a:chExt cx="5257800" cy="1572260"/>
          </a:xfrm>
        </p:grpSpPr>
        <p:sp>
          <p:nvSpPr>
            <p:cNvPr id="12" name="object 12" descr=""/>
            <p:cNvSpPr/>
            <p:nvPr/>
          </p:nvSpPr>
          <p:spPr>
            <a:xfrm>
              <a:off x="6724650" y="2590799"/>
              <a:ext cx="4791075" cy="447675"/>
            </a:xfrm>
            <a:custGeom>
              <a:avLst/>
              <a:gdLst/>
              <a:ahLst/>
              <a:cxnLst/>
              <a:rect l="l" t="t" r="r" b="b"/>
              <a:pathLst>
                <a:path w="4791075" h="447675">
                  <a:moveTo>
                    <a:pt x="581025" y="152400"/>
                  </a:moveTo>
                  <a:lnTo>
                    <a:pt x="0" y="152400"/>
                  </a:lnTo>
                  <a:lnTo>
                    <a:pt x="0" y="447675"/>
                  </a:lnTo>
                  <a:lnTo>
                    <a:pt x="581025" y="447675"/>
                  </a:lnTo>
                  <a:lnTo>
                    <a:pt x="581025" y="152400"/>
                  </a:lnTo>
                  <a:close/>
                </a:path>
                <a:path w="4791075" h="447675">
                  <a:moveTo>
                    <a:pt x="1638300" y="85725"/>
                  </a:moveTo>
                  <a:lnTo>
                    <a:pt x="1047750" y="85725"/>
                  </a:lnTo>
                  <a:lnTo>
                    <a:pt x="1047750" y="447675"/>
                  </a:lnTo>
                  <a:lnTo>
                    <a:pt x="1638300" y="447675"/>
                  </a:lnTo>
                  <a:lnTo>
                    <a:pt x="1638300" y="85725"/>
                  </a:lnTo>
                  <a:close/>
                </a:path>
                <a:path w="4791075" h="447675">
                  <a:moveTo>
                    <a:pt x="2686050" y="0"/>
                  </a:moveTo>
                  <a:lnTo>
                    <a:pt x="2105025" y="0"/>
                  </a:lnTo>
                  <a:lnTo>
                    <a:pt x="2105025" y="447675"/>
                  </a:lnTo>
                  <a:lnTo>
                    <a:pt x="2686050" y="447675"/>
                  </a:lnTo>
                  <a:lnTo>
                    <a:pt x="2686050" y="0"/>
                  </a:lnTo>
                  <a:close/>
                </a:path>
                <a:path w="4791075" h="447675">
                  <a:moveTo>
                    <a:pt x="3733800" y="57150"/>
                  </a:moveTo>
                  <a:lnTo>
                    <a:pt x="3152775" y="57150"/>
                  </a:lnTo>
                  <a:lnTo>
                    <a:pt x="3152775" y="447675"/>
                  </a:lnTo>
                  <a:lnTo>
                    <a:pt x="3733800" y="447675"/>
                  </a:lnTo>
                  <a:lnTo>
                    <a:pt x="3733800" y="57150"/>
                  </a:lnTo>
                  <a:close/>
                </a:path>
                <a:path w="4791075" h="447675">
                  <a:moveTo>
                    <a:pt x="4791075" y="76200"/>
                  </a:moveTo>
                  <a:lnTo>
                    <a:pt x="4200525" y="76200"/>
                  </a:lnTo>
                  <a:lnTo>
                    <a:pt x="4200525" y="447675"/>
                  </a:lnTo>
                  <a:lnTo>
                    <a:pt x="4791075" y="447675"/>
                  </a:lnTo>
                  <a:lnTo>
                    <a:pt x="4791075" y="7620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6724650" y="1476374"/>
              <a:ext cx="4791075" cy="1266825"/>
            </a:xfrm>
            <a:custGeom>
              <a:avLst/>
              <a:gdLst/>
              <a:ahLst/>
              <a:cxnLst/>
              <a:rect l="l" t="t" r="r" b="b"/>
              <a:pathLst>
                <a:path w="4791075" h="1266825">
                  <a:moveTo>
                    <a:pt x="581025" y="571500"/>
                  </a:moveTo>
                  <a:lnTo>
                    <a:pt x="0" y="571500"/>
                  </a:lnTo>
                  <a:lnTo>
                    <a:pt x="0" y="1266825"/>
                  </a:lnTo>
                  <a:lnTo>
                    <a:pt x="581025" y="1266825"/>
                  </a:lnTo>
                  <a:lnTo>
                    <a:pt x="581025" y="571500"/>
                  </a:lnTo>
                  <a:close/>
                </a:path>
                <a:path w="4791075" h="1266825">
                  <a:moveTo>
                    <a:pt x="1638300" y="333375"/>
                  </a:moveTo>
                  <a:lnTo>
                    <a:pt x="1047750" y="333375"/>
                  </a:lnTo>
                  <a:lnTo>
                    <a:pt x="1047750" y="1200150"/>
                  </a:lnTo>
                  <a:lnTo>
                    <a:pt x="1638300" y="1200150"/>
                  </a:lnTo>
                  <a:lnTo>
                    <a:pt x="1638300" y="333375"/>
                  </a:lnTo>
                  <a:close/>
                </a:path>
                <a:path w="4791075" h="1266825">
                  <a:moveTo>
                    <a:pt x="2686050" y="38100"/>
                  </a:moveTo>
                  <a:lnTo>
                    <a:pt x="2105025" y="38100"/>
                  </a:lnTo>
                  <a:lnTo>
                    <a:pt x="2105025" y="1114425"/>
                  </a:lnTo>
                  <a:lnTo>
                    <a:pt x="2686050" y="1114425"/>
                  </a:lnTo>
                  <a:lnTo>
                    <a:pt x="2686050" y="38100"/>
                  </a:lnTo>
                  <a:close/>
                </a:path>
                <a:path w="4791075" h="1266825">
                  <a:moveTo>
                    <a:pt x="3733800" y="28575"/>
                  </a:moveTo>
                  <a:lnTo>
                    <a:pt x="3152775" y="28575"/>
                  </a:lnTo>
                  <a:lnTo>
                    <a:pt x="3152775" y="1171575"/>
                  </a:lnTo>
                  <a:lnTo>
                    <a:pt x="3733800" y="1171575"/>
                  </a:lnTo>
                  <a:lnTo>
                    <a:pt x="3733800" y="28575"/>
                  </a:lnTo>
                  <a:close/>
                </a:path>
                <a:path w="4791075" h="1266825">
                  <a:moveTo>
                    <a:pt x="4791075" y="0"/>
                  </a:moveTo>
                  <a:lnTo>
                    <a:pt x="4200525" y="0"/>
                  </a:lnTo>
                  <a:lnTo>
                    <a:pt x="4200525" y="1190625"/>
                  </a:lnTo>
                  <a:lnTo>
                    <a:pt x="4791075" y="1190625"/>
                  </a:lnTo>
                  <a:lnTo>
                    <a:pt x="4791075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6491351" y="3043300"/>
              <a:ext cx="5257800" cy="0"/>
            </a:xfrm>
            <a:custGeom>
              <a:avLst/>
              <a:gdLst/>
              <a:ahLst/>
              <a:cxnLst/>
              <a:rect l="l" t="t" r="r" b="b"/>
              <a:pathLst>
                <a:path w="5257800" h="0">
                  <a:moveTo>
                    <a:pt x="0" y="0"/>
                  </a:moveTo>
                  <a:lnTo>
                    <a:pt x="5257800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 descr=""/>
          <p:cNvSpPr txBox="1"/>
          <p:nvPr/>
        </p:nvSpPr>
        <p:spPr>
          <a:xfrm>
            <a:off x="6887209" y="2297747"/>
            <a:ext cx="262255" cy="1746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 spc="-25">
                <a:solidFill>
                  <a:srgbClr val="FFFFFF"/>
                </a:solidFill>
                <a:latin typeface="Segoe UI Emoji"/>
                <a:cs typeface="Segoe UI Emoji"/>
              </a:rPr>
              <a:t>70%</a:t>
            </a:r>
            <a:endParaRPr sz="950">
              <a:latin typeface="Segoe UI Emoji"/>
              <a:cs typeface="Segoe UI Emoji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7938769" y="2147315"/>
            <a:ext cx="261620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 spc="-25">
                <a:solidFill>
                  <a:srgbClr val="FFFFFF"/>
                </a:solidFill>
                <a:latin typeface="Segoe UI Emoji"/>
                <a:cs typeface="Segoe UI Emoji"/>
              </a:rPr>
              <a:t>71%</a:t>
            </a:r>
            <a:endParaRPr sz="950">
              <a:latin typeface="Segoe UI Emoji"/>
              <a:cs typeface="Segoe UI Emoji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8992234" y="1956434"/>
            <a:ext cx="261620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 spc="-25">
                <a:solidFill>
                  <a:srgbClr val="FFFFFF"/>
                </a:solidFill>
                <a:latin typeface="Segoe UI Emoji"/>
                <a:cs typeface="Segoe UI Emoji"/>
              </a:rPr>
              <a:t>71%</a:t>
            </a:r>
            <a:endParaRPr sz="950">
              <a:latin typeface="Segoe UI Emoji"/>
              <a:cs typeface="Segoe UI Emoji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10043794" y="1980184"/>
            <a:ext cx="262890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 spc="-25">
                <a:solidFill>
                  <a:srgbClr val="FFFFFF"/>
                </a:solidFill>
                <a:latin typeface="Segoe UI Emoji"/>
                <a:cs typeface="Segoe UI Emoji"/>
              </a:rPr>
              <a:t>75%</a:t>
            </a:r>
            <a:endParaRPr sz="950">
              <a:latin typeface="Segoe UI Emoji"/>
              <a:cs typeface="Segoe UI Emoji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11097259" y="1972309"/>
            <a:ext cx="261620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 spc="-25">
                <a:solidFill>
                  <a:srgbClr val="FFFFFF"/>
                </a:solidFill>
                <a:latin typeface="Segoe UI Emoji"/>
                <a:cs typeface="Segoe UI Emoji"/>
              </a:rPr>
              <a:t>76%</a:t>
            </a:r>
            <a:endParaRPr sz="950">
              <a:latin typeface="Segoe UI Emoji"/>
              <a:cs typeface="Segoe UI Emoji"/>
            </a:endParaRPr>
          </a:p>
        </p:txBody>
      </p:sp>
      <p:graphicFrame>
        <p:nvGraphicFramePr>
          <p:cNvPr id="20" name="object 20" descr=""/>
          <p:cNvGraphicFramePr>
            <a:graphicFrameLocks noGrp="1"/>
          </p:cNvGraphicFramePr>
          <p:nvPr/>
        </p:nvGraphicFramePr>
        <p:xfrm>
          <a:off x="6852284" y="2739283"/>
          <a:ext cx="4625340" cy="4851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3390"/>
                <a:gridCol w="466725"/>
                <a:gridCol w="590550"/>
                <a:gridCol w="466724"/>
                <a:gridCol w="581025"/>
                <a:gridCol w="466725"/>
                <a:gridCol w="581025"/>
                <a:gridCol w="466725"/>
                <a:gridCol w="475614"/>
              </a:tblGrid>
              <a:tr h="303530"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dirty="0" sz="950" spc="-25">
                          <a:latin typeface="Segoe UI Emoji"/>
                          <a:cs typeface="Segoe UI Emoji"/>
                        </a:rPr>
                        <a:t>30%</a:t>
                      </a:r>
                      <a:endParaRPr sz="950">
                        <a:latin typeface="Segoe UI Emoji"/>
                        <a:cs typeface="Segoe UI Emoji"/>
                      </a:endParaRPr>
                    </a:p>
                  </a:txBody>
                  <a:tcPr marL="0" marR="0" marB="0" marT="70485"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381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950" spc="-25">
                          <a:latin typeface="Segoe UI Emoji"/>
                          <a:cs typeface="Segoe UI Emoji"/>
                        </a:rPr>
                        <a:t>29%</a:t>
                      </a:r>
                      <a:endParaRPr sz="950">
                        <a:latin typeface="Segoe UI Emoji"/>
                        <a:cs typeface="Segoe UI Emoji"/>
                      </a:endParaRPr>
                    </a:p>
                  </a:txBody>
                  <a:tcPr marL="0" marR="0" marB="0" marT="38735"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5715">
                        <a:lnSpc>
                          <a:spcPts val="1110"/>
                        </a:lnSpc>
                      </a:pPr>
                      <a:r>
                        <a:rPr dirty="0" sz="950" spc="-25">
                          <a:latin typeface="Segoe UI Emoji"/>
                          <a:cs typeface="Segoe UI Emoji"/>
                        </a:rPr>
                        <a:t>29%</a:t>
                      </a:r>
                      <a:endParaRPr sz="950">
                        <a:latin typeface="Segoe UI Emoji"/>
                        <a:cs typeface="Segoe UI Emoji"/>
                      </a:endParaRPr>
                    </a:p>
                  </a:txBody>
                  <a:tcPr marL="0" marR="0" marB="0" marT="0"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1397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950" spc="-25">
                          <a:latin typeface="Segoe UI Emoji"/>
                          <a:cs typeface="Segoe UI Emoji"/>
                        </a:rPr>
                        <a:t>25%</a:t>
                      </a:r>
                      <a:endParaRPr sz="950">
                        <a:latin typeface="Segoe UI Emoji"/>
                        <a:cs typeface="Segoe UI Emoji"/>
                      </a:endParaRPr>
                    </a:p>
                  </a:txBody>
                  <a:tcPr marL="0" marR="0" marB="0" marT="24130"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4699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950" spc="-25">
                          <a:latin typeface="Segoe UI Emoji"/>
                          <a:cs typeface="Segoe UI Emoji"/>
                        </a:rPr>
                        <a:t>24%</a:t>
                      </a:r>
                      <a:endParaRPr sz="950">
                        <a:latin typeface="Segoe UI Emoji"/>
                        <a:cs typeface="Segoe UI Emoji"/>
                      </a:endParaRPr>
                    </a:p>
                  </a:txBody>
                  <a:tcPr marL="0" marR="0" marB="0" marT="30480">
                    <a:solidFill>
                      <a:srgbClr val="C0C0C0"/>
                    </a:solidFill>
                  </a:tcPr>
                </a:tc>
              </a:tr>
              <a:tr h="181610">
                <a:tc>
                  <a:txBody>
                    <a:bodyPr/>
                    <a:lstStyle/>
                    <a:p>
                      <a:pPr marL="31750">
                        <a:lnSpc>
                          <a:spcPts val="1125"/>
                        </a:lnSpc>
                        <a:spcBef>
                          <a:spcPts val="210"/>
                        </a:spcBef>
                      </a:pPr>
                      <a:r>
                        <a:rPr dirty="0" sz="950" spc="-20">
                          <a:latin typeface="Segoe UI Emoji"/>
                          <a:cs typeface="Segoe UI Emoji"/>
                        </a:rPr>
                        <a:t>2020</a:t>
                      </a:r>
                      <a:endParaRPr sz="950">
                        <a:latin typeface="Segoe UI Emoji"/>
                        <a:cs typeface="Segoe UI Emoji"/>
                      </a:endParaRPr>
                    </a:p>
                  </a:txBody>
                  <a:tcPr marL="0" marR="0" marB="0" marT="2667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10795">
                        <a:lnSpc>
                          <a:spcPts val="1125"/>
                        </a:lnSpc>
                        <a:spcBef>
                          <a:spcPts val="210"/>
                        </a:spcBef>
                      </a:pPr>
                      <a:r>
                        <a:rPr dirty="0" sz="950" spc="-20">
                          <a:latin typeface="Segoe UI Emoji"/>
                          <a:cs typeface="Segoe UI Emoji"/>
                        </a:rPr>
                        <a:t>2021</a:t>
                      </a:r>
                      <a:endParaRPr sz="950">
                        <a:latin typeface="Segoe UI Emoji"/>
                        <a:cs typeface="Segoe UI Emoji"/>
                      </a:endParaRPr>
                    </a:p>
                  </a:txBody>
                  <a:tcPr marL="0" marR="0" marB="0" marT="2667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12700">
                        <a:lnSpc>
                          <a:spcPts val="1125"/>
                        </a:lnSpc>
                        <a:spcBef>
                          <a:spcPts val="210"/>
                        </a:spcBef>
                      </a:pPr>
                      <a:r>
                        <a:rPr dirty="0" sz="950" spc="-20">
                          <a:latin typeface="Segoe UI Emoji"/>
                          <a:cs typeface="Segoe UI Emoji"/>
                        </a:rPr>
                        <a:t>2022</a:t>
                      </a:r>
                      <a:endParaRPr sz="950">
                        <a:latin typeface="Segoe UI Emoji"/>
                        <a:cs typeface="Segoe UI Emoji"/>
                      </a:endParaRPr>
                    </a:p>
                  </a:txBody>
                  <a:tcPr marL="0" marR="0" marB="0" marT="2667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20320">
                        <a:lnSpc>
                          <a:spcPts val="1125"/>
                        </a:lnSpc>
                        <a:spcBef>
                          <a:spcPts val="210"/>
                        </a:spcBef>
                      </a:pPr>
                      <a:r>
                        <a:rPr dirty="0" sz="950" spc="-20">
                          <a:latin typeface="Segoe UI Emoji"/>
                          <a:cs typeface="Segoe UI Emoji"/>
                        </a:rPr>
                        <a:t>2023</a:t>
                      </a:r>
                      <a:endParaRPr sz="950">
                        <a:latin typeface="Segoe UI Emoji"/>
                        <a:cs typeface="Segoe UI Emoji"/>
                      </a:endParaRPr>
                    </a:p>
                  </a:txBody>
                  <a:tcPr marL="0" marR="0" marB="0" marT="2667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125"/>
                        </a:lnSpc>
                        <a:spcBef>
                          <a:spcPts val="210"/>
                        </a:spcBef>
                      </a:pPr>
                      <a:r>
                        <a:rPr dirty="0" sz="950" spc="-20">
                          <a:latin typeface="Segoe UI Emoji"/>
                          <a:cs typeface="Segoe UI Emoji"/>
                        </a:rPr>
                        <a:t>2024</a:t>
                      </a:r>
                      <a:endParaRPr sz="950">
                        <a:latin typeface="Segoe UI Emoji"/>
                        <a:cs typeface="Segoe UI Emoji"/>
                      </a:endParaRPr>
                    </a:p>
                  </a:txBody>
                  <a:tcPr marL="0" marR="0" marB="0" marT="26670"/>
                </a:tc>
              </a:tr>
            </a:tbl>
          </a:graphicData>
        </a:graphic>
      </p:graphicFrame>
      <p:sp>
        <p:nvSpPr>
          <p:cNvPr id="21" name="object 21" descr=""/>
          <p:cNvSpPr txBox="1"/>
          <p:nvPr/>
        </p:nvSpPr>
        <p:spPr>
          <a:xfrm>
            <a:off x="6853808" y="1855470"/>
            <a:ext cx="329565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 spc="-10">
                <a:latin typeface="Segoe UI Emoji"/>
                <a:cs typeface="Segoe UI Emoji"/>
              </a:rPr>
              <a:t>4,474</a:t>
            </a:r>
            <a:endParaRPr sz="950">
              <a:latin typeface="Segoe UI Emoji"/>
              <a:cs typeface="Segoe UI Emoji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7905495" y="1617090"/>
            <a:ext cx="329565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 spc="-10">
                <a:latin typeface="Segoe UI Emoji"/>
                <a:cs typeface="Segoe UI Emoji"/>
              </a:rPr>
              <a:t>5,545</a:t>
            </a:r>
            <a:endParaRPr sz="950">
              <a:latin typeface="Segoe UI Emoji"/>
              <a:cs typeface="Segoe UI Emoji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8958960" y="1321434"/>
            <a:ext cx="329565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 spc="-10">
                <a:latin typeface="Segoe UI Emoji"/>
                <a:cs typeface="Segoe UI Emoji"/>
              </a:rPr>
              <a:t>6,880</a:t>
            </a:r>
            <a:endParaRPr sz="950">
              <a:latin typeface="Segoe UI Emoji"/>
              <a:cs typeface="Segoe UI Emoji"/>
            </a:endParaRPr>
          </a:p>
        </p:txBody>
      </p:sp>
      <p:sp>
        <p:nvSpPr>
          <p:cNvPr id="24" name="object 24" descr=""/>
          <p:cNvSpPr txBox="1"/>
          <p:nvPr/>
        </p:nvSpPr>
        <p:spPr>
          <a:xfrm>
            <a:off x="10010393" y="1313434"/>
            <a:ext cx="329565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 spc="-10">
                <a:latin typeface="Segoe UI Emoji"/>
                <a:cs typeface="Segoe UI Emoji"/>
              </a:rPr>
              <a:t>6,916</a:t>
            </a:r>
            <a:endParaRPr sz="950">
              <a:latin typeface="Segoe UI Emoji"/>
              <a:cs typeface="Segoe UI Emoji"/>
            </a:endParaRPr>
          </a:p>
        </p:txBody>
      </p:sp>
      <p:sp>
        <p:nvSpPr>
          <p:cNvPr id="25" name="object 25" descr=""/>
          <p:cNvSpPr txBox="1"/>
          <p:nvPr/>
        </p:nvSpPr>
        <p:spPr>
          <a:xfrm>
            <a:off x="11063858" y="1284287"/>
            <a:ext cx="329565" cy="1746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 spc="-10">
                <a:latin typeface="Segoe UI Emoji"/>
                <a:cs typeface="Segoe UI Emoji"/>
              </a:rPr>
              <a:t>7,044</a:t>
            </a:r>
            <a:endParaRPr sz="950">
              <a:latin typeface="Segoe UI Emoji"/>
              <a:cs typeface="Segoe UI Emoji"/>
            </a:endParaRPr>
          </a:p>
        </p:txBody>
      </p:sp>
      <p:sp>
        <p:nvSpPr>
          <p:cNvPr id="26" name="object 26" descr=""/>
          <p:cNvSpPr/>
          <p:nvPr/>
        </p:nvSpPr>
        <p:spPr>
          <a:xfrm>
            <a:off x="6486525" y="1114425"/>
            <a:ext cx="180975" cy="133350"/>
          </a:xfrm>
          <a:custGeom>
            <a:avLst/>
            <a:gdLst/>
            <a:ahLst/>
            <a:cxnLst/>
            <a:rect l="l" t="t" r="r" b="b"/>
            <a:pathLst>
              <a:path w="180975" h="133350">
                <a:moveTo>
                  <a:pt x="180975" y="0"/>
                </a:moveTo>
                <a:lnTo>
                  <a:pt x="0" y="0"/>
                </a:lnTo>
                <a:lnTo>
                  <a:pt x="0" y="133350"/>
                </a:lnTo>
                <a:lnTo>
                  <a:pt x="180975" y="133350"/>
                </a:lnTo>
                <a:lnTo>
                  <a:pt x="180975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 descr=""/>
          <p:cNvSpPr/>
          <p:nvPr/>
        </p:nvSpPr>
        <p:spPr>
          <a:xfrm>
            <a:off x="6486525" y="1314450"/>
            <a:ext cx="180975" cy="133350"/>
          </a:xfrm>
          <a:custGeom>
            <a:avLst/>
            <a:gdLst/>
            <a:ahLst/>
            <a:cxnLst/>
            <a:rect l="l" t="t" r="r" b="b"/>
            <a:pathLst>
              <a:path w="180975" h="133350">
                <a:moveTo>
                  <a:pt x="180975" y="0"/>
                </a:moveTo>
                <a:lnTo>
                  <a:pt x="0" y="0"/>
                </a:lnTo>
                <a:lnTo>
                  <a:pt x="0" y="133350"/>
                </a:lnTo>
                <a:lnTo>
                  <a:pt x="180975" y="133350"/>
                </a:lnTo>
                <a:lnTo>
                  <a:pt x="180975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 descr=""/>
          <p:cNvSpPr txBox="1"/>
          <p:nvPr/>
        </p:nvSpPr>
        <p:spPr>
          <a:xfrm>
            <a:off x="6710680" y="1047375"/>
            <a:ext cx="614680" cy="417195"/>
          </a:xfrm>
          <a:prstGeom prst="rect">
            <a:avLst/>
          </a:prstGeom>
        </p:spPr>
        <p:txBody>
          <a:bodyPr wrap="square" lIns="0" tIns="628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dirty="0" sz="950" spc="-20">
                <a:latin typeface="Segoe UI Emoji"/>
                <a:cs typeface="Segoe UI Emoji"/>
              </a:rPr>
              <a:t>High </a:t>
            </a:r>
            <a:r>
              <a:rPr dirty="0" sz="950" spc="-10">
                <a:latin typeface="Segoe UI Emoji"/>
                <a:cs typeface="Segoe UI Emoji"/>
              </a:rPr>
              <a:t>Value</a:t>
            </a:r>
            <a:endParaRPr sz="950">
              <a:latin typeface="Segoe UI Emoji"/>
              <a:cs typeface="Segoe UI Emoji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dirty="0" sz="950" spc="-10">
                <a:latin typeface="Segoe UI Emoji"/>
                <a:cs typeface="Segoe UI Emoji"/>
              </a:rPr>
              <a:t>Standard</a:t>
            </a:r>
            <a:endParaRPr sz="950">
              <a:latin typeface="Segoe UI Emoji"/>
              <a:cs typeface="Segoe UI Emoji"/>
            </a:endParaRPr>
          </a:p>
        </p:txBody>
      </p:sp>
      <p:grpSp>
        <p:nvGrpSpPr>
          <p:cNvPr id="29" name="object 29" descr=""/>
          <p:cNvGrpSpPr/>
          <p:nvPr/>
        </p:nvGrpSpPr>
        <p:grpSpPr>
          <a:xfrm>
            <a:off x="295275" y="1028700"/>
            <a:ext cx="5420360" cy="476250"/>
            <a:chOff x="295275" y="1028700"/>
            <a:chExt cx="5420360" cy="476250"/>
          </a:xfrm>
        </p:grpSpPr>
        <p:sp>
          <p:nvSpPr>
            <p:cNvPr id="30" name="object 30" descr=""/>
            <p:cNvSpPr/>
            <p:nvPr/>
          </p:nvSpPr>
          <p:spPr>
            <a:xfrm>
              <a:off x="304800" y="1038225"/>
              <a:ext cx="5401310" cy="0"/>
            </a:xfrm>
            <a:custGeom>
              <a:avLst/>
              <a:gdLst/>
              <a:ahLst/>
              <a:cxnLst/>
              <a:rect l="l" t="t" r="r" b="b"/>
              <a:pathLst>
                <a:path w="5401310" h="0">
                  <a:moveTo>
                    <a:pt x="0" y="0"/>
                  </a:moveTo>
                  <a:lnTo>
                    <a:pt x="5400802" y="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 descr=""/>
            <p:cNvSpPr/>
            <p:nvPr/>
          </p:nvSpPr>
          <p:spPr>
            <a:xfrm>
              <a:off x="295275" y="1066800"/>
              <a:ext cx="438150" cy="438150"/>
            </a:xfrm>
            <a:custGeom>
              <a:avLst/>
              <a:gdLst/>
              <a:ahLst/>
              <a:cxnLst/>
              <a:rect l="l" t="t" r="r" b="b"/>
              <a:pathLst>
                <a:path w="438150" h="438150">
                  <a:moveTo>
                    <a:pt x="219075" y="0"/>
                  </a:moveTo>
                  <a:lnTo>
                    <a:pt x="168842" y="5783"/>
                  </a:lnTo>
                  <a:lnTo>
                    <a:pt x="122730" y="22260"/>
                  </a:lnTo>
                  <a:lnTo>
                    <a:pt x="82054" y="48115"/>
                  </a:lnTo>
                  <a:lnTo>
                    <a:pt x="48127" y="82038"/>
                  </a:lnTo>
                  <a:lnTo>
                    <a:pt x="22266" y="122714"/>
                  </a:lnTo>
                  <a:lnTo>
                    <a:pt x="5785" y="168830"/>
                  </a:lnTo>
                  <a:lnTo>
                    <a:pt x="0" y="219075"/>
                  </a:lnTo>
                  <a:lnTo>
                    <a:pt x="5785" y="269319"/>
                  </a:lnTo>
                  <a:lnTo>
                    <a:pt x="22266" y="315435"/>
                  </a:lnTo>
                  <a:lnTo>
                    <a:pt x="48127" y="356111"/>
                  </a:lnTo>
                  <a:lnTo>
                    <a:pt x="82054" y="390034"/>
                  </a:lnTo>
                  <a:lnTo>
                    <a:pt x="122730" y="415889"/>
                  </a:lnTo>
                  <a:lnTo>
                    <a:pt x="168842" y="432366"/>
                  </a:lnTo>
                  <a:lnTo>
                    <a:pt x="219075" y="438150"/>
                  </a:lnTo>
                  <a:lnTo>
                    <a:pt x="269307" y="432366"/>
                  </a:lnTo>
                  <a:lnTo>
                    <a:pt x="315419" y="415889"/>
                  </a:lnTo>
                  <a:lnTo>
                    <a:pt x="356095" y="390034"/>
                  </a:lnTo>
                  <a:lnTo>
                    <a:pt x="390022" y="356111"/>
                  </a:lnTo>
                  <a:lnTo>
                    <a:pt x="415883" y="315435"/>
                  </a:lnTo>
                  <a:lnTo>
                    <a:pt x="432364" y="269319"/>
                  </a:lnTo>
                  <a:lnTo>
                    <a:pt x="438150" y="219075"/>
                  </a:lnTo>
                  <a:lnTo>
                    <a:pt x="432364" y="168830"/>
                  </a:lnTo>
                  <a:lnTo>
                    <a:pt x="415883" y="122714"/>
                  </a:lnTo>
                  <a:lnTo>
                    <a:pt x="390022" y="82038"/>
                  </a:lnTo>
                  <a:lnTo>
                    <a:pt x="356095" y="48115"/>
                  </a:lnTo>
                  <a:lnTo>
                    <a:pt x="315419" y="22260"/>
                  </a:lnTo>
                  <a:lnTo>
                    <a:pt x="269307" y="5783"/>
                  </a:lnTo>
                  <a:lnTo>
                    <a:pt x="2190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2" name="object 32" descr=""/>
          <p:cNvSpPr txBox="1"/>
          <p:nvPr/>
        </p:nvSpPr>
        <p:spPr>
          <a:xfrm>
            <a:off x="4057650" y="3629025"/>
            <a:ext cx="1771650" cy="809625"/>
          </a:xfrm>
          <a:prstGeom prst="rect">
            <a:avLst/>
          </a:prstGeom>
          <a:ln w="19050">
            <a:solidFill>
              <a:srgbClr val="000000"/>
            </a:solidFill>
          </a:ln>
        </p:spPr>
        <p:txBody>
          <a:bodyPr wrap="square" lIns="0" tIns="84455" rIns="0" bIns="0" rtlCol="0" vert="horz">
            <a:spAutoFit/>
          </a:bodyPr>
          <a:lstStyle/>
          <a:p>
            <a:pPr algn="ctr" marL="487680">
              <a:lnSpc>
                <a:spcPct val="100000"/>
              </a:lnSpc>
              <a:spcBef>
                <a:spcPts val="665"/>
              </a:spcBef>
            </a:pPr>
            <a:r>
              <a:rPr dirty="0" u="sng" sz="1800" spc="-35" b="1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$27GM</a:t>
            </a:r>
            <a:endParaRPr sz="1800">
              <a:latin typeface="Tahoma"/>
              <a:cs typeface="Tahoma"/>
            </a:endParaRPr>
          </a:p>
          <a:p>
            <a:pPr algn="ctr" marL="495934">
              <a:lnSpc>
                <a:spcPct val="100000"/>
              </a:lnSpc>
              <a:spcBef>
                <a:spcPts val="45"/>
              </a:spcBef>
            </a:pPr>
            <a:r>
              <a:rPr dirty="0" sz="1100" spc="-55" b="1">
                <a:latin typeface="Tahoma"/>
                <a:cs typeface="Tahoma"/>
              </a:rPr>
              <a:t>USD</a:t>
            </a:r>
            <a:r>
              <a:rPr dirty="0" sz="1100" spc="-130" b="1">
                <a:latin typeface="Tahoma"/>
                <a:cs typeface="Tahoma"/>
              </a:rPr>
              <a:t> </a:t>
            </a:r>
            <a:r>
              <a:rPr dirty="0" sz="1100" spc="-10" b="1">
                <a:latin typeface="Tahoma"/>
                <a:cs typeface="Tahoma"/>
              </a:rPr>
              <a:t>investment</a:t>
            </a:r>
            <a:endParaRPr sz="1100">
              <a:latin typeface="Tahoma"/>
              <a:cs typeface="Tahoma"/>
            </a:endParaRPr>
          </a:p>
          <a:p>
            <a:pPr algn="ctr" marL="492759">
              <a:lnSpc>
                <a:spcPct val="100000"/>
              </a:lnSpc>
              <a:spcBef>
                <a:spcPts val="30"/>
              </a:spcBef>
            </a:pPr>
            <a:r>
              <a:rPr dirty="0" sz="1100" spc="-55" b="1">
                <a:latin typeface="Tahoma"/>
                <a:cs typeface="Tahoma"/>
              </a:rPr>
              <a:t>in </a:t>
            </a:r>
            <a:r>
              <a:rPr dirty="0" sz="1100" spc="-10" b="1">
                <a:latin typeface="Tahoma"/>
                <a:cs typeface="Tahoma"/>
              </a:rPr>
              <a:t>RsD</a:t>
            </a:r>
            <a:r>
              <a:rPr dirty="0" sz="1100" spc="-120" b="1">
                <a:latin typeface="Tahoma"/>
                <a:cs typeface="Tahoma"/>
              </a:rPr>
              <a:t> </a:t>
            </a:r>
            <a:r>
              <a:rPr dirty="0" sz="1100" spc="-10" b="1">
                <a:latin typeface="Tahoma"/>
                <a:cs typeface="Tahoma"/>
              </a:rPr>
              <a:t>(2024)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33" name="object 33" descr=""/>
          <p:cNvSpPr txBox="1"/>
          <p:nvPr/>
        </p:nvSpPr>
        <p:spPr>
          <a:xfrm>
            <a:off x="447675" y="1142047"/>
            <a:ext cx="132715" cy="2660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550" spc="-100" b="1">
                <a:solidFill>
                  <a:srgbClr val="FFED00"/>
                </a:solidFill>
                <a:latin typeface="Tahoma"/>
                <a:cs typeface="Tahoma"/>
              </a:rPr>
              <a:t>1</a:t>
            </a:r>
            <a:endParaRPr sz="1550">
              <a:latin typeface="Tahoma"/>
              <a:cs typeface="Tahoma"/>
            </a:endParaRPr>
          </a:p>
        </p:txBody>
      </p:sp>
      <p:pic>
        <p:nvPicPr>
          <p:cNvPr id="34" name="object 3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91625" y="4076700"/>
            <a:ext cx="2552700" cy="2047875"/>
          </a:xfrm>
          <a:prstGeom prst="rect">
            <a:avLst/>
          </a:prstGeom>
        </p:spPr>
      </p:pic>
      <p:sp>
        <p:nvSpPr>
          <p:cNvPr id="35" name="object 35" descr=""/>
          <p:cNvSpPr/>
          <p:nvPr/>
        </p:nvSpPr>
        <p:spPr>
          <a:xfrm>
            <a:off x="419100" y="1543050"/>
            <a:ext cx="5400675" cy="361950"/>
          </a:xfrm>
          <a:custGeom>
            <a:avLst/>
            <a:gdLst/>
            <a:ahLst/>
            <a:cxnLst/>
            <a:rect l="l" t="t" r="r" b="b"/>
            <a:pathLst>
              <a:path w="5400675" h="361950">
                <a:moveTo>
                  <a:pt x="0" y="361950"/>
                </a:moveTo>
                <a:lnTo>
                  <a:pt x="5400675" y="361950"/>
                </a:lnTo>
                <a:lnTo>
                  <a:pt x="5400675" y="0"/>
                </a:lnTo>
                <a:lnTo>
                  <a:pt x="0" y="0"/>
                </a:lnTo>
                <a:lnTo>
                  <a:pt x="0" y="361950"/>
                </a:lnTo>
                <a:close/>
              </a:path>
            </a:pathLst>
          </a:custGeom>
          <a:ln w="19050">
            <a:solidFill>
              <a:srgbClr val="58585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 descr=""/>
          <p:cNvSpPr txBox="1"/>
          <p:nvPr/>
        </p:nvSpPr>
        <p:spPr>
          <a:xfrm>
            <a:off x="802005" y="1537334"/>
            <a:ext cx="4740275" cy="35941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ts val="1300"/>
              </a:lnSpc>
              <a:spcBef>
                <a:spcPts val="125"/>
              </a:spcBef>
            </a:pPr>
            <a:r>
              <a:rPr dirty="0" sz="1100" spc="-55" b="1">
                <a:latin typeface="Trebuchet MS"/>
                <a:cs typeface="Trebuchet MS"/>
              </a:rPr>
              <a:t>Competitive</a:t>
            </a:r>
            <a:r>
              <a:rPr dirty="0" sz="1100" spc="-30" b="1">
                <a:latin typeface="Trebuchet MS"/>
                <a:cs typeface="Trebuchet MS"/>
              </a:rPr>
              <a:t> </a:t>
            </a:r>
            <a:r>
              <a:rPr dirty="0" sz="1100" spc="-70" b="1">
                <a:latin typeface="Trebuchet MS"/>
                <a:cs typeface="Trebuchet MS"/>
              </a:rPr>
              <a:t>Edge:</a:t>
            </a:r>
            <a:r>
              <a:rPr dirty="0" sz="1100" spc="-120" b="1">
                <a:latin typeface="Trebuchet MS"/>
                <a:cs typeface="Trebuchet MS"/>
              </a:rPr>
              <a:t> </a:t>
            </a:r>
            <a:r>
              <a:rPr dirty="0" sz="1100" spc="-40">
                <a:latin typeface="Trebuchet MS"/>
                <a:cs typeface="Trebuchet MS"/>
              </a:rPr>
              <a:t>Competes</a:t>
            </a:r>
            <a:r>
              <a:rPr dirty="0" sz="1100" spc="-50">
                <a:latin typeface="Trebuchet MS"/>
                <a:cs typeface="Trebuchet MS"/>
              </a:rPr>
              <a:t> </a:t>
            </a:r>
            <a:r>
              <a:rPr dirty="0" sz="1100" spc="-70">
                <a:latin typeface="Trebuchet MS"/>
                <a:cs typeface="Trebuchet MS"/>
              </a:rPr>
              <a:t>with</a:t>
            </a:r>
            <a:r>
              <a:rPr dirty="0" sz="1100" spc="-20">
                <a:latin typeface="Trebuchet MS"/>
                <a:cs typeface="Trebuchet MS"/>
              </a:rPr>
              <a:t> </a:t>
            </a:r>
            <a:r>
              <a:rPr dirty="0" sz="1100" spc="-100">
                <a:latin typeface="Trebuchet MS"/>
                <a:cs typeface="Trebuchet MS"/>
              </a:rPr>
              <a:t>Tier</a:t>
            </a:r>
            <a:r>
              <a:rPr dirty="0" sz="1100" spc="-114">
                <a:latin typeface="Trebuchet MS"/>
                <a:cs typeface="Trebuchet MS"/>
              </a:rPr>
              <a:t> </a:t>
            </a:r>
            <a:r>
              <a:rPr dirty="0" sz="1100">
                <a:latin typeface="Trebuchet MS"/>
                <a:cs typeface="Trebuchet MS"/>
              </a:rPr>
              <a:t>1</a:t>
            </a:r>
            <a:r>
              <a:rPr dirty="0" sz="1100" spc="-45">
                <a:latin typeface="Trebuchet MS"/>
                <a:cs typeface="Trebuchet MS"/>
              </a:rPr>
              <a:t> </a:t>
            </a:r>
            <a:r>
              <a:rPr dirty="0" sz="1100" spc="-60">
                <a:latin typeface="Trebuchet MS"/>
                <a:cs typeface="Trebuchet MS"/>
              </a:rPr>
              <a:t>producers,</a:t>
            </a:r>
            <a:r>
              <a:rPr dirty="0" sz="1100" spc="-35">
                <a:latin typeface="Trebuchet MS"/>
                <a:cs typeface="Trebuchet MS"/>
              </a:rPr>
              <a:t> </a:t>
            </a:r>
            <a:r>
              <a:rPr dirty="0" sz="1100" spc="-85">
                <a:latin typeface="Trebuchet MS"/>
                <a:cs typeface="Trebuchet MS"/>
              </a:rPr>
              <a:t>offering</a:t>
            </a:r>
            <a:r>
              <a:rPr dirty="0" sz="1100" spc="-110">
                <a:latin typeface="Trebuchet MS"/>
                <a:cs typeface="Trebuchet MS"/>
              </a:rPr>
              <a:t> </a:t>
            </a:r>
            <a:r>
              <a:rPr dirty="0" sz="1100" spc="-50">
                <a:latin typeface="Trebuchet MS"/>
                <a:cs typeface="Trebuchet MS"/>
              </a:rPr>
              <a:t>high-</a:t>
            </a:r>
            <a:r>
              <a:rPr dirty="0" sz="1100" spc="-75">
                <a:latin typeface="Trebuchet MS"/>
                <a:cs typeface="Trebuchet MS"/>
              </a:rPr>
              <a:t>quality,</a:t>
            </a:r>
            <a:r>
              <a:rPr dirty="0" sz="1100" spc="-114">
                <a:latin typeface="Trebuchet MS"/>
                <a:cs typeface="Trebuchet MS"/>
              </a:rPr>
              <a:t> </a:t>
            </a:r>
            <a:r>
              <a:rPr dirty="0" sz="1100" spc="-10">
                <a:latin typeface="Trebuchet MS"/>
                <a:cs typeface="Trebuchet MS"/>
              </a:rPr>
              <a:t>premium-</a:t>
            </a:r>
            <a:endParaRPr sz="1100">
              <a:latin typeface="Trebuchet MS"/>
              <a:cs typeface="Trebuchet MS"/>
            </a:endParaRPr>
          </a:p>
          <a:p>
            <a:pPr marL="12700">
              <a:lnSpc>
                <a:spcPts val="1295"/>
              </a:lnSpc>
            </a:pPr>
            <a:r>
              <a:rPr dirty="0" sz="1100" spc="-55">
                <a:latin typeface="Trebuchet MS"/>
                <a:cs typeface="Trebuchet MS"/>
              </a:rPr>
              <a:t>priced</a:t>
            </a:r>
            <a:r>
              <a:rPr dirty="0" sz="1100" spc="-125">
                <a:latin typeface="Trebuchet MS"/>
                <a:cs typeface="Trebuchet MS"/>
              </a:rPr>
              <a:t> </a:t>
            </a:r>
            <a:r>
              <a:rPr dirty="0" sz="1100" spc="-75">
                <a:latin typeface="Trebuchet MS"/>
                <a:cs typeface="Trebuchet MS"/>
              </a:rPr>
              <a:t>tires.</a:t>
            </a:r>
            <a:r>
              <a:rPr dirty="0" sz="1100" spc="-20">
                <a:latin typeface="Trebuchet MS"/>
                <a:cs typeface="Trebuchet MS"/>
              </a:rPr>
              <a:t> </a:t>
            </a:r>
            <a:r>
              <a:rPr dirty="0" sz="1100" spc="-35">
                <a:latin typeface="Trebuchet MS"/>
                <a:cs typeface="Trebuchet MS"/>
              </a:rPr>
              <a:t>Associated</a:t>
            </a:r>
            <a:r>
              <a:rPr dirty="0" sz="1100" spc="-125">
                <a:latin typeface="Trebuchet MS"/>
                <a:cs typeface="Trebuchet MS"/>
              </a:rPr>
              <a:t> </a:t>
            </a:r>
            <a:r>
              <a:rPr dirty="0" sz="1100" spc="-70">
                <a:latin typeface="Trebuchet MS"/>
                <a:cs typeface="Trebuchet MS"/>
              </a:rPr>
              <a:t>with</a:t>
            </a:r>
            <a:r>
              <a:rPr dirty="0" sz="1100" spc="-10">
                <a:latin typeface="Trebuchet MS"/>
                <a:cs typeface="Trebuchet MS"/>
              </a:rPr>
              <a:t> </a:t>
            </a:r>
            <a:r>
              <a:rPr dirty="0" sz="1100" spc="-70">
                <a:latin typeface="Trebuchet MS"/>
                <a:cs typeface="Trebuchet MS"/>
              </a:rPr>
              <a:t>exclusivity,</a:t>
            </a:r>
            <a:r>
              <a:rPr dirty="0" sz="1100" spc="-114">
                <a:latin typeface="Trebuchet MS"/>
                <a:cs typeface="Trebuchet MS"/>
              </a:rPr>
              <a:t> </a:t>
            </a:r>
            <a:r>
              <a:rPr dirty="0" sz="1100" spc="-75">
                <a:latin typeface="Trebuchet MS"/>
                <a:cs typeface="Trebuchet MS"/>
              </a:rPr>
              <a:t>luxury,</a:t>
            </a:r>
            <a:r>
              <a:rPr dirty="0" sz="1100" spc="-20">
                <a:latin typeface="Trebuchet MS"/>
                <a:cs typeface="Trebuchet MS"/>
              </a:rPr>
              <a:t> </a:t>
            </a:r>
            <a:r>
              <a:rPr dirty="0" sz="1100" spc="-60">
                <a:latin typeface="Trebuchet MS"/>
                <a:cs typeface="Trebuchet MS"/>
              </a:rPr>
              <a:t>and</a:t>
            </a:r>
            <a:r>
              <a:rPr dirty="0" sz="1100" spc="-30">
                <a:latin typeface="Trebuchet MS"/>
                <a:cs typeface="Trebuchet MS"/>
              </a:rPr>
              <a:t> </a:t>
            </a:r>
            <a:r>
              <a:rPr dirty="0" sz="1100" spc="-10">
                <a:latin typeface="Trebuchet MS"/>
                <a:cs typeface="Trebuchet MS"/>
              </a:rPr>
              <a:t>innovation.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7" name="object 37" descr=""/>
          <p:cNvSpPr/>
          <p:nvPr/>
        </p:nvSpPr>
        <p:spPr>
          <a:xfrm>
            <a:off x="428625" y="1981200"/>
            <a:ext cx="5400675" cy="361950"/>
          </a:xfrm>
          <a:custGeom>
            <a:avLst/>
            <a:gdLst/>
            <a:ahLst/>
            <a:cxnLst/>
            <a:rect l="l" t="t" r="r" b="b"/>
            <a:pathLst>
              <a:path w="5400675" h="361950">
                <a:moveTo>
                  <a:pt x="0" y="361950"/>
                </a:moveTo>
                <a:lnTo>
                  <a:pt x="5400675" y="361950"/>
                </a:lnTo>
                <a:lnTo>
                  <a:pt x="5400675" y="0"/>
                </a:lnTo>
                <a:lnTo>
                  <a:pt x="0" y="0"/>
                </a:lnTo>
                <a:lnTo>
                  <a:pt x="0" y="361950"/>
                </a:lnTo>
                <a:close/>
              </a:path>
            </a:pathLst>
          </a:custGeom>
          <a:ln w="19050">
            <a:solidFill>
              <a:srgbClr val="58585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 descr=""/>
          <p:cNvSpPr txBox="1"/>
          <p:nvPr/>
        </p:nvSpPr>
        <p:spPr>
          <a:xfrm>
            <a:off x="813752" y="1978025"/>
            <a:ext cx="4841875" cy="35941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ts val="1300"/>
              </a:lnSpc>
              <a:spcBef>
                <a:spcPts val="125"/>
              </a:spcBef>
            </a:pPr>
            <a:r>
              <a:rPr dirty="0" sz="1100" spc="-55" b="1">
                <a:latin typeface="Trebuchet MS"/>
                <a:cs typeface="Trebuchet MS"/>
              </a:rPr>
              <a:t>Market</a:t>
            </a:r>
            <a:r>
              <a:rPr dirty="0" sz="1100" spc="-75" b="1">
                <a:latin typeface="Trebuchet MS"/>
                <a:cs typeface="Trebuchet MS"/>
              </a:rPr>
              <a:t> </a:t>
            </a:r>
            <a:r>
              <a:rPr dirty="0" sz="1100" spc="-65" b="1">
                <a:latin typeface="Trebuchet MS"/>
                <a:cs typeface="Trebuchet MS"/>
              </a:rPr>
              <a:t>Presence:</a:t>
            </a:r>
            <a:r>
              <a:rPr dirty="0" sz="1100" spc="-85" b="1">
                <a:latin typeface="Trebuchet MS"/>
                <a:cs typeface="Trebuchet MS"/>
              </a:rPr>
              <a:t> </a:t>
            </a:r>
            <a:r>
              <a:rPr dirty="0" sz="1100" spc="-65">
                <a:solidFill>
                  <a:srgbClr val="212121"/>
                </a:solidFill>
                <a:latin typeface="Trebuchet MS"/>
                <a:cs typeface="Trebuchet MS"/>
              </a:rPr>
              <a:t>Leader</a:t>
            </a:r>
            <a:r>
              <a:rPr dirty="0" sz="1100" spc="-70">
                <a:solidFill>
                  <a:srgbClr val="212121"/>
                </a:solidFill>
                <a:latin typeface="Trebuchet MS"/>
                <a:cs typeface="Trebuchet MS"/>
              </a:rPr>
              <a:t> in</a:t>
            </a:r>
            <a:r>
              <a:rPr dirty="0" sz="1100" spc="-4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dirty="0" sz="1100" spc="-75">
                <a:solidFill>
                  <a:srgbClr val="212121"/>
                </a:solidFill>
                <a:latin typeface="Trebuchet MS"/>
                <a:cs typeface="Trebuchet MS"/>
              </a:rPr>
              <a:t>the</a:t>
            </a:r>
            <a:r>
              <a:rPr dirty="0" sz="1100" spc="-14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dirty="0" sz="1100" spc="-60">
                <a:solidFill>
                  <a:srgbClr val="212121"/>
                </a:solidFill>
                <a:latin typeface="Trebuchet MS"/>
                <a:cs typeface="Trebuchet MS"/>
              </a:rPr>
              <a:t>Prestige</a:t>
            </a:r>
            <a:r>
              <a:rPr dirty="0" sz="1100" spc="-114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dirty="0" sz="1100" spc="-70">
                <a:solidFill>
                  <a:srgbClr val="212121"/>
                </a:solidFill>
                <a:latin typeface="Trebuchet MS"/>
                <a:cs typeface="Trebuchet MS"/>
              </a:rPr>
              <a:t>segment,</a:t>
            </a:r>
            <a:r>
              <a:rPr dirty="0" sz="1100" spc="-5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dirty="0" sz="1100" spc="-70">
                <a:solidFill>
                  <a:srgbClr val="212121"/>
                </a:solidFill>
                <a:latin typeface="Trebuchet MS"/>
                <a:cs typeface="Trebuchet MS"/>
              </a:rPr>
              <a:t>with</a:t>
            </a:r>
            <a:r>
              <a:rPr dirty="0" sz="1100" spc="-125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dirty="0" sz="1100" spc="60">
                <a:solidFill>
                  <a:srgbClr val="212121"/>
                </a:solidFill>
                <a:latin typeface="Trebuchet MS"/>
                <a:cs typeface="Trebuchet MS"/>
              </a:rPr>
              <a:t>+50%</a:t>
            </a:r>
            <a:r>
              <a:rPr dirty="0" sz="1100" spc="-11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dirty="0" sz="1100" spc="-75">
                <a:solidFill>
                  <a:srgbClr val="212121"/>
                </a:solidFill>
                <a:latin typeface="Trebuchet MS"/>
                <a:cs typeface="Trebuchet MS"/>
              </a:rPr>
              <a:t>market</a:t>
            </a:r>
            <a:r>
              <a:rPr dirty="0" sz="1100" spc="-40">
                <a:solidFill>
                  <a:srgbClr val="212121"/>
                </a:solidFill>
                <a:latin typeface="Trebuchet MS"/>
                <a:cs typeface="Trebuchet MS"/>
              </a:rPr>
              <a:t> share</a:t>
            </a:r>
            <a:r>
              <a:rPr dirty="0" sz="1100" spc="-105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dirty="0" sz="1100" spc="-70">
                <a:solidFill>
                  <a:srgbClr val="212121"/>
                </a:solidFill>
                <a:latin typeface="Trebuchet MS"/>
                <a:cs typeface="Trebuchet MS"/>
              </a:rPr>
              <a:t>in</a:t>
            </a:r>
            <a:r>
              <a:rPr dirty="0" sz="1100" spc="-13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dirty="0" sz="1100" spc="-10">
                <a:solidFill>
                  <a:srgbClr val="212121"/>
                </a:solidFill>
                <a:latin typeface="Trebuchet MS"/>
                <a:cs typeface="Trebuchet MS"/>
              </a:rPr>
              <a:t>Original</a:t>
            </a:r>
            <a:endParaRPr sz="1100">
              <a:latin typeface="Trebuchet MS"/>
              <a:cs typeface="Trebuchet MS"/>
            </a:endParaRPr>
          </a:p>
          <a:p>
            <a:pPr marL="12700">
              <a:lnSpc>
                <a:spcPts val="1295"/>
              </a:lnSpc>
            </a:pPr>
            <a:r>
              <a:rPr dirty="0" sz="1100" spc="-60">
                <a:solidFill>
                  <a:srgbClr val="212121"/>
                </a:solidFill>
                <a:latin typeface="Trebuchet MS"/>
                <a:cs typeface="Trebuchet MS"/>
              </a:rPr>
              <a:t>Equipment</a:t>
            </a:r>
            <a:r>
              <a:rPr dirty="0" sz="1100" spc="-35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dirty="0" sz="1100" spc="-65">
                <a:solidFill>
                  <a:srgbClr val="212121"/>
                </a:solidFill>
                <a:latin typeface="Trebuchet MS"/>
                <a:cs typeface="Trebuchet MS"/>
              </a:rPr>
              <a:t>channel.</a:t>
            </a:r>
            <a:r>
              <a:rPr dirty="0" sz="1100" spc="-45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dirty="0" sz="1100" spc="-30">
                <a:solidFill>
                  <a:srgbClr val="212121"/>
                </a:solidFill>
                <a:latin typeface="Trebuchet MS"/>
                <a:cs typeface="Trebuchet MS"/>
              </a:rPr>
              <a:t>18</a:t>
            </a:r>
            <a:r>
              <a:rPr dirty="0" sz="1100" spc="-55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dirty="0" sz="1100" spc="-60">
                <a:solidFill>
                  <a:srgbClr val="212121"/>
                </a:solidFill>
                <a:latin typeface="Trebuchet MS"/>
                <a:cs typeface="Trebuchet MS"/>
              </a:rPr>
              <a:t>factories</a:t>
            </a:r>
            <a:r>
              <a:rPr dirty="0" sz="1100" spc="-65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dirty="0" sz="1100" spc="-70">
                <a:solidFill>
                  <a:srgbClr val="212121"/>
                </a:solidFill>
                <a:latin typeface="Trebuchet MS"/>
                <a:cs typeface="Trebuchet MS"/>
              </a:rPr>
              <a:t>in</a:t>
            </a:r>
            <a:r>
              <a:rPr dirty="0" sz="1100" spc="-12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dirty="0" sz="1100">
                <a:solidFill>
                  <a:srgbClr val="212121"/>
                </a:solidFill>
                <a:latin typeface="Trebuchet MS"/>
                <a:cs typeface="Trebuchet MS"/>
              </a:rPr>
              <a:t>12</a:t>
            </a:r>
            <a:r>
              <a:rPr dirty="0" sz="1100" spc="-55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dirty="0" sz="1100" spc="-65">
                <a:solidFill>
                  <a:srgbClr val="212121"/>
                </a:solidFill>
                <a:latin typeface="Trebuchet MS"/>
                <a:cs typeface="Trebuchet MS"/>
              </a:rPr>
              <a:t>countries,</a:t>
            </a:r>
            <a:r>
              <a:rPr dirty="0" sz="1100" spc="-45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dirty="0" sz="1100" spc="-35">
                <a:solidFill>
                  <a:srgbClr val="212121"/>
                </a:solidFill>
                <a:latin typeface="Trebuchet MS"/>
                <a:cs typeface="Trebuchet MS"/>
              </a:rPr>
              <a:t>20,000</a:t>
            </a:r>
            <a:r>
              <a:rPr dirty="0" sz="1100" spc="-6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dirty="0" sz="1100">
                <a:solidFill>
                  <a:srgbClr val="212121"/>
                </a:solidFill>
                <a:latin typeface="Trebuchet MS"/>
                <a:cs typeface="Trebuchet MS"/>
              </a:rPr>
              <a:t>POS</a:t>
            </a:r>
            <a:r>
              <a:rPr dirty="0" sz="1100" spc="-85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dirty="0" sz="1100" spc="-70">
                <a:solidFill>
                  <a:srgbClr val="212121"/>
                </a:solidFill>
                <a:latin typeface="Trebuchet MS"/>
                <a:cs typeface="Trebuchet MS"/>
              </a:rPr>
              <a:t>in</a:t>
            </a:r>
            <a:r>
              <a:rPr dirty="0" sz="1100" spc="-12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dirty="0" sz="1100">
                <a:solidFill>
                  <a:srgbClr val="212121"/>
                </a:solidFill>
                <a:latin typeface="Trebuchet MS"/>
                <a:cs typeface="Trebuchet MS"/>
              </a:rPr>
              <a:t>+160</a:t>
            </a:r>
            <a:r>
              <a:rPr dirty="0" sz="1100" spc="-6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dirty="0" sz="1100" spc="-10">
                <a:solidFill>
                  <a:srgbClr val="212121"/>
                </a:solidFill>
                <a:latin typeface="Trebuchet MS"/>
                <a:cs typeface="Trebuchet MS"/>
              </a:rPr>
              <a:t>countries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9" name="object 39" descr=""/>
          <p:cNvSpPr/>
          <p:nvPr/>
        </p:nvSpPr>
        <p:spPr>
          <a:xfrm>
            <a:off x="428625" y="2428875"/>
            <a:ext cx="5400675" cy="352425"/>
          </a:xfrm>
          <a:custGeom>
            <a:avLst/>
            <a:gdLst/>
            <a:ahLst/>
            <a:cxnLst/>
            <a:rect l="l" t="t" r="r" b="b"/>
            <a:pathLst>
              <a:path w="5400675" h="352425">
                <a:moveTo>
                  <a:pt x="0" y="352425"/>
                </a:moveTo>
                <a:lnTo>
                  <a:pt x="5400675" y="352425"/>
                </a:lnTo>
                <a:lnTo>
                  <a:pt x="5400675" y="0"/>
                </a:lnTo>
                <a:lnTo>
                  <a:pt x="0" y="0"/>
                </a:lnTo>
                <a:lnTo>
                  <a:pt x="0" y="352425"/>
                </a:lnTo>
                <a:close/>
              </a:path>
            </a:pathLst>
          </a:custGeom>
          <a:ln w="19050">
            <a:solidFill>
              <a:srgbClr val="58585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 descr=""/>
          <p:cNvSpPr txBox="1"/>
          <p:nvPr/>
        </p:nvSpPr>
        <p:spPr>
          <a:xfrm>
            <a:off x="813752" y="2418715"/>
            <a:ext cx="4396740" cy="35941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ts val="1300"/>
              </a:lnSpc>
              <a:spcBef>
                <a:spcPts val="125"/>
              </a:spcBef>
            </a:pPr>
            <a:r>
              <a:rPr dirty="0" sz="1100" spc="-60" b="1">
                <a:latin typeface="Trebuchet MS"/>
                <a:cs typeface="Trebuchet MS"/>
              </a:rPr>
              <a:t>Performance</a:t>
            </a:r>
            <a:r>
              <a:rPr dirty="0" sz="1100" spc="-120" b="1">
                <a:latin typeface="Trebuchet MS"/>
                <a:cs typeface="Trebuchet MS"/>
              </a:rPr>
              <a:t> </a:t>
            </a:r>
            <a:r>
              <a:rPr dirty="0" sz="1100" spc="260" b="1">
                <a:latin typeface="Trebuchet MS"/>
                <a:cs typeface="Trebuchet MS"/>
              </a:rPr>
              <a:t>s</a:t>
            </a:r>
            <a:r>
              <a:rPr dirty="0" sz="1100" spc="-30" b="1">
                <a:latin typeface="Trebuchet MS"/>
                <a:cs typeface="Trebuchet MS"/>
              </a:rPr>
              <a:t> </a:t>
            </a:r>
            <a:r>
              <a:rPr dirty="0" sz="1100" spc="-65" b="1">
                <a:latin typeface="Trebuchet MS"/>
                <a:cs typeface="Trebuchet MS"/>
              </a:rPr>
              <a:t>Innovation:</a:t>
            </a:r>
            <a:r>
              <a:rPr dirty="0" sz="1100" spc="-130" b="1">
                <a:latin typeface="Trebuchet MS"/>
                <a:cs typeface="Trebuchet MS"/>
              </a:rPr>
              <a:t> </a:t>
            </a:r>
            <a:r>
              <a:rPr dirty="0" sz="1100" spc="-10">
                <a:latin typeface="Trebuchet MS"/>
                <a:cs typeface="Trebuchet MS"/>
              </a:rPr>
              <a:t>Focus</a:t>
            </a:r>
            <a:r>
              <a:rPr dirty="0" sz="1100" spc="-140">
                <a:latin typeface="Trebuchet MS"/>
                <a:cs typeface="Trebuchet MS"/>
              </a:rPr>
              <a:t> </a:t>
            </a:r>
            <a:r>
              <a:rPr dirty="0" sz="1100" spc="-20">
                <a:latin typeface="Trebuchet MS"/>
                <a:cs typeface="Trebuchet MS"/>
              </a:rPr>
              <a:t>on</a:t>
            </a:r>
            <a:r>
              <a:rPr dirty="0" sz="1100" spc="-110">
                <a:latin typeface="Trebuchet MS"/>
                <a:cs typeface="Trebuchet MS"/>
              </a:rPr>
              <a:t> </a:t>
            </a:r>
            <a:r>
              <a:rPr dirty="0" sz="1100" spc="-75">
                <a:latin typeface="Trebuchet MS"/>
                <a:cs typeface="Trebuchet MS"/>
              </a:rPr>
              <a:t>safety,</a:t>
            </a:r>
            <a:r>
              <a:rPr dirty="0" sz="1100" spc="-30">
                <a:latin typeface="Trebuchet MS"/>
                <a:cs typeface="Trebuchet MS"/>
              </a:rPr>
              <a:t> </a:t>
            </a:r>
            <a:r>
              <a:rPr dirty="0" sz="1100" spc="-85">
                <a:latin typeface="Trebuchet MS"/>
                <a:cs typeface="Trebuchet MS"/>
              </a:rPr>
              <a:t>grip,</a:t>
            </a:r>
            <a:r>
              <a:rPr dirty="0" sz="1100" spc="-114">
                <a:latin typeface="Trebuchet MS"/>
                <a:cs typeface="Trebuchet MS"/>
              </a:rPr>
              <a:t> </a:t>
            </a:r>
            <a:r>
              <a:rPr dirty="0" sz="1100" spc="-30">
                <a:latin typeface="Trebuchet MS"/>
                <a:cs typeface="Trebuchet MS"/>
              </a:rPr>
              <a:t>noiselessness,</a:t>
            </a:r>
            <a:r>
              <a:rPr dirty="0" sz="1100" spc="-25">
                <a:latin typeface="Trebuchet MS"/>
                <a:cs typeface="Trebuchet MS"/>
              </a:rPr>
              <a:t> </a:t>
            </a:r>
            <a:r>
              <a:rPr dirty="0" sz="1100" spc="-65">
                <a:latin typeface="Trebuchet MS"/>
                <a:cs typeface="Trebuchet MS"/>
              </a:rPr>
              <a:t>and</a:t>
            </a:r>
            <a:r>
              <a:rPr dirty="0" sz="1100" spc="-35">
                <a:latin typeface="Trebuchet MS"/>
                <a:cs typeface="Trebuchet MS"/>
              </a:rPr>
              <a:t> </a:t>
            </a:r>
            <a:r>
              <a:rPr dirty="0" sz="1100" spc="-50">
                <a:latin typeface="Trebuchet MS"/>
                <a:cs typeface="Trebuchet MS"/>
              </a:rPr>
              <a:t>top-</a:t>
            </a:r>
            <a:r>
              <a:rPr dirty="0" sz="1100" spc="-20">
                <a:latin typeface="Trebuchet MS"/>
                <a:cs typeface="Trebuchet MS"/>
              </a:rPr>
              <a:t>tier</a:t>
            </a:r>
            <a:endParaRPr sz="1100">
              <a:latin typeface="Trebuchet MS"/>
              <a:cs typeface="Trebuchet MS"/>
            </a:endParaRPr>
          </a:p>
          <a:p>
            <a:pPr marL="12700">
              <a:lnSpc>
                <a:spcPts val="1295"/>
              </a:lnSpc>
            </a:pPr>
            <a:r>
              <a:rPr dirty="0" sz="1100" spc="-10">
                <a:latin typeface="Trebuchet MS"/>
                <a:cs typeface="Trebuchet MS"/>
              </a:rPr>
              <a:t>performance.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41" name="object 41" descr=""/>
          <p:cNvSpPr/>
          <p:nvPr/>
        </p:nvSpPr>
        <p:spPr>
          <a:xfrm>
            <a:off x="295275" y="1504950"/>
            <a:ext cx="438150" cy="438150"/>
          </a:xfrm>
          <a:custGeom>
            <a:avLst/>
            <a:gdLst/>
            <a:ahLst/>
            <a:cxnLst/>
            <a:rect l="l" t="t" r="r" b="b"/>
            <a:pathLst>
              <a:path w="438150" h="438150">
                <a:moveTo>
                  <a:pt x="219075" y="0"/>
                </a:moveTo>
                <a:lnTo>
                  <a:pt x="168842" y="5783"/>
                </a:lnTo>
                <a:lnTo>
                  <a:pt x="122730" y="22260"/>
                </a:lnTo>
                <a:lnTo>
                  <a:pt x="82054" y="48115"/>
                </a:lnTo>
                <a:lnTo>
                  <a:pt x="48127" y="82038"/>
                </a:lnTo>
                <a:lnTo>
                  <a:pt x="22266" y="122714"/>
                </a:lnTo>
                <a:lnTo>
                  <a:pt x="5785" y="168830"/>
                </a:lnTo>
                <a:lnTo>
                  <a:pt x="0" y="219075"/>
                </a:lnTo>
                <a:lnTo>
                  <a:pt x="5785" y="269319"/>
                </a:lnTo>
                <a:lnTo>
                  <a:pt x="22266" y="315435"/>
                </a:lnTo>
                <a:lnTo>
                  <a:pt x="48127" y="356111"/>
                </a:lnTo>
                <a:lnTo>
                  <a:pt x="82054" y="390034"/>
                </a:lnTo>
                <a:lnTo>
                  <a:pt x="122730" y="415889"/>
                </a:lnTo>
                <a:lnTo>
                  <a:pt x="168842" y="432366"/>
                </a:lnTo>
                <a:lnTo>
                  <a:pt x="219075" y="438150"/>
                </a:lnTo>
                <a:lnTo>
                  <a:pt x="269307" y="432366"/>
                </a:lnTo>
                <a:lnTo>
                  <a:pt x="315419" y="415889"/>
                </a:lnTo>
                <a:lnTo>
                  <a:pt x="356095" y="390034"/>
                </a:lnTo>
                <a:lnTo>
                  <a:pt x="390022" y="356111"/>
                </a:lnTo>
                <a:lnTo>
                  <a:pt x="415883" y="315435"/>
                </a:lnTo>
                <a:lnTo>
                  <a:pt x="432364" y="269319"/>
                </a:lnTo>
                <a:lnTo>
                  <a:pt x="438150" y="219075"/>
                </a:lnTo>
                <a:lnTo>
                  <a:pt x="432364" y="168830"/>
                </a:lnTo>
                <a:lnTo>
                  <a:pt x="415883" y="122714"/>
                </a:lnTo>
                <a:lnTo>
                  <a:pt x="390022" y="82038"/>
                </a:lnTo>
                <a:lnTo>
                  <a:pt x="356095" y="48115"/>
                </a:lnTo>
                <a:lnTo>
                  <a:pt x="315419" y="22260"/>
                </a:lnTo>
                <a:lnTo>
                  <a:pt x="269307" y="5783"/>
                </a:lnTo>
                <a:lnTo>
                  <a:pt x="2190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 descr=""/>
          <p:cNvSpPr txBox="1"/>
          <p:nvPr/>
        </p:nvSpPr>
        <p:spPr>
          <a:xfrm>
            <a:off x="447675" y="1582737"/>
            <a:ext cx="132715" cy="2660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550" spc="-100" b="1">
                <a:solidFill>
                  <a:srgbClr val="FFED00"/>
                </a:solidFill>
                <a:latin typeface="Tahoma"/>
                <a:cs typeface="Tahoma"/>
              </a:rPr>
              <a:t>2</a:t>
            </a:r>
            <a:endParaRPr sz="1550">
              <a:latin typeface="Tahoma"/>
              <a:cs typeface="Tahoma"/>
            </a:endParaRPr>
          </a:p>
        </p:txBody>
      </p:sp>
      <p:sp>
        <p:nvSpPr>
          <p:cNvPr id="43" name="object 43" descr=""/>
          <p:cNvSpPr/>
          <p:nvPr/>
        </p:nvSpPr>
        <p:spPr>
          <a:xfrm>
            <a:off x="295275" y="1952625"/>
            <a:ext cx="438150" cy="428625"/>
          </a:xfrm>
          <a:custGeom>
            <a:avLst/>
            <a:gdLst/>
            <a:ahLst/>
            <a:cxnLst/>
            <a:rect l="l" t="t" r="r" b="b"/>
            <a:pathLst>
              <a:path w="438150" h="428625">
                <a:moveTo>
                  <a:pt x="219075" y="0"/>
                </a:moveTo>
                <a:lnTo>
                  <a:pt x="168842" y="5663"/>
                </a:lnTo>
                <a:lnTo>
                  <a:pt x="122730" y="21792"/>
                </a:lnTo>
                <a:lnTo>
                  <a:pt x="82054" y="47096"/>
                </a:lnTo>
                <a:lnTo>
                  <a:pt x="48127" y="80284"/>
                </a:lnTo>
                <a:lnTo>
                  <a:pt x="22266" y="120066"/>
                </a:lnTo>
                <a:lnTo>
                  <a:pt x="5785" y="165151"/>
                </a:lnTo>
                <a:lnTo>
                  <a:pt x="0" y="214249"/>
                </a:lnTo>
                <a:lnTo>
                  <a:pt x="5785" y="263393"/>
                </a:lnTo>
                <a:lnTo>
                  <a:pt x="22266" y="308511"/>
                </a:lnTo>
                <a:lnTo>
                  <a:pt x="48127" y="348316"/>
                </a:lnTo>
                <a:lnTo>
                  <a:pt x="82054" y="381518"/>
                </a:lnTo>
                <a:lnTo>
                  <a:pt x="122730" y="406829"/>
                </a:lnTo>
                <a:lnTo>
                  <a:pt x="168842" y="422961"/>
                </a:lnTo>
                <a:lnTo>
                  <a:pt x="219075" y="428625"/>
                </a:lnTo>
                <a:lnTo>
                  <a:pt x="269307" y="422961"/>
                </a:lnTo>
                <a:lnTo>
                  <a:pt x="315419" y="406829"/>
                </a:lnTo>
                <a:lnTo>
                  <a:pt x="356095" y="381518"/>
                </a:lnTo>
                <a:lnTo>
                  <a:pt x="390022" y="348316"/>
                </a:lnTo>
                <a:lnTo>
                  <a:pt x="415883" y="308511"/>
                </a:lnTo>
                <a:lnTo>
                  <a:pt x="432364" y="263393"/>
                </a:lnTo>
                <a:lnTo>
                  <a:pt x="438150" y="214249"/>
                </a:lnTo>
                <a:lnTo>
                  <a:pt x="432364" y="165151"/>
                </a:lnTo>
                <a:lnTo>
                  <a:pt x="415883" y="120066"/>
                </a:lnTo>
                <a:lnTo>
                  <a:pt x="390022" y="80284"/>
                </a:lnTo>
                <a:lnTo>
                  <a:pt x="356095" y="47096"/>
                </a:lnTo>
                <a:lnTo>
                  <a:pt x="315419" y="21792"/>
                </a:lnTo>
                <a:lnTo>
                  <a:pt x="269307" y="5663"/>
                </a:lnTo>
                <a:lnTo>
                  <a:pt x="2190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 descr=""/>
          <p:cNvSpPr txBox="1"/>
          <p:nvPr/>
        </p:nvSpPr>
        <p:spPr>
          <a:xfrm>
            <a:off x="447675" y="2023427"/>
            <a:ext cx="132715" cy="2660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550" spc="-100" b="1">
                <a:solidFill>
                  <a:srgbClr val="FFED00"/>
                </a:solidFill>
                <a:latin typeface="Tahoma"/>
                <a:cs typeface="Tahoma"/>
              </a:rPr>
              <a:t>3</a:t>
            </a:r>
            <a:endParaRPr sz="1550">
              <a:latin typeface="Tahoma"/>
              <a:cs typeface="Tahoma"/>
            </a:endParaRPr>
          </a:p>
        </p:txBody>
      </p:sp>
      <p:sp>
        <p:nvSpPr>
          <p:cNvPr id="45" name="object 45" descr=""/>
          <p:cNvSpPr/>
          <p:nvPr/>
        </p:nvSpPr>
        <p:spPr>
          <a:xfrm>
            <a:off x="285750" y="2381250"/>
            <a:ext cx="438150" cy="428625"/>
          </a:xfrm>
          <a:custGeom>
            <a:avLst/>
            <a:gdLst/>
            <a:ahLst/>
            <a:cxnLst/>
            <a:rect l="l" t="t" r="r" b="b"/>
            <a:pathLst>
              <a:path w="438150" h="428625">
                <a:moveTo>
                  <a:pt x="219075" y="0"/>
                </a:moveTo>
                <a:lnTo>
                  <a:pt x="168842" y="5663"/>
                </a:lnTo>
                <a:lnTo>
                  <a:pt x="122730" y="21792"/>
                </a:lnTo>
                <a:lnTo>
                  <a:pt x="82054" y="47096"/>
                </a:lnTo>
                <a:lnTo>
                  <a:pt x="48127" y="80284"/>
                </a:lnTo>
                <a:lnTo>
                  <a:pt x="22266" y="120066"/>
                </a:lnTo>
                <a:lnTo>
                  <a:pt x="5785" y="165151"/>
                </a:lnTo>
                <a:lnTo>
                  <a:pt x="0" y="214249"/>
                </a:lnTo>
                <a:lnTo>
                  <a:pt x="5785" y="263393"/>
                </a:lnTo>
                <a:lnTo>
                  <a:pt x="22266" y="308511"/>
                </a:lnTo>
                <a:lnTo>
                  <a:pt x="48127" y="348316"/>
                </a:lnTo>
                <a:lnTo>
                  <a:pt x="82054" y="381518"/>
                </a:lnTo>
                <a:lnTo>
                  <a:pt x="122730" y="406829"/>
                </a:lnTo>
                <a:lnTo>
                  <a:pt x="168842" y="422961"/>
                </a:lnTo>
                <a:lnTo>
                  <a:pt x="219075" y="428625"/>
                </a:lnTo>
                <a:lnTo>
                  <a:pt x="269307" y="422961"/>
                </a:lnTo>
                <a:lnTo>
                  <a:pt x="315419" y="406829"/>
                </a:lnTo>
                <a:lnTo>
                  <a:pt x="356095" y="381518"/>
                </a:lnTo>
                <a:lnTo>
                  <a:pt x="390022" y="348316"/>
                </a:lnTo>
                <a:lnTo>
                  <a:pt x="415883" y="308511"/>
                </a:lnTo>
                <a:lnTo>
                  <a:pt x="432364" y="263393"/>
                </a:lnTo>
                <a:lnTo>
                  <a:pt x="438150" y="214249"/>
                </a:lnTo>
                <a:lnTo>
                  <a:pt x="432364" y="165151"/>
                </a:lnTo>
                <a:lnTo>
                  <a:pt x="415883" y="120066"/>
                </a:lnTo>
                <a:lnTo>
                  <a:pt x="390022" y="80284"/>
                </a:lnTo>
                <a:lnTo>
                  <a:pt x="356095" y="47096"/>
                </a:lnTo>
                <a:lnTo>
                  <a:pt x="315419" y="21792"/>
                </a:lnTo>
                <a:lnTo>
                  <a:pt x="269307" y="5663"/>
                </a:lnTo>
                <a:lnTo>
                  <a:pt x="2190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 descr=""/>
          <p:cNvSpPr txBox="1"/>
          <p:nvPr/>
        </p:nvSpPr>
        <p:spPr>
          <a:xfrm>
            <a:off x="438467" y="2454973"/>
            <a:ext cx="132715" cy="2660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550" spc="-100" b="1">
                <a:solidFill>
                  <a:srgbClr val="FFED00"/>
                </a:solidFill>
                <a:latin typeface="Tahoma"/>
                <a:cs typeface="Tahoma"/>
              </a:rPr>
              <a:t>4</a:t>
            </a:r>
            <a:endParaRPr sz="1550">
              <a:latin typeface="Tahoma"/>
              <a:cs typeface="Tahoma"/>
            </a:endParaRPr>
          </a:p>
        </p:txBody>
      </p:sp>
      <p:sp>
        <p:nvSpPr>
          <p:cNvPr id="47" name="object 47" descr=""/>
          <p:cNvSpPr/>
          <p:nvPr/>
        </p:nvSpPr>
        <p:spPr>
          <a:xfrm>
            <a:off x="6381750" y="3524250"/>
            <a:ext cx="5400675" cy="0"/>
          </a:xfrm>
          <a:custGeom>
            <a:avLst/>
            <a:gdLst/>
            <a:ahLst/>
            <a:cxnLst/>
            <a:rect l="l" t="t" r="r" b="b"/>
            <a:pathLst>
              <a:path w="5400675" h="0">
                <a:moveTo>
                  <a:pt x="0" y="0"/>
                </a:moveTo>
                <a:lnTo>
                  <a:pt x="5400675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 descr=""/>
          <p:cNvSpPr txBox="1"/>
          <p:nvPr/>
        </p:nvSpPr>
        <p:spPr>
          <a:xfrm>
            <a:off x="6463665" y="3282632"/>
            <a:ext cx="4188460" cy="2203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250" spc="-25" b="1">
                <a:latin typeface="Tahoma"/>
                <a:cs typeface="Tahoma"/>
              </a:rPr>
              <a:t>Pirelli’s</a:t>
            </a:r>
            <a:r>
              <a:rPr dirty="0" sz="1250" spc="-10" b="1">
                <a:latin typeface="Tahoma"/>
                <a:cs typeface="Tahoma"/>
              </a:rPr>
              <a:t> </a:t>
            </a:r>
            <a:r>
              <a:rPr dirty="0" sz="1250" spc="-50" b="1">
                <a:latin typeface="Tahoma"/>
                <a:cs typeface="Tahoma"/>
              </a:rPr>
              <a:t>Motorsport</a:t>
            </a:r>
            <a:r>
              <a:rPr dirty="0" sz="1250" spc="-110" b="1">
                <a:latin typeface="Tahoma"/>
                <a:cs typeface="Tahoma"/>
              </a:rPr>
              <a:t> </a:t>
            </a:r>
            <a:r>
              <a:rPr dirty="0" sz="1250" spc="-35" b="1">
                <a:latin typeface="Tahoma"/>
                <a:cs typeface="Tahoma"/>
              </a:rPr>
              <a:t>Leadership</a:t>
            </a:r>
            <a:r>
              <a:rPr dirty="0" sz="1250" spc="-25" b="1">
                <a:latin typeface="Tahoma"/>
                <a:cs typeface="Tahoma"/>
              </a:rPr>
              <a:t> </a:t>
            </a:r>
            <a:r>
              <a:rPr dirty="0" sz="1250" spc="220" b="1">
                <a:latin typeface="Tahoma"/>
                <a:cs typeface="Tahoma"/>
              </a:rPr>
              <a:t>s</a:t>
            </a:r>
            <a:r>
              <a:rPr dirty="0" sz="1250" spc="-65" b="1">
                <a:latin typeface="Tahoma"/>
                <a:cs typeface="Tahoma"/>
              </a:rPr>
              <a:t> </a:t>
            </a:r>
            <a:r>
              <a:rPr dirty="0" sz="1250" spc="-55" b="1">
                <a:latin typeface="Tahoma"/>
                <a:cs typeface="Tahoma"/>
              </a:rPr>
              <a:t>Strategic </a:t>
            </a:r>
            <a:r>
              <a:rPr dirty="0" sz="1250" spc="-10" b="1">
                <a:latin typeface="Tahoma"/>
                <a:cs typeface="Tahoma"/>
              </a:rPr>
              <a:t>Partnerships</a:t>
            </a:r>
            <a:endParaRPr sz="1250">
              <a:latin typeface="Tahoma"/>
              <a:cs typeface="Tahoma"/>
            </a:endParaRPr>
          </a:p>
        </p:txBody>
      </p:sp>
      <p:sp>
        <p:nvSpPr>
          <p:cNvPr id="49" name="object 49" descr=""/>
          <p:cNvSpPr txBox="1"/>
          <p:nvPr/>
        </p:nvSpPr>
        <p:spPr>
          <a:xfrm>
            <a:off x="6362700" y="4381500"/>
            <a:ext cx="2552700" cy="704850"/>
          </a:xfrm>
          <a:prstGeom prst="rect">
            <a:avLst/>
          </a:prstGeom>
          <a:solidFill>
            <a:srgbClr val="000000"/>
          </a:solidFill>
          <a:ln w="3175">
            <a:solidFill>
              <a:srgbClr val="000000"/>
            </a:solidFill>
          </a:ln>
        </p:spPr>
        <p:txBody>
          <a:bodyPr wrap="square" lIns="0" tIns="101600" rIns="0" bIns="0" rtlCol="0" vert="horz">
            <a:spAutoFit/>
          </a:bodyPr>
          <a:lstStyle/>
          <a:p>
            <a:pPr marL="109220" marR="122555">
              <a:lnSpc>
                <a:spcPct val="99600"/>
              </a:lnSpc>
              <a:spcBef>
                <a:spcPts val="800"/>
              </a:spcBef>
            </a:pPr>
            <a:r>
              <a:rPr dirty="0" sz="1100" spc="-40" b="1">
                <a:solidFill>
                  <a:srgbClr val="FFFFFF"/>
                </a:solidFill>
                <a:latin typeface="Trebuchet MS"/>
                <a:cs typeface="Trebuchet MS"/>
              </a:rPr>
              <a:t>Paying</a:t>
            </a:r>
            <a:r>
              <a:rPr dirty="0" sz="1100" spc="-17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100" spc="-55" b="1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dirty="0" sz="1100" spc="-6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100" spc="-55" b="1">
                <a:solidFill>
                  <a:srgbClr val="FFFFFF"/>
                </a:solidFill>
                <a:latin typeface="Trebuchet MS"/>
                <a:cs typeface="Trebuchet MS"/>
              </a:rPr>
              <a:t>be</a:t>
            </a:r>
            <a:r>
              <a:rPr dirty="0" sz="1100" spc="-13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100" spc="-50" b="1">
                <a:solidFill>
                  <a:srgbClr val="FFFFFF"/>
                </a:solidFill>
                <a:latin typeface="Trebuchet MS"/>
                <a:cs typeface="Trebuchet MS"/>
              </a:rPr>
              <a:t>F1</a:t>
            </a:r>
            <a:r>
              <a:rPr dirty="0" sz="1100" spc="-8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100" spc="-60" b="1">
                <a:solidFill>
                  <a:srgbClr val="FFFFFF"/>
                </a:solidFill>
                <a:latin typeface="Trebuchet MS"/>
                <a:cs typeface="Trebuchet MS"/>
              </a:rPr>
              <a:t>Supplier:</a:t>
            </a:r>
            <a:r>
              <a:rPr dirty="0" sz="1100" spc="-15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100" spc="-75">
                <a:solidFill>
                  <a:srgbClr val="FFFFFF"/>
                </a:solidFill>
                <a:latin typeface="Trebuchet MS"/>
                <a:cs typeface="Trebuchet MS"/>
              </a:rPr>
              <a:t>Pirelli</a:t>
            </a:r>
            <a:r>
              <a:rPr dirty="0" sz="1100" spc="-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100" spc="-30">
                <a:solidFill>
                  <a:srgbClr val="FFFFFF"/>
                </a:solidFill>
                <a:latin typeface="Trebuchet MS"/>
                <a:cs typeface="Trebuchet MS"/>
              </a:rPr>
              <a:t>won</a:t>
            </a:r>
            <a:r>
              <a:rPr dirty="0" sz="1100" spc="-1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100" spc="-25">
                <a:solidFill>
                  <a:srgbClr val="FFFFFF"/>
                </a:solidFill>
                <a:latin typeface="Trebuchet MS"/>
                <a:cs typeface="Trebuchet MS"/>
              </a:rPr>
              <a:t>the </a:t>
            </a:r>
            <a:r>
              <a:rPr dirty="0" sz="1100" spc="-30">
                <a:solidFill>
                  <a:srgbClr val="FFFFFF"/>
                </a:solidFill>
                <a:latin typeface="Trebuchet MS"/>
                <a:cs typeface="Trebuchet MS"/>
              </a:rPr>
              <a:t>sole-</a:t>
            </a:r>
            <a:r>
              <a:rPr dirty="0" sz="1100" spc="-50">
                <a:solidFill>
                  <a:srgbClr val="FFFFFF"/>
                </a:solidFill>
                <a:latin typeface="Trebuchet MS"/>
                <a:cs typeface="Trebuchet MS"/>
              </a:rPr>
              <a:t>supplier</a:t>
            </a:r>
            <a:r>
              <a:rPr dirty="0" sz="1100" spc="-1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100" spc="-75">
                <a:solidFill>
                  <a:srgbClr val="FFFFFF"/>
                </a:solidFill>
                <a:latin typeface="Trebuchet MS"/>
                <a:cs typeface="Trebuchet MS"/>
              </a:rPr>
              <a:t>rights/contract</a:t>
            </a:r>
            <a:r>
              <a:rPr dirty="0" sz="1100" spc="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100" spc="-95">
                <a:solidFill>
                  <a:srgbClr val="FFFFFF"/>
                </a:solidFill>
                <a:latin typeface="Trebuchet MS"/>
                <a:cs typeface="Trebuchet MS"/>
              </a:rPr>
              <a:t>for</a:t>
            </a:r>
            <a:r>
              <a:rPr dirty="0" sz="1100" spc="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100" spc="-20">
                <a:solidFill>
                  <a:srgbClr val="FFFFFF"/>
                </a:solidFill>
                <a:latin typeface="Trebuchet MS"/>
                <a:cs typeface="Trebuchet MS"/>
              </a:rPr>
              <a:t>2025- </a:t>
            </a:r>
            <a:r>
              <a:rPr dirty="0" sz="1100">
                <a:solidFill>
                  <a:srgbClr val="FFFFFF"/>
                </a:solidFill>
                <a:latin typeface="Trebuchet MS"/>
                <a:cs typeface="Trebuchet MS"/>
              </a:rPr>
              <a:t>2027</a:t>
            </a:r>
            <a:r>
              <a:rPr dirty="0" sz="1100" spc="-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100" spc="-70">
                <a:solidFill>
                  <a:srgbClr val="FFFFFF"/>
                </a:solidFill>
                <a:latin typeface="Trebuchet MS"/>
                <a:cs typeface="Trebuchet MS"/>
              </a:rPr>
              <a:t>with</a:t>
            </a:r>
            <a:r>
              <a:rPr dirty="0" sz="1100" spc="-1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100" spc="-7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dirty="0" sz="1100" spc="-114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100" spc="-60">
                <a:solidFill>
                  <a:srgbClr val="FFFFFF"/>
                </a:solidFill>
                <a:latin typeface="Trebuchet MS"/>
                <a:cs typeface="Trebuchet MS"/>
              </a:rPr>
              <a:t>option</a:t>
            </a:r>
            <a:r>
              <a:rPr dirty="0" sz="1100" spc="-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100" spc="-8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dirty="0" sz="1100" spc="-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100" spc="-80">
                <a:solidFill>
                  <a:srgbClr val="FFFFFF"/>
                </a:solidFill>
                <a:latin typeface="Trebuchet MS"/>
                <a:cs typeface="Trebuchet MS"/>
              </a:rPr>
              <a:t>extend</a:t>
            </a:r>
            <a:r>
              <a:rPr dirty="0" sz="1100" spc="-65">
                <a:solidFill>
                  <a:srgbClr val="FFFFFF"/>
                </a:solidFill>
                <a:latin typeface="Trebuchet MS"/>
                <a:cs typeface="Trebuchet MS"/>
              </a:rPr>
              <a:t> for</a:t>
            </a:r>
            <a:r>
              <a:rPr dirty="0" sz="1100" spc="-1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100">
                <a:solidFill>
                  <a:srgbClr val="FFFFFF"/>
                </a:solidFill>
                <a:latin typeface="Trebuchet MS"/>
                <a:cs typeface="Trebuchet MS"/>
              </a:rPr>
              <a:t>1</a:t>
            </a:r>
            <a:r>
              <a:rPr dirty="0" sz="1100" spc="-1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100" spc="-60">
                <a:solidFill>
                  <a:srgbClr val="FFFFFF"/>
                </a:solidFill>
                <a:latin typeface="Trebuchet MS"/>
                <a:cs typeface="Trebuchet MS"/>
              </a:rPr>
              <a:t>year.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50" name="object 50" descr=""/>
          <p:cNvSpPr/>
          <p:nvPr/>
        </p:nvSpPr>
        <p:spPr>
          <a:xfrm>
            <a:off x="6381750" y="5143500"/>
            <a:ext cx="2524125" cy="914400"/>
          </a:xfrm>
          <a:custGeom>
            <a:avLst/>
            <a:gdLst/>
            <a:ahLst/>
            <a:cxnLst/>
            <a:rect l="l" t="t" r="r" b="b"/>
            <a:pathLst>
              <a:path w="2524125" h="914400">
                <a:moveTo>
                  <a:pt x="2524125" y="0"/>
                </a:moveTo>
                <a:lnTo>
                  <a:pt x="0" y="0"/>
                </a:lnTo>
                <a:lnTo>
                  <a:pt x="0" y="914400"/>
                </a:lnTo>
                <a:lnTo>
                  <a:pt x="2524125" y="914400"/>
                </a:lnTo>
                <a:lnTo>
                  <a:pt x="25241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 descr=""/>
          <p:cNvSpPr txBox="1"/>
          <p:nvPr/>
        </p:nvSpPr>
        <p:spPr>
          <a:xfrm>
            <a:off x="6372225" y="5133975"/>
            <a:ext cx="2543175" cy="93345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wrap="square" lIns="0" tIns="52705" rIns="0" bIns="0" rtlCol="0" vert="horz">
            <a:spAutoFit/>
          </a:bodyPr>
          <a:lstStyle/>
          <a:p>
            <a:pPr marL="109220">
              <a:lnSpc>
                <a:spcPts val="1300"/>
              </a:lnSpc>
              <a:spcBef>
                <a:spcPts val="415"/>
              </a:spcBef>
            </a:pPr>
            <a:r>
              <a:rPr dirty="0" sz="1100" spc="-50" b="1">
                <a:solidFill>
                  <a:srgbClr val="FFFFFF"/>
                </a:solidFill>
                <a:latin typeface="Trebuchet MS"/>
                <a:cs typeface="Trebuchet MS"/>
              </a:rPr>
              <a:t>Intense</a:t>
            </a:r>
            <a:r>
              <a:rPr dirty="0" sz="1100" spc="-3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100" spc="-10" b="1">
                <a:solidFill>
                  <a:srgbClr val="FFFFFF"/>
                </a:solidFill>
                <a:latin typeface="Trebuchet MS"/>
                <a:cs typeface="Trebuchet MS"/>
              </a:rPr>
              <a:t>Competition:</a:t>
            </a:r>
            <a:endParaRPr sz="1100">
              <a:latin typeface="Trebuchet MS"/>
              <a:cs typeface="Trebuchet MS"/>
            </a:endParaRPr>
          </a:p>
          <a:p>
            <a:pPr marL="109220">
              <a:lnSpc>
                <a:spcPts val="1300"/>
              </a:lnSpc>
            </a:pPr>
            <a:r>
              <a:rPr dirty="0" sz="1100" spc="-60">
                <a:solidFill>
                  <a:srgbClr val="FFFFFF"/>
                </a:solidFill>
                <a:latin typeface="Trebuchet MS"/>
                <a:cs typeface="Trebuchet MS"/>
              </a:rPr>
              <a:t>Bridgestone,</a:t>
            </a:r>
            <a:r>
              <a:rPr dirty="0" sz="1100" spc="-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100" spc="-60">
                <a:solidFill>
                  <a:srgbClr val="FFFFFF"/>
                </a:solidFill>
                <a:latin typeface="Trebuchet MS"/>
                <a:cs typeface="Trebuchet MS"/>
              </a:rPr>
              <a:t>Japanese</a:t>
            </a:r>
            <a:r>
              <a:rPr dirty="0" sz="1100" spc="-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100" spc="-55">
                <a:solidFill>
                  <a:srgbClr val="FFFFFF"/>
                </a:solidFill>
                <a:latin typeface="Trebuchet MS"/>
                <a:cs typeface="Trebuchet MS"/>
              </a:rPr>
              <a:t>brand</a:t>
            </a:r>
            <a:r>
              <a:rPr dirty="0" sz="1100" spc="-1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100" spc="-20">
                <a:solidFill>
                  <a:srgbClr val="FFFFFF"/>
                </a:solidFill>
                <a:latin typeface="Trebuchet MS"/>
                <a:cs typeface="Trebuchet MS"/>
              </a:rPr>
              <a:t>tire</a:t>
            </a:r>
            <a:endParaRPr sz="1100">
              <a:latin typeface="Trebuchet MS"/>
              <a:cs typeface="Trebuchet MS"/>
            </a:endParaRPr>
          </a:p>
          <a:p>
            <a:pPr marL="109220" marR="285750">
              <a:lnSpc>
                <a:spcPct val="99500"/>
              </a:lnSpc>
              <a:spcBef>
                <a:spcPts val="40"/>
              </a:spcBef>
            </a:pPr>
            <a:r>
              <a:rPr dirty="0" sz="1100" spc="-65">
                <a:solidFill>
                  <a:srgbClr val="FFFFFF"/>
                </a:solidFill>
                <a:latin typeface="Trebuchet MS"/>
                <a:cs typeface="Trebuchet MS"/>
              </a:rPr>
              <a:t>manufacturer</a:t>
            </a:r>
            <a:r>
              <a:rPr dirty="0" sz="1100" spc="-1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100">
                <a:solidFill>
                  <a:srgbClr val="FFFFFF"/>
                </a:solidFill>
                <a:latin typeface="Trebuchet MS"/>
                <a:cs typeface="Trebuchet MS"/>
              </a:rPr>
              <a:t>was</a:t>
            </a:r>
            <a:r>
              <a:rPr dirty="0" sz="1100" spc="-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100">
                <a:solidFill>
                  <a:srgbClr val="FFFFFF"/>
                </a:solidFill>
                <a:latin typeface="Trebuchet MS"/>
                <a:cs typeface="Trebuchet MS"/>
              </a:rPr>
              <a:t>2010</a:t>
            </a:r>
            <a:r>
              <a:rPr dirty="0" sz="1100" spc="-1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100">
                <a:solidFill>
                  <a:srgbClr val="FFFFFF"/>
                </a:solidFill>
                <a:latin typeface="Trebuchet MS"/>
                <a:cs typeface="Trebuchet MS"/>
              </a:rPr>
              <a:t>F1</a:t>
            </a:r>
            <a:r>
              <a:rPr dirty="0" sz="1100" spc="-1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100" spc="-10">
                <a:solidFill>
                  <a:srgbClr val="FFFFFF"/>
                </a:solidFill>
                <a:latin typeface="Trebuchet MS"/>
                <a:cs typeface="Trebuchet MS"/>
              </a:rPr>
              <a:t>supplier, </a:t>
            </a:r>
            <a:r>
              <a:rPr dirty="0" sz="1100" spc="-45">
                <a:solidFill>
                  <a:srgbClr val="FFFFFF"/>
                </a:solidFill>
                <a:latin typeface="Trebuchet MS"/>
                <a:cs typeface="Trebuchet MS"/>
              </a:rPr>
              <a:t>considered</a:t>
            </a:r>
            <a:r>
              <a:rPr dirty="0" sz="1100" spc="-1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100" spc="-65">
                <a:solidFill>
                  <a:srgbClr val="FFFFFF"/>
                </a:solidFill>
                <a:latin typeface="Trebuchet MS"/>
                <a:cs typeface="Trebuchet MS"/>
              </a:rPr>
              <a:t>valid</a:t>
            </a:r>
            <a:r>
              <a:rPr dirty="0" sz="1100" spc="-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100" spc="-60">
                <a:solidFill>
                  <a:srgbClr val="FFFFFF"/>
                </a:solidFill>
                <a:latin typeface="Trebuchet MS"/>
                <a:cs typeface="Trebuchet MS"/>
              </a:rPr>
              <a:t>candidate</a:t>
            </a:r>
            <a:r>
              <a:rPr dirty="0" sz="1100" spc="-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100" spc="-7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dirty="0" sz="1100" spc="-1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100" spc="-20">
                <a:solidFill>
                  <a:srgbClr val="FFFFFF"/>
                </a:solidFill>
                <a:latin typeface="Trebuchet MS"/>
                <a:cs typeface="Trebuchet MS"/>
              </a:rPr>
              <a:t>most </a:t>
            </a:r>
            <a:r>
              <a:rPr dirty="0" sz="1100" spc="-65">
                <a:solidFill>
                  <a:srgbClr val="FFFFFF"/>
                </a:solidFill>
                <a:latin typeface="Trebuchet MS"/>
                <a:cs typeface="Trebuchet MS"/>
              </a:rPr>
              <a:t>recent</a:t>
            </a:r>
            <a:r>
              <a:rPr dirty="0" sz="1100" spc="-1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100" spc="-30">
                <a:solidFill>
                  <a:srgbClr val="FFFFFF"/>
                </a:solidFill>
                <a:latin typeface="Trebuchet MS"/>
                <a:cs typeface="Trebuchet MS"/>
              </a:rPr>
              <a:t>F1</a:t>
            </a:r>
            <a:r>
              <a:rPr dirty="0" sz="1100" spc="-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100" spc="-55">
                <a:solidFill>
                  <a:srgbClr val="FFFFFF"/>
                </a:solidFill>
                <a:latin typeface="Trebuchet MS"/>
                <a:cs typeface="Trebuchet MS"/>
              </a:rPr>
              <a:t>supplier</a:t>
            </a:r>
            <a:r>
              <a:rPr dirty="0" sz="1100" spc="-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100" spc="-65">
                <a:solidFill>
                  <a:srgbClr val="FFFFFF"/>
                </a:solidFill>
                <a:latin typeface="Trebuchet MS"/>
                <a:cs typeface="Trebuchet MS"/>
              </a:rPr>
              <a:t>contract</a:t>
            </a:r>
            <a:r>
              <a:rPr dirty="0" sz="1100" spc="-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100" spc="-70">
                <a:solidFill>
                  <a:srgbClr val="FFFFFF"/>
                </a:solidFill>
                <a:latin typeface="Trebuchet MS"/>
                <a:cs typeface="Trebuchet MS"/>
              </a:rPr>
              <a:t>formation.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52" name="object 52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781925" y="5181600"/>
            <a:ext cx="1076325" cy="180975"/>
          </a:xfrm>
          <a:prstGeom prst="rect">
            <a:avLst/>
          </a:prstGeom>
        </p:spPr>
      </p:pic>
      <p:sp>
        <p:nvSpPr>
          <p:cNvPr id="53" name="object 53" descr=""/>
          <p:cNvSpPr/>
          <p:nvPr/>
        </p:nvSpPr>
        <p:spPr>
          <a:xfrm>
            <a:off x="295275" y="2828925"/>
            <a:ext cx="438150" cy="428625"/>
          </a:xfrm>
          <a:custGeom>
            <a:avLst/>
            <a:gdLst/>
            <a:ahLst/>
            <a:cxnLst/>
            <a:rect l="l" t="t" r="r" b="b"/>
            <a:pathLst>
              <a:path w="438150" h="428625">
                <a:moveTo>
                  <a:pt x="219075" y="0"/>
                </a:moveTo>
                <a:lnTo>
                  <a:pt x="168842" y="5663"/>
                </a:lnTo>
                <a:lnTo>
                  <a:pt x="122730" y="21792"/>
                </a:lnTo>
                <a:lnTo>
                  <a:pt x="82054" y="47096"/>
                </a:lnTo>
                <a:lnTo>
                  <a:pt x="48127" y="80284"/>
                </a:lnTo>
                <a:lnTo>
                  <a:pt x="22266" y="120066"/>
                </a:lnTo>
                <a:lnTo>
                  <a:pt x="5785" y="165151"/>
                </a:lnTo>
                <a:lnTo>
                  <a:pt x="0" y="214249"/>
                </a:lnTo>
                <a:lnTo>
                  <a:pt x="5785" y="263393"/>
                </a:lnTo>
                <a:lnTo>
                  <a:pt x="22266" y="308511"/>
                </a:lnTo>
                <a:lnTo>
                  <a:pt x="48127" y="348316"/>
                </a:lnTo>
                <a:lnTo>
                  <a:pt x="82054" y="381518"/>
                </a:lnTo>
                <a:lnTo>
                  <a:pt x="122730" y="406829"/>
                </a:lnTo>
                <a:lnTo>
                  <a:pt x="168842" y="422961"/>
                </a:lnTo>
                <a:lnTo>
                  <a:pt x="219075" y="428625"/>
                </a:lnTo>
                <a:lnTo>
                  <a:pt x="269307" y="422961"/>
                </a:lnTo>
                <a:lnTo>
                  <a:pt x="315419" y="406829"/>
                </a:lnTo>
                <a:lnTo>
                  <a:pt x="356095" y="381518"/>
                </a:lnTo>
                <a:lnTo>
                  <a:pt x="390022" y="348316"/>
                </a:lnTo>
                <a:lnTo>
                  <a:pt x="415883" y="308511"/>
                </a:lnTo>
                <a:lnTo>
                  <a:pt x="432364" y="263393"/>
                </a:lnTo>
                <a:lnTo>
                  <a:pt x="438150" y="214249"/>
                </a:lnTo>
                <a:lnTo>
                  <a:pt x="432364" y="165151"/>
                </a:lnTo>
                <a:lnTo>
                  <a:pt x="415883" y="120066"/>
                </a:lnTo>
                <a:lnTo>
                  <a:pt x="390022" y="80284"/>
                </a:lnTo>
                <a:lnTo>
                  <a:pt x="356095" y="47096"/>
                </a:lnTo>
                <a:lnTo>
                  <a:pt x="315419" y="21792"/>
                </a:lnTo>
                <a:lnTo>
                  <a:pt x="269307" y="5663"/>
                </a:lnTo>
                <a:lnTo>
                  <a:pt x="2190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 descr=""/>
          <p:cNvSpPr txBox="1"/>
          <p:nvPr/>
        </p:nvSpPr>
        <p:spPr>
          <a:xfrm>
            <a:off x="447675" y="2904807"/>
            <a:ext cx="132715" cy="2660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550" spc="-100" b="1">
                <a:solidFill>
                  <a:srgbClr val="FFED00"/>
                </a:solidFill>
                <a:latin typeface="Tahoma"/>
                <a:cs typeface="Tahoma"/>
              </a:rPr>
              <a:t>5</a:t>
            </a:r>
            <a:endParaRPr sz="1550">
              <a:latin typeface="Tahoma"/>
              <a:cs typeface="Tahoma"/>
            </a:endParaRPr>
          </a:p>
        </p:txBody>
      </p:sp>
      <p:sp>
        <p:nvSpPr>
          <p:cNvPr id="55" name="object 55" descr=""/>
          <p:cNvSpPr/>
          <p:nvPr/>
        </p:nvSpPr>
        <p:spPr>
          <a:xfrm>
            <a:off x="333375" y="3552825"/>
            <a:ext cx="5400675" cy="0"/>
          </a:xfrm>
          <a:custGeom>
            <a:avLst/>
            <a:gdLst/>
            <a:ahLst/>
            <a:cxnLst/>
            <a:rect l="l" t="t" r="r" b="b"/>
            <a:pathLst>
              <a:path w="5400675" h="0">
                <a:moveTo>
                  <a:pt x="0" y="0"/>
                </a:moveTo>
                <a:lnTo>
                  <a:pt x="5400675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 descr=""/>
          <p:cNvSpPr txBox="1"/>
          <p:nvPr/>
        </p:nvSpPr>
        <p:spPr>
          <a:xfrm>
            <a:off x="4086225" y="4533900"/>
            <a:ext cx="1743075" cy="809625"/>
          </a:xfrm>
          <a:prstGeom prst="rect">
            <a:avLst/>
          </a:prstGeom>
          <a:ln w="19050">
            <a:solidFill>
              <a:srgbClr val="000000"/>
            </a:solidFill>
          </a:ln>
        </p:spPr>
        <p:txBody>
          <a:bodyPr wrap="square" lIns="0" tIns="168910" rIns="0" bIns="0" rtlCol="0" vert="horz">
            <a:spAutoFit/>
          </a:bodyPr>
          <a:lstStyle/>
          <a:p>
            <a:pPr marL="823594">
              <a:lnSpc>
                <a:spcPct val="100000"/>
              </a:lnSpc>
              <a:spcBef>
                <a:spcPts val="1330"/>
              </a:spcBef>
            </a:pPr>
            <a:r>
              <a:rPr dirty="0" u="sng" sz="1800" spc="-10" b="1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5,G00</a:t>
            </a:r>
            <a:endParaRPr sz="1800">
              <a:latin typeface="Tahoma"/>
              <a:cs typeface="Tahoma"/>
            </a:endParaRPr>
          </a:p>
          <a:p>
            <a:pPr marL="857250">
              <a:lnSpc>
                <a:spcPct val="100000"/>
              </a:lnSpc>
              <a:spcBef>
                <a:spcPts val="45"/>
              </a:spcBef>
            </a:pPr>
            <a:r>
              <a:rPr dirty="0" sz="1100" spc="-10" b="1">
                <a:latin typeface="Tahoma"/>
                <a:cs typeface="Tahoma"/>
              </a:rPr>
              <a:t>Patents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57" name="object 57" descr=""/>
          <p:cNvGrpSpPr/>
          <p:nvPr/>
        </p:nvGrpSpPr>
        <p:grpSpPr>
          <a:xfrm>
            <a:off x="4126999" y="4648617"/>
            <a:ext cx="586105" cy="578485"/>
            <a:chOff x="4126999" y="4648617"/>
            <a:chExt cx="586105" cy="578485"/>
          </a:xfrm>
        </p:grpSpPr>
        <p:sp>
          <p:nvSpPr>
            <p:cNvPr id="58" name="object 58" descr=""/>
            <p:cNvSpPr/>
            <p:nvPr/>
          </p:nvSpPr>
          <p:spPr>
            <a:xfrm>
              <a:off x="4129141" y="4650759"/>
              <a:ext cx="581660" cy="574040"/>
            </a:xfrm>
            <a:custGeom>
              <a:avLst/>
              <a:gdLst/>
              <a:ahLst/>
              <a:cxnLst/>
              <a:rect l="l" t="t" r="r" b="b"/>
              <a:pathLst>
                <a:path w="581660" h="574039">
                  <a:moveTo>
                    <a:pt x="446825" y="0"/>
                  </a:moveTo>
                  <a:lnTo>
                    <a:pt x="76288" y="0"/>
                  </a:lnTo>
                  <a:lnTo>
                    <a:pt x="22499" y="22054"/>
                  </a:lnTo>
                  <a:lnTo>
                    <a:pt x="0" y="75653"/>
                  </a:lnTo>
                  <a:lnTo>
                    <a:pt x="1896" y="92421"/>
                  </a:lnTo>
                  <a:lnTo>
                    <a:pt x="28553" y="134655"/>
                  </a:lnTo>
                  <a:lnTo>
                    <a:pt x="123514" y="145369"/>
                  </a:lnTo>
                  <a:lnTo>
                    <a:pt x="123514" y="334415"/>
                  </a:lnTo>
                  <a:lnTo>
                    <a:pt x="125044" y="338106"/>
                  </a:lnTo>
                  <a:lnTo>
                    <a:pt x="150183" y="363253"/>
                  </a:lnTo>
                  <a:lnTo>
                    <a:pt x="121412" y="392032"/>
                  </a:lnTo>
                  <a:lnTo>
                    <a:pt x="119881" y="395723"/>
                  </a:lnTo>
                  <a:lnTo>
                    <a:pt x="119881" y="497656"/>
                  </a:lnTo>
                  <a:lnTo>
                    <a:pt x="125900" y="527334"/>
                  </a:lnTo>
                  <a:lnTo>
                    <a:pt x="142252" y="551572"/>
                  </a:lnTo>
                  <a:lnTo>
                    <a:pt x="166490" y="567922"/>
                  </a:lnTo>
                  <a:lnTo>
                    <a:pt x="196168" y="573940"/>
                  </a:lnTo>
                  <a:lnTo>
                    <a:pt x="508582" y="573941"/>
                  </a:lnTo>
                  <a:lnTo>
                    <a:pt x="536867" y="568260"/>
                  </a:lnTo>
                  <a:lnTo>
                    <a:pt x="559975" y="552714"/>
                  </a:lnTo>
                  <a:lnTo>
                    <a:pt x="565268" y="544880"/>
                  </a:lnTo>
                  <a:lnTo>
                    <a:pt x="196168" y="544880"/>
                  </a:lnTo>
                  <a:lnTo>
                    <a:pt x="177796" y="541154"/>
                  </a:lnTo>
                  <a:lnTo>
                    <a:pt x="162791" y="531031"/>
                  </a:lnTo>
                  <a:lnTo>
                    <a:pt x="152668" y="516028"/>
                  </a:lnTo>
                  <a:lnTo>
                    <a:pt x="148943" y="497656"/>
                  </a:lnTo>
                  <a:lnTo>
                    <a:pt x="148943" y="405603"/>
                  </a:lnTo>
                  <a:lnTo>
                    <a:pt x="186684" y="367854"/>
                  </a:lnTo>
                  <a:lnTo>
                    <a:pt x="186684" y="358651"/>
                  </a:lnTo>
                  <a:lnTo>
                    <a:pt x="152576" y="324535"/>
                  </a:lnTo>
                  <a:lnTo>
                    <a:pt x="152575" y="116241"/>
                  </a:lnTo>
                  <a:lnTo>
                    <a:pt x="105854" y="116241"/>
                  </a:lnTo>
                  <a:lnTo>
                    <a:pt x="105912" y="116100"/>
                  </a:lnTo>
                  <a:lnTo>
                    <a:pt x="58334" y="116100"/>
                  </a:lnTo>
                  <a:lnTo>
                    <a:pt x="52054" y="114692"/>
                  </a:lnTo>
                  <a:lnTo>
                    <a:pt x="29132" y="76283"/>
                  </a:lnTo>
                  <a:lnTo>
                    <a:pt x="29061" y="75653"/>
                  </a:lnTo>
                  <a:lnTo>
                    <a:pt x="32766" y="57911"/>
                  </a:lnTo>
                  <a:lnTo>
                    <a:pt x="32848" y="57519"/>
                  </a:lnTo>
                  <a:lnTo>
                    <a:pt x="32895" y="57293"/>
                  </a:lnTo>
                  <a:lnTo>
                    <a:pt x="43116" y="42349"/>
                  </a:lnTo>
                  <a:lnTo>
                    <a:pt x="58194" y="32328"/>
                  </a:lnTo>
                  <a:lnTo>
                    <a:pt x="76598" y="28740"/>
                  </a:lnTo>
                  <a:lnTo>
                    <a:pt x="505041" y="28740"/>
                  </a:lnTo>
                  <a:lnTo>
                    <a:pt x="500742" y="22369"/>
                  </a:lnTo>
                  <a:lnTo>
                    <a:pt x="476504" y="6018"/>
                  </a:lnTo>
                  <a:lnTo>
                    <a:pt x="446825" y="0"/>
                  </a:lnTo>
                  <a:close/>
                </a:path>
                <a:path w="581660" h="574039">
                  <a:moveTo>
                    <a:pt x="264203" y="457855"/>
                  </a:moveTo>
                  <a:lnTo>
                    <a:pt x="217756" y="457855"/>
                  </a:lnTo>
                  <a:lnTo>
                    <a:pt x="224035" y="459273"/>
                  </a:lnTo>
                  <a:lnTo>
                    <a:pt x="229802" y="462377"/>
                  </a:lnTo>
                  <a:lnTo>
                    <a:pt x="246955" y="497656"/>
                  </a:lnTo>
                  <a:lnTo>
                    <a:pt x="247026" y="498286"/>
                  </a:lnTo>
                  <a:lnTo>
                    <a:pt x="243304" y="516028"/>
                  </a:lnTo>
                  <a:lnTo>
                    <a:pt x="243203" y="516510"/>
                  </a:lnTo>
                  <a:lnTo>
                    <a:pt x="233048" y="531347"/>
                  </a:lnTo>
                  <a:lnTo>
                    <a:pt x="218075" y="541302"/>
                  </a:lnTo>
                  <a:lnTo>
                    <a:pt x="199801" y="544880"/>
                  </a:lnTo>
                  <a:lnTo>
                    <a:pt x="259775" y="544880"/>
                  </a:lnTo>
                  <a:lnTo>
                    <a:pt x="271343" y="524456"/>
                  </a:lnTo>
                  <a:lnTo>
                    <a:pt x="275984" y="501990"/>
                  </a:lnTo>
                  <a:lnTo>
                    <a:pt x="273610" y="479174"/>
                  </a:lnTo>
                  <a:lnTo>
                    <a:pt x="264203" y="457855"/>
                  </a:lnTo>
                  <a:close/>
                </a:path>
                <a:path w="581660" h="574039">
                  <a:moveTo>
                    <a:pt x="566268" y="457699"/>
                  </a:moveTo>
                  <a:lnTo>
                    <a:pt x="508582" y="457699"/>
                  </a:lnTo>
                  <a:lnTo>
                    <a:pt x="525849" y="461185"/>
                  </a:lnTo>
                  <a:lnTo>
                    <a:pt x="525639" y="461185"/>
                  </a:lnTo>
                  <a:lnTo>
                    <a:pt x="539405" y="470467"/>
                  </a:lnTo>
                  <a:lnTo>
                    <a:pt x="548748" y="484323"/>
                  </a:lnTo>
                  <a:lnTo>
                    <a:pt x="551568" y="498286"/>
                  </a:lnTo>
                  <a:lnTo>
                    <a:pt x="552159" y="501366"/>
                  </a:lnTo>
                  <a:lnTo>
                    <a:pt x="548748" y="518255"/>
                  </a:lnTo>
                  <a:lnTo>
                    <a:pt x="539405" y="532111"/>
                  </a:lnTo>
                  <a:lnTo>
                    <a:pt x="525549" y="541454"/>
                  </a:lnTo>
                  <a:lnTo>
                    <a:pt x="508582" y="544880"/>
                  </a:lnTo>
                  <a:lnTo>
                    <a:pt x="565268" y="544880"/>
                  </a:lnTo>
                  <a:lnTo>
                    <a:pt x="575567" y="529637"/>
                  </a:lnTo>
                  <a:lnTo>
                    <a:pt x="581177" y="501990"/>
                  </a:lnTo>
                  <a:lnTo>
                    <a:pt x="581304" y="501366"/>
                  </a:lnTo>
                  <a:lnTo>
                    <a:pt x="576993" y="476608"/>
                  </a:lnTo>
                  <a:lnTo>
                    <a:pt x="566356" y="457855"/>
                  </a:lnTo>
                  <a:lnTo>
                    <a:pt x="566268" y="457699"/>
                  </a:lnTo>
                  <a:close/>
                </a:path>
                <a:path w="581660" h="574039">
                  <a:moveTo>
                    <a:pt x="505256" y="29060"/>
                  </a:moveTo>
                  <a:lnTo>
                    <a:pt x="446825" y="29060"/>
                  </a:lnTo>
                  <a:lnTo>
                    <a:pt x="465196" y="32785"/>
                  </a:lnTo>
                  <a:lnTo>
                    <a:pt x="480199" y="42907"/>
                  </a:lnTo>
                  <a:lnTo>
                    <a:pt x="490321" y="57911"/>
                  </a:lnTo>
                  <a:lnTo>
                    <a:pt x="494051" y="76283"/>
                  </a:lnTo>
                  <a:lnTo>
                    <a:pt x="494051" y="102950"/>
                  </a:lnTo>
                  <a:lnTo>
                    <a:pt x="471799" y="125211"/>
                  </a:lnTo>
                  <a:lnTo>
                    <a:pt x="470898" y="132534"/>
                  </a:lnTo>
                  <a:lnTo>
                    <a:pt x="490815" y="165721"/>
                  </a:lnTo>
                  <a:lnTo>
                    <a:pt x="455951" y="207558"/>
                  </a:lnTo>
                  <a:lnTo>
                    <a:pt x="456784" y="216712"/>
                  </a:lnTo>
                  <a:lnTo>
                    <a:pt x="463265" y="222117"/>
                  </a:lnTo>
                  <a:lnTo>
                    <a:pt x="463914" y="222591"/>
                  </a:lnTo>
                  <a:lnTo>
                    <a:pt x="494051" y="243689"/>
                  </a:lnTo>
                  <a:lnTo>
                    <a:pt x="494051" y="428716"/>
                  </a:lnTo>
                  <a:lnTo>
                    <a:pt x="217965" y="428716"/>
                  </a:lnTo>
                  <a:lnTo>
                    <a:pt x="181592" y="441292"/>
                  </a:lnTo>
                  <a:lnTo>
                    <a:pt x="167107" y="473129"/>
                  </a:lnTo>
                  <a:lnTo>
                    <a:pt x="170363" y="489887"/>
                  </a:lnTo>
                  <a:lnTo>
                    <a:pt x="179477" y="503617"/>
                  </a:lnTo>
                  <a:lnTo>
                    <a:pt x="193074" y="512929"/>
                  </a:lnTo>
                  <a:lnTo>
                    <a:pt x="210165" y="516510"/>
                  </a:lnTo>
                  <a:lnTo>
                    <a:pt x="218629" y="516510"/>
                  </a:lnTo>
                  <a:lnTo>
                    <a:pt x="225230" y="509920"/>
                  </a:lnTo>
                  <a:lnTo>
                    <a:pt x="225230" y="493869"/>
                  </a:lnTo>
                  <a:lnTo>
                    <a:pt x="218972" y="487611"/>
                  </a:lnTo>
                  <a:lnTo>
                    <a:pt x="202930" y="487611"/>
                  </a:lnTo>
                  <a:lnTo>
                    <a:pt x="196430" y="481528"/>
                  </a:lnTo>
                  <a:lnTo>
                    <a:pt x="196324" y="478377"/>
                  </a:lnTo>
                  <a:lnTo>
                    <a:pt x="196264" y="476608"/>
                  </a:lnTo>
                  <a:lnTo>
                    <a:pt x="196168" y="473129"/>
                  </a:lnTo>
                  <a:lnTo>
                    <a:pt x="217756" y="457855"/>
                  </a:lnTo>
                  <a:lnTo>
                    <a:pt x="264203" y="457855"/>
                  </a:lnTo>
                  <a:lnTo>
                    <a:pt x="264134" y="457698"/>
                  </a:lnTo>
                  <a:lnTo>
                    <a:pt x="566268" y="457699"/>
                  </a:lnTo>
                  <a:lnTo>
                    <a:pt x="564930" y="455340"/>
                  </a:lnTo>
                  <a:lnTo>
                    <a:pt x="546506" y="439266"/>
                  </a:lnTo>
                  <a:lnTo>
                    <a:pt x="523113" y="430091"/>
                  </a:lnTo>
                  <a:lnTo>
                    <a:pt x="523112" y="231368"/>
                  </a:lnTo>
                  <a:lnTo>
                    <a:pt x="520797" y="226931"/>
                  </a:lnTo>
                  <a:lnTo>
                    <a:pt x="493528" y="207848"/>
                  </a:lnTo>
                  <a:lnTo>
                    <a:pt x="523703" y="171649"/>
                  </a:lnTo>
                  <a:lnTo>
                    <a:pt x="524155" y="165721"/>
                  </a:lnTo>
                  <a:lnTo>
                    <a:pt x="524217" y="164917"/>
                  </a:lnTo>
                  <a:lnTo>
                    <a:pt x="505055" y="133028"/>
                  </a:lnTo>
                  <a:lnTo>
                    <a:pt x="521553" y="116512"/>
                  </a:lnTo>
                  <a:lnTo>
                    <a:pt x="523093" y="112821"/>
                  </a:lnTo>
                  <a:lnTo>
                    <a:pt x="523112" y="76283"/>
                  </a:lnTo>
                  <a:lnTo>
                    <a:pt x="517094" y="46606"/>
                  </a:lnTo>
                  <a:lnTo>
                    <a:pt x="505256" y="29060"/>
                  </a:lnTo>
                  <a:close/>
                </a:path>
                <a:path w="581660" h="574039">
                  <a:moveTo>
                    <a:pt x="218720" y="487359"/>
                  </a:moveTo>
                  <a:lnTo>
                    <a:pt x="210699" y="487359"/>
                  </a:lnTo>
                  <a:lnTo>
                    <a:pt x="202930" y="487611"/>
                  </a:lnTo>
                  <a:lnTo>
                    <a:pt x="218972" y="487611"/>
                  </a:lnTo>
                  <a:lnTo>
                    <a:pt x="218720" y="487359"/>
                  </a:lnTo>
                  <a:close/>
                </a:path>
                <a:path w="581660" h="574039">
                  <a:moveTo>
                    <a:pt x="505041" y="28740"/>
                  </a:moveTo>
                  <a:lnTo>
                    <a:pt x="76598" y="28740"/>
                  </a:lnTo>
                  <a:lnTo>
                    <a:pt x="94959" y="32575"/>
                  </a:lnTo>
                  <a:lnTo>
                    <a:pt x="109248" y="42349"/>
                  </a:lnTo>
                  <a:lnTo>
                    <a:pt x="123514" y="116241"/>
                  </a:lnTo>
                  <a:lnTo>
                    <a:pt x="152575" y="116241"/>
                  </a:lnTo>
                  <a:lnTo>
                    <a:pt x="152523" y="75653"/>
                  </a:lnTo>
                  <a:lnTo>
                    <a:pt x="136165" y="29060"/>
                  </a:lnTo>
                  <a:lnTo>
                    <a:pt x="505256" y="29060"/>
                  </a:lnTo>
                  <a:lnTo>
                    <a:pt x="505041" y="28740"/>
                  </a:lnTo>
                  <a:close/>
                </a:path>
                <a:path w="581660" h="574039">
                  <a:moveTo>
                    <a:pt x="106165" y="86328"/>
                  </a:moveTo>
                  <a:lnTo>
                    <a:pt x="73159" y="86328"/>
                  </a:lnTo>
                  <a:lnTo>
                    <a:pt x="79660" y="92421"/>
                  </a:lnTo>
                  <a:lnTo>
                    <a:pt x="79911" y="100180"/>
                  </a:lnTo>
                  <a:lnTo>
                    <a:pt x="79921" y="100810"/>
                  </a:lnTo>
                  <a:lnTo>
                    <a:pt x="79781" y="102950"/>
                  </a:lnTo>
                  <a:lnTo>
                    <a:pt x="79696" y="104254"/>
                  </a:lnTo>
                  <a:lnTo>
                    <a:pt x="79575" y="106108"/>
                  </a:lnTo>
                  <a:lnTo>
                    <a:pt x="79553" y="106438"/>
                  </a:lnTo>
                  <a:lnTo>
                    <a:pt x="76114" y="111407"/>
                  </a:lnTo>
                  <a:lnTo>
                    <a:pt x="70980" y="113741"/>
                  </a:lnTo>
                  <a:lnTo>
                    <a:pt x="64762" y="115793"/>
                  </a:lnTo>
                  <a:lnTo>
                    <a:pt x="58334" y="116100"/>
                  </a:lnTo>
                  <a:lnTo>
                    <a:pt x="105912" y="116100"/>
                  </a:lnTo>
                  <a:lnTo>
                    <a:pt x="107784" y="111601"/>
                  </a:lnTo>
                  <a:lnTo>
                    <a:pt x="107864" y="111407"/>
                  </a:lnTo>
                  <a:lnTo>
                    <a:pt x="108878" y="106438"/>
                  </a:lnTo>
                  <a:lnTo>
                    <a:pt x="108860" y="100180"/>
                  </a:lnTo>
                  <a:lnTo>
                    <a:pt x="106214" y="86580"/>
                  </a:lnTo>
                  <a:lnTo>
                    <a:pt x="106165" y="86328"/>
                  </a:lnTo>
                  <a:close/>
                </a:path>
                <a:path w="581660" h="574039">
                  <a:moveTo>
                    <a:pt x="66301" y="57519"/>
                  </a:moveTo>
                  <a:lnTo>
                    <a:pt x="57360" y="57519"/>
                  </a:lnTo>
                  <a:lnTo>
                    <a:pt x="50859" y="64019"/>
                  </a:lnTo>
                  <a:lnTo>
                    <a:pt x="50859" y="80070"/>
                  </a:lnTo>
                  <a:lnTo>
                    <a:pt x="57360" y="86580"/>
                  </a:lnTo>
                  <a:lnTo>
                    <a:pt x="65390" y="86580"/>
                  </a:lnTo>
                  <a:lnTo>
                    <a:pt x="73159" y="86328"/>
                  </a:lnTo>
                  <a:lnTo>
                    <a:pt x="106165" y="86328"/>
                  </a:lnTo>
                  <a:lnTo>
                    <a:pt x="105722" y="84052"/>
                  </a:lnTo>
                  <a:lnTo>
                    <a:pt x="96607" y="70323"/>
                  </a:lnTo>
                  <a:lnTo>
                    <a:pt x="83010" y="61014"/>
                  </a:lnTo>
                  <a:lnTo>
                    <a:pt x="66301" y="57519"/>
                  </a:lnTo>
                  <a:close/>
                </a:path>
              </a:pathLst>
            </a:custGeom>
            <a:solidFill>
              <a:srgbClr val="FDF1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9" name="object 59" descr=""/>
            <p:cNvSpPr/>
            <p:nvPr/>
          </p:nvSpPr>
          <p:spPr>
            <a:xfrm>
              <a:off x="4129141" y="4650759"/>
              <a:ext cx="581660" cy="574040"/>
            </a:xfrm>
            <a:custGeom>
              <a:avLst/>
              <a:gdLst/>
              <a:ahLst/>
              <a:cxnLst/>
              <a:rect l="l" t="t" r="r" b="b"/>
              <a:pathLst>
                <a:path w="581660" h="574039">
                  <a:moveTo>
                    <a:pt x="123514" y="145301"/>
                  </a:moveTo>
                  <a:lnTo>
                    <a:pt x="123514" y="330560"/>
                  </a:lnTo>
                  <a:lnTo>
                    <a:pt x="123514" y="334415"/>
                  </a:lnTo>
                  <a:lnTo>
                    <a:pt x="125044" y="338106"/>
                  </a:lnTo>
                  <a:lnTo>
                    <a:pt x="127767" y="340838"/>
                  </a:lnTo>
                  <a:lnTo>
                    <a:pt x="150183" y="363253"/>
                  </a:lnTo>
                  <a:lnTo>
                    <a:pt x="124134" y="389310"/>
                  </a:lnTo>
                  <a:lnTo>
                    <a:pt x="121412" y="392032"/>
                  </a:lnTo>
                  <a:lnTo>
                    <a:pt x="119881" y="395723"/>
                  </a:lnTo>
                  <a:lnTo>
                    <a:pt x="119881" y="399578"/>
                  </a:lnTo>
                  <a:lnTo>
                    <a:pt x="119881" y="497656"/>
                  </a:lnTo>
                  <a:lnTo>
                    <a:pt x="142252" y="551572"/>
                  </a:lnTo>
                  <a:lnTo>
                    <a:pt x="196168" y="573940"/>
                  </a:lnTo>
                  <a:lnTo>
                    <a:pt x="508582" y="573941"/>
                  </a:lnTo>
                  <a:lnTo>
                    <a:pt x="536867" y="568260"/>
                  </a:lnTo>
                  <a:lnTo>
                    <a:pt x="559975" y="552714"/>
                  </a:lnTo>
                  <a:lnTo>
                    <a:pt x="575567" y="529637"/>
                  </a:lnTo>
                  <a:lnTo>
                    <a:pt x="581304" y="501366"/>
                  </a:lnTo>
                  <a:lnTo>
                    <a:pt x="576993" y="476608"/>
                  </a:lnTo>
                  <a:lnTo>
                    <a:pt x="564930" y="455340"/>
                  </a:lnTo>
                  <a:lnTo>
                    <a:pt x="546506" y="439267"/>
                  </a:lnTo>
                  <a:lnTo>
                    <a:pt x="523113" y="430091"/>
                  </a:lnTo>
                  <a:lnTo>
                    <a:pt x="523112" y="236114"/>
                  </a:lnTo>
                  <a:lnTo>
                    <a:pt x="523112" y="231368"/>
                  </a:lnTo>
                  <a:lnTo>
                    <a:pt x="520797" y="226931"/>
                  </a:lnTo>
                  <a:lnTo>
                    <a:pt x="516913" y="224209"/>
                  </a:lnTo>
                  <a:lnTo>
                    <a:pt x="493528" y="207848"/>
                  </a:lnTo>
                  <a:lnTo>
                    <a:pt x="519741" y="176395"/>
                  </a:lnTo>
                  <a:lnTo>
                    <a:pt x="523703" y="171649"/>
                  </a:lnTo>
                  <a:lnTo>
                    <a:pt x="524217" y="164917"/>
                  </a:lnTo>
                  <a:lnTo>
                    <a:pt x="521039" y="159618"/>
                  </a:lnTo>
                  <a:lnTo>
                    <a:pt x="505055" y="133028"/>
                  </a:lnTo>
                  <a:lnTo>
                    <a:pt x="518821" y="119224"/>
                  </a:lnTo>
                  <a:lnTo>
                    <a:pt x="521553" y="116512"/>
                  </a:lnTo>
                  <a:lnTo>
                    <a:pt x="523093" y="112821"/>
                  </a:lnTo>
                  <a:lnTo>
                    <a:pt x="523112" y="108976"/>
                  </a:lnTo>
                  <a:lnTo>
                    <a:pt x="523112" y="76283"/>
                  </a:lnTo>
                  <a:lnTo>
                    <a:pt x="500742" y="22369"/>
                  </a:lnTo>
                  <a:lnTo>
                    <a:pt x="446825" y="0"/>
                  </a:lnTo>
                  <a:lnTo>
                    <a:pt x="76288" y="0"/>
                  </a:lnTo>
                  <a:lnTo>
                    <a:pt x="46705" y="5870"/>
                  </a:lnTo>
                  <a:lnTo>
                    <a:pt x="22499" y="22054"/>
                  </a:lnTo>
                  <a:lnTo>
                    <a:pt x="6114" y="46124"/>
                  </a:lnTo>
                  <a:lnTo>
                    <a:pt x="0" y="75653"/>
                  </a:lnTo>
                  <a:lnTo>
                    <a:pt x="1913" y="92573"/>
                  </a:lnTo>
                  <a:lnTo>
                    <a:pt x="28553" y="134655"/>
                  </a:lnTo>
                  <a:lnTo>
                    <a:pt x="60731" y="145369"/>
                  </a:lnTo>
                  <a:lnTo>
                    <a:pt x="123514" y="145301"/>
                  </a:lnTo>
                  <a:close/>
                </a:path>
              </a:pathLst>
            </a:custGeom>
            <a:ln w="4284">
              <a:solidFill>
                <a:srgbClr val="2D2D2D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0" name="object 60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156061" y="4677357"/>
              <a:ext cx="98737" cy="91785"/>
            </a:xfrm>
            <a:prstGeom prst="rect">
              <a:avLst/>
            </a:prstGeom>
          </p:spPr>
        </p:pic>
        <p:sp>
          <p:nvSpPr>
            <p:cNvPr id="61" name="object 61" descr=""/>
            <p:cNvSpPr/>
            <p:nvPr/>
          </p:nvSpPr>
          <p:spPr>
            <a:xfrm>
              <a:off x="4265307" y="4679819"/>
              <a:ext cx="416559" cy="516255"/>
            </a:xfrm>
            <a:custGeom>
              <a:avLst/>
              <a:gdLst/>
              <a:ahLst/>
              <a:cxnLst/>
              <a:rect l="l" t="t" r="r" b="b"/>
              <a:pathLst>
                <a:path w="416560" h="516254">
                  <a:moveTo>
                    <a:pt x="81799" y="399655"/>
                  </a:moveTo>
                  <a:lnTo>
                    <a:pt x="45426" y="412232"/>
                  </a:lnTo>
                  <a:lnTo>
                    <a:pt x="30941" y="444069"/>
                  </a:lnTo>
                  <a:lnTo>
                    <a:pt x="34197" y="460827"/>
                  </a:lnTo>
                  <a:lnTo>
                    <a:pt x="43311" y="474557"/>
                  </a:lnTo>
                  <a:lnTo>
                    <a:pt x="56908" y="483869"/>
                  </a:lnTo>
                  <a:lnTo>
                    <a:pt x="73613" y="487369"/>
                  </a:lnTo>
                  <a:lnTo>
                    <a:pt x="73923" y="487369"/>
                  </a:lnTo>
                  <a:lnTo>
                    <a:pt x="74223" y="487369"/>
                  </a:lnTo>
                  <a:lnTo>
                    <a:pt x="74533" y="487359"/>
                  </a:lnTo>
                  <a:lnTo>
                    <a:pt x="82554" y="487359"/>
                  </a:lnTo>
                  <a:lnTo>
                    <a:pt x="89064" y="480860"/>
                  </a:lnTo>
                  <a:lnTo>
                    <a:pt x="89064" y="472829"/>
                  </a:lnTo>
                  <a:lnTo>
                    <a:pt x="89064" y="464809"/>
                  </a:lnTo>
                  <a:lnTo>
                    <a:pt x="82554" y="458299"/>
                  </a:lnTo>
                  <a:lnTo>
                    <a:pt x="74533" y="458299"/>
                  </a:lnTo>
                  <a:lnTo>
                    <a:pt x="66764" y="458551"/>
                  </a:lnTo>
                  <a:lnTo>
                    <a:pt x="60264" y="452468"/>
                  </a:lnTo>
                  <a:lnTo>
                    <a:pt x="93637" y="433317"/>
                  </a:lnTo>
                  <a:lnTo>
                    <a:pt x="110861" y="469226"/>
                  </a:lnTo>
                  <a:lnTo>
                    <a:pt x="107037" y="487450"/>
                  </a:lnTo>
                  <a:lnTo>
                    <a:pt x="96882" y="502287"/>
                  </a:lnTo>
                  <a:lnTo>
                    <a:pt x="81910" y="512242"/>
                  </a:lnTo>
                  <a:lnTo>
                    <a:pt x="63635" y="515820"/>
                  </a:lnTo>
                  <a:lnTo>
                    <a:pt x="60003" y="515820"/>
                  </a:lnTo>
                  <a:lnTo>
                    <a:pt x="16503" y="486967"/>
                  </a:lnTo>
                  <a:lnTo>
                    <a:pt x="12777" y="376543"/>
                  </a:lnTo>
                  <a:lnTo>
                    <a:pt x="44842" y="344470"/>
                  </a:lnTo>
                  <a:lnTo>
                    <a:pt x="50519" y="338794"/>
                  </a:lnTo>
                  <a:lnTo>
                    <a:pt x="50519" y="329591"/>
                  </a:lnTo>
                  <a:lnTo>
                    <a:pt x="44842" y="323924"/>
                  </a:lnTo>
                  <a:lnTo>
                    <a:pt x="16410" y="295474"/>
                  </a:lnTo>
                  <a:lnTo>
                    <a:pt x="16410" y="47222"/>
                  </a:lnTo>
                  <a:lnTo>
                    <a:pt x="15351" y="34500"/>
                  </a:lnTo>
                  <a:lnTo>
                    <a:pt x="12204" y="22220"/>
                  </a:lnTo>
                  <a:lnTo>
                    <a:pt x="7058" y="10635"/>
                  </a:lnTo>
                  <a:lnTo>
                    <a:pt x="0" y="0"/>
                  </a:lnTo>
                  <a:lnTo>
                    <a:pt x="310660" y="0"/>
                  </a:lnTo>
                  <a:lnTo>
                    <a:pt x="354155" y="28851"/>
                  </a:lnTo>
                  <a:lnTo>
                    <a:pt x="357885" y="73890"/>
                  </a:lnTo>
                  <a:lnTo>
                    <a:pt x="340341" y="91443"/>
                  </a:lnTo>
                  <a:lnTo>
                    <a:pt x="335633" y="96150"/>
                  </a:lnTo>
                  <a:lnTo>
                    <a:pt x="334732" y="103473"/>
                  </a:lnTo>
                  <a:lnTo>
                    <a:pt x="338162" y="109189"/>
                  </a:lnTo>
                  <a:lnTo>
                    <a:pt x="354649" y="136660"/>
                  </a:lnTo>
                  <a:lnTo>
                    <a:pt x="324919" y="172327"/>
                  </a:lnTo>
                  <a:lnTo>
                    <a:pt x="319785" y="178497"/>
                  </a:lnTo>
                  <a:lnTo>
                    <a:pt x="320618" y="187651"/>
                  </a:lnTo>
                  <a:lnTo>
                    <a:pt x="326779" y="192795"/>
                  </a:lnTo>
                  <a:lnTo>
                    <a:pt x="327099" y="193057"/>
                  </a:lnTo>
                  <a:lnTo>
                    <a:pt x="327419" y="193299"/>
                  </a:lnTo>
                  <a:lnTo>
                    <a:pt x="327748" y="193531"/>
                  </a:lnTo>
                  <a:lnTo>
                    <a:pt x="357885" y="214629"/>
                  </a:lnTo>
                  <a:lnTo>
                    <a:pt x="357885" y="399578"/>
                  </a:lnTo>
                  <a:lnTo>
                    <a:pt x="81799" y="399655"/>
                  </a:lnTo>
                  <a:close/>
                </a:path>
                <a:path w="416560" h="516254">
                  <a:moveTo>
                    <a:pt x="372416" y="515820"/>
                  </a:moveTo>
                  <a:lnTo>
                    <a:pt x="123609" y="515820"/>
                  </a:lnTo>
                  <a:lnTo>
                    <a:pt x="135177" y="495396"/>
                  </a:lnTo>
                  <a:lnTo>
                    <a:pt x="139818" y="472930"/>
                  </a:lnTo>
                  <a:lnTo>
                    <a:pt x="137444" y="450113"/>
                  </a:lnTo>
                  <a:lnTo>
                    <a:pt x="127968" y="428638"/>
                  </a:lnTo>
                  <a:lnTo>
                    <a:pt x="372416" y="428638"/>
                  </a:lnTo>
                  <a:lnTo>
                    <a:pt x="389383" y="432064"/>
                  </a:lnTo>
                  <a:lnTo>
                    <a:pt x="403240" y="441407"/>
                  </a:lnTo>
                  <a:lnTo>
                    <a:pt x="412582" y="455262"/>
                  </a:lnTo>
                  <a:lnTo>
                    <a:pt x="416009" y="472229"/>
                  </a:lnTo>
                  <a:lnTo>
                    <a:pt x="412582" y="489195"/>
                  </a:lnTo>
                  <a:lnTo>
                    <a:pt x="403240" y="503051"/>
                  </a:lnTo>
                  <a:lnTo>
                    <a:pt x="389383" y="512394"/>
                  </a:lnTo>
                  <a:lnTo>
                    <a:pt x="372416" y="515820"/>
                  </a:lnTo>
                  <a:close/>
                </a:path>
              </a:pathLst>
            </a:custGeom>
            <a:ln w="4284">
              <a:solidFill>
                <a:srgbClr val="2D2D2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2" name="object 62" descr=""/>
            <p:cNvSpPr/>
            <p:nvPr/>
          </p:nvSpPr>
          <p:spPr>
            <a:xfrm>
              <a:off x="4427026" y="4767000"/>
              <a:ext cx="123825" cy="29209"/>
            </a:xfrm>
            <a:custGeom>
              <a:avLst/>
              <a:gdLst/>
              <a:ahLst/>
              <a:cxnLst/>
              <a:rect l="l" t="t" r="r" b="b"/>
              <a:pathLst>
                <a:path w="123825" h="29210">
                  <a:moveTo>
                    <a:pt x="123512" y="0"/>
                  </a:moveTo>
                  <a:lnTo>
                    <a:pt x="0" y="0"/>
                  </a:lnTo>
                  <a:lnTo>
                    <a:pt x="0" y="29060"/>
                  </a:lnTo>
                  <a:lnTo>
                    <a:pt x="123512" y="29060"/>
                  </a:lnTo>
                  <a:lnTo>
                    <a:pt x="123512" y="0"/>
                  </a:lnTo>
                  <a:close/>
                </a:path>
              </a:pathLst>
            </a:custGeom>
            <a:solidFill>
              <a:srgbClr val="FDF1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3" name="object 63" descr=""/>
            <p:cNvSpPr/>
            <p:nvPr/>
          </p:nvSpPr>
          <p:spPr>
            <a:xfrm>
              <a:off x="4427026" y="4767000"/>
              <a:ext cx="123825" cy="29209"/>
            </a:xfrm>
            <a:custGeom>
              <a:avLst/>
              <a:gdLst/>
              <a:ahLst/>
              <a:cxnLst/>
              <a:rect l="l" t="t" r="r" b="b"/>
              <a:pathLst>
                <a:path w="123825" h="29210">
                  <a:moveTo>
                    <a:pt x="0" y="29060"/>
                  </a:moveTo>
                  <a:lnTo>
                    <a:pt x="123512" y="29060"/>
                  </a:lnTo>
                  <a:lnTo>
                    <a:pt x="123512" y="0"/>
                  </a:lnTo>
                  <a:lnTo>
                    <a:pt x="0" y="0"/>
                  </a:lnTo>
                  <a:lnTo>
                    <a:pt x="0" y="29060"/>
                  </a:lnTo>
                  <a:close/>
                </a:path>
              </a:pathLst>
            </a:custGeom>
            <a:ln w="4284">
              <a:solidFill>
                <a:srgbClr val="2D2D2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4" name="object 64" descr=""/>
            <p:cNvSpPr/>
            <p:nvPr/>
          </p:nvSpPr>
          <p:spPr>
            <a:xfrm>
              <a:off x="4354372" y="4767000"/>
              <a:ext cx="43815" cy="29209"/>
            </a:xfrm>
            <a:custGeom>
              <a:avLst/>
              <a:gdLst/>
              <a:ahLst/>
              <a:cxnLst/>
              <a:rect l="l" t="t" r="r" b="b"/>
              <a:pathLst>
                <a:path w="43814" h="29210">
                  <a:moveTo>
                    <a:pt x="43592" y="0"/>
                  </a:moveTo>
                  <a:lnTo>
                    <a:pt x="0" y="0"/>
                  </a:lnTo>
                  <a:lnTo>
                    <a:pt x="0" y="29060"/>
                  </a:lnTo>
                  <a:lnTo>
                    <a:pt x="43592" y="29060"/>
                  </a:lnTo>
                  <a:lnTo>
                    <a:pt x="43592" y="0"/>
                  </a:lnTo>
                  <a:close/>
                </a:path>
              </a:pathLst>
            </a:custGeom>
            <a:solidFill>
              <a:srgbClr val="FDF1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5" name="object 65" descr=""/>
            <p:cNvSpPr/>
            <p:nvPr/>
          </p:nvSpPr>
          <p:spPr>
            <a:xfrm>
              <a:off x="4354372" y="4767000"/>
              <a:ext cx="43815" cy="29209"/>
            </a:xfrm>
            <a:custGeom>
              <a:avLst/>
              <a:gdLst/>
              <a:ahLst/>
              <a:cxnLst/>
              <a:rect l="l" t="t" r="r" b="b"/>
              <a:pathLst>
                <a:path w="43814" h="29210">
                  <a:moveTo>
                    <a:pt x="0" y="29060"/>
                  </a:moveTo>
                  <a:lnTo>
                    <a:pt x="43592" y="29060"/>
                  </a:lnTo>
                  <a:lnTo>
                    <a:pt x="43592" y="0"/>
                  </a:lnTo>
                  <a:lnTo>
                    <a:pt x="0" y="0"/>
                  </a:lnTo>
                  <a:lnTo>
                    <a:pt x="0" y="29060"/>
                  </a:lnTo>
                  <a:close/>
                </a:path>
              </a:pathLst>
            </a:custGeom>
            <a:ln w="4284">
              <a:solidFill>
                <a:srgbClr val="2D2D2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6" name="object 66" descr=""/>
            <p:cNvSpPr/>
            <p:nvPr/>
          </p:nvSpPr>
          <p:spPr>
            <a:xfrm>
              <a:off x="4427026" y="4984952"/>
              <a:ext cx="123825" cy="29209"/>
            </a:xfrm>
            <a:custGeom>
              <a:avLst/>
              <a:gdLst/>
              <a:ahLst/>
              <a:cxnLst/>
              <a:rect l="l" t="t" r="r" b="b"/>
              <a:pathLst>
                <a:path w="123825" h="29210">
                  <a:moveTo>
                    <a:pt x="123512" y="0"/>
                  </a:moveTo>
                  <a:lnTo>
                    <a:pt x="0" y="0"/>
                  </a:lnTo>
                  <a:lnTo>
                    <a:pt x="0" y="29060"/>
                  </a:lnTo>
                  <a:lnTo>
                    <a:pt x="123512" y="29060"/>
                  </a:lnTo>
                  <a:lnTo>
                    <a:pt x="123512" y="0"/>
                  </a:lnTo>
                  <a:close/>
                </a:path>
              </a:pathLst>
            </a:custGeom>
            <a:solidFill>
              <a:srgbClr val="FDF1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7" name="object 67" descr=""/>
            <p:cNvSpPr/>
            <p:nvPr/>
          </p:nvSpPr>
          <p:spPr>
            <a:xfrm>
              <a:off x="4427026" y="4984952"/>
              <a:ext cx="123825" cy="29209"/>
            </a:xfrm>
            <a:custGeom>
              <a:avLst/>
              <a:gdLst/>
              <a:ahLst/>
              <a:cxnLst/>
              <a:rect l="l" t="t" r="r" b="b"/>
              <a:pathLst>
                <a:path w="123825" h="29210">
                  <a:moveTo>
                    <a:pt x="0" y="29060"/>
                  </a:moveTo>
                  <a:lnTo>
                    <a:pt x="123512" y="29060"/>
                  </a:lnTo>
                  <a:lnTo>
                    <a:pt x="123512" y="0"/>
                  </a:lnTo>
                  <a:lnTo>
                    <a:pt x="0" y="0"/>
                  </a:lnTo>
                  <a:lnTo>
                    <a:pt x="0" y="29060"/>
                  </a:lnTo>
                  <a:close/>
                </a:path>
              </a:pathLst>
            </a:custGeom>
            <a:ln w="4284">
              <a:solidFill>
                <a:srgbClr val="2D2D2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8" name="object 68" descr=""/>
            <p:cNvSpPr/>
            <p:nvPr/>
          </p:nvSpPr>
          <p:spPr>
            <a:xfrm>
              <a:off x="4354372" y="4984952"/>
              <a:ext cx="43815" cy="29209"/>
            </a:xfrm>
            <a:custGeom>
              <a:avLst/>
              <a:gdLst/>
              <a:ahLst/>
              <a:cxnLst/>
              <a:rect l="l" t="t" r="r" b="b"/>
              <a:pathLst>
                <a:path w="43814" h="29210">
                  <a:moveTo>
                    <a:pt x="43592" y="0"/>
                  </a:moveTo>
                  <a:lnTo>
                    <a:pt x="0" y="0"/>
                  </a:lnTo>
                  <a:lnTo>
                    <a:pt x="0" y="29060"/>
                  </a:lnTo>
                  <a:lnTo>
                    <a:pt x="43592" y="29060"/>
                  </a:lnTo>
                  <a:lnTo>
                    <a:pt x="43592" y="0"/>
                  </a:lnTo>
                  <a:close/>
                </a:path>
              </a:pathLst>
            </a:custGeom>
            <a:solidFill>
              <a:srgbClr val="FDF1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9" name="object 69" descr=""/>
            <p:cNvSpPr/>
            <p:nvPr/>
          </p:nvSpPr>
          <p:spPr>
            <a:xfrm>
              <a:off x="4354372" y="4984952"/>
              <a:ext cx="43815" cy="29209"/>
            </a:xfrm>
            <a:custGeom>
              <a:avLst/>
              <a:gdLst/>
              <a:ahLst/>
              <a:cxnLst/>
              <a:rect l="l" t="t" r="r" b="b"/>
              <a:pathLst>
                <a:path w="43814" h="29210">
                  <a:moveTo>
                    <a:pt x="0" y="29060"/>
                  </a:moveTo>
                  <a:lnTo>
                    <a:pt x="43592" y="29060"/>
                  </a:lnTo>
                  <a:lnTo>
                    <a:pt x="43592" y="0"/>
                  </a:lnTo>
                  <a:lnTo>
                    <a:pt x="0" y="0"/>
                  </a:lnTo>
                  <a:lnTo>
                    <a:pt x="0" y="29060"/>
                  </a:lnTo>
                  <a:close/>
                </a:path>
              </a:pathLst>
            </a:custGeom>
            <a:ln w="4284">
              <a:solidFill>
                <a:srgbClr val="2D2D2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0" name="object 70" descr=""/>
            <p:cNvSpPr/>
            <p:nvPr/>
          </p:nvSpPr>
          <p:spPr>
            <a:xfrm>
              <a:off x="4354372" y="4839651"/>
              <a:ext cx="123825" cy="29209"/>
            </a:xfrm>
            <a:custGeom>
              <a:avLst/>
              <a:gdLst/>
              <a:ahLst/>
              <a:cxnLst/>
              <a:rect l="l" t="t" r="r" b="b"/>
              <a:pathLst>
                <a:path w="123825" h="29210">
                  <a:moveTo>
                    <a:pt x="123512" y="0"/>
                  </a:moveTo>
                  <a:lnTo>
                    <a:pt x="0" y="0"/>
                  </a:lnTo>
                  <a:lnTo>
                    <a:pt x="0" y="29060"/>
                  </a:lnTo>
                  <a:lnTo>
                    <a:pt x="123512" y="29060"/>
                  </a:lnTo>
                  <a:lnTo>
                    <a:pt x="123512" y="0"/>
                  </a:lnTo>
                  <a:close/>
                </a:path>
              </a:pathLst>
            </a:custGeom>
            <a:solidFill>
              <a:srgbClr val="FDF1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1" name="object 71" descr=""/>
            <p:cNvSpPr/>
            <p:nvPr/>
          </p:nvSpPr>
          <p:spPr>
            <a:xfrm>
              <a:off x="4354372" y="4839651"/>
              <a:ext cx="123825" cy="29209"/>
            </a:xfrm>
            <a:custGeom>
              <a:avLst/>
              <a:gdLst/>
              <a:ahLst/>
              <a:cxnLst/>
              <a:rect l="l" t="t" r="r" b="b"/>
              <a:pathLst>
                <a:path w="123825" h="29210">
                  <a:moveTo>
                    <a:pt x="0" y="29060"/>
                  </a:moveTo>
                  <a:lnTo>
                    <a:pt x="123512" y="29060"/>
                  </a:lnTo>
                  <a:lnTo>
                    <a:pt x="123512" y="0"/>
                  </a:lnTo>
                  <a:lnTo>
                    <a:pt x="0" y="0"/>
                  </a:lnTo>
                  <a:lnTo>
                    <a:pt x="0" y="29060"/>
                  </a:lnTo>
                  <a:close/>
                </a:path>
              </a:pathLst>
            </a:custGeom>
            <a:ln w="4284">
              <a:solidFill>
                <a:srgbClr val="2D2D2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2" name="object 72" descr=""/>
            <p:cNvSpPr/>
            <p:nvPr/>
          </p:nvSpPr>
          <p:spPr>
            <a:xfrm>
              <a:off x="4506946" y="4839651"/>
              <a:ext cx="43815" cy="29209"/>
            </a:xfrm>
            <a:custGeom>
              <a:avLst/>
              <a:gdLst/>
              <a:ahLst/>
              <a:cxnLst/>
              <a:rect l="l" t="t" r="r" b="b"/>
              <a:pathLst>
                <a:path w="43814" h="29210">
                  <a:moveTo>
                    <a:pt x="43592" y="0"/>
                  </a:moveTo>
                  <a:lnTo>
                    <a:pt x="0" y="0"/>
                  </a:lnTo>
                  <a:lnTo>
                    <a:pt x="0" y="29060"/>
                  </a:lnTo>
                  <a:lnTo>
                    <a:pt x="43592" y="29060"/>
                  </a:lnTo>
                  <a:lnTo>
                    <a:pt x="43592" y="0"/>
                  </a:lnTo>
                  <a:close/>
                </a:path>
              </a:pathLst>
            </a:custGeom>
            <a:solidFill>
              <a:srgbClr val="FDF1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3" name="object 73" descr=""/>
            <p:cNvSpPr/>
            <p:nvPr/>
          </p:nvSpPr>
          <p:spPr>
            <a:xfrm>
              <a:off x="4506946" y="4839651"/>
              <a:ext cx="43815" cy="29209"/>
            </a:xfrm>
            <a:custGeom>
              <a:avLst/>
              <a:gdLst/>
              <a:ahLst/>
              <a:cxnLst/>
              <a:rect l="l" t="t" r="r" b="b"/>
              <a:pathLst>
                <a:path w="43814" h="29210">
                  <a:moveTo>
                    <a:pt x="0" y="29060"/>
                  </a:moveTo>
                  <a:lnTo>
                    <a:pt x="43592" y="29060"/>
                  </a:lnTo>
                  <a:lnTo>
                    <a:pt x="43592" y="0"/>
                  </a:lnTo>
                  <a:lnTo>
                    <a:pt x="0" y="0"/>
                  </a:lnTo>
                  <a:lnTo>
                    <a:pt x="0" y="29060"/>
                  </a:lnTo>
                  <a:close/>
                </a:path>
              </a:pathLst>
            </a:custGeom>
            <a:ln w="4284">
              <a:solidFill>
                <a:srgbClr val="2D2D2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4" name="object 74" descr=""/>
            <p:cNvSpPr/>
            <p:nvPr/>
          </p:nvSpPr>
          <p:spPr>
            <a:xfrm>
              <a:off x="4354372" y="4912301"/>
              <a:ext cx="196215" cy="29209"/>
            </a:xfrm>
            <a:custGeom>
              <a:avLst/>
              <a:gdLst/>
              <a:ahLst/>
              <a:cxnLst/>
              <a:rect l="l" t="t" r="r" b="b"/>
              <a:pathLst>
                <a:path w="196214" h="29210">
                  <a:moveTo>
                    <a:pt x="196166" y="0"/>
                  </a:moveTo>
                  <a:lnTo>
                    <a:pt x="0" y="0"/>
                  </a:lnTo>
                  <a:lnTo>
                    <a:pt x="0" y="29060"/>
                  </a:lnTo>
                  <a:lnTo>
                    <a:pt x="196166" y="29060"/>
                  </a:lnTo>
                  <a:lnTo>
                    <a:pt x="196166" y="0"/>
                  </a:lnTo>
                  <a:close/>
                </a:path>
              </a:pathLst>
            </a:custGeom>
            <a:solidFill>
              <a:srgbClr val="FDF1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5" name="object 75" descr=""/>
            <p:cNvSpPr/>
            <p:nvPr/>
          </p:nvSpPr>
          <p:spPr>
            <a:xfrm>
              <a:off x="4354372" y="4912301"/>
              <a:ext cx="196215" cy="29209"/>
            </a:xfrm>
            <a:custGeom>
              <a:avLst/>
              <a:gdLst/>
              <a:ahLst/>
              <a:cxnLst/>
              <a:rect l="l" t="t" r="r" b="b"/>
              <a:pathLst>
                <a:path w="196214" h="29210">
                  <a:moveTo>
                    <a:pt x="0" y="29060"/>
                  </a:moveTo>
                  <a:lnTo>
                    <a:pt x="196166" y="29060"/>
                  </a:lnTo>
                  <a:lnTo>
                    <a:pt x="196166" y="0"/>
                  </a:lnTo>
                  <a:lnTo>
                    <a:pt x="0" y="0"/>
                  </a:lnTo>
                  <a:lnTo>
                    <a:pt x="0" y="29060"/>
                  </a:lnTo>
                  <a:close/>
                </a:path>
              </a:pathLst>
            </a:custGeom>
            <a:ln w="4284">
              <a:solidFill>
                <a:srgbClr val="2D2D2D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6" name="object 76" descr=""/>
          <p:cNvGrpSpPr/>
          <p:nvPr/>
        </p:nvGrpSpPr>
        <p:grpSpPr>
          <a:xfrm>
            <a:off x="4245099" y="3804031"/>
            <a:ext cx="340360" cy="512445"/>
            <a:chOff x="4245099" y="3804031"/>
            <a:chExt cx="340360" cy="512445"/>
          </a:xfrm>
        </p:grpSpPr>
        <p:pic>
          <p:nvPicPr>
            <p:cNvPr id="77" name="object 77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88916" y="4134175"/>
              <a:ext cx="113126" cy="67741"/>
            </a:xfrm>
            <a:prstGeom prst="rect">
              <a:avLst/>
            </a:prstGeom>
          </p:spPr>
        </p:pic>
        <p:sp>
          <p:nvSpPr>
            <p:cNvPr id="78" name="object 78" descr=""/>
            <p:cNvSpPr/>
            <p:nvPr/>
          </p:nvSpPr>
          <p:spPr>
            <a:xfrm>
              <a:off x="4432940" y="4014620"/>
              <a:ext cx="48260" cy="48260"/>
            </a:xfrm>
            <a:custGeom>
              <a:avLst/>
              <a:gdLst/>
              <a:ahLst/>
              <a:cxnLst/>
              <a:rect l="l" t="t" r="r" b="b"/>
              <a:pathLst>
                <a:path w="48260" h="48260">
                  <a:moveTo>
                    <a:pt x="23956" y="0"/>
                  </a:moveTo>
                  <a:lnTo>
                    <a:pt x="14631" y="1882"/>
                  </a:lnTo>
                  <a:lnTo>
                    <a:pt x="7016" y="7015"/>
                  </a:lnTo>
                  <a:lnTo>
                    <a:pt x="1882" y="14630"/>
                  </a:lnTo>
                  <a:lnTo>
                    <a:pt x="0" y="23955"/>
                  </a:lnTo>
                  <a:lnTo>
                    <a:pt x="1882" y="33280"/>
                  </a:lnTo>
                  <a:lnTo>
                    <a:pt x="7016" y="40894"/>
                  </a:lnTo>
                  <a:lnTo>
                    <a:pt x="14631" y="46028"/>
                  </a:lnTo>
                  <a:lnTo>
                    <a:pt x="23956" y="47910"/>
                  </a:lnTo>
                  <a:lnTo>
                    <a:pt x="33281" y="46028"/>
                  </a:lnTo>
                  <a:lnTo>
                    <a:pt x="40896" y="40894"/>
                  </a:lnTo>
                  <a:lnTo>
                    <a:pt x="46030" y="33280"/>
                  </a:lnTo>
                  <a:lnTo>
                    <a:pt x="47913" y="23955"/>
                  </a:lnTo>
                  <a:lnTo>
                    <a:pt x="46030" y="14630"/>
                  </a:lnTo>
                  <a:lnTo>
                    <a:pt x="40896" y="7015"/>
                  </a:lnTo>
                  <a:lnTo>
                    <a:pt x="33281" y="1882"/>
                  </a:lnTo>
                  <a:lnTo>
                    <a:pt x="23956" y="0"/>
                  </a:lnTo>
                  <a:close/>
                </a:path>
              </a:pathLst>
            </a:custGeom>
            <a:solidFill>
              <a:srgbClr val="FDF1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9" name="object 79" descr=""/>
            <p:cNvSpPr/>
            <p:nvPr/>
          </p:nvSpPr>
          <p:spPr>
            <a:xfrm>
              <a:off x="4432940" y="4014620"/>
              <a:ext cx="48260" cy="48260"/>
            </a:xfrm>
            <a:custGeom>
              <a:avLst/>
              <a:gdLst/>
              <a:ahLst/>
              <a:cxnLst/>
              <a:rect l="l" t="t" r="r" b="b"/>
              <a:pathLst>
                <a:path w="48260" h="48260">
                  <a:moveTo>
                    <a:pt x="47913" y="23955"/>
                  </a:moveTo>
                  <a:lnTo>
                    <a:pt x="46030" y="33280"/>
                  </a:lnTo>
                  <a:lnTo>
                    <a:pt x="40896" y="40894"/>
                  </a:lnTo>
                  <a:lnTo>
                    <a:pt x="33281" y="46028"/>
                  </a:lnTo>
                  <a:lnTo>
                    <a:pt x="23956" y="47910"/>
                  </a:lnTo>
                  <a:lnTo>
                    <a:pt x="14631" y="46028"/>
                  </a:lnTo>
                  <a:lnTo>
                    <a:pt x="7016" y="40894"/>
                  </a:lnTo>
                  <a:lnTo>
                    <a:pt x="1882" y="33280"/>
                  </a:lnTo>
                  <a:lnTo>
                    <a:pt x="0" y="23955"/>
                  </a:lnTo>
                  <a:lnTo>
                    <a:pt x="1882" y="14630"/>
                  </a:lnTo>
                  <a:lnTo>
                    <a:pt x="7016" y="7015"/>
                  </a:lnTo>
                  <a:lnTo>
                    <a:pt x="14631" y="1882"/>
                  </a:lnTo>
                  <a:lnTo>
                    <a:pt x="23956" y="0"/>
                  </a:lnTo>
                  <a:lnTo>
                    <a:pt x="33281" y="1882"/>
                  </a:lnTo>
                  <a:lnTo>
                    <a:pt x="40896" y="7015"/>
                  </a:lnTo>
                  <a:lnTo>
                    <a:pt x="46030" y="14630"/>
                  </a:lnTo>
                  <a:lnTo>
                    <a:pt x="47913" y="23955"/>
                  </a:lnTo>
                  <a:close/>
                </a:path>
              </a:pathLst>
            </a:custGeom>
            <a:ln w="4356">
              <a:solidFill>
                <a:srgbClr val="2D2D2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0" name="object 80" descr=""/>
            <p:cNvSpPr/>
            <p:nvPr/>
          </p:nvSpPr>
          <p:spPr>
            <a:xfrm>
              <a:off x="4432940" y="4014620"/>
              <a:ext cx="48260" cy="48260"/>
            </a:xfrm>
            <a:custGeom>
              <a:avLst/>
              <a:gdLst/>
              <a:ahLst/>
              <a:cxnLst/>
              <a:rect l="l" t="t" r="r" b="b"/>
              <a:pathLst>
                <a:path w="48260" h="48260">
                  <a:moveTo>
                    <a:pt x="23956" y="0"/>
                  </a:moveTo>
                  <a:lnTo>
                    <a:pt x="14631" y="1882"/>
                  </a:lnTo>
                  <a:lnTo>
                    <a:pt x="7016" y="7015"/>
                  </a:lnTo>
                  <a:lnTo>
                    <a:pt x="1882" y="14630"/>
                  </a:lnTo>
                  <a:lnTo>
                    <a:pt x="0" y="23955"/>
                  </a:lnTo>
                  <a:lnTo>
                    <a:pt x="1882" y="33280"/>
                  </a:lnTo>
                  <a:lnTo>
                    <a:pt x="7016" y="40894"/>
                  </a:lnTo>
                  <a:lnTo>
                    <a:pt x="14631" y="46028"/>
                  </a:lnTo>
                  <a:lnTo>
                    <a:pt x="23956" y="47910"/>
                  </a:lnTo>
                  <a:lnTo>
                    <a:pt x="33281" y="46028"/>
                  </a:lnTo>
                  <a:lnTo>
                    <a:pt x="40896" y="40894"/>
                  </a:lnTo>
                  <a:lnTo>
                    <a:pt x="46030" y="33280"/>
                  </a:lnTo>
                  <a:lnTo>
                    <a:pt x="47913" y="23955"/>
                  </a:lnTo>
                  <a:lnTo>
                    <a:pt x="46030" y="14630"/>
                  </a:lnTo>
                  <a:lnTo>
                    <a:pt x="40896" y="7015"/>
                  </a:lnTo>
                  <a:lnTo>
                    <a:pt x="33281" y="1882"/>
                  </a:lnTo>
                  <a:lnTo>
                    <a:pt x="23956" y="0"/>
                  </a:lnTo>
                  <a:close/>
                </a:path>
              </a:pathLst>
            </a:custGeom>
            <a:solidFill>
              <a:srgbClr val="FDF1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1" name="object 81" descr=""/>
            <p:cNvSpPr/>
            <p:nvPr/>
          </p:nvSpPr>
          <p:spPr>
            <a:xfrm>
              <a:off x="4432940" y="4014620"/>
              <a:ext cx="48260" cy="48260"/>
            </a:xfrm>
            <a:custGeom>
              <a:avLst/>
              <a:gdLst/>
              <a:ahLst/>
              <a:cxnLst/>
              <a:rect l="l" t="t" r="r" b="b"/>
              <a:pathLst>
                <a:path w="48260" h="48260">
                  <a:moveTo>
                    <a:pt x="47913" y="23955"/>
                  </a:moveTo>
                  <a:lnTo>
                    <a:pt x="46030" y="33280"/>
                  </a:lnTo>
                  <a:lnTo>
                    <a:pt x="40896" y="40894"/>
                  </a:lnTo>
                  <a:lnTo>
                    <a:pt x="33281" y="46028"/>
                  </a:lnTo>
                  <a:lnTo>
                    <a:pt x="23956" y="47910"/>
                  </a:lnTo>
                  <a:lnTo>
                    <a:pt x="14631" y="46028"/>
                  </a:lnTo>
                  <a:lnTo>
                    <a:pt x="7016" y="40894"/>
                  </a:lnTo>
                  <a:lnTo>
                    <a:pt x="1882" y="33280"/>
                  </a:lnTo>
                  <a:lnTo>
                    <a:pt x="0" y="23955"/>
                  </a:lnTo>
                  <a:lnTo>
                    <a:pt x="1882" y="14630"/>
                  </a:lnTo>
                  <a:lnTo>
                    <a:pt x="7016" y="7015"/>
                  </a:lnTo>
                  <a:lnTo>
                    <a:pt x="14631" y="1882"/>
                  </a:lnTo>
                  <a:lnTo>
                    <a:pt x="23956" y="0"/>
                  </a:lnTo>
                  <a:lnTo>
                    <a:pt x="33281" y="1882"/>
                  </a:lnTo>
                  <a:lnTo>
                    <a:pt x="40896" y="7015"/>
                  </a:lnTo>
                  <a:lnTo>
                    <a:pt x="46030" y="14630"/>
                  </a:lnTo>
                  <a:lnTo>
                    <a:pt x="47913" y="23955"/>
                  </a:lnTo>
                  <a:close/>
                </a:path>
              </a:pathLst>
            </a:custGeom>
            <a:ln w="4356">
              <a:solidFill>
                <a:srgbClr val="2D2D2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2" name="object 82" descr=""/>
            <p:cNvSpPr/>
            <p:nvPr/>
          </p:nvSpPr>
          <p:spPr>
            <a:xfrm>
              <a:off x="4247277" y="3806209"/>
              <a:ext cx="335915" cy="508000"/>
            </a:xfrm>
            <a:custGeom>
              <a:avLst/>
              <a:gdLst/>
              <a:ahLst/>
              <a:cxnLst/>
              <a:rect l="l" t="t" r="r" b="b"/>
              <a:pathLst>
                <a:path w="335914" h="508000">
                  <a:moveTo>
                    <a:pt x="335391" y="459941"/>
                  </a:moveTo>
                  <a:lnTo>
                    <a:pt x="0" y="459941"/>
                  </a:lnTo>
                  <a:lnTo>
                    <a:pt x="0" y="507853"/>
                  </a:lnTo>
                  <a:lnTo>
                    <a:pt x="335391" y="507853"/>
                  </a:lnTo>
                  <a:lnTo>
                    <a:pt x="335391" y="459941"/>
                  </a:lnTo>
                  <a:close/>
                </a:path>
                <a:path w="335914" h="508000">
                  <a:moveTo>
                    <a:pt x="288970" y="280277"/>
                  </a:moveTo>
                  <a:lnTo>
                    <a:pt x="252741" y="280277"/>
                  </a:lnTo>
                  <a:lnTo>
                    <a:pt x="254753" y="288923"/>
                  </a:lnTo>
                  <a:lnTo>
                    <a:pt x="256259" y="297794"/>
                  </a:lnTo>
                  <a:lnTo>
                    <a:pt x="257204" y="306889"/>
                  </a:lnTo>
                  <a:lnTo>
                    <a:pt x="257532" y="316209"/>
                  </a:lnTo>
                  <a:lnTo>
                    <a:pt x="250173" y="361514"/>
                  </a:lnTo>
                  <a:lnTo>
                    <a:pt x="229704" y="400954"/>
                  </a:lnTo>
                  <a:lnTo>
                    <a:pt x="198541" y="432115"/>
                  </a:lnTo>
                  <a:lnTo>
                    <a:pt x="159099" y="452582"/>
                  </a:lnTo>
                  <a:lnTo>
                    <a:pt x="113793" y="459941"/>
                  </a:lnTo>
                  <a:lnTo>
                    <a:pt x="221597" y="459941"/>
                  </a:lnTo>
                  <a:lnTo>
                    <a:pt x="251271" y="431841"/>
                  </a:lnTo>
                  <a:lnTo>
                    <a:pt x="273927" y="397732"/>
                  </a:lnTo>
                  <a:lnTo>
                    <a:pt x="288385" y="358796"/>
                  </a:lnTo>
                  <a:lnTo>
                    <a:pt x="293467" y="316210"/>
                  </a:lnTo>
                  <a:lnTo>
                    <a:pt x="288970" y="280277"/>
                  </a:lnTo>
                  <a:close/>
                </a:path>
                <a:path w="335914" h="508000">
                  <a:moveTo>
                    <a:pt x="198838" y="25751"/>
                  </a:moveTo>
                  <a:lnTo>
                    <a:pt x="97622" y="269497"/>
                  </a:lnTo>
                  <a:lnTo>
                    <a:pt x="95255" y="278723"/>
                  </a:lnTo>
                  <a:lnTo>
                    <a:pt x="95301" y="288062"/>
                  </a:lnTo>
                  <a:lnTo>
                    <a:pt x="97762" y="297045"/>
                  </a:lnTo>
                  <a:lnTo>
                    <a:pt x="102413" y="304831"/>
                  </a:lnTo>
                  <a:lnTo>
                    <a:pt x="95825" y="320402"/>
                  </a:lnTo>
                  <a:lnTo>
                    <a:pt x="128766" y="334176"/>
                  </a:lnTo>
                  <a:lnTo>
                    <a:pt x="135354" y="318605"/>
                  </a:lnTo>
                  <a:lnTo>
                    <a:pt x="144220" y="316209"/>
                  </a:lnTo>
                  <a:lnTo>
                    <a:pt x="152423" y="311643"/>
                  </a:lnTo>
                  <a:lnTo>
                    <a:pt x="159104" y="305214"/>
                  </a:lnTo>
                  <a:lnTo>
                    <a:pt x="164102" y="297045"/>
                  </a:lnTo>
                  <a:lnTo>
                    <a:pt x="170690" y="280277"/>
                  </a:lnTo>
                  <a:lnTo>
                    <a:pt x="288970" y="280277"/>
                  </a:lnTo>
                  <a:lnTo>
                    <a:pt x="287974" y="272313"/>
                  </a:lnTo>
                  <a:lnTo>
                    <a:pt x="286414" y="268299"/>
                  </a:lnTo>
                  <a:lnTo>
                    <a:pt x="209619" y="268299"/>
                  </a:lnTo>
                  <a:lnTo>
                    <a:pt x="195666" y="265464"/>
                  </a:lnTo>
                  <a:lnTo>
                    <a:pt x="184240" y="257744"/>
                  </a:lnTo>
                  <a:lnTo>
                    <a:pt x="176520" y="246318"/>
                  </a:lnTo>
                  <a:lnTo>
                    <a:pt x="173684" y="232366"/>
                  </a:lnTo>
                  <a:lnTo>
                    <a:pt x="176520" y="218414"/>
                  </a:lnTo>
                  <a:lnTo>
                    <a:pt x="184240" y="206988"/>
                  </a:lnTo>
                  <a:lnTo>
                    <a:pt x="195666" y="199268"/>
                  </a:lnTo>
                  <a:lnTo>
                    <a:pt x="209619" y="196433"/>
                  </a:lnTo>
                  <a:lnTo>
                    <a:pt x="246992" y="196433"/>
                  </a:lnTo>
                  <a:lnTo>
                    <a:pt x="216806" y="169483"/>
                  </a:lnTo>
                  <a:lnTo>
                    <a:pt x="265318" y="52701"/>
                  </a:lnTo>
                  <a:lnTo>
                    <a:pt x="248548" y="46113"/>
                  </a:lnTo>
                  <a:lnTo>
                    <a:pt x="254160" y="32339"/>
                  </a:lnTo>
                  <a:lnTo>
                    <a:pt x="215608" y="32339"/>
                  </a:lnTo>
                  <a:lnTo>
                    <a:pt x="198838" y="25751"/>
                  </a:lnTo>
                  <a:close/>
                </a:path>
                <a:path w="335914" h="508000">
                  <a:moveTo>
                    <a:pt x="246992" y="196433"/>
                  </a:moveTo>
                  <a:lnTo>
                    <a:pt x="209619" y="196433"/>
                  </a:lnTo>
                  <a:lnTo>
                    <a:pt x="223572" y="199268"/>
                  </a:lnTo>
                  <a:lnTo>
                    <a:pt x="234998" y="206988"/>
                  </a:lnTo>
                  <a:lnTo>
                    <a:pt x="242718" y="218414"/>
                  </a:lnTo>
                  <a:lnTo>
                    <a:pt x="245554" y="232366"/>
                  </a:lnTo>
                  <a:lnTo>
                    <a:pt x="242718" y="246318"/>
                  </a:lnTo>
                  <a:lnTo>
                    <a:pt x="234998" y="257744"/>
                  </a:lnTo>
                  <a:lnTo>
                    <a:pt x="223572" y="265464"/>
                  </a:lnTo>
                  <a:lnTo>
                    <a:pt x="209619" y="268299"/>
                  </a:lnTo>
                  <a:lnTo>
                    <a:pt x="286414" y="268299"/>
                  </a:lnTo>
                  <a:lnTo>
                    <a:pt x="272459" y="232366"/>
                  </a:lnTo>
                  <a:lnTo>
                    <a:pt x="248239" y="197547"/>
                  </a:lnTo>
                  <a:lnTo>
                    <a:pt x="246992" y="196433"/>
                  </a:lnTo>
                  <a:close/>
                </a:path>
                <a:path w="335914" h="508000">
                  <a:moveTo>
                    <a:pt x="228784" y="0"/>
                  </a:moveTo>
                  <a:lnTo>
                    <a:pt x="215608" y="32339"/>
                  </a:lnTo>
                  <a:lnTo>
                    <a:pt x="254160" y="32339"/>
                  </a:lnTo>
                  <a:lnTo>
                    <a:pt x="261724" y="13774"/>
                  </a:lnTo>
                  <a:lnTo>
                    <a:pt x="228784" y="0"/>
                  </a:lnTo>
                  <a:close/>
                </a:path>
              </a:pathLst>
            </a:custGeom>
            <a:solidFill>
              <a:srgbClr val="FDF1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3" name="object 83" descr=""/>
            <p:cNvSpPr/>
            <p:nvPr/>
          </p:nvSpPr>
          <p:spPr>
            <a:xfrm>
              <a:off x="4247277" y="3806209"/>
              <a:ext cx="335915" cy="508000"/>
            </a:xfrm>
            <a:custGeom>
              <a:avLst/>
              <a:gdLst/>
              <a:ahLst/>
              <a:cxnLst/>
              <a:rect l="l" t="t" r="r" b="b"/>
              <a:pathLst>
                <a:path w="335914" h="508000">
                  <a:moveTo>
                    <a:pt x="221597" y="459941"/>
                  </a:moveTo>
                  <a:lnTo>
                    <a:pt x="251271" y="431841"/>
                  </a:lnTo>
                  <a:lnTo>
                    <a:pt x="273927" y="397732"/>
                  </a:lnTo>
                  <a:lnTo>
                    <a:pt x="288385" y="358796"/>
                  </a:lnTo>
                  <a:lnTo>
                    <a:pt x="293467" y="316209"/>
                  </a:lnTo>
                  <a:lnTo>
                    <a:pt x="287974" y="272313"/>
                  </a:lnTo>
                  <a:lnTo>
                    <a:pt x="272430" y="232291"/>
                  </a:lnTo>
                  <a:lnTo>
                    <a:pt x="248239" y="197547"/>
                  </a:lnTo>
                  <a:lnTo>
                    <a:pt x="216806" y="169483"/>
                  </a:lnTo>
                  <a:lnTo>
                    <a:pt x="265318" y="52701"/>
                  </a:lnTo>
                  <a:lnTo>
                    <a:pt x="248548" y="46113"/>
                  </a:lnTo>
                  <a:lnTo>
                    <a:pt x="261724" y="13774"/>
                  </a:lnTo>
                  <a:lnTo>
                    <a:pt x="228784" y="0"/>
                  </a:lnTo>
                  <a:lnTo>
                    <a:pt x="215608" y="32339"/>
                  </a:lnTo>
                  <a:lnTo>
                    <a:pt x="198838" y="25751"/>
                  </a:lnTo>
                  <a:lnTo>
                    <a:pt x="97622" y="269497"/>
                  </a:lnTo>
                  <a:lnTo>
                    <a:pt x="95255" y="278723"/>
                  </a:lnTo>
                  <a:lnTo>
                    <a:pt x="95301" y="288062"/>
                  </a:lnTo>
                  <a:lnTo>
                    <a:pt x="97706" y="296952"/>
                  </a:lnTo>
                  <a:lnTo>
                    <a:pt x="102413" y="304831"/>
                  </a:lnTo>
                  <a:lnTo>
                    <a:pt x="95825" y="320402"/>
                  </a:lnTo>
                  <a:lnTo>
                    <a:pt x="128766" y="334176"/>
                  </a:lnTo>
                  <a:lnTo>
                    <a:pt x="135354" y="318605"/>
                  </a:lnTo>
                  <a:lnTo>
                    <a:pt x="144394" y="316163"/>
                  </a:lnTo>
                  <a:lnTo>
                    <a:pt x="152423" y="311643"/>
                  </a:lnTo>
                  <a:lnTo>
                    <a:pt x="159104" y="305214"/>
                  </a:lnTo>
                  <a:lnTo>
                    <a:pt x="164102" y="297045"/>
                  </a:lnTo>
                  <a:lnTo>
                    <a:pt x="170690" y="280277"/>
                  </a:lnTo>
                  <a:lnTo>
                    <a:pt x="252741" y="280277"/>
                  </a:lnTo>
                  <a:lnTo>
                    <a:pt x="254753" y="288923"/>
                  </a:lnTo>
                  <a:lnTo>
                    <a:pt x="256259" y="297794"/>
                  </a:lnTo>
                  <a:lnTo>
                    <a:pt x="257204" y="306889"/>
                  </a:lnTo>
                  <a:lnTo>
                    <a:pt x="257532" y="316209"/>
                  </a:lnTo>
                  <a:lnTo>
                    <a:pt x="250172" y="361514"/>
                  </a:lnTo>
                  <a:lnTo>
                    <a:pt x="229704" y="400954"/>
                  </a:lnTo>
                  <a:lnTo>
                    <a:pt x="198541" y="432115"/>
                  </a:lnTo>
                  <a:lnTo>
                    <a:pt x="159099" y="452582"/>
                  </a:lnTo>
                  <a:lnTo>
                    <a:pt x="113793" y="459941"/>
                  </a:lnTo>
                  <a:lnTo>
                    <a:pt x="0" y="459941"/>
                  </a:lnTo>
                  <a:lnTo>
                    <a:pt x="0" y="495875"/>
                  </a:lnTo>
                  <a:lnTo>
                    <a:pt x="0" y="507853"/>
                  </a:lnTo>
                  <a:lnTo>
                    <a:pt x="335391" y="507853"/>
                  </a:lnTo>
                  <a:lnTo>
                    <a:pt x="335391" y="495875"/>
                  </a:lnTo>
                  <a:lnTo>
                    <a:pt x="335391" y="459941"/>
                  </a:lnTo>
                  <a:lnTo>
                    <a:pt x="221597" y="459941"/>
                  </a:lnTo>
                  <a:close/>
                </a:path>
              </a:pathLst>
            </a:custGeom>
            <a:ln w="4356">
              <a:solidFill>
                <a:srgbClr val="2D2D2D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84" name="object 84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418784" y="4000464"/>
              <a:ext cx="76225" cy="76221"/>
            </a:xfrm>
            <a:prstGeom prst="rect">
              <a:avLst/>
            </a:prstGeom>
          </p:spPr>
        </p:pic>
      </p:grpSp>
      <p:sp>
        <p:nvSpPr>
          <p:cNvPr id="85" name="object 85" descr=""/>
          <p:cNvSpPr/>
          <p:nvPr/>
        </p:nvSpPr>
        <p:spPr>
          <a:xfrm>
            <a:off x="352425" y="3629025"/>
            <a:ext cx="2152650" cy="847725"/>
          </a:xfrm>
          <a:custGeom>
            <a:avLst/>
            <a:gdLst/>
            <a:ahLst/>
            <a:cxnLst/>
            <a:rect l="l" t="t" r="r" b="b"/>
            <a:pathLst>
              <a:path w="2152650" h="847725">
                <a:moveTo>
                  <a:pt x="0" y="847725"/>
                </a:moveTo>
                <a:lnTo>
                  <a:pt x="2152650" y="847725"/>
                </a:lnTo>
                <a:lnTo>
                  <a:pt x="2152650" y="0"/>
                </a:lnTo>
                <a:lnTo>
                  <a:pt x="0" y="0"/>
                </a:lnTo>
                <a:lnTo>
                  <a:pt x="0" y="847725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" name="object 86" descr=""/>
          <p:cNvSpPr txBox="1"/>
          <p:nvPr/>
        </p:nvSpPr>
        <p:spPr>
          <a:xfrm>
            <a:off x="350043" y="3685991"/>
            <a:ext cx="2164715" cy="693420"/>
          </a:xfrm>
          <a:prstGeom prst="rect">
            <a:avLst/>
          </a:prstGeom>
        </p:spPr>
        <p:txBody>
          <a:bodyPr wrap="square" lIns="0" tIns="30480" rIns="0" bIns="0" rtlCol="0" vert="horz">
            <a:spAutoFit/>
          </a:bodyPr>
          <a:lstStyle/>
          <a:p>
            <a:pPr algn="ctr" marL="455295">
              <a:lnSpc>
                <a:spcPct val="100000"/>
              </a:lnSpc>
              <a:spcBef>
                <a:spcPts val="240"/>
              </a:spcBef>
            </a:pPr>
            <a:r>
              <a:rPr dirty="0" u="sng" sz="1800" spc="-325" b="1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100%</a:t>
            </a:r>
            <a:endParaRPr sz="1800">
              <a:latin typeface="Tahoma"/>
              <a:cs typeface="Tahoma"/>
            </a:endParaRPr>
          </a:p>
          <a:p>
            <a:pPr algn="ctr" marL="445134">
              <a:lnSpc>
                <a:spcPts val="1430"/>
              </a:lnSpc>
              <a:spcBef>
                <a:spcPts val="95"/>
              </a:spcBef>
            </a:pPr>
            <a:r>
              <a:rPr dirty="0" sz="1200" spc="-75" b="1">
                <a:latin typeface="Tahoma"/>
                <a:cs typeface="Tahoma"/>
              </a:rPr>
              <a:t>bio-</a:t>
            </a:r>
            <a:r>
              <a:rPr dirty="0" sz="1200" spc="-55" b="1">
                <a:latin typeface="Tahoma"/>
                <a:cs typeface="Tahoma"/>
              </a:rPr>
              <a:t>based </a:t>
            </a:r>
            <a:r>
              <a:rPr dirty="0" sz="1200" spc="195" b="1">
                <a:latin typeface="Tahoma"/>
                <a:cs typeface="Tahoma"/>
              </a:rPr>
              <a:t>s</a:t>
            </a:r>
            <a:r>
              <a:rPr dirty="0" sz="1200" spc="-90" b="1">
                <a:latin typeface="Tahoma"/>
                <a:cs typeface="Tahoma"/>
              </a:rPr>
              <a:t> </a:t>
            </a:r>
            <a:r>
              <a:rPr dirty="0" sz="1200" spc="-10" b="1">
                <a:latin typeface="Tahoma"/>
                <a:cs typeface="Tahoma"/>
              </a:rPr>
              <a:t>recycled</a:t>
            </a:r>
            <a:endParaRPr sz="1200">
              <a:latin typeface="Tahoma"/>
              <a:cs typeface="Tahoma"/>
            </a:endParaRPr>
          </a:p>
          <a:p>
            <a:pPr algn="ctr" marL="445134">
              <a:lnSpc>
                <a:spcPts val="1430"/>
              </a:lnSpc>
            </a:pPr>
            <a:r>
              <a:rPr dirty="0" sz="1200" spc="-65" b="1">
                <a:latin typeface="Tahoma"/>
                <a:cs typeface="Tahoma"/>
              </a:rPr>
              <a:t>materials</a:t>
            </a:r>
            <a:r>
              <a:rPr dirty="0" sz="1200" spc="-35" b="1">
                <a:latin typeface="Tahoma"/>
                <a:cs typeface="Tahoma"/>
              </a:rPr>
              <a:t> </a:t>
            </a:r>
            <a:r>
              <a:rPr dirty="0" sz="1200" spc="-90" b="1">
                <a:latin typeface="Tahoma"/>
                <a:cs typeface="Tahoma"/>
              </a:rPr>
              <a:t>tire </a:t>
            </a:r>
            <a:r>
              <a:rPr dirty="0" sz="1200" spc="-65" b="1">
                <a:latin typeface="Tahoma"/>
                <a:cs typeface="Tahoma"/>
              </a:rPr>
              <a:t>by</a:t>
            </a:r>
            <a:r>
              <a:rPr dirty="0" sz="1200" spc="-90" b="1">
                <a:latin typeface="Tahoma"/>
                <a:cs typeface="Tahoma"/>
              </a:rPr>
              <a:t> </a:t>
            </a:r>
            <a:r>
              <a:rPr dirty="0" sz="1200" spc="-20" b="1">
                <a:latin typeface="Tahoma"/>
                <a:cs typeface="Tahoma"/>
              </a:rPr>
              <a:t>2040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87" name="object 87" descr=""/>
          <p:cNvSpPr/>
          <p:nvPr/>
        </p:nvSpPr>
        <p:spPr>
          <a:xfrm>
            <a:off x="2543175" y="3629025"/>
            <a:ext cx="1504950" cy="1476375"/>
          </a:xfrm>
          <a:custGeom>
            <a:avLst/>
            <a:gdLst/>
            <a:ahLst/>
            <a:cxnLst/>
            <a:rect l="l" t="t" r="r" b="b"/>
            <a:pathLst>
              <a:path w="1504950" h="1476375">
                <a:moveTo>
                  <a:pt x="0" y="1476375"/>
                </a:moveTo>
                <a:lnTo>
                  <a:pt x="1504950" y="1476375"/>
                </a:lnTo>
                <a:lnTo>
                  <a:pt x="1504950" y="0"/>
                </a:lnTo>
                <a:lnTo>
                  <a:pt x="0" y="0"/>
                </a:lnTo>
                <a:lnTo>
                  <a:pt x="0" y="1476375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8" name="object 88" descr=""/>
          <p:cNvSpPr txBox="1"/>
          <p:nvPr/>
        </p:nvSpPr>
        <p:spPr>
          <a:xfrm>
            <a:off x="2533650" y="3827462"/>
            <a:ext cx="1514475" cy="67246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algn="ctr" marL="221615" marR="191770" indent="-1270">
              <a:lnSpc>
                <a:spcPct val="100600"/>
              </a:lnSpc>
              <a:spcBef>
                <a:spcPts val="114"/>
              </a:spcBef>
            </a:pPr>
            <a:r>
              <a:rPr dirty="0" sz="1400" spc="-45" b="1">
                <a:latin typeface="Tahoma"/>
                <a:cs typeface="Tahoma"/>
              </a:rPr>
              <a:t>Focus</a:t>
            </a:r>
            <a:r>
              <a:rPr dirty="0" sz="1400" spc="-150" b="1">
                <a:latin typeface="Tahoma"/>
                <a:cs typeface="Tahoma"/>
              </a:rPr>
              <a:t> </a:t>
            </a:r>
            <a:r>
              <a:rPr dirty="0" sz="1400" spc="-70" b="1">
                <a:latin typeface="Tahoma"/>
                <a:cs typeface="Tahoma"/>
              </a:rPr>
              <a:t>on</a:t>
            </a:r>
            <a:r>
              <a:rPr dirty="0" sz="1400" spc="-160" b="1">
                <a:latin typeface="Tahoma"/>
                <a:cs typeface="Tahoma"/>
              </a:rPr>
              <a:t> </a:t>
            </a:r>
            <a:r>
              <a:rPr dirty="0" sz="1400" spc="-25" b="1">
                <a:latin typeface="Tahoma"/>
                <a:cs typeface="Tahoma"/>
              </a:rPr>
              <a:t>EV </a:t>
            </a:r>
            <a:r>
              <a:rPr dirty="0" sz="1400" spc="-10" b="1">
                <a:latin typeface="Tahoma"/>
                <a:cs typeface="Tahoma"/>
              </a:rPr>
              <a:t>Tires </a:t>
            </a:r>
            <a:r>
              <a:rPr dirty="0" sz="1400" spc="-80" b="1">
                <a:latin typeface="Tahoma"/>
                <a:cs typeface="Tahoma"/>
              </a:rPr>
              <a:t>Development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89" name="object 89" descr=""/>
          <p:cNvGrpSpPr/>
          <p:nvPr/>
        </p:nvGrpSpPr>
        <p:grpSpPr>
          <a:xfrm>
            <a:off x="3034925" y="4482677"/>
            <a:ext cx="2804160" cy="1575435"/>
            <a:chOff x="3034925" y="4482677"/>
            <a:chExt cx="2804160" cy="1575435"/>
          </a:xfrm>
        </p:grpSpPr>
        <p:sp>
          <p:nvSpPr>
            <p:cNvPr id="90" name="object 90" descr=""/>
            <p:cNvSpPr/>
            <p:nvPr/>
          </p:nvSpPr>
          <p:spPr>
            <a:xfrm>
              <a:off x="3037782" y="4485535"/>
              <a:ext cx="544830" cy="544830"/>
            </a:xfrm>
            <a:custGeom>
              <a:avLst/>
              <a:gdLst/>
              <a:ahLst/>
              <a:cxnLst/>
              <a:rect l="l" t="t" r="r" b="b"/>
              <a:pathLst>
                <a:path w="544829" h="544829">
                  <a:moveTo>
                    <a:pt x="272354" y="0"/>
                  </a:moveTo>
                  <a:lnTo>
                    <a:pt x="223398" y="4387"/>
                  </a:lnTo>
                  <a:lnTo>
                    <a:pt x="177321" y="17038"/>
                  </a:lnTo>
                  <a:lnTo>
                    <a:pt x="134891" y="37183"/>
                  </a:lnTo>
                  <a:lnTo>
                    <a:pt x="96879" y="64052"/>
                  </a:lnTo>
                  <a:lnTo>
                    <a:pt x="64054" y="96876"/>
                  </a:lnTo>
                  <a:lnTo>
                    <a:pt x="37184" y="134887"/>
                  </a:lnTo>
                  <a:lnTo>
                    <a:pt x="17039" y="177314"/>
                  </a:lnTo>
                  <a:lnTo>
                    <a:pt x="4387" y="223390"/>
                  </a:lnTo>
                  <a:lnTo>
                    <a:pt x="0" y="272343"/>
                  </a:lnTo>
                  <a:lnTo>
                    <a:pt x="4388" y="321297"/>
                  </a:lnTo>
                  <a:lnTo>
                    <a:pt x="17039" y="367373"/>
                  </a:lnTo>
                  <a:lnTo>
                    <a:pt x="37184" y="409800"/>
                  </a:lnTo>
                  <a:lnTo>
                    <a:pt x="64054" y="447811"/>
                  </a:lnTo>
                  <a:lnTo>
                    <a:pt x="96880" y="480636"/>
                  </a:lnTo>
                  <a:lnTo>
                    <a:pt x="134892" y="507505"/>
                  </a:lnTo>
                  <a:lnTo>
                    <a:pt x="177321" y="527650"/>
                  </a:lnTo>
                  <a:lnTo>
                    <a:pt x="223398" y="540301"/>
                  </a:lnTo>
                  <a:lnTo>
                    <a:pt x="272355" y="544689"/>
                  </a:lnTo>
                  <a:lnTo>
                    <a:pt x="321311" y="540301"/>
                  </a:lnTo>
                  <a:lnTo>
                    <a:pt x="367389" y="527650"/>
                  </a:lnTo>
                  <a:lnTo>
                    <a:pt x="409818" y="507505"/>
                  </a:lnTo>
                  <a:lnTo>
                    <a:pt x="441371" y="485202"/>
                  </a:lnTo>
                  <a:lnTo>
                    <a:pt x="242357" y="485202"/>
                  </a:lnTo>
                  <a:lnTo>
                    <a:pt x="194360" y="472744"/>
                  </a:lnTo>
                  <a:lnTo>
                    <a:pt x="151822" y="450460"/>
                  </a:lnTo>
                  <a:lnTo>
                    <a:pt x="115839" y="419807"/>
                  </a:lnTo>
                  <a:lnTo>
                    <a:pt x="87509" y="382242"/>
                  </a:lnTo>
                  <a:lnTo>
                    <a:pt x="67930" y="339219"/>
                  </a:lnTo>
                  <a:lnTo>
                    <a:pt x="58201" y="292194"/>
                  </a:lnTo>
                  <a:lnTo>
                    <a:pt x="59418" y="242625"/>
                  </a:lnTo>
                  <a:lnTo>
                    <a:pt x="60568" y="235341"/>
                  </a:lnTo>
                  <a:lnTo>
                    <a:pt x="61968" y="228101"/>
                  </a:lnTo>
                  <a:lnTo>
                    <a:pt x="63614" y="220913"/>
                  </a:lnTo>
                  <a:lnTo>
                    <a:pt x="65506" y="213785"/>
                  </a:lnTo>
                  <a:lnTo>
                    <a:pt x="182861" y="213785"/>
                  </a:lnTo>
                  <a:lnTo>
                    <a:pt x="185949" y="208542"/>
                  </a:lnTo>
                  <a:lnTo>
                    <a:pt x="201484" y="191711"/>
                  </a:lnTo>
                  <a:lnTo>
                    <a:pt x="90553" y="157768"/>
                  </a:lnTo>
                  <a:lnTo>
                    <a:pt x="121568" y="119103"/>
                  </a:lnTo>
                  <a:lnTo>
                    <a:pt x="159310" y="89438"/>
                  </a:lnTo>
                  <a:lnTo>
                    <a:pt x="201999" y="69179"/>
                  </a:lnTo>
                  <a:lnTo>
                    <a:pt x="247859" y="58730"/>
                  </a:lnTo>
                  <a:lnTo>
                    <a:pt x="439971" y="58496"/>
                  </a:lnTo>
                  <a:lnTo>
                    <a:pt x="409818" y="37183"/>
                  </a:lnTo>
                  <a:lnTo>
                    <a:pt x="367388" y="17038"/>
                  </a:lnTo>
                  <a:lnTo>
                    <a:pt x="321311" y="4387"/>
                  </a:lnTo>
                  <a:lnTo>
                    <a:pt x="272354" y="0"/>
                  </a:lnTo>
                  <a:close/>
                </a:path>
                <a:path w="544829" h="544829">
                  <a:moveTo>
                    <a:pt x="225767" y="369097"/>
                  </a:moveTo>
                  <a:lnTo>
                    <a:pt x="242357" y="485202"/>
                  </a:lnTo>
                  <a:lnTo>
                    <a:pt x="302352" y="485202"/>
                  </a:lnTo>
                  <a:lnTo>
                    <a:pt x="317403" y="379869"/>
                  </a:lnTo>
                  <a:lnTo>
                    <a:pt x="272358" y="379869"/>
                  </a:lnTo>
                  <a:lnTo>
                    <a:pt x="248597" y="377176"/>
                  </a:lnTo>
                  <a:lnTo>
                    <a:pt x="225767" y="369097"/>
                  </a:lnTo>
                  <a:close/>
                </a:path>
                <a:path w="544829" h="544829">
                  <a:moveTo>
                    <a:pt x="537687" y="213785"/>
                  </a:moveTo>
                  <a:lnTo>
                    <a:pt x="479203" y="213785"/>
                  </a:lnTo>
                  <a:lnTo>
                    <a:pt x="487198" y="262720"/>
                  </a:lnTo>
                  <a:lnTo>
                    <a:pt x="484000" y="310632"/>
                  </a:lnTo>
                  <a:lnTo>
                    <a:pt x="470497" y="355929"/>
                  </a:lnTo>
                  <a:lnTo>
                    <a:pt x="447577" y="397018"/>
                  </a:lnTo>
                  <a:lnTo>
                    <a:pt x="416129" y="432308"/>
                  </a:lnTo>
                  <a:lnTo>
                    <a:pt x="377041" y="460204"/>
                  </a:lnTo>
                  <a:lnTo>
                    <a:pt x="331203" y="479115"/>
                  </a:lnTo>
                  <a:lnTo>
                    <a:pt x="302352" y="485202"/>
                  </a:lnTo>
                  <a:lnTo>
                    <a:pt x="441371" y="485202"/>
                  </a:lnTo>
                  <a:lnTo>
                    <a:pt x="480657" y="447811"/>
                  </a:lnTo>
                  <a:lnTo>
                    <a:pt x="507527" y="409801"/>
                  </a:lnTo>
                  <a:lnTo>
                    <a:pt x="527673" y="367373"/>
                  </a:lnTo>
                  <a:lnTo>
                    <a:pt x="540324" y="321298"/>
                  </a:lnTo>
                  <a:lnTo>
                    <a:pt x="544712" y="272344"/>
                  </a:lnTo>
                  <a:lnTo>
                    <a:pt x="540324" y="223390"/>
                  </a:lnTo>
                  <a:lnTo>
                    <a:pt x="537687" y="213785"/>
                  </a:lnTo>
                  <a:close/>
                </a:path>
                <a:path w="544829" h="544829">
                  <a:moveTo>
                    <a:pt x="318942" y="369097"/>
                  </a:moveTo>
                  <a:lnTo>
                    <a:pt x="296117" y="377176"/>
                  </a:lnTo>
                  <a:lnTo>
                    <a:pt x="272358" y="379869"/>
                  </a:lnTo>
                  <a:lnTo>
                    <a:pt x="317403" y="379869"/>
                  </a:lnTo>
                  <a:lnTo>
                    <a:pt x="318942" y="369097"/>
                  </a:lnTo>
                  <a:close/>
                </a:path>
                <a:path w="544829" h="544829">
                  <a:moveTo>
                    <a:pt x="182861" y="213785"/>
                  </a:moveTo>
                  <a:lnTo>
                    <a:pt x="65506" y="213785"/>
                  </a:lnTo>
                  <a:lnTo>
                    <a:pt x="165189" y="279195"/>
                  </a:lnTo>
                  <a:lnTo>
                    <a:pt x="165045" y="276921"/>
                  </a:lnTo>
                  <a:lnTo>
                    <a:pt x="164845" y="274656"/>
                  </a:lnTo>
                  <a:lnTo>
                    <a:pt x="164845" y="272344"/>
                  </a:lnTo>
                  <a:lnTo>
                    <a:pt x="167307" y="249567"/>
                  </a:lnTo>
                  <a:lnTo>
                    <a:pt x="174437" y="228101"/>
                  </a:lnTo>
                  <a:lnTo>
                    <a:pt x="182861" y="213785"/>
                  </a:lnTo>
                  <a:close/>
                </a:path>
                <a:path w="544829" h="544829">
                  <a:moveTo>
                    <a:pt x="439971" y="58496"/>
                  </a:moveTo>
                  <a:lnTo>
                    <a:pt x="295112" y="58496"/>
                  </a:lnTo>
                  <a:lnTo>
                    <a:pt x="341981" y="68883"/>
                  </a:lnTo>
                  <a:lnTo>
                    <a:pt x="386687" y="90294"/>
                  </a:lnTo>
                  <a:lnTo>
                    <a:pt x="406321" y="104239"/>
                  </a:lnTo>
                  <a:lnTo>
                    <a:pt x="424218" y="120239"/>
                  </a:lnTo>
                  <a:lnTo>
                    <a:pt x="440219" y="138136"/>
                  </a:lnTo>
                  <a:lnTo>
                    <a:pt x="454165" y="157768"/>
                  </a:lnTo>
                  <a:lnTo>
                    <a:pt x="343215" y="191711"/>
                  </a:lnTo>
                  <a:lnTo>
                    <a:pt x="358761" y="208542"/>
                  </a:lnTo>
                  <a:lnTo>
                    <a:pt x="370278" y="228101"/>
                  </a:lnTo>
                  <a:lnTo>
                    <a:pt x="377407" y="249567"/>
                  </a:lnTo>
                  <a:lnTo>
                    <a:pt x="379864" y="272344"/>
                  </a:lnTo>
                  <a:lnTo>
                    <a:pt x="379864" y="274656"/>
                  </a:lnTo>
                  <a:lnTo>
                    <a:pt x="379663" y="276921"/>
                  </a:lnTo>
                  <a:lnTo>
                    <a:pt x="379520" y="279195"/>
                  </a:lnTo>
                  <a:lnTo>
                    <a:pt x="479203" y="213785"/>
                  </a:lnTo>
                  <a:lnTo>
                    <a:pt x="537687" y="213785"/>
                  </a:lnTo>
                  <a:lnTo>
                    <a:pt x="527673" y="177314"/>
                  </a:lnTo>
                  <a:lnTo>
                    <a:pt x="507527" y="134887"/>
                  </a:lnTo>
                  <a:lnTo>
                    <a:pt x="480657" y="96876"/>
                  </a:lnTo>
                  <a:lnTo>
                    <a:pt x="447831" y="64052"/>
                  </a:lnTo>
                  <a:lnTo>
                    <a:pt x="439971" y="58496"/>
                  </a:lnTo>
                  <a:close/>
                </a:path>
              </a:pathLst>
            </a:custGeom>
            <a:solidFill>
              <a:srgbClr val="FDF1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1" name="object 91" descr=""/>
            <p:cNvSpPr/>
            <p:nvPr/>
          </p:nvSpPr>
          <p:spPr>
            <a:xfrm>
              <a:off x="3037782" y="4485535"/>
              <a:ext cx="544830" cy="544830"/>
            </a:xfrm>
            <a:custGeom>
              <a:avLst/>
              <a:gdLst/>
              <a:ahLst/>
              <a:cxnLst/>
              <a:rect l="l" t="t" r="r" b="b"/>
              <a:pathLst>
                <a:path w="544829" h="544829">
                  <a:moveTo>
                    <a:pt x="272354" y="0"/>
                  </a:moveTo>
                  <a:lnTo>
                    <a:pt x="223398" y="4387"/>
                  </a:lnTo>
                  <a:lnTo>
                    <a:pt x="177321" y="17038"/>
                  </a:lnTo>
                  <a:lnTo>
                    <a:pt x="134891" y="37183"/>
                  </a:lnTo>
                  <a:lnTo>
                    <a:pt x="96879" y="64052"/>
                  </a:lnTo>
                  <a:lnTo>
                    <a:pt x="64054" y="96876"/>
                  </a:lnTo>
                  <a:lnTo>
                    <a:pt x="37184" y="134887"/>
                  </a:lnTo>
                  <a:lnTo>
                    <a:pt x="17039" y="177314"/>
                  </a:lnTo>
                  <a:lnTo>
                    <a:pt x="4387" y="223390"/>
                  </a:lnTo>
                  <a:lnTo>
                    <a:pt x="0" y="272343"/>
                  </a:lnTo>
                  <a:lnTo>
                    <a:pt x="4388" y="321297"/>
                  </a:lnTo>
                  <a:lnTo>
                    <a:pt x="17039" y="367373"/>
                  </a:lnTo>
                  <a:lnTo>
                    <a:pt x="37184" y="409801"/>
                  </a:lnTo>
                  <a:lnTo>
                    <a:pt x="64054" y="447811"/>
                  </a:lnTo>
                  <a:lnTo>
                    <a:pt x="96880" y="480636"/>
                  </a:lnTo>
                  <a:lnTo>
                    <a:pt x="134892" y="507505"/>
                  </a:lnTo>
                  <a:lnTo>
                    <a:pt x="177321" y="527650"/>
                  </a:lnTo>
                  <a:lnTo>
                    <a:pt x="223398" y="540301"/>
                  </a:lnTo>
                  <a:lnTo>
                    <a:pt x="272355" y="544689"/>
                  </a:lnTo>
                  <a:lnTo>
                    <a:pt x="321311" y="540301"/>
                  </a:lnTo>
                  <a:lnTo>
                    <a:pt x="367389" y="527650"/>
                  </a:lnTo>
                  <a:lnTo>
                    <a:pt x="409818" y="507505"/>
                  </a:lnTo>
                  <a:lnTo>
                    <a:pt x="447831" y="480636"/>
                  </a:lnTo>
                  <a:lnTo>
                    <a:pt x="480657" y="447811"/>
                  </a:lnTo>
                  <a:lnTo>
                    <a:pt x="507527" y="409801"/>
                  </a:lnTo>
                  <a:lnTo>
                    <a:pt x="527673" y="367373"/>
                  </a:lnTo>
                  <a:lnTo>
                    <a:pt x="540324" y="321298"/>
                  </a:lnTo>
                  <a:lnTo>
                    <a:pt x="544712" y="272344"/>
                  </a:lnTo>
                  <a:lnTo>
                    <a:pt x="540324" y="223390"/>
                  </a:lnTo>
                  <a:lnTo>
                    <a:pt x="527673" y="177314"/>
                  </a:lnTo>
                  <a:lnTo>
                    <a:pt x="507527" y="134887"/>
                  </a:lnTo>
                  <a:lnTo>
                    <a:pt x="480657" y="96876"/>
                  </a:lnTo>
                  <a:lnTo>
                    <a:pt x="447831" y="64052"/>
                  </a:lnTo>
                  <a:lnTo>
                    <a:pt x="409818" y="37183"/>
                  </a:lnTo>
                  <a:lnTo>
                    <a:pt x="367388" y="17038"/>
                  </a:lnTo>
                  <a:lnTo>
                    <a:pt x="321311" y="4387"/>
                  </a:lnTo>
                  <a:lnTo>
                    <a:pt x="272354" y="0"/>
                  </a:lnTo>
                  <a:close/>
                </a:path>
                <a:path w="544829" h="544829">
                  <a:moveTo>
                    <a:pt x="302352" y="485202"/>
                  </a:moveTo>
                  <a:lnTo>
                    <a:pt x="318942" y="369097"/>
                  </a:lnTo>
                  <a:lnTo>
                    <a:pt x="296117" y="377176"/>
                  </a:lnTo>
                  <a:lnTo>
                    <a:pt x="272358" y="379869"/>
                  </a:lnTo>
                  <a:lnTo>
                    <a:pt x="248597" y="377176"/>
                  </a:lnTo>
                  <a:lnTo>
                    <a:pt x="225767" y="369097"/>
                  </a:lnTo>
                  <a:lnTo>
                    <a:pt x="242357" y="485202"/>
                  </a:lnTo>
                  <a:lnTo>
                    <a:pt x="194360" y="472744"/>
                  </a:lnTo>
                  <a:lnTo>
                    <a:pt x="151822" y="450460"/>
                  </a:lnTo>
                  <a:lnTo>
                    <a:pt x="115839" y="419807"/>
                  </a:lnTo>
                  <a:lnTo>
                    <a:pt x="87509" y="382242"/>
                  </a:lnTo>
                  <a:lnTo>
                    <a:pt x="67930" y="339219"/>
                  </a:lnTo>
                  <a:lnTo>
                    <a:pt x="58201" y="292194"/>
                  </a:lnTo>
                  <a:lnTo>
                    <a:pt x="59418" y="242625"/>
                  </a:lnTo>
                  <a:lnTo>
                    <a:pt x="60568" y="235341"/>
                  </a:lnTo>
                  <a:lnTo>
                    <a:pt x="61968" y="228101"/>
                  </a:lnTo>
                  <a:lnTo>
                    <a:pt x="63614" y="220913"/>
                  </a:lnTo>
                  <a:lnTo>
                    <a:pt x="65506" y="213785"/>
                  </a:lnTo>
                  <a:lnTo>
                    <a:pt x="165189" y="279195"/>
                  </a:lnTo>
                  <a:lnTo>
                    <a:pt x="165045" y="276921"/>
                  </a:lnTo>
                  <a:lnTo>
                    <a:pt x="164845" y="274656"/>
                  </a:lnTo>
                  <a:lnTo>
                    <a:pt x="164845" y="272344"/>
                  </a:lnTo>
                  <a:lnTo>
                    <a:pt x="167307" y="249567"/>
                  </a:lnTo>
                  <a:lnTo>
                    <a:pt x="174449" y="228064"/>
                  </a:lnTo>
                  <a:lnTo>
                    <a:pt x="185949" y="208542"/>
                  </a:lnTo>
                  <a:lnTo>
                    <a:pt x="201484" y="191711"/>
                  </a:lnTo>
                  <a:lnTo>
                    <a:pt x="90553" y="157768"/>
                  </a:lnTo>
                  <a:lnTo>
                    <a:pt x="121568" y="119103"/>
                  </a:lnTo>
                  <a:lnTo>
                    <a:pt x="159310" y="89438"/>
                  </a:lnTo>
                  <a:lnTo>
                    <a:pt x="201999" y="69179"/>
                  </a:lnTo>
                  <a:lnTo>
                    <a:pt x="247859" y="58730"/>
                  </a:lnTo>
                  <a:lnTo>
                    <a:pt x="295112" y="58496"/>
                  </a:lnTo>
                  <a:lnTo>
                    <a:pt x="341981" y="68883"/>
                  </a:lnTo>
                  <a:lnTo>
                    <a:pt x="386687" y="90294"/>
                  </a:lnTo>
                  <a:lnTo>
                    <a:pt x="424218" y="120239"/>
                  </a:lnTo>
                  <a:lnTo>
                    <a:pt x="454165" y="157768"/>
                  </a:lnTo>
                  <a:lnTo>
                    <a:pt x="343215" y="191711"/>
                  </a:lnTo>
                  <a:lnTo>
                    <a:pt x="358761" y="208543"/>
                  </a:lnTo>
                  <a:lnTo>
                    <a:pt x="370266" y="228064"/>
                  </a:lnTo>
                  <a:lnTo>
                    <a:pt x="377407" y="249567"/>
                  </a:lnTo>
                  <a:lnTo>
                    <a:pt x="379864" y="272344"/>
                  </a:lnTo>
                  <a:lnTo>
                    <a:pt x="379864" y="274656"/>
                  </a:lnTo>
                  <a:lnTo>
                    <a:pt x="379663" y="276921"/>
                  </a:lnTo>
                  <a:lnTo>
                    <a:pt x="379520" y="279195"/>
                  </a:lnTo>
                  <a:lnTo>
                    <a:pt x="479203" y="213785"/>
                  </a:lnTo>
                  <a:lnTo>
                    <a:pt x="487198" y="262720"/>
                  </a:lnTo>
                  <a:lnTo>
                    <a:pt x="484000" y="310632"/>
                  </a:lnTo>
                  <a:lnTo>
                    <a:pt x="470497" y="355929"/>
                  </a:lnTo>
                  <a:lnTo>
                    <a:pt x="447577" y="397018"/>
                  </a:lnTo>
                  <a:lnTo>
                    <a:pt x="416129" y="432308"/>
                  </a:lnTo>
                  <a:lnTo>
                    <a:pt x="377041" y="460204"/>
                  </a:lnTo>
                  <a:lnTo>
                    <a:pt x="331203" y="479115"/>
                  </a:lnTo>
                  <a:lnTo>
                    <a:pt x="309642" y="484052"/>
                  </a:lnTo>
                  <a:lnTo>
                    <a:pt x="302352" y="485202"/>
                  </a:lnTo>
                  <a:close/>
                </a:path>
              </a:pathLst>
            </a:custGeom>
            <a:ln w="5392">
              <a:solidFill>
                <a:srgbClr val="2D2D2D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92" name="object 92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228601" y="4676346"/>
              <a:ext cx="163073" cy="163065"/>
            </a:xfrm>
            <a:prstGeom prst="rect">
              <a:avLst/>
            </a:prstGeom>
          </p:spPr>
        </p:pic>
        <p:sp>
          <p:nvSpPr>
            <p:cNvPr id="93" name="object 93" descr=""/>
            <p:cNvSpPr/>
            <p:nvPr/>
          </p:nvSpPr>
          <p:spPr>
            <a:xfrm>
              <a:off x="4086225" y="5438775"/>
              <a:ext cx="1743075" cy="609600"/>
            </a:xfrm>
            <a:custGeom>
              <a:avLst/>
              <a:gdLst/>
              <a:ahLst/>
              <a:cxnLst/>
              <a:rect l="l" t="t" r="r" b="b"/>
              <a:pathLst>
                <a:path w="1743075" h="609600">
                  <a:moveTo>
                    <a:pt x="0" y="609600"/>
                  </a:moveTo>
                  <a:lnTo>
                    <a:pt x="1743075" y="609600"/>
                  </a:lnTo>
                  <a:lnTo>
                    <a:pt x="1743075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4" name="object 94" descr=""/>
          <p:cNvSpPr txBox="1"/>
          <p:nvPr/>
        </p:nvSpPr>
        <p:spPr>
          <a:xfrm>
            <a:off x="4067175" y="5474442"/>
            <a:ext cx="1752600" cy="511809"/>
          </a:xfrm>
          <a:prstGeom prst="rect">
            <a:avLst/>
          </a:prstGeom>
        </p:spPr>
        <p:txBody>
          <a:bodyPr wrap="square" lIns="0" tIns="29845" rIns="0" bIns="0" rtlCol="0" vert="horz">
            <a:spAutoFit/>
          </a:bodyPr>
          <a:lstStyle/>
          <a:p>
            <a:pPr algn="ctr" marL="487045">
              <a:lnSpc>
                <a:spcPct val="100000"/>
              </a:lnSpc>
              <a:spcBef>
                <a:spcPts val="235"/>
              </a:spcBef>
            </a:pPr>
            <a:r>
              <a:rPr dirty="0" u="sng" sz="1800" spc="-95" b="1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Net</a:t>
            </a:r>
            <a:r>
              <a:rPr dirty="0" u="sng" sz="1800" spc="-175" b="1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dirty="0" u="sng" sz="1800" spc="-20" b="1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Zero</a:t>
            </a:r>
            <a:endParaRPr sz="1800">
              <a:latin typeface="Tahoma"/>
              <a:cs typeface="Tahoma"/>
            </a:endParaRPr>
          </a:p>
          <a:p>
            <a:pPr algn="ctr" marL="493395">
              <a:lnSpc>
                <a:spcPct val="100000"/>
              </a:lnSpc>
              <a:spcBef>
                <a:spcPts val="95"/>
              </a:spcBef>
            </a:pPr>
            <a:r>
              <a:rPr dirty="0" sz="1200" spc="-100" b="1">
                <a:latin typeface="Tahoma"/>
                <a:cs typeface="Tahoma"/>
              </a:rPr>
              <a:t>by</a:t>
            </a:r>
            <a:r>
              <a:rPr dirty="0" sz="1200" spc="-110" b="1">
                <a:latin typeface="Tahoma"/>
                <a:cs typeface="Tahoma"/>
              </a:rPr>
              <a:t> </a:t>
            </a:r>
            <a:r>
              <a:rPr dirty="0" sz="1200" spc="-20" b="1">
                <a:latin typeface="Tahoma"/>
                <a:cs typeface="Tahoma"/>
              </a:rPr>
              <a:t>2040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95" name="object 95" descr=""/>
          <p:cNvSpPr/>
          <p:nvPr/>
        </p:nvSpPr>
        <p:spPr>
          <a:xfrm>
            <a:off x="2543175" y="5191125"/>
            <a:ext cx="1504950" cy="857250"/>
          </a:xfrm>
          <a:custGeom>
            <a:avLst/>
            <a:gdLst/>
            <a:ahLst/>
            <a:cxnLst/>
            <a:rect l="l" t="t" r="r" b="b"/>
            <a:pathLst>
              <a:path w="1504950" h="857250">
                <a:moveTo>
                  <a:pt x="0" y="857250"/>
                </a:moveTo>
                <a:lnTo>
                  <a:pt x="1504950" y="857250"/>
                </a:lnTo>
                <a:lnTo>
                  <a:pt x="1504950" y="0"/>
                </a:lnTo>
                <a:lnTo>
                  <a:pt x="0" y="0"/>
                </a:lnTo>
                <a:lnTo>
                  <a:pt x="0" y="85725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6" name="object 96" descr=""/>
          <p:cNvSpPr txBox="1"/>
          <p:nvPr/>
        </p:nvSpPr>
        <p:spPr>
          <a:xfrm>
            <a:off x="3181095" y="5166272"/>
            <a:ext cx="694690" cy="875030"/>
          </a:xfrm>
          <a:prstGeom prst="rect">
            <a:avLst/>
          </a:prstGeom>
        </p:spPr>
        <p:txBody>
          <a:bodyPr wrap="square" lIns="0" tIns="30480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240"/>
              </a:spcBef>
            </a:pPr>
            <a:r>
              <a:rPr dirty="0" u="sng" sz="1800" spc="-175" b="1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-</a:t>
            </a:r>
            <a:r>
              <a:rPr dirty="0" u="sng" sz="1800" spc="-360" b="1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30%</a:t>
            </a:r>
            <a:endParaRPr sz="1800">
              <a:latin typeface="Tahoma"/>
              <a:cs typeface="Tahoma"/>
            </a:endParaRPr>
          </a:p>
          <a:p>
            <a:pPr algn="just" marL="12700" marR="5080" indent="3175">
              <a:lnSpc>
                <a:spcPct val="99000"/>
              </a:lnSpc>
              <a:spcBef>
                <a:spcPts val="105"/>
              </a:spcBef>
            </a:pPr>
            <a:r>
              <a:rPr dirty="0" sz="1200" spc="-135" b="1">
                <a:latin typeface="Tahoma"/>
                <a:cs typeface="Tahoma"/>
              </a:rPr>
              <a:t>Wear</a:t>
            </a:r>
            <a:r>
              <a:rPr dirty="0" sz="1200" spc="45" b="1">
                <a:latin typeface="Tahoma"/>
                <a:cs typeface="Tahoma"/>
              </a:rPr>
              <a:t> </a:t>
            </a:r>
            <a:r>
              <a:rPr dirty="0" sz="1200" spc="-80" b="1">
                <a:latin typeface="Tahoma"/>
                <a:cs typeface="Tahoma"/>
              </a:rPr>
              <a:t>rate </a:t>
            </a:r>
            <a:r>
              <a:rPr dirty="0" sz="1200" spc="-65" b="1">
                <a:latin typeface="Tahoma"/>
                <a:cs typeface="Tahoma"/>
              </a:rPr>
              <a:t>reduction </a:t>
            </a:r>
            <a:r>
              <a:rPr dirty="0" sz="1200" spc="-100" b="1">
                <a:latin typeface="Tahoma"/>
                <a:cs typeface="Tahoma"/>
              </a:rPr>
              <a:t>by</a:t>
            </a:r>
            <a:r>
              <a:rPr dirty="0" sz="1200" spc="-110" b="1">
                <a:latin typeface="Tahoma"/>
                <a:cs typeface="Tahoma"/>
              </a:rPr>
              <a:t> </a:t>
            </a:r>
            <a:r>
              <a:rPr dirty="0" sz="1200" spc="-20" b="1">
                <a:latin typeface="Tahoma"/>
                <a:cs typeface="Tahoma"/>
              </a:rPr>
              <a:t>2030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97" name="object 97" descr=""/>
          <p:cNvGrpSpPr/>
          <p:nvPr/>
        </p:nvGrpSpPr>
        <p:grpSpPr>
          <a:xfrm>
            <a:off x="333375" y="4505325"/>
            <a:ext cx="2181225" cy="685800"/>
            <a:chOff x="333375" y="4505325"/>
            <a:chExt cx="2181225" cy="685800"/>
          </a:xfrm>
        </p:grpSpPr>
        <p:pic>
          <p:nvPicPr>
            <p:cNvPr id="98" name="object 98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41087" y="4623752"/>
              <a:ext cx="377971" cy="408169"/>
            </a:xfrm>
            <a:prstGeom prst="rect">
              <a:avLst/>
            </a:prstGeom>
          </p:spPr>
        </p:pic>
        <p:sp>
          <p:nvSpPr>
            <p:cNvPr id="99" name="object 99" descr=""/>
            <p:cNvSpPr/>
            <p:nvPr/>
          </p:nvSpPr>
          <p:spPr>
            <a:xfrm>
              <a:off x="666012" y="4623752"/>
              <a:ext cx="253365" cy="205740"/>
            </a:xfrm>
            <a:custGeom>
              <a:avLst/>
              <a:gdLst/>
              <a:ahLst/>
              <a:cxnLst/>
              <a:rect l="l" t="t" r="r" b="b"/>
              <a:pathLst>
                <a:path w="253365" h="205739">
                  <a:moveTo>
                    <a:pt x="0" y="120894"/>
                  </a:moveTo>
                  <a:lnTo>
                    <a:pt x="45194" y="34966"/>
                  </a:lnTo>
                  <a:lnTo>
                    <a:pt x="86186" y="2341"/>
                  </a:lnTo>
                  <a:lnTo>
                    <a:pt x="104004" y="0"/>
                  </a:lnTo>
                  <a:lnTo>
                    <a:pt x="121246" y="2785"/>
                  </a:lnTo>
                  <a:lnTo>
                    <a:pt x="136842" y="10055"/>
                  </a:lnTo>
                  <a:lnTo>
                    <a:pt x="149978" y="21287"/>
                  </a:lnTo>
                  <a:lnTo>
                    <a:pt x="159841" y="35956"/>
                  </a:lnTo>
                  <a:lnTo>
                    <a:pt x="216001" y="134917"/>
                  </a:lnTo>
                  <a:lnTo>
                    <a:pt x="253045" y="112926"/>
                  </a:lnTo>
                  <a:lnTo>
                    <a:pt x="228853" y="205232"/>
                  </a:lnTo>
                  <a:lnTo>
                    <a:pt x="138672" y="180601"/>
                  </a:lnTo>
                  <a:lnTo>
                    <a:pt x="177985" y="157459"/>
                  </a:lnTo>
                  <a:lnTo>
                    <a:pt x="121335" y="57888"/>
                  </a:lnTo>
                  <a:lnTo>
                    <a:pt x="118260" y="50455"/>
                  </a:lnTo>
                  <a:lnTo>
                    <a:pt x="111319" y="45427"/>
                  </a:lnTo>
                  <a:lnTo>
                    <a:pt x="103407" y="44913"/>
                  </a:lnTo>
                  <a:lnTo>
                    <a:pt x="95083" y="45331"/>
                  </a:lnTo>
                  <a:lnTo>
                    <a:pt x="87545" y="50067"/>
                  </a:lnTo>
                  <a:lnTo>
                    <a:pt x="83426" y="57449"/>
                  </a:lnTo>
                  <a:lnTo>
                    <a:pt x="38174" y="143384"/>
                  </a:lnTo>
                  <a:lnTo>
                    <a:pt x="0" y="120894"/>
                  </a:lnTo>
                  <a:close/>
                </a:path>
              </a:pathLst>
            </a:custGeom>
            <a:ln w="4331">
              <a:solidFill>
                <a:srgbClr val="2D2D2D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00" name="object 100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41552" y="4840675"/>
              <a:ext cx="250233" cy="235238"/>
            </a:xfrm>
            <a:prstGeom prst="rect">
              <a:avLst/>
            </a:prstGeom>
          </p:spPr>
        </p:pic>
        <p:sp>
          <p:nvSpPr>
            <p:cNvPr id="101" name="object 101" descr=""/>
            <p:cNvSpPr/>
            <p:nvPr/>
          </p:nvSpPr>
          <p:spPr>
            <a:xfrm>
              <a:off x="342900" y="4514850"/>
              <a:ext cx="2162175" cy="666750"/>
            </a:xfrm>
            <a:custGeom>
              <a:avLst/>
              <a:gdLst/>
              <a:ahLst/>
              <a:cxnLst/>
              <a:rect l="l" t="t" r="r" b="b"/>
              <a:pathLst>
                <a:path w="2162175" h="666750">
                  <a:moveTo>
                    <a:pt x="0" y="666750"/>
                  </a:moveTo>
                  <a:lnTo>
                    <a:pt x="2162175" y="666750"/>
                  </a:lnTo>
                  <a:lnTo>
                    <a:pt x="2162175" y="0"/>
                  </a:lnTo>
                  <a:lnTo>
                    <a:pt x="0" y="0"/>
                  </a:lnTo>
                  <a:lnTo>
                    <a:pt x="0" y="66675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2" name="object 102" descr=""/>
          <p:cNvSpPr txBox="1"/>
          <p:nvPr/>
        </p:nvSpPr>
        <p:spPr>
          <a:xfrm>
            <a:off x="350043" y="4485905"/>
            <a:ext cx="2164715" cy="692785"/>
          </a:xfrm>
          <a:prstGeom prst="rect">
            <a:avLst/>
          </a:prstGeom>
        </p:spPr>
        <p:txBody>
          <a:bodyPr wrap="square" lIns="0" tIns="29845" rIns="0" bIns="0" rtlCol="0" vert="horz">
            <a:spAutoFit/>
          </a:bodyPr>
          <a:lstStyle/>
          <a:p>
            <a:pPr algn="ctr" marL="443230">
              <a:lnSpc>
                <a:spcPct val="100000"/>
              </a:lnSpc>
              <a:spcBef>
                <a:spcPts val="235"/>
              </a:spcBef>
            </a:pPr>
            <a:r>
              <a:rPr dirty="0" u="sng" sz="1800" spc="-300" b="1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G7.4%</a:t>
            </a:r>
            <a:endParaRPr sz="1800">
              <a:latin typeface="Tahoma"/>
              <a:cs typeface="Tahoma"/>
            </a:endParaRPr>
          </a:p>
          <a:p>
            <a:pPr algn="ctr" marL="440690">
              <a:lnSpc>
                <a:spcPts val="1435"/>
              </a:lnSpc>
              <a:spcBef>
                <a:spcPts val="90"/>
              </a:spcBef>
            </a:pPr>
            <a:r>
              <a:rPr dirty="0" sz="1200" spc="-70" b="1">
                <a:latin typeface="Tahoma"/>
                <a:cs typeface="Tahoma"/>
              </a:rPr>
              <a:t>Waste</a:t>
            </a:r>
            <a:r>
              <a:rPr dirty="0" sz="1200" spc="-105" b="1">
                <a:latin typeface="Tahoma"/>
                <a:cs typeface="Tahoma"/>
              </a:rPr>
              <a:t> </a:t>
            </a:r>
            <a:r>
              <a:rPr dirty="0" sz="1200" spc="-65" b="1">
                <a:latin typeface="Tahoma"/>
                <a:cs typeface="Tahoma"/>
              </a:rPr>
              <a:t>sent</a:t>
            </a:r>
            <a:r>
              <a:rPr dirty="0" sz="1200" spc="-85" b="1">
                <a:latin typeface="Tahoma"/>
                <a:cs typeface="Tahoma"/>
              </a:rPr>
              <a:t> </a:t>
            </a:r>
            <a:r>
              <a:rPr dirty="0" sz="1200" spc="-25" b="1">
                <a:latin typeface="Tahoma"/>
                <a:cs typeface="Tahoma"/>
              </a:rPr>
              <a:t>to</a:t>
            </a:r>
            <a:endParaRPr sz="1200">
              <a:latin typeface="Tahoma"/>
              <a:cs typeface="Tahoma"/>
            </a:endParaRPr>
          </a:p>
          <a:p>
            <a:pPr algn="ctr" marL="440055">
              <a:lnSpc>
                <a:spcPts val="1435"/>
              </a:lnSpc>
            </a:pPr>
            <a:r>
              <a:rPr dirty="0" sz="1200" spc="-10" b="1">
                <a:latin typeface="Tahoma"/>
                <a:cs typeface="Tahoma"/>
              </a:rPr>
              <a:t>recovery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103" name="object 103" descr=""/>
          <p:cNvGrpSpPr/>
          <p:nvPr/>
        </p:nvGrpSpPr>
        <p:grpSpPr>
          <a:xfrm>
            <a:off x="323850" y="5248275"/>
            <a:ext cx="4347845" cy="800100"/>
            <a:chOff x="323850" y="5248275"/>
            <a:chExt cx="4347845" cy="800100"/>
          </a:xfrm>
        </p:grpSpPr>
        <p:sp>
          <p:nvSpPr>
            <p:cNvPr id="104" name="object 104" descr=""/>
            <p:cNvSpPr/>
            <p:nvPr/>
          </p:nvSpPr>
          <p:spPr>
            <a:xfrm>
              <a:off x="4198977" y="5484850"/>
              <a:ext cx="470534" cy="470534"/>
            </a:xfrm>
            <a:custGeom>
              <a:avLst/>
              <a:gdLst/>
              <a:ahLst/>
              <a:cxnLst/>
              <a:rect l="l" t="t" r="r" b="b"/>
              <a:pathLst>
                <a:path w="470535" h="470535">
                  <a:moveTo>
                    <a:pt x="235049" y="0"/>
                  </a:moveTo>
                  <a:lnTo>
                    <a:pt x="187655" y="4771"/>
                  </a:lnTo>
                  <a:lnTo>
                    <a:pt x="143523" y="18458"/>
                  </a:lnTo>
                  <a:lnTo>
                    <a:pt x="103595" y="40118"/>
                  </a:lnTo>
                  <a:lnTo>
                    <a:pt x="68813" y="68809"/>
                  </a:lnTo>
                  <a:lnTo>
                    <a:pt x="40121" y="103589"/>
                  </a:lnTo>
                  <a:lnTo>
                    <a:pt x="18459" y="143514"/>
                  </a:lnTo>
                  <a:lnTo>
                    <a:pt x="4772" y="187644"/>
                  </a:lnTo>
                  <a:lnTo>
                    <a:pt x="0" y="235035"/>
                  </a:lnTo>
                  <a:lnTo>
                    <a:pt x="4772" y="282426"/>
                  </a:lnTo>
                  <a:lnTo>
                    <a:pt x="18460" y="326556"/>
                  </a:lnTo>
                  <a:lnTo>
                    <a:pt x="40121" y="366482"/>
                  </a:lnTo>
                  <a:lnTo>
                    <a:pt x="68814" y="401261"/>
                  </a:lnTo>
                  <a:lnTo>
                    <a:pt x="103595" y="429952"/>
                  </a:lnTo>
                  <a:lnTo>
                    <a:pt x="143523" y="451613"/>
                  </a:lnTo>
                  <a:lnTo>
                    <a:pt x="187655" y="465300"/>
                  </a:lnTo>
                  <a:lnTo>
                    <a:pt x="235049" y="470072"/>
                  </a:lnTo>
                  <a:lnTo>
                    <a:pt x="282442" y="465300"/>
                  </a:lnTo>
                  <a:lnTo>
                    <a:pt x="326574" y="451613"/>
                  </a:lnTo>
                  <a:lnTo>
                    <a:pt x="366502" y="429952"/>
                  </a:lnTo>
                  <a:lnTo>
                    <a:pt x="401283" y="401261"/>
                  </a:lnTo>
                  <a:lnTo>
                    <a:pt x="405748" y="395849"/>
                  </a:lnTo>
                  <a:lnTo>
                    <a:pt x="235049" y="395849"/>
                  </a:lnTo>
                  <a:lnTo>
                    <a:pt x="184358" y="387615"/>
                  </a:lnTo>
                  <a:lnTo>
                    <a:pt x="140228" y="364715"/>
                  </a:lnTo>
                  <a:lnTo>
                    <a:pt x="105362" y="329851"/>
                  </a:lnTo>
                  <a:lnTo>
                    <a:pt x="82461" y="285724"/>
                  </a:lnTo>
                  <a:lnTo>
                    <a:pt x="74227" y="235035"/>
                  </a:lnTo>
                  <a:lnTo>
                    <a:pt x="75821" y="212237"/>
                  </a:lnTo>
                  <a:lnTo>
                    <a:pt x="80489" y="190425"/>
                  </a:lnTo>
                  <a:lnTo>
                    <a:pt x="88057" y="169888"/>
                  </a:lnTo>
                  <a:lnTo>
                    <a:pt x="98350" y="150917"/>
                  </a:lnTo>
                  <a:lnTo>
                    <a:pt x="203503" y="150917"/>
                  </a:lnTo>
                  <a:lnTo>
                    <a:pt x="150926" y="98343"/>
                  </a:lnTo>
                  <a:lnTo>
                    <a:pt x="169898" y="88051"/>
                  </a:lnTo>
                  <a:lnTo>
                    <a:pt x="190436" y="80484"/>
                  </a:lnTo>
                  <a:lnTo>
                    <a:pt x="212249" y="75816"/>
                  </a:lnTo>
                  <a:lnTo>
                    <a:pt x="235049" y="74221"/>
                  </a:lnTo>
                  <a:lnTo>
                    <a:pt x="405748" y="74221"/>
                  </a:lnTo>
                  <a:lnTo>
                    <a:pt x="401283" y="68809"/>
                  </a:lnTo>
                  <a:lnTo>
                    <a:pt x="366502" y="40118"/>
                  </a:lnTo>
                  <a:lnTo>
                    <a:pt x="326574" y="18458"/>
                  </a:lnTo>
                  <a:lnTo>
                    <a:pt x="282442" y="4771"/>
                  </a:lnTo>
                  <a:lnTo>
                    <a:pt x="235049" y="0"/>
                  </a:lnTo>
                  <a:close/>
                </a:path>
                <a:path w="470535" h="470535">
                  <a:moveTo>
                    <a:pt x="203503" y="150917"/>
                  </a:moveTo>
                  <a:lnTo>
                    <a:pt x="98350" y="150917"/>
                  </a:lnTo>
                  <a:lnTo>
                    <a:pt x="319790" y="372345"/>
                  </a:lnTo>
                  <a:lnTo>
                    <a:pt x="300460" y="382280"/>
                  </a:lnTo>
                  <a:lnTo>
                    <a:pt x="279739" y="389664"/>
                  </a:lnTo>
                  <a:lnTo>
                    <a:pt x="257858" y="394264"/>
                  </a:lnTo>
                  <a:lnTo>
                    <a:pt x="235049" y="395849"/>
                  </a:lnTo>
                  <a:lnTo>
                    <a:pt x="405748" y="395849"/>
                  </a:lnTo>
                  <a:lnTo>
                    <a:pt x="429975" y="366482"/>
                  </a:lnTo>
                  <a:lnTo>
                    <a:pt x="451636" y="326556"/>
                  </a:lnTo>
                  <a:lnTo>
                    <a:pt x="453933" y="319153"/>
                  </a:lnTo>
                  <a:lnTo>
                    <a:pt x="371747" y="319153"/>
                  </a:lnTo>
                  <a:lnTo>
                    <a:pt x="203503" y="150917"/>
                  </a:lnTo>
                  <a:close/>
                </a:path>
                <a:path w="470535" h="470535">
                  <a:moveTo>
                    <a:pt x="405748" y="74221"/>
                  </a:moveTo>
                  <a:lnTo>
                    <a:pt x="235049" y="74221"/>
                  </a:lnTo>
                  <a:lnTo>
                    <a:pt x="285740" y="82455"/>
                  </a:lnTo>
                  <a:lnTo>
                    <a:pt x="329869" y="105355"/>
                  </a:lnTo>
                  <a:lnTo>
                    <a:pt x="364735" y="140219"/>
                  </a:lnTo>
                  <a:lnTo>
                    <a:pt x="387637" y="184347"/>
                  </a:lnTo>
                  <a:lnTo>
                    <a:pt x="395871" y="235035"/>
                  </a:lnTo>
                  <a:lnTo>
                    <a:pt x="394276" y="257833"/>
                  </a:lnTo>
                  <a:lnTo>
                    <a:pt x="389608" y="279646"/>
                  </a:lnTo>
                  <a:lnTo>
                    <a:pt x="382040" y="300182"/>
                  </a:lnTo>
                  <a:lnTo>
                    <a:pt x="371747" y="319153"/>
                  </a:lnTo>
                  <a:lnTo>
                    <a:pt x="453933" y="319153"/>
                  </a:lnTo>
                  <a:lnTo>
                    <a:pt x="465324" y="282426"/>
                  </a:lnTo>
                  <a:lnTo>
                    <a:pt x="470096" y="235035"/>
                  </a:lnTo>
                  <a:lnTo>
                    <a:pt x="465324" y="187644"/>
                  </a:lnTo>
                  <a:lnTo>
                    <a:pt x="451636" y="143514"/>
                  </a:lnTo>
                  <a:lnTo>
                    <a:pt x="429975" y="103589"/>
                  </a:lnTo>
                  <a:lnTo>
                    <a:pt x="405748" y="74221"/>
                  </a:lnTo>
                  <a:close/>
                </a:path>
              </a:pathLst>
            </a:custGeom>
            <a:solidFill>
              <a:srgbClr val="FDF1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5" name="object 105" descr=""/>
            <p:cNvSpPr/>
            <p:nvPr/>
          </p:nvSpPr>
          <p:spPr>
            <a:xfrm>
              <a:off x="4198977" y="5484850"/>
              <a:ext cx="470534" cy="470534"/>
            </a:xfrm>
            <a:custGeom>
              <a:avLst/>
              <a:gdLst/>
              <a:ahLst/>
              <a:cxnLst/>
              <a:rect l="l" t="t" r="r" b="b"/>
              <a:pathLst>
                <a:path w="470535" h="470535">
                  <a:moveTo>
                    <a:pt x="235049" y="0"/>
                  </a:moveTo>
                  <a:lnTo>
                    <a:pt x="187655" y="4771"/>
                  </a:lnTo>
                  <a:lnTo>
                    <a:pt x="143523" y="18458"/>
                  </a:lnTo>
                  <a:lnTo>
                    <a:pt x="103595" y="40118"/>
                  </a:lnTo>
                  <a:lnTo>
                    <a:pt x="68813" y="68809"/>
                  </a:lnTo>
                  <a:lnTo>
                    <a:pt x="40121" y="103589"/>
                  </a:lnTo>
                  <a:lnTo>
                    <a:pt x="18459" y="143514"/>
                  </a:lnTo>
                  <a:lnTo>
                    <a:pt x="4772" y="187644"/>
                  </a:lnTo>
                  <a:lnTo>
                    <a:pt x="0" y="235035"/>
                  </a:lnTo>
                  <a:lnTo>
                    <a:pt x="4772" y="282426"/>
                  </a:lnTo>
                  <a:lnTo>
                    <a:pt x="18460" y="326556"/>
                  </a:lnTo>
                  <a:lnTo>
                    <a:pt x="40121" y="366482"/>
                  </a:lnTo>
                  <a:lnTo>
                    <a:pt x="68814" y="401261"/>
                  </a:lnTo>
                  <a:lnTo>
                    <a:pt x="103595" y="429952"/>
                  </a:lnTo>
                  <a:lnTo>
                    <a:pt x="143523" y="451613"/>
                  </a:lnTo>
                  <a:lnTo>
                    <a:pt x="187655" y="465300"/>
                  </a:lnTo>
                  <a:lnTo>
                    <a:pt x="235049" y="470072"/>
                  </a:lnTo>
                  <a:lnTo>
                    <a:pt x="282442" y="465300"/>
                  </a:lnTo>
                  <a:lnTo>
                    <a:pt x="326574" y="451613"/>
                  </a:lnTo>
                  <a:lnTo>
                    <a:pt x="366502" y="429952"/>
                  </a:lnTo>
                  <a:lnTo>
                    <a:pt x="401283" y="401261"/>
                  </a:lnTo>
                  <a:lnTo>
                    <a:pt x="429975" y="366482"/>
                  </a:lnTo>
                  <a:lnTo>
                    <a:pt x="451636" y="326556"/>
                  </a:lnTo>
                  <a:lnTo>
                    <a:pt x="465324" y="282426"/>
                  </a:lnTo>
                  <a:lnTo>
                    <a:pt x="470096" y="235035"/>
                  </a:lnTo>
                  <a:lnTo>
                    <a:pt x="465324" y="187644"/>
                  </a:lnTo>
                  <a:lnTo>
                    <a:pt x="451636" y="143514"/>
                  </a:lnTo>
                  <a:lnTo>
                    <a:pt x="429975" y="103589"/>
                  </a:lnTo>
                  <a:lnTo>
                    <a:pt x="401283" y="68809"/>
                  </a:lnTo>
                  <a:lnTo>
                    <a:pt x="366502" y="40118"/>
                  </a:lnTo>
                  <a:lnTo>
                    <a:pt x="326574" y="18458"/>
                  </a:lnTo>
                  <a:lnTo>
                    <a:pt x="282442" y="4771"/>
                  </a:lnTo>
                  <a:lnTo>
                    <a:pt x="235049" y="0"/>
                  </a:lnTo>
                  <a:close/>
                </a:path>
              </a:pathLst>
            </a:custGeom>
            <a:ln w="4353">
              <a:solidFill>
                <a:srgbClr val="2D2D2D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06" name="object 106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271027" y="5556895"/>
              <a:ext cx="325997" cy="325981"/>
            </a:xfrm>
            <a:prstGeom prst="rect">
              <a:avLst/>
            </a:prstGeom>
          </p:spPr>
        </p:pic>
        <p:sp>
          <p:nvSpPr>
            <p:cNvPr id="107" name="object 107" descr=""/>
            <p:cNvSpPr/>
            <p:nvPr/>
          </p:nvSpPr>
          <p:spPr>
            <a:xfrm>
              <a:off x="333375" y="5257800"/>
              <a:ext cx="2162175" cy="781050"/>
            </a:xfrm>
            <a:custGeom>
              <a:avLst/>
              <a:gdLst/>
              <a:ahLst/>
              <a:cxnLst/>
              <a:rect l="l" t="t" r="r" b="b"/>
              <a:pathLst>
                <a:path w="2162175" h="781050">
                  <a:moveTo>
                    <a:pt x="0" y="781050"/>
                  </a:moveTo>
                  <a:lnTo>
                    <a:pt x="2162175" y="781050"/>
                  </a:lnTo>
                  <a:lnTo>
                    <a:pt x="2162175" y="0"/>
                  </a:lnTo>
                  <a:lnTo>
                    <a:pt x="0" y="0"/>
                  </a:lnTo>
                  <a:lnTo>
                    <a:pt x="0" y="78105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8" name="object 108" descr=""/>
          <p:cNvSpPr txBox="1"/>
          <p:nvPr/>
        </p:nvSpPr>
        <p:spPr>
          <a:xfrm>
            <a:off x="350043" y="5287434"/>
            <a:ext cx="2164715" cy="693420"/>
          </a:xfrm>
          <a:prstGeom prst="rect">
            <a:avLst/>
          </a:prstGeom>
        </p:spPr>
        <p:txBody>
          <a:bodyPr wrap="square" lIns="0" tIns="29845" rIns="0" bIns="0" rtlCol="0" vert="horz">
            <a:spAutoFit/>
          </a:bodyPr>
          <a:lstStyle/>
          <a:p>
            <a:pPr algn="ctr" marL="431165">
              <a:lnSpc>
                <a:spcPct val="100000"/>
              </a:lnSpc>
              <a:spcBef>
                <a:spcPts val="235"/>
              </a:spcBef>
            </a:pPr>
            <a:r>
              <a:rPr dirty="0" u="sng" sz="1800" spc="-360" b="1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72%</a:t>
            </a:r>
            <a:endParaRPr sz="1800">
              <a:latin typeface="Tahoma"/>
              <a:cs typeface="Tahoma"/>
            </a:endParaRPr>
          </a:p>
          <a:p>
            <a:pPr algn="ctr" marL="420370">
              <a:lnSpc>
                <a:spcPts val="1435"/>
              </a:lnSpc>
              <a:spcBef>
                <a:spcPts val="95"/>
              </a:spcBef>
            </a:pPr>
            <a:r>
              <a:rPr dirty="0" sz="1200" spc="-60" b="1">
                <a:latin typeface="Tahoma"/>
                <a:cs typeface="Tahoma"/>
              </a:rPr>
              <a:t>Electricity</a:t>
            </a:r>
            <a:r>
              <a:rPr dirty="0" sz="1200" spc="-20" b="1">
                <a:latin typeface="Tahoma"/>
                <a:cs typeface="Tahoma"/>
              </a:rPr>
              <a:t> from</a:t>
            </a:r>
            <a:endParaRPr sz="1200">
              <a:latin typeface="Tahoma"/>
              <a:cs typeface="Tahoma"/>
            </a:endParaRPr>
          </a:p>
          <a:p>
            <a:pPr algn="ctr" marL="421005">
              <a:lnSpc>
                <a:spcPts val="1435"/>
              </a:lnSpc>
            </a:pPr>
            <a:r>
              <a:rPr dirty="0" sz="1200" spc="-80" b="1">
                <a:latin typeface="Tahoma"/>
                <a:cs typeface="Tahoma"/>
              </a:rPr>
              <a:t>renewable</a:t>
            </a:r>
            <a:r>
              <a:rPr dirty="0" sz="1200" spc="-30" b="1">
                <a:latin typeface="Tahoma"/>
                <a:cs typeface="Tahoma"/>
              </a:rPr>
              <a:t> </a:t>
            </a:r>
            <a:r>
              <a:rPr dirty="0" sz="1200" spc="-10" b="1">
                <a:latin typeface="Tahoma"/>
                <a:cs typeface="Tahoma"/>
              </a:rPr>
              <a:t>resources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109" name="object 109" descr=""/>
          <p:cNvGrpSpPr/>
          <p:nvPr/>
        </p:nvGrpSpPr>
        <p:grpSpPr>
          <a:xfrm>
            <a:off x="425320" y="3876785"/>
            <a:ext cx="2609850" cy="2002155"/>
            <a:chOff x="425320" y="3876785"/>
            <a:chExt cx="2609850" cy="2002155"/>
          </a:xfrm>
        </p:grpSpPr>
        <p:sp>
          <p:nvSpPr>
            <p:cNvPr id="110" name="object 110" descr=""/>
            <p:cNvSpPr/>
            <p:nvPr/>
          </p:nvSpPr>
          <p:spPr>
            <a:xfrm>
              <a:off x="427248" y="5409743"/>
              <a:ext cx="439420" cy="433705"/>
            </a:xfrm>
            <a:custGeom>
              <a:avLst/>
              <a:gdLst/>
              <a:ahLst/>
              <a:cxnLst/>
              <a:rect l="l" t="t" r="r" b="b"/>
              <a:pathLst>
                <a:path w="439419" h="433704">
                  <a:moveTo>
                    <a:pt x="418810" y="361382"/>
                  </a:moveTo>
                  <a:lnTo>
                    <a:pt x="313136" y="361382"/>
                  </a:lnTo>
                  <a:lnTo>
                    <a:pt x="337936" y="385761"/>
                  </a:lnTo>
                  <a:lnTo>
                    <a:pt x="308000" y="415185"/>
                  </a:lnTo>
                  <a:lnTo>
                    <a:pt x="308000" y="423370"/>
                  </a:lnTo>
                  <a:lnTo>
                    <a:pt x="318273" y="433469"/>
                  </a:lnTo>
                  <a:lnTo>
                    <a:pt x="326598" y="433469"/>
                  </a:lnTo>
                  <a:lnTo>
                    <a:pt x="356535" y="404044"/>
                  </a:lnTo>
                  <a:lnTo>
                    <a:pt x="387538" y="404044"/>
                  </a:lnTo>
                  <a:lnTo>
                    <a:pt x="403039" y="388806"/>
                  </a:lnTo>
                  <a:lnTo>
                    <a:pt x="415150" y="372396"/>
                  </a:lnTo>
                  <a:lnTo>
                    <a:pt x="418810" y="361382"/>
                  </a:lnTo>
                  <a:close/>
                </a:path>
                <a:path w="439419" h="433704">
                  <a:moveTo>
                    <a:pt x="387538" y="404044"/>
                  </a:moveTo>
                  <a:lnTo>
                    <a:pt x="356535" y="404044"/>
                  </a:lnTo>
                  <a:lnTo>
                    <a:pt x="372036" y="419283"/>
                  </a:lnTo>
                  <a:lnTo>
                    <a:pt x="387538" y="404044"/>
                  </a:lnTo>
                  <a:close/>
                </a:path>
                <a:path w="439419" h="433704">
                  <a:moveTo>
                    <a:pt x="235243" y="0"/>
                  </a:moveTo>
                  <a:lnTo>
                    <a:pt x="189877" y="1310"/>
                  </a:lnTo>
                  <a:lnTo>
                    <a:pt x="146217" y="11666"/>
                  </a:lnTo>
                  <a:lnTo>
                    <a:pt x="105640" y="30587"/>
                  </a:lnTo>
                  <a:lnTo>
                    <a:pt x="69518" y="57595"/>
                  </a:lnTo>
                  <a:lnTo>
                    <a:pt x="36556" y="95550"/>
                  </a:lnTo>
                  <a:lnTo>
                    <a:pt x="13938" y="138462"/>
                  </a:lnTo>
                  <a:lnTo>
                    <a:pt x="1728" y="184548"/>
                  </a:lnTo>
                  <a:lnTo>
                    <a:pt x="122" y="228462"/>
                  </a:lnTo>
                  <a:lnTo>
                    <a:pt x="0" y="231817"/>
                  </a:lnTo>
                  <a:lnTo>
                    <a:pt x="8813" y="278594"/>
                  </a:lnTo>
                  <a:lnTo>
                    <a:pt x="28239" y="322991"/>
                  </a:lnTo>
                  <a:lnTo>
                    <a:pt x="58342" y="363174"/>
                  </a:lnTo>
                  <a:lnTo>
                    <a:pt x="93621" y="393277"/>
                  </a:lnTo>
                  <a:lnTo>
                    <a:pt x="133536" y="410895"/>
                  </a:lnTo>
                  <a:lnTo>
                    <a:pt x="160930" y="409419"/>
                  </a:lnTo>
                  <a:lnTo>
                    <a:pt x="185762" y="397954"/>
                  </a:lnTo>
                  <a:lnTo>
                    <a:pt x="204726" y="377441"/>
                  </a:lnTo>
                  <a:lnTo>
                    <a:pt x="143051" y="377441"/>
                  </a:lnTo>
                  <a:lnTo>
                    <a:pt x="133565" y="376092"/>
                  </a:lnTo>
                  <a:lnTo>
                    <a:pt x="85715" y="341909"/>
                  </a:lnTo>
                  <a:lnTo>
                    <a:pt x="57262" y="303888"/>
                  </a:lnTo>
                  <a:lnTo>
                    <a:pt x="39880" y="260578"/>
                  </a:lnTo>
                  <a:lnTo>
                    <a:pt x="34181" y="214358"/>
                  </a:lnTo>
                  <a:lnTo>
                    <a:pt x="40780" y="167606"/>
                  </a:lnTo>
                  <a:lnTo>
                    <a:pt x="60288" y="122700"/>
                  </a:lnTo>
                  <a:lnTo>
                    <a:pt x="83949" y="91718"/>
                  </a:lnTo>
                  <a:lnTo>
                    <a:pt x="123695" y="59815"/>
                  </a:lnTo>
                  <a:lnTo>
                    <a:pt x="157727" y="43946"/>
                  </a:lnTo>
                  <a:lnTo>
                    <a:pt x="157581" y="43946"/>
                  </a:lnTo>
                  <a:lnTo>
                    <a:pt x="194655" y="35151"/>
                  </a:lnTo>
                  <a:lnTo>
                    <a:pt x="232872" y="34044"/>
                  </a:lnTo>
                  <a:lnTo>
                    <a:pt x="336678" y="34044"/>
                  </a:lnTo>
                  <a:lnTo>
                    <a:pt x="321936" y="24427"/>
                  </a:lnTo>
                  <a:lnTo>
                    <a:pt x="280450" y="7965"/>
                  </a:lnTo>
                  <a:lnTo>
                    <a:pt x="235243" y="0"/>
                  </a:lnTo>
                  <a:close/>
                </a:path>
                <a:path w="439419" h="433704">
                  <a:moveTo>
                    <a:pt x="348282" y="278994"/>
                  </a:moveTo>
                  <a:lnTo>
                    <a:pt x="327877" y="284945"/>
                  </a:lnTo>
                  <a:lnTo>
                    <a:pt x="310085" y="297386"/>
                  </a:lnTo>
                  <a:lnTo>
                    <a:pt x="279036" y="327862"/>
                  </a:lnTo>
                  <a:lnTo>
                    <a:pt x="294538" y="343100"/>
                  </a:lnTo>
                  <a:lnTo>
                    <a:pt x="269737" y="367479"/>
                  </a:lnTo>
                  <a:lnTo>
                    <a:pt x="264934" y="372396"/>
                  </a:lnTo>
                  <a:lnTo>
                    <a:pt x="264710" y="372672"/>
                  </a:lnTo>
                  <a:lnTo>
                    <a:pt x="264781" y="376092"/>
                  </a:lnTo>
                  <a:lnTo>
                    <a:pt x="264879" y="380811"/>
                  </a:lnTo>
                  <a:lnTo>
                    <a:pt x="275213" y="390560"/>
                  </a:lnTo>
                  <a:lnTo>
                    <a:pt x="283253" y="390560"/>
                  </a:lnTo>
                  <a:lnTo>
                    <a:pt x="288343" y="385761"/>
                  </a:lnTo>
                  <a:lnTo>
                    <a:pt x="313136" y="361382"/>
                  </a:lnTo>
                  <a:lnTo>
                    <a:pt x="418810" y="361382"/>
                  </a:lnTo>
                  <a:lnTo>
                    <a:pt x="421410" y="353558"/>
                  </a:lnTo>
                  <a:lnTo>
                    <a:pt x="421515" y="341194"/>
                  </a:lnTo>
                  <a:lnTo>
                    <a:pt x="421578" y="333741"/>
                  </a:lnTo>
                  <a:lnTo>
                    <a:pt x="415477" y="314598"/>
                  </a:lnTo>
                  <a:lnTo>
                    <a:pt x="415412" y="314393"/>
                  </a:lnTo>
                  <a:lnTo>
                    <a:pt x="427181" y="287440"/>
                  </a:lnTo>
                  <a:lnTo>
                    <a:pt x="389932" y="287440"/>
                  </a:lnTo>
                  <a:lnTo>
                    <a:pt x="369551" y="279753"/>
                  </a:lnTo>
                  <a:lnTo>
                    <a:pt x="348282" y="278994"/>
                  </a:lnTo>
                  <a:close/>
                </a:path>
                <a:path w="439419" h="433704">
                  <a:moveTo>
                    <a:pt x="297794" y="184548"/>
                  </a:moveTo>
                  <a:lnTo>
                    <a:pt x="211756" y="184548"/>
                  </a:lnTo>
                  <a:lnTo>
                    <a:pt x="218792" y="188291"/>
                  </a:lnTo>
                  <a:lnTo>
                    <a:pt x="220105" y="192603"/>
                  </a:lnTo>
                  <a:lnTo>
                    <a:pt x="199912" y="239993"/>
                  </a:lnTo>
                  <a:lnTo>
                    <a:pt x="188732" y="278594"/>
                  </a:lnTo>
                  <a:lnTo>
                    <a:pt x="181515" y="317598"/>
                  </a:lnTo>
                  <a:lnTo>
                    <a:pt x="181202" y="322991"/>
                  </a:lnTo>
                  <a:lnTo>
                    <a:pt x="181138" y="324098"/>
                  </a:lnTo>
                  <a:lnTo>
                    <a:pt x="169570" y="366826"/>
                  </a:lnTo>
                  <a:lnTo>
                    <a:pt x="143051" y="377441"/>
                  </a:lnTo>
                  <a:lnTo>
                    <a:pt x="204726" y="377441"/>
                  </a:lnTo>
                  <a:lnTo>
                    <a:pt x="214877" y="343100"/>
                  </a:lnTo>
                  <a:lnTo>
                    <a:pt x="214959" y="341909"/>
                  </a:lnTo>
                  <a:lnTo>
                    <a:pt x="215008" y="341194"/>
                  </a:lnTo>
                  <a:lnTo>
                    <a:pt x="215105" y="333741"/>
                  </a:lnTo>
                  <a:lnTo>
                    <a:pt x="215202" y="326316"/>
                  </a:lnTo>
                  <a:lnTo>
                    <a:pt x="215940" y="314598"/>
                  </a:lnTo>
                  <a:lnTo>
                    <a:pt x="217451" y="305066"/>
                  </a:lnTo>
                  <a:lnTo>
                    <a:pt x="219966" y="296748"/>
                  </a:lnTo>
                  <a:lnTo>
                    <a:pt x="239520" y="293055"/>
                  </a:lnTo>
                  <a:lnTo>
                    <a:pt x="257012" y="284945"/>
                  </a:lnTo>
                  <a:lnTo>
                    <a:pt x="258498" y="283826"/>
                  </a:lnTo>
                  <a:lnTo>
                    <a:pt x="272392" y="272568"/>
                  </a:lnTo>
                  <a:lnTo>
                    <a:pt x="284134" y="256759"/>
                  </a:lnTo>
                  <a:lnTo>
                    <a:pt x="299493" y="212813"/>
                  </a:lnTo>
                  <a:lnTo>
                    <a:pt x="297872" y="185838"/>
                  </a:lnTo>
                  <a:lnTo>
                    <a:pt x="297794" y="184548"/>
                  </a:lnTo>
                  <a:close/>
                </a:path>
                <a:path w="439419" h="433704">
                  <a:moveTo>
                    <a:pt x="336678" y="34044"/>
                  </a:moveTo>
                  <a:lnTo>
                    <a:pt x="232872" y="34044"/>
                  </a:lnTo>
                  <a:lnTo>
                    <a:pt x="281505" y="43946"/>
                  </a:lnTo>
                  <a:lnTo>
                    <a:pt x="324309" y="65319"/>
                  </a:lnTo>
                  <a:lnTo>
                    <a:pt x="359646" y="96310"/>
                  </a:lnTo>
                  <a:lnTo>
                    <a:pt x="385880" y="135066"/>
                  </a:lnTo>
                  <a:lnTo>
                    <a:pt x="401377" y="179734"/>
                  </a:lnTo>
                  <a:lnTo>
                    <a:pt x="404498" y="228462"/>
                  </a:lnTo>
                  <a:lnTo>
                    <a:pt x="402757" y="243617"/>
                  </a:lnTo>
                  <a:lnTo>
                    <a:pt x="399735" y="258552"/>
                  </a:lnTo>
                  <a:lnTo>
                    <a:pt x="395634" y="272568"/>
                  </a:lnTo>
                  <a:lnTo>
                    <a:pt x="395511" y="272989"/>
                  </a:lnTo>
                  <a:lnTo>
                    <a:pt x="395453" y="273186"/>
                  </a:lnTo>
                  <a:lnTo>
                    <a:pt x="389995" y="287277"/>
                  </a:lnTo>
                  <a:lnTo>
                    <a:pt x="389932" y="287440"/>
                  </a:lnTo>
                  <a:lnTo>
                    <a:pt x="427181" y="287440"/>
                  </a:lnTo>
                  <a:lnTo>
                    <a:pt x="427253" y="287277"/>
                  </a:lnTo>
                  <a:lnTo>
                    <a:pt x="435051" y="259500"/>
                  </a:lnTo>
                  <a:lnTo>
                    <a:pt x="435149" y="259152"/>
                  </a:lnTo>
                  <a:lnTo>
                    <a:pt x="435259" y="258552"/>
                  </a:lnTo>
                  <a:lnTo>
                    <a:pt x="439105" y="230376"/>
                  </a:lnTo>
                  <a:lnTo>
                    <a:pt x="439092" y="200340"/>
                  </a:lnTo>
                  <a:lnTo>
                    <a:pt x="430980" y="155903"/>
                  </a:lnTo>
                  <a:lnTo>
                    <a:pt x="414223" y="115125"/>
                  </a:lnTo>
                  <a:lnTo>
                    <a:pt x="389807" y="78975"/>
                  </a:lnTo>
                  <a:lnTo>
                    <a:pt x="358717" y="48420"/>
                  </a:lnTo>
                  <a:lnTo>
                    <a:pt x="336678" y="34044"/>
                  </a:lnTo>
                  <a:close/>
                </a:path>
                <a:path w="439419" h="433704">
                  <a:moveTo>
                    <a:pt x="256545" y="82931"/>
                  </a:moveTo>
                  <a:lnTo>
                    <a:pt x="248660" y="90914"/>
                  </a:lnTo>
                  <a:lnTo>
                    <a:pt x="228589" y="110001"/>
                  </a:lnTo>
                  <a:lnTo>
                    <a:pt x="201710" y="132895"/>
                  </a:lnTo>
                  <a:lnTo>
                    <a:pt x="173401" y="152303"/>
                  </a:lnTo>
                  <a:lnTo>
                    <a:pt x="150254" y="173330"/>
                  </a:lnTo>
                  <a:lnTo>
                    <a:pt x="137627" y="200340"/>
                  </a:lnTo>
                  <a:lnTo>
                    <a:pt x="137550" y="200503"/>
                  </a:lnTo>
                  <a:lnTo>
                    <a:pt x="136231" y="228462"/>
                  </a:lnTo>
                  <a:lnTo>
                    <a:pt x="151843" y="266563"/>
                  </a:lnTo>
                  <a:lnTo>
                    <a:pt x="170890" y="283826"/>
                  </a:lnTo>
                  <a:lnTo>
                    <a:pt x="177396" y="259500"/>
                  </a:lnTo>
                  <a:lnTo>
                    <a:pt x="185349" y="235567"/>
                  </a:lnTo>
                  <a:lnTo>
                    <a:pt x="194709" y="212155"/>
                  </a:lnTo>
                  <a:lnTo>
                    <a:pt x="205461" y="189301"/>
                  </a:lnTo>
                  <a:lnTo>
                    <a:pt x="207361" y="185838"/>
                  </a:lnTo>
                  <a:lnTo>
                    <a:pt x="211756" y="184548"/>
                  </a:lnTo>
                  <a:lnTo>
                    <a:pt x="297794" y="184548"/>
                  </a:lnTo>
                  <a:lnTo>
                    <a:pt x="296893" y="169552"/>
                  </a:lnTo>
                  <a:lnTo>
                    <a:pt x="281017" y="126437"/>
                  </a:lnTo>
                  <a:lnTo>
                    <a:pt x="256545" y="82931"/>
                  </a:lnTo>
                  <a:close/>
                </a:path>
              </a:pathLst>
            </a:custGeom>
            <a:solidFill>
              <a:srgbClr val="FDF1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1" name="object 111" descr=""/>
            <p:cNvSpPr/>
            <p:nvPr/>
          </p:nvSpPr>
          <p:spPr>
            <a:xfrm>
              <a:off x="427248" y="5409743"/>
              <a:ext cx="439420" cy="433705"/>
            </a:xfrm>
            <a:custGeom>
              <a:avLst/>
              <a:gdLst/>
              <a:ahLst/>
              <a:cxnLst/>
              <a:rect l="l" t="t" r="r" b="b"/>
              <a:pathLst>
                <a:path w="439419" h="433704">
                  <a:moveTo>
                    <a:pt x="439092" y="200340"/>
                  </a:moveTo>
                  <a:lnTo>
                    <a:pt x="430980" y="155903"/>
                  </a:lnTo>
                  <a:lnTo>
                    <a:pt x="414223" y="115125"/>
                  </a:lnTo>
                  <a:lnTo>
                    <a:pt x="389807" y="78975"/>
                  </a:lnTo>
                  <a:lnTo>
                    <a:pt x="358717" y="48420"/>
                  </a:lnTo>
                  <a:lnTo>
                    <a:pt x="321936" y="24427"/>
                  </a:lnTo>
                  <a:lnTo>
                    <a:pt x="280450" y="7965"/>
                  </a:lnTo>
                  <a:lnTo>
                    <a:pt x="235243" y="0"/>
                  </a:lnTo>
                  <a:lnTo>
                    <a:pt x="189877" y="1310"/>
                  </a:lnTo>
                  <a:lnTo>
                    <a:pt x="146217" y="11666"/>
                  </a:lnTo>
                  <a:lnTo>
                    <a:pt x="105640" y="30587"/>
                  </a:lnTo>
                  <a:lnTo>
                    <a:pt x="69518" y="57595"/>
                  </a:lnTo>
                  <a:lnTo>
                    <a:pt x="36556" y="95550"/>
                  </a:lnTo>
                  <a:lnTo>
                    <a:pt x="13938" y="138462"/>
                  </a:lnTo>
                  <a:lnTo>
                    <a:pt x="1730" y="184495"/>
                  </a:lnTo>
                  <a:lnTo>
                    <a:pt x="0" y="231817"/>
                  </a:lnTo>
                  <a:lnTo>
                    <a:pt x="8813" y="278594"/>
                  </a:lnTo>
                  <a:lnTo>
                    <a:pt x="28239" y="322991"/>
                  </a:lnTo>
                  <a:lnTo>
                    <a:pt x="58342" y="363174"/>
                  </a:lnTo>
                  <a:lnTo>
                    <a:pt x="93621" y="393277"/>
                  </a:lnTo>
                  <a:lnTo>
                    <a:pt x="133536" y="410895"/>
                  </a:lnTo>
                  <a:lnTo>
                    <a:pt x="160930" y="409419"/>
                  </a:lnTo>
                  <a:lnTo>
                    <a:pt x="204874" y="377281"/>
                  </a:lnTo>
                  <a:lnTo>
                    <a:pt x="215202" y="326316"/>
                  </a:lnTo>
                  <a:lnTo>
                    <a:pt x="215940" y="314598"/>
                  </a:lnTo>
                  <a:lnTo>
                    <a:pt x="217451" y="305066"/>
                  </a:lnTo>
                  <a:lnTo>
                    <a:pt x="219966" y="296748"/>
                  </a:lnTo>
                  <a:lnTo>
                    <a:pt x="239520" y="293055"/>
                  </a:lnTo>
                  <a:lnTo>
                    <a:pt x="257258" y="284831"/>
                  </a:lnTo>
                  <a:lnTo>
                    <a:pt x="272392" y="272568"/>
                  </a:lnTo>
                  <a:lnTo>
                    <a:pt x="284134" y="256759"/>
                  </a:lnTo>
                  <a:lnTo>
                    <a:pt x="299493" y="212813"/>
                  </a:lnTo>
                  <a:lnTo>
                    <a:pt x="296893" y="169552"/>
                  </a:lnTo>
                  <a:lnTo>
                    <a:pt x="281017" y="126437"/>
                  </a:lnTo>
                  <a:lnTo>
                    <a:pt x="256545" y="82931"/>
                  </a:lnTo>
                  <a:lnTo>
                    <a:pt x="248660" y="90914"/>
                  </a:lnTo>
                  <a:lnTo>
                    <a:pt x="228589" y="110001"/>
                  </a:lnTo>
                  <a:lnTo>
                    <a:pt x="201710" y="132895"/>
                  </a:lnTo>
                  <a:lnTo>
                    <a:pt x="173401" y="152303"/>
                  </a:lnTo>
                  <a:lnTo>
                    <a:pt x="150254" y="173330"/>
                  </a:lnTo>
                  <a:lnTo>
                    <a:pt x="137550" y="200503"/>
                  </a:lnTo>
                  <a:lnTo>
                    <a:pt x="136141" y="230376"/>
                  </a:lnTo>
                  <a:lnTo>
                    <a:pt x="146878" y="259500"/>
                  </a:lnTo>
                  <a:lnTo>
                    <a:pt x="151843" y="266563"/>
                  </a:lnTo>
                  <a:lnTo>
                    <a:pt x="157526" y="272989"/>
                  </a:lnTo>
                  <a:lnTo>
                    <a:pt x="163893" y="278761"/>
                  </a:lnTo>
                  <a:lnTo>
                    <a:pt x="170890" y="283826"/>
                  </a:lnTo>
                  <a:lnTo>
                    <a:pt x="177402" y="259477"/>
                  </a:lnTo>
                  <a:lnTo>
                    <a:pt x="185349" y="235567"/>
                  </a:lnTo>
                  <a:lnTo>
                    <a:pt x="194709" y="212155"/>
                  </a:lnTo>
                  <a:lnTo>
                    <a:pt x="205461" y="189301"/>
                  </a:lnTo>
                  <a:lnTo>
                    <a:pt x="207361" y="185838"/>
                  </a:lnTo>
                  <a:lnTo>
                    <a:pt x="211756" y="184548"/>
                  </a:lnTo>
                  <a:lnTo>
                    <a:pt x="215270" y="186423"/>
                  </a:lnTo>
                  <a:lnTo>
                    <a:pt x="218792" y="188291"/>
                  </a:lnTo>
                  <a:lnTo>
                    <a:pt x="220105" y="192603"/>
                  </a:lnTo>
                  <a:lnTo>
                    <a:pt x="218205" y="196065"/>
                  </a:lnTo>
                  <a:lnTo>
                    <a:pt x="217273" y="197836"/>
                  </a:lnTo>
                  <a:lnTo>
                    <a:pt x="199912" y="239993"/>
                  </a:lnTo>
                  <a:lnTo>
                    <a:pt x="188747" y="278528"/>
                  </a:lnTo>
                  <a:lnTo>
                    <a:pt x="184337" y="298100"/>
                  </a:lnTo>
                  <a:lnTo>
                    <a:pt x="183518" y="302587"/>
                  </a:lnTo>
                  <a:lnTo>
                    <a:pt x="183179" y="304682"/>
                  </a:lnTo>
                  <a:lnTo>
                    <a:pt x="182195" y="311122"/>
                  </a:lnTo>
                  <a:lnTo>
                    <a:pt x="181515" y="317598"/>
                  </a:lnTo>
                  <a:lnTo>
                    <a:pt x="181138" y="324098"/>
                  </a:lnTo>
                  <a:lnTo>
                    <a:pt x="181062" y="330610"/>
                  </a:lnTo>
                  <a:lnTo>
                    <a:pt x="161591" y="372672"/>
                  </a:lnTo>
                  <a:lnTo>
                    <a:pt x="143051" y="377441"/>
                  </a:lnTo>
                  <a:lnTo>
                    <a:pt x="133565" y="376092"/>
                  </a:lnTo>
                  <a:lnTo>
                    <a:pt x="85715" y="341909"/>
                  </a:lnTo>
                  <a:lnTo>
                    <a:pt x="57262" y="303888"/>
                  </a:lnTo>
                  <a:lnTo>
                    <a:pt x="39880" y="260578"/>
                  </a:lnTo>
                  <a:lnTo>
                    <a:pt x="34181" y="214358"/>
                  </a:lnTo>
                  <a:lnTo>
                    <a:pt x="40780" y="167606"/>
                  </a:lnTo>
                  <a:lnTo>
                    <a:pt x="60288" y="122700"/>
                  </a:lnTo>
                  <a:lnTo>
                    <a:pt x="83949" y="91718"/>
                  </a:lnTo>
                  <a:lnTo>
                    <a:pt x="123695" y="59815"/>
                  </a:lnTo>
                  <a:lnTo>
                    <a:pt x="194655" y="35151"/>
                  </a:lnTo>
                  <a:lnTo>
                    <a:pt x="232872" y="34044"/>
                  </a:lnTo>
                  <a:lnTo>
                    <a:pt x="281505" y="43946"/>
                  </a:lnTo>
                  <a:lnTo>
                    <a:pt x="324309" y="65319"/>
                  </a:lnTo>
                  <a:lnTo>
                    <a:pt x="359646" y="96310"/>
                  </a:lnTo>
                  <a:lnTo>
                    <a:pt x="385880" y="135066"/>
                  </a:lnTo>
                  <a:lnTo>
                    <a:pt x="401377" y="179734"/>
                  </a:lnTo>
                  <a:lnTo>
                    <a:pt x="404498" y="228462"/>
                  </a:lnTo>
                  <a:lnTo>
                    <a:pt x="402757" y="243617"/>
                  </a:lnTo>
                  <a:lnTo>
                    <a:pt x="399735" y="258552"/>
                  </a:lnTo>
                  <a:lnTo>
                    <a:pt x="395453" y="273186"/>
                  </a:lnTo>
                  <a:lnTo>
                    <a:pt x="389932" y="287440"/>
                  </a:lnTo>
                  <a:lnTo>
                    <a:pt x="369551" y="279753"/>
                  </a:lnTo>
                  <a:lnTo>
                    <a:pt x="348282" y="278994"/>
                  </a:lnTo>
                  <a:lnTo>
                    <a:pt x="327877" y="284945"/>
                  </a:lnTo>
                  <a:lnTo>
                    <a:pt x="310085" y="297386"/>
                  </a:lnTo>
                  <a:lnTo>
                    <a:pt x="279036" y="327862"/>
                  </a:lnTo>
                  <a:lnTo>
                    <a:pt x="294538" y="343100"/>
                  </a:lnTo>
                  <a:lnTo>
                    <a:pt x="269737" y="367479"/>
                  </a:lnTo>
                  <a:lnTo>
                    <a:pt x="264709" y="372627"/>
                  </a:lnTo>
                  <a:lnTo>
                    <a:pt x="264879" y="380811"/>
                  </a:lnTo>
                  <a:lnTo>
                    <a:pt x="270123" y="385761"/>
                  </a:lnTo>
                  <a:lnTo>
                    <a:pt x="275213" y="390560"/>
                  </a:lnTo>
                  <a:lnTo>
                    <a:pt x="283253" y="390560"/>
                  </a:lnTo>
                  <a:lnTo>
                    <a:pt x="288343" y="385761"/>
                  </a:lnTo>
                  <a:lnTo>
                    <a:pt x="313136" y="361382"/>
                  </a:lnTo>
                  <a:lnTo>
                    <a:pt x="337936" y="385761"/>
                  </a:lnTo>
                  <a:lnTo>
                    <a:pt x="313136" y="410141"/>
                  </a:lnTo>
                  <a:lnTo>
                    <a:pt x="308000" y="415185"/>
                  </a:lnTo>
                  <a:lnTo>
                    <a:pt x="308000" y="423370"/>
                  </a:lnTo>
                  <a:lnTo>
                    <a:pt x="313136" y="428418"/>
                  </a:lnTo>
                  <a:lnTo>
                    <a:pt x="318272" y="433468"/>
                  </a:lnTo>
                  <a:lnTo>
                    <a:pt x="326598" y="433469"/>
                  </a:lnTo>
                  <a:lnTo>
                    <a:pt x="331734" y="428422"/>
                  </a:lnTo>
                  <a:lnTo>
                    <a:pt x="356535" y="404044"/>
                  </a:lnTo>
                  <a:lnTo>
                    <a:pt x="372036" y="419283"/>
                  </a:lnTo>
                  <a:lnTo>
                    <a:pt x="403039" y="388806"/>
                  </a:lnTo>
                  <a:lnTo>
                    <a:pt x="415150" y="372396"/>
                  </a:lnTo>
                  <a:lnTo>
                    <a:pt x="421410" y="353558"/>
                  </a:lnTo>
                  <a:lnTo>
                    <a:pt x="421578" y="333741"/>
                  </a:lnTo>
                  <a:lnTo>
                    <a:pt x="415412" y="314393"/>
                  </a:lnTo>
                  <a:lnTo>
                    <a:pt x="427253" y="287277"/>
                  </a:lnTo>
                  <a:lnTo>
                    <a:pt x="435203" y="258961"/>
                  </a:lnTo>
                  <a:lnTo>
                    <a:pt x="439178" y="229848"/>
                  </a:lnTo>
                  <a:lnTo>
                    <a:pt x="439092" y="200340"/>
                  </a:lnTo>
                  <a:close/>
                </a:path>
              </a:pathLst>
            </a:custGeom>
            <a:ln w="3855">
              <a:solidFill>
                <a:srgbClr val="2D2D2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2" name="object 112" descr=""/>
            <p:cNvSpPr/>
            <p:nvPr/>
          </p:nvSpPr>
          <p:spPr>
            <a:xfrm>
              <a:off x="508507" y="3878927"/>
              <a:ext cx="383540" cy="368300"/>
            </a:xfrm>
            <a:custGeom>
              <a:avLst/>
              <a:gdLst/>
              <a:ahLst/>
              <a:cxnLst/>
              <a:rect l="l" t="t" r="r" b="b"/>
              <a:pathLst>
                <a:path w="383540" h="368300">
                  <a:moveTo>
                    <a:pt x="374488" y="129054"/>
                  </a:moveTo>
                  <a:lnTo>
                    <a:pt x="203582" y="129054"/>
                  </a:lnTo>
                  <a:lnTo>
                    <a:pt x="208442" y="133914"/>
                  </a:lnTo>
                  <a:lnTo>
                    <a:pt x="208442" y="143633"/>
                  </a:lnTo>
                  <a:lnTo>
                    <a:pt x="206822" y="146333"/>
                  </a:lnTo>
                  <a:lnTo>
                    <a:pt x="204122" y="148493"/>
                  </a:lnTo>
                  <a:lnTo>
                    <a:pt x="165706" y="177584"/>
                  </a:lnTo>
                  <a:lnTo>
                    <a:pt x="124809" y="211535"/>
                  </a:lnTo>
                  <a:lnTo>
                    <a:pt x="84824" y="248119"/>
                  </a:lnTo>
                  <a:lnTo>
                    <a:pt x="49141" y="285107"/>
                  </a:lnTo>
                  <a:lnTo>
                    <a:pt x="23921" y="315708"/>
                  </a:lnTo>
                  <a:lnTo>
                    <a:pt x="2911" y="352612"/>
                  </a:lnTo>
                  <a:lnTo>
                    <a:pt x="0" y="367723"/>
                  </a:lnTo>
                  <a:lnTo>
                    <a:pt x="32401" y="367723"/>
                  </a:lnTo>
                  <a:lnTo>
                    <a:pt x="35801" y="356325"/>
                  </a:lnTo>
                  <a:lnTo>
                    <a:pt x="45429" y="340522"/>
                  </a:lnTo>
                  <a:lnTo>
                    <a:pt x="60422" y="321176"/>
                  </a:lnTo>
                  <a:lnTo>
                    <a:pt x="79921" y="299146"/>
                  </a:lnTo>
                  <a:lnTo>
                    <a:pt x="276918" y="299146"/>
                  </a:lnTo>
                  <a:lnTo>
                    <a:pt x="292033" y="288795"/>
                  </a:lnTo>
                  <a:lnTo>
                    <a:pt x="322349" y="257644"/>
                  </a:lnTo>
                  <a:lnTo>
                    <a:pt x="345224" y="222355"/>
                  </a:lnTo>
                  <a:lnTo>
                    <a:pt x="361583" y="183591"/>
                  </a:lnTo>
                  <a:lnTo>
                    <a:pt x="361668" y="183389"/>
                  </a:lnTo>
                  <a:lnTo>
                    <a:pt x="372696" y="141209"/>
                  </a:lnTo>
                  <a:lnTo>
                    <a:pt x="374488" y="129054"/>
                  </a:lnTo>
                  <a:close/>
                </a:path>
                <a:path w="383540" h="368300">
                  <a:moveTo>
                    <a:pt x="276918" y="299146"/>
                  </a:moveTo>
                  <a:lnTo>
                    <a:pt x="79921" y="299146"/>
                  </a:lnTo>
                  <a:lnTo>
                    <a:pt x="101125" y="314367"/>
                  </a:lnTo>
                  <a:lnTo>
                    <a:pt x="124809" y="325740"/>
                  </a:lnTo>
                  <a:lnTo>
                    <a:pt x="150620" y="332861"/>
                  </a:lnTo>
                  <a:lnTo>
                    <a:pt x="178202" y="335325"/>
                  </a:lnTo>
                  <a:lnTo>
                    <a:pt x="198208" y="334025"/>
                  </a:lnTo>
                  <a:lnTo>
                    <a:pt x="217555" y="330195"/>
                  </a:lnTo>
                  <a:lnTo>
                    <a:pt x="235991" y="323935"/>
                  </a:lnTo>
                  <a:lnTo>
                    <a:pt x="253263" y="315346"/>
                  </a:lnTo>
                  <a:lnTo>
                    <a:pt x="276918" y="299146"/>
                  </a:lnTo>
                  <a:close/>
                </a:path>
                <a:path w="383540" h="368300">
                  <a:moveTo>
                    <a:pt x="383404" y="0"/>
                  </a:moveTo>
                  <a:lnTo>
                    <a:pt x="362504" y="5366"/>
                  </a:lnTo>
                  <a:lnTo>
                    <a:pt x="310571" y="17009"/>
                  </a:lnTo>
                  <a:lnTo>
                    <a:pt x="243753" y="28247"/>
                  </a:lnTo>
                  <a:lnTo>
                    <a:pt x="178202" y="32398"/>
                  </a:lnTo>
                  <a:lnTo>
                    <a:pt x="130336" y="40087"/>
                  </a:lnTo>
                  <a:lnTo>
                    <a:pt x="88821" y="61514"/>
                  </a:lnTo>
                  <a:lnTo>
                    <a:pt x="56118" y="94214"/>
                  </a:lnTo>
                  <a:lnTo>
                    <a:pt x="34691" y="135728"/>
                  </a:lnTo>
                  <a:lnTo>
                    <a:pt x="27034" y="183389"/>
                  </a:lnTo>
                  <a:lnTo>
                    <a:pt x="27001" y="183591"/>
                  </a:lnTo>
                  <a:lnTo>
                    <a:pt x="28284" y="203106"/>
                  </a:lnTo>
                  <a:lnTo>
                    <a:pt x="31996" y="221862"/>
                  </a:lnTo>
                  <a:lnTo>
                    <a:pt x="37936" y="239707"/>
                  </a:lnTo>
                  <a:lnTo>
                    <a:pt x="45901" y="256488"/>
                  </a:lnTo>
                  <a:lnTo>
                    <a:pt x="54609" y="247562"/>
                  </a:lnTo>
                  <a:lnTo>
                    <a:pt x="63721" y="238534"/>
                  </a:lnTo>
                  <a:lnTo>
                    <a:pt x="109596" y="195918"/>
                  </a:lnTo>
                  <a:lnTo>
                    <a:pt x="164491" y="151049"/>
                  </a:lnTo>
                  <a:lnTo>
                    <a:pt x="190622" y="131754"/>
                  </a:lnTo>
                  <a:lnTo>
                    <a:pt x="192782" y="130134"/>
                  </a:lnTo>
                  <a:lnTo>
                    <a:pt x="194942" y="129054"/>
                  </a:lnTo>
                  <a:lnTo>
                    <a:pt x="374488" y="129054"/>
                  </a:lnTo>
                  <a:lnTo>
                    <a:pt x="379320" y="96276"/>
                  </a:lnTo>
                  <a:lnTo>
                    <a:pt x="382551" y="49052"/>
                  </a:lnTo>
                  <a:lnTo>
                    <a:pt x="383310" y="5366"/>
                  </a:lnTo>
                  <a:lnTo>
                    <a:pt x="383404" y="0"/>
                  </a:lnTo>
                  <a:close/>
                </a:path>
              </a:pathLst>
            </a:custGeom>
            <a:solidFill>
              <a:srgbClr val="FDF1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3" name="object 113" descr=""/>
            <p:cNvSpPr/>
            <p:nvPr/>
          </p:nvSpPr>
          <p:spPr>
            <a:xfrm>
              <a:off x="508507" y="3878927"/>
              <a:ext cx="383540" cy="368300"/>
            </a:xfrm>
            <a:custGeom>
              <a:avLst/>
              <a:gdLst/>
              <a:ahLst/>
              <a:cxnLst/>
              <a:rect l="l" t="t" r="r" b="b"/>
              <a:pathLst>
                <a:path w="383540" h="368300">
                  <a:moveTo>
                    <a:pt x="178202" y="32398"/>
                  </a:moveTo>
                  <a:lnTo>
                    <a:pt x="130336" y="40087"/>
                  </a:lnTo>
                  <a:lnTo>
                    <a:pt x="88821" y="61514"/>
                  </a:lnTo>
                  <a:lnTo>
                    <a:pt x="56118" y="94214"/>
                  </a:lnTo>
                  <a:lnTo>
                    <a:pt x="34691" y="135728"/>
                  </a:lnTo>
                  <a:lnTo>
                    <a:pt x="27001" y="183591"/>
                  </a:lnTo>
                  <a:lnTo>
                    <a:pt x="28284" y="203106"/>
                  </a:lnTo>
                  <a:lnTo>
                    <a:pt x="31996" y="221862"/>
                  </a:lnTo>
                  <a:lnTo>
                    <a:pt x="37936" y="239707"/>
                  </a:lnTo>
                  <a:lnTo>
                    <a:pt x="45901" y="256488"/>
                  </a:lnTo>
                  <a:lnTo>
                    <a:pt x="54609" y="247562"/>
                  </a:lnTo>
                  <a:lnTo>
                    <a:pt x="63721" y="238534"/>
                  </a:lnTo>
                  <a:lnTo>
                    <a:pt x="109596" y="195918"/>
                  </a:lnTo>
                  <a:lnTo>
                    <a:pt x="164491" y="151049"/>
                  </a:lnTo>
                  <a:lnTo>
                    <a:pt x="190622" y="131754"/>
                  </a:lnTo>
                  <a:lnTo>
                    <a:pt x="192782" y="130134"/>
                  </a:lnTo>
                  <a:lnTo>
                    <a:pt x="194942" y="129054"/>
                  </a:lnTo>
                  <a:lnTo>
                    <a:pt x="197642" y="129054"/>
                  </a:lnTo>
                  <a:lnTo>
                    <a:pt x="203582" y="129054"/>
                  </a:lnTo>
                  <a:lnTo>
                    <a:pt x="208442" y="133914"/>
                  </a:lnTo>
                  <a:lnTo>
                    <a:pt x="208442" y="139853"/>
                  </a:lnTo>
                  <a:lnTo>
                    <a:pt x="208442" y="143633"/>
                  </a:lnTo>
                  <a:lnTo>
                    <a:pt x="206822" y="146333"/>
                  </a:lnTo>
                  <a:lnTo>
                    <a:pt x="204122" y="148493"/>
                  </a:lnTo>
                  <a:lnTo>
                    <a:pt x="165706" y="177584"/>
                  </a:lnTo>
                  <a:lnTo>
                    <a:pt x="124809" y="211535"/>
                  </a:lnTo>
                  <a:lnTo>
                    <a:pt x="84824" y="248119"/>
                  </a:lnTo>
                  <a:lnTo>
                    <a:pt x="49141" y="285107"/>
                  </a:lnTo>
                  <a:lnTo>
                    <a:pt x="43201" y="291587"/>
                  </a:lnTo>
                  <a:lnTo>
                    <a:pt x="40501" y="294826"/>
                  </a:lnTo>
                  <a:lnTo>
                    <a:pt x="23921" y="315708"/>
                  </a:lnTo>
                  <a:lnTo>
                    <a:pt x="11138" y="335122"/>
                  </a:lnTo>
                  <a:lnTo>
                    <a:pt x="2911" y="352612"/>
                  </a:lnTo>
                  <a:lnTo>
                    <a:pt x="0" y="367723"/>
                  </a:lnTo>
                  <a:lnTo>
                    <a:pt x="32401" y="367723"/>
                  </a:lnTo>
                  <a:lnTo>
                    <a:pt x="35801" y="356325"/>
                  </a:lnTo>
                  <a:lnTo>
                    <a:pt x="45429" y="340522"/>
                  </a:lnTo>
                  <a:lnTo>
                    <a:pt x="60422" y="321176"/>
                  </a:lnTo>
                  <a:lnTo>
                    <a:pt x="79921" y="299146"/>
                  </a:lnTo>
                  <a:lnTo>
                    <a:pt x="101125" y="314367"/>
                  </a:lnTo>
                  <a:lnTo>
                    <a:pt x="124809" y="325740"/>
                  </a:lnTo>
                  <a:lnTo>
                    <a:pt x="150620" y="332861"/>
                  </a:lnTo>
                  <a:lnTo>
                    <a:pt x="178202" y="335325"/>
                  </a:lnTo>
                  <a:lnTo>
                    <a:pt x="198208" y="334025"/>
                  </a:lnTo>
                  <a:lnTo>
                    <a:pt x="217555" y="330195"/>
                  </a:lnTo>
                  <a:lnTo>
                    <a:pt x="235991" y="323935"/>
                  </a:lnTo>
                  <a:lnTo>
                    <a:pt x="253263" y="315346"/>
                  </a:lnTo>
                  <a:lnTo>
                    <a:pt x="292033" y="288795"/>
                  </a:lnTo>
                  <a:lnTo>
                    <a:pt x="322349" y="257644"/>
                  </a:lnTo>
                  <a:lnTo>
                    <a:pt x="345224" y="222355"/>
                  </a:lnTo>
                  <a:lnTo>
                    <a:pt x="361668" y="183389"/>
                  </a:lnTo>
                  <a:lnTo>
                    <a:pt x="372696" y="141209"/>
                  </a:lnTo>
                  <a:lnTo>
                    <a:pt x="379320" y="96276"/>
                  </a:lnTo>
                  <a:lnTo>
                    <a:pt x="382551" y="49052"/>
                  </a:lnTo>
                  <a:lnTo>
                    <a:pt x="383404" y="0"/>
                  </a:lnTo>
                  <a:lnTo>
                    <a:pt x="362504" y="5366"/>
                  </a:lnTo>
                  <a:lnTo>
                    <a:pt x="310571" y="17009"/>
                  </a:lnTo>
                  <a:lnTo>
                    <a:pt x="243754" y="28247"/>
                  </a:lnTo>
                  <a:lnTo>
                    <a:pt x="178202" y="32398"/>
                  </a:lnTo>
                  <a:close/>
                </a:path>
              </a:pathLst>
            </a:custGeom>
            <a:ln w="4284">
              <a:solidFill>
                <a:srgbClr val="2D2D2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4" name="object 114" descr=""/>
            <p:cNvSpPr/>
            <p:nvPr/>
          </p:nvSpPr>
          <p:spPr>
            <a:xfrm>
              <a:off x="2644963" y="5420665"/>
              <a:ext cx="387350" cy="114300"/>
            </a:xfrm>
            <a:custGeom>
              <a:avLst/>
              <a:gdLst/>
              <a:ahLst/>
              <a:cxnLst/>
              <a:rect l="l" t="t" r="r" b="b"/>
              <a:pathLst>
                <a:path w="387350" h="114300">
                  <a:moveTo>
                    <a:pt x="364453" y="68331"/>
                  </a:moveTo>
                  <a:lnTo>
                    <a:pt x="22778" y="68331"/>
                  </a:lnTo>
                  <a:lnTo>
                    <a:pt x="13933" y="70128"/>
                  </a:lnTo>
                  <a:lnTo>
                    <a:pt x="6691" y="75022"/>
                  </a:lnTo>
                  <a:lnTo>
                    <a:pt x="1797" y="82264"/>
                  </a:lnTo>
                  <a:lnTo>
                    <a:pt x="0" y="91108"/>
                  </a:lnTo>
                  <a:lnTo>
                    <a:pt x="0" y="113885"/>
                  </a:lnTo>
                  <a:lnTo>
                    <a:pt x="387231" y="113885"/>
                  </a:lnTo>
                  <a:lnTo>
                    <a:pt x="387231" y="91108"/>
                  </a:lnTo>
                  <a:lnTo>
                    <a:pt x="385434" y="82264"/>
                  </a:lnTo>
                  <a:lnTo>
                    <a:pt x="380540" y="75022"/>
                  </a:lnTo>
                  <a:lnTo>
                    <a:pt x="373297" y="70128"/>
                  </a:lnTo>
                  <a:lnTo>
                    <a:pt x="364453" y="68331"/>
                  </a:lnTo>
                  <a:close/>
                </a:path>
                <a:path w="387350" h="114300">
                  <a:moveTo>
                    <a:pt x="227783" y="0"/>
                  </a:moveTo>
                  <a:lnTo>
                    <a:pt x="159448" y="0"/>
                  </a:lnTo>
                  <a:lnTo>
                    <a:pt x="143850" y="3105"/>
                  </a:lnTo>
                  <a:lnTo>
                    <a:pt x="131188" y="11602"/>
                  </a:lnTo>
                  <a:lnTo>
                    <a:pt x="122691" y="24263"/>
                  </a:lnTo>
                  <a:lnTo>
                    <a:pt x="119586" y="39860"/>
                  </a:lnTo>
                  <a:lnTo>
                    <a:pt x="119586" y="68331"/>
                  </a:lnTo>
                  <a:lnTo>
                    <a:pt x="153753" y="68331"/>
                  </a:lnTo>
                  <a:lnTo>
                    <a:pt x="153753" y="36443"/>
                  </a:lnTo>
                  <a:lnTo>
                    <a:pt x="156031" y="34165"/>
                  </a:lnTo>
                  <a:lnTo>
                    <a:pt x="266511" y="34165"/>
                  </a:lnTo>
                  <a:lnTo>
                    <a:pt x="264540" y="24263"/>
                  </a:lnTo>
                  <a:lnTo>
                    <a:pt x="256042" y="11602"/>
                  </a:lnTo>
                  <a:lnTo>
                    <a:pt x="243381" y="3105"/>
                  </a:lnTo>
                  <a:lnTo>
                    <a:pt x="227783" y="0"/>
                  </a:lnTo>
                  <a:close/>
                </a:path>
                <a:path w="387350" h="114300">
                  <a:moveTo>
                    <a:pt x="266511" y="34165"/>
                  </a:moveTo>
                  <a:lnTo>
                    <a:pt x="231200" y="34165"/>
                  </a:lnTo>
                  <a:lnTo>
                    <a:pt x="233477" y="36443"/>
                  </a:lnTo>
                  <a:lnTo>
                    <a:pt x="233477" y="68331"/>
                  </a:lnTo>
                  <a:lnTo>
                    <a:pt x="267645" y="68331"/>
                  </a:lnTo>
                  <a:lnTo>
                    <a:pt x="267645" y="39860"/>
                  </a:lnTo>
                  <a:lnTo>
                    <a:pt x="266511" y="34165"/>
                  </a:lnTo>
                  <a:close/>
                </a:path>
              </a:pathLst>
            </a:custGeom>
            <a:solidFill>
              <a:srgbClr val="FDF1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5" name="object 115" descr=""/>
            <p:cNvSpPr/>
            <p:nvPr/>
          </p:nvSpPr>
          <p:spPr>
            <a:xfrm>
              <a:off x="2644963" y="5420665"/>
              <a:ext cx="387350" cy="114300"/>
            </a:xfrm>
            <a:custGeom>
              <a:avLst/>
              <a:gdLst/>
              <a:ahLst/>
              <a:cxnLst/>
              <a:rect l="l" t="t" r="r" b="b"/>
              <a:pathLst>
                <a:path w="387350" h="114300">
                  <a:moveTo>
                    <a:pt x="364453" y="68331"/>
                  </a:moveTo>
                  <a:lnTo>
                    <a:pt x="267645" y="68331"/>
                  </a:lnTo>
                  <a:lnTo>
                    <a:pt x="267645" y="39860"/>
                  </a:lnTo>
                  <a:lnTo>
                    <a:pt x="264540" y="24263"/>
                  </a:lnTo>
                  <a:lnTo>
                    <a:pt x="256042" y="11602"/>
                  </a:lnTo>
                  <a:lnTo>
                    <a:pt x="243381" y="3105"/>
                  </a:lnTo>
                  <a:lnTo>
                    <a:pt x="227783" y="0"/>
                  </a:lnTo>
                  <a:lnTo>
                    <a:pt x="159448" y="0"/>
                  </a:lnTo>
                  <a:lnTo>
                    <a:pt x="143850" y="3105"/>
                  </a:lnTo>
                  <a:lnTo>
                    <a:pt x="131188" y="11602"/>
                  </a:lnTo>
                  <a:lnTo>
                    <a:pt x="122691" y="24263"/>
                  </a:lnTo>
                  <a:lnTo>
                    <a:pt x="119586" y="39860"/>
                  </a:lnTo>
                  <a:lnTo>
                    <a:pt x="119586" y="68331"/>
                  </a:lnTo>
                  <a:lnTo>
                    <a:pt x="22778" y="68331"/>
                  </a:lnTo>
                  <a:lnTo>
                    <a:pt x="13933" y="70128"/>
                  </a:lnTo>
                  <a:lnTo>
                    <a:pt x="6691" y="75022"/>
                  </a:lnTo>
                  <a:lnTo>
                    <a:pt x="1797" y="82264"/>
                  </a:lnTo>
                  <a:lnTo>
                    <a:pt x="0" y="91108"/>
                  </a:lnTo>
                  <a:lnTo>
                    <a:pt x="0" y="113885"/>
                  </a:lnTo>
                  <a:lnTo>
                    <a:pt x="387231" y="113885"/>
                  </a:lnTo>
                  <a:lnTo>
                    <a:pt x="387231" y="91108"/>
                  </a:lnTo>
                  <a:lnTo>
                    <a:pt x="385434" y="82264"/>
                  </a:lnTo>
                  <a:lnTo>
                    <a:pt x="380540" y="75022"/>
                  </a:lnTo>
                  <a:lnTo>
                    <a:pt x="373297" y="70128"/>
                  </a:lnTo>
                  <a:lnTo>
                    <a:pt x="364453" y="68331"/>
                  </a:lnTo>
                  <a:close/>
                </a:path>
                <a:path w="387350" h="114300">
                  <a:moveTo>
                    <a:pt x="153753" y="39860"/>
                  </a:moveTo>
                  <a:lnTo>
                    <a:pt x="153753" y="36443"/>
                  </a:lnTo>
                  <a:lnTo>
                    <a:pt x="156031" y="34165"/>
                  </a:lnTo>
                  <a:lnTo>
                    <a:pt x="159448" y="34165"/>
                  </a:lnTo>
                  <a:lnTo>
                    <a:pt x="227783" y="34165"/>
                  </a:lnTo>
                  <a:lnTo>
                    <a:pt x="231200" y="34165"/>
                  </a:lnTo>
                  <a:lnTo>
                    <a:pt x="233477" y="36443"/>
                  </a:lnTo>
                  <a:lnTo>
                    <a:pt x="233477" y="39860"/>
                  </a:lnTo>
                  <a:lnTo>
                    <a:pt x="233477" y="68331"/>
                  </a:lnTo>
                  <a:lnTo>
                    <a:pt x="153753" y="68331"/>
                  </a:lnTo>
                  <a:lnTo>
                    <a:pt x="153753" y="39860"/>
                  </a:lnTo>
                  <a:close/>
                </a:path>
              </a:pathLst>
            </a:custGeom>
            <a:ln w="5318">
              <a:solidFill>
                <a:srgbClr val="2D2D2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6" name="object 116" descr=""/>
            <p:cNvSpPr/>
            <p:nvPr/>
          </p:nvSpPr>
          <p:spPr>
            <a:xfrm>
              <a:off x="2679130" y="5557328"/>
              <a:ext cx="319405" cy="319405"/>
            </a:xfrm>
            <a:custGeom>
              <a:avLst/>
              <a:gdLst/>
              <a:ahLst/>
              <a:cxnLst/>
              <a:rect l="l" t="t" r="r" b="b"/>
              <a:pathLst>
                <a:path w="319405" h="319404">
                  <a:moveTo>
                    <a:pt x="318896" y="0"/>
                  </a:moveTo>
                  <a:lnTo>
                    <a:pt x="0" y="0"/>
                  </a:lnTo>
                  <a:lnTo>
                    <a:pt x="0" y="296104"/>
                  </a:lnTo>
                  <a:lnTo>
                    <a:pt x="1797" y="304948"/>
                  </a:lnTo>
                  <a:lnTo>
                    <a:pt x="6691" y="312190"/>
                  </a:lnTo>
                  <a:lnTo>
                    <a:pt x="13934" y="317083"/>
                  </a:lnTo>
                  <a:lnTo>
                    <a:pt x="22778" y="318881"/>
                  </a:lnTo>
                  <a:lnTo>
                    <a:pt x="296118" y="318881"/>
                  </a:lnTo>
                  <a:lnTo>
                    <a:pt x="304962" y="317083"/>
                  </a:lnTo>
                  <a:lnTo>
                    <a:pt x="312205" y="312190"/>
                  </a:lnTo>
                  <a:lnTo>
                    <a:pt x="317099" y="304948"/>
                  </a:lnTo>
                  <a:lnTo>
                    <a:pt x="318896" y="296104"/>
                  </a:lnTo>
                  <a:lnTo>
                    <a:pt x="318896" y="284714"/>
                  </a:lnTo>
                  <a:lnTo>
                    <a:pt x="51251" y="284714"/>
                  </a:lnTo>
                  <a:lnTo>
                    <a:pt x="51251" y="34165"/>
                  </a:lnTo>
                  <a:lnTo>
                    <a:pt x="318896" y="34165"/>
                  </a:lnTo>
                  <a:lnTo>
                    <a:pt x="318896" y="0"/>
                  </a:lnTo>
                  <a:close/>
                </a:path>
                <a:path w="319405" h="319404">
                  <a:moveTo>
                    <a:pt x="142364" y="34165"/>
                  </a:moveTo>
                  <a:lnTo>
                    <a:pt x="85418" y="34165"/>
                  </a:lnTo>
                  <a:lnTo>
                    <a:pt x="85418" y="284714"/>
                  </a:lnTo>
                  <a:lnTo>
                    <a:pt x="142364" y="284714"/>
                  </a:lnTo>
                  <a:lnTo>
                    <a:pt x="142364" y="34165"/>
                  </a:lnTo>
                  <a:close/>
                </a:path>
                <a:path w="319405" h="319404">
                  <a:moveTo>
                    <a:pt x="233477" y="34165"/>
                  </a:moveTo>
                  <a:lnTo>
                    <a:pt x="176532" y="34165"/>
                  </a:lnTo>
                  <a:lnTo>
                    <a:pt x="176532" y="284714"/>
                  </a:lnTo>
                  <a:lnTo>
                    <a:pt x="233477" y="284714"/>
                  </a:lnTo>
                  <a:lnTo>
                    <a:pt x="233477" y="34165"/>
                  </a:lnTo>
                  <a:close/>
                </a:path>
                <a:path w="319405" h="319404">
                  <a:moveTo>
                    <a:pt x="318896" y="34165"/>
                  </a:moveTo>
                  <a:lnTo>
                    <a:pt x="267645" y="34165"/>
                  </a:lnTo>
                  <a:lnTo>
                    <a:pt x="267645" y="284714"/>
                  </a:lnTo>
                  <a:lnTo>
                    <a:pt x="318896" y="284714"/>
                  </a:lnTo>
                  <a:lnTo>
                    <a:pt x="318896" y="34165"/>
                  </a:lnTo>
                  <a:close/>
                </a:path>
              </a:pathLst>
            </a:custGeom>
            <a:solidFill>
              <a:srgbClr val="FDF1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7" name="object 117" descr=""/>
            <p:cNvSpPr/>
            <p:nvPr/>
          </p:nvSpPr>
          <p:spPr>
            <a:xfrm>
              <a:off x="2679130" y="5557328"/>
              <a:ext cx="319405" cy="319405"/>
            </a:xfrm>
            <a:custGeom>
              <a:avLst/>
              <a:gdLst/>
              <a:ahLst/>
              <a:cxnLst/>
              <a:rect l="l" t="t" r="r" b="b"/>
              <a:pathLst>
                <a:path w="319405" h="319404">
                  <a:moveTo>
                    <a:pt x="0" y="296104"/>
                  </a:moveTo>
                  <a:lnTo>
                    <a:pt x="1797" y="304948"/>
                  </a:lnTo>
                  <a:lnTo>
                    <a:pt x="6691" y="312190"/>
                  </a:lnTo>
                  <a:lnTo>
                    <a:pt x="13934" y="317083"/>
                  </a:lnTo>
                  <a:lnTo>
                    <a:pt x="22778" y="318881"/>
                  </a:lnTo>
                  <a:lnTo>
                    <a:pt x="296118" y="318881"/>
                  </a:lnTo>
                  <a:lnTo>
                    <a:pt x="304962" y="317083"/>
                  </a:lnTo>
                  <a:lnTo>
                    <a:pt x="312205" y="312190"/>
                  </a:lnTo>
                  <a:lnTo>
                    <a:pt x="317099" y="304948"/>
                  </a:lnTo>
                  <a:lnTo>
                    <a:pt x="318896" y="296104"/>
                  </a:lnTo>
                  <a:lnTo>
                    <a:pt x="318896" y="0"/>
                  </a:lnTo>
                  <a:lnTo>
                    <a:pt x="0" y="0"/>
                  </a:lnTo>
                  <a:lnTo>
                    <a:pt x="0" y="296104"/>
                  </a:lnTo>
                  <a:close/>
                </a:path>
                <a:path w="319405" h="319404">
                  <a:moveTo>
                    <a:pt x="233477" y="34165"/>
                  </a:moveTo>
                  <a:lnTo>
                    <a:pt x="267645" y="34165"/>
                  </a:lnTo>
                  <a:lnTo>
                    <a:pt x="267645" y="284714"/>
                  </a:lnTo>
                  <a:lnTo>
                    <a:pt x="233477" y="284714"/>
                  </a:lnTo>
                  <a:lnTo>
                    <a:pt x="233477" y="34165"/>
                  </a:lnTo>
                  <a:close/>
                </a:path>
                <a:path w="319405" h="319404">
                  <a:moveTo>
                    <a:pt x="142364" y="34165"/>
                  </a:moveTo>
                  <a:lnTo>
                    <a:pt x="176532" y="34165"/>
                  </a:lnTo>
                  <a:lnTo>
                    <a:pt x="176532" y="284714"/>
                  </a:lnTo>
                  <a:lnTo>
                    <a:pt x="142364" y="284714"/>
                  </a:lnTo>
                  <a:lnTo>
                    <a:pt x="142364" y="34165"/>
                  </a:lnTo>
                  <a:close/>
                </a:path>
                <a:path w="319405" h="319404">
                  <a:moveTo>
                    <a:pt x="51251" y="34165"/>
                  </a:moveTo>
                  <a:lnTo>
                    <a:pt x="85418" y="34165"/>
                  </a:lnTo>
                  <a:lnTo>
                    <a:pt x="85418" y="284714"/>
                  </a:lnTo>
                  <a:lnTo>
                    <a:pt x="51251" y="284714"/>
                  </a:lnTo>
                  <a:lnTo>
                    <a:pt x="51251" y="34165"/>
                  </a:lnTo>
                  <a:close/>
                </a:path>
              </a:pathLst>
            </a:custGeom>
            <a:ln w="5318">
              <a:solidFill>
                <a:srgbClr val="2D2D2D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8" name="object 118" descr=""/>
          <p:cNvSpPr txBox="1"/>
          <p:nvPr/>
        </p:nvSpPr>
        <p:spPr>
          <a:xfrm>
            <a:off x="6362700" y="3600450"/>
            <a:ext cx="2552700" cy="714375"/>
          </a:xfrm>
          <a:prstGeom prst="rect">
            <a:avLst/>
          </a:prstGeom>
          <a:solidFill>
            <a:srgbClr val="000000"/>
          </a:solidFill>
          <a:ln w="3175">
            <a:solidFill>
              <a:srgbClr val="000000"/>
            </a:solidFill>
          </a:ln>
        </p:spPr>
        <p:txBody>
          <a:bodyPr wrap="square" lIns="0" tIns="103505" rIns="0" bIns="0" rtlCol="0" vert="horz">
            <a:spAutoFit/>
          </a:bodyPr>
          <a:lstStyle/>
          <a:p>
            <a:pPr marL="109220" marR="160655">
              <a:lnSpc>
                <a:spcPct val="99500"/>
              </a:lnSpc>
              <a:spcBef>
                <a:spcPts val="815"/>
              </a:spcBef>
            </a:pPr>
            <a:r>
              <a:rPr dirty="0" sz="1100" spc="-55" b="1">
                <a:solidFill>
                  <a:srgbClr val="FFFFFF"/>
                </a:solidFill>
                <a:latin typeface="Trebuchet MS"/>
                <a:cs typeface="Trebuchet MS"/>
              </a:rPr>
              <a:t>Formula</a:t>
            </a:r>
            <a:r>
              <a:rPr dirty="0" sz="1100" spc="-114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100" spc="-105" b="1">
                <a:solidFill>
                  <a:srgbClr val="FFFFFF"/>
                </a:solidFill>
                <a:latin typeface="Trebuchet MS"/>
                <a:cs typeface="Trebuchet MS"/>
              </a:rPr>
              <a:t>1</a:t>
            </a:r>
            <a:r>
              <a:rPr dirty="0" sz="1100" spc="-105">
                <a:solidFill>
                  <a:srgbClr val="FFFFFF"/>
                </a:solidFill>
                <a:latin typeface="Trebuchet MS"/>
                <a:cs typeface="Trebuchet MS"/>
              </a:rPr>
              <a:t>:</a:t>
            </a:r>
            <a:r>
              <a:rPr dirty="0" sz="1100" spc="-45">
                <a:solidFill>
                  <a:srgbClr val="FFFFFF"/>
                </a:solidFill>
                <a:latin typeface="Trebuchet MS"/>
                <a:cs typeface="Trebuchet MS"/>
              </a:rPr>
              <a:t> Since</a:t>
            </a:r>
            <a:r>
              <a:rPr dirty="0" sz="1100" spc="-1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100" spc="-35">
                <a:solidFill>
                  <a:srgbClr val="FFFFFF"/>
                </a:solidFill>
                <a:latin typeface="Trebuchet MS"/>
                <a:cs typeface="Trebuchet MS"/>
              </a:rPr>
              <a:t>2011,</a:t>
            </a:r>
            <a:r>
              <a:rPr dirty="0" sz="1100" spc="-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100" spc="-75">
                <a:solidFill>
                  <a:srgbClr val="FFFFFF"/>
                </a:solidFill>
                <a:latin typeface="Trebuchet MS"/>
                <a:cs typeface="Trebuchet MS"/>
              </a:rPr>
              <a:t>Pirelli</a:t>
            </a:r>
            <a:r>
              <a:rPr dirty="0" sz="1100" spc="-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100" spc="-30">
                <a:solidFill>
                  <a:srgbClr val="FFFFFF"/>
                </a:solidFill>
                <a:latin typeface="Trebuchet MS"/>
                <a:cs typeface="Trebuchet MS"/>
              </a:rPr>
              <a:t>has</a:t>
            </a:r>
            <a:r>
              <a:rPr dirty="0" sz="1100" spc="-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100" spc="-20">
                <a:solidFill>
                  <a:srgbClr val="FFFFFF"/>
                </a:solidFill>
                <a:latin typeface="Trebuchet MS"/>
                <a:cs typeface="Trebuchet MS"/>
              </a:rPr>
              <a:t>been </a:t>
            </a:r>
            <a:r>
              <a:rPr dirty="0" sz="1100" spc="-7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dirty="0" sz="1100" spc="-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100" spc="-30">
                <a:solidFill>
                  <a:srgbClr val="FFFFFF"/>
                </a:solidFill>
                <a:latin typeface="Trebuchet MS"/>
                <a:cs typeface="Trebuchet MS"/>
              </a:rPr>
              <a:t>sole-</a:t>
            </a:r>
            <a:r>
              <a:rPr dirty="0" sz="1100" spc="-50">
                <a:solidFill>
                  <a:srgbClr val="FFFFFF"/>
                </a:solidFill>
                <a:latin typeface="Trebuchet MS"/>
                <a:cs typeface="Trebuchet MS"/>
              </a:rPr>
              <a:t>supplier</a:t>
            </a:r>
            <a:r>
              <a:rPr dirty="0" sz="1100" spc="-1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100" spc="-85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dirty="0" sz="1100" spc="-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100" spc="-75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dirty="0" sz="1100" spc="-1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100" spc="-55">
                <a:solidFill>
                  <a:srgbClr val="FFFFFF"/>
                </a:solidFill>
                <a:latin typeface="Trebuchet MS"/>
                <a:cs typeface="Trebuchet MS"/>
              </a:rPr>
              <a:t>Formula</a:t>
            </a:r>
            <a:r>
              <a:rPr dirty="0" sz="1100" spc="-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100">
                <a:solidFill>
                  <a:srgbClr val="FFFFFF"/>
                </a:solidFill>
                <a:latin typeface="Trebuchet MS"/>
                <a:cs typeface="Trebuchet MS"/>
              </a:rPr>
              <a:t>1</a:t>
            </a:r>
            <a:r>
              <a:rPr dirty="0" sz="1100" spc="-1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100" spc="-25">
                <a:solidFill>
                  <a:srgbClr val="FFFFFF"/>
                </a:solidFill>
                <a:latin typeface="Trebuchet MS"/>
                <a:cs typeface="Trebuchet MS"/>
              </a:rPr>
              <a:t>World </a:t>
            </a:r>
            <a:r>
              <a:rPr dirty="0" sz="1100" spc="-10">
                <a:solidFill>
                  <a:srgbClr val="FFFFFF"/>
                </a:solidFill>
                <a:latin typeface="Trebuchet MS"/>
                <a:cs typeface="Trebuchet MS"/>
              </a:rPr>
              <a:t>Championships.</a:t>
            </a:r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119" name="object 119" descr=""/>
          <p:cNvGraphicFramePr>
            <a:graphicFrameLocks noGrp="1"/>
          </p:cNvGraphicFramePr>
          <p:nvPr/>
        </p:nvGraphicFramePr>
        <p:xfrm>
          <a:off x="326707" y="6206818"/>
          <a:ext cx="11628755" cy="6235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53845"/>
                <a:gridCol w="1700530"/>
                <a:gridCol w="1686560"/>
                <a:gridCol w="1686560"/>
                <a:gridCol w="1686560"/>
                <a:gridCol w="1686559"/>
                <a:gridCol w="1555750"/>
              </a:tblGrid>
              <a:tr h="161290">
                <a:tc>
                  <a:txBody>
                    <a:bodyPr/>
                    <a:lstStyle/>
                    <a:p>
                      <a:pPr algn="ctr" marR="137160">
                        <a:lnSpc>
                          <a:spcPts val="1025"/>
                        </a:lnSpc>
                        <a:tabLst>
                          <a:tab pos="1344930" algn="l"/>
                        </a:tabLst>
                      </a:pPr>
                      <a:r>
                        <a:rPr dirty="0" u="heavy" sz="900">
                          <a:uFill>
                            <a:solidFill>
                              <a:srgbClr val="A6A6A6"/>
                            </a:solidFill>
                          </a:uFill>
                          <a:latin typeface="Segoe UI Emoji"/>
                          <a:cs typeface="Segoe UI Emoji"/>
                        </a:rPr>
                        <a:t>(</a:t>
                      </a:r>
                      <a:r>
                        <a:rPr dirty="0" u="heavy" sz="900">
                          <a:uFill>
                            <a:solidFill>
                              <a:srgbClr val="A6A6A6"/>
                            </a:solidFill>
                          </a:uFill>
                          <a:latin typeface="Arial MT"/>
                          <a:cs typeface="Arial MT"/>
                        </a:rPr>
                        <a:t>Pirelli,</a:t>
                      </a:r>
                      <a:r>
                        <a:rPr dirty="0" u="heavy" sz="900" spc="-60">
                          <a:uFill>
                            <a:solidFill>
                              <a:srgbClr val="A6A6A6"/>
                            </a:solidFill>
                          </a:u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u="heavy" sz="900" spc="-10">
                          <a:uFill>
                            <a:solidFill>
                              <a:srgbClr val="A6A6A6"/>
                            </a:solidFill>
                          </a:uFill>
                          <a:latin typeface="Arial MT"/>
                          <a:cs typeface="Arial MT"/>
                        </a:rPr>
                        <a:t>2024)</a:t>
                      </a:r>
                      <a:r>
                        <a:rPr dirty="0" u="heavy" sz="900">
                          <a:uFill>
                            <a:solidFill>
                              <a:srgbClr val="A6A6A6"/>
                            </a:solidFill>
                          </a:uFill>
                          <a:latin typeface="Arial MT"/>
                          <a:cs typeface="Arial MT"/>
                        </a:rPr>
                        <a:t>	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13970">
                        <a:lnSpc>
                          <a:spcPts val="1025"/>
                        </a:lnSpc>
                        <a:tabLst>
                          <a:tab pos="1374140" algn="l"/>
                        </a:tabLst>
                      </a:pPr>
                      <a:r>
                        <a:rPr dirty="0" u="heavy" sz="900">
                          <a:uFill>
                            <a:solidFill>
                              <a:srgbClr val="A6A6A6"/>
                            </a:solidFill>
                          </a:uFill>
                          <a:latin typeface="Arial MT"/>
                          <a:cs typeface="Arial MT"/>
                        </a:rPr>
                        <a:t>	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25"/>
                        </a:lnSpc>
                        <a:tabLst>
                          <a:tab pos="1360170" algn="l"/>
                        </a:tabLst>
                      </a:pPr>
                      <a:r>
                        <a:rPr dirty="0" u="heavy" sz="900">
                          <a:uFill>
                            <a:solidFill>
                              <a:srgbClr val="000000"/>
                            </a:solidFill>
                          </a:uFill>
                          <a:latin typeface="Arial MT"/>
                          <a:cs typeface="Arial MT"/>
                        </a:rPr>
                        <a:t>	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25"/>
                        </a:lnSpc>
                        <a:tabLst>
                          <a:tab pos="1360170" algn="l"/>
                        </a:tabLst>
                      </a:pPr>
                      <a:r>
                        <a:rPr dirty="0" u="heavy" sz="900">
                          <a:uFill>
                            <a:solidFill>
                              <a:srgbClr val="A6A6A6"/>
                            </a:solidFill>
                          </a:uFill>
                          <a:latin typeface="Arial MT"/>
                          <a:cs typeface="Arial MT"/>
                        </a:rPr>
                        <a:t>	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25"/>
                        </a:lnSpc>
                        <a:tabLst>
                          <a:tab pos="1360170" algn="l"/>
                        </a:tabLst>
                      </a:pPr>
                      <a:r>
                        <a:rPr dirty="0" u="heavy" sz="900">
                          <a:uFill>
                            <a:solidFill>
                              <a:srgbClr val="A6A6A6"/>
                            </a:solidFill>
                          </a:uFill>
                          <a:latin typeface="Arial MT"/>
                          <a:cs typeface="Arial MT"/>
                        </a:rPr>
                        <a:t>	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25"/>
                        </a:lnSpc>
                        <a:tabLst>
                          <a:tab pos="1360170" algn="l"/>
                        </a:tabLst>
                      </a:pPr>
                      <a:r>
                        <a:rPr dirty="0" u="heavy" sz="900">
                          <a:uFill>
                            <a:solidFill>
                              <a:srgbClr val="A6A6A6"/>
                            </a:solidFill>
                          </a:uFill>
                          <a:latin typeface="Arial MT"/>
                          <a:cs typeface="Arial MT"/>
                        </a:rPr>
                        <a:t>	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130810">
                        <a:lnSpc>
                          <a:spcPts val="1025"/>
                        </a:lnSpc>
                        <a:tabLst>
                          <a:tab pos="1490980" algn="l"/>
                        </a:tabLst>
                      </a:pPr>
                      <a:r>
                        <a:rPr dirty="0" u="heavy" sz="900">
                          <a:uFill>
                            <a:solidFill>
                              <a:srgbClr val="A6A6A6"/>
                            </a:solidFill>
                          </a:uFill>
                          <a:latin typeface="Arial MT"/>
                          <a:cs typeface="Arial MT"/>
                        </a:rPr>
                        <a:t>	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B="0" marT="0"/>
                </a:tc>
              </a:tr>
              <a:tr h="241935">
                <a:tc>
                  <a:txBody>
                    <a:bodyPr/>
                    <a:lstStyle/>
                    <a:p>
                      <a:pPr algn="ctr" marR="11557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dirty="0" sz="1400" spc="-10" b="1">
                          <a:solidFill>
                            <a:srgbClr val="A6A6A6"/>
                          </a:solidFill>
                          <a:latin typeface="Trebuchet MS"/>
                          <a:cs typeface="Trebuchet MS"/>
                        </a:rPr>
                        <a:t>Executive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1397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dirty="0" sz="1400" spc="-10" b="1">
                          <a:solidFill>
                            <a:srgbClr val="A6A6A6"/>
                          </a:solidFill>
                          <a:latin typeface="Trebuchet MS"/>
                          <a:cs typeface="Trebuchet MS"/>
                        </a:rPr>
                        <a:t>Industry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13970"/>
                </a:tc>
                <a:tc>
                  <a:txBody>
                    <a:bodyPr/>
                    <a:lstStyle/>
                    <a:p>
                      <a:pPr algn="ctr" marR="889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dirty="0" sz="1400" spc="-10" b="1">
                          <a:latin typeface="Trebuchet MS"/>
                          <a:cs typeface="Trebuchet MS"/>
                        </a:rPr>
                        <a:t>Company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13970"/>
                </a:tc>
                <a:tc>
                  <a:txBody>
                    <a:bodyPr/>
                    <a:lstStyle/>
                    <a:p>
                      <a:pPr algn="ctr" marR="762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dirty="0" sz="1400" spc="-10" b="1">
                          <a:solidFill>
                            <a:srgbClr val="A6A6A6"/>
                          </a:solidFill>
                          <a:latin typeface="Trebuchet MS"/>
                          <a:cs typeface="Trebuchet MS"/>
                        </a:rPr>
                        <a:t>Financial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13970"/>
                </a:tc>
                <a:tc>
                  <a:txBody>
                    <a:bodyPr/>
                    <a:lstStyle/>
                    <a:p>
                      <a:pPr algn="ctr" marR="1905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dirty="0" sz="1400" spc="-10" b="1">
                          <a:solidFill>
                            <a:srgbClr val="A6A6A6"/>
                          </a:solidFill>
                          <a:latin typeface="Trebuchet MS"/>
                          <a:cs typeface="Trebuchet MS"/>
                        </a:rPr>
                        <a:t>Acquisition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13970"/>
                </a:tc>
                <a:tc>
                  <a:txBody>
                    <a:bodyPr/>
                    <a:lstStyle/>
                    <a:p>
                      <a:pPr algn="ctr" marR="635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dirty="0" sz="1400" spc="-10" b="1">
                          <a:solidFill>
                            <a:srgbClr val="A6A6A6"/>
                          </a:solidFill>
                          <a:latin typeface="Trebuchet MS"/>
                          <a:cs typeface="Trebuchet MS"/>
                        </a:rPr>
                        <a:t>Alternative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13970"/>
                </a:tc>
                <a:tc>
                  <a:txBody>
                    <a:bodyPr/>
                    <a:lstStyle/>
                    <a:p>
                      <a:pPr algn="ctr" marL="126364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dirty="0" sz="1400" spc="-10" b="1">
                          <a:solidFill>
                            <a:srgbClr val="A6A6A6"/>
                          </a:solidFill>
                          <a:latin typeface="Trebuchet MS"/>
                          <a:cs typeface="Trebuchet MS"/>
                        </a:rPr>
                        <a:t>Conclusion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13970"/>
                </a:tc>
              </a:tr>
              <a:tr h="220345">
                <a:tc>
                  <a:txBody>
                    <a:bodyPr/>
                    <a:lstStyle/>
                    <a:p>
                      <a:pPr algn="ctr" marR="121285">
                        <a:lnSpc>
                          <a:spcPts val="1614"/>
                        </a:lnSpc>
                      </a:pPr>
                      <a:r>
                        <a:rPr dirty="0" sz="1400" spc="-10" b="1">
                          <a:solidFill>
                            <a:srgbClr val="A6A6A6"/>
                          </a:solidFill>
                          <a:latin typeface="Trebuchet MS"/>
                          <a:cs typeface="Trebuchet MS"/>
                        </a:rPr>
                        <a:t>Summary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14"/>
                        </a:lnSpc>
                      </a:pPr>
                      <a:r>
                        <a:rPr dirty="0" sz="1400" spc="-10" b="1">
                          <a:solidFill>
                            <a:srgbClr val="A6A6A6"/>
                          </a:solidFill>
                          <a:latin typeface="Trebuchet MS"/>
                          <a:cs typeface="Trebuchet MS"/>
                        </a:rPr>
                        <a:t>Overview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R="12700">
                        <a:lnSpc>
                          <a:spcPts val="1614"/>
                        </a:lnSpc>
                      </a:pPr>
                      <a:r>
                        <a:rPr dirty="0" sz="1400" spc="-10" b="1">
                          <a:latin typeface="Trebuchet MS"/>
                          <a:cs typeface="Trebuchet MS"/>
                        </a:rPr>
                        <a:t>Analysis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R="8890">
                        <a:lnSpc>
                          <a:spcPts val="1614"/>
                        </a:lnSpc>
                      </a:pPr>
                      <a:r>
                        <a:rPr dirty="0" sz="1400" spc="-10" b="1">
                          <a:solidFill>
                            <a:srgbClr val="A6A6A6"/>
                          </a:solidFill>
                          <a:latin typeface="Trebuchet MS"/>
                          <a:cs typeface="Trebuchet MS"/>
                        </a:rPr>
                        <a:t>Analysis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14"/>
                        </a:lnSpc>
                      </a:pPr>
                      <a:r>
                        <a:rPr dirty="0" sz="1400" spc="-10" b="1">
                          <a:solidFill>
                            <a:srgbClr val="A6A6A6"/>
                          </a:solidFill>
                          <a:latin typeface="Trebuchet MS"/>
                          <a:cs typeface="Trebuchet MS"/>
                        </a:rPr>
                        <a:t>Feasibility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R="5080">
                        <a:lnSpc>
                          <a:spcPts val="1614"/>
                        </a:lnSpc>
                      </a:pPr>
                      <a:r>
                        <a:rPr dirty="0" sz="1400" spc="-10" b="1">
                          <a:solidFill>
                            <a:srgbClr val="A6A6A6"/>
                          </a:solidFill>
                          <a:latin typeface="Trebuchet MS"/>
                          <a:cs typeface="Trebuchet MS"/>
                        </a:rPr>
                        <a:t>Solution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pic>
        <p:nvPicPr>
          <p:cNvPr id="120" name="object 120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1401425" y="76200"/>
            <a:ext cx="438150" cy="5334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06045">
              <a:lnSpc>
                <a:spcPts val="2390"/>
              </a:lnSpc>
              <a:spcBef>
                <a:spcPts val="125"/>
              </a:spcBef>
            </a:pPr>
            <a:r>
              <a:rPr dirty="0" spc="-95"/>
              <a:t>Strategic</a:t>
            </a:r>
            <a:r>
              <a:rPr dirty="0" spc="-150"/>
              <a:t> </a:t>
            </a:r>
            <a:r>
              <a:rPr dirty="0" spc="-25"/>
              <a:t>Fit</a:t>
            </a:r>
          </a:p>
          <a:p>
            <a:pPr marL="12700">
              <a:lnSpc>
                <a:spcPts val="1789"/>
              </a:lnSpc>
              <a:tabLst>
                <a:tab pos="11496040" algn="l"/>
              </a:tabLst>
            </a:pPr>
            <a:r>
              <a:rPr dirty="0" u="heavy" sz="1500" spc="330" b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heavy" sz="1500" spc="-90" b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Crafting</a:t>
            </a:r>
            <a:r>
              <a:rPr dirty="0" u="heavy" sz="1500" spc="-195" b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heavy" sz="1500" spc="-85" b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the</a:t>
            </a:r>
            <a:r>
              <a:rPr dirty="0" u="heavy" sz="1500" spc="-204" b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heavy" sz="1500" spc="-114" b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future</a:t>
            </a:r>
            <a:r>
              <a:rPr dirty="0" u="heavy" sz="1500" spc="-125" b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heavy" sz="1500" spc="-100" b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for</a:t>
            </a:r>
            <a:r>
              <a:rPr dirty="0" u="heavy" sz="1500" spc="-150" b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heavy" sz="1500" spc="-65" b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a</a:t>
            </a:r>
            <a:r>
              <a:rPr dirty="0" u="heavy" sz="1500" spc="-195" b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heavy" sz="1500" spc="-65" b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combined</a:t>
            </a:r>
            <a:r>
              <a:rPr dirty="0" u="heavy" sz="1500" spc="-160" b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heavy" sz="1500" spc="-10" b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company</a:t>
            </a:r>
            <a:r>
              <a:rPr dirty="0" u="heavy" sz="1500" b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	</a:t>
            </a:r>
            <a:endParaRPr sz="1500">
              <a:latin typeface="Trebuchet MS"/>
              <a:cs typeface="Trebuchet MS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10772838" y="2028888"/>
            <a:ext cx="800100" cy="800100"/>
            <a:chOff x="10772838" y="2028888"/>
            <a:chExt cx="800100" cy="800100"/>
          </a:xfrm>
        </p:grpSpPr>
        <p:sp>
          <p:nvSpPr>
            <p:cNvPr id="4" name="object 4" descr=""/>
            <p:cNvSpPr/>
            <p:nvPr/>
          </p:nvSpPr>
          <p:spPr>
            <a:xfrm>
              <a:off x="10777601" y="2033651"/>
              <a:ext cx="790575" cy="790575"/>
            </a:xfrm>
            <a:custGeom>
              <a:avLst/>
              <a:gdLst/>
              <a:ahLst/>
              <a:cxnLst/>
              <a:rect l="l" t="t" r="r" b="b"/>
              <a:pathLst>
                <a:path w="790575" h="790575">
                  <a:moveTo>
                    <a:pt x="0" y="395224"/>
                  </a:moveTo>
                  <a:lnTo>
                    <a:pt x="2658" y="349125"/>
                  </a:lnTo>
                  <a:lnTo>
                    <a:pt x="10436" y="304591"/>
                  </a:lnTo>
                  <a:lnTo>
                    <a:pt x="23037" y="261916"/>
                  </a:lnTo>
                  <a:lnTo>
                    <a:pt x="40164" y="221398"/>
                  </a:lnTo>
                  <a:lnTo>
                    <a:pt x="61522" y="183332"/>
                  </a:lnTo>
                  <a:lnTo>
                    <a:pt x="86814" y="148016"/>
                  </a:lnTo>
                  <a:lnTo>
                    <a:pt x="115744" y="115744"/>
                  </a:lnTo>
                  <a:lnTo>
                    <a:pt x="148016" y="86814"/>
                  </a:lnTo>
                  <a:lnTo>
                    <a:pt x="183332" y="61522"/>
                  </a:lnTo>
                  <a:lnTo>
                    <a:pt x="221398" y="40164"/>
                  </a:lnTo>
                  <a:lnTo>
                    <a:pt x="261916" y="23037"/>
                  </a:lnTo>
                  <a:lnTo>
                    <a:pt x="304591" y="10436"/>
                  </a:lnTo>
                  <a:lnTo>
                    <a:pt x="349125" y="2658"/>
                  </a:lnTo>
                  <a:lnTo>
                    <a:pt x="395224" y="0"/>
                  </a:lnTo>
                  <a:lnTo>
                    <a:pt x="441324" y="2658"/>
                  </a:lnTo>
                  <a:lnTo>
                    <a:pt x="485863" y="10436"/>
                  </a:lnTo>
                  <a:lnTo>
                    <a:pt x="528546" y="23037"/>
                  </a:lnTo>
                  <a:lnTo>
                    <a:pt x="569074" y="40164"/>
                  </a:lnTo>
                  <a:lnTo>
                    <a:pt x="607152" y="61522"/>
                  </a:lnTo>
                  <a:lnTo>
                    <a:pt x="642481" y="86814"/>
                  </a:lnTo>
                  <a:lnTo>
                    <a:pt x="674766" y="115744"/>
                  </a:lnTo>
                  <a:lnTo>
                    <a:pt x="703710" y="148016"/>
                  </a:lnTo>
                  <a:lnTo>
                    <a:pt x="729015" y="183332"/>
                  </a:lnTo>
                  <a:lnTo>
                    <a:pt x="750385" y="221398"/>
                  </a:lnTo>
                  <a:lnTo>
                    <a:pt x="767522" y="261916"/>
                  </a:lnTo>
                  <a:lnTo>
                    <a:pt x="780131" y="304591"/>
                  </a:lnTo>
                  <a:lnTo>
                    <a:pt x="787914" y="349125"/>
                  </a:lnTo>
                  <a:lnTo>
                    <a:pt x="790575" y="395224"/>
                  </a:lnTo>
                  <a:lnTo>
                    <a:pt x="787914" y="441324"/>
                  </a:lnTo>
                  <a:lnTo>
                    <a:pt x="780131" y="485863"/>
                  </a:lnTo>
                  <a:lnTo>
                    <a:pt x="767522" y="528546"/>
                  </a:lnTo>
                  <a:lnTo>
                    <a:pt x="750385" y="569074"/>
                  </a:lnTo>
                  <a:lnTo>
                    <a:pt x="729015" y="607152"/>
                  </a:lnTo>
                  <a:lnTo>
                    <a:pt x="703710" y="642481"/>
                  </a:lnTo>
                  <a:lnTo>
                    <a:pt x="674766" y="674766"/>
                  </a:lnTo>
                  <a:lnTo>
                    <a:pt x="642481" y="703710"/>
                  </a:lnTo>
                  <a:lnTo>
                    <a:pt x="607152" y="729015"/>
                  </a:lnTo>
                  <a:lnTo>
                    <a:pt x="569074" y="750385"/>
                  </a:lnTo>
                  <a:lnTo>
                    <a:pt x="528546" y="767522"/>
                  </a:lnTo>
                  <a:lnTo>
                    <a:pt x="485863" y="780131"/>
                  </a:lnTo>
                  <a:lnTo>
                    <a:pt x="441324" y="787914"/>
                  </a:lnTo>
                  <a:lnTo>
                    <a:pt x="395224" y="790575"/>
                  </a:lnTo>
                  <a:lnTo>
                    <a:pt x="349125" y="787914"/>
                  </a:lnTo>
                  <a:lnTo>
                    <a:pt x="304591" y="780131"/>
                  </a:lnTo>
                  <a:lnTo>
                    <a:pt x="261916" y="767522"/>
                  </a:lnTo>
                  <a:lnTo>
                    <a:pt x="221398" y="750385"/>
                  </a:lnTo>
                  <a:lnTo>
                    <a:pt x="183332" y="729015"/>
                  </a:lnTo>
                  <a:lnTo>
                    <a:pt x="148016" y="703710"/>
                  </a:lnTo>
                  <a:lnTo>
                    <a:pt x="115744" y="674766"/>
                  </a:lnTo>
                  <a:lnTo>
                    <a:pt x="86814" y="642481"/>
                  </a:lnTo>
                  <a:lnTo>
                    <a:pt x="61522" y="607152"/>
                  </a:lnTo>
                  <a:lnTo>
                    <a:pt x="40164" y="569074"/>
                  </a:lnTo>
                  <a:lnTo>
                    <a:pt x="23037" y="528546"/>
                  </a:lnTo>
                  <a:lnTo>
                    <a:pt x="10436" y="485863"/>
                  </a:lnTo>
                  <a:lnTo>
                    <a:pt x="2658" y="441324"/>
                  </a:lnTo>
                  <a:lnTo>
                    <a:pt x="0" y="395224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11172825" y="2033651"/>
              <a:ext cx="395605" cy="715010"/>
            </a:xfrm>
            <a:custGeom>
              <a:avLst/>
              <a:gdLst/>
              <a:ahLst/>
              <a:cxnLst/>
              <a:rect l="l" t="t" r="r" b="b"/>
              <a:pathLst>
                <a:path w="395604" h="715010">
                  <a:moveTo>
                    <a:pt x="0" y="0"/>
                  </a:moveTo>
                  <a:lnTo>
                    <a:pt x="0" y="395224"/>
                  </a:lnTo>
                  <a:lnTo>
                    <a:pt x="232282" y="715010"/>
                  </a:lnTo>
                  <a:lnTo>
                    <a:pt x="268715" y="685090"/>
                  </a:lnTo>
                  <a:lnTo>
                    <a:pt x="300999" y="651434"/>
                  </a:lnTo>
                  <a:lnTo>
                    <a:pt x="328917" y="614475"/>
                  </a:lnTo>
                  <a:lnTo>
                    <a:pt x="352250" y="574643"/>
                  </a:lnTo>
                  <a:lnTo>
                    <a:pt x="370778" y="532370"/>
                  </a:lnTo>
                  <a:lnTo>
                    <a:pt x="384284" y="488088"/>
                  </a:lnTo>
                  <a:lnTo>
                    <a:pt x="392547" y="442229"/>
                  </a:lnTo>
                  <a:lnTo>
                    <a:pt x="395350" y="395224"/>
                  </a:lnTo>
                  <a:lnTo>
                    <a:pt x="392690" y="349125"/>
                  </a:lnTo>
                  <a:lnTo>
                    <a:pt x="384907" y="304591"/>
                  </a:lnTo>
                  <a:lnTo>
                    <a:pt x="372298" y="261916"/>
                  </a:lnTo>
                  <a:lnTo>
                    <a:pt x="355161" y="221398"/>
                  </a:lnTo>
                  <a:lnTo>
                    <a:pt x="333791" y="183332"/>
                  </a:lnTo>
                  <a:lnTo>
                    <a:pt x="308486" y="148016"/>
                  </a:lnTo>
                  <a:lnTo>
                    <a:pt x="279542" y="115744"/>
                  </a:lnTo>
                  <a:lnTo>
                    <a:pt x="247257" y="86814"/>
                  </a:lnTo>
                  <a:lnTo>
                    <a:pt x="211928" y="61522"/>
                  </a:lnTo>
                  <a:lnTo>
                    <a:pt x="173850" y="40164"/>
                  </a:lnTo>
                  <a:lnTo>
                    <a:pt x="133322" y="23037"/>
                  </a:lnTo>
                  <a:lnTo>
                    <a:pt x="90639" y="10436"/>
                  </a:lnTo>
                  <a:lnTo>
                    <a:pt x="46100" y="26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11172825" y="2033651"/>
              <a:ext cx="395605" cy="715010"/>
            </a:xfrm>
            <a:custGeom>
              <a:avLst/>
              <a:gdLst/>
              <a:ahLst/>
              <a:cxnLst/>
              <a:rect l="l" t="t" r="r" b="b"/>
              <a:pathLst>
                <a:path w="395604" h="715010">
                  <a:moveTo>
                    <a:pt x="0" y="0"/>
                  </a:moveTo>
                  <a:lnTo>
                    <a:pt x="46100" y="2658"/>
                  </a:lnTo>
                  <a:lnTo>
                    <a:pt x="90639" y="10436"/>
                  </a:lnTo>
                  <a:lnTo>
                    <a:pt x="133322" y="23037"/>
                  </a:lnTo>
                  <a:lnTo>
                    <a:pt x="173850" y="40164"/>
                  </a:lnTo>
                  <a:lnTo>
                    <a:pt x="211928" y="61522"/>
                  </a:lnTo>
                  <a:lnTo>
                    <a:pt x="247257" y="86814"/>
                  </a:lnTo>
                  <a:lnTo>
                    <a:pt x="279542" y="115744"/>
                  </a:lnTo>
                  <a:lnTo>
                    <a:pt x="308486" y="148016"/>
                  </a:lnTo>
                  <a:lnTo>
                    <a:pt x="333791" y="183332"/>
                  </a:lnTo>
                  <a:lnTo>
                    <a:pt x="355161" y="221398"/>
                  </a:lnTo>
                  <a:lnTo>
                    <a:pt x="372298" y="261916"/>
                  </a:lnTo>
                  <a:lnTo>
                    <a:pt x="384907" y="304591"/>
                  </a:lnTo>
                  <a:lnTo>
                    <a:pt x="392690" y="349125"/>
                  </a:lnTo>
                  <a:lnTo>
                    <a:pt x="395350" y="395224"/>
                  </a:lnTo>
                  <a:lnTo>
                    <a:pt x="392547" y="442229"/>
                  </a:lnTo>
                  <a:lnTo>
                    <a:pt x="384284" y="488088"/>
                  </a:lnTo>
                  <a:lnTo>
                    <a:pt x="370778" y="532370"/>
                  </a:lnTo>
                  <a:lnTo>
                    <a:pt x="352250" y="574643"/>
                  </a:lnTo>
                  <a:lnTo>
                    <a:pt x="328917" y="614475"/>
                  </a:lnTo>
                  <a:lnTo>
                    <a:pt x="300999" y="651434"/>
                  </a:lnTo>
                  <a:lnTo>
                    <a:pt x="268715" y="685090"/>
                  </a:lnTo>
                  <a:lnTo>
                    <a:pt x="232282" y="71501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aphicFrame>
        <p:nvGraphicFramePr>
          <p:cNvPr id="7" name="object 7" descr=""/>
          <p:cNvGraphicFramePr>
            <a:graphicFrameLocks noGrp="1"/>
          </p:cNvGraphicFramePr>
          <p:nvPr/>
        </p:nvGraphicFramePr>
        <p:xfrm>
          <a:off x="371475" y="6343650"/>
          <a:ext cx="11523980" cy="4864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32230"/>
                <a:gridCol w="354330"/>
                <a:gridCol w="1332230"/>
                <a:gridCol w="354330"/>
                <a:gridCol w="1332229"/>
                <a:gridCol w="354329"/>
                <a:gridCol w="1332229"/>
                <a:gridCol w="354329"/>
                <a:gridCol w="1332229"/>
                <a:gridCol w="354329"/>
                <a:gridCol w="1332229"/>
                <a:gridCol w="354329"/>
                <a:gridCol w="1332229"/>
              </a:tblGrid>
              <a:tr h="266065">
                <a:tc>
                  <a:txBody>
                    <a:bodyPr/>
                    <a:lstStyle/>
                    <a:p>
                      <a:pPr algn="ctr" marL="825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400" spc="-10" b="1">
                          <a:solidFill>
                            <a:srgbClr val="A6A6A6"/>
                          </a:solidFill>
                          <a:latin typeface="Trebuchet MS"/>
                          <a:cs typeface="Trebuchet MS"/>
                        </a:rPr>
                        <a:t>Executive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38735">
                    <a:lnT w="19050">
                      <a:solidFill>
                        <a:srgbClr val="A6A6A6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825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400" spc="-10" b="1">
                          <a:solidFill>
                            <a:srgbClr val="A6A6A6"/>
                          </a:solidFill>
                          <a:latin typeface="Trebuchet MS"/>
                          <a:cs typeface="Trebuchet MS"/>
                        </a:rPr>
                        <a:t>Industry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38735">
                    <a:lnT w="19050">
                      <a:solidFill>
                        <a:srgbClr val="A6A6A6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1079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400" spc="-10" b="1">
                          <a:latin typeface="Trebuchet MS"/>
                          <a:cs typeface="Trebuchet MS"/>
                        </a:rPr>
                        <a:t>Company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38735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1270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400" spc="-10" b="1">
                          <a:solidFill>
                            <a:srgbClr val="A6A6A6"/>
                          </a:solidFill>
                          <a:latin typeface="Trebuchet MS"/>
                          <a:cs typeface="Trebuchet MS"/>
                        </a:rPr>
                        <a:t>Financial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38735">
                    <a:lnT w="19050">
                      <a:solidFill>
                        <a:srgbClr val="A6A6A6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1841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400" spc="-10" b="1">
                          <a:solidFill>
                            <a:srgbClr val="A6A6A6"/>
                          </a:solidFill>
                          <a:latin typeface="Trebuchet MS"/>
                          <a:cs typeface="Trebuchet MS"/>
                        </a:rPr>
                        <a:t>Acquisition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38735">
                    <a:lnT w="19050">
                      <a:solidFill>
                        <a:srgbClr val="A6A6A6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1397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400" spc="-10" b="1">
                          <a:solidFill>
                            <a:srgbClr val="A6A6A6"/>
                          </a:solidFill>
                          <a:latin typeface="Trebuchet MS"/>
                          <a:cs typeface="Trebuchet MS"/>
                        </a:rPr>
                        <a:t>Alternative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38735">
                    <a:lnT w="19050">
                      <a:solidFill>
                        <a:srgbClr val="A6A6A6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438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400" spc="-10" b="1">
                          <a:solidFill>
                            <a:srgbClr val="A6A6A6"/>
                          </a:solidFill>
                          <a:latin typeface="Trebuchet MS"/>
                          <a:cs typeface="Trebuchet MS"/>
                        </a:rPr>
                        <a:t>Conclusion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38735">
                    <a:lnT w="19050">
                      <a:solidFill>
                        <a:srgbClr val="A6A6A6"/>
                      </a:solidFill>
                      <a:prstDash val="solid"/>
                    </a:lnT>
                  </a:tcPr>
                </a:tc>
              </a:tr>
              <a:tr h="220345">
                <a:tc>
                  <a:txBody>
                    <a:bodyPr/>
                    <a:lstStyle/>
                    <a:p>
                      <a:pPr algn="ctr" marL="2540">
                        <a:lnSpc>
                          <a:spcPts val="1614"/>
                        </a:lnSpc>
                      </a:pPr>
                      <a:r>
                        <a:rPr dirty="0" sz="1400" spc="-10" b="1">
                          <a:solidFill>
                            <a:srgbClr val="A6A6A6"/>
                          </a:solidFill>
                          <a:latin typeface="Trebuchet MS"/>
                          <a:cs typeface="Trebuchet MS"/>
                        </a:rPr>
                        <a:t>Summary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6350">
                        <a:lnSpc>
                          <a:spcPts val="1614"/>
                        </a:lnSpc>
                      </a:pPr>
                      <a:r>
                        <a:rPr dirty="0" sz="1400" spc="-10" b="1">
                          <a:solidFill>
                            <a:srgbClr val="A6A6A6"/>
                          </a:solidFill>
                          <a:latin typeface="Trebuchet MS"/>
                          <a:cs typeface="Trebuchet MS"/>
                        </a:rPr>
                        <a:t>Overview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7620">
                        <a:lnSpc>
                          <a:spcPts val="1614"/>
                        </a:lnSpc>
                      </a:pPr>
                      <a:r>
                        <a:rPr dirty="0" sz="1400" spc="-10" b="1">
                          <a:latin typeface="Trebuchet MS"/>
                          <a:cs typeface="Trebuchet MS"/>
                        </a:rPr>
                        <a:t>Analysis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10795">
                        <a:lnSpc>
                          <a:spcPts val="1614"/>
                        </a:lnSpc>
                      </a:pPr>
                      <a:r>
                        <a:rPr dirty="0" sz="1400" spc="-10" b="1">
                          <a:solidFill>
                            <a:srgbClr val="A6A6A6"/>
                          </a:solidFill>
                          <a:latin typeface="Trebuchet MS"/>
                          <a:cs typeface="Trebuchet MS"/>
                        </a:rPr>
                        <a:t>Analysis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19685">
                        <a:lnSpc>
                          <a:spcPts val="1614"/>
                        </a:lnSpc>
                      </a:pPr>
                      <a:r>
                        <a:rPr dirty="0" sz="1400" spc="-10" b="1">
                          <a:solidFill>
                            <a:srgbClr val="A6A6A6"/>
                          </a:solidFill>
                          <a:latin typeface="Trebuchet MS"/>
                          <a:cs typeface="Trebuchet MS"/>
                        </a:rPr>
                        <a:t>Feasibility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14604">
                        <a:lnSpc>
                          <a:spcPts val="1614"/>
                        </a:lnSpc>
                      </a:pPr>
                      <a:r>
                        <a:rPr dirty="0" sz="1400" spc="-10" b="1">
                          <a:solidFill>
                            <a:srgbClr val="A6A6A6"/>
                          </a:solidFill>
                          <a:latin typeface="Trebuchet MS"/>
                          <a:cs typeface="Trebuchet MS"/>
                        </a:rPr>
                        <a:t>Solution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pic>
        <p:nvPicPr>
          <p:cNvPr id="8" name="object 8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48950" y="5105400"/>
            <a:ext cx="1038225" cy="74295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401425" y="76200"/>
            <a:ext cx="438150" cy="533400"/>
          </a:xfrm>
          <a:prstGeom prst="rect">
            <a:avLst/>
          </a:prstGeom>
        </p:spPr>
      </p:pic>
      <p:grpSp>
        <p:nvGrpSpPr>
          <p:cNvPr id="10" name="object 10" descr=""/>
          <p:cNvGrpSpPr/>
          <p:nvPr/>
        </p:nvGrpSpPr>
        <p:grpSpPr>
          <a:xfrm>
            <a:off x="10772838" y="3743388"/>
            <a:ext cx="800100" cy="800100"/>
            <a:chOff x="10772838" y="3743388"/>
            <a:chExt cx="800100" cy="800100"/>
          </a:xfrm>
        </p:grpSpPr>
        <p:sp>
          <p:nvSpPr>
            <p:cNvPr id="11" name="object 11" descr=""/>
            <p:cNvSpPr/>
            <p:nvPr/>
          </p:nvSpPr>
          <p:spPr>
            <a:xfrm>
              <a:off x="10777601" y="3748151"/>
              <a:ext cx="790575" cy="790575"/>
            </a:xfrm>
            <a:custGeom>
              <a:avLst/>
              <a:gdLst/>
              <a:ahLst/>
              <a:cxnLst/>
              <a:rect l="l" t="t" r="r" b="b"/>
              <a:pathLst>
                <a:path w="790575" h="790575">
                  <a:moveTo>
                    <a:pt x="0" y="395224"/>
                  </a:moveTo>
                  <a:lnTo>
                    <a:pt x="2658" y="349125"/>
                  </a:lnTo>
                  <a:lnTo>
                    <a:pt x="10436" y="304591"/>
                  </a:lnTo>
                  <a:lnTo>
                    <a:pt x="23037" y="261916"/>
                  </a:lnTo>
                  <a:lnTo>
                    <a:pt x="40164" y="221398"/>
                  </a:lnTo>
                  <a:lnTo>
                    <a:pt x="61522" y="183332"/>
                  </a:lnTo>
                  <a:lnTo>
                    <a:pt x="86814" y="148016"/>
                  </a:lnTo>
                  <a:lnTo>
                    <a:pt x="115744" y="115744"/>
                  </a:lnTo>
                  <a:lnTo>
                    <a:pt x="148016" y="86814"/>
                  </a:lnTo>
                  <a:lnTo>
                    <a:pt x="183332" y="61522"/>
                  </a:lnTo>
                  <a:lnTo>
                    <a:pt x="221398" y="40164"/>
                  </a:lnTo>
                  <a:lnTo>
                    <a:pt x="261916" y="23037"/>
                  </a:lnTo>
                  <a:lnTo>
                    <a:pt x="304591" y="10436"/>
                  </a:lnTo>
                  <a:lnTo>
                    <a:pt x="349125" y="2658"/>
                  </a:lnTo>
                  <a:lnTo>
                    <a:pt x="395224" y="0"/>
                  </a:lnTo>
                  <a:lnTo>
                    <a:pt x="441324" y="2658"/>
                  </a:lnTo>
                  <a:lnTo>
                    <a:pt x="485863" y="10436"/>
                  </a:lnTo>
                  <a:lnTo>
                    <a:pt x="528546" y="23037"/>
                  </a:lnTo>
                  <a:lnTo>
                    <a:pt x="569074" y="40164"/>
                  </a:lnTo>
                  <a:lnTo>
                    <a:pt x="607152" y="61522"/>
                  </a:lnTo>
                  <a:lnTo>
                    <a:pt x="642481" y="86814"/>
                  </a:lnTo>
                  <a:lnTo>
                    <a:pt x="674766" y="115744"/>
                  </a:lnTo>
                  <a:lnTo>
                    <a:pt x="703710" y="148016"/>
                  </a:lnTo>
                  <a:lnTo>
                    <a:pt x="729015" y="183332"/>
                  </a:lnTo>
                  <a:lnTo>
                    <a:pt x="750385" y="221398"/>
                  </a:lnTo>
                  <a:lnTo>
                    <a:pt x="767522" y="261916"/>
                  </a:lnTo>
                  <a:lnTo>
                    <a:pt x="780131" y="304591"/>
                  </a:lnTo>
                  <a:lnTo>
                    <a:pt x="787914" y="349125"/>
                  </a:lnTo>
                  <a:lnTo>
                    <a:pt x="790575" y="395224"/>
                  </a:lnTo>
                  <a:lnTo>
                    <a:pt x="787914" y="441324"/>
                  </a:lnTo>
                  <a:lnTo>
                    <a:pt x="780131" y="485863"/>
                  </a:lnTo>
                  <a:lnTo>
                    <a:pt x="767522" y="528546"/>
                  </a:lnTo>
                  <a:lnTo>
                    <a:pt x="750385" y="569074"/>
                  </a:lnTo>
                  <a:lnTo>
                    <a:pt x="729015" y="607152"/>
                  </a:lnTo>
                  <a:lnTo>
                    <a:pt x="703710" y="642481"/>
                  </a:lnTo>
                  <a:lnTo>
                    <a:pt x="674766" y="674766"/>
                  </a:lnTo>
                  <a:lnTo>
                    <a:pt x="642481" y="703710"/>
                  </a:lnTo>
                  <a:lnTo>
                    <a:pt x="607152" y="729015"/>
                  </a:lnTo>
                  <a:lnTo>
                    <a:pt x="569074" y="750385"/>
                  </a:lnTo>
                  <a:lnTo>
                    <a:pt x="528546" y="767522"/>
                  </a:lnTo>
                  <a:lnTo>
                    <a:pt x="485863" y="780131"/>
                  </a:lnTo>
                  <a:lnTo>
                    <a:pt x="441324" y="787914"/>
                  </a:lnTo>
                  <a:lnTo>
                    <a:pt x="395224" y="790575"/>
                  </a:lnTo>
                  <a:lnTo>
                    <a:pt x="349125" y="787914"/>
                  </a:lnTo>
                  <a:lnTo>
                    <a:pt x="304591" y="780131"/>
                  </a:lnTo>
                  <a:lnTo>
                    <a:pt x="261916" y="767522"/>
                  </a:lnTo>
                  <a:lnTo>
                    <a:pt x="221398" y="750385"/>
                  </a:lnTo>
                  <a:lnTo>
                    <a:pt x="183332" y="729015"/>
                  </a:lnTo>
                  <a:lnTo>
                    <a:pt x="148016" y="703710"/>
                  </a:lnTo>
                  <a:lnTo>
                    <a:pt x="115744" y="674766"/>
                  </a:lnTo>
                  <a:lnTo>
                    <a:pt x="86814" y="642481"/>
                  </a:lnTo>
                  <a:lnTo>
                    <a:pt x="61522" y="607152"/>
                  </a:lnTo>
                  <a:lnTo>
                    <a:pt x="40164" y="569074"/>
                  </a:lnTo>
                  <a:lnTo>
                    <a:pt x="23037" y="528546"/>
                  </a:lnTo>
                  <a:lnTo>
                    <a:pt x="10436" y="485863"/>
                  </a:lnTo>
                  <a:lnTo>
                    <a:pt x="2658" y="441324"/>
                  </a:lnTo>
                  <a:lnTo>
                    <a:pt x="0" y="395224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11172825" y="3748151"/>
              <a:ext cx="395605" cy="517525"/>
            </a:xfrm>
            <a:custGeom>
              <a:avLst/>
              <a:gdLst/>
              <a:ahLst/>
              <a:cxnLst/>
              <a:rect l="l" t="t" r="r" b="b"/>
              <a:pathLst>
                <a:path w="395604" h="517525">
                  <a:moveTo>
                    <a:pt x="0" y="0"/>
                  </a:moveTo>
                  <a:lnTo>
                    <a:pt x="0" y="395224"/>
                  </a:lnTo>
                  <a:lnTo>
                    <a:pt x="375920" y="517398"/>
                  </a:lnTo>
                  <a:lnTo>
                    <a:pt x="384367" y="487485"/>
                  </a:lnTo>
                  <a:lnTo>
                    <a:pt x="390445" y="457073"/>
                  </a:lnTo>
                  <a:lnTo>
                    <a:pt x="394118" y="426279"/>
                  </a:lnTo>
                  <a:lnTo>
                    <a:pt x="395350" y="395224"/>
                  </a:lnTo>
                  <a:lnTo>
                    <a:pt x="392690" y="349125"/>
                  </a:lnTo>
                  <a:lnTo>
                    <a:pt x="384907" y="304591"/>
                  </a:lnTo>
                  <a:lnTo>
                    <a:pt x="372298" y="261916"/>
                  </a:lnTo>
                  <a:lnTo>
                    <a:pt x="355161" y="221398"/>
                  </a:lnTo>
                  <a:lnTo>
                    <a:pt x="333791" y="183332"/>
                  </a:lnTo>
                  <a:lnTo>
                    <a:pt x="308486" y="148016"/>
                  </a:lnTo>
                  <a:lnTo>
                    <a:pt x="279542" y="115744"/>
                  </a:lnTo>
                  <a:lnTo>
                    <a:pt x="247257" y="86814"/>
                  </a:lnTo>
                  <a:lnTo>
                    <a:pt x="211928" y="61522"/>
                  </a:lnTo>
                  <a:lnTo>
                    <a:pt x="173850" y="40164"/>
                  </a:lnTo>
                  <a:lnTo>
                    <a:pt x="133322" y="23037"/>
                  </a:lnTo>
                  <a:lnTo>
                    <a:pt x="90639" y="10436"/>
                  </a:lnTo>
                  <a:lnTo>
                    <a:pt x="46100" y="26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11172825" y="3748151"/>
              <a:ext cx="395605" cy="517525"/>
            </a:xfrm>
            <a:custGeom>
              <a:avLst/>
              <a:gdLst/>
              <a:ahLst/>
              <a:cxnLst/>
              <a:rect l="l" t="t" r="r" b="b"/>
              <a:pathLst>
                <a:path w="395604" h="517525">
                  <a:moveTo>
                    <a:pt x="0" y="0"/>
                  </a:moveTo>
                  <a:lnTo>
                    <a:pt x="46100" y="2658"/>
                  </a:lnTo>
                  <a:lnTo>
                    <a:pt x="90639" y="10436"/>
                  </a:lnTo>
                  <a:lnTo>
                    <a:pt x="133322" y="23037"/>
                  </a:lnTo>
                  <a:lnTo>
                    <a:pt x="173850" y="40164"/>
                  </a:lnTo>
                  <a:lnTo>
                    <a:pt x="211928" y="61522"/>
                  </a:lnTo>
                  <a:lnTo>
                    <a:pt x="247257" y="86814"/>
                  </a:lnTo>
                  <a:lnTo>
                    <a:pt x="279542" y="115744"/>
                  </a:lnTo>
                  <a:lnTo>
                    <a:pt x="308486" y="148016"/>
                  </a:lnTo>
                  <a:lnTo>
                    <a:pt x="333791" y="183332"/>
                  </a:lnTo>
                  <a:lnTo>
                    <a:pt x="355161" y="221398"/>
                  </a:lnTo>
                  <a:lnTo>
                    <a:pt x="372298" y="261916"/>
                  </a:lnTo>
                  <a:lnTo>
                    <a:pt x="384907" y="304591"/>
                  </a:lnTo>
                  <a:lnTo>
                    <a:pt x="392690" y="349125"/>
                  </a:lnTo>
                  <a:lnTo>
                    <a:pt x="395350" y="395224"/>
                  </a:lnTo>
                  <a:lnTo>
                    <a:pt x="394118" y="426279"/>
                  </a:lnTo>
                  <a:lnTo>
                    <a:pt x="390445" y="457073"/>
                  </a:lnTo>
                  <a:lnTo>
                    <a:pt x="384367" y="487485"/>
                  </a:lnTo>
                  <a:lnTo>
                    <a:pt x="375920" y="517398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4" name="object 14" descr=""/>
          <p:cNvGrpSpPr/>
          <p:nvPr/>
        </p:nvGrpSpPr>
        <p:grpSpPr>
          <a:xfrm>
            <a:off x="219075" y="1590611"/>
            <a:ext cx="3039110" cy="3420110"/>
            <a:chOff x="219075" y="1590611"/>
            <a:chExt cx="3039110" cy="3420110"/>
          </a:xfrm>
        </p:grpSpPr>
        <p:sp>
          <p:nvSpPr>
            <p:cNvPr id="15" name="object 15" descr=""/>
            <p:cNvSpPr/>
            <p:nvPr/>
          </p:nvSpPr>
          <p:spPr>
            <a:xfrm>
              <a:off x="1614550" y="1595374"/>
              <a:ext cx="1638300" cy="1733550"/>
            </a:xfrm>
            <a:custGeom>
              <a:avLst/>
              <a:gdLst/>
              <a:ahLst/>
              <a:cxnLst/>
              <a:rect l="l" t="t" r="r" b="b"/>
              <a:pathLst>
                <a:path w="1638300" h="1733550">
                  <a:moveTo>
                    <a:pt x="0" y="1733550"/>
                  </a:moveTo>
                  <a:lnTo>
                    <a:pt x="1638300" y="1733550"/>
                  </a:lnTo>
                  <a:lnTo>
                    <a:pt x="1638300" y="0"/>
                  </a:lnTo>
                  <a:lnTo>
                    <a:pt x="0" y="0"/>
                  </a:lnTo>
                  <a:lnTo>
                    <a:pt x="0" y="1733550"/>
                  </a:lnTo>
                  <a:close/>
                </a:path>
              </a:pathLst>
            </a:custGeom>
            <a:ln w="9525">
              <a:solidFill>
                <a:srgbClr val="042333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6" name="object 16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8600" y="3162300"/>
              <a:ext cx="1362075" cy="1838325"/>
            </a:xfrm>
            <a:prstGeom prst="rect">
              <a:avLst/>
            </a:prstGeom>
          </p:spPr>
        </p:pic>
        <p:sp>
          <p:nvSpPr>
            <p:cNvPr id="17" name="object 17" descr=""/>
            <p:cNvSpPr/>
            <p:nvPr/>
          </p:nvSpPr>
          <p:spPr>
            <a:xfrm>
              <a:off x="228600" y="3162300"/>
              <a:ext cx="1362075" cy="1838325"/>
            </a:xfrm>
            <a:custGeom>
              <a:avLst/>
              <a:gdLst/>
              <a:ahLst/>
              <a:cxnLst/>
              <a:rect l="l" t="t" r="r" b="b"/>
              <a:pathLst>
                <a:path w="1362075" h="1838325">
                  <a:moveTo>
                    <a:pt x="0" y="1838325"/>
                  </a:moveTo>
                  <a:lnTo>
                    <a:pt x="1362075" y="1838325"/>
                  </a:lnTo>
                  <a:lnTo>
                    <a:pt x="1362075" y="0"/>
                  </a:lnTo>
                  <a:lnTo>
                    <a:pt x="0" y="0"/>
                  </a:lnTo>
                  <a:lnTo>
                    <a:pt x="0" y="1838325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 descr=""/>
          <p:cNvSpPr txBox="1"/>
          <p:nvPr/>
        </p:nvSpPr>
        <p:spPr>
          <a:xfrm>
            <a:off x="1609756" y="2240216"/>
            <a:ext cx="1633855" cy="462915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marL="384810" marR="113030" indent="-275590">
              <a:lnSpc>
                <a:spcPct val="102899"/>
              </a:lnSpc>
              <a:spcBef>
                <a:spcPts val="75"/>
              </a:spcBef>
            </a:pPr>
            <a:r>
              <a:rPr dirty="0" sz="1400" spc="-70" b="1">
                <a:latin typeface="Tahoma"/>
                <a:cs typeface="Tahoma"/>
              </a:rPr>
              <a:t>EV</a:t>
            </a:r>
            <a:r>
              <a:rPr dirty="0" sz="1400" spc="-155" b="1">
                <a:latin typeface="Tahoma"/>
                <a:cs typeface="Tahoma"/>
              </a:rPr>
              <a:t> </a:t>
            </a:r>
            <a:r>
              <a:rPr dirty="0" sz="1400" spc="-75" b="1">
                <a:latin typeface="Tahoma"/>
                <a:cs typeface="Tahoma"/>
              </a:rPr>
              <a:t>TECHNOLOGY </a:t>
            </a:r>
            <a:r>
              <a:rPr dirty="0" sz="1400" spc="-10" b="1">
                <a:latin typeface="Tahoma"/>
                <a:cs typeface="Tahoma"/>
              </a:rPr>
              <a:t>PROVIDER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1609788" y="3811587"/>
            <a:ext cx="1633855" cy="67246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algn="ctr" marL="262255" marR="263525">
              <a:lnSpc>
                <a:spcPct val="100600"/>
              </a:lnSpc>
              <a:spcBef>
                <a:spcPts val="114"/>
              </a:spcBef>
            </a:pPr>
            <a:r>
              <a:rPr dirty="0" sz="1400" spc="-90" b="1">
                <a:latin typeface="Tahoma"/>
                <a:cs typeface="Tahoma"/>
              </a:rPr>
              <a:t>CUSTOMIZED </a:t>
            </a:r>
            <a:r>
              <a:rPr dirty="0" sz="1400" spc="-10" b="1">
                <a:latin typeface="Tahoma"/>
                <a:cs typeface="Tahoma"/>
              </a:rPr>
              <a:t>SERVICE PROVIDER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20" name="object 20" descr=""/>
          <p:cNvGrpSpPr/>
          <p:nvPr/>
        </p:nvGrpSpPr>
        <p:grpSpPr>
          <a:xfrm>
            <a:off x="219075" y="866775"/>
            <a:ext cx="3028950" cy="2466975"/>
            <a:chOff x="219075" y="866775"/>
            <a:chExt cx="3028950" cy="2466975"/>
          </a:xfrm>
        </p:grpSpPr>
        <p:pic>
          <p:nvPicPr>
            <p:cNvPr id="21" name="object 21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28600" y="1552575"/>
              <a:ext cx="1362075" cy="1771650"/>
            </a:xfrm>
            <a:prstGeom prst="rect">
              <a:avLst/>
            </a:prstGeom>
          </p:spPr>
        </p:pic>
        <p:sp>
          <p:nvSpPr>
            <p:cNvPr id="22" name="object 22" descr=""/>
            <p:cNvSpPr/>
            <p:nvPr/>
          </p:nvSpPr>
          <p:spPr>
            <a:xfrm>
              <a:off x="228600" y="1552575"/>
              <a:ext cx="1362075" cy="1771650"/>
            </a:xfrm>
            <a:custGeom>
              <a:avLst/>
              <a:gdLst/>
              <a:ahLst/>
              <a:cxnLst/>
              <a:rect l="l" t="t" r="r" b="b"/>
              <a:pathLst>
                <a:path w="1362075" h="1771650">
                  <a:moveTo>
                    <a:pt x="0" y="1771650"/>
                  </a:moveTo>
                  <a:lnTo>
                    <a:pt x="1362075" y="1771650"/>
                  </a:lnTo>
                  <a:lnTo>
                    <a:pt x="1362075" y="0"/>
                  </a:lnTo>
                  <a:lnTo>
                    <a:pt x="0" y="0"/>
                  </a:lnTo>
                  <a:lnTo>
                    <a:pt x="0" y="177165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228600" y="876300"/>
              <a:ext cx="3009900" cy="771525"/>
            </a:xfrm>
            <a:custGeom>
              <a:avLst/>
              <a:gdLst/>
              <a:ahLst/>
              <a:cxnLst/>
              <a:rect l="l" t="t" r="r" b="b"/>
              <a:pathLst>
                <a:path w="3009900" h="771525">
                  <a:moveTo>
                    <a:pt x="3009900" y="0"/>
                  </a:moveTo>
                  <a:lnTo>
                    <a:pt x="0" y="0"/>
                  </a:lnTo>
                  <a:lnTo>
                    <a:pt x="0" y="771525"/>
                  </a:lnTo>
                  <a:lnTo>
                    <a:pt x="3009900" y="771525"/>
                  </a:lnTo>
                  <a:lnTo>
                    <a:pt x="30099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228600" y="876300"/>
              <a:ext cx="3009900" cy="771525"/>
            </a:xfrm>
            <a:custGeom>
              <a:avLst/>
              <a:gdLst/>
              <a:ahLst/>
              <a:cxnLst/>
              <a:rect l="l" t="t" r="r" b="b"/>
              <a:pathLst>
                <a:path w="3009900" h="771525">
                  <a:moveTo>
                    <a:pt x="0" y="771525"/>
                  </a:moveTo>
                  <a:lnTo>
                    <a:pt x="3009900" y="771525"/>
                  </a:lnTo>
                  <a:lnTo>
                    <a:pt x="3009900" y="0"/>
                  </a:lnTo>
                  <a:lnTo>
                    <a:pt x="0" y="0"/>
                  </a:lnTo>
                  <a:lnTo>
                    <a:pt x="0" y="771525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5" name="object 25" descr=""/>
          <p:cNvSpPr txBox="1"/>
          <p:nvPr/>
        </p:nvSpPr>
        <p:spPr>
          <a:xfrm>
            <a:off x="642619" y="1095692"/>
            <a:ext cx="218059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sng" sz="1800" spc="-105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ahoma"/>
                <a:cs typeface="Tahoma"/>
              </a:rPr>
              <a:t>Strategic</a:t>
            </a:r>
            <a:r>
              <a:rPr dirty="0" u="sng" sz="1800" spc="-114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ahoma"/>
                <a:cs typeface="Tahoma"/>
              </a:rPr>
              <a:t> </a:t>
            </a:r>
            <a:r>
              <a:rPr dirty="0" u="sng" sz="1800" spc="-90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ahoma"/>
                <a:cs typeface="Tahoma"/>
              </a:rPr>
              <a:t>Alignments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26" name="object 26" descr=""/>
          <p:cNvSpPr/>
          <p:nvPr/>
        </p:nvSpPr>
        <p:spPr>
          <a:xfrm>
            <a:off x="1595500" y="3338448"/>
            <a:ext cx="1647825" cy="1676400"/>
          </a:xfrm>
          <a:custGeom>
            <a:avLst/>
            <a:gdLst/>
            <a:ahLst/>
            <a:cxnLst/>
            <a:rect l="l" t="t" r="r" b="b"/>
            <a:pathLst>
              <a:path w="1647825" h="1676400">
                <a:moveTo>
                  <a:pt x="0" y="1676400"/>
                </a:moveTo>
                <a:lnTo>
                  <a:pt x="1647825" y="1676400"/>
                </a:lnTo>
                <a:lnTo>
                  <a:pt x="1647825" y="0"/>
                </a:lnTo>
                <a:lnTo>
                  <a:pt x="0" y="0"/>
                </a:lnTo>
                <a:lnTo>
                  <a:pt x="0" y="1676400"/>
                </a:lnTo>
                <a:close/>
              </a:path>
            </a:pathLst>
          </a:custGeom>
          <a:ln w="9525">
            <a:solidFill>
              <a:srgbClr val="042333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27" name="object 27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410450" y="2524061"/>
            <a:ext cx="252412" cy="300037"/>
          </a:xfrm>
          <a:prstGeom prst="rect">
            <a:avLst/>
          </a:prstGeom>
        </p:spPr>
      </p:pic>
      <p:graphicFrame>
        <p:nvGraphicFramePr>
          <p:cNvPr id="28" name="object 28" descr=""/>
          <p:cNvGraphicFramePr>
            <a:graphicFrameLocks noGrp="1"/>
          </p:cNvGraphicFramePr>
          <p:nvPr/>
        </p:nvGraphicFramePr>
        <p:xfrm>
          <a:off x="3438588" y="862012"/>
          <a:ext cx="5238750" cy="41376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53025"/>
              </a:tblGrid>
              <a:tr h="785495">
                <a:tc>
                  <a:txBody>
                    <a:bodyPr/>
                    <a:lstStyle/>
                    <a:p>
                      <a:pPr algn="ctr" marR="10795">
                        <a:lnSpc>
                          <a:spcPct val="100000"/>
                        </a:lnSpc>
                        <a:spcBef>
                          <a:spcPts val="1905"/>
                        </a:spcBef>
                      </a:pPr>
                      <a:r>
                        <a:rPr dirty="0" u="sng" sz="1800" spc="-20" b="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ahoma"/>
                          <a:cs typeface="Tahoma"/>
                        </a:rPr>
                        <a:t>HOW?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B="0" marT="241935">
                    <a:lnL w="9525">
                      <a:solidFill>
                        <a:srgbClr val="000000"/>
                      </a:solidFill>
                      <a:prstDash val="soli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</a:tr>
              <a:tr h="1680845">
                <a:tc>
                  <a:txBody>
                    <a:bodyPr/>
                    <a:lstStyle/>
                    <a:p>
                      <a:pPr marL="274320" marR="349250" indent="-182880">
                        <a:lnSpc>
                          <a:spcPct val="99600"/>
                        </a:lnSpc>
                        <a:spcBef>
                          <a:spcPts val="595"/>
                        </a:spcBef>
                        <a:buFont typeface="Arial MT"/>
                        <a:buChar char="•"/>
                        <a:tabLst>
                          <a:tab pos="274320" algn="l"/>
                        </a:tabLst>
                      </a:pPr>
                      <a:r>
                        <a:rPr dirty="0" sz="1100" spc="-85" b="1">
                          <a:latin typeface="Tahoma"/>
                          <a:cs typeface="Tahoma"/>
                        </a:rPr>
                        <a:t>EV-</a:t>
                      </a:r>
                      <a:r>
                        <a:rPr dirty="0" sz="1100" spc="-30" b="1">
                          <a:latin typeface="Tahoma"/>
                          <a:cs typeface="Tahoma"/>
                        </a:rPr>
                        <a:t>Specific</a:t>
                      </a:r>
                      <a:r>
                        <a:rPr dirty="0" sz="1100" spc="-50" b="1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100" spc="-90" b="1">
                          <a:latin typeface="Tahoma"/>
                          <a:cs typeface="Tahoma"/>
                        </a:rPr>
                        <a:t>Tire</a:t>
                      </a:r>
                      <a:r>
                        <a:rPr dirty="0" sz="1100" spc="-50" b="1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100" spc="-65" b="1">
                          <a:latin typeface="Tahoma"/>
                          <a:cs typeface="Tahoma"/>
                        </a:rPr>
                        <a:t>Development:</a:t>
                      </a:r>
                      <a:r>
                        <a:rPr dirty="0" sz="1100" spc="10" b="1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100">
                          <a:latin typeface="Segoe UI Emoji"/>
                          <a:cs typeface="Segoe UI Emoji"/>
                        </a:rPr>
                        <a:t>Pirelli’s</a:t>
                      </a:r>
                      <a:r>
                        <a:rPr dirty="0" sz="1100" spc="-25">
                          <a:latin typeface="Segoe UI Emoji"/>
                          <a:cs typeface="Segoe UI Emoji"/>
                        </a:rPr>
                        <a:t> </a:t>
                      </a:r>
                      <a:r>
                        <a:rPr dirty="0" sz="1100" spc="-55">
                          <a:latin typeface="Segoe UI Emoji"/>
                          <a:cs typeface="Segoe UI Emoji"/>
                        </a:rPr>
                        <a:t>900+</a:t>
                      </a:r>
                      <a:r>
                        <a:rPr dirty="0" sz="1100" spc="-5">
                          <a:latin typeface="Segoe UI Emoji"/>
                          <a:cs typeface="Segoe UI Emoji"/>
                        </a:rPr>
                        <a:t> </a:t>
                      </a:r>
                      <a:r>
                        <a:rPr dirty="0" sz="1100" spc="-20">
                          <a:latin typeface="Segoe UI Emoji"/>
                          <a:cs typeface="Segoe UI Emoji"/>
                        </a:rPr>
                        <a:t>homologations</a:t>
                      </a:r>
                      <a:r>
                        <a:rPr dirty="0" sz="1100" spc="-25">
                          <a:latin typeface="Segoe UI Emoji"/>
                          <a:cs typeface="Segoe UI Emoji"/>
                        </a:rPr>
                        <a:t> for</a:t>
                      </a:r>
                      <a:r>
                        <a:rPr dirty="0" sz="1100" spc="-105">
                          <a:latin typeface="Segoe UI Emoji"/>
                          <a:cs typeface="Segoe UI Emoji"/>
                        </a:rPr>
                        <a:t> </a:t>
                      </a:r>
                      <a:r>
                        <a:rPr dirty="0" sz="1100">
                          <a:latin typeface="Segoe UI Emoji"/>
                          <a:cs typeface="Segoe UI Emoji"/>
                        </a:rPr>
                        <a:t>EV</a:t>
                      </a:r>
                      <a:r>
                        <a:rPr dirty="0" sz="1100" spc="-75">
                          <a:latin typeface="Segoe UI Emoji"/>
                          <a:cs typeface="Segoe UI Emoji"/>
                        </a:rPr>
                        <a:t> </a:t>
                      </a:r>
                      <a:r>
                        <a:rPr dirty="0" sz="1100">
                          <a:latin typeface="Segoe UI Emoji"/>
                          <a:cs typeface="Segoe UI Emoji"/>
                        </a:rPr>
                        <a:t>tires</a:t>
                      </a:r>
                      <a:r>
                        <a:rPr dirty="0" sz="1100" spc="-25">
                          <a:latin typeface="Segoe UI Emoji"/>
                          <a:cs typeface="Segoe UI Emoji"/>
                        </a:rPr>
                        <a:t> by </a:t>
                      </a:r>
                      <a:r>
                        <a:rPr dirty="0" sz="1100">
                          <a:latin typeface="Segoe UI Emoji"/>
                          <a:cs typeface="Segoe UI Emoji"/>
                        </a:rPr>
                        <a:t>2025</a:t>
                      </a:r>
                      <a:r>
                        <a:rPr dirty="0" sz="1100" spc="-110">
                          <a:latin typeface="Segoe UI Emoji"/>
                          <a:cs typeface="Segoe UI Emoji"/>
                        </a:rPr>
                        <a:t> </a:t>
                      </a:r>
                      <a:r>
                        <a:rPr dirty="0" sz="1100" spc="-10">
                          <a:latin typeface="Segoe UI Emoji"/>
                          <a:cs typeface="Segoe UI Emoji"/>
                        </a:rPr>
                        <a:t>directly</a:t>
                      </a:r>
                      <a:r>
                        <a:rPr dirty="0" sz="1100" spc="-85">
                          <a:latin typeface="Segoe UI Emoji"/>
                          <a:cs typeface="Segoe UI Emoji"/>
                        </a:rPr>
                        <a:t> </a:t>
                      </a:r>
                      <a:r>
                        <a:rPr dirty="0" sz="1100">
                          <a:latin typeface="Segoe UI Emoji"/>
                          <a:cs typeface="Segoe UI Emoji"/>
                        </a:rPr>
                        <a:t>address</a:t>
                      </a:r>
                      <a:r>
                        <a:rPr dirty="0" sz="1100" spc="-35">
                          <a:latin typeface="Segoe UI Emoji"/>
                          <a:cs typeface="Segoe UI Emoji"/>
                        </a:rPr>
                        <a:t> </a:t>
                      </a:r>
                      <a:r>
                        <a:rPr dirty="0" sz="1100">
                          <a:latin typeface="Segoe UI Emoji"/>
                          <a:cs typeface="Segoe UI Emoji"/>
                        </a:rPr>
                        <a:t>Ferrari’s</a:t>
                      </a:r>
                      <a:r>
                        <a:rPr dirty="0" sz="1100" spc="-35">
                          <a:latin typeface="Segoe UI Emoji"/>
                          <a:cs typeface="Segoe UI Emoji"/>
                        </a:rPr>
                        <a:t> </a:t>
                      </a:r>
                      <a:r>
                        <a:rPr dirty="0" sz="1100" spc="-30">
                          <a:latin typeface="Segoe UI Emoji"/>
                          <a:cs typeface="Segoe UI Emoji"/>
                        </a:rPr>
                        <a:t>need</a:t>
                      </a:r>
                      <a:r>
                        <a:rPr dirty="0" sz="1100" spc="-45">
                          <a:latin typeface="Segoe UI Emoji"/>
                          <a:cs typeface="Segoe UI Emoji"/>
                        </a:rPr>
                        <a:t> </a:t>
                      </a:r>
                      <a:r>
                        <a:rPr dirty="0" sz="1100" spc="-25">
                          <a:latin typeface="Segoe UI Emoji"/>
                          <a:cs typeface="Segoe UI Emoji"/>
                        </a:rPr>
                        <a:t>for</a:t>
                      </a:r>
                      <a:r>
                        <a:rPr dirty="0" sz="1100" spc="-5">
                          <a:latin typeface="Segoe UI Emoji"/>
                          <a:cs typeface="Segoe UI Emoji"/>
                        </a:rPr>
                        <a:t> </a:t>
                      </a:r>
                      <a:r>
                        <a:rPr dirty="0" sz="1100">
                          <a:latin typeface="Segoe UI Emoji"/>
                          <a:cs typeface="Segoe UI Emoji"/>
                        </a:rPr>
                        <a:t>advanced,</a:t>
                      </a:r>
                      <a:r>
                        <a:rPr dirty="0" sz="1100" spc="-35">
                          <a:latin typeface="Segoe UI Emoji"/>
                          <a:cs typeface="Segoe UI Emoji"/>
                        </a:rPr>
                        <a:t> </a:t>
                      </a:r>
                      <a:r>
                        <a:rPr dirty="0" sz="1100" spc="-45">
                          <a:latin typeface="Segoe UI Emoji"/>
                          <a:cs typeface="Segoe UI Emoji"/>
                        </a:rPr>
                        <a:t>high-</a:t>
                      </a:r>
                      <a:r>
                        <a:rPr dirty="0" sz="1100" spc="-20">
                          <a:latin typeface="Segoe UI Emoji"/>
                          <a:cs typeface="Segoe UI Emoji"/>
                        </a:rPr>
                        <a:t>performance</a:t>
                      </a:r>
                      <a:r>
                        <a:rPr dirty="0" sz="1100">
                          <a:latin typeface="Segoe UI Emoji"/>
                          <a:cs typeface="Segoe UI Emoji"/>
                        </a:rPr>
                        <a:t> </a:t>
                      </a:r>
                      <a:r>
                        <a:rPr dirty="0" sz="1100" spc="-10">
                          <a:latin typeface="Segoe UI Emoji"/>
                          <a:cs typeface="Segoe UI Emoji"/>
                        </a:rPr>
                        <a:t>tires tailored</a:t>
                      </a:r>
                      <a:r>
                        <a:rPr dirty="0" sz="1100" spc="-85">
                          <a:latin typeface="Segoe UI Emoji"/>
                          <a:cs typeface="Segoe UI Emoji"/>
                        </a:rPr>
                        <a:t> </a:t>
                      </a:r>
                      <a:r>
                        <a:rPr dirty="0" sz="1100" spc="-60">
                          <a:latin typeface="Segoe UI Emoji"/>
                          <a:cs typeface="Segoe UI Emoji"/>
                        </a:rPr>
                        <a:t>to</a:t>
                      </a:r>
                      <a:r>
                        <a:rPr dirty="0" sz="1100" spc="20">
                          <a:latin typeface="Segoe UI Emoji"/>
                          <a:cs typeface="Segoe UI Emoji"/>
                        </a:rPr>
                        <a:t> </a:t>
                      </a:r>
                      <a:r>
                        <a:rPr dirty="0" sz="1100">
                          <a:latin typeface="Segoe UI Emoji"/>
                          <a:cs typeface="Segoe UI Emoji"/>
                        </a:rPr>
                        <a:t>electric</a:t>
                      </a:r>
                      <a:r>
                        <a:rPr dirty="0" sz="1100" spc="-35">
                          <a:latin typeface="Segoe UI Emoji"/>
                          <a:cs typeface="Segoe UI Emoji"/>
                        </a:rPr>
                        <a:t> </a:t>
                      </a:r>
                      <a:r>
                        <a:rPr dirty="0" sz="1100" spc="-10">
                          <a:latin typeface="Segoe UI Emoji"/>
                          <a:cs typeface="Segoe UI Emoji"/>
                        </a:rPr>
                        <a:t>powertrains.</a:t>
                      </a:r>
                      <a:r>
                        <a:rPr dirty="0" sz="1100" spc="-70">
                          <a:latin typeface="Segoe UI Emoji"/>
                          <a:cs typeface="Segoe UI Emoji"/>
                        </a:rPr>
                        <a:t> </a:t>
                      </a:r>
                      <a:r>
                        <a:rPr dirty="0" sz="1100">
                          <a:latin typeface="Segoe UI Emoji"/>
                          <a:cs typeface="Segoe UI Emoji"/>
                        </a:rPr>
                        <a:t>This</a:t>
                      </a:r>
                      <a:r>
                        <a:rPr dirty="0" sz="1100" spc="20">
                          <a:latin typeface="Segoe UI Emoji"/>
                          <a:cs typeface="Segoe UI Emoji"/>
                        </a:rPr>
                        <a:t> </a:t>
                      </a:r>
                      <a:r>
                        <a:rPr dirty="0" sz="1100">
                          <a:latin typeface="Segoe UI Emoji"/>
                          <a:cs typeface="Segoe UI Emoji"/>
                        </a:rPr>
                        <a:t>ensures</a:t>
                      </a:r>
                      <a:r>
                        <a:rPr dirty="0" sz="1100" spc="-70">
                          <a:latin typeface="Segoe UI Emoji"/>
                          <a:cs typeface="Segoe UI Emoji"/>
                        </a:rPr>
                        <a:t> </a:t>
                      </a:r>
                      <a:r>
                        <a:rPr dirty="0" sz="1100">
                          <a:latin typeface="Segoe UI Emoji"/>
                          <a:cs typeface="Segoe UI Emoji"/>
                        </a:rPr>
                        <a:t>Ferrari’s</a:t>
                      </a:r>
                      <a:r>
                        <a:rPr dirty="0" sz="1100" spc="-65">
                          <a:latin typeface="Segoe UI Emoji"/>
                          <a:cs typeface="Segoe UI Emoji"/>
                        </a:rPr>
                        <a:t> </a:t>
                      </a:r>
                      <a:r>
                        <a:rPr dirty="0" sz="1100" spc="-20">
                          <a:latin typeface="Segoe UI Emoji"/>
                          <a:cs typeface="Segoe UI Emoji"/>
                        </a:rPr>
                        <a:t>2025</a:t>
                      </a:r>
                      <a:r>
                        <a:rPr dirty="0" sz="1100" spc="-55">
                          <a:latin typeface="Segoe UI Emoji"/>
                          <a:cs typeface="Segoe UI Emoji"/>
                        </a:rPr>
                        <a:t> </a:t>
                      </a:r>
                      <a:r>
                        <a:rPr dirty="0" sz="1100">
                          <a:latin typeface="Segoe UI Emoji"/>
                          <a:cs typeface="Segoe UI Emoji"/>
                        </a:rPr>
                        <a:t>EV</a:t>
                      </a:r>
                      <a:r>
                        <a:rPr dirty="0" sz="1100" spc="-25">
                          <a:latin typeface="Segoe UI Emoji"/>
                          <a:cs typeface="Segoe UI Emoji"/>
                        </a:rPr>
                        <a:t> </a:t>
                      </a:r>
                      <a:r>
                        <a:rPr dirty="0" sz="1100" spc="-10">
                          <a:latin typeface="Segoe UI Emoji"/>
                          <a:cs typeface="Segoe UI Emoji"/>
                        </a:rPr>
                        <a:t>and</a:t>
                      </a:r>
                      <a:r>
                        <a:rPr dirty="0" sz="1100" spc="-80">
                          <a:latin typeface="Segoe UI Emoji"/>
                          <a:cs typeface="Segoe UI Emoji"/>
                        </a:rPr>
                        <a:t> </a:t>
                      </a:r>
                      <a:r>
                        <a:rPr dirty="0" sz="1100" spc="-10">
                          <a:latin typeface="Segoe UI Emoji"/>
                          <a:cs typeface="Segoe UI Emoji"/>
                        </a:rPr>
                        <a:t>hybrid </a:t>
                      </a:r>
                      <a:r>
                        <a:rPr dirty="0" sz="1100">
                          <a:latin typeface="Segoe UI Emoji"/>
                          <a:cs typeface="Segoe UI Emoji"/>
                        </a:rPr>
                        <a:t>models can</a:t>
                      </a:r>
                      <a:r>
                        <a:rPr dirty="0" sz="1100" spc="-85">
                          <a:latin typeface="Segoe UI Emoji"/>
                          <a:cs typeface="Segoe UI Emoji"/>
                        </a:rPr>
                        <a:t> </a:t>
                      </a:r>
                      <a:r>
                        <a:rPr dirty="0" sz="1100" spc="-10">
                          <a:latin typeface="Segoe UI Emoji"/>
                          <a:cs typeface="Segoe UI Emoji"/>
                        </a:rPr>
                        <a:t>handle</a:t>
                      </a:r>
                      <a:r>
                        <a:rPr dirty="0" sz="1100" spc="-50">
                          <a:latin typeface="Segoe UI Emoji"/>
                          <a:cs typeface="Segoe UI Emoji"/>
                        </a:rPr>
                        <a:t> </a:t>
                      </a:r>
                      <a:r>
                        <a:rPr dirty="0" sz="1100" spc="-25">
                          <a:latin typeface="Segoe UI Emoji"/>
                          <a:cs typeface="Segoe UI Emoji"/>
                        </a:rPr>
                        <a:t>unique</a:t>
                      </a:r>
                      <a:r>
                        <a:rPr dirty="0" sz="1100" spc="-55">
                          <a:latin typeface="Segoe UI Emoji"/>
                          <a:cs typeface="Segoe UI Emoji"/>
                        </a:rPr>
                        <a:t> </a:t>
                      </a:r>
                      <a:r>
                        <a:rPr dirty="0" sz="1100" spc="-10">
                          <a:latin typeface="Segoe UI Emoji"/>
                          <a:cs typeface="Segoe UI Emoji"/>
                        </a:rPr>
                        <a:t>demands</a:t>
                      </a:r>
                      <a:r>
                        <a:rPr dirty="0" sz="1100">
                          <a:latin typeface="Segoe UI Emoji"/>
                          <a:cs typeface="Segoe UI Emoji"/>
                        </a:rPr>
                        <a:t> </a:t>
                      </a:r>
                      <a:r>
                        <a:rPr dirty="0" sz="1100" spc="-10">
                          <a:latin typeface="Segoe UI Emoji"/>
                          <a:cs typeface="Segoe UI Emoji"/>
                        </a:rPr>
                        <a:t>like</a:t>
                      </a:r>
                      <a:r>
                        <a:rPr dirty="0" sz="1100" spc="-55">
                          <a:latin typeface="Segoe UI Emoji"/>
                          <a:cs typeface="Segoe UI Emoji"/>
                        </a:rPr>
                        <a:t> </a:t>
                      </a:r>
                      <a:r>
                        <a:rPr dirty="0" sz="1100" spc="-10">
                          <a:latin typeface="Segoe UI Emoji"/>
                          <a:cs typeface="Segoe UI Emoji"/>
                        </a:rPr>
                        <a:t>instant</a:t>
                      </a:r>
                      <a:r>
                        <a:rPr dirty="0" sz="1100" spc="-50">
                          <a:latin typeface="Segoe UI Emoji"/>
                          <a:cs typeface="Segoe UI Emoji"/>
                        </a:rPr>
                        <a:t> </a:t>
                      </a:r>
                      <a:r>
                        <a:rPr dirty="0" sz="1100" spc="-30">
                          <a:latin typeface="Segoe UI Emoji"/>
                          <a:cs typeface="Segoe UI Emoji"/>
                        </a:rPr>
                        <a:t>torque</a:t>
                      </a:r>
                      <a:r>
                        <a:rPr dirty="0" sz="1100" spc="-55">
                          <a:latin typeface="Segoe UI Emoji"/>
                          <a:cs typeface="Segoe UI Emoji"/>
                        </a:rPr>
                        <a:t> </a:t>
                      </a:r>
                      <a:r>
                        <a:rPr dirty="0" sz="1100" spc="-10">
                          <a:latin typeface="Segoe UI Emoji"/>
                          <a:cs typeface="Segoe UI Emoji"/>
                        </a:rPr>
                        <a:t>and</a:t>
                      </a:r>
                      <a:r>
                        <a:rPr dirty="0" sz="1100" spc="-90">
                          <a:latin typeface="Segoe UI Emoji"/>
                          <a:cs typeface="Segoe UI Emoji"/>
                        </a:rPr>
                        <a:t> </a:t>
                      </a:r>
                      <a:r>
                        <a:rPr dirty="0" sz="1100" spc="-20">
                          <a:latin typeface="Segoe UI Emoji"/>
                          <a:cs typeface="Segoe UI Emoji"/>
                        </a:rPr>
                        <a:t>heavier</a:t>
                      </a:r>
                      <a:r>
                        <a:rPr dirty="0" sz="1100" spc="-60">
                          <a:latin typeface="Segoe UI Emoji"/>
                          <a:cs typeface="Segoe UI Emoji"/>
                        </a:rPr>
                        <a:t> </a:t>
                      </a:r>
                      <a:r>
                        <a:rPr dirty="0" sz="1100" spc="-10">
                          <a:latin typeface="Segoe UI Emoji"/>
                          <a:cs typeface="Segoe UI Emoji"/>
                        </a:rPr>
                        <a:t>battery loads.</a:t>
                      </a:r>
                      <a:endParaRPr sz="1100">
                        <a:latin typeface="Segoe UI Emoji"/>
                        <a:cs typeface="Segoe UI Emoji"/>
                      </a:endParaRPr>
                    </a:p>
                    <a:p>
                      <a:pPr marL="274320" marR="106680" indent="-182880">
                        <a:lnSpc>
                          <a:spcPct val="98700"/>
                        </a:lnSpc>
                        <a:spcBef>
                          <a:spcPts val="50"/>
                        </a:spcBef>
                        <a:buFont typeface="Arial MT"/>
                        <a:buChar char="•"/>
                        <a:tabLst>
                          <a:tab pos="274320" algn="l"/>
                        </a:tabLst>
                      </a:pPr>
                      <a:r>
                        <a:rPr dirty="0" sz="1100" spc="-75" b="1">
                          <a:latin typeface="Tahoma"/>
                          <a:cs typeface="Tahoma"/>
                        </a:rPr>
                        <a:t>Real-</a:t>
                      </a:r>
                      <a:r>
                        <a:rPr dirty="0" sz="1100" spc="-80" b="1">
                          <a:latin typeface="Tahoma"/>
                          <a:cs typeface="Tahoma"/>
                        </a:rPr>
                        <a:t>Time</a:t>
                      </a:r>
                      <a:r>
                        <a:rPr dirty="0" sz="1100" spc="15" b="1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100" spc="-70" b="1">
                          <a:latin typeface="Tahoma"/>
                          <a:cs typeface="Tahoma"/>
                        </a:rPr>
                        <a:t>Safety</a:t>
                      </a:r>
                      <a:r>
                        <a:rPr dirty="0" sz="1100" spc="-80" b="1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100" spc="195" b="1">
                          <a:latin typeface="Tahoma"/>
                          <a:cs typeface="Tahoma"/>
                        </a:rPr>
                        <a:t>s</a:t>
                      </a:r>
                      <a:r>
                        <a:rPr dirty="0" sz="1100" spc="-65" b="1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100" spc="-60" b="1">
                          <a:latin typeface="Tahoma"/>
                          <a:cs typeface="Tahoma"/>
                        </a:rPr>
                        <a:t>Performance:</a:t>
                      </a:r>
                      <a:r>
                        <a:rPr dirty="0" sz="1100" spc="-165" b="1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100" spc="-30">
                          <a:latin typeface="Segoe UI Emoji"/>
                          <a:cs typeface="Segoe UI Emoji"/>
                        </a:rPr>
                        <a:t>Integration</a:t>
                      </a:r>
                      <a:r>
                        <a:rPr dirty="0" sz="1100" spc="-60">
                          <a:latin typeface="Segoe UI Emoji"/>
                          <a:cs typeface="Segoe UI Emoji"/>
                        </a:rPr>
                        <a:t> </a:t>
                      </a:r>
                      <a:r>
                        <a:rPr dirty="0" sz="1100" spc="-40">
                          <a:latin typeface="Segoe UI Emoji"/>
                          <a:cs typeface="Segoe UI Emoji"/>
                        </a:rPr>
                        <a:t>of</a:t>
                      </a:r>
                      <a:r>
                        <a:rPr dirty="0" sz="1100" spc="-80">
                          <a:latin typeface="Segoe UI Emoji"/>
                          <a:cs typeface="Segoe UI Emoji"/>
                        </a:rPr>
                        <a:t> </a:t>
                      </a:r>
                      <a:r>
                        <a:rPr dirty="0" sz="1100">
                          <a:latin typeface="Segoe UI Emoji"/>
                          <a:cs typeface="Segoe UI Emoji"/>
                        </a:rPr>
                        <a:t>Pirelli’s</a:t>
                      </a:r>
                      <a:r>
                        <a:rPr dirty="0" sz="1100" spc="-55">
                          <a:latin typeface="Segoe UI Emoji"/>
                          <a:cs typeface="Segoe UI Emoji"/>
                        </a:rPr>
                        <a:t> </a:t>
                      </a:r>
                      <a:r>
                        <a:rPr dirty="0" sz="1100">
                          <a:latin typeface="Segoe UI Emoji"/>
                          <a:cs typeface="Segoe UI Emoji"/>
                        </a:rPr>
                        <a:t>Cyber</a:t>
                      </a:r>
                      <a:r>
                        <a:rPr dirty="0" sz="1100" spc="175">
                          <a:latin typeface="Segoe UI Emoji"/>
                          <a:cs typeface="Segoe UI Emoji"/>
                        </a:rPr>
                        <a:t>  </a:t>
                      </a:r>
                      <a:r>
                        <a:rPr dirty="0" sz="1100" spc="-20">
                          <a:latin typeface="Segoe UI Emoji"/>
                          <a:cs typeface="Segoe UI Emoji"/>
                        </a:rPr>
                        <a:t>Tyre </a:t>
                      </a:r>
                      <a:r>
                        <a:rPr dirty="0" sz="1100" spc="-30">
                          <a:latin typeface="Segoe UI Emoji"/>
                          <a:cs typeface="Segoe UI Emoji"/>
                        </a:rPr>
                        <a:t>technology</a:t>
                      </a:r>
                      <a:r>
                        <a:rPr dirty="0" sz="1100" spc="-90">
                          <a:latin typeface="Segoe UI Emoji"/>
                          <a:cs typeface="Segoe UI Emoji"/>
                        </a:rPr>
                        <a:t> </a:t>
                      </a:r>
                      <a:r>
                        <a:rPr dirty="0" sz="1100">
                          <a:latin typeface="Segoe UI Emoji"/>
                          <a:cs typeface="Segoe UI Emoji"/>
                        </a:rPr>
                        <a:t>enhances</a:t>
                      </a:r>
                      <a:r>
                        <a:rPr dirty="0" sz="1100" spc="-35">
                          <a:latin typeface="Segoe UI Emoji"/>
                          <a:cs typeface="Segoe UI Emoji"/>
                        </a:rPr>
                        <a:t> </a:t>
                      </a:r>
                      <a:r>
                        <a:rPr dirty="0" sz="1100">
                          <a:latin typeface="Segoe UI Emoji"/>
                          <a:cs typeface="Segoe UI Emoji"/>
                        </a:rPr>
                        <a:t>Ferrari’s</a:t>
                      </a:r>
                      <a:r>
                        <a:rPr dirty="0" sz="1100" spc="-35">
                          <a:latin typeface="Segoe UI Emoji"/>
                          <a:cs typeface="Segoe UI Emoji"/>
                        </a:rPr>
                        <a:t> </a:t>
                      </a:r>
                      <a:r>
                        <a:rPr dirty="0" sz="1100">
                          <a:latin typeface="Segoe UI Emoji"/>
                          <a:cs typeface="Segoe UI Emoji"/>
                        </a:rPr>
                        <a:t>EVs</a:t>
                      </a:r>
                      <a:r>
                        <a:rPr dirty="0" sz="1100" spc="-35">
                          <a:latin typeface="Segoe UI Emoji"/>
                          <a:cs typeface="Segoe UI Emoji"/>
                        </a:rPr>
                        <a:t> </a:t>
                      </a:r>
                      <a:r>
                        <a:rPr dirty="0" sz="1100" spc="-45">
                          <a:latin typeface="Segoe UI Emoji"/>
                          <a:cs typeface="Segoe UI Emoji"/>
                        </a:rPr>
                        <a:t>by</a:t>
                      </a:r>
                      <a:r>
                        <a:rPr dirty="0" sz="1100" spc="10">
                          <a:latin typeface="Segoe UI Emoji"/>
                          <a:cs typeface="Segoe UI Emoji"/>
                        </a:rPr>
                        <a:t> </a:t>
                      </a:r>
                      <a:r>
                        <a:rPr dirty="0" sz="1100" spc="-45">
                          <a:latin typeface="Segoe UI Emoji"/>
                          <a:cs typeface="Segoe UI Emoji"/>
                        </a:rPr>
                        <a:t>providing</a:t>
                      </a:r>
                      <a:r>
                        <a:rPr dirty="0" sz="1100" spc="-35">
                          <a:latin typeface="Segoe UI Emoji"/>
                          <a:cs typeface="Segoe UI Emoji"/>
                        </a:rPr>
                        <a:t> </a:t>
                      </a:r>
                      <a:r>
                        <a:rPr dirty="0" sz="1100" spc="-10">
                          <a:latin typeface="Segoe UI Emoji"/>
                          <a:cs typeface="Segoe UI Emoji"/>
                        </a:rPr>
                        <a:t>real-time</a:t>
                      </a:r>
                      <a:r>
                        <a:rPr dirty="0" sz="1100" spc="-95">
                          <a:latin typeface="Segoe UI Emoji"/>
                          <a:cs typeface="Segoe UI Emoji"/>
                        </a:rPr>
                        <a:t> </a:t>
                      </a:r>
                      <a:r>
                        <a:rPr dirty="0" sz="1100">
                          <a:latin typeface="Segoe UI Emoji"/>
                          <a:cs typeface="Segoe UI Emoji"/>
                        </a:rPr>
                        <a:t>data</a:t>
                      </a:r>
                      <a:r>
                        <a:rPr dirty="0" sz="1100" spc="-5">
                          <a:latin typeface="Segoe UI Emoji"/>
                          <a:cs typeface="Segoe UI Emoji"/>
                        </a:rPr>
                        <a:t> </a:t>
                      </a:r>
                      <a:r>
                        <a:rPr dirty="0" sz="1100" spc="-40">
                          <a:latin typeface="Segoe UI Emoji"/>
                          <a:cs typeface="Segoe UI Emoji"/>
                        </a:rPr>
                        <a:t>on</a:t>
                      </a:r>
                      <a:r>
                        <a:rPr dirty="0" sz="1100" spc="-35">
                          <a:latin typeface="Segoe UI Emoji"/>
                          <a:cs typeface="Segoe UI Emoji"/>
                        </a:rPr>
                        <a:t> </a:t>
                      </a:r>
                      <a:r>
                        <a:rPr dirty="0" sz="1100" spc="-20">
                          <a:latin typeface="Segoe UI Emoji"/>
                          <a:cs typeface="Segoe UI Emoji"/>
                        </a:rPr>
                        <a:t>road </a:t>
                      </a:r>
                      <a:r>
                        <a:rPr dirty="0" sz="1100" spc="-10">
                          <a:latin typeface="Segoe UI Emoji"/>
                          <a:cs typeface="Segoe UI Emoji"/>
                        </a:rPr>
                        <a:t>conditions</a:t>
                      </a:r>
                      <a:r>
                        <a:rPr dirty="0" sz="1100" spc="-60">
                          <a:latin typeface="Segoe UI Emoji"/>
                          <a:cs typeface="Segoe UI Emoji"/>
                        </a:rPr>
                        <a:t> </a:t>
                      </a:r>
                      <a:r>
                        <a:rPr dirty="0" sz="1100">
                          <a:latin typeface="Segoe UI Emoji"/>
                          <a:cs typeface="Segoe UI Emoji"/>
                        </a:rPr>
                        <a:t>and</a:t>
                      </a:r>
                      <a:r>
                        <a:rPr dirty="0" sz="1100" spc="25">
                          <a:latin typeface="Segoe UI Emoji"/>
                          <a:cs typeface="Segoe UI Emoji"/>
                        </a:rPr>
                        <a:t> </a:t>
                      </a:r>
                      <a:r>
                        <a:rPr dirty="0" sz="1100" spc="-20">
                          <a:latin typeface="Segoe UI Emoji"/>
                          <a:cs typeface="Segoe UI Emoji"/>
                        </a:rPr>
                        <a:t>tire</a:t>
                      </a:r>
                      <a:r>
                        <a:rPr dirty="0" sz="1100" spc="-114">
                          <a:latin typeface="Segoe UI Emoji"/>
                          <a:cs typeface="Segoe UI Emoji"/>
                        </a:rPr>
                        <a:t> </a:t>
                      </a:r>
                      <a:r>
                        <a:rPr dirty="0" sz="1100">
                          <a:latin typeface="Segoe UI Emoji"/>
                          <a:cs typeface="Segoe UI Emoji"/>
                        </a:rPr>
                        <a:t>health,</a:t>
                      </a:r>
                      <a:r>
                        <a:rPr dirty="0" sz="1100" spc="-55">
                          <a:latin typeface="Segoe UI Emoji"/>
                          <a:cs typeface="Segoe UI Emoji"/>
                        </a:rPr>
                        <a:t> </a:t>
                      </a:r>
                      <a:r>
                        <a:rPr dirty="0" sz="1100" spc="-45">
                          <a:latin typeface="Segoe UI Emoji"/>
                          <a:cs typeface="Segoe UI Emoji"/>
                        </a:rPr>
                        <a:t>improving</a:t>
                      </a:r>
                      <a:r>
                        <a:rPr dirty="0" sz="1100" spc="-55">
                          <a:latin typeface="Segoe UI Emoji"/>
                          <a:cs typeface="Segoe UI Emoji"/>
                        </a:rPr>
                        <a:t> </a:t>
                      </a:r>
                      <a:r>
                        <a:rPr dirty="0" sz="1100">
                          <a:latin typeface="Segoe UI Emoji"/>
                          <a:cs typeface="Segoe UI Emoji"/>
                        </a:rPr>
                        <a:t>safety</a:t>
                      </a:r>
                      <a:r>
                        <a:rPr dirty="0" sz="1100" spc="-15">
                          <a:latin typeface="Segoe UI Emoji"/>
                          <a:cs typeface="Segoe UI Emoji"/>
                        </a:rPr>
                        <a:t> </a:t>
                      </a:r>
                      <a:r>
                        <a:rPr dirty="0" sz="1100" spc="-10">
                          <a:latin typeface="Segoe UI Emoji"/>
                          <a:cs typeface="Segoe UI Emoji"/>
                        </a:rPr>
                        <a:t>and</a:t>
                      </a:r>
                      <a:r>
                        <a:rPr dirty="0" sz="1100" spc="-65">
                          <a:latin typeface="Segoe UI Emoji"/>
                          <a:cs typeface="Segoe UI Emoji"/>
                        </a:rPr>
                        <a:t> </a:t>
                      </a:r>
                      <a:r>
                        <a:rPr dirty="0" sz="1100" spc="-10">
                          <a:latin typeface="Segoe UI Emoji"/>
                          <a:cs typeface="Segoe UI Emoji"/>
                        </a:rPr>
                        <a:t>dynamic</a:t>
                      </a:r>
                      <a:r>
                        <a:rPr dirty="0" sz="1100" spc="-20">
                          <a:latin typeface="Segoe UI Emoji"/>
                          <a:cs typeface="Segoe UI Emoji"/>
                        </a:rPr>
                        <a:t> </a:t>
                      </a:r>
                      <a:r>
                        <a:rPr dirty="0" sz="1100" spc="-25">
                          <a:latin typeface="Segoe UI Emoji"/>
                          <a:cs typeface="Segoe UI Emoji"/>
                        </a:rPr>
                        <a:t>performance—</a:t>
                      </a:r>
                      <a:r>
                        <a:rPr dirty="0" sz="1100" spc="-10">
                          <a:latin typeface="Segoe UI Emoji"/>
                          <a:cs typeface="Segoe UI Emoji"/>
                        </a:rPr>
                        <a:t>critical </a:t>
                      </a:r>
                      <a:r>
                        <a:rPr dirty="0" sz="1100" spc="-25">
                          <a:latin typeface="Segoe UI Emoji"/>
                          <a:cs typeface="Segoe UI Emoji"/>
                        </a:rPr>
                        <a:t>for</a:t>
                      </a:r>
                      <a:r>
                        <a:rPr dirty="0" sz="1100" spc="-35">
                          <a:latin typeface="Segoe UI Emoji"/>
                          <a:cs typeface="Segoe UI Emoji"/>
                        </a:rPr>
                        <a:t> </a:t>
                      </a:r>
                      <a:r>
                        <a:rPr dirty="0" sz="1100">
                          <a:latin typeface="Segoe UI Emoji"/>
                          <a:cs typeface="Segoe UI Emoji"/>
                        </a:rPr>
                        <a:t>Ferrari’s</a:t>
                      </a:r>
                      <a:r>
                        <a:rPr dirty="0" sz="1100" spc="-50">
                          <a:latin typeface="Segoe UI Emoji"/>
                          <a:cs typeface="Segoe UI Emoji"/>
                        </a:rPr>
                        <a:t> </a:t>
                      </a:r>
                      <a:r>
                        <a:rPr dirty="0" sz="1100" spc="-25">
                          <a:latin typeface="Segoe UI Emoji"/>
                          <a:cs typeface="Segoe UI Emoji"/>
                        </a:rPr>
                        <a:t>reputation</a:t>
                      </a:r>
                      <a:r>
                        <a:rPr dirty="0" sz="1100" spc="-50">
                          <a:latin typeface="Segoe UI Emoji"/>
                          <a:cs typeface="Segoe UI Emoji"/>
                        </a:rPr>
                        <a:t> </a:t>
                      </a:r>
                      <a:r>
                        <a:rPr dirty="0" sz="1100" spc="55">
                          <a:latin typeface="Segoe UI Emoji"/>
                          <a:cs typeface="Segoe UI Emoji"/>
                        </a:rPr>
                        <a:t>as</a:t>
                      </a:r>
                      <a:r>
                        <a:rPr dirty="0" sz="1100" spc="-55">
                          <a:latin typeface="Segoe UI Emoji"/>
                          <a:cs typeface="Segoe UI Emoji"/>
                        </a:rPr>
                        <a:t> </a:t>
                      </a:r>
                      <a:r>
                        <a:rPr dirty="0" sz="1100">
                          <a:latin typeface="Segoe UI Emoji"/>
                          <a:cs typeface="Segoe UI Emoji"/>
                        </a:rPr>
                        <a:t>a</a:t>
                      </a:r>
                      <a:r>
                        <a:rPr dirty="0" sz="1100" spc="-30">
                          <a:latin typeface="Segoe UI Emoji"/>
                          <a:cs typeface="Segoe UI Emoji"/>
                        </a:rPr>
                        <a:t> </a:t>
                      </a:r>
                      <a:r>
                        <a:rPr dirty="0" sz="1100" spc="-10">
                          <a:latin typeface="Segoe UI Emoji"/>
                          <a:cs typeface="Segoe UI Emoji"/>
                        </a:rPr>
                        <a:t>leader</a:t>
                      </a:r>
                      <a:r>
                        <a:rPr dirty="0" sz="1100" spc="-35">
                          <a:latin typeface="Segoe UI Emoji"/>
                          <a:cs typeface="Segoe UI Emoji"/>
                        </a:rPr>
                        <a:t> </a:t>
                      </a:r>
                      <a:r>
                        <a:rPr dirty="0" sz="1100" spc="-30">
                          <a:latin typeface="Segoe UI Emoji"/>
                          <a:cs typeface="Segoe UI Emoji"/>
                        </a:rPr>
                        <a:t>in</a:t>
                      </a:r>
                      <a:r>
                        <a:rPr dirty="0" sz="1100" spc="-50">
                          <a:latin typeface="Segoe UI Emoji"/>
                          <a:cs typeface="Segoe UI Emoji"/>
                        </a:rPr>
                        <a:t> </a:t>
                      </a:r>
                      <a:r>
                        <a:rPr dirty="0" sz="1100" spc="-35">
                          <a:latin typeface="Segoe UI Emoji"/>
                          <a:cs typeface="Segoe UI Emoji"/>
                        </a:rPr>
                        <a:t>cutting-</a:t>
                      </a:r>
                      <a:r>
                        <a:rPr dirty="0" sz="1100" spc="-45">
                          <a:latin typeface="Segoe UI Emoji"/>
                          <a:cs typeface="Segoe UI Emoji"/>
                        </a:rPr>
                        <a:t>edge</a:t>
                      </a:r>
                      <a:r>
                        <a:rPr dirty="0" sz="1100" spc="-15">
                          <a:latin typeface="Segoe UI Emoji"/>
                          <a:cs typeface="Segoe UI Emoji"/>
                        </a:rPr>
                        <a:t> </a:t>
                      </a:r>
                      <a:r>
                        <a:rPr dirty="0" sz="1100" spc="-10">
                          <a:latin typeface="Segoe UI Emoji"/>
                          <a:cs typeface="Segoe UI Emoji"/>
                        </a:rPr>
                        <a:t>engineering.</a:t>
                      </a:r>
                      <a:endParaRPr sz="1100">
                        <a:latin typeface="Segoe UI Emoji"/>
                        <a:cs typeface="Segoe UI Emoji"/>
                      </a:endParaRPr>
                    </a:p>
                  </a:txBody>
                  <a:tcPr marL="0" marR="0" marB="0" marT="75565">
                    <a:lnL w="9525">
                      <a:solidFill>
                        <a:srgbClr val="042333"/>
                      </a:solidFill>
                      <a:prstDash val="solid"/>
                    </a:lnL>
                    <a:lnR w="9525">
                      <a:solidFill>
                        <a:srgbClr val="042333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42333"/>
                      </a:solidFill>
                      <a:prstDash val="solid"/>
                    </a:lnB>
                  </a:tcPr>
                </a:tc>
              </a:tr>
              <a:tr h="16713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274320" marR="101600" indent="-182880">
                        <a:lnSpc>
                          <a:spcPct val="98600"/>
                        </a:lnSpc>
                        <a:spcBef>
                          <a:spcPts val="5"/>
                        </a:spcBef>
                        <a:buFont typeface="Arial MT"/>
                        <a:buChar char="•"/>
                        <a:tabLst>
                          <a:tab pos="274320" algn="l"/>
                        </a:tabLst>
                      </a:pPr>
                      <a:r>
                        <a:rPr dirty="0" sz="1100" spc="-50" b="1">
                          <a:latin typeface="Tahoma"/>
                          <a:cs typeface="Tahoma"/>
                        </a:rPr>
                        <a:t>Bespoke</a:t>
                      </a:r>
                      <a:r>
                        <a:rPr dirty="0" sz="1100" spc="-45" b="1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100" spc="-85" b="1">
                          <a:latin typeface="Tahoma"/>
                          <a:cs typeface="Tahoma"/>
                        </a:rPr>
                        <a:t>Tire</a:t>
                      </a:r>
                      <a:r>
                        <a:rPr dirty="0" sz="1100" spc="50" b="1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100" spc="-65" b="1">
                          <a:latin typeface="Tahoma"/>
                          <a:cs typeface="Tahoma"/>
                        </a:rPr>
                        <a:t>Customization:</a:t>
                      </a:r>
                      <a:r>
                        <a:rPr dirty="0" sz="1100" spc="20" b="1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100" spc="-35">
                          <a:latin typeface="Segoe UI Emoji"/>
                          <a:cs typeface="Segoe UI Emoji"/>
                        </a:rPr>
                        <a:t>Leveraging</a:t>
                      </a:r>
                      <a:r>
                        <a:rPr dirty="0" sz="1100" spc="-20">
                          <a:latin typeface="Segoe UI Emoji"/>
                          <a:cs typeface="Segoe UI Emoji"/>
                        </a:rPr>
                        <a:t> </a:t>
                      </a:r>
                      <a:r>
                        <a:rPr dirty="0" sz="1100">
                          <a:latin typeface="Segoe UI Emoji"/>
                          <a:cs typeface="Segoe UI Emoji"/>
                        </a:rPr>
                        <a:t>Pirelli’s</a:t>
                      </a:r>
                      <a:r>
                        <a:rPr dirty="0" sz="1100" spc="-20">
                          <a:latin typeface="Segoe UI Emoji"/>
                          <a:cs typeface="Segoe UI Emoji"/>
                        </a:rPr>
                        <a:t> manufacturing </a:t>
                      </a:r>
                      <a:r>
                        <a:rPr dirty="0" sz="1100" spc="-10">
                          <a:latin typeface="Segoe UI Emoji"/>
                          <a:cs typeface="Segoe UI Emoji"/>
                        </a:rPr>
                        <a:t>capabilities, Ferrari</a:t>
                      </a:r>
                      <a:r>
                        <a:rPr dirty="0" sz="1100" spc="-70">
                          <a:latin typeface="Segoe UI Emoji"/>
                          <a:cs typeface="Segoe UI Emoji"/>
                        </a:rPr>
                        <a:t> </a:t>
                      </a:r>
                      <a:r>
                        <a:rPr dirty="0" sz="1100">
                          <a:latin typeface="Segoe UI Emoji"/>
                          <a:cs typeface="Segoe UI Emoji"/>
                        </a:rPr>
                        <a:t>could</a:t>
                      </a:r>
                      <a:r>
                        <a:rPr dirty="0" sz="1100" spc="-60">
                          <a:latin typeface="Segoe UI Emoji"/>
                          <a:cs typeface="Segoe UI Emoji"/>
                        </a:rPr>
                        <a:t> </a:t>
                      </a:r>
                      <a:r>
                        <a:rPr dirty="0" sz="1100" spc="-25">
                          <a:latin typeface="Segoe UI Emoji"/>
                          <a:cs typeface="Segoe UI Emoji"/>
                        </a:rPr>
                        <a:t>offer</a:t>
                      </a:r>
                      <a:r>
                        <a:rPr dirty="0" sz="1100" spc="-15">
                          <a:latin typeface="Segoe UI Emoji"/>
                          <a:cs typeface="Segoe UI Emoji"/>
                        </a:rPr>
                        <a:t> </a:t>
                      </a:r>
                      <a:r>
                        <a:rPr dirty="0" sz="1100" spc="-20">
                          <a:latin typeface="Segoe UI Emoji"/>
                          <a:cs typeface="Segoe UI Emoji"/>
                        </a:rPr>
                        <a:t>premium</a:t>
                      </a:r>
                      <a:r>
                        <a:rPr dirty="0" sz="1100" spc="-95">
                          <a:latin typeface="Segoe UI Emoji"/>
                          <a:cs typeface="Segoe UI Emoji"/>
                        </a:rPr>
                        <a:t> </a:t>
                      </a:r>
                      <a:r>
                        <a:rPr dirty="0" sz="1100">
                          <a:latin typeface="Segoe UI Emoji"/>
                          <a:cs typeface="Segoe UI Emoji"/>
                        </a:rPr>
                        <a:t>tires</a:t>
                      </a:r>
                      <a:r>
                        <a:rPr dirty="0" sz="1100" spc="-45">
                          <a:latin typeface="Segoe UI Emoji"/>
                          <a:cs typeface="Segoe UI Emoji"/>
                        </a:rPr>
                        <a:t> </a:t>
                      </a:r>
                      <a:r>
                        <a:rPr dirty="0" sz="1100">
                          <a:latin typeface="Segoe UI Emoji"/>
                          <a:cs typeface="Segoe UI Emoji"/>
                        </a:rPr>
                        <a:t>(e.g.,</a:t>
                      </a:r>
                      <a:r>
                        <a:rPr dirty="0" sz="1100" spc="-40">
                          <a:latin typeface="Segoe UI Emoji"/>
                          <a:cs typeface="Segoe UI Emoji"/>
                        </a:rPr>
                        <a:t> </a:t>
                      </a:r>
                      <a:r>
                        <a:rPr dirty="0" sz="1100" spc="-25">
                          <a:latin typeface="Segoe UI Emoji"/>
                          <a:cs typeface="Segoe UI Emoji"/>
                        </a:rPr>
                        <a:t>unique</a:t>
                      </a:r>
                      <a:r>
                        <a:rPr dirty="0" sz="1100" spc="-15">
                          <a:latin typeface="Segoe UI Emoji"/>
                          <a:cs typeface="Segoe UI Emoji"/>
                        </a:rPr>
                        <a:t> </a:t>
                      </a:r>
                      <a:r>
                        <a:rPr dirty="0" sz="1100" spc="-20">
                          <a:latin typeface="Segoe UI Emoji"/>
                          <a:cs typeface="Segoe UI Emoji"/>
                        </a:rPr>
                        <a:t>tread</a:t>
                      </a:r>
                      <a:r>
                        <a:rPr dirty="0" sz="1100" spc="-55">
                          <a:latin typeface="Segoe UI Emoji"/>
                          <a:cs typeface="Segoe UI Emoji"/>
                        </a:rPr>
                        <a:t> </a:t>
                      </a:r>
                      <a:r>
                        <a:rPr dirty="0" sz="1100" spc="-10">
                          <a:latin typeface="Segoe UI Emoji"/>
                          <a:cs typeface="Segoe UI Emoji"/>
                        </a:rPr>
                        <a:t>patterns,</a:t>
                      </a:r>
                      <a:r>
                        <a:rPr dirty="0" sz="1100" spc="-45">
                          <a:latin typeface="Segoe UI Emoji"/>
                          <a:cs typeface="Segoe UI Emoji"/>
                        </a:rPr>
                        <a:t> </a:t>
                      </a:r>
                      <a:r>
                        <a:rPr dirty="0" sz="1100">
                          <a:latin typeface="Segoe UI Emoji"/>
                          <a:cs typeface="Segoe UI Emoji"/>
                        </a:rPr>
                        <a:t>colors,</a:t>
                      </a:r>
                      <a:r>
                        <a:rPr dirty="0" sz="1100" spc="-40">
                          <a:latin typeface="Segoe UI Emoji"/>
                          <a:cs typeface="Segoe UI Emoji"/>
                        </a:rPr>
                        <a:t> or</a:t>
                      </a:r>
                      <a:r>
                        <a:rPr dirty="0" sz="1100" spc="-20">
                          <a:latin typeface="Segoe UI Emoji"/>
                          <a:cs typeface="Segoe UI Emoji"/>
                        </a:rPr>
                        <a:t> </a:t>
                      </a:r>
                      <a:r>
                        <a:rPr dirty="0" sz="1100" spc="-10">
                          <a:latin typeface="Segoe UI Emoji"/>
                          <a:cs typeface="Segoe UI Emoji"/>
                        </a:rPr>
                        <a:t>sidewall </a:t>
                      </a:r>
                      <a:r>
                        <a:rPr dirty="0" sz="1100" spc="-35">
                          <a:latin typeface="Segoe UI Emoji"/>
                          <a:cs typeface="Segoe UI Emoji"/>
                        </a:rPr>
                        <a:t>branding)</a:t>
                      </a:r>
                      <a:r>
                        <a:rPr dirty="0" sz="1100" spc="-85">
                          <a:latin typeface="Segoe UI Emoji"/>
                          <a:cs typeface="Segoe UI Emoji"/>
                        </a:rPr>
                        <a:t> </a:t>
                      </a:r>
                      <a:r>
                        <a:rPr dirty="0" sz="1100" spc="-25">
                          <a:latin typeface="Segoe UI Emoji"/>
                          <a:cs typeface="Segoe UI Emoji"/>
                        </a:rPr>
                        <a:t>to</a:t>
                      </a:r>
                      <a:r>
                        <a:rPr dirty="0" sz="1100" spc="-65">
                          <a:latin typeface="Segoe UI Emoji"/>
                          <a:cs typeface="Segoe UI Emoji"/>
                        </a:rPr>
                        <a:t> </a:t>
                      </a:r>
                      <a:r>
                        <a:rPr dirty="0" sz="1100" spc="-10">
                          <a:latin typeface="Segoe UI Emoji"/>
                          <a:cs typeface="Segoe UI Emoji"/>
                        </a:rPr>
                        <a:t>complement</a:t>
                      </a:r>
                      <a:r>
                        <a:rPr dirty="0" sz="1100" spc="-120">
                          <a:latin typeface="Segoe UI Emoji"/>
                          <a:cs typeface="Segoe UI Emoji"/>
                        </a:rPr>
                        <a:t> </a:t>
                      </a:r>
                      <a:r>
                        <a:rPr dirty="0" sz="1100">
                          <a:latin typeface="Segoe UI Emoji"/>
                          <a:cs typeface="Segoe UI Emoji"/>
                        </a:rPr>
                        <a:t>its</a:t>
                      </a:r>
                      <a:r>
                        <a:rPr dirty="0" sz="1100" spc="15">
                          <a:latin typeface="Segoe UI Emoji"/>
                          <a:cs typeface="Segoe UI Emoji"/>
                        </a:rPr>
                        <a:t> </a:t>
                      </a:r>
                      <a:r>
                        <a:rPr dirty="0" sz="1100" spc="-30">
                          <a:latin typeface="Segoe UI Emoji"/>
                          <a:cs typeface="Segoe UI Emoji"/>
                        </a:rPr>
                        <a:t>new </a:t>
                      </a:r>
                      <a:r>
                        <a:rPr dirty="0" sz="1100" spc="-10">
                          <a:latin typeface="Segoe UI Emoji"/>
                          <a:cs typeface="Segoe UI Emoji"/>
                        </a:rPr>
                        <a:t>paint</a:t>
                      </a:r>
                      <a:r>
                        <a:rPr dirty="0" sz="1100" spc="-120">
                          <a:latin typeface="Segoe UI Emoji"/>
                          <a:cs typeface="Segoe UI Emoji"/>
                        </a:rPr>
                        <a:t> </a:t>
                      </a:r>
                      <a:r>
                        <a:rPr dirty="0" sz="1100">
                          <a:latin typeface="Segoe UI Emoji"/>
                          <a:cs typeface="Segoe UI Emoji"/>
                        </a:rPr>
                        <a:t>shop</a:t>
                      </a:r>
                      <a:r>
                        <a:rPr dirty="0" sz="1100" spc="-80">
                          <a:latin typeface="Segoe UI Emoji"/>
                          <a:cs typeface="Segoe UI Emoji"/>
                        </a:rPr>
                        <a:t> </a:t>
                      </a:r>
                      <a:r>
                        <a:rPr dirty="0" sz="1100" spc="-10">
                          <a:latin typeface="Segoe UI Emoji"/>
                          <a:cs typeface="Segoe UI Emoji"/>
                        </a:rPr>
                        <a:t>and</a:t>
                      </a:r>
                      <a:r>
                        <a:rPr dirty="0" sz="1100" spc="-80">
                          <a:latin typeface="Segoe UI Emoji"/>
                          <a:cs typeface="Segoe UI Emoji"/>
                        </a:rPr>
                        <a:t> </a:t>
                      </a:r>
                      <a:r>
                        <a:rPr dirty="0" sz="1100" spc="-10">
                          <a:latin typeface="Segoe UI Emoji"/>
                          <a:cs typeface="Segoe UI Emoji"/>
                        </a:rPr>
                        <a:t>personalization</a:t>
                      </a:r>
                      <a:r>
                        <a:rPr dirty="0" sz="1100" spc="-70">
                          <a:latin typeface="Segoe UI Emoji"/>
                          <a:cs typeface="Segoe UI Emoji"/>
                        </a:rPr>
                        <a:t> </a:t>
                      </a:r>
                      <a:r>
                        <a:rPr dirty="0" sz="1100" spc="-10">
                          <a:latin typeface="Segoe UI Emoji"/>
                          <a:cs typeface="Segoe UI Emoji"/>
                        </a:rPr>
                        <a:t>options.</a:t>
                      </a:r>
                      <a:r>
                        <a:rPr dirty="0" sz="1100" spc="-65">
                          <a:latin typeface="Segoe UI Emoji"/>
                          <a:cs typeface="Segoe UI Emoji"/>
                        </a:rPr>
                        <a:t> </a:t>
                      </a:r>
                      <a:r>
                        <a:rPr dirty="0" sz="1100" spc="-20">
                          <a:latin typeface="Segoe UI Emoji"/>
                          <a:cs typeface="Segoe UI Emoji"/>
                        </a:rPr>
                        <a:t>This </a:t>
                      </a:r>
                      <a:r>
                        <a:rPr dirty="0" sz="1100" spc="-10">
                          <a:latin typeface="Segoe UI Emoji"/>
                          <a:cs typeface="Segoe UI Emoji"/>
                        </a:rPr>
                        <a:t>strengthens</a:t>
                      </a:r>
                      <a:r>
                        <a:rPr dirty="0" sz="1100">
                          <a:latin typeface="Segoe UI Emoji"/>
                          <a:cs typeface="Segoe UI Emoji"/>
                        </a:rPr>
                        <a:t> Ferrari’s</a:t>
                      </a:r>
                      <a:r>
                        <a:rPr dirty="0" sz="1100" spc="-75">
                          <a:latin typeface="Segoe UI Emoji"/>
                          <a:cs typeface="Segoe UI Emoji"/>
                        </a:rPr>
                        <a:t> </a:t>
                      </a:r>
                      <a:r>
                        <a:rPr dirty="0" sz="1100" spc="-30">
                          <a:latin typeface="Segoe UI Emoji"/>
                          <a:cs typeface="Segoe UI Emoji"/>
                        </a:rPr>
                        <a:t>luxury</a:t>
                      </a:r>
                      <a:r>
                        <a:rPr dirty="0" sz="1100" spc="-35">
                          <a:latin typeface="Segoe UI Emoji"/>
                          <a:cs typeface="Segoe UI Emoji"/>
                        </a:rPr>
                        <a:t> </a:t>
                      </a:r>
                      <a:r>
                        <a:rPr dirty="0" sz="1100">
                          <a:latin typeface="Segoe UI Emoji"/>
                          <a:cs typeface="Segoe UI Emoji"/>
                        </a:rPr>
                        <a:t>appeal</a:t>
                      </a:r>
                      <a:r>
                        <a:rPr dirty="0" sz="1100" spc="-40">
                          <a:latin typeface="Segoe UI Emoji"/>
                          <a:cs typeface="Segoe UI Emoji"/>
                        </a:rPr>
                        <a:t> </a:t>
                      </a:r>
                      <a:r>
                        <a:rPr dirty="0" sz="1100" spc="-10">
                          <a:latin typeface="Segoe UI Emoji"/>
                          <a:cs typeface="Segoe UI Emoji"/>
                        </a:rPr>
                        <a:t>and</a:t>
                      </a:r>
                      <a:r>
                        <a:rPr dirty="0" sz="1100" spc="-85">
                          <a:latin typeface="Segoe UI Emoji"/>
                          <a:cs typeface="Segoe UI Emoji"/>
                        </a:rPr>
                        <a:t> </a:t>
                      </a:r>
                      <a:r>
                        <a:rPr dirty="0" sz="1100">
                          <a:latin typeface="Segoe UI Emoji"/>
                          <a:cs typeface="Segoe UI Emoji"/>
                        </a:rPr>
                        <a:t>client</a:t>
                      </a:r>
                      <a:r>
                        <a:rPr dirty="0" sz="1100" spc="-125">
                          <a:latin typeface="Segoe UI Emoji"/>
                          <a:cs typeface="Segoe UI Emoji"/>
                        </a:rPr>
                        <a:t> </a:t>
                      </a:r>
                      <a:r>
                        <a:rPr dirty="0" sz="1100" spc="-10">
                          <a:latin typeface="Segoe UI Emoji"/>
                          <a:cs typeface="Segoe UI Emoji"/>
                        </a:rPr>
                        <a:t>exclusivity.</a:t>
                      </a:r>
                      <a:endParaRPr sz="1100">
                        <a:latin typeface="Segoe UI Emoji"/>
                        <a:cs typeface="Segoe UI Emoji"/>
                      </a:endParaRPr>
                    </a:p>
                    <a:p>
                      <a:pPr algn="just" marL="271145" marR="204470" indent="-179705">
                        <a:lnSpc>
                          <a:spcPct val="99500"/>
                        </a:lnSpc>
                        <a:spcBef>
                          <a:spcPts val="35"/>
                        </a:spcBef>
                        <a:buFont typeface="Arial MT"/>
                        <a:buChar char="•"/>
                        <a:tabLst>
                          <a:tab pos="274320" algn="l"/>
                        </a:tabLst>
                      </a:pPr>
                      <a:r>
                        <a:rPr dirty="0" sz="1100" spc="-50" b="1">
                          <a:latin typeface="Tahoma"/>
                          <a:cs typeface="Tahoma"/>
                        </a:rPr>
                        <a:t>Co-</a:t>
                      </a:r>
                      <a:r>
                        <a:rPr dirty="0" sz="1100" spc="-60" b="1">
                          <a:latin typeface="Tahoma"/>
                          <a:cs typeface="Tahoma"/>
                        </a:rPr>
                        <a:t>Branded</a:t>
                      </a:r>
                      <a:r>
                        <a:rPr dirty="0" sz="1100" spc="-80" b="1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100" spc="-70" b="1">
                          <a:latin typeface="Tahoma"/>
                          <a:cs typeface="Tahoma"/>
                        </a:rPr>
                        <a:t>Prestige:</a:t>
                      </a:r>
                      <a:r>
                        <a:rPr dirty="0" sz="1100" spc="-85" b="1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100" spc="-50">
                          <a:latin typeface="Segoe UI Emoji"/>
                          <a:cs typeface="Segoe UI Emoji"/>
                        </a:rPr>
                        <a:t>A</a:t>
                      </a:r>
                      <a:r>
                        <a:rPr dirty="0" sz="1100" spc="-65">
                          <a:latin typeface="Segoe UI Emoji"/>
                          <a:cs typeface="Segoe UI Emoji"/>
                        </a:rPr>
                        <a:t> </a:t>
                      </a:r>
                      <a:r>
                        <a:rPr dirty="0" sz="1100" spc="-15">
                          <a:latin typeface="Segoe UI Emoji"/>
                          <a:cs typeface="Segoe UI Emoji"/>
                        </a:rPr>
                        <a:t>partnership</a:t>
                      </a:r>
                      <a:r>
                        <a:rPr dirty="0" sz="1100" spc="-105">
                          <a:latin typeface="Segoe UI Emoji"/>
                          <a:cs typeface="Segoe UI Emoji"/>
                        </a:rPr>
                        <a:t> </a:t>
                      </a:r>
                      <a:r>
                        <a:rPr dirty="0" sz="1100" spc="-15">
                          <a:latin typeface="Segoe UI Emoji"/>
                          <a:cs typeface="Segoe UI Emoji"/>
                        </a:rPr>
                        <a:t>would</a:t>
                      </a:r>
                      <a:r>
                        <a:rPr dirty="0" sz="1100" spc="-105">
                          <a:latin typeface="Segoe UI Emoji"/>
                          <a:cs typeface="Segoe UI Emoji"/>
                        </a:rPr>
                        <a:t> </a:t>
                      </a:r>
                      <a:r>
                        <a:rPr dirty="0" sz="1100" spc="-15">
                          <a:latin typeface="Segoe UI Emoji"/>
                          <a:cs typeface="Segoe UI Emoji"/>
                        </a:rPr>
                        <a:t>reinforce</a:t>
                      </a:r>
                      <a:r>
                        <a:rPr dirty="0" sz="1100" spc="-70">
                          <a:latin typeface="Segoe UI Emoji"/>
                          <a:cs typeface="Segoe UI Emoji"/>
                        </a:rPr>
                        <a:t> </a:t>
                      </a:r>
                      <a:r>
                        <a:rPr dirty="0" sz="1100" spc="-35">
                          <a:latin typeface="Segoe UI Emoji"/>
                          <a:cs typeface="Segoe UI Emoji"/>
                        </a:rPr>
                        <a:t>both</a:t>
                      </a:r>
                      <a:r>
                        <a:rPr dirty="0" sz="1100" spc="-95">
                          <a:latin typeface="Segoe UI Emoji"/>
                          <a:cs typeface="Segoe UI Emoji"/>
                        </a:rPr>
                        <a:t> </a:t>
                      </a:r>
                      <a:r>
                        <a:rPr dirty="0" sz="1100" spc="-5">
                          <a:latin typeface="Segoe UI Emoji"/>
                          <a:cs typeface="Segoe UI Emoji"/>
                        </a:rPr>
                        <a:t>brands’</a:t>
                      </a:r>
                      <a:r>
                        <a:rPr dirty="0" sz="1100" spc="-80">
                          <a:latin typeface="Segoe UI Emoji"/>
                          <a:cs typeface="Segoe UI Emoji"/>
                        </a:rPr>
                        <a:t> </a:t>
                      </a:r>
                      <a:r>
                        <a:rPr dirty="0" sz="1100" spc="-25">
                          <a:latin typeface="Segoe UI Emoji"/>
                          <a:cs typeface="Segoe UI Emoji"/>
                        </a:rPr>
                        <a:t>motorsport</a:t>
                      </a:r>
                      <a:r>
                        <a:rPr dirty="0" sz="1100" spc="-15">
                          <a:latin typeface="Segoe UI Emoji"/>
                          <a:cs typeface="Segoe UI Emoji"/>
                        </a:rPr>
                        <a:t> </a:t>
                      </a:r>
                      <a:r>
                        <a:rPr dirty="0" sz="1100" spc="-15">
                          <a:latin typeface="Segoe UI Emoji"/>
                          <a:cs typeface="Segoe UI Emoji"/>
                        </a:rPr>
                        <a:t>	</a:t>
                      </a:r>
                      <a:r>
                        <a:rPr dirty="0" sz="1100" spc="-10">
                          <a:latin typeface="Segoe UI Emoji"/>
                          <a:cs typeface="Segoe UI Emoji"/>
                        </a:rPr>
                        <a:t>heritage,</a:t>
                      </a:r>
                      <a:r>
                        <a:rPr dirty="0" sz="1100" spc="-100">
                          <a:latin typeface="Segoe UI Emoji"/>
                          <a:cs typeface="Segoe UI Emoji"/>
                        </a:rPr>
                        <a:t> </a:t>
                      </a:r>
                      <a:r>
                        <a:rPr dirty="0" sz="1100" spc="-20">
                          <a:latin typeface="Segoe UI Emoji"/>
                          <a:cs typeface="Segoe UI Emoji"/>
                        </a:rPr>
                        <a:t>creating</a:t>
                      </a:r>
                      <a:r>
                        <a:rPr dirty="0" sz="1100" spc="-100">
                          <a:latin typeface="Segoe UI Emoji"/>
                          <a:cs typeface="Segoe UI Emoji"/>
                        </a:rPr>
                        <a:t> </a:t>
                      </a:r>
                      <a:r>
                        <a:rPr dirty="0" sz="1100" spc="-15">
                          <a:latin typeface="Segoe UI Emoji"/>
                          <a:cs typeface="Segoe UI Emoji"/>
                        </a:rPr>
                        <a:t>premium</a:t>
                      </a:r>
                      <a:r>
                        <a:rPr dirty="0" sz="1100" spc="-65">
                          <a:latin typeface="Segoe UI Emoji"/>
                          <a:cs typeface="Segoe UI Emoji"/>
                        </a:rPr>
                        <a:t> </a:t>
                      </a:r>
                      <a:r>
                        <a:rPr dirty="0" sz="1100" spc="-30">
                          <a:latin typeface="Segoe UI Emoji"/>
                          <a:cs typeface="Segoe UI Emoji"/>
                        </a:rPr>
                        <a:t>co-</a:t>
                      </a:r>
                      <a:r>
                        <a:rPr dirty="0" sz="1100" spc="-20">
                          <a:latin typeface="Segoe UI Emoji"/>
                          <a:cs typeface="Segoe UI Emoji"/>
                        </a:rPr>
                        <a:t>branded</a:t>
                      </a:r>
                      <a:r>
                        <a:rPr dirty="0" sz="1100" spc="-110">
                          <a:latin typeface="Segoe UI Emoji"/>
                          <a:cs typeface="Segoe UI Emoji"/>
                        </a:rPr>
                        <a:t> </a:t>
                      </a:r>
                      <a:r>
                        <a:rPr dirty="0" sz="1100" spc="-10">
                          <a:latin typeface="Segoe UI Emoji"/>
                          <a:cs typeface="Segoe UI Emoji"/>
                        </a:rPr>
                        <a:t>products</a:t>
                      </a:r>
                      <a:r>
                        <a:rPr dirty="0" sz="1100" spc="-100">
                          <a:latin typeface="Segoe UI Emoji"/>
                          <a:cs typeface="Segoe UI Emoji"/>
                        </a:rPr>
                        <a:t> </a:t>
                      </a:r>
                      <a:r>
                        <a:rPr dirty="0" sz="1100" spc="15">
                          <a:latin typeface="Segoe UI Emoji"/>
                          <a:cs typeface="Segoe UI Emoji"/>
                        </a:rPr>
                        <a:t>(e.g.,</a:t>
                      </a:r>
                      <a:r>
                        <a:rPr dirty="0" sz="1100" spc="-100">
                          <a:latin typeface="Segoe UI Emoji"/>
                          <a:cs typeface="Segoe UI Emoji"/>
                        </a:rPr>
                        <a:t> </a:t>
                      </a:r>
                      <a:r>
                        <a:rPr dirty="0" sz="1100" spc="-20">
                          <a:latin typeface="Segoe UI Emoji"/>
                          <a:cs typeface="Segoe UI Emoji"/>
                        </a:rPr>
                        <a:t>limited-edition</a:t>
                      </a:r>
                      <a:r>
                        <a:rPr dirty="0" sz="1100" spc="-100">
                          <a:latin typeface="Segoe UI Emoji"/>
                          <a:cs typeface="Segoe UI Emoji"/>
                        </a:rPr>
                        <a:t> </a:t>
                      </a:r>
                      <a:r>
                        <a:rPr dirty="0" sz="1100" spc="5">
                          <a:latin typeface="Segoe UI Emoji"/>
                          <a:cs typeface="Segoe UI Emoji"/>
                        </a:rPr>
                        <a:t>tires</a:t>
                      </a:r>
                      <a:r>
                        <a:rPr dirty="0" sz="1100" spc="-100">
                          <a:latin typeface="Segoe UI Emoji"/>
                          <a:cs typeface="Segoe UI Emoji"/>
                        </a:rPr>
                        <a:t> </a:t>
                      </a:r>
                      <a:r>
                        <a:rPr dirty="0" sz="1100" spc="-40">
                          <a:latin typeface="Segoe UI Emoji"/>
                          <a:cs typeface="Segoe UI Emoji"/>
                        </a:rPr>
                        <a:t>for</a:t>
                      </a:r>
                      <a:r>
                        <a:rPr dirty="0" sz="1100" spc="-10">
                          <a:latin typeface="Segoe UI Emoji"/>
                          <a:cs typeface="Segoe UI Emoji"/>
                        </a:rPr>
                        <a:t> </a:t>
                      </a:r>
                      <a:r>
                        <a:rPr dirty="0" sz="1100" spc="-10">
                          <a:latin typeface="Segoe UI Emoji"/>
                          <a:cs typeface="Segoe UI Emoji"/>
                        </a:rPr>
                        <a:t>	</a:t>
                      </a:r>
                      <a:r>
                        <a:rPr dirty="0" sz="1100" spc="-5">
                          <a:latin typeface="Segoe UI Emoji"/>
                          <a:cs typeface="Segoe UI Emoji"/>
                        </a:rPr>
                        <a:t>Ferrari</a:t>
                      </a:r>
                      <a:r>
                        <a:rPr dirty="0" sz="1100" spc="-120">
                          <a:latin typeface="Segoe UI Emoji"/>
                          <a:cs typeface="Segoe UI Emoji"/>
                        </a:rPr>
                        <a:t> </a:t>
                      </a:r>
                      <a:r>
                        <a:rPr dirty="0" sz="1100" spc="-5">
                          <a:latin typeface="Segoe UI Emoji"/>
                          <a:cs typeface="Segoe UI Emoji"/>
                        </a:rPr>
                        <a:t>owners)</a:t>
                      </a:r>
                      <a:r>
                        <a:rPr dirty="0" sz="1100" spc="-110">
                          <a:latin typeface="Segoe UI Emoji"/>
                          <a:cs typeface="Segoe UI Emoji"/>
                        </a:rPr>
                        <a:t> </a:t>
                      </a:r>
                      <a:r>
                        <a:rPr dirty="0" sz="1100" spc="-10">
                          <a:latin typeface="Segoe UI Emoji"/>
                          <a:cs typeface="Segoe UI Emoji"/>
                        </a:rPr>
                        <a:t>that</a:t>
                      </a:r>
                      <a:r>
                        <a:rPr dirty="0" sz="1100" spc="-140">
                          <a:latin typeface="Segoe UI Emoji"/>
                          <a:cs typeface="Segoe UI Emoji"/>
                        </a:rPr>
                        <a:t> </a:t>
                      </a:r>
                      <a:r>
                        <a:rPr dirty="0" sz="1100" spc="5">
                          <a:latin typeface="Segoe UI Emoji"/>
                          <a:cs typeface="Segoe UI Emoji"/>
                        </a:rPr>
                        <a:t>enhance</a:t>
                      </a:r>
                      <a:r>
                        <a:rPr dirty="0" sz="1100" spc="-75">
                          <a:latin typeface="Segoe UI Emoji"/>
                          <a:cs typeface="Segoe UI Emoji"/>
                        </a:rPr>
                        <a:t> </a:t>
                      </a:r>
                      <a:r>
                        <a:rPr dirty="0" sz="1100" spc="-10">
                          <a:latin typeface="Segoe UI Emoji"/>
                          <a:cs typeface="Segoe UI Emoji"/>
                        </a:rPr>
                        <a:t>perceived</a:t>
                      </a:r>
                      <a:r>
                        <a:rPr dirty="0" sz="1100" spc="-110">
                          <a:latin typeface="Segoe UI Emoji"/>
                          <a:cs typeface="Segoe UI Emoji"/>
                        </a:rPr>
                        <a:t> </a:t>
                      </a:r>
                      <a:r>
                        <a:rPr dirty="0" sz="1100" spc="-5">
                          <a:latin typeface="Segoe UI Emoji"/>
                          <a:cs typeface="Segoe UI Emoji"/>
                        </a:rPr>
                        <a:t>value</a:t>
                      </a:r>
                      <a:r>
                        <a:rPr dirty="0" sz="1100" spc="-75">
                          <a:latin typeface="Segoe UI Emoji"/>
                          <a:cs typeface="Segoe UI Emoji"/>
                        </a:rPr>
                        <a:t> </a:t>
                      </a:r>
                      <a:r>
                        <a:rPr dirty="0" sz="1100" spc="-10">
                          <a:latin typeface="Segoe UI Emoji"/>
                          <a:cs typeface="Segoe UI Emoji"/>
                        </a:rPr>
                        <a:t>and</a:t>
                      </a:r>
                      <a:r>
                        <a:rPr dirty="0" sz="1100" spc="-110">
                          <a:latin typeface="Segoe UI Emoji"/>
                          <a:cs typeface="Segoe UI Emoji"/>
                        </a:rPr>
                        <a:t> </a:t>
                      </a:r>
                      <a:r>
                        <a:rPr dirty="0" sz="1100">
                          <a:latin typeface="Segoe UI Emoji"/>
                          <a:cs typeface="Segoe UI Emoji"/>
                        </a:rPr>
                        <a:t>loyalty.</a:t>
                      </a:r>
                      <a:endParaRPr sz="1100">
                        <a:latin typeface="Segoe UI Emoji"/>
                        <a:cs typeface="Segoe UI Emoji"/>
                      </a:endParaRPr>
                    </a:p>
                  </a:txBody>
                  <a:tcPr marL="0" marR="0" marB="0" marT="83820">
                    <a:lnL w="9525">
                      <a:solidFill>
                        <a:srgbClr val="042333"/>
                      </a:solidFill>
                      <a:prstDash val="solid"/>
                    </a:lnL>
                    <a:lnR w="9525">
                      <a:solidFill>
                        <a:srgbClr val="042333"/>
                      </a:solidFill>
                      <a:prstDash val="solid"/>
                    </a:lnR>
                    <a:lnT w="19050">
                      <a:solidFill>
                        <a:srgbClr val="042333"/>
                      </a:solidFill>
                      <a:prstDash val="solid"/>
                    </a:lnT>
                    <a:lnB w="9525">
                      <a:solidFill>
                        <a:srgbClr val="042333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29" name="object 29" descr=""/>
          <p:cNvGraphicFramePr>
            <a:graphicFrameLocks noGrp="1"/>
          </p:cNvGraphicFramePr>
          <p:nvPr/>
        </p:nvGraphicFramePr>
        <p:xfrm>
          <a:off x="8715438" y="862012"/>
          <a:ext cx="1447800" cy="41382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62075"/>
              </a:tblGrid>
              <a:tr h="814069">
                <a:tc>
                  <a:txBody>
                    <a:bodyPr/>
                    <a:lstStyle/>
                    <a:p>
                      <a:pPr marL="229870">
                        <a:lnSpc>
                          <a:spcPct val="100000"/>
                        </a:lnSpc>
                        <a:spcBef>
                          <a:spcPts val="1895"/>
                        </a:spcBef>
                      </a:pPr>
                      <a:r>
                        <a:rPr dirty="0" u="sng" sz="1800" spc="-10" b="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ahoma"/>
                          <a:cs typeface="Tahoma"/>
                        </a:rPr>
                        <a:t>WHERE?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B="0" marT="24066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42333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</a:tr>
              <a:tr h="16478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180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algn="just" marL="160655" marR="85725" indent="40005">
                        <a:lnSpc>
                          <a:spcPts val="1430"/>
                        </a:lnSpc>
                        <a:spcBef>
                          <a:spcPts val="5"/>
                        </a:spcBef>
                      </a:pPr>
                      <a:r>
                        <a:rPr dirty="0" sz="1200" spc="-140" b="1">
                          <a:latin typeface="Tahoma"/>
                          <a:cs typeface="Tahoma"/>
                        </a:rPr>
                        <a:t>INNOVATION</a:t>
                      </a:r>
                      <a:r>
                        <a:rPr dirty="0" sz="1200" spc="85" b="1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200" spc="145" b="1">
                          <a:latin typeface="Tahoma"/>
                          <a:cs typeface="Tahoma"/>
                        </a:rPr>
                        <a:t>s </a:t>
                      </a:r>
                      <a:r>
                        <a:rPr dirty="0" sz="1200" spc="-60" b="1">
                          <a:latin typeface="Tahoma"/>
                          <a:cs typeface="Tahoma"/>
                        </a:rPr>
                        <a:t>PERFORMANCE </a:t>
                      </a:r>
                      <a:r>
                        <a:rPr dirty="0" sz="1200" spc="-65" b="1">
                          <a:latin typeface="Tahoma"/>
                          <a:cs typeface="Tahoma"/>
                        </a:rPr>
                        <a:t>ENHANCEMENT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9525">
                      <a:solidFill>
                        <a:srgbClr val="042333"/>
                      </a:solidFill>
                      <a:prstDash val="solid"/>
                    </a:lnL>
                    <a:lnR w="9525">
                      <a:solidFill>
                        <a:srgbClr val="042333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42333"/>
                      </a:solidFill>
                      <a:prstDash val="solid"/>
                    </a:lnB>
                  </a:tcPr>
                </a:tc>
              </a:tr>
              <a:tr h="1676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36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algn="ctr" marL="228600" marR="225425" indent="-1270">
                        <a:lnSpc>
                          <a:spcPts val="1430"/>
                        </a:lnSpc>
                        <a:spcBef>
                          <a:spcPts val="5"/>
                        </a:spcBef>
                      </a:pPr>
                      <a:r>
                        <a:rPr dirty="0" sz="1200" spc="-10" b="1">
                          <a:latin typeface="Tahoma"/>
                          <a:cs typeface="Tahoma"/>
                        </a:rPr>
                        <a:t>BRAND </a:t>
                      </a:r>
                      <a:r>
                        <a:rPr dirty="0" sz="1200" spc="-90" b="1">
                          <a:latin typeface="Tahoma"/>
                          <a:cs typeface="Tahoma"/>
                        </a:rPr>
                        <a:t>PERCEPTION</a:t>
                      </a:r>
                      <a:endParaRPr sz="1200">
                        <a:latin typeface="Tahoma"/>
                        <a:cs typeface="Tahoma"/>
                      </a:endParaRPr>
                    </a:p>
                    <a:p>
                      <a:pPr algn="ctr">
                        <a:lnSpc>
                          <a:spcPts val="1370"/>
                        </a:lnSpc>
                      </a:pPr>
                      <a:r>
                        <a:rPr dirty="0" sz="1200" spc="135" b="1">
                          <a:latin typeface="Tahoma"/>
                          <a:cs typeface="Tahoma"/>
                        </a:rPr>
                        <a:t>s</a:t>
                      </a:r>
                      <a:endParaRPr sz="1200">
                        <a:latin typeface="Tahoma"/>
                        <a:cs typeface="Tahoma"/>
                      </a:endParaRPr>
                    </a:p>
                    <a:p>
                      <a:pPr algn="ctr" marL="1905">
                        <a:lnSpc>
                          <a:spcPts val="1435"/>
                        </a:lnSpc>
                      </a:pPr>
                      <a:r>
                        <a:rPr dirty="0" sz="1200" spc="-10" b="1">
                          <a:latin typeface="Tahoma"/>
                          <a:cs typeface="Tahoma"/>
                        </a:rPr>
                        <a:t>CUSTOMER</a:t>
                      </a:r>
                      <a:endParaRPr sz="1200">
                        <a:latin typeface="Tahoma"/>
                        <a:cs typeface="Tahoma"/>
                      </a:endParaRPr>
                    </a:p>
                    <a:p>
                      <a:pPr algn="ctr" marL="127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1200" spc="-10" b="1">
                          <a:latin typeface="Tahoma"/>
                          <a:cs typeface="Tahoma"/>
                        </a:rPr>
                        <a:t>LOYALTY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B="0" marT="173355">
                    <a:lnL w="9525">
                      <a:solidFill>
                        <a:srgbClr val="042333"/>
                      </a:solidFill>
                      <a:prstDash val="solid"/>
                    </a:lnL>
                    <a:lnR w="9525">
                      <a:solidFill>
                        <a:srgbClr val="042333"/>
                      </a:solidFill>
                      <a:prstDash val="solid"/>
                    </a:lnR>
                    <a:lnT w="9525">
                      <a:solidFill>
                        <a:srgbClr val="042333"/>
                      </a:solidFill>
                      <a:prstDash val="solid"/>
                    </a:lnT>
                    <a:lnB w="9525">
                      <a:solidFill>
                        <a:srgbClr val="042333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30" name="object 30" descr=""/>
          <p:cNvGraphicFramePr>
            <a:graphicFrameLocks noGrp="1"/>
          </p:cNvGraphicFramePr>
          <p:nvPr/>
        </p:nvGraphicFramePr>
        <p:xfrm>
          <a:off x="10353738" y="862012"/>
          <a:ext cx="1695450" cy="41382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09725"/>
              </a:tblGrid>
              <a:tr h="814069">
                <a:tc>
                  <a:txBody>
                    <a:bodyPr/>
                    <a:lstStyle/>
                    <a:p>
                      <a:pPr marL="117475">
                        <a:lnSpc>
                          <a:spcPct val="100000"/>
                        </a:lnSpc>
                        <a:spcBef>
                          <a:spcPts val="1895"/>
                        </a:spcBef>
                      </a:pPr>
                      <a:r>
                        <a:rPr dirty="0" u="sng" sz="1800" spc="-114" b="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ahoma"/>
                          <a:cs typeface="Tahoma"/>
                        </a:rPr>
                        <a:t>HOW</a:t>
                      </a:r>
                      <a:r>
                        <a:rPr dirty="0" u="sng" sz="1800" spc="-180" b="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u="sng" sz="1800" spc="-20" b="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ahoma"/>
                          <a:cs typeface="Tahoma"/>
                        </a:rPr>
                        <a:t>MUCH?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B="0" marT="24066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42333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</a:tr>
              <a:tr h="16478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42333"/>
                      </a:solidFill>
                      <a:prstDash val="solid"/>
                    </a:lnL>
                    <a:lnR w="9525">
                      <a:solidFill>
                        <a:srgbClr val="042333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42333"/>
                      </a:solidFill>
                      <a:prstDash val="solid"/>
                    </a:lnB>
                  </a:tcPr>
                </a:tc>
              </a:tr>
              <a:tr h="1676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42333"/>
                      </a:solidFill>
                      <a:prstDash val="solid"/>
                    </a:lnL>
                    <a:lnR w="9525">
                      <a:solidFill>
                        <a:srgbClr val="042333"/>
                      </a:solidFill>
                      <a:prstDash val="solid"/>
                    </a:lnR>
                    <a:lnT w="9525">
                      <a:solidFill>
                        <a:srgbClr val="042333"/>
                      </a:solidFill>
                      <a:prstDash val="solid"/>
                    </a:lnT>
                    <a:lnB w="9525">
                      <a:solidFill>
                        <a:srgbClr val="042333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5095">
              <a:lnSpc>
                <a:spcPts val="2390"/>
              </a:lnSpc>
              <a:spcBef>
                <a:spcPts val="125"/>
              </a:spcBef>
            </a:pPr>
            <a:r>
              <a:rPr dirty="0" spc="-105"/>
              <a:t>Potential</a:t>
            </a:r>
            <a:r>
              <a:rPr dirty="0" spc="-155"/>
              <a:t> </a:t>
            </a:r>
            <a:r>
              <a:rPr dirty="0" spc="-135"/>
              <a:t>Peer</a:t>
            </a:r>
            <a:r>
              <a:rPr dirty="0" spc="-210"/>
              <a:t> </a:t>
            </a:r>
            <a:r>
              <a:rPr dirty="0" spc="-10"/>
              <a:t>Group</a:t>
            </a:r>
          </a:p>
          <a:p>
            <a:pPr marL="12700">
              <a:lnSpc>
                <a:spcPts val="1789"/>
              </a:lnSpc>
              <a:tabLst>
                <a:tab pos="11496040" algn="l"/>
              </a:tabLst>
            </a:pPr>
            <a:r>
              <a:rPr dirty="0" u="heavy" sz="1500" spc="45" b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 </a:t>
            </a:r>
            <a:r>
              <a:rPr dirty="0" u="heavy" sz="1500" spc="-120" b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Tires,</a:t>
            </a:r>
            <a:r>
              <a:rPr dirty="0" u="heavy" sz="1500" spc="-110" b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heavy" sz="1500" b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EV</a:t>
            </a:r>
            <a:r>
              <a:rPr dirty="0" u="heavy" sz="1500" spc="-155" b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heavy" sz="1500" spc="-65" b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Parts</a:t>
            </a:r>
            <a:r>
              <a:rPr dirty="0" u="heavy" sz="1500" spc="-140" b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heavy" sz="1500" spc="-75" b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Manufacturers</a:t>
            </a:r>
            <a:r>
              <a:rPr dirty="0" u="heavy" sz="1500" spc="-140" b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heavy" sz="1500" spc="-65" b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and </a:t>
            </a:r>
            <a:r>
              <a:rPr dirty="0" u="heavy" sz="1500" spc="-70" b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AI</a:t>
            </a:r>
            <a:r>
              <a:rPr dirty="0" u="heavy" sz="1500" spc="-95" b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heavy" sz="1500" spc="-85" b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Powered</a:t>
            </a:r>
            <a:r>
              <a:rPr dirty="0" u="heavy" sz="1500" spc="-145" b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heavy" sz="1500" spc="-85" b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Performance</a:t>
            </a:r>
            <a:r>
              <a:rPr dirty="0" u="heavy" sz="1500" spc="-105" b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heavy" sz="1500" spc="-75" b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Software</a:t>
            </a:r>
            <a:r>
              <a:rPr dirty="0" u="heavy" sz="1500" spc="-110" b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heavy" sz="1500" spc="-95" b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are</a:t>
            </a:r>
            <a:r>
              <a:rPr dirty="0" u="heavy" sz="1500" spc="-195" b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heavy" sz="1500" spc="-90" b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potential</a:t>
            </a:r>
            <a:r>
              <a:rPr dirty="0" u="heavy" sz="1500" spc="-105" b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heavy" sz="1500" spc="-95" b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peer</a:t>
            </a:r>
            <a:r>
              <a:rPr dirty="0" u="heavy" sz="1500" spc="-135" b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heavy" sz="1500" spc="-70" b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groups</a:t>
            </a:r>
            <a:r>
              <a:rPr dirty="0" u="heavy" sz="1500" spc="-140" b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heavy" sz="1500" spc="-100" b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for</a:t>
            </a:r>
            <a:r>
              <a:rPr dirty="0" u="heavy" sz="1500" spc="-130" b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heavy" sz="1500" spc="-10" b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Pirelli</a:t>
            </a:r>
            <a:r>
              <a:rPr dirty="0" u="heavy" sz="1500" b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	</a:t>
            </a:r>
            <a:endParaRPr sz="1500">
              <a:latin typeface="Trebuchet MS"/>
              <a:cs typeface="Trebuchet MS"/>
            </a:endParaRPr>
          </a:p>
        </p:txBody>
      </p:sp>
      <p:graphicFrame>
        <p:nvGraphicFramePr>
          <p:cNvPr id="3" name="object 3" descr=""/>
          <p:cNvGraphicFramePr>
            <a:graphicFrameLocks noGrp="1"/>
          </p:cNvGraphicFramePr>
          <p:nvPr/>
        </p:nvGraphicFramePr>
        <p:xfrm>
          <a:off x="371475" y="6343650"/>
          <a:ext cx="11523980" cy="4864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32230"/>
                <a:gridCol w="354330"/>
                <a:gridCol w="1332230"/>
                <a:gridCol w="354330"/>
                <a:gridCol w="1332229"/>
                <a:gridCol w="354329"/>
                <a:gridCol w="1332229"/>
                <a:gridCol w="354329"/>
                <a:gridCol w="1332229"/>
                <a:gridCol w="354329"/>
                <a:gridCol w="1332229"/>
                <a:gridCol w="354329"/>
                <a:gridCol w="1332229"/>
              </a:tblGrid>
              <a:tr h="266065">
                <a:tc>
                  <a:txBody>
                    <a:bodyPr/>
                    <a:lstStyle/>
                    <a:p>
                      <a:pPr algn="ctr" marL="825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400" spc="-10" b="1">
                          <a:solidFill>
                            <a:srgbClr val="A6A6A6"/>
                          </a:solidFill>
                          <a:latin typeface="Trebuchet MS"/>
                          <a:cs typeface="Trebuchet MS"/>
                        </a:rPr>
                        <a:t>Executive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38735">
                    <a:lnT w="19050">
                      <a:solidFill>
                        <a:srgbClr val="A6A6A6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825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400" spc="-10" b="1">
                          <a:solidFill>
                            <a:srgbClr val="ADADAD"/>
                          </a:solidFill>
                          <a:latin typeface="Trebuchet MS"/>
                          <a:cs typeface="Trebuchet MS"/>
                        </a:rPr>
                        <a:t>Industry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38735">
                    <a:lnT w="19050">
                      <a:solidFill>
                        <a:srgbClr val="A6A6A6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1079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400" spc="-10" b="1">
                          <a:solidFill>
                            <a:srgbClr val="A6A6A6"/>
                          </a:solidFill>
                          <a:latin typeface="Trebuchet MS"/>
                          <a:cs typeface="Trebuchet MS"/>
                        </a:rPr>
                        <a:t>Company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38735">
                    <a:lnT w="19050">
                      <a:solidFill>
                        <a:srgbClr val="A6A6A6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1270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400" spc="-10" b="1">
                          <a:latin typeface="Trebuchet MS"/>
                          <a:cs typeface="Trebuchet MS"/>
                        </a:rPr>
                        <a:t>Financial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38735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1841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400" spc="-10" b="1">
                          <a:solidFill>
                            <a:srgbClr val="A6A6A6"/>
                          </a:solidFill>
                          <a:latin typeface="Trebuchet MS"/>
                          <a:cs typeface="Trebuchet MS"/>
                        </a:rPr>
                        <a:t>Acquisition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38735">
                    <a:lnT w="19050">
                      <a:solidFill>
                        <a:srgbClr val="A6A6A6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1397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400" spc="-10" b="1">
                          <a:solidFill>
                            <a:srgbClr val="A6A6A6"/>
                          </a:solidFill>
                          <a:latin typeface="Trebuchet MS"/>
                          <a:cs typeface="Trebuchet MS"/>
                        </a:rPr>
                        <a:t>Alternative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38735">
                    <a:lnT w="19050">
                      <a:solidFill>
                        <a:srgbClr val="A6A6A6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438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400" spc="-10" b="1">
                          <a:solidFill>
                            <a:srgbClr val="A6A6A6"/>
                          </a:solidFill>
                          <a:latin typeface="Trebuchet MS"/>
                          <a:cs typeface="Trebuchet MS"/>
                        </a:rPr>
                        <a:t>Conclusion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38735">
                    <a:lnT w="19050">
                      <a:solidFill>
                        <a:srgbClr val="A6A6A6"/>
                      </a:solidFill>
                      <a:prstDash val="solid"/>
                    </a:lnT>
                  </a:tcPr>
                </a:tc>
              </a:tr>
              <a:tr h="220345">
                <a:tc>
                  <a:txBody>
                    <a:bodyPr/>
                    <a:lstStyle/>
                    <a:p>
                      <a:pPr algn="ctr" marL="2540">
                        <a:lnSpc>
                          <a:spcPts val="1614"/>
                        </a:lnSpc>
                      </a:pPr>
                      <a:r>
                        <a:rPr dirty="0" sz="1400" spc="-10" b="1">
                          <a:solidFill>
                            <a:srgbClr val="A6A6A6"/>
                          </a:solidFill>
                          <a:latin typeface="Trebuchet MS"/>
                          <a:cs typeface="Trebuchet MS"/>
                        </a:rPr>
                        <a:t>Summary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6350">
                        <a:lnSpc>
                          <a:spcPts val="1614"/>
                        </a:lnSpc>
                      </a:pPr>
                      <a:r>
                        <a:rPr dirty="0" sz="1400" spc="-10" b="1">
                          <a:solidFill>
                            <a:srgbClr val="ADADAD"/>
                          </a:solidFill>
                          <a:latin typeface="Trebuchet MS"/>
                          <a:cs typeface="Trebuchet MS"/>
                        </a:rPr>
                        <a:t>Overview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7620">
                        <a:lnSpc>
                          <a:spcPts val="1614"/>
                        </a:lnSpc>
                      </a:pPr>
                      <a:r>
                        <a:rPr dirty="0" sz="1400" spc="-10" b="1">
                          <a:solidFill>
                            <a:srgbClr val="A6A6A6"/>
                          </a:solidFill>
                          <a:latin typeface="Trebuchet MS"/>
                          <a:cs typeface="Trebuchet MS"/>
                        </a:rPr>
                        <a:t>Analysis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10795">
                        <a:lnSpc>
                          <a:spcPts val="1614"/>
                        </a:lnSpc>
                      </a:pPr>
                      <a:r>
                        <a:rPr dirty="0" sz="1400" spc="-10" b="1">
                          <a:latin typeface="Trebuchet MS"/>
                          <a:cs typeface="Trebuchet MS"/>
                        </a:rPr>
                        <a:t>Analysis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19685">
                        <a:lnSpc>
                          <a:spcPts val="1614"/>
                        </a:lnSpc>
                      </a:pPr>
                      <a:r>
                        <a:rPr dirty="0" sz="1400" spc="-10" b="1">
                          <a:solidFill>
                            <a:srgbClr val="A6A6A6"/>
                          </a:solidFill>
                          <a:latin typeface="Trebuchet MS"/>
                          <a:cs typeface="Trebuchet MS"/>
                        </a:rPr>
                        <a:t>Feasibility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14604">
                        <a:lnSpc>
                          <a:spcPts val="1614"/>
                        </a:lnSpc>
                      </a:pPr>
                      <a:r>
                        <a:rPr dirty="0" sz="1400" spc="-10" b="1">
                          <a:solidFill>
                            <a:srgbClr val="A6A6A6"/>
                          </a:solidFill>
                          <a:latin typeface="Trebuchet MS"/>
                          <a:cs typeface="Trebuchet MS"/>
                        </a:rPr>
                        <a:t>Solution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grpSp>
        <p:nvGrpSpPr>
          <p:cNvPr id="4" name="object 4" descr=""/>
          <p:cNvGrpSpPr/>
          <p:nvPr/>
        </p:nvGrpSpPr>
        <p:grpSpPr>
          <a:xfrm>
            <a:off x="476250" y="3981450"/>
            <a:ext cx="4210050" cy="2124075"/>
            <a:chOff x="476250" y="3981450"/>
            <a:chExt cx="4210050" cy="2124075"/>
          </a:xfrm>
        </p:grpSpPr>
        <p:sp>
          <p:nvSpPr>
            <p:cNvPr id="5" name="object 5" descr=""/>
            <p:cNvSpPr/>
            <p:nvPr/>
          </p:nvSpPr>
          <p:spPr>
            <a:xfrm>
              <a:off x="485775" y="3990974"/>
              <a:ext cx="4191000" cy="2105025"/>
            </a:xfrm>
            <a:custGeom>
              <a:avLst/>
              <a:gdLst/>
              <a:ahLst/>
              <a:cxnLst/>
              <a:rect l="l" t="t" r="r" b="b"/>
              <a:pathLst>
                <a:path w="4191000" h="2105025">
                  <a:moveTo>
                    <a:pt x="4191000" y="485775"/>
                  </a:moveTo>
                  <a:lnTo>
                    <a:pt x="0" y="485775"/>
                  </a:lnTo>
                  <a:lnTo>
                    <a:pt x="0" y="2105025"/>
                  </a:lnTo>
                  <a:lnTo>
                    <a:pt x="4191000" y="2105025"/>
                  </a:lnTo>
                  <a:lnTo>
                    <a:pt x="4191000" y="485775"/>
                  </a:lnTo>
                  <a:close/>
                </a:path>
                <a:path w="4191000" h="2105025">
                  <a:moveTo>
                    <a:pt x="4191000" y="0"/>
                  </a:moveTo>
                  <a:lnTo>
                    <a:pt x="0" y="0"/>
                  </a:lnTo>
                  <a:lnTo>
                    <a:pt x="0" y="19050"/>
                  </a:lnTo>
                  <a:lnTo>
                    <a:pt x="4191000" y="19050"/>
                  </a:lnTo>
                  <a:lnTo>
                    <a:pt x="419100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485775" y="3990975"/>
              <a:ext cx="4191000" cy="2105025"/>
            </a:xfrm>
            <a:custGeom>
              <a:avLst/>
              <a:gdLst/>
              <a:ahLst/>
              <a:cxnLst/>
              <a:rect l="l" t="t" r="r" b="b"/>
              <a:pathLst>
                <a:path w="4191000" h="2105025">
                  <a:moveTo>
                    <a:pt x="0" y="2105025"/>
                  </a:moveTo>
                  <a:lnTo>
                    <a:pt x="4191000" y="2105025"/>
                  </a:lnTo>
                  <a:lnTo>
                    <a:pt x="4191000" y="0"/>
                  </a:lnTo>
                  <a:lnTo>
                    <a:pt x="0" y="0"/>
                  </a:lnTo>
                  <a:lnTo>
                    <a:pt x="0" y="2105025"/>
                  </a:lnTo>
                  <a:close/>
                </a:path>
                <a:path w="4191000" h="2105025">
                  <a:moveTo>
                    <a:pt x="9525" y="485775"/>
                  </a:moveTo>
                  <a:lnTo>
                    <a:pt x="4191000" y="485775"/>
                  </a:lnTo>
                  <a:lnTo>
                    <a:pt x="4191000" y="19050"/>
                  </a:lnTo>
                  <a:lnTo>
                    <a:pt x="9525" y="19050"/>
                  </a:lnTo>
                  <a:lnTo>
                    <a:pt x="9525" y="485775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 txBox="1"/>
          <p:nvPr/>
        </p:nvSpPr>
        <p:spPr>
          <a:xfrm>
            <a:off x="495300" y="4010025"/>
            <a:ext cx="4181475" cy="46672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81280" rIns="0" bIns="0" rtlCol="0" vert="horz">
            <a:spAutoFit/>
          </a:bodyPr>
          <a:lstStyle/>
          <a:p>
            <a:pPr marL="878205">
              <a:lnSpc>
                <a:spcPct val="100000"/>
              </a:lnSpc>
              <a:spcBef>
                <a:spcPts val="640"/>
              </a:spcBef>
            </a:pPr>
            <a:r>
              <a:rPr dirty="0" sz="1800" spc="-100" b="1">
                <a:solidFill>
                  <a:srgbClr val="FFFFFF"/>
                </a:solidFill>
                <a:latin typeface="Tahoma"/>
                <a:cs typeface="Tahoma"/>
              </a:rPr>
              <a:t>EV</a:t>
            </a:r>
            <a:r>
              <a:rPr dirty="0" sz="1800" spc="-19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800" spc="-95" b="1">
                <a:solidFill>
                  <a:srgbClr val="FFFFFF"/>
                </a:solidFill>
                <a:latin typeface="Tahoma"/>
                <a:cs typeface="Tahoma"/>
              </a:rPr>
              <a:t>Parts</a:t>
            </a:r>
            <a:r>
              <a:rPr dirty="0" sz="1800" spc="-15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800" spc="-25" b="1">
                <a:solidFill>
                  <a:srgbClr val="FFFFFF"/>
                </a:solidFill>
                <a:latin typeface="Tahoma"/>
                <a:cs typeface="Tahoma"/>
              </a:rPr>
              <a:t>Manufacturers</a:t>
            </a:r>
            <a:endParaRPr sz="1800">
              <a:latin typeface="Tahoma"/>
              <a:cs typeface="Tahoma"/>
            </a:endParaRPr>
          </a:p>
        </p:txBody>
      </p:sp>
      <p:grpSp>
        <p:nvGrpSpPr>
          <p:cNvPr id="8" name="object 8" descr=""/>
          <p:cNvGrpSpPr/>
          <p:nvPr/>
        </p:nvGrpSpPr>
        <p:grpSpPr>
          <a:xfrm>
            <a:off x="495300" y="4029075"/>
            <a:ext cx="11220450" cy="2114550"/>
            <a:chOff x="495300" y="4029075"/>
            <a:chExt cx="11220450" cy="2114550"/>
          </a:xfrm>
        </p:grpSpPr>
        <p:sp>
          <p:nvSpPr>
            <p:cNvPr id="9" name="object 9" descr=""/>
            <p:cNvSpPr/>
            <p:nvPr/>
          </p:nvSpPr>
          <p:spPr>
            <a:xfrm>
              <a:off x="495300" y="5495925"/>
              <a:ext cx="4178935" cy="19050"/>
            </a:xfrm>
            <a:custGeom>
              <a:avLst/>
              <a:gdLst/>
              <a:ahLst/>
              <a:cxnLst/>
              <a:rect l="l" t="t" r="r" b="b"/>
              <a:pathLst>
                <a:path w="4178935" h="19050">
                  <a:moveTo>
                    <a:pt x="0" y="19050"/>
                  </a:moveTo>
                  <a:lnTo>
                    <a:pt x="4178427" y="19050"/>
                  </a:lnTo>
                  <a:lnTo>
                    <a:pt x="4178427" y="0"/>
                  </a:lnTo>
                  <a:lnTo>
                    <a:pt x="0" y="0"/>
                  </a:lnTo>
                  <a:lnTo>
                    <a:pt x="0" y="1905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7515225" y="4038599"/>
              <a:ext cx="4191000" cy="2095500"/>
            </a:xfrm>
            <a:custGeom>
              <a:avLst/>
              <a:gdLst/>
              <a:ahLst/>
              <a:cxnLst/>
              <a:rect l="l" t="t" r="r" b="b"/>
              <a:pathLst>
                <a:path w="4191000" h="2095500">
                  <a:moveTo>
                    <a:pt x="4191000" y="485775"/>
                  </a:moveTo>
                  <a:lnTo>
                    <a:pt x="0" y="485775"/>
                  </a:lnTo>
                  <a:lnTo>
                    <a:pt x="0" y="2095500"/>
                  </a:lnTo>
                  <a:lnTo>
                    <a:pt x="4191000" y="2095500"/>
                  </a:lnTo>
                  <a:lnTo>
                    <a:pt x="4191000" y="485775"/>
                  </a:lnTo>
                  <a:close/>
                </a:path>
                <a:path w="4191000" h="2095500">
                  <a:moveTo>
                    <a:pt x="4191000" y="0"/>
                  </a:moveTo>
                  <a:lnTo>
                    <a:pt x="0" y="0"/>
                  </a:lnTo>
                  <a:lnTo>
                    <a:pt x="0" y="19050"/>
                  </a:lnTo>
                  <a:lnTo>
                    <a:pt x="4191000" y="19050"/>
                  </a:lnTo>
                  <a:lnTo>
                    <a:pt x="419100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7515225" y="4038600"/>
              <a:ext cx="4191000" cy="2095500"/>
            </a:xfrm>
            <a:custGeom>
              <a:avLst/>
              <a:gdLst/>
              <a:ahLst/>
              <a:cxnLst/>
              <a:rect l="l" t="t" r="r" b="b"/>
              <a:pathLst>
                <a:path w="4191000" h="2095500">
                  <a:moveTo>
                    <a:pt x="0" y="2095500"/>
                  </a:moveTo>
                  <a:lnTo>
                    <a:pt x="4191000" y="2095500"/>
                  </a:lnTo>
                  <a:lnTo>
                    <a:pt x="4191000" y="0"/>
                  </a:lnTo>
                  <a:lnTo>
                    <a:pt x="0" y="0"/>
                  </a:lnTo>
                  <a:lnTo>
                    <a:pt x="0" y="209550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7524750" y="4057650"/>
              <a:ext cx="4181475" cy="466725"/>
            </a:xfrm>
            <a:custGeom>
              <a:avLst/>
              <a:gdLst/>
              <a:ahLst/>
              <a:cxnLst/>
              <a:rect l="l" t="t" r="r" b="b"/>
              <a:pathLst>
                <a:path w="4181475" h="466725">
                  <a:moveTo>
                    <a:pt x="4181475" y="0"/>
                  </a:moveTo>
                  <a:lnTo>
                    <a:pt x="0" y="0"/>
                  </a:lnTo>
                  <a:lnTo>
                    <a:pt x="0" y="466725"/>
                  </a:lnTo>
                  <a:lnTo>
                    <a:pt x="4181475" y="466725"/>
                  </a:lnTo>
                  <a:lnTo>
                    <a:pt x="41814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7524750" y="4057650"/>
              <a:ext cx="4181475" cy="466725"/>
            </a:xfrm>
            <a:custGeom>
              <a:avLst/>
              <a:gdLst/>
              <a:ahLst/>
              <a:cxnLst/>
              <a:rect l="l" t="t" r="r" b="b"/>
              <a:pathLst>
                <a:path w="4181475" h="466725">
                  <a:moveTo>
                    <a:pt x="0" y="466725"/>
                  </a:moveTo>
                  <a:lnTo>
                    <a:pt x="4181475" y="466725"/>
                  </a:lnTo>
                  <a:lnTo>
                    <a:pt x="4181475" y="0"/>
                  </a:lnTo>
                  <a:lnTo>
                    <a:pt x="0" y="0"/>
                  </a:lnTo>
                  <a:lnTo>
                    <a:pt x="0" y="466725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 descr=""/>
          <p:cNvSpPr txBox="1"/>
          <p:nvPr/>
        </p:nvSpPr>
        <p:spPr>
          <a:xfrm>
            <a:off x="7529512" y="4124007"/>
            <a:ext cx="4167504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28295">
              <a:lnSpc>
                <a:spcPct val="100000"/>
              </a:lnSpc>
              <a:spcBef>
                <a:spcPts val="100"/>
              </a:spcBef>
            </a:pPr>
            <a:r>
              <a:rPr dirty="0" sz="1800" spc="-240" b="1">
                <a:solidFill>
                  <a:srgbClr val="FFFFFF"/>
                </a:solidFill>
                <a:latin typeface="Tahoma"/>
                <a:cs typeface="Tahoma"/>
              </a:rPr>
              <a:t>AI</a:t>
            </a:r>
            <a:r>
              <a:rPr dirty="0" sz="1800" spc="-12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800" spc="-145" b="1">
                <a:solidFill>
                  <a:srgbClr val="FFFFFF"/>
                </a:solidFill>
                <a:latin typeface="Tahoma"/>
                <a:cs typeface="Tahoma"/>
              </a:rPr>
              <a:t>Powered</a:t>
            </a:r>
            <a:r>
              <a:rPr dirty="0" sz="1800" spc="-114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800" spc="-105" b="1">
                <a:solidFill>
                  <a:srgbClr val="FFFFFF"/>
                </a:solidFill>
                <a:latin typeface="Tahoma"/>
                <a:cs typeface="Tahoma"/>
              </a:rPr>
              <a:t>Performance</a:t>
            </a:r>
            <a:r>
              <a:rPr dirty="0" sz="1800" spc="-14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800" spc="-10" b="1">
                <a:solidFill>
                  <a:srgbClr val="FFFFFF"/>
                </a:solidFill>
                <a:latin typeface="Tahoma"/>
                <a:cs typeface="Tahoma"/>
              </a:rPr>
              <a:t>Software</a:t>
            </a:r>
            <a:endParaRPr sz="1800">
              <a:latin typeface="Tahoma"/>
              <a:cs typeface="Tahoma"/>
            </a:endParaRPr>
          </a:p>
        </p:txBody>
      </p:sp>
      <p:grpSp>
        <p:nvGrpSpPr>
          <p:cNvPr id="15" name="object 15" descr=""/>
          <p:cNvGrpSpPr/>
          <p:nvPr/>
        </p:nvGrpSpPr>
        <p:grpSpPr>
          <a:xfrm>
            <a:off x="647700" y="3343275"/>
            <a:ext cx="11065510" cy="2495550"/>
            <a:chOff x="647700" y="3343275"/>
            <a:chExt cx="11065510" cy="2495550"/>
          </a:xfrm>
        </p:grpSpPr>
        <p:sp>
          <p:nvSpPr>
            <p:cNvPr id="16" name="object 16" descr=""/>
            <p:cNvSpPr/>
            <p:nvPr/>
          </p:nvSpPr>
          <p:spPr>
            <a:xfrm>
              <a:off x="7534275" y="5562600"/>
              <a:ext cx="4178935" cy="0"/>
            </a:xfrm>
            <a:custGeom>
              <a:avLst/>
              <a:gdLst/>
              <a:ahLst/>
              <a:cxnLst/>
              <a:rect l="l" t="t" r="r" b="b"/>
              <a:pathLst>
                <a:path w="4178934" h="0">
                  <a:moveTo>
                    <a:pt x="0" y="0"/>
                  </a:moveTo>
                  <a:lnTo>
                    <a:pt x="4178427" y="0"/>
                  </a:lnTo>
                </a:path>
              </a:pathLst>
            </a:custGeom>
            <a:ln w="19050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7" name="object 1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914900" y="3343275"/>
              <a:ext cx="2362200" cy="762000"/>
            </a:xfrm>
            <a:prstGeom prst="rect">
              <a:avLst/>
            </a:prstGeom>
          </p:spPr>
        </p:pic>
        <p:sp>
          <p:nvSpPr>
            <p:cNvPr id="18" name="object 18" descr=""/>
            <p:cNvSpPr/>
            <p:nvPr/>
          </p:nvSpPr>
          <p:spPr>
            <a:xfrm>
              <a:off x="4691126" y="4110101"/>
              <a:ext cx="2825750" cy="990600"/>
            </a:xfrm>
            <a:custGeom>
              <a:avLst/>
              <a:gdLst/>
              <a:ahLst/>
              <a:cxnLst/>
              <a:rect l="l" t="t" r="r" b="b"/>
              <a:pathLst>
                <a:path w="2825750" h="990600">
                  <a:moveTo>
                    <a:pt x="2825750" y="986663"/>
                  </a:moveTo>
                  <a:lnTo>
                    <a:pt x="1409700" y="986663"/>
                  </a:lnTo>
                  <a:lnTo>
                    <a:pt x="1409700" y="0"/>
                  </a:lnTo>
                </a:path>
                <a:path w="2825750" h="990600">
                  <a:moveTo>
                    <a:pt x="0" y="990346"/>
                  </a:moveTo>
                  <a:lnTo>
                    <a:pt x="1406271" y="990346"/>
                  </a:lnTo>
                  <a:lnTo>
                    <a:pt x="1406271" y="0"/>
                  </a:lnTo>
                </a:path>
              </a:pathLst>
            </a:custGeom>
            <a:ln w="317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9" name="object 19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039225" y="4200525"/>
              <a:ext cx="1905000" cy="1276350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753350" y="4724400"/>
              <a:ext cx="1123950" cy="638175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801100" y="4762500"/>
              <a:ext cx="1781175" cy="1076325"/>
            </a:xfrm>
            <a:prstGeom prst="rect">
              <a:avLst/>
            </a:prstGeom>
          </p:spPr>
        </p:pic>
        <p:pic>
          <p:nvPicPr>
            <p:cNvPr id="22" name="object 22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953750" y="4838700"/>
              <a:ext cx="666750" cy="666750"/>
            </a:xfrm>
            <a:prstGeom prst="rect">
              <a:avLst/>
            </a:prstGeom>
          </p:spPr>
        </p:pic>
        <p:pic>
          <p:nvPicPr>
            <p:cNvPr id="23" name="object 23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24000" y="4581525"/>
              <a:ext cx="1419225" cy="295275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495675" y="4600575"/>
              <a:ext cx="1143000" cy="876300"/>
            </a:xfrm>
            <a:prstGeom prst="rect">
              <a:avLst/>
            </a:prstGeom>
          </p:spPr>
        </p:pic>
        <p:pic>
          <p:nvPicPr>
            <p:cNvPr id="25" name="object 25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47700" y="4829175"/>
              <a:ext cx="866775" cy="552450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866900" y="4848225"/>
              <a:ext cx="1714500" cy="647700"/>
            </a:xfrm>
            <a:prstGeom prst="rect">
              <a:avLst/>
            </a:prstGeom>
          </p:spPr>
        </p:pic>
      </p:grpSp>
      <p:graphicFrame>
        <p:nvGraphicFramePr>
          <p:cNvPr id="27" name="object 27" descr=""/>
          <p:cNvGraphicFramePr>
            <a:graphicFrameLocks noGrp="1"/>
          </p:cNvGraphicFramePr>
          <p:nvPr/>
        </p:nvGraphicFramePr>
        <p:xfrm>
          <a:off x="3990975" y="809625"/>
          <a:ext cx="4286250" cy="25234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00580"/>
                <a:gridCol w="2091055"/>
              </a:tblGrid>
              <a:tr h="471170">
                <a:tc gridSpan="2">
                  <a:txBody>
                    <a:bodyPr/>
                    <a:lstStyle/>
                    <a:p>
                      <a:pPr algn="ctr" marL="22225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dirty="0" sz="1800" spc="-10" b="1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Tires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B="0" marT="8509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000125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BEBEBE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619125">
                <a:tc gridSpan="2">
                  <a:txBody>
                    <a:bodyPr/>
                    <a:lstStyle/>
                    <a:p>
                      <a:pPr marL="821055" marR="173990" indent="-626110">
                        <a:lnSpc>
                          <a:spcPts val="1430"/>
                        </a:lnSpc>
                        <a:spcBef>
                          <a:spcPts val="545"/>
                        </a:spcBef>
                      </a:pPr>
                      <a:r>
                        <a:rPr dirty="0" sz="1200">
                          <a:latin typeface="Segoe UI Emoji"/>
                          <a:cs typeface="Segoe UI Emoji"/>
                        </a:rPr>
                        <a:t>Similar</a:t>
                      </a:r>
                      <a:r>
                        <a:rPr dirty="0" sz="1200" spc="-45">
                          <a:latin typeface="Segoe UI Emoji"/>
                          <a:cs typeface="Segoe UI Emoji"/>
                        </a:rPr>
                        <a:t> </a:t>
                      </a:r>
                      <a:r>
                        <a:rPr dirty="0" sz="1200" spc="-40" b="1">
                          <a:latin typeface="Tahoma"/>
                          <a:cs typeface="Tahoma"/>
                        </a:rPr>
                        <a:t>business</a:t>
                      </a:r>
                      <a:r>
                        <a:rPr dirty="0" sz="1200" spc="-30" b="1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200" spc="-55" b="1">
                          <a:latin typeface="Tahoma"/>
                          <a:cs typeface="Tahoma"/>
                        </a:rPr>
                        <a:t>models</a:t>
                      </a:r>
                      <a:r>
                        <a:rPr dirty="0" sz="1200" spc="-70" b="1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200" spc="-20">
                          <a:latin typeface="Segoe UI Emoji"/>
                          <a:cs typeface="Segoe UI Emoji"/>
                        </a:rPr>
                        <a:t>and</a:t>
                      </a:r>
                      <a:r>
                        <a:rPr dirty="0" sz="1200" spc="-5">
                          <a:latin typeface="Segoe UI Emoji"/>
                          <a:cs typeface="Segoe UI Emoji"/>
                        </a:rPr>
                        <a:t> </a:t>
                      </a:r>
                      <a:r>
                        <a:rPr dirty="0" sz="1200" spc="-80" b="1">
                          <a:latin typeface="Tahoma"/>
                          <a:cs typeface="Tahoma"/>
                        </a:rPr>
                        <a:t>revenue</a:t>
                      </a:r>
                      <a:r>
                        <a:rPr dirty="0" sz="1200" spc="-85" b="1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200" spc="-50" b="1">
                          <a:latin typeface="Tahoma"/>
                          <a:cs typeface="Tahoma"/>
                        </a:rPr>
                        <a:t>streams</a:t>
                      </a:r>
                      <a:r>
                        <a:rPr dirty="0" sz="1200" spc="-50">
                          <a:latin typeface="Segoe UI Emoji"/>
                          <a:cs typeface="Segoe UI Emoji"/>
                        </a:rPr>
                        <a:t>.</a:t>
                      </a:r>
                      <a:r>
                        <a:rPr dirty="0" sz="1200" spc="-35">
                          <a:latin typeface="Segoe UI Emoji"/>
                          <a:cs typeface="Segoe UI Emoji"/>
                        </a:rPr>
                        <a:t> </a:t>
                      </a:r>
                      <a:r>
                        <a:rPr dirty="0" sz="1200" spc="-30">
                          <a:latin typeface="Segoe UI Emoji"/>
                          <a:cs typeface="Segoe UI Emoji"/>
                        </a:rPr>
                        <a:t>Own</a:t>
                      </a:r>
                      <a:r>
                        <a:rPr dirty="0" sz="1200" spc="-60">
                          <a:latin typeface="Segoe UI Emoji"/>
                          <a:cs typeface="Segoe UI Emoji"/>
                        </a:rPr>
                        <a:t> </a:t>
                      </a:r>
                      <a:r>
                        <a:rPr dirty="0" sz="1200" spc="-25">
                          <a:latin typeface="Segoe UI Emoji"/>
                          <a:cs typeface="Segoe UI Emoji"/>
                        </a:rPr>
                        <a:t>and operate</a:t>
                      </a:r>
                      <a:r>
                        <a:rPr dirty="0" sz="1200" spc="-50">
                          <a:latin typeface="Segoe UI Emoji"/>
                          <a:cs typeface="Segoe UI Emoji"/>
                        </a:rPr>
                        <a:t> </a:t>
                      </a:r>
                      <a:r>
                        <a:rPr dirty="0" sz="1200" spc="-70" b="1">
                          <a:latin typeface="Tahoma"/>
                          <a:cs typeface="Tahoma"/>
                        </a:rPr>
                        <a:t>global</a:t>
                      </a:r>
                      <a:r>
                        <a:rPr dirty="0" sz="1200" spc="-60" b="1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200" spc="-55" b="1">
                          <a:latin typeface="Tahoma"/>
                          <a:cs typeface="Tahoma"/>
                        </a:rPr>
                        <a:t>supply</a:t>
                      </a:r>
                      <a:r>
                        <a:rPr dirty="0" sz="1200" spc="-75" b="1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200" spc="-40" b="1">
                          <a:latin typeface="Tahoma"/>
                          <a:cs typeface="Tahoma"/>
                        </a:rPr>
                        <a:t>chain</a:t>
                      </a:r>
                      <a:r>
                        <a:rPr dirty="0" sz="1200" spc="-110" b="1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200" spc="-10" b="1">
                          <a:latin typeface="Tahoma"/>
                          <a:cs typeface="Tahoma"/>
                        </a:rPr>
                        <a:t>networks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B="0" marT="6921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BEBEBE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330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grpSp>
        <p:nvGrpSpPr>
          <p:cNvPr id="28" name="object 28" descr=""/>
          <p:cNvGrpSpPr/>
          <p:nvPr/>
        </p:nvGrpSpPr>
        <p:grpSpPr>
          <a:xfrm>
            <a:off x="5295900" y="1343025"/>
            <a:ext cx="3143250" cy="1028700"/>
            <a:chOff x="5295900" y="1343025"/>
            <a:chExt cx="3143250" cy="1028700"/>
          </a:xfrm>
        </p:grpSpPr>
        <p:pic>
          <p:nvPicPr>
            <p:cNvPr id="29" name="object 29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324600" y="1343025"/>
              <a:ext cx="1133475" cy="571500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295900" y="1562100"/>
              <a:ext cx="1171575" cy="666750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010400" y="1571625"/>
              <a:ext cx="1428750" cy="800100"/>
            </a:xfrm>
            <a:prstGeom prst="rect">
              <a:avLst/>
            </a:prstGeom>
          </p:spPr>
        </p:pic>
      </p:grpSp>
      <p:pic>
        <p:nvPicPr>
          <p:cNvPr id="32" name="object 32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4076700" y="1428750"/>
            <a:ext cx="1314450" cy="485775"/>
          </a:xfrm>
          <a:prstGeom prst="rect">
            <a:avLst/>
          </a:prstGeom>
        </p:spPr>
      </p:pic>
      <p:sp>
        <p:nvSpPr>
          <p:cNvPr id="33" name="object 33" descr=""/>
          <p:cNvSpPr txBox="1"/>
          <p:nvPr/>
        </p:nvSpPr>
        <p:spPr>
          <a:xfrm>
            <a:off x="495300" y="5514975"/>
            <a:ext cx="4171950" cy="600075"/>
          </a:xfrm>
          <a:prstGeom prst="rect">
            <a:avLst/>
          </a:prstGeom>
          <a:solidFill>
            <a:srgbClr val="F1F1F1"/>
          </a:solidFill>
        </p:spPr>
        <p:txBody>
          <a:bodyPr wrap="square" lIns="0" tIns="27939" rIns="0" bIns="0" rtlCol="0" vert="horz">
            <a:spAutoFit/>
          </a:bodyPr>
          <a:lstStyle/>
          <a:p>
            <a:pPr algn="ctr" marR="36830">
              <a:lnSpc>
                <a:spcPts val="1435"/>
              </a:lnSpc>
              <a:spcBef>
                <a:spcPts val="219"/>
              </a:spcBef>
            </a:pPr>
            <a:r>
              <a:rPr dirty="0" sz="1200">
                <a:latin typeface="Segoe UI Emoji"/>
                <a:cs typeface="Segoe UI Emoji"/>
              </a:rPr>
              <a:t>Similar</a:t>
            </a:r>
            <a:r>
              <a:rPr dirty="0" sz="1200" spc="-70">
                <a:latin typeface="Segoe UI Emoji"/>
                <a:cs typeface="Segoe UI Emoji"/>
              </a:rPr>
              <a:t> </a:t>
            </a:r>
            <a:r>
              <a:rPr dirty="0" sz="1200" spc="-35">
                <a:latin typeface="Segoe UI Emoji"/>
                <a:cs typeface="Segoe UI Emoji"/>
              </a:rPr>
              <a:t>OEM</a:t>
            </a:r>
            <a:r>
              <a:rPr dirty="0" sz="1200" spc="-75">
                <a:latin typeface="Segoe UI Emoji"/>
                <a:cs typeface="Segoe UI Emoji"/>
              </a:rPr>
              <a:t> </a:t>
            </a:r>
            <a:r>
              <a:rPr dirty="0" sz="1200" spc="-10">
                <a:latin typeface="Segoe UI Emoji"/>
                <a:cs typeface="Segoe UI Emoji"/>
              </a:rPr>
              <a:t>supplier</a:t>
            </a:r>
            <a:r>
              <a:rPr dirty="0" sz="1200" spc="-50">
                <a:latin typeface="Segoe UI Emoji"/>
                <a:cs typeface="Segoe UI Emoji"/>
              </a:rPr>
              <a:t> </a:t>
            </a:r>
            <a:r>
              <a:rPr dirty="0" sz="1200" spc="-10">
                <a:latin typeface="Segoe UI Emoji"/>
                <a:cs typeface="Segoe UI Emoji"/>
              </a:rPr>
              <a:t>models</a:t>
            </a:r>
            <a:r>
              <a:rPr dirty="0" sz="1200" spc="-80">
                <a:latin typeface="Segoe UI Emoji"/>
                <a:cs typeface="Segoe UI Emoji"/>
              </a:rPr>
              <a:t> </a:t>
            </a:r>
            <a:r>
              <a:rPr dirty="0" sz="1200" spc="-10">
                <a:latin typeface="Segoe UI Emoji"/>
                <a:cs typeface="Segoe UI Emoji"/>
              </a:rPr>
              <a:t>and</a:t>
            </a:r>
            <a:r>
              <a:rPr dirty="0" sz="1200" spc="-20">
                <a:latin typeface="Segoe UI Emoji"/>
                <a:cs typeface="Segoe UI Emoji"/>
              </a:rPr>
              <a:t> </a:t>
            </a:r>
            <a:r>
              <a:rPr dirty="0" sz="1200" spc="-25">
                <a:latin typeface="Segoe UI Emoji"/>
                <a:cs typeface="Segoe UI Emoji"/>
              </a:rPr>
              <a:t>heavy</a:t>
            </a:r>
            <a:r>
              <a:rPr dirty="0" sz="1200" spc="-10">
                <a:latin typeface="Segoe UI Emoji"/>
                <a:cs typeface="Segoe UI Emoji"/>
              </a:rPr>
              <a:t> </a:t>
            </a:r>
            <a:r>
              <a:rPr dirty="0" sz="1200" b="1">
                <a:latin typeface="Tahoma"/>
                <a:cs typeface="Tahoma"/>
              </a:rPr>
              <a:t>RsD</a:t>
            </a:r>
            <a:r>
              <a:rPr dirty="0" sz="1200" spc="-70" b="1">
                <a:latin typeface="Tahoma"/>
                <a:cs typeface="Tahoma"/>
              </a:rPr>
              <a:t> </a:t>
            </a:r>
            <a:r>
              <a:rPr dirty="0" sz="1200" spc="-10" b="1">
                <a:latin typeface="Tahoma"/>
                <a:cs typeface="Tahoma"/>
              </a:rPr>
              <a:t>investments.</a:t>
            </a:r>
            <a:endParaRPr sz="1200">
              <a:latin typeface="Tahoma"/>
              <a:cs typeface="Tahoma"/>
            </a:endParaRPr>
          </a:p>
          <a:p>
            <a:pPr algn="ctr" marR="39370">
              <a:lnSpc>
                <a:spcPts val="1435"/>
              </a:lnSpc>
            </a:pPr>
            <a:r>
              <a:rPr dirty="0" sz="1200" spc="-25">
                <a:latin typeface="Segoe UI Emoji"/>
                <a:cs typeface="Segoe UI Emoji"/>
              </a:rPr>
              <a:t>Maintain</a:t>
            </a:r>
            <a:r>
              <a:rPr dirty="0" sz="1200" spc="-5">
                <a:latin typeface="Segoe UI Emoji"/>
                <a:cs typeface="Segoe UI Emoji"/>
              </a:rPr>
              <a:t> </a:t>
            </a:r>
            <a:r>
              <a:rPr dirty="0" sz="1200" spc="-70" b="1">
                <a:latin typeface="Tahoma"/>
                <a:cs typeface="Tahoma"/>
              </a:rPr>
              <a:t>global </a:t>
            </a:r>
            <a:r>
              <a:rPr dirty="0" sz="1200" spc="-75" b="1">
                <a:latin typeface="Tahoma"/>
                <a:cs typeface="Tahoma"/>
              </a:rPr>
              <a:t>footprint</a:t>
            </a:r>
            <a:r>
              <a:rPr dirty="0" sz="1200" spc="-30" b="1">
                <a:latin typeface="Tahoma"/>
                <a:cs typeface="Tahoma"/>
              </a:rPr>
              <a:t> </a:t>
            </a:r>
            <a:r>
              <a:rPr dirty="0" sz="1200" spc="-10">
                <a:latin typeface="Segoe UI Emoji"/>
                <a:cs typeface="Segoe UI Emoji"/>
              </a:rPr>
              <a:t>with</a:t>
            </a:r>
            <a:r>
              <a:rPr dirty="0" sz="1200" spc="-80">
                <a:latin typeface="Segoe UI Emoji"/>
                <a:cs typeface="Segoe UI Emoji"/>
              </a:rPr>
              <a:t> </a:t>
            </a:r>
            <a:r>
              <a:rPr dirty="0" sz="1200" spc="-70" b="1">
                <a:latin typeface="Tahoma"/>
                <a:cs typeface="Tahoma"/>
              </a:rPr>
              <a:t>strategic</a:t>
            </a:r>
            <a:r>
              <a:rPr dirty="0" sz="1200" spc="-75" b="1">
                <a:latin typeface="Tahoma"/>
                <a:cs typeface="Tahoma"/>
              </a:rPr>
              <a:t> </a:t>
            </a:r>
            <a:r>
              <a:rPr dirty="0" sz="1200" spc="-10" b="1">
                <a:latin typeface="Tahoma"/>
                <a:cs typeface="Tahoma"/>
              </a:rPr>
              <a:t>partnerships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34" name="object 34" descr=""/>
          <p:cNvSpPr txBox="1"/>
          <p:nvPr/>
        </p:nvSpPr>
        <p:spPr>
          <a:xfrm>
            <a:off x="7524750" y="5628957"/>
            <a:ext cx="4171950" cy="3898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00050">
              <a:lnSpc>
                <a:spcPts val="1435"/>
              </a:lnSpc>
              <a:spcBef>
                <a:spcPts val="100"/>
              </a:spcBef>
            </a:pPr>
            <a:r>
              <a:rPr dirty="0" sz="1200" spc="-10">
                <a:latin typeface="Segoe UI Emoji"/>
                <a:cs typeface="Segoe UI Emoji"/>
              </a:rPr>
              <a:t>Partner</a:t>
            </a:r>
            <a:r>
              <a:rPr dirty="0" sz="1200" spc="-25">
                <a:latin typeface="Segoe UI Emoji"/>
                <a:cs typeface="Segoe UI Emoji"/>
              </a:rPr>
              <a:t> </a:t>
            </a:r>
            <a:r>
              <a:rPr dirty="0" sz="1200" spc="-30">
                <a:latin typeface="Segoe UI Emoji"/>
                <a:cs typeface="Segoe UI Emoji"/>
              </a:rPr>
              <a:t>with</a:t>
            </a:r>
            <a:r>
              <a:rPr dirty="0" sz="1200" spc="-65">
                <a:latin typeface="Segoe UI Emoji"/>
                <a:cs typeface="Segoe UI Emoji"/>
              </a:rPr>
              <a:t> </a:t>
            </a:r>
            <a:r>
              <a:rPr dirty="0" sz="1200" spc="-10">
                <a:latin typeface="Segoe UI Emoji"/>
                <a:cs typeface="Segoe UI Emoji"/>
              </a:rPr>
              <a:t>automakers</a:t>
            </a:r>
            <a:r>
              <a:rPr dirty="0" sz="1200" spc="-55">
                <a:latin typeface="Segoe UI Emoji"/>
                <a:cs typeface="Segoe UI Emoji"/>
              </a:rPr>
              <a:t> </a:t>
            </a:r>
            <a:r>
              <a:rPr dirty="0" sz="1200">
                <a:latin typeface="Segoe UI Emoji"/>
                <a:cs typeface="Segoe UI Emoji"/>
              </a:rPr>
              <a:t>and</a:t>
            </a:r>
            <a:r>
              <a:rPr dirty="0" sz="1200" spc="-55">
                <a:latin typeface="Segoe UI Emoji"/>
                <a:cs typeface="Segoe UI Emoji"/>
              </a:rPr>
              <a:t> </a:t>
            </a:r>
            <a:r>
              <a:rPr dirty="0" sz="1200" spc="-65" b="1">
                <a:latin typeface="Tahoma"/>
                <a:cs typeface="Tahoma"/>
              </a:rPr>
              <a:t>component</a:t>
            </a:r>
            <a:r>
              <a:rPr dirty="0" sz="1200" spc="-75" b="1">
                <a:latin typeface="Tahoma"/>
                <a:cs typeface="Tahoma"/>
              </a:rPr>
              <a:t> </a:t>
            </a:r>
            <a:r>
              <a:rPr dirty="0" sz="1200" spc="-10" b="1">
                <a:latin typeface="Tahoma"/>
                <a:cs typeface="Tahoma"/>
              </a:rPr>
              <a:t>suppliers.</a:t>
            </a:r>
            <a:endParaRPr sz="1200">
              <a:latin typeface="Tahoma"/>
              <a:cs typeface="Tahoma"/>
            </a:endParaRPr>
          </a:p>
          <a:p>
            <a:pPr marL="482600">
              <a:lnSpc>
                <a:spcPts val="1435"/>
              </a:lnSpc>
            </a:pPr>
            <a:r>
              <a:rPr dirty="0" sz="1200">
                <a:latin typeface="Segoe UI Emoji"/>
                <a:cs typeface="Segoe UI Emoji"/>
              </a:rPr>
              <a:t>Focus</a:t>
            </a:r>
            <a:r>
              <a:rPr dirty="0" sz="1200" spc="-60">
                <a:latin typeface="Segoe UI Emoji"/>
                <a:cs typeface="Segoe UI Emoji"/>
              </a:rPr>
              <a:t> </a:t>
            </a:r>
            <a:r>
              <a:rPr dirty="0" sz="1200" spc="-20">
                <a:latin typeface="Segoe UI Emoji"/>
                <a:cs typeface="Segoe UI Emoji"/>
              </a:rPr>
              <a:t>on</a:t>
            </a:r>
            <a:r>
              <a:rPr dirty="0" sz="1200" spc="-15">
                <a:latin typeface="Segoe UI Emoji"/>
                <a:cs typeface="Segoe UI Emoji"/>
              </a:rPr>
              <a:t> </a:t>
            </a:r>
            <a:r>
              <a:rPr dirty="0" sz="1200" spc="-80" b="1">
                <a:latin typeface="Tahoma"/>
                <a:cs typeface="Tahoma"/>
              </a:rPr>
              <a:t>ADAS</a:t>
            </a:r>
            <a:r>
              <a:rPr dirty="0" sz="1200" spc="-85" b="1">
                <a:latin typeface="Tahoma"/>
                <a:cs typeface="Tahoma"/>
              </a:rPr>
              <a:t> </a:t>
            </a:r>
            <a:r>
              <a:rPr dirty="0" sz="1200" spc="-20">
                <a:latin typeface="Segoe UI Emoji"/>
                <a:cs typeface="Segoe UI Emoji"/>
              </a:rPr>
              <a:t>and</a:t>
            </a:r>
            <a:r>
              <a:rPr dirty="0" sz="1200" spc="-15">
                <a:latin typeface="Segoe UI Emoji"/>
                <a:cs typeface="Segoe UI Emoji"/>
              </a:rPr>
              <a:t> </a:t>
            </a:r>
            <a:r>
              <a:rPr dirty="0" sz="1200" spc="-70" b="1">
                <a:latin typeface="Tahoma"/>
                <a:cs typeface="Tahoma"/>
              </a:rPr>
              <a:t>predictive</a:t>
            </a:r>
            <a:r>
              <a:rPr dirty="0" sz="1200" spc="-95" b="1">
                <a:latin typeface="Tahoma"/>
                <a:cs typeface="Tahoma"/>
              </a:rPr>
              <a:t> </a:t>
            </a:r>
            <a:r>
              <a:rPr dirty="0" sz="1200" spc="-45" b="1">
                <a:latin typeface="Tahoma"/>
                <a:cs typeface="Tahoma"/>
              </a:rPr>
              <a:t>analytics</a:t>
            </a:r>
            <a:r>
              <a:rPr dirty="0" sz="1200" spc="-80" b="1">
                <a:latin typeface="Tahoma"/>
                <a:cs typeface="Tahoma"/>
              </a:rPr>
              <a:t> </a:t>
            </a:r>
            <a:r>
              <a:rPr dirty="0" sz="1200" spc="60">
                <a:latin typeface="Segoe UI Emoji"/>
                <a:cs typeface="Segoe UI Emoji"/>
              </a:rPr>
              <a:t>as</a:t>
            </a:r>
            <a:r>
              <a:rPr dirty="0" sz="1200" spc="-60">
                <a:latin typeface="Segoe UI Emoji"/>
                <a:cs typeface="Segoe UI Emoji"/>
              </a:rPr>
              <a:t> </a:t>
            </a:r>
            <a:r>
              <a:rPr dirty="0" sz="1200" spc="-10">
                <a:latin typeface="Segoe UI Emoji"/>
                <a:cs typeface="Segoe UI Emoji"/>
              </a:rPr>
              <a:t>Pirelli</a:t>
            </a:r>
            <a:endParaRPr sz="1200">
              <a:latin typeface="Segoe UI Emoji"/>
              <a:cs typeface="Segoe UI Emoji"/>
            </a:endParaRPr>
          </a:p>
        </p:txBody>
      </p:sp>
      <p:pic>
        <p:nvPicPr>
          <p:cNvPr id="35" name="object 35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1401425" y="76200"/>
            <a:ext cx="438150" cy="5334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9254" y="84772"/>
            <a:ext cx="3523615" cy="334645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-75"/>
              <a:t>Comparable</a:t>
            </a:r>
            <a:r>
              <a:rPr dirty="0" spc="-245"/>
              <a:t> </a:t>
            </a:r>
            <a:r>
              <a:rPr dirty="0" spc="-60"/>
              <a:t>Company</a:t>
            </a:r>
            <a:r>
              <a:rPr dirty="0" spc="-145"/>
              <a:t> </a:t>
            </a:r>
            <a:r>
              <a:rPr dirty="0" spc="-45"/>
              <a:t>Selection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39725" y="389953"/>
            <a:ext cx="11509375" cy="726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496040" algn="l"/>
              </a:tabLst>
            </a:pPr>
            <a:r>
              <a:rPr dirty="0" u="heavy" sz="1500" spc="-25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heavy" sz="1500" spc="-45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Due</a:t>
            </a:r>
            <a:r>
              <a:rPr dirty="0" u="heavy" sz="1500" spc="-114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heavy" sz="1500" spc="-10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to</a:t>
            </a:r>
            <a:r>
              <a:rPr dirty="0" u="heavy" sz="1500" spc="-145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heavy" sz="1500" spc="-55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discrepancies</a:t>
            </a:r>
            <a:r>
              <a:rPr dirty="0" u="heavy" sz="1500" spc="-145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heavy" sz="1500" spc="-105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in</a:t>
            </a:r>
            <a:r>
              <a:rPr dirty="0" u="heavy" sz="1500" spc="-135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heavy" sz="1500" spc="-11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the</a:t>
            </a:r>
            <a:r>
              <a:rPr dirty="0" u="heavy" sz="1500" spc="-12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heavy" sz="1500" spc="-10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revenue</a:t>
            </a:r>
            <a:r>
              <a:rPr dirty="0" u="heavy" sz="1500" spc="-114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heavy" sz="1500" spc="-7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and</a:t>
            </a:r>
            <a:r>
              <a:rPr dirty="0" u="heavy" sz="1500" spc="-155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heavy" sz="1500" spc="-45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cost</a:t>
            </a:r>
            <a:r>
              <a:rPr dirty="0" u="heavy" sz="1500" spc="-13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heavy" sz="1500" spc="-9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drivers</a:t>
            </a:r>
            <a:r>
              <a:rPr dirty="0" u="heavy" sz="1500" spc="-145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heavy" sz="1500" spc="-10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to</a:t>
            </a:r>
            <a:r>
              <a:rPr dirty="0" u="heavy" sz="1500" spc="-145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heavy" sz="1500" spc="-95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Pirelli</a:t>
            </a:r>
            <a:r>
              <a:rPr dirty="0" u="heavy" sz="1500" spc="-135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heavy" sz="1500" spc="-35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AI</a:t>
            </a:r>
            <a:r>
              <a:rPr dirty="0" u="heavy" sz="1500" spc="-185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heavy" sz="1500" spc="-2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Cars</a:t>
            </a:r>
            <a:r>
              <a:rPr dirty="0" u="heavy" sz="1500" spc="-145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heavy" sz="1500" spc="-7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segment</a:t>
            </a:r>
            <a:r>
              <a:rPr dirty="0" u="heavy" sz="1500" spc="-13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heavy" sz="1500" spc="-2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was</a:t>
            </a:r>
            <a:r>
              <a:rPr dirty="0" u="heavy" sz="1500" spc="-65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heavy" sz="1500" spc="-1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discarded</a:t>
            </a:r>
            <a:r>
              <a:rPr dirty="0" u="heavy" sz="150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	</a:t>
            </a:r>
            <a:endParaRPr sz="1500">
              <a:latin typeface="Trebuchet MS"/>
              <a:cs typeface="Trebuchet MS"/>
            </a:endParaRPr>
          </a:p>
          <a:p>
            <a:pPr marL="1595755">
              <a:lnSpc>
                <a:spcPct val="100000"/>
              </a:lnSpc>
              <a:spcBef>
                <a:spcPts val="1555"/>
              </a:spcBef>
              <a:tabLst>
                <a:tab pos="3030855" algn="l"/>
                <a:tab pos="4715510" algn="l"/>
                <a:tab pos="8578215" algn="l"/>
                <a:tab pos="10372725" algn="l"/>
              </a:tabLst>
            </a:pPr>
            <a:r>
              <a:rPr dirty="0" baseline="3086" sz="2700" spc="-202" b="1">
                <a:latin typeface="Tahoma"/>
                <a:cs typeface="Tahoma"/>
              </a:rPr>
              <a:t>Market</a:t>
            </a:r>
            <a:r>
              <a:rPr dirty="0" baseline="3086" sz="2700" spc="-120" b="1">
                <a:latin typeface="Tahoma"/>
                <a:cs typeface="Tahoma"/>
              </a:rPr>
              <a:t> </a:t>
            </a:r>
            <a:r>
              <a:rPr dirty="0" baseline="3086" sz="2700" spc="-30" b="1">
                <a:latin typeface="Tahoma"/>
                <a:cs typeface="Tahoma"/>
              </a:rPr>
              <a:t>size</a:t>
            </a:r>
            <a:r>
              <a:rPr dirty="0" baseline="3086" sz="2700" b="1">
                <a:latin typeface="Tahoma"/>
                <a:cs typeface="Tahoma"/>
              </a:rPr>
              <a:t>	</a:t>
            </a:r>
            <a:r>
              <a:rPr dirty="0" baseline="1543" sz="2700" spc="-202" b="1">
                <a:latin typeface="Tahoma"/>
                <a:cs typeface="Tahoma"/>
              </a:rPr>
              <a:t>Market</a:t>
            </a:r>
            <a:r>
              <a:rPr dirty="0" baseline="1543" sz="2700" spc="-120" b="1">
                <a:latin typeface="Tahoma"/>
                <a:cs typeface="Tahoma"/>
              </a:rPr>
              <a:t> </a:t>
            </a:r>
            <a:r>
              <a:rPr dirty="0" baseline="1543" sz="2700" spc="-30" b="1">
                <a:latin typeface="Tahoma"/>
                <a:cs typeface="Tahoma"/>
              </a:rPr>
              <a:t>CAGR</a:t>
            </a:r>
            <a:r>
              <a:rPr dirty="0" baseline="1543" sz="2700" b="1">
                <a:latin typeface="Tahoma"/>
                <a:cs typeface="Tahoma"/>
              </a:rPr>
              <a:t>	</a:t>
            </a:r>
            <a:r>
              <a:rPr dirty="0" baseline="1543" sz="2700" spc="-195" b="1">
                <a:latin typeface="Tahoma"/>
                <a:cs typeface="Tahoma"/>
              </a:rPr>
              <a:t>Brand</a:t>
            </a:r>
            <a:r>
              <a:rPr dirty="0" baseline="1543" sz="2700" spc="-240" b="1">
                <a:latin typeface="Tahoma"/>
                <a:cs typeface="Tahoma"/>
              </a:rPr>
              <a:t> </a:t>
            </a:r>
            <a:r>
              <a:rPr dirty="0" baseline="1543" sz="2700" spc="-82" b="1">
                <a:latin typeface="Tahoma"/>
                <a:cs typeface="Tahoma"/>
              </a:rPr>
              <a:t>relevance</a:t>
            </a:r>
            <a:r>
              <a:rPr dirty="0" baseline="1543" sz="2700" spc="390" b="1">
                <a:latin typeface="Tahoma"/>
                <a:cs typeface="Tahoma"/>
              </a:rPr>
              <a:t> </a:t>
            </a:r>
            <a:r>
              <a:rPr dirty="0" baseline="-4629" sz="2700" spc="-195" b="1">
                <a:latin typeface="Tahoma"/>
                <a:cs typeface="Tahoma"/>
              </a:rPr>
              <a:t>Revenue</a:t>
            </a:r>
            <a:r>
              <a:rPr dirty="0" baseline="-4629" sz="2700" spc="-277" b="1">
                <a:latin typeface="Tahoma"/>
                <a:cs typeface="Tahoma"/>
              </a:rPr>
              <a:t> </a:t>
            </a:r>
            <a:r>
              <a:rPr dirty="0" baseline="-4629" sz="2700" spc="-15" b="1">
                <a:latin typeface="Tahoma"/>
                <a:cs typeface="Tahoma"/>
              </a:rPr>
              <a:t>drivers</a:t>
            </a:r>
            <a:r>
              <a:rPr dirty="0" baseline="-4629" sz="2700" b="1">
                <a:latin typeface="Tahoma"/>
                <a:cs typeface="Tahoma"/>
              </a:rPr>
              <a:t>	</a:t>
            </a:r>
            <a:r>
              <a:rPr dirty="0" baseline="4629" sz="2700" spc="-67" b="1">
                <a:latin typeface="Tahoma"/>
                <a:cs typeface="Tahoma"/>
              </a:rPr>
              <a:t>Cost</a:t>
            </a:r>
            <a:r>
              <a:rPr dirty="0" baseline="4629" sz="2700" spc="-254" b="1">
                <a:latin typeface="Tahoma"/>
                <a:cs typeface="Tahoma"/>
              </a:rPr>
              <a:t> </a:t>
            </a:r>
            <a:r>
              <a:rPr dirty="0" baseline="4629" sz="2700" spc="-15" b="1">
                <a:latin typeface="Tahoma"/>
                <a:cs typeface="Tahoma"/>
              </a:rPr>
              <a:t>drivers</a:t>
            </a:r>
            <a:r>
              <a:rPr dirty="0" baseline="4629" sz="2700" b="1">
                <a:latin typeface="Tahoma"/>
                <a:cs typeface="Tahoma"/>
              </a:rPr>
              <a:t>	</a:t>
            </a:r>
            <a:r>
              <a:rPr dirty="0" sz="1800" spc="-10" b="1">
                <a:latin typeface="Tahoma"/>
                <a:cs typeface="Tahoma"/>
              </a:rPr>
              <a:t>Retained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1814576" y="1138300"/>
            <a:ext cx="1367790" cy="0"/>
          </a:xfrm>
          <a:custGeom>
            <a:avLst/>
            <a:gdLst/>
            <a:ahLst/>
            <a:cxnLst/>
            <a:rect l="l" t="t" r="r" b="b"/>
            <a:pathLst>
              <a:path w="1367789" h="0">
                <a:moveTo>
                  <a:pt x="0" y="0"/>
                </a:moveTo>
                <a:lnTo>
                  <a:pt x="1367282" y="0"/>
                </a:lnTo>
              </a:path>
            </a:pathLst>
          </a:custGeom>
          <a:ln w="24765">
            <a:solidFill>
              <a:srgbClr val="74747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3367151" y="1138300"/>
            <a:ext cx="1501140" cy="0"/>
          </a:xfrm>
          <a:custGeom>
            <a:avLst/>
            <a:gdLst/>
            <a:ahLst/>
            <a:cxnLst/>
            <a:rect l="l" t="t" r="r" b="b"/>
            <a:pathLst>
              <a:path w="1501139" h="0">
                <a:moveTo>
                  <a:pt x="0" y="0"/>
                </a:moveTo>
                <a:lnTo>
                  <a:pt x="1501013" y="0"/>
                </a:lnTo>
              </a:path>
            </a:pathLst>
          </a:custGeom>
          <a:ln w="24765">
            <a:solidFill>
              <a:srgbClr val="74747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4948301" y="1138300"/>
            <a:ext cx="1719580" cy="0"/>
          </a:xfrm>
          <a:custGeom>
            <a:avLst/>
            <a:gdLst/>
            <a:ahLst/>
            <a:cxnLst/>
            <a:rect l="l" t="t" r="r" b="b"/>
            <a:pathLst>
              <a:path w="1719579" h="0">
                <a:moveTo>
                  <a:pt x="0" y="0"/>
                </a:moveTo>
                <a:lnTo>
                  <a:pt x="1719579" y="0"/>
                </a:lnTo>
              </a:path>
            </a:pathLst>
          </a:custGeom>
          <a:ln w="24765">
            <a:solidFill>
              <a:srgbClr val="74747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6767576" y="1138300"/>
            <a:ext cx="1706245" cy="0"/>
          </a:xfrm>
          <a:custGeom>
            <a:avLst/>
            <a:gdLst/>
            <a:ahLst/>
            <a:cxnLst/>
            <a:rect l="l" t="t" r="r" b="b"/>
            <a:pathLst>
              <a:path w="1706245" h="0">
                <a:moveTo>
                  <a:pt x="0" y="0"/>
                </a:moveTo>
                <a:lnTo>
                  <a:pt x="1706245" y="0"/>
                </a:lnTo>
              </a:path>
            </a:pathLst>
          </a:custGeom>
          <a:ln w="24765">
            <a:solidFill>
              <a:srgbClr val="74747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/>
          <p:nvPr/>
        </p:nvSpPr>
        <p:spPr>
          <a:xfrm>
            <a:off x="10482326" y="1138300"/>
            <a:ext cx="1367790" cy="0"/>
          </a:xfrm>
          <a:custGeom>
            <a:avLst/>
            <a:gdLst/>
            <a:ahLst/>
            <a:cxnLst/>
            <a:rect l="l" t="t" r="r" b="b"/>
            <a:pathLst>
              <a:path w="1367790" h="0">
                <a:moveTo>
                  <a:pt x="0" y="0"/>
                </a:moveTo>
                <a:lnTo>
                  <a:pt x="1367281" y="0"/>
                </a:lnTo>
              </a:path>
            </a:pathLst>
          </a:custGeom>
          <a:ln w="24765">
            <a:solidFill>
              <a:srgbClr val="747474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9" name="object 9" descr=""/>
          <p:cNvGrpSpPr/>
          <p:nvPr/>
        </p:nvGrpSpPr>
        <p:grpSpPr>
          <a:xfrm>
            <a:off x="314325" y="5410200"/>
            <a:ext cx="7019925" cy="762000"/>
            <a:chOff x="314325" y="5410200"/>
            <a:chExt cx="7019925" cy="762000"/>
          </a:xfrm>
        </p:grpSpPr>
        <p:sp>
          <p:nvSpPr>
            <p:cNvPr id="10" name="object 10" descr=""/>
            <p:cNvSpPr/>
            <p:nvPr/>
          </p:nvSpPr>
          <p:spPr>
            <a:xfrm>
              <a:off x="323850" y="5419725"/>
              <a:ext cx="7000875" cy="742950"/>
            </a:xfrm>
            <a:custGeom>
              <a:avLst/>
              <a:gdLst/>
              <a:ahLst/>
              <a:cxnLst/>
              <a:rect l="l" t="t" r="r" b="b"/>
              <a:pathLst>
                <a:path w="7000875" h="742950">
                  <a:moveTo>
                    <a:pt x="7000875" y="0"/>
                  </a:moveTo>
                  <a:lnTo>
                    <a:pt x="0" y="0"/>
                  </a:lnTo>
                  <a:lnTo>
                    <a:pt x="0" y="742950"/>
                  </a:lnTo>
                  <a:lnTo>
                    <a:pt x="7000875" y="742950"/>
                  </a:lnTo>
                  <a:lnTo>
                    <a:pt x="7000875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323850" y="5419725"/>
              <a:ext cx="7000875" cy="742950"/>
            </a:xfrm>
            <a:custGeom>
              <a:avLst/>
              <a:gdLst/>
              <a:ahLst/>
              <a:cxnLst/>
              <a:rect l="l" t="t" r="r" b="b"/>
              <a:pathLst>
                <a:path w="7000875" h="742950">
                  <a:moveTo>
                    <a:pt x="0" y="742950"/>
                  </a:moveTo>
                  <a:lnTo>
                    <a:pt x="7000875" y="742950"/>
                  </a:lnTo>
                  <a:lnTo>
                    <a:pt x="7000875" y="0"/>
                  </a:lnTo>
                  <a:lnTo>
                    <a:pt x="0" y="0"/>
                  </a:lnTo>
                  <a:lnTo>
                    <a:pt x="0" y="742950"/>
                  </a:lnTo>
                  <a:close/>
                </a:path>
              </a:pathLst>
            </a:custGeom>
            <a:ln w="1905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2" name="object 12" descr=""/>
          <p:cNvGrpSpPr/>
          <p:nvPr/>
        </p:nvGrpSpPr>
        <p:grpSpPr>
          <a:xfrm>
            <a:off x="7429500" y="5410200"/>
            <a:ext cx="4419600" cy="762000"/>
            <a:chOff x="7429500" y="5410200"/>
            <a:chExt cx="4419600" cy="762000"/>
          </a:xfrm>
        </p:grpSpPr>
        <p:sp>
          <p:nvSpPr>
            <p:cNvPr id="13" name="object 13" descr=""/>
            <p:cNvSpPr/>
            <p:nvPr/>
          </p:nvSpPr>
          <p:spPr>
            <a:xfrm>
              <a:off x="7439025" y="5419725"/>
              <a:ext cx="4400550" cy="742950"/>
            </a:xfrm>
            <a:custGeom>
              <a:avLst/>
              <a:gdLst/>
              <a:ahLst/>
              <a:cxnLst/>
              <a:rect l="l" t="t" r="r" b="b"/>
              <a:pathLst>
                <a:path w="4400550" h="742950">
                  <a:moveTo>
                    <a:pt x="4400550" y="0"/>
                  </a:moveTo>
                  <a:lnTo>
                    <a:pt x="0" y="0"/>
                  </a:lnTo>
                  <a:lnTo>
                    <a:pt x="0" y="742950"/>
                  </a:lnTo>
                  <a:lnTo>
                    <a:pt x="4400550" y="742950"/>
                  </a:lnTo>
                  <a:lnTo>
                    <a:pt x="4400550" y="0"/>
                  </a:lnTo>
                  <a:close/>
                </a:path>
              </a:pathLst>
            </a:custGeom>
            <a:solidFill>
              <a:srgbClr val="F8DD0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7439025" y="5419725"/>
              <a:ext cx="4400550" cy="742950"/>
            </a:xfrm>
            <a:custGeom>
              <a:avLst/>
              <a:gdLst/>
              <a:ahLst/>
              <a:cxnLst/>
              <a:rect l="l" t="t" r="r" b="b"/>
              <a:pathLst>
                <a:path w="4400550" h="742950">
                  <a:moveTo>
                    <a:pt x="0" y="742950"/>
                  </a:moveTo>
                  <a:lnTo>
                    <a:pt x="4400550" y="742950"/>
                  </a:lnTo>
                  <a:lnTo>
                    <a:pt x="4400550" y="0"/>
                  </a:lnTo>
                  <a:lnTo>
                    <a:pt x="0" y="0"/>
                  </a:lnTo>
                  <a:lnTo>
                    <a:pt x="0" y="742950"/>
                  </a:lnTo>
                  <a:close/>
                </a:path>
              </a:pathLst>
            </a:custGeom>
            <a:ln w="19050">
              <a:solidFill>
                <a:srgbClr val="FFE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aphicFrame>
        <p:nvGraphicFramePr>
          <p:cNvPr id="15" name="object 15" descr=""/>
          <p:cNvGraphicFramePr>
            <a:graphicFrameLocks noGrp="1"/>
          </p:cNvGraphicFramePr>
          <p:nvPr/>
        </p:nvGraphicFramePr>
        <p:xfrm>
          <a:off x="323850" y="5419725"/>
          <a:ext cx="11601450" cy="14103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56385"/>
                <a:gridCol w="1696085"/>
                <a:gridCol w="1685925"/>
                <a:gridCol w="1685925"/>
                <a:gridCol w="1685925"/>
                <a:gridCol w="1685925"/>
                <a:gridCol w="1528445"/>
              </a:tblGrid>
              <a:tr h="742950">
                <a:tc gridSpan="7">
                  <a:txBody>
                    <a:bodyPr/>
                    <a:lstStyle/>
                    <a:p>
                      <a:pPr marL="461645" marR="3175">
                        <a:lnSpc>
                          <a:spcPts val="2145"/>
                        </a:lnSpc>
                        <a:spcBef>
                          <a:spcPts val="760"/>
                        </a:spcBef>
                        <a:tabLst>
                          <a:tab pos="7434580" algn="l"/>
                        </a:tabLst>
                      </a:pPr>
                      <a:r>
                        <a:rPr dirty="0" sz="1400" spc="-135" b="1">
                          <a:latin typeface="Tahoma"/>
                          <a:cs typeface="Tahoma"/>
                        </a:rPr>
                        <a:t>Raw</a:t>
                      </a:r>
                      <a:r>
                        <a:rPr dirty="0" sz="1400" spc="-120" b="1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400" spc="-80" b="1">
                          <a:latin typeface="Tahoma"/>
                          <a:cs typeface="Tahoma"/>
                        </a:rPr>
                        <a:t>material</a:t>
                      </a:r>
                      <a:r>
                        <a:rPr dirty="0" sz="1400" spc="-50" b="1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400" spc="-40" b="1">
                          <a:latin typeface="Tahoma"/>
                          <a:cs typeface="Tahoma"/>
                        </a:rPr>
                        <a:t>costs</a:t>
                      </a:r>
                      <a:r>
                        <a:rPr dirty="0" sz="1400" spc="-110" b="1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400" spc="-20">
                          <a:latin typeface="Segoe UI Emoji"/>
                          <a:cs typeface="Segoe UI Emoji"/>
                        </a:rPr>
                        <a:t>and</a:t>
                      </a:r>
                      <a:r>
                        <a:rPr dirty="0" sz="1400" spc="-45">
                          <a:latin typeface="Segoe UI Emoji"/>
                          <a:cs typeface="Segoe UI Emoji"/>
                        </a:rPr>
                        <a:t> </a:t>
                      </a:r>
                      <a:r>
                        <a:rPr dirty="0" sz="1400" spc="-75" b="1">
                          <a:latin typeface="Tahoma"/>
                          <a:cs typeface="Tahoma"/>
                        </a:rPr>
                        <a:t>traditional</a:t>
                      </a:r>
                      <a:r>
                        <a:rPr dirty="0" sz="1400" spc="-130" b="1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400" spc="-65" b="1">
                          <a:latin typeface="Tahoma"/>
                          <a:cs typeface="Tahoma"/>
                        </a:rPr>
                        <a:t>supply</a:t>
                      </a:r>
                      <a:r>
                        <a:rPr dirty="0" sz="1400" spc="-105" b="1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400" spc="-55" b="1">
                          <a:latin typeface="Tahoma"/>
                          <a:cs typeface="Tahoma"/>
                        </a:rPr>
                        <a:t>chains</a:t>
                      </a:r>
                      <a:r>
                        <a:rPr dirty="0" sz="1400" spc="-110" b="1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400" spc="-20">
                          <a:latin typeface="Segoe UI Emoji"/>
                          <a:cs typeface="Segoe UI Emoji"/>
                        </a:rPr>
                        <a:t>distinguish</a:t>
                      </a:r>
                      <a:r>
                        <a:rPr dirty="0" sz="1400" spc="-95">
                          <a:latin typeface="Segoe UI Emoji"/>
                          <a:cs typeface="Segoe UI Emoji"/>
                        </a:rPr>
                        <a:t> </a:t>
                      </a:r>
                      <a:r>
                        <a:rPr dirty="0" sz="1400" spc="-35">
                          <a:latin typeface="Segoe UI Emoji"/>
                          <a:cs typeface="Segoe UI Emoji"/>
                        </a:rPr>
                        <a:t>tire</a:t>
                      </a:r>
                      <a:r>
                        <a:rPr dirty="0" sz="1400" spc="-50">
                          <a:latin typeface="Segoe UI Emoji"/>
                          <a:cs typeface="Segoe UI Emoji"/>
                        </a:rPr>
                        <a:t> </a:t>
                      </a:r>
                      <a:r>
                        <a:rPr dirty="0" sz="1400" spc="-10">
                          <a:latin typeface="Segoe UI Emoji"/>
                          <a:cs typeface="Segoe UI Emoji"/>
                        </a:rPr>
                        <a:t>and</a:t>
                      </a:r>
                      <a:r>
                        <a:rPr dirty="0" sz="1400" spc="-25">
                          <a:latin typeface="Segoe UI Emoji"/>
                          <a:cs typeface="Segoe UI Emoji"/>
                        </a:rPr>
                        <a:t> </a:t>
                      </a:r>
                      <a:r>
                        <a:rPr dirty="0" sz="1400" spc="-10">
                          <a:latin typeface="Segoe UI Emoji"/>
                          <a:cs typeface="Segoe UI Emoji"/>
                        </a:rPr>
                        <a:t>EV</a:t>
                      </a:r>
                      <a:r>
                        <a:rPr dirty="0" sz="1400" spc="-65">
                          <a:latin typeface="Segoe UI Emoji"/>
                          <a:cs typeface="Segoe UI Emoji"/>
                        </a:rPr>
                        <a:t> </a:t>
                      </a:r>
                      <a:r>
                        <a:rPr dirty="0" sz="1400" spc="-10">
                          <a:latin typeface="Segoe UI Emoji"/>
                          <a:cs typeface="Segoe UI Emoji"/>
                        </a:rPr>
                        <a:t>parts</a:t>
                      </a:r>
                      <a:r>
                        <a:rPr dirty="0" sz="1400">
                          <a:latin typeface="Segoe UI Emoji"/>
                          <a:cs typeface="Segoe UI Emoji"/>
                        </a:rPr>
                        <a:t>	</a:t>
                      </a:r>
                      <a:r>
                        <a:rPr dirty="0" baseline="-30864" sz="2700" spc="-150" b="1">
                          <a:latin typeface="Tahoma"/>
                          <a:cs typeface="Tahoma"/>
                        </a:rPr>
                        <a:t>Tires</a:t>
                      </a:r>
                      <a:r>
                        <a:rPr dirty="0" baseline="-30864" sz="2700" spc="-262" b="1">
                          <a:latin typeface="Tahoma"/>
                          <a:cs typeface="Tahoma"/>
                        </a:rPr>
                        <a:t> </a:t>
                      </a:r>
                      <a:r>
                        <a:rPr dirty="0" baseline="-30864" sz="2700" spc="82">
                          <a:latin typeface="Segoe UI Emoji"/>
                          <a:cs typeface="Segoe UI Emoji"/>
                        </a:rPr>
                        <a:t>is</a:t>
                      </a:r>
                      <a:r>
                        <a:rPr dirty="0" baseline="-30864" sz="2700" spc="-232">
                          <a:latin typeface="Segoe UI Emoji"/>
                          <a:cs typeface="Segoe UI Emoji"/>
                        </a:rPr>
                        <a:t> </a:t>
                      </a:r>
                      <a:r>
                        <a:rPr dirty="0" baseline="-30864" sz="2700" spc="-15">
                          <a:latin typeface="Segoe UI Emoji"/>
                          <a:cs typeface="Segoe UI Emoji"/>
                        </a:rPr>
                        <a:t>the</a:t>
                      </a:r>
                      <a:r>
                        <a:rPr dirty="0" baseline="-30864" sz="2700" spc="-97">
                          <a:latin typeface="Segoe UI Emoji"/>
                          <a:cs typeface="Segoe UI Emoji"/>
                        </a:rPr>
                        <a:t> </a:t>
                      </a:r>
                      <a:r>
                        <a:rPr dirty="0" baseline="-30864" sz="2700" spc="-15">
                          <a:latin typeface="Segoe UI Emoji"/>
                          <a:cs typeface="Segoe UI Emoji"/>
                        </a:rPr>
                        <a:t>most</a:t>
                      </a:r>
                      <a:r>
                        <a:rPr dirty="0" baseline="-30864" sz="2700" spc="-112">
                          <a:latin typeface="Segoe UI Emoji"/>
                          <a:cs typeface="Segoe UI Emoji"/>
                        </a:rPr>
                        <a:t> </a:t>
                      </a:r>
                      <a:r>
                        <a:rPr dirty="0" baseline="-30864" sz="2700" spc="-30">
                          <a:latin typeface="Segoe UI Emoji"/>
                          <a:cs typeface="Segoe UI Emoji"/>
                        </a:rPr>
                        <a:t>comparable</a:t>
                      </a:r>
                      <a:r>
                        <a:rPr dirty="0" baseline="-30864" sz="2700" spc="-217">
                          <a:latin typeface="Segoe UI Emoji"/>
                          <a:cs typeface="Segoe UI Emoji"/>
                        </a:rPr>
                        <a:t> </a:t>
                      </a:r>
                      <a:r>
                        <a:rPr dirty="0" baseline="-30864" sz="2700" spc="-15">
                          <a:latin typeface="Segoe UI Emoji"/>
                          <a:cs typeface="Segoe UI Emoji"/>
                        </a:rPr>
                        <a:t>segment</a:t>
                      </a:r>
                      <a:endParaRPr baseline="-30864" sz="2700">
                        <a:latin typeface="Segoe UI Emoji"/>
                        <a:cs typeface="Segoe UI Emoji"/>
                      </a:endParaRPr>
                    </a:p>
                    <a:p>
                      <a:pPr marL="471805" marR="3175">
                        <a:lnSpc>
                          <a:spcPts val="1664"/>
                        </a:lnSpc>
                      </a:pPr>
                      <a:r>
                        <a:rPr dirty="0" sz="1400" spc="-10">
                          <a:latin typeface="Segoe UI Emoji"/>
                          <a:cs typeface="Segoe UI Emoji"/>
                        </a:rPr>
                        <a:t>industries</a:t>
                      </a:r>
                      <a:r>
                        <a:rPr dirty="0" sz="1400" spc="-55">
                          <a:latin typeface="Segoe UI Emoji"/>
                          <a:cs typeface="Segoe UI Emoji"/>
                        </a:rPr>
                        <a:t> </a:t>
                      </a:r>
                      <a:r>
                        <a:rPr dirty="0" sz="1400" spc="-35">
                          <a:latin typeface="Segoe UI Emoji"/>
                          <a:cs typeface="Segoe UI Emoji"/>
                        </a:rPr>
                        <a:t>from</a:t>
                      </a:r>
                      <a:r>
                        <a:rPr dirty="0" sz="1400" spc="-45">
                          <a:latin typeface="Segoe UI Emoji"/>
                          <a:cs typeface="Segoe UI Emoji"/>
                        </a:rPr>
                        <a:t> </a:t>
                      </a:r>
                      <a:r>
                        <a:rPr dirty="0" sz="1400" spc="-70">
                          <a:latin typeface="Segoe UI Emoji"/>
                          <a:cs typeface="Segoe UI Emoji"/>
                        </a:rPr>
                        <a:t>AI-</a:t>
                      </a:r>
                      <a:r>
                        <a:rPr dirty="0" sz="1400" spc="-35">
                          <a:latin typeface="Segoe UI Emoji"/>
                          <a:cs typeface="Segoe UI Emoji"/>
                        </a:rPr>
                        <a:t>powered</a:t>
                      </a:r>
                      <a:r>
                        <a:rPr dirty="0" sz="1400" spc="-90">
                          <a:latin typeface="Segoe UI Emoji"/>
                          <a:cs typeface="Segoe UI Emoji"/>
                        </a:rPr>
                        <a:t> </a:t>
                      </a:r>
                      <a:r>
                        <a:rPr dirty="0" sz="1400">
                          <a:latin typeface="Segoe UI Emoji"/>
                          <a:cs typeface="Segoe UI Emoji"/>
                        </a:rPr>
                        <a:t>cars,</a:t>
                      </a:r>
                      <a:r>
                        <a:rPr dirty="0" sz="1400" spc="25">
                          <a:latin typeface="Segoe UI Emoji"/>
                          <a:cs typeface="Segoe UI Emoji"/>
                        </a:rPr>
                        <a:t> </a:t>
                      </a:r>
                      <a:r>
                        <a:rPr dirty="0" sz="1400">
                          <a:latin typeface="Segoe UI Emoji"/>
                          <a:cs typeface="Segoe UI Emoji"/>
                        </a:rPr>
                        <a:t>which</a:t>
                      </a:r>
                      <a:r>
                        <a:rPr dirty="0" sz="1400" spc="-70">
                          <a:latin typeface="Segoe UI Emoji"/>
                          <a:cs typeface="Segoe UI Emoji"/>
                        </a:rPr>
                        <a:t> </a:t>
                      </a:r>
                      <a:r>
                        <a:rPr dirty="0" sz="1400" spc="-35">
                          <a:latin typeface="Segoe UI Emoji"/>
                          <a:cs typeface="Segoe UI Emoji"/>
                        </a:rPr>
                        <a:t>rely</a:t>
                      </a:r>
                      <a:r>
                        <a:rPr dirty="0" sz="1400" spc="10">
                          <a:latin typeface="Segoe UI Emoji"/>
                          <a:cs typeface="Segoe UI Emoji"/>
                        </a:rPr>
                        <a:t> </a:t>
                      </a:r>
                      <a:r>
                        <a:rPr dirty="0" sz="1400" spc="-50">
                          <a:latin typeface="Segoe UI Emoji"/>
                          <a:cs typeface="Segoe UI Emoji"/>
                        </a:rPr>
                        <a:t>on</a:t>
                      </a:r>
                      <a:r>
                        <a:rPr dirty="0" sz="1400" spc="-75">
                          <a:latin typeface="Segoe UI Emoji"/>
                          <a:cs typeface="Segoe UI Emoji"/>
                        </a:rPr>
                        <a:t> </a:t>
                      </a:r>
                      <a:r>
                        <a:rPr dirty="0" sz="1400" spc="-10">
                          <a:latin typeface="Segoe UI Emoji"/>
                          <a:cs typeface="Segoe UI Emoji"/>
                        </a:rPr>
                        <a:t>software</a:t>
                      </a:r>
                      <a:r>
                        <a:rPr dirty="0" sz="1400" spc="-114">
                          <a:latin typeface="Segoe UI Emoji"/>
                          <a:cs typeface="Segoe UI Emoji"/>
                        </a:rPr>
                        <a:t> </a:t>
                      </a:r>
                      <a:r>
                        <a:rPr dirty="0" sz="1400">
                          <a:latin typeface="Segoe UI Emoji"/>
                          <a:cs typeface="Segoe UI Emoji"/>
                        </a:rPr>
                        <a:t>and</a:t>
                      </a:r>
                      <a:r>
                        <a:rPr dirty="0" sz="1400" spc="-90">
                          <a:latin typeface="Segoe UI Emoji"/>
                          <a:cs typeface="Segoe UI Emoji"/>
                        </a:rPr>
                        <a:t> </a:t>
                      </a:r>
                      <a:r>
                        <a:rPr dirty="0" sz="1400" spc="-20">
                          <a:latin typeface="Segoe UI Emoji"/>
                          <a:cs typeface="Segoe UI Emoji"/>
                        </a:rPr>
                        <a:t>data</a:t>
                      </a:r>
                      <a:r>
                        <a:rPr dirty="0" sz="1400" spc="-35">
                          <a:latin typeface="Segoe UI Emoji"/>
                          <a:cs typeface="Segoe UI Emoji"/>
                        </a:rPr>
                        <a:t> </a:t>
                      </a:r>
                      <a:r>
                        <a:rPr dirty="0" sz="1400" spc="-10">
                          <a:latin typeface="Segoe UI Emoji"/>
                          <a:cs typeface="Segoe UI Emoji"/>
                        </a:rPr>
                        <a:t>monetization.</a:t>
                      </a:r>
                      <a:endParaRPr sz="1400">
                        <a:latin typeface="Segoe UI Emoji"/>
                        <a:cs typeface="Segoe UI Emoji"/>
                      </a:endParaRPr>
                    </a:p>
                  </a:txBody>
                  <a:tcPr marL="0" marR="0" marB="0" marT="9652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05104">
                <a:tc>
                  <a:txBody>
                    <a:bodyPr/>
                    <a:lstStyle/>
                    <a:p>
                      <a:pPr algn="ctr" marR="13462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u="heavy" sz="900" i="1">
                          <a:uFill>
                            <a:solidFill>
                              <a:srgbClr val="A6A6A6"/>
                            </a:solidFill>
                          </a:uFill>
                          <a:latin typeface="Trebuchet MS"/>
                          <a:cs typeface="Trebuchet MS"/>
                        </a:rPr>
                        <a:t>Sources</a:t>
                      </a:r>
                      <a:r>
                        <a:rPr dirty="0" u="heavy" sz="900" spc="-80" i="1">
                          <a:uFill>
                            <a:solidFill>
                              <a:srgbClr val="A6A6A6"/>
                            </a:solidFill>
                          </a:u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u="heavy" sz="900" spc="-75" i="1">
                          <a:uFill>
                            <a:solidFill>
                              <a:srgbClr val="A6A6A6"/>
                            </a:solidFill>
                          </a:uFill>
                          <a:latin typeface="Trebuchet MS"/>
                          <a:cs typeface="Trebuchet MS"/>
                        </a:rPr>
                        <a:t>:</a:t>
                      </a:r>
                      <a:r>
                        <a:rPr dirty="0" u="heavy" sz="900" spc="-45" i="1">
                          <a:uFill>
                            <a:solidFill>
                              <a:srgbClr val="A6A6A6"/>
                            </a:solidFill>
                          </a:u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u="heavy" sz="900" spc="-10" i="1">
                          <a:uFill>
                            <a:solidFill>
                              <a:srgbClr val="A6A6A6"/>
                            </a:solidFill>
                          </a:uFill>
                          <a:latin typeface="Trebuchet MS"/>
                          <a:cs typeface="Trebuchet MS"/>
                        </a:rPr>
                        <a:t>FactSet</a:t>
                      </a:r>
                      <a:r>
                        <a:rPr dirty="0" u="heavy" sz="900" spc="10" i="1">
                          <a:uFill>
                            <a:solidFill>
                              <a:srgbClr val="A6A6A6"/>
                            </a:solidFill>
                          </a:u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u="heavy" sz="900" spc="-10" i="1">
                          <a:uFill>
                            <a:solidFill>
                              <a:srgbClr val="A6A6A6"/>
                            </a:solidFill>
                          </a:uFill>
                          <a:latin typeface="Trebuchet MS"/>
                          <a:cs typeface="Trebuchet MS"/>
                        </a:rPr>
                        <a:t>(2025).</a:t>
                      </a:r>
                      <a:r>
                        <a:rPr dirty="0" u="heavy" sz="900" spc="500" i="1">
                          <a:uFill>
                            <a:solidFill>
                              <a:srgbClr val="A6A6A6"/>
                            </a:solidFill>
                          </a:uFill>
                          <a:latin typeface="Trebuchet MS"/>
                          <a:cs typeface="Trebuchet MS"/>
                        </a:rPr>
                        <a:t> </a:t>
                      </a:r>
                      <a:endParaRPr sz="900">
                        <a:latin typeface="Trebuchet MS"/>
                        <a:cs typeface="Trebuchet MS"/>
                      </a:endParaRPr>
                    </a:p>
                  </a:txBody>
                  <a:tcPr marL="0" marR="0" marB="0" marT="37465"/>
                </a:tc>
                <a:tc>
                  <a:txBody>
                    <a:bodyPr/>
                    <a:lstStyle/>
                    <a:p>
                      <a:pPr algn="ctr" marL="10160">
                        <a:lnSpc>
                          <a:spcPct val="100000"/>
                        </a:lnSpc>
                        <a:spcBef>
                          <a:spcPts val="295"/>
                        </a:spcBef>
                        <a:tabLst>
                          <a:tab pos="1362710" algn="l"/>
                        </a:tabLst>
                      </a:pPr>
                      <a:r>
                        <a:rPr dirty="0" u="heavy" sz="900" i="1">
                          <a:uFill>
                            <a:solidFill>
                              <a:srgbClr val="ADADAD"/>
                            </a:solidFill>
                          </a:uFill>
                          <a:latin typeface="Trebuchet MS"/>
                          <a:cs typeface="Trebuchet MS"/>
                        </a:rPr>
                        <a:t>	</a:t>
                      </a:r>
                      <a:endParaRPr sz="900">
                        <a:latin typeface="Trebuchet MS"/>
                        <a:cs typeface="Trebuchet MS"/>
                      </a:endParaRPr>
                    </a:p>
                  </a:txBody>
                  <a:tcPr marL="0" marR="0" marB="0" marT="3746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  <a:tabLst>
                          <a:tab pos="1352550" algn="l"/>
                        </a:tabLst>
                      </a:pPr>
                      <a:r>
                        <a:rPr dirty="0" u="heavy" sz="900" i="1">
                          <a:uFill>
                            <a:solidFill>
                              <a:srgbClr val="A6A6A6"/>
                            </a:solidFill>
                          </a:uFill>
                          <a:latin typeface="Trebuchet MS"/>
                          <a:cs typeface="Trebuchet MS"/>
                        </a:rPr>
                        <a:t>	</a:t>
                      </a:r>
                      <a:endParaRPr sz="900">
                        <a:latin typeface="Trebuchet MS"/>
                        <a:cs typeface="Trebuchet MS"/>
                      </a:endParaRPr>
                    </a:p>
                  </a:txBody>
                  <a:tcPr marL="0" marR="0" marB="0" marT="3746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  <a:tabLst>
                          <a:tab pos="1352550" algn="l"/>
                        </a:tabLst>
                      </a:pPr>
                      <a:r>
                        <a:rPr dirty="0" u="heavy" sz="900" i="1">
                          <a:uFill>
                            <a:solidFill>
                              <a:srgbClr val="000000"/>
                            </a:solidFill>
                          </a:uFill>
                          <a:latin typeface="Trebuchet MS"/>
                          <a:cs typeface="Trebuchet MS"/>
                        </a:rPr>
                        <a:t>	</a:t>
                      </a:r>
                      <a:endParaRPr sz="900">
                        <a:latin typeface="Trebuchet MS"/>
                        <a:cs typeface="Trebuchet MS"/>
                      </a:endParaRPr>
                    </a:p>
                  </a:txBody>
                  <a:tcPr marL="0" marR="0" marB="0" marT="3746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  <a:tabLst>
                          <a:tab pos="1352550" algn="l"/>
                        </a:tabLst>
                      </a:pPr>
                      <a:r>
                        <a:rPr dirty="0" u="heavy" sz="900" i="1">
                          <a:uFill>
                            <a:solidFill>
                              <a:srgbClr val="A6A6A6"/>
                            </a:solidFill>
                          </a:uFill>
                          <a:latin typeface="Trebuchet MS"/>
                          <a:cs typeface="Trebuchet MS"/>
                        </a:rPr>
                        <a:t>	</a:t>
                      </a:r>
                      <a:endParaRPr sz="900">
                        <a:latin typeface="Trebuchet MS"/>
                        <a:cs typeface="Trebuchet MS"/>
                      </a:endParaRPr>
                    </a:p>
                  </a:txBody>
                  <a:tcPr marL="0" marR="0" marB="0" marT="3746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  <a:tabLst>
                          <a:tab pos="1352550" algn="l"/>
                        </a:tabLst>
                      </a:pPr>
                      <a:r>
                        <a:rPr dirty="0" u="heavy" sz="900" i="1">
                          <a:uFill>
                            <a:solidFill>
                              <a:srgbClr val="A6A6A6"/>
                            </a:solidFill>
                          </a:uFill>
                          <a:latin typeface="Trebuchet MS"/>
                          <a:cs typeface="Trebuchet MS"/>
                        </a:rPr>
                        <a:t>	</a:t>
                      </a:r>
                      <a:endParaRPr sz="900">
                        <a:latin typeface="Trebuchet MS"/>
                        <a:cs typeface="Trebuchet MS"/>
                      </a:endParaRPr>
                    </a:p>
                  </a:txBody>
                  <a:tcPr marL="0" marR="0" marB="0" marT="37465"/>
                </a:tc>
                <a:tc>
                  <a:txBody>
                    <a:bodyPr/>
                    <a:lstStyle/>
                    <a:p>
                      <a:pPr algn="ctr" marL="166370">
                        <a:lnSpc>
                          <a:spcPct val="100000"/>
                        </a:lnSpc>
                        <a:spcBef>
                          <a:spcPts val="295"/>
                        </a:spcBef>
                        <a:tabLst>
                          <a:tab pos="1518920" algn="l"/>
                        </a:tabLst>
                      </a:pPr>
                      <a:r>
                        <a:rPr dirty="0" u="heavy" sz="900" i="1">
                          <a:uFill>
                            <a:solidFill>
                              <a:srgbClr val="A6A6A6"/>
                            </a:solidFill>
                          </a:uFill>
                          <a:latin typeface="Trebuchet MS"/>
                          <a:cs typeface="Trebuchet MS"/>
                        </a:rPr>
                        <a:t>	</a:t>
                      </a:r>
                      <a:endParaRPr sz="900">
                        <a:latin typeface="Trebuchet MS"/>
                        <a:cs typeface="Trebuchet MS"/>
                      </a:endParaRPr>
                    </a:p>
                  </a:txBody>
                  <a:tcPr marL="0" marR="0" marB="0" marT="37465"/>
                </a:tc>
              </a:tr>
              <a:tr h="241935">
                <a:tc>
                  <a:txBody>
                    <a:bodyPr/>
                    <a:lstStyle/>
                    <a:p>
                      <a:pPr algn="ctr" marR="11303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dirty="0" sz="1400" spc="-10" b="1">
                          <a:solidFill>
                            <a:srgbClr val="A6A6A6"/>
                          </a:solidFill>
                          <a:latin typeface="Trebuchet MS"/>
                          <a:cs typeface="Trebuchet MS"/>
                        </a:rPr>
                        <a:t>Executive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1397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dirty="0" sz="1400" spc="-10" b="1">
                          <a:solidFill>
                            <a:srgbClr val="ADADAD"/>
                          </a:solidFill>
                          <a:latin typeface="Trebuchet MS"/>
                          <a:cs typeface="Trebuchet MS"/>
                        </a:rPr>
                        <a:t>Industry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13970"/>
                </a:tc>
                <a:tc>
                  <a:txBody>
                    <a:bodyPr/>
                    <a:lstStyle/>
                    <a:p>
                      <a:pPr algn="ctr" marR="127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dirty="0" sz="1400" spc="-10" b="1">
                          <a:solidFill>
                            <a:srgbClr val="A6A6A6"/>
                          </a:solidFill>
                          <a:latin typeface="Trebuchet MS"/>
                          <a:cs typeface="Trebuchet MS"/>
                        </a:rPr>
                        <a:t>Company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1397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dirty="0" sz="1400" spc="-10" b="1">
                          <a:latin typeface="Trebuchet MS"/>
                          <a:cs typeface="Trebuchet MS"/>
                        </a:rPr>
                        <a:t>Financial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1397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dirty="0" sz="1400" spc="-10" b="1">
                          <a:solidFill>
                            <a:srgbClr val="A6A6A6"/>
                          </a:solidFill>
                          <a:latin typeface="Trebuchet MS"/>
                          <a:cs typeface="Trebuchet MS"/>
                        </a:rPr>
                        <a:t>Acquisition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1397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dirty="0" sz="1400" spc="-10" b="1">
                          <a:solidFill>
                            <a:srgbClr val="A6A6A6"/>
                          </a:solidFill>
                          <a:latin typeface="Trebuchet MS"/>
                          <a:cs typeface="Trebuchet MS"/>
                        </a:rPr>
                        <a:t>Alternative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13970"/>
                </a:tc>
                <a:tc>
                  <a:txBody>
                    <a:bodyPr/>
                    <a:lstStyle/>
                    <a:p>
                      <a:pPr algn="ctr" marL="169545" marR="3175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dirty="0" sz="1400" spc="-10" b="1">
                          <a:solidFill>
                            <a:srgbClr val="A6A6A6"/>
                          </a:solidFill>
                          <a:latin typeface="Trebuchet MS"/>
                          <a:cs typeface="Trebuchet MS"/>
                        </a:rPr>
                        <a:t>Conclusion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13970"/>
                </a:tc>
              </a:tr>
              <a:tr h="220345">
                <a:tc>
                  <a:txBody>
                    <a:bodyPr/>
                    <a:lstStyle/>
                    <a:p>
                      <a:pPr algn="ctr" marR="118745">
                        <a:lnSpc>
                          <a:spcPts val="1614"/>
                        </a:lnSpc>
                      </a:pPr>
                      <a:r>
                        <a:rPr dirty="0" sz="1400" spc="-10" b="1">
                          <a:solidFill>
                            <a:srgbClr val="A6A6A6"/>
                          </a:solidFill>
                          <a:latin typeface="Trebuchet MS"/>
                          <a:cs typeface="Trebuchet MS"/>
                        </a:rPr>
                        <a:t>Summary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14"/>
                        </a:lnSpc>
                      </a:pPr>
                      <a:r>
                        <a:rPr dirty="0" sz="1400" spc="-10" b="1">
                          <a:solidFill>
                            <a:srgbClr val="ADADAD"/>
                          </a:solidFill>
                          <a:latin typeface="Trebuchet MS"/>
                          <a:cs typeface="Trebuchet MS"/>
                        </a:rPr>
                        <a:t>Overview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R="5080">
                        <a:lnSpc>
                          <a:spcPts val="1614"/>
                        </a:lnSpc>
                      </a:pPr>
                      <a:r>
                        <a:rPr dirty="0" sz="1400" spc="-10" b="1">
                          <a:solidFill>
                            <a:srgbClr val="A6A6A6"/>
                          </a:solidFill>
                          <a:latin typeface="Trebuchet MS"/>
                          <a:cs typeface="Trebuchet MS"/>
                        </a:rPr>
                        <a:t>Analysis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R="1270">
                        <a:lnSpc>
                          <a:spcPts val="1614"/>
                        </a:lnSpc>
                      </a:pPr>
                      <a:r>
                        <a:rPr dirty="0" sz="1400" spc="-10" b="1">
                          <a:latin typeface="Trebuchet MS"/>
                          <a:cs typeface="Trebuchet MS"/>
                        </a:rPr>
                        <a:t>Analysis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14"/>
                        </a:lnSpc>
                      </a:pPr>
                      <a:r>
                        <a:rPr dirty="0" sz="1400" spc="-10" b="1">
                          <a:solidFill>
                            <a:srgbClr val="A6A6A6"/>
                          </a:solidFill>
                          <a:latin typeface="Trebuchet MS"/>
                          <a:cs typeface="Trebuchet MS"/>
                        </a:rPr>
                        <a:t>Feasibility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14"/>
                        </a:lnSpc>
                      </a:pPr>
                      <a:r>
                        <a:rPr dirty="0" sz="1400" spc="-10" b="1">
                          <a:solidFill>
                            <a:srgbClr val="A6A6A6"/>
                          </a:solidFill>
                          <a:latin typeface="Trebuchet MS"/>
                          <a:cs typeface="Trebuchet MS"/>
                        </a:rPr>
                        <a:t>Solution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graphicFrame>
        <p:nvGraphicFramePr>
          <p:cNvPr id="16" name="object 16" descr=""/>
          <p:cNvGraphicFramePr>
            <a:graphicFrameLocks noGrp="1"/>
          </p:cNvGraphicFramePr>
          <p:nvPr/>
        </p:nvGraphicFramePr>
        <p:xfrm>
          <a:off x="304800" y="1138300"/>
          <a:ext cx="11642090" cy="41014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88160"/>
                <a:gridCol w="1298575"/>
                <a:gridCol w="1793875"/>
                <a:gridCol w="1112519"/>
                <a:gridCol w="2364104"/>
                <a:gridCol w="2192654"/>
                <a:gridCol w="1014729"/>
              </a:tblGrid>
              <a:tr h="10439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R="289560">
                        <a:lnSpc>
                          <a:spcPct val="100000"/>
                        </a:lnSpc>
                        <a:spcBef>
                          <a:spcPts val="1920"/>
                        </a:spcBef>
                      </a:pPr>
                      <a:r>
                        <a:rPr dirty="0" sz="1800" spc="-290" b="1">
                          <a:latin typeface="Tahoma"/>
                          <a:cs typeface="Tahoma"/>
                        </a:rPr>
                        <a:t>4.8%</a:t>
                      </a:r>
                      <a:endParaRPr sz="1800">
                        <a:latin typeface="Tahoma"/>
                        <a:cs typeface="Tahoma"/>
                      </a:endParaRPr>
                    </a:p>
                    <a:p>
                      <a:pPr algn="ctr" marR="287655">
                        <a:lnSpc>
                          <a:spcPct val="100000"/>
                        </a:lnSpc>
                        <a:spcBef>
                          <a:spcPts val="20"/>
                        </a:spcBef>
                        <a:tabLst>
                          <a:tab pos="731520" algn="l"/>
                        </a:tabLst>
                      </a:pPr>
                      <a:r>
                        <a:rPr dirty="0" sz="1800" spc="-25">
                          <a:latin typeface="Segoe UI Emoji"/>
                          <a:cs typeface="Segoe UI Emoji"/>
                        </a:rPr>
                        <a:t>('</a:t>
                      </a:r>
                      <a:r>
                        <a:rPr dirty="0" sz="1800">
                          <a:latin typeface="Segoe UI Emoji"/>
                          <a:cs typeface="Segoe UI Emoji"/>
                        </a:rPr>
                        <a:t>	</a:t>
                      </a:r>
                      <a:r>
                        <a:rPr dirty="0" sz="1800" spc="-50">
                          <a:latin typeface="Segoe UI Emoji"/>
                          <a:cs typeface="Segoe UI Emoji"/>
                        </a:rPr>
                        <a:t>)</a:t>
                      </a:r>
                      <a:endParaRPr sz="1800">
                        <a:latin typeface="Segoe UI Emoji"/>
                        <a:cs typeface="Segoe UI Emoji"/>
                      </a:endParaRPr>
                    </a:p>
                  </a:txBody>
                  <a:tcPr marL="0" marR="0" marB="0" marT="24384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755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algn="ctr" marL="12382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800" spc="-50" b="1">
                          <a:latin typeface="Tahoma"/>
                          <a:cs typeface="Tahoma"/>
                        </a:rPr>
                        <a:t>-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B="0" marT="95885"/>
                </a:tc>
                <a:tc>
                  <a:txBody>
                    <a:bodyPr/>
                    <a:lstStyle/>
                    <a:p>
                      <a:pPr marL="626110" marR="12065" indent="-171450">
                        <a:lnSpc>
                          <a:spcPct val="100000"/>
                        </a:lnSpc>
                        <a:spcBef>
                          <a:spcPts val="745"/>
                        </a:spcBef>
                        <a:buChar char="✓"/>
                        <a:tabLst>
                          <a:tab pos="626110" algn="l"/>
                        </a:tabLst>
                      </a:pPr>
                      <a:r>
                        <a:rPr dirty="0" sz="950" spc="-25">
                          <a:solidFill>
                            <a:srgbClr val="212121"/>
                          </a:solidFill>
                          <a:latin typeface="Segoe UI Emoji"/>
                          <a:cs typeface="Segoe UI Emoji"/>
                        </a:rPr>
                        <a:t>High-</a:t>
                      </a:r>
                      <a:r>
                        <a:rPr dirty="0" sz="950">
                          <a:solidFill>
                            <a:srgbClr val="212121"/>
                          </a:solidFill>
                          <a:latin typeface="Segoe UI Emoji"/>
                          <a:cs typeface="Segoe UI Emoji"/>
                        </a:rPr>
                        <a:t>Performance</a:t>
                      </a:r>
                      <a:r>
                        <a:rPr dirty="0" sz="950" spc="240">
                          <a:solidFill>
                            <a:srgbClr val="212121"/>
                          </a:solidFill>
                          <a:latin typeface="Segoe UI Emoji"/>
                          <a:cs typeface="Segoe UI Emoji"/>
                        </a:rPr>
                        <a:t> </a:t>
                      </a:r>
                      <a:r>
                        <a:rPr dirty="0" sz="950" spc="-25">
                          <a:solidFill>
                            <a:srgbClr val="212121"/>
                          </a:solidFill>
                          <a:latin typeface="Segoe UI Emoji"/>
                          <a:cs typeface="Segoe UI Emoji"/>
                        </a:rPr>
                        <a:t>and</a:t>
                      </a:r>
                      <a:endParaRPr sz="950">
                        <a:latin typeface="Segoe UI Emoji"/>
                        <a:cs typeface="Segoe UI Emoji"/>
                      </a:endParaRPr>
                    </a:p>
                    <a:p>
                      <a:pPr marL="626110" marR="1206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950">
                          <a:solidFill>
                            <a:srgbClr val="212121"/>
                          </a:solidFill>
                          <a:latin typeface="Segoe UI Emoji"/>
                          <a:cs typeface="Segoe UI Emoji"/>
                        </a:rPr>
                        <a:t>Specialty</a:t>
                      </a:r>
                      <a:r>
                        <a:rPr dirty="0" sz="950" spc="110">
                          <a:solidFill>
                            <a:srgbClr val="212121"/>
                          </a:solidFill>
                          <a:latin typeface="Segoe UI Emoji"/>
                          <a:cs typeface="Segoe UI Emoji"/>
                        </a:rPr>
                        <a:t> </a:t>
                      </a:r>
                      <a:r>
                        <a:rPr dirty="0" sz="950">
                          <a:solidFill>
                            <a:srgbClr val="212121"/>
                          </a:solidFill>
                          <a:latin typeface="Segoe UI Emoji"/>
                          <a:cs typeface="Segoe UI Emoji"/>
                        </a:rPr>
                        <a:t>Product</a:t>
                      </a:r>
                      <a:r>
                        <a:rPr dirty="0" sz="950" spc="75">
                          <a:solidFill>
                            <a:srgbClr val="212121"/>
                          </a:solidFill>
                          <a:latin typeface="Segoe UI Emoji"/>
                          <a:cs typeface="Segoe UI Emoji"/>
                        </a:rPr>
                        <a:t> </a:t>
                      </a:r>
                      <a:r>
                        <a:rPr dirty="0" sz="950" spc="-20">
                          <a:solidFill>
                            <a:srgbClr val="212121"/>
                          </a:solidFill>
                          <a:latin typeface="Segoe UI Emoji"/>
                          <a:cs typeface="Segoe UI Emoji"/>
                        </a:rPr>
                        <a:t>Focus</a:t>
                      </a:r>
                      <a:endParaRPr sz="950">
                        <a:latin typeface="Segoe UI Emoji"/>
                        <a:cs typeface="Segoe UI Emoji"/>
                      </a:endParaRPr>
                    </a:p>
                    <a:p>
                      <a:pPr marR="1206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marL="626110" marR="12065" indent="-171450">
                        <a:lnSpc>
                          <a:spcPct val="100000"/>
                        </a:lnSpc>
                        <a:buChar char="✓"/>
                        <a:tabLst>
                          <a:tab pos="626110" algn="l"/>
                        </a:tabLst>
                      </a:pPr>
                      <a:r>
                        <a:rPr dirty="0" sz="950">
                          <a:solidFill>
                            <a:srgbClr val="212121"/>
                          </a:solidFill>
                          <a:latin typeface="Segoe UI Emoji"/>
                          <a:cs typeface="Segoe UI Emoji"/>
                        </a:rPr>
                        <a:t>Expansion</a:t>
                      </a:r>
                      <a:r>
                        <a:rPr dirty="0" sz="950" spc="5">
                          <a:solidFill>
                            <a:srgbClr val="212121"/>
                          </a:solidFill>
                          <a:latin typeface="Segoe UI Emoji"/>
                          <a:cs typeface="Segoe UI Emoji"/>
                        </a:rPr>
                        <a:t> </a:t>
                      </a:r>
                      <a:r>
                        <a:rPr dirty="0" sz="950">
                          <a:solidFill>
                            <a:srgbClr val="212121"/>
                          </a:solidFill>
                          <a:latin typeface="Segoe UI Emoji"/>
                          <a:cs typeface="Segoe UI Emoji"/>
                        </a:rPr>
                        <a:t>in</a:t>
                      </a:r>
                      <a:r>
                        <a:rPr dirty="0" sz="950" spc="5">
                          <a:solidFill>
                            <a:srgbClr val="212121"/>
                          </a:solidFill>
                          <a:latin typeface="Segoe UI Emoji"/>
                          <a:cs typeface="Segoe UI Emoji"/>
                        </a:rPr>
                        <a:t> </a:t>
                      </a:r>
                      <a:r>
                        <a:rPr dirty="0" sz="950">
                          <a:solidFill>
                            <a:srgbClr val="212121"/>
                          </a:solidFill>
                          <a:latin typeface="Segoe UI Emoji"/>
                          <a:cs typeface="Segoe UI Emoji"/>
                        </a:rPr>
                        <a:t>Emerging </a:t>
                      </a:r>
                      <a:r>
                        <a:rPr dirty="0" sz="950" spc="-10">
                          <a:solidFill>
                            <a:srgbClr val="212121"/>
                          </a:solidFill>
                          <a:latin typeface="Segoe UI Emoji"/>
                          <a:cs typeface="Segoe UI Emoji"/>
                        </a:rPr>
                        <a:t>Markets</a:t>
                      </a:r>
                      <a:endParaRPr sz="950">
                        <a:latin typeface="Segoe UI Emoji"/>
                        <a:cs typeface="Segoe UI Emoji"/>
                      </a:endParaRPr>
                    </a:p>
                    <a:p>
                      <a:pPr marL="626110" marR="290195" indent="-171450">
                        <a:lnSpc>
                          <a:spcPts val="1200"/>
                        </a:lnSpc>
                        <a:spcBef>
                          <a:spcPts val="50"/>
                        </a:spcBef>
                        <a:buChar char="✓"/>
                        <a:tabLst>
                          <a:tab pos="626110" algn="l"/>
                        </a:tabLst>
                      </a:pPr>
                      <a:r>
                        <a:rPr dirty="0" sz="950">
                          <a:solidFill>
                            <a:srgbClr val="212121"/>
                          </a:solidFill>
                          <a:latin typeface="Segoe UI Emoji"/>
                          <a:cs typeface="Segoe UI Emoji"/>
                        </a:rPr>
                        <a:t>Direct-</a:t>
                      </a:r>
                      <a:r>
                        <a:rPr dirty="0" sz="950" spc="-30">
                          <a:solidFill>
                            <a:srgbClr val="212121"/>
                          </a:solidFill>
                          <a:latin typeface="Segoe UI Emoji"/>
                          <a:cs typeface="Segoe UI Emoji"/>
                        </a:rPr>
                        <a:t>to-</a:t>
                      </a:r>
                      <a:r>
                        <a:rPr dirty="0" sz="950">
                          <a:solidFill>
                            <a:srgbClr val="212121"/>
                          </a:solidFill>
                          <a:latin typeface="Segoe UI Emoji"/>
                          <a:cs typeface="Segoe UI Emoji"/>
                        </a:rPr>
                        <a:t>Consumer</a:t>
                      </a:r>
                      <a:r>
                        <a:rPr dirty="0" sz="950" spc="285">
                          <a:solidFill>
                            <a:srgbClr val="212121"/>
                          </a:solidFill>
                          <a:latin typeface="Segoe UI Emoji"/>
                          <a:cs typeface="Segoe UI Emoji"/>
                        </a:rPr>
                        <a:t> </a:t>
                      </a:r>
                      <a:r>
                        <a:rPr dirty="0" sz="950" spc="35">
                          <a:solidFill>
                            <a:srgbClr val="212121"/>
                          </a:solidFill>
                          <a:latin typeface="Segoe UI Emoji"/>
                          <a:cs typeface="Segoe UI Emoji"/>
                        </a:rPr>
                        <a:t>Sales </a:t>
                      </a:r>
                      <a:r>
                        <a:rPr dirty="0" sz="950" spc="-10">
                          <a:solidFill>
                            <a:srgbClr val="212121"/>
                          </a:solidFill>
                          <a:latin typeface="Segoe UI Emoji"/>
                          <a:cs typeface="Segoe UI Emoji"/>
                        </a:rPr>
                        <a:t>Channels</a:t>
                      </a:r>
                      <a:endParaRPr sz="950">
                        <a:latin typeface="Segoe UI Emoji"/>
                        <a:cs typeface="Segoe UI Emoji"/>
                      </a:endParaRPr>
                    </a:p>
                  </a:txBody>
                  <a:tcPr marL="0" marR="0" marB="0" marT="94615"/>
                </a:tc>
                <a:tc>
                  <a:txBody>
                    <a:bodyPr/>
                    <a:lstStyle/>
                    <a:p>
                      <a:pPr marL="207010" indent="-172085">
                        <a:lnSpc>
                          <a:spcPct val="100000"/>
                        </a:lnSpc>
                        <a:spcBef>
                          <a:spcPts val="630"/>
                        </a:spcBef>
                        <a:buChar char="✓"/>
                        <a:tabLst>
                          <a:tab pos="207010" algn="l"/>
                        </a:tabLst>
                      </a:pPr>
                      <a:r>
                        <a:rPr dirty="0" sz="950">
                          <a:latin typeface="Segoe UI Emoji"/>
                          <a:cs typeface="Segoe UI Emoji"/>
                        </a:rPr>
                        <a:t>Fluctuating</a:t>
                      </a:r>
                      <a:r>
                        <a:rPr dirty="0" sz="950" spc="10">
                          <a:latin typeface="Segoe UI Emoji"/>
                          <a:cs typeface="Segoe UI Emoji"/>
                        </a:rPr>
                        <a:t> </a:t>
                      </a:r>
                      <a:r>
                        <a:rPr dirty="0" sz="950">
                          <a:latin typeface="Segoe UI Emoji"/>
                          <a:cs typeface="Segoe UI Emoji"/>
                        </a:rPr>
                        <a:t>Raw</a:t>
                      </a:r>
                      <a:r>
                        <a:rPr dirty="0" sz="950" spc="110">
                          <a:latin typeface="Segoe UI Emoji"/>
                          <a:cs typeface="Segoe UI Emoji"/>
                        </a:rPr>
                        <a:t> </a:t>
                      </a:r>
                      <a:r>
                        <a:rPr dirty="0" sz="950">
                          <a:latin typeface="Segoe UI Emoji"/>
                          <a:cs typeface="Segoe UI Emoji"/>
                        </a:rPr>
                        <a:t>Material</a:t>
                      </a:r>
                      <a:r>
                        <a:rPr dirty="0" sz="950" spc="100">
                          <a:latin typeface="Segoe UI Emoji"/>
                          <a:cs typeface="Segoe UI Emoji"/>
                        </a:rPr>
                        <a:t> </a:t>
                      </a:r>
                      <a:r>
                        <a:rPr dirty="0" sz="950" spc="-20">
                          <a:latin typeface="Segoe UI Emoji"/>
                          <a:cs typeface="Segoe UI Emoji"/>
                        </a:rPr>
                        <a:t>Costs</a:t>
                      </a:r>
                      <a:endParaRPr sz="950">
                        <a:latin typeface="Segoe UI Emoji"/>
                        <a:cs typeface="Segoe UI Emoji"/>
                      </a:endParaRPr>
                    </a:p>
                    <a:p>
                      <a:pPr marL="206375" indent="-171450">
                        <a:lnSpc>
                          <a:spcPct val="100000"/>
                        </a:lnSpc>
                        <a:spcBef>
                          <a:spcPts val="60"/>
                        </a:spcBef>
                        <a:buChar char="✓"/>
                        <a:tabLst>
                          <a:tab pos="206375" algn="l"/>
                        </a:tabLst>
                      </a:pPr>
                      <a:r>
                        <a:rPr dirty="0" sz="950">
                          <a:latin typeface="Segoe UI Emoji"/>
                          <a:cs typeface="Segoe UI Emoji"/>
                        </a:rPr>
                        <a:t>Advanced</a:t>
                      </a:r>
                      <a:r>
                        <a:rPr dirty="0" sz="950" spc="50">
                          <a:latin typeface="Segoe UI Emoji"/>
                          <a:cs typeface="Segoe UI Emoji"/>
                        </a:rPr>
                        <a:t> </a:t>
                      </a:r>
                      <a:r>
                        <a:rPr dirty="0" sz="950" spc="-10">
                          <a:latin typeface="Segoe UI Emoji"/>
                          <a:cs typeface="Segoe UI Emoji"/>
                        </a:rPr>
                        <a:t>Manufacturing</a:t>
                      </a:r>
                      <a:endParaRPr sz="950">
                        <a:latin typeface="Segoe UI Emoji"/>
                        <a:cs typeface="Segoe UI Emoji"/>
                      </a:endParaRPr>
                    </a:p>
                    <a:p>
                      <a:pPr marL="20637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950" spc="-10">
                          <a:latin typeface="Segoe UI Emoji"/>
                          <a:cs typeface="Segoe UI Emoji"/>
                        </a:rPr>
                        <a:t>Technologies</a:t>
                      </a:r>
                      <a:endParaRPr sz="950">
                        <a:latin typeface="Segoe UI Emoji"/>
                        <a:cs typeface="Segoe UI Emoji"/>
                      </a:endParaRPr>
                    </a:p>
                    <a:p>
                      <a:pPr algn="ctr" marL="172085" marR="427990" indent="-172085">
                        <a:lnSpc>
                          <a:spcPct val="100000"/>
                        </a:lnSpc>
                        <a:spcBef>
                          <a:spcPts val="60"/>
                        </a:spcBef>
                        <a:buChar char="✓"/>
                        <a:tabLst>
                          <a:tab pos="172085" algn="l"/>
                        </a:tabLst>
                      </a:pPr>
                      <a:r>
                        <a:rPr dirty="0" sz="950">
                          <a:latin typeface="Segoe UI Emoji"/>
                          <a:cs typeface="Segoe UI Emoji"/>
                        </a:rPr>
                        <a:t>Regulatory</a:t>
                      </a:r>
                      <a:r>
                        <a:rPr dirty="0" sz="950" spc="65">
                          <a:latin typeface="Segoe UI Emoji"/>
                          <a:cs typeface="Segoe UI Emoji"/>
                        </a:rPr>
                        <a:t> </a:t>
                      </a:r>
                      <a:r>
                        <a:rPr dirty="0" sz="950" spc="10">
                          <a:latin typeface="Segoe UI Emoji"/>
                          <a:cs typeface="Segoe UI Emoji"/>
                        </a:rPr>
                        <a:t>Compliance</a:t>
                      </a:r>
                      <a:r>
                        <a:rPr dirty="0" sz="950" spc="65">
                          <a:latin typeface="Segoe UI Emoji"/>
                          <a:cs typeface="Segoe UI Emoji"/>
                        </a:rPr>
                        <a:t> </a:t>
                      </a:r>
                      <a:r>
                        <a:rPr dirty="0" sz="950" spc="-25">
                          <a:latin typeface="Segoe UI Emoji"/>
                          <a:cs typeface="Segoe UI Emoji"/>
                        </a:rPr>
                        <a:t>and</a:t>
                      </a:r>
                      <a:endParaRPr sz="950">
                        <a:latin typeface="Segoe UI Emoji"/>
                        <a:cs typeface="Segoe UI Emoji"/>
                      </a:endParaRPr>
                    </a:p>
                    <a:p>
                      <a:pPr algn="ctr" marR="38798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950" spc="10">
                          <a:latin typeface="Segoe UI Emoji"/>
                          <a:cs typeface="Segoe UI Emoji"/>
                        </a:rPr>
                        <a:t>Environmental</a:t>
                      </a:r>
                      <a:r>
                        <a:rPr dirty="0" sz="950" spc="-5">
                          <a:latin typeface="Segoe UI Emoji"/>
                          <a:cs typeface="Segoe UI Emoji"/>
                        </a:rPr>
                        <a:t> </a:t>
                      </a:r>
                      <a:r>
                        <a:rPr dirty="0" sz="950" spc="-10">
                          <a:latin typeface="Segoe UI Emoji"/>
                          <a:cs typeface="Segoe UI Emoji"/>
                        </a:rPr>
                        <a:t>Standards</a:t>
                      </a:r>
                      <a:endParaRPr sz="950">
                        <a:latin typeface="Segoe UI Emoji"/>
                        <a:cs typeface="Segoe UI Emoji"/>
                      </a:endParaRPr>
                    </a:p>
                    <a:p>
                      <a:pPr marL="207010" indent="-172085">
                        <a:lnSpc>
                          <a:spcPct val="100000"/>
                        </a:lnSpc>
                        <a:spcBef>
                          <a:spcPts val="60"/>
                        </a:spcBef>
                        <a:buChar char="✓"/>
                        <a:tabLst>
                          <a:tab pos="207010" algn="l"/>
                        </a:tabLst>
                      </a:pPr>
                      <a:r>
                        <a:rPr dirty="0" sz="950">
                          <a:latin typeface="Segoe UI Emoji"/>
                          <a:cs typeface="Segoe UI Emoji"/>
                        </a:rPr>
                        <a:t>Labor</a:t>
                      </a:r>
                      <a:r>
                        <a:rPr dirty="0" sz="950" spc="30">
                          <a:latin typeface="Segoe UI Emoji"/>
                          <a:cs typeface="Segoe UI Emoji"/>
                        </a:rPr>
                        <a:t> </a:t>
                      </a:r>
                      <a:r>
                        <a:rPr dirty="0" sz="950" spc="-10">
                          <a:latin typeface="Segoe UI Emoji"/>
                          <a:cs typeface="Segoe UI Emoji"/>
                        </a:rPr>
                        <a:t>Costs</a:t>
                      </a:r>
                      <a:endParaRPr sz="950">
                        <a:latin typeface="Segoe UI Emoji"/>
                        <a:cs typeface="Segoe UI Emoji"/>
                      </a:endParaRPr>
                    </a:p>
                  </a:txBody>
                  <a:tcPr marL="0" marR="0" marB="0" marT="8001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844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280035">
                        <a:lnSpc>
                          <a:spcPct val="100000"/>
                        </a:lnSpc>
                      </a:pPr>
                      <a:r>
                        <a:rPr dirty="0" sz="1800" spc="-50" b="1">
                          <a:latin typeface="Tahoma"/>
                          <a:cs typeface="Tahoma"/>
                        </a:rPr>
                        <a:t>-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B="0" marT="107314"/>
                </a:tc>
              </a:tr>
              <a:tr h="995044">
                <a:tc>
                  <a:txBody>
                    <a:bodyPr/>
                    <a:lstStyle/>
                    <a:p>
                      <a:pPr marL="825500">
                        <a:lnSpc>
                          <a:spcPct val="100000"/>
                        </a:lnSpc>
                        <a:spcBef>
                          <a:spcPts val="2720"/>
                        </a:spcBef>
                      </a:pPr>
                      <a:r>
                        <a:rPr dirty="0" sz="2450" spc="-20" b="1">
                          <a:latin typeface="Tahoma"/>
                          <a:cs typeface="Tahoma"/>
                        </a:rPr>
                        <a:t>Tire</a:t>
                      </a:r>
                      <a:endParaRPr sz="2450">
                        <a:latin typeface="Tahoma"/>
                        <a:cs typeface="Tahoma"/>
                      </a:endParaRPr>
                    </a:p>
                  </a:txBody>
                  <a:tcPr marL="0" marR="0" marB="0" marT="345440">
                    <a:lnB w="5715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182880">
                        <a:lnSpc>
                          <a:spcPct val="100000"/>
                        </a:lnSpc>
                      </a:pPr>
                      <a:r>
                        <a:rPr dirty="0" sz="1800" spc="-10" b="1">
                          <a:latin typeface="Tahoma"/>
                          <a:cs typeface="Tahoma"/>
                        </a:rPr>
                        <a:t>$350bn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B="0" marT="22225">
                    <a:lnB w="5715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270510">
                        <a:lnSpc>
                          <a:spcPct val="100000"/>
                        </a:lnSpc>
                        <a:spcBef>
                          <a:spcPts val="1775"/>
                        </a:spcBef>
                      </a:pPr>
                      <a:r>
                        <a:rPr dirty="0" sz="1800" spc="-290" b="1">
                          <a:latin typeface="Tahoma"/>
                          <a:cs typeface="Tahoma"/>
                        </a:rPr>
                        <a:t>4.8%</a:t>
                      </a:r>
                      <a:endParaRPr sz="1800">
                        <a:latin typeface="Tahoma"/>
                        <a:cs typeface="Tahoma"/>
                      </a:endParaRPr>
                    </a:p>
                    <a:p>
                      <a:pPr algn="ctr" marR="268605">
                        <a:lnSpc>
                          <a:spcPct val="100000"/>
                        </a:lnSpc>
                        <a:spcBef>
                          <a:spcPts val="15"/>
                        </a:spcBef>
                        <a:tabLst>
                          <a:tab pos="731520" algn="l"/>
                        </a:tabLst>
                      </a:pPr>
                      <a:r>
                        <a:rPr dirty="0" sz="1800" spc="-25">
                          <a:latin typeface="Segoe UI Emoji"/>
                          <a:cs typeface="Segoe UI Emoji"/>
                        </a:rPr>
                        <a:t>('</a:t>
                      </a:r>
                      <a:r>
                        <a:rPr dirty="0" sz="1800">
                          <a:latin typeface="Segoe UI Emoji"/>
                          <a:cs typeface="Segoe UI Emoji"/>
                        </a:rPr>
                        <a:t>	</a:t>
                      </a:r>
                      <a:r>
                        <a:rPr dirty="0" sz="1800" spc="-50">
                          <a:latin typeface="Segoe UI Emoji"/>
                          <a:cs typeface="Segoe UI Emoji"/>
                        </a:rPr>
                        <a:t>)</a:t>
                      </a:r>
                      <a:endParaRPr sz="1800">
                        <a:latin typeface="Segoe UI Emoji"/>
                        <a:cs typeface="Segoe UI Emoji"/>
                      </a:endParaRPr>
                    </a:p>
                  </a:txBody>
                  <a:tcPr marL="0" marR="0" marB="0" marT="225425">
                    <a:lnB w="5715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5715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2460" marR="12065" indent="-172085">
                        <a:lnSpc>
                          <a:spcPct val="100000"/>
                        </a:lnSpc>
                        <a:spcBef>
                          <a:spcPts val="605"/>
                        </a:spcBef>
                        <a:buChar char="✓"/>
                        <a:tabLst>
                          <a:tab pos="632460" algn="l"/>
                        </a:tabLst>
                      </a:pPr>
                      <a:r>
                        <a:rPr dirty="0" sz="950" spc="-25">
                          <a:solidFill>
                            <a:srgbClr val="212121"/>
                          </a:solidFill>
                          <a:latin typeface="Segoe UI Emoji"/>
                          <a:cs typeface="Segoe UI Emoji"/>
                        </a:rPr>
                        <a:t>High-</a:t>
                      </a:r>
                      <a:r>
                        <a:rPr dirty="0" sz="950">
                          <a:solidFill>
                            <a:srgbClr val="212121"/>
                          </a:solidFill>
                          <a:latin typeface="Segoe UI Emoji"/>
                          <a:cs typeface="Segoe UI Emoji"/>
                        </a:rPr>
                        <a:t>Performance</a:t>
                      </a:r>
                      <a:r>
                        <a:rPr dirty="0" sz="950" spc="260">
                          <a:solidFill>
                            <a:srgbClr val="212121"/>
                          </a:solidFill>
                          <a:latin typeface="Segoe UI Emoji"/>
                          <a:cs typeface="Segoe UI Emoji"/>
                        </a:rPr>
                        <a:t> </a:t>
                      </a:r>
                      <a:r>
                        <a:rPr dirty="0" sz="950" spc="-25">
                          <a:solidFill>
                            <a:srgbClr val="212121"/>
                          </a:solidFill>
                          <a:latin typeface="Segoe UI Emoji"/>
                          <a:cs typeface="Segoe UI Emoji"/>
                        </a:rPr>
                        <a:t>and</a:t>
                      </a:r>
                      <a:endParaRPr sz="950">
                        <a:latin typeface="Segoe UI Emoji"/>
                        <a:cs typeface="Segoe UI Emoji"/>
                      </a:endParaRPr>
                    </a:p>
                    <a:p>
                      <a:pPr marL="632460" marR="1206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950">
                          <a:solidFill>
                            <a:srgbClr val="212121"/>
                          </a:solidFill>
                          <a:latin typeface="Segoe UI Emoji"/>
                          <a:cs typeface="Segoe UI Emoji"/>
                        </a:rPr>
                        <a:t>Specialty</a:t>
                      </a:r>
                      <a:r>
                        <a:rPr dirty="0" sz="950" spc="110">
                          <a:solidFill>
                            <a:srgbClr val="212121"/>
                          </a:solidFill>
                          <a:latin typeface="Segoe UI Emoji"/>
                          <a:cs typeface="Segoe UI Emoji"/>
                        </a:rPr>
                        <a:t> </a:t>
                      </a:r>
                      <a:r>
                        <a:rPr dirty="0" sz="950">
                          <a:solidFill>
                            <a:srgbClr val="212121"/>
                          </a:solidFill>
                          <a:latin typeface="Segoe UI Emoji"/>
                          <a:cs typeface="Segoe UI Emoji"/>
                        </a:rPr>
                        <a:t>Product</a:t>
                      </a:r>
                      <a:r>
                        <a:rPr dirty="0" sz="950" spc="75">
                          <a:solidFill>
                            <a:srgbClr val="212121"/>
                          </a:solidFill>
                          <a:latin typeface="Segoe UI Emoji"/>
                          <a:cs typeface="Segoe UI Emoji"/>
                        </a:rPr>
                        <a:t> </a:t>
                      </a:r>
                      <a:r>
                        <a:rPr dirty="0" sz="950" spc="-20">
                          <a:solidFill>
                            <a:srgbClr val="212121"/>
                          </a:solidFill>
                          <a:latin typeface="Segoe UI Emoji"/>
                          <a:cs typeface="Segoe UI Emoji"/>
                        </a:rPr>
                        <a:t>Focus</a:t>
                      </a:r>
                      <a:endParaRPr sz="950">
                        <a:latin typeface="Segoe UI Emoji"/>
                        <a:cs typeface="Segoe UI Emoji"/>
                      </a:endParaRPr>
                    </a:p>
                    <a:p>
                      <a:pPr marR="1206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marL="632460" marR="12065" indent="-172085">
                        <a:lnSpc>
                          <a:spcPct val="100000"/>
                        </a:lnSpc>
                        <a:buChar char="✓"/>
                        <a:tabLst>
                          <a:tab pos="632460" algn="l"/>
                        </a:tabLst>
                      </a:pPr>
                      <a:r>
                        <a:rPr dirty="0" sz="950">
                          <a:solidFill>
                            <a:srgbClr val="212121"/>
                          </a:solidFill>
                          <a:latin typeface="Segoe UI Emoji"/>
                          <a:cs typeface="Segoe UI Emoji"/>
                        </a:rPr>
                        <a:t>Expansion</a:t>
                      </a:r>
                      <a:r>
                        <a:rPr dirty="0" sz="950" spc="5">
                          <a:solidFill>
                            <a:srgbClr val="212121"/>
                          </a:solidFill>
                          <a:latin typeface="Segoe UI Emoji"/>
                          <a:cs typeface="Segoe UI Emoji"/>
                        </a:rPr>
                        <a:t> </a:t>
                      </a:r>
                      <a:r>
                        <a:rPr dirty="0" sz="950">
                          <a:solidFill>
                            <a:srgbClr val="212121"/>
                          </a:solidFill>
                          <a:latin typeface="Segoe UI Emoji"/>
                          <a:cs typeface="Segoe UI Emoji"/>
                        </a:rPr>
                        <a:t>in</a:t>
                      </a:r>
                      <a:r>
                        <a:rPr dirty="0" sz="950" spc="5">
                          <a:solidFill>
                            <a:srgbClr val="212121"/>
                          </a:solidFill>
                          <a:latin typeface="Segoe UI Emoji"/>
                          <a:cs typeface="Segoe UI Emoji"/>
                        </a:rPr>
                        <a:t> </a:t>
                      </a:r>
                      <a:r>
                        <a:rPr dirty="0" sz="950">
                          <a:solidFill>
                            <a:srgbClr val="212121"/>
                          </a:solidFill>
                          <a:latin typeface="Segoe UI Emoji"/>
                          <a:cs typeface="Segoe UI Emoji"/>
                        </a:rPr>
                        <a:t>Emerging </a:t>
                      </a:r>
                      <a:r>
                        <a:rPr dirty="0" sz="950" spc="-10">
                          <a:solidFill>
                            <a:srgbClr val="212121"/>
                          </a:solidFill>
                          <a:latin typeface="Segoe UI Emoji"/>
                          <a:cs typeface="Segoe UI Emoji"/>
                        </a:rPr>
                        <a:t>Markets</a:t>
                      </a:r>
                      <a:endParaRPr sz="950">
                        <a:latin typeface="Segoe UI Emoji"/>
                        <a:cs typeface="Segoe UI Emoji"/>
                      </a:endParaRPr>
                    </a:p>
                    <a:p>
                      <a:pPr marL="632460" marR="284480" indent="-172085">
                        <a:lnSpc>
                          <a:spcPts val="1200"/>
                        </a:lnSpc>
                        <a:buChar char="✓"/>
                        <a:tabLst>
                          <a:tab pos="632460" algn="l"/>
                        </a:tabLst>
                      </a:pPr>
                      <a:r>
                        <a:rPr dirty="0" sz="950">
                          <a:solidFill>
                            <a:srgbClr val="212121"/>
                          </a:solidFill>
                          <a:latin typeface="Segoe UI Emoji"/>
                          <a:cs typeface="Segoe UI Emoji"/>
                        </a:rPr>
                        <a:t>Direct-</a:t>
                      </a:r>
                      <a:r>
                        <a:rPr dirty="0" sz="950" spc="-30">
                          <a:solidFill>
                            <a:srgbClr val="212121"/>
                          </a:solidFill>
                          <a:latin typeface="Segoe UI Emoji"/>
                          <a:cs typeface="Segoe UI Emoji"/>
                        </a:rPr>
                        <a:t>to-</a:t>
                      </a:r>
                      <a:r>
                        <a:rPr dirty="0" sz="950">
                          <a:solidFill>
                            <a:srgbClr val="212121"/>
                          </a:solidFill>
                          <a:latin typeface="Segoe UI Emoji"/>
                          <a:cs typeface="Segoe UI Emoji"/>
                        </a:rPr>
                        <a:t>Consumer</a:t>
                      </a:r>
                      <a:r>
                        <a:rPr dirty="0" sz="950" spc="280">
                          <a:solidFill>
                            <a:srgbClr val="212121"/>
                          </a:solidFill>
                          <a:latin typeface="Segoe UI Emoji"/>
                          <a:cs typeface="Segoe UI Emoji"/>
                        </a:rPr>
                        <a:t> </a:t>
                      </a:r>
                      <a:r>
                        <a:rPr dirty="0" sz="950" spc="35">
                          <a:solidFill>
                            <a:srgbClr val="212121"/>
                          </a:solidFill>
                          <a:latin typeface="Segoe UI Emoji"/>
                          <a:cs typeface="Segoe UI Emoji"/>
                        </a:rPr>
                        <a:t>Sales </a:t>
                      </a:r>
                      <a:r>
                        <a:rPr dirty="0" sz="950" spc="-10">
                          <a:solidFill>
                            <a:srgbClr val="212121"/>
                          </a:solidFill>
                          <a:latin typeface="Segoe UI Emoji"/>
                          <a:cs typeface="Segoe UI Emoji"/>
                        </a:rPr>
                        <a:t>Channels</a:t>
                      </a:r>
                      <a:endParaRPr sz="950">
                        <a:latin typeface="Segoe UI Emoji"/>
                        <a:cs typeface="Segoe UI Emoji"/>
                      </a:endParaRPr>
                    </a:p>
                  </a:txBody>
                  <a:tcPr marL="0" marR="0" marB="0" marT="76835">
                    <a:lnB w="57150">
                      <a:solidFill>
                        <a:srgbClr val="D9D9D9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219075" indent="-171450">
                        <a:lnSpc>
                          <a:spcPct val="100000"/>
                        </a:lnSpc>
                        <a:spcBef>
                          <a:spcPts val="210"/>
                        </a:spcBef>
                        <a:buChar char="✓"/>
                        <a:tabLst>
                          <a:tab pos="219075" algn="l"/>
                        </a:tabLst>
                      </a:pPr>
                      <a:r>
                        <a:rPr dirty="0" sz="950">
                          <a:latin typeface="Segoe UI Emoji"/>
                          <a:cs typeface="Segoe UI Emoji"/>
                        </a:rPr>
                        <a:t>Fluctuating</a:t>
                      </a:r>
                      <a:r>
                        <a:rPr dirty="0" sz="950" spc="5">
                          <a:latin typeface="Segoe UI Emoji"/>
                          <a:cs typeface="Segoe UI Emoji"/>
                        </a:rPr>
                        <a:t> </a:t>
                      </a:r>
                      <a:r>
                        <a:rPr dirty="0" sz="950">
                          <a:latin typeface="Segoe UI Emoji"/>
                          <a:cs typeface="Segoe UI Emoji"/>
                        </a:rPr>
                        <a:t>Raw</a:t>
                      </a:r>
                      <a:r>
                        <a:rPr dirty="0" sz="950" spc="105">
                          <a:latin typeface="Segoe UI Emoji"/>
                          <a:cs typeface="Segoe UI Emoji"/>
                        </a:rPr>
                        <a:t> </a:t>
                      </a:r>
                      <a:r>
                        <a:rPr dirty="0" sz="950">
                          <a:latin typeface="Segoe UI Emoji"/>
                          <a:cs typeface="Segoe UI Emoji"/>
                        </a:rPr>
                        <a:t>Material</a:t>
                      </a:r>
                      <a:r>
                        <a:rPr dirty="0" sz="950" spc="100">
                          <a:latin typeface="Segoe UI Emoji"/>
                          <a:cs typeface="Segoe UI Emoji"/>
                        </a:rPr>
                        <a:t> </a:t>
                      </a:r>
                      <a:r>
                        <a:rPr dirty="0" sz="950" spc="-20">
                          <a:latin typeface="Segoe UI Emoji"/>
                          <a:cs typeface="Segoe UI Emoji"/>
                        </a:rPr>
                        <a:t>Costs</a:t>
                      </a:r>
                      <a:endParaRPr sz="950">
                        <a:latin typeface="Segoe UI Emoji"/>
                        <a:cs typeface="Segoe UI Emoji"/>
                      </a:endParaRPr>
                    </a:p>
                    <a:p>
                      <a:pPr marL="219710" indent="-172085">
                        <a:lnSpc>
                          <a:spcPct val="100000"/>
                        </a:lnSpc>
                        <a:spcBef>
                          <a:spcPts val="65"/>
                        </a:spcBef>
                        <a:buChar char="✓"/>
                        <a:tabLst>
                          <a:tab pos="219710" algn="l"/>
                        </a:tabLst>
                      </a:pPr>
                      <a:r>
                        <a:rPr dirty="0" sz="950">
                          <a:latin typeface="Segoe UI Emoji"/>
                          <a:cs typeface="Segoe UI Emoji"/>
                        </a:rPr>
                        <a:t>Advanced</a:t>
                      </a:r>
                      <a:r>
                        <a:rPr dirty="0" sz="950" spc="30">
                          <a:latin typeface="Segoe UI Emoji"/>
                          <a:cs typeface="Segoe UI Emoji"/>
                        </a:rPr>
                        <a:t> </a:t>
                      </a:r>
                      <a:r>
                        <a:rPr dirty="0" sz="950" spc="-10">
                          <a:latin typeface="Segoe UI Emoji"/>
                          <a:cs typeface="Segoe UI Emoji"/>
                        </a:rPr>
                        <a:t>Manufacturing</a:t>
                      </a:r>
                      <a:endParaRPr sz="950">
                        <a:latin typeface="Segoe UI Emoji"/>
                        <a:cs typeface="Segoe UI Emoji"/>
                      </a:endParaRPr>
                    </a:p>
                    <a:p>
                      <a:pPr marL="2190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950" spc="-10">
                          <a:latin typeface="Segoe UI Emoji"/>
                          <a:cs typeface="Segoe UI Emoji"/>
                        </a:rPr>
                        <a:t>Technologies</a:t>
                      </a:r>
                      <a:endParaRPr sz="950">
                        <a:latin typeface="Segoe UI Emoji"/>
                        <a:cs typeface="Segoe UI Emoji"/>
                      </a:endParaRPr>
                    </a:p>
                    <a:p>
                      <a:pPr algn="ctr" marL="171450" marR="1417320" indent="-171450">
                        <a:lnSpc>
                          <a:spcPct val="100000"/>
                        </a:lnSpc>
                        <a:spcBef>
                          <a:spcPts val="60"/>
                        </a:spcBef>
                        <a:buChar char="✓"/>
                        <a:tabLst>
                          <a:tab pos="171450" algn="l"/>
                        </a:tabLst>
                      </a:pPr>
                      <a:r>
                        <a:rPr dirty="0" sz="950">
                          <a:latin typeface="Segoe UI Emoji"/>
                          <a:cs typeface="Segoe UI Emoji"/>
                        </a:rPr>
                        <a:t>Regulatory</a:t>
                      </a:r>
                      <a:r>
                        <a:rPr dirty="0" sz="950" spc="70">
                          <a:latin typeface="Segoe UI Emoji"/>
                          <a:cs typeface="Segoe UI Emoji"/>
                        </a:rPr>
                        <a:t> </a:t>
                      </a:r>
                      <a:r>
                        <a:rPr dirty="0" sz="950" spc="10">
                          <a:latin typeface="Segoe UI Emoji"/>
                          <a:cs typeface="Segoe UI Emoji"/>
                        </a:rPr>
                        <a:t>Compliance</a:t>
                      </a:r>
                      <a:r>
                        <a:rPr dirty="0" sz="950" spc="70">
                          <a:latin typeface="Segoe UI Emoji"/>
                          <a:cs typeface="Segoe UI Emoji"/>
                        </a:rPr>
                        <a:t> </a:t>
                      </a:r>
                      <a:r>
                        <a:rPr dirty="0" sz="950" spc="-25">
                          <a:latin typeface="Segoe UI Emoji"/>
                          <a:cs typeface="Segoe UI Emoji"/>
                        </a:rPr>
                        <a:t>and</a:t>
                      </a:r>
                      <a:endParaRPr sz="950">
                        <a:latin typeface="Segoe UI Emoji"/>
                        <a:cs typeface="Segoe UI Emoji"/>
                      </a:endParaRPr>
                    </a:p>
                    <a:p>
                      <a:pPr algn="ctr" marR="137922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950">
                          <a:latin typeface="Segoe UI Emoji"/>
                          <a:cs typeface="Segoe UI Emoji"/>
                        </a:rPr>
                        <a:t>Environmental</a:t>
                      </a:r>
                      <a:r>
                        <a:rPr dirty="0" sz="950" spc="114">
                          <a:latin typeface="Segoe UI Emoji"/>
                          <a:cs typeface="Segoe UI Emoji"/>
                        </a:rPr>
                        <a:t> </a:t>
                      </a:r>
                      <a:r>
                        <a:rPr dirty="0" sz="950" spc="-10">
                          <a:latin typeface="Segoe UI Emoji"/>
                          <a:cs typeface="Segoe UI Emoji"/>
                        </a:rPr>
                        <a:t>Standards</a:t>
                      </a:r>
                      <a:endParaRPr sz="950">
                        <a:latin typeface="Segoe UI Emoji"/>
                        <a:cs typeface="Segoe UI Emoji"/>
                      </a:endParaRPr>
                    </a:p>
                    <a:p>
                      <a:pPr marL="219075" indent="-171450">
                        <a:lnSpc>
                          <a:spcPct val="100000"/>
                        </a:lnSpc>
                        <a:spcBef>
                          <a:spcPts val="60"/>
                        </a:spcBef>
                        <a:buChar char="✓"/>
                        <a:tabLst>
                          <a:tab pos="219075" algn="l"/>
                        </a:tabLst>
                      </a:pPr>
                      <a:r>
                        <a:rPr dirty="0" sz="950">
                          <a:latin typeface="Segoe UI Emoji"/>
                          <a:cs typeface="Segoe UI Emoji"/>
                        </a:rPr>
                        <a:t>Labor</a:t>
                      </a:r>
                      <a:r>
                        <a:rPr dirty="0" sz="950" spc="20">
                          <a:latin typeface="Segoe UI Emoji"/>
                          <a:cs typeface="Segoe UI Emoji"/>
                        </a:rPr>
                        <a:t> </a:t>
                      </a:r>
                      <a:r>
                        <a:rPr dirty="0" sz="950" spc="-10">
                          <a:latin typeface="Segoe UI Emoji"/>
                          <a:cs typeface="Segoe UI Emoji"/>
                        </a:rPr>
                        <a:t>Costs</a:t>
                      </a:r>
                      <a:endParaRPr sz="950">
                        <a:latin typeface="Segoe UI Emoji"/>
                        <a:cs typeface="Segoe UI Emoji"/>
                      </a:endParaRPr>
                    </a:p>
                  </a:txBody>
                  <a:tcPr marL="0" marR="0" marB="0" marT="26670">
                    <a:lnB w="57150">
                      <a:solidFill>
                        <a:srgbClr val="D9D9D9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998855">
                <a:tc>
                  <a:txBody>
                    <a:bodyPr/>
                    <a:lstStyle/>
                    <a:p>
                      <a:pPr marL="852169">
                        <a:lnSpc>
                          <a:spcPct val="100000"/>
                        </a:lnSpc>
                        <a:spcBef>
                          <a:spcPts val="1025"/>
                        </a:spcBef>
                      </a:pPr>
                      <a:r>
                        <a:rPr dirty="0" sz="2450" spc="-25" b="1">
                          <a:latin typeface="Tahoma"/>
                          <a:cs typeface="Tahoma"/>
                        </a:rPr>
                        <a:t>EV</a:t>
                      </a:r>
                      <a:endParaRPr sz="2450">
                        <a:latin typeface="Tahoma"/>
                        <a:cs typeface="Tahoma"/>
                      </a:endParaRPr>
                    </a:p>
                    <a:p>
                      <a:pPr marL="852169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2450" spc="-10" b="1">
                          <a:latin typeface="Tahoma"/>
                          <a:cs typeface="Tahoma"/>
                        </a:rPr>
                        <a:t>Parts</a:t>
                      </a:r>
                      <a:endParaRPr sz="2450">
                        <a:latin typeface="Tahoma"/>
                        <a:cs typeface="Tahoma"/>
                      </a:endParaRPr>
                    </a:p>
                  </a:txBody>
                  <a:tcPr marL="0" marR="0" marB="0" marT="130175">
                    <a:lnT w="57150">
                      <a:solidFill>
                        <a:srgbClr val="D9D9D9"/>
                      </a:solidFill>
                      <a:prstDash val="solid"/>
                    </a:lnT>
                    <a:lnB w="5715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163195">
                        <a:lnSpc>
                          <a:spcPct val="100000"/>
                        </a:lnSpc>
                        <a:spcBef>
                          <a:spcPts val="1625"/>
                        </a:spcBef>
                      </a:pPr>
                      <a:r>
                        <a:rPr dirty="0" sz="1800" spc="-10" b="1">
                          <a:latin typeface="Tahoma"/>
                          <a:cs typeface="Tahoma"/>
                        </a:rPr>
                        <a:t>$300bn</a:t>
                      </a:r>
                      <a:endParaRPr sz="1800">
                        <a:latin typeface="Tahoma"/>
                        <a:cs typeface="Tahoma"/>
                      </a:endParaRPr>
                    </a:p>
                    <a:p>
                      <a:pPr algn="ctr" marR="15684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dirty="0" sz="1800" spc="-10">
                          <a:latin typeface="Segoe UI Emoji"/>
                          <a:cs typeface="Segoe UI Emoji"/>
                        </a:rPr>
                        <a:t>('23)</a:t>
                      </a:r>
                      <a:endParaRPr sz="1800">
                        <a:latin typeface="Segoe UI Emoji"/>
                        <a:cs typeface="Segoe UI Emoji"/>
                      </a:endParaRPr>
                    </a:p>
                  </a:txBody>
                  <a:tcPr marL="0" marR="0" marB="0" marT="206375">
                    <a:lnT w="57150">
                      <a:solidFill>
                        <a:srgbClr val="D9D9D9"/>
                      </a:solidFill>
                      <a:prstDash val="solid"/>
                    </a:lnT>
                    <a:lnB w="5715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9740">
                        <a:lnSpc>
                          <a:spcPct val="100000"/>
                        </a:lnSpc>
                        <a:spcBef>
                          <a:spcPts val="1545"/>
                        </a:spcBef>
                      </a:pPr>
                      <a:r>
                        <a:rPr dirty="0" sz="1800" spc="-60" b="1">
                          <a:latin typeface="Tahoma"/>
                          <a:cs typeface="Tahoma"/>
                        </a:rPr>
                        <a:t>15.2%</a:t>
                      </a:r>
                      <a:endParaRPr sz="1800">
                        <a:latin typeface="Tahoma"/>
                        <a:cs typeface="Tahoma"/>
                      </a:endParaRPr>
                    </a:p>
                    <a:p>
                      <a:pPr marL="375920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dirty="0" sz="1800" spc="-50">
                          <a:latin typeface="Segoe UI Emoji"/>
                          <a:cs typeface="Segoe UI Emoji"/>
                        </a:rPr>
                        <a:t>('24-</a:t>
                      </a:r>
                      <a:r>
                        <a:rPr dirty="0" sz="1800" spc="-20">
                          <a:latin typeface="Segoe UI Emoji"/>
                          <a:cs typeface="Segoe UI Emoji"/>
                        </a:rPr>
                        <a:t>'28)</a:t>
                      </a:r>
                      <a:endParaRPr sz="1800">
                        <a:latin typeface="Segoe UI Emoji"/>
                        <a:cs typeface="Segoe UI Emoji"/>
                      </a:endParaRPr>
                    </a:p>
                  </a:txBody>
                  <a:tcPr marL="0" marR="0" marB="0" marT="196215">
                    <a:lnT w="57150">
                      <a:solidFill>
                        <a:srgbClr val="D9D9D9"/>
                      </a:solidFill>
                      <a:prstDash val="solid"/>
                    </a:lnT>
                    <a:lnB w="5715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57150">
                      <a:solidFill>
                        <a:srgbClr val="D9D9D9"/>
                      </a:solidFill>
                      <a:prstDash val="solid"/>
                    </a:lnT>
                    <a:lnB w="5715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5795" marR="12065" indent="-171450">
                        <a:lnSpc>
                          <a:spcPct val="100000"/>
                        </a:lnSpc>
                        <a:spcBef>
                          <a:spcPts val="635"/>
                        </a:spcBef>
                        <a:buChar char="✓"/>
                        <a:tabLst>
                          <a:tab pos="645795" algn="l"/>
                        </a:tabLst>
                      </a:pPr>
                      <a:r>
                        <a:rPr dirty="0" sz="950" spc="-20">
                          <a:solidFill>
                            <a:srgbClr val="212121"/>
                          </a:solidFill>
                          <a:latin typeface="Segoe UI Emoji"/>
                          <a:cs typeface="Segoe UI Emoji"/>
                        </a:rPr>
                        <a:t>High-</a:t>
                      </a:r>
                      <a:r>
                        <a:rPr dirty="0" sz="950">
                          <a:solidFill>
                            <a:srgbClr val="212121"/>
                          </a:solidFill>
                          <a:latin typeface="Segoe UI Emoji"/>
                          <a:cs typeface="Segoe UI Emoji"/>
                        </a:rPr>
                        <a:t>Performance</a:t>
                      </a:r>
                      <a:r>
                        <a:rPr dirty="0" sz="950" spc="229">
                          <a:solidFill>
                            <a:srgbClr val="212121"/>
                          </a:solidFill>
                          <a:latin typeface="Segoe UI Emoji"/>
                          <a:cs typeface="Segoe UI Emoji"/>
                        </a:rPr>
                        <a:t> </a:t>
                      </a:r>
                      <a:r>
                        <a:rPr dirty="0" sz="950" spc="-25">
                          <a:solidFill>
                            <a:srgbClr val="212121"/>
                          </a:solidFill>
                          <a:latin typeface="Segoe UI Emoji"/>
                          <a:cs typeface="Segoe UI Emoji"/>
                        </a:rPr>
                        <a:t>and</a:t>
                      </a:r>
                      <a:endParaRPr sz="950">
                        <a:latin typeface="Segoe UI Emoji"/>
                        <a:cs typeface="Segoe UI Emoji"/>
                      </a:endParaRPr>
                    </a:p>
                    <a:p>
                      <a:pPr marR="12065">
                        <a:lnSpc>
                          <a:spcPct val="100000"/>
                        </a:lnSpc>
                        <a:spcBef>
                          <a:spcPts val="170"/>
                        </a:spcBef>
                        <a:buClr>
                          <a:srgbClr val="212121"/>
                        </a:buClr>
                        <a:buFont typeface="Segoe UI Emoji"/>
                        <a:buChar char="✓"/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marL="645795" marR="12065" indent="-171450">
                        <a:lnSpc>
                          <a:spcPct val="100000"/>
                        </a:lnSpc>
                        <a:spcBef>
                          <a:spcPts val="5"/>
                        </a:spcBef>
                        <a:buChar char="✓"/>
                        <a:tabLst>
                          <a:tab pos="645795" algn="l"/>
                        </a:tabLst>
                      </a:pPr>
                      <a:r>
                        <a:rPr dirty="0" sz="950" spc="10">
                          <a:solidFill>
                            <a:srgbClr val="212121"/>
                          </a:solidFill>
                          <a:latin typeface="Segoe UI Emoji"/>
                          <a:cs typeface="Segoe UI Emoji"/>
                        </a:rPr>
                        <a:t>Strategic</a:t>
                      </a:r>
                      <a:r>
                        <a:rPr dirty="0" sz="950" spc="-80">
                          <a:solidFill>
                            <a:srgbClr val="212121"/>
                          </a:solidFill>
                          <a:latin typeface="Segoe UI Emoji"/>
                          <a:cs typeface="Segoe UI Emoji"/>
                        </a:rPr>
                        <a:t> </a:t>
                      </a:r>
                      <a:r>
                        <a:rPr dirty="0" sz="950" spc="10">
                          <a:solidFill>
                            <a:srgbClr val="212121"/>
                          </a:solidFill>
                          <a:latin typeface="Segoe UI Emoji"/>
                          <a:cs typeface="Segoe UI Emoji"/>
                        </a:rPr>
                        <a:t>OEM</a:t>
                      </a:r>
                      <a:r>
                        <a:rPr dirty="0" sz="950" spc="55">
                          <a:solidFill>
                            <a:srgbClr val="212121"/>
                          </a:solidFill>
                          <a:latin typeface="Segoe UI Emoji"/>
                          <a:cs typeface="Segoe UI Emoji"/>
                        </a:rPr>
                        <a:t> </a:t>
                      </a:r>
                      <a:r>
                        <a:rPr dirty="0" sz="950" spc="-10">
                          <a:solidFill>
                            <a:srgbClr val="212121"/>
                          </a:solidFill>
                          <a:latin typeface="Segoe UI Emoji"/>
                          <a:cs typeface="Segoe UI Emoji"/>
                        </a:rPr>
                        <a:t>Partnerships</a:t>
                      </a:r>
                      <a:endParaRPr sz="950">
                        <a:latin typeface="Segoe UI Emoji"/>
                        <a:cs typeface="Segoe UI Emoji"/>
                      </a:endParaRPr>
                    </a:p>
                    <a:p>
                      <a:pPr marR="1206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marL="474345" marR="1206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950">
                          <a:solidFill>
                            <a:srgbClr val="212121"/>
                          </a:solidFill>
                          <a:latin typeface="Segoe UI Emoji"/>
                          <a:cs typeface="Segoe UI Emoji"/>
                        </a:rPr>
                        <a:t>×</a:t>
                      </a:r>
                      <a:r>
                        <a:rPr dirty="0" sz="950" spc="240">
                          <a:solidFill>
                            <a:srgbClr val="212121"/>
                          </a:solidFill>
                          <a:latin typeface="Segoe UI Emoji"/>
                          <a:cs typeface="Segoe UI Emoji"/>
                        </a:rPr>
                        <a:t>  </a:t>
                      </a:r>
                      <a:r>
                        <a:rPr dirty="0" sz="950">
                          <a:solidFill>
                            <a:srgbClr val="212121"/>
                          </a:solidFill>
                          <a:latin typeface="Segoe UI Emoji"/>
                          <a:cs typeface="Segoe UI Emoji"/>
                        </a:rPr>
                        <a:t>Direct-</a:t>
                      </a:r>
                      <a:r>
                        <a:rPr dirty="0" sz="950" spc="-30">
                          <a:solidFill>
                            <a:srgbClr val="212121"/>
                          </a:solidFill>
                          <a:latin typeface="Segoe UI Emoji"/>
                          <a:cs typeface="Segoe UI Emoji"/>
                        </a:rPr>
                        <a:t>to-</a:t>
                      </a:r>
                      <a:r>
                        <a:rPr dirty="0" sz="950">
                          <a:solidFill>
                            <a:srgbClr val="212121"/>
                          </a:solidFill>
                          <a:latin typeface="Segoe UI Emoji"/>
                          <a:cs typeface="Segoe UI Emoji"/>
                        </a:rPr>
                        <a:t>Consumer</a:t>
                      </a:r>
                      <a:r>
                        <a:rPr dirty="0" sz="950" spc="-25">
                          <a:solidFill>
                            <a:srgbClr val="212121"/>
                          </a:solidFill>
                          <a:latin typeface="Segoe UI Emoji"/>
                          <a:cs typeface="Segoe UI Emoji"/>
                        </a:rPr>
                        <a:t> </a:t>
                      </a:r>
                      <a:r>
                        <a:rPr dirty="0" sz="950" spc="35">
                          <a:solidFill>
                            <a:srgbClr val="212121"/>
                          </a:solidFill>
                          <a:latin typeface="Segoe UI Emoji"/>
                          <a:cs typeface="Segoe UI Emoji"/>
                        </a:rPr>
                        <a:t>Sales</a:t>
                      </a:r>
                      <a:endParaRPr sz="950">
                        <a:latin typeface="Segoe UI Emoji"/>
                        <a:cs typeface="Segoe UI Emoji"/>
                      </a:endParaRPr>
                    </a:p>
                    <a:p>
                      <a:pPr marL="645795" marR="1206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950" spc="-10">
                          <a:solidFill>
                            <a:srgbClr val="212121"/>
                          </a:solidFill>
                          <a:latin typeface="Segoe UI Emoji"/>
                          <a:cs typeface="Segoe UI Emoji"/>
                        </a:rPr>
                        <a:t>Channels</a:t>
                      </a:r>
                      <a:endParaRPr sz="950">
                        <a:latin typeface="Segoe UI Emoji"/>
                        <a:cs typeface="Segoe UI Emoji"/>
                      </a:endParaRPr>
                    </a:p>
                  </a:txBody>
                  <a:tcPr marL="0" marR="0" marB="0" marT="80645">
                    <a:lnT w="57150">
                      <a:solidFill>
                        <a:srgbClr val="D9D9D9"/>
                      </a:solidFill>
                      <a:prstDash val="solid"/>
                    </a:lnT>
                    <a:lnB w="57150">
                      <a:solidFill>
                        <a:srgbClr val="D9D9D9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219075" indent="-171450">
                        <a:lnSpc>
                          <a:spcPct val="100000"/>
                        </a:lnSpc>
                        <a:spcBef>
                          <a:spcPts val="280"/>
                        </a:spcBef>
                        <a:buChar char="✓"/>
                        <a:tabLst>
                          <a:tab pos="219075" algn="l"/>
                        </a:tabLst>
                      </a:pPr>
                      <a:r>
                        <a:rPr dirty="0" sz="950">
                          <a:latin typeface="Segoe UI Emoji"/>
                          <a:cs typeface="Segoe UI Emoji"/>
                        </a:rPr>
                        <a:t>Fluctuating</a:t>
                      </a:r>
                      <a:r>
                        <a:rPr dirty="0" sz="950" spc="5">
                          <a:latin typeface="Segoe UI Emoji"/>
                          <a:cs typeface="Segoe UI Emoji"/>
                        </a:rPr>
                        <a:t> </a:t>
                      </a:r>
                      <a:r>
                        <a:rPr dirty="0" sz="950">
                          <a:latin typeface="Segoe UI Emoji"/>
                          <a:cs typeface="Segoe UI Emoji"/>
                        </a:rPr>
                        <a:t>Raw</a:t>
                      </a:r>
                      <a:r>
                        <a:rPr dirty="0" sz="950" spc="105">
                          <a:latin typeface="Segoe UI Emoji"/>
                          <a:cs typeface="Segoe UI Emoji"/>
                        </a:rPr>
                        <a:t> </a:t>
                      </a:r>
                      <a:r>
                        <a:rPr dirty="0" sz="950">
                          <a:latin typeface="Segoe UI Emoji"/>
                          <a:cs typeface="Segoe UI Emoji"/>
                        </a:rPr>
                        <a:t>Material</a:t>
                      </a:r>
                      <a:r>
                        <a:rPr dirty="0" sz="950" spc="100">
                          <a:latin typeface="Segoe UI Emoji"/>
                          <a:cs typeface="Segoe UI Emoji"/>
                        </a:rPr>
                        <a:t> </a:t>
                      </a:r>
                      <a:r>
                        <a:rPr dirty="0" sz="950" spc="-20">
                          <a:latin typeface="Segoe UI Emoji"/>
                          <a:cs typeface="Segoe UI Emoji"/>
                        </a:rPr>
                        <a:t>Costs</a:t>
                      </a:r>
                      <a:endParaRPr sz="950">
                        <a:latin typeface="Segoe UI Emoji"/>
                        <a:cs typeface="Segoe UI Emoji"/>
                      </a:endParaRPr>
                    </a:p>
                    <a:p>
                      <a:pPr marL="219075" indent="-171450">
                        <a:lnSpc>
                          <a:spcPct val="100000"/>
                        </a:lnSpc>
                        <a:spcBef>
                          <a:spcPts val="60"/>
                        </a:spcBef>
                        <a:buChar char="✓"/>
                        <a:tabLst>
                          <a:tab pos="219075" algn="l"/>
                        </a:tabLst>
                      </a:pPr>
                      <a:r>
                        <a:rPr dirty="0" sz="950">
                          <a:latin typeface="Segoe UI Emoji"/>
                          <a:cs typeface="Segoe UI Emoji"/>
                        </a:rPr>
                        <a:t>Advanced</a:t>
                      </a:r>
                      <a:r>
                        <a:rPr dirty="0" sz="950" spc="50">
                          <a:latin typeface="Segoe UI Emoji"/>
                          <a:cs typeface="Segoe UI Emoji"/>
                        </a:rPr>
                        <a:t> </a:t>
                      </a:r>
                      <a:r>
                        <a:rPr dirty="0" sz="950" spc="-10">
                          <a:latin typeface="Segoe UI Emoji"/>
                          <a:cs typeface="Segoe UI Emoji"/>
                        </a:rPr>
                        <a:t>Manufacturing</a:t>
                      </a:r>
                      <a:endParaRPr sz="950">
                        <a:latin typeface="Segoe UI Emoji"/>
                        <a:cs typeface="Segoe UI Emoji"/>
                      </a:endParaRPr>
                    </a:p>
                    <a:p>
                      <a:pPr marL="21907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950" spc="-10">
                          <a:latin typeface="Segoe UI Emoji"/>
                          <a:cs typeface="Segoe UI Emoji"/>
                        </a:rPr>
                        <a:t>Technologies</a:t>
                      </a:r>
                      <a:endParaRPr sz="950">
                        <a:latin typeface="Segoe UI Emoji"/>
                        <a:cs typeface="Segoe UI Emoji"/>
                      </a:endParaRPr>
                    </a:p>
                    <a:p>
                      <a:pPr marL="219075" marR="1464945" indent="-172085">
                        <a:lnSpc>
                          <a:spcPts val="1200"/>
                        </a:lnSpc>
                        <a:spcBef>
                          <a:spcPts val="50"/>
                        </a:spcBef>
                        <a:buChar char="✓"/>
                        <a:tabLst>
                          <a:tab pos="219075" algn="l"/>
                        </a:tabLst>
                      </a:pPr>
                      <a:r>
                        <a:rPr dirty="0" sz="950">
                          <a:latin typeface="Segoe UI Emoji"/>
                          <a:cs typeface="Segoe UI Emoji"/>
                        </a:rPr>
                        <a:t>Regulatory</a:t>
                      </a:r>
                      <a:r>
                        <a:rPr dirty="0" sz="950" spc="70">
                          <a:latin typeface="Segoe UI Emoji"/>
                          <a:cs typeface="Segoe UI Emoji"/>
                        </a:rPr>
                        <a:t> </a:t>
                      </a:r>
                      <a:r>
                        <a:rPr dirty="0" sz="950" spc="10">
                          <a:latin typeface="Segoe UI Emoji"/>
                          <a:cs typeface="Segoe UI Emoji"/>
                        </a:rPr>
                        <a:t>Compliance</a:t>
                      </a:r>
                      <a:r>
                        <a:rPr dirty="0" sz="950" spc="70">
                          <a:latin typeface="Segoe UI Emoji"/>
                          <a:cs typeface="Segoe UI Emoji"/>
                        </a:rPr>
                        <a:t> </a:t>
                      </a:r>
                      <a:r>
                        <a:rPr dirty="0" sz="950" spc="-25">
                          <a:latin typeface="Segoe UI Emoji"/>
                          <a:cs typeface="Segoe UI Emoji"/>
                        </a:rPr>
                        <a:t>and </a:t>
                      </a:r>
                      <a:r>
                        <a:rPr dirty="0" sz="950" spc="10">
                          <a:latin typeface="Segoe UI Emoji"/>
                          <a:cs typeface="Segoe UI Emoji"/>
                        </a:rPr>
                        <a:t>Environmental</a:t>
                      </a:r>
                      <a:r>
                        <a:rPr dirty="0" sz="950" spc="-5">
                          <a:latin typeface="Segoe UI Emoji"/>
                          <a:cs typeface="Segoe UI Emoji"/>
                        </a:rPr>
                        <a:t> </a:t>
                      </a:r>
                      <a:r>
                        <a:rPr dirty="0" sz="950" spc="-10">
                          <a:latin typeface="Segoe UI Emoji"/>
                          <a:cs typeface="Segoe UI Emoji"/>
                        </a:rPr>
                        <a:t>Standards</a:t>
                      </a:r>
                      <a:endParaRPr sz="950">
                        <a:latin typeface="Segoe UI Emoji"/>
                        <a:cs typeface="Segoe UI Emoji"/>
                      </a:endParaRPr>
                    </a:p>
                    <a:p>
                      <a:pPr marL="219710" indent="-172085">
                        <a:lnSpc>
                          <a:spcPct val="100000"/>
                        </a:lnSpc>
                        <a:spcBef>
                          <a:spcPts val="15"/>
                        </a:spcBef>
                        <a:buChar char="✓"/>
                        <a:tabLst>
                          <a:tab pos="219710" algn="l"/>
                        </a:tabLst>
                      </a:pPr>
                      <a:r>
                        <a:rPr dirty="0" sz="950">
                          <a:latin typeface="Segoe UI Emoji"/>
                          <a:cs typeface="Segoe UI Emoji"/>
                        </a:rPr>
                        <a:t>Labor</a:t>
                      </a:r>
                      <a:r>
                        <a:rPr dirty="0" sz="950" spc="30">
                          <a:latin typeface="Segoe UI Emoji"/>
                          <a:cs typeface="Segoe UI Emoji"/>
                        </a:rPr>
                        <a:t> </a:t>
                      </a:r>
                      <a:r>
                        <a:rPr dirty="0" sz="950" spc="-10">
                          <a:latin typeface="Segoe UI Emoji"/>
                          <a:cs typeface="Segoe UI Emoji"/>
                        </a:rPr>
                        <a:t>Costs</a:t>
                      </a:r>
                      <a:endParaRPr sz="950">
                        <a:latin typeface="Segoe UI Emoji"/>
                        <a:cs typeface="Segoe UI Emoji"/>
                      </a:endParaRPr>
                    </a:p>
                  </a:txBody>
                  <a:tcPr marL="0" marR="0" marB="0" marT="35560">
                    <a:lnT w="57150">
                      <a:solidFill>
                        <a:srgbClr val="D9D9D9"/>
                      </a:solidFill>
                      <a:prstDash val="solid"/>
                    </a:lnT>
                    <a:lnB w="57150">
                      <a:solidFill>
                        <a:srgbClr val="D9D9D9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063625">
                <a:tc>
                  <a:txBody>
                    <a:bodyPr/>
                    <a:lstStyle/>
                    <a:p>
                      <a:pPr marL="838200">
                        <a:lnSpc>
                          <a:spcPct val="100000"/>
                        </a:lnSpc>
                        <a:spcBef>
                          <a:spcPts val="1255"/>
                        </a:spcBef>
                      </a:pPr>
                      <a:r>
                        <a:rPr dirty="0" sz="2450" spc="-290" b="1">
                          <a:latin typeface="Tahoma"/>
                          <a:cs typeface="Tahoma"/>
                        </a:rPr>
                        <a:t>AI</a:t>
                      </a:r>
                      <a:endParaRPr sz="2450">
                        <a:latin typeface="Tahoma"/>
                        <a:cs typeface="Tahoma"/>
                      </a:endParaRPr>
                    </a:p>
                    <a:p>
                      <a:pPr marL="83820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2450" spc="-20" b="1">
                          <a:latin typeface="Tahoma"/>
                          <a:cs typeface="Tahoma"/>
                        </a:rPr>
                        <a:t>Cars</a:t>
                      </a:r>
                      <a:endParaRPr sz="2450">
                        <a:latin typeface="Tahoma"/>
                        <a:cs typeface="Tahoma"/>
                      </a:endParaRPr>
                    </a:p>
                  </a:txBody>
                  <a:tcPr marL="0" marR="0" marB="0" marT="159385">
                    <a:lnT w="57150">
                      <a:solidFill>
                        <a:srgbClr val="D9D9D9"/>
                      </a:solidFill>
                      <a:prstDash val="solid"/>
                    </a:lnT>
                    <a:lnB w="5715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172720">
                        <a:lnSpc>
                          <a:spcPct val="100000"/>
                        </a:lnSpc>
                        <a:spcBef>
                          <a:spcPts val="2035"/>
                        </a:spcBef>
                      </a:pPr>
                      <a:r>
                        <a:rPr dirty="0" sz="1800" spc="-10" b="1">
                          <a:latin typeface="Tahoma"/>
                          <a:cs typeface="Tahoma"/>
                        </a:rPr>
                        <a:t>$250bn</a:t>
                      </a:r>
                      <a:endParaRPr sz="1800">
                        <a:latin typeface="Tahoma"/>
                        <a:cs typeface="Tahoma"/>
                      </a:endParaRPr>
                    </a:p>
                    <a:p>
                      <a:pPr algn="ctr" marR="166370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dirty="0" sz="1800" spc="-10">
                          <a:latin typeface="Segoe UI Emoji"/>
                          <a:cs typeface="Segoe UI Emoji"/>
                        </a:rPr>
                        <a:t>('23)</a:t>
                      </a:r>
                      <a:endParaRPr sz="1800">
                        <a:latin typeface="Segoe UI Emoji"/>
                        <a:cs typeface="Segoe UI Emoji"/>
                      </a:endParaRPr>
                    </a:p>
                  </a:txBody>
                  <a:tcPr marL="0" marR="0" marB="0" marT="258445">
                    <a:lnT w="57150">
                      <a:solidFill>
                        <a:srgbClr val="D9D9D9"/>
                      </a:solidFill>
                      <a:prstDash val="solid"/>
                    </a:lnT>
                    <a:lnB w="5715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99745">
                        <a:lnSpc>
                          <a:spcPct val="100000"/>
                        </a:lnSpc>
                        <a:spcBef>
                          <a:spcPts val="1955"/>
                        </a:spcBef>
                      </a:pPr>
                      <a:r>
                        <a:rPr dirty="0" sz="1800" spc="-60" b="1">
                          <a:latin typeface="Tahoma"/>
                          <a:cs typeface="Tahoma"/>
                        </a:rPr>
                        <a:t>20.5%</a:t>
                      </a:r>
                      <a:endParaRPr sz="1800">
                        <a:latin typeface="Tahoma"/>
                        <a:cs typeface="Tahoma"/>
                      </a:endParaRPr>
                    </a:p>
                    <a:p>
                      <a:pPr marL="41529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dirty="0" sz="1800" spc="-50">
                          <a:latin typeface="Segoe UI Emoji"/>
                          <a:cs typeface="Segoe UI Emoji"/>
                        </a:rPr>
                        <a:t>('24-</a:t>
                      </a:r>
                      <a:r>
                        <a:rPr dirty="0" sz="1800" spc="-20">
                          <a:latin typeface="Segoe UI Emoji"/>
                          <a:cs typeface="Segoe UI Emoji"/>
                        </a:rPr>
                        <a:t>'28)</a:t>
                      </a:r>
                      <a:endParaRPr sz="1800">
                        <a:latin typeface="Segoe UI Emoji"/>
                        <a:cs typeface="Segoe UI Emoji"/>
                      </a:endParaRPr>
                    </a:p>
                  </a:txBody>
                  <a:tcPr marL="0" marR="0" marB="0" marT="248285">
                    <a:lnT w="57150">
                      <a:solidFill>
                        <a:srgbClr val="D9D9D9"/>
                      </a:solidFill>
                      <a:prstDash val="solid"/>
                    </a:lnT>
                    <a:lnB w="5715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57150">
                      <a:solidFill>
                        <a:srgbClr val="D9D9D9"/>
                      </a:solidFill>
                      <a:prstDash val="solid"/>
                    </a:lnT>
                    <a:lnB w="5715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82600" marR="12065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dirty="0" sz="950">
                          <a:solidFill>
                            <a:srgbClr val="212121"/>
                          </a:solidFill>
                          <a:latin typeface="Segoe UI Emoji"/>
                          <a:cs typeface="Segoe UI Emoji"/>
                        </a:rPr>
                        <a:t>×</a:t>
                      </a:r>
                      <a:r>
                        <a:rPr dirty="0" sz="950" spc="204">
                          <a:solidFill>
                            <a:srgbClr val="212121"/>
                          </a:solidFill>
                          <a:latin typeface="Segoe UI Emoji"/>
                          <a:cs typeface="Segoe UI Emoji"/>
                        </a:rPr>
                        <a:t>  </a:t>
                      </a:r>
                      <a:r>
                        <a:rPr dirty="0" sz="950" spc="-20">
                          <a:solidFill>
                            <a:srgbClr val="212121"/>
                          </a:solidFill>
                          <a:latin typeface="Segoe UI Emoji"/>
                          <a:cs typeface="Segoe UI Emoji"/>
                        </a:rPr>
                        <a:t>High-</a:t>
                      </a:r>
                      <a:r>
                        <a:rPr dirty="0" sz="950">
                          <a:solidFill>
                            <a:srgbClr val="212121"/>
                          </a:solidFill>
                          <a:latin typeface="Segoe UI Emoji"/>
                          <a:cs typeface="Segoe UI Emoji"/>
                        </a:rPr>
                        <a:t>Performance </a:t>
                      </a:r>
                      <a:r>
                        <a:rPr dirty="0" sz="950" spc="-25">
                          <a:solidFill>
                            <a:srgbClr val="212121"/>
                          </a:solidFill>
                          <a:latin typeface="Segoe UI Emoji"/>
                          <a:cs typeface="Segoe UI Emoji"/>
                        </a:rPr>
                        <a:t>and</a:t>
                      </a:r>
                      <a:endParaRPr sz="950">
                        <a:latin typeface="Segoe UI Emoji"/>
                        <a:cs typeface="Segoe UI Emoji"/>
                      </a:endParaRPr>
                    </a:p>
                    <a:p>
                      <a:pPr marR="1206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marL="654050" marR="12065" indent="-171450">
                        <a:lnSpc>
                          <a:spcPct val="100000"/>
                        </a:lnSpc>
                        <a:buChar char="✓"/>
                        <a:tabLst>
                          <a:tab pos="654050" algn="l"/>
                        </a:tabLst>
                      </a:pPr>
                      <a:r>
                        <a:rPr dirty="0" sz="950" spc="10">
                          <a:solidFill>
                            <a:srgbClr val="212121"/>
                          </a:solidFill>
                          <a:latin typeface="Segoe UI Emoji"/>
                          <a:cs typeface="Segoe UI Emoji"/>
                        </a:rPr>
                        <a:t>Strategic</a:t>
                      </a:r>
                      <a:r>
                        <a:rPr dirty="0" sz="950" spc="-85">
                          <a:solidFill>
                            <a:srgbClr val="212121"/>
                          </a:solidFill>
                          <a:latin typeface="Segoe UI Emoji"/>
                          <a:cs typeface="Segoe UI Emoji"/>
                        </a:rPr>
                        <a:t> </a:t>
                      </a:r>
                      <a:r>
                        <a:rPr dirty="0" sz="950" spc="10">
                          <a:solidFill>
                            <a:srgbClr val="212121"/>
                          </a:solidFill>
                          <a:latin typeface="Segoe UI Emoji"/>
                          <a:cs typeface="Segoe UI Emoji"/>
                        </a:rPr>
                        <a:t>OEM</a:t>
                      </a:r>
                      <a:r>
                        <a:rPr dirty="0" sz="950" spc="45">
                          <a:solidFill>
                            <a:srgbClr val="212121"/>
                          </a:solidFill>
                          <a:latin typeface="Segoe UI Emoji"/>
                          <a:cs typeface="Segoe UI Emoji"/>
                        </a:rPr>
                        <a:t> </a:t>
                      </a:r>
                      <a:r>
                        <a:rPr dirty="0" sz="950" spc="-10">
                          <a:solidFill>
                            <a:srgbClr val="212121"/>
                          </a:solidFill>
                          <a:latin typeface="Segoe UI Emoji"/>
                          <a:cs typeface="Segoe UI Emoji"/>
                        </a:rPr>
                        <a:t>Partnerships</a:t>
                      </a:r>
                      <a:endParaRPr sz="950">
                        <a:latin typeface="Segoe UI Emoji"/>
                        <a:cs typeface="Segoe UI Emoji"/>
                      </a:endParaRPr>
                    </a:p>
                    <a:p>
                      <a:pPr marL="654050" indent="-171450">
                        <a:lnSpc>
                          <a:spcPct val="100000"/>
                        </a:lnSpc>
                        <a:spcBef>
                          <a:spcPts val="60"/>
                        </a:spcBef>
                        <a:buChar char="✓"/>
                        <a:tabLst>
                          <a:tab pos="654050" algn="l"/>
                        </a:tabLst>
                      </a:pPr>
                      <a:r>
                        <a:rPr dirty="0" sz="950">
                          <a:solidFill>
                            <a:srgbClr val="212121"/>
                          </a:solidFill>
                          <a:latin typeface="Segoe UI Emoji"/>
                          <a:cs typeface="Segoe UI Emoji"/>
                        </a:rPr>
                        <a:t>Expansion</a:t>
                      </a:r>
                      <a:r>
                        <a:rPr dirty="0" sz="950" spc="25">
                          <a:solidFill>
                            <a:srgbClr val="212121"/>
                          </a:solidFill>
                          <a:latin typeface="Segoe UI Emoji"/>
                          <a:cs typeface="Segoe UI Emoji"/>
                        </a:rPr>
                        <a:t> </a:t>
                      </a:r>
                      <a:r>
                        <a:rPr dirty="0" sz="950">
                          <a:solidFill>
                            <a:srgbClr val="212121"/>
                          </a:solidFill>
                          <a:latin typeface="Segoe UI Emoji"/>
                          <a:cs typeface="Segoe UI Emoji"/>
                        </a:rPr>
                        <a:t>in</a:t>
                      </a:r>
                      <a:r>
                        <a:rPr dirty="0" sz="950" spc="25">
                          <a:solidFill>
                            <a:srgbClr val="212121"/>
                          </a:solidFill>
                          <a:latin typeface="Segoe UI Emoji"/>
                          <a:cs typeface="Segoe UI Emoji"/>
                        </a:rPr>
                        <a:t> </a:t>
                      </a:r>
                      <a:r>
                        <a:rPr dirty="0" sz="950">
                          <a:solidFill>
                            <a:srgbClr val="212121"/>
                          </a:solidFill>
                          <a:latin typeface="Segoe UI Emoji"/>
                          <a:cs typeface="Segoe UI Emoji"/>
                        </a:rPr>
                        <a:t>Emerging</a:t>
                      </a:r>
                      <a:r>
                        <a:rPr dirty="0" sz="950" spc="15">
                          <a:solidFill>
                            <a:srgbClr val="212121"/>
                          </a:solidFill>
                          <a:latin typeface="Segoe UI Emoji"/>
                          <a:cs typeface="Segoe UI Emoji"/>
                        </a:rPr>
                        <a:t> </a:t>
                      </a:r>
                      <a:r>
                        <a:rPr dirty="0" sz="950" spc="-10">
                          <a:solidFill>
                            <a:srgbClr val="212121"/>
                          </a:solidFill>
                          <a:latin typeface="Segoe UI Emoji"/>
                          <a:cs typeface="Segoe UI Emoji"/>
                        </a:rPr>
                        <a:t>Markets</a:t>
                      </a:r>
                      <a:endParaRPr sz="950">
                        <a:latin typeface="Segoe UI Emoji"/>
                        <a:cs typeface="Segoe UI Emoji"/>
                      </a:endParaRPr>
                    </a:p>
                    <a:p>
                      <a:pPr marR="1206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marL="654050" marR="12065">
                        <a:lnSpc>
                          <a:spcPct val="100000"/>
                        </a:lnSpc>
                      </a:pPr>
                      <a:r>
                        <a:rPr dirty="0" sz="950" spc="-10">
                          <a:solidFill>
                            <a:srgbClr val="212121"/>
                          </a:solidFill>
                          <a:latin typeface="Segoe UI Emoji"/>
                          <a:cs typeface="Segoe UI Emoji"/>
                        </a:rPr>
                        <a:t>Channels</a:t>
                      </a:r>
                      <a:endParaRPr sz="950">
                        <a:latin typeface="Segoe UI Emoji"/>
                        <a:cs typeface="Segoe UI Emoji"/>
                      </a:endParaRPr>
                    </a:p>
                  </a:txBody>
                  <a:tcPr marL="0" marR="0" marB="0" marT="55244">
                    <a:lnT w="57150">
                      <a:solidFill>
                        <a:srgbClr val="D9D9D9"/>
                      </a:solidFill>
                      <a:prstDash val="solid"/>
                    </a:lnT>
                    <a:lnB w="57150">
                      <a:solidFill>
                        <a:srgbClr val="D9D9D9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dirty="0" sz="950">
                          <a:latin typeface="Segoe UI Emoji"/>
                          <a:cs typeface="Segoe UI Emoji"/>
                        </a:rPr>
                        <a:t>×</a:t>
                      </a:r>
                      <a:r>
                        <a:rPr dirty="0" sz="950" spc="190">
                          <a:latin typeface="Segoe UI Emoji"/>
                          <a:cs typeface="Segoe UI Emoji"/>
                        </a:rPr>
                        <a:t>  </a:t>
                      </a:r>
                      <a:r>
                        <a:rPr dirty="0" sz="950">
                          <a:latin typeface="Segoe UI Emoji"/>
                          <a:cs typeface="Segoe UI Emoji"/>
                        </a:rPr>
                        <a:t>Fluctuating</a:t>
                      </a:r>
                      <a:r>
                        <a:rPr dirty="0" sz="950" spc="-50">
                          <a:latin typeface="Segoe UI Emoji"/>
                          <a:cs typeface="Segoe UI Emoji"/>
                        </a:rPr>
                        <a:t> </a:t>
                      </a:r>
                      <a:r>
                        <a:rPr dirty="0" sz="950">
                          <a:latin typeface="Segoe UI Emoji"/>
                          <a:cs typeface="Segoe UI Emoji"/>
                        </a:rPr>
                        <a:t>Raw</a:t>
                      </a:r>
                      <a:r>
                        <a:rPr dirty="0" sz="950" spc="30">
                          <a:latin typeface="Segoe UI Emoji"/>
                          <a:cs typeface="Segoe UI Emoji"/>
                        </a:rPr>
                        <a:t> </a:t>
                      </a:r>
                      <a:r>
                        <a:rPr dirty="0" sz="950">
                          <a:latin typeface="Segoe UI Emoji"/>
                          <a:cs typeface="Segoe UI Emoji"/>
                        </a:rPr>
                        <a:t>Material</a:t>
                      </a:r>
                      <a:r>
                        <a:rPr dirty="0" sz="950" spc="30">
                          <a:latin typeface="Segoe UI Emoji"/>
                          <a:cs typeface="Segoe UI Emoji"/>
                        </a:rPr>
                        <a:t> </a:t>
                      </a:r>
                      <a:r>
                        <a:rPr dirty="0" sz="950" spc="-10">
                          <a:latin typeface="Segoe UI Emoji"/>
                          <a:cs typeface="Segoe UI Emoji"/>
                        </a:rPr>
                        <a:t>Costs</a:t>
                      </a:r>
                      <a:endParaRPr sz="950">
                        <a:latin typeface="Segoe UI Emoji"/>
                        <a:cs typeface="Segoe UI Emoji"/>
                      </a:endParaRPr>
                    </a:p>
                    <a:p>
                      <a:pPr marL="219710" indent="-172085">
                        <a:lnSpc>
                          <a:spcPct val="100000"/>
                        </a:lnSpc>
                        <a:spcBef>
                          <a:spcPts val="60"/>
                        </a:spcBef>
                        <a:buChar char="✓"/>
                        <a:tabLst>
                          <a:tab pos="219710" algn="l"/>
                        </a:tabLst>
                      </a:pPr>
                      <a:r>
                        <a:rPr dirty="0" sz="950">
                          <a:latin typeface="Segoe UI Emoji"/>
                          <a:cs typeface="Segoe UI Emoji"/>
                        </a:rPr>
                        <a:t>Advanced</a:t>
                      </a:r>
                      <a:r>
                        <a:rPr dirty="0" sz="950" spc="30">
                          <a:latin typeface="Segoe UI Emoji"/>
                          <a:cs typeface="Segoe UI Emoji"/>
                        </a:rPr>
                        <a:t> </a:t>
                      </a:r>
                      <a:r>
                        <a:rPr dirty="0" sz="950" spc="-10">
                          <a:latin typeface="Segoe UI Emoji"/>
                          <a:cs typeface="Segoe UI Emoji"/>
                        </a:rPr>
                        <a:t>Manufacturing</a:t>
                      </a:r>
                      <a:endParaRPr sz="950">
                        <a:latin typeface="Segoe UI Emoji"/>
                        <a:cs typeface="Segoe UI Emoji"/>
                      </a:endParaRPr>
                    </a:p>
                    <a:p>
                      <a:pPr marL="2190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950" spc="-10">
                          <a:latin typeface="Segoe UI Emoji"/>
                          <a:cs typeface="Segoe UI Emoji"/>
                        </a:rPr>
                        <a:t>Technologies</a:t>
                      </a:r>
                      <a:endParaRPr sz="950">
                        <a:latin typeface="Segoe UI Emoji"/>
                        <a:cs typeface="Segoe UI Emoji"/>
                      </a:endParaRPr>
                    </a:p>
                    <a:p>
                      <a:pPr algn="ctr" marL="171450" marR="1417320" indent="-171450">
                        <a:lnSpc>
                          <a:spcPct val="100000"/>
                        </a:lnSpc>
                        <a:spcBef>
                          <a:spcPts val="65"/>
                        </a:spcBef>
                        <a:buChar char="✓"/>
                        <a:tabLst>
                          <a:tab pos="171450" algn="l"/>
                        </a:tabLst>
                      </a:pPr>
                      <a:r>
                        <a:rPr dirty="0" sz="950">
                          <a:latin typeface="Segoe UI Emoji"/>
                          <a:cs typeface="Segoe UI Emoji"/>
                        </a:rPr>
                        <a:t>Regulatory</a:t>
                      </a:r>
                      <a:r>
                        <a:rPr dirty="0" sz="950" spc="70">
                          <a:latin typeface="Segoe UI Emoji"/>
                          <a:cs typeface="Segoe UI Emoji"/>
                        </a:rPr>
                        <a:t> </a:t>
                      </a:r>
                      <a:r>
                        <a:rPr dirty="0" sz="950" spc="10">
                          <a:latin typeface="Segoe UI Emoji"/>
                          <a:cs typeface="Segoe UI Emoji"/>
                        </a:rPr>
                        <a:t>Compliance</a:t>
                      </a:r>
                      <a:r>
                        <a:rPr dirty="0" sz="950" spc="70">
                          <a:latin typeface="Segoe UI Emoji"/>
                          <a:cs typeface="Segoe UI Emoji"/>
                        </a:rPr>
                        <a:t> </a:t>
                      </a:r>
                      <a:r>
                        <a:rPr dirty="0" sz="950" spc="-25">
                          <a:latin typeface="Segoe UI Emoji"/>
                          <a:cs typeface="Segoe UI Emoji"/>
                        </a:rPr>
                        <a:t>and</a:t>
                      </a:r>
                      <a:endParaRPr sz="950">
                        <a:latin typeface="Segoe UI Emoji"/>
                        <a:cs typeface="Segoe UI Emoji"/>
                      </a:endParaRPr>
                    </a:p>
                    <a:p>
                      <a:pPr algn="ctr" marR="13792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950">
                          <a:latin typeface="Segoe UI Emoji"/>
                          <a:cs typeface="Segoe UI Emoji"/>
                        </a:rPr>
                        <a:t>Environmental</a:t>
                      </a:r>
                      <a:r>
                        <a:rPr dirty="0" sz="950" spc="114">
                          <a:latin typeface="Segoe UI Emoji"/>
                          <a:cs typeface="Segoe UI Emoji"/>
                        </a:rPr>
                        <a:t> </a:t>
                      </a:r>
                      <a:r>
                        <a:rPr dirty="0" sz="950" spc="-10">
                          <a:latin typeface="Segoe UI Emoji"/>
                          <a:cs typeface="Segoe UI Emoji"/>
                        </a:rPr>
                        <a:t>Standards</a:t>
                      </a:r>
                      <a:endParaRPr sz="950">
                        <a:latin typeface="Segoe UI Emoji"/>
                        <a:cs typeface="Segoe UI Emoji"/>
                      </a:endParaRPr>
                    </a:p>
                    <a:p>
                      <a:pPr marL="219075" indent="-171450">
                        <a:lnSpc>
                          <a:spcPct val="100000"/>
                        </a:lnSpc>
                        <a:spcBef>
                          <a:spcPts val="60"/>
                        </a:spcBef>
                        <a:buChar char="✓"/>
                        <a:tabLst>
                          <a:tab pos="219075" algn="l"/>
                        </a:tabLst>
                      </a:pPr>
                      <a:r>
                        <a:rPr dirty="0" sz="950">
                          <a:latin typeface="Segoe UI Emoji"/>
                          <a:cs typeface="Segoe UI Emoji"/>
                        </a:rPr>
                        <a:t>Labor</a:t>
                      </a:r>
                      <a:r>
                        <a:rPr dirty="0" sz="950" spc="20">
                          <a:latin typeface="Segoe UI Emoji"/>
                          <a:cs typeface="Segoe UI Emoji"/>
                        </a:rPr>
                        <a:t> </a:t>
                      </a:r>
                      <a:r>
                        <a:rPr dirty="0" sz="950" spc="-10">
                          <a:latin typeface="Segoe UI Emoji"/>
                          <a:cs typeface="Segoe UI Emoji"/>
                        </a:rPr>
                        <a:t>Costs</a:t>
                      </a:r>
                      <a:endParaRPr sz="950">
                        <a:latin typeface="Segoe UI Emoji"/>
                        <a:cs typeface="Segoe UI Emoji"/>
                      </a:endParaRPr>
                    </a:p>
                  </a:txBody>
                  <a:tcPr marL="0" marR="0" marB="0" marT="55244">
                    <a:lnT w="57150">
                      <a:solidFill>
                        <a:srgbClr val="D9D9D9"/>
                      </a:solidFill>
                      <a:prstDash val="solid"/>
                    </a:lnT>
                    <a:lnB w="57150">
                      <a:solidFill>
                        <a:srgbClr val="D9D9D9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24500" y="2257425"/>
            <a:ext cx="705385" cy="699080"/>
          </a:xfrm>
          <a:prstGeom prst="rect">
            <a:avLst/>
          </a:prstGeom>
        </p:spPr>
      </p:pic>
      <p:pic>
        <p:nvPicPr>
          <p:cNvPr id="18" name="object 18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448813" y="4384981"/>
            <a:ext cx="781236" cy="777568"/>
          </a:xfrm>
          <a:prstGeom prst="rect">
            <a:avLst/>
          </a:prstGeom>
        </p:spPr>
      </p:pic>
      <p:pic>
        <p:nvPicPr>
          <p:cNvPr id="19" name="object 19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435127" y="3305175"/>
            <a:ext cx="756122" cy="746770"/>
          </a:xfrm>
          <a:prstGeom prst="rect">
            <a:avLst/>
          </a:prstGeom>
        </p:spPr>
      </p:pic>
      <p:sp>
        <p:nvSpPr>
          <p:cNvPr id="20" name="object 20" descr=""/>
          <p:cNvSpPr/>
          <p:nvPr/>
        </p:nvSpPr>
        <p:spPr>
          <a:xfrm>
            <a:off x="10824430" y="4337864"/>
            <a:ext cx="716280" cy="716280"/>
          </a:xfrm>
          <a:custGeom>
            <a:avLst/>
            <a:gdLst/>
            <a:ahLst/>
            <a:cxnLst/>
            <a:rect l="l" t="t" r="r" b="b"/>
            <a:pathLst>
              <a:path w="716279" h="716279">
                <a:moveTo>
                  <a:pt x="358268" y="0"/>
                </a:moveTo>
                <a:lnTo>
                  <a:pt x="357979" y="0"/>
                </a:lnTo>
                <a:lnTo>
                  <a:pt x="309149" y="3284"/>
                </a:lnTo>
                <a:lnTo>
                  <a:pt x="309321" y="3284"/>
                </a:lnTo>
                <a:lnTo>
                  <a:pt x="262728" y="12816"/>
                </a:lnTo>
                <a:lnTo>
                  <a:pt x="218558" y="28170"/>
                </a:lnTo>
                <a:lnTo>
                  <a:pt x="177232" y="48918"/>
                </a:lnTo>
                <a:lnTo>
                  <a:pt x="139172" y="74634"/>
                </a:lnTo>
                <a:lnTo>
                  <a:pt x="104806" y="104892"/>
                </a:lnTo>
                <a:lnTo>
                  <a:pt x="74558" y="139265"/>
                </a:lnTo>
                <a:lnTo>
                  <a:pt x="48854" y="177327"/>
                </a:lnTo>
                <a:lnTo>
                  <a:pt x="28121" y="218651"/>
                </a:lnTo>
                <a:lnTo>
                  <a:pt x="12783" y="262812"/>
                </a:lnTo>
                <a:lnTo>
                  <a:pt x="3266" y="309382"/>
                </a:lnTo>
                <a:lnTo>
                  <a:pt x="0" y="357973"/>
                </a:lnTo>
                <a:lnTo>
                  <a:pt x="3269" y="406546"/>
                </a:lnTo>
                <a:lnTo>
                  <a:pt x="12790" y="453133"/>
                </a:lnTo>
                <a:lnTo>
                  <a:pt x="28137" y="497307"/>
                </a:lnTo>
                <a:lnTo>
                  <a:pt x="48881" y="538642"/>
                </a:lnTo>
                <a:lnTo>
                  <a:pt x="74597" y="576710"/>
                </a:lnTo>
                <a:lnTo>
                  <a:pt x="104858" y="611086"/>
                </a:lnTo>
                <a:lnTo>
                  <a:pt x="139238" y="641344"/>
                </a:lnTo>
                <a:lnTo>
                  <a:pt x="177310" y="667056"/>
                </a:lnTo>
                <a:lnTo>
                  <a:pt x="218649" y="687796"/>
                </a:lnTo>
                <a:lnTo>
                  <a:pt x="262828" y="703138"/>
                </a:lnTo>
                <a:lnTo>
                  <a:pt x="309430" y="712656"/>
                </a:lnTo>
                <a:lnTo>
                  <a:pt x="357967" y="715923"/>
                </a:lnTo>
                <a:lnTo>
                  <a:pt x="406543" y="712656"/>
                </a:lnTo>
                <a:lnTo>
                  <a:pt x="453133" y="703138"/>
                </a:lnTo>
                <a:lnTo>
                  <a:pt x="497310" y="687796"/>
                </a:lnTo>
                <a:lnTo>
                  <a:pt x="538647" y="667056"/>
                </a:lnTo>
                <a:lnTo>
                  <a:pt x="576719" y="641344"/>
                </a:lnTo>
                <a:lnTo>
                  <a:pt x="611099" y="611086"/>
                </a:lnTo>
                <a:lnTo>
                  <a:pt x="641360" y="576710"/>
                </a:lnTo>
                <a:lnTo>
                  <a:pt x="667076" y="538642"/>
                </a:lnTo>
                <a:lnTo>
                  <a:pt x="677481" y="517909"/>
                </a:lnTo>
                <a:lnTo>
                  <a:pt x="243165" y="517909"/>
                </a:lnTo>
                <a:lnTo>
                  <a:pt x="198099" y="472845"/>
                </a:lnTo>
                <a:lnTo>
                  <a:pt x="312850" y="357973"/>
                </a:lnTo>
                <a:lnTo>
                  <a:pt x="198023" y="243051"/>
                </a:lnTo>
                <a:lnTo>
                  <a:pt x="243139" y="197987"/>
                </a:lnTo>
                <a:lnTo>
                  <a:pt x="677531" y="197987"/>
                </a:lnTo>
                <a:lnTo>
                  <a:pt x="667173" y="177327"/>
                </a:lnTo>
                <a:lnTo>
                  <a:pt x="641484" y="139265"/>
                </a:lnTo>
                <a:lnTo>
                  <a:pt x="611249" y="104892"/>
                </a:lnTo>
                <a:lnTo>
                  <a:pt x="576896" y="74634"/>
                </a:lnTo>
                <a:lnTo>
                  <a:pt x="538851" y="48918"/>
                </a:lnTo>
                <a:lnTo>
                  <a:pt x="497539" y="28170"/>
                </a:lnTo>
                <a:lnTo>
                  <a:pt x="453387" y="12817"/>
                </a:lnTo>
                <a:lnTo>
                  <a:pt x="406822" y="3284"/>
                </a:lnTo>
                <a:lnTo>
                  <a:pt x="358268" y="0"/>
                </a:lnTo>
                <a:close/>
              </a:path>
              <a:path w="716279" h="716279">
                <a:moveTo>
                  <a:pt x="357979" y="402999"/>
                </a:moveTo>
                <a:lnTo>
                  <a:pt x="243115" y="517909"/>
                </a:lnTo>
                <a:lnTo>
                  <a:pt x="472870" y="517909"/>
                </a:lnTo>
                <a:lnTo>
                  <a:pt x="357979" y="402999"/>
                </a:lnTo>
                <a:close/>
              </a:path>
              <a:path w="716279" h="716279">
                <a:moveTo>
                  <a:pt x="677531" y="197987"/>
                </a:moveTo>
                <a:lnTo>
                  <a:pt x="472869" y="197987"/>
                </a:lnTo>
                <a:lnTo>
                  <a:pt x="517936" y="243051"/>
                </a:lnTo>
                <a:lnTo>
                  <a:pt x="403083" y="357973"/>
                </a:lnTo>
                <a:lnTo>
                  <a:pt x="517936" y="472845"/>
                </a:lnTo>
                <a:lnTo>
                  <a:pt x="472870" y="517909"/>
                </a:lnTo>
                <a:lnTo>
                  <a:pt x="677481" y="517909"/>
                </a:lnTo>
                <a:lnTo>
                  <a:pt x="687820" y="497307"/>
                </a:lnTo>
                <a:lnTo>
                  <a:pt x="703166" y="453134"/>
                </a:lnTo>
                <a:lnTo>
                  <a:pt x="712688" y="406547"/>
                </a:lnTo>
                <a:lnTo>
                  <a:pt x="715959" y="357973"/>
                </a:lnTo>
                <a:lnTo>
                  <a:pt x="712710" y="309382"/>
                </a:lnTo>
                <a:lnTo>
                  <a:pt x="703213" y="262812"/>
                </a:lnTo>
                <a:lnTo>
                  <a:pt x="687892" y="218652"/>
                </a:lnTo>
                <a:lnTo>
                  <a:pt x="677531" y="197987"/>
                </a:lnTo>
                <a:close/>
              </a:path>
              <a:path w="716279" h="716279">
                <a:moveTo>
                  <a:pt x="472869" y="197987"/>
                </a:moveTo>
                <a:lnTo>
                  <a:pt x="243139" y="197987"/>
                </a:lnTo>
                <a:lnTo>
                  <a:pt x="357979" y="312909"/>
                </a:lnTo>
                <a:lnTo>
                  <a:pt x="472869" y="197987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 descr=""/>
          <p:cNvSpPr/>
          <p:nvPr/>
        </p:nvSpPr>
        <p:spPr>
          <a:xfrm>
            <a:off x="10824391" y="2280464"/>
            <a:ext cx="716280" cy="716280"/>
          </a:xfrm>
          <a:custGeom>
            <a:avLst/>
            <a:gdLst/>
            <a:ahLst/>
            <a:cxnLst/>
            <a:rect l="l" t="t" r="r" b="b"/>
            <a:pathLst>
              <a:path w="716279" h="716280">
                <a:moveTo>
                  <a:pt x="358245" y="0"/>
                </a:moveTo>
                <a:lnTo>
                  <a:pt x="357968" y="0"/>
                </a:lnTo>
                <a:lnTo>
                  <a:pt x="309185" y="3281"/>
                </a:lnTo>
                <a:lnTo>
                  <a:pt x="309326" y="3281"/>
                </a:lnTo>
                <a:lnTo>
                  <a:pt x="262735" y="12811"/>
                </a:lnTo>
                <a:lnTo>
                  <a:pt x="218567" y="28162"/>
                </a:lnTo>
                <a:lnTo>
                  <a:pt x="177240" y="48909"/>
                </a:lnTo>
                <a:lnTo>
                  <a:pt x="139181" y="74624"/>
                </a:lnTo>
                <a:lnTo>
                  <a:pt x="104813" y="104881"/>
                </a:lnTo>
                <a:lnTo>
                  <a:pt x="74564" y="139253"/>
                </a:lnTo>
                <a:lnTo>
                  <a:pt x="48859" y="177315"/>
                </a:lnTo>
                <a:lnTo>
                  <a:pt x="28124" y="218639"/>
                </a:lnTo>
                <a:lnTo>
                  <a:pt x="12785" y="262799"/>
                </a:lnTo>
                <a:lnTo>
                  <a:pt x="3267" y="309377"/>
                </a:lnTo>
                <a:lnTo>
                  <a:pt x="0" y="357948"/>
                </a:lnTo>
                <a:lnTo>
                  <a:pt x="3267" y="406521"/>
                </a:lnTo>
                <a:lnTo>
                  <a:pt x="12787" y="453108"/>
                </a:lnTo>
                <a:lnTo>
                  <a:pt x="28131" y="497283"/>
                </a:lnTo>
                <a:lnTo>
                  <a:pt x="48874" y="538617"/>
                </a:lnTo>
                <a:lnTo>
                  <a:pt x="74589" y="576686"/>
                </a:lnTo>
                <a:lnTo>
                  <a:pt x="104848" y="611063"/>
                </a:lnTo>
                <a:lnTo>
                  <a:pt x="139227" y="641321"/>
                </a:lnTo>
                <a:lnTo>
                  <a:pt x="177297" y="667033"/>
                </a:lnTo>
                <a:lnTo>
                  <a:pt x="218633" y="687775"/>
                </a:lnTo>
                <a:lnTo>
                  <a:pt x="262808" y="703118"/>
                </a:lnTo>
                <a:lnTo>
                  <a:pt x="309396" y="712636"/>
                </a:lnTo>
                <a:lnTo>
                  <a:pt x="357969" y="715904"/>
                </a:lnTo>
                <a:lnTo>
                  <a:pt x="406542" y="712636"/>
                </a:lnTo>
                <a:lnTo>
                  <a:pt x="453129" y="703118"/>
                </a:lnTo>
                <a:lnTo>
                  <a:pt x="497304" y="687775"/>
                </a:lnTo>
                <a:lnTo>
                  <a:pt x="538640" y="667034"/>
                </a:lnTo>
                <a:lnTo>
                  <a:pt x="576710" y="641321"/>
                </a:lnTo>
                <a:lnTo>
                  <a:pt x="611088" y="611063"/>
                </a:lnTo>
                <a:lnTo>
                  <a:pt x="641347" y="576686"/>
                </a:lnTo>
                <a:lnTo>
                  <a:pt x="667062" y="538617"/>
                </a:lnTo>
                <a:lnTo>
                  <a:pt x="670075" y="532612"/>
                </a:lnTo>
                <a:lnTo>
                  <a:pt x="287278" y="532612"/>
                </a:lnTo>
                <a:lnTo>
                  <a:pt x="152406" y="397734"/>
                </a:lnTo>
                <a:lnTo>
                  <a:pt x="197459" y="352670"/>
                </a:lnTo>
                <a:lnTo>
                  <a:pt x="375917" y="352670"/>
                </a:lnTo>
                <a:lnTo>
                  <a:pt x="446678" y="281194"/>
                </a:lnTo>
                <a:lnTo>
                  <a:pt x="472551" y="255483"/>
                </a:lnTo>
                <a:lnTo>
                  <a:pt x="498725" y="229851"/>
                </a:lnTo>
                <a:lnTo>
                  <a:pt x="528959" y="200551"/>
                </a:lnTo>
                <a:lnTo>
                  <a:pt x="530203" y="199294"/>
                </a:lnTo>
                <a:lnTo>
                  <a:pt x="531560" y="198050"/>
                </a:lnTo>
                <a:lnTo>
                  <a:pt x="534438" y="195574"/>
                </a:lnTo>
                <a:lnTo>
                  <a:pt x="535695" y="194205"/>
                </a:lnTo>
                <a:lnTo>
                  <a:pt x="536788" y="192709"/>
                </a:lnTo>
                <a:lnTo>
                  <a:pt x="674868" y="192709"/>
                </a:lnTo>
                <a:lnTo>
                  <a:pt x="667150" y="177315"/>
                </a:lnTo>
                <a:lnTo>
                  <a:pt x="641460" y="139253"/>
                </a:lnTo>
                <a:lnTo>
                  <a:pt x="611226" y="104881"/>
                </a:lnTo>
                <a:lnTo>
                  <a:pt x="576873" y="74624"/>
                </a:lnTo>
                <a:lnTo>
                  <a:pt x="538827" y="48909"/>
                </a:lnTo>
                <a:lnTo>
                  <a:pt x="497516" y="28163"/>
                </a:lnTo>
                <a:lnTo>
                  <a:pt x="453364" y="12811"/>
                </a:lnTo>
                <a:lnTo>
                  <a:pt x="406798" y="3281"/>
                </a:lnTo>
                <a:lnTo>
                  <a:pt x="358245" y="0"/>
                </a:lnTo>
                <a:close/>
              </a:path>
              <a:path w="716279" h="716280">
                <a:moveTo>
                  <a:pt x="674868" y="192709"/>
                </a:moveTo>
                <a:lnTo>
                  <a:pt x="536788" y="192709"/>
                </a:lnTo>
                <a:lnTo>
                  <a:pt x="582483" y="237761"/>
                </a:lnTo>
                <a:lnTo>
                  <a:pt x="287278" y="532612"/>
                </a:lnTo>
                <a:lnTo>
                  <a:pt x="670075" y="532612"/>
                </a:lnTo>
                <a:lnTo>
                  <a:pt x="687804" y="497283"/>
                </a:lnTo>
                <a:lnTo>
                  <a:pt x="703148" y="453109"/>
                </a:lnTo>
                <a:lnTo>
                  <a:pt x="712667" y="406522"/>
                </a:lnTo>
                <a:lnTo>
                  <a:pt x="715935" y="357948"/>
                </a:lnTo>
                <a:lnTo>
                  <a:pt x="712778" y="310735"/>
                </a:lnTo>
                <a:lnTo>
                  <a:pt x="712688" y="309377"/>
                </a:lnTo>
                <a:lnTo>
                  <a:pt x="703189" y="262800"/>
                </a:lnTo>
                <a:lnTo>
                  <a:pt x="687868" y="218639"/>
                </a:lnTo>
                <a:lnTo>
                  <a:pt x="674868" y="192709"/>
                </a:lnTo>
                <a:close/>
              </a:path>
              <a:path w="716279" h="716280">
                <a:moveTo>
                  <a:pt x="375917" y="352670"/>
                </a:moveTo>
                <a:lnTo>
                  <a:pt x="197459" y="352670"/>
                </a:lnTo>
                <a:lnTo>
                  <a:pt x="287278" y="442484"/>
                </a:lnTo>
                <a:lnTo>
                  <a:pt x="375917" y="352670"/>
                </a:lnTo>
                <a:close/>
              </a:path>
            </a:pathLst>
          </a:custGeom>
          <a:solidFill>
            <a:srgbClr val="F8DD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 descr=""/>
          <p:cNvSpPr/>
          <p:nvPr/>
        </p:nvSpPr>
        <p:spPr>
          <a:xfrm>
            <a:off x="314325" y="2162175"/>
            <a:ext cx="11572240" cy="39370"/>
          </a:xfrm>
          <a:custGeom>
            <a:avLst/>
            <a:gdLst/>
            <a:ahLst/>
            <a:cxnLst/>
            <a:rect l="l" t="t" r="r" b="b"/>
            <a:pathLst>
              <a:path w="11572240" h="39369">
                <a:moveTo>
                  <a:pt x="0" y="39370"/>
                </a:moveTo>
                <a:lnTo>
                  <a:pt x="11571732" y="0"/>
                </a:lnTo>
              </a:path>
            </a:pathLst>
          </a:custGeom>
          <a:ln w="19050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23" name="object 23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09575" y="1524000"/>
            <a:ext cx="1285875" cy="342900"/>
          </a:xfrm>
          <a:prstGeom prst="rect">
            <a:avLst/>
          </a:prstGeom>
        </p:spPr>
      </p:pic>
      <p:sp>
        <p:nvSpPr>
          <p:cNvPr id="24" name="object 24" descr=""/>
          <p:cNvSpPr/>
          <p:nvPr/>
        </p:nvSpPr>
        <p:spPr>
          <a:xfrm>
            <a:off x="8644001" y="1138300"/>
            <a:ext cx="1706245" cy="0"/>
          </a:xfrm>
          <a:custGeom>
            <a:avLst/>
            <a:gdLst/>
            <a:ahLst/>
            <a:cxnLst/>
            <a:rect l="l" t="t" r="r" b="b"/>
            <a:pathLst>
              <a:path w="1706245" h="0">
                <a:moveTo>
                  <a:pt x="0" y="0"/>
                </a:moveTo>
                <a:lnTo>
                  <a:pt x="1706245" y="0"/>
                </a:lnTo>
              </a:path>
            </a:pathLst>
          </a:custGeom>
          <a:ln w="24765">
            <a:solidFill>
              <a:srgbClr val="747474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25" name="object 25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28625" y="2371725"/>
            <a:ext cx="552450" cy="561975"/>
          </a:xfrm>
          <a:prstGeom prst="rect">
            <a:avLst/>
          </a:prstGeom>
        </p:spPr>
      </p:pic>
      <p:pic>
        <p:nvPicPr>
          <p:cNvPr id="26" name="object 26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28625" y="3371850"/>
            <a:ext cx="552450" cy="552450"/>
          </a:xfrm>
          <a:prstGeom prst="rect">
            <a:avLst/>
          </a:prstGeom>
        </p:spPr>
      </p:pic>
      <p:pic>
        <p:nvPicPr>
          <p:cNvPr id="27" name="object 27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16623" y="4327588"/>
            <a:ext cx="590692" cy="698373"/>
          </a:xfrm>
          <a:prstGeom prst="rect">
            <a:avLst/>
          </a:prstGeom>
        </p:spPr>
      </p:pic>
      <p:sp>
        <p:nvSpPr>
          <p:cNvPr id="28" name="object 28" descr=""/>
          <p:cNvSpPr/>
          <p:nvPr/>
        </p:nvSpPr>
        <p:spPr>
          <a:xfrm>
            <a:off x="10833916" y="3356789"/>
            <a:ext cx="716280" cy="716280"/>
          </a:xfrm>
          <a:custGeom>
            <a:avLst/>
            <a:gdLst/>
            <a:ahLst/>
            <a:cxnLst/>
            <a:rect l="l" t="t" r="r" b="b"/>
            <a:pathLst>
              <a:path w="716279" h="716279">
                <a:moveTo>
                  <a:pt x="358245" y="0"/>
                </a:moveTo>
                <a:lnTo>
                  <a:pt x="357968" y="0"/>
                </a:lnTo>
                <a:lnTo>
                  <a:pt x="309185" y="3281"/>
                </a:lnTo>
                <a:lnTo>
                  <a:pt x="309326" y="3281"/>
                </a:lnTo>
                <a:lnTo>
                  <a:pt x="262735" y="12811"/>
                </a:lnTo>
                <a:lnTo>
                  <a:pt x="218567" y="28163"/>
                </a:lnTo>
                <a:lnTo>
                  <a:pt x="177240" y="48909"/>
                </a:lnTo>
                <a:lnTo>
                  <a:pt x="139181" y="74624"/>
                </a:lnTo>
                <a:lnTo>
                  <a:pt x="104813" y="104881"/>
                </a:lnTo>
                <a:lnTo>
                  <a:pt x="74564" y="139253"/>
                </a:lnTo>
                <a:lnTo>
                  <a:pt x="48859" y="177315"/>
                </a:lnTo>
                <a:lnTo>
                  <a:pt x="28124" y="218639"/>
                </a:lnTo>
                <a:lnTo>
                  <a:pt x="12785" y="262799"/>
                </a:lnTo>
                <a:lnTo>
                  <a:pt x="3267" y="309377"/>
                </a:lnTo>
                <a:lnTo>
                  <a:pt x="0" y="357948"/>
                </a:lnTo>
                <a:lnTo>
                  <a:pt x="3267" y="406521"/>
                </a:lnTo>
                <a:lnTo>
                  <a:pt x="12787" y="453108"/>
                </a:lnTo>
                <a:lnTo>
                  <a:pt x="28131" y="497283"/>
                </a:lnTo>
                <a:lnTo>
                  <a:pt x="48874" y="538617"/>
                </a:lnTo>
                <a:lnTo>
                  <a:pt x="74589" y="576686"/>
                </a:lnTo>
                <a:lnTo>
                  <a:pt x="104848" y="611063"/>
                </a:lnTo>
                <a:lnTo>
                  <a:pt x="139227" y="641321"/>
                </a:lnTo>
                <a:lnTo>
                  <a:pt x="177297" y="667034"/>
                </a:lnTo>
                <a:lnTo>
                  <a:pt x="218633" y="687775"/>
                </a:lnTo>
                <a:lnTo>
                  <a:pt x="262808" y="703118"/>
                </a:lnTo>
                <a:lnTo>
                  <a:pt x="309396" y="712636"/>
                </a:lnTo>
                <a:lnTo>
                  <a:pt x="357969" y="715904"/>
                </a:lnTo>
                <a:lnTo>
                  <a:pt x="406542" y="712636"/>
                </a:lnTo>
                <a:lnTo>
                  <a:pt x="453129" y="703118"/>
                </a:lnTo>
                <a:lnTo>
                  <a:pt x="497304" y="687775"/>
                </a:lnTo>
                <a:lnTo>
                  <a:pt x="538640" y="667034"/>
                </a:lnTo>
                <a:lnTo>
                  <a:pt x="576710" y="641321"/>
                </a:lnTo>
                <a:lnTo>
                  <a:pt x="611088" y="611063"/>
                </a:lnTo>
                <a:lnTo>
                  <a:pt x="641347" y="576686"/>
                </a:lnTo>
                <a:lnTo>
                  <a:pt x="667062" y="538617"/>
                </a:lnTo>
                <a:lnTo>
                  <a:pt x="670075" y="532612"/>
                </a:lnTo>
                <a:lnTo>
                  <a:pt x="287278" y="532612"/>
                </a:lnTo>
                <a:lnTo>
                  <a:pt x="152406" y="397734"/>
                </a:lnTo>
                <a:lnTo>
                  <a:pt x="197459" y="352670"/>
                </a:lnTo>
                <a:lnTo>
                  <a:pt x="375917" y="352670"/>
                </a:lnTo>
                <a:lnTo>
                  <a:pt x="446678" y="281194"/>
                </a:lnTo>
                <a:lnTo>
                  <a:pt x="472551" y="255483"/>
                </a:lnTo>
                <a:lnTo>
                  <a:pt x="498725" y="229851"/>
                </a:lnTo>
                <a:lnTo>
                  <a:pt x="528959" y="200551"/>
                </a:lnTo>
                <a:lnTo>
                  <a:pt x="530203" y="199294"/>
                </a:lnTo>
                <a:lnTo>
                  <a:pt x="531560" y="198050"/>
                </a:lnTo>
                <a:lnTo>
                  <a:pt x="534438" y="195574"/>
                </a:lnTo>
                <a:lnTo>
                  <a:pt x="535695" y="194205"/>
                </a:lnTo>
                <a:lnTo>
                  <a:pt x="536788" y="192709"/>
                </a:lnTo>
                <a:lnTo>
                  <a:pt x="674868" y="192709"/>
                </a:lnTo>
                <a:lnTo>
                  <a:pt x="667150" y="177315"/>
                </a:lnTo>
                <a:lnTo>
                  <a:pt x="641460" y="139253"/>
                </a:lnTo>
                <a:lnTo>
                  <a:pt x="611226" y="104881"/>
                </a:lnTo>
                <a:lnTo>
                  <a:pt x="576873" y="74624"/>
                </a:lnTo>
                <a:lnTo>
                  <a:pt x="538827" y="48909"/>
                </a:lnTo>
                <a:lnTo>
                  <a:pt x="497516" y="28163"/>
                </a:lnTo>
                <a:lnTo>
                  <a:pt x="453364" y="12811"/>
                </a:lnTo>
                <a:lnTo>
                  <a:pt x="406798" y="3281"/>
                </a:lnTo>
                <a:lnTo>
                  <a:pt x="358245" y="0"/>
                </a:lnTo>
                <a:close/>
              </a:path>
              <a:path w="716279" h="716279">
                <a:moveTo>
                  <a:pt x="674868" y="192709"/>
                </a:moveTo>
                <a:lnTo>
                  <a:pt x="536788" y="192709"/>
                </a:lnTo>
                <a:lnTo>
                  <a:pt x="582483" y="237761"/>
                </a:lnTo>
                <a:lnTo>
                  <a:pt x="287278" y="532612"/>
                </a:lnTo>
                <a:lnTo>
                  <a:pt x="670075" y="532612"/>
                </a:lnTo>
                <a:lnTo>
                  <a:pt x="687804" y="497283"/>
                </a:lnTo>
                <a:lnTo>
                  <a:pt x="703148" y="453109"/>
                </a:lnTo>
                <a:lnTo>
                  <a:pt x="712667" y="406522"/>
                </a:lnTo>
                <a:lnTo>
                  <a:pt x="715935" y="357948"/>
                </a:lnTo>
                <a:lnTo>
                  <a:pt x="712778" y="310735"/>
                </a:lnTo>
                <a:lnTo>
                  <a:pt x="712688" y="309377"/>
                </a:lnTo>
                <a:lnTo>
                  <a:pt x="703189" y="262800"/>
                </a:lnTo>
                <a:lnTo>
                  <a:pt x="687868" y="218639"/>
                </a:lnTo>
                <a:lnTo>
                  <a:pt x="674868" y="192709"/>
                </a:lnTo>
                <a:close/>
              </a:path>
              <a:path w="716279" h="716279">
                <a:moveTo>
                  <a:pt x="375917" y="352670"/>
                </a:moveTo>
                <a:lnTo>
                  <a:pt x="197459" y="352670"/>
                </a:lnTo>
                <a:lnTo>
                  <a:pt x="287278" y="442484"/>
                </a:lnTo>
                <a:lnTo>
                  <a:pt x="375917" y="352670"/>
                </a:lnTo>
                <a:close/>
              </a:path>
            </a:pathLst>
          </a:custGeom>
          <a:solidFill>
            <a:srgbClr val="F8DD01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9" name="object 29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1401425" y="76200"/>
            <a:ext cx="438150" cy="5334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9810750" y="1371600"/>
            <a:ext cx="942975" cy="495300"/>
          </a:xfrm>
          <a:custGeom>
            <a:avLst/>
            <a:gdLst/>
            <a:ahLst/>
            <a:cxnLst/>
            <a:rect l="l" t="t" r="r" b="b"/>
            <a:pathLst>
              <a:path w="942975" h="495300">
                <a:moveTo>
                  <a:pt x="942975" y="0"/>
                </a:moveTo>
                <a:lnTo>
                  <a:pt x="0" y="0"/>
                </a:lnTo>
                <a:lnTo>
                  <a:pt x="0" y="495300"/>
                </a:lnTo>
                <a:lnTo>
                  <a:pt x="942975" y="495300"/>
                </a:lnTo>
                <a:lnTo>
                  <a:pt x="942975" y="0"/>
                </a:lnTo>
                <a:close/>
              </a:path>
            </a:pathLst>
          </a:custGeom>
          <a:solidFill>
            <a:srgbClr val="F8DD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9810750" y="2266950"/>
            <a:ext cx="1762125" cy="485775"/>
          </a:xfrm>
          <a:custGeom>
            <a:avLst/>
            <a:gdLst/>
            <a:ahLst/>
            <a:cxnLst/>
            <a:rect l="l" t="t" r="r" b="b"/>
            <a:pathLst>
              <a:path w="1762125" h="485775">
                <a:moveTo>
                  <a:pt x="1762125" y="0"/>
                </a:moveTo>
                <a:lnTo>
                  <a:pt x="0" y="0"/>
                </a:lnTo>
                <a:lnTo>
                  <a:pt x="0" y="485775"/>
                </a:lnTo>
                <a:lnTo>
                  <a:pt x="1762125" y="485775"/>
                </a:lnTo>
                <a:lnTo>
                  <a:pt x="1762125" y="0"/>
                </a:lnTo>
                <a:close/>
              </a:path>
            </a:pathLst>
          </a:custGeom>
          <a:solidFill>
            <a:srgbClr val="E8E8E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9810750" y="3152775"/>
            <a:ext cx="1438275" cy="495300"/>
          </a:xfrm>
          <a:custGeom>
            <a:avLst/>
            <a:gdLst/>
            <a:ahLst/>
            <a:cxnLst/>
            <a:rect l="l" t="t" r="r" b="b"/>
            <a:pathLst>
              <a:path w="1438275" h="495300">
                <a:moveTo>
                  <a:pt x="1438275" y="0"/>
                </a:moveTo>
                <a:lnTo>
                  <a:pt x="0" y="0"/>
                </a:lnTo>
                <a:lnTo>
                  <a:pt x="0" y="495300"/>
                </a:lnTo>
                <a:lnTo>
                  <a:pt x="1438275" y="495300"/>
                </a:lnTo>
                <a:lnTo>
                  <a:pt x="1438275" y="0"/>
                </a:lnTo>
                <a:close/>
              </a:path>
            </a:pathLst>
          </a:custGeom>
          <a:solidFill>
            <a:srgbClr val="E8E8E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9810750" y="4038600"/>
            <a:ext cx="428625" cy="495300"/>
          </a:xfrm>
          <a:custGeom>
            <a:avLst/>
            <a:gdLst/>
            <a:ahLst/>
            <a:cxnLst/>
            <a:rect l="l" t="t" r="r" b="b"/>
            <a:pathLst>
              <a:path w="428625" h="495300">
                <a:moveTo>
                  <a:pt x="428625" y="0"/>
                </a:moveTo>
                <a:lnTo>
                  <a:pt x="0" y="0"/>
                </a:lnTo>
                <a:lnTo>
                  <a:pt x="0" y="495300"/>
                </a:lnTo>
                <a:lnTo>
                  <a:pt x="428625" y="495300"/>
                </a:lnTo>
                <a:lnTo>
                  <a:pt x="428625" y="0"/>
                </a:lnTo>
                <a:close/>
              </a:path>
            </a:pathLst>
          </a:custGeom>
          <a:solidFill>
            <a:srgbClr val="E8E8E8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6" name="object 6" descr=""/>
          <p:cNvGrpSpPr/>
          <p:nvPr/>
        </p:nvGrpSpPr>
        <p:grpSpPr>
          <a:xfrm>
            <a:off x="9810750" y="4757165"/>
            <a:ext cx="314325" cy="843915"/>
            <a:chOff x="9810750" y="4757165"/>
            <a:chExt cx="314325" cy="843915"/>
          </a:xfrm>
        </p:grpSpPr>
        <p:sp>
          <p:nvSpPr>
            <p:cNvPr id="7" name="object 7" descr=""/>
            <p:cNvSpPr/>
            <p:nvPr/>
          </p:nvSpPr>
          <p:spPr>
            <a:xfrm>
              <a:off x="9810750" y="4933949"/>
              <a:ext cx="314325" cy="495300"/>
            </a:xfrm>
            <a:custGeom>
              <a:avLst/>
              <a:gdLst/>
              <a:ahLst/>
              <a:cxnLst/>
              <a:rect l="l" t="t" r="r" b="b"/>
              <a:pathLst>
                <a:path w="314325" h="495300">
                  <a:moveTo>
                    <a:pt x="314325" y="0"/>
                  </a:moveTo>
                  <a:lnTo>
                    <a:pt x="0" y="0"/>
                  </a:lnTo>
                  <a:lnTo>
                    <a:pt x="0" y="495300"/>
                  </a:lnTo>
                  <a:lnTo>
                    <a:pt x="314325" y="495300"/>
                  </a:lnTo>
                  <a:lnTo>
                    <a:pt x="314325" y="0"/>
                  </a:lnTo>
                  <a:close/>
                </a:path>
              </a:pathLst>
            </a:custGeom>
            <a:solidFill>
              <a:srgbClr val="E8E8E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9815575" y="4757165"/>
              <a:ext cx="0" cy="843915"/>
            </a:xfrm>
            <a:custGeom>
              <a:avLst/>
              <a:gdLst/>
              <a:ahLst/>
              <a:cxnLst/>
              <a:rect l="l" t="t" r="r" b="b"/>
              <a:pathLst>
                <a:path w="0" h="843914">
                  <a:moveTo>
                    <a:pt x="0" y="0"/>
                  </a:moveTo>
                  <a:lnTo>
                    <a:pt x="0" y="843533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9" name="object 9" descr=""/>
          <p:cNvGrpSpPr/>
          <p:nvPr/>
        </p:nvGrpSpPr>
        <p:grpSpPr>
          <a:xfrm>
            <a:off x="7534275" y="1171638"/>
            <a:ext cx="2286635" cy="4434205"/>
            <a:chOff x="7534275" y="1171638"/>
            <a:chExt cx="2286635" cy="4434205"/>
          </a:xfrm>
        </p:grpSpPr>
        <p:sp>
          <p:nvSpPr>
            <p:cNvPr id="10" name="object 10" descr=""/>
            <p:cNvSpPr/>
            <p:nvPr/>
          </p:nvSpPr>
          <p:spPr>
            <a:xfrm>
              <a:off x="9815576" y="1176400"/>
              <a:ext cx="0" cy="3529329"/>
            </a:xfrm>
            <a:custGeom>
              <a:avLst/>
              <a:gdLst/>
              <a:ahLst/>
              <a:cxnLst/>
              <a:rect l="l" t="t" r="r" b="b"/>
              <a:pathLst>
                <a:path w="0" h="3529329">
                  <a:moveTo>
                    <a:pt x="0" y="0"/>
                  </a:moveTo>
                  <a:lnTo>
                    <a:pt x="0" y="3528949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7534275" y="1371599"/>
              <a:ext cx="1419225" cy="495300"/>
            </a:xfrm>
            <a:custGeom>
              <a:avLst/>
              <a:gdLst/>
              <a:ahLst/>
              <a:cxnLst/>
              <a:rect l="l" t="t" r="r" b="b"/>
              <a:pathLst>
                <a:path w="1419225" h="495300">
                  <a:moveTo>
                    <a:pt x="1419225" y="0"/>
                  </a:moveTo>
                  <a:lnTo>
                    <a:pt x="0" y="0"/>
                  </a:lnTo>
                  <a:lnTo>
                    <a:pt x="0" y="495300"/>
                  </a:lnTo>
                  <a:lnTo>
                    <a:pt x="1419225" y="495300"/>
                  </a:lnTo>
                  <a:lnTo>
                    <a:pt x="1419225" y="0"/>
                  </a:lnTo>
                  <a:close/>
                </a:path>
              </a:pathLst>
            </a:custGeom>
            <a:solidFill>
              <a:srgbClr val="F8DD0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7534275" y="2266949"/>
              <a:ext cx="1581150" cy="3162300"/>
            </a:xfrm>
            <a:custGeom>
              <a:avLst/>
              <a:gdLst/>
              <a:ahLst/>
              <a:cxnLst/>
              <a:rect l="l" t="t" r="r" b="b"/>
              <a:pathLst>
                <a:path w="1581150" h="3162300">
                  <a:moveTo>
                    <a:pt x="619125" y="2667000"/>
                  </a:moveTo>
                  <a:lnTo>
                    <a:pt x="0" y="2667000"/>
                  </a:lnTo>
                  <a:lnTo>
                    <a:pt x="0" y="3162300"/>
                  </a:lnTo>
                  <a:lnTo>
                    <a:pt x="619125" y="3162300"/>
                  </a:lnTo>
                  <a:lnTo>
                    <a:pt x="619125" y="2667000"/>
                  </a:lnTo>
                  <a:close/>
                </a:path>
                <a:path w="1581150" h="3162300">
                  <a:moveTo>
                    <a:pt x="666750" y="1771650"/>
                  </a:moveTo>
                  <a:lnTo>
                    <a:pt x="0" y="1771650"/>
                  </a:lnTo>
                  <a:lnTo>
                    <a:pt x="0" y="2266950"/>
                  </a:lnTo>
                  <a:lnTo>
                    <a:pt x="666750" y="2266950"/>
                  </a:lnTo>
                  <a:lnTo>
                    <a:pt x="666750" y="1771650"/>
                  </a:lnTo>
                  <a:close/>
                </a:path>
                <a:path w="1581150" h="3162300">
                  <a:moveTo>
                    <a:pt x="1466850" y="885825"/>
                  </a:moveTo>
                  <a:lnTo>
                    <a:pt x="0" y="885825"/>
                  </a:lnTo>
                  <a:lnTo>
                    <a:pt x="0" y="1381125"/>
                  </a:lnTo>
                  <a:lnTo>
                    <a:pt x="1466850" y="1381125"/>
                  </a:lnTo>
                  <a:lnTo>
                    <a:pt x="1466850" y="885825"/>
                  </a:lnTo>
                  <a:close/>
                </a:path>
                <a:path w="1581150" h="3162300">
                  <a:moveTo>
                    <a:pt x="1581150" y="0"/>
                  </a:moveTo>
                  <a:lnTo>
                    <a:pt x="0" y="0"/>
                  </a:lnTo>
                  <a:lnTo>
                    <a:pt x="0" y="485775"/>
                  </a:lnTo>
                  <a:lnTo>
                    <a:pt x="1581150" y="485775"/>
                  </a:lnTo>
                  <a:lnTo>
                    <a:pt x="1581150" y="0"/>
                  </a:lnTo>
                  <a:close/>
                </a:path>
              </a:pathLst>
            </a:custGeom>
            <a:solidFill>
              <a:srgbClr val="E8E8E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7539100" y="1176400"/>
              <a:ext cx="0" cy="4424680"/>
            </a:xfrm>
            <a:custGeom>
              <a:avLst/>
              <a:gdLst/>
              <a:ahLst/>
              <a:cxnLst/>
              <a:rect l="l" t="t" r="r" b="b"/>
              <a:pathLst>
                <a:path w="0" h="4424680">
                  <a:moveTo>
                    <a:pt x="0" y="0"/>
                  </a:moveTo>
                  <a:lnTo>
                    <a:pt x="0" y="3528949"/>
                  </a:lnTo>
                </a:path>
                <a:path w="0" h="4424680">
                  <a:moveTo>
                    <a:pt x="0" y="3580765"/>
                  </a:moveTo>
                  <a:lnTo>
                    <a:pt x="0" y="4424299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 descr=""/>
          <p:cNvSpPr txBox="1"/>
          <p:nvPr/>
        </p:nvSpPr>
        <p:spPr>
          <a:xfrm>
            <a:off x="10803255" y="1474406"/>
            <a:ext cx="413384" cy="24320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400" spc="-20">
                <a:latin typeface="Segoe UI Emoji"/>
                <a:cs typeface="Segoe UI Emoji"/>
              </a:rPr>
              <a:t>7.2%</a:t>
            </a:r>
            <a:endParaRPr sz="1400">
              <a:latin typeface="Segoe UI Emoji"/>
              <a:cs typeface="Segoe UI Emoji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11623040" y="2366327"/>
            <a:ext cx="508634" cy="24320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400" spc="-10">
                <a:latin typeface="Segoe UI Emoji"/>
                <a:cs typeface="Segoe UI Emoji"/>
              </a:rPr>
              <a:t>13.4%</a:t>
            </a:r>
            <a:endParaRPr sz="1400">
              <a:latin typeface="Segoe UI Emoji"/>
              <a:cs typeface="Segoe UI Emoji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11297284" y="3256597"/>
            <a:ext cx="509905" cy="24320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400" spc="-10">
                <a:latin typeface="Segoe UI Emoji"/>
                <a:cs typeface="Segoe UI Emoji"/>
              </a:rPr>
              <a:t>11.0%</a:t>
            </a:r>
            <a:endParaRPr sz="1400">
              <a:latin typeface="Segoe UI Emoji"/>
              <a:cs typeface="Segoe UI Emoji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10285476" y="4148391"/>
            <a:ext cx="413384" cy="24320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400" spc="-20">
                <a:latin typeface="Segoe UI Emoji"/>
                <a:cs typeface="Segoe UI Emoji"/>
              </a:rPr>
              <a:t>3.3%</a:t>
            </a:r>
            <a:endParaRPr sz="1400">
              <a:latin typeface="Segoe UI Emoji"/>
              <a:cs typeface="Segoe UI Emoji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10169525" y="5038661"/>
            <a:ext cx="413384" cy="24320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400" spc="-20">
                <a:latin typeface="Segoe UI Emoji"/>
                <a:cs typeface="Segoe UI Emoji"/>
              </a:rPr>
              <a:t>2.4%</a:t>
            </a:r>
            <a:endParaRPr sz="1400">
              <a:latin typeface="Segoe UI Emoji"/>
              <a:cs typeface="Segoe UI Emoji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8995409" y="1474406"/>
            <a:ext cx="508634" cy="24320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400" spc="-10">
                <a:latin typeface="Segoe UI Emoji"/>
                <a:cs typeface="Segoe UI Emoji"/>
              </a:rPr>
              <a:t>17.5%</a:t>
            </a:r>
            <a:endParaRPr sz="1400">
              <a:latin typeface="Segoe UI Emoji"/>
              <a:cs typeface="Segoe UI Emoji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9157334" y="2366327"/>
            <a:ext cx="508634" cy="24320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400" spc="-10">
                <a:latin typeface="Segoe UI Emoji"/>
                <a:cs typeface="Segoe UI Emoji"/>
              </a:rPr>
              <a:t>19.5%</a:t>
            </a:r>
            <a:endParaRPr sz="1400">
              <a:latin typeface="Segoe UI Emoji"/>
              <a:cs typeface="Segoe UI Emoji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9044685" y="3256597"/>
            <a:ext cx="508634" cy="24320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400" spc="-10">
                <a:latin typeface="Segoe UI Emoji"/>
                <a:cs typeface="Segoe UI Emoji"/>
              </a:rPr>
              <a:t>18.1%</a:t>
            </a:r>
            <a:endParaRPr sz="1400">
              <a:latin typeface="Segoe UI Emoji"/>
              <a:cs typeface="Segoe UI Emoji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8245475" y="4148391"/>
            <a:ext cx="413384" cy="24320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400" spc="-20">
                <a:latin typeface="Segoe UI Emoji"/>
                <a:cs typeface="Segoe UI Emoji"/>
              </a:rPr>
              <a:t>8.2%</a:t>
            </a:r>
            <a:endParaRPr sz="1400">
              <a:latin typeface="Segoe UI Emoji"/>
              <a:cs typeface="Segoe UI Emoji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8196326" y="5038661"/>
            <a:ext cx="413384" cy="24320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400" spc="-20">
                <a:latin typeface="Segoe UI Emoji"/>
                <a:cs typeface="Segoe UI Emoji"/>
              </a:rPr>
              <a:t>7.6%</a:t>
            </a:r>
            <a:endParaRPr sz="1400">
              <a:latin typeface="Segoe UI Emoji"/>
              <a:cs typeface="Segoe UI Emoji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452437" y="85661"/>
            <a:ext cx="2200275" cy="334645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-135"/>
              <a:t>Peer</a:t>
            </a:r>
            <a:r>
              <a:rPr dirty="0" spc="-215"/>
              <a:t> </a:t>
            </a:r>
            <a:r>
              <a:rPr dirty="0" spc="-90"/>
              <a:t>Group</a:t>
            </a:r>
            <a:r>
              <a:rPr dirty="0" spc="-165"/>
              <a:t> </a:t>
            </a:r>
            <a:r>
              <a:rPr dirty="0" spc="-25"/>
              <a:t>Analysis</a:t>
            </a:r>
          </a:p>
        </p:txBody>
      </p:sp>
      <p:sp>
        <p:nvSpPr>
          <p:cNvPr id="25" name="object 25" descr=""/>
          <p:cNvSpPr txBox="1"/>
          <p:nvPr/>
        </p:nvSpPr>
        <p:spPr>
          <a:xfrm>
            <a:off x="339725" y="390842"/>
            <a:ext cx="11509375" cy="254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496040" algn="l"/>
              </a:tabLst>
            </a:pPr>
            <a:r>
              <a:rPr dirty="0" u="heavy" sz="1500" spc="4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 </a:t>
            </a:r>
            <a:r>
              <a:rPr dirty="0" u="heavy" sz="1500" spc="-95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Pirelli</a:t>
            </a:r>
            <a:r>
              <a:rPr dirty="0" u="heavy" sz="1500" spc="-14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heavy" sz="1500" spc="-35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is</a:t>
            </a:r>
            <a:r>
              <a:rPr dirty="0" u="heavy" sz="1500" spc="-14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heavy" sz="1500" spc="-9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growing</a:t>
            </a:r>
            <a:r>
              <a:rPr dirty="0" u="heavy" sz="1500" spc="-19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heavy" sz="1500" spc="-5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slower</a:t>
            </a:r>
            <a:r>
              <a:rPr dirty="0" u="heavy" sz="1500" spc="-135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heavy" sz="1500" spc="-9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than</a:t>
            </a:r>
            <a:r>
              <a:rPr dirty="0" u="heavy" sz="1500" spc="-135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heavy" sz="1500" spc="-75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its</a:t>
            </a:r>
            <a:r>
              <a:rPr dirty="0" u="heavy" sz="1500" spc="-14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heavy" sz="1500" spc="-9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peers,</a:t>
            </a:r>
            <a:r>
              <a:rPr dirty="0" u="heavy" sz="1500" spc="-114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heavy" sz="1500" spc="-11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but</a:t>
            </a:r>
            <a:r>
              <a:rPr dirty="0" u="heavy" sz="1500" spc="-13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heavy" sz="1500" spc="-2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has</a:t>
            </a:r>
            <a:r>
              <a:rPr dirty="0" u="heavy" sz="1500" spc="-14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heavy" sz="1500" spc="-65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a</a:t>
            </a:r>
            <a:r>
              <a:rPr dirty="0" u="heavy" sz="1500" spc="-105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heavy" sz="1500" spc="-85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strong</a:t>
            </a:r>
            <a:r>
              <a:rPr dirty="0" u="heavy" sz="1500" spc="-11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heavy" sz="1500" spc="-105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profitability</a:t>
            </a:r>
            <a:r>
              <a:rPr dirty="0" u="heavy" sz="1500" spc="-175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heavy" sz="1500" spc="-6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due</a:t>
            </a:r>
            <a:r>
              <a:rPr dirty="0" u="heavy" sz="1500" spc="-195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heavy" sz="1500" spc="-95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to</a:t>
            </a:r>
            <a:r>
              <a:rPr dirty="0" u="heavy" sz="1500" spc="-6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heavy" sz="1500" spc="-75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its</a:t>
            </a:r>
            <a:r>
              <a:rPr dirty="0" u="heavy" sz="1500" spc="-145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heavy" sz="1500" spc="-8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positioning</a:t>
            </a:r>
            <a:r>
              <a:rPr dirty="0" u="heavy" sz="1500" spc="-11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heavy" sz="1500" spc="-65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and</a:t>
            </a:r>
            <a:r>
              <a:rPr dirty="0" u="heavy" sz="1500" spc="-145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heavy" sz="1500" spc="-3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business</a:t>
            </a:r>
            <a:r>
              <a:rPr dirty="0" u="heavy" sz="1500" spc="-145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heavy" sz="1500" spc="-1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model</a:t>
            </a:r>
            <a:r>
              <a:rPr dirty="0" u="heavy" sz="150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	</a:t>
            </a:r>
            <a:endParaRPr sz="1500">
              <a:latin typeface="Trebuchet MS"/>
              <a:cs typeface="Trebuchet MS"/>
            </a:endParaRPr>
          </a:p>
        </p:txBody>
      </p:sp>
      <p:sp>
        <p:nvSpPr>
          <p:cNvPr id="26" name="object 26" descr=""/>
          <p:cNvSpPr txBox="1"/>
          <p:nvPr/>
        </p:nvSpPr>
        <p:spPr>
          <a:xfrm>
            <a:off x="7348855" y="6366192"/>
            <a:ext cx="883919" cy="462915"/>
          </a:xfrm>
          <a:prstGeom prst="rect">
            <a:avLst/>
          </a:prstGeom>
        </p:spPr>
        <p:txBody>
          <a:bodyPr wrap="square" lIns="0" tIns="10160" rIns="0" bIns="0" rtlCol="0" vert="horz">
            <a:spAutoFit/>
          </a:bodyPr>
          <a:lstStyle/>
          <a:p>
            <a:pPr marL="50165" marR="5080" indent="-38100">
              <a:lnSpc>
                <a:spcPct val="102800"/>
              </a:lnSpc>
              <a:spcBef>
                <a:spcPts val="80"/>
              </a:spcBef>
            </a:pPr>
            <a:r>
              <a:rPr dirty="0" sz="1400" spc="-55" b="1">
                <a:solidFill>
                  <a:srgbClr val="A6A6A6"/>
                </a:solidFill>
                <a:latin typeface="Trebuchet MS"/>
                <a:cs typeface="Trebuchet MS"/>
              </a:rPr>
              <a:t>Acquisition </a:t>
            </a:r>
            <a:r>
              <a:rPr dirty="0" sz="1400" spc="-35" b="1">
                <a:solidFill>
                  <a:srgbClr val="A6A6A6"/>
                </a:solidFill>
                <a:latin typeface="Trebuchet MS"/>
                <a:cs typeface="Trebuchet MS"/>
              </a:rPr>
              <a:t>Feasibility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27" name="object 27" descr=""/>
          <p:cNvSpPr/>
          <p:nvPr/>
        </p:nvSpPr>
        <p:spPr>
          <a:xfrm>
            <a:off x="2405126" y="1081150"/>
            <a:ext cx="2223135" cy="0"/>
          </a:xfrm>
          <a:custGeom>
            <a:avLst/>
            <a:gdLst/>
            <a:ahLst/>
            <a:cxnLst/>
            <a:rect l="l" t="t" r="r" b="b"/>
            <a:pathLst>
              <a:path w="2223135" h="0">
                <a:moveTo>
                  <a:pt x="0" y="0"/>
                </a:moveTo>
                <a:lnTo>
                  <a:pt x="2222754" y="0"/>
                </a:lnTo>
              </a:path>
            </a:pathLst>
          </a:custGeom>
          <a:ln w="24765">
            <a:solidFill>
              <a:srgbClr val="74747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 descr=""/>
          <p:cNvSpPr txBox="1"/>
          <p:nvPr/>
        </p:nvSpPr>
        <p:spPr>
          <a:xfrm>
            <a:off x="2510154" y="746442"/>
            <a:ext cx="431292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565400" algn="l"/>
              </a:tabLst>
            </a:pPr>
            <a:r>
              <a:rPr dirty="0" sz="1800" spc="-100" b="1">
                <a:latin typeface="Tahoma"/>
                <a:cs typeface="Tahoma"/>
              </a:rPr>
              <a:t>Company</a:t>
            </a:r>
            <a:r>
              <a:rPr dirty="0" sz="1800" spc="-90" b="1">
                <a:latin typeface="Tahoma"/>
                <a:cs typeface="Tahoma"/>
              </a:rPr>
              <a:t> </a:t>
            </a:r>
            <a:r>
              <a:rPr dirty="0" sz="1800" spc="-10" b="1">
                <a:latin typeface="Tahoma"/>
                <a:cs typeface="Tahoma"/>
              </a:rPr>
              <a:t>Overview</a:t>
            </a:r>
            <a:r>
              <a:rPr dirty="0" sz="1800" b="1">
                <a:latin typeface="Tahoma"/>
                <a:cs typeface="Tahoma"/>
              </a:rPr>
              <a:t>	</a:t>
            </a:r>
            <a:r>
              <a:rPr dirty="0" baseline="1543" sz="2700" spc="-75" b="1">
                <a:latin typeface="Tahoma"/>
                <a:cs typeface="Tahoma"/>
              </a:rPr>
              <a:t>Sales</a:t>
            </a:r>
            <a:r>
              <a:rPr dirty="0" baseline="1543" sz="2700" spc="-254" b="1">
                <a:latin typeface="Tahoma"/>
                <a:cs typeface="Tahoma"/>
              </a:rPr>
              <a:t> </a:t>
            </a:r>
            <a:r>
              <a:rPr dirty="0" baseline="1543" sz="2700" spc="-247" b="1">
                <a:latin typeface="Tahoma"/>
                <a:cs typeface="Tahoma"/>
              </a:rPr>
              <a:t>FY23</a:t>
            </a:r>
            <a:r>
              <a:rPr dirty="0" baseline="1543" sz="2700" spc="-195" b="1">
                <a:latin typeface="Tahoma"/>
                <a:cs typeface="Tahoma"/>
              </a:rPr>
              <a:t> </a:t>
            </a:r>
            <a:r>
              <a:rPr dirty="0" baseline="1543" sz="2700" spc="-382" b="1">
                <a:latin typeface="Tahoma"/>
                <a:cs typeface="Tahoma"/>
              </a:rPr>
              <a:t>($</a:t>
            </a:r>
            <a:r>
              <a:rPr dirty="0" baseline="1543" sz="2700" spc="-307" b="1">
                <a:latin typeface="Tahoma"/>
                <a:cs typeface="Tahoma"/>
              </a:rPr>
              <a:t> </a:t>
            </a:r>
            <a:r>
              <a:rPr dirty="0" baseline="1543" sz="2700" spc="-172" b="1">
                <a:latin typeface="Tahoma"/>
                <a:cs typeface="Tahoma"/>
              </a:rPr>
              <a:t>bn)</a:t>
            </a:r>
            <a:endParaRPr baseline="1543" sz="2700">
              <a:latin typeface="Tahoma"/>
              <a:cs typeface="Tahoma"/>
            </a:endParaRPr>
          </a:p>
        </p:txBody>
      </p:sp>
      <p:sp>
        <p:nvSpPr>
          <p:cNvPr id="29" name="object 29" descr=""/>
          <p:cNvSpPr txBox="1"/>
          <p:nvPr/>
        </p:nvSpPr>
        <p:spPr>
          <a:xfrm>
            <a:off x="247650" y="5743575"/>
            <a:ext cx="6991350" cy="466725"/>
          </a:xfrm>
          <a:prstGeom prst="rect">
            <a:avLst/>
          </a:prstGeom>
          <a:solidFill>
            <a:srgbClr val="D9D9D9"/>
          </a:solidFill>
          <a:ln w="3175">
            <a:solidFill>
              <a:srgbClr val="D9D9D9"/>
            </a:solidFill>
          </a:ln>
        </p:spPr>
        <p:txBody>
          <a:bodyPr wrap="square" lIns="0" tIns="5080" rIns="0" bIns="0" rtlCol="0" vert="horz">
            <a:spAutoFit/>
          </a:bodyPr>
          <a:lstStyle/>
          <a:p>
            <a:pPr marL="749300" marR="230504" indent="-502284">
              <a:lnSpc>
                <a:spcPct val="102800"/>
              </a:lnSpc>
              <a:spcBef>
                <a:spcPts val="40"/>
              </a:spcBef>
            </a:pPr>
            <a:r>
              <a:rPr dirty="0" sz="1400">
                <a:latin typeface="Segoe UI Emoji"/>
                <a:cs typeface="Segoe UI Emoji"/>
              </a:rPr>
              <a:t>Pirelli</a:t>
            </a:r>
            <a:r>
              <a:rPr dirty="0" sz="1400" spc="-95">
                <a:latin typeface="Segoe UI Emoji"/>
                <a:cs typeface="Segoe UI Emoji"/>
              </a:rPr>
              <a:t> </a:t>
            </a:r>
            <a:r>
              <a:rPr dirty="0" sz="1400">
                <a:latin typeface="Segoe UI Emoji"/>
                <a:cs typeface="Segoe UI Emoji"/>
              </a:rPr>
              <a:t>has</a:t>
            </a:r>
            <a:r>
              <a:rPr dirty="0" sz="1400" spc="-65">
                <a:latin typeface="Segoe UI Emoji"/>
                <a:cs typeface="Segoe UI Emoji"/>
              </a:rPr>
              <a:t> </a:t>
            </a:r>
            <a:r>
              <a:rPr dirty="0" sz="1400">
                <a:latin typeface="Segoe UI Emoji"/>
                <a:cs typeface="Segoe UI Emoji"/>
              </a:rPr>
              <a:t>a</a:t>
            </a:r>
            <a:r>
              <a:rPr dirty="0" sz="1400" spc="-25">
                <a:latin typeface="Segoe UI Emoji"/>
                <a:cs typeface="Segoe UI Emoji"/>
              </a:rPr>
              <a:t> </a:t>
            </a:r>
            <a:r>
              <a:rPr dirty="0" sz="1400" spc="-110" b="1">
                <a:latin typeface="Tahoma"/>
                <a:cs typeface="Tahoma"/>
              </a:rPr>
              <a:t>high</a:t>
            </a:r>
            <a:r>
              <a:rPr dirty="0" sz="1400" spc="-75" b="1">
                <a:latin typeface="Tahoma"/>
                <a:cs typeface="Tahoma"/>
              </a:rPr>
              <a:t> </a:t>
            </a:r>
            <a:r>
              <a:rPr dirty="0" sz="1400" spc="-140" b="1">
                <a:latin typeface="Tahoma"/>
                <a:cs typeface="Tahoma"/>
              </a:rPr>
              <a:t>EBITDA</a:t>
            </a:r>
            <a:r>
              <a:rPr dirty="0" sz="1400" spc="-100" b="1">
                <a:latin typeface="Tahoma"/>
                <a:cs typeface="Tahoma"/>
              </a:rPr>
              <a:t> </a:t>
            </a:r>
            <a:r>
              <a:rPr dirty="0" sz="1400" spc="-40">
                <a:latin typeface="Segoe UI Emoji"/>
                <a:cs typeface="Segoe UI Emoji"/>
              </a:rPr>
              <a:t>margin</a:t>
            </a:r>
            <a:r>
              <a:rPr dirty="0" sz="1400">
                <a:latin typeface="Segoe UI Emoji"/>
                <a:cs typeface="Segoe UI Emoji"/>
              </a:rPr>
              <a:t> </a:t>
            </a:r>
            <a:r>
              <a:rPr dirty="0" sz="1400" spc="-25">
                <a:latin typeface="Segoe UI Emoji"/>
                <a:cs typeface="Segoe UI Emoji"/>
              </a:rPr>
              <a:t>due</a:t>
            </a:r>
            <a:r>
              <a:rPr dirty="0" sz="1400" spc="-130">
                <a:latin typeface="Segoe UI Emoji"/>
                <a:cs typeface="Segoe UI Emoji"/>
              </a:rPr>
              <a:t> </a:t>
            </a:r>
            <a:r>
              <a:rPr dirty="0" sz="1400" spc="-45">
                <a:latin typeface="Segoe UI Emoji"/>
                <a:cs typeface="Segoe UI Emoji"/>
              </a:rPr>
              <a:t>to</a:t>
            </a:r>
            <a:r>
              <a:rPr dirty="0" sz="1400" spc="-90">
                <a:latin typeface="Segoe UI Emoji"/>
                <a:cs typeface="Segoe UI Emoji"/>
              </a:rPr>
              <a:t> </a:t>
            </a:r>
            <a:r>
              <a:rPr dirty="0" sz="1400">
                <a:latin typeface="Segoe UI Emoji"/>
                <a:cs typeface="Segoe UI Emoji"/>
              </a:rPr>
              <a:t>its</a:t>
            </a:r>
            <a:r>
              <a:rPr dirty="0" sz="1400" spc="-60">
                <a:latin typeface="Segoe UI Emoji"/>
                <a:cs typeface="Segoe UI Emoji"/>
              </a:rPr>
              <a:t> </a:t>
            </a:r>
            <a:r>
              <a:rPr dirty="0" sz="1400">
                <a:latin typeface="Segoe UI Emoji"/>
                <a:cs typeface="Segoe UI Emoji"/>
              </a:rPr>
              <a:t>focus</a:t>
            </a:r>
            <a:r>
              <a:rPr dirty="0" sz="1400" spc="-150">
                <a:latin typeface="Segoe UI Emoji"/>
                <a:cs typeface="Segoe UI Emoji"/>
              </a:rPr>
              <a:t> </a:t>
            </a:r>
            <a:r>
              <a:rPr dirty="0" sz="1400" spc="-10">
                <a:latin typeface="Segoe UI Emoji"/>
                <a:cs typeface="Segoe UI Emoji"/>
              </a:rPr>
              <a:t>on</a:t>
            </a:r>
            <a:r>
              <a:rPr dirty="0" sz="1400" spc="-60">
                <a:latin typeface="Segoe UI Emoji"/>
                <a:cs typeface="Segoe UI Emoji"/>
              </a:rPr>
              <a:t> </a:t>
            </a:r>
            <a:r>
              <a:rPr dirty="0" sz="1400" spc="-114" b="1">
                <a:latin typeface="Tahoma"/>
                <a:cs typeface="Tahoma"/>
              </a:rPr>
              <a:t>high-</a:t>
            </a:r>
            <a:r>
              <a:rPr dirty="0" sz="1400" spc="-75" b="1">
                <a:latin typeface="Tahoma"/>
                <a:cs typeface="Tahoma"/>
              </a:rPr>
              <a:t>performance</a:t>
            </a:r>
            <a:r>
              <a:rPr dirty="0" sz="1400" spc="-120" b="1">
                <a:latin typeface="Tahoma"/>
                <a:cs typeface="Tahoma"/>
              </a:rPr>
              <a:t> </a:t>
            </a:r>
            <a:r>
              <a:rPr dirty="0" sz="1400" spc="-80" b="1">
                <a:latin typeface="Tahoma"/>
                <a:cs typeface="Tahoma"/>
              </a:rPr>
              <a:t>and</a:t>
            </a:r>
            <a:r>
              <a:rPr dirty="0" sz="1400" spc="-85" b="1">
                <a:latin typeface="Tahoma"/>
                <a:cs typeface="Tahoma"/>
              </a:rPr>
              <a:t> </a:t>
            </a:r>
            <a:r>
              <a:rPr dirty="0" sz="1400" spc="-30" b="1">
                <a:latin typeface="Tahoma"/>
                <a:cs typeface="Tahoma"/>
              </a:rPr>
              <a:t>premium </a:t>
            </a:r>
            <a:r>
              <a:rPr dirty="0" sz="1400" spc="-45" b="1">
                <a:latin typeface="Tahoma"/>
                <a:cs typeface="Tahoma"/>
              </a:rPr>
              <a:t>tires</a:t>
            </a:r>
            <a:r>
              <a:rPr dirty="0" sz="1400" spc="-45">
                <a:latin typeface="Segoe UI Emoji"/>
                <a:cs typeface="Segoe UI Emoji"/>
              </a:rPr>
              <a:t>,</a:t>
            </a:r>
            <a:r>
              <a:rPr dirty="0" sz="1400" spc="-75">
                <a:latin typeface="Segoe UI Emoji"/>
                <a:cs typeface="Segoe UI Emoji"/>
              </a:rPr>
              <a:t> </a:t>
            </a:r>
            <a:r>
              <a:rPr dirty="0" sz="1400" spc="-50">
                <a:latin typeface="Segoe UI Emoji"/>
                <a:cs typeface="Segoe UI Emoji"/>
              </a:rPr>
              <a:t>given</a:t>
            </a:r>
            <a:r>
              <a:rPr dirty="0" sz="1400" spc="-75">
                <a:latin typeface="Segoe UI Emoji"/>
                <a:cs typeface="Segoe UI Emoji"/>
              </a:rPr>
              <a:t> </a:t>
            </a:r>
            <a:r>
              <a:rPr dirty="0" sz="1400">
                <a:latin typeface="Segoe UI Emoji"/>
                <a:cs typeface="Segoe UI Emoji"/>
              </a:rPr>
              <a:t>its</a:t>
            </a:r>
            <a:r>
              <a:rPr dirty="0" sz="1400" spc="-55">
                <a:latin typeface="Segoe UI Emoji"/>
                <a:cs typeface="Segoe UI Emoji"/>
              </a:rPr>
              <a:t> </a:t>
            </a:r>
            <a:r>
              <a:rPr dirty="0" sz="1400" spc="-30">
                <a:latin typeface="Segoe UI Emoji"/>
                <a:cs typeface="Segoe UI Emoji"/>
              </a:rPr>
              <a:t>positioning</a:t>
            </a:r>
            <a:r>
              <a:rPr dirty="0" sz="1400" spc="-140">
                <a:latin typeface="Segoe UI Emoji"/>
                <a:cs typeface="Segoe UI Emoji"/>
              </a:rPr>
              <a:t> </a:t>
            </a:r>
            <a:r>
              <a:rPr dirty="0" sz="1400">
                <a:latin typeface="Segoe UI Emoji"/>
                <a:cs typeface="Segoe UI Emoji"/>
              </a:rPr>
              <a:t>and</a:t>
            </a:r>
            <a:r>
              <a:rPr dirty="0" sz="1400" spc="-90">
                <a:latin typeface="Segoe UI Emoji"/>
                <a:cs typeface="Segoe UI Emoji"/>
              </a:rPr>
              <a:t> </a:t>
            </a:r>
            <a:r>
              <a:rPr dirty="0" sz="1400" spc="-40">
                <a:latin typeface="Segoe UI Emoji"/>
                <a:cs typeface="Segoe UI Emoji"/>
              </a:rPr>
              <a:t>strong</a:t>
            </a:r>
            <a:r>
              <a:rPr dirty="0" sz="1400" spc="-140">
                <a:latin typeface="Segoe UI Emoji"/>
                <a:cs typeface="Segoe UI Emoji"/>
              </a:rPr>
              <a:t> </a:t>
            </a:r>
            <a:r>
              <a:rPr dirty="0" sz="1400">
                <a:latin typeface="Segoe UI Emoji"/>
                <a:cs typeface="Segoe UI Emoji"/>
              </a:rPr>
              <a:t>emphasis</a:t>
            </a:r>
            <a:r>
              <a:rPr dirty="0" sz="1400" spc="-140">
                <a:latin typeface="Segoe UI Emoji"/>
                <a:cs typeface="Segoe UI Emoji"/>
              </a:rPr>
              <a:t> </a:t>
            </a:r>
            <a:r>
              <a:rPr dirty="0" sz="1400" spc="-10">
                <a:latin typeface="Segoe UI Emoji"/>
                <a:cs typeface="Segoe UI Emoji"/>
              </a:rPr>
              <a:t>on</a:t>
            </a:r>
            <a:r>
              <a:rPr dirty="0" sz="1400" spc="-75">
                <a:latin typeface="Segoe UI Emoji"/>
                <a:cs typeface="Segoe UI Emoji"/>
              </a:rPr>
              <a:t> </a:t>
            </a:r>
            <a:r>
              <a:rPr dirty="0" sz="1400">
                <a:latin typeface="Segoe UI Emoji"/>
                <a:cs typeface="Segoe UI Emoji"/>
              </a:rPr>
              <a:t>smart</a:t>
            </a:r>
            <a:r>
              <a:rPr dirty="0" sz="1400" spc="-50">
                <a:latin typeface="Segoe UI Emoji"/>
                <a:cs typeface="Segoe UI Emoji"/>
              </a:rPr>
              <a:t> </a:t>
            </a:r>
            <a:r>
              <a:rPr dirty="0" sz="1400" spc="-30">
                <a:latin typeface="Segoe UI Emoji"/>
                <a:cs typeface="Segoe UI Emoji"/>
              </a:rPr>
              <a:t>tire</a:t>
            </a:r>
            <a:r>
              <a:rPr dirty="0" sz="1400" spc="-35">
                <a:latin typeface="Segoe UI Emoji"/>
                <a:cs typeface="Segoe UI Emoji"/>
              </a:rPr>
              <a:t> </a:t>
            </a:r>
            <a:r>
              <a:rPr dirty="0" sz="1400" spc="-10">
                <a:latin typeface="Segoe UI Emoji"/>
                <a:cs typeface="Segoe UI Emoji"/>
              </a:rPr>
              <a:t>technology</a:t>
            </a:r>
            <a:endParaRPr sz="1400">
              <a:latin typeface="Segoe UI Emoji"/>
              <a:cs typeface="Segoe UI Emoji"/>
            </a:endParaRPr>
          </a:p>
        </p:txBody>
      </p:sp>
      <p:sp>
        <p:nvSpPr>
          <p:cNvPr id="30" name="object 30" descr=""/>
          <p:cNvSpPr txBox="1"/>
          <p:nvPr/>
        </p:nvSpPr>
        <p:spPr>
          <a:xfrm>
            <a:off x="7410450" y="5724525"/>
            <a:ext cx="4343400" cy="485775"/>
          </a:xfrm>
          <a:prstGeom prst="rect">
            <a:avLst/>
          </a:prstGeom>
          <a:solidFill>
            <a:srgbClr val="F8DD01"/>
          </a:solidFill>
          <a:ln w="3175">
            <a:solidFill>
              <a:srgbClr val="FFE000"/>
            </a:solidFill>
          </a:ln>
        </p:spPr>
        <p:txBody>
          <a:bodyPr wrap="square" lIns="0" tIns="15240" rIns="0" bIns="0" rtlCol="0" vert="horz">
            <a:spAutoFit/>
          </a:bodyPr>
          <a:lstStyle/>
          <a:p>
            <a:pPr marL="610870" marR="412115" indent="-189230">
              <a:lnSpc>
                <a:spcPct val="102800"/>
              </a:lnSpc>
              <a:spcBef>
                <a:spcPts val="120"/>
              </a:spcBef>
            </a:pPr>
            <a:r>
              <a:rPr dirty="0" sz="1400" spc="-65" b="1">
                <a:latin typeface="Tahoma"/>
                <a:cs typeface="Tahoma"/>
              </a:rPr>
              <a:t>Pirelli</a:t>
            </a:r>
            <a:r>
              <a:rPr dirty="0" sz="1400" spc="-75" b="1">
                <a:latin typeface="Tahoma"/>
                <a:cs typeface="Tahoma"/>
              </a:rPr>
              <a:t> </a:t>
            </a:r>
            <a:r>
              <a:rPr dirty="0" sz="1400">
                <a:latin typeface="Segoe UI Emoji"/>
                <a:cs typeface="Segoe UI Emoji"/>
              </a:rPr>
              <a:t>has</a:t>
            </a:r>
            <a:r>
              <a:rPr dirty="0" sz="1400" spc="-55">
                <a:latin typeface="Segoe UI Emoji"/>
                <a:cs typeface="Segoe UI Emoji"/>
              </a:rPr>
              <a:t> </a:t>
            </a:r>
            <a:r>
              <a:rPr dirty="0" sz="1400" spc="-135" b="1">
                <a:latin typeface="Tahoma"/>
                <a:cs typeface="Tahoma"/>
              </a:rPr>
              <a:t>grown</a:t>
            </a:r>
            <a:r>
              <a:rPr dirty="0" sz="1400" spc="-170" b="1">
                <a:latin typeface="Tahoma"/>
                <a:cs typeface="Tahoma"/>
              </a:rPr>
              <a:t> </a:t>
            </a:r>
            <a:r>
              <a:rPr dirty="0" sz="1400" spc="-85" b="1">
                <a:latin typeface="Tahoma"/>
                <a:cs typeface="Tahoma"/>
              </a:rPr>
              <a:t>slower</a:t>
            </a:r>
            <a:r>
              <a:rPr dirty="0" sz="1400" spc="-60" b="1">
                <a:latin typeface="Tahoma"/>
                <a:cs typeface="Tahoma"/>
              </a:rPr>
              <a:t> </a:t>
            </a:r>
            <a:r>
              <a:rPr dirty="0" sz="1400" spc="-10">
                <a:latin typeface="Segoe UI Emoji"/>
                <a:cs typeface="Segoe UI Emoji"/>
              </a:rPr>
              <a:t>than some</a:t>
            </a:r>
            <a:r>
              <a:rPr dirty="0" sz="1400" spc="-60">
                <a:latin typeface="Segoe UI Emoji"/>
                <a:cs typeface="Segoe UI Emoji"/>
              </a:rPr>
              <a:t> </a:t>
            </a:r>
            <a:r>
              <a:rPr dirty="0" sz="1400" spc="-10">
                <a:latin typeface="Segoe UI Emoji"/>
                <a:cs typeface="Segoe UI Emoji"/>
              </a:rPr>
              <a:t>peers</a:t>
            </a:r>
            <a:r>
              <a:rPr dirty="0" sz="1400" spc="-155">
                <a:latin typeface="Segoe UI Emoji"/>
                <a:cs typeface="Segoe UI Emoji"/>
              </a:rPr>
              <a:t> </a:t>
            </a:r>
            <a:r>
              <a:rPr dirty="0" sz="1400" spc="-25">
                <a:latin typeface="Segoe UI Emoji"/>
                <a:cs typeface="Segoe UI Emoji"/>
              </a:rPr>
              <a:t>but </a:t>
            </a:r>
            <a:r>
              <a:rPr dirty="0" sz="1400">
                <a:latin typeface="Segoe UI Emoji"/>
                <a:cs typeface="Segoe UI Emoji"/>
              </a:rPr>
              <a:t>maintains</a:t>
            </a:r>
            <a:r>
              <a:rPr dirty="0" sz="1400" spc="-140">
                <a:latin typeface="Segoe UI Emoji"/>
                <a:cs typeface="Segoe UI Emoji"/>
              </a:rPr>
              <a:t> </a:t>
            </a:r>
            <a:r>
              <a:rPr dirty="0" sz="1400">
                <a:latin typeface="Segoe UI Emoji"/>
                <a:cs typeface="Segoe UI Emoji"/>
              </a:rPr>
              <a:t>a </a:t>
            </a:r>
            <a:r>
              <a:rPr dirty="0" sz="1400" spc="-100" b="1">
                <a:latin typeface="Tahoma"/>
                <a:cs typeface="Tahoma"/>
              </a:rPr>
              <a:t>strong</a:t>
            </a:r>
            <a:r>
              <a:rPr dirty="0" sz="1400" spc="-30" b="1">
                <a:latin typeface="Tahoma"/>
                <a:cs typeface="Tahoma"/>
              </a:rPr>
              <a:t> </a:t>
            </a:r>
            <a:r>
              <a:rPr dirty="0" sz="1400" spc="-80" b="1">
                <a:latin typeface="Tahoma"/>
                <a:cs typeface="Tahoma"/>
              </a:rPr>
              <a:t>profitability</a:t>
            </a:r>
            <a:r>
              <a:rPr dirty="0" sz="1400" spc="-90" b="1">
                <a:latin typeface="Tahoma"/>
                <a:cs typeface="Tahoma"/>
              </a:rPr>
              <a:t> </a:t>
            </a:r>
            <a:r>
              <a:rPr dirty="0" sz="1400" spc="-10" b="1">
                <a:latin typeface="Tahoma"/>
                <a:cs typeface="Tahoma"/>
              </a:rPr>
              <a:t>position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1" name="object 31" descr=""/>
          <p:cNvSpPr txBox="1"/>
          <p:nvPr/>
        </p:nvSpPr>
        <p:spPr>
          <a:xfrm>
            <a:off x="345757" y="6160866"/>
            <a:ext cx="1370965" cy="668020"/>
          </a:xfrm>
          <a:prstGeom prst="rect">
            <a:avLst/>
          </a:prstGeom>
        </p:spPr>
        <p:txBody>
          <a:bodyPr wrap="square" lIns="0" tIns="39369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309"/>
              </a:spcBef>
            </a:pPr>
            <a:r>
              <a:rPr dirty="0" u="heavy" sz="900" i="1">
                <a:uFill>
                  <a:solidFill>
                    <a:srgbClr val="A6A6A6"/>
                  </a:solidFill>
                </a:uFill>
                <a:latin typeface="Trebuchet MS"/>
                <a:cs typeface="Trebuchet MS"/>
              </a:rPr>
              <a:t>Sources</a:t>
            </a:r>
            <a:r>
              <a:rPr dirty="0" u="heavy" sz="900" spc="-80" i="1">
                <a:uFill>
                  <a:solidFill>
                    <a:srgbClr val="A6A6A6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heavy" sz="900" spc="-75" i="1">
                <a:uFill>
                  <a:solidFill>
                    <a:srgbClr val="A6A6A6"/>
                  </a:solidFill>
                </a:uFill>
                <a:latin typeface="Trebuchet MS"/>
                <a:cs typeface="Trebuchet MS"/>
              </a:rPr>
              <a:t>:</a:t>
            </a:r>
            <a:r>
              <a:rPr dirty="0" u="heavy" sz="900" spc="-45" i="1">
                <a:uFill>
                  <a:solidFill>
                    <a:srgbClr val="A6A6A6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heavy" sz="900" spc="-10" i="1">
                <a:uFill>
                  <a:solidFill>
                    <a:srgbClr val="A6A6A6"/>
                  </a:solidFill>
                </a:uFill>
                <a:latin typeface="Trebuchet MS"/>
                <a:cs typeface="Trebuchet MS"/>
              </a:rPr>
              <a:t>FactSet</a:t>
            </a:r>
            <a:r>
              <a:rPr dirty="0" u="heavy" sz="900" spc="10" i="1">
                <a:uFill>
                  <a:solidFill>
                    <a:srgbClr val="A6A6A6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heavy" sz="900" spc="-10" i="1">
                <a:uFill>
                  <a:solidFill>
                    <a:srgbClr val="A6A6A6"/>
                  </a:solidFill>
                </a:uFill>
                <a:latin typeface="Trebuchet MS"/>
                <a:cs typeface="Trebuchet MS"/>
              </a:rPr>
              <a:t>(2025).</a:t>
            </a:r>
            <a:r>
              <a:rPr dirty="0" u="heavy" sz="900" spc="500" i="1">
                <a:uFill>
                  <a:solidFill>
                    <a:srgbClr val="A6A6A6"/>
                  </a:solidFill>
                </a:uFill>
                <a:latin typeface="Trebuchet MS"/>
                <a:cs typeface="Trebuchet MS"/>
              </a:rPr>
              <a:t> </a:t>
            </a:r>
            <a:endParaRPr sz="900">
              <a:latin typeface="Trebuchet MS"/>
              <a:cs typeface="Trebuchet MS"/>
            </a:endParaRPr>
          </a:p>
          <a:p>
            <a:pPr algn="ctr" marL="323850" marR="295275">
              <a:lnSpc>
                <a:spcPct val="102800"/>
              </a:lnSpc>
              <a:spcBef>
                <a:spcPts val="305"/>
              </a:spcBef>
            </a:pPr>
            <a:r>
              <a:rPr dirty="0" sz="1400" spc="-75" b="1">
                <a:solidFill>
                  <a:srgbClr val="A6A6A6"/>
                </a:solidFill>
                <a:latin typeface="Trebuchet MS"/>
                <a:cs typeface="Trebuchet MS"/>
              </a:rPr>
              <a:t>Executive </a:t>
            </a:r>
            <a:r>
              <a:rPr dirty="0" sz="1400" spc="-40" b="1">
                <a:solidFill>
                  <a:srgbClr val="A6A6A6"/>
                </a:solidFill>
                <a:latin typeface="Trebuchet MS"/>
                <a:cs typeface="Trebuchet MS"/>
              </a:rPr>
              <a:t>Summary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32" name="object 32" descr=""/>
          <p:cNvSpPr txBox="1"/>
          <p:nvPr/>
        </p:nvSpPr>
        <p:spPr>
          <a:xfrm>
            <a:off x="2044700" y="6160866"/>
            <a:ext cx="1378585" cy="668020"/>
          </a:xfrm>
          <a:prstGeom prst="rect">
            <a:avLst/>
          </a:prstGeom>
        </p:spPr>
        <p:txBody>
          <a:bodyPr wrap="square" lIns="0" tIns="39369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309"/>
              </a:spcBef>
              <a:tabLst>
                <a:tab pos="1352550" algn="l"/>
              </a:tabLst>
            </a:pPr>
            <a:r>
              <a:rPr dirty="0" u="heavy" sz="900" i="1">
                <a:uFill>
                  <a:solidFill>
                    <a:srgbClr val="ADADAD"/>
                  </a:solidFill>
                </a:uFill>
                <a:latin typeface="Trebuchet MS"/>
                <a:cs typeface="Trebuchet MS"/>
              </a:rPr>
              <a:t>	</a:t>
            </a:r>
            <a:endParaRPr sz="900">
              <a:latin typeface="Trebuchet MS"/>
              <a:cs typeface="Trebuchet MS"/>
            </a:endParaRPr>
          </a:p>
          <a:p>
            <a:pPr algn="ctr" marL="323850" marR="330200" indent="1905">
              <a:lnSpc>
                <a:spcPct val="102800"/>
              </a:lnSpc>
              <a:spcBef>
                <a:spcPts val="305"/>
              </a:spcBef>
            </a:pPr>
            <a:r>
              <a:rPr dirty="0" sz="1400" spc="-10" b="1">
                <a:solidFill>
                  <a:srgbClr val="ADADAD"/>
                </a:solidFill>
                <a:latin typeface="Trebuchet MS"/>
                <a:cs typeface="Trebuchet MS"/>
              </a:rPr>
              <a:t>Industry </a:t>
            </a:r>
            <a:r>
              <a:rPr dirty="0" sz="1400" spc="-80" b="1">
                <a:solidFill>
                  <a:srgbClr val="ADADAD"/>
                </a:solidFill>
                <a:latin typeface="Trebuchet MS"/>
                <a:cs typeface="Trebuchet MS"/>
              </a:rPr>
              <a:t>Overview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33" name="object 33" descr=""/>
          <p:cNvSpPr txBox="1"/>
          <p:nvPr/>
        </p:nvSpPr>
        <p:spPr>
          <a:xfrm>
            <a:off x="3730625" y="6160866"/>
            <a:ext cx="1378585" cy="668020"/>
          </a:xfrm>
          <a:prstGeom prst="rect">
            <a:avLst/>
          </a:prstGeom>
        </p:spPr>
        <p:txBody>
          <a:bodyPr wrap="square" lIns="0" tIns="39369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309"/>
              </a:spcBef>
              <a:tabLst>
                <a:tab pos="1352550" algn="l"/>
              </a:tabLst>
            </a:pPr>
            <a:r>
              <a:rPr dirty="0" u="heavy" sz="900" i="1">
                <a:uFill>
                  <a:solidFill>
                    <a:srgbClr val="A6A6A6"/>
                  </a:solidFill>
                </a:uFill>
                <a:latin typeface="Trebuchet MS"/>
                <a:cs typeface="Trebuchet MS"/>
              </a:rPr>
              <a:t>	</a:t>
            </a:r>
            <a:endParaRPr sz="900">
              <a:latin typeface="Trebuchet MS"/>
              <a:cs typeface="Trebuchet MS"/>
            </a:endParaRPr>
          </a:p>
          <a:p>
            <a:pPr algn="ctr" marL="317500" marR="319405">
              <a:lnSpc>
                <a:spcPct val="102800"/>
              </a:lnSpc>
              <a:spcBef>
                <a:spcPts val="305"/>
              </a:spcBef>
            </a:pPr>
            <a:r>
              <a:rPr dirty="0" sz="1400" spc="-45" b="1">
                <a:solidFill>
                  <a:srgbClr val="A6A6A6"/>
                </a:solidFill>
                <a:latin typeface="Trebuchet MS"/>
                <a:cs typeface="Trebuchet MS"/>
              </a:rPr>
              <a:t>Company </a:t>
            </a:r>
            <a:r>
              <a:rPr dirty="0" sz="1400" spc="-10" b="1">
                <a:solidFill>
                  <a:srgbClr val="A6A6A6"/>
                </a:solidFill>
                <a:latin typeface="Trebuchet MS"/>
                <a:cs typeface="Trebuchet MS"/>
              </a:rPr>
              <a:t>Analysis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34" name="object 34" descr=""/>
          <p:cNvSpPr txBox="1"/>
          <p:nvPr/>
        </p:nvSpPr>
        <p:spPr>
          <a:xfrm>
            <a:off x="5416550" y="6160866"/>
            <a:ext cx="1378585" cy="668020"/>
          </a:xfrm>
          <a:prstGeom prst="rect">
            <a:avLst/>
          </a:prstGeom>
        </p:spPr>
        <p:txBody>
          <a:bodyPr wrap="square" lIns="0" tIns="39369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309"/>
              </a:spcBef>
              <a:tabLst>
                <a:tab pos="1352550" algn="l"/>
              </a:tabLst>
            </a:pPr>
            <a:r>
              <a:rPr dirty="0" u="heavy" sz="900" i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	</a:t>
            </a:r>
            <a:endParaRPr sz="900">
              <a:latin typeface="Trebuchet MS"/>
              <a:cs typeface="Trebuchet MS"/>
            </a:endParaRPr>
          </a:p>
          <a:p>
            <a:pPr algn="ctr" marL="339725" marR="339725">
              <a:lnSpc>
                <a:spcPct val="102800"/>
              </a:lnSpc>
              <a:spcBef>
                <a:spcPts val="305"/>
              </a:spcBef>
            </a:pPr>
            <a:r>
              <a:rPr dirty="0" sz="1400" spc="-65" b="1">
                <a:latin typeface="Trebuchet MS"/>
                <a:cs typeface="Trebuchet MS"/>
              </a:rPr>
              <a:t>Financial </a:t>
            </a:r>
            <a:r>
              <a:rPr dirty="0" sz="1400" spc="-10" b="1">
                <a:latin typeface="Trebuchet MS"/>
                <a:cs typeface="Trebuchet MS"/>
              </a:rPr>
              <a:t>Analysis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35" name="object 35" descr=""/>
          <p:cNvSpPr/>
          <p:nvPr/>
        </p:nvSpPr>
        <p:spPr>
          <a:xfrm>
            <a:off x="4795901" y="1100200"/>
            <a:ext cx="2223135" cy="0"/>
          </a:xfrm>
          <a:custGeom>
            <a:avLst/>
            <a:gdLst/>
            <a:ahLst/>
            <a:cxnLst/>
            <a:rect l="l" t="t" r="r" b="b"/>
            <a:pathLst>
              <a:path w="2223134" h="0">
                <a:moveTo>
                  <a:pt x="0" y="0"/>
                </a:moveTo>
                <a:lnTo>
                  <a:pt x="2222754" y="0"/>
                </a:lnTo>
              </a:path>
            </a:pathLst>
          </a:custGeom>
          <a:ln w="24765">
            <a:solidFill>
              <a:srgbClr val="747474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36" name="object 36" descr=""/>
          <p:cNvGrpSpPr/>
          <p:nvPr/>
        </p:nvGrpSpPr>
        <p:grpSpPr>
          <a:xfrm>
            <a:off x="161925" y="1087818"/>
            <a:ext cx="11715750" cy="2773680"/>
            <a:chOff x="161925" y="1087818"/>
            <a:chExt cx="11715750" cy="2773680"/>
          </a:xfrm>
        </p:grpSpPr>
        <p:sp>
          <p:nvSpPr>
            <p:cNvPr id="37" name="object 37" descr=""/>
            <p:cNvSpPr/>
            <p:nvPr/>
          </p:nvSpPr>
          <p:spPr>
            <a:xfrm>
              <a:off x="257175" y="2028825"/>
              <a:ext cx="11576050" cy="10160"/>
            </a:xfrm>
            <a:custGeom>
              <a:avLst/>
              <a:gdLst/>
              <a:ahLst/>
              <a:cxnLst/>
              <a:rect l="l" t="t" r="r" b="b"/>
              <a:pathLst>
                <a:path w="11576050" h="10160">
                  <a:moveTo>
                    <a:pt x="0" y="9778"/>
                  </a:moveTo>
                  <a:lnTo>
                    <a:pt x="11576050" y="0"/>
                  </a:lnTo>
                </a:path>
              </a:pathLst>
            </a:custGeom>
            <a:ln w="1905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 descr=""/>
            <p:cNvSpPr/>
            <p:nvPr/>
          </p:nvSpPr>
          <p:spPr>
            <a:xfrm>
              <a:off x="200025" y="2911601"/>
              <a:ext cx="11661140" cy="0"/>
            </a:xfrm>
            <a:custGeom>
              <a:avLst/>
              <a:gdLst/>
              <a:ahLst/>
              <a:cxnLst/>
              <a:rect l="l" t="t" r="r" b="b"/>
              <a:pathLst>
                <a:path w="11661140" h="0">
                  <a:moveTo>
                    <a:pt x="0" y="0"/>
                  </a:moveTo>
                  <a:lnTo>
                    <a:pt x="9953625" y="0"/>
                  </a:lnTo>
                </a:path>
                <a:path w="11661140" h="0">
                  <a:moveTo>
                    <a:pt x="11344275" y="0"/>
                  </a:moveTo>
                  <a:lnTo>
                    <a:pt x="11661013" y="0"/>
                  </a:lnTo>
                </a:path>
              </a:pathLst>
            </a:custGeom>
            <a:ln w="32003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 descr=""/>
            <p:cNvSpPr/>
            <p:nvPr/>
          </p:nvSpPr>
          <p:spPr>
            <a:xfrm>
              <a:off x="171450" y="3790950"/>
              <a:ext cx="11688445" cy="60960"/>
            </a:xfrm>
            <a:custGeom>
              <a:avLst/>
              <a:gdLst/>
              <a:ahLst/>
              <a:cxnLst/>
              <a:rect l="l" t="t" r="r" b="b"/>
              <a:pathLst>
                <a:path w="11688445" h="60960">
                  <a:moveTo>
                    <a:pt x="0" y="0"/>
                  </a:moveTo>
                  <a:lnTo>
                    <a:pt x="11688318" y="60451"/>
                  </a:lnTo>
                </a:path>
              </a:pathLst>
            </a:custGeom>
            <a:ln w="1905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 descr=""/>
            <p:cNvSpPr/>
            <p:nvPr/>
          </p:nvSpPr>
          <p:spPr>
            <a:xfrm>
              <a:off x="7186676" y="1100200"/>
              <a:ext cx="4642485" cy="38100"/>
            </a:xfrm>
            <a:custGeom>
              <a:avLst/>
              <a:gdLst/>
              <a:ahLst/>
              <a:cxnLst/>
              <a:rect l="l" t="t" r="r" b="b"/>
              <a:pathLst>
                <a:path w="4642484" h="38100">
                  <a:moveTo>
                    <a:pt x="0" y="0"/>
                  </a:moveTo>
                  <a:lnTo>
                    <a:pt x="2222754" y="0"/>
                  </a:lnTo>
                </a:path>
                <a:path w="4642484" h="38100">
                  <a:moveTo>
                    <a:pt x="2419350" y="38100"/>
                  </a:moveTo>
                  <a:lnTo>
                    <a:pt x="4642104" y="38100"/>
                  </a:lnTo>
                </a:path>
              </a:pathLst>
            </a:custGeom>
            <a:ln w="24765">
              <a:solidFill>
                <a:srgbClr val="74747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1" name="object 41" descr=""/>
          <p:cNvSpPr txBox="1"/>
          <p:nvPr/>
        </p:nvSpPr>
        <p:spPr>
          <a:xfrm>
            <a:off x="7278116" y="791273"/>
            <a:ext cx="428879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525395" algn="l"/>
              </a:tabLst>
            </a:pPr>
            <a:r>
              <a:rPr dirty="0" baseline="1543" sz="2700" spc="-277" b="1">
                <a:latin typeface="Tahoma"/>
                <a:cs typeface="Tahoma"/>
              </a:rPr>
              <a:t>EBITDA</a:t>
            </a:r>
            <a:r>
              <a:rPr dirty="0" baseline="1543" sz="2700" spc="-157" b="1">
                <a:latin typeface="Tahoma"/>
                <a:cs typeface="Tahoma"/>
              </a:rPr>
              <a:t> </a:t>
            </a:r>
            <a:r>
              <a:rPr dirty="0" baseline="1543" sz="2700" spc="-209" b="1">
                <a:latin typeface="Tahoma"/>
                <a:cs typeface="Tahoma"/>
              </a:rPr>
              <a:t>Margin</a:t>
            </a:r>
            <a:r>
              <a:rPr dirty="0" baseline="1543" sz="2700" spc="-150" b="1">
                <a:latin typeface="Tahoma"/>
                <a:cs typeface="Tahoma"/>
              </a:rPr>
              <a:t> </a:t>
            </a:r>
            <a:r>
              <a:rPr dirty="0" baseline="1543" sz="2700" spc="-30" b="1">
                <a:latin typeface="Tahoma"/>
                <a:cs typeface="Tahoma"/>
              </a:rPr>
              <a:t>FY23</a:t>
            </a:r>
            <a:r>
              <a:rPr dirty="0" baseline="1543" sz="2700" b="1">
                <a:latin typeface="Tahoma"/>
                <a:cs typeface="Tahoma"/>
              </a:rPr>
              <a:t>	</a:t>
            </a:r>
            <a:r>
              <a:rPr dirty="0" sz="1800" spc="-195" b="1">
                <a:latin typeface="Tahoma"/>
                <a:cs typeface="Tahoma"/>
              </a:rPr>
              <a:t>EBIT</a:t>
            </a:r>
            <a:r>
              <a:rPr dirty="0" sz="1800" spc="-140" b="1">
                <a:latin typeface="Tahoma"/>
                <a:cs typeface="Tahoma"/>
              </a:rPr>
              <a:t> Margin</a:t>
            </a:r>
            <a:r>
              <a:rPr dirty="0" sz="1800" spc="-110" b="1">
                <a:latin typeface="Tahoma"/>
                <a:cs typeface="Tahoma"/>
              </a:rPr>
              <a:t> </a:t>
            </a:r>
            <a:r>
              <a:rPr dirty="0" sz="1800" spc="-140" b="1">
                <a:latin typeface="Tahoma"/>
                <a:cs typeface="Tahoma"/>
              </a:rPr>
              <a:t>FY23</a:t>
            </a:r>
            <a:endParaRPr sz="1800">
              <a:latin typeface="Tahoma"/>
              <a:cs typeface="Tahoma"/>
            </a:endParaRPr>
          </a:p>
        </p:txBody>
      </p:sp>
      <p:grpSp>
        <p:nvGrpSpPr>
          <p:cNvPr id="42" name="object 42" descr=""/>
          <p:cNvGrpSpPr/>
          <p:nvPr/>
        </p:nvGrpSpPr>
        <p:grpSpPr>
          <a:xfrm>
            <a:off x="161925" y="1466850"/>
            <a:ext cx="11666855" cy="4189095"/>
            <a:chOff x="161925" y="1466850"/>
            <a:chExt cx="11666855" cy="4189095"/>
          </a:xfrm>
        </p:grpSpPr>
        <p:sp>
          <p:nvSpPr>
            <p:cNvPr id="43" name="object 43" descr=""/>
            <p:cNvSpPr/>
            <p:nvPr/>
          </p:nvSpPr>
          <p:spPr>
            <a:xfrm>
              <a:off x="171450" y="4714875"/>
              <a:ext cx="11647805" cy="931544"/>
            </a:xfrm>
            <a:custGeom>
              <a:avLst/>
              <a:gdLst/>
              <a:ahLst/>
              <a:cxnLst/>
              <a:rect l="l" t="t" r="r" b="b"/>
              <a:pathLst>
                <a:path w="11647805" h="931545">
                  <a:moveTo>
                    <a:pt x="0" y="32766"/>
                  </a:moveTo>
                  <a:lnTo>
                    <a:pt x="11647805" y="0"/>
                  </a:lnTo>
                </a:path>
                <a:path w="11647805" h="931545">
                  <a:moveTo>
                    <a:pt x="38100" y="895350"/>
                  </a:moveTo>
                  <a:lnTo>
                    <a:pt x="11642598" y="931176"/>
                  </a:lnTo>
                </a:path>
              </a:pathLst>
            </a:custGeom>
            <a:ln w="1905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4" name="object 4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04875" y="4962525"/>
              <a:ext cx="1314450" cy="485775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04264" y="2169183"/>
              <a:ext cx="1167435" cy="624157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71550" y="4000500"/>
              <a:ext cx="1133475" cy="561975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00100" y="2990850"/>
              <a:ext cx="1428750" cy="800100"/>
            </a:xfrm>
            <a:prstGeom prst="rect">
              <a:avLst/>
            </a:prstGeom>
          </p:spPr>
        </p:pic>
        <p:pic>
          <p:nvPicPr>
            <p:cNvPr id="48" name="object 48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62025" y="1466850"/>
              <a:ext cx="1295400" cy="333375"/>
            </a:xfrm>
            <a:prstGeom prst="rect">
              <a:avLst/>
            </a:prstGeom>
          </p:spPr>
        </p:pic>
      </p:grpSp>
      <p:sp>
        <p:nvSpPr>
          <p:cNvPr id="49" name="object 49" descr=""/>
          <p:cNvSpPr txBox="1"/>
          <p:nvPr/>
        </p:nvSpPr>
        <p:spPr>
          <a:xfrm>
            <a:off x="2456560" y="1146809"/>
            <a:ext cx="2060575" cy="849630"/>
          </a:xfrm>
          <a:prstGeom prst="rect">
            <a:avLst/>
          </a:prstGeom>
        </p:spPr>
        <p:txBody>
          <a:bodyPr wrap="square" lIns="0" tIns="20320" rIns="0" bIns="0" rtlCol="0" vert="horz">
            <a:spAutoFit/>
          </a:bodyPr>
          <a:lstStyle/>
          <a:p>
            <a:pPr marL="184150" marR="285115" indent="-172085">
              <a:lnSpc>
                <a:spcPts val="1050"/>
              </a:lnSpc>
              <a:spcBef>
                <a:spcPts val="160"/>
              </a:spcBef>
              <a:buFont typeface="Arial MT"/>
              <a:buChar char="•"/>
              <a:tabLst>
                <a:tab pos="184150" algn="l"/>
              </a:tabLst>
            </a:pPr>
            <a:r>
              <a:rPr dirty="0" sz="900">
                <a:latin typeface="Segoe UI Emoji"/>
                <a:cs typeface="Segoe UI Emoji"/>
              </a:rPr>
              <a:t>Leader</a:t>
            </a:r>
            <a:r>
              <a:rPr dirty="0" sz="900" spc="-80">
                <a:latin typeface="Segoe UI Emoji"/>
                <a:cs typeface="Segoe UI Emoji"/>
              </a:rPr>
              <a:t> </a:t>
            </a:r>
            <a:r>
              <a:rPr dirty="0" sz="900" spc="-10">
                <a:latin typeface="Segoe UI Emoji"/>
                <a:cs typeface="Segoe UI Emoji"/>
              </a:rPr>
              <a:t>in</a:t>
            </a:r>
            <a:r>
              <a:rPr dirty="0" sz="900" spc="-40">
                <a:latin typeface="Segoe UI Emoji"/>
                <a:cs typeface="Segoe UI Emoji"/>
              </a:rPr>
              <a:t> high-</a:t>
            </a:r>
            <a:r>
              <a:rPr dirty="0" sz="900" spc="-10">
                <a:latin typeface="Segoe UI Emoji"/>
                <a:cs typeface="Segoe UI Emoji"/>
              </a:rPr>
              <a:t>performance</a:t>
            </a:r>
            <a:r>
              <a:rPr dirty="0" sz="900" spc="-15">
                <a:latin typeface="Segoe UI Emoji"/>
                <a:cs typeface="Segoe UI Emoji"/>
              </a:rPr>
              <a:t> </a:t>
            </a:r>
            <a:r>
              <a:rPr dirty="0" sz="900" spc="-25">
                <a:latin typeface="Segoe UI Emoji"/>
                <a:cs typeface="Segoe UI Emoji"/>
              </a:rPr>
              <a:t>and </a:t>
            </a:r>
            <a:r>
              <a:rPr dirty="0" sz="900" spc="-20">
                <a:latin typeface="Segoe UI Emoji"/>
                <a:cs typeface="Segoe UI Emoji"/>
              </a:rPr>
              <a:t>premium</a:t>
            </a:r>
            <a:r>
              <a:rPr dirty="0" sz="900" spc="-50">
                <a:latin typeface="Segoe UI Emoji"/>
                <a:cs typeface="Segoe UI Emoji"/>
              </a:rPr>
              <a:t> </a:t>
            </a:r>
            <a:r>
              <a:rPr dirty="0" sz="900" spc="-10">
                <a:latin typeface="Segoe UI Emoji"/>
                <a:cs typeface="Segoe UI Emoji"/>
              </a:rPr>
              <a:t>tires</a:t>
            </a:r>
            <a:endParaRPr sz="900">
              <a:latin typeface="Segoe UI Emoji"/>
              <a:cs typeface="Segoe UI Emoji"/>
            </a:endParaRPr>
          </a:p>
          <a:p>
            <a:pPr marL="184150" indent="-171450">
              <a:lnSpc>
                <a:spcPts val="1065"/>
              </a:lnSpc>
              <a:spcBef>
                <a:spcPts val="15"/>
              </a:spcBef>
              <a:buFont typeface="Arial MT"/>
              <a:buChar char="•"/>
              <a:tabLst>
                <a:tab pos="184150" algn="l"/>
              </a:tabLst>
            </a:pPr>
            <a:r>
              <a:rPr dirty="0" sz="900">
                <a:latin typeface="Segoe UI Emoji"/>
                <a:cs typeface="Segoe UI Emoji"/>
              </a:rPr>
              <a:t>Exclusive </a:t>
            </a:r>
            <a:r>
              <a:rPr dirty="0" sz="900" spc="-10">
                <a:latin typeface="Segoe UI Emoji"/>
                <a:cs typeface="Segoe UI Emoji"/>
              </a:rPr>
              <a:t>tire</a:t>
            </a:r>
            <a:r>
              <a:rPr dirty="0" sz="900">
                <a:latin typeface="Segoe UI Emoji"/>
                <a:cs typeface="Segoe UI Emoji"/>
              </a:rPr>
              <a:t> </a:t>
            </a:r>
            <a:r>
              <a:rPr dirty="0" sz="900" spc="-10">
                <a:latin typeface="Segoe UI Emoji"/>
                <a:cs typeface="Segoe UI Emoji"/>
              </a:rPr>
              <a:t>supplier</a:t>
            </a:r>
            <a:r>
              <a:rPr dirty="0" sz="900" spc="-60">
                <a:latin typeface="Segoe UI Emoji"/>
                <a:cs typeface="Segoe UI Emoji"/>
              </a:rPr>
              <a:t> </a:t>
            </a:r>
            <a:r>
              <a:rPr dirty="0" sz="900" spc="-10">
                <a:latin typeface="Segoe UI Emoji"/>
                <a:cs typeface="Segoe UI Emoji"/>
              </a:rPr>
              <a:t>for</a:t>
            </a:r>
            <a:r>
              <a:rPr dirty="0" sz="900" spc="-65">
                <a:latin typeface="Segoe UI Emoji"/>
                <a:cs typeface="Segoe UI Emoji"/>
              </a:rPr>
              <a:t> </a:t>
            </a:r>
            <a:r>
              <a:rPr dirty="0" sz="900" spc="-10">
                <a:latin typeface="Segoe UI Emoji"/>
                <a:cs typeface="Segoe UI Emoji"/>
              </a:rPr>
              <a:t>Formula</a:t>
            </a:r>
            <a:r>
              <a:rPr dirty="0" sz="900" spc="-5">
                <a:latin typeface="Segoe UI Emoji"/>
                <a:cs typeface="Segoe UI Emoji"/>
              </a:rPr>
              <a:t> </a:t>
            </a:r>
            <a:r>
              <a:rPr dirty="0" sz="900" spc="-50">
                <a:latin typeface="Segoe UI Emoji"/>
                <a:cs typeface="Segoe UI Emoji"/>
              </a:rPr>
              <a:t>1</a:t>
            </a:r>
            <a:endParaRPr sz="900">
              <a:latin typeface="Segoe UI Emoji"/>
              <a:cs typeface="Segoe UI Emoji"/>
            </a:endParaRPr>
          </a:p>
          <a:p>
            <a:pPr marL="184150" indent="-171450">
              <a:lnSpc>
                <a:spcPts val="1065"/>
              </a:lnSpc>
              <a:buFont typeface="Arial MT"/>
              <a:buChar char="•"/>
              <a:tabLst>
                <a:tab pos="184150" algn="l"/>
              </a:tabLst>
            </a:pPr>
            <a:r>
              <a:rPr dirty="0" sz="900">
                <a:latin typeface="Segoe UI Emoji"/>
                <a:cs typeface="Segoe UI Emoji"/>
              </a:rPr>
              <a:t>Global</a:t>
            </a:r>
            <a:r>
              <a:rPr dirty="0" sz="900" spc="-35">
                <a:latin typeface="Segoe UI Emoji"/>
                <a:cs typeface="Segoe UI Emoji"/>
              </a:rPr>
              <a:t> </a:t>
            </a:r>
            <a:r>
              <a:rPr dirty="0" sz="900">
                <a:latin typeface="Segoe UI Emoji"/>
                <a:cs typeface="Segoe UI Emoji"/>
              </a:rPr>
              <a:t>presence</a:t>
            </a:r>
            <a:r>
              <a:rPr dirty="0" sz="900" spc="-45">
                <a:latin typeface="Segoe UI Emoji"/>
                <a:cs typeface="Segoe UI Emoji"/>
              </a:rPr>
              <a:t> </a:t>
            </a:r>
            <a:r>
              <a:rPr dirty="0" sz="900" spc="-10">
                <a:latin typeface="Segoe UI Emoji"/>
                <a:cs typeface="Segoe UI Emoji"/>
              </a:rPr>
              <a:t>in</a:t>
            </a:r>
            <a:r>
              <a:rPr dirty="0" sz="900" spc="-70">
                <a:latin typeface="Segoe UI Emoji"/>
                <a:cs typeface="Segoe UI Emoji"/>
              </a:rPr>
              <a:t> </a:t>
            </a:r>
            <a:r>
              <a:rPr dirty="0" sz="900" spc="-10">
                <a:latin typeface="Segoe UI Emoji"/>
                <a:cs typeface="Segoe UI Emoji"/>
              </a:rPr>
              <a:t>over</a:t>
            </a:r>
            <a:r>
              <a:rPr dirty="0" sz="900" spc="-95">
                <a:latin typeface="Segoe UI Emoji"/>
                <a:cs typeface="Segoe UI Emoji"/>
              </a:rPr>
              <a:t> </a:t>
            </a:r>
            <a:r>
              <a:rPr dirty="0" sz="900" spc="-10">
                <a:latin typeface="Segoe UI Emoji"/>
                <a:cs typeface="Segoe UI Emoji"/>
              </a:rPr>
              <a:t>160</a:t>
            </a:r>
            <a:r>
              <a:rPr dirty="0" sz="900" spc="-55">
                <a:latin typeface="Segoe UI Emoji"/>
                <a:cs typeface="Segoe UI Emoji"/>
              </a:rPr>
              <a:t> </a:t>
            </a:r>
            <a:r>
              <a:rPr dirty="0" sz="900" spc="-10">
                <a:latin typeface="Segoe UI Emoji"/>
                <a:cs typeface="Segoe UI Emoji"/>
              </a:rPr>
              <a:t>countries</a:t>
            </a:r>
            <a:endParaRPr sz="900">
              <a:latin typeface="Segoe UI Emoji"/>
              <a:cs typeface="Segoe UI Emoji"/>
            </a:endParaRPr>
          </a:p>
          <a:p>
            <a:pPr marL="184150" indent="-171450">
              <a:lnSpc>
                <a:spcPts val="1065"/>
              </a:lnSpc>
              <a:spcBef>
                <a:spcPts val="45"/>
              </a:spcBef>
              <a:buFont typeface="Arial MT"/>
              <a:buChar char="•"/>
              <a:tabLst>
                <a:tab pos="184150" algn="l"/>
              </a:tabLst>
            </a:pPr>
            <a:r>
              <a:rPr dirty="0" sz="900" spc="-30">
                <a:latin typeface="Segoe UI Emoji"/>
                <a:cs typeface="Segoe UI Emoji"/>
              </a:rPr>
              <a:t>Strong</a:t>
            </a:r>
            <a:r>
              <a:rPr dirty="0" sz="900" spc="-55">
                <a:latin typeface="Segoe UI Emoji"/>
                <a:cs typeface="Segoe UI Emoji"/>
              </a:rPr>
              <a:t> </a:t>
            </a:r>
            <a:r>
              <a:rPr dirty="0" sz="900">
                <a:latin typeface="Segoe UI Emoji"/>
                <a:cs typeface="Segoe UI Emoji"/>
              </a:rPr>
              <a:t>focus</a:t>
            </a:r>
            <a:r>
              <a:rPr dirty="0" sz="900" spc="-60">
                <a:latin typeface="Segoe UI Emoji"/>
                <a:cs typeface="Segoe UI Emoji"/>
              </a:rPr>
              <a:t> </a:t>
            </a:r>
            <a:r>
              <a:rPr dirty="0" sz="900" spc="-20">
                <a:latin typeface="Segoe UI Emoji"/>
                <a:cs typeface="Segoe UI Emoji"/>
              </a:rPr>
              <a:t>on</a:t>
            </a:r>
            <a:r>
              <a:rPr dirty="0" sz="900" spc="-35">
                <a:latin typeface="Segoe UI Emoji"/>
                <a:cs typeface="Segoe UI Emoji"/>
              </a:rPr>
              <a:t> </a:t>
            </a:r>
            <a:r>
              <a:rPr dirty="0" sz="900">
                <a:latin typeface="Segoe UI Emoji"/>
                <a:cs typeface="Segoe UI Emoji"/>
              </a:rPr>
              <a:t>smart</a:t>
            </a:r>
            <a:r>
              <a:rPr dirty="0" sz="900" spc="25">
                <a:latin typeface="Segoe UI Emoji"/>
                <a:cs typeface="Segoe UI Emoji"/>
              </a:rPr>
              <a:t> </a:t>
            </a:r>
            <a:r>
              <a:rPr dirty="0" sz="900" spc="-25">
                <a:latin typeface="Segoe UI Emoji"/>
                <a:cs typeface="Segoe UI Emoji"/>
              </a:rPr>
              <a:t>tire</a:t>
            </a:r>
            <a:r>
              <a:rPr dirty="0" sz="900" spc="-10">
                <a:latin typeface="Segoe UI Emoji"/>
                <a:cs typeface="Segoe UI Emoji"/>
              </a:rPr>
              <a:t> </a:t>
            </a:r>
            <a:r>
              <a:rPr dirty="0" sz="900">
                <a:latin typeface="Segoe UI Emoji"/>
                <a:cs typeface="Segoe UI Emoji"/>
              </a:rPr>
              <a:t>tech</a:t>
            </a:r>
            <a:r>
              <a:rPr dirty="0" sz="900" spc="-35">
                <a:latin typeface="Segoe UI Emoji"/>
                <a:cs typeface="Segoe UI Emoji"/>
              </a:rPr>
              <a:t> </a:t>
            </a:r>
            <a:r>
              <a:rPr dirty="0" sz="900" spc="-25">
                <a:latin typeface="Segoe UI Emoji"/>
                <a:cs typeface="Segoe UI Emoji"/>
              </a:rPr>
              <a:t>and</a:t>
            </a:r>
            <a:endParaRPr sz="900">
              <a:latin typeface="Segoe UI Emoji"/>
              <a:cs typeface="Segoe UI Emoji"/>
            </a:endParaRPr>
          </a:p>
          <a:p>
            <a:pPr marL="184150">
              <a:lnSpc>
                <a:spcPts val="1065"/>
              </a:lnSpc>
            </a:pPr>
            <a:r>
              <a:rPr dirty="0" sz="900" spc="-10">
                <a:latin typeface="Segoe UI Emoji"/>
                <a:cs typeface="Segoe UI Emoji"/>
              </a:rPr>
              <a:t>sustainability</a:t>
            </a:r>
            <a:endParaRPr sz="900">
              <a:latin typeface="Segoe UI Emoji"/>
              <a:cs typeface="Segoe UI Emoji"/>
            </a:endParaRPr>
          </a:p>
        </p:txBody>
      </p:sp>
      <p:sp>
        <p:nvSpPr>
          <p:cNvPr id="50" name="object 50" descr=""/>
          <p:cNvSpPr txBox="1"/>
          <p:nvPr/>
        </p:nvSpPr>
        <p:spPr>
          <a:xfrm>
            <a:off x="2434970" y="2050415"/>
            <a:ext cx="1732280" cy="849630"/>
          </a:xfrm>
          <a:prstGeom prst="rect">
            <a:avLst/>
          </a:prstGeom>
        </p:spPr>
        <p:txBody>
          <a:bodyPr wrap="square" lIns="0" tIns="20320" rIns="0" bIns="0" rtlCol="0" vert="horz">
            <a:spAutoFit/>
          </a:bodyPr>
          <a:lstStyle/>
          <a:p>
            <a:pPr marL="184150" marR="403225" indent="-171450">
              <a:lnSpc>
                <a:spcPts val="1050"/>
              </a:lnSpc>
              <a:spcBef>
                <a:spcPts val="160"/>
              </a:spcBef>
              <a:buFont typeface="Arial MT"/>
              <a:buChar char="•"/>
              <a:tabLst>
                <a:tab pos="184150" algn="l"/>
              </a:tabLst>
            </a:pPr>
            <a:r>
              <a:rPr dirty="0" sz="900" spc="-10">
                <a:latin typeface="Segoe UI Emoji"/>
                <a:cs typeface="Segoe UI Emoji"/>
              </a:rPr>
              <a:t>One</a:t>
            </a:r>
            <a:r>
              <a:rPr dirty="0" sz="900" spc="-114">
                <a:latin typeface="Segoe UI Emoji"/>
                <a:cs typeface="Segoe UI Emoji"/>
              </a:rPr>
              <a:t> </a:t>
            </a:r>
            <a:r>
              <a:rPr dirty="0" sz="900" spc="-20">
                <a:latin typeface="Segoe UI Emoji"/>
                <a:cs typeface="Segoe UI Emoji"/>
              </a:rPr>
              <a:t>of</a:t>
            </a:r>
            <a:r>
              <a:rPr dirty="0" sz="900" spc="-50">
                <a:latin typeface="Segoe UI Emoji"/>
                <a:cs typeface="Segoe UI Emoji"/>
              </a:rPr>
              <a:t> </a:t>
            </a:r>
            <a:r>
              <a:rPr dirty="0" sz="900">
                <a:latin typeface="Segoe UI Emoji"/>
                <a:cs typeface="Segoe UI Emoji"/>
              </a:rPr>
              <a:t>the</a:t>
            </a:r>
            <a:r>
              <a:rPr dirty="0" sz="900" spc="-25">
                <a:latin typeface="Segoe UI Emoji"/>
                <a:cs typeface="Segoe UI Emoji"/>
              </a:rPr>
              <a:t> </a:t>
            </a:r>
            <a:r>
              <a:rPr dirty="0" sz="900" spc="-20">
                <a:latin typeface="Segoe UI Emoji"/>
                <a:cs typeface="Segoe UI Emoji"/>
              </a:rPr>
              <a:t>largest</a:t>
            </a:r>
            <a:r>
              <a:rPr dirty="0" sz="900" spc="-75">
                <a:latin typeface="Segoe UI Emoji"/>
                <a:cs typeface="Segoe UI Emoji"/>
              </a:rPr>
              <a:t> </a:t>
            </a:r>
            <a:r>
              <a:rPr dirty="0" sz="900" spc="-20">
                <a:latin typeface="Segoe UI Emoji"/>
                <a:cs typeface="Segoe UI Emoji"/>
              </a:rPr>
              <a:t>tire </a:t>
            </a:r>
            <a:r>
              <a:rPr dirty="0" sz="900" spc="-10">
                <a:latin typeface="Segoe UI Emoji"/>
                <a:cs typeface="Segoe UI Emoji"/>
              </a:rPr>
              <a:t>manufacturers</a:t>
            </a:r>
            <a:r>
              <a:rPr dirty="0" sz="900" spc="25">
                <a:latin typeface="Segoe UI Emoji"/>
                <a:cs typeface="Segoe UI Emoji"/>
              </a:rPr>
              <a:t> </a:t>
            </a:r>
            <a:r>
              <a:rPr dirty="0" sz="900" spc="-10">
                <a:latin typeface="Segoe UI Emoji"/>
                <a:cs typeface="Segoe UI Emoji"/>
              </a:rPr>
              <a:t>globally</a:t>
            </a:r>
            <a:endParaRPr sz="900">
              <a:latin typeface="Segoe UI Emoji"/>
              <a:cs typeface="Segoe UI Emoji"/>
            </a:endParaRPr>
          </a:p>
          <a:p>
            <a:pPr marL="183515" indent="-170815">
              <a:lnSpc>
                <a:spcPts val="1065"/>
              </a:lnSpc>
              <a:spcBef>
                <a:spcPts val="15"/>
              </a:spcBef>
              <a:buFont typeface="Arial MT"/>
              <a:buChar char="•"/>
              <a:tabLst>
                <a:tab pos="183515" algn="l"/>
              </a:tabLst>
            </a:pPr>
            <a:r>
              <a:rPr dirty="0" sz="900" spc="-20">
                <a:latin typeface="Segoe UI Emoji"/>
                <a:cs typeface="Segoe UI Emoji"/>
              </a:rPr>
              <a:t>Innovator</a:t>
            </a:r>
            <a:r>
              <a:rPr dirty="0" sz="900" spc="-80">
                <a:latin typeface="Segoe UI Emoji"/>
                <a:cs typeface="Segoe UI Emoji"/>
              </a:rPr>
              <a:t> </a:t>
            </a:r>
            <a:r>
              <a:rPr dirty="0" sz="900" spc="-10">
                <a:latin typeface="Segoe UI Emoji"/>
                <a:cs typeface="Segoe UI Emoji"/>
              </a:rPr>
              <a:t>in</a:t>
            </a:r>
            <a:r>
              <a:rPr dirty="0" sz="900" spc="-40">
                <a:latin typeface="Segoe UI Emoji"/>
                <a:cs typeface="Segoe UI Emoji"/>
              </a:rPr>
              <a:t> </a:t>
            </a:r>
            <a:r>
              <a:rPr dirty="0" sz="900" spc="-30">
                <a:latin typeface="Segoe UI Emoji"/>
                <a:cs typeface="Segoe UI Emoji"/>
              </a:rPr>
              <a:t>run-</a:t>
            </a:r>
            <a:r>
              <a:rPr dirty="0" sz="900">
                <a:latin typeface="Segoe UI Emoji"/>
                <a:cs typeface="Segoe UI Emoji"/>
              </a:rPr>
              <a:t>flat</a:t>
            </a:r>
            <a:r>
              <a:rPr dirty="0" sz="900" spc="15">
                <a:latin typeface="Segoe UI Emoji"/>
                <a:cs typeface="Segoe UI Emoji"/>
              </a:rPr>
              <a:t> </a:t>
            </a:r>
            <a:r>
              <a:rPr dirty="0" sz="900" spc="-10">
                <a:latin typeface="Segoe UI Emoji"/>
                <a:cs typeface="Segoe UI Emoji"/>
              </a:rPr>
              <a:t>and</a:t>
            </a:r>
            <a:r>
              <a:rPr dirty="0" sz="900" spc="-55">
                <a:latin typeface="Segoe UI Emoji"/>
                <a:cs typeface="Segoe UI Emoji"/>
              </a:rPr>
              <a:t> </a:t>
            </a:r>
            <a:r>
              <a:rPr dirty="0" sz="900" spc="-20">
                <a:latin typeface="Segoe UI Emoji"/>
                <a:cs typeface="Segoe UI Emoji"/>
              </a:rPr>
              <a:t>fuel-</a:t>
            </a:r>
            <a:endParaRPr sz="900">
              <a:latin typeface="Segoe UI Emoji"/>
              <a:cs typeface="Segoe UI Emoji"/>
            </a:endParaRPr>
          </a:p>
          <a:p>
            <a:pPr marL="184150">
              <a:lnSpc>
                <a:spcPts val="1065"/>
              </a:lnSpc>
            </a:pPr>
            <a:r>
              <a:rPr dirty="0" sz="900" spc="-10">
                <a:latin typeface="Segoe UI Emoji"/>
                <a:cs typeface="Segoe UI Emoji"/>
              </a:rPr>
              <a:t>efficient</a:t>
            </a:r>
            <a:r>
              <a:rPr dirty="0" sz="900" spc="-5">
                <a:latin typeface="Segoe UI Emoji"/>
                <a:cs typeface="Segoe UI Emoji"/>
              </a:rPr>
              <a:t> </a:t>
            </a:r>
            <a:r>
              <a:rPr dirty="0" sz="900" spc="-10">
                <a:latin typeface="Segoe UI Emoji"/>
                <a:cs typeface="Segoe UI Emoji"/>
              </a:rPr>
              <a:t>tires</a:t>
            </a:r>
            <a:endParaRPr sz="900">
              <a:latin typeface="Segoe UI Emoji"/>
              <a:cs typeface="Segoe UI Emoji"/>
            </a:endParaRPr>
          </a:p>
          <a:p>
            <a:pPr marL="183515" indent="-170815">
              <a:lnSpc>
                <a:spcPts val="1065"/>
              </a:lnSpc>
              <a:spcBef>
                <a:spcPts val="45"/>
              </a:spcBef>
              <a:buFont typeface="Arial MT"/>
              <a:buChar char="•"/>
              <a:tabLst>
                <a:tab pos="183515" algn="l"/>
              </a:tabLst>
            </a:pPr>
            <a:r>
              <a:rPr dirty="0" sz="900">
                <a:latin typeface="Segoe UI Emoji"/>
                <a:cs typeface="Segoe UI Emoji"/>
              </a:rPr>
              <a:t>Publisher</a:t>
            </a:r>
            <a:r>
              <a:rPr dirty="0" sz="900" spc="-25">
                <a:latin typeface="Segoe UI Emoji"/>
                <a:cs typeface="Segoe UI Emoji"/>
              </a:rPr>
              <a:t> </a:t>
            </a:r>
            <a:r>
              <a:rPr dirty="0" sz="900" spc="-45">
                <a:latin typeface="Segoe UI Emoji"/>
                <a:cs typeface="Segoe UI Emoji"/>
              </a:rPr>
              <a:t>of</a:t>
            </a:r>
            <a:r>
              <a:rPr dirty="0" sz="900" spc="5">
                <a:latin typeface="Segoe UI Emoji"/>
                <a:cs typeface="Segoe UI Emoji"/>
              </a:rPr>
              <a:t> </a:t>
            </a:r>
            <a:r>
              <a:rPr dirty="0" sz="900" spc="-25">
                <a:latin typeface="Segoe UI Emoji"/>
                <a:cs typeface="Segoe UI Emoji"/>
              </a:rPr>
              <a:t>the</a:t>
            </a:r>
            <a:r>
              <a:rPr dirty="0" sz="900" spc="-45">
                <a:latin typeface="Segoe UI Emoji"/>
                <a:cs typeface="Segoe UI Emoji"/>
              </a:rPr>
              <a:t> </a:t>
            </a:r>
            <a:r>
              <a:rPr dirty="0" sz="900" spc="-10">
                <a:latin typeface="Segoe UI Emoji"/>
                <a:cs typeface="Segoe UI Emoji"/>
              </a:rPr>
              <a:t>Michelin</a:t>
            </a:r>
            <a:r>
              <a:rPr dirty="0" sz="900" spc="-70">
                <a:latin typeface="Segoe UI Emoji"/>
                <a:cs typeface="Segoe UI Emoji"/>
              </a:rPr>
              <a:t> </a:t>
            </a:r>
            <a:r>
              <a:rPr dirty="0" sz="900" spc="-20">
                <a:latin typeface="Segoe UI Emoji"/>
                <a:cs typeface="Segoe UI Emoji"/>
              </a:rPr>
              <a:t>Guide</a:t>
            </a:r>
            <a:endParaRPr sz="900">
              <a:latin typeface="Segoe UI Emoji"/>
              <a:cs typeface="Segoe UI Emoji"/>
            </a:endParaRPr>
          </a:p>
          <a:p>
            <a:pPr marL="184150">
              <a:lnSpc>
                <a:spcPts val="1065"/>
              </a:lnSpc>
            </a:pPr>
            <a:r>
              <a:rPr dirty="0" sz="900" spc="-25">
                <a:latin typeface="Segoe UI Emoji"/>
                <a:cs typeface="Segoe UI Emoji"/>
              </a:rPr>
              <a:t>for</a:t>
            </a:r>
            <a:r>
              <a:rPr dirty="0" sz="900" spc="-20">
                <a:latin typeface="Segoe UI Emoji"/>
                <a:cs typeface="Segoe UI Emoji"/>
              </a:rPr>
              <a:t> </a:t>
            </a:r>
            <a:r>
              <a:rPr dirty="0" sz="900">
                <a:latin typeface="Segoe UI Emoji"/>
                <a:cs typeface="Segoe UI Emoji"/>
              </a:rPr>
              <a:t>restaurants</a:t>
            </a:r>
            <a:r>
              <a:rPr dirty="0" sz="900" spc="-75">
                <a:latin typeface="Segoe UI Emoji"/>
                <a:cs typeface="Segoe UI Emoji"/>
              </a:rPr>
              <a:t> </a:t>
            </a:r>
            <a:r>
              <a:rPr dirty="0" sz="900" spc="-20">
                <a:latin typeface="Segoe UI Emoji"/>
                <a:cs typeface="Segoe UI Emoji"/>
              </a:rPr>
              <a:t>and</a:t>
            </a:r>
            <a:r>
              <a:rPr dirty="0" sz="900" spc="-75">
                <a:latin typeface="Segoe UI Emoji"/>
                <a:cs typeface="Segoe UI Emoji"/>
              </a:rPr>
              <a:t> </a:t>
            </a:r>
            <a:r>
              <a:rPr dirty="0" sz="900" spc="-10">
                <a:latin typeface="Segoe UI Emoji"/>
                <a:cs typeface="Segoe UI Emoji"/>
              </a:rPr>
              <a:t>travel</a:t>
            </a:r>
            <a:endParaRPr sz="900">
              <a:latin typeface="Segoe UI Emoji"/>
              <a:cs typeface="Segoe UI Emoji"/>
            </a:endParaRPr>
          </a:p>
        </p:txBody>
      </p:sp>
      <p:sp>
        <p:nvSpPr>
          <p:cNvPr id="51" name="object 51" descr=""/>
          <p:cNvSpPr txBox="1"/>
          <p:nvPr/>
        </p:nvSpPr>
        <p:spPr>
          <a:xfrm>
            <a:off x="2434970" y="2957448"/>
            <a:ext cx="1922780" cy="165036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70815" indent="-170815">
              <a:lnSpc>
                <a:spcPts val="1065"/>
              </a:lnSpc>
              <a:spcBef>
                <a:spcPts val="100"/>
              </a:spcBef>
              <a:buFont typeface="Arial MT"/>
              <a:buChar char="•"/>
              <a:tabLst>
                <a:tab pos="170815" algn="l"/>
              </a:tabLst>
            </a:pPr>
            <a:r>
              <a:rPr dirty="0" sz="900" spc="-35">
                <a:latin typeface="Segoe UI Emoji"/>
                <a:cs typeface="Segoe UI Emoji"/>
              </a:rPr>
              <a:t>Major</a:t>
            </a:r>
            <a:r>
              <a:rPr dirty="0" sz="900" spc="5">
                <a:latin typeface="Segoe UI Emoji"/>
                <a:cs typeface="Segoe UI Emoji"/>
              </a:rPr>
              <a:t> </a:t>
            </a:r>
            <a:r>
              <a:rPr dirty="0" sz="900" spc="-20">
                <a:latin typeface="Segoe UI Emoji"/>
                <a:cs typeface="Segoe UI Emoji"/>
              </a:rPr>
              <a:t>global</a:t>
            </a:r>
            <a:r>
              <a:rPr dirty="0" sz="900" spc="-90">
                <a:latin typeface="Segoe UI Emoji"/>
                <a:cs typeface="Segoe UI Emoji"/>
              </a:rPr>
              <a:t> </a:t>
            </a:r>
            <a:r>
              <a:rPr dirty="0" sz="900" spc="-10">
                <a:latin typeface="Segoe UI Emoji"/>
                <a:cs typeface="Segoe UI Emoji"/>
              </a:rPr>
              <a:t>supplier</a:t>
            </a:r>
            <a:r>
              <a:rPr dirty="0" sz="900" spc="5">
                <a:latin typeface="Segoe UI Emoji"/>
                <a:cs typeface="Segoe UI Emoji"/>
              </a:rPr>
              <a:t> </a:t>
            </a:r>
            <a:r>
              <a:rPr dirty="0" sz="900" spc="-20">
                <a:latin typeface="Segoe UI Emoji"/>
                <a:cs typeface="Segoe UI Emoji"/>
              </a:rPr>
              <a:t>of</a:t>
            </a:r>
            <a:r>
              <a:rPr dirty="0" sz="900" spc="-45">
                <a:latin typeface="Segoe UI Emoji"/>
                <a:cs typeface="Segoe UI Emoji"/>
              </a:rPr>
              <a:t> </a:t>
            </a:r>
            <a:r>
              <a:rPr dirty="0" sz="900" spc="-10">
                <a:latin typeface="Segoe UI Emoji"/>
                <a:cs typeface="Segoe UI Emoji"/>
              </a:rPr>
              <a:t>passenger,</a:t>
            </a:r>
            <a:endParaRPr sz="900">
              <a:latin typeface="Segoe UI Emoji"/>
              <a:cs typeface="Segoe UI Emoji"/>
            </a:endParaRPr>
          </a:p>
          <a:p>
            <a:pPr algn="ctr" marR="92075">
              <a:lnSpc>
                <a:spcPts val="1065"/>
              </a:lnSpc>
            </a:pPr>
            <a:r>
              <a:rPr dirty="0" sz="900">
                <a:latin typeface="Segoe UI Emoji"/>
                <a:cs typeface="Segoe UI Emoji"/>
              </a:rPr>
              <a:t>commercial,</a:t>
            </a:r>
            <a:r>
              <a:rPr dirty="0" sz="900" spc="-35">
                <a:latin typeface="Segoe UI Emoji"/>
                <a:cs typeface="Segoe UI Emoji"/>
              </a:rPr>
              <a:t> </a:t>
            </a:r>
            <a:r>
              <a:rPr dirty="0" sz="900">
                <a:latin typeface="Segoe UI Emoji"/>
                <a:cs typeface="Segoe UI Emoji"/>
              </a:rPr>
              <a:t>and</a:t>
            </a:r>
            <a:r>
              <a:rPr dirty="0" sz="900" spc="35">
                <a:latin typeface="Segoe UI Emoji"/>
                <a:cs typeface="Segoe UI Emoji"/>
              </a:rPr>
              <a:t> </a:t>
            </a:r>
            <a:r>
              <a:rPr dirty="0" sz="900" spc="-10">
                <a:latin typeface="Segoe UI Emoji"/>
                <a:cs typeface="Segoe UI Emoji"/>
              </a:rPr>
              <a:t>aircraft</a:t>
            </a:r>
            <a:r>
              <a:rPr dirty="0" sz="900" spc="-65">
                <a:latin typeface="Segoe UI Emoji"/>
                <a:cs typeface="Segoe UI Emoji"/>
              </a:rPr>
              <a:t> </a:t>
            </a:r>
            <a:r>
              <a:rPr dirty="0" sz="900" spc="-20">
                <a:latin typeface="Segoe UI Emoji"/>
                <a:cs typeface="Segoe UI Emoji"/>
              </a:rPr>
              <a:t>tires</a:t>
            </a:r>
            <a:endParaRPr sz="900">
              <a:latin typeface="Segoe UI Emoji"/>
              <a:cs typeface="Segoe UI Emoji"/>
            </a:endParaRPr>
          </a:p>
          <a:p>
            <a:pPr algn="ctr" marL="170815" marR="92710" indent="-170815">
              <a:lnSpc>
                <a:spcPts val="1065"/>
              </a:lnSpc>
              <a:spcBef>
                <a:spcPts val="45"/>
              </a:spcBef>
              <a:buFont typeface="Arial MT"/>
              <a:buChar char="•"/>
              <a:tabLst>
                <a:tab pos="170815" algn="l"/>
              </a:tabLst>
            </a:pPr>
            <a:r>
              <a:rPr dirty="0" sz="900" spc="-20">
                <a:latin typeface="Segoe UI Emoji"/>
                <a:cs typeface="Segoe UI Emoji"/>
              </a:rPr>
              <a:t>Known </a:t>
            </a:r>
            <a:r>
              <a:rPr dirty="0" sz="900" spc="-25">
                <a:latin typeface="Segoe UI Emoji"/>
                <a:cs typeface="Segoe UI Emoji"/>
              </a:rPr>
              <a:t>for</a:t>
            </a:r>
            <a:r>
              <a:rPr dirty="0" sz="900" spc="35">
                <a:latin typeface="Segoe UI Emoji"/>
                <a:cs typeface="Segoe UI Emoji"/>
              </a:rPr>
              <a:t> </a:t>
            </a:r>
            <a:r>
              <a:rPr dirty="0" sz="900" spc="-25">
                <a:latin typeface="Segoe UI Emoji"/>
                <a:cs typeface="Segoe UI Emoji"/>
              </a:rPr>
              <a:t>developing</a:t>
            </a:r>
            <a:r>
              <a:rPr dirty="0" sz="900" spc="-35">
                <a:latin typeface="Segoe UI Emoji"/>
                <a:cs typeface="Segoe UI Emoji"/>
              </a:rPr>
              <a:t> </a:t>
            </a:r>
            <a:r>
              <a:rPr dirty="0" sz="900">
                <a:latin typeface="Segoe UI Emoji"/>
                <a:cs typeface="Segoe UI Emoji"/>
              </a:rPr>
              <a:t>airless</a:t>
            </a:r>
            <a:r>
              <a:rPr dirty="0" sz="900" spc="-45">
                <a:latin typeface="Segoe UI Emoji"/>
                <a:cs typeface="Segoe UI Emoji"/>
              </a:rPr>
              <a:t> </a:t>
            </a:r>
            <a:r>
              <a:rPr dirty="0" sz="900" spc="-25">
                <a:latin typeface="Segoe UI Emoji"/>
                <a:cs typeface="Segoe UI Emoji"/>
              </a:rPr>
              <a:t>and</a:t>
            </a:r>
            <a:endParaRPr sz="900">
              <a:latin typeface="Segoe UI Emoji"/>
              <a:cs typeface="Segoe UI Emoji"/>
            </a:endParaRPr>
          </a:p>
          <a:p>
            <a:pPr algn="ctr" marR="594360">
              <a:lnSpc>
                <a:spcPts val="1065"/>
              </a:lnSpc>
            </a:pPr>
            <a:r>
              <a:rPr dirty="0" sz="900" spc="-45">
                <a:latin typeface="Segoe UI Emoji"/>
                <a:cs typeface="Segoe UI Emoji"/>
              </a:rPr>
              <a:t>high-</a:t>
            </a:r>
            <a:r>
              <a:rPr dirty="0" sz="900" spc="-20">
                <a:latin typeface="Segoe UI Emoji"/>
                <a:cs typeface="Segoe UI Emoji"/>
              </a:rPr>
              <a:t>durability</a:t>
            </a:r>
            <a:r>
              <a:rPr dirty="0" sz="900" spc="60">
                <a:latin typeface="Segoe UI Emoji"/>
                <a:cs typeface="Segoe UI Emoji"/>
              </a:rPr>
              <a:t> </a:t>
            </a:r>
            <a:r>
              <a:rPr dirty="0" sz="900" spc="-20">
                <a:latin typeface="Segoe UI Emoji"/>
                <a:cs typeface="Segoe UI Emoji"/>
              </a:rPr>
              <a:t>tires</a:t>
            </a:r>
            <a:endParaRPr sz="900">
              <a:latin typeface="Segoe UI Emoji"/>
              <a:cs typeface="Segoe UI Emoji"/>
            </a:endParaRPr>
          </a:p>
          <a:p>
            <a:pPr algn="ctr" marL="170815" marR="272415" indent="-170815">
              <a:lnSpc>
                <a:spcPts val="1065"/>
              </a:lnSpc>
              <a:spcBef>
                <a:spcPts val="45"/>
              </a:spcBef>
              <a:buFont typeface="Arial MT"/>
              <a:buChar char="•"/>
              <a:tabLst>
                <a:tab pos="170815" algn="l"/>
              </a:tabLst>
            </a:pPr>
            <a:r>
              <a:rPr dirty="0" sz="900" spc="-10">
                <a:latin typeface="Segoe UI Emoji"/>
                <a:cs typeface="Segoe UI Emoji"/>
              </a:rPr>
              <a:t>Operates in</a:t>
            </a:r>
            <a:r>
              <a:rPr dirty="0" sz="900" spc="-65">
                <a:latin typeface="Segoe UI Emoji"/>
                <a:cs typeface="Segoe UI Emoji"/>
              </a:rPr>
              <a:t> </a:t>
            </a:r>
            <a:r>
              <a:rPr dirty="0" sz="900" spc="-25">
                <a:latin typeface="Segoe UI Emoji"/>
                <a:cs typeface="Segoe UI Emoji"/>
              </a:rPr>
              <a:t>over</a:t>
            </a:r>
            <a:r>
              <a:rPr dirty="0" sz="900" spc="-15">
                <a:latin typeface="Segoe UI Emoji"/>
                <a:cs typeface="Segoe UI Emoji"/>
              </a:rPr>
              <a:t> </a:t>
            </a:r>
            <a:r>
              <a:rPr dirty="0" sz="900" spc="-30">
                <a:latin typeface="Segoe UI Emoji"/>
                <a:cs typeface="Segoe UI Emoji"/>
              </a:rPr>
              <a:t>20</a:t>
            </a:r>
            <a:r>
              <a:rPr dirty="0" sz="900" spc="-50">
                <a:latin typeface="Segoe UI Emoji"/>
                <a:cs typeface="Segoe UI Emoji"/>
              </a:rPr>
              <a:t> </a:t>
            </a:r>
            <a:r>
              <a:rPr dirty="0" sz="900" spc="-10">
                <a:latin typeface="Segoe UI Emoji"/>
                <a:cs typeface="Segoe UI Emoji"/>
              </a:rPr>
              <a:t>countries</a:t>
            </a:r>
            <a:endParaRPr sz="900">
              <a:latin typeface="Segoe UI Emoji"/>
              <a:cs typeface="Segoe UI Emoji"/>
            </a:endParaRPr>
          </a:p>
          <a:p>
            <a:pPr algn="ctr" marR="1038860">
              <a:lnSpc>
                <a:spcPts val="1065"/>
              </a:lnSpc>
            </a:pPr>
            <a:r>
              <a:rPr dirty="0" sz="900" spc="-10">
                <a:latin typeface="Segoe UI Emoji"/>
                <a:cs typeface="Segoe UI Emoji"/>
              </a:rPr>
              <a:t>worldwide</a:t>
            </a:r>
            <a:endParaRPr sz="900">
              <a:latin typeface="Segoe UI Emoji"/>
              <a:cs typeface="Segoe UI Emoji"/>
            </a:endParaRPr>
          </a:p>
          <a:p>
            <a:pPr marL="183515" indent="-170815">
              <a:lnSpc>
                <a:spcPts val="1065"/>
              </a:lnSpc>
              <a:spcBef>
                <a:spcPts val="865"/>
              </a:spcBef>
              <a:buFont typeface="Arial MT"/>
              <a:buChar char="•"/>
              <a:tabLst>
                <a:tab pos="183515" algn="l"/>
              </a:tabLst>
            </a:pPr>
            <a:r>
              <a:rPr dirty="0" sz="900" spc="-10">
                <a:latin typeface="Segoe UI Emoji"/>
                <a:cs typeface="Segoe UI Emoji"/>
              </a:rPr>
              <a:t>Supplier</a:t>
            </a:r>
            <a:r>
              <a:rPr dirty="0" sz="900">
                <a:latin typeface="Segoe UI Emoji"/>
                <a:cs typeface="Segoe UI Emoji"/>
              </a:rPr>
              <a:t> </a:t>
            </a:r>
            <a:r>
              <a:rPr dirty="0" sz="900" spc="-25">
                <a:latin typeface="Segoe UI Emoji"/>
                <a:cs typeface="Segoe UI Emoji"/>
              </a:rPr>
              <a:t>for</a:t>
            </a:r>
            <a:r>
              <a:rPr dirty="0" sz="900">
                <a:latin typeface="Segoe UI Emoji"/>
                <a:cs typeface="Segoe UI Emoji"/>
              </a:rPr>
              <a:t> </a:t>
            </a:r>
            <a:r>
              <a:rPr dirty="0" sz="900" spc="-20">
                <a:latin typeface="Segoe UI Emoji"/>
                <a:cs typeface="Segoe UI Emoji"/>
              </a:rPr>
              <a:t>automotive,</a:t>
            </a:r>
            <a:r>
              <a:rPr dirty="0" sz="900" spc="-35">
                <a:latin typeface="Segoe UI Emoji"/>
                <a:cs typeface="Segoe UI Emoji"/>
              </a:rPr>
              <a:t> </a:t>
            </a:r>
            <a:r>
              <a:rPr dirty="0" sz="900" spc="-10">
                <a:latin typeface="Segoe UI Emoji"/>
                <a:cs typeface="Segoe UI Emoji"/>
              </a:rPr>
              <a:t>aviation,</a:t>
            </a:r>
            <a:endParaRPr sz="900">
              <a:latin typeface="Segoe UI Emoji"/>
              <a:cs typeface="Segoe UI Emoji"/>
            </a:endParaRPr>
          </a:p>
          <a:p>
            <a:pPr marL="184150">
              <a:lnSpc>
                <a:spcPts val="1065"/>
              </a:lnSpc>
            </a:pPr>
            <a:r>
              <a:rPr dirty="0" sz="900" spc="-20">
                <a:latin typeface="Segoe UI Emoji"/>
                <a:cs typeface="Segoe UI Emoji"/>
              </a:rPr>
              <a:t>and</a:t>
            </a:r>
            <a:r>
              <a:rPr dirty="0" sz="900" spc="-75">
                <a:latin typeface="Segoe UI Emoji"/>
                <a:cs typeface="Segoe UI Emoji"/>
              </a:rPr>
              <a:t> </a:t>
            </a:r>
            <a:r>
              <a:rPr dirty="0" sz="900">
                <a:latin typeface="Segoe UI Emoji"/>
                <a:cs typeface="Segoe UI Emoji"/>
              </a:rPr>
              <a:t>industrial</a:t>
            </a:r>
            <a:r>
              <a:rPr dirty="0" sz="900" spc="-20">
                <a:latin typeface="Segoe UI Emoji"/>
                <a:cs typeface="Segoe UI Emoji"/>
              </a:rPr>
              <a:t> </a:t>
            </a:r>
            <a:r>
              <a:rPr dirty="0" sz="900" spc="-10">
                <a:latin typeface="Segoe UI Emoji"/>
                <a:cs typeface="Segoe UI Emoji"/>
              </a:rPr>
              <a:t>applications</a:t>
            </a:r>
            <a:endParaRPr sz="900">
              <a:latin typeface="Segoe UI Emoji"/>
              <a:cs typeface="Segoe UI Emoji"/>
            </a:endParaRPr>
          </a:p>
          <a:p>
            <a:pPr marL="183515" indent="-170815">
              <a:lnSpc>
                <a:spcPts val="1065"/>
              </a:lnSpc>
              <a:spcBef>
                <a:spcPts val="45"/>
              </a:spcBef>
              <a:buFont typeface="Arial MT"/>
              <a:buChar char="•"/>
              <a:tabLst>
                <a:tab pos="183515" algn="l"/>
              </a:tabLst>
            </a:pPr>
            <a:r>
              <a:rPr dirty="0" sz="900" spc="-20">
                <a:latin typeface="Segoe UI Emoji"/>
                <a:cs typeface="Segoe UI Emoji"/>
              </a:rPr>
              <a:t>Investing</a:t>
            </a:r>
            <a:r>
              <a:rPr dirty="0" sz="900" spc="-45">
                <a:latin typeface="Segoe UI Emoji"/>
                <a:cs typeface="Segoe UI Emoji"/>
              </a:rPr>
              <a:t> </a:t>
            </a:r>
            <a:r>
              <a:rPr dirty="0" sz="900" spc="-10">
                <a:latin typeface="Segoe UI Emoji"/>
                <a:cs typeface="Segoe UI Emoji"/>
              </a:rPr>
              <a:t>in</a:t>
            </a:r>
            <a:r>
              <a:rPr dirty="0" sz="900" spc="-20">
                <a:latin typeface="Segoe UI Emoji"/>
                <a:cs typeface="Segoe UI Emoji"/>
              </a:rPr>
              <a:t> </a:t>
            </a:r>
            <a:r>
              <a:rPr dirty="0" sz="900">
                <a:latin typeface="Segoe UI Emoji"/>
                <a:cs typeface="Segoe UI Emoji"/>
              </a:rPr>
              <a:t>smart</a:t>
            </a:r>
            <a:r>
              <a:rPr dirty="0" sz="900" spc="-55">
                <a:latin typeface="Segoe UI Emoji"/>
                <a:cs typeface="Segoe UI Emoji"/>
              </a:rPr>
              <a:t> </a:t>
            </a:r>
            <a:r>
              <a:rPr dirty="0" sz="900" spc="-10">
                <a:latin typeface="Segoe UI Emoji"/>
                <a:cs typeface="Segoe UI Emoji"/>
              </a:rPr>
              <a:t>tire</a:t>
            </a:r>
            <a:r>
              <a:rPr dirty="0" sz="900" spc="-90">
                <a:latin typeface="Segoe UI Emoji"/>
                <a:cs typeface="Segoe UI Emoji"/>
              </a:rPr>
              <a:t> </a:t>
            </a:r>
            <a:r>
              <a:rPr dirty="0" sz="900" spc="-10">
                <a:latin typeface="Segoe UI Emoji"/>
                <a:cs typeface="Segoe UI Emoji"/>
              </a:rPr>
              <a:t>technology</a:t>
            </a:r>
            <a:endParaRPr sz="900">
              <a:latin typeface="Segoe UI Emoji"/>
              <a:cs typeface="Segoe UI Emoji"/>
            </a:endParaRPr>
          </a:p>
          <a:p>
            <a:pPr marL="184150">
              <a:lnSpc>
                <a:spcPts val="1065"/>
              </a:lnSpc>
            </a:pPr>
            <a:r>
              <a:rPr dirty="0" sz="900" spc="-20">
                <a:latin typeface="Segoe UI Emoji"/>
                <a:cs typeface="Segoe UI Emoji"/>
              </a:rPr>
              <a:t>and</a:t>
            </a:r>
            <a:r>
              <a:rPr dirty="0" sz="900" spc="-5">
                <a:latin typeface="Segoe UI Emoji"/>
                <a:cs typeface="Segoe UI Emoji"/>
              </a:rPr>
              <a:t> </a:t>
            </a:r>
            <a:r>
              <a:rPr dirty="0" sz="900">
                <a:latin typeface="Segoe UI Emoji"/>
                <a:cs typeface="Segoe UI Emoji"/>
              </a:rPr>
              <a:t>airless</a:t>
            </a:r>
            <a:r>
              <a:rPr dirty="0" sz="900" spc="-5">
                <a:latin typeface="Segoe UI Emoji"/>
                <a:cs typeface="Segoe UI Emoji"/>
              </a:rPr>
              <a:t> </a:t>
            </a:r>
            <a:r>
              <a:rPr dirty="0" sz="900" spc="-10">
                <a:latin typeface="Segoe UI Emoji"/>
                <a:cs typeface="Segoe UI Emoji"/>
              </a:rPr>
              <a:t>tires</a:t>
            </a:r>
            <a:endParaRPr sz="900">
              <a:latin typeface="Segoe UI Emoji"/>
              <a:cs typeface="Segoe UI Emoji"/>
            </a:endParaRPr>
          </a:p>
          <a:p>
            <a:pPr marL="183515" indent="-170815">
              <a:lnSpc>
                <a:spcPct val="100000"/>
              </a:lnSpc>
              <a:spcBef>
                <a:spcPts val="50"/>
              </a:spcBef>
              <a:buFont typeface="Arial MT"/>
              <a:buChar char="•"/>
              <a:tabLst>
                <a:tab pos="183515" algn="l"/>
              </a:tabLst>
            </a:pPr>
            <a:r>
              <a:rPr dirty="0" sz="900">
                <a:latin typeface="Segoe UI Emoji"/>
                <a:cs typeface="Segoe UI Emoji"/>
              </a:rPr>
              <a:t>Owns</a:t>
            </a:r>
            <a:r>
              <a:rPr dirty="0" sz="900" spc="-10">
                <a:latin typeface="Segoe UI Emoji"/>
                <a:cs typeface="Segoe UI Emoji"/>
              </a:rPr>
              <a:t> </a:t>
            </a:r>
            <a:r>
              <a:rPr dirty="0" sz="900" spc="-30">
                <a:latin typeface="Segoe UI Emoji"/>
                <a:cs typeface="Segoe UI Emoji"/>
              </a:rPr>
              <a:t>the</a:t>
            </a:r>
            <a:r>
              <a:rPr dirty="0" sz="900" spc="-45">
                <a:latin typeface="Segoe UI Emoji"/>
                <a:cs typeface="Segoe UI Emoji"/>
              </a:rPr>
              <a:t> </a:t>
            </a:r>
            <a:r>
              <a:rPr dirty="0" sz="900" spc="-10">
                <a:latin typeface="Segoe UI Emoji"/>
                <a:cs typeface="Segoe UI Emoji"/>
              </a:rPr>
              <a:t>Firestone</a:t>
            </a:r>
            <a:r>
              <a:rPr dirty="0" sz="900" spc="-45">
                <a:latin typeface="Segoe UI Emoji"/>
                <a:cs typeface="Segoe UI Emoji"/>
              </a:rPr>
              <a:t> </a:t>
            </a:r>
            <a:r>
              <a:rPr dirty="0" sz="900" spc="-20">
                <a:latin typeface="Segoe UI Emoji"/>
                <a:cs typeface="Segoe UI Emoji"/>
              </a:rPr>
              <a:t>brand</a:t>
            </a:r>
            <a:endParaRPr sz="900">
              <a:latin typeface="Segoe UI Emoji"/>
              <a:cs typeface="Segoe UI Emoji"/>
            </a:endParaRPr>
          </a:p>
        </p:txBody>
      </p:sp>
      <p:sp>
        <p:nvSpPr>
          <p:cNvPr id="52" name="object 52" descr=""/>
          <p:cNvSpPr txBox="1"/>
          <p:nvPr/>
        </p:nvSpPr>
        <p:spPr>
          <a:xfrm>
            <a:off x="2434970" y="4773866"/>
            <a:ext cx="1784350" cy="716915"/>
          </a:xfrm>
          <a:prstGeom prst="rect">
            <a:avLst/>
          </a:prstGeom>
        </p:spPr>
        <p:txBody>
          <a:bodyPr wrap="square" lIns="0" tIns="20320" rIns="0" bIns="0" rtlCol="0" vert="horz">
            <a:spAutoFit/>
          </a:bodyPr>
          <a:lstStyle/>
          <a:p>
            <a:pPr marL="184150" marR="22860" indent="-171450">
              <a:lnSpc>
                <a:spcPts val="1050"/>
              </a:lnSpc>
              <a:spcBef>
                <a:spcPts val="160"/>
              </a:spcBef>
              <a:buFont typeface="Arial MT"/>
              <a:buChar char="•"/>
              <a:tabLst>
                <a:tab pos="184150" algn="l"/>
              </a:tabLst>
            </a:pPr>
            <a:r>
              <a:rPr dirty="0" sz="900" spc="-25">
                <a:latin typeface="Segoe UI Emoji"/>
                <a:cs typeface="Segoe UI Emoji"/>
              </a:rPr>
              <a:t>Developing</a:t>
            </a:r>
            <a:r>
              <a:rPr dirty="0" sz="900" spc="10">
                <a:latin typeface="Segoe UI Emoji"/>
                <a:cs typeface="Segoe UI Emoji"/>
              </a:rPr>
              <a:t> </a:t>
            </a:r>
            <a:r>
              <a:rPr dirty="0" sz="900" spc="-10">
                <a:latin typeface="Segoe UI Emoji"/>
                <a:cs typeface="Segoe UI Emoji"/>
              </a:rPr>
              <a:t>smart</a:t>
            </a:r>
            <a:r>
              <a:rPr dirty="0" sz="900" spc="-75">
                <a:latin typeface="Segoe UI Emoji"/>
                <a:cs typeface="Segoe UI Emoji"/>
              </a:rPr>
              <a:t> </a:t>
            </a:r>
            <a:r>
              <a:rPr dirty="0" sz="900">
                <a:latin typeface="Segoe UI Emoji"/>
                <a:cs typeface="Segoe UI Emoji"/>
              </a:rPr>
              <a:t>tires</a:t>
            </a:r>
            <a:r>
              <a:rPr dirty="0" sz="900" spc="15">
                <a:latin typeface="Segoe UI Emoji"/>
                <a:cs typeface="Segoe UI Emoji"/>
              </a:rPr>
              <a:t> </a:t>
            </a:r>
            <a:r>
              <a:rPr dirty="0" sz="900" spc="-25">
                <a:latin typeface="Segoe UI Emoji"/>
                <a:cs typeface="Segoe UI Emoji"/>
              </a:rPr>
              <a:t>and </a:t>
            </a:r>
            <a:r>
              <a:rPr dirty="0" sz="900" spc="-10">
                <a:latin typeface="Segoe UI Emoji"/>
                <a:cs typeface="Segoe UI Emoji"/>
              </a:rPr>
              <a:t>advanced</a:t>
            </a:r>
            <a:r>
              <a:rPr dirty="0" sz="900" spc="-45">
                <a:latin typeface="Segoe UI Emoji"/>
                <a:cs typeface="Segoe UI Emoji"/>
              </a:rPr>
              <a:t> </a:t>
            </a:r>
            <a:r>
              <a:rPr dirty="0" sz="900" spc="-10">
                <a:latin typeface="Segoe UI Emoji"/>
                <a:cs typeface="Segoe UI Emoji"/>
              </a:rPr>
              <a:t>mobility</a:t>
            </a:r>
            <a:r>
              <a:rPr dirty="0" sz="900" spc="-20">
                <a:latin typeface="Segoe UI Emoji"/>
                <a:cs typeface="Segoe UI Emoji"/>
              </a:rPr>
              <a:t> </a:t>
            </a:r>
            <a:r>
              <a:rPr dirty="0" sz="900" spc="-10">
                <a:latin typeface="Segoe UI Emoji"/>
                <a:cs typeface="Segoe UI Emoji"/>
              </a:rPr>
              <a:t>technologies</a:t>
            </a:r>
            <a:endParaRPr sz="900">
              <a:latin typeface="Segoe UI Emoji"/>
              <a:cs typeface="Segoe UI Emoji"/>
            </a:endParaRPr>
          </a:p>
          <a:p>
            <a:pPr marL="183515" indent="-170815">
              <a:lnSpc>
                <a:spcPts val="1065"/>
              </a:lnSpc>
              <a:spcBef>
                <a:spcPts val="20"/>
              </a:spcBef>
              <a:buFont typeface="Arial MT"/>
              <a:buChar char="•"/>
              <a:tabLst>
                <a:tab pos="183515" algn="l"/>
              </a:tabLst>
            </a:pPr>
            <a:r>
              <a:rPr dirty="0" sz="900" spc="-10">
                <a:latin typeface="Segoe UI Emoji"/>
                <a:cs typeface="Segoe UI Emoji"/>
              </a:rPr>
              <a:t>Operations</a:t>
            </a:r>
            <a:r>
              <a:rPr dirty="0" sz="900" spc="-45">
                <a:latin typeface="Segoe UI Emoji"/>
                <a:cs typeface="Segoe UI Emoji"/>
              </a:rPr>
              <a:t> </a:t>
            </a:r>
            <a:r>
              <a:rPr dirty="0" sz="900" spc="-20">
                <a:latin typeface="Segoe UI Emoji"/>
                <a:cs typeface="Segoe UI Emoji"/>
              </a:rPr>
              <a:t>in</a:t>
            </a:r>
            <a:r>
              <a:rPr dirty="0" sz="900" spc="-10">
                <a:latin typeface="Segoe UI Emoji"/>
                <a:cs typeface="Segoe UI Emoji"/>
              </a:rPr>
              <a:t> </a:t>
            </a:r>
            <a:r>
              <a:rPr dirty="0" sz="900" spc="-25">
                <a:latin typeface="Segoe UI Emoji"/>
                <a:cs typeface="Segoe UI Emoji"/>
              </a:rPr>
              <a:t>over</a:t>
            </a:r>
            <a:r>
              <a:rPr dirty="0" sz="900" spc="-35">
                <a:latin typeface="Segoe UI Emoji"/>
                <a:cs typeface="Segoe UI Emoji"/>
              </a:rPr>
              <a:t> </a:t>
            </a:r>
            <a:r>
              <a:rPr dirty="0" sz="900" spc="-30">
                <a:latin typeface="Segoe UI Emoji"/>
                <a:cs typeface="Segoe UI Emoji"/>
              </a:rPr>
              <a:t>60</a:t>
            </a:r>
            <a:r>
              <a:rPr dirty="0" sz="900" spc="-55">
                <a:latin typeface="Segoe UI Emoji"/>
                <a:cs typeface="Segoe UI Emoji"/>
              </a:rPr>
              <a:t> </a:t>
            </a:r>
            <a:r>
              <a:rPr dirty="0" sz="900" spc="-10">
                <a:latin typeface="Segoe UI Emoji"/>
                <a:cs typeface="Segoe UI Emoji"/>
              </a:rPr>
              <a:t>countries</a:t>
            </a:r>
            <a:endParaRPr sz="900">
              <a:latin typeface="Segoe UI Emoji"/>
              <a:cs typeface="Segoe UI Emoji"/>
            </a:endParaRPr>
          </a:p>
          <a:p>
            <a:pPr marL="183515" indent="-170815">
              <a:lnSpc>
                <a:spcPts val="1065"/>
              </a:lnSpc>
              <a:buFont typeface="Arial MT"/>
              <a:buChar char="•"/>
              <a:tabLst>
                <a:tab pos="183515" algn="l"/>
              </a:tabLst>
            </a:pPr>
            <a:r>
              <a:rPr dirty="0" sz="900" spc="-10">
                <a:latin typeface="Segoe UI Emoji"/>
                <a:cs typeface="Segoe UI Emoji"/>
              </a:rPr>
              <a:t>Diversified</a:t>
            </a:r>
            <a:r>
              <a:rPr dirty="0" sz="900" spc="45">
                <a:latin typeface="Segoe UI Emoji"/>
                <a:cs typeface="Segoe UI Emoji"/>
              </a:rPr>
              <a:t> </a:t>
            </a:r>
            <a:r>
              <a:rPr dirty="0" sz="900" spc="-30">
                <a:latin typeface="Segoe UI Emoji"/>
                <a:cs typeface="Segoe UI Emoji"/>
              </a:rPr>
              <a:t>portfolio</a:t>
            </a:r>
            <a:r>
              <a:rPr dirty="0" sz="900" spc="-40">
                <a:latin typeface="Segoe UI Emoji"/>
                <a:cs typeface="Segoe UI Emoji"/>
              </a:rPr>
              <a:t> </a:t>
            </a:r>
            <a:r>
              <a:rPr dirty="0" sz="900" spc="-10">
                <a:latin typeface="Segoe UI Emoji"/>
                <a:cs typeface="Segoe UI Emoji"/>
              </a:rPr>
              <a:t>including</a:t>
            </a:r>
            <a:endParaRPr sz="900">
              <a:latin typeface="Segoe UI Emoji"/>
              <a:cs typeface="Segoe UI Emoji"/>
            </a:endParaRPr>
          </a:p>
          <a:p>
            <a:pPr marL="184150">
              <a:lnSpc>
                <a:spcPct val="100000"/>
              </a:lnSpc>
              <a:spcBef>
                <a:spcPts val="50"/>
              </a:spcBef>
            </a:pPr>
            <a:r>
              <a:rPr dirty="0" sz="900" spc="-30">
                <a:latin typeface="Segoe UI Emoji"/>
                <a:cs typeface="Segoe UI Emoji"/>
              </a:rPr>
              <a:t>braking</a:t>
            </a:r>
            <a:r>
              <a:rPr dirty="0" sz="900" spc="15">
                <a:latin typeface="Segoe UI Emoji"/>
                <a:cs typeface="Segoe UI Emoji"/>
              </a:rPr>
              <a:t> </a:t>
            </a:r>
            <a:r>
              <a:rPr dirty="0" sz="900">
                <a:latin typeface="Segoe UI Emoji"/>
                <a:cs typeface="Segoe UI Emoji"/>
              </a:rPr>
              <a:t>systems</a:t>
            </a:r>
            <a:r>
              <a:rPr dirty="0" sz="900" spc="10">
                <a:latin typeface="Segoe UI Emoji"/>
                <a:cs typeface="Segoe UI Emoji"/>
              </a:rPr>
              <a:t> </a:t>
            </a:r>
            <a:r>
              <a:rPr dirty="0" sz="900" spc="-20">
                <a:latin typeface="Segoe UI Emoji"/>
                <a:cs typeface="Segoe UI Emoji"/>
              </a:rPr>
              <a:t>and</a:t>
            </a:r>
            <a:r>
              <a:rPr dirty="0" sz="900" spc="-65">
                <a:latin typeface="Segoe UI Emoji"/>
                <a:cs typeface="Segoe UI Emoji"/>
              </a:rPr>
              <a:t> </a:t>
            </a:r>
            <a:r>
              <a:rPr dirty="0" sz="900" spc="-10">
                <a:latin typeface="Segoe UI Emoji"/>
                <a:cs typeface="Segoe UI Emoji"/>
              </a:rPr>
              <a:t>electronics</a:t>
            </a:r>
            <a:endParaRPr sz="900">
              <a:latin typeface="Segoe UI Emoji"/>
              <a:cs typeface="Segoe UI Emoji"/>
            </a:endParaRPr>
          </a:p>
        </p:txBody>
      </p:sp>
      <p:grpSp>
        <p:nvGrpSpPr>
          <p:cNvPr id="53" name="object 53" descr=""/>
          <p:cNvGrpSpPr/>
          <p:nvPr/>
        </p:nvGrpSpPr>
        <p:grpSpPr>
          <a:xfrm>
            <a:off x="7934325" y="1122743"/>
            <a:ext cx="1390650" cy="4528820"/>
            <a:chOff x="7934325" y="1122743"/>
            <a:chExt cx="1390650" cy="4528820"/>
          </a:xfrm>
        </p:grpSpPr>
        <p:sp>
          <p:nvSpPr>
            <p:cNvPr id="54" name="object 54" descr=""/>
            <p:cNvSpPr/>
            <p:nvPr/>
          </p:nvSpPr>
          <p:spPr>
            <a:xfrm>
              <a:off x="8532431" y="1141475"/>
              <a:ext cx="0" cy="4491355"/>
            </a:xfrm>
            <a:custGeom>
              <a:avLst/>
              <a:gdLst/>
              <a:ahLst/>
              <a:cxnLst/>
              <a:rect l="l" t="t" r="r" b="b"/>
              <a:pathLst>
                <a:path w="0" h="4491355">
                  <a:moveTo>
                    <a:pt x="0" y="1973199"/>
                  </a:moveTo>
                  <a:lnTo>
                    <a:pt x="0" y="4490796"/>
                  </a:lnTo>
                </a:path>
                <a:path w="0" h="4491355">
                  <a:moveTo>
                    <a:pt x="0" y="0"/>
                  </a:moveTo>
                  <a:lnTo>
                    <a:pt x="0" y="1782699"/>
                  </a:lnTo>
                </a:path>
              </a:pathLst>
            </a:custGeom>
            <a:ln w="37210">
              <a:solidFill>
                <a:srgbClr val="000000"/>
              </a:solidFill>
              <a:prstDash val="sys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5" descr=""/>
            <p:cNvSpPr/>
            <p:nvPr/>
          </p:nvSpPr>
          <p:spPr>
            <a:xfrm>
              <a:off x="7943850" y="2924175"/>
              <a:ext cx="1371600" cy="190500"/>
            </a:xfrm>
            <a:custGeom>
              <a:avLst/>
              <a:gdLst/>
              <a:ahLst/>
              <a:cxnLst/>
              <a:rect l="l" t="t" r="r" b="b"/>
              <a:pathLst>
                <a:path w="1371600" h="190500">
                  <a:moveTo>
                    <a:pt x="0" y="190500"/>
                  </a:moveTo>
                  <a:lnTo>
                    <a:pt x="1371600" y="190500"/>
                  </a:lnTo>
                  <a:lnTo>
                    <a:pt x="1371600" y="0"/>
                  </a:lnTo>
                  <a:lnTo>
                    <a:pt x="0" y="0"/>
                  </a:lnTo>
                  <a:lnTo>
                    <a:pt x="0" y="190500"/>
                  </a:lnTo>
                  <a:close/>
                </a:path>
              </a:pathLst>
            </a:custGeom>
            <a:ln w="1905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56" name="object 5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1401425" y="76200"/>
            <a:ext cx="438150" cy="533400"/>
          </a:xfrm>
          <a:prstGeom prst="rect">
            <a:avLst/>
          </a:prstGeom>
        </p:spPr>
      </p:pic>
      <p:sp>
        <p:nvSpPr>
          <p:cNvPr id="57" name="object 57" descr=""/>
          <p:cNvSpPr txBox="1"/>
          <p:nvPr/>
        </p:nvSpPr>
        <p:spPr>
          <a:xfrm>
            <a:off x="8061959" y="2881312"/>
            <a:ext cx="1149350" cy="24320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400" spc="-80" b="1">
                <a:latin typeface="Tahoma"/>
                <a:cs typeface="Tahoma"/>
              </a:rPr>
              <a:t>Median</a:t>
            </a:r>
            <a:r>
              <a:rPr dirty="0" sz="1400" spc="-85" b="1">
                <a:latin typeface="Tahoma"/>
                <a:cs typeface="Tahoma"/>
              </a:rPr>
              <a:t> </a:t>
            </a:r>
            <a:r>
              <a:rPr dirty="0" sz="1400" spc="-180" b="1">
                <a:latin typeface="Tahoma"/>
                <a:cs typeface="Tahoma"/>
              </a:rPr>
              <a:t>13.1%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58" name="object 58" descr=""/>
          <p:cNvGrpSpPr/>
          <p:nvPr/>
        </p:nvGrpSpPr>
        <p:grpSpPr>
          <a:xfrm>
            <a:off x="10144125" y="1131950"/>
            <a:ext cx="1409700" cy="4493895"/>
            <a:chOff x="10144125" y="1131950"/>
            <a:chExt cx="1409700" cy="4493895"/>
          </a:xfrm>
        </p:grpSpPr>
        <p:sp>
          <p:nvSpPr>
            <p:cNvPr id="59" name="object 59" descr=""/>
            <p:cNvSpPr/>
            <p:nvPr/>
          </p:nvSpPr>
          <p:spPr>
            <a:xfrm>
              <a:off x="10749026" y="1138300"/>
              <a:ext cx="0" cy="4481195"/>
            </a:xfrm>
            <a:custGeom>
              <a:avLst/>
              <a:gdLst/>
              <a:ahLst/>
              <a:cxnLst/>
              <a:rect l="l" t="t" r="r" b="b"/>
              <a:pathLst>
                <a:path w="0" h="4481195">
                  <a:moveTo>
                    <a:pt x="0" y="1938274"/>
                  </a:moveTo>
                  <a:lnTo>
                    <a:pt x="0" y="4480991"/>
                  </a:lnTo>
                </a:path>
                <a:path w="0" h="4481195">
                  <a:moveTo>
                    <a:pt x="0" y="0"/>
                  </a:moveTo>
                  <a:lnTo>
                    <a:pt x="0" y="1728724"/>
                  </a:lnTo>
                </a:path>
              </a:pathLst>
            </a:custGeom>
            <a:ln w="12700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0" name="object 60" descr=""/>
            <p:cNvSpPr/>
            <p:nvPr/>
          </p:nvSpPr>
          <p:spPr>
            <a:xfrm>
              <a:off x="10153650" y="2867024"/>
              <a:ext cx="1390650" cy="209550"/>
            </a:xfrm>
            <a:custGeom>
              <a:avLst/>
              <a:gdLst/>
              <a:ahLst/>
              <a:cxnLst/>
              <a:rect l="l" t="t" r="r" b="b"/>
              <a:pathLst>
                <a:path w="1390650" h="209550">
                  <a:moveTo>
                    <a:pt x="0" y="209550"/>
                  </a:moveTo>
                  <a:lnTo>
                    <a:pt x="1390650" y="209550"/>
                  </a:lnTo>
                  <a:lnTo>
                    <a:pt x="1390650" y="0"/>
                  </a:lnTo>
                  <a:lnTo>
                    <a:pt x="0" y="0"/>
                  </a:lnTo>
                  <a:lnTo>
                    <a:pt x="0" y="209550"/>
                  </a:lnTo>
                  <a:close/>
                </a:path>
              </a:pathLst>
            </a:custGeom>
            <a:ln w="1905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1" name="object 61" descr=""/>
          <p:cNvSpPr txBox="1"/>
          <p:nvPr/>
        </p:nvSpPr>
        <p:spPr>
          <a:xfrm>
            <a:off x="10327005" y="2837434"/>
            <a:ext cx="1053465" cy="24257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400" spc="-80" b="1">
                <a:latin typeface="Tahoma"/>
                <a:cs typeface="Tahoma"/>
              </a:rPr>
              <a:t>Median</a:t>
            </a:r>
            <a:r>
              <a:rPr dirty="0" sz="1400" spc="-85" b="1">
                <a:latin typeface="Tahoma"/>
                <a:cs typeface="Tahoma"/>
              </a:rPr>
              <a:t> </a:t>
            </a:r>
            <a:r>
              <a:rPr dirty="0" sz="1400" spc="-185" b="1">
                <a:latin typeface="Tahoma"/>
                <a:cs typeface="Tahoma"/>
              </a:rPr>
              <a:t>7.1%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62" name="object 62" descr=""/>
          <p:cNvGrpSpPr/>
          <p:nvPr/>
        </p:nvGrpSpPr>
        <p:grpSpPr>
          <a:xfrm>
            <a:off x="4972113" y="1306830"/>
            <a:ext cx="1895475" cy="722630"/>
            <a:chOff x="4972113" y="1306830"/>
            <a:chExt cx="1895475" cy="722630"/>
          </a:xfrm>
        </p:grpSpPr>
        <p:sp>
          <p:nvSpPr>
            <p:cNvPr id="63" name="object 63" descr=""/>
            <p:cNvSpPr/>
            <p:nvPr/>
          </p:nvSpPr>
          <p:spPr>
            <a:xfrm>
              <a:off x="5114925" y="1800224"/>
              <a:ext cx="1600200" cy="219075"/>
            </a:xfrm>
            <a:custGeom>
              <a:avLst/>
              <a:gdLst/>
              <a:ahLst/>
              <a:cxnLst/>
              <a:rect l="l" t="t" r="r" b="b"/>
              <a:pathLst>
                <a:path w="1600200" h="219075">
                  <a:moveTo>
                    <a:pt x="352425" y="28575"/>
                  </a:moveTo>
                  <a:lnTo>
                    <a:pt x="0" y="28575"/>
                  </a:lnTo>
                  <a:lnTo>
                    <a:pt x="0" y="219075"/>
                  </a:lnTo>
                  <a:lnTo>
                    <a:pt x="352425" y="219075"/>
                  </a:lnTo>
                  <a:lnTo>
                    <a:pt x="352425" y="28575"/>
                  </a:lnTo>
                  <a:close/>
                </a:path>
                <a:path w="1600200" h="219075">
                  <a:moveTo>
                    <a:pt x="981075" y="9525"/>
                  </a:moveTo>
                  <a:lnTo>
                    <a:pt x="628650" y="9525"/>
                  </a:lnTo>
                  <a:lnTo>
                    <a:pt x="628650" y="219075"/>
                  </a:lnTo>
                  <a:lnTo>
                    <a:pt x="981075" y="219075"/>
                  </a:lnTo>
                  <a:lnTo>
                    <a:pt x="981075" y="9525"/>
                  </a:lnTo>
                  <a:close/>
                </a:path>
                <a:path w="1600200" h="219075">
                  <a:moveTo>
                    <a:pt x="1600200" y="0"/>
                  </a:moveTo>
                  <a:lnTo>
                    <a:pt x="1257300" y="0"/>
                  </a:lnTo>
                  <a:lnTo>
                    <a:pt x="1257300" y="219075"/>
                  </a:lnTo>
                  <a:lnTo>
                    <a:pt x="1600200" y="219075"/>
                  </a:lnTo>
                  <a:lnTo>
                    <a:pt x="1600200" y="0"/>
                  </a:lnTo>
                  <a:close/>
                </a:path>
              </a:pathLst>
            </a:custGeom>
            <a:solidFill>
              <a:srgbClr val="F8DD0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4" name="object 64" descr=""/>
            <p:cNvSpPr/>
            <p:nvPr/>
          </p:nvSpPr>
          <p:spPr>
            <a:xfrm>
              <a:off x="4976876" y="2024126"/>
              <a:ext cx="1885950" cy="0"/>
            </a:xfrm>
            <a:custGeom>
              <a:avLst/>
              <a:gdLst/>
              <a:ahLst/>
              <a:cxnLst/>
              <a:rect l="l" t="t" r="r" b="b"/>
              <a:pathLst>
                <a:path w="1885950" h="0">
                  <a:moveTo>
                    <a:pt x="0" y="0"/>
                  </a:moveTo>
                  <a:lnTo>
                    <a:pt x="1885950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5" name="object 65" descr=""/>
            <p:cNvSpPr/>
            <p:nvPr/>
          </p:nvSpPr>
          <p:spPr>
            <a:xfrm>
              <a:off x="5290820" y="1306830"/>
              <a:ext cx="1254760" cy="85725"/>
            </a:xfrm>
            <a:custGeom>
              <a:avLst/>
              <a:gdLst/>
              <a:ahLst/>
              <a:cxnLst/>
              <a:rect l="l" t="t" r="r" b="b"/>
              <a:pathLst>
                <a:path w="1254759" h="85725">
                  <a:moveTo>
                    <a:pt x="1227295" y="28194"/>
                  </a:moveTo>
                  <a:lnTo>
                    <a:pt x="1182751" y="28194"/>
                  </a:lnTo>
                  <a:lnTo>
                    <a:pt x="1183318" y="53721"/>
                  </a:lnTo>
                  <a:lnTo>
                    <a:pt x="1183385" y="56769"/>
                  </a:lnTo>
                  <a:lnTo>
                    <a:pt x="1169035" y="57077"/>
                  </a:lnTo>
                  <a:lnTo>
                    <a:pt x="1169593" y="82169"/>
                  </a:lnTo>
                  <a:lnTo>
                    <a:pt x="1169669" y="85598"/>
                  </a:lnTo>
                  <a:lnTo>
                    <a:pt x="1254378" y="41021"/>
                  </a:lnTo>
                  <a:lnTo>
                    <a:pt x="1227295" y="28194"/>
                  </a:lnTo>
                  <a:close/>
                </a:path>
                <a:path w="1254759" h="85725">
                  <a:moveTo>
                    <a:pt x="1168399" y="28503"/>
                  </a:moveTo>
                  <a:lnTo>
                    <a:pt x="0" y="53721"/>
                  </a:lnTo>
                  <a:lnTo>
                    <a:pt x="634" y="82169"/>
                  </a:lnTo>
                  <a:lnTo>
                    <a:pt x="1169035" y="57077"/>
                  </a:lnTo>
                  <a:lnTo>
                    <a:pt x="1168399" y="28503"/>
                  </a:lnTo>
                  <a:close/>
                </a:path>
                <a:path w="1254759" h="85725">
                  <a:moveTo>
                    <a:pt x="1182751" y="28194"/>
                  </a:moveTo>
                  <a:lnTo>
                    <a:pt x="1168399" y="28503"/>
                  </a:lnTo>
                  <a:lnTo>
                    <a:pt x="1168960" y="53721"/>
                  </a:lnTo>
                  <a:lnTo>
                    <a:pt x="1169035" y="57077"/>
                  </a:lnTo>
                  <a:lnTo>
                    <a:pt x="1183385" y="56769"/>
                  </a:lnTo>
                  <a:lnTo>
                    <a:pt x="1182757" y="28503"/>
                  </a:lnTo>
                  <a:lnTo>
                    <a:pt x="1182751" y="28194"/>
                  </a:lnTo>
                  <a:close/>
                </a:path>
                <a:path w="1254759" h="85725">
                  <a:moveTo>
                    <a:pt x="1167764" y="0"/>
                  </a:moveTo>
                  <a:lnTo>
                    <a:pt x="1168392" y="28194"/>
                  </a:lnTo>
                  <a:lnTo>
                    <a:pt x="1168399" y="28503"/>
                  </a:lnTo>
                  <a:lnTo>
                    <a:pt x="1182751" y="28194"/>
                  </a:lnTo>
                  <a:lnTo>
                    <a:pt x="1227295" y="28194"/>
                  </a:lnTo>
                  <a:lnTo>
                    <a:pt x="11677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6" name="object 66" descr=""/>
          <p:cNvSpPr txBox="1"/>
          <p:nvPr/>
        </p:nvSpPr>
        <p:spPr>
          <a:xfrm>
            <a:off x="5160390" y="1563052"/>
            <a:ext cx="260985" cy="24320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400" spc="-25">
                <a:latin typeface="Segoe UI Emoji"/>
                <a:cs typeface="Segoe UI Emoji"/>
              </a:rPr>
              <a:t>6.3</a:t>
            </a:r>
            <a:endParaRPr sz="1400">
              <a:latin typeface="Segoe UI Emoji"/>
              <a:cs typeface="Segoe UI Emoji"/>
            </a:endParaRPr>
          </a:p>
        </p:txBody>
      </p:sp>
      <p:grpSp>
        <p:nvGrpSpPr>
          <p:cNvPr id="67" name="object 67" descr=""/>
          <p:cNvGrpSpPr/>
          <p:nvPr/>
        </p:nvGrpSpPr>
        <p:grpSpPr>
          <a:xfrm>
            <a:off x="5676963" y="1219263"/>
            <a:ext cx="495300" cy="285750"/>
            <a:chOff x="5676963" y="1219263"/>
            <a:chExt cx="495300" cy="285750"/>
          </a:xfrm>
        </p:grpSpPr>
        <p:sp>
          <p:nvSpPr>
            <p:cNvPr id="68" name="object 68" descr=""/>
            <p:cNvSpPr/>
            <p:nvPr/>
          </p:nvSpPr>
          <p:spPr>
            <a:xfrm>
              <a:off x="5681726" y="1224025"/>
              <a:ext cx="485775" cy="276225"/>
            </a:xfrm>
            <a:custGeom>
              <a:avLst/>
              <a:gdLst/>
              <a:ahLst/>
              <a:cxnLst/>
              <a:rect l="l" t="t" r="r" b="b"/>
              <a:pathLst>
                <a:path w="485775" h="276225">
                  <a:moveTo>
                    <a:pt x="242824" y="0"/>
                  </a:moveTo>
                  <a:lnTo>
                    <a:pt x="187145" y="3641"/>
                  </a:lnTo>
                  <a:lnTo>
                    <a:pt x="136034" y="14016"/>
                  </a:lnTo>
                  <a:lnTo>
                    <a:pt x="90948" y="30301"/>
                  </a:lnTo>
                  <a:lnTo>
                    <a:pt x="53344" y="51670"/>
                  </a:lnTo>
                  <a:lnTo>
                    <a:pt x="24680" y="77301"/>
                  </a:lnTo>
                  <a:lnTo>
                    <a:pt x="0" y="138049"/>
                  </a:lnTo>
                  <a:lnTo>
                    <a:pt x="6412" y="169736"/>
                  </a:lnTo>
                  <a:lnTo>
                    <a:pt x="53344" y="224477"/>
                  </a:lnTo>
                  <a:lnTo>
                    <a:pt x="90948" y="245873"/>
                  </a:lnTo>
                  <a:lnTo>
                    <a:pt x="136034" y="262183"/>
                  </a:lnTo>
                  <a:lnTo>
                    <a:pt x="187145" y="272576"/>
                  </a:lnTo>
                  <a:lnTo>
                    <a:pt x="242824" y="276225"/>
                  </a:lnTo>
                  <a:lnTo>
                    <a:pt x="298509" y="272576"/>
                  </a:lnTo>
                  <a:lnTo>
                    <a:pt x="349638" y="262183"/>
                  </a:lnTo>
                  <a:lnTo>
                    <a:pt x="394749" y="245873"/>
                  </a:lnTo>
                  <a:lnTo>
                    <a:pt x="432380" y="224477"/>
                  </a:lnTo>
                  <a:lnTo>
                    <a:pt x="461069" y="198821"/>
                  </a:lnTo>
                  <a:lnTo>
                    <a:pt x="485775" y="138049"/>
                  </a:lnTo>
                  <a:lnTo>
                    <a:pt x="479355" y="106368"/>
                  </a:lnTo>
                  <a:lnTo>
                    <a:pt x="432380" y="51670"/>
                  </a:lnTo>
                  <a:lnTo>
                    <a:pt x="394749" y="30301"/>
                  </a:lnTo>
                  <a:lnTo>
                    <a:pt x="349638" y="14016"/>
                  </a:lnTo>
                  <a:lnTo>
                    <a:pt x="298509" y="3641"/>
                  </a:lnTo>
                  <a:lnTo>
                    <a:pt x="24282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9" name="object 69" descr=""/>
            <p:cNvSpPr/>
            <p:nvPr/>
          </p:nvSpPr>
          <p:spPr>
            <a:xfrm>
              <a:off x="5681726" y="1224025"/>
              <a:ext cx="485775" cy="276225"/>
            </a:xfrm>
            <a:custGeom>
              <a:avLst/>
              <a:gdLst/>
              <a:ahLst/>
              <a:cxnLst/>
              <a:rect l="l" t="t" r="r" b="b"/>
              <a:pathLst>
                <a:path w="485775" h="276225">
                  <a:moveTo>
                    <a:pt x="0" y="138049"/>
                  </a:moveTo>
                  <a:lnTo>
                    <a:pt x="24680" y="77301"/>
                  </a:lnTo>
                  <a:lnTo>
                    <a:pt x="53344" y="51670"/>
                  </a:lnTo>
                  <a:lnTo>
                    <a:pt x="90948" y="30301"/>
                  </a:lnTo>
                  <a:lnTo>
                    <a:pt x="136034" y="14016"/>
                  </a:lnTo>
                  <a:lnTo>
                    <a:pt x="187145" y="3641"/>
                  </a:lnTo>
                  <a:lnTo>
                    <a:pt x="242824" y="0"/>
                  </a:lnTo>
                  <a:lnTo>
                    <a:pt x="298509" y="3641"/>
                  </a:lnTo>
                  <a:lnTo>
                    <a:pt x="349638" y="14016"/>
                  </a:lnTo>
                  <a:lnTo>
                    <a:pt x="394749" y="30301"/>
                  </a:lnTo>
                  <a:lnTo>
                    <a:pt x="432380" y="51670"/>
                  </a:lnTo>
                  <a:lnTo>
                    <a:pt x="461069" y="77301"/>
                  </a:lnTo>
                  <a:lnTo>
                    <a:pt x="485775" y="138049"/>
                  </a:lnTo>
                  <a:lnTo>
                    <a:pt x="479355" y="169736"/>
                  </a:lnTo>
                  <a:lnTo>
                    <a:pt x="432380" y="224477"/>
                  </a:lnTo>
                  <a:lnTo>
                    <a:pt x="394749" y="245873"/>
                  </a:lnTo>
                  <a:lnTo>
                    <a:pt x="349638" y="262183"/>
                  </a:lnTo>
                  <a:lnTo>
                    <a:pt x="298509" y="272576"/>
                  </a:lnTo>
                  <a:lnTo>
                    <a:pt x="242824" y="276225"/>
                  </a:lnTo>
                  <a:lnTo>
                    <a:pt x="187145" y="272576"/>
                  </a:lnTo>
                  <a:lnTo>
                    <a:pt x="136034" y="262183"/>
                  </a:lnTo>
                  <a:lnTo>
                    <a:pt x="90948" y="245873"/>
                  </a:lnTo>
                  <a:lnTo>
                    <a:pt x="53344" y="224477"/>
                  </a:lnTo>
                  <a:lnTo>
                    <a:pt x="24680" y="198821"/>
                  </a:lnTo>
                  <a:lnTo>
                    <a:pt x="0" y="13804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0" name="object 70" descr=""/>
          <p:cNvSpPr txBox="1"/>
          <p:nvPr/>
        </p:nvSpPr>
        <p:spPr>
          <a:xfrm>
            <a:off x="5739129" y="1093533"/>
            <a:ext cx="941705" cy="693420"/>
          </a:xfrm>
          <a:prstGeom prst="rect">
            <a:avLst/>
          </a:prstGeom>
        </p:spPr>
        <p:txBody>
          <a:bodyPr wrap="square" lIns="0" tIns="1327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45"/>
              </a:spcBef>
            </a:pPr>
            <a:r>
              <a:rPr dirty="0" sz="1400" spc="-375" b="1">
                <a:latin typeface="Tahoma"/>
                <a:cs typeface="Tahoma"/>
              </a:rPr>
              <a:t>+7%</a:t>
            </a:r>
            <a:endParaRPr sz="1400">
              <a:latin typeface="Tahoma"/>
              <a:cs typeface="Tahoma"/>
            </a:endParaRPr>
          </a:p>
          <a:p>
            <a:pPr marL="60960">
              <a:lnSpc>
                <a:spcPct val="100000"/>
              </a:lnSpc>
              <a:spcBef>
                <a:spcPts val="950"/>
              </a:spcBef>
              <a:tabLst>
                <a:tab pos="688340" algn="l"/>
              </a:tabLst>
            </a:pPr>
            <a:r>
              <a:rPr dirty="0" sz="1400" spc="-25">
                <a:latin typeface="Segoe UI Emoji"/>
                <a:cs typeface="Segoe UI Emoji"/>
              </a:rPr>
              <a:t>6.9</a:t>
            </a:r>
            <a:r>
              <a:rPr dirty="0" sz="1400">
                <a:latin typeface="Segoe UI Emoji"/>
                <a:cs typeface="Segoe UI Emoji"/>
              </a:rPr>
              <a:t>	</a:t>
            </a:r>
            <a:r>
              <a:rPr dirty="0" baseline="1984" sz="2100" spc="-37">
                <a:latin typeface="Segoe UI Emoji"/>
                <a:cs typeface="Segoe UI Emoji"/>
              </a:rPr>
              <a:t>7.1</a:t>
            </a:r>
            <a:endParaRPr baseline="1984" sz="2100">
              <a:latin typeface="Segoe UI Emoji"/>
              <a:cs typeface="Segoe UI Emoji"/>
            </a:endParaRPr>
          </a:p>
        </p:txBody>
      </p:sp>
      <p:grpSp>
        <p:nvGrpSpPr>
          <p:cNvPr id="71" name="object 71" descr=""/>
          <p:cNvGrpSpPr/>
          <p:nvPr/>
        </p:nvGrpSpPr>
        <p:grpSpPr>
          <a:xfrm>
            <a:off x="4972113" y="2117725"/>
            <a:ext cx="1762125" cy="788035"/>
            <a:chOff x="4972113" y="2117725"/>
            <a:chExt cx="1762125" cy="788035"/>
          </a:xfrm>
        </p:grpSpPr>
        <p:sp>
          <p:nvSpPr>
            <p:cNvPr id="72" name="object 72" descr=""/>
            <p:cNvSpPr/>
            <p:nvPr/>
          </p:nvSpPr>
          <p:spPr>
            <a:xfrm>
              <a:off x="5105400" y="2628899"/>
              <a:ext cx="1495425" cy="266700"/>
            </a:xfrm>
            <a:custGeom>
              <a:avLst/>
              <a:gdLst/>
              <a:ahLst/>
              <a:cxnLst/>
              <a:rect l="l" t="t" r="r" b="b"/>
              <a:pathLst>
                <a:path w="1495425" h="266700">
                  <a:moveTo>
                    <a:pt x="323850" y="47625"/>
                  </a:moveTo>
                  <a:lnTo>
                    <a:pt x="0" y="47625"/>
                  </a:lnTo>
                  <a:lnTo>
                    <a:pt x="0" y="266700"/>
                  </a:lnTo>
                  <a:lnTo>
                    <a:pt x="323850" y="266700"/>
                  </a:lnTo>
                  <a:lnTo>
                    <a:pt x="323850" y="47625"/>
                  </a:lnTo>
                  <a:close/>
                </a:path>
                <a:path w="1495425" h="266700">
                  <a:moveTo>
                    <a:pt x="914400" y="0"/>
                  </a:moveTo>
                  <a:lnTo>
                    <a:pt x="590550" y="0"/>
                  </a:lnTo>
                  <a:lnTo>
                    <a:pt x="590550" y="266700"/>
                  </a:lnTo>
                  <a:lnTo>
                    <a:pt x="914400" y="266700"/>
                  </a:lnTo>
                  <a:lnTo>
                    <a:pt x="914400" y="0"/>
                  </a:lnTo>
                  <a:close/>
                </a:path>
                <a:path w="1495425" h="266700">
                  <a:moveTo>
                    <a:pt x="1495425" y="0"/>
                  </a:moveTo>
                  <a:lnTo>
                    <a:pt x="1171575" y="0"/>
                  </a:lnTo>
                  <a:lnTo>
                    <a:pt x="1171575" y="266700"/>
                  </a:lnTo>
                  <a:lnTo>
                    <a:pt x="1495425" y="266700"/>
                  </a:lnTo>
                  <a:lnTo>
                    <a:pt x="1495425" y="0"/>
                  </a:lnTo>
                  <a:close/>
                </a:path>
              </a:pathLst>
            </a:custGeom>
            <a:solidFill>
              <a:srgbClr val="F8DD0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3" name="object 73" descr=""/>
            <p:cNvSpPr/>
            <p:nvPr/>
          </p:nvSpPr>
          <p:spPr>
            <a:xfrm>
              <a:off x="4976876" y="2900426"/>
              <a:ext cx="1752600" cy="0"/>
            </a:xfrm>
            <a:custGeom>
              <a:avLst/>
              <a:gdLst/>
              <a:ahLst/>
              <a:cxnLst/>
              <a:rect l="l" t="t" r="r" b="b"/>
              <a:pathLst>
                <a:path w="1752600" h="0">
                  <a:moveTo>
                    <a:pt x="0" y="0"/>
                  </a:moveTo>
                  <a:lnTo>
                    <a:pt x="1752600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4" name="object 74" descr=""/>
            <p:cNvSpPr/>
            <p:nvPr/>
          </p:nvSpPr>
          <p:spPr>
            <a:xfrm>
              <a:off x="5271516" y="2117725"/>
              <a:ext cx="1170940" cy="97155"/>
            </a:xfrm>
            <a:custGeom>
              <a:avLst/>
              <a:gdLst/>
              <a:ahLst/>
              <a:cxnLst/>
              <a:rect l="l" t="t" r="r" b="b"/>
              <a:pathLst>
                <a:path w="1170939" h="97155">
                  <a:moveTo>
                    <a:pt x="1084370" y="28591"/>
                  </a:moveTo>
                  <a:lnTo>
                    <a:pt x="0" y="68325"/>
                  </a:lnTo>
                  <a:lnTo>
                    <a:pt x="1143" y="96774"/>
                  </a:lnTo>
                  <a:lnTo>
                    <a:pt x="1085430" y="57163"/>
                  </a:lnTo>
                  <a:lnTo>
                    <a:pt x="1084370" y="28591"/>
                  </a:lnTo>
                  <a:close/>
                </a:path>
                <a:path w="1170939" h="97155">
                  <a:moveTo>
                    <a:pt x="1144913" y="28066"/>
                  </a:moveTo>
                  <a:lnTo>
                    <a:pt x="1098677" y="28066"/>
                  </a:lnTo>
                  <a:lnTo>
                    <a:pt x="1099693" y="56641"/>
                  </a:lnTo>
                  <a:lnTo>
                    <a:pt x="1085430" y="57163"/>
                  </a:lnTo>
                  <a:lnTo>
                    <a:pt x="1086485" y="85598"/>
                  </a:lnTo>
                  <a:lnTo>
                    <a:pt x="1170559" y="39750"/>
                  </a:lnTo>
                  <a:lnTo>
                    <a:pt x="1144913" y="28066"/>
                  </a:lnTo>
                  <a:close/>
                </a:path>
                <a:path w="1170939" h="97155">
                  <a:moveTo>
                    <a:pt x="1098677" y="28066"/>
                  </a:moveTo>
                  <a:lnTo>
                    <a:pt x="1084370" y="28591"/>
                  </a:lnTo>
                  <a:lnTo>
                    <a:pt x="1085410" y="56641"/>
                  </a:lnTo>
                  <a:lnTo>
                    <a:pt x="1085430" y="57163"/>
                  </a:lnTo>
                  <a:lnTo>
                    <a:pt x="1099693" y="56641"/>
                  </a:lnTo>
                  <a:lnTo>
                    <a:pt x="1098695" y="28591"/>
                  </a:lnTo>
                  <a:lnTo>
                    <a:pt x="1098677" y="28066"/>
                  </a:lnTo>
                  <a:close/>
                </a:path>
                <a:path w="1170939" h="97155">
                  <a:moveTo>
                    <a:pt x="1083310" y="0"/>
                  </a:moveTo>
                  <a:lnTo>
                    <a:pt x="1084351" y="28066"/>
                  </a:lnTo>
                  <a:lnTo>
                    <a:pt x="1084370" y="28591"/>
                  </a:lnTo>
                  <a:lnTo>
                    <a:pt x="1098677" y="28066"/>
                  </a:lnTo>
                  <a:lnTo>
                    <a:pt x="1144913" y="28066"/>
                  </a:lnTo>
                  <a:lnTo>
                    <a:pt x="108331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5" name="object 75" descr=""/>
          <p:cNvSpPr txBox="1"/>
          <p:nvPr/>
        </p:nvSpPr>
        <p:spPr>
          <a:xfrm>
            <a:off x="5091684" y="2409190"/>
            <a:ext cx="361315" cy="24257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400" spc="-20">
                <a:latin typeface="Segoe UI Emoji"/>
                <a:cs typeface="Segoe UI Emoji"/>
              </a:rPr>
              <a:t>23.7</a:t>
            </a:r>
            <a:endParaRPr sz="1400">
              <a:latin typeface="Segoe UI Emoji"/>
              <a:cs typeface="Segoe UI Emoji"/>
            </a:endParaRPr>
          </a:p>
        </p:txBody>
      </p:sp>
      <p:grpSp>
        <p:nvGrpSpPr>
          <p:cNvPr id="76" name="object 76" descr=""/>
          <p:cNvGrpSpPr/>
          <p:nvPr/>
        </p:nvGrpSpPr>
        <p:grpSpPr>
          <a:xfrm>
            <a:off x="5610288" y="2038413"/>
            <a:ext cx="495300" cy="285750"/>
            <a:chOff x="5610288" y="2038413"/>
            <a:chExt cx="495300" cy="285750"/>
          </a:xfrm>
        </p:grpSpPr>
        <p:sp>
          <p:nvSpPr>
            <p:cNvPr id="77" name="object 77" descr=""/>
            <p:cNvSpPr/>
            <p:nvPr/>
          </p:nvSpPr>
          <p:spPr>
            <a:xfrm>
              <a:off x="5615051" y="2043176"/>
              <a:ext cx="485775" cy="276225"/>
            </a:xfrm>
            <a:custGeom>
              <a:avLst/>
              <a:gdLst/>
              <a:ahLst/>
              <a:cxnLst/>
              <a:rect l="l" t="t" r="r" b="b"/>
              <a:pathLst>
                <a:path w="485775" h="276225">
                  <a:moveTo>
                    <a:pt x="242824" y="0"/>
                  </a:moveTo>
                  <a:lnTo>
                    <a:pt x="187145" y="3641"/>
                  </a:lnTo>
                  <a:lnTo>
                    <a:pt x="136034" y="14016"/>
                  </a:lnTo>
                  <a:lnTo>
                    <a:pt x="90948" y="30301"/>
                  </a:lnTo>
                  <a:lnTo>
                    <a:pt x="53344" y="51670"/>
                  </a:lnTo>
                  <a:lnTo>
                    <a:pt x="24680" y="77301"/>
                  </a:lnTo>
                  <a:lnTo>
                    <a:pt x="0" y="138049"/>
                  </a:lnTo>
                  <a:lnTo>
                    <a:pt x="6412" y="169736"/>
                  </a:lnTo>
                  <a:lnTo>
                    <a:pt x="53344" y="224477"/>
                  </a:lnTo>
                  <a:lnTo>
                    <a:pt x="90948" y="245873"/>
                  </a:lnTo>
                  <a:lnTo>
                    <a:pt x="136034" y="262183"/>
                  </a:lnTo>
                  <a:lnTo>
                    <a:pt x="187145" y="272576"/>
                  </a:lnTo>
                  <a:lnTo>
                    <a:pt x="242824" y="276225"/>
                  </a:lnTo>
                  <a:lnTo>
                    <a:pt x="298509" y="272576"/>
                  </a:lnTo>
                  <a:lnTo>
                    <a:pt x="349638" y="262183"/>
                  </a:lnTo>
                  <a:lnTo>
                    <a:pt x="394749" y="245873"/>
                  </a:lnTo>
                  <a:lnTo>
                    <a:pt x="432380" y="224477"/>
                  </a:lnTo>
                  <a:lnTo>
                    <a:pt x="461069" y="198821"/>
                  </a:lnTo>
                  <a:lnTo>
                    <a:pt x="485775" y="138049"/>
                  </a:lnTo>
                  <a:lnTo>
                    <a:pt x="479355" y="106368"/>
                  </a:lnTo>
                  <a:lnTo>
                    <a:pt x="432380" y="51670"/>
                  </a:lnTo>
                  <a:lnTo>
                    <a:pt x="394749" y="30301"/>
                  </a:lnTo>
                  <a:lnTo>
                    <a:pt x="349638" y="14016"/>
                  </a:lnTo>
                  <a:lnTo>
                    <a:pt x="298509" y="3641"/>
                  </a:lnTo>
                  <a:lnTo>
                    <a:pt x="24282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8" name="object 78" descr=""/>
            <p:cNvSpPr/>
            <p:nvPr/>
          </p:nvSpPr>
          <p:spPr>
            <a:xfrm>
              <a:off x="5615051" y="2043176"/>
              <a:ext cx="485775" cy="276225"/>
            </a:xfrm>
            <a:custGeom>
              <a:avLst/>
              <a:gdLst/>
              <a:ahLst/>
              <a:cxnLst/>
              <a:rect l="l" t="t" r="r" b="b"/>
              <a:pathLst>
                <a:path w="485775" h="276225">
                  <a:moveTo>
                    <a:pt x="0" y="138049"/>
                  </a:moveTo>
                  <a:lnTo>
                    <a:pt x="24680" y="77301"/>
                  </a:lnTo>
                  <a:lnTo>
                    <a:pt x="53344" y="51670"/>
                  </a:lnTo>
                  <a:lnTo>
                    <a:pt x="90948" y="30301"/>
                  </a:lnTo>
                  <a:lnTo>
                    <a:pt x="136034" y="14016"/>
                  </a:lnTo>
                  <a:lnTo>
                    <a:pt x="187145" y="3641"/>
                  </a:lnTo>
                  <a:lnTo>
                    <a:pt x="242824" y="0"/>
                  </a:lnTo>
                  <a:lnTo>
                    <a:pt x="298509" y="3641"/>
                  </a:lnTo>
                  <a:lnTo>
                    <a:pt x="349638" y="14016"/>
                  </a:lnTo>
                  <a:lnTo>
                    <a:pt x="394749" y="30301"/>
                  </a:lnTo>
                  <a:lnTo>
                    <a:pt x="432380" y="51670"/>
                  </a:lnTo>
                  <a:lnTo>
                    <a:pt x="461069" y="77301"/>
                  </a:lnTo>
                  <a:lnTo>
                    <a:pt x="485775" y="138049"/>
                  </a:lnTo>
                  <a:lnTo>
                    <a:pt x="479355" y="169736"/>
                  </a:lnTo>
                  <a:lnTo>
                    <a:pt x="432380" y="224477"/>
                  </a:lnTo>
                  <a:lnTo>
                    <a:pt x="394749" y="245873"/>
                  </a:lnTo>
                  <a:lnTo>
                    <a:pt x="349638" y="262183"/>
                  </a:lnTo>
                  <a:lnTo>
                    <a:pt x="298509" y="272576"/>
                  </a:lnTo>
                  <a:lnTo>
                    <a:pt x="242824" y="276225"/>
                  </a:lnTo>
                  <a:lnTo>
                    <a:pt x="187145" y="272576"/>
                  </a:lnTo>
                  <a:lnTo>
                    <a:pt x="136034" y="262183"/>
                  </a:lnTo>
                  <a:lnTo>
                    <a:pt x="90948" y="245873"/>
                  </a:lnTo>
                  <a:lnTo>
                    <a:pt x="53344" y="224477"/>
                  </a:lnTo>
                  <a:lnTo>
                    <a:pt x="24680" y="198821"/>
                  </a:lnTo>
                  <a:lnTo>
                    <a:pt x="0" y="13804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9" name="object 79" descr=""/>
          <p:cNvSpPr txBox="1"/>
          <p:nvPr/>
        </p:nvSpPr>
        <p:spPr>
          <a:xfrm>
            <a:off x="5675629" y="1911921"/>
            <a:ext cx="947419" cy="697230"/>
          </a:xfrm>
          <a:prstGeom prst="rect">
            <a:avLst/>
          </a:prstGeom>
        </p:spPr>
        <p:txBody>
          <a:bodyPr wrap="square" lIns="0" tIns="1339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5"/>
              </a:spcBef>
            </a:pPr>
            <a:r>
              <a:rPr dirty="0" sz="1400" spc="-430" b="1">
                <a:latin typeface="Tahoma"/>
                <a:cs typeface="Tahoma"/>
              </a:rPr>
              <a:t>+G%</a:t>
            </a:r>
            <a:endParaRPr sz="1400">
              <a:latin typeface="Tahoma"/>
              <a:cs typeface="Tahoma"/>
            </a:endParaRPr>
          </a:p>
          <a:p>
            <a:pPr marL="13335">
              <a:lnSpc>
                <a:spcPct val="100000"/>
              </a:lnSpc>
              <a:spcBef>
                <a:spcPts val="965"/>
              </a:spcBef>
              <a:tabLst>
                <a:tab pos="599440" algn="l"/>
              </a:tabLst>
            </a:pPr>
            <a:r>
              <a:rPr dirty="0" sz="1400" spc="-20">
                <a:latin typeface="Segoe UI Emoji"/>
                <a:cs typeface="Segoe UI Emoji"/>
              </a:rPr>
              <a:t>28.5</a:t>
            </a:r>
            <a:r>
              <a:rPr dirty="0" sz="1400">
                <a:latin typeface="Segoe UI Emoji"/>
                <a:cs typeface="Segoe UI Emoji"/>
              </a:rPr>
              <a:t>	</a:t>
            </a:r>
            <a:r>
              <a:rPr dirty="0" sz="1400" spc="-20">
                <a:latin typeface="Segoe UI Emoji"/>
                <a:cs typeface="Segoe UI Emoji"/>
              </a:rPr>
              <a:t>28.3</a:t>
            </a:r>
            <a:endParaRPr sz="1400">
              <a:latin typeface="Segoe UI Emoji"/>
              <a:cs typeface="Segoe UI Emoji"/>
            </a:endParaRPr>
          </a:p>
        </p:txBody>
      </p:sp>
      <p:grpSp>
        <p:nvGrpSpPr>
          <p:cNvPr id="80" name="object 80" descr=""/>
          <p:cNvGrpSpPr/>
          <p:nvPr/>
        </p:nvGrpSpPr>
        <p:grpSpPr>
          <a:xfrm>
            <a:off x="4934013" y="3048761"/>
            <a:ext cx="1752600" cy="770890"/>
            <a:chOff x="4934013" y="3048761"/>
            <a:chExt cx="1752600" cy="770890"/>
          </a:xfrm>
        </p:grpSpPr>
        <p:sp>
          <p:nvSpPr>
            <p:cNvPr id="81" name="object 81" descr=""/>
            <p:cNvSpPr/>
            <p:nvPr/>
          </p:nvSpPr>
          <p:spPr>
            <a:xfrm>
              <a:off x="5067300" y="3552824"/>
              <a:ext cx="1485900" cy="257175"/>
            </a:xfrm>
            <a:custGeom>
              <a:avLst/>
              <a:gdLst/>
              <a:ahLst/>
              <a:cxnLst/>
              <a:rect l="l" t="t" r="r" b="b"/>
              <a:pathLst>
                <a:path w="1485900" h="257175">
                  <a:moveTo>
                    <a:pt x="323850" y="9525"/>
                  </a:moveTo>
                  <a:lnTo>
                    <a:pt x="0" y="9525"/>
                  </a:lnTo>
                  <a:lnTo>
                    <a:pt x="0" y="257175"/>
                  </a:lnTo>
                  <a:lnTo>
                    <a:pt x="323850" y="257175"/>
                  </a:lnTo>
                  <a:lnTo>
                    <a:pt x="323850" y="9525"/>
                  </a:lnTo>
                  <a:close/>
                </a:path>
                <a:path w="1485900" h="257175">
                  <a:moveTo>
                    <a:pt x="904875" y="0"/>
                  </a:moveTo>
                  <a:lnTo>
                    <a:pt x="581025" y="0"/>
                  </a:lnTo>
                  <a:lnTo>
                    <a:pt x="581025" y="257175"/>
                  </a:lnTo>
                  <a:lnTo>
                    <a:pt x="904875" y="257175"/>
                  </a:lnTo>
                  <a:lnTo>
                    <a:pt x="904875" y="0"/>
                  </a:lnTo>
                  <a:close/>
                </a:path>
                <a:path w="1485900" h="257175">
                  <a:moveTo>
                    <a:pt x="1485900" y="0"/>
                  </a:moveTo>
                  <a:lnTo>
                    <a:pt x="1162050" y="0"/>
                  </a:lnTo>
                  <a:lnTo>
                    <a:pt x="1162050" y="257175"/>
                  </a:lnTo>
                  <a:lnTo>
                    <a:pt x="1485900" y="257175"/>
                  </a:lnTo>
                  <a:lnTo>
                    <a:pt x="1485900" y="0"/>
                  </a:lnTo>
                  <a:close/>
                </a:path>
              </a:pathLst>
            </a:custGeom>
            <a:solidFill>
              <a:srgbClr val="F8DD0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2" name="object 82" descr=""/>
            <p:cNvSpPr/>
            <p:nvPr/>
          </p:nvSpPr>
          <p:spPr>
            <a:xfrm>
              <a:off x="4938776" y="3814825"/>
              <a:ext cx="1743075" cy="0"/>
            </a:xfrm>
            <a:custGeom>
              <a:avLst/>
              <a:gdLst/>
              <a:ahLst/>
              <a:cxnLst/>
              <a:rect l="l" t="t" r="r" b="b"/>
              <a:pathLst>
                <a:path w="1743075" h="0">
                  <a:moveTo>
                    <a:pt x="0" y="0"/>
                  </a:moveTo>
                  <a:lnTo>
                    <a:pt x="1743075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3" name="object 83" descr=""/>
            <p:cNvSpPr/>
            <p:nvPr/>
          </p:nvSpPr>
          <p:spPr>
            <a:xfrm>
              <a:off x="5233924" y="3048761"/>
              <a:ext cx="1160780" cy="85725"/>
            </a:xfrm>
            <a:custGeom>
              <a:avLst/>
              <a:gdLst/>
              <a:ahLst/>
              <a:cxnLst/>
              <a:rect l="l" t="t" r="r" b="b"/>
              <a:pathLst>
                <a:path w="1160779" h="85725">
                  <a:moveTo>
                    <a:pt x="1074420" y="0"/>
                  </a:moveTo>
                  <a:lnTo>
                    <a:pt x="1075181" y="85725"/>
                  </a:lnTo>
                  <a:lnTo>
                    <a:pt x="1131186" y="57139"/>
                  </a:lnTo>
                  <a:lnTo>
                    <a:pt x="1089152" y="57139"/>
                  </a:lnTo>
                  <a:lnTo>
                    <a:pt x="1089025" y="28565"/>
                  </a:lnTo>
                  <a:lnTo>
                    <a:pt x="1132754" y="28565"/>
                  </a:lnTo>
                  <a:lnTo>
                    <a:pt x="1074420" y="0"/>
                  </a:lnTo>
                  <a:close/>
                </a:path>
                <a:path w="1160779" h="85725">
                  <a:moveTo>
                    <a:pt x="1074673" y="28565"/>
                  </a:moveTo>
                  <a:lnTo>
                    <a:pt x="0" y="37337"/>
                  </a:lnTo>
                  <a:lnTo>
                    <a:pt x="126" y="65912"/>
                  </a:lnTo>
                  <a:lnTo>
                    <a:pt x="1074927" y="57139"/>
                  </a:lnTo>
                  <a:lnTo>
                    <a:pt x="1074794" y="42163"/>
                  </a:lnTo>
                  <a:lnTo>
                    <a:pt x="1074673" y="28565"/>
                  </a:lnTo>
                  <a:close/>
                </a:path>
                <a:path w="1160779" h="85725">
                  <a:moveTo>
                    <a:pt x="1132754" y="28565"/>
                  </a:moveTo>
                  <a:lnTo>
                    <a:pt x="1089025" y="28565"/>
                  </a:lnTo>
                  <a:lnTo>
                    <a:pt x="1089152" y="57139"/>
                  </a:lnTo>
                  <a:lnTo>
                    <a:pt x="1131186" y="57139"/>
                  </a:lnTo>
                  <a:lnTo>
                    <a:pt x="1160526" y="42163"/>
                  </a:lnTo>
                  <a:lnTo>
                    <a:pt x="1132754" y="2856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4" name="object 84" descr=""/>
          <p:cNvSpPr txBox="1"/>
          <p:nvPr/>
        </p:nvSpPr>
        <p:spPr>
          <a:xfrm>
            <a:off x="5050409" y="3298761"/>
            <a:ext cx="361315" cy="24320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400" spc="-20">
                <a:latin typeface="Segoe UI Emoji"/>
                <a:cs typeface="Segoe UI Emoji"/>
              </a:rPr>
              <a:t>29.5</a:t>
            </a:r>
            <a:endParaRPr sz="1400">
              <a:latin typeface="Segoe UI Emoji"/>
              <a:cs typeface="Segoe UI Emoji"/>
            </a:endParaRPr>
          </a:p>
        </p:txBody>
      </p:sp>
      <p:sp>
        <p:nvSpPr>
          <p:cNvPr id="85" name="object 85" descr=""/>
          <p:cNvSpPr txBox="1"/>
          <p:nvPr/>
        </p:nvSpPr>
        <p:spPr>
          <a:xfrm>
            <a:off x="6211951" y="3289236"/>
            <a:ext cx="360680" cy="24320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400" spc="-20">
                <a:latin typeface="Segoe UI Emoji"/>
                <a:cs typeface="Segoe UI Emoji"/>
              </a:rPr>
              <a:t>30.6</a:t>
            </a:r>
            <a:endParaRPr sz="1400">
              <a:latin typeface="Segoe UI Emoji"/>
              <a:cs typeface="Segoe UI Emoji"/>
            </a:endParaRPr>
          </a:p>
        </p:txBody>
      </p:sp>
      <p:grpSp>
        <p:nvGrpSpPr>
          <p:cNvPr id="86" name="object 86" descr=""/>
          <p:cNvGrpSpPr/>
          <p:nvPr/>
        </p:nvGrpSpPr>
        <p:grpSpPr>
          <a:xfrm>
            <a:off x="5572188" y="2962338"/>
            <a:ext cx="485775" cy="276225"/>
            <a:chOff x="5572188" y="2962338"/>
            <a:chExt cx="485775" cy="276225"/>
          </a:xfrm>
        </p:grpSpPr>
        <p:sp>
          <p:nvSpPr>
            <p:cNvPr id="87" name="object 87" descr=""/>
            <p:cNvSpPr/>
            <p:nvPr/>
          </p:nvSpPr>
          <p:spPr>
            <a:xfrm>
              <a:off x="5576951" y="2967101"/>
              <a:ext cx="476250" cy="266700"/>
            </a:xfrm>
            <a:custGeom>
              <a:avLst/>
              <a:gdLst/>
              <a:ahLst/>
              <a:cxnLst/>
              <a:rect l="l" t="t" r="r" b="b"/>
              <a:pathLst>
                <a:path w="476250" h="266700">
                  <a:moveTo>
                    <a:pt x="238125" y="0"/>
                  </a:moveTo>
                  <a:lnTo>
                    <a:pt x="174801" y="4762"/>
                  </a:lnTo>
                  <a:lnTo>
                    <a:pt x="117912" y="18203"/>
                  </a:lnTo>
                  <a:lnTo>
                    <a:pt x="69723" y="39052"/>
                  </a:lnTo>
                  <a:lnTo>
                    <a:pt x="32497" y="66039"/>
                  </a:lnTo>
                  <a:lnTo>
                    <a:pt x="8501" y="97895"/>
                  </a:lnTo>
                  <a:lnTo>
                    <a:pt x="0" y="133350"/>
                  </a:lnTo>
                  <a:lnTo>
                    <a:pt x="8501" y="168760"/>
                  </a:lnTo>
                  <a:lnTo>
                    <a:pt x="32497" y="200603"/>
                  </a:lnTo>
                  <a:lnTo>
                    <a:pt x="69723" y="227599"/>
                  </a:lnTo>
                  <a:lnTo>
                    <a:pt x="117912" y="248468"/>
                  </a:lnTo>
                  <a:lnTo>
                    <a:pt x="174801" y="261928"/>
                  </a:lnTo>
                  <a:lnTo>
                    <a:pt x="238125" y="266700"/>
                  </a:lnTo>
                  <a:lnTo>
                    <a:pt x="301404" y="261928"/>
                  </a:lnTo>
                  <a:lnTo>
                    <a:pt x="358281" y="248468"/>
                  </a:lnTo>
                  <a:lnTo>
                    <a:pt x="406479" y="227599"/>
                  </a:lnTo>
                  <a:lnTo>
                    <a:pt x="443723" y="200603"/>
                  </a:lnTo>
                  <a:lnTo>
                    <a:pt x="467739" y="168760"/>
                  </a:lnTo>
                  <a:lnTo>
                    <a:pt x="476250" y="133350"/>
                  </a:lnTo>
                  <a:lnTo>
                    <a:pt x="467739" y="97895"/>
                  </a:lnTo>
                  <a:lnTo>
                    <a:pt x="443723" y="66039"/>
                  </a:lnTo>
                  <a:lnTo>
                    <a:pt x="406479" y="39052"/>
                  </a:lnTo>
                  <a:lnTo>
                    <a:pt x="358281" y="18203"/>
                  </a:lnTo>
                  <a:lnTo>
                    <a:pt x="301404" y="4762"/>
                  </a:lnTo>
                  <a:lnTo>
                    <a:pt x="23812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8" name="object 88" descr=""/>
            <p:cNvSpPr/>
            <p:nvPr/>
          </p:nvSpPr>
          <p:spPr>
            <a:xfrm>
              <a:off x="5576951" y="2967101"/>
              <a:ext cx="476250" cy="266700"/>
            </a:xfrm>
            <a:custGeom>
              <a:avLst/>
              <a:gdLst/>
              <a:ahLst/>
              <a:cxnLst/>
              <a:rect l="l" t="t" r="r" b="b"/>
              <a:pathLst>
                <a:path w="476250" h="266700">
                  <a:moveTo>
                    <a:pt x="0" y="133350"/>
                  </a:moveTo>
                  <a:lnTo>
                    <a:pt x="32497" y="66039"/>
                  </a:lnTo>
                  <a:lnTo>
                    <a:pt x="69723" y="39052"/>
                  </a:lnTo>
                  <a:lnTo>
                    <a:pt x="117912" y="18203"/>
                  </a:lnTo>
                  <a:lnTo>
                    <a:pt x="174801" y="4762"/>
                  </a:lnTo>
                  <a:lnTo>
                    <a:pt x="238125" y="0"/>
                  </a:lnTo>
                  <a:lnTo>
                    <a:pt x="301404" y="4762"/>
                  </a:lnTo>
                  <a:lnTo>
                    <a:pt x="358281" y="18203"/>
                  </a:lnTo>
                  <a:lnTo>
                    <a:pt x="406479" y="39052"/>
                  </a:lnTo>
                  <a:lnTo>
                    <a:pt x="443723" y="66039"/>
                  </a:lnTo>
                  <a:lnTo>
                    <a:pt x="467739" y="97895"/>
                  </a:lnTo>
                  <a:lnTo>
                    <a:pt x="476250" y="133350"/>
                  </a:lnTo>
                  <a:lnTo>
                    <a:pt x="467739" y="168760"/>
                  </a:lnTo>
                  <a:lnTo>
                    <a:pt x="443723" y="200603"/>
                  </a:lnTo>
                  <a:lnTo>
                    <a:pt x="406479" y="227599"/>
                  </a:lnTo>
                  <a:lnTo>
                    <a:pt x="358281" y="248468"/>
                  </a:lnTo>
                  <a:lnTo>
                    <a:pt x="301404" y="261928"/>
                  </a:lnTo>
                  <a:lnTo>
                    <a:pt x="238125" y="266700"/>
                  </a:lnTo>
                  <a:lnTo>
                    <a:pt x="174801" y="261928"/>
                  </a:lnTo>
                  <a:lnTo>
                    <a:pt x="117912" y="248468"/>
                  </a:lnTo>
                  <a:lnTo>
                    <a:pt x="69723" y="227599"/>
                  </a:lnTo>
                  <a:lnTo>
                    <a:pt x="32497" y="200603"/>
                  </a:lnTo>
                  <a:lnTo>
                    <a:pt x="8501" y="168760"/>
                  </a:lnTo>
                  <a:lnTo>
                    <a:pt x="0" y="13335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9" name="object 89" descr=""/>
          <p:cNvSpPr txBox="1"/>
          <p:nvPr/>
        </p:nvSpPr>
        <p:spPr>
          <a:xfrm>
            <a:off x="5629528" y="2834068"/>
            <a:ext cx="367030" cy="693420"/>
          </a:xfrm>
          <a:prstGeom prst="rect">
            <a:avLst/>
          </a:prstGeom>
        </p:spPr>
        <p:txBody>
          <a:bodyPr wrap="square" lIns="0" tIns="1327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45"/>
              </a:spcBef>
            </a:pPr>
            <a:r>
              <a:rPr dirty="0" sz="1400" spc="-375" b="1">
                <a:latin typeface="Tahoma"/>
                <a:cs typeface="Tahoma"/>
              </a:rPr>
              <a:t>+2%</a:t>
            </a:r>
            <a:endParaRPr sz="1400">
              <a:latin typeface="Tahoma"/>
              <a:cs typeface="Tahoma"/>
            </a:endParaRPr>
          </a:p>
          <a:p>
            <a:pPr marL="13335">
              <a:lnSpc>
                <a:spcPct val="100000"/>
              </a:lnSpc>
              <a:spcBef>
                <a:spcPts val="950"/>
              </a:spcBef>
            </a:pPr>
            <a:r>
              <a:rPr dirty="0" sz="1400" spc="-20">
                <a:latin typeface="Segoe UI Emoji"/>
                <a:cs typeface="Segoe UI Emoji"/>
              </a:rPr>
              <a:t>31.2</a:t>
            </a:r>
            <a:endParaRPr sz="1400">
              <a:latin typeface="Segoe UI Emoji"/>
              <a:cs typeface="Segoe UI Emoji"/>
            </a:endParaRPr>
          </a:p>
        </p:txBody>
      </p:sp>
      <p:grpSp>
        <p:nvGrpSpPr>
          <p:cNvPr id="90" name="object 90" descr=""/>
          <p:cNvGrpSpPr/>
          <p:nvPr/>
        </p:nvGrpSpPr>
        <p:grpSpPr>
          <a:xfrm>
            <a:off x="4924488" y="3926713"/>
            <a:ext cx="1876425" cy="788670"/>
            <a:chOff x="4924488" y="3926713"/>
            <a:chExt cx="1876425" cy="788670"/>
          </a:xfrm>
        </p:grpSpPr>
        <p:sp>
          <p:nvSpPr>
            <p:cNvPr id="91" name="object 91" descr=""/>
            <p:cNvSpPr/>
            <p:nvPr/>
          </p:nvSpPr>
          <p:spPr>
            <a:xfrm>
              <a:off x="5067300" y="4429124"/>
              <a:ext cx="1590675" cy="285750"/>
            </a:xfrm>
            <a:custGeom>
              <a:avLst/>
              <a:gdLst/>
              <a:ahLst/>
              <a:cxnLst/>
              <a:rect l="l" t="t" r="r" b="b"/>
              <a:pathLst>
                <a:path w="1590675" h="285750">
                  <a:moveTo>
                    <a:pt x="342900" y="47625"/>
                  </a:moveTo>
                  <a:lnTo>
                    <a:pt x="0" y="47625"/>
                  </a:lnTo>
                  <a:lnTo>
                    <a:pt x="0" y="285750"/>
                  </a:lnTo>
                  <a:lnTo>
                    <a:pt x="342900" y="285750"/>
                  </a:lnTo>
                  <a:lnTo>
                    <a:pt x="342900" y="47625"/>
                  </a:lnTo>
                  <a:close/>
                </a:path>
                <a:path w="1590675" h="285750">
                  <a:moveTo>
                    <a:pt x="971550" y="0"/>
                  </a:moveTo>
                  <a:lnTo>
                    <a:pt x="619125" y="0"/>
                  </a:lnTo>
                  <a:lnTo>
                    <a:pt x="619125" y="285750"/>
                  </a:lnTo>
                  <a:lnTo>
                    <a:pt x="971550" y="285750"/>
                  </a:lnTo>
                  <a:lnTo>
                    <a:pt x="971550" y="0"/>
                  </a:lnTo>
                  <a:close/>
                </a:path>
                <a:path w="1590675" h="285750">
                  <a:moveTo>
                    <a:pt x="1590675" y="9525"/>
                  </a:moveTo>
                  <a:lnTo>
                    <a:pt x="1247775" y="9525"/>
                  </a:lnTo>
                  <a:lnTo>
                    <a:pt x="1247775" y="285750"/>
                  </a:lnTo>
                  <a:lnTo>
                    <a:pt x="1590675" y="285750"/>
                  </a:lnTo>
                  <a:lnTo>
                    <a:pt x="1590675" y="9525"/>
                  </a:lnTo>
                  <a:close/>
                </a:path>
              </a:pathLst>
            </a:custGeom>
            <a:solidFill>
              <a:srgbClr val="F8DD0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2" name="object 92" descr=""/>
            <p:cNvSpPr/>
            <p:nvPr/>
          </p:nvSpPr>
          <p:spPr>
            <a:xfrm>
              <a:off x="4929251" y="4710176"/>
              <a:ext cx="1866900" cy="0"/>
            </a:xfrm>
            <a:custGeom>
              <a:avLst/>
              <a:gdLst/>
              <a:ahLst/>
              <a:cxnLst/>
              <a:rect l="l" t="t" r="r" b="b"/>
              <a:pathLst>
                <a:path w="1866900" h="0">
                  <a:moveTo>
                    <a:pt x="0" y="0"/>
                  </a:moveTo>
                  <a:lnTo>
                    <a:pt x="1866900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3" name="object 93" descr=""/>
            <p:cNvSpPr/>
            <p:nvPr/>
          </p:nvSpPr>
          <p:spPr>
            <a:xfrm>
              <a:off x="5243068" y="3926713"/>
              <a:ext cx="1247140" cy="90170"/>
            </a:xfrm>
            <a:custGeom>
              <a:avLst/>
              <a:gdLst/>
              <a:ahLst/>
              <a:cxnLst/>
              <a:rect l="l" t="t" r="r" b="b"/>
              <a:pathLst>
                <a:path w="1247139" h="90170">
                  <a:moveTo>
                    <a:pt x="1160568" y="28594"/>
                  </a:moveTo>
                  <a:lnTo>
                    <a:pt x="0" y="61087"/>
                  </a:lnTo>
                  <a:lnTo>
                    <a:pt x="766" y="85725"/>
                  </a:lnTo>
                  <a:lnTo>
                    <a:pt x="889" y="89662"/>
                  </a:lnTo>
                  <a:lnTo>
                    <a:pt x="1161373" y="57168"/>
                  </a:lnTo>
                  <a:lnTo>
                    <a:pt x="1160568" y="28594"/>
                  </a:lnTo>
                  <a:close/>
                </a:path>
                <a:path w="1247139" h="90170">
                  <a:moveTo>
                    <a:pt x="1220217" y="28193"/>
                  </a:moveTo>
                  <a:lnTo>
                    <a:pt x="1174877" y="28193"/>
                  </a:lnTo>
                  <a:lnTo>
                    <a:pt x="1175639" y="56768"/>
                  </a:lnTo>
                  <a:lnTo>
                    <a:pt x="1161373" y="57168"/>
                  </a:lnTo>
                  <a:lnTo>
                    <a:pt x="1162177" y="85725"/>
                  </a:lnTo>
                  <a:lnTo>
                    <a:pt x="1246632" y="40512"/>
                  </a:lnTo>
                  <a:lnTo>
                    <a:pt x="1220217" y="28193"/>
                  </a:lnTo>
                  <a:close/>
                </a:path>
                <a:path w="1247139" h="90170">
                  <a:moveTo>
                    <a:pt x="1174877" y="28193"/>
                  </a:moveTo>
                  <a:lnTo>
                    <a:pt x="1160568" y="28594"/>
                  </a:lnTo>
                  <a:lnTo>
                    <a:pt x="1161361" y="56768"/>
                  </a:lnTo>
                  <a:lnTo>
                    <a:pt x="1161373" y="57168"/>
                  </a:lnTo>
                  <a:lnTo>
                    <a:pt x="1175639" y="56768"/>
                  </a:lnTo>
                  <a:lnTo>
                    <a:pt x="1174887" y="28594"/>
                  </a:lnTo>
                  <a:lnTo>
                    <a:pt x="1174877" y="28193"/>
                  </a:lnTo>
                  <a:close/>
                </a:path>
                <a:path w="1247139" h="90170">
                  <a:moveTo>
                    <a:pt x="1159764" y="0"/>
                  </a:moveTo>
                  <a:lnTo>
                    <a:pt x="1160557" y="28193"/>
                  </a:lnTo>
                  <a:lnTo>
                    <a:pt x="1160568" y="28594"/>
                  </a:lnTo>
                  <a:lnTo>
                    <a:pt x="1174877" y="28193"/>
                  </a:lnTo>
                  <a:lnTo>
                    <a:pt x="1220217" y="28193"/>
                  </a:lnTo>
                  <a:lnTo>
                    <a:pt x="11597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4" name="object 94" descr=""/>
          <p:cNvSpPr txBox="1"/>
          <p:nvPr/>
        </p:nvSpPr>
        <p:spPr>
          <a:xfrm>
            <a:off x="5059934" y="4212907"/>
            <a:ext cx="361315" cy="24320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400" spc="-20">
                <a:latin typeface="Segoe UI Emoji"/>
                <a:cs typeface="Segoe UI Emoji"/>
              </a:rPr>
              <a:t>17.4</a:t>
            </a:r>
            <a:endParaRPr sz="1400">
              <a:latin typeface="Segoe UI Emoji"/>
              <a:cs typeface="Segoe UI Emoji"/>
            </a:endParaRPr>
          </a:p>
        </p:txBody>
      </p:sp>
      <p:sp>
        <p:nvSpPr>
          <p:cNvPr id="95" name="object 95" descr=""/>
          <p:cNvSpPr txBox="1"/>
          <p:nvPr/>
        </p:nvSpPr>
        <p:spPr>
          <a:xfrm>
            <a:off x="6307201" y="4177982"/>
            <a:ext cx="361315" cy="24320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400" spc="-20">
                <a:latin typeface="Segoe UI Emoji"/>
                <a:cs typeface="Segoe UI Emoji"/>
              </a:rPr>
              <a:t>20.0</a:t>
            </a:r>
            <a:endParaRPr sz="1400">
              <a:latin typeface="Segoe UI Emoji"/>
              <a:cs typeface="Segoe UI Emoji"/>
            </a:endParaRPr>
          </a:p>
        </p:txBody>
      </p:sp>
      <p:grpSp>
        <p:nvGrpSpPr>
          <p:cNvPr id="96" name="object 96" descr=""/>
          <p:cNvGrpSpPr/>
          <p:nvPr/>
        </p:nvGrpSpPr>
        <p:grpSpPr>
          <a:xfrm>
            <a:off x="5619813" y="3838638"/>
            <a:ext cx="495300" cy="285750"/>
            <a:chOff x="5619813" y="3838638"/>
            <a:chExt cx="495300" cy="285750"/>
          </a:xfrm>
        </p:grpSpPr>
        <p:sp>
          <p:nvSpPr>
            <p:cNvPr id="97" name="object 97" descr=""/>
            <p:cNvSpPr/>
            <p:nvPr/>
          </p:nvSpPr>
          <p:spPr>
            <a:xfrm>
              <a:off x="5624576" y="3843401"/>
              <a:ext cx="485775" cy="276225"/>
            </a:xfrm>
            <a:custGeom>
              <a:avLst/>
              <a:gdLst/>
              <a:ahLst/>
              <a:cxnLst/>
              <a:rect l="l" t="t" r="r" b="b"/>
              <a:pathLst>
                <a:path w="485775" h="276225">
                  <a:moveTo>
                    <a:pt x="242824" y="0"/>
                  </a:moveTo>
                  <a:lnTo>
                    <a:pt x="187145" y="3641"/>
                  </a:lnTo>
                  <a:lnTo>
                    <a:pt x="136034" y="14016"/>
                  </a:lnTo>
                  <a:lnTo>
                    <a:pt x="90948" y="30301"/>
                  </a:lnTo>
                  <a:lnTo>
                    <a:pt x="53344" y="51670"/>
                  </a:lnTo>
                  <a:lnTo>
                    <a:pt x="24680" y="77301"/>
                  </a:lnTo>
                  <a:lnTo>
                    <a:pt x="0" y="138049"/>
                  </a:lnTo>
                  <a:lnTo>
                    <a:pt x="6412" y="169736"/>
                  </a:lnTo>
                  <a:lnTo>
                    <a:pt x="53344" y="224477"/>
                  </a:lnTo>
                  <a:lnTo>
                    <a:pt x="90948" y="245873"/>
                  </a:lnTo>
                  <a:lnTo>
                    <a:pt x="136034" y="262183"/>
                  </a:lnTo>
                  <a:lnTo>
                    <a:pt x="187145" y="272576"/>
                  </a:lnTo>
                  <a:lnTo>
                    <a:pt x="242824" y="276225"/>
                  </a:lnTo>
                  <a:lnTo>
                    <a:pt x="298509" y="272576"/>
                  </a:lnTo>
                  <a:lnTo>
                    <a:pt x="349638" y="262183"/>
                  </a:lnTo>
                  <a:lnTo>
                    <a:pt x="394749" y="245873"/>
                  </a:lnTo>
                  <a:lnTo>
                    <a:pt x="432380" y="224477"/>
                  </a:lnTo>
                  <a:lnTo>
                    <a:pt x="461069" y="198821"/>
                  </a:lnTo>
                  <a:lnTo>
                    <a:pt x="485775" y="138049"/>
                  </a:lnTo>
                  <a:lnTo>
                    <a:pt x="479355" y="106368"/>
                  </a:lnTo>
                  <a:lnTo>
                    <a:pt x="432380" y="51670"/>
                  </a:lnTo>
                  <a:lnTo>
                    <a:pt x="394749" y="30301"/>
                  </a:lnTo>
                  <a:lnTo>
                    <a:pt x="349638" y="14016"/>
                  </a:lnTo>
                  <a:lnTo>
                    <a:pt x="298509" y="3641"/>
                  </a:lnTo>
                  <a:lnTo>
                    <a:pt x="24282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8" name="object 98" descr=""/>
            <p:cNvSpPr/>
            <p:nvPr/>
          </p:nvSpPr>
          <p:spPr>
            <a:xfrm>
              <a:off x="5624576" y="3843401"/>
              <a:ext cx="485775" cy="276225"/>
            </a:xfrm>
            <a:custGeom>
              <a:avLst/>
              <a:gdLst/>
              <a:ahLst/>
              <a:cxnLst/>
              <a:rect l="l" t="t" r="r" b="b"/>
              <a:pathLst>
                <a:path w="485775" h="276225">
                  <a:moveTo>
                    <a:pt x="0" y="138049"/>
                  </a:moveTo>
                  <a:lnTo>
                    <a:pt x="24680" y="77301"/>
                  </a:lnTo>
                  <a:lnTo>
                    <a:pt x="53344" y="51670"/>
                  </a:lnTo>
                  <a:lnTo>
                    <a:pt x="90948" y="30301"/>
                  </a:lnTo>
                  <a:lnTo>
                    <a:pt x="136034" y="14016"/>
                  </a:lnTo>
                  <a:lnTo>
                    <a:pt x="187145" y="3641"/>
                  </a:lnTo>
                  <a:lnTo>
                    <a:pt x="242824" y="0"/>
                  </a:lnTo>
                  <a:lnTo>
                    <a:pt x="298509" y="3641"/>
                  </a:lnTo>
                  <a:lnTo>
                    <a:pt x="349638" y="14016"/>
                  </a:lnTo>
                  <a:lnTo>
                    <a:pt x="394749" y="30301"/>
                  </a:lnTo>
                  <a:lnTo>
                    <a:pt x="432380" y="51670"/>
                  </a:lnTo>
                  <a:lnTo>
                    <a:pt x="461069" y="77301"/>
                  </a:lnTo>
                  <a:lnTo>
                    <a:pt x="485775" y="138049"/>
                  </a:lnTo>
                  <a:lnTo>
                    <a:pt x="479355" y="169736"/>
                  </a:lnTo>
                  <a:lnTo>
                    <a:pt x="432380" y="224477"/>
                  </a:lnTo>
                  <a:lnTo>
                    <a:pt x="394749" y="245873"/>
                  </a:lnTo>
                  <a:lnTo>
                    <a:pt x="349638" y="262183"/>
                  </a:lnTo>
                  <a:lnTo>
                    <a:pt x="298509" y="272576"/>
                  </a:lnTo>
                  <a:lnTo>
                    <a:pt x="242824" y="276225"/>
                  </a:lnTo>
                  <a:lnTo>
                    <a:pt x="187145" y="272576"/>
                  </a:lnTo>
                  <a:lnTo>
                    <a:pt x="136034" y="262183"/>
                  </a:lnTo>
                  <a:lnTo>
                    <a:pt x="90948" y="245873"/>
                  </a:lnTo>
                  <a:lnTo>
                    <a:pt x="53344" y="224477"/>
                  </a:lnTo>
                  <a:lnTo>
                    <a:pt x="24680" y="198821"/>
                  </a:lnTo>
                  <a:lnTo>
                    <a:pt x="0" y="13804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9" name="object 99" descr=""/>
          <p:cNvSpPr txBox="1"/>
          <p:nvPr/>
        </p:nvSpPr>
        <p:spPr>
          <a:xfrm>
            <a:off x="5681979" y="3717988"/>
            <a:ext cx="368300" cy="693420"/>
          </a:xfrm>
          <a:prstGeom prst="rect">
            <a:avLst/>
          </a:prstGeom>
        </p:spPr>
        <p:txBody>
          <a:bodyPr wrap="square" lIns="0" tIns="1327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45"/>
              </a:spcBef>
            </a:pPr>
            <a:r>
              <a:rPr dirty="0" sz="1400" spc="-375" b="1">
                <a:latin typeface="Tahoma"/>
                <a:cs typeface="Tahoma"/>
              </a:rPr>
              <a:t>+7%</a:t>
            </a:r>
            <a:endParaRPr sz="1400">
              <a:latin typeface="Tahoma"/>
              <a:cs typeface="Tahoma"/>
            </a:endParaRPr>
          </a:p>
          <a:p>
            <a:pPr marL="15240">
              <a:lnSpc>
                <a:spcPct val="100000"/>
              </a:lnSpc>
              <a:spcBef>
                <a:spcPts val="950"/>
              </a:spcBef>
            </a:pPr>
            <a:r>
              <a:rPr dirty="0" sz="1400" spc="-20">
                <a:latin typeface="Segoe UI Emoji"/>
                <a:cs typeface="Segoe UI Emoji"/>
              </a:rPr>
              <a:t>20.8</a:t>
            </a:r>
            <a:endParaRPr sz="1400">
              <a:latin typeface="Segoe UI Emoji"/>
              <a:cs typeface="Segoe UI Emoji"/>
            </a:endParaRPr>
          </a:p>
        </p:txBody>
      </p:sp>
      <p:grpSp>
        <p:nvGrpSpPr>
          <p:cNvPr id="100" name="object 100" descr=""/>
          <p:cNvGrpSpPr/>
          <p:nvPr/>
        </p:nvGrpSpPr>
        <p:grpSpPr>
          <a:xfrm>
            <a:off x="4895913" y="4859909"/>
            <a:ext cx="1866900" cy="769620"/>
            <a:chOff x="4895913" y="4859909"/>
            <a:chExt cx="1866900" cy="769620"/>
          </a:xfrm>
        </p:grpSpPr>
        <p:sp>
          <p:nvSpPr>
            <p:cNvPr id="101" name="object 101" descr=""/>
            <p:cNvSpPr/>
            <p:nvPr/>
          </p:nvSpPr>
          <p:spPr>
            <a:xfrm>
              <a:off x="5029200" y="5343525"/>
              <a:ext cx="1590675" cy="285750"/>
            </a:xfrm>
            <a:custGeom>
              <a:avLst/>
              <a:gdLst/>
              <a:ahLst/>
              <a:cxnLst/>
              <a:rect l="l" t="t" r="r" b="b"/>
              <a:pathLst>
                <a:path w="1590675" h="285750">
                  <a:moveTo>
                    <a:pt x="352425" y="28575"/>
                  </a:moveTo>
                  <a:lnTo>
                    <a:pt x="0" y="28575"/>
                  </a:lnTo>
                  <a:lnTo>
                    <a:pt x="0" y="285750"/>
                  </a:lnTo>
                  <a:lnTo>
                    <a:pt x="352425" y="285750"/>
                  </a:lnTo>
                  <a:lnTo>
                    <a:pt x="352425" y="28575"/>
                  </a:lnTo>
                  <a:close/>
                </a:path>
                <a:path w="1590675" h="285750">
                  <a:moveTo>
                    <a:pt x="971550" y="19050"/>
                  </a:moveTo>
                  <a:lnTo>
                    <a:pt x="619125" y="19050"/>
                  </a:lnTo>
                  <a:lnTo>
                    <a:pt x="619125" y="285750"/>
                  </a:lnTo>
                  <a:lnTo>
                    <a:pt x="971550" y="285750"/>
                  </a:lnTo>
                  <a:lnTo>
                    <a:pt x="971550" y="19050"/>
                  </a:lnTo>
                  <a:close/>
                </a:path>
                <a:path w="1590675" h="285750">
                  <a:moveTo>
                    <a:pt x="1590675" y="0"/>
                  </a:moveTo>
                  <a:lnTo>
                    <a:pt x="1238250" y="0"/>
                  </a:lnTo>
                  <a:lnTo>
                    <a:pt x="1238250" y="285750"/>
                  </a:lnTo>
                  <a:lnTo>
                    <a:pt x="1590675" y="285750"/>
                  </a:lnTo>
                  <a:lnTo>
                    <a:pt x="1590675" y="0"/>
                  </a:lnTo>
                  <a:close/>
                </a:path>
              </a:pathLst>
            </a:custGeom>
            <a:solidFill>
              <a:srgbClr val="F8DD0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2" name="object 102" descr=""/>
            <p:cNvSpPr/>
            <p:nvPr/>
          </p:nvSpPr>
          <p:spPr>
            <a:xfrm>
              <a:off x="4900676" y="5624512"/>
              <a:ext cx="1857375" cy="0"/>
            </a:xfrm>
            <a:custGeom>
              <a:avLst/>
              <a:gdLst/>
              <a:ahLst/>
              <a:cxnLst/>
              <a:rect l="l" t="t" r="r" b="b"/>
              <a:pathLst>
                <a:path w="1857375" h="0">
                  <a:moveTo>
                    <a:pt x="0" y="0"/>
                  </a:moveTo>
                  <a:lnTo>
                    <a:pt x="1857375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3" name="object 103" descr=""/>
            <p:cNvSpPr/>
            <p:nvPr/>
          </p:nvSpPr>
          <p:spPr>
            <a:xfrm>
              <a:off x="5199886" y="4859909"/>
              <a:ext cx="1243965" cy="85725"/>
            </a:xfrm>
            <a:custGeom>
              <a:avLst/>
              <a:gdLst/>
              <a:ahLst/>
              <a:cxnLst/>
              <a:rect l="l" t="t" r="r" b="b"/>
              <a:pathLst>
                <a:path w="1243964" h="85725">
                  <a:moveTo>
                    <a:pt x="1216960" y="28194"/>
                  </a:moveTo>
                  <a:lnTo>
                    <a:pt x="1171957" y="28194"/>
                  </a:lnTo>
                  <a:lnTo>
                    <a:pt x="1172719" y="56769"/>
                  </a:lnTo>
                  <a:lnTo>
                    <a:pt x="1158412" y="57116"/>
                  </a:lnTo>
                  <a:lnTo>
                    <a:pt x="1159117" y="85090"/>
                  </a:lnTo>
                  <a:lnTo>
                    <a:pt x="1159130" y="85598"/>
                  </a:lnTo>
                  <a:lnTo>
                    <a:pt x="1243712" y="40767"/>
                  </a:lnTo>
                  <a:lnTo>
                    <a:pt x="1216960" y="28194"/>
                  </a:lnTo>
                  <a:close/>
                </a:path>
                <a:path w="1243964" h="85725">
                  <a:moveTo>
                    <a:pt x="1157691" y="28541"/>
                  </a:moveTo>
                  <a:lnTo>
                    <a:pt x="0" y="56769"/>
                  </a:lnTo>
                  <a:lnTo>
                    <a:pt x="5211" y="56769"/>
                  </a:lnTo>
                  <a:lnTo>
                    <a:pt x="5843" y="85090"/>
                  </a:lnTo>
                  <a:lnTo>
                    <a:pt x="1158412" y="57116"/>
                  </a:lnTo>
                  <a:lnTo>
                    <a:pt x="1157691" y="28541"/>
                  </a:lnTo>
                  <a:close/>
                </a:path>
                <a:path w="1243964" h="85725">
                  <a:moveTo>
                    <a:pt x="1171957" y="28194"/>
                  </a:moveTo>
                  <a:lnTo>
                    <a:pt x="1157691" y="28541"/>
                  </a:lnTo>
                  <a:lnTo>
                    <a:pt x="1158403" y="56769"/>
                  </a:lnTo>
                  <a:lnTo>
                    <a:pt x="1158412" y="57116"/>
                  </a:lnTo>
                  <a:lnTo>
                    <a:pt x="1172719" y="56769"/>
                  </a:lnTo>
                  <a:lnTo>
                    <a:pt x="1171966" y="28541"/>
                  </a:lnTo>
                  <a:lnTo>
                    <a:pt x="1171957" y="28194"/>
                  </a:lnTo>
                  <a:close/>
                </a:path>
                <a:path w="1243964" h="85725">
                  <a:moveTo>
                    <a:pt x="1156971" y="0"/>
                  </a:moveTo>
                  <a:lnTo>
                    <a:pt x="1157682" y="28194"/>
                  </a:lnTo>
                  <a:lnTo>
                    <a:pt x="1157691" y="28541"/>
                  </a:lnTo>
                  <a:lnTo>
                    <a:pt x="1171957" y="28194"/>
                  </a:lnTo>
                  <a:lnTo>
                    <a:pt x="1216960" y="28194"/>
                  </a:lnTo>
                  <a:lnTo>
                    <a:pt x="115697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4" name="object 104" descr=""/>
          <p:cNvSpPr txBox="1"/>
          <p:nvPr/>
        </p:nvSpPr>
        <p:spPr>
          <a:xfrm>
            <a:off x="5026659" y="5109527"/>
            <a:ext cx="360680" cy="24320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400" spc="-20">
                <a:latin typeface="Segoe UI Emoji"/>
                <a:cs typeface="Segoe UI Emoji"/>
              </a:rPr>
              <a:t>39.9</a:t>
            </a:r>
            <a:endParaRPr sz="1400">
              <a:latin typeface="Segoe UI Emoji"/>
              <a:cs typeface="Segoe UI Emoji"/>
            </a:endParaRPr>
          </a:p>
        </p:txBody>
      </p:sp>
      <p:sp>
        <p:nvSpPr>
          <p:cNvPr id="105" name="object 105" descr=""/>
          <p:cNvSpPr txBox="1"/>
          <p:nvPr/>
        </p:nvSpPr>
        <p:spPr>
          <a:xfrm>
            <a:off x="6265926" y="5079428"/>
            <a:ext cx="360680" cy="24320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400" spc="-20">
                <a:latin typeface="Segoe UI Emoji"/>
                <a:cs typeface="Segoe UI Emoji"/>
              </a:rPr>
              <a:t>44.7</a:t>
            </a:r>
            <a:endParaRPr sz="1400">
              <a:latin typeface="Segoe UI Emoji"/>
              <a:cs typeface="Segoe UI Emoji"/>
            </a:endParaRPr>
          </a:p>
        </p:txBody>
      </p:sp>
      <p:grpSp>
        <p:nvGrpSpPr>
          <p:cNvPr id="106" name="object 106" descr=""/>
          <p:cNvGrpSpPr/>
          <p:nvPr/>
        </p:nvGrpSpPr>
        <p:grpSpPr>
          <a:xfrm>
            <a:off x="5581713" y="4772088"/>
            <a:ext cx="495300" cy="285750"/>
            <a:chOff x="5581713" y="4772088"/>
            <a:chExt cx="495300" cy="285750"/>
          </a:xfrm>
        </p:grpSpPr>
        <p:sp>
          <p:nvSpPr>
            <p:cNvPr id="107" name="object 107" descr=""/>
            <p:cNvSpPr/>
            <p:nvPr/>
          </p:nvSpPr>
          <p:spPr>
            <a:xfrm>
              <a:off x="5586476" y="4776851"/>
              <a:ext cx="485775" cy="276225"/>
            </a:xfrm>
            <a:custGeom>
              <a:avLst/>
              <a:gdLst/>
              <a:ahLst/>
              <a:cxnLst/>
              <a:rect l="l" t="t" r="r" b="b"/>
              <a:pathLst>
                <a:path w="485775" h="276225">
                  <a:moveTo>
                    <a:pt x="242824" y="0"/>
                  </a:moveTo>
                  <a:lnTo>
                    <a:pt x="187145" y="3641"/>
                  </a:lnTo>
                  <a:lnTo>
                    <a:pt x="136034" y="14016"/>
                  </a:lnTo>
                  <a:lnTo>
                    <a:pt x="90948" y="30301"/>
                  </a:lnTo>
                  <a:lnTo>
                    <a:pt x="53344" y="51670"/>
                  </a:lnTo>
                  <a:lnTo>
                    <a:pt x="24680" y="77301"/>
                  </a:lnTo>
                  <a:lnTo>
                    <a:pt x="0" y="138049"/>
                  </a:lnTo>
                  <a:lnTo>
                    <a:pt x="6412" y="169736"/>
                  </a:lnTo>
                  <a:lnTo>
                    <a:pt x="53344" y="224477"/>
                  </a:lnTo>
                  <a:lnTo>
                    <a:pt x="90948" y="245873"/>
                  </a:lnTo>
                  <a:lnTo>
                    <a:pt x="136034" y="262183"/>
                  </a:lnTo>
                  <a:lnTo>
                    <a:pt x="187145" y="272576"/>
                  </a:lnTo>
                  <a:lnTo>
                    <a:pt x="242824" y="276225"/>
                  </a:lnTo>
                  <a:lnTo>
                    <a:pt x="298509" y="272576"/>
                  </a:lnTo>
                  <a:lnTo>
                    <a:pt x="349638" y="262183"/>
                  </a:lnTo>
                  <a:lnTo>
                    <a:pt x="394749" y="245873"/>
                  </a:lnTo>
                  <a:lnTo>
                    <a:pt x="432380" y="224477"/>
                  </a:lnTo>
                  <a:lnTo>
                    <a:pt x="461069" y="198821"/>
                  </a:lnTo>
                  <a:lnTo>
                    <a:pt x="485775" y="138049"/>
                  </a:lnTo>
                  <a:lnTo>
                    <a:pt x="479355" y="106368"/>
                  </a:lnTo>
                  <a:lnTo>
                    <a:pt x="432380" y="51670"/>
                  </a:lnTo>
                  <a:lnTo>
                    <a:pt x="394749" y="30301"/>
                  </a:lnTo>
                  <a:lnTo>
                    <a:pt x="349638" y="14016"/>
                  </a:lnTo>
                  <a:lnTo>
                    <a:pt x="298509" y="3641"/>
                  </a:lnTo>
                  <a:lnTo>
                    <a:pt x="24282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8" name="object 108" descr=""/>
            <p:cNvSpPr/>
            <p:nvPr/>
          </p:nvSpPr>
          <p:spPr>
            <a:xfrm>
              <a:off x="5586476" y="4776851"/>
              <a:ext cx="485775" cy="276225"/>
            </a:xfrm>
            <a:custGeom>
              <a:avLst/>
              <a:gdLst/>
              <a:ahLst/>
              <a:cxnLst/>
              <a:rect l="l" t="t" r="r" b="b"/>
              <a:pathLst>
                <a:path w="485775" h="276225">
                  <a:moveTo>
                    <a:pt x="0" y="138049"/>
                  </a:moveTo>
                  <a:lnTo>
                    <a:pt x="24680" y="77301"/>
                  </a:lnTo>
                  <a:lnTo>
                    <a:pt x="53344" y="51670"/>
                  </a:lnTo>
                  <a:lnTo>
                    <a:pt x="90948" y="30301"/>
                  </a:lnTo>
                  <a:lnTo>
                    <a:pt x="136034" y="14016"/>
                  </a:lnTo>
                  <a:lnTo>
                    <a:pt x="187145" y="3641"/>
                  </a:lnTo>
                  <a:lnTo>
                    <a:pt x="242824" y="0"/>
                  </a:lnTo>
                  <a:lnTo>
                    <a:pt x="298509" y="3641"/>
                  </a:lnTo>
                  <a:lnTo>
                    <a:pt x="349638" y="14016"/>
                  </a:lnTo>
                  <a:lnTo>
                    <a:pt x="394749" y="30301"/>
                  </a:lnTo>
                  <a:lnTo>
                    <a:pt x="432380" y="51670"/>
                  </a:lnTo>
                  <a:lnTo>
                    <a:pt x="461069" y="77301"/>
                  </a:lnTo>
                  <a:lnTo>
                    <a:pt x="485775" y="138049"/>
                  </a:lnTo>
                  <a:lnTo>
                    <a:pt x="479355" y="169736"/>
                  </a:lnTo>
                  <a:lnTo>
                    <a:pt x="432380" y="224477"/>
                  </a:lnTo>
                  <a:lnTo>
                    <a:pt x="394749" y="245873"/>
                  </a:lnTo>
                  <a:lnTo>
                    <a:pt x="349638" y="262183"/>
                  </a:lnTo>
                  <a:lnTo>
                    <a:pt x="298509" y="272576"/>
                  </a:lnTo>
                  <a:lnTo>
                    <a:pt x="242824" y="276225"/>
                  </a:lnTo>
                  <a:lnTo>
                    <a:pt x="187145" y="272576"/>
                  </a:lnTo>
                  <a:lnTo>
                    <a:pt x="136034" y="262183"/>
                  </a:lnTo>
                  <a:lnTo>
                    <a:pt x="90948" y="245873"/>
                  </a:lnTo>
                  <a:lnTo>
                    <a:pt x="53344" y="224477"/>
                  </a:lnTo>
                  <a:lnTo>
                    <a:pt x="24680" y="198821"/>
                  </a:lnTo>
                  <a:lnTo>
                    <a:pt x="0" y="13804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9" name="object 109" descr=""/>
          <p:cNvSpPr txBox="1"/>
          <p:nvPr/>
        </p:nvSpPr>
        <p:spPr>
          <a:xfrm>
            <a:off x="5645403" y="4649533"/>
            <a:ext cx="367030" cy="693420"/>
          </a:xfrm>
          <a:prstGeom prst="rect">
            <a:avLst/>
          </a:prstGeom>
        </p:spPr>
        <p:txBody>
          <a:bodyPr wrap="square" lIns="0" tIns="1327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45"/>
              </a:spcBef>
            </a:pPr>
            <a:r>
              <a:rPr dirty="0" sz="1400" spc="-375" b="1">
                <a:latin typeface="Tahoma"/>
                <a:cs typeface="Tahoma"/>
              </a:rPr>
              <a:t>+6%</a:t>
            </a:r>
            <a:endParaRPr sz="1400">
              <a:latin typeface="Tahoma"/>
              <a:cs typeface="Tahoma"/>
            </a:endParaRPr>
          </a:p>
          <a:p>
            <a:pPr marL="13335">
              <a:lnSpc>
                <a:spcPct val="100000"/>
              </a:lnSpc>
              <a:spcBef>
                <a:spcPts val="950"/>
              </a:spcBef>
            </a:pPr>
            <a:r>
              <a:rPr dirty="0" sz="1400" spc="-20">
                <a:latin typeface="Segoe UI Emoji"/>
                <a:cs typeface="Segoe UI Emoji"/>
              </a:rPr>
              <a:t>41.4</a:t>
            </a:r>
            <a:endParaRPr sz="1400">
              <a:latin typeface="Segoe UI Emoji"/>
              <a:cs typeface="Segoe UI Emoji"/>
            </a:endParaRPr>
          </a:p>
        </p:txBody>
      </p:sp>
      <p:grpSp>
        <p:nvGrpSpPr>
          <p:cNvPr id="110" name="object 110" descr=""/>
          <p:cNvGrpSpPr/>
          <p:nvPr/>
        </p:nvGrpSpPr>
        <p:grpSpPr>
          <a:xfrm>
            <a:off x="371475" y="1504950"/>
            <a:ext cx="457200" cy="3876675"/>
            <a:chOff x="371475" y="1504950"/>
            <a:chExt cx="457200" cy="3876675"/>
          </a:xfrm>
        </p:grpSpPr>
        <p:pic>
          <p:nvPicPr>
            <p:cNvPr id="111" name="object 1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90525" y="4972050"/>
              <a:ext cx="400050" cy="409575"/>
            </a:xfrm>
            <a:prstGeom prst="rect">
              <a:avLst/>
            </a:prstGeom>
          </p:spPr>
        </p:pic>
        <p:pic>
          <p:nvPicPr>
            <p:cNvPr id="112" name="object 1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00050" y="4095750"/>
              <a:ext cx="409575" cy="409575"/>
            </a:xfrm>
            <a:prstGeom prst="rect">
              <a:avLst/>
            </a:prstGeom>
          </p:spPr>
        </p:pic>
        <p:pic>
          <p:nvPicPr>
            <p:cNvPr id="113" name="object 1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71475" y="3181350"/>
              <a:ext cx="438150" cy="438150"/>
            </a:xfrm>
            <a:prstGeom prst="rect">
              <a:avLst/>
            </a:prstGeom>
          </p:spPr>
        </p:pic>
        <p:pic>
          <p:nvPicPr>
            <p:cNvPr id="114" name="object 11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00050" y="2362200"/>
              <a:ext cx="428625" cy="428625"/>
            </a:xfrm>
            <a:prstGeom prst="rect">
              <a:avLst/>
            </a:prstGeom>
          </p:spPr>
        </p:pic>
        <p:pic>
          <p:nvPicPr>
            <p:cNvPr id="115" name="object 11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81000" y="1504950"/>
              <a:ext cx="419100" cy="419100"/>
            </a:xfrm>
            <a:prstGeom prst="rect">
              <a:avLst/>
            </a:prstGeom>
          </p:spPr>
        </p:pic>
      </p:grpSp>
      <p:sp>
        <p:nvSpPr>
          <p:cNvPr id="116" name="object 116" descr=""/>
          <p:cNvSpPr txBox="1"/>
          <p:nvPr/>
        </p:nvSpPr>
        <p:spPr>
          <a:xfrm>
            <a:off x="7102475" y="6187122"/>
            <a:ext cx="1378585" cy="163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65250" algn="l"/>
              </a:tabLst>
            </a:pPr>
            <a:r>
              <a:rPr dirty="0" u="heavy" sz="900" i="1">
                <a:uFill>
                  <a:solidFill>
                    <a:srgbClr val="A6A6A6"/>
                  </a:solidFill>
                </a:uFill>
                <a:latin typeface="Trebuchet MS"/>
                <a:cs typeface="Trebuchet MS"/>
              </a:rPr>
              <a:t>	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117" name="object 117" descr=""/>
          <p:cNvSpPr txBox="1"/>
          <p:nvPr/>
        </p:nvSpPr>
        <p:spPr>
          <a:xfrm>
            <a:off x="8788400" y="6160866"/>
            <a:ext cx="1378585" cy="668020"/>
          </a:xfrm>
          <a:prstGeom prst="rect">
            <a:avLst/>
          </a:prstGeom>
        </p:spPr>
        <p:txBody>
          <a:bodyPr wrap="square" lIns="0" tIns="39369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309"/>
              </a:spcBef>
              <a:tabLst>
                <a:tab pos="1352550" algn="l"/>
              </a:tabLst>
            </a:pPr>
            <a:r>
              <a:rPr dirty="0" u="heavy" sz="900" i="1">
                <a:uFill>
                  <a:solidFill>
                    <a:srgbClr val="A6A6A6"/>
                  </a:solidFill>
                </a:uFill>
                <a:latin typeface="Trebuchet MS"/>
                <a:cs typeface="Trebuchet MS"/>
              </a:rPr>
              <a:t>	</a:t>
            </a:r>
            <a:endParaRPr sz="900">
              <a:latin typeface="Trebuchet MS"/>
              <a:cs typeface="Trebuchet MS"/>
            </a:endParaRPr>
          </a:p>
          <a:p>
            <a:pPr algn="ctr" marL="272415" marR="271145">
              <a:lnSpc>
                <a:spcPct val="102800"/>
              </a:lnSpc>
              <a:spcBef>
                <a:spcPts val="305"/>
              </a:spcBef>
            </a:pPr>
            <a:r>
              <a:rPr dirty="0" sz="1400" spc="-85" b="1">
                <a:solidFill>
                  <a:srgbClr val="A6A6A6"/>
                </a:solidFill>
                <a:latin typeface="Trebuchet MS"/>
                <a:cs typeface="Trebuchet MS"/>
              </a:rPr>
              <a:t>Alternative </a:t>
            </a:r>
            <a:r>
              <a:rPr dirty="0" sz="1400" spc="-10" b="1">
                <a:solidFill>
                  <a:srgbClr val="A6A6A6"/>
                </a:solidFill>
                <a:latin typeface="Trebuchet MS"/>
                <a:cs typeface="Trebuchet MS"/>
              </a:rPr>
              <a:t>Solution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18" name="object 118" descr=""/>
          <p:cNvSpPr txBox="1"/>
          <p:nvPr/>
        </p:nvSpPr>
        <p:spPr>
          <a:xfrm>
            <a:off x="10474325" y="6160866"/>
            <a:ext cx="1378585" cy="448309"/>
          </a:xfrm>
          <a:prstGeom prst="rect">
            <a:avLst/>
          </a:prstGeom>
        </p:spPr>
        <p:txBody>
          <a:bodyPr wrap="square" lIns="0" tIns="39369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309"/>
              </a:spcBef>
              <a:tabLst>
                <a:tab pos="1352550" algn="l"/>
              </a:tabLst>
            </a:pPr>
            <a:r>
              <a:rPr dirty="0" u="heavy" sz="900" i="1">
                <a:uFill>
                  <a:solidFill>
                    <a:srgbClr val="A6A6A6"/>
                  </a:solidFill>
                </a:uFill>
                <a:latin typeface="Trebuchet MS"/>
                <a:cs typeface="Trebuchet MS"/>
              </a:rPr>
              <a:t>	</a:t>
            </a:r>
            <a:endParaRPr sz="900">
              <a:latin typeface="Trebuchet MS"/>
              <a:cs typeface="Trebuchet MS"/>
            </a:endParaRPr>
          </a:p>
          <a:p>
            <a:pPr algn="ctr" marL="3175">
              <a:lnSpc>
                <a:spcPct val="100000"/>
              </a:lnSpc>
              <a:spcBef>
                <a:spcPts val="355"/>
              </a:spcBef>
            </a:pPr>
            <a:r>
              <a:rPr dirty="0" sz="1400" spc="-10" b="1">
                <a:solidFill>
                  <a:srgbClr val="A6A6A6"/>
                </a:solidFill>
                <a:latin typeface="Trebuchet MS"/>
                <a:cs typeface="Trebuchet MS"/>
              </a:rPr>
              <a:t>Conclusion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2437" y="85661"/>
            <a:ext cx="3124835" cy="334645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-135"/>
              <a:t>Peer</a:t>
            </a:r>
            <a:r>
              <a:rPr dirty="0" spc="-204"/>
              <a:t> </a:t>
            </a:r>
            <a:r>
              <a:rPr dirty="0" spc="-90"/>
              <a:t>Group</a:t>
            </a:r>
            <a:r>
              <a:rPr dirty="0" spc="-155"/>
              <a:t> </a:t>
            </a:r>
            <a:r>
              <a:rPr dirty="0" spc="-150"/>
              <a:t>Trading</a:t>
            </a:r>
            <a:r>
              <a:rPr dirty="0" spc="-160"/>
              <a:t> </a:t>
            </a:r>
            <a:r>
              <a:rPr dirty="0" spc="-40"/>
              <a:t>Multiples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39725" y="390842"/>
            <a:ext cx="11509375" cy="254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496040" algn="l"/>
              </a:tabLst>
            </a:pPr>
            <a:r>
              <a:rPr dirty="0" u="heavy" sz="1500" spc="4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 </a:t>
            </a:r>
            <a:r>
              <a:rPr dirty="0" u="heavy" sz="1500" spc="-95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Pirelli</a:t>
            </a:r>
            <a:r>
              <a:rPr dirty="0" u="heavy" sz="1500" spc="-14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heavy" sz="1500" spc="-35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is</a:t>
            </a:r>
            <a:r>
              <a:rPr dirty="0" u="heavy" sz="1500" spc="-14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heavy" sz="1500" spc="-11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trading </a:t>
            </a:r>
            <a:r>
              <a:rPr dirty="0" u="heavy" sz="1500" spc="-10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at</a:t>
            </a:r>
            <a:r>
              <a:rPr dirty="0" u="heavy" sz="1500" spc="-21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heavy" sz="1500" spc="-65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a</a:t>
            </a:r>
            <a:r>
              <a:rPr dirty="0" u="heavy" sz="1500" spc="-105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heavy" sz="1500" spc="-85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significant</a:t>
            </a:r>
            <a:r>
              <a:rPr dirty="0" u="heavy" sz="1500" spc="-13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heavy" sz="1500" spc="-85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premium</a:t>
            </a:r>
            <a:r>
              <a:rPr dirty="0" u="heavy" sz="1500" spc="-204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heavy" sz="1500" spc="-10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to</a:t>
            </a:r>
            <a:r>
              <a:rPr dirty="0" u="heavy" sz="1500" spc="-14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heavy" sz="1500" spc="-75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comparable</a:t>
            </a:r>
            <a:r>
              <a:rPr dirty="0" u="heavy" sz="1500" spc="-11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heavy" sz="1500" spc="-5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companies</a:t>
            </a:r>
            <a:r>
              <a:rPr dirty="0" u="heavy" sz="1500" spc="-18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heavy" sz="1500" spc="135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–</a:t>
            </a:r>
            <a:r>
              <a:rPr dirty="0" u="heavy" sz="1500" spc="-135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heavy" sz="1500" spc="-105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Ferrari</a:t>
            </a:r>
            <a:r>
              <a:rPr dirty="0" u="heavy" sz="1500" spc="-14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heavy" sz="1500" spc="-55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should</a:t>
            </a:r>
            <a:r>
              <a:rPr dirty="0" u="heavy" sz="1500" spc="-7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heavy" sz="1500" spc="-10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not</a:t>
            </a:r>
            <a:r>
              <a:rPr dirty="0" u="heavy" sz="1500" spc="-125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heavy" sz="1500" spc="-8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pay</a:t>
            </a:r>
            <a:r>
              <a:rPr dirty="0" u="heavy" sz="1500" spc="-95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heavy" sz="1500" spc="-8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this</a:t>
            </a:r>
            <a:r>
              <a:rPr dirty="0" u="heavy" sz="1500" spc="-145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heavy" sz="1500" spc="-95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premium</a:t>
            </a:r>
            <a:r>
              <a:rPr dirty="0" u="heavy" sz="1500" spc="-125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heavy" sz="1500" spc="-9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given</a:t>
            </a:r>
            <a:r>
              <a:rPr dirty="0" u="heavy" sz="1500" spc="-13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heavy" sz="1500" spc="-65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a</a:t>
            </a:r>
            <a:r>
              <a:rPr dirty="0" u="heavy" sz="1500" spc="-19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heavy" sz="1500" spc="-6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lack</a:t>
            </a:r>
            <a:r>
              <a:rPr dirty="0" u="heavy" sz="1500" spc="-12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heavy" sz="1500" spc="-10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of</a:t>
            </a:r>
            <a:r>
              <a:rPr dirty="0" u="heavy" sz="1500" spc="-175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heavy" sz="1500" spc="-1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synergies</a:t>
            </a:r>
            <a:r>
              <a:rPr dirty="0" u="heavy" sz="150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	</a:t>
            </a:r>
            <a:endParaRPr sz="1500">
              <a:latin typeface="Trebuchet MS"/>
              <a:cs typeface="Trebuchet MS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2728976" y="1319275"/>
            <a:ext cx="1779270" cy="0"/>
          </a:xfrm>
          <a:custGeom>
            <a:avLst/>
            <a:gdLst/>
            <a:ahLst/>
            <a:cxnLst/>
            <a:rect l="l" t="t" r="r" b="b"/>
            <a:pathLst>
              <a:path w="1779270" h="0">
                <a:moveTo>
                  <a:pt x="0" y="0"/>
                </a:moveTo>
                <a:lnTo>
                  <a:pt x="1778762" y="0"/>
                </a:lnTo>
              </a:path>
            </a:pathLst>
          </a:custGeom>
          <a:ln w="24765">
            <a:solidFill>
              <a:srgbClr val="74747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485775" y="2162175"/>
            <a:ext cx="11380470" cy="1695450"/>
          </a:xfrm>
          <a:custGeom>
            <a:avLst/>
            <a:gdLst/>
            <a:ahLst/>
            <a:cxnLst/>
            <a:rect l="l" t="t" r="r" b="b"/>
            <a:pathLst>
              <a:path w="11380470" h="1695450">
                <a:moveTo>
                  <a:pt x="19050" y="0"/>
                </a:moveTo>
                <a:lnTo>
                  <a:pt x="11358499" y="0"/>
                </a:lnTo>
              </a:path>
              <a:path w="11380470" h="1695450">
                <a:moveTo>
                  <a:pt x="0" y="790575"/>
                </a:moveTo>
                <a:lnTo>
                  <a:pt x="4581525" y="790575"/>
                </a:lnTo>
              </a:path>
              <a:path w="11380470" h="1695450">
                <a:moveTo>
                  <a:pt x="11182350" y="790575"/>
                </a:moveTo>
                <a:lnTo>
                  <a:pt x="11339449" y="790575"/>
                </a:lnTo>
              </a:path>
              <a:path w="11380470" h="1695450">
                <a:moveTo>
                  <a:pt x="5943600" y="790575"/>
                </a:moveTo>
                <a:lnTo>
                  <a:pt x="7315200" y="790575"/>
                </a:lnTo>
              </a:path>
              <a:path w="11380470" h="1695450">
                <a:moveTo>
                  <a:pt x="8686800" y="790575"/>
                </a:moveTo>
                <a:lnTo>
                  <a:pt x="9810750" y="790575"/>
                </a:lnTo>
              </a:path>
              <a:path w="11380470" h="1695450">
                <a:moveTo>
                  <a:pt x="0" y="1695450"/>
                </a:moveTo>
                <a:lnTo>
                  <a:pt x="11379962" y="1695450"/>
                </a:lnTo>
              </a:path>
            </a:pathLst>
          </a:custGeom>
          <a:ln w="19050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/>
          <p:nvPr/>
        </p:nvSpPr>
        <p:spPr>
          <a:xfrm>
            <a:off x="3158235" y="700341"/>
            <a:ext cx="1139190" cy="577215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12700" marR="5080" indent="18415">
              <a:lnSpc>
                <a:spcPct val="100800"/>
              </a:lnSpc>
              <a:spcBef>
                <a:spcPts val="85"/>
              </a:spcBef>
            </a:pPr>
            <a:r>
              <a:rPr dirty="0" sz="1800" spc="-80" b="1">
                <a:latin typeface="Tahoma"/>
                <a:cs typeface="Tahoma"/>
              </a:rPr>
              <a:t>Enterprise </a:t>
            </a:r>
            <a:r>
              <a:rPr dirty="0" sz="1800" spc="-100" b="1">
                <a:latin typeface="Tahoma"/>
                <a:cs typeface="Tahoma"/>
              </a:rPr>
              <a:t>value</a:t>
            </a:r>
            <a:r>
              <a:rPr dirty="0" sz="1800" spc="-160" b="1">
                <a:latin typeface="Tahoma"/>
                <a:cs typeface="Tahoma"/>
              </a:rPr>
              <a:t> </a:t>
            </a:r>
            <a:r>
              <a:rPr dirty="0" sz="1800" spc="-254" b="1">
                <a:latin typeface="Tahoma"/>
                <a:cs typeface="Tahoma"/>
              </a:rPr>
              <a:t>($</a:t>
            </a:r>
            <a:r>
              <a:rPr dirty="0" sz="1800" spc="-120" b="1">
                <a:latin typeface="Tahoma"/>
                <a:cs typeface="Tahoma"/>
              </a:rPr>
              <a:t> </a:t>
            </a:r>
            <a:r>
              <a:rPr dirty="0" sz="1800" spc="-204" b="1">
                <a:latin typeface="Tahoma"/>
                <a:cs typeface="Tahoma"/>
              </a:rPr>
              <a:t>m)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2876550" y="5705475"/>
            <a:ext cx="8943975" cy="495300"/>
          </a:xfrm>
          <a:prstGeom prst="rect">
            <a:avLst/>
          </a:prstGeom>
          <a:solidFill>
            <a:srgbClr val="F8DD01"/>
          </a:solidFill>
        </p:spPr>
        <p:txBody>
          <a:bodyPr wrap="square" lIns="0" tIns="17145" rIns="0" bIns="0" rtlCol="0" vert="horz">
            <a:spAutoFit/>
          </a:bodyPr>
          <a:lstStyle/>
          <a:p>
            <a:pPr marL="2324100" marR="160655" indent="-2151380">
              <a:lnSpc>
                <a:spcPct val="102800"/>
              </a:lnSpc>
              <a:spcBef>
                <a:spcPts val="135"/>
              </a:spcBef>
            </a:pPr>
            <a:r>
              <a:rPr dirty="0" sz="1400">
                <a:latin typeface="Segoe UI Emoji"/>
                <a:cs typeface="Segoe UI Emoji"/>
              </a:rPr>
              <a:t>Pirelli</a:t>
            </a:r>
            <a:r>
              <a:rPr dirty="0" sz="1400" spc="-95">
                <a:latin typeface="Segoe UI Emoji"/>
                <a:cs typeface="Segoe UI Emoji"/>
              </a:rPr>
              <a:t> </a:t>
            </a:r>
            <a:r>
              <a:rPr dirty="0" sz="1400" spc="-10">
                <a:latin typeface="Segoe UI Emoji"/>
                <a:cs typeface="Segoe UI Emoji"/>
              </a:rPr>
              <a:t>trades</a:t>
            </a:r>
            <a:r>
              <a:rPr dirty="0" sz="1400" spc="-70">
                <a:latin typeface="Segoe UI Emoji"/>
                <a:cs typeface="Segoe UI Emoji"/>
              </a:rPr>
              <a:t> </a:t>
            </a:r>
            <a:r>
              <a:rPr dirty="0" sz="1400">
                <a:latin typeface="Segoe UI Emoji"/>
                <a:cs typeface="Segoe UI Emoji"/>
              </a:rPr>
              <a:t>at</a:t>
            </a:r>
            <a:r>
              <a:rPr dirty="0" sz="1400" spc="-70">
                <a:latin typeface="Segoe UI Emoji"/>
                <a:cs typeface="Segoe UI Emoji"/>
              </a:rPr>
              <a:t> </a:t>
            </a:r>
            <a:r>
              <a:rPr dirty="0" sz="1400" spc="-95" b="1">
                <a:latin typeface="Tahoma"/>
                <a:cs typeface="Tahoma"/>
              </a:rPr>
              <a:t>higher</a:t>
            </a:r>
            <a:r>
              <a:rPr dirty="0" sz="1400" spc="-160" b="1">
                <a:latin typeface="Tahoma"/>
                <a:cs typeface="Tahoma"/>
              </a:rPr>
              <a:t> </a:t>
            </a:r>
            <a:r>
              <a:rPr dirty="0" sz="1400" spc="-60" b="1">
                <a:latin typeface="Tahoma"/>
                <a:cs typeface="Tahoma"/>
              </a:rPr>
              <a:t>multiples</a:t>
            </a:r>
            <a:r>
              <a:rPr dirty="0" sz="1400" spc="-110" b="1">
                <a:latin typeface="Tahoma"/>
                <a:cs typeface="Tahoma"/>
              </a:rPr>
              <a:t> </a:t>
            </a:r>
            <a:r>
              <a:rPr dirty="0" sz="1400" spc="-10">
                <a:latin typeface="Segoe UI Emoji"/>
                <a:cs typeface="Segoe UI Emoji"/>
              </a:rPr>
              <a:t>than</a:t>
            </a:r>
            <a:r>
              <a:rPr dirty="0" sz="1400">
                <a:latin typeface="Segoe UI Emoji"/>
                <a:cs typeface="Segoe UI Emoji"/>
              </a:rPr>
              <a:t> its</a:t>
            </a:r>
            <a:r>
              <a:rPr dirty="0" sz="1400" spc="-65">
                <a:latin typeface="Segoe UI Emoji"/>
                <a:cs typeface="Segoe UI Emoji"/>
              </a:rPr>
              <a:t> </a:t>
            </a:r>
            <a:r>
              <a:rPr dirty="0" sz="1400">
                <a:latin typeface="Segoe UI Emoji"/>
                <a:cs typeface="Segoe UI Emoji"/>
              </a:rPr>
              <a:t>peers,</a:t>
            </a:r>
            <a:r>
              <a:rPr dirty="0" sz="1400" spc="-80">
                <a:latin typeface="Segoe UI Emoji"/>
                <a:cs typeface="Segoe UI Emoji"/>
              </a:rPr>
              <a:t> </a:t>
            </a:r>
            <a:r>
              <a:rPr dirty="0" sz="1400" spc="-25">
                <a:latin typeface="Segoe UI Emoji"/>
                <a:cs typeface="Segoe UI Emoji"/>
              </a:rPr>
              <a:t>reflecting</a:t>
            </a:r>
            <a:r>
              <a:rPr dirty="0" sz="1400" spc="-140">
                <a:latin typeface="Segoe UI Emoji"/>
                <a:cs typeface="Segoe UI Emoji"/>
              </a:rPr>
              <a:t> </a:t>
            </a:r>
            <a:r>
              <a:rPr dirty="0" sz="1400" spc="-40">
                <a:latin typeface="Segoe UI Emoji"/>
                <a:cs typeface="Segoe UI Emoji"/>
              </a:rPr>
              <a:t>strong</a:t>
            </a:r>
            <a:r>
              <a:rPr dirty="0" sz="1400" spc="-55">
                <a:latin typeface="Segoe UI Emoji"/>
                <a:cs typeface="Segoe UI Emoji"/>
              </a:rPr>
              <a:t> </a:t>
            </a:r>
            <a:r>
              <a:rPr dirty="0" sz="1400" spc="-85" b="1">
                <a:latin typeface="Tahoma"/>
                <a:cs typeface="Tahoma"/>
              </a:rPr>
              <a:t>investor</a:t>
            </a:r>
            <a:r>
              <a:rPr dirty="0" sz="1400" spc="-155" b="1">
                <a:latin typeface="Tahoma"/>
                <a:cs typeface="Tahoma"/>
              </a:rPr>
              <a:t> </a:t>
            </a:r>
            <a:r>
              <a:rPr dirty="0" sz="1400" spc="-55" b="1">
                <a:latin typeface="Tahoma"/>
                <a:cs typeface="Tahoma"/>
              </a:rPr>
              <a:t>confidence</a:t>
            </a:r>
            <a:r>
              <a:rPr dirty="0" sz="1400" spc="-100" b="1">
                <a:latin typeface="Tahoma"/>
                <a:cs typeface="Tahoma"/>
              </a:rPr>
              <a:t> </a:t>
            </a:r>
            <a:r>
              <a:rPr dirty="0" sz="1400">
                <a:latin typeface="Segoe UI Emoji"/>
                <a:cs typeface="Segoe UI Emoji"/>
              </a:rPr>
              <a:t>in</a:t>
            </a:r>
            <a:r>
              <a:rPr dirty="0" sz="1400" spc="-85">
                <a:latin typeface="Segoe UI Emoji"/>
                <a:cs typeface="Segoe UI Emoji"/>
              </a:rPr>
              <a:t> </a:t>
            </a:r>
            <a:r>
              <a:rPr dirty="0" sz="1400">
                <a:latin typeface="Segoe UI Emoji"/>
                <a:cs typeface="Segoe UI Emoji"/>
              </a:rPr>
              <a:t>its</a:t>
            </a:r>
            <a:r>
              <a:rPr dirty="0" sz="1400" spc="-65">
                <a:latin typeface="Segoe UI Emoji"/>
                <a:cs typeface="Segoe UI Emoji"/>
              </a:rPr>
              <a:t> </a:t>
            </a:r>
            <a:r>
              <a:rPr dirty="0" sz="1400" spc="-25">
                <a:latin typeface="Segoe UI Emoji"/>
                <a:cs typeface="Segoe UI Emoji"/>
              </a:rPr>
              <a:t>premium</a:t>
            </a:r>
            <a:r>
              <a:rPr dirty="0" sz="1400" spc="-60">
                <a:latin typeface="Segoe UI Emoji"/>
                <a:cs typeface="Segoe UI Emoji"/>
              </a:rPr>
              <a:t> </a:t>
            </a:r>
            <a:r>
              <a:rPr dirty="0" sz="1400" spc="-10">
                <a:latin typeface="Segoe UI Emoji"/>
                <a:cs typeface="Segoe UI Emoji"/>
              </a:rPr>
              <a:t>positioning, </a:t>
            </a:r>
            <a:r>
              <a:rPr dirty="0" sz="1400" spc="-25">
                <a:latin typeface="Segoe UI Emoji"/>
                <a:cs typeface="Segoe UI Emoji"/>
              </a:rPr>
              <a:t>but</a:t>
            </a:r>
            <a:r>
              <a:rPr dirty="0" sz="1400" spc="-45">
                <a:latin typeface="Segoe UI Emoji"/>
                <a:cs typeface="Segoe UI Emoji"/>
              </a:rPr>
              <a:t> </a:t>
            </a:r>
            <a:r>
              <a:rPr dirty="0" sz="1400">
                <a:latin typeface="Segoe UI Emoji"/>
                <a:cs typeface="Segoe UI Emoji"/>
              </a:rPr>
              <a:t>also</a:t>
            </a:r>
            <a:r>
              <a:rPr dirty="0" sz="1400" spc="-75">
                <a:latin typeface="Segoe UI Emoji"/>
                <a:cs typeface="Segoe UI Emoji"/>
              </a:rPr>
              <a:t> </a:t>
            </a:r>
            <a:r>
              <a:rPr dirty="0" sz="1400" spc="-40">
                <a:latin typeface="Segoe UI Emoji"/>
                <a:cs typeface="Segoe UI Emoji"/>
              </a:rPr>
              <a:t>implying</a:t>
            </a:r>
            <a:r>
              <a:rPr dirty="0" sz="1400" spc="-45">
                <a:latin typeface="Segoe UI Emoji"/>
                <a:cs typeface="Segoe UI Emoji"/>
              </a:rPr>
              <a:t> higher</a:t>
            </a:r>
            <a:r>
              <a:rPr dirty="0" sz="1400" spc="-65">
                <a:latin typeface="Segoe UI Emoji"/>
                <a:cs typeface="Segoe UI Emoji"/>
              </a:rPr>
              <a:t> </a:t>
            </a:r>
            <a:r>
              <a:rPr dirty="0" sz="1400" spc="-10">
                <a:latin typeface="Segoe UI Emoji"/>
                <a:cs typeface="Segoe UI Emoji"/>
              </a:rPr>
              <a:t>expectations</a:t>
            </a:r>
            <a:r>
              <a:rPr dirty="0" sz="1400" spc="-45">
                <a:latin typeface="Segoe UI Emoji"/>
                <a:cs typeface="Segoe UI Emoji"/>
              </a:rPr>
              <a:t> </a:t>
            </a:r>
            <a:r>
              <a:rPr dirty="0" sz="1400" spc="-20">
                <a:latin typeface="Segoe UI Emoji"/>
                <a:cs typeface="Segoe UI Emoji"/>
              </a:rPr>
              <a:t>and</a:t>
            </a:r>
            <a:r>
              <a:rPr dirty="0" sz="1400" spc="-70">
                <a:latin typeface="Segoe UI Emoji"/>
                <a:cs typeface="Segoe UI Emoji"/>
              </a:rPr>
              <a:t> </a:t>
            </a:r>
            <a:r>
              <a:rPr dirty="0" sz="1400" spc="-85" b="1">
                <a:latin typeface="Tahoma"/>
                <a:cs typeface="Tahoma"/>
              </a:rPr>
              <a:t>valuation</a:t>
            </a:r>
            <a:r>
              <a:rPr dirty="0" sz="1400" spc="-50" b="1">
                <a:latin typeface="Tahoma"/>
                <a:cs typeface="Tahoma"/>
              </a:rPr>
              <a:t> </a:t>
            </a:r>
            <a:r>
              <a:rPr dirty="0" sz="1400" spc="-20" b="1">
                <a:latin typeface="Tahoma"/>
                <a:cs typeface="Tahoma"/>
              </a:rPr>
              <a:t>risk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5213603" y="717486"/>
            <a:ext cx="1114425" cy="577215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12700" marR="5080" indent="83185">
              <a:lnSpc>
                <a:spcPct val="100800"/>
              </a:lnSpc>
              <a:spcBef>
                <a:spcPts val="85"/>
              </a:spcBef>
            </a:pPr>
            <a:r>
              <a:rPr dirty="0" sz="1800" spc="-35" b="1">
                <a:latin typeface="Tahoma"/>
                <a:cs typeface="Tahoma"/>
              </a:rPr>
              <a:t>EV/Sales </a:t>
            </a:r>
            <a:r>
              <a:rPr dirty="0" sz="1800" spc="-155" b="1">
                <a:latin typeface="Tahoma"/>
                <a:cs typeface="Tahoma"/>
              </a:rPr>
              <a:t>FY22E-</a:t>
            </a:r>
            <a:r>
              <a:rPr dirty="0" sz="1800" spc="-150" b="1">
                <a:latin typeface="Tahoma"/>
                <a:cs typeface="Tahoma"/>
              </a:rPr>
              <a:t>23E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7695183" y="690181"/>
            <a:ext cx="1129030" cy="577215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22225" marR="5080" indent="-10160">
              <a:lnSpc>
                <a:spcPct val="100800"/>
              </a:lnSpc>
              <a:spcBef>
                <a:spcPts val="85"/>
              </a:spcBef>
            </a:pPr>
            <a:r>
              <a:rPr dirty="0" sz="1800" spc="-190" b="1">
                <a:latin typeface="Tahoma"/>
                <a:cs typeface="Tahoma"/>
              </a:rPr>
              <a:t>EV/EBITDA </a:t>
            </a:r>
            <a:r>
              <a:rPr dirty="0" sz="1800" spc="-160" b="1">
                <a:latin typeface="Tahoma"/>
                <a:cs typeface="Tahoma"/>
              </a:rPr>
              <a:t>FY22E-</a:t>
            </a:r>
            <a:r>
              <a:rPr dirty="0" sz="1800" spc="-135" b="1">
                <a:latin typeface="Tahoma"/>
                <a:cs typeface="Tahoma"/>
              </a:rPr>
              <a:t>23E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10281666" y="691832"/>
            <a:ext cx="1114425" cy="576580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12700" marR="5080" indent="417195">
              <a:lnSpc>
                <a:spcPct val="100800"/>
              </a:lnSpc>
              <a:spcBef>
                <a:spcPts val="85"/>
              </a:spcBef>
            </a:pPr>
            <a:r>
              <a:rPr dirty="0" sz="1800" spc="-25" b="1">
                <a:latin typeface="Tahoma"/>
                <a:cs typeface="Tahoma"/>
              </a:rPr>
              <a:t>P/E </a:t>
            </a:r>
            <a:r>
              <a:rPr dirty="0" sz="1800" spc="-160" b="1">
                <a:latin typeface="Tahoma"/>
                <a:cs typeface="Tahoma"/>
              </a:rPr>
              <a:t>FY22E-</a:t>
            </a:r>
            <a:r>
              <a:rPr dirty="0" sz="1800" spc="-145" b="1">
                <a:latin typeface="Tahoma"/>
                <a:cs typeface="Tahoma"/>
              </a:rPr>
              <a:t>23E</a:t>
            </a:r>
            <a:endParaRPr sz="1800">
              <a:latin typeface="Tahoma"/>
              <a:cs typeface="Tahoma"/>
            </a:endParaRPr>
          </a:p>
        </p:txBody>
      </p:sp>
      <p:grpSp>
        <p:nvGrpSpPr>
          <p:cNvPr id="11" name="object 11" descr=""/>
          <p:cNvGrpSpPr/>
          <p:nvPr/>
        </p:nvGrpSpPr>
        <p:grpSpPr>
          <a:xfrm>
            <a:off x="476250" y="1268793"/>
            <a:ext cx="11412855" cy="4360545"/>
            <a:chOff x="476250" y="1268793"/>
            <a:chExt cx="11412855" cy="4360545"/>
          </a:xfrm>
        </p:grpSpPr>
        <p:sp>
          <p:nvSpPr>
            <p:cNvPr id="12" name="object 12" descr=""/>
            <p:cNvSpPr/>
            <p:nvPr/>
          </p:nvSpPr>
          <p:spPr>
            <a:xfrm>
              <a:off x="485775" y="4733925"/>
              <a:ext cx="11393805" cy="885825"/>
            </a:xfrm>
            <a:custGeom>
              <a:avLst/>
              <a:gdLst/>
              <a:ahLst/>
              <a:cxnLst/>
              <a:rect l="l" t="t" r="r" b="b"/>
              <a:pathLst>
                <a:path w="11393805" h="885825">
                  <a:moveTo>
                    <a:pt x="0" y="0"/>
                  </a:moveTo>
                  <a:lnTo>
                    <a:pt x="11393424" y="0"/>
                  </a:lnTo>
                </a:path>
                <a:path w="11393805" h="885825">
                  <a:moveTo>
                    <a:pt x="0" y="885825"/>
                  </a:moveTo>
                  <a:lnTo>
                    <a:pt x="11339449" y="885825"/>
                  </a:lnTo>
                </a:path>
              </a:pathLst>
            </a:custGeom>
            <a:ln w="1905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4824476" y="1281175"/>
              <a:ext cx="6922770" cy="19050"/>
            </a:xfrm>
            <a:custGeom>
              <a:avLst/>
              <a:gdLst/>
              <a:ahLst/>
              <a:cxnLst/>
              <a:rect l="l" t="t" r="r" b="b"/>
              <a:pathLst>
                <a:path w="6922770" h="19050">
                  <a:moveTo>
                    <a:pt x="0" y="19050"/>
                  </a:moveTo>
                  <a:lnTo>
                    <a:pt x="1778762" y="19050"/>
                  </a:lnTo>
                </a:path>
                <a:path w="6922770" h="19050">
                  <a:moveTo>
                    <a:pt x="2571750" y="19050"/>
                  </a:moveTo>
                  <a:lnTo>
                    <a:pt x="4350512" y="19050"/>
                  </a:lnTo>
                </a:path>
                <a:path w="6922770" h="19050">
                  <a:moveTo>
                    <a:pt x="5143500" y="0"/>
                  </a:moveTo>
                  <a:lnTo>
                    <a:pt x="6922262" y="0"/>
                  </a:lnTo>
                </a:path>
              </a:pathLst>
            </a:custGeom>
            <a:ln w="24765">
              <a:solidFill>
                <a:srgbClr val="74747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4972050" y="1419224"/>
              <a:ext cx="1276350" cy="3762375"/>
            </a:xfrm>
            <a:custGeom>
              <a:avLst/>
              <a:gdLst/>
              <a:ahLst/>
              <a:cxnLst/>
              <a:rect l="l" t="t" r="r" b="b"/>
              <a:pathLst>
                <a:path w="1276350" h="3762375">
                  <a:moveTo>
                    <a:pt x="447675" y="2590800"/>
                  </a:moveTo>
                  <a:lnTo>
                    <a:pt x="0" y="2590800"/>
                  </a:lnTo>
                  <a:lnTo>
                    <a:pt x="0" y="2895600"/>
                  </a:lnTo>
                  <a:lnTo>
                    <a:pt x="447675" y="2895600"/>
                  </a:lnTo>
                  <a:lnTo>
                    <a:pt x="447675" y="2590800"/>
                  </a:lnTo>
                  <a:close/>
                </a:path>
                <a:path w="1276350" h="3762375">
                  <a:moveTo>
                    <a:pt x="523875" y="3457575"/>
                  </a:moveTo>
                  <a:lnTo>
                    <a:pt x="0" y="3457575"/>
                  </a:lnTo>
                  <a:lnTo>
                    <a:pt x="0" y="3762375"/>
                  </a:lnTo>
                  <a:lnTo>
                    <a:pt x="523875" y="3762375"/>
                  </a:lnTo>
                  <a:lnTo>
                    <a:pt x="523875" y="3457575"/>
                  </a:lnTo>
                  <a:close/>
                </a:path>
                <a:path w="1276350" h="3762375">
                  <a:moveTo>
                    <a:pt x="771525" y="1724025"/>
                  </a:moveTo>
                  <a:lnTo>
                    <a:pt x="0" y="1724025"/>
                  </a:lnTo>
                  <a:lnTo>
                    <a:pt x="0" y="2038350"/>
                  </a:lnTo>
                  <a:lnTo>
                    <a:pt x="771525" y="2038350"/>
                  </a:lnTo>
                  <a:lnTo>
                    <a:pt x="771525" y="1724025"/>
                  </a:lnTo>
                  <a:close/>
                </a:path>
                <a:path w="1276350" h="3762375">
                  <a:moveTo>
                    <a:pt x="1000125" y="857250"/>
                  </a:moveTo>
                  <a:lnTo>
                    <a:pt x="0" y="857250"/>
                  </a:lnTo>
                  <a:lnTo>
                    <a:pt x="0" y="1171575"/>
                  </a:lnTo>
                  <a:lnTo>
                    <a:pt x="1000125" y="1171575"/>
                  </a:lnTo>
                  <a:lnTo>
                    <a:pt x="1000125" y="857250"/>
                  </a:lnTo>
                  <a:close/>
                </a:path>
                <a:path w="1276350" h="3762375">
                  <a:moveTo>
                    <a:pt x="127635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1276350" y="304800"/>
                  </a:lnTo>
                  <a:lnTo>
                    <a:pt x="1276350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4972050" y="1724024"/>
              <a:ext cx="1238250" cy="3762375"/>
            </a:xfrm>
            <a:custGeom>
              <a:avLst/>
              <a:gdLst/>
              <a:ahLst/>
              <a:cxnLst/>
              <a:rect l="l" t="t" r="r" b="b"/>
              <a:pathLst>
                <a:path w="1238250" h="3762375">
                  <a:moveTo>
                    <a:pt x="457200" y="2590800"/>
                  </a:moveTo>
                  <a:lnTo>
                    <a:pt x="0" y="2590800"/>
                  </a:lnTo>
                  <a:lnTo>
                    <a:pt x="0" y="2905125"/>
                  </a:lnTo>
                  <a:lnTo>
                    <a:pt x="457200" y="2905125"/>
                  </a:lnTo>
                  <a:lnTo>
                    <a:pt x="457200" y="2590800"/>
                  </a:lnTo>
                  <a:close/>
                </a:path>
                <a:path w="1238250" h="3762375">
                  <a:moveTo>
                    <a:pt x="485775" y="3457575"/>
                  </a:moveTo>
                  <a:lnTo>
                    <a:pt x="0" y="3457575"/>
                  </a:lnTo>
                  <a:lnTo>
                    <a:pt x="0" y="3762375"/>
                  </a:lnTo>
                  <a:lnTo>
                    <a:pt x="485775" y="3762375"/>
                  </a:lnTo>
                  <a:lnTo>
                    <a:pt x="485775" y="3457575"/>
                  </a:lnTo>
                  <a:close/>
                </a:path>
                <a:path w="1238250" h="3762375">
                  <a:moveTo>
                    <a:pt x="790575" y="1733550"/>
                  </a:moveTo>
                  <a:lnTo>
                    <a:pt x="0" y="1733550"/>
                  </a:lnTo>
                  <a:lnTo>
                    <a:pt x="0" y="2038350"/>
                  </a:lnTo>
                  <a:lnTo>
                    <a:pt x="790575" y="2038350"/>
                  </a:lnTo>
                  <a:lnTo>
                    <a:pt x="790575" y="1733550"/>
                  </a:lnTo>
                  <a:close/>
                </a:path>
                <a:path w="1238250" h="3762375">
                  <a:moveTo>
                    <a:pt x="1009650" y="866775"/>
                  </a:moveTo>
                  <a:lnTo>
                    <a:pt x="0" y="866775"/>
                  </a:lnTo>
                  <a:lnTo>
                    <a:pt x="0" y="1171575"/>
                  </a:lnTo>
                  <a:lnTo>
                    <a:pt x="1009650" y="1171575"/>
                  </a:lnTo>
                  <a:lnTo>
                    <a:pt x="1009650" y="866775"/>
                  </a:lnTo>
                  <a:close/>
                </a:path>
                <a:path w="1238250" h="3762375">
                  <a:moveTo>
                    <a:pt x="1238250" y="0"/>
                  </a:moveTo>
                  <a:lnTo>
                    <a:pt x="0" y="0"/>
                  </a:lnTo>
                  <a:lnTo>
                    <a:pt x="0" y="314325"/>
                  </a:lnTo>
                  <a:lnTo>
                    <a:pt x="1238250" y="314325"/>
                  </a:lnTo>
                  <a:lnTo>
                    <a:pt x="1238250" y="0"/>
                  </a:lnTo>
                  <a:close/>
                </a:path>
              </a:pathLst>
            </a:custGeom>
            <a:solidFill>
              <a:srgbClr val="E8E8E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4976876" y="1290700"/>
              <a:ext cx="0" cy="4324350"/>
            </a:xfrm>
            <a:custGeom>
              <a:avLst/>
              <a:gdLst/>
              <a:ahLst/>
              <a:cxnLst/>
              <a:rect l="l" t="t" r="r" b="b"/>
              <a:pathLst>
                <a:path w="0" h="4324350">
                  <a:moveTo>
                    <a:pt x="0" y="0"/>
                  </a:moveTo>
                  <a:lnTo>
                    <a:pt x="0" y="4324286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 descr=""/>
          <p:cNvSpPr txBox="1"/>
          <p:nvPr/>
        </p:nvSpPr>
        <p:spPr>
          <a:xfrm>
            <a:off x="3406775" y="1579562"/>
            <a:ext cx="58547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85" b="1">
                <a:latin typeface="Tahoma"/>
                <a:cs typeface="Tahoma"/>
              </a:rPr>
              <a:t>G,618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3355975" y="2447861"/>
            <a:ext cx="70993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55" b="1">
                <a:latin typeface="Tahoma"/>
                <a:cs typeface="Tahoma"/>
              </a:rPr>
              <a:t>31,045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3364865" y="3282886"/>
            <a:ext cx="70993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55" b="1">
                <a:latin typeface="Tahoma"/>
                <a:cs typeface="Tahoma"/>
              </a:rPr>
              <a:t>26,082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3426078" y="4164012"/>
            <a:ext cx="58547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25" b="1">
                <a:latin typeface="Tahoma"/>
                <a:cs typeface="Tahoma"/>
              </a:rPr>
              <a:t>G,G34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3350895" y="4997767"/>
            <a:ext cx="70929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55" b="1">
                <a:latin typeface="Tahoma"/>
                <a:cs typeface="Tahoma"/>
              </a:rPr>
              <a:t>23,386</a:t>
            </a:r>
            <a:endParaRPr sz="1800">
              <a:latin typeface="Tahoma"/>
              <a:cs typeface="Tahoma"/>
            </a:endParaRPr>
          </a:p>
        </p:txBody>
      </p:sp>
      <p:pic>
        <p:nvPicPr>
          <p:cNvPr id="22" name="object 2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09700" y="4943475"/>
            <a:ext cx="1314450" cy="485775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56714" y="2235858"/>
            <a:ext cx="1167435" cy="624157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476375" y="3114675"/>
            <a:ext cx="1133475" cy="571500"/>
          </a:xfrm>
          <a:prstGeom prst="rect">
            <a:avLst/>
          </a:prstGeom>
        </p:spPr>
      </p:pic>
      <p:pic>
        <p:nvPicPr>
          <p:cNvPr id="25" name="object 2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698457" y="4007211"/>
            <a:ext cx="881480" cy="580383"/>
          </a:xfrm>
          <a:prstGeom prst="rect">
            <a:avLst/>
          </a:prstGeom>
        </p:spPr>
      </p:pic>
      <p:pic>
        <p:nvPicPr>
          <p:cNvPr id="26" name="object 26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428750" y="1533525"/>
            <a:ext cx="1295400" cy="342900"/>
          </a:xfrm>
          <a:prstGeom prst="rect">
            <a:avLst/>
          </a:prstGeom>
        </p:spPr>
      </p:pic>
      <p:pic>
        <p:nvPicPr>
          <p:cNvPr id="27" name="object 2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1401425" y="76200"/>
            <a:ext cx="438150" cy="533400"/>
          </a:xfrm>
          <a:prstGeom prst="rect">
            <a:avLst/>
          </a:prstGeom>
        </p:spPr>
      </p:pic>
      <p:sp>
        <p:nvSpPr>
          <p:cNvPr id="28" name="object 28" descr=""/>
          <p:cNvSpPr txBox="1"/>
          <p:nvPr/>
        </p:nvSpPr>
        <p:spPr>
          <a:xfrm>
            <a:off x="6292850" y="1425257"/>
            <a:ext cx="344805" cy="24320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400" spc="-20">
                <a:latin typeface="Segoe UI Emoji"/>
                <a:cs typeface="Segoe UI Emoji"/>
              </a:rPr>
              <a:t>1.4x</a:t>
            </a:r>
            <a:endParaRPr sz="1400">
              <a:latin typeface="Segoe UI Emoji"/>
              <a:cs typeface="Segoe UI Emoji"/>
            </a:endParaRPr>
          </a:p>
        </p:txBody>
      </p:sp>
      <p:sp>
        <p:nvSpPr>
          <p:cNvPr id="29" name="object 29" descr=""/>
          <p:cNvSpPr txBox="1"/>
          <p:nvPr/>
        </p:nvSpPr>
        <p:spPr>
          <a:xfrm>
            <a:off x="6251575" y="1735709"/>
            <a:ext cx="343535" cy="24257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400" spc="-20">
                <a:latin typeface="Segoe UI Emoji"/>
                <a:cs typeface="Segoe UI Emoji"/>
              </a:rPr>
              <a:t>1.3x</a:t>
            </a:r>
            <a:endParaRPr sz="1400">
              <a:latin typeface="Segoe UI Emoji"/>
              <a:cs typeface="Segoe UI Emoji"/>
            </a:endParaRPr>
          </a:p>
        </p:txBody>
      </p:sp>
      <p:sp>
        <p:nvSpPr>
          <p:cNvPr id="30" name="object 30" descr=""/>
          <p:cNvSpPr txBox="1"/>
          <p:nvPr/>
        </p:nvSpPr>
        <p:spPr>
          <a:xfrm>
            <a:off x="6018276" y="2197798"/>
            <a:ext cx="353695" cy="645160"/>
          </a:xfrm>
          <a:prstGeom prst="rect">
            <a:avLst/>
          </a:prstGeom>
        </p:spPr>
        <p:txBody>
          <a:bodyPr wrap="square" lIns="0" tIns="1085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dirty="0" sz="1400" spc="-20">
                <a:latin typeface="Segoe UI Emoji"/>
                <a:cs typeface="Segoe UI Emoji"/>
              </a:rPr>
              <a:t>1.1x</a:t>
            </a:r>
            <a:endParaRPr sz="1400">
              <a:latin typeface="Segoe UI Emoji"/>
              <a:cs typeface="Segoe UI Emoji"/>
            </a:endParaRPr>
          </a:p>
          <a:p>
            <a:pPr marL="22225">
              <a:lnSpc>
                <a:spcPct val="100000"/>
              </a:lnSpc>
              <a:spcBef>
                <a:spcPts val="760"/>
              </a:spcBef>
            </a:pPr>
            <a:r>
              <a:rPr dirty="0" sz="1400" spc="-20">
                <a:latin typeface="Segoe UI Emoji"/>
                <a:cs typeface="Segoe UI Emoji"/>
              </a:rPr>
              <a:t>1.1x</a:t>
            </a:r>
            <a:endParaRPr sz="1400">
              <a:latin typeface="Segoe UI Emoji"/>
              <a:cs typeface="Segoe UI Emoji"/>
            </a:endParaRPr>
          </a:p>
        </p:txBody>
      </p:sp>
      <p:sp>
        <p:nvSpPr>
          <p:cNvPr id="31" name="object 31" descr=""/>
          <p:cNvSpPr txBox="1"/>
          <p:nvPr/>
        </p:nvSpPr>
        <p:spPr>
          <a:xfrm>
            <a:off x="5787771" y="3063084"/>
            <a:ext cx="358140" cy="645160"/>
          </a:xfrm>
          <a:prstGeom prst="rect">
            <a:avLst/>
          </a:prstGeom>
        </p:spPr>
        <p:txBody>
          <a:bodyPr wrap="square" lIns="0" tIns="1079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50"/>
              </a:spcBef>
            </a:pPr>
            <a:r>
              <a:rPr dirty="0" sz="1400" spc="-20">
                <a:latin typeface="Segoe UI Emoji"/>
                <a:cs typeface="Segoe UI Emoji"/>
              </a:rPr>
              <a:t>0.8x</a:t>
            </a:r>
            <a:endParaRPr sz="1400">
              <a:latin typeface="Segoe UI Emoji"/>
              <a:cs typeface="Segoe UI Emoji"/>
            </a:endParaRPr>
          </a:p>
          <a:p>
            <a:pPr marL="26670">
              <a:lnSpc>
                <a:spcPct val="100000"/>
              </a:lnSpc>
              <a:spcBef>
                <a:spcPts val="760"/>
              </a:spcBef>
            </a:pPr>
            <a:r>
              <a:rPr dirty="0" sz="1400" spc="-20">
                <a:latin typeface="Segoe UI Emoji"/>
                <a:cs typeface="Segoe UI Emoji"/>
              </a:rPr>
              <a:t>0.9x</a:t>
            </a:r>
            <a:endParaRPr sz="1400">
              <a:latin typeface="Segoe UI Emoji"/>
              <a:cs typeface="Segoe UI Emoji"/>
            </a:endParaRPr>
          </a:p>
        </p:txBody>
      </p:sp>
      <p:sp>
        <p:nvSpPr>
          <p:cNvPr id="32" name="object 32" descr=""/>
          <p:cNvSpPr txBox="1"/>
          <p:nvPr/>
        </p:nvSpPr>
        <p:spPr>
          <a:xfrm>
            <a:off x="5457190" y="3928427"/>
            <a:ext cx="360680" cy="646430"/>
          </a:xfrm>
          <a:prstGeom prst="rect">
            <a:avLst/>
          </a:prstGeom>
        </p:spPr>
        <p:txBody>
          <a:bodyPr wrap="square" lIns="0" tIns="1085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dirty="0" sz="1400" spc="-20">
                <a:latin typeface="Segoe UI Emoji"/>
                <a:cs typeface="Segoe UI Emoji"/>
              </a:rPr>
              <a:t>0.5x</a:t>
            </a:r>
            <a:endParaRPr sz="1400">
              <a:latin typeface="Segoe UI Emoji"/>
              <a:cs typeface="Segoe UI Emoji"/>
            </a:endParaRPr>
          </a:p>
          <a:p>
            <a:pPr marL="28575">
              <a:lnSpc>
                <a:spcPct val="100000"/>
              </a:lnSpc>
              <a:spcBef>
                <a:spcPts val="765"/>
              </a:spcBef>
            </a:pPr>
            <a:r>
              <a:rPr dirty="0" sz="1400" spc="-20">
                <a:latin typeface="Segoe UI Emoji"/>
                <a:cs typeface="Segoe UI Emoji"/>
              </a:rPr>
              <a:t>0.5x</a:t>
            </a:r>
            <a:endParaRPr sz="1400">
              <a:latin typeface="Segoe UI Emoji"/>
              <a:cs typeface="Segoe UI Emoji"/>
            </a:endParaRPr>
          </a:p>
        </p:txBody>
      </p:sp>
      <p:sp>
        <p:nvSpPr>
          <p:cNvPr id="33" name="object 33" descr=""/>
          <p:cNvSpPr txBox="1"/>
          <p:nvPr/>
        </p:nvSpPr>
        <p:spPr>
          <a:xfrm>
            <a:off x="5538215" y="4886007"/>
            <a:ext cx="344805" cy="24320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400" spc="-20">
                <a:latin typeface="Segoe UI Emoji"/>
                <a:cs typeface="Segoe UI Emoji"/>
              </a:rPr>
              <a:t>0.6x</a:t>
            </a:r>
            <a:endParaRPr sz="1400">
              <a:latin typeface="Segoe UI Emoji"/>
              <a:cs typeface="Segoe UI Emoji"/>
            </a:endParaRPr>
          </a:p>
        </p:txBody>
      </p:sp>
      <p:grpSp>
        <p:nvGrpSpPr>
          <p:cNvPr id="34" name="object 34" descr=""/>
          <p:cNvGrpSpPr/>
          <p:nvPr/>
        </p:nvGrpSpPr>
        <p:grpSpPr>
          <a:xfrm>
            <a:off x="7562850" y="1285938"/>
            <a:ext cx="1076325" cy="4343400"/>
            <a:chOff x="7562850" y="1285938"/>
            <a:chExt cx="1076325" cy="4343400"/>
          </a:xfrm>
        </p:grpSpPr>
        <p:sp>
          <p:nvSpPr>
            <p:cNvPr id="35" name="object 35" descr=""/>
            <p:cNvSpPr/>
            <p:nvPr/>
          </p:nvSpPr>
          <p:spPr>
            <a:xfrm>
              <a:off x="7562850" y="1419224"/>
              <a:ext cx="1076325" cy="3771900"/>
            </a:xfrm>
            <a:custGeom>
              <a:avLst/>
              <a:gdLst/>
              <a:ahLst/>
              <a:cxnLst/>
              <a:rect l="l" t="t" r="r" b="b"/>
              <a:pathLst>
                <a:path w="1076325" h="3771900">
                  <a:moveTo>
                    <a:pt x="619125" y="1733550"/>
                  </a:moveTo>
                  <a:lnTo>
                    <a:pt x="0" y="1733550"/>
                  </a:lnTo>
                  <a:lnTo>
                    <a:pt x="0" y="2038350"/>
                  </a:lnTo>
                  <a:lnTo>
                    <a:pt x="619125" y="2038350"/>
                  </a:lnTo>
                  <a:lnTo>
                    <a:pt x="619125" y="1733550"/>
                  </a:lnTo>
                  <a:close/>
                </a:path>
                <a:path w="1076325" h="3771900">
                  <a:moveTo>
                    <a:pt x="676275" y="2600325"/>
                  </a:moveTo>
                  <a:lnTo>
                    <a:pt x="0" y="2600325"/>
                  </a:lnTo>
                  <a:lnTo>
                    <a:pt x="0" y="2905125"/>
                  </a:lnTo>
                  <a:lnTo>
                    <a:pt x="676275" y="2905125"/>
                  </a:lnTo>
                  <a:lnTo>
                    <a:pt x="676275" y="2600325"/>
                  </a:lnTo>
                  <a:close/>
                </a:path>
                <a:path w="1076325" h="3771900">
                  <a:moveTo>
                    <a:pt x="771525" y="866775"/>
                  </a:moveTo>
                  <a:lnTo>
                    <a:pt x="0" y="866775"/>
                  </a:lnTo>
                  <a:lnTo>
                    <a:pt x="0" y="1171575"/>
                  </a:lnTo>
                  <a:lnTo>
                    <a:pt x="771525" y="1171575"/>
                  </a:lnTo>
                  <a:lnTo>
                    <a:pt x="771525" y="866775"/>
                  </a:lnTo>
                  <a:close/>
                </a:path>
                <a:path w="1076325" h="3771900">
                  <a:moveTo>
                    <a:pt x="1028700" y="3467100"/>
                  </a:moveTo>
                  <a:lnTo>
                    <a:pt x="0" y="3467100"/>
                  </a:lnTo>
                  <a:lnTo>
                    <a:pt x="0" y="3771900"/>
                  </a:lnTo>
                  <a:lnTo>
                    <a:pt x="1028700" y="3771900"/>
                  </a:lnTo>
                  <a:lnTo>
                    <a:pt x="1028700" y="3467100"/>
                  </a:lnTo>
                  <a:close/>
                </a:path>
                <a:path w="1076325" h="3771900">
                  <a:moveTo>
                    <a:pt x="1076325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1076325" y="304800"/>
                  </a:lnTo>
                  <a:lnTo>
                    <a:pt x="1076325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 descr=""/>
            <p:cNvSpPr/>
            <p:nvPr/>
          </p:nvSpPr>
          <p:spPr>
            <a:xfrm>
              <a:off x="7562850" y="1724024"/>
              <a:ext cx="1000125" cy="3781425"/>
            </a:xfrm>
            <a:custGeom>
              <a:avLst/>
              <a:gdLst/>
              <a:ahLst/>
              <a:cxnLst/>
              <a:rect l="l" t="t" r="r" b="b"/>
              <a:pathLst>
                <a:path w="1000125" h="3781425">
                  <a:moveTo>
                    <a:pt x="619125" y="1733550"/>
                  </a:moveTo>
                  <a:lnTo>
                    <a:pt x="0" y="1733550"/>
                  </a:lnTo>
                  <a:lnTo>
                    <a:pt x="0" y="2047875"/>
                  </a:lnTo>
                  <a:lnTo>
                    <a:pt x="619125" y="2047875"/>
                  </a:lnTo>
                  <a:lnTo>
                    <a:pt x="619125" y="1733550"/>
                  </a:lnTo>
                  <a:close/>
                </a:path>
                <a:path w="1000125" h="3781425">
                  <a:moveTo>
                    <a:pt x="733425" y="866775"/>
                  </a:moveTo>
                  <a:lnTo>
                    <a:pt x="0" y="866775"/>
                  </a:lnTo>
                  <a:lnTo>
                    <a:pt x="0" y="1181100"/>
                  </a:lnTo>
                  <a:lnTo>
                    <a:pt x="733425" y="1181100"/>
                  </a:lnTo>
                  <a:lnTo>
                    <a:pt x="733425" y="866775"/>
                  </a:lnTo>
                  <a:close/>
                </a:path>
                <a:path w="1000125" h="3781425">
                  <a:moveTo>
                    <a:pt x="781050" y="2600325"/>
                  </a:moveTo>
                  <a:lnTo>
                    <a:pt x="0" y="2600325"/>
                  </a:lnTo>
                  <a:lnTo>
                    <a:pt x="0" y="2914650"/>
                  </a:lnTo>
                  <a:lnTo>
                    <a:pt x="781050" y="2914650"/>
                  </a:lnTo>
                  <a:lnTo>
                    <a:pt x="781050" y="2600325"/>
                  </a:lnTo>
                  <a:close/>
                </a:path>
                <a:path w="1000125" h="3781425">
                  <a:moveTo>
                    <a:pt x="895350" y="3467100"/>
                  </a:moveTo>
                  <a:lnTo>
                    <a:pt x="0" y="3467100"/>
                  </a:lnTo>
                  <a:lnTo>
                    <a:pt x="0" y="3781425"/>
                  </a:lnTo>
                  <a:lnTo>
                    <a:pt x="895350" y="3781425"/>
                  </a:lnTo>
                  <a:lnTo>
                    <a:pt x="895350" y="3467100"/>
                  </a:lnTo>
                  <a:close/>
                </a:path>
                <a:path w="1000125" h="3781425">
                  <a:moveTo>
                    <a:pt x="1000125" y="0"/>
                  </a:moveTo>
                  <a:lnTo>
                    <a:pt x="0" y="0"/>
                  </a:lnTo>
                  <a:lnTo>
                    <a:pt x="0" y="314325"/>
                  </a:lnTo>
                  <a:lnTo>
                    <a:pt x="1000125" y="314325"/>
                  </a:lnTo>
                  <a:lnTo>
                    <a:pt x="1000125" y="0"/>
                  </a:lnTo>
                  <a:close/>
                </a:path>
              </a:pathLst>
            </a:custGeom>
            <a:solidFill>
              <a:srgbClr val="E8E8E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 descr=""/>
            <p:cNvSpPr/>
            <p:nvPr/>
          </p:nvSpPr>
          <p:spPr>
            <a:xfrm>
              <a:off x="7567675" y="1290700"/>
              <a:ext cx="0" cy="4333875"/>
            </a:xfrm>
            <a:custGeom>
              <a:avLst/>
              <a:gdLst/>
              <a:ahLst/>
              <a:cxnLst/>
              <a:rect l="l" t="t" r="r" b="b"/>
              <a:pathLst>
                <a:path w="0" h="4333875">
                  <a:moveTo>
                    <a:pt x="0" y="0"/>
                  </a:moveTo>
                  <a:lnTo>
                    <a:pt x="0" y="4333811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8" name="object 38" descr=""/>
          <p:cNvSpPr txBox="1"/>
          <p:nvPr/>
        </p:nvSpPr>
        <p:spPr>
          <a:xfrm>
            <a:off x="8688705" y="1425257"/>
            <a:ext cx="344170" cy="24320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400" spc="-20">
                <a:latin typeface="Segoe UI Emoji"/>
                <a:cs typeface="Segoe UI Emoji"/>
              </a:rPr>
              <a:t>8.3x</a:t>
            </a:r>
            <a:endParaRPr sz="1400">
              <a:latin typeface="Segoe UI Emoji"/>
              <a:cs typeface="Segoe UI Emoji"/>
            </a:endParaRPr>
          </a:p>
        </p:txBody>
      </p:sp>
      <p:sp>
        <p:nvSpPr>
          <p:cNvPr id="39" name="object 39" descr=""/>
          <p:cNvSpPr txBox="1"/>
          <p:nvPr/>
        </p:nvSpPr>
        <p:spPr>
          <a:xfrm>
            <a:off x="8606155" y="1735709"/>
            <a:ext cx="343535" cy="24257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400" spc="-20">
                <a:latin typeface="Segoe UI Emoji"/>
                <a:cs typeface="Segoe UI Emoji"/>
              </a:rPr>
              <a:t>7.6x</a:t>
            </a:r>
            <a:endParaRPr sz="1400">
              <a:latin typeface="Segoe UI Emoji"/>
              <a:cs typeface="Segoe UI Emoji"/>
            </a:endParaRPr>
          </a:p>
        </p:txBody>
      </p:sp>
      <p:sp>
        <p:nvSpPr>
          <p:cNvPr id="40" name="object 40" descr=""/>
          <p:cNvSpPr txBox="1"/>
          <p:nvPr/>
        </p:nvSpPr>
        <p:spPr>
          <a:xfrm>
            <a:off x="8340725" y="2200973"/>
            <a:ext cx="381000" cy="645160"/>
          </a:xfrm>
          <a:prstGeom prst="rect">
            <a:avLst/>
          </a:prstGeom>
        </p:spPr>
        <p:txBody>
          <a:bodyPr wrap="square" lIns="0" tIns="108585" rIns="0" bIns="0" rtlCol="0" vert="horz">
            <a:spAutoFit/>
          </a:bodyPr>
          <a:lstStyle/>
          <a:p>
            <a:pPr marL="48895">
              <a:lnSpc>
                <a:spcPct val="100000"/>
              </a:lnSpc>
              <a:spcBef>
                <a:spcPts val="855"/>
              </a:spcBef>
            </a:pPr>
            <a:r>
              <a:rPr dirty="0" sz="1400" spc="-20">
                <a:latin typeface="Segoe UI Emoji"/>
                <a:cs typeface="Segoe UI Emoji"/>
              </a:rPr>
              <a:t>5.9x</a:t>
            </a:r>
            <a:endParaRPr sz="1400">
              <a:latin typeface="Segoe UI Emoji"/>
              <a:cs typeface="Segoe UI Emoji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dirty="0" sz="1400" spc="-20">
                <a:latin typeface="Segoe UI Emoji"/>
                <a:cs typeface="Segoe UI Emoji"/>
              </a:rPr>
              <a:t>5.6x</a:t>
            </a:r>
            <a:endParaRPr sz="1400">
              <a:latin typeface="Segoe UI Emoji"/>
              <a:cs typeface="Segoe UI Emoji"/>
            </a:endParaRPr>
          </a:p>
        </p:txBody>
      </p:sp>
      <p:sp>
        <p:nvSpPr>
          <p:cNvPr id="41" name="object 41" descr=""/>
          <p:cNvSpPr txBox="1"/>
          <p:nvPr/>
        </p:nvSpPr>
        <p:spPr>
          <a:xfrm>
            <a:off x="8223250" y="3069018"/>
            <a:ext cx="348615" cy="645160"/>
          </a:xfrm>
          <a:prstGeom prst="rect">
            <a:avLst/>
          </a:prstGeom>
        </p:spPr>
        <p:txBody>
          <a:bodyPr wrap="square" lIns="0" tIns="108585" rIns="0" bIns="0" rtlCol="0" vert="horz">
            <a:spAutoFit/>
          </a:bodyPr>
          <a:lstStyle/>
          <a:p>
            <a:pPr marL="17145">
              <a:lnSpc>
                <a:spcPct val="100000"/>
              </a:lnSpc>
              <a:spcBef>
                <a:spcPts val="855"/>
              </a:spcBef>
            </a:pPr>
            <a:r>
              <a:rPr dirty="0" sz="1400" spc="-20">
                <a:latin typeface="Segoe UI Emoji"/>
                <a:cs typeface="Segoe UI Emoji"/>
              </a:rPr>
              <a:t>4.7x</a:t>
            </a:r>
            <a:endParaRPr sz="1400">
              <a:latin typeface="Segoe UI Emoji"/>
              <a:cs typeface="Segoe UI Emoji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dirty="0" sz="1400" spc="-20">
                <a:latin typeface="Segoe UI Emoji"/>
                <a:cs typeface="Segoe UI Emoji"/>
              </a:rPr>
              <a:t>4.7x</a:t>
            </a:r>
            <a:endParaRPr sz="1400">
              <a:latin typeface="Segoe UI Emoji"/>
              <a:cs typeface="Segoe UI Emoji"/>
            </a:endParaRPr>
          </a:p>
        </p:txBody>
      </p:sp>
      <p:sp>
        <p:nvSpPr>
          <p:cNvPr id="42" name="object 42" descr=""/>
          <p:cNvSpPr txBox="1"/>
          <p:nvPr/>
        </p:nvSpPr>
        <p:spPr>
          <a:xfrm>
            <a:off x="8285226" y="4029138"/>
            <a:ext cx="344170" cy="24320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400" spc="-20">
                <a:latin typeface="Segoe UI Emoji"/>
                <a:cs typeface="Segoe UI Emoji"/>
              </a:rPr>
              <a:t>5.2x</a:t>
            </a:r>
            <a:endParaRPr sz="1400">
              <a:latin typeface="Segoe UI Emoji"/>
              <a:cs typeface="Segoe UI Emoji"/>
            </a:endParaRPr>
          </a:p>
        </p:txBody>
      </p:sp>
      <p:sp>
        <p:nvSpPr>
          <p:cNvPr id="43" name="object 43" descr=""/>
          <p:cNvSpPr txBox="1"/>
          <p:nvPr/>
        </p:nvSpPr>
        <p:spPr>
          <a:xfrm>
            <a:off x="8393176" y="4339272"/>
            <a:ext cx="344805" cy="24320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400" spc="-20">
                <a:latin typeface="Segoe UI Emoji"/>
                <a:cs typeface="Segoe UI Emoji"/>
              </a:rPr>
              <a:t>6.0x</a:t>
            </a:r>
            <a:endParaRPr sz="1400">
              <a:latin typeface="Segoe UI Emoji"/>
              <a:cs typeface="Segoe UI Emoji"/>
            </a:endParaRPr>
          </a:p>
        </p:txBody>
      </p:sp>
      <p:sp>
        <p:nvSpPr>
          <p:cNvPr id="44" name="object 44" descr=""/>
          <p:cNvSpPr txBox="1"/>
          <p:nvPr/>
        </p:nvSpPr>
        <p:spPr>
          <a:xfrm>
            <a:off x="8634730" y="4897056"/>
            <a:ext cx="344170" cy="24320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400" spc="-20">
                <a:latin typeface="Segoe UI Emoji"/>
                <a:cs typeface="Segoe UI Emoji"/>
              </a:rPr>
              <a:t>7.9x</a:t>
            </a:r>
            <a:endParaRPr sz="1400">
              <a:latin typeface="Segoe UI Emoji"/>
              <a:cs typeface="Segoe UI Emoji"/>
            </a:endParaRPr>
          </a:p>
        </p:txBody>
      </p:sp>
      <p:sp>
        <p:nvSpPr>
          <p:cNvPr id="45" name="object 45" descr=""/>
          <p:cNvSpPr txBox="1"/>
          <p:nvPr/>
        </p:nvSpPr>
        <p:spPr>
          <a:xfrm>
            <a:off x="5498465" y="5207634"/>
            <a:ext cx="3349625" cy="24257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3018155" algn="l"/>
              </a:tabLst>
            </a:pPr>
            <a:r>
              <a:rPr dirty="0" baseline="3968" sz="2100" spc="-30">
                <a:latin typeface="Segoe UI Emoji"/>
                <a:cs typeface="Segoe UI Emoji"/>
              </a:rPr>
              <a:t>0.5x</a:t>
            </a:r>
            <a:r>
              <a:rPr dirty="0" baseline="3968" sz="2100">
                <a:latin typeface="Segoe UI Emoji"/>
                <a:cs typeface="Segoe UI Emoji"/>
              </a:rPr>
              <a:t>	</a:t>
            </a:r>
            <a:r>
              <a:rPr dirty="0" sz="1400" spc="-20">
                <a:latin typeface="Segoe UI Emoji"/>
                <a:cs typeface="Segoe UI Emoji"/>
              </a:rPr>
              <a:t>6.9x</a:t>
            </a:r>
            <a:endParaRPr sz="1400">
              <a:latin typeface="Segoe UI Emoji"/>
              <a:cs typeface="Segoe UI Emoji"/>
            </a:endParaRPr>
          </a:p>
        </p:txBody>
      </p:sp>
      <p:grpSp>
        <p:nvGrpSpPr>
          <p:cNvPr id="46" name="object 46" descr=""/>
          <p:cNvGrpSpPr/>
          <p:nvPr/>
        </p:nvGrpSpPr>
        <p:grpSpPr>
          <a:xfrm>
            <a:off x="10163238" y="1276413"/>
            <a:ext cx="1066800" cy="4352925"/>
            <a:chOff x="10163238" y="1276413"/>
            <a:chExt cx="1066800" cy="4352925"/>
          </a:xfrm>
        </p:grpSpPr>
        <p:sp>
          <p:nvSpPr>
            <p:cNvPr id="47" name="object 47" descr=""/>
            <p:cNvSpPr/>
            <p:nvPr/>
          </p:nvSpPr>
          <p:spPr>
            <a:xfrm>
              <a:off x="10172700" y="1514474"/>
              <a:ext cx="1057275" cy="390525"/>
            </a:xfrm>
            <a:custGeom>
              <a:avLst/>
              <a:gdLst/>
              <a:ahLst/>
              <a:cxnLst/>
              <a:rect l="l" t="t" r="r" b="b"/>
              <a:pathLst>
                <a:path w="1057275" h="390525">
                  <a:moveTo>
                    <a:pt x="1057275" y="0"/>
                  </a:moveTo>
                  <a:lnTo>
                    <a:pt x="0" y="0"/>
                  </a:lnTo>
                  <a:lnTo>
                    <a:pt x="0" y="390525"/>
                  </a:lnTo>
                  <a:lnTo>
                    <a:pt x="1057275" y="390525"/>
                  </a:lnTo>
                  <a:lnTo>
                    <a:pt x="1057275" y="0"/>
                  </a:lnTo>
                  <a:close/>
                </a:path>
              </a:pathLst>
            </a:custGeom>
            <a:solidFill>
              <a:srgbClr val="F8DD0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 descr=""/>
            <p:cNvSpPr/>
            <p:nvPr/>
          </p:nvSpPr>
          <p:spPr>
            <a:xfrm>
              <a:off x="10172700" y="2381249"/>
              <a:ext cx="600075" cy="3009900"/>
            </a:xfrm>
            <a:custGeom>
              <a:avLst/>
              <a:gdLst/>
              <a:ahLst/>
              <a:cxnLst/>
              <a:rect l="l" t="t" r="r" b="b"/>
              <a:pathLst>
                <a:path w="600075" h="3009900">
                  <a:moveTo>
                    <a:pt x="209550" y="2609850"/>
                  </a:moveTo>
                  <a:lnTo>
                    <a:pt x="0" y="2609850"/>
                  </a:lnTo>
                  <a:lnTo>
                    <a:pt x="0" y="3009900"/>
                  </a:lnTo>
                  <a:lnTo>
                    <a:pt x="209550" y="3009900"/>
                  </a:lnTo>
                  <a:lnTo>
                    <a:pt x="209550" y="2609850"/>
                  </a:lnTo>
                  <a:close/>
                </a:path>
                <a:path w="600075" h="3009900">
                  <a:moveTo>
                    <a:pt x="533400" y="0"/>
                  </a:moveTo>
                  <a:lnTo>
                    <a:pt x="0" y="0"/>
                  </a:lnTo>
                  <a:lnTo>
                    <a:pt x="0" y="400050"/>
                  </a:lnTo>
                  <a:lnTo>
                    <a:pt x="533400" y="400050"/>
                  </a:lnTo>
                  <a:lnTo>
                    <a:pt x="533400" y="0"/>
                  </a:lnTo>
                  <a:close/>
                </a:path>
                <a:path w="600075" h="3009900">
                  <a:moveTo>
                    <a:pt x="600075" y="876300"/>
                  </a:moveTo>
                  <a:lnTo>
                    <a:pt x="0" y="876300"/>
                  </a:lnTo>
                  <a:lnTo>
                    <a:pt x="0" y="1266825"/>
                  </a:lnTo>
                  <a:lnTo>
                    <a:pt x="600075" y="1266825"/>
                  </a:lnTo>
                  <a:lnTo>
                    <a:pt x="600075" y="876300"/>
                  </a:lnTo>
                  <a:close/>
                </a:path>
              </a:pathLst>
            </a:custGeom>
            <a:solidFill>
              <a:srgbClr val="E8E8E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 descr=""/>
            <p:cNvSpPr/>
            <p:nvPr/>
          </p:nvSpPr>
          <p:spPr>
            <a:xfrm>
              <a:off x="10168001" y="1281175"/>
              <a:ext cx="0" cy="4343400"/>
            </a:xfrm>
            <a:custGeom>
              <a:avLst/>
              <a:gdLst/>
              <a:ahLst/>
              <a:cxnLst/>
              <a:rect l="l" t="t" r="r" b="b"/>
              <a:pathLst>
                <a:path w="0" h="4343400">
                  <a:moveTo>
                    <a:pt x="0" y="0"/>
                  </a:moveTo>
                  <a:lnTo>
                    <a:pt x="0" y="4343336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0" name="object 50" descr=""/>
          <p:cNvSpPr txBox="1"/>
          <p:nvPr/>
        </p:nvSpPr>
        <p:spPr>
          <a:xfrm>
            <a:off x="11281409" y="1566862"/>
            <a:ext cx="440055" cy="24320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400" spc="-10">
                <a:latin typeface="Segoe UI Emoji"/>
                <a:cs typeface="Segoe UI Emoji"/>
              </a:rPr>
              <a:t>14.3x</a:t>
            </a:r>
            <a:endParaRPr sz="1400">
              <a:latin typeface="Segoe UI Emoji"/>
              <a:cs typeface="Segoe UI Emoji"/>
            </a:endParaRPr>
          </a:p>
        </p:txBody>
      </p:sp>
      <p:sp>
        <p:nvSpPr>
          <p:cNvPr id="51" name="object 51" descr=""/>
          <p:cNvSpPr txBox="1"/>
          <p:nvPr/>
        </p:nvSpPr>
        <p:spPr>
          <a:xfrm>
            <a:off x="10755630" y="2438400"/>
            <a:ext cx="343535" cy="24257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400" spc="-20">
                <a:latin typeface="Segoe UI Emoji"/>
                <a:cs typeface="Segoe UI Emoji"/>
              </a:rPr>
              <a:t>7.2x</a:t>
            </a:r>
            <a:endParaRPr sz="1400">
              <a:latin typeface="Segoe UI Emoji"/>
              <a:cs typeface="Segoe UI Emoji"/>
            </a:endParaRPr>
          </a:p>
        </p:txBody>
      </p:sp>
      <p:sp>
        <p:nvSpPr>
          <p:cNvPr id="52" name="object 52" descr=""/>
          <p:cNvSpPr txBox="1"/>
          <p:nvPr/>
        </p:nvSpPr>
        <p:spPr>
          <a:xfrm>
            <a:off x="10819130" y="3309048"/>
            <a:ext cx="344170" cy="24320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400" spc="-20">
                <a:latin typeface="Segoe UI Emoji"/>
                <a:cs typeface="Segoe UI Emoji"/>
              </a:rPr>
              <a:t>8.1x</a:t>
            </a:r>
            <a:endParaRPr sz="1400">
              <a:latin typeface="Segoe UI Emoji"/>
              <a:cs typeface="Segoe UI Emoji"/>
            </a:endParaRPr>
          </a:p>
        </p:txBody>
      </p:sp>
      <p:sp>
        <p:nvSpPr>
          <p:cNvPr id="53" name="object 53" descr=""/>
          <p:cNvSpPr txBox="1"/>
          <p:nvPr/>
        </p:nvSpPr>
        <p:spPr>
          <a:xfrm>
            <a:off x="10429875" y="5051361"/>
            <a:ext cx="344805" cy="24320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400" spc="-20">
                <a:latin typeface="Segoe UI Emoji"/>
                <a:cs typeface="Segoe UI Emoji"/>
              </a:rPr>
              <a:t>2.9x</a:t>
            </a:r>
            <a:endParaRPr sz="1400">
              <a:latin typeface="Segoe UI Emoji"/>
              <a:cs typeface="Segoe UI Emoji"/>
            </a:endParaRPr>
          </a:p>
        </p:txBody>
      </p:sp>
      <p:sp>
        <p:nvSpPr>
          <p:cNvPr id="54" name="object 54" descr=""/>
          <p:cNvSpPr txBox="1"/>
          <p:nvPr/>
        </p:nvSpPr>
        <p:spPr>
          <a:xfrm>
            <a:off x="10252075" y="4043362"/>
            <a:ext cx="313690" cy="24320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400" spc="-70">
                <a:latin typeface="Segoe UI Emoji"/>
                <a:cs typeface="Segoe UI Emoji"/>
              </a:rPr>
              <a:t>N/A</a:t>
            </a:r>
            <a:endParaRPr sz="1400">
              <a:latin typeface="Segoe UI Emoji"/>
              <a:cs typeface="Segoe UI Emoji"/>
            </a:endParaRPr>
          </a:p>
        </p:txBody>
      </p:sp>
      <p:sp>
        <p:nvSpPr>
          <p:cNvPr id="55" name="object 55" descr=""/>
          <p:cNvSpPr/>
          <p:nvPr/>
        </p:nvSpPr>
        <p:spPr>
          <a:xfrm>
            <a:off x="552450" y="5772150"/>
            <a:ext cx="257175" cy="190500"/>
          </a:xfrm>
          <a:custGeom>
            <a:avLst/>
            <a:gdLst/>
            <a:ahLst/>
            <a:cxnLst/>
            <a:rect l="l" t="t" r="r" b="b"/>
            <a:pathLst>
              <a:path w="257175" h="190500">
                <a:moveTo>
                  <a:pt x="257175" y="0"/>
                </a:moveTo>
                <a:lnTo>
                  <a:pt x="0" y="0"/>
                </a:lnTo>
                <a:lnTo>
                  <a:pt x="0" y="190500"/>
                </a:lnTo>
                <a:lnTo>
                  <a:pt x="257175" y="190500"/>
                </a:lnTo>
                <a:lnTo>
                  <a:pt x="257175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 descr=""/>
          <p:cNvSpPr/>
          <p:nvPr/>
        </p:nvSpPr>
        <p:spPr>
          <a:xfrm>
            <a:off x="552450" y="6029325"/>
            <a:ext cx="257175" cy="190500"/>
          </a:xfrm>
          <a:custGeom>
            <a:avLst/>
            <a:gdLst/>
            <a:ahLst/>
            <a:cxnLst/>
            <a:rect l="l" t="t" r="r" b="b"/>
            <a:pathLst>
              <a:path w="257175" h="190500">
                <a:moveTo>
                  <a:pt x="257175" y="0"/>
                </a:moveTo>
                <a:lnTo>
                  <a:pt x="0" y="0"/>
                </a:lnTo>
                <a:lnTo>
                  <a:pt x="0" y="190500"/>
                </a:lnTo>
                <a:lnTo>
                  <a:pt x="257175" y="190500"/>
                </a:lnTo>
                <a:lnTo>
                  <a:pt x="257175" y="0"/>
                </a:lnTo>
                <a:close/>
              </a:path>
            </a:pathLst>
          </a:custGeom>
          <a:solidFill>
            <a:srgbClr val="E8E8E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object 57" descr=""/>
          <p:cNvSpPr txBox="1"/>
          <p:nvPr/>
        </p:nvSpPr>
        <p:spPr>
          <a:xfrm>
            <a:off x="843597" y="5704585"/>
            <a:ext cx="507365" cy="53403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19200"/>
              </a:lnSpc>
              <a:spcBef>
                <a:spcPts val="95"/>
              </a:spcBef>
            </a:pPr>
            <a:r>
              <a:rPr dirty="0" sz="1400" spc="-10">
                <a:latin typeface="Segoe UI Emoji"/>
                <a:cs typeface="Segoe UI Emoji"/>
              </a:rPr>
              <a:t>FY23E FY22E</a:t>
            </a:r>
            <a:endParaRPr sz="1400">
              <a:latin typeface="Segoe UI Emoji"/>
              <a:cs typeface="Segoe UI Emoji"/>
            </a:endParaRPr>
          </a:p>
        </p:txBody>
      </p:sp>
      <p:graphicFrame>
        <p:nvGraphicFramePr>
          <p:cNvPr id="58" name="object 58" descr=""/>
          <p:cNvGraphicFramePr>
            <a:graphicFrameLocks noGrp="1"/>
          </p:cNvGraphicFramePr>
          <p:nvPr/>
        </p:nvGraphicFramePr>
        <p:xfrm>
          <a:off x="326707" y="6206818"/>
          <a:ext cx="11621135" cy="6235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53845"/>
                <a:gridCol w="1696720"/>
                <a:gridCol w="1686560"/>
                <a:gridCol w="1686559"/>
                <a:gridCol w="1686559"/>
                <a:gridCol w="1686559"/>
                <a:gridCol w="1551940"/>
              </a:tblGrid>
              <a:tr h="161290">
                <a:tc>
                  <a:txBody>
                    <a:bodyPr/>
                    <a:lstStyle/>
                    <a:p>
                      <a:pPr algn="ctr" marR="137160">
                        <a:lnSpc>
                          <a:spcPts val="1025"/>
                        </a:lnSpc>
                      </a:pPr>
                      <a:r>
                        <a:rPr dirty="0" u="heavy" sz="900" i="1">
                          <a:uFill>
                            <a:solidFill>
                              <a:srgbClr val="A6A6A6"/>
                            </a:solidFill>
                          </a:uFill>
                          <a:latin typeface="Trebuchet MS"/>
                          <a:cs typeface="Trebuchet MS"/>
                        </a:rPr>
                        <a:t>Sources</a:t>
                      </a:r>
                      <a:r>
                        <a:rPr dirty="0" u="heavy" sz="900" spc="-80" i="1">
                          <a:uFill>
                            <a:solidFill>
                              <a:srgbClr val="A6A6A6"/>
                            </a:solidFill>
                          </a:u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u="heavy" sz="900" spc="-75" i="1">
                          <a:uFill>
                            <a:solidFill>
                              <a:srgbClr val="A6A6A6"/>
                            </a:solidFill>
                          </a:uFill>
                          <a:latin typeface="Trebuchet MS"/>
                          <a:cs typeface="Trebuchet MS"/>
                        </a:rPr>
                        <a:t>:</a:t>
                      </a:r>
                      <a:r>
                        <a:rPr dirty="0" u="heavy" sz="900" spc="-45" i="1">
                          <a:uFill>
                            <a:solidFill>
                              <a:srgbClr val="A6A6A6"/>
                            </a:solidFill>
                          </a:u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u="heavy" sz="900" spc="-10" i="1">
                          <a:uFill>
                            <a:solidFill>
                              <a:srgbClr val="A6A6A6"/>
                            </a:solidFill>
                          </a:uFill>
                          <a:latin typeface="Trebuchet MS"/>
                          <a:cs typeface="Trebuchet MS"/>
                        </a:rPr>
                        <a:t>FactSet</a:t>
                      </a:r>
                      <a:r>
                        <a:rPr dirty="0" u="heavy" sz="900" spc="10" i="1">
                          <a:uFill>
                            <a:solidFill>
                              <a:srgbClr val="A6A6A6"/>
                            </a:solidFill>
                          </a:u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u="heavy" sz="900" spc="-10" i="1">
                          <a:uFill>
                            <a:solidFill>
                              <a:srgbClr val="A6A6A6"/>
                            </a:solidFill>
                          </a:uFill>
                          <a:latin typeface="Trebuchet MS"/>
                          <a:cs typeface="Trebuchet MS"/>
                        </a:rPr>
                        <a:t>(2025).</a:t>
                      </a:r>
                      <a:r>
                        <a:rPr dirty="0" u="heavy" sz="900" spc="500" i="1">
                          <a:uFill>
                            <a:solidFill>
                              <a:srgbClr val="A6A6A6"/>
                            </a:solidFill>
                          </a:uFill>
                          <a:latin typeface="Trebuchet MS"/>
                          <a:cs typeface="Trebuchet MS"/>
                        </a:rPr>
                        <a:t> </a:t>
                      </a:r>
                      <a:endParaRPr sz="90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10160">
                        <a:lnSpc>
                          <a:spcPts val="1025"/>
                        </a:lnSpc>
                        <a:tabLst>
                          <a:tab pos="1362710" algn="l"/>
                        </a:tabLst>
                      </a:pPr>
                      <a:r>
                        <a:rPr dirty="0" u="heavy" sz="900" i="1">
                          <a:uFill>
                            <a:solidFill>
                              <a:srgbClr val="ADADAD"/>
                            </a:solidFill>
                          </a:uFill>
                          <a:latin typeface="Trebuchet MS"/>
                          <a:cs typeface="Trebuchet MS"/>
                        </a:rPr>
                        <a:t>	</a:t>
                      </a:r>
                      <a:endParaRPr sz="90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25"/>
                        </a:lnSpc>
                        <a:tabLst>
                          <a:tab pos="1352550" algn="l"/>
                        </a:tabLst>
                      </a:pPr>
                      <a:r>
                        <a:rPr dirty="0" u="heavy" sz="900" i="1">
                          <a:uFill>
                            <a:solidFill>
                              <a:srgbClr val="A6A6A6"/>
                            </a:solidFill>
                          </a:uFill>
                          <a:latin typeface="Trebuchet MS"/>
                          <a:cs typeface="Trebuchet MS"/>
                        </a:rPr>
                        <a:t>	</a:t>
                      </a:r>
                      <a:endParaRPr sz="90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25"/>
                        </a:lnSpc>
                        <a:tabLst>
                          <a:tab pos="1352550" algn="l"/>
                        </a:tabLst>
                      </a:pPr>
                      <a:r>
                        <a:rPr dirty="0" u="heavy" sz="900" i="1">
                          <a:uFill>
                            <a:solidFill>
                              <a:srgbClr val="000000"/>
                            </a:solidFill>
                          </a:uFill>
                          <a:latin typeface="Trebuchet MS"/>
                          <a:cs typeface="Trebuchet MS"/>
                        </a:rPr>
                        <a:t>	</a:t>
                      </a:r>
                      <a:endParaRPr sz="90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25"/>
                        </a:lnSpc>
                        <a:tabLst>
                          <a:tab pos="1352550" algn="l"/>
                        </a:tabLst>
                      </a:pPr>
                      <a:r>
                        <a:rPr dirty="0" u="heavy" sz="900" i="1">
                          <a:uFill>
                            <a:solidFill>
                              <a:srgbClr val="A6A6A6"/>
                            </a:solidFill>
                          </a:uFill>
                          <a:latin typeface="Trebuchet MS"/>
                          <a:cs typeface="Trebuchet MS"/>
                        </a:rPr>
                        <a:t>	</a:t>
                      </a:r>
                      <a:endParaRPr sz="90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25"/>
                        </a:lnSpc>
                        <a:tabLst>
                          <a:tab pos="1352550" algn="l"/>
                        </a:tabLst>
                      </a:pPr>
                      <a:r>
                        <a:rPr dirty="0" u="heavy" sz="900" i="1">
                          <a:uFill>
                            <a:solidFill>
                              <a:srgbClr val="A6A6A6"/>
                            </a:solidFill>
                          </a:uFill>
                          <a:latin typeface="Trebuchet MS"/>
                          <a:cs typeface="Trebuchet MS"/>
                        </a:rPr>
                        <a:t>	</a:t>
                      </a:r>
                      <a:endParaRPr sz="90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134620">
                        <a:lnSpc>
                          <a:spcPts val="1025"/>
                        </a:lnSpc>
                        <a:tabLst>
                          <a:tab pos="1487170" algn="l"/>
                        </a:tabLst>
                      </a:pPr>
                      <a:r>
                        <a:rPr dirty="0" u="heavy" sz="900" i="1">
                          <a:uFill>
                            <a:solidFill>
                              <a:srgbClr val="A6A6A6"/>
                            </a:solidFill>
                          </a:uFill>
                          <a:latin typeface="Trebuchet MS"/>
                          <a:cs typeface="Trebuchet MS"/>
                        </a:rPr>
                        <a:t>	</a:t>
                      </a:r>
                      <a:endParaRPr sz="90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</a:tr>
              <a:tr h="241935">
                <a:tc>
                  <a:txBody>
                    <a:bodyPr/>
                    <a:lstStyle/>
                    <a:p>
                      <a:pPr algn="ctr" marR="11557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dirty="0" sz="1400" spc="-10" b="1">
                          <a:solidFill>
                            <a:srgbClr val="A6A6A6"/>
                          </a:solidFill>
                          <a:latin typeface="Trebuchet MS"/>
                          <a:cs typeface="Trebuchet MS"/>
                        </a:rPr>
                        <a:t>Executive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1397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dirty="0" sz="1400" spc="-10" b="1">
                          <a:solidFill>
                            <a:srgbClr val="ADADAD"/>
                          </a:solidFill>
                          <a:latin typeface="Trebuchet MS"/>
                          <a:cs typeface="Trebuchet MS"/>
                        </a:rPr>
                        <a:t>Industry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13970"/>
                </a:tc>
                <a:tc>
                  <a:txBody>
                    <a:bodyPr/>
                    <a:lstStyle/>
                    <a:p>
                      <a:pPr algn="ctr" marR="127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dirty="0" sz="1400" spc="-10" b="1">
                          <a:solidFill>
                            <a:srgbClr val="A6A6A6"/>
                          </a:solidFill>
                          <a:latin typeface="Trebuchet MS"/>
                          <a:cs typeface="Trebuchet MS"/>
                        </a:rPr>
                        <a:t>Company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1397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dirty="0" sz="1400" spc="-10" b="1">
                          <a:latin typeface="Trebuchet MS"/>
                          <a:cs typeface="Trebuchet MS"/>
                        </a:rPr>
                        <a:t>Financial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1397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dirty="0" sz="1400" spc="-10" b="1">
                          <a:solidFill>
                            <a:srgbClr val="A6A6A6"/>
                          </a:solidFill>
                          <a:latin typeface="Trebuchet MS"/>
                          <a:cs typeface="Trebuchet MS"/>
                        </a:rPr>
                        <a:t>Acquisition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1397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dirty="0" sz="1400" spc="-10" b="1">
                          <a:solidFill>
                            <a:srgbClr val="A6A6A6"/>
                          </a:solidFill>
                          <a:latin typeface="Trebuchet MS"/>
                          <a:cs typeface="Trebuchet MS"/>
                        </a:rPr>
                        <a:t>Alternative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13970"/>
                </a:tc>
                <a:tc>
                  <a:txBody>
                    <a:bodyPr/>
                    <a:lstStyle/>
                    <a:p>
                      <a:pPr algn="ctr" marL="137795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dirty="0" sz="1400" spc="-10" b="1">
                          <a:solidFill>
                            <a:srgbClr val="A6A6A6"/>
                          </a:solidFill>
                          <a:latin typeface="Trebuchet MS"/>
                          <a:cs typeface="Trebuchet MS"/>
                        </a:rPr>
                        <a:t>Conclusion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13970"/>
                </a:tc>
              </a:tr>
              <a:tr h="220345">
                <a:tc>
                  <a:txBody>
                    <a:bodyPr/>
                    <a:lstStyle/>
                    <a:p>
                      <a:pPr algn="ctr" marR="121285">
                        <a:lnSpc>
                          <a:spcPts val="1614"/>
                        </a:lnSpc>
                      </a:pPr>
                      <a:r>
                        <a:rPr dirty="0" sz="1400" spc="-10" b="1">
                          <a:solidFill>
                            <a:srgbClr val="A6A6A6"/>
                          </a:solidFill>
                          <a:latin typeface="Trebuchet MS"/>
                          <a:cs typeface="Trebuchet MS"/>
                        </a:rPr>
                        <a:t>Summary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14"/>
                        </a:lnSpc>
                      </a:pPr>
                      <a:r>
                        <a:rPr dirty="0" sz="1400" spc="-10" b="1">
                          <a:solidFill>
                            <a:srgbClr val="ADADAD"/>
                          </a:solidFill>
                          <a:latin typeface="Trebuchet MS"/>
                          <a:cs typeface="Trebuchet MS"/>
                        </a:rPr>
                        <a:t>Overview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R="5080">
                        <a:lnSpc>
                          <a:spcPts val="1614"/>
                        </a:lnSpc>
                      </a:pPr>
                      <a:r>
                        <a:rPr dirty="0" sz="1400" spc="-10" b="1">
                          <a:solidFill>
                            <a:srgbClr val="A6A6A6"/>
                          </a:solidFill>
                          <a:latin typeface="Trebuchet MS"/>
                          <a:cs typeface="Trebuchet MS"/>
                        </a:rPr>
                        <a:t>Analysis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R="1270">
                        <a:lnSpc>
                          <a:spcPts val="1614"/>
                        </a:lnSpc>
                      </a:pPr>
                      <a:r>
                        <a:rPr dirty="0" sz="1400" spc="-10" b="1">
                          <a:latin typeface="Trebuchet MS"/>
                          <a:cs typeface="Trebuchet MS"/>
                        </a:rPr>
                        <a:t>Analysis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14"/>
                        </a:lnSpc>
                      </a:pPr>
                      <a:r>
                        <a:rPr dirty="0" sz="1400" spc="-10" b="1">
                          <a:solidFill>
                            <a:srgbClr val="A6A6A6"/>
                          </a:solidFill>
                          <a:latin typeface="Trebuchet MS"/>
                          <a:cs typeface="Trebuchet MS"/>
                        </a:rPr>
                        <a:t>Feasibility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14"/>
                        </a:lnSpc>
                      </a:pPr>
                      <a:r>
                        <a:rPr dirty="0" sz="1400" spc="-10" b="1">
                          <a:solidFill>
                            <a:srgbClr val="A6A6A6"/>
                          </a:solidFill>
                          <a:latin typeface="Trebuchet MS"/>
                          <a:cs typeface="Trebuchet MS"/>
                        </a:rPr>
                        <a:t>Solution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grpSp>
        <p:nvGrpSpPr>
          <p:cNvPr id="59" name="object 59" descr=""/>
          <p:cNvGrpSpPr/>
          <p:nvPr/>
        </p:nvGrpSpPr>
        <p:grpSpPr>
          <a:xfrm>
            <a:off x="5057775" y="1370711"/>
            <a:ext cx="1381125" cy="4238625"/>
            <a:chOff x="5057775" y="1370711"/>
            <a:chExt cx="1381125" cy="4238625"/>
          </a:xfrm>
        </p:grpSpPr>
        <p:sp>
          <p:nvSpPr>
            <p:cNvPr id="60" name="object 60" descr=""/>
            <p:cNvSpPr/>
            <p:nvPr/>
          </p:nvSpPr>
          <p:spPr>
            <a:xfrm>
              <a:off x="5617463" y="1379601"/>
              <a:ext cx="0" cy="4220845"/>
            </a:xfrm>
            <a:custGeom>
              <a:avLst/>
              <a:gdLst/>
              <a:ahLst/>
              <a:cxnLst/>
              <a:rect l="l" t="t" r="r" b="b"/>
              <a:pathLst>
                <a:path w="0" h="4220845">
                  <a:moveTo>
                    <a:pt x="0" y="1716024"/>
                  </a:moveTo>
                  <a:lnTo>
                    <a:pt x="0" y="4220260"/>
                  </a:lnTo>
                </a:path>
                <a:path w="0" h="4220845">
                  <a:moveTo>
                    <a:pt x="0" y="0"/>
                  </a:moveTo>
                  <a:lnTo>
                    <a:pt x="0" y="1515999"/>
                  </a:lnTo>
                </a:path>
              </a:pathLst>
            </a:custGeom>
            <a:ln w="17525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1" name="object 61" descr=""/>
            <p:cNvSpPr/>
            <p:nvPr/>
          </p:nvSpPr>
          <p:spPr>
            <a:xfrm>
              <a:off x="5067300" y="2895600"/>
              <a:ext cx="1362075" cy="200025"/>
            </a:xfrm>
            <a:custGeom>
              <a:avLst/>
              <a:gdLst/>
              <a:ahLst/>
              <a:cxnLst/>
              <a:rect l="l" t="t" r="r" b="b"/>
              <a:pathLst>
                <a:path w="1362075" h="200025">
                  <a:moveTo>
                    <a:pt x="0" y="200025"/>
                  </a:moveTo>
                  <a:lnTo>
                    <a:pt x="1362075" y="200025"/>
                  </a:lnTo>
                  <a:lnTo>
                    <a:pt x="1362075" y="0"/>
                  </a:lnTo>
                  <a:lnTo>
                    <a:pt x="0" y="0"/>
                  </a:lnTo>
                  <a:lnTo>
                    <a:pt x="0" y="200025"/>
                  </a:lnTo>
                  <a:close/>
                </a:path>
              </a:pathLst>
            </a:custGeom>
            <a:ln w="1905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2" name="object 62" descr=""/>
          <p:cNvSpPr txBox="1"/>
          <p:nvPr/>
        </p:nvSpPr>
        <p:spPr>
          <a:xfrm>
            <a:off x="5255259" y="2860357"/>
            <a:ext cx="991235" cy="24320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400" spc="-80" b="1">
                <a:latin typeface="Tahoma"/>
                <a:cs typeface="Tahoma"/>
              </a:rPr>
              <a:t>Median</a:t>
            </a:r>
            <a:r>
              <a:rPr dirty="0" sz="1400" spc="-85" b="1">
                <a:latin typeface="Tahoma"/>
                <a:cs typeface="Tahoma"/>
              </a:rPr>
              <a:t> </a:t>
            </a:r>
            <a:r>
              <a:rPr dirty="0" sz="1400" spc="-105" b="1">
                <a:latin typeface="Tahoma"/>
                <a:cs typeface="Tahoma"/>
              </a:rPr>
              <a:t>0.7x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63" name="object 63" descr=""/>
          <p:cNvGrpSpPr/>
          <p:nvPr/>
        </p:nvGrpSpPr>
        <p:grpSpPr>
          <a:xfrm>
            <a:off x="7791450" y="1304036"/>
            <a:ext cx="3255010" cy="4247515"/>
            <a:chOff x="7791450" y="1304036"/>
            <a:chExt cx="3255010" cy="4247515"/>
          </a:xfrm>
        </p:grpSpPr>
        <p:sp>
          <p:nvSpPr>
            <p:cNvPr id="64" name="object 64" descr=""/>
            <p:cNvSpPr/>
            <p:nvPr/>
          </p:nvSpPr>
          <p:spPr>
            <a:xfrm>
              <a:off x="8265413" y="1312926"/>
              <a:ext cx="2771775" cy="4229735"/>
            </a:xfrm>
            <a:custGeom>
              <a:avLst/>
              <a:gdLst/>
              <a:ahLst/>
              <a:cxnLst/>
              <a:rect l="l" t="t" r="r" b="b"/>
              <a:pathLst>
                <a:path w="2771775" h="4229735">
                  <a:moveTo>
                    <a:pt x="0" y="1782699"/>
                  </a:moveTo>
                  <a:lnTo>
                    <a:pt x="0" y="4220210"/>
                  </a:lnTo>
                </a:path>
                <a:path w="2771775" h="4229735">
                  <a:moveTo>
                    <a:pt x="0" y="0"/>
                  </a:moveTo>
                  <a:lnTo>
                    <a:pt x="0" y="1582674"/>
                  </a:lnTo>
                </a:path>
                <a:path w="2771775" h="4229735">
                  <a:moveTo>
                    <a:pt x="2771775" y="1792224"/>
                  </a:moveTo>
                  <a:lnTo>
                    <a:pt x="2771775" y="4229735"/>
                  </a:lnTo>
                </a:path>
                <a:path w="2771775" h="4229735">
                  <a:moveTo>
                    <a:pt x="2771775" y="9525"/>
                  </a:moveTo>
                  <a:lnTo>
                    <a:pt x="2771775" y="1601724"/>
                  </a:lnTo>
                </a:path>
              </a:pathLst>
            </a:custGeom>
            <a:ln w="17525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5" name="object 65" descr=""/>
            <p:cNvSpPr/>
            <p:nvPr/>
          </p:nvSpPr>
          <p:spPr>
            <a:xfrm>
              <a:off x="7800975" y="2895600"/>
              <a:ext cx="1371600" cy="200025"/>
            </a:xfrm>
            <a:custGeom>
              <a:avLst/>
              <a:gdLst/>
              <a:ahLst/>
              <a:cxnLst/>
              <a:rect l="l" t="t" r="r" b="b"/>
              <a:pathLst>
                <a:path w="1371600" h="200025">
                  <a:moveTo>
                    <a:pt x="0" y="200025"/>
                  </a:moveTo>
                  <a:lnTo>
                    <a:pt x="1371600" y="200025"/>
                  </a:lnTo>
                  <a:lnTo>
                    <a:pt x="1371600" y="0"/>
                  </a:lnTo>
                  <a:lnTo>
                    <a:pt x="0" y="0"/>
                  </a:lnTo>
                  <a:lnTo>
                    <a:pt x="0" y="200025"/>
                  </a:lnTo>
                  <a:close/>
                </a:path>
              </a:pathLst>
            </a:custGeom>
            <a:ln w="1905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6" name="object 66" descr=""/>
          <p:cNvSpPr txBox="1"/>
          <p:nvPr/>
        </p:nvSpPr>
        <p:spPr>
          <a:xfrm>
            <a:off x="7995284" y="2860357"/>
            <a:ext cx="991235" cy="24320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400" spc="-80" b="1">
                <a:latin typeface="Tahoma"/>
                <a:cs typeface="Tahoma"/>
              </a:rPr>
              <a:t>Median</a:t>
            </a:r>
            <a:r>
              <a:rPr dirty="0" sz="1400" spc="-85" b="1">
                <a:latin typeface="Tahoma"/>
                <a:cs typeface="Tahoma"/>
              </a:rPr>
              <a:t> </a:t>
            </a:r>
            <a:r>
              <a:rPr dirty="0" sz="1400" spc="-105" b="1">
                <a:latin typeface="Tahoma"/>
                <a:cs typeface="Tahoma"/>
              </a:rPr>
              <a:t>5.8x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67" name="object 67" descr=""/>
          <p:cNvSpPr/>
          <p:nvPr/>
        </p:nvSpPr>
        <p:spPr>
          <a:xfrm>
            <a:off x="10296525" y="2914650"/>
            <a:ext cx="1371600" cy="190500"/>
          </a:xfrm>
          <a:custGeom>
            <a:avLst/>
            <a:gdLst/>
            <a:ahLst/>
            <a:cxnLst/>
            <a:rect l="l" t="t" r="r" b="b"/>
            <a:pathLst>
              <a:path w="1371600" h="190500">
                <a:moveTo>
                  <a:pt x="0" y="190500"/>
                </a:moveTo>
                <a:lnTo>
                  <a:pt x="1371600" y="190500"/>
                </a:lnTo>
                <a:lnTo>
                  <a:pt x="1371600" y="0"/>
                </a:lnTo>
                <a:lnTo>
                  <a:pt x="0" y="0"/>
                </a:lnTo>
                <a:lnTo>
                  <a:pt x="0" y="190500"/>
                </a:lnTo>
                <a:close/>
              </a:path>
            </a:pathLst>
          </a:custGeom>
          <a:ln w="19050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68" descr=""/>
          <p:cNvSpPr txBox="1"/>
          <p:nvPr/>
        </p:nvSpPr>
        <p:spPr>
          <a:xfrm>
            <a:off x="10448290" y="2877502"/>
            <a:ext cx="1086485" cy="24320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400" spc="-80" b="1">
                <a:latin typeface="Tahoma"/>
                <a:cs typeface="Tahoma"/>
              </a:rPr>
              <a:t>Median</a:t>
            </a:r>
            <a:r>
              <a:rPr dirty="0" sz="1400" spc="-85" b="1">
                <a:latin typeface="Tahoma"/>
                <a:cs typeface="Tahoma"/>
              </a:rPr>
              <a:t> </a:t>
            </a:r>
            <a:r>
              <a:rPr dirty="0" sz="1400" spc="-110" b="1">
                <a:latin typeface="Tahoma"/>
                <a:cs typeface="Tahoma"/>
              </a:rPr>
              <a:t>11.7x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69" name="object 69" descr=""/>
          <p:cNvGrpSpPr/>
          <p:nvPr/>
        </p:nvGrpSpPr>
        <p:grpSpPr>
          <a:xfrm>
            <a:off x="723900" y="1409700"/>
            <a:ext cx="504825" cy="3952875"/>
            <a:chOff x="723900" y="1409700"/>
            <a:chExt cx="504825" cy="3952875"/>
          </a:xfrm>
        </p:grpSpPr>
        <p:pic>
          <p:nvPicPr>
            <p:cNvPr id="70" name="object 7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81050" y="4962525"/>
              <a:ext cx="409575" cy="400050"/>
            </a:xfrm>
            <a:prstGeom prst="rect">
              <a:avLst/>
            </a:prstGeom>
          </p:spPr>
        </p:pic>
        <p:pic>
          <p:nvPicPr>
            <p:cNvPr id="71" name="object 7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71525" y="4105275"/>
              <a:ext cx="409575" cy="409575"/>
            </a:xfrm>
            <a:prstGeom prst="rect">
              <a:avLst/>
            </a:prstGeom>
          </p:spPr>
        </p:pic>
        <p:pic>
          <p:nvPicPr>
            <p:cNvPr id="72" name="object 7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62000" y="2276475"/>
              <a:ext cx="428625" cy="428625"/>
            </a:xfrm>
            <a:prstGeom prst="rect">
              <a:avLst/>
            </a:prstGeom>
          </p:spPr>
        </p:pic>
        <p:pic>
          <p:nvPicPr>
            <p:cNvPr id="73" name="object 7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81050" y="1409700"/>
              <a:ext cx="419100" cy="419100"/>
            </a:xfrm>
            <a:prstGeom prst="rect">
              <a:avLst/>
            </a:prstGeom>
          </p:spPr>
        </p:pic>
        <p:pic>
          <p:nvPicPr>
            <p:cNvPr id="74" name="object 7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23900" y="3114675"/>
              <a:ext cx="504825" cy="50482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5095">
              <a:lnSpc>
                <a:spcPct val="100000"/>
              </a:lnSpc>
              <a:spcBef>
                <a:spcPts val="125"/>
              </a:spcBef>
            </a:pPr>
            <a:r>
              <a:rPr dirty="0" spc="-110"/>
              <a:t>Precedent</a:t>
            </a:r>
            <a:r>
              <a:rPr dirty="0" spc="-140"/>
              <a:t> </a:t>
            </a:r>
            <a:r>
              <a:rPr dirty="0" spc="-100"/>
              <a:t>Transactions</a:t>
            </a:r>
            <a:r>
              <a:rPr dirty="0" spc="-135"/>
              <a:t> </a:t>
            </a:r>
            <a:r>
              <a:rPr dirty="0" spc="-10"/>
              <a:t>Analysis</a:t>
            </a:r>
          </a:p>
          <a:p>
            <a:pPr marL="12700">
              <a:lnSpc>
                <a:spcPct val="100000"/>
              </a:lnSpc>
              <a:spcBef>
                <a:spcPts val="80"/>
              </a:spcBef>
              <a:tabLst>
                <a:tab pos="11496040" algn="l"/>
              </a:tabLst>
            </a:pPr>
            <a:r>
              <a:rPr dirty="0" u="heavy" sz="1550" spc="95" b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 </a:t>
            </a:r>
            <a:r>
              <a:rPr dirty="0" u="heavy" sz="1550" b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Pirelli’s</a:t>
            </a:r>
            <a:r>
              <a:rPr dirty="0" u="heavy" sz="1550" spc="114" b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1550" b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Valuation</a:t>
            </a:r>
            <a:r>
              <a:rPr dirty="0" u="heavy" sz="1550" spc="35" b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1550" b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Warrants</a:t>
            </a:r>
            <a:r>
              <a:rPr dirty="0" u="heavy" sz="1550" spc="110" b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1550" b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</a:t>
            </a:r>
            <a:r>
              <a:rPr dirty="0" u="heavy" sz="1550" spc="45" b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1550" b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Discount:</a:t>
            </a:r>
            <a:r>
              <a:rPr dirty="0" u="heavy" sz="1550" spc="75" b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1550" b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8-12x</a:t>
            </a:r>
            <a:r>
              <a:rPr dirty="0" u="heavy" sz="1550" spc="35" b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1550" b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EBITDA</a:t>
            </a:r>
            <a:r>
              <a:rPr dirty="0" u="heavy" sz="1550" spc="114" b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1550" b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is</a:t>
            </a:r>
            <a:r>
              <a:rPr dirty="0" u="heavy" sz="1550" spc="110" b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1550" spc="-10" b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Justifiable</a:t>
            </a:r>
            <a:r>
              <a:rPr dirty="0" u="heavy" sz="1550" b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	</a:t>
            </a:r>
            <a:endParaRPr sz="1550">
              <a:latin typeface="Calibri"/>
              <a:cs typeface="Calibri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2355850" y="6366192"/>
            <a:ext cx="741680" cy="462915"/>
          </a:xfrm>
          <a:prstGeom prst="rect">
            <a:avLst/>
          </a:prstGeom>
        </p:spPr>
        <p:txBody>
          <a:bodyPr wrap="square" lIns="0" tIns="10160" rIns="0" bIns="0" rtlCol="0" vert="horz">
            <a:spAutoFit/>
          </a:bodyPr>
          <a:lstStyle/>
          <a:p>
            <a:pPr marL="12700" marR="5080" indent="44450">
              <a:lnSpc>
                <a:spcPct val="102800"/>
              </a:lnSpc>
              <a:spcBef>
                <a:spcPts val="80"/>
              </a:spcBef>
            </a:pPr>
            <a:r>
              <a:rPr dirty="0" sz="1400" spc="-20" b="1">
                <a:solidFill>
                  <a:srgbClr val="ADADAD"/>
                </a:solidFill>
                <a:latin typeface="Trebuchet MS"/>
                <a:cs typeface="Trebuchet MS"/>
              </a:rPr>
              <a:t>Industry </a:t>
            </a:r>
            <a:r>
              <a:rPr dirty="0" sz="1400" spc="-80" b="1">
                <a:solidFill>
                  <a:srgbClr val="ADADAD"/>
                </a:solidFill>
                <a:latin typeface="Trebuchet MS"/>
                <a:cs typeface="Trebuchet MS"/>
              </a:rPr>
              <a:t>Overview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2057400" y="6343650"/>
            <a:ext cx="1332230" cy="0"/>
          </a:xfrm>
          <a:custGeom>
            <a:avLst/>
            <a:gdLst/>
            <a:ahLst/>
            <a:cxnLst/>
            <a:rect l="l" t="t" r="r" b="b"/>
            <a:pathLst>
              <a:path w="1332229" h="0">
                <a:moveTo>
                  <a:pt x="0" y="0"/>
                </a:moveTo>
                <a:lnTo>
                  <a:pt x="1331976" y="0"/>
                </a:lnTo>
              </a:path>
            </a:pathLst>
          </a:custGeom>
          <a:ln w="19050">
            <a:solidFill>
              <a:srgbClr val="ADADA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/>
          <p:nvPr/>
        </p:nvSpPr>
        <p:spPr>
          <a:xfrm>
            <a:off x="4035678" y="6366192"/>
            <a:ext cx="758825" cy="462915"/>
          </a:xfrm>
          <a:prstGeom prst="rect">
            <a:avLst/>
          </a:prstGeom>
        </p:spPr>
        <p:txBody>
          <a:bodyPr wrap="square" lIns="0" tIns="10160" rIns="0" bIns="0" rtlCol="0" vert="horz">
            <a:spAutoFit/>
          </a:bodyPr>
          <a:lstStyle/>
          <a:p>
            <a:pPr marL="57150" marR="5080" indent="-45085">
              <a:lnSpc>
                <a:spcPct val="102800"/>
              </a:lnSpc>
              <a:spcBef>
                <a:spcPts val="80"/>
              </a:spcBef>
            </a:pPr>
            <a:r>
              <a:rPr dirty="0" sz="1400" spc="-45" b="1">
                <a:solidFill>
                  <a:srgbClr val="A6A6A6"/>
                </a:solidFill>
                <a:latin typeface="Trebuchet MS"/>
                <a:cs typeface="Trebuchet MS"/>
              </a:rPr>
              <a:t>Company </a:t>
            </a:r>
            <a:r>
              <a:rPr dirty="0" sz="1400" spc="-10" b="1">
                <a:solidFill>
                  <a:srgbClr val="A6A6A6"/>
                </a:solidFill>
                <a:latin typeface="Trebuchet MS"/>
                <a:cs typeface="Trebuchet MS"/>
              </a:rPr>
              <a:t>Analysis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6" name="object 6" descr=""/>
          <p:cNvSpPr/>
          <p:nvPr/>
        </p:nvSpPr>
        <p:spPr>
          <a:xfrm>
            <a:off x="3743325" y="6343650"/>
            <a:ext cx="1332230" cy="0"/>
          </a:xfrm>
          <a:custGeom>
            <a:avLst/>
            <a:gdLst/>
            <a:ahLst/>
            <a:cxnLst/>
            <a:rect l="l" t="t" r="r" b="b"/>
            <a:pathLst>
              <a:path w="1332229" h="0">
                <a:moveTo>
                  <a:pt x="0" y="0"/>
                </a:moveTo>
                <a:lnTo>
                  <a:pt x="1331976" y="0"/>
                </a:lnTo>
              </a:path>
            </a:pathLst>
          </a:custGeom>
          <a:ln w="19050">
            <a:solidFill>
              <a:srgbClr val="A6A6A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 txBox="1"/>
          <p:nvPr/>
        </p:nvSpPr>
        <p:spPr>
          <a:xfrm>
            <a:off x="657542" y="6366192"/>
            <a:ext cx="768350" cy="462915"/>
          </a:xfrm>
          <a:prstGeom prst="rect">
            <a:avLst/>
          </a:prstGeom>
        </p:spPr>
        <p:txBody>
          <a:bodyPr wrap="square" lIns="0" tIns="10160" rIns="0" bIns="0" rtlCol="0" vert="horz">
            <a:spAutoFit/>
          </a:bodyPr>
          <a:lstStyle/>
          <a:p>
            <a:pPr marL="13970" marR="5080" indent="-1905">
              <a:lnSpc>
                <a:spcPct val="102800"/>
              </a:lnSpc>
              <a:spcBef>
                <a:spcPts val="80"/>
              </a:spcBef>
            </a:pPr>
            <a:r>
              <a:rPr dirty="0" sz="1400" spc="-75" b="1">
                <a:solidFill>
                  <a:srgbClr val="A6A6A6"/>
                </a:solidFill>
                <a:latin typeface="Trebuchet MS"/>
                <a:cs typeface="Trebuchet MS"/>
              </a:rPr>
              <a:t>Executive </a:t>
            </a:r>
            <a:r>
              <a:rPr dirty="0" sz="1400" spc="-40" b="1">
                <a:solidFill>
                  <a:srgbClr val="A6A6A6"/>
                </a:solidFill>
                <a:latin typeface="Trebuchet MS"/>
                <a:cs typeface="Trebuchet MS"/>
              </a:rPr>
              <a:t>Summary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8" name="object 8" descr=""/>
          <p:cNvSpPr/>
          <p:nvPr/>
        </p:nvSpPr>
        <p:spPr>
          <a:xfrm>
            <a:off x="371475" y="6343650"/>
            <a:ext cx="1332230" cy="0"/>
          </a:xfrm>
          <a:custGeom>
            <a:avLst/>
            <a:gdLst/>
            <a:ahLst/>
            <a:cxnLst/>
            <a:rect l="l" t="t" r="r" b="b"/>
            <a:pathLst>
              <a:path w="1332230" h="0">
                <a:moveTo>
                  <a:pt x="0" y="0"/>
                </a:moveTo>
                <a:lnTo>
                  <a:pt x="1331976" y="0"/>
                </a:lnTo>
              </a:path>
            </a:pathLst>
          </a:custGeom>
          <a:ln w="19050">
            <a:solidFill>
              <a:srgbClr val="A6A6A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 txBox="1"/>
          <p:nvPr/>
        </p:nvSpPr>
        <p:spPr>
          <a:xfrm>
            <a:off x="5743575" y="6366192"/>
            <a:ext cx="716280" cy="462915"/>
          </a:xfrm>
          <a:prstGeom prst="rect">
            <a:avLst/>
          </a:prstGeom>
        </p:spPr>
        <p:txBody>
          <a:bodyPr wrap="square" lIns="0" tIns="10160" rIns="0" bIns="0" rtlCol="0" vert="horz">
            <a:spAutoFit/>
          </a:bodyPr>
          <a:lstStyle/>
          <a:p>
            <a:pPr marL="36195" marR="5080" indent="-24130">
              <a:lnSpc>
                <a:spcPct val="102800"/>
              </a:lnSpc>
              <a:spcBef>
                <a:spcPts val="80"/>
              </a:spcBef>
            </a:pPr>
            <a:r>
              <a:rPr dirty="0" sz="1400" spc="-65" b="1">
                <a:latin typeface="Trebuchet MS"/>
                <a:cs typeface="Trebuchet MS"/>
              </a:rPr>
              <a:t>Financial </a:t>
            </a:r>
            <a:r>
              <a:rPr dirty="0" sz="1400" spc="-10" b="1">
                <a:latin typeface="Trebuchet MS"/>
                <a:cs typeface="Trebuchet MS"/>
              </a:rPr>
              <a:t>Analysis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0" name="object 10" descr=""/>
          <p:cNvSpPr/>
          <p:nvPr/>
        </p:nvSpPr>
        <p:spPr>
          <a:xfrm>
            <a:off x="5429250" y="6343650"/>
            <a:ext cx="1332230" cy="0"/>
          </a:xfrm>
          <a:custGeom>
            <a:avLst/>
            <a:gdLst/>
            <a:ahLst/>
            <a:cxnLst/>
            <a:rect l="l" t="t" r="r" b="b"/>
            <a:pathLst>
              <a:path w="1332229" h="0">
                <a:moveTo>
                  <a:pt x="0" y="0"/>
                </a:moveTo>
                <a:lnTo>
                  <a:pt x="1331976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 txBox="1"/>
          <p:nvPr/>
        </p:nvSpPr>
        <p:spPr>
          <a:xfrm>
            <a:off x="7348855" y="6366192"/>
            <a:ext cx="883919" cy="462915"/>
          </a:xfrm>
          <a:prstGeom prst="rect">
            <a:avLst/>
          </a:prstGeom>
        </p:spPr>
        <p:txBody>
          <a:bodyPr wrap="square" lIns="0" tIns="10160" rIns="0" bIns="0" rtlCol="0" vert="horz">
            <a:spAutoFit/>
          </a:bodyPr>
          <a:lstStyle/>
          <a:p>
            <a:pPr marL="50165" marR="5080" indent="-38100">
              <a:lnSpc>
                <a:spcPct val="102800"/>
              </a:lnSpc>
              <a:spcBef>
                <a:spcPts val="80"/>
              </a:spcBef>
            </a:pPr>
            <a:r>
              <a:rPr dirty="0" sz="1400" spc="-55" b="1">
                <a:solidFill>
                  <a:srgbClr val="A6A6A6"/>
                </a:solidFill>
                <a:latin typeface="Trebuchet MS"/>
                <a:cs typeface="Trebuchet MS"/>
              </a:rPr>
              <a:t>Acquisition </a:t>
            </a:r>
            <a:r>
              <a:rPr dirty="0" sz="1400" spc="-35" b="1">
                <a:solidFill>
                  <a:srgbClr val="A6A6A6"/>
                </a:solidFill>
                <a:latin typeface="Trebuchet MS"/>
                <a:cs typeface="Trebuchet MS"/>
              </a:rPr>
              <a:t>Feasibility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2" name="object 12" descr=""/>
          <p:cNvSpPr/>
          <p:nvPr/>
        </p:nvSpPr>
        <p:spPr>
          <a:xfrm>
            <a:off x="7115175" y="6343650"/>
            <a:ext cx="1332230" cy="0"/>
          </a:xfrm>
          <a:custGeom>
            <a:avLst/>
            <a:gdLst/>
            <a:ahLst/>
            <a:cxnLst/>
            <a:rect l="l" t="t" r="r" b="b"/>
            <a:pathLst>
              <a:path w="1332229" h="0">
                <a:moveTo>
                  <a:pt x="0" y="0"/>
                </a:moveTo>
                <a:lnTo>
                  <a:pt x="1331976" y="0"/>
                </a:lnTo>
              </a:path>
            </a:pathLst>
          </a:custGeom>
          <a:ln w="19050">
            <a:solidFill>
              <a:srgbClr val="A6A6A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 descr=""/>
          <p:cNvSpPr txBox="1"/>
          <p:nvPr/>
        </p:nvSpPr>
        <p:spPr>
          <a:xfrm>
            <a:off x="9048115" y="6366192"/>
            <a:ext cx="852805" cy="462915"/>
          </a:xfrm>
          <a:prstGeom prst="rect">
            <a:avLst/>
          </a:prstGeom>
        </p:spPr>
        <p:txBody>
          <a:bodyPr wrap="square" lIns="0" tIns="10160" rIns="0" bIns="0" rtlCol="0" vert="horz">
            <a:spAutoFit/>
          </a:bodyPr>
          <a:lstStyle/>
          <a:p>
            <a:pPr marL="111125" marR="5080" indent="-99060">
              <a:lnSpc>
                <a:spcPct val="102800"/>
              </a:lnSpc>
              <a:spcBef>
                <a:spcPts val="80"/>
              </a:spcBef>
            </a:pPr>
            <a:r>
              <a:rPr dirty="0" sz="1400" spc="-85" b="1">
                <a:solidFill>
                  <a:srgbClr val="A6A6A6"/>
                </a:solidFill>
                <a:latin typeface="Trebuchet MS"/>
                <a:cs typeface="Trebuchet MS"/>
              </a:rPr>
              <a:t>Alternative </a:t>
            </a:r>
            <a:r>
              <a:rPr dirty="0" sz="1400" spc="-10" b="1">
                <a:solidFill>
                  <a:srgbClr val="A6A6A6"/>
                </a:solidFill>
                <a:latin typeface="Trebuchet MS"/>
                <a:cs typeface="Trebuchet MS"/>
              </a:rPr>
              <a:t>Solution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4" name="object 14" descr=""/>
          <p:cNvSpPr/>
          <p:nvPr/>
        </p:nvSpPr>
        <p:spPr>
          <a:xfrm>
            <a:off x="8801100" y="6343650"/>
            <a:ext cx="1332230" cy="0"/>
          </a:xfrm>
          <a:custGeom>
            <a:avLst/>
            <a:gdLst/>
            <a:ahLst/>
            <a:cxnLst/>
            <a:rect l="l" t="t" r="r" b="b"/>
            <a:pathLst>
              <a:path w="1332229" h="0">
                <a:moveTo>
                  <a:pt x="0" y="0"/>
                </a:moveTo>
                <a:lnTo>
                  <a:pt x="1331976" y="0"/>
                </a:lnTo>
              </a:path>
            </a:pathLst>
          </a:custGeom>
          <a:ln w="19050">
            <a:solidFill>
              <a:srgbClr val="A6A6A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 descr=""/>
          <p:cNvSpPr txBox="1"/>
          <p:nvPr/>
        </p:nvSpPr>
        <p:spPr>
          <a:xfrm>
            <a:off x="10718418" y="6366192"/>
            <a:ext cx="893444" cy="24320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400" spc="-25" b="1">
                <a:solidFill>
                  <a:srgbClr val="A6A6A6"/>
                </a:solidFill>
                <a:latin typeface="Trebuchet MS"/>
                <a:cs typeface="Trebuchet MS"/>
              </a:rPr>
              <a:t>Conclusion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6" name="object 16" descr=""/>
          <p:cNvSpPr/>
          <p:nvPr/>
        </p:nvSpPr>
        <p:spPr>
          <a:xfrm>
            <a:off x="10487025" y="6343650"/>
            <a:ext cx="1332230" cy="0"/>
          </a:xfrm>
          <a:custGeom>
            <a:avLst/>
            <a:gdLst/>
            <a:ahLst/>
            <a:cxnLst/>
            <a:rect l="l" t="t" r="r" b="b"/>
            <a:pathLst>
              <a:path w="1332229" h="0">
                <a:moveTo>
                  <a:pt x="0" y="0"/>
                </a:moveTo>
                <a:lnTo>
                  <a:pt x="1331976" y="0"/>
                </a:lnTo>
              </a:path>
            </a:pathLst>
          </a:custGeom>
          <a:ln w="19050">
            <a:solidFill>
              <a:srgbClr val="A6A6A6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01425" y="76200"/>
            <a:ext cx="438150" cy="533400"/>
          </a:xfrm>
          <a:prstGeom prst="rect">
            <a:avLst/>
          </a:prstGeom>
        </p:spPr>
      </p:pic>
      <p:grpSp>
        <p:nvGrpSpPr>
          <p:cNvPr id="18" name="object 18" descr=""/>
          <p:cNvGrpSpPr/>
          <p:nvPr/>
        </p:nvGrpSpPr>
        <p:grpSpPr>
          <a:xfrm>
            <a:off x="1123950" y="1152525"/>
            <a:ext cx="10023475" cy="4745355"/>
            <a:chOff x="1123950" y="1152525"/>
            <a:chExt cx="10023475" cy="4745355"/>
          </a:xfrm>
        </p:grpSpPr>
        <p:sp>
          <p:nvSpPr>
            <p:cNvPr id="19" name="object 19" descr=""/>
            <p:cNvSpPr/>
            <p:nvPr/>
          </p:nvSpPr>
          <p:spPr>
            <a:xfrm>
              <a:off x="1195387" y="5834062"/>
              <a:ext cx="9944735" cy="59055"/>
            </a:xfrm>
            <a:custGeom>
              <a:avLst/>
              <a:gdLst/>
              <a:ahLst/>
              <a:cxnLst/>
              <a:rect l="l" t="t" r="r" b="b"/>
              <a:pathLst>
                <a:path w="9944735" h="59054">
                  <a:moveTo>
                    <a:pt x="0" y="0"/>
                  </a:moveTo>
                  <a:lnTo>
                    <a:pt x="0" y="58737"/>
                  </a:lnTo>
                </a:path>
                <a:path w="9944735" h="59054">
                  <a:moveTo>
                    <a:pt x="9944163" y="0"/>
                  </a:moveTo>
                  <a:lnTo>
                    <a:pt x="9944163" y="58737"/>
                  </a:lnTo>
                </a:path>
                <a:path w="9944735" h="59054">
                  <a:moveTo>
                    <a:pt x="1247838" y="0"/>
                  </a:moveTo>
                  <a:lnTo>
                    <a:pt x="1247838" y="58737"/>
                  </a:lnTo>
                </a:path>
                <a:path w="9944735" h="59054">
                  <a:moveTo>
                    <a:pt x="2486088" y="0"/>
                  </a:moveTo>
                  <a:lnTo>
                    <a:pt x="2486088" y="58737"/>
                  </a:lnTo>
                </a:path>
                <a:path w="9944735" h="59054">
                  <a:moveTo>
                    <a:pt x="8715438" y="0"/>
                  </a:moveTo>
                  <a:lnTo>
                    <a:pt x="8715438" y="58737"/>
                  </a:lnTo>
                </a:path>
                <a:path w="9944735" h="59054">
                  <a:moveTo>
                    <a:pt x="3743388" y="0"/>
                  </a:moveTo>
                  <a:lnTo>
                    <a:pt x="3743388" y="58737"/>
                  </a:lnTo>
                </a:path>
                <a:path w="9944735" h="59054">
                  <a:moveTo>
                    <a:pt x="4972113" y="0"/>
                  </a:moveTo>
                  <a:lnTo>
                    <a:pt x="4972113" y="58737"/>
                  </a:lnTo>
                </a:path>
                <a:path w="9944735" h="59054">
                  <a:moveTo>
                    <a:pt x="7458138" y="0"/>
                  </a:moveTo>
                  <a:lnTo>
                    <a:pt x="7458138" y="58737"/>
                  </a:lnTo>
                </a:path>
                <a:path w="9944735" h="59054">
                  <a:moveTo>
                    <a:pt x="6229413" y="0"/>
                  </a:moveTo>
                  <a:lnTo>
                    <a:pt x="6229413" y="58737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1128712" y="1157287"/>
              <a:ext cx="10011410" cy="4676775"/>
            </a:xfrm>
            <a:custGeom>
              <a:avLst/>
              <a:gdLst/>
              <a:ahLst/>
              <a:cxnLst/>
              <a:rect l="l" t="t" r="r" b="b"/>
              <a:pathLst>
                <a:path w="10011410" h="4676775">
                  <a:moveTo>
                    <a:pt x="57150" y="4676775"/>
                  </a:moveTo>
                  <a:lnTo>
                    <a:pt x="10010775" y="4676775"/>
                  </a:lnTo>
                  <a:lnTo>
                    <a:pt x="10010775" y="0"/>
                  </a:lnTo>
                  <a:lnTo>
                    <a:pt x="57150" y="0"/>
                  </a:lnTo>
                  <a:lnTo>
                    <a:pt x="57150" y="4676775"/>
                  </a:lnTo>
                  <a:close/>
                </a:path>
                <a:path w="10011410" h="4676775">
                  <a:moveTo>
                    <a:pt x="57150" y="4676775"/>
                  </a:moveTo>
                  <a:lnTo>
                    <a:pt x="57150" y="63"/>
                  </a:lnTo>
                </a:path>
                <a:path w="10011410" h="4676775">
                  <a:moveTo>
                    <a:pt x="0" y="4676775"/>
                  </a:moveTo>
                  <a:lnTo>
                    <a:pt x="57150" y="4676775"/>
                  </a:lnTo>
                </a:path>
                <a:path w="10011410" h="4676775">
                  <a:moveTo>
                    <a:pt x="0" y="4248213"/>
                  </a:moveTo>
                  <a:lnTo>
                    <a:pt x="57150" y="4248213"/>
                  </a:lnTo>
                </a:path>
                <a:path w="10011410" h="4676775">
                  <a:moveTo>
                    <a:pt x="0" y="3819461"/>
                  </a:moveTo>
                  <a:lnTo>
                    <a:pt x="57150" y="3819461"/>
                  </a:lnTo>
                </a:path>
                <a:path w="10011410" h="4676775">
                  <a:moveTo>
                    <a:pt x="0" y="3400361"/>
                  </a:moveTo>
                  <a:lnTo>
                    <a:pt x="57150" y="3400361"/>
                  </a:lnTo>
                </a:path>
                <a:path w="10011410" h="4676775">
                  <a:moveTo>
                    <a:pt x="0" y="2971863"/>
                  </a:moveTo>
                  <a:lnTo>
                    <a:pt x="57150" y="2971863"/>
                  </a:lnTo>
                </a:path>
                <a:path w="10011410" h="4676775">
                  <a:moveTo>
                    <a:pt x="0" y="2543238"/>
                  </a:moveTo>
                  <a:lnTo>
                    <a:pt x="57150" y="2543238"/>
                  </a:lnTo>
                </a:path>
                <a:path w="10011410" h="4676775">
                  <a:moveTo>
                    <a:pt x="0" y="2124138"/>
                  </a:moveTo>
                  <a:lnTo>
                    <a:pt x="57150" y="2124138"/>
                  </a:lnTo>
                </a:path>
                <a:path w="10011410" h="4676775">
                  <a:moveTo>
                    <a:pt x="0" y="1695513"/>
                  </a:moveTo>
                  <a:lnTo>
                    <a:pt x="57150" y="1695513"/>
                  </a:lnTo>
                </a:path>
                <a:path w="10011410" h="4676775">
                  <a:moveTo>
                    <a:pt x="0" y="1276413"/>
                  </a:moveTo>
                  <a:lnTo>
                    <a:pt x="57150" y="1276413"/>
                  </a:lnTo>
                </a:path>
                <a:path w="10011410" h="4676775">
                  <a:moveTo>
                    <a:pt x="0" y="847788"/>
                  </a:moveTo>
                  <a:lnTo>
                    <a:pt x="57150" y="847788"/>
                  </a:lnTo>
                </a:path>
                <a:path w="10011410" h="4676775">
                  <a:moveTo>
                    <a:pt x="0" y="419163"/>
                  </a:moveTo>
                  <a:lnTo>
                    <a:pt x="57150" y="419163"/>
                  </a:lnTo>
                </a:path>
                <a:path w="10011410" h="4676775">
                  <a:moveTo>
                    <a:pt x="0" y="63"/>
                  </a:moveTo>
                  <a:lnTo>
                    <a:pt x="57150" y="63"/>
                  </a:lnTo>
                </a:path>
                <a:path w="10011410" h="4676775">
                  <a:moveTo>
                    <a:pt x="57150" y="4676775"/>
                  </a:moveTo>
                  <a:lnTo>
                    <a:pt x="10010838" y="4676775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1" name="object 21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429938" y="2521013"/>
              <a:ext cx="85598" cy="85598"/>
            </a:xfrm>
            <a:prstGeom prst="rect">
              <a:avLst/>
            </a:prstGeom>
          </p:spPr>
        </p:pic>
        <p:pic>
          <p:nvPicPr>
            <p:cNvPr id="22" name="object 22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382313" y="3063938"/>
              <a:ext cx="85598" cy="85598"/>
            </a:xfrm>
            <a:prstGeom prst="rect">
              <a:avLst/>
            </a:prstGeom>
          </p:spPr>
        </p:pic>
        <p:pic>
          <p:nvPicPr>
            <p:cNvPr id="23" name="object 23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572438" y="4006786"/>
              <a:ext cx="85598" cy="85725"/>
            </a:xfrm>
            <a:prstGeom prst="rect">
              <a:avLst/>
            </a:prstGeom>
          </p:spPr>
        </p:pic>
        <p:pic>
          <p:nvPicPr>
            <p:cNvPr id="24" name="object 2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400488" y="1511363"/>
              <a:ext cx="85598" cy="85598"/>
            </a:xfrm>
            <a:prstGeom prst="rect">
              <a:avLst/>
            </a:prstGeom>
          </p:spPr>
        </p:pic>
        <p:pic>
          <p:nvPicPr>
            <p:cNvPr id="25" name="object 2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66913" y="1568513"/>
              <a:ext cx="85598" cy="85598"/>
            </a:xfrm>
            <a:prstGeom prst="rect">
              <a:avLst/>
            </a:prstGeom>
          </p:spPr>
        </p:pic>
        <p:sp>
          <p:nvSpPr>
            <p:cNvPr id="26" name="object 26" descr=""/>
            <p:cNvSpPr/>
            <p:nvPr/>
          </p:nvSpPr>
          <p:spPr>
            <a:xfrm>
              <a:off x="1190625" y="2647950"/>
              <a:ext cx="9947275" cy="0"/>
            </a:xfrm>
            <a:custGeom>
              <a:avLst/>
              <a:gdLst/>
              <a:ahLst/>
              <a:cxnLst/>
              <a:rect l="l" t="t" r="r" b="b"/>
              <a:pathLst>
                <a:path w="9947275" h="0">
                  <a:moveTo>
                    <a:pt x="0" y="0"/>
                  </a:moveTo>
                  <a:lnTo>
                    <a:pt x="9947275" y="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 descr=""/>
            <p:cNvSpPr/>
            <p:nvPr/>
          </p:nvSpPr>
          <p:spPr>
            <a:xfrm>
              <a:off x="3510026" y="1585976"/>
              <a:ext cx="6974205" cy="1694180"/>
            </a:xfrm>
            <a:custGeom>
              <a:avLst/>
              <a:gdLst/>
              <a:ahLst/>
              <a:cxnLst/>
              <a:rect l="l" t="t" r="r" b="b"/>
              <a:pathLst>
                <a:path w="6974205" h="1694179">
                  <a:moveTo>
                    <a:pt x="6972300" y="904875"/>
                  </a:moveTo>
                  <a:lnTo>
                    <a:pt x="6973824" y="939800"/>
                  </a:lnTo>
                </a:path>
                <a:path w="6974205" h="1694179">
                  <a:moveTo>
                    <a:pt x="6935724" y="1693799"/>
                  </a:moveTo>
                  <a:lnTo>
                    <a:pt x="6934200" y="1590548"/>
                  </a:lnTo>
                </a:path>
                <a:path w="6974205" h="1694179">
                  <a:moveTo>
                    <a:pt x="198374" y="61849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8" name="object 28" descr=""/>
          <p:cNvSpPr txBox="1"/>
          <p:nvPr/>
        </p:nvSpPr>
        <p:spPr>
          <a:xfrm>
            <a:off x="9456166" y="5920422"/>
            <a:ext cx="909319" cy="24257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400" spc="-30">
                <a:latin typeface="Segoe UI Emoji"/>
                <a:cs typeface="Segoe UI Emoji"/>
              </a:rPr>
              <a:t>2023-</a:t>
            </a:r>
            <a:r>
              <a:rPr dirty="0" sz="1400" spc="-40">
                <a:latin typeface="Segoe UI Emoji"/>
                <a:cs typeface="Segoe UI Emoji"/>
              </a:rPr>
              <a:t>01-</a:t>
            </a:r>
            <a:r>
              <a:rPr dirty="0" sz="1400" spc="-25">
                <a:latin typeface="Segoe UI Emoji"/>
                <a:cs typeface="Segoe UI Emoji"/>
              </a:rPr>
              <a:t>01</a:t>
            </a:r>
            <a:endParaRPr sz="1400">
              <a:latin typeface="Segoe UI Emoji"/>
              <a:cs typeface="Segoe UI Emoji"/>
            </a:endParaRPr>
          </a:p>
        </p:txBody>
      </p:sp>
      <p:sp>
        <p:nvSpPr>
          <p:cNvPr id="29" name="object 29" descr=""/>
          <p:cNvSpPr txBox="1"/>
          <p:nvPr/>
        </p:nvSpPr>
        <p:spPr>
          <a:xfrm>
            <a:off x="4481829" y="5920422"/>
            <a:ext cx="909319" cy="24257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400" spc="-30">
                <a:latin typeface="Segoe UI Emoji"/>
                <a:cs typeface="Segoe UI Emoji"/>
              </a:rPr>
              <a:t>2021-</a:t>
            </a:r>
            <a:r>
              <a:rPr dirty="0" sz="1400" spc="-40">
                <a:latin typeface="Segoe UI Emoji"/>
                <a:cs typeface="Segoe UI Emoji"/>
              </a:rPr>
              <a:t>01-</a:t>
            </a:r>
            <a:r>
              <a:rPr dirty="0" sz="1400" spc="-25">
                <a:latin typeface="Segoe UI Emoji"/>
                <a:cs typeface="Segoe UI Emoji"/>
              </a:rPr>
              <a:t>01</a:t>
            </a:r>
            <a:endParaRPr sz="1400">
              <a:latin typeface="Segoe UI Emoji"/>
              <a:cs typeface="Segoe UI Emoji"/>
            </a:endParaRPr>
          </a:p>
        </p:txBody>
      </p:sp>
      <p:sp>
        <p:nvSpPr>
          <p:cNvPr id="30" name="object 30" descr=""/>
          <p:cNvSpPr txBox="1"/>
          <p:nvPr/>
        </p:nvSpPr>
        <p:spPr>
          <a:xfrm>
            <a:off x="1987550" y="5920422"/>
            <a:ext cx="909319" cy="24257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400" spc="-30">
                <a:latin typeface="Segoe UI Emoji"/>
                <a:cs typeface="Segoe UI Emoji"/>
              </a:rPr>
              <a:t>2020-</a:t>
            </a:r>
            <a:r>
              <a:rPr dirty="0" sz="1400" spc="-40">
                <a:latin typeface="Segoe UI Emoji"/>
                <a:cs typeface="Segoe UI Emoji"/>
              </a:rPr>
              <a:t>01-</a:t>
            </a:r>
            <a:r>
              <a:rPr dirty="0" sz="1400" spc="-25">
                <a:latin typeface="Segoe UI Emoji"/>
                <a:cs typeface="Segoe UI Emoji"/>
              </a:rPr>
              <a:t>01</a:t>
            </a:r>
            <a:endParaRPr sz="1400">
              <a:latin typeface="Segoe UI Emoji"/>
              <a:cs typeface="Segoe UI Emoji"/>
            </a:endParaRPr>
          </a:p>
        </p:txBody>
      </p:sp>
      <p:sp>
        <p:nvSpPr>
          <p:cNvPr id="31" name="object 31" descr=""/>
          <p:cNvSpPr txBox="1"/>
          <p:nvPr/>
        </p:nvSpPr>
        <p:spPr>
          <a:xfrm>
            <a:off x="582930" y="5269166"/>
            <a:ext cx="440690" cy="24320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400" spc="-10">
                <a:latin typeface="Segoe UI Emoji"/>
                <a:cs typeface="Segoe UI Emoji"/>
              </a:rPr>
              <a:t>2.00x</a:t>
            </a:r>
            <a:endParaRPr sz="1400">
              <a:latin typeface="Segoe UI Emoji"/>
              <a:cs typeface="Segoe UI Emoji"/>
            </a:endParaRPr>
          </a:p>
        </p:txBody>
      </p:sp>
      <p:sp>
        <p:nvSpPr>
          <p:cNvPr id="32" name="object 32" descr=""/>
          <p:cNvSpPr txBox="1"/>
          <p:nvPr/>
        </p:nvSpPr>
        <p:spPr>
          <a:xfrm>
            <a:off x="6968108" y="5920422"/>
            <a:ext cx="909319" cy="24257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400" spc="-30">
                <a:latin typeface="Segoe UI Emoji"/>
                <a:cs typeface="Segoe UI Emoji"/>
              </a:rPr>
              <a:t>2022-</a:t>
            </a:r>
            <a:r>
              <a:rPr dirty="0" sz="1400" spc="-40">
                <a:latin typeface="Segoe UI Emoji"/>
                <a:cs typeface="Segoe UI Emoji"/>
              </a:rPr>
              <a:t>01-</a:t>
            </a:r>
            <a:r>
              <a:rPr dirty="0" sz="1400" spc="-25">
                <a:latin typeface="Segoe UI Emoji"/>
                <a:cs typeface="Segoe UI Emoji"/>
              </a:rPr>
              <a:t>01</a:t>
            </a:r>
            <a:endParaRPr sz="1400">
              <a:latin typeface="Segoe UI Emoji"/>
              <a:cs typeface="Segoe UI Emoji"/>
            </a:endParaRPr>
          </a:p>
        </p:txBody>
      </p:sp>
      <p:sp>
        <p:nvSpPr>
          <p:cNvPr id="33" name="object 33" descr=""/>
          <p:cNvSpPr txBox="1"/>
          <p:nvPr/>
        </p:nvSpPr>
        <p:spPr>
          <a:xfrm>
            <a:off x="487680" y="3568001"/>
            <a:ext cx="534035" cy="24320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400" spc="-10">
                <a:latin typeface="Segoe UI Emoji"/>
                <a:cs typeface="Segoe UI Emoji"/>
              </a:rPr>
              <a:t>10.00x</a:t>
            </a:r>
            <a:endParaRPr sz="1400">
              <a:latin typeface="Segoe UI Emoji"/>
              <a:cs typeface="Segoe UI Emoji"/>
            </a:endParaRPr>
          </a:p>
        </p:txBody>
      </p:sp>
      <p:sp>
        <p:nvSpPr>
          <p:cNvPr id="34" name="object 34" descr=""/>
          <p:cNvSpPr txBox="1"/>
          <p:nvPr/>
        </p:nvSpPr>
        <p:spPr>
          <a:xfrm>
            <a:off x="487680" y="2717863"/>
            <a:ext cx="534035" cy="24320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400" spc="-10">
                <a:latin typeface="Segoe UI Emoji"/>
                <a:cs typeface="Segoe UI Emoji"/>
              </a:rPr>
              <a:t>14.00x</a:t>
            </a:r>
            <a:endParaRPr sz="1400">
              <a:latin typeface="Segoe UI Emoji"/>
              <a:cs typeface="Segoe UI Emoji"/>
            </a:endParaRPr>
          </a:p>
        </p:txBody>
      </p:sp>
      <p:sp>
        <p:nvSpPr>
          <p:cNvPr id="35" name="object 35" descr=""/>
          <p:cNvSpPr txBox="1"/>
          <p:nvPr/>
        </p:nvSpPr>
        <p:spPr>
          <a:xfrm>
            <a:off x="487680" y="1865566"/>
            <a:ext cx="534035" cy="24320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400" spc="-10">
                <a:latin typeface="Segoe UI Emoji"/>
                <a:cs typeface="Segoe UI Emoji"/>
              </a:rPr>
              <a:t>18.00x</a:t>
            </a:r>
            <a:endParaRPr sz="1400">
              <a:latin typeface="Segoe UI Emoji"/>
              <a:cs typeface="Segoe UI Emoji"/>
            </a:endParaRPr>
          </a:p>
        </p:txBody>
      </p:sp>
      <p:sp>
        <p:nvSpPr>
          <p:cNvPr id="36" name="object 36" descr=""/>
          <p:cNvSpPr txBox="1"/>
          <p:nvPr/>
        </p:nvSpPr>
        <p:spPr>
          <a:xfrm>
            <a:off x="487680" y="1015047"/>
            <a:ext cx="534035" cy="24320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400" spc="-10">
                <a:latin typeface="Segoe UI Emoji"/>
                <a:cs typeface="Segoe UI Emoji"/>
              </a:rPr>
              <a:t>22.00x</a:t>
            </a:r>
            <a:endParaRPr sz="1400">
              <a:latin typeface="Segoe UI Emoji"/>
              <a:cs typeface="Segoe UI Emoji"/>
            </a:endParaRPr>
          </a:p>
        </p:txBody>
      </p:sp>
      <p:sp>
        <p:nvSpPr>
          <p:cNvPr id="37" name="object 37" descr=""/>
          <p:cNvSpPr txBox="1"/>
          <p:nvPr/>
        </p:nvSpPr>
        <p:spPr>
          <a:xfrm>
            <a:off x="582930" y="4418647"/>
            <a:ext cx="440690" cy="24320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400" spc="-10">
                <a:latin typeface="Segoe UI Emoji"/>
                <a:cs typeface="Segoe UI Emoji"/>
              </a:rPr>
              <a:t>6.00x</a:t>
            </a:r>
            <a:endParaRPr sz="1400">
              <a:latin typeface="Segoe UI Emoji"/>
              <a:cs typeface="Segoe UI Emoji"/>
            </a:endParaRPr>
          </a:p>
        </p:txBody>
      </p:sp>
      <p:sp>
        <p:nvSpPr>
          <p:cNvPr id="38" name="object 38" descr=""/>
          <p:cNvSpPr txBox="1"/>
          <p:nvPr/>
        </p:nvSpPr>
        <p:spPr>
          <a:xfrm>
            <a:off x="3793109" y="1160462"/>
            <a:ext cx="750570" cy="24320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400" spc="-65" b="1">
                <a:latin typeface="Tahoma"/>
                <a:cs typeface="Tahoma"/>
              </a:rPr>
              <a:t>Acquired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9" name="object 39" descr=""/>
          <p:cNvSpPr txBox="1"/>
          <p:nvPr/>
        </p:nvSpPr>
        <p:spPr>
          <a:xfrm>
            <a:off x="3716020" y="1933003"/>
            <a:ext cx="908685" cy="4337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algn="ctr">
              <a:lnSpc>
                <a:spcPts val="1590"/>
              </a:lnSpc>
              <a:spcBef>
                <a:spcPts val="125"/>
              </a:spcBef>
            </a:pPr>
            <a:r>
              <a:rPr dirty="0" sz="1400" spc="-30">
                <a:latin typeface="Segoe UI Emoji"/>
                <a:cs typeface="Segoe UI Emoji"/>
              </a:rPr>
              <a:t>2020-</a:t>
            </a:r>
            <a:r>
              <a:rPr dirty="0" sz="1400" spc="-45">
                <a:latin typeface="Segoe UI Emoji"/>
                <a:cs typeface="Segoe UI Emoji"/>
              </a:rPr>
              <a:t>05-</a:t>
            </a:r>
            <a:r>
              <a:rPr dirty="0" sz="1400" spc="-35">
                <a:latin typeface="Segoe UI Emoji"/>
                <a:cs typeface="Segoe UI Emoji"/>
              </a:rPr>
              <a:t>29</a:t>
            </a:r>
            <a:endParaRPr sz="1400">
              <a:latin typeface="Segoe UI Emoji"/>
              <a:cs typeface="Segoe UI Emoji"/>
            </a:endParaRPr>
          </a:p>
          <a:p>
            <a:pPr algn="ctr" marL="4445">
              <a:lnSpc>
                <a:spcPts val="1590"/>
              </a:lnSpc>
            </a:pPr>
            <a:r>
              <a:rPr dirty="0" sz="1400" spc="-10" b="1">
                <a:latin typeface="Tahoma"/>
                <a:cs typeface="Tahoma"/>
              </a:rPr>
              <a:t>20.08x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40" name="object 40" descr=""/>
          <p:cNvSpPr txBox="1"/>
          <p:nvPr/>
        </p:nvSpPr>
        <p:spPr>
          <a:xfrm>
            <a:off x="7263130" y="4060570"/>
            <a:ext cx="750570" cy="24257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400" spc="-65" b="1">
                <a:latin typeface="Tahoma"/>
                <a:cs typeface="Tahoma"/>
              </a:rPr>
              <a:t>Acquired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41" name="object 41" descr=""/>
          <p:cNvSpPr txBox="1"/>
          <p:nvPr/>
        </p:nvSpPr>
        <p:spPr>
          <a:xfrm>
            <a:off x="7185659" y="4832667"/>
            <a:ext cx="908685" cy="4337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algn="ctr">
              <a:lnSpc>
                <a:spcPts val="1590"/>
              </a:lnSpc>
              <a:spcBef>
                <a:spcPts val="125"/>
              </a:spcBef>
            </a:pPr>
            <a:r>
              <a:rPr dirty="0" sz="1400" spc="-30">
                <a:latin typeface="Segoe UI Emoji"/>
                <a:cs typeface="Segoe UI Emoji"/>
              </a:rPr>
              <a:t>2022-</a:t>
            </a:r>
            <a:r>
              <a:rPr dirty="0" sz="1400" spc="-45">
                <a:latin typeface="Segoe UI Emoji"/>
                <a:cs typeface="Segoe UI Emoji"/>
              </a:rPr>
              <a:t>01-</a:t>
            </a:r>
            <a:r>
              <a:rPr dirty="0" sz="1400" spc="-35">
                <a:latin typeface="Segoe UI Emoji"/>
                <a:cs typeface="Segoe UI Emoji"/>
              </a:rPr>
              <a:t>31</a:t>
            </a:r>
            <a:endParaRPr sz="1400">
              <a:latin typeface="Segoe UI Emoji"/>
              <a:cs typeface="Segoe UI Emoji"/>
            </a:endParaRPr>
          </a:p>
          <a:p>
            <a:pPr algn="ctr" marL="5715">
              <a:lnSpc>
                <a:spcPts val="1590"/>
              </a:lnSpc>
            </a:pPr>
            <a:r>
              <a:rPr dirty="0" sz="1400" spc="-10" b="1">
                <a:latin typeface="Tahoma"/>
                <a:cs typeface="Tahoma"/>
              </a:rPr>
              <a:t>8.33x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42" name="object 42" descr=""/>
          <p:cNvSpPr txBox="1"/>
          <p:nvPr/>
        </p:nvSpPr>
        <p:spPr>
          <a:xfrm>
            <a:off x="1644650" y="1268412"/>
            <a:ext cx="750570" cy="24320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400" spc="-65" b="1">
                <a:latin typeface="Tahoma"/>
                <a:cs typeface="Tahoma"/>
              </a:rPr>
              <a:t>Acquired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43" name="object 43" descr=""/>
          <p:cNvSpPr txBox="1"/>
          <p:nvPr/>
        </p:nvSpPr>
        <p:spPr>
          <a:xfrm>
            <a:off x="1592199" y="2041207"/>
            <a:ext cx="895985" cy="43434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algn="ctr">
              <a:lnSpc>
                <a:spcPts val="1590"/>
              </a:lnSpc>
              <a:spcBef>
                <a:spcPts val="125"/>
              </a:spcBef>
            </a:pPr>
            <a:r>
              <a:rPr dirty="0" sz="1400" spc="-30">
                <a:latin typeface="Segoe UI Emoji"/>
                <a:cs typeface="Segoe UI Emoji"/>
              </a:rPr>
              <a:t>2019-</a:t>
            </a:r>
            <a:r>
              <a:rPr dirty="0" sz="1400" spc="-75">
                <a:latin typeface="Segoe UI Emoji"/>
                <a:cs typeface="Segoe UI Emoji"/>
              </a:rPr>
              <a:t>08-</a:t>
            </a:r>
            <a:r>
              <a:rPr dirty="0" sz="1400" spc="-25">
                <a:latin typeface="Segoe UI Emoji"/>
                <a:cs typeface="Segoe UI Emoji"/>
              </a:rPr>
              <a:t>19</a:t>
            </a:r>
            <a:endParaRPr sz="1400">
              <a:latin typeface="Segoe UI Emoji"/>
              <a:cs typeface="Segoe UI Emoji"/>
            </a:endParaRPr>
          </a:p>
          <a:p>
            <a:pPr algn="ctr" marL="4445">
              <a:lnSpc>
                <a:spcPts val="1590"/>
              </a:lnSpc>
            </a:pPr>
            <a:r>
              <a:rPr dirty="0" sz="1400" spc="-10" b="1">
                <a:latin typeface="Tahoma"/>
                <a:cs typeface="Tahoma"/>
              </a:rPr>
              <a:t>1G.81x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44" name="object 44" descr=""/>
          <p:cNvSpPr txBox="1"/>
          <p:nvPr/>
        </p:nvSpPr>
        <p:spPr>
          <a:xfrm>
            <a:off x="10079735" y="3228657"/>
            <a:ext cx="753110" cy="24320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400" spc="-65" b="1">
                <a:latin typeface="Tahoma"/>
                <a:cs typeface="Tahoma"/>
              </a:rPr>
              <a:t>Acquired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45" name="object 45" descr=""/>
          <p:cNvSpPr txBox="1"/>
          <p:nvPr/>
        </p:nvSpPr>
        <p:spPr>
          <a:xfrm>
            <a:off x="10002519" y="4001198"/>
            <a:ext cx="908685" cy="4337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algn="ctr">
              <a:lnSpc>
                <a:spcPts val="1590"/>
              </a:lnSpc>
              <a:spcBef>
                <a:spcPts val="125"/>
              </a:spcBef>
            </a:pPr>
            <a:r>
              <a:rPr dirty="0" sz="1400" spc="-30">
                <a:latin typeface="Segoe UI Emoji"/>
                <a:cs typeface="Segoe UI Emoji"/>
              </a:rPr>
              <a:t>2023-</a:t>
            </a:r>
            <a:r>
              <a:rPr dirty="0" sz="1400" spc="-40">
                <a:latin typeface="Segoe UI Emoji"/>
                <a:cs typeface="Segoe UI Emoji"/>
              </a:rPr>
              <a:t>03-</a:t>
            </a:r>
            <a:r>
              <a:rPr dirty="0" sz="1400" spc="-25">
                <a:latin typeface="Segoe UI Emoji"/>
                <a:cs typeface="Segoe UI Emoji"/>
              </a:rPr>
              <a:t>20</a:t>
            </a:r>
            <a:endParaRPr sz="1400">
              <a:latin typeface="Segoe UI Emoji"/>
              <a:cs typeface="Segoe UI Emoji"/>
            </a:endParaRPr>
          </a:p>
          <a:p>
            <a:pPr algn="ctr" marL="4445">
              <a:lnSpc>
                <a:spcPts val="1590"/>
              </a:lnSpc>
            </a:pPr>
            <a:r>
              <a:rPr dirty="0" sz="1400" spc="-10" b="1">
                <a:latin typeface="Tahoma"/>
                <a:cs typeface="Tahoma"/>
              </a:rPr>
              <a:t>12.74x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46" name="object 46" descr=""/>
          <p:cNvSpPr txBox="1"/>
          <p:nvPr/>
        </p:nvSpPr>
        <p:spPr>
          <a:xfrm>
            <a:off x="10087609" y="1287462"/>
            <a:ext cx="753110" cy="24320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400" spc="-65" b="1">
                <a:latin typeface="Tahoma"/>
                <a:cs typeface="Tahoma"/>
              </a:rPr>
              <a:t>Acquired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47" name="object 47" descr=""/>
          <p:cNvSpPr txBox="1"/>
          <p:nvPr/>
        </p:nvSpPr>
        <p:spPr>
          <a:xfrm>
            <a:off x="10010393" y="2060257"/>
            <a:ext cx="909319" cy="4337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algn="ctr">
              <a:lnSpc>
                <a:spcPts val="1590"/>
              </a:lnSpc>
              <a:spcBef>
                <a:spcPts val="125"/>
              </a:spcBef>
            </a:pPr>
            <a:r>
              <a:rPr dirty="0" sz="1400" spc="-30">
                <a:latin typeface="Segoe UI Emoji"/>
                <a:cs typeface="Segoe UI Emoji"/>
              </a:rPr>
              <a:t>2023-</a:t>
            </a:r>
            <a:r>
              <a:rPr dirty="0" sz="1400" spc="-40">
                <a:latin typeface="Segoe UI Emoji"/>
                <a:cs typeface="Segoe UI Emoji"/>
              </a:rPr>
              <a:t>03-</a:t>
            </a:r>
            <a:r>
              <a:rPr dirty="0" sz="1400" spc="-25">
                <a:latin typeface="Segoe UI Emoji"/>
                <a:cs typeface="Segoe UI Emoji"/>
              </a:rPr>
              <a:t>27</a:t>
            </a:r>
            <a:endParaRPr sz="1400">
              <a:latin typeface="Segoe UI Emoji"/>
              <a:cs typeface="Segoe UI Emoji"/>
            </a:endParaRPr>
          </a:p>
          <a:p>
            <a:pPr algn="ctr" marL="4445">
              <a:lnSpc>
                <a:spcPts val="1590"/>
              </a:lnSpc>
            </a:pPr>
            <a:r>
              <a:rPr dirty="0" sz="1400" spc="-10" b="1">
                <a:latin typeface="Tahoma"/>
                <a:cs typeface="Tahoma"/>
              </a:rPr>
              <a:t>15.33x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48" name="object 48" descr=""/>
          <p:cNvGrpSpPr/>
          <p:nvPr/>
        </p:nvGrpSpPr>
        <p:grpSpPr>
          <a:xfrm>
            <a:off x="1343025" y="1409700"/>
            <a:ext cx="9772650" cy="3771900"/>
            <a:chOff x="1343025" y="1409700"/>
            <a:chExt cx="9772650" cy="3771900"/>
          </a:xfrm>
        </p:grpSpPr>
        <p:pic>
          <p:nvPicPr>
            <p:cNvPr id="49" name="object 4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862519" y="1632841"/>
              <a:ext cx="534636" cy="357883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401300" y="1638300"/>
              <a:ext cx="714375" cy="342900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820275" y="3457575"/>
              <a:ext cx="476250" cy="447675"/>
            </a:xfrm>
            <a:prstGeom prst="rect">
              <a:avLst/>
            </a:prstGeom>
          </p:spPr>
        </p:pic>
        <p:pic>
          <p:nvPicPr>
            <p:cNvPr id="52" name="object 5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363200" y="3467100"/>
              <a:ext cx="714375" cy="428625"/>
            </a:xfrm>
            <a:prstGeom prst="rect">
              <a:avLst/>
            </a:prstGeom>
          </p:spPr>
        </p:pic>
        <p:pic>
          <p:nvPicPr>
            <p:cNvPr id="53" name="object 53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067550" y="4295775"/>
              <a:ext cx="1228725" cy="523875"/>
            </a:xfrm>
            <a:prstGeom prst="rect">
              <a:avLst/>
            </a:prstGeom>
          </p:spPr>
        </p:pic>
        <p:pic>
          <p:nvPicPr>
            <p:cNvPr id="54" name="object 54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071345" y="1537777"/>
              <a:ext cx="1334683" cy="229620"/>
            </a:xfrm>
            <a:prstGeom prst="rect">
              <a:avLst/>
            </a:prstGeom>
          </p:spPr>
        </p:pic>
        <p:pic>
          <p:nvPicPr>
            <p:cNvPr id="55" name="object 5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505200" y="1409700"/>
              <a:ext cx="495300" cy="485775"/>
            </a:xfrm>
            <a:prstGeom prst="rect">
              <a:avLst/>
            </a:prstGeom>
          </p:spPr>
        </p:pic>
        <p:pic>
          <p:nvPicPr>
            <p:cNvPr id="56" name="object 5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343025" y="1714500"/>
              <a:ext cx="676275" cy="200025"/>
            </a:xfrm>
            <a:prstGeom prst="rect">
              <a:avLst/>
            </a:prstGeom>
          </p:spPr>
        </p:pic>
        <p:pic>
          <p:nvPicPr>
            <p:cNvPr id="57" name="object 5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047875" y="1533525"/>
              <a:ext cx="809625" cy="561975"/>
            </a:xfrm>
            <a:prstGeom prst="rect">
              <a:avLst/>
            </a:prstGeom>
          </p:spPr>
        </p:pic>
        <p:sp>
          <p:nvSpPr>
            <p:cNvPr id="58" name="object 58" descr=""/>
            <p:cNvSpPr/>
            <p:nvPr/>
          </p:nvSpPr>
          <p:spPr>
            <a:xfrm>
              <a:off x="1828800" y="2646299"/>
              <a:ext cx="4781550" cy="2535555"/>
            </a:xfrm>
            <a:custGeom>
              <a:avLst/>
              <a:gdLst/>
              <a:ahLst/>
              <a:cxnLst/>
              <a:rect l="l" t="t" r="r" b="b"/>
              <a:pathLst>
                <a:path w="4781550" h="2535554">
                  <a:moveTo>
                    <a:pt x="4016248" y="0"/>
                  </a:moveTo>
                  <a:lnTo>
                    <a:pt x="2789301" y="563626"/>
                  </a:lnTo>
                  <a:lnTo>
                    <a:pt x="0" y="563626"/>
                  </a:lnTo>
                  <a:lnTo>
                    <a:pt x="0" y="2535301"/>
                  </a:lnTo>
                  <a:lnTo>
                    <a:pt x="4781550" y="2535301"/>
                  </a:lnTo>
                  <a:lnTo>
                    <a:pt x="4781550" y="563626"/>
                  </a:lnTo>
                  <a:lnTo>
                    <a:pt x="3984625" y="563626"/>
                  </a:lnTo>
                  <a:lnTo>
                    <a:pt x="4016248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9" name="object 59" descr=""/>
          <p:cNvSpPr txBox="1"/>
          <p:nvPr/>
        </p:nvSpPr>
        <p:spPr>
          <a:xfrm>
            <a:off x="1267078" y="2634234"/>
            <a:ext cx="472440" cy="3898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430"/>
              </a:lnSpc>
              <a:spcBef>
                <a:spcPts val="100"/>
              </a:spcBef>
            </a:pPr>
            <a:r>
              <a:rPr dirty="0" sz="1200" spc="-35" b="1">
                <a:latin typeface="Tahoma"/>
                <a:cs typeface="Tahoma"/>
              </a:rPr>
              <a:t>Mean: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ts val="1430"/>
              </a:lnSpc>
            </a:pPr>
            <a:r>
              <a:rPr dirty="0" sz="1200" spc="-105" b="1">
                <a:latin typeface="Tahoma"/>
                <a:cs typeface="Tahoma"/>
              </a:rPr>
              <a:t>15.26x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60" name="object 60" descr=""/>
          <p:cNvSpPr txBox="1"/>
          <p:nvPr/>
        </p:nvSpPr>
        <p:spPr>
          <a:xfrm>
            <a:off x="1911604" y="3228403"/>
            <a:ext cx="4624070" cy="18967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400" spc="-100" b="1">
                <a:latin typeface="Tahoma"/>
                <a:cs typeface="Tahoma"/>
              </a:rPr>
              <a:t>Justifying</a:t>
            </a:r>
            <a:r>
              <a:rPr dirty="0" sz="1400" spc="-40" b="1">
                <a:latin typeface="Tahoma"/>
                <a:cs typeface="Tahoma"/>
              </a:rPr>
              <a:t> </a:t>
            </a:r>
            <a:r>
              <a:rPr dirty="0" sz="1400" spc="-60" b="1">
                <a:latin typeface="Tahoma"/>
                <a:cs typeface="Tahoma"/>
              </a:rPr>
              <a:t>a</a:t>
            </a:r>
            <a:r>
              <a:rPr dirty="0" sz="1400" spc="-105" b="1">
                <a:latin typeface="Tahoma"/>
                <a:cs typeface="Tahoma"/>
              </a:rPr>
              <a:t> </a:t>
            </a:r>
            <a:r>
              <a:rPr dirty="0" sz="1400" spc="-70" b="1">
                <a:latin typeface="Tahoma"/>
                <a:cs typeface="Tahoma"/>
              </a:rPr>
              <a:t>Discounted Multiple</a:t>
            </a:r>
            <a:r>
              <a:rPr dirty="0" sz="1400" spc="-114" b="1">
                <a:latin typeface="Tahoma"/>
                <a:cs typeface="Tahoma"/>
              </a:rPr>
              <a:t> </a:t>
            </a:r>
            <a:r>
              <a:rPr dirty="0" sz="1400" spc="-85" b="1">
                <a:latin typeface="Tahoma"/>
                <a:cs typeface="Tahoma"/>
              </a:rPr>
              <a:t>for</a:t>
            </a:r>
            <a:r>
              <a:rPr dirty="0" sz="1400" spc="-60" b="1">
                <a:latin typeface="Tahoma"/>
                <a:cs typeface="Tahoma"/>
              </a:rPr>
              <a:t> </a:t>
            </a:r>
            <a:r>
              <a:rPr dirty="0" sz="1400" spc="-65" b="1">
                <a:latin typeface="Tahoma"/>
                <a:cs typeface="Tahoma"/>
              </a:rPr>
              <a:t>Pirelli’s</a:t>
            </a:r>
            <a:r>
              <a:rPr dirty="0" sz="1400" spc="-45" b="1">
                <a:latin typeface="Tahoma"/>
                <a:cs typeface="Tahoma"/>
              </a:rPr>
              <a:t> </a:t>
            </a:r>
            <a:r>
              <a:rPr dirty="0" sz="1400" spc="-10" b="1">
                <a:latin typeface="Tahoma"/>
                <a:cs typeface="Tahoma"/>
              </a:rPr>
              <a:t>Acquisition</a:t>
            </a:r>
            <a:endParaRPr sz="1400">
              <a:latin typeface="Tahoma"/>
              <a:cs typeface="Tahoma"/>
            </a:endParaRPr>
          </a:p>
          <a:p>
            <a:pPr marL="184150" marR="370840" indent="-171450">
              <a:lnSpc>
                <a:spcPts val="1430"/>
              </a:lnSpc>
              <a:spcBef>
                <a:spcPts val="80"/>
              </a:spcBef>
              <a:buFont typeface="Arial MT"/>
              <a:buChar char="•"/>
              <a:tabLst>
                <a:tab pos="184150" algn="l"/>
              </a:tabLst>
            </a:pPr>
            <a:r>
              <a:rPr dirty="0" sz="1200" spc="-10">
                <a:latin typeface="Segoe UI Emoji"/>
                <a:cs typeface="Segoe UI Emoji"/>
              </a:rPr>
              <a:t>The</a:t>
            </a:r>
            <a:r>
              <a:rPr dirty="0" sz="1200" spc="-125">
                <a:latin typeface="Segoe UI Emoji"/>
                <a:cs typeface="Segoe UI Emoji"/>
              </a:rPr>
              <a:t> </a:t>
            </a:r>
            <a:r>
              <a:rPr dirty="0" sz="1200">
                <a:latin typeface="Segoe UI Emoji"/>
                <a:cs typeface="Segoe UI Emoji"/>
              </a:rPr>
              <a:t>precedent</a:t>
            </a:r>
            <a:r>
              <a:rPr dirty="0" sz="1200" spc="-25">
                <a:latin typeface="Segoe UI Emoji"/>
                <a:cs typeface="Segoe UI Emoji"/>
              </a:rPr>
              <a:t> </a:t>
            </a:r>
            <a:r>
              <a:rPr dirty="0" sz="1200">
                <a:latin typeface="Segoe UI Emoji"/>
                <a:cs typeface="Segoe UI Emoji"/>
              </a:rPr>
              <a:t>transactions</a:t>
            </a:r>
            <a:r>
              <a:rPr dirty="0" sz="1200" spc="-70">
                <a:latin typeface="Segoe UI Emoji"/>
                <a:cs typeface="Segoe UI Emoji"/>
              </a:rPr>
              <a:t> </a:t>
            </a:r>
            <a:r>
              <a:rPr dirty="0" sz="1200" spc="-35">
                <a:latin typeface="Segoe UI Emoji"/>
                <a:cs typeface="Segoe UI Emoji"/>
              </a:rPr>
              <a:t>range</a:t>
            </a:r>
            <a:r>
              <a:rPr dirty="0" sz="1200" spc="-45">
                <a:latin typeface="Segoe UI Emoji"/>
                <a:cs typeface="Segoe UI Emoji"/>
              </a:rPr>
              <a:t> </a:t>
            </a:r>
            <a:r>
              <a:rPr dirty="0" sz="1200" spc="-30">
                <a:latin typeface="Segoe UI Emoji"/>
                <a:cs typeface="Segoe UI Emoji"/>
              </a:rPr>
              <a:t>from</a:t>
            </a:r>
            <a:r>
              <a:rPr dirty="0" sz="1200" spc="-114">
                <a:latin typeface="Segoe UI Emoji"/>
                <a:cs typeface="Segoe UI Emoji"/>
              </a:rPr>
              <a:t> </a:t>
            </a:r>
            <a:r>
              <a:rPr dirty="0" sz="1200" spc="-120" b="1">
                <a:latin typeface="Tahoma"/>
                <a:cs typeface="Tahoma"/>
              </a:rPr>
              <a:t>8.33x</a:t>
            </a:r>
            <a:r>
              <a:rPr dirty="0" sz="1200" spc="-30" b="1">
                <a:latin typeface="Tahoma"/>
                <a:cs typeface="Tahoma"/>
              </a:rPr>
              <a:t> </a:t>
            </a:r>
            <a:r>
              <a:rPr dirty="0" sz="1200" spc="-95" b="1">
                <a:latin typeface="Tahoma"/>
                <a:cs typeface="Tahoma"/>
              </a:rPr>
              <a:t>to</a:t>
            </a:r>
            <a:r>
              <a:rPr dirty="0" sz="1200" spc="-45" b="1">
                <a:latin typeface="Tahoma"/>
                <a:cs typeface="Tahoma"/>
              </a:rPr>
              <a:t> </a:t>
            </a:r>
            <a:r>
              <a:rPr dirty="0" sz="1200" spc="-95" b="1">
                <a:latin typeface="Tahoma"/>
                <a:cs typeface="Tahoma"/>
              </a:rPr>
              <a:t>20.08x</a:t>
            </a:r>
            <a:r>
              <a:rPr dirty="0" sz="1200" spc="-95">
                <a:latin typeface="Segoe UI Emoji"/>
                <a:cs typeface="Segoe UI Emoji"/>
              </a:rPr>
              <a:t>,</a:t>
            </a:r>
            <a:r>
              <a:rPr dirty="0" sz="1200" spc="-60">
                <a:latin typeface="Segoe UI Emoji"/>
                <a:cs typeface="Segoe UI Emoji"/>
              </a:rPr>
              <a:t> </a:t>
            </a:r>
            <a:r>
              <a:rPr dirty="0" sz="1200" spc="-10">
                <a:latin typeface="Segoe UI Emoji"/>
                <a:cs typeface="Segoe UI Emoji"/>
              </a:rPr>
              <a:t>with</a:t>
            </a:r>
            <a:r>
              <a:rPr dirty="0" sz="1200" spc="-5">
                <a:latin typeface="Segoe UI Emoji"/>
                <a:cs typeface="Segoe UI Emoji"/>
              </a:rPr>
              <a:t> </a:t>
            </a:r>
            <a:r>
              <a:rPr dirty="0" sz="1200" spc="-50">
                <a:latin typeface="Segoe UI Emoji"/>
                <a:cs typeface="Segoe UI Emoji"/>
              </a:rPr>
              <a:t>a </a:t>
            </a:r>
            <a:r>
              <a:rPr dirty="0" sz="1200">
                <a:latin typeface="Segoe UI Emoji"/>
                <a:cs typeface="Segoe UI Emoji"/>
              </a:rPr>
              <a:t>mean</a:t>
            </a:r>
            <a:r>
              <a:rPr dirty="0" sz="1200" spc="-65">
                <a:latin typeface="Segoe UI Emoji"/>
                <a:cs typeface="Segoe UI Emoji"/>
              </a:rPr>
              <a:t> </a:t>
            </a:r>
            <a:r>
              <a:rPr dirty="0" sz="1200" spc="-10">
                <a:latin typeface="Segoe UI Emoji"/>
                <a:cs typeface="Segoe UI Emoji"/>
              </a:rPr>
              <a:t>multiple</a:t>
            </a:r>
            <a:r>
              <a:rPr dirty="0" sz="1200" spc="-25">
                <a:latin typeface="Segoe UI Emoji"/>
                <a:cs typeface="Segoe UI Emoji"/>
              </a:rPr>
              <a:t> </a:t>
            </a:r>
            <a:r>
              <a:rPr dirty="0" sz="1200" spc="-30">
                <a:latin typeface="Segoe UI Emoji"/>
                <a:cs typeface="Segoe UI Emoji"/>
              </a:rPr>
              <a:t>of</a:t>
            </a:r>
            <a:r>
              <a:rPr dirty="0" sz="1200" spc="-100">
                <a:latin typeface="Segoe UI Emoji"/>
                <a:cs typeface="Segoe UI Emoji"/>
              </a:rPr>
              <a:t> </a:t>
            </a:r>
            <a:r>
              <a:rPr dirty="0" sz="1200" spc="-10" b="1">
                <a:latin typeface="Tahoma"/>
                <a:cs typeface="Tahoma"/>
              </a:rPr>
              <a:t>15.26x</a:t>
            </a:r>
            <a:endParaRPr sz="1200">
              <a:latin typeface="Tahoma"/>
              <a:cs typeface="Tahoma"/>
            </a:endParaRPr>
          </a:p>
          <a:p>
            <a:pPr marL="184150" marR="180340" indent="-171450">
              <a:lnSpc>
                <a:spcPts val="1430"/>
              </a:lnSpc>
              <a:spcBef>
                <a:spcPts val="65"/>
              </a:spcBef>
              <a:buFont typeface="Arial MT"/>
              <a:buChar char="•"/>
              <a:tabLst>
                <a:tab pos="184150" algn="l"/>
              </a:tabLst>
            </a:pPr>
            <a:r>
              <a:rPr dirty="0" sz="1200" spc="-80" b="1">
                <a:latin typeface="Tahoma"/>
                <a:cs typeface="Tahoma"/>
              </a:rPr>
              <a:t>Post-</a:t>
            </a:r>
            <a:r>
              <a:rPr dirty="0" sz="1200" spc="-125" b="1">
                <a:latin typeface="Tahoma"/>
                <a:cs typeface="Tahoma"/>
              </a:rPr>
              <a:t>2022</a:t>
            </a:r>
            <a:r>
              <a:rPr dirty="0" sz="1200" spc="-70" b="1">
                <a:latin typeface="Tahoma"/>
                <a:cs typeface="Tahoma"/>
              </a:rPr>
              <a:t> </a:t>
            </a:r>
            <a:r>
              <a:rPr dirty="0" sz="1200">
                <a:latin typeface="Segoe UI Emoji"/>
                <a:cs typeface="Segoe UI Emoji"/>
              </a:rPr>
              <a:t>deals</a:t>
            </a:r>
            <a:r>
              <a:rPr dirty="0" sz="1200" spc="-10">
                <a:latin typeface="Segoe UI Emoji"/>
                <a:cs typeface="Segoe UI Emoji"/>
              </a:rPr>
              <a:t> </a:t>
            </a:r>
            <a:r>
              <a:rPr dirty="0" sz="1200">
                <a:latin typeface="Segoe UI Emoji"/>
                <a:cs typeface="Segoe UI Emoji"/>
              </a:rPr>
              <a:t>saw</a:t>
            </a:r>
            <a:r>
              <a:rPr dirty="0" sz="1200" spc="-20">
                <a:latin typeface="Segoe UI Emoji"/>
                <a:cs typeface="Segoe UI Emoji"/>
              </a:rPr>
              <a:t> </a:t>
            </a:r>
            <a:r>
              <a:rPr dirty="0" sz="1200" spc="-80" b="1">
                <a:latin typeface="Tahoma"/>
                <a:cs typeface="Tahoma"/>
              </a:rPr>
              <a:t>lower</a:t>
            </a:r>
            <a:r>
              <a:rPr dirty="0" sz="1200" spc="-65" b="1">
                <a:latin typeface="Tahoma"/>
                <a:cs typeface="Tahoma"/>
              </a:rPr>
              <a:t> </a:t>
            </a:r>
            <a:r>
              <a:rPr dirty="0" sz="1200" spc="-20">
                <a:latin typeface="Segoe UI Emoji"/>
                <a:cs typeface="Segoe UI Emoji"/>
              </a:rPr>
              <a:t>valuation</a:t>
            </a:r>
            <a:r>
              <a:rPr dirty="0" sz="1200" spc="-15">
                <a:latin typeface="Segoe UI Emoji"/>
                <a:cs typeface="Segoe UI Emoji"/>
              </a:rPr>
              <a:t> </a:t>
            </a:r>
            <a:r>
              <a:rPr dirty="0" sz="1200">
                <a:latin typeface="Segoe UI Emoji"/>
                <a:cs typeface="Segoe UI Emoji"/>
              </a:rPr>
              <a:t>multiples,</a:t>
            </a:r>
            <a:r>
              <a:rPr dirty="0" sz="1200" spc="10">
                <a:latin typeface="Segoe UI Emoji"/>
                <a:cs typeface="Segoe UI Emoji"/>
              </a:rPr>
              <a:t> </a:t>
            </a:r>
            <a:r>
              <a:rPr dirty="0" sz="1200" spc="-40">
                <a:latin typeface="Segoe UI Emoji"/>
                <a:cs typeface="Segoe UI Emoji"/>
              </a:rPr>
              <a:t>suggesting</a:t>
            </a:r>
            <a:r>
              <a:rPr dirty="0" sz="1200" spc="-10">
                <a:latin typeface="Segoe UI Emoji"/>
                <a:cs typeface="Segoe UI Emoji"/>
              </a:rPr>
              <a:t> lower </a:t>
            </a:r>
            <a:r>
              <a:rPr dirty="0" sz="1200" spc="-45">
                <a:latin typeface="Segoe UI Emoji"/>
                <a:cs typeface="Segoe UI Emoji"/>
              </a:rPr>
              <a:t>growth</a:t>
            </a:r>
            <a:r>
              <a:rPr dirty="0" sz="1200" spc="20">
                <a:latin typeface="Segoe UI Emoji"/>
                <a:cs typeface="Segoe UI Emoji"/>
              </a:rPr>
              <a:t> </a:t>
            </a:r>
            <a:r>
              <a:rPr dirty="0" sz="1200" spc="-10">
                <a:latin typeface="Segoe UI Emoji"/>
                <a:cs typeface="Segoe UI Emoji"/>
              </a:rPr>
              <a:t>prospects</a:t>
            </a:r>
            <a:r>
              <a:rPr dirty="0" sz="1200" spc="-60">
                <a:latin typeface="Segoe UI Emoji"/>
                <a:cs typeface="Segoe UI Emoji"/>
              </a:rPr>
              <a:t> </a:t>
            </a:r>
            <a:r>
              <a:rPr dirty="0" sz="1200" spc="-10">
                <a:latin typeface="Segoe UI Emoji"/>
                <a:cs typeface="Segoe UI Emoji"/>
              </a:rPr>
              <a:t>in</a:t>
            </a:r>
            <a:r>
              <a:rPr dirty="0" sz="1200" spc="-65">
                <a:latin typeface="Segoe UI Emoji"/>
                <a:cs typeface="Segoe UI Emoji"/>
              </a:rPr>
              <a:t> </a:t>
            </a:r>
            <a:r>
              <a:rPr dirty="0" sz="1200" spc="-20">
                <a:latin typeface="Segoe UI Emoji"/>
                <a:cs typeface="Segoe UI Emoji"/>
              </a:rPr>
              <a:t>the</a:t>
            </a:r>
            <a:r>
              <a:rPr dirty="0" sz="1200" spc="-30">
                <a:latin typeface="Segoe UI Emoji"/>
                <a:cs typeface="Segoe UI Emoji"/>
              </a:rPr>
              <a:t> </a:t>
            </a:r>
            <a:r>
              <a:rPr dirty="0" sz="1200">
                <a:latin typeface="Segoe UI Emoji"/>
                <a:cs typeface="Segoe UI Emoji"/>
              </a:rPr>
              <a:t>sector</a:t>
            </a:r>
            <a:r>
              <a:rPr dirty="0" sz="1200" spc="-20">
                <a:latin typeface="Segoe UI Emoji"/>
                <a:cs typeface="Segoe UI Emoji"/>
              </a:rPr>
              <a:t> </a:t>
            </a:r>
            <a:r>
              <a:rPr dirty="0" sz="1200" spc="-65">
                <a:latin typeface="Segoe UI Emoji"/>
                <a:cs typeface="Segoe UI Emoji"/>
              </a:rPr>
              <a:t>or</a:t>
            </a:r>
            <a:r>
              <a:rPr dirty="0" sz="1200" spc="-25">
                <a:latin typeface="Segoe UI Emoji"/>
                <a:cs typeface="Segoe UI Emoji"/>
              </a:rPr>
              <a:t> </a:t>
            </a:r>
            <a:r>
              <a:rPr dirty="0" sz="1200">
                <a:latin typeface="Segoe UI Emoji"/>
                <a:cs typeface="Segoe UI Emoji"/>
              </a:rPr>
              <a:t>economic</a:t>
            </a:r>
            <a:r>
              <a:rPr dirty="0" sz="1200" spc="-25">
                <a:latin typeface="Segoe UI Emoji"/>
                <a:cs typeface="Segoe UI Emoji"/>
              </a:rPr>
              <a:t> </a:t>
            </a:r>
            <a:r>
              <a:rPr dirty="0" sz="1200" spc="-10">
                <a:latin typeface="Segoe UI Emoji"/>
                <a:cs typeface="Segoe UI Emoji"/>
              </a:rPr>
              <a:t>downturns</a:t>
            </a:r>
            <a:endParaRPr sz="1200">
              <a:latin typeface="Segoe UI Emoji"/>
              <a:cs typeface="Segoe UI Emoji"/>
            </a:endParaRPr>
          </a:p>
          <a:p>
            <a:pPr marL="184785" indent="-172085">
              <a:lnSpc>
                <a:spcPts val="1375"/>
              </a:lnSpc>
              <a:buFont typeface="Arial MT"/>
              <a:buChar char="•"/>
              <a:tabLst>
                <a:tab pos="184785" algn="l"/>
              </a:tabLst>
            </a:pPr>
            <a:r>
              <a:rPr dirty="0" sz="1200" spc="-10">
                <a:latin typeface="Segoe UI Emoji"/>
                <a:cs typeface="Segoe UI Emoji"/>
              </a:rPr>
              <a:t>Due</a:t>
            </a:r>
            <a:r>
              <a:rPr dirty="0" sz="1200" spc="-40">
                <a:latin typeface="Segoe UI Emoji"/>
                <a:cs typeface="Segoe UI Emoji"/>
              </a:rPr>
              <a:t> </a:t>
            </a:r>
            <a:r>
              <a:rPr dirty="0" sz="1200" spc="-50">
                <a:latin typeface="Segoe UI Emoji"/>
                <a:cs typeface="Segoe UI Emoji"/>
              </a:rPr>
              <a:t>to</a:t>
            </a:r>
            <a:r>
              <a:rPr dirty="0" sz="1200" spc="-60">
                <a:latin typeface="Segoe UI Emoji"/>
                <a:cs typeface="Segoe UI Emoji"/>
              </a:rPr>
              <a:t> </a:t>
            </a:r>
            <a:r>
              <a:rPr dirty="0" sz="1200" spc="-80" b="1">
                <a:latin typeface="Tahoma"/>
                <a:cs typeface="Tahoma"/>
              </a:rPr>
              <a:t>lower</a:t>
            </a:r>
            <a:r>
              <a:rPr dirty="0" sz="1200" spc="-100" b="1">
                <a:latin typeface="Tahoma"/>
                <a:cs typeface="Tahoma"/>
              </a:rPr>
              <a:t> </a:t>
            </a:r>
            <a:r>
              <a:rPr dirty="0" sz="1200" spc="-110" b="1">
                <a:latin typeface="Tahoma"/>
                <a:cs typeface="Tahoma"/>
              </a:rPr>
              <a:t>growth</a:t>
            </a:r>
            <a:r>
              <a:rPr dirty="0" sz="1200" spc="-130" b="1">
                <a:latin typeface="Tahoma"/>
                <a:cs typeface="Tahoma"/>
              </a:rPr>
              <a:t> </a:t>
            </a:r>
            <a:r>
              <a:rPr dirty="0" sz="1200" spc="-65" b="1">
                <a:latin typeface="Tahoma"/>
                <a:cs typeface="Tahoma"/>
              </a:rPr>
              <a:t>potential</a:t>
            </a:r>
            <a:r>
              <a:rPr dirty="0" sz="1200" spc="-80" b="1">
                <a:latin typeface="Tahoma"/>
                <a:cs typeface="Tahoma"/>
              </a:rPr>
              <a:t> </a:t>
            </a:r>
            <a:r>
              <a:rPr dirty="0" sz="1200" spc="195" b="1">
                <a:latin typeface="Tahoma"/>
                <a:cs typeface="Tahoma"/>
              </a:rPr>
              <a:t>s</a:t>
            </a:r>
            <a:r>
              <a:rPr dirty="0" sz="1200" spc="-10" b="1">
                <a:latin typeface="Tahoma"/>
                <a:cs typeface="Tahoma"/>
              </a:rPr>
              <a:t> </a:t>
            </a:r>
            <a:r>
              <a:rPr dirty="0" sz="1200" spc="-85" b="1">
                <a:latin typeface="Tahoma"/>
                <a:cs typeface="Tahoma"/>
              </a:rPr>
              <a:t>margins</a:t>
            </a:r>
            <a:r>
              <a:rPr dirty="0" sz="1200" spc="-35" b="1">
                <a:latin typeface="Tahoma"/>
                <a:cs typeface="Tahoma"/>
              </a:rPr>
              <a:t> </a:t>
            </a:r>
            <a:r>
              <a:rPr dirty="0" sz="1200" spc="-10">
                <a:latin typeface="Segoe UI Emoji"/>
                <a:cs typeface="Segoe UI Emoji"/>
              </a:rPr>
              <a:t>in</a:t>
            </a:r>
            <a:r>
              <a:rPr dirty="0" sz="1200" spc="-65">
                <a:latin typeface="Segoe UI Emoji"/>
                <a:cs typeface="Segoe UI Emoji"/>
              </a:rPr>
              <a:t> </a:t>
            </a:r>
            <a:r>
              <a:rPr dirty="0" sz="1200">
                <a:latin typeface="Segoe UI Emoji"/>
                <a:cs typeface="Segoe UI Emoji"/>
              </a:rPr>
              <a:t>tires</a:t>
            </a:r>
            <a:r>
              <a:rPr dirty="0" sz="1200" spc="-65">
                <a:latin typeface="Segoe UI Emoji"/>
                <a:cs typeface="Segoe UI Emoji"/>
              </a:rPr>
              <a:t> </a:t>
            </a:r>
            <a:r>
              <a:rPr dirty="0" sz="1200" spc="-20">
                <a:latin typeface="Segoe UI Emoji"/>
                <a:cs typeface="Segoe UI Emoji"/>
              </a:rPr>
              <a:t>market</a:t>
            </a:r>
            <a:r>
              <a:rPr dirty="0" sz="1200" spc="-15">
                <a:latin typeface="Segoe UI Emoji"/>
                <a:cs typeface="Segoe UI Emoji"/>
              </a:rPr>
              <a:t> </a:t>
            </a:r>
            <a:r>
              <a:rPr dirty="0" sz="1200" spc="-10">
                <a:latin typeface="Segoe UI Emoji"/>
                <a:cs typeface="Segoe UI Emoji"/>
              </a:rPr>
              <a:t>compared</a:t>
            </a:r>
            <a:endParaRPr sz="1200">
              <a:latin typeface="Segoe UI Emoji"/>
              <a:cs typeface="Segoe UI Emoji"/>
            </a:endParaRPr>
          </a:p>
          <a:p>
            <a:pPr marL="184150">
              <a:lnSpc>
                <a:spcPts val="1425"/>
              </a:lnSpc>
            </a:pPr>
            <a:r>
              <a:rPr dirty="0" sz="1200" spc="-45">
                <a:latin typeface="Segoe UI Emoji"/>
                <a:cs typeface="Segoe UI Emoji"/>
              </a:rPr>
              <a:t>to</a:t>
            </a:r>
            <a:r>
              <a:rPr dirty="0" sz="1200" spc="-50">
                <a:latin typeface="Segoe UI Emoji"/>
                <a:cs typeface="Segoe UI Emoji"/>
              </a:rPr>
              <a:t> high-</a:t>
            </a:r>
            <a:r>
              <a:rPr dirty="0" sz="1200">
                <a:latin typeface="Segoe UI Emoji"/>
                <a:cs typeface="Segoe UI Emoji"/>
              </a:rPr>
              <a:t>tech</a:t>
            </a:r>
            <a:r>
              <a:rPr dirty="0" sz="1200" spc="-50">
                <a:latin typeface="Segoe UI Emoji"/>
                <a:cs typeface="Segoe UI Emoji"/>
              </a:rPr>
              <a:t> </a:t>
            </a:r>
            <a:r>
              <a:rPr dirty="0" sz="1200" spc="-10">
                <a:latin typeface="Segoe UI Emoji"/>
                <a:cs typeface="Segoe UI Emoji"/>
              </a:rPr>
              <a:t>auto</a:t>
            </a:r>
            <a:r>
              <a:rPr dirty="0" sz="1200" spc="-50">
                <a:latin typeface="Segoe UI Emoji"/>
                <a:cs typeface="Segoe UI Emoji"/>
              </a:rPr>
              <a:t> </a:t>
            </a:r>
            <a:r>
              <a:rPr dirty="0" sz="1200" spc="-10">
                <a:latin typeface="Segoe UI Emoji"/>
                <a:cs typeface="Segoe UI Emoji"/>
              </a:rPr>
              <a:t>components,</a:t>
            </a:r>
            <a:r>
              <a:rPr dirty="0" sz="1200" spc="-30">
                <a:latin typeface="Segoe UI Emoji"/>
                <a:cs typeface="Segoe UI Emoji"/>
              </a:rPr>
              <a:t> applying</a:t>
            </a:r>
            <a:r>
              <a:rPr dirty="0" sz="1200" spc="-20">
                <a:latin typeface="Segoe UI Emoji"/>
                <a:cs typeface="Segoe UI Emoji"/>
              </a:rPr>
              <a:t> </a:t>
            </a:r>
            <a:r>
              <a:rPr dirty="0" sz="1200" spc="-140" b="1">
                <a:latin typeface="Tahoma"/>
                <a:cs typeface="Tahoma"/>
              </a:rPr>
              <a:t>15x</a:t>
            </a:r>
            <a:r>
              <a:rPr dirty="0" sz="1200" spc="-50" b="1">
                <a:latin typeface="Tahoma"/>
                <a:cs typeface="Tahoma"/>
              </a:rPr>
              <a:t> </a:t>
            </a:r>
            <a:r>
              <a:rPr dirty="0" sz="1200" spc="-10">
                <a:latin typeface="Segoe UI Emoji"/>
                <a:cs typeface="Segoe UI Emoji"/>
              </a:rPr>
              <a:t>precedent</a:t>
            </a:r>
            <a:r>
              <a:rPr dirty="0" sz="1200" spc="-80">
                <a:latin typeface="Segoe UI Emoji"/>
                <a:cs typeface="Segoe UI Emoji"/>
              </a:rPr>
              <a:t> </a:t>
            </a:r>
            <a:r>
              <a:rPr dirty="0" sz="1200" spc="-10">
                <a:latin typeface="Segoe UI Emoji"/>
                <a:cs typeface="Segoe UI Emoji"/>
              </a:rPr>
              <a:t>average</a:t>
            </a:r>
            <a:endParaRPr sz="1200">
              <a:latin typeface="Segoe UI Emoji"/>
              <a:cs typeface="Segoe UI Emoji"/>
            </a:endParaRPr>
          </a:p>
          <a:p>
            <a:pPr marL="184150">
              <a:lnSpc>
                <a:spcPts val="1435"/>
              </a:lnSpc>
            </a:pPr>
            <a:r>
              <a:rPr dirty="0" sz="1200" spc="-45">
                <a:latin typeface="Segoe UI Emoji"/>
                <a:cs typeface="Segoe UI Emoji"/>
              </a:rPr>
              <a:t>might</a:t>
            </a:r>
            <a:r>
              <a:rPr dirty="0" sz="1200" spc="-30">
                <a:latin typeface="Segoe UI Emoji"/>
                <a:cs typeface="Segoe UI Emoji"/>
              </a:rPr>
              <a:t> </a:t>
            </a:r>
            <a:r>
              <a:rPr dirty="0" sz="1200" spc="-80" b="1">
                <a:latin typeface="Tahoma"/>
                <a:cs typeface="Tahoma"/>
              </a:rPr>
              <a:t>overstate</a:t>
            </a:r>
            <a:r>
              <a:rPr dirty="0" sz="1200" spc="-50" b="1">
                <a:latin typeface="Tahoma"/>
                <a:cs typeface="Tahoma"/>
              </a:rPr>
              <a:t> </a:t>
            </a:r>
            <a:r>
              <a:rPr dirty="0" sz="1200">
                <a:latin typeface="Segoe UI Emoji"/>
                <a:cs typeface="Segoe UI Emoji"/>
              </a:rPr>
              <a:t>Pirelli’s</a:t>
            </a:r>
            <a:r>
              <a:rPr dirty="0" sz="1200" spc="-50">
                <a:latin typeface="Segoe UI Emoji"/>
                <a:cs typeface="Segoe UI Emoji"/>
              </a:rPr>
              <a:t> </a:t>
            </a:r>
            <a:r>
              <a:rPr dirty="0" sz="1200" spc="-10">
                <a:latin typeface="Segoe UI Emoji"/>
                <a:cs typeface="Segoe UI Emoji"/>
              </a:rPr>
              <a:t>valuation</a:t>
            </a:r>
            <a:endParaRPr sz="1200">
              <a:latin typeface="Segoe UI Emoji"/>
              <a:cs typeface="Segoe UI Emoji"/>
            </a:endParaRPr>
          </a:p>
          <a:p>
            <a:pPr marL="184150" marR="17145" indent="-171450">
              <a:lnSpc>
                <a:spcPts val="1430"/>
              </a:lnSpc>
              <a:spcBef>
                <a:spcPts val="120"/>
              </a:spcBef>
              <a:buFont typeface="Arial MT"/>
              <a:buChar char="•"/>
              <a:tabLst>
                <a:tab pos="184150" algn="l"/>
              </a:tabLst>
            </a:pPr>
            <a:r>
              <a:rPr dirty="0" sz="1200" spc="-30">
                <a:latin typeface="Segoe UI Emoji"/>
                <a:cs typeface="Segoe UI Emoji"/>
              </a:rPr>
              <a:t>An</a:t>
            </a:r>
            <a:r>
              <a:rPr dirty="0" sz="1200" spc="-75">
                <a:latin typeface="Segoe UI Emoji"/>
                <a:cs typeface="Segoe UI Emoji"/>
              </a:rPr>
              <a:t> </a:t>
            </a:r>
            <a:r>
              <a:rPr dirty="0" sz="1200" spc="-10">
                <a:latin typeface="Segoe UI Emoji"/>
                <a:cs typeface="Segoe UI Emoji"/>
              </a:rPr>
              <a:t>acquisition</a:t>
            </a:r>
            <a:r>
              <a:rPr dirty="0" sz="1200" spc="-70">
                <a:latin typeface="Segoe UI Emoji"/>
                <a:cs typeface="Segoe UI Emoji"/>
              </a:rPr>
              <a:t> </a:t>
            </a:r>
            <a:r>
              <a:rPr dirty="0" sz="1200" spc="-20">
                <a:latin typeface="Segoe UI Emoji"/>
                <a:cs typeface="Segoe UI Emoji"/>
              </a:rPr>
              <a:t>at</a:t>
            </a:r>
            <a:r>
              <a:rPr dirty="0" sz="1200" spc="-35">
                <a:latin typeface="Segoe UI Emoji"/>
                <a:cs typeface="Segoe UI Emoji"/>
              </a:rPr>
              <a:t> </a:t>
            </a:r>
            <a:r>
              <a:rPr dirty="0" sz="1200" spc="-160" b="1">
                <a:latin typeface="Tahoma"/>
                <a:cs typeface="Tahoma"/>
              </a:rPr>
              <a:t>8-</a:t>
            </a:r>
            <a:r>
              <a:rPr dirty="0" sz="1200" spc="-135" b="1">
                <a:latin typeface="Tahoma"/>
                <a:cs typeface="Tahoma"/>
              </a:rPr>
              <a:t>12x</a:t>
            </a:r>
            <a:r>
              <a:rPr dirty="0" sz="1200" spc="-100" b="1">
                <a:latin typeface="Tahoma"/>
                <a:cs typeface="Tahoma"/>
              </a:rPr>
              <a:t> </a:t>
            </a:r>
            <a:r>
              <a:rPr dirty="0" sz="1200" spc="-120" b="1">
                <a:latin typeface="Tahoma"/>
                <a:cs typeface="Tahoma"/>
              </a:rPr>
              <a:t>EBITDA</a:t>
            </a:r>
            <a:r>
              <a:rPr dirty="0" sz="1200" spc="-55" b="1">
                <a:latin typeface="Tahoma"/>
                <a:cs typeface="Tahoma"/>
              </a:rPr>
              <a:t> </a:t>
            </a:r>
            <a:r>
              <a:rPr dirty="0" sz="1200" spc="-20">
                <a:latin typeface="Segoe UI Emoji"/>
                <a:cs typeface="Segoe UI Emoji"/>
              </a:rPr>
              <a:t>would</a:t>
            </a:r>
            <a:r>
              <a:rPr dirty="0" sz="1200" spc="5">
                <a:latin typeface="Segoe UI Emoji"/>
                <a:cs typeface="Segoe UI Emoji"/>
              </a:rPr>
              <a:t> </a:t>
            </a:r>
            <a:r>
              <a:rPr dirty="0" sz="1200" spc="-10">
                <a:latin typeface="Segoe UI Emoji"/>
                <a:cs typeface="Segoe UI Emoji"/>
              </a:rPr>
              <a:t>represent</a:t>
            </a:r>
            <a:r>
              <a:rPr dirty="0" sz="1200" spc="-20">
                <a:latin typeface="Segoe UI Emoji"/>
                <a:cs typeface="Segoe UI Emoji"/>
              </a:rPr>
              <a:t> </a:t>
            </a:r>
            <a:r>
              <a:rPr dirty="0" sz="1200">
                <a:latin typeface="Segoe UI Emoji"/>
                <a:cs typeface="Segoe UI Emoji"/>
              </a:rPr>
              <a:t>a</a:t>
            </a:r>
            <a:r>
              <a:rPr dirty="0" sz="1200" spc="-125">
                <a:latin typeface="Segoe UI Emoji"/>
                <a:cs typeface="Segoe UI Emoji"/>
              </a:rPr>
              <a:t> </a:t>
            </a:r>
            <a:r>
              <a:rPr dirty="0" sz="1200" spc="-20">
                <a:latin typeface="Segoe UI Emoji"/>
                <a:cs typeface="Segoe UI Emoji"/>
              </a:rPr>
              <a:t>moderate</a:t>
            </a:r>
            <a:r>
              <a:rPr dirty="0" sz="1200" spc="-40">
                <a:latin typeface="Segoe UI Emoji"/>
                <a:cs typeface="Segoe UI Emoji"/>
              </a:rPr>
              <a:t> </a:t>
            </a:r>
            <a:r>
              <a:rPr dirty="0" sz="1200" spc="-10">
                <a:latin typeface="Segoe UI Emoji"/>
                <a:cs typeface="Segoe UI Emoji"/>
              </a:rPr>
              <a:t>control </a:t>
            </a:r>
            <a:r>
              <a:rPr dirty="0" sz="1200" spc="-25">
                <a:latin typeface="Segoe UI Emoji"/>
                <a:cs typeface="Segoe UI Emoji"/>
              </a:rPr>
              <a:t>premium</a:t>
            </a:r>
            <a:r>
              <a:rPr dirty="0" sz="1200" spc="-45">
                <a:latin typeface="Segoe UI Emoji"/>
                <a:cs typeface="Segoe UI Emoji"/>
              </a:rPr>
              <a:t> </a:t>
            </a:r>
            <a:r>
              <a:rPr dirty="0" sz="1200" spc="-10">
                <a:latin typeface="Segoe UI Emoji"/>
                <a:cs typeface="Segoe UI Emoji"/>
              </a:rPr>
              <a:t>in</a:t>
            </a:r>
            <a:r>
              <a:rPr dirty="0" sz="1200" spc="-55">
                <a:latin typeface="Segoe UI Emoji"/>
                <a:cs typeface="Segoe UI Emoji"/>
              </a:rPr>
              <a:t> </a:t>
            </a:r>
            <a:r>
              <a:rPr dirty="0" sz="1200">
                <a:latin typeface="Segoe UI Emoji"/>
                <a:cs typeface="Segoe UI Emoji"/>
              </a:rPr>
              <a:t>line</a:t>
            </a:r>
            <a:r>
              <a:rPr dirty="0" sz="1200" spc="-25">
                <a:latin typeface="Segoe UI Emoji"/>
                <a:cs typeface="Segoe UI Emoji"/>
              </a:rPr>
              <a:t> </a:t>
            </a:r>
            <a:r>
              <a:rPr dirty="0" sz="1200" spc="-30">
                <a:latin typeface="Segoe UI Emoji"/>
                <a:cs typeface="Segoe UI Emoji"/>
              </a:rPr>
              <a:t>with</a:t>
            </a:r>
            <a:r>
              <a:rPr dirty="0" sz="1200" spc="-55">
                <a:latin typeface="Segoe UI Emoji"/>
                <a:cs typeface="Segoe UI Emoji"/>
              </a:rPr>
              <a:t> </a:t>
            </a:r>
            <a:r>
              <a:rPr dirty="0" sz="1200">
                <a:latin typeface="Segoe UI Emoji"/>
                <a:cs typeface="Segoe UI Emoji"/>
              </a:rPr>
              <a:t>recent</a:t>
            </a:r>
            <a:r>
              <a:rPr dirty="0" sz="1200" spc="-85">
                <a:latin typeface="Segoe UI Emoji"/>
                <a:cs typeface="Segoe UI Emoji"/>
              </a:rPr>
              <a:t> </a:t>
            </a:r>
            <a:r>
              <a:rPr dirty="0" sz="1200" spc="-10">
                <a:latin typeface="Segoe UI Emoji"/>
                <a:cs typeface="Segoe UI Emoji"/>
              </a:rPr>
              <a:t>transactions.</a:t>
            </a:r>
            <a:endParaRPr sz="1200">
              <a:latin typeface="Segoe UI Emoji"/>
              <a:cs typeface="Segoe UI Emoj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06045">
              <a:lnSpc>
                <a:spcPts val="2390"/>
              </a:lnSpc>
              <a:spcBef>
                <a:spcPts val="125"/>
              </a:spcBef>
            </a:pPr>
            <a:r>
              <a:rPr dirty="0" spc="-95"/>
              <a:t>Pirelli</a:t>
            </a:r>
            <a:r>
              <a:rPr dirty="0" spc="-190"/>
              <a:t> </a:t>
            </a:r>
            <a:r>
              <a:rPr dirty="0" spc="-75"/>
              <a:t>Discounted</a:t>
            </a:r>
            <a:r>
              <a:rPr dirty="0" spc="-195"/>
              <a:t> </a:t>
            </a:r>
            <a:r>
              <a:rPr dirty="0"/>
              <a:t>Cash</a:t>
            </a:r>
            <a:r>
              <a:rPr dirty="0" spc="-180"/>
              <a:t> </a:t>
            </a:r>
            <a:r>
              <a:rPr dirty="0" spc="-20"/>
              <a:t>Flows</a:t>
            </a:r>
          </a:p>
          <a:p>
            <a:pPr marL="12700">
              <a:lnSpc>
                <a:spcPts val="1789"/>
              </a:lnSpc>
              <a:tabLst>
                <a:tab pos="11496040" algn="l"/>
              </a:tabLst>
            </a:pPr>
            <a:r>
              <a:rPr dirty="0" u="heavy" sz="1500" spc="450" b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heavy" sz="1500" spc="-105" b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Pirelli’s</a:t>
            </a:r>
            <a:r>
              <a:rPr dirty="0" u="heavy" sz="1500" spc="-140" b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heavy" sz="1500" spc="-85" b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Valuation</a:t>
            </a:r>
            <a:r>
              <a:rPr dirty="0" u="heavy" sz="1500" spc="-130" b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heavy" sz="1500" spc="-70" b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and</a:t>
            </a:r>
            <a:r>
              <a:rPr dirty="0" u="heavy" sz="1500" spc="-155" b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heavy" sz="1500" spc="-90" b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Free</a:t>
            </a:r>
            <a:r>
              <a:rPr dirty="0" u="heavy" sz="1500" spc="-195" b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heavy" sz="1500" b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Cash</a:t>
            </a:r>
            <a:r>
              <a:rPr dirty="0" u="heavy" sz="1500" spc="-130" b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heavy" sz="1500" spc="-40" b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Flows</a:t>
            </a:r>
            <a:r>
              <a:rPr dirty="0" u="heavy" sz="1500" spc="-140" b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heavy" sz="1500" spc="-10" b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Projections</a:t>
            </a:r>
            <a:r>
              <a:rPr dirty="0" u="heavy" sz="1500" b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	</a:t>
            </a:r>
            <a:endParaRPr sz="1500">
              <a:latin typeface="Trebuchet MS"/>
              <a:cs typeface="Trebuchet MS"/>
            </a:endParaRPr>
          </a:p>
        </p:txBody>
      </p:sp>
      <p:graphicFrame>
        <p:nvGraphicFramePr>
          <p:cNvPr id="3" name="object 3" descr=""/>
          <p:cNvGraphicFramePr>
            <a:graphicFrameLocks noGrp="1"/>
          </p:cNvGraphicFramePr>
          <p:nvPr/>
        </p:nvGraphicFramePr>
        <p:xfrm>
          <a:off x="371475" y="6343650"/>
          <a:ext cx="11523980" cy="4864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32230"/>
                <a:gridCol w="354330"/>
                <a:gridCol w="1332230"/>
                <a:gridCol w="354330"/>
                <a:gridCol w="1332229"/>
                <a:gridCol w="354329"/>
                <a:gridCol w="1332229"/>
                <a:gridCol w="354329"/>
                <a:gridCol w="1332229"/>
                <a:gridCol w="354329"/>
                <a:gridCol w="1332229"/>
                <a:gridCol w="354329"/>
                <a:gridCol w="1332229"/>
              </a:tblGrid>
              <a:tr h="266065">
                <a:tc>
                  <a:txBody>
                    <a:bodyPr/>
                    <a:lstStyle/>
                    <a:p>
                      <a:pPr algn="ctr" marL="825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400" spc="-10" b="1">
                          <a:solidFill>
                            <a:srgbClr val="A6A6A6"/>
                          </a:solidFill>
                          <a:latin typeface="Trebuchet MS"/>
                          <a:cs typeface="Trebuchet MS"/>
                        </a:rPr>
                        <a:t>Executive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38735">
                    <a:lnT w="19050">
                      <a:solidFill>
                        <a:srgbClr val="A6A6A6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825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400" spc="-10" b="1">
                          <a:solidFill>
                            <a:srgbClr val="A6A6A6"/>
                          </a:solidFill>
                          <a:latin typeface="Trebuchet MS"/>
                          <a:cs typeface="Trebuchet MS"/>
                        </a:rPr>
                        <a:t>Industry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38735">
                    <a:lnT w="19050">
                      <a:solidFill>
                        <a:srgbClr val="A6A6A6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1079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400" spc="-10" b="1">
                          <a:solidFill>
                            <a:srgbClr val="A6A6A6"/>
                          </a:solidFill>
                          <a:latin typeface="Trebuchet MS"/>
                          <a:cs typeface="Trebuchet MS"/>
                        </a:rPr>
                        <a:t>Company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38735">
                    <a:lnT w="19050">
                      <a:solidFill>
                        <a:srgbClr val="A6A6A6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1270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400" spc="-10" b="1">
                          <a:latin typeface="Trebuchet MS"/>
                          <a:cs typeface="Trebuchet MS"/>
                        </a:rPr>
                        <a:t>Financial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38735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1841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400" spc="-10" b="1">
                          <a:solidFill>
                            <a:srgbClr val="A6A6A6"/>
                          </a:solidFill>
                          <a:latin typeface="Trebuchet MS"/>
                          <a:cs typeface="Trebuchet MS"/>
                        </a:rPr>
                        <a:t>Acquisition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38735">
                    <a:lnT w="19050">
                      <a:solidFill>
                        <a:srgbClr val="A6A6A6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1397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400" spc="-10" b="1">
                          <a:solidFill>
                            <a:srgbClr val="A6A6A6"/>
                          </a:solidFill>
                          <a:latin typeface="Trebuchet MS"/>
                          <a:cs typeface="Trebuchet MS"/>
                        </a:rPr>
                        <a:t>Alternative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38735">
                    <a:lnT w="19050">
                      <a:solidFill>
                        <a:srgbClr val="A6A6A6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438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400" spc="-10" b="1">
                          <a:solidFill>
                            <a:srgbClr val="A6A6A6"/>
                          </a:solidFill>
                          <a:latin typeface="Trebuchet MS"/>
                          <a:cs typeface="Trebuchet MS"/>
                        </a:rPr>
                        <a:t>Conclusion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38735">
                    <a:lnT w="19050">
                      <a:solidFill>
                        <a:srgbClr val="A6A6A6"/>
                      </a:solidFill>
                      <a:prstDash val="solid"/>
                    </a:lnT>
                  </a:tcPr>
                </a:tc>
              </a:tr>
              <a:tr h="220345">
                <a:tc>
                  <a:txBody>
                    <a:bodyPr/>
                    <a:lstStyle/>
                    <a:p>
                      <a:pPr algn="ctr" marL="2540">
                        <a:lnSpc>
                          <a:spcPts val="1614"/>
                        </a:lnSpc>
                      </a:pPr>
                      <a:r>
                        <a:rPr dirty="0" sz="1400" spc="-10" b="1">
                          <a:solidFill>
                            <a:srgbClr val="A6A6A6"/>
                          </a:solidFill>
                          <a:latin typeface="Trebuchet MS"/>
                          <a:cs typeface="Trebuchet MS"/>
                        </a:rPr>
                        <a:t>Summary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6350">
                        <a:lnSpc>
                          <a:spcPts val="1614"/>
                        </a:lnSpc>
                      </a:pPr>
                      <a:r>
                        <a:rPr dirty="0" sz="1400" spc="-10" b="1">
                          <a:solidFill>
                            <a:srgbClr val="A6A6A6"/>
                          </a:solidFill>
                          <a:latin typeface="Trebuchet MS"/>
                          <a:cs typeface="Trebuchet MS"/>
                        </a:rPr>
                        <a:t>Overview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7620">
                        <a:lnSpc>
                          <a:spcPts val="1614"/>
                        </a:lnSpc>
                      </a:pPr>
                      <a:r>
                        <a:rPr dirty="0" sz="1400" spc="-10" b="1">
                          <a:solidFill>
                            <a:srgbClr val="A6A6A6"/>
                          </a:solidFill>
                          <a:latin typeface="Trebuchet MS"/>
                          <a:cs typeface="Trebuchet MS"/>
                        </a:rPr>
                        <a:t>Analysis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10795">
                        <a:lnSpc>
                          <a:spcPts val="1614"/>
                        </a:lnSpc>
                      </a:pPr>
                      <a:r>
                        <a:rPr dirty="0" sz="1400" spc="-10" b="1">
                          <a:latin typeface="Trebuchet MS"/>
                          <a:cs typeface="Trebuchet MS"/>
                        </a:rPr>
                        <a:t>Analysis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19685">
                        <a:lnSpc>
                          <a:spcPts val="1614"/>
                        </a:lnSpc>
                      </a:pPr>
                      <a:r>
                        <a:rPr dirty="0" sz="1400" spc="-10" b="1">
                          <a:solidFill>
                            <a:srgbClr val="A6A6A6"/>
                          </a:solidFill>
                          <a:latin typeface="Trebuchet MS"/>
                          <a:cs typeface="Trebuchet MS"/>
                        </a:rPr>
                        <a:t>Feasibility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14604">
                        <a:lnSpc>
                          <a:spcPts val="1614"/>
                        </a:lnSpc>
                      </a:pPr>
                      <a:r>
                        <a:rPr dirty="0" sz="1400" spc="-10" b="1">
                          <a:solidFill>
                            <a:srgbClr val="A6A6A6"/>
                          </a:solidFill>
                          <a:latin typeface="Trebuchet MS"/>
                          <a:cs typeface="Trebuchet MS"/>
                        </a:rPr>
                        <a:t>Solution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graphicFrame>
        <p:nvGraphicFramePr>
          <p:cNvPr id="4" name="object 4" descr=""/>
          <p:cNvGraphicFramePr>
            <a:graphicFrameLocks noGrp="1"/>
          </p:cNvGraphicFramePr>
          <p:nvPr/>
        </p:nvGraphicFramePr>
        <p:xfrm>
          <a:off x="7915275" y="857320"/>
          <a:ext cx="4010660" cy="8324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28110"/>
              </a:tblGrid>
              <a:tr h="238125">
                <a:tc>
                  <a:txBody>
                    <a:bodyPr/>
                    <a:lstStyle/>
                    <a:p>
                      <a:pPr marL="26034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dirty="0" sz="1400" spc="-6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Cost</a:t>
                      </a:r>
                      <a:r>
                        <a:rPr dirty="0" sz="1400" spc="-2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-5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dirty="0" sz="1400" spc="-2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-2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Debt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381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solidFill>
                      <a:srgbClr val="2D2D2D"/>
                    </a:solidFill>
                  </a:tcPr>
                </a:tc>
              </a:tr>
              <a:tr h="391160">
                <a:tc>
                  <a:txBody>
                    <a:bodyPr/>
                    <a:lstStyle/>
                    <a:p>
                      <a:pPr marL="20320">
                        <a:lnSpc>
                          <a:spcPct val="100000"/>
                        </a:lnSpc>
                        <a:tabLst>
                          <a:tab pos="3563620" algn="l"/>
                        </a:tabLst>
                      </a:pPr>
                      <a:r>
                        <a:rPr dirty="0" sz="1200" spc="-65">
                          <a:latin typeface="Calibri"/>
                          <a:cs typeface="Calibri"/>
                        </a:rPr>
                        <a:t>Pre-</a:t>
                      </a:r>
                      <a:r>
                        <a:rPr dirty="0" sz="1200" spc="-45">
                          <a:latin typeface="Calibri"/>
                          <a:cs typeface="Calibri"/>
                        </a:rPr>
                        <a:t>tax </a:t>
                      </a:r>
                      <a:r>
                        <a:rPr dirty="0" sz="1200" spc="-55">
                          <a:latin typeface="Calibri"/>
                          <a:cs typeface="Calibri"/>
                        </a:rPr>
                        <a:t>cost</a:t>
                      </a:r>
                      <a:r>
                        <a:rPr dirty="0" sz="12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40">
                          <a:latin typeface="Calibri"/>
                          <a:cs typeface="Calibri"/>
                        </a:rPr>
                        <a:t>of </a:t>
                      </a:r>
                      <a:r>
                        <a:rPr dirty="0" sz="1200" spc="-20">
                          <a:latin typeface="Calibri"/>
                          <a:cs typeface="Calibri"/>
                        </a:rPr>
                        <a:t>debt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	</a:t>
                      </a:r>
                      <a:r>
                        <a:rPr dirty="0" sz="1200" spc="-45">
                          <a:solidFill>
                            <a:srgbClr val="0000FF"/>
                          </a:solidFill>
                          <a:latin typeface="Calibri"/>
                          <a:cs typeface="Calibri"/>
                        </a:rPr>
                        <a:t>3.12%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marL="20320">
                        <a:lnSpc>
                          <a:spcPts val="1425"/>
                        </a:lnSpc>
                        <a:spcBef>
                          <a:spcPts val="120"/>
                        </a:spcBef>
                        <a:tabLst>
                          <a:tab pos="3493770" algn="l"/>
                        </a:tabLst>
                      </a:pPr>
                      <a:r>
                        <a:rPr dirty="0" sz="1200" spc="-50">
                          <a:latin typeface="Calibri"/>
                          <a:cs typeface="Calibri"/>
                        </a:rPr>
                        <a:t>Tax</a:t>
                      </a:r>
                      <a:r>
                        <a:rPr dirty="0" sz="1200" spc="-4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20">
                          <a:latin typeface="Calibri"/>
                          <a:cs typeface="Calibri"/>
                        </a:rPr>
                        <a:t>rate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	</a:t>
                      </a:r>
                      <a:r>
                        <a:rPr dirty="0" sz="1200" spc="-50">
                          <a:solidFill>
                            <a:srgbClr val="0000FF"/>
                          </a:solidFill>
                          <a:latin typeface="Calibri"/>
                          <a:cs typeface="Calibri"/>
                        </a:rPr>
                        <a:t>24.00%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20320">
                        <a:lnSpc>
                          <a:spcPct val="100000"/>
                        </a:lnSpc>
                        <a:spcBef>
                          <a:spcPts val="30"/>
                        </a:spcBef>
                        <a:tabLst>
                          <a:tab pos="3557270" algn="l"/>
                        </a:tabLst>
                      </a:pPr>
                      <a:r>
                        <a:rPr dirty="0" sz="1200" spc="-45" b="1">
                          <a:latin typeface="Calibri"/>
                          <a:cs typeface="Calibri"/>
                        </a:rPr>
                        <a:t>After-</a:t>
                      </a:r>
                      <a:r>
                        <a:rPr dirty="0" sz="1200" spc="-50" b="1">
                          <a:latin typeface="Calibri"/>
                          <a:cs typeface="Calibri"/>
                        </a:rPr>
                        <a:t>tax</a:t>
                      </a:r>
                      <a:r>
                        <a:rPr dirty="0" sz="1200" spc="-2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45" b="1">
                          <a:latin typeface="Calibri"/>
                          <a:cs typeface="Calibri"/>
                        </a:rPr>
                        <a:t>cost</a:t>
                      </a:r>
                      <a:r>
                        <a:rPr dirty="0" sz="1200" spc="-4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5" b="1">
                          <a:latin typeface="Calibri"/>
                          <a:cs typeface="Calibri"/>
                        </a:rPr>
                        <a:t>of</a:t>
                      </a:r>
                      <a:r>
                        <a:rPr dirty="0" sz="1200" spc="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20" b="1">
                          <a:latin typeface="Calibri"/>
                          <a:cs typeface="Calibri"/>
                        </a:rPr>
                        <a:t>debt</a:t>
                      </a:r>
                      <a:r>
                        <a:rPr dirty="0" sz="1200" b="1">
                          <a:latin typeface="Calibri"/>
                          <a:cs typeface="Calibri"/>
                        </a:rPr>
                        <a:t>	</a:t>
                      </a:r>
                      <a:r>
                        <a:rPr dirty="0" sz="1200" spc="-40" b="1">
                          <a:latin typeface="Calibri"/>
                          <a:cs typeface="Calibri"/>
                        </a:rPr>
                        <a:t>2.37%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381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object 5" descr=""/>
          <p:cNvGraphicFramePr>
            <a:graphicFrameLocks noGrp="1"/>
          </p:cNvGraphicFramePr>
          <p:nvPr/>
        </p:nvGraphicFramePr>
        <p:xfrm>
          <a:off x="7915275" y="1895244"/>
          <a:ext cx="4010660" cy="10306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28110"/>
              </a:tblGrid>
              <a:tr h="238760">
                <a:tc>
                  <a:txBody>
                    <a:bodyPr/>
                    <a:lstStyle/>
                    <a:p>
                      <a:pPr marL="26034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dirty="0" sz="1400" spc="-6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Cost</a:t>
                      </a:r>
                      <a:r>
                        <a:rPr dirty="0" sz="1400" spc="-2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-5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dirty="0" sz="1400" spc="-2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-1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Equity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381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solidFill>
                      <a:srgbClr val="2D2D2D"/>
                    </a:solidFill>
                  </a:tcPr>
                </a:tc>
              </a:tr>
              <a:tr h="588645">
                <a:tc>
                  <a:txBody>
                    <a:bodyPr/>
                    <a:lstStyle/>
                    <a:p>
                      <a:pPr marL="20320">
                        <a:lnSpc>
                          <a:spcPct val="100000"/>
                        </a:lnSpc>
                        <a:spcBef>
                          <a:spcPts val="5"/>
                        </a:spcBef>
                        <a:tabLst>
                          <a:tab pos="3563620" algn="l"/>
                        </a:tabLst>
                      </a:pPr>
                      <a:r>
                        <a:rPr dirty="0" sz="1200" spc="-55">
                          <a:latin typeface="Calibri"/>
                          <a:cs typeface="Calibri"/>
                        </a:rPr>
                        <a:t>Risk-</a:t>
                      </a:r>
                      <a:r>
                        <a:rPr dirty="0" sz="1200" spc="-60">
                          <a:latin typeface="Calibri"/>
                          <a:cs typeface="Calibri"/>
                        </a:rPr>
                        <a:t>free</a:t>
                      </a:r>
                      <a:r>
                        <a:rPr dirty="0" sz="1200" spc="4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20">
                          <a:latin typeface="Calibri"/>
                          <a:cs typeface="Calibri"/>
                        </a:rPr>
                        <a:t>rate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	</a:t>
                      </a:r>
                      <a:r>
                        <a:rPr dirty="0" sz="1200" spc="-45">
                          <a:solidFill>
                            <a:srgbClr val="0000FF"/>
                          </a:solidFill>
                          <a:latin typeface="Calibri"/>
                          <a:cs typeface="Calibri"/>
                        </a:rPr>
                        <a:t>3.59%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marL="20320">
                        <a:lnSpc>
                          <a:spcPct val="100000"/>
                        </a:lnSpc>
                        <a:spcBef>
                          <a:spcPts val="110"/>
                        </a:spcBef>
                        <a:tabLst>
                          <a:tab pos="3493770" algn="l"/>
                        </a:tabLst>
                      </a:pPr>
                      <a:r>
                        <a:rPr dirty="0" sz="1200" spc="-50">
                          <a:latin typeface="Calibri"/>
                          <a:cs typeface="Calibri"/>
                        </a:rPr>
                        <a:t>Market</a:t>
                      </a:r>
                      <a:r>
                        <a:rPr dirty="0" sz="1200" spc="-4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45">
                          <a:latin typeface="Calibri"/>
                          <a:cs typeface="Calibri"/>
                        </a:rPr>
                        <a:t>Risk</a:t>
                      </a:r>
                      <a:r>
                        <a:rPr dirty="0" sz="1200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Premium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	</a:t>
                      </a:r>
                      <a:r>
                        <a:rPr dirty="0" sz="1200" spc="-50">
                          <a:solidFill>
                            <a:srgbClr val="0000FF"/>
                          </a:solidFill>
                          <a:latin typeface="Calibri"/>
                          <a:cs typeface="Calibri"/>
                        </a:rPr>
                        <a:t>13.86%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marL="20320">
                        <a:lnSpc>
                          <a:spcPts val="1425"/>
                        </a:lnSpc>
                        <a:spcBef>
                          <a:spcPts val="114"/>
                        </a:spcBef>
                        <a:tabLst>
                          <a:tab pos="3662679" algn="l"/>
                        </a:tabLst>
                      </a:pPr>
                      <a:r>
                        <a:rPr dirty="0" sz="1200" spc="-20">
                          <a:latin typeface="Calibri"/>
                          <a:cs typeface="Calibri"/>
                        </a:rPr>
                        <a:t>Beta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	</a:t>
                      </a:r>
                      <a:r>
                        <a:rPr dirty="0" sz="1200" spc="-30">
                          <a:solidFill>
                            <a:srgbClr val="0000FF"/>
                          </a:solidFill>
                          <a:latin typeface="Calibri"/>
                          <a:cs typeface="Calibri"/>
                        </a:rPr>
                        <a:t>0.67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63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20320">
                        <a:lnSpc>
                          <a:spcPct val="100000"/>
                        </a:lnSpc>
                        <a:spcBef>
                          <a:spcPts val="25"/>
                        </a:spcBef>
                        <a:tabLst>
                          <a:tab pos="3488054" algn="l"/>
                        </a:tabLst>
                      </a:pPr>
                      <a:r>
                        <a:rPr dirty="0" sz="1200" spc="-45" b="1">
                          <a:latin typeface="Calibri"/>
                          <a:cs typeface="Calibri"/>
                        </a:rPr>
                        <a:t>Cost</a:t>
                      </a:r>
                      <a:r>
                        <a:rPr dirty="0" sz="1200" spc="-5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5" b="1">
                          <a:latin typeface="Calibri"/>
                          <a:cs typeface="Calibri"/>
                        </a:rPr>
                        <a:t>of</a:t>
                      </a:r>
                      <a:r>
                        <a:rPr dirty="0" sz="1200" spc="-10" b="1">
                          <a:latin typeface="Calibri"/>
                          <a:cs typeface="Calibri"/>
                        </a:rPr>
                        <a:t> Equity</a:t>
                      </a:r>
                      <a:r>
                        <a:rPr dirty="0" sz="1200" b="1">
                          <a:latin typeface="Calibri"/>
                          <a:cs typeface="Calibri"/>
                        </a:rPr>
                        <a:t>	</a:t>
                      </a:r>
                      <a:r>
                        <a:rPr dirty="0" sz="1200" spc="-45" b="1">
                          <a:latin typeface="Calibri"/>
                          <a:cs typeface="Calibri"/>
                        </a:rPr>
                        <a:t>12.94%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317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object 6" descr=""/>
          <p:cNvGraphicFramePr>
            <a:graphicFrameLocks noGrp="1"/>
          </p:cNvGraphicFramePr>
          <p:nvPr/>
        </p:nvGraphicFramePr>
        <p:xfrm>
          <a:off x="7915274" y="3130838"/>
          <a:ext cx="4010660" cy="10363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28110"/>
              </a:tblGrid>
              <a:tr h="244475">
                <a:tc>
                  <a:txBody>
                    <a:bodyPr/>
                    <a:lstStyle/>
                    <a:p>
                      <a:pPr marL="26034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1400" spc="-6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Cost</a:t>
                      </a:r>
                      <a:r>
                        <a:rPr dirty="0" sz="1400" spc="-1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-5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dirty="0" sz="1400" spc="-2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-5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Capital</a:t>
                      </a:r>
                      <a:r>
                        <a:rPr dirty="0" sz="1400" spc="-2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-1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(WACC)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317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solidFill>
                      <a:srgbClr val="2D2D2D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marL="20320">
                        <a:lnSpc>
                          <a:spcPts val="1425"/>
                        </a:lnSpc>
                        <a:spcBef>
                          <a:spcPts val="50"/>
                        </a:spcBef>
                      </a:pPr>
                      <a:r>
                        <a:rPr dirty="0" sz="1200" spc="-30">
                          <a:latin typeface="Calibri"/>
                          <a:cs typeface="Calibri"/>
                        </a:rPr>
                        <a:t>Capital</a:t>
                      </a:r>
                      <a:r>
                        <a:rPr dirty="0" sz="12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Structure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635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94970">
                <a:tc>
                  <a:txBody>
                    <a:bodyPr/>
                    <a:lstStyle/>
                    <a:p>
                      <a:pPr marL="20320">
                        <a:lnSpc>
                          <a:spcPct val="100000"/>
                        </a:lnSpc>
                        <a:spcBef>
                          <a:spcPts val="25"/>
                        </a:spcBef>
                        <a:tabLst>
                          <a:tab pos="3493770" algn="l"/>
                        </a:tabLst>
                      </a:pPr>
                      <a:r>
                        <a:rPr dirty="0" sz="1200" spc="-50">
                          <a:latin typeface="Calibri"/>
                          <a:cs typeface="Calibri"/>
                        </a:rPr>
                        <a:t>Market</a:t>
                      </a:r>
                      <a:r>
                        <a:rPr dirty="0" sz="1200" spc="-4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35">
                          <a:latin typeface="Calibri"/>
                          <a:cs typeface="Calibri"/>
                        </a:rPr>
                        <a:t>Value </a:t>
                      </a:r>
                      <a:r>
                        <a:rPr dirty="0" sz="1200" spc="-40">
                          <a:latin typeface="Calibri"/>
                          <a:cs typeface="Calibri"/>
                        </a:rPr>
                        <a:t>of</a:t>
                      </a:r>
                      <a:r>
                        <a:rPr dirty="0" sz="1200" spc="-5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Equity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	</a:t>
                      </a:r>
                      <a:r>
                        <a:rPr dirty="0" sz="1200" spc="-50">
                          <a:solidFill>
                            <a:srgbClr val="0000FF"/>
                          </a:solidFill>
                          <a:latin typeface="Calibri"/>
                          <a:cs typeface="Calibri"/>
                        </a:rPr>
                        <a:t>59.00%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marL="20320">
                        <a:lnSpc>
                          <a:spcPts val="1425"/>
                        </a:lnSpc>
                        <a:spcBef>
                          <a:spcPts val="120"/>
                        </a:spcBef>
                        <a:tabLst>
                          <a:tab pos="3493770" algn="l"/>
                        </a:tabLst>
                      </a:pPr>
                      <a:r>
                        <a:rPr dirty="0" sz="1200" spc="-50">
                          <a:latin typeface="Calibri"/>
                          <a:cs typeface="Calibri"/>
                        </a:rPr>
                        <a:t>Market</a:t>
                      </a:r>
                      <a:r>
                        <a:rPr dirty="0" sz="1200" spc="-35">
                          <a:latin typeface="Calibri"/>
                          <a:cs typeface="Calibri"/>
                        </a:rPr>
                        <a:t> Value</a:t>
                      </a:r>
                      <a:r>
                        <a:rPr dirty="0" sz="1200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40">
                          <a:latin typeface="Calibri"/>
                          <a:cs typeface="Calibri"/>
                        </a:rPr>
                        <a:t>of</a:t>
                      </a:r>
                      <a:r>
                        <a:rPr dirty="0" sz="1200" spc="-5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5">
                          <a:latin typeface="Calibri"/>
                          <a:cs typeface="Calibri"/>
                        </a:rPr>
                        <a:t>Net</a:t>
                      </a:r>
                      <a:r>
                        <a:rPr dirty="0" sz="1200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20">
                          <a:latin typeface="Calibri"/>
                          <a:cs typeface="Calibri"/>
                        </a:rPr>
                        <a:t>Debt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	</a:t>
                      </a:r>
                      <a:r>
                        <a:rPr dirty="0" sz="1200" spc="-50">
                          <a:solidFill>
                            <a:srgbClr val="0000FF"/>
                          </a:solidFill>
                          <a:latin typeface="Calibri"/>
                          <a:cs typeface="Calibri"/>
                        </a:rPr>
                        <a:t>41.00%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317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6850">
                <a:tc>
                  <a:txBody>
                    <a:bodyPr/>
                    <a:lstStyle/>
                    <a:p>
                      <a:pPr marL="20320">
                        <a:lnSpc>
                          <a:spcPts val="1425"/>
                        </a:lnSpc>
                        <a:spcBef>
                          <a:spcPts val="25"/>
                        </a:spcBef>
                        <a:tabLst>
                          <a:tab pos="3557270" algn="l"/>
                        </a:tabLst>
                      </a:pPr>
                      <a:r>
                        <a:rPr dirty="0" sz="1200" spc="-45" b="1">
                          <a:latin typeface="Calibri"/>
                          <a:cs typeface="Calibri"/>
                        </a:rPr>
                        <a:t>Cost </a:t>
                      </a:r>
                      <a:r>
                        <a:rPr dirty="0" sz="1200" spc="-55" b="1">
                          <a:latin typeface="Calibri"/>
                          <a:cs typeface="Calibri"/>
                        </a:rPr>
                        <a:t>of</a:t>
                      </a:r>
                      <a:r>
                        <a:rPr dirty="0" sz="1200" spc="-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0" b="1">
                          <a:latin typeface="Calibri"/>
                          <a:cs typeface="Calibri"/>
                        </a:rPr>
                        <a:t>Capital</a:t>
                      </a:r>
                      <a:r>
                        <a:rPr dirty="0" sz="1200" spc="-2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 b="1">
                          <a:latin typeface="Calibri"/>
                          <a:cs typeface="Calibri"/>
                        </a:rPr>
                        <a:t>(WACC)</a:t>
                      </a:r>
                      <a:r>
                        <a:rPr dirty="0" sz="1200" b="1">
                          <a:latin typeface="Calibri"/>
                          <a:cs typeface="Calibri"/>
                        </a:rPr>
                        <a:t>	</a:t>
                      </a:r>
                      <a:r>
                        <a:rPr dirty="0" sz="1200" spc="-40" b="1">
                          <a:latin typeface="Calibri"/>
                          <a:cs typeface="Calibri"/>
                        </a:rPr>
                        <a:t>8.60%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317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pSp>
        <p:nvGrpSpPr>
          <p:cNvPr id="7" name="object 7" descr=""/>
          <p:cNvGrpSpPr/>
          <p:nvPr/>
        </p:nvGrpSpPr>
        <p:grpSpPr>
          <a:xfrm>
            <a:off x="361950" y="828691"/>
            <a:ext cx="7439025" cy="3364229"/>
            <a:chOff x="361950" y="828691"/>
            <a:chExt cx="7439025" cy="3364229"/>
          </a:xfrm>
        </p:grpSpPr>
        <p:sp>
          <p:nvSpPr>
            <p:cNvPr id="8" name="object 8" descr=""/>
            <p:cNvSpPr/>
            <p:nvPr/>
          </p:nvSpPr>
          <p:spPr>
            <a:xfrm>
              <a:off x="4457700" y="1495425"/>
              <a:ext cx="3333750" cy="142875"/>
            </a:xfrm>
            <a:custGeom>
              <a:avLst/>
              <a:gdLst/>
              <a:ahLst/>
              <a:cxnLst/>
              <a:rect l="l" t="t" r="r" b="b"/>
              <a:pathLst>
                <a:path w="3333750" h="142875">
                  <a:moveTo>
                    <a:pt x="0" y="142875"/>
                  </a:moveTo>
                  <a:lnTo>
                    <a:pt x="3333750" y="142875"/>
                  </a:lnTo>
                  <a:lnTo>
                    <a:pt x="3333750" y="0"/>
                  </a:lnTo>
                  <a:lnTo>
                    <a:pt x="0" y="0"/>
                  </a:lnTo>
                  <a:lnTo>
                    <a:pt x="0" y="142875"/>
                  </a:lnTo>
                  <a:close/>
                </a:path>
              </a:pathLst>
            </a:custGeom>
            <a:ln w="19050">
              <a:solidFill>
                <a:srgbClr val="FF0000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3267075" y="2600325"/>
              <a:ext cx="4495800" cy="142875"/>
            </a:xfrm>
            <a:custGeom>
              <a:avLst/>
              <a:gdLst/>
              <a:ahLst/>
              <a:cxnLst/>
              <a:rect l="l" t="t" r="r" b="b"/>
              <a:pathLst>
                <a:path w="4495800" h="142875">
                  <a:moveTo>
                    <a:pt x="0" y="142875"/>
                  </a:moveTo>
                  <a:lnTo>
                    <a:pt x="4495800" y="142875"/>
                  </a:lnTo>
                  <a:lnTo>
                    <a:pt x="4495800" y="0"/>
                  </a:lnTo>
                  <a:lnTo>
                    <a:pt x="0" y="0"/>
                  </a:lnTo>
                  <a:lnTo>
                    <a:pt x="0" y="142875"/>
                  </a:lnTo>
                  <a:close/>
                </a:path>
              </a:pathLst>
            </a:custGeom>
            <a:ln w="19050">
              <a:solidFill>
                <a:srgbClr val="FFED00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3267075" y="2438400"/>
              <a:ext cx="4495800" cy="142875"/>
            </a:xfrm>
            <a:custGeom>
              <a:avLst/>
              <a:gdLst/>
              <a:ahLst/>
              <a:cxnLst/>
              <a:rect l="l" t="t" r="r" b="b"/>
              <a:pathLst>
                <a:path w="4495800" h="142875">
                  <a:moveTo>
                    <a:pt x="0" y="142875"/>
                  </a:moveTo>
                  <a:lnTo>
                    <a:pt x="4495800" y="142875"/>
                  </a:lnTo>
                  <a:lnTo>
                    <a:pt x="4495800" y="0"/>
                  </a:lnTo>
                  <a:lnTo>
                    <a:pt x="0" y="0"/>
                  </a:lnTo>
                  <a:lnTo>
                    <a:pt x="0" y="142875"/>
                  </a:lnTo>
                  <a:close/>
                </a:path>
              </a:pathLst>
            </a:custGeom>
            <a:ln w="19050">
              <a:solidFill>
                <a:srgbClr val="92D050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1950" y="828691"/>
              <a:ext cx="7406064" cy="3364163"/>
            </a:xfrm>
            <a:prstGeom prst="rect">
              <a:avLst/>
            </a:prstGeom>
          </p:spPr>
        </p:pic>
      </p:grpSp>
      <p:grpSp>
        <p:nvGrpSpPr>
          <p:cNvPr id="12" name="object 12" descr=""/>
          <p:cNvGrpSpPr/>
          <p:nvPr/>
        </p:nvGrpSpPr>
        <p:grpSpPr>
          <a:xfrm>
            <a:off x="572157" y="4639295"/>
            <a:ext cx="370840" cy="370840"/>
            <a:chOff x="572157" y="4639295"/>
            <a:chExt cx="370840" cy="370840"/>
          </a:xfrm>
        </p:grpSpPr>
        <p:sp>
          <p:nvSpPr>
            <p:cNvPr id="13" name="object 13" descr=""/>
            <p:cNvSpPr/>
            <p:nvPr/>
          </p:nvSpPr>
          <p:spPr>
            <a:xfrm>
              <a:off x="574563" y="4641700"/>
              <a:ext cx="365760" cy="365760"/>
            </a:xfrm>
            <a:custGeom>
              <a:avLst/>
              <a:gdLst/>
              <a:ahLst/>
              <a:cxnLst/>
              <a:rect l="l" t="t" r="r" b="b"/>
              <a:pathLst>
                <a:path w="365759" h="365760">
                  <a:moveTo>
                    <a:pt x="182860" y="0"/>
                  </a:moveTo>
                  <a:lnTo>
                    <a:pt x="134111" y="6539"/>
                  </a:lnTo>
                  <a:lnTo>
                    <a:pt x="90470" y="24964"/>
                  </a:lnTo>
                  <a:lnTo>
                    <a:pt x="53501" y="53532"/>
                  </a:lnTo>
                  <a:lnTo>
                    <a:pt x="24940" y="90503"/>
                  </a:lnTo>
                  <a:lnTo>
                    <a:pt x="6526" y="134134"/>
                  </a:lnTo>
                  <a:lnTo>
                    <a:pt x="0" y="182703"/>
                  </a:lnTo>
                  <a:lnTo>
                    <a:pt x="6526" y="231275"/>
                  </a:lnTo>
                  <a:lnTo>
                    <a:pt x="24946" y="274921"/>
                  </a:lnTo>
                  <a:lnTo>
                    <a:pt x="53516" y="311898"/>
                  </a:lnTo>
                  <a:lnTo>
                    <a:pt x="90495" y="340467"/>
                  </a:lnTo>
                  <a:lnTo>
                    <a:pt x="134141" y="358885"/>
                  </a:lnTo>
                  <a:lnTo>
                    <a:pt x="182713" y="365411"/>
                  </a:lnTo>
                  <a:lnTo>
                    <a:pt x="231287" y="358885"/>
                  </a:lnTo>
                  <a:lnTo>
                    <a:pt x="274934" y="340467"/>
                  </a:lnTo>
                  <a:lnTo>
                    <a:pt x="311912" y="311899"/>
                  </a:lnTo>
                  <a:lnTo>
                    <a:pt x="340481" y="274921"/>
                  </a:lnTo>
                  <a:lnTo>
                    <a:pt x="346669" y="260259"/>
                  </a:lnTo>
                  <a:lnTo>
                    <a:pt x="174964" y="260258"/>
                  </a:lnTo>
                  <a:lnTo>
                    <a:pt x="174964" y="142383"/>
                  </a:lnTo>
                  <a:lnTo>
                    <a:pt x="139183" y="142383"/>
                  </a:lnTo>
                  <a:lnTo>
                    <a:pt x="139183" y="120184"/>
                  </a:lnTo>
                  <a:lnTo>
                    <a:pt x="141839" y="119433"/>
                  </a:lnTo>
                  <a:lnTo>
                    <a:pt x="144264" y="118689"/>
                  </a:lnTo>
                  <a:lnTo>
                    <a:pt x="152923" y="115706"/>
                  </a:lnTo>
                  <a:lnTo>
                    <a:pt x="157176" y="113981"/>
                  </a:lnTo>
                  <a:lnTo>
                    <a:pt x="161442" y="112159"/>
                  </a:lnTo>
                  <a:lnTo>
                    <a:pt x="165701" y="110434"/>
                  </a:lnTo>
                  <a:lnTo>
                    <a:pt x="173918" y="106175"/>
                  </a:lnTo>
                  <a:lnTo>
                    <a:pt x="175971" y="105052"/>
                  </a:lnTo>
                  <a:lnTo>
                    <a:pt x="177998" y="103872"/>
                  </a:lnTo>
                  <a:lnTo>
                    <a:pt x="180243" y="102705"/>
                  </a:lnTo>
                  <a:lnTo>
                    <a:pt x="182456" y="101422"/>
                  </a:lnTo>
                  <a:lnTo>
                    <a:pt x="186792" y="98625"/>
                  </a:lnTo>
                  <a:lnTo>
                    <a:pt x="189006" y="97342"/>
                  </a:lnTo>
                  <a:lnTo>
                    <a:pt x="191257" y="96175"/>
                  </a:lnTo>
                  <a:lnTo>
                    <a:pt x="342917" y="96175"/>
                  </a:lnTo>
                  <a:lnTo>
                    <a:pt x="340525" y="90503"/>
                  </a:lnTo>
                  <a:lnTo>
                    <a:pt x="311981" y="53532"/>
                  </a:lnTo>
                  <a:lnTo>
                    <a:pt x="275029" y="24964"/>
                  </a:lnTo>
                  <a:lnTo>
                    <a:pt x="231408" y="6539"/>
                  </a:lnTo>
                  <a:lnTo>
                    <a:pt x="182860" y="0"/>
                  </a:lnTo>
                  <a:close/>
                </a:path>
                <a:path w="365759" h="365760">
                  <a:moveTo>
                    <a:pt x="342917" y="96175"/>
                  </a:moveTo>
                  <a:lnTo>
                    <a:pt x="202758" y="96175"/>
                  </a:lnTo>
                  <a:lnTo>
                    <a:pt x="202758" y="260258"/>
                  </a:lnTo>
                  <a:lnTo>
                    <a:pt x="346669" y="260259"/>
                  </a:lnTo>
                  <a:lnTo>
                    <a:pt x="358900" y="231275"/>
                  </a:lnTo>
                  <a:lnTo>
                    <a:pt x="365426" y="182704"/>
                  </a:lnTo>
                  <a:lnTo>
                    <a:pt x="359034" y="134981"/>
                  </a:lnTo>
                  <a:lnTo>
                    <a:pt x="358920" y="134134"/>
                  </a:lnTo>
                  <a:lnTo>
                    <a:pt x="342917" y="96175"/>
                  </a:lnTo>
                  <a:close/>
                </a:path>
                <a:path w="365759" h="365760">
                  <a:moveTo>
                    <a:pt x="174964" y="127528"/>
                  </a:moveTo>
                  <a:lnTo>
                    <a:pt x="139183" y="142383"/>
                  </a:lnTo>
                  <a:lnTo>
                    <a:pt x="174964" y="142383"/>
                  </a:lnTo>
                  <a:lnTo>
                    <a:pt x="174964" y="12752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574563" y="4641700"/>
              <a:ext cx="365760" cy="365760"/>
            </a:xfrm>
            <a:custGeom>
              <a:avLst/>
              <a:gdLst/>
              <a:ahLst/>
              <a:cxnLst/>
              <a:rect l="l" t="t" r="r" b="b"/>
              <a:pathLst>
                <a:path w="365759" h="365760">
                  <a:moveTo>
                    <a:pt x="182713" y="0"/>
                  </a:moveTo>
                  <a:lnTo>
                    <a:pt x="134141" y="6526"/>
                  </a:lnTo>
                  <a:lnTo>
                    <a:pt x="90495" y="24944"/>
                  </a:lnTo>
                  <a:lnTo>
                    <a:pt x="53516" y="53513"/>
                  </a:lnTo>
                  <a:lnTo>
                    <a:pt x="24946" y="90490"/>
                  </a:lnTo>
                  <a:lnTo>
                    <a:pt x="6526" y="134134"/>
                  </a:lnTo>
                  <a:lnTo>
                    <a:pt x="0" y="182703"/>
                  </a:lnTo>
                  <a:lnTo>
                    <a:pt x="6526" y="231275"/>
                  </a:lnTo>
                  <a:lnTo>
                    <a:pt x="24946" y="274921"/>
                  </a:lnTo>
                  <a:lnTo>
                    <a:pt x="53516" y="311898"/>
                  </a:lnTo>
                  <a:lnTo>
                    <a:pt x="90495" y="340467"/>
                  </a:lnTo>
                  <a:lnTo>
                    <a:pt x="134141" y="358885"/>
                  </a:lnTo>
                  <a:lnTo>
                    <a:pt x="182713" y="365411"/>
                  </a:lnTo>
                  <a:lnTo>
                    <a:pt x="231287" y="358885"/>
                  </a:lnTo>
                  <a:lnTo>
                    <a:pt x="274934" y="340467"/>
                  </a:lnTo>
                  <a:lnTo>
                    <a:pt x="311912" y="311899"/>
                  </a:lnTo>
                  <a:lnTo>
                    <a:pt x="340481" y="274921"/>
                  </a:lnTo>
                  <a:lnTo>
                    <a:pt x="358900" y="231275"/>
                  </a:lnTo>
                  <a:lnTo>
                    <a:pt x="365426" y="182704"/>
                  </a:lnTo>
                  <a:lnTo>
                    <a:pt x="358920" y="134134"/>
                  </a:lnTo>
                  <a:lnTo>
                    <a:pt x="340525" y="90503"/>
                  </a:lnTo>
                  <a:lnTo>
                    <a:pt x="311981" y="53532"/>
                  </a:lnTo>
                  <a:lnTo>
                    <a:pt x="275029" y="24964"/>
                  </a:lnTo>
                  <a:lnTo>
                    <a:pt x="231408" y="6539"/>
                  </a:lnTo>
                  <a:lnTo>
                    <a:pt x="182860" y="0"/>
                  </a:lnTo>
                  <a:lnTo>
                    <a:pt x="182713" y="0"/>
                  </a:lnTo>
                  <a:close/>
                </a:path>
              </a:pathLst>
            </a:custGeom>
            <a:ln w="48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5" name="object 1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1341" y="4735470"/>
              <a:ext cx="68386" cy="168894"/>
            </a:xfrm>
            <a:prstGeom prst="rect">
              <a:avLst/>
            </a:prstGeom>
          </p:spPr>
        </p:pic>
      </p:grpSp>
      <p:sp>
        <p:nvSpPr>
          <p:cNvPr id="16" name="object 16" descr=""/>
          <p:cNvSpPr txBox="1"/>
          <p:nvPr/>
        </p:nvSpPr>
        <p:spPr>
          <a:xfrm>
            <a:off x="1223010" y="4641595"/>
            <a:ext cx="4072890" cy="359410"/>
          </a:xfrm>
          <a:prstGeom prst="rect">
            <a:avLst/>
          </a:prstGeom>
        </p:spPr>
        <p:txBody>
          <a:bodyPr wrap="square" lIns="0" tIns="25400" rIns="0" bIns="0" rtlCol="0" vert="horz">
            <a:spAutoFit/>
          </a:bodyPr>
          <a:lstStyle/>
          <a:p>
            <a:pPr marL="184150" marR="5080" indent="-171450">
              <a:lnSpc>
                <a:spcPts val="1280"/>
              </a:lnSpc>
              <a:spcBef>
                <a:spcPts val="200"/>
              </a:spcBef>
              <a:buFont typeface="Wingdings"/>
              <a:buChar char=""/>
              <a:tabLst>
                <a:tab pos="184150" algn="l"/>
              </a:tabLst>
            </a:pPr>
            <a:r>
              <a:rPr dirty="0" sz="1100" i="1">
                <a:latin typeface="Trebuchet MS"/>
                <a:cs typeface="Trebuchet MS"/>
              </a:rPr>
              <a:t>We</a:t>
            </a:r>
            <a:r>
              <a:rPr dirty="0" sz="1100" spc="-50" i="1">
                <a:latin typeface="Trebuchet MS"/>
                <a:cs typeface="Trebuchet MS"/>
              </a:rPr>
              <a:t> </a:t>
            </a:r>
            <a:r>
              <a:rPr dirty="0" sz="1100" i="1">
                <a:latin typeface="Trebuchet MS"/>
                <a:cs typeface="Trebuchet MS"/>
              </a:rPr>
              <a:t>assume</a:t>
            </a:r>
            <a:r>
              <a:rPr dirty="0" sz="1100" spc="-45" i="1">
                <a:latin typeface="Trebuchet MS"/>
                <a:cs typeface="Trebuchet MS"/>
              </a:rPr>
              <a:t> </a:t>
            </a:r>
            <a:r>
              <a:rPr dirty="0" sz="1100" spc="-25" i="1">
                <a:latin typeface="Trebuchet MS"/>
                <a:cs typeface="Trebuchet MS"/>
              </a:rPr>
              <a:t>conservative</a:t>
            </a:r>
            <a:r>
              <a:rPr dirty="0" sz="1100" spc="-45" i="1">
                <a:latin typeface="Trebuchet MS"/>
                <a:cs typeface="Trebuchet MS"/>
              </a:rPr>
              <a:t> </a:t>
            </a:r>
            <a:r>
              <a:rPr dirty="0" sz="1100" spc="-35" i="1">
                <a:latin typeface="Trebuchet MS"/>
                <a:cs typeface="Trebuchet MS"/>
              </a:rPr>
              <a:t>revenue</a:t>
            </a:r>
            <a:r>
              <a:rPr dirty="0" sz="1100" spc="-45" i="1">
                <a:latin typeface="Trebuchet MS"/>
                <a:cs typeface="Trebuchet MS"/>
              </a:rPr>
              <a:t> </a:t>
            </a:r>
            <a:r>
              <a:rPr dirty="0" sz="1100" spc="-55" i="1">
                <a:latin typeface="Trebuchet MS"/>
                <a:cs typeface="Trebuchet MS"/>
              </a:rPr>
              <a:t>growth</a:t>
            </a:r>
            <a:r>
              <a:rPr dirty="0" sz="1100" spc="-70" i="1">
                <a:latin typeface="Trebuchet MS"/>
                <a:cs typeface="Trebuchet MS"/>
              </a:rPr>
              <a:t> </a:t>
            </a:r>
            <a:r>
              <a:rPr dirty="0" sz="1100" spc="-50" i="1">
                <a:latin typeface="Trebuchet MS"/>
                <a:cs typeface="Trebuchet MS"/>
              </a:rPr>
              <a:t>rate</a:t>
            </a:r>
            <a:r>
              <a:rPr dirty="0" sz="1100" spc="-45" i="1">
                <a:latin typeface="Trebuchet MS"/>
                <a:cs typeface="Trebuchet MS"/>
              </a:rPr>
              <a:t> </a:t>
            </a:r>
            <a:r>
              <a:rPr dirty="0" sz="1100" spc="-55" i="1">
                <a:latin typeface="Trebuchet MS"/>
                <a:cs typeface="Trebuchet MS"/>
              </a:rPr>
              <a:t>in</a:t>
            </a:r>
            <a:r>
              <a:rPr dirty="0" sz="1100" spc="-75" i="1">
                <a:latin typeface="Trebuchet MS"/>
                <a:cs typeface="Trebuchet MS"/>
              </a:rPr>
              <a:t> </a:t>
            </a:r>
            <a:r>
              <a:rPr dirty="0" sz="1100" spc="-50" i="1">
                <a:latin typeface="Trebuchet MS"/>
                <a:cs typeface="Trebuchet MS"/>
              </a:rPr>
              <a:t>line</a:t>
            </a:r>
            <a:r>
              <a:rPr dirty="0" sz="1100" spc="-45" i="1">
                <a:latin typeface="Trebuchet MS"/>
                <a:cs typeface="Trebuchet MS"/>
              </a:rPr>
              <a:t> </a:t>
            </a:r>
            <a:r>
              <a:rPr dirty="0" sz="1100" spc="-60" i="1">
                <a:latin typeface="Trebuchet MS"/>
                <a:cs typeface="Trebuchet MS"/>
              </a:rPr>
              <a:t>with</a:t>
            </a:r>
            <a:r>
              <a:rPr dirty="0" sz="1100" spc="-70" i="1">
                <a:latin typeface="Trebuchet MS"/>
                <a:cs typeface="Trebuchet MS"/>
              </a:rPr>
              <a:t> </a:t>
            </a:r>
            <a:r>
              <a:rPr dirty="0" sz="1100" spc="-35" i="1">
                <a:latin typeface="Trebuchet MS"/>
                <a:cs typeface="Trebuchet MS"/>
              </a:rPr>
              <a:t>Pirelli’s </a:t>
            </a:r>
            <a:r>
              <a:rPr dirty="0" sz="1100" spc="-40" i="1">
                <a:latin typeface="Trebuchet MS"/>
                <a:cs typeface="Trebuchet MS"/>
              </a:rPr>
              <a:t>historical</a:t>
            </a:r>
            <a:r>
              <a:rPr dirty="0" sz="1100" spc="-55" i="1">
                <a:latin typeface="Trebuchet MS"/>
                <a:cs typeface="Trebuchet MS"/>
              </a:rPr>
              <a:t> growth</a:t>
            </a:r>
            <a:r>
              <a:rPr dirty="0" sz="1100" spc="-80" i="1">
                <a:latin typeface="Trebuchet MS"/>
                <a:cs typeface="Trebuchet MS"/>
              </a:rPr>
              <a:t> </a:t>
            </a:r>
            <a:r>
              <a:rPr dirty="0" sz="1100" i="1">
                <a:latin typeface="Trebuchet MS"/>
                <a:cs typeface="Trebuchet MS"/>
              </a:rPr>
              <a:t>and</a:t>
            </a:r>
            <a:r>
              <a:rPr dirty="0" sz="1100" spc="-5" i="1">
                <a:latin typeface="Trebuchet MS"/>
                <a:cs typeface="Trebuchet MS"/>
              </a:rPr>
              <a:t> </a:t>
            </a:r>
            <a:r>
              <a:rPr dirty="0" sz="1100" spc="-100" i="1">
                <a:latin typeface="Trebuchet MS"/>
                <a:cs typeface="Trebuchet MS"/>
              </a:rPr>
              <a:t>tire</a:t>
            </a:r>
            <a:r>
              <a:rPr dirty="0" sz="1100" spc="-55" i="1">
                <a:latin typeface="Trebuchet MS"/>
                <a:cs typeface="Trebuchet MS"/>
              </a:rPr>
              <a:t> </a:t>
            </a:r>
            <a:r>
              <a:rPr dirty="0" sz="1100" spc="-35" i="1">
                <a:latin typeface="Trebuchet MS"/>
                <a:cs typeface="Trebuchet MS"/>
              </a:rPr>
              <a:t>industry’s</a:t>
            </a:r>
            <a:r>
              <a:rPr dirty="0" sz="1100" i="1">
                <a:latin typeface="Trebuchet MS"/>
                <a:cs typeface="Trebuchet MS"/>
              </a:rPr>
              <a:t> </a:t>
            </a:r>
            <a:r>
              <a:rPr dirty="0" sz="1100" spc="-55" i="1">
                <a:latin typeface="Trebuchet MS"/>
                <a:cs typeface="Trebuchet MS"/>
              </a:rPr>
              <a:t>growth</a:t>
            </a:r>
            <a:r>
              <a:rPr dirty="0" sz="1100" spc="-80" i="1">
                <a:latin typeface="Trebuchet MS"/>
                <a:cs typeface="Trebuchet MS"/>
              </a:rPr>
              <a:t> </a:t>
            </a:r>
            <a:r>
              <a:rPr dirty="0" sz="1100" spc="-20" i="1">
                <a:latin typeface="Trebuchet MS"/>
                <a:cs typeface="Trebuchet MS"/>
              </a:rPr>
              <a:t>rate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1223010" y="5253418"/>
            <a:ext cx="4094479" cy="1974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83515" indent="-170815">
              <a:lnSpc>
                <a:spcPct val="100000"/>
              </a:lnSpc>
              <a:spcBef>
                <a:spcPts val="125"/>
              </a:spcBef>
              <a:buFont typeface="Wingdings"/>
              <a:buChar char=""/>
              <a:tabLst>
                <a:tab pos="183515" algn="l"/>
              </a:tabLst>
            </a:pPr>
            <a:r>
              <a:rPr dirty="0" sz="1100" i="1">
                <a:latin typeface="Trebuchet MS"/>
                <a:cs typeface="Trebuchet MS"/>
              </a:rPr>
              <a:t>We</a:t>
            </a:r>
            <a:r>
              <a:rPr dirty="0" sz="1100" spc="-40" i="1">
                <a:latin typeface="Trebuchet MS"/>
                <a:cs typeface="Trebuchet MS"/>
              </a:rPr>
              <a:t> </a:t>
            </a:r>
            <a:r>
              <a:rPr dirty="0" sz="1100" i="1">
                <a:latin typeface="Trebuchet MS"/>
                <a:cs typeface="Trebuchet MS"/>
              </a:rPr>
              <a:t>assume</a:t>
            </a:r>
            <a:r>
              <a:rPr dirty="0" sz="1100" spc="-35" i="1">
                <a:latin typeface="Trebuchet MS"/>
                <a:cs typeface="Trebuchet MS"/>
              </a:rPr>
              <a:t> </a:t>
            </a:r>
            <a:r>
              <a:rPr dirty="0" sz="1100" spc="60" i="1">
                <a:latin typeface="Trebuchet MS"/>
                <a:cs typeface="Trebuchet MS"/>
              </a:rPr>
              <a:t>8.5%</a:t>
            </a:r>
            <a:r>
              <a:rPr dirty="0" sz="1100" spc="-155" i="1">
                <a:latin typeface="Trebuchet MS"/>
                <a:cs typeface="Trebuchet MS"/>
              </a:rPr>
              <a:t> </a:t>
            </a:r>
            <a:r>
              <a:rPr dirty="0" sz="1100" spc="-30" i="1">
                <a:latin typeface="Trebuchet MS"/>
                <a:cs typeface="Trebuchet MS"/>
              </a:rPr>
              <a:t>depreciation</a:t>
            </a:r>
            <a:r>
              <a:rPr dirty="0" sz="1100" spc="30" i="1">
                <a:latin typeface="Trebuchet MS"/>
                <a:cs typeface="Trebuchet MS"/>
              </a:rPr>
              <a:t> </a:t>
            </a:r>
            <a:r>
              <a:rPr dirty="0" sz="1100" spc="-45" i="1">
                <a:latin typeface="Trebuchet MS"/>
                <a:cs typeface="Trebuchet MS"/>
              </a:rPr>
              <a:t>margin</a:t>
            </a:r>
            <a:r>
              <a:rPr dirty="0" sz="1100" spc="-70" i="1">
                <a:latin typeface="Trebuchet MS"/>
                <a:cs typeface="Trebuchet MS"/>
              </a:rPr>
              <a:t> </a:t>
            </a:r>
            <a:r>
              <a:rPr dirty="0" sz="1100" i="1">
                <a:latin typeface="Trebuchet MS"/>
                <a:cs typeface="Trebuchet MS"/>
              </a:rPr>
              <a:t>based</a:t>
            </a:r>
            <a:r>
              <a:rPr dirty="0" sz="1100" spc="20" i="1">
                <a:latin typeface="Trebuchet MS"/>
                <a:cs typeface="Trebuchet MS"/>
              </a:rPr>
              <a:t> </a:t>
            </a:r>
            <a:r>
              <a:rPr dirty="0" sz="1100" i="1">
                <a:latin typeface="Trebuchet MS"/>
                <a:cs typeface="Trebuchet MS"/>
              </a:rPr>
              <a:t>on</a:t>
            </a:r>
            <a:r>
              <a:rPr dirty="0" sz="1100" spc="-70" i="1">
                <a:latin typeface="Trebuchet MS"/>
                <a:cs typeface="Trebuchet MS"/>
              </a:rPr>
              <a:t> </a:t>
            </a:r>
            <a:r>
              <a:rPr dirty="0" sz="1100" spc="-40" i="1">
                <a:latin typeface="Trebuchet MS"/>
                <a:cs typeface="Trebuchet MS"/>
              </a:rPr>
              <a:t>historical</a:t>
            </a:r>
            <a:r>
              <a:rPr dirty="0" sz="1100" spc="-30" i="1">
                <a:latin typeface="Trebuchet MS"/>
                <a:cs typeface="Trebuchet MS"/>
              </a:rPr>
              <a:t> </a:t>
            </a:r>
            <a:r>
              <a:rPr dirty="0" sz="1100" spc="-10" i="1">
                <a:latin typeface="Trebuchet MS"/>
                <a:cs typeface="Trebuchet MS"/>
              </a:rPr>
              <a:t>figures</a:t>
            </a:r>
            <a:endParaRPr sz="1100">
              <a:latin typeface="Trebuchet MS"/>
              <a:cs typeface="Trebuchet MS"/>
            </a:endParaRPr>
          </a:p>
        </p:txBody>
      </p:sp>
      <p:grpSp>
        <p:nvGrpSpPr>
          <p:cNvPr id="18" name="object 18" descr=""/>
          <p:cNvGrpSpPr/>
          <p:nvPr/>
        </p:nvGrpSpPr>
        <p:grpSpPr>
          <a:xfrm>
            <a:off x="572157" y="5163170"/>
            <a:ext cx="370840" cy="370840"/>
            <a:chOff x="572157" y="5163170"/>
            <a:chExt cx="370840" cy="370840"/>
          </a:xfrm>
        </p:grpSpPr>
        <p:sp>
          <p:nvSpPr>
            <p:cNvPr id="19" name="object 19" descr=""/>
            <p:cNvSpPr/>
            <p:nvPr/>
          </p:nvSpPr>
          <p:spPr>
            <a:xfrm>
              <a:off x="574669" y="5165575"/>
              <a:ext cx="365760" cy="365760"/>
            </a:xfrm>
            <a:custGeom>
              <a:avLst/>
              <a:gdLst/>
              <a:ahLst/>
              <a:cxnLst/>
              <a:rect l="l" t="t" r="r" b="b"/>
              <a:pathLst>
                <a:path w="365759" h="365760">
                  <a:moveTo>
                    <a:pt x="182747" y="0"/>
                  </a:moveTo>
                  <a:lnTo>
                    <a:pt x="182606" y="0"/>
                  </a:lnTo>
                  <a:lnTo>
                    <a:pt x="134004" y="6539"/>
                  </a:lnTo>
                  <a:lnTo>
                    <a:pt x="90363" y="24964"/>
                  </a:lnTo>
                  <a:lnTo>
                    <a:pt x="53393" y="53533"/>
                  </a:lnTo>
                  <a:lnTo>
                    <a:pt x="24833" y="90505"/>
                  </a:lnTo>
                  <a:lnTo>
                    <a:pt x="6419" y="134138"/>
                  </a:lnTo>
                  <a:lnTo>
                    <a:pt x="33" y="181658"/>
                  </a:lnTo>
                  <a:lnTo>
                    <a:pt x="0" y="183499"/>
                  </a:lnTo>
                  <a:lnTo>
                    <a:pt x="6321" y="230541"/>
                  </a:lnTo>
                  <a:lnTo>
                    <a:pt x="24839" y="274921"/>
                  </a:lnTo>
                  <a:lnTo>
                    <a:pt x="53409" y="311898"/>
                  </a:lnTo>
                  <a:lnTo>
                    <a:pt x="90388" y="340467"/>
                  </a:lnTo>
                  <a:lnTo>
                    <a:pt x="134034" y="358885"/>
                  </a:lnTo>
                  <a:lnTo>
                    <a:pt x="182606" y="365411"/>
                  </a:lnTo>
                  <a:lnTo>
                    <a:pt x="231180" y="358885"/>
                  </a:lnTo>
                  <a:lnTo>
                    <a:pt x="274827" y="340467"/>
                  </a:lnTo>
                  <a:lnTo>
                    <a:pt x="311805" y="311898"/>
                  </a:lnTo>
                  <a:lnTo>
                    <a:pt x="340375" y="274921"/>
                  </a:lnTo>
                  <a:lnTo>
                    <a:pt x="344716" y="264633"/>
                  </a:lnTo>
                  <a:lnTo>
                    <a:pt x="130378" y="264633"/>
                  </a:lnTo>
                  <a:lnTo>
                    <a:pt x="130282" y="242914"/>
                  </a:lnTo>
                  <a:lnTo>
                    <a:pt x="152637" y="205898"/>
                  </a:lnTo>
                  <a:lnTo>
                    <a:pt x="180682" y="187078"/>
                  </a:lnTo>
                  <a:lnTo>
                    <a:pt x="185666" y="183499"/>
                  </a:lnTo>
                  <a:lnTo>
                    <a:pt x="205641" y="151402"/>
                  </a:lnTo>
                  <a:lnTo>
                    <a:pt x="205615" y="144167"/>
                  </a:lnTo>
                  <a:lnTo>
                    <a:pt x="205076" y="140825"/>
                  </a:lnTo>
                  <a:lnTo>
                    <a:pt x="204859" y="140164"/>
                  </a:lnTo>
                  <a:lnTo>
                    <a:pt x="139000" y="140164"/>
                  </a:lnTo>
                  <a:lnTo>
                    <a:pt x="139000" y="115245"/>
                  </a:lnTo>
                  <a:lnTo>
                    <a:pt x="144535" y="110094"/>
                  </a:lnTo>
                  <a:lnTo>
                    <a:pt x="151168" y="106265"/>
                  </a:lnTo>
                  <a:lnTo>
                    <a:pt x="166210" y="101749"/>
                  </a:lnTo>
                  <a:lnTo>
                    <a:pt x="174043" y="100652"/>
                  </a:lnTo>
                  <a:lnTo>
                    <a:pt x="344696" y="100652"/>
                  </a:lnTo>
                  <a:lnTo>
                    <a:pt x="340418" y="90505"/>
                  </a:lnTo>
                  <a:lnTo>
                    <a:pt x="311874" y="53533"/>
                  </a:lnTo>
                  <a:lnTo>
                    <a:pt x="274920" y="24964"/>
                  </a:lnTo>
                  <a:lnTo>
                    <a:pt x="231298" y="6539"/>
                  </a:lnTo>
                  <a:lnTo>
                    <a:pt x="182747" y="0"/>
                  </a:lnTo>
                  <a:close/>
                </a:path>
                <a:path w="365759" h="365760">
                  <a:moveTo>
                    <a:pt x="344696" y="100652"/>
                  </a:moveTo>
                  <a:lnTo>
                    <a:pt x="188956" y="100652"/>
                  </a:lnTo>
                  <a:lnTo>
                    <a:pt x="196238" y="101749"/>
                  </a:lnTo>
                  <a:lnTo>
                    <a:pt x="195817" y="101749"/>
                  </a:lnTo>
                  <a:lnTo>
                    <a:pt x="227822" y="125706"/>
                  </a:lnTo>
                  <a:lnTo>
                    <a:pt x="231787" y="138002"/>
                  </a:lnTo>
                  <a:lnTo>
                    <a:pt x="231729" y="150273"/>
                  </a:lnTo>
                  <a:lnTo>
                    <a:pt x="215744" y="186225"/>
                  </a:lnTo>
                  <a:lnTo>
                    <a:pt x="187545" y="207078"/>
                  </a:lnTo>
                  <a:lnTo>
                    <a:pt x="182433" y="210432"/>
                  </a:lnTo>
                  <a:lnTo>
                    <a:pt x="177962" y="213518"/>
                  </a:lnTo>
                  <a:lnTo>
                    <a:pt x="173914" y="216269"/>
                  </a:lnTo>
                  <a:lnTo>
                    <a:pt x="170091" y="219335"/>
                  </a:lnTo>
                  <a:lnTo>
                    <a:pt x="166537" y="222703"/>
                  </a:lnTo>
                  <a:lnTo>
                    <a:pt x="163644" y="225410"/>
                  </a:lnTo>
                  <a:lnTo>
                    <a:pt x="161245" y="228598"/>
                  </a:lnTo>
                  <a:lnTo>
                    <a:pt x="159436" y="232125"/>
                  </a:lnTo>
                  <a:lnTo>
                    <a:pt x="157814" y="235487"/>
                  </a:lnTo>
                  <a:lnTo>
                    <a:pt x="156986" y="239181"/>
                  </a:lnTo>
                  <a:lnTo>
                    <a:pt x="157031" y="242914"/>
                  </a:lnTo>
                  <a:lnTo>
                    <a:pt x="234827" y="242914"/>
                  </a:lnTo>
                  <a:lnTo>
                    <a:pt x="234846" y="264633"/>
                  </a:lnTo>
                  <a:lnTo>
                    <a:pt x="344716" y="264633"/>
                  </a:lnTo>
                  <a:lnTo>
                    <a:pt x="358793" y="231275"/>
                  </a:lnTo>
                  <a:lnTo>
                    <a:pt x="365212" y="183499"/>
                  </a:lnTo>
                  <a:lnTo>
                    <a:pt x="365319" y="182704"/>
                  </a:lnTo>
                  <a:lnTo>
                    <a:pt x="358883" y="134654"/>
                  </a:lnTo>
                  <a:lnTo>
                    <a:pt x="358814" y="134138"/>
                  </a:lnTo>
                  <a:lnTo>
                    <a:pt x="344696" y="100652"/>
                  </a:lnTo>
                  <a:close/>
                </a:path>
                <a:path w="365759" h="365760">
                  <a:moveTo>
                    <a:pt x="184181" y="121287"/>
                  </a:moveTo>
                  <a:lnTo>
                    <a:pt x="172509" y="121287"/>
                  </a:lnTo>
                  <a:lnTo>
                    <a:pt x="165068" y="123038"/>
                  </a:lnTo>
                  <a:lnTo>
                    <a:pt x="151239" y="130023"/>
                  </a:lnTo>
                  <a:lnTo>
                    <a:pt x="144728" y="134654"/>
                  </a:lnTo>
                  <a:lnTo>
                    <a:pt x="139000" y="140164"/>
                  </a:lnTo>
                  <a:lnTo>
                    <a:pt x="204859" y="140164"/>
                  </a:lnTo>
                  <a:lnTo>
                    <a:pt x="184181" y="121287"/>
                  </a:lnTo>
                  <a:close/>
                </a:path>
              </a:pathLst>
            </a:custGeom>
            <a:solidFill>
              <a:srgbClr val="85C04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574563" y="5165575"/>
              <a:ext cx="365760" cy="365760"/>
            </a:xfrm>
            <a:custGeom>
              <a:avLst/>
              <a:gdLst/>
              <a:ahLst/>
              <a:cxnLst/>
              <a:rect l="l" t="t" r="r" b="b"/>
              <a:pathLst>
                <a:path w="365759" h="365760">
                  <a:moveTo>
                    <a:pt x="182713" y="0"/>
                  </a:moveTo>
                  <a:lnTo>
                    <a:pt x="134141" y="6526"/>
                  </a:lnTo>
                  <a:lnTo>
                    <a:pt x="90495" y="24944"/>
                  </a:lnTo>
                  <a:lnTo>
                    <a:pt x="53516" y="53513"/>
                  </a:lnTo>
                  <a:lnTo>
                    <a:pt x="24946" y="90490"/>
                  </a:lnTo>
                  <a:lnTo>
                    <a:pt x="6526" y="134134"/>
                  </a:lnTo>
                  <a:lnTo>
                    <a:pt x="0" y="182704"/>
                  </a:lnTo>
                  <a:lnTo>
                    <a:pt x="6526" y="231275"/>
                  </a:lnTo>
                  <a:lnTo>
                    <a:pt x="24946" y="274921"/>
                  </a:lnTo>
                  <a:lnTo>
                    <a:pt x="53516" y="311898"/>
                  </a:lnTo>
                  <a:lnTo>
                    <a:pt x="90495" y="340467"/>
                  </a:lnTo>
                  <a:lnTo>
                    <a:pt x="134141" y="358885"/>
                  </a:lnTo>
                  <a:lnTo>
                    <a:pt x="182713" y="365411"/>
                  </a:lnTo>
                  <a:lnTo>
                    <a:pt x="231287" y="358885"/>
                  </a:lnTo>
                  <a:lnTo>
                    <a:pt x="274934" y="340467"/>
                  </a:lnTo>
                  <a:lnTo>
                    <a:pt x="311912" y="311898"/>
                  </a:lnTo>
                  <a:lnTo>
                    <a:pt x="340481" y="274921"/>
                  </a:lnTo>
                  <a:lnTo>
                    <a:pt x="358900" y="231275"/>
                  </a:lnTo>
                  <a:lnTo>
                    <a:pt x="365426" y="182704"/>
                  </a:lnTo>
                  <a:lnTo>
                    <a:pt x="358920" y="134138"/>
                  </a:lnTo>
                  <a:lnTo>
                    <a:pt x="340525" y="90505"/>
                  </a:lnTo>
                  <a:lnTo>
                    <a:pt x="311980" y="53533"/>
                  </a:lnTo>
                  <a:lnTo>
                    <a:pt x="275027" y="24964"/>
                  </a:lnTo>
                  <a:lnTo>
                    <a:pt x="231405" y="6539"/>
                  </a:lnTo>
                  <a:lnTo>
                    <a:pt x="182854" y="0"/>
                  </a:lnTo>
                  <a:lnTo>
                    <a:pt x="182713" y="0"/>
                  </a:lnTo>
                  <a:close/>
                </a:path>
              </a:pathLst>
            </a:custGeom>
            <a:ln w="48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1" name="object 21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02546" y="5263784"/>
              <a:ext cx="109375" cy="168830"/>
            </a:xfrm>
            <a:prstGeom prst="rect">
              <a:avLst/>
            </a:prstGeom>
          </p:spPr>
        </p:pic>
      </p:grpSp>
      <p:sp>
        <p:nvSpPr>
          <p:cNvPr id="22" name="object 22" descr=""/>
          <p:cNvSpPr txBox="1"/>
          <p:nvPr/>
        </p:nvSpPr>
        <p:spPr>
          <a:xfrm>
            <a:off x="1223010" y="5647372"/>
            <a:ext cx="4104640" cy="53149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84150" marR="5080" indent="-171450">
              <a:lnSpc>
                <a:spcPct val="99600"/>
              </a:lnSpc>
              <a:spcBef>
                <a:spcPts val="130"/>
              </a:spcBef>
              <a:buFont typeface="Wingdings"/>
              <a:buChar char=""/>
              <a:tabLst>
                <a:tab pos="184150" algn="l"/>
              </a:tabLst>
            </a:pPr>
            <a:r>
              <a:rPr dirty="0" sz="1100" i="1">
                <a:latin typeface="Trebuchet MS"/>
                <a:cs typeface="Trebuchet MS"/>
              </a:rPr>
              <a:t>Due</a:t>
            </a:r>
            <a:r>
              <a:rPr dirty="0" sz="1100" spc="-70" i="1">
                <a:latin typeface="Trebuchet MS"/>
                <a:cs typeface="Trebuchet MS"/>
              </a:rPr>
              <a:t> </a:t>
            </a:r>
            <a:r>
              <a:rPr dirty="0" sz="1100" spc="-40" i="1">
                <a:latin typeface="Trebuchet MS"/>
                <a:cs typeface="Trebuchet MS"/>
              </a:rPr>
              <a:t>to</a:t>
            </a:r>
            <a:r>
              <a:rPr dirty="0" sz="1100" spc="-100" i="1">
                <a:latin typeface="Trebuchet MS"/>
                <a:cs typeface="Trebuchet MS"/>
              </a:rPr>
              <a:t> </a:t>
            </a:r>
            <a:r>
              <a:rPr dirty="0" sz="1100" spc="-40" i="1">
                <a:latin typeface="Trebuchet MS"/>
                <a:cs typeface="Trebuchet MS"/>
              </a:rPr>
              <a:t>large</a:t>
            </a:r>
            <a:r>
              <a:rPr dirty="0" sz="1100" spc="-155" i="1">
                <a:latin typeface="Trebuchet MS"/>
                <a:cs typeface="Trebuchet MS"/>
              </a:rPr>
              <a:t> </a:t>
            </a:r>
            <a:r>
              <a:rPr dirty="0" sz="1100" spc="-35" i="1">
                <a:latin typeface="Trebuchet MS"/>
                <a:cs typeface="Trebuchet MS"/>
              </a:rPr>
              <a:t>fluctuations</a:t>
            </a:r>
            <a:r>
              <a:rPr dirty="0" sz="1100" spc="-15" i="1">
                <a:latin typeface="Trebuchet MS"/>
                <a:cs typeface="Trebuchet MS"/>
              </a:rPr>
              <a:t> </a:t>
            </a:r>
            <a:r>
              <a:rPr dirty="0" sz="1100" spc="-55" i="1">
                <a:latin typeface="Trebuchet MS"/>
                <a:cs typeface="Trebuchet MS"/>
              </a:rPr>
              <a:t>in</a:t>
            </a:r>
            <a:r>
              <a:rPr dirty="0" sz="1100" spc="-95" i="1">
                <a:latin typeface="Trebuchet MS"/>
                <a:cs typeface="Trebuchet MS"/>
              </a:rPr>
              <a:t> </a:t>
            </a:r>
            <a:r>
              <a:rPr dirty="0" sz="1100" spc="-45" i="1">
                <a:latin typeface="Trebuchet MS"/>
                <a:cs typeface="Trebuchet MS"/>
              </a:rPr>
              <a:t>net</a:t>
            </a:r>
            <a:r>
              <a:rPr dirty="0" sz="1100" spc="-50" i="1">
                <a:latin typeface="Trebuchet MS"/>
                <a:cs typeface="Trebuchet MS"/>
              </a:rPr>
              <a:t> </a:t>
            </a:r>
            <a:r>
              <a:rPr dirty="0" sz="1100" spc="-40" i="1">
                <a:latin typeface="Trebuchet MS"/>
                <a:cs typeface="Trebuchet MS"/>
              </a:rPr>
              <a:t>working</a:t>
            </a:r>
            <a:r>
              <a:rPr dirty="0" sz="1100" spc="-95" i="1">
                <a:latin typeface="Trebuchet MS"/>
                <a:cs typeface="Trebuchet MS"/>
              </a:rPr>
              <a:t> </a:t>
            </a:r>
            <a:r>
              <a:rPr dirty="0" sz="1100" spc="-30" i="1">
                <a:latin typeface="Trebuchet MS"/>
                <a:cs typeface="Trebuchet MS"/>
              </a:rPr>
              <a:t>capital</a:t>
            </a:r>
            <a:r>
              <a:rPr dirty="0" sz="1100" spc="-70" i="1">
                <a:latin typeface="Trebuchet MS"/>
                <a:cs typeface="Trebuchet MS"/>
              </a:rPr>
              <a:t> </a:t>
            </a:r>
            <a:r>
              <a:rPr dirty="0" sz="1100" spc="-55" i="1">
                <a:latin typeface="Trebuchet MS"/>
                <a:cs typeface="Trebuchet MS"/>
              </a:rPr>
              <a:t>in</a:t>
            </a:r>
            <a:r>
              <a:rPr dirty="0" sz="1100" spc="-100" i="1">
                <a:latin typeface="Trebuchet MS"/>
                <a:cs typeface="Trebuchet MS"/>
              </a:rPr>
              <a:t> </a:t>
            </a:r>
            <a:r>
              <a:rPr dirty="0" sz="1100" spc="-30" i="1">
                <a:latin typeface="Trebuchet MS"/>
                <a:cs typeface="Trebuchet MS"/>
              </a:rPr>
              <a:t>past,</a:t>
            </a:r>
            <a:r>
              <a:rPr dirty="0" sz="1100" spc="-80" i="1">
                <a:latin typeface="Trebuchet MS"/>
                <a:cs typeface="Trebuchet MS"/>
              </a:rPr>
              <a:t> </a:t>
            </a:r>
            <a:r>
              <a:rPr dirty="0" sz="1100" spc="-35" i="1">
                <a:latin typeface="Trebuchet MS"/>
                <a:cs typeface="Trebuchet MS"/>
              </a:rPr>
              <a:t>we</a:t>
            </a:r>
            <a:r>
              <a:rPr dirty="0" sz="1100" spc="-70" i="1">
                <a:latin typeface="Trebuchet MS"/>
                <a:cs typeface="Trebuchet MS"/>
              </a:rPr>
              <a:t> </a:t>
            </a:r>
            <a:r>
              <a:rPr dirty="0" sz="1100" spc="-10" i="1">
                <a:latin typeface="Trebuchet MS"/>
                <a:cs typeface="Trebuchet MS"/>
              </a:rPr>
              <a:t>spread </a:t>
            </a:r>
            <a:r>
              <a:rPr dirty="0" sz="1100" spc="-40" i="1">
                <a:latin typeface="Trebuchet MS"/>
                <a:cs typeface="Trebuchet MS"/>
              </a:rPr>
              <a:t>the</a:t>
            </a:r>
            <a:r>
              <a:rPr dirty="0" sz="1100" spc="-55" i="1">
                <a:latin typeface="Trebuchet MS"/>
                <a:cs typeface="Trebuchet MS"/>
              </a:rPr>
              <a:t> </a:t>
            </a:r>
            <a:r>
              <a:rPr dirty="0" sz="1100" spc="-20" i="1">
                <a:latin typeface="Trebuchet MS"/>
                <a:cs typeface="Trebuchet MS"/>
              </a:rPr>
              <a:t>expected</a:t>
            </a:r>
            <a:r>
              <a:rPr dirty="0" sz="1100" spc="-95" i="1">
                <a:latin typeface="Trebuchet MS"/>
                <a:cs typeface="Trebuchet MS"/>
              </a:rPr>
              <a:t> </a:t>
            </a:r>
            <a:r>
              <a:rPr dirty="0" sz="1100" i="1">
                <a:latin typeface="Trebuchet MS"/>
                <a:cs typeface="Trebuchet MS"/>
              </a:rPr>
              <a:t>change</a:t>
            </a:r>
            <a:r>
              <a:rPr dirty="0" sz="1100" spc="-50" i="1">
                <a:latin typeface="Trebuchet MS"/>
                <a:cs typeface="Trebuchet MS"/>
              </a:rPr>
              <a:t> </a:t>
            </a:r>
            <a:r>
              <a:rPr dirty="0" sz="1100" spc="-20" i="1">
                <a:latin typeface="Trebuchet MS"/>
                <a:cs typeface="Trebuchet MS"/>
              </a:rPr>
              <a:t>in</a:t>
            </a:r>
            <a:r>
              <a:rPr dirty="0" sz="1100" spc="-85" i="1">
                <a:latin typeface="Trebuchet MS"/>
                <a:cs typeface="Trebuchet MS"/>
              </a:rPr>
              <a:t> </a:t>
            </a:r>
            <a:r>
              <a:rPr dirty="0" sz="1100" spc="-45" i="1">
                <a:latin typeface="Trebuchet MS"/>
                <a:cs typeface="Trebuchet MS"/>
              </a:rPr>
              <a:t>net</a:t>
            </a:r>
            <a:r>
              <a:rPr dirty="0" sz="1100" spc="-120" i="1">
                <a:latin typeface="Trebuchet MS"/>
                <a:cs typeface="Trebuchet MS"/>
              </a:rPr>
              <a:t> </a:t>
            </a:r>
            <a:r>
              <a:rPr dirty="0" sz="1100" spc="-30" i="1">
                <a:latin typeface="Trebuchet MS"/>
                <a:cs typeface="Trebuchet MS"/>
              </a:rPr>
              <a:t>working</a:t>
            </a:r>
            <a:r>
              <a:rPr dirty="0" sz="1100" spc="-80" i="1">
                <a:latin typeface="Trebuchet MS"/>
                <a:cs typeface="Trebuchet MS"/>
              </a:rPr>
              <a:t> </a:t>
            </a:r>
            <a:r>
              <a:rPr dirty="0" sz="1100" spc="-40" i="1">
                <a:latin typeface="Trebuchet MS"/>
                <a:cs typeface="Trebuchet MS"/>
              </a:rPr>
              <a:t>capital</a:t>
            </a:r>
            <a:r>
              <a:rPr dirty="0" sz="1100" spc="-50" i="1">
                <a:latin typeface="Trebuchet MS"/>
                <a:cs typeface="Trebuchet MS"/>
              </a:rPr>
              <a:t> </a:t>
            </a:r>
            <a:r>
              <a:rPr dirty="0" sz="1100" i="1">
                <a:latin typeface="Trebuchet MS"/>
                <a:cs typeface="Trebuchet MS"/>
              </a:rPr>
              <a:t>across</a:t>
            </a:r>
            <a:r>
              <a:rPr dirty="0" sz="1100" spc="-85" i="1">
                <a:latin typeface="Trebuchet MS"/>
                <a:cs typeface="Trebuchet MS"/>
              </a:rPr>
              <a:t> </a:t>
            </a:r>
            <a:r>
              <a:rPr dirty="0" sz="1100" i="1">
                <a:latin typeface="Trebuchet MS"/>
                <a:cs typeface="Trebuchet MS"/>
              </a:rPr>
              <a:t>5</a:t>
            </a:r>
            <a:r>
              <a:rPr dirty="0" sz="1100" spc="-60" i="1">
                <a:latin typeface="Trebuchet MS"/>
                <a:cs typeface="Trebuchet MS"/>
              </a:rPr>
              <a:t> </a:t>
            </a:r>
            <a:r>
              <a:rPr dirty="0" sz="1100" spc="-20" i="1">
                <a:latin typeface="Trebuchet MS"/>
                <a:cs typeface="Trebuchet MS"/>
              </a:rPr>
              <a:t>years</a:t>
            </a:r>
            <a:r>
              <a:rPr dirty="0" sz="1100" spc="-80" i="1">
                <a:latin typeface="Trebuchet MS"/>
                <a:cs typeface="Trebuchet MS"/>
              </a:rPr>
              <a:t> </a:t>
            </a:r>
            <a:r>
              <a:rPr dirty="0" sz="1100" spc="-25" i="1">
                <a:latin typeface="Trebuchet MS"/>
                <a:cs typeface="Trebuchet MS"/>
              </a:rPr>
              <a:t>to </a:t>
            </a:r>
            <a:r>
              <a:rPr dirty="0" sz="1100" spc="-35" i="1">
                <a:latin typeface="Trebuchet MS"/>
                <a:cs typeface="Trebuchet MS"/>
              </a:rPr>
              <a:t>narrow</a:t>
            </a:r>
            <a:r>
              <a:rPr dirty="0" sz="1100" spc="-135" i="1">
                <a:latin typeface="Trebuchet MS"/>
                <a:cs typeface="Trebuchet MS"/>
              </a:rPr>
              <a:t> </a:t>
            </a:r>
            <a:r>
              <a:rPr dirty="0" sz="1100" spc="-10" i="1">
                <a:latin typeface="Trebuchet MS"/>
                <a:cs typeface="Trebuchet MS"/>
              </a:rPr>
              <a:t>down</a:t>
            </a:r>
            <a:r>
              <a:rPr dirty="0" sz="1100" spc="-75" i="1">
                <a:latin typeface="Trebuchet MS"/>
                <a:cs typeface="Trebuchet MS"/>
              </a:rPr>
              <a:t> </a:t>
            </a:r>
            <a:r>
              <a:rPr dirty="0" sz="1100" i="1">
                <a:latin typeface="Trebuchet MS"/>
                <a:cs typeface="Trebuchet MS"/>
              </a:rPr>
              <a:t>a</a:t>
            </a:r>
            <a:r>
              <a:rPr dirty="0" sz="1100" spc="-60" i="1">
                <a:latin typeface="Trebuchet MS"/>
                <a:cs typeface="Trebuchet MS"/>
              </a:rPr>
              <a:t> </a:t>
            </a:r>
            <a:r>
              <a:rPr dirty="0" sz="1100" spc="-10" i="1">
                <a:latin typeface="Trebuchet MS"/>
                <a:cs typeface="Trebuchet MS"/>
              </a:rPr>
              <a:t>more</a:t>
            </a:r>
            <a:r>
              <a:rPr dirty="0" sz="1100" spc="-40" i="1">
                <a:latin typeface="Trebuchet MS"/>
                <a:cs typeface="Trebuchet MS"/>
              </a:rPr>
              <a:t> </a:t>
            </a:r>
            <a:r>
              <a:rPr dirty="0" sz="1100" spc="-10" i="1">
                <a:latin typeface="Trebuchet MS"/>
                <a:cs typeface="Trebuchet MS"/>
              </a:rPr>
              <a:t>accurate</a:t>
            </a:r>
            <a:r>
              <a:rPr dirty="0" sz="1100" spc="-140" i="1">
                <a:latin typeface="Trebuchet MS"/>
                <a:cs typeface="Trebuchet MS"/>
              </a:rPr>
              <a:t> </a:t>
            </a:r>
            <a:r>
              <a:rPr dirty="0" sz="1100" spc="-30" i="1">
                <a:latin typeface="Trebuchet MS"/>
                <a:cs typeface="Trebuchet MS"/>
              </a:rPr>
              <a:t>present</a:t>
            </a:r>
            <a:r>
              <a:rPr dirty="0" sz="1100" spc="-25" i="1">
                <a:latin typeface="Trebuchet MS"/>
                <a:cs typeface="Trebuchet MS"/>
              </a:rPr>
              <a:t> </a:t>
            </a:r>
            <a:r>
              <a:rPr dirty="0" sz="1100" spc="-20" i="1">
                <a:latin typeface="Trebuchet MS"/>
                <a:cs typeface="Trebuchet MS"/>
              </a:rPr>
              <a:t>value</a:t>
            </a:r>
            <a:r>
              <a:rPr dirty="0" sz="1100" spc="-135" i="1">
                <a:latin typeface="Trebuchet MS"/>
                <a:cs typeface="Trebuchet MS"/>
              </a:rPr>
              <a:t> </a:t>
            </a:r>
            <a:r>
              <a:rPr dirty="0" sz="1100" spc="-25" i="1">
                <a:latin typeface="Trebuchet MS"/>
                <a:cs typeface="Trebuchet MS"/>
              </a:rPr>
              <a:t>of</a:t>
            </a:r>
            <a:r>
              <a:rPr dirty="0" sz="1100" spc="-80" i="1">
                <a:latin typeface="Trebuchet MS"/>
                <a:cs typeface="Trebuchet MS"/>
              </a:rPr>
              <a:t> </a:t>
            </a:r>
            <a:r>
              <a:rPr dirty="0" sz="1100" spc="-65" i="1">
                <a:latin typeface="Trebuchet MS"/>
                <a:cs typeface="Trebuchet MS"/>
              </a:rPr>
              <a:t>free</a:t>
            </a:r>
            <a:r>
              <a:rPr dirty="0" sz="1100" spc="-140" i="1">
                <a:latin typeface="Trebuchet MS"/>
                <a:cs typeface="Trebuchet MS"/>
              </a:rPr>
              <a:t> </a:t>
            </a:r>
            <a:r>
              <a:rPr dirty="0" sz="1100" i="1">
                <a:latin typeface="Trebuchet MS"/>
                <a:cs typeface="Trebuchet MS"/>
              </a:rPr>
              <a:t>cash</a:t>
            </a:r>
            <a:r>
              <a:rPr dirty="0" sz="1100" spc="-70" i="1">
                <a:latin typeface="Trebuchet MS"/>
                <a:cs typeface="Trebuchet MS"/>
              </a:rPr>
              <a:t> </a:t>
            </a:r>
            <a:r>
              <a:rPr dirty="0" sz="1100" spc="-10" i="1">
                <a:latin typeface="Trebuchet MS"/>
                <a:cs typeface="Trebuchet MS"/>
              </a:rPr>
              <a:t>flows</a:t>
            </a:r>
            <a:endParaRPr sz="1100">
              <a:latin typeface="Trebuchet MS"/>
              <a:cs typeface="Trebuchet MS"/>
            </a:endParaRPr>
          </a:p>
        </p:txBody>
      </p:sp>
      <p:grpSp>
        <p:nvGrpSpPr>
          <p:cNvPr id="23" name="object 23" descr=""/>
          <p:cNvGrpSpPr/>
          <p:nvPr/>
        </p:nvGrpSpPr>
        <p:grpSpPr>
          <a:xfrm>
            <a:off x="572147" y="5725145"/>
            <a:ext cx="370840" cy="370840"/>
            <a:chOff x="572147" y="5725145"/>
            <a:chExt cx="370840" cy="370840"/>
          </a:xfrm>
        </p:grpSpPr>
        <p:sp>
          <p:nvSpPr>
            <p:cNvPr id="24" name="object 24" descr=""/>
            <p:cNvSpPr/>
            <p:nvPr/>
          </p:nvSpPr>
          <p:spPr>
            <a:xfrm>
              <a:off x="574555" y="5727550"/>
              <a:ext cx="365760" cy="365760"/>
            </a:xfrm>
            <a:custGeom>
              <a:avLst/>
              <a:gdLst/>
              <a:ahLst/>
              <a:cxnLst/>
              <a:rect l="l" t="t" r="r" b="b"/>
              <a:pathLst>
                <a:path w="365759" h="365760">
                  <a:moveTo>
                    <a:pt x="182868" y="0"/>
                  </a:moveTo>
                  <a:lnTo>
                    <a:pt x="182721" y="0"/>
                  </a:lnTo>
                  <a:lnTo>
                    <a:pt x="134108" y="6542"/>
                  </a:lnTo>
                  <a:lnTo>
                    <a:pt x="90465" y="24968"/>
                  </a:lnTo>
                  <a:lnTo>
                    <a:pt x="53496" y="53539"/>
                  </a:lnTo>
                  <a:lnTo>
                    <a:pt x="24936" y="90511"/>
                  </a:lnTo>
                  <a:lnTo>
                    <a:pt x="6524" y="134144"/>
                  </a:lnTo>
                  <a:lnTo>
                    <a:pt x="0" y="182716"/>
                  </a:lnTo>
                  <a:lnTo>
                    <a:pt x="6529" y="231288"/>
                  </a:lnTo>
                  <a:lnTo>
                    <a:pt x="24950" y="274933"/>
                  </a:lnTo>
                  <a:lnTo>
                    <a:pt x="53523" y="311910"/>
                  </a:lnTo>
                  <a:lnTo>
                    <a:pt x="90505" y="340478"/>
                  </a:lnTo>
                  <a:lnTo>
                    <a:pt x="134160" y="358896"/>
                  </a:lnTo>
                  <a:lnTo>
                    <a:pt x="182714" y="365421"/>
                  </a:lnTo>
                  <a:lnTo>
                    <a:pt x="231289" y="358896"/>
                  </a:lnTo>
                  <a:lnTo>
                    <a:pt x="274937" y="340478"/>
                  </a:lnTo>
                  <a:lnTo>
                    <a:pt x="311917" y="311910"/>
                  </a:lnTo>
                  <a:lnTo>
                    <a:pt x="340488" y="274933"/>
                  </a:lnTo>
                  <a:lnTo>
                    <a:pt x="344410" y="265640"/>
                  </a:lnTo>
                  <a:lnTo>
                    <a:pt x="165251" y="265640"/>
                  </a:lnTo>
                  <a:lnTo>
                    <a:pt x="156928" y="264902"/>
                  </a:lnTo>
                  <a:lnTo>
                    <a:pt x="148864" y="263440"/>
                  </a:lnTo>
                  <a:lnTo>
                    <a:pt x="142110" y="262350"/>
                  </a:lnTo>
                  <a:lnTo>
                    <a:pt x="135586" y="260169"/>
                  </a:lnTo>
                  <a:lnTo>
                    <a:pt x="129537" y="256974"/>
                  </a:lnTo>
                  <a:lnTo>
                    <a:pt x="129537" y="232356"/>
                  </a:lnTo>
                  <a:lnTo>
                    <a:pt x="205130" y="232356"/>
                  </a:lnTo>
                  <a:lnTo>
                    <a:pt x="207750" y="228168"/>
                  </a:lnTo>
                  <a:lnTo>
                    <a:pt x="208944" y="223659"/>
                  </a:lnTo>
                  <a:lnTo>
                    <a:pt x="208764" y="219105"/>
                  </a:lnTo>
                  <a:lnTo>
                    <a:pt x="208812" y="217533"/>
                  </a:lnTo>
                  <a:lnTo>
                    <a:pt x="176992" y="190689"/>
                  </a:lnTo>
                  <a:lnTo>
                    <a:pt x="171650" y="190189"/>
                  </a:lnTo>
                  <a:lnTo>
                    <a:pt x="150628" y="190189"/>
                  </a:lnTo>
                  <a:lnTo>
                    <a:pt x="150628" y="169892"/>
                  </a:lnTo>
                  <a:lnTo>
                    <a:pt x="168690" y="169892"/>
                  </a:lnTo>
                  <a:lnTo>
                    <a:pt x="174921" y="169298"/>
                  </a:lnTo>
                  <a:lnTo>
                    <a:pt x="202683" y="147066"/>
                  </a:lnTo>
                  <a:lnTo>
                    <a:pt x="202646" y="145886"/>
                  </a:lnTo>
                  <a:lnTo>
                    <a:pt x="202548" y="142749"/>
                  </a:lnTo>
                  <a:lnTo>
                    <a:pt x="202709" y="138824"/>
                  </a:lnTo>
                  <a:lnTo>
                    <a:pt x="201798" y="134930"/>
                  </a:lnTo>
                  <a:lnTo>
                    <a:pt x="200051" y="131729"/>
                  </a:lnTo>
                  <a:lnTo>
                    <a:pt x="136388" y="131729"/>
                  </a:lnTo>
                  <a:lnTo>
                    <a:pt x="136388" y="109061"/>
                  </a:lnTo>
                  <a:lnTo>
                    <a:pt x="142330" y="105912"/>
                  </a:lnTo>
                  <a:lnTo>
                    <a:pt x="148755" y="103558"/>
                  </a:lnTo>
                  <a:lnTo>
                    <a:pt x="162461" y="100562"/>
                  </a:lnTo>
                  <a:lnTo>
                    <a:pt x="169699" y="99786"/>
                  </a:lnTo>
                  <a:lnTo>
                    <a:pt x="344445" y="99786"/>
                  </a:lnTo>
                  <a:lnTo>
                    <a:pt x="340535" y="90511"/>
                  </a:lnTo>
                  <a:lnTo>
                    <a:pt x="311992" y="53539"/>
                  </a:lnTo>
                  <a:lnTo>
                    <a:pt x="275040" y="24968"/>
                  </a:lnTo>
                  <a:lnTo>
                    <a:pt x="231418" y="6542"/>
                  </a:lnTo>
                  <a:lnTo>
                    <a:pt x="182868" y="0"/>
                  </a:lnTo>
                  <a:close/>
                </a:path>
                <a:path w="365759" h="365760">
                  <a:moveTo>
                    <a:pt x="344445" y="99786"/>
                  </a:moveTo>
                  <a:lnTo>
                    <a:pt x="183920" y="99786"/>
                  </a:lnTo>
                  <a:lnTo>
                    <a:pt x="190489" y="100562"/>
                  </a:lnTo>
                  <a:lnTo>
                    <a:pt x="202982" y="103558"/>
                  </a:lnTo>
                  <a:lnTo>
                    <a:pt x="230028" y="132672"/>
                  </a:lnTo>
                  <a:lnTo>
                    <a:pt x="229990" y="134144"/>
                  </a:lnTo>
                  <a:lnTo>
                    <a:pt x="215277" y="169892"/>
                  </a:lnTo>
                  <a:lnTo>
                    <a:pt x="195531" y="178861"/>
                  </a:lnTo>
                  <a:lnTo>
                    <a:pt x="200746" y="179400"/>
                  </a:lnTo>
                  <a:lnTo>
                    <a:pt x="235019" y="207245"/>
                  </a:lnTo>
                  <a:lnTo>
                    <a:pt x="236263" y="224775"/>
                  </a:lnTo>
                  <a:lnTo>
                    <a:pt x="234680" y="231288"/>
                  </a:lnTo>
                  <a:lnTo>
                    <a:pt x="204524" y="260611"/>
                  </a:lnTo>
                  <a:lnTo>
                    <a:pt x="181425" y="265640"/>
                  </a:lnTo>
                  <a:lnTo>
                    <a:pt x="344410" y="265640"/>
                  </a:lnTo>
                  <a:lnTo>
                    <a:pt x="358907" y="231288"/>
                  </a:lnTo>
                  <a:lnTo>
                    <a:pt x="365434" y="182716"/>
                  </a:lnTo>
                  <a:lnTo>
                    <a:pt x="359034" y="134930"/>
                  </a:lnTo>
                  <a:lnTo>
                    <a:pt x="358929" y="134144"/>
                  </a:lnTo>
                  <a:lnTo>
                    <a:pt x="344445" y="99786"/>
                  </a:lnTo>
                  <a:close/>
                </a:path>
                <a:path w="365759" h="365760">
                  <a:moveTo>
                    <a:pt x="205130" y="232356"/>
                  </a:moveTo>
                  <a:lnTo>
                    <a:pt x="129537" y="232356"/>
                  </a:lnTo>
                  <a:lnTo>
                    <a:pt x="135958" y="236840"/>
                  </a:lnTo>
                  <a:lnTo>
                    <a:pt x="143123" y="240137"/>
                  </a:lnTo>
                  <a:lnTo>
                    <a:pt x="150705" y="242106"/>
                  </a:lnTo>
                  <a:lnTo>
                    <a:pt x="158567" y="244255"/>
                  </a:lnTo>
                  <a:lnTo>
                    <a:pt x="158801" y="244255"/>
                  </a:lnTo>
                  <a:lnTo>
                    <a:pt x="166197" y="245268"/>
                  </a:lnTo>
                  <a:lnTo>
                    <a:pt x="177910" y="245268"/>
                  </a:lnTo>
                  <a:lnTo>
                    <a:pt x="181707" y="244896"/>
                  </a:lnTo>
                  <a:lnTo>
                    <a:pt x="185046" y="244255"/>
                  </a:lnTo>
                  <a:lnTo>
                    <a:pt x="189405" y="243466"/>
                  </a:lnTo>
                  <a:lnTo>
                    <a:pt x="193162" y="242106"/>
                  </a:lnTo>
                  <a:lnTo>
                    <a:pt x="200181" y="238129"/>
                  </a:lnTo>
                  <a:lnTo>
                    <a:pt x="203132" y="235365"/>
                  </a:lnTo>
                  <a:lnTo>
                    <a:pt x="205130" y="232356"/>
                  </a:lnTo>
                  <a:close/>
                </a:path>
                <a:path w="365759" h="365760">
                  <a:moveTo>
                    <a:pt x="178595" y="120280"/>
                  </a:moveTo>
                  <a:lnTo>
                    <a:pt x="168346" y="120280"/>
                  </a:lnTo>
                  <a:lnTo>
                    <a:pt x="160979" y="121357"/>
                  </a:lnTo>
                  <a:lnTo>
                    <a:pt x="161324" y="121357"/>
                  </a:lnTo>
                  <a:lnTo>
                    <a:pt x="155234" y="123109"/>
                  </a:lnTo>
                  <a:lnTo>
                    <a:pt x="148524" y="124930"/>
                  </a:lnTo>
                  <a:lnTo>
                    <a:pt x="142155" y="127842"/>
                  </a:lnTo>
                  <a:lnTo>
                    <a:pt x="136388" y="131729"/>
                  </a:lnTo>
                  <a:lnTo>
                    <a:pt x="200051" y="131729"/>
                  </a:lnTo>
                  <a:lnTo>
                    <a:pt x="181265" y="120556"/>
                  </a:lnTo>
                  <a:lnTo>
                    <a:pt x="178595" y="120280"/>
                  </a:lnTo>
                  <a:close/>
                </a:path>
              </a:pathLst>
            </a:custGeom>
            <a:solidFill>
              <a:srgbClr val="FFED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 descr=""/>
            <p:cNvSpPr/>
            <p:nvPr/>
          </p:nvSpPr>
          <p:spPr>
            <a:xfrm>
              <a:off x="574553" y="5727550"/>
              <a:ext cx="365760" cy="365760"/>
            </a:xfrm>
            <a:custGeom>
              <a:avLst/>
              <a:gdLst/>
              <a:ahLst/>
              <a:cxnLst/>
              <a:rect l="l" t="t" r="r" b="b"/>
              <a:pathLst>
                <a:path w="365759" h="365760">
                  <a:moveTo>
                    <a:pt x="182722" y="0"/>
                  </a:moveTo>
                  <a:lnTo>
                    <a:pt x="134148" y="6526"/>
                  </a:lnTo>
                  <a:lnTo>
                    <a:pt x="90500" y="24943"/>
                  </a:lnTo>
                  <a:lnTo>
                    <a:pt x="53519" y="53511"/>
                  </a:lnTo>
                  <a:lnTo>
                    <a:pt x="24948" y="90487"/>
                  </a:lnTo>
                  <a:lnTo>
                    <a:pt x="6528" y="134132"/>
                  </a:lnTo>
                  <a:lnTo>
                    <a:pt x="0" y="182704"/>
                  </a:lnTo>
                  <a:lnTo>
                    <a:pt x="6525" y="231276"/>
                  </a:lnTo>
                  <a:lnTo>
                    <a:pt x="24944" y="274923"/>
                  </a:lnTo>
                  <a:lnTo>
                    <a:pt x="53514" y="311902"/>
                  </a:lnTo>
                  <a:lnTo>
                    <a:pt x="90494" y="340473"/>
                  </a:lnTo>
                  <a:lnTo>
                    <a:pt x="134142" y="358893"/>
                  </a:lnTo>
                  <a:lnTo>
                    <a:pt x="182716" y="365421"/>
                  </a:lnTo>
                  <a:lnTo>
                    <a:pt x="231291" y="358896"/>
                  </a:lnTo>
                  <a:lnTo>
                    <a:pt x="274939" y="340478"/>
                  </a:lnTo>
                  <a:lnTo>
                    <a:pt x="311919" y="311910"/>
                  </a:lnTo>
                  <a:lnTo>
                    <a:pt x="340489" y="274933"/>
                  </a:lnTo>
                  <a:lnTo>
                    <a:pt x="358909" y="231288"/>
                  </a:lnTo>
                  <a:lnTo>
                    <a:pt x="365436" y="182716"/>
                  </a:lnTo>
                  <a:lnTo>
                    <a:pt x="358930" y="134144"/>
                  </a:lnTo>
                  <a:lnTo>
                    <a:pt x="340536" y="90511"/>
                  </a:lnTo>
                  <a:lnTo>
                    <a:pt x="311993" y="53539"/>
                  </a:lnTo>
                  <a:lnTo>
                    <a:pt x="275041" y="24968"/>
                  </a:lnTo>
                  <a:lnTo>
                    <a:pt x="231420" y="6542"/>
                  </a:lnTo>
                  <a:lnTo>
                    <a:pt x="182870" y="0"/>
                  </a:lnTo>
                  <a:lnTo>
                    <a:pt x="182722" y="0"/>
                  </a:lnTo>
                  <a:close/>
                </a:path>
              </a:pathLst>
            </a:custGeom>
            <a:ln w="48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6" name="object 26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01687" y="5824906"/>
              <a:ext cx="111537" cy="170690"/>
            </a:xfrm>
            <a:prstGeom prst="rect">
              <a:avLst/>
            </a:prstGeom>
          </p:spPr>
        </p:pic>
      </p:grpSp>
      <p:sp>
        <p:nvSpPr>
          <p:cNvPr id="27" name="object 27" descr=""/>
          <p:cNvSpPr/>
          <p:nvPr/>
        </p:nvSpPr>
        <p:spPr>
          <a:xfrm>
            <a:off x="6010275" y="4638675"/>
            <a:ext cx="0" cy="1443355"/>
          </a:xfrm>
          <a:custGeom>
            <a:avLst/>
            <a:gdLst/>
            <a:ahLst/>
            <a:cxnLst/>
            <a:rect l="l" t="t" r="r" b="b"/>
            <a:pathLst>
              <a:path w="0" h="1443354">
                <a:moveTo>
                  <a:pt x="0" y="0"/>
                </a:moveTo>
                <a:lnTo>
                  <a:pt x="0" y="1442821"/>
                </a:lnTo>
              </a:path>
            </a:pathLst>
          </a:custGeom>
          <a:ln w="3810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 descr=""/>
          <p:cNvSpPr txBox="1"/>
          <p:nvPr/>
        </p:nvSpPr>
        <p:spPr>
          <a:xfrm>
            <a:off x="6197600" y="4539233"/>
            <a:ext cx="5072380" cy="9036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2181860" algn="l"/>
              </a:tabLst>
            </a:pPr>
            <a:r>
              <a:rPr dirty="0" u="heavy" sz="1250" spc="190" b="1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dirty="0" u="heavy" sz="1250" spc="-10" b="1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Cost</a:t>
            </a:r>
            <a:r>
              <a:rPr dirty="0" u="heavy" sz="1250" spc="-60" b="1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dirty="0" u="heavy" sz="1250" spc="-50" b="1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of</a:t>
            </a:r>
            <a:r>
              <a:rPr dirty="0" u="heavy" sz="1250" spc="-110" b="1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dirty="0" u="heavy" sz="1250" spc="-55" b="1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Debt </a:t>
            </a:r>
            <a:r>
              <a:rPr dirty="0" u="heavy" sz="1250" spc="-10" b="1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Assumptions</a:t>
            </a:r>
            <a:r>
              <a:rPr dirty="0" u="heavy" sz="1250" b="1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	</a:t>
            </a:r>
            <a:endParaRPr sz="1250">
              <a:latin typeface="Tahoma"/>
              <a:cs typeface="Tahoma"/>
            </a:endParaRPr>
          </a:p>
          <a:p>
            <a:pPr marL="678180" indent="-170815">
              <a:lnSpc>
                <a:spcPts val="1295"/>
              </a:lnSpc>
              <a:spcBef>
                <a:spcPts val="975"/>
              </a:spcBef>
              <a:buFont typeface="Wingdings"/>
              <a:buChar char=""/>
              <a:tabLst>
                <a:tab pos="678180" algn="l"/>
              </a:tabLst>
            </a:pPr>
            <a:r>
              <a:rPr dirty="0" sz="1100" i="1">
                <a:latin typeface="Trebuchet MS"/>
                <a:cs typeface="Trebuchet MS"/>
              </a:rPr>
              <a:t>We</a:t>
            </a:r>
            <a:r>
              <a:rPr dirty="0" sz="1100" spc="-55" i="1">
                <a:latin typeface="Trebuchet MS"/>
                <a:cs typeface="Trebuchet MS"/>
              </a:rPr>
              <a:t> </a:t>
            </a:r>
            <a:r>
              <a:rPr dirty="0" sz="1100" i="1">
                <a:latin typeface="Trebuchet MS"/>
                <a:cs typeface="Trebuchet MS"/>
              </a:rPr>
              <a:t>use</a:t>
            </a:r>
            <a:r>
              <a:rPr dirty="0" sz="1100" spc="-55" i="1">
                <a:latin typeface="Trebuchet MS"/>
                <a:cs typeface="Trebuchet MS"/>
              </a:rPr>
              <a:t> </a:t>
            </a:r>
            <a:r>
              <a:rPr dirty="0" sz="1100" spc="-40" i="1">
                <a:latin typeface="Trebuchet MS"/>
                <a:cs typeface="Trebuchet MS"/>
              </a:rPr>
              <a:t>Italian</a:t>
            </a:r>
            <a:r>
              <a:rPr dirty="0" sz="1100" spc="-75" i="1">
                <a:latin typeface="Trebuchet MS"/>
                <a:cs typeface="Trebuchet MS"/>
              </a:rPr>
              <a:t> </a:t>
            </a:r>
            <a:r>
              <a:rPr dirty="0" sz="1100" spc="-55" i="1">
                <a:latin typeface="Trebuchet MS"/>
                <a:cs typeface="Trebuchet MS"/>
              </a:rPr>
              <a:t>Statutory</a:t>
            </a:r>
            <a:r>
              <a:rPr dirty="0" sz="1100" spc="-35" i="1">
                <a:latin typeface="Trebuchet MS"/>
                <a:cs typeface="Trebuchet MS"/>
              </a:rPr>
              <a:t> </a:t>
            </a:r>
            <a:r>
              <a:rPr dirty="0" sz="1100" spc="-30" i="1">
                <a:latin typeface="Trebuchet MS"/>
                <a:cs typeface="Trebuchet MS"/>
              </a:rPr>
              <a:t>Corporate</a:t>
            </a:r>
            <a:r>
              <a:rPr dirty="0" sz="1100" spc="-140" i="1">
                <a:latin typeface="Trebuchet MS"/>
                <a:cs typeface="Trebuchet MS"/>
              </a:rPr>
              <a:t> </a:t>
            </a:r>
            <a:r>
              <a:rPr dirty="0" sz="1100" spc="-60" i="1">
                <a:latin typeface="Trebuchet MS"/>
                <a:cs typeface="Trebuchet MS"/>
              </a:rPr>
              <a:t>Tax</a:t>
            </a:r>
            <a:r>
              <a:rPr dirty="0" sz="1100" spc="-20" i="1">
                <a:latin typeface="Trebuchet MS"/>
                <a:cs typeface="Trebuchet MS"/>
              </a:rPr>
              <a:t> </a:t>
            </a:r>
            <a:r>
              <a:rPr dirty="0" sz="1100" spc="-35" i="1">
                <a:latin typeface="Trebuchet MS"/>
                <a:cs typeface="Trebuchet MS"/>
              </a:rPr>
              <a:t>Rate</a:t>
            </a:r>
            <a:r>
              <a:rPr dirty="0" sz="1100" spc="-55" i="1">
                <a:latin typeface="Trebuchet MS"/>
                <a:cs typeface="Trebuchet MS"/>
              </a:rPr>
              <a:t> in</a:t>
            </a:r>
            <a:r>
              <a:rPr dirty="0" sz="1100" spc="-75" i="1">
                <a:latin typeface="Trebuchet MS"/>
                <a:cs typeface="Trebuchet MS"/>
              </a:rPr>
              <a:t> </a:t>
            </a:r>
            <a:r>
              <a:rPr dirty="0" sz="1100" spc="-20" i="1">
                <a:latin typeface="Trebuchet MS"/>
                <a:cs typeface="Trebuchet MS"/>
              </a:rPr>
              <a:t>our</a:t>
            </a:r>
            <a:r>
              <a:rPr dirty="0" sz="1100" spc="-55" i="1">
                <a:latin typeface="Trebuchet MS"/>
                <a:cs typeface="Trebuchet MS"/>
              </a:rPr>
              <a:t> </a:t>
            </a:r>
            <a:r>
              <a:rPr dirty="0" sz="1100" spc="-25" i="1">
                <a:latin typeface="Trebuchet MS"/>
                <a:cs typeface="Trebuchet MS"/>
              </a:rPr>
              <a:t>model</a:t>
            </a:r>
            <a:r>
              <a:rPr dirty="0" sz="1100" spc="-45" i="1">
                <a:latin typeface="Trebuchet MS"/>
                <a:cs typeface="Trebuchet MS"/>
              </a:rPr>
              <a:t> </a:t>
            </a:r>
            <a:r>
              <a:rPr dirty="0" sz="1100" i="1">
                <a:latin typeface="Trebuchet MS"/>
                <a:cs typeface="Trebuchet MS"/>
              </a:rPr>
              <a:t>and</a:t>
            </a:r>
            <a:r>
              <a:rPr dirty="0" sz="1100" spc="-90" i="1">
                <a:latin typeface="Trebuchet MS"/>
                <a:cs typeface="Trebuchet MS"/>
              </a:rPr>
              <a:t> </a:t>
            </a:r>
            <a:r>
              <a:rPr dirty="0" sz="1100" i="1">
                <a:latin typeface="Trebuchet MS"/>
                <a:cs typeface="Trebuchet MS"/>
              </a:rPr>
              <a:t>use</a:t>
            </a:r>
            <a:r>
              <a:rPr dirty="0" sz="1100" spc="-140" i="1">
                <a:latin typeface="Trebuchet MS"/>
                <a:cs typeface="Trebuchet MS"/>
              </a:rPr>
              <a:t> </a:t>
            </a:r>
            <a:r>
              <a:rPr dirty="0" sz="1100" spc="-10" i="1">
                <a:latin typeface="Trebuchet MS"/>
                <a:cs typeface="Trebuchet MS"/>
              </a:rPr>
              <a:t>Pirelli’s</a:t>
            </a:r>
            <a:endParaRPr sz="1100">
              <a:latin typeface="Trebuchet MS"/>
              <a:cs typeface="Trebuchet MS"/>
            </a:endParaRPr>
          </a:p>
          <a:p>
            <a:pPr marL="678815">
              <a:lnSpc>
                <a:spcPts val="1295"/>
              </a:lnSpc>
            </a:pPr>
            <a:r>
              <a:rPr dirty="0" sz="1100" spc="-25" i="1">
                <a:latin typeface="Trebuchet MS"/>
                <a:cs typeface="Trebuchet MS"/>
              </a:rPr>
              <a:t>corporate</a:t>
            </a:r>
            <a:r>
              <a:rPr dirty="0" sz="1100" spc="-155" i="1">
                <a:latin typeface="Trebuchet MS"/>
                <a:cs typeface="Trebuchet MS"/>
              </a:rPr>
              <a:t> </a:t>
            </a:r>
            <a:r>
              <a:rPr dirty="0" sz="1100" i="1">
                <a:latin typeface="Trebuchet MS"/>
                <a:cs typeface="Trebuchet MS"/>
              </a:rPr>
              <a:t>bond’s</a:t>
            </a:r>
            <a:r>
              <a:rPr dirty="0" sz="1100" spc="-95" i="1">
                <a:latin typeface="Trebuchet MS"/>
                <a:cs typeface="Trebuchet MS"/>
              </a:rPr>
              <a:t> </a:t>
            </a:r>
            <a:r>
              <a:rPr dirty="0" sz="1100" spc="-40" i="1">
                <a:latin typeface="Trebuchet MS"/>
                <a:cs typeface="Trebuchet MS"/>
              </a:rPr>
              <a:t>yield</a:t>
            </a:r>
            <a:r>
              <a:rPr dirty="0" sz="1100" spc="-105" i="1">
                <a:latin typeface="Trebuchet MS"/>
                <a:cs typeface="Trebuchet MS"/>
              </a:rPr>
              <a:t> </a:t>
            </a:r>
            <a:r>
              <a:rPr dirty="0" sz="1100" spc="50" i="1">
                <a:latin typeface="Trebuchet MS"/>
                <a:cs typeface="Trebuchet MS"/>
              </a:rPr>
              <a:t>as</a:t>
            </a:r>
            <a:r>
              <a:rPr dirty="0" sz="1100" spc="-95" i="1">
                <a:latin typeface="Trebuchet MS"/>
                <a:cs typeface="Trebuchet MS"/>
              </a:rPr>
              <a:t> </a:t>
            </a:r>
            <a:r>
              <a:rPr dirty="0" sz="1100" i="1">
                <a:latin typeface="Trebuchet MS"/>
                <a:cs typeface="Trebuchet MS"/>
              </a:rPr>
              <a:t>an</a:t>
            </a:r>
            <a:r>
              <a:rPr dirty="0" sz="1100" spc="-95" i="1">
                <a:latin typeface="Trebuchet MS"/>
                <a:cs typeface="Trebuchet MS"/>
              </a:rPr>
              <a:t> </a:t>
            </a:r>
            <a:r>
              <a:rPr dirty="0" sz="1100" spc="-35" i="1">
                <a:latin typeface="Trebuchet MS"/>
                <a:cs typeface="Trebuchet MS"/>
              </a:rPr>
              <a:t>estimate</a:t>
            </a:r>
            <a:r>
              <a:rPr dirty="0" sz="1100" spc="-65" i="1">
                <a:latin typeface="Trebuchet MS"/>
                <a:cs typeface="Trebuchet MS"/>
              </a:rPr>
              <a:t> </a:t>
            </a:r>
            <a:r>
              <a:rPr dirty="0" sz="1100" spc="-60" i="1">
                <a:latin typeface="Trebuchet MS"/>
                <a:cs typeface="Trebuchet MS"/>
              </a:rPr>
              <a:t>of</a:t>
            </a:r>
            <a:r>
              <a:rPr dirty="0" sz="1100" spc="-100" i="1">
                <a:latin typeface="Trebuchet MS"/>
                <a:cs typeface="Trebuchet MS"/>
              </a:rPr>
              <a:t> </a:t>
            </a:r>
            <a:r>
              <a:rPr dirty="0" sz="1100" i="1">
                <a:latin typeface="Trebuchet MS"/>
                <a:cs typeface="Trebuchet MS"/>
              </a:rPr>
              <a:t>cost</a:t>
            </a:r>
            <a:r>
              <a:rPr dirty="0" sz="1100" spc="-40" i="1">
                <a:latin typeface="Trebuchet MS"/>
                <a:cs typeface="Trebuchet MS"/>
              </a:rPr>
              <a:t> </a:t>
            </a:r>
            <a:r>
              <a:rPr dirty="0" sz="1100" spc="-60" i="1">
                <a:latin typeface="Trebuchet MS"/>
                <a:cs typeface="Trebuchet MS"/>
              </a:rPr>
              <a:t>of</a:t>
            </a:r>
            <a:r>
              <a:rPr dirty="0" sz="1100" spc="-100" i="1">
                <a:latin typeface="Trebuchet MS"/>
                <a:cs typeface="Trebuchet MS"/>
              </a:rPr>
              <a:t> </a:t>
            </a:r>
            <a:r>
              <a:rPr dirty="0" sz="1100" spc="-20" i="1">
                <a:latin typeface="Trebuchet MS"/>
                <a:cs typeface="Trebuchet MS"/>
              </a:rPr>
              <a:t>debt</a:t>
            </a:r>
            <a:endParaRPr sz="1100">
              <a:latin typeface="Trebuchet MS"/>
              <a:cs typeface="Trebuchet MS"/>
            </a:endParaRPr>
          </a:p>
          <a:p>
            <a:pPr marL="60960">
              <a:lnSpc>
                <a:spcPct val="100000"/>
              </a:lnSpc>
              <a:spcBef>
                <a:spcPts val="315"/>
              </a:spcBef>
            </a:pPr>
            <a:r>
              <a:rPr dirty="0" sz="1250" b="1">
                <a:latin typeface="Tahoma"/>
                <a:cs typeface="Tahoma"/>
              </a:rPr>
              <a:t>Cost</a:t>
            </a:r>
            <a:r>
              <a:rPr dirty="0" sz="1250" spc="-55" b="1">
                <a:latin typeface="Tahoma"/>
                <a:cs typeface="Tahoma"/>
              </a:rPr>
              <a:t> </a:t>
            </a:r>
            <a:r>
              <a:rPr dirty="0" sz="1250" spc="-45" b="1">
                <a:latin typeface="Tahoma"/>
                <a:cs typeface="Tahoma"/>
              </a:rPr>
              <a:t>of</a:t>
            </a:r>
            <a:r>
              <a:rPr dirty="0" sz="1250" spc="-105" b="1">
                <a:latin typeface="Tahoma"/>
                <a:cs typeface="Tahoma"/>
              </a:rPr>
              <a:t> </a:t>
            </a:r>
            <a:r>
              <a:rPr dirty="0" sz="1250" spc="-60" b="1">
                <a:latin typeface="Tahoma"/>
                <a:cs typeface="Tahoma"/>
              </a:rPr>
              <a:t>Equity</a:t>
            </a:r>
            <a:r>
              <a:rPr dirty="0" sz="1250" spc="-80" b="1">
                <a:latin typeface="Tahoma"/>
                <a:cs typeface="Tahoma"/>
              </a:rPr>
              <a:t> </a:t>
            </a:r>
            <a:r>
              <a:rPr dirty="0" sz="1250" spc="-10" b="1">
                <a:latin typeface="Tahoma"/>
                <a:cs typeface="Tahoma"/>
              </a:rPr>
              <a:t>Assumptions</a:t>
            </a:r>
            <a:endParaRPr sz="1250">
              <a:latin typeface="Tahoma"/>
              <a:cs typeface="Tahoma"/>
            </a:endParaRPr>
          </a:p>
        </p:txBody>
      </p:sp>
      <p:sp>
        <p:nvSpPr>
          <p:cNvPr id="29" name="object 29" descr=""/>
          <p:cNvSpPr txBox="1"/>
          <p:nvPr/>
        </p:nvSpPr>
        <p:spPr>
          <a:xfrm>
            <a:off x="6672580" y="5510529"/>
            <a:ext cx="4559300" cy="53149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84150" indent="-171450">
              <a:lnSpc>
                <a:spcPts val="1300"/>
              </a:lnSpc>
              <a:spcBef>
                <a:spcPts val="125"/>
              </a:spcBef>
              <a:buFont typeface="Wingdings"/>
              <a:buChar char=""/>
              <a:tabLst>
                <a:tab pos="184150" algn="l"/>
              </a:tabLst>
            </a:pPr>
            <a:r>
              <a:rPr dirty="0" sz="1100" spc="-10" i="1">
                <a:latin typeface="Trebuchet MS"/>
                <a:cs typeface="Trebuchet MS"/>
              </a:rPr>
              <a:t>Risk-</a:t>
            </a:r>
            <a:r>
              <a:rPr dirty="0" sz="1100" spc="-65" i="1">
                <a:latin typeface="Trebuchet MS"/>
                <a:cs typeface="Trebuchet MS"/>
              </a:rPr>
              <a:t>free</a:t>
            </a:r>
            <a:r>
              <a:rPr dirty="0" sz="1100" spc="-50" i="1">
                <a:latin typeface="Trebuchet MS"/>
                <a:cs typeface="Trebuchet MS"/>
              </a:rPr>
              <a:t> </a:t>
            </a:r>
            <a:r>
              <a:rPr dirty="0" sz="1100" spc="-65" i="1">
                <a:latin typeface="Trebuchet MS"/>
                <a:cs typeface="Trebuchet MS"/>
              </a:rPr>
              <a:t>rate</a:t>
            </a:r>
            <a:r>
              <a:rPr dirty="0" sz="1100" spc="-50" i="1">
                <a:latin typeface="Trebuchet MS"/>
                <a:cs typeface="Trebuchet MS"/>
              </a:rPr>
              <a:t> </a:t>
            </a:r>
            <a:r>
              <a:rPr dirty="0" sz="1100" spc="-10" i="1">
                <a:latin typeface="Trebuchet MS"/>
                <a:cs typeface="Trebuchet MS"/>
              </a:rPr>
              <a:t>assumption</a:t>
            </a:r>
            <a:r>
              <a:rPr dirty="0" sz="1100" spc="-80" i="1">
                <a:latin typeface="Trebuchet MS"/>
                <a:cs typeface="Trebuchet MS"/>
              </a:rPr>
              <a:t> </a:t>
            </a:r>
            <a:r>
              <a:rPr dirty="0" sz="1100" i="1">
                <a:latin typeface="Trebuchet MS"/>
                <a:cs typeface="Trebuchet MS"/>
              </a:rPr>
              <a:t>is</a:t>
            </a:r>
            <a:r>
              <a:rPr dirty="0" sz="1100" spc="-80" i="1">
                <a:latin typeface="Trebuchet MS"/>
                <a:cs typeface="Trebuchet MS"/>
              </a:rPr>
              <a:t> </a:t>
            </a:r>
            <a:r>
              <a:rPr dirty="0" sz="1100" i="1">
                <a:latin typeface="Trebuchet MS"/>
                <a:cs typeface="Trebuchet MS"/>
              </a:rPr>
              <a:t>based</a:t>
            </a:r>
            <a:r>
              <a:rPr dirty="0" sz="1100" spc="-90" i="1">
                <a:latin typeface="Trebuchet MS"/>
                <a:cs typeface="Trebuchet MS"/>
              </a:rPr>
              <a:t> </a:t>
            </a:r>
            <a:r>
              <a:rPr dirty="0" sz="1100" i="1">
                <a:latin typeface="Trebuchet MS"/>
                <a:cs typeface="Trebuchet MS"/>
              </a:rPr>
              <a:t>on</a:t>
            </a:r>
            <a:r>
              <a:rPr dirty="0" sz="1100" spc="-80" i="1">
                <a:latin typeface="Trebuchet MS"/>
                <a:cs typeface="Trebuchet MS"/>
              </a:rPr>
              <a:t> </a:t>
            </a:r>
            <a:r>
              <a:rPr dirty="0" sz="1100" spc="-40" i="1">
                <a:latin typeface="Trebuchet MS"/>
                <a:cs typeface="Trebuchet MS"/>
              </a:rPr>
              <a:t>Italy’s</a:t>
            </a:r>
            <a:r>
              <a:rPr dirty="0" sz="1100" spc="-80" i="1">
                <a:latin typeface="Trebuchet MS"/>
                <a:cs typeface="Trebuchet MS"/>
              </a:rPr>
              <a:t> </a:t>
            </a:r>
            <a:r>
              <a:rPr dirty="0" sz="1100" i="1">
                <a:latin typeface="Trebuchet MS"/>
                <a:cs typeface="Trebuchet MS"/>
              </a:rPr>
              <a:t>10-</a:t>
            </a:r>
            <a:r>
              <a:rPr dirty="0" sz="1100" spc="-45" i="1">
                <a:latin typeface="Trebuchet MS"/>
                <a:cs typeface="Trebuchet MS"/>
              </a:rPr>
              <a:t>year</a:t>
            </a:r>
            <a:r>
              <a:rPr dirty="0" sz="1100" spc="-50" i="1">
                <a:latin typeface="Trebuchet MS"/>
                <a:cs typeface="Trebuchet MS"/>
              </a:rPr>
              <a:t> </a:t>
            </a:r>
            <a:r>
              <a:rPr dirty="0" sz="1100" spc="-40" i="1">
                <a:latin typeface="Trebuchet MS"/>
                <a:cs typeface="Trebuchet MS"/>
              </a:rPr>
              <a:t>Treasury </a:t>
            </a:r>
            <a:r>
              <a:rPr dirty="0" sz="1100" i="1">
                <a:latin typeface="Trebuchet MS"/>
                <a:cs typeface="Trebuchet MS"/>
              </a:rPr>
              <a:t>Bond</a:t>
            </a:r>
            <a:r>
              <a:rPr dirty="0" sz="1100" spc="-90" i="1">
                <a:latin typeface="Trebuchet MS"/>
                <a:cs typeface="Trebuchet MS"/>
              </a:rPr>
              <a:t> </a:t>
            </a:r>
            <a:r>
              <a:rPr dirty="0" sz="1100" spc="-10" i="1">
                <a:latin typeface="Trebuchet MS"/>
                <a:cs typeface="Trebuchet MS"/>
              </a:rPr>
              <a:t>Yield</a:t>
            </a:r>
            <a:endParaRPr sz="1100">
              <a:latin typeface="Trebuchet MS"/>
              <a:cs typeface="Trebuchet MS"/>
            </a:endParaRPr>
          </a:p>
          <a:p>
            <a:pPr marL="183515" indent="-170815">
              <a:lnSpc>
                <a:spcPts val="1300"/>
              </a:lnSpc>
              <a:buFont typeface="Wingdings"/>
              <a:buChar char=""/>
              <a:tabLst>
                <a:tab pos="183515" algn="l"/>
              </a:tabLst>
            </a:pPr>
            <a:r>
              <a:rPr dirty="0" sz="1100" i="1">
                <a:latin typeface="Trebuchet MS"/>
                <a:cs typeface="Trebuchet MS"/>
              </a:rPr>
              <a:t>We</a:t>
            </a:r>
            <a:r>
              <a:rPr dirty="0" sz="1100" spc="-70" i="1">
                <a:latin typeface="Trebuchet MS"/>
                <a:cs typeface="Trebuchet MS"/>
              </a:rPr>
              <a:t> </a:t>
            </a:r>
            <a:r>
              <a:rPr dirty="0" sz="1100" i="1">
                <a:latin typeface="Trebuchet MS"/>
                <a:cs typeface="Trebuchet MS"/>
              </a:rPr>
              <a:t>use</a:t>
            </a:r>
            <a:r>
              <a:rPr dirty="0" sz="1100" spc="-70" i="1">
                <a:latin typeface="Trebuchet MS"/>
                <a:cs typeface="Trebuchet MS"/>
              </a:rPr>
              <a:t> </a:t>
            </a:r>
            <a:r>
              <a:rPr dirty="0" sz="1100" i="1">
                <a:latin typeface="Trebuchet MS"/>
                <a:cs typeface="Trebuchet MS"/>
              </a:rPr>
              <a:t>FTSE</a:t>
            </a:r>
            <a:r>
              <a:rPr dirty="0" sz="1100" spc="-100" i="1">
                <a:latin typeface="Trebuchet MS"/>
                <a:cs typeface="Trebuchet MS"/>
              </a:rPr>
              <a:t> </a:t>
            </a:r>
            <a:r>
              <a:rPr dirty="0" sz="1100" i="1">
                <a:latin typeface="Trebuchet MS"/>
                <a:cs typeface="Trebuchet MS"/>
              </a:rPr>
              <a:t>MIB</a:t>
            </a:r>
            <a:r>
              <a:rPr dirty="0" sz="1100" spc="-80" i="1">
                <a:latin typeface="Trebuchet MS"/>
                <a:cs typeface="Trebuchet MS"/>
              </a:rPr>
              <a:t> </a:t>
            </a:r>
            <a:r>
              <a:rPr dirty="0" sz="1100" spc="-45" i="1">
                <a:latin typeface="Trebuchet MS"/>
                <a:cs typeface="Trebuchet MS"/>
              </a:rPr>
              <a:t>market</a:t>
            </a:r>
            <a:r>
              <a:rPr dirty="0" sz="1100" spc="-50" i="1">
                <a:latin typeface="Trebuchet MS"/>
                <a:cs typeface="Trebuchet MS"/>
              </a:rPr>
              <a:t> </a:t>
            </a:r>
            <a:r>
              <a:rPr dirty="0" sz="1100" spc="-60" i="1">
                <a:latin typeface="Trebuchet MS"/>
                <a:cs typeface="Trebuchet MS"/>
              </a:rPr>
              <a:t>return</a:t>
            </a:r>
            <a:r>
              <a:rPr dirty="0" sz="1100" spc="-5" i="1">
                <a:latin typeface="Trebuchet MS"/>
                <a:cs typeface="Trebuchet MS"/>
              </a:rPr>
              <a:t> </a:t>
            </a:r>
            <a:r>
              <a:rPr dirty="0" sz="1100" i="1">
                <a:latin typeface="Trebuchet MS"/>
                <a:cs typeface="Trebuchet MS"/>
              </a:rPr>
              <a:t>as</a:t>
            </a:r>
            <a:r>
              <a:rPr dirty="0" sz="1100" spc="-15" i="1">
                <a:latin typeface="Trebuchet MS"/>
                <a:cs typeface="Trebuchet MS"/>
              </a:rPr>
              <a:t> </a:t>
            </a:r>
            <a:r>
              <a:rPr dirty="0" sz="1100" i="1">
                <a:latin typeface="Trebuchet MS"/>
                <a:cs typeface="Trebuchet MS"/>
              </a:rPr>
              <a:t>a</a:t>
            </a:r>
            <a:r>
              <a:rPr dirty="0" sz="1100" spc="-155" i="1">
                <a:latin typeface="Trebuchet MS"/>
                <a:cs typeface="Trebuchet MS"/>
              </a:rPr>
              <a:t> </a:t>
            </a:r>
            <a:r>
              <a:rPr dirty="0" sz="1100" i="1">
                <a:latin typeface="Trebuchet MS"/>
                <a:cs typeface="Trebuchet MS"/>
              </a:rPr>
              <a:t>benchmark</a:t>
            </a:r>
            <a:r>
              <a:rPr dirty="0" sz="1100" spc="-100" i="1">
                <a:latin typeface="Trebuchet MS"/>
                <a:cs typeface="Trebuchet MS"/>
              </a:rPr>
              <a:t> </a:t>
            </a:r>
            <a:r>
              <a:rPr dirty="0" sz="1100" spc="-85" i="1">
                <a:latin typeface="Trebuchet MS"/>
                <a:cs typeface="Trebuchet MS"/>
              </a:rPr>
              <a:t>for</a:t>
            </a:r>
            <a:r>
              <a:rPr dirty="0" sz="1100" spc="-70" i="1">
                <a:latin typeface="Trebuchet MS"/>
                <a:cs typeface="Trebuchet MS"/>
              </a:rPr>
              <a:t> </a:t>
            </a:r>
            <a:r>
              <a:rPr dirty="0" sz="1100" spc="-45" i="1">
                <a:latin typeface="Trebuchet MS"/>
                <a:cs typeface="Trebuchet MS"/>
              </a:rPr>
              <a:t>market risk</a:t>
            </a:r>
            <a:r>
              <a:rPr dirty="0" sz="1100" spc="-100" i="1">
                <a:latin typeface="Trebuchet MS"/>
                <a:cs typeface="Trebuchet MS"/>
              </a:rPr>
              <a:t> </a:t>
            </a:r>
            <a:r>
              <a:rPr dirty="0" sz="1100" spc="-10" i="1">
                <a:latin typeface="Trebuchet MS"/>
                <a:cs typeface="Trebuchet MS"/>
              </a:rPr>
              <a:t>premium</a:t>
            </a:r>
            <a:endParaRPr sz="1100">
              <a:latin typeface="Trebuchet MS"/>
              <a:cs typeface="Trebuchet MS"/>
            </a:endParaRPr>
          </a:p>
          <a:p>
            <a:pPr marL="184150">
              <a:lnSpc>
                <a:spcPct val="100000"/>
              </a:lnSpc>
              <a:spcBef>
                <a:spcPts val="30"/>
              </a:spcBef>
            </a:pPr>
            <a:r>
              <a:rPr dirty="0" sz="1100" i="1">
                <a:latin typeface="Trebuchet MS"/>
                <a:cs typeface="Trebuchet MS"/>
              </a:rPr>
              <a:t>and</a:t>
            </a:r>
            <a:r>
              <a:rPr dirty="0" sz="1100" spc="-114" i="1">
                <a:latin typeface="Trebuchet MS"/>
                <a:cs typeface="Trebuchet MS"/>
              </a:rPr>
              <a:t> </a:t>
            </a:r>
            <a:r>
              <a:rPr dirty="0" sz="1100" spc="-40" i="1">
                <a:latin typeface="Trebuchet MS"/>
                <a:cs typeface="Trebuchet MS"/>
              </a:rPr>
              <a:t>run</a:t>
            </a:r>
            <a:r>
              <a:rPr dirty="0" sz="1100" spc="-100" i="1">
                <a:latin typeface="Trebuchet MS"/>
                <a:cs typeface="Trebuchet MS"/>
              </a:rPr>
              <a:t> </a:t>
            </a:r>
            <a:r>
              <a:rPr dirty="0" sz="1100" i="1">
                <a:latin typeface="Trebuchet MS"/>
                <a:cs typeface="Trebuchet MS"/>
              </a:rPr>
              <a:t>a</a:t>
            </a:r>
            <a:r>
              <a:rPr dirty="0" sz="1100" spc="-75" i="1">
                <a:latin typeface="Trebuchet MS"/>
                <a:cs typeface="Trebuchet MS"/>
              </a:rPr>
              <a:t> </a:t>
            </a:r>
            <a:r>
              <a:rPr dirty="0" sz="1100" spc="-35" i="1">
                <a:latin typeface="Trebuchet MS"/>
                <a:cs typeface="Trebuchet MS"/>
              </a:rPr>
              <a:t>statistical</a:t>
            </a:r>
            <a:r>
              <a:rPr dirty="0" sz="1100" spc="-65" i="1">
                <a:latin typeface="Trebuchet MS"/>
                <a:cs typeface="Trebuchet MS"/>
              </a:rPr>
              <a:t> </a:t>
            </a:r>
            <a:r>
              <a:rPr dirty="0" sz="1100" spc="-10" i="1">
                <a:latin typeface="Trebuchet MS"/>
                <a:cs typeface="Trebuchet MS"/>
              </a:rPr>
              <a:t>analysis</a:t>
            </a:r>
            <a:r>
              <a:rPr dirty="0" sz="1100" spc="-15" i="1">
                <a:latin typeface="Trebuchet MS"/>
                <a:cs typeface="Trebuchet MS"/>
              </a:rPr>
              <a:t> </a:t>
            </a:r>
            <a:r>
              <a:rPr dirty="0" sz="1100" spc="-75" i="1">
                <a:latin typeface="Trebuchet MS"/>
                <a:cs typeface="Trebuchet MS"/>
              </a:rPr>
              <a:t>to</a:t>
            </a:r>
            <a:r>
              <a:rPr dirty="0" sz="1100" spc="-100" i="1">
                <a:latin typeface="Trebuchet MS"/>
                <a:cs typeface="Trebuchet MS"/>
              </a:rPr>
              <a:t> </a:t>
            </a:r>
            <a:r>
              <a:rPr dirty="0" sz="1100" spc="-10" i="1">
                <a:latin typeface="Trebuchet MS"/>
                <a:cs typeface="Trebuchet MS"/>
              </a:rPr>
              <a:t>calculate</a:t>
            </a:r>
            <a:r>
              <a:rPr dirty="0" sz="1100" spc="-75" i="1">
                <a:latin typeface="Trebuchet MS"/>
                <a:cs typeface="Trebuchet MS"/>
              </a:rPr>
              <a:t> </a:t>
            </a:r>
            <a:r>
              <a:rPr dirty="0" sz="1100" spc="-50" i="1">
                <a:latin typeface="Trebuchet MS"/>
                <a:cs typeface="Trebuchet MS"/>
              </a:rPr>
              <a:t>Pirelli’s</a:t>
            </a:r>
            <a:r>
              <a:rPr dirty="0" sz="1100" spc="-100" i="1">
                <a:latin typeface="Trebuchet MS"/>
                <a:cs typeface="Trebuchet MS"/>
              </a:rPr>
              <a:t> </a:t>
            </a:r>
            <a:r>
              <a:rPr dirty="0" sz="1100" spc="-30" i="1">
                <a:latin typeface="Trebuchet MS"/>
                <a:cs typeface="Trebuchet MS"/>
              </a:rPr>
              <a:t>beta</a:t>
            </a:r>
            <a:r>
              <a:rPr dirty="0" sz="1100" spc="-155" i="1">
                <a:latin typeface="Trebuchet MS"/>
                <a:cs typeface="Trebuchet MS"/>
              </a:rPr>
              <a:t> </a:t>
            </a:r>
            <a:r>
              <a:rPr dirty="0" sz="1100" spc="-20" i="1">
                <a:latin typeface="Trebuchet MS"/>
                <a:cs typeface="Trebuchet MS"/>
              </a:rPr>
              <a:t>in</a:t>
            </a:r>
            <a:r>
              <a:rPr dirty="0" sz="1100" spc="-100" i="1">
                <a:latin typeface="Trebuchet MS"/>
                <a:cs typeface="Trebuchet MS"/>
              </a:rPr>
              <a:t> </a:t>
            </a:r>
            <a:r>
              <a:rPr dirty="0" sz="1100" spc="-40" i="1">
                <a:latin typeface="Trebuchet MS"/>
                <a:cs typeface="Trebuchet MS"/>
              </a:rPr>
              <a:t>the</a:t>
            </a:r>
            <a:r>
              <a:rPr dirty="0" sz="1100" spc="-160" i="1">
                <a:latin typeface="Trebuchet MS"/>
                <a:cs typeface="Trebuchet MS"/>
              </a:rPr>
              <a:t> </a:t>
            </a:r>
            <a:r>
              <a:rPr dirty="0" sz="1100" spc="-10" i="1">
                <a:latin typeface="Trebuchet MS"/>
                <a:cs typeface="Trebuchet MS"/>
              </a:rPr>
              <a:t>market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0" name="object 30" descr=""/>
          <p:cNvSpPr/>
          <p:nvPr/>
        </p:nvSpPr>
        <p:spPr>
          <a:xfrm>
            <a:off x="6191250" y="5467350"/>
            <a:ext cx="2169795" cy="0"/>
          </a:xfrm>
          <a:custGeom>
            <a:avLst/>
            <a:gdLst/>
            <a:ahLst/>
            <a:cxnLst/>
            <a:rect l="l" t="t" r="r" b="b"/>
            <a:pathLst>
              <a:path w="2169795" h="0">
                <a:moveTo>
                  <a:pt x="0" y="0"/>
                </a:moveTo>
                <a:lnTo>
                  <a:pt x="2169286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 descr=""/>
          <p:cNvSpPr txBox="1"/>
          <p:nvPr/>
        </p:nvSpPr>
        <p:spPr>
          <a:xfrm>
            <a:off x="433069" y="4215066"/>
            <a:ext cx="1010285" cy="2203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250" spc="-35" b="1">
                <a:latin typeface="Tahoma"/>
                <a:cs typeface="Tahoma"/>
              </a:rPr>
              <a:t>Commentary</a:t>
            </a:r>
            <a:endParaRPr sz="1250">
              <a:latin typeface="Tahoma"/>
              <a:cs typeface="Tahoma"/>
            </a:endParaRPr>
          </a:p>
        </p:txBody>
      </p:sp>
      <p:sp>
        <p:nvSpPr>
          <p:cNvPr id="32" name="object 32" descr=""/>
          <p:cNvSpPr/>
          <p:nvPr/>
        </p:nvSpPr>
        <p:spPr>
          <a:xfrm>
            <a:off x="352425" y="4467225"/>
            <a:ext cx="11483975" cy="0"/>
          </a:xfrm>
          <a:custGeom>
            <a:avLst/>
            <a:gdLst/>
            <a:ahLst/>
            <a:cxnLst/>
            <a:rect l="l" t="t" r="r" b="b"/>
            <a:pathLst>
              <a:path w="11483975" h="0">
                <a:moveTo>
                  <a:pt x="0" y="0"/>
                </a:moveTo>
                <a:lnTo>
                  <a:pt x="11483975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3" name="object 3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1401425" y="76200"/>
            <a:ext cx="438150" cy="5334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352425" y="657225"/>
            <a:ext cx="11483975" cy="0"/>
          </a:xfrm>
          <a:custGeom>
            <a:avLst/>
            <a:gdLst/>
            <a:ahLst/>
            <a:cxnLst/>
            <a:rect l="l" t="t" r="r" b="b"/>
            <a:pathLst>
              <a:path w="11483975" h="0">
                <a:moveTo>
                  <a:pt x="0" y="0"/>
                </a:moveTo>
                <a:lnTo>
                  <a:pt x="11483975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50241" rIns="0" bIns="0" rtlCol="0" vert="horz">
            <a:spAutoFit/>
          </a:bodyPr>
          <a:lstStyle/>
          <a:p>
            <a:pPr marL="125095">
              <a:lnSpc>
                <a:spcPct val="100000"/>
              </a:lnSpc>
              <a:spcBef>
                <a:spcPts val="100"/>
              </a:spcBef>
            </a:pPr>
            <a:r>
              <a:rPr dirty="0" sz="2400" spc="-175"/>
              <a:t>Table</a:t>
            </a:r>
            <a:r>
              <a:rPr dirty="0" sz="2400" spc="-204"/>
              <a:t> </a:t>
            </a:r>
            <a:r>
              <a:rPr dirty="0" sz="2400" spc="-120"/>
              <a:t>of</a:t>
            </a:r>
            <a:r>
              <a:rPr dirty="0" sz="2400" spc="-260"/>
              <a:t> </a:t>
            </a:r>
            <a:r>
              <a:rPr dirty="0" sz="2400" spc="-80"/>
              <a:t>Contents</a:t>
            </a:r>
            <a:r>
              <a:rPr dirty="0" sz="2400" spc="-215"/>
              <a:t> </a:t>
            </a:r>
            <a:r>
              <a:rPr dirty="0" sz="2400" spc="525"/>
              <a:t>s</a:t>
            </a:r>
            <a:r>
              <a:rPr dirty="0" sz="2400" spc="-245"/>
              <a:t> </a:t>
            </a:r>
            <a:r>
              <a:rPr dirty="0" sz="2400" spc="-95"/>
              <a:t>Abbreviations</a:t>
            </a:r>
            <a:endParaRPr sz="240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01425" y="76200"/>
            <a:ext cx="438150" cy="533400"/>
          </a:xfrm>
          <a:prstGeom prst="rect">
            <a:avLst/>
          </a:prstGeom>
        </p:spPr>
      </p:pic>
      <p:graphicFrame>
        <p:nvGraphicFramePr>
          <p:cNvPr id="5" name="object 5" descr=""/>
          <p:cNvGraphicFramePr>
            <a:graphicFrameLocks noGrp="1"/>
          </p:cNvGraphicFramePr>
          <p:nvPr/>
        </p:nvGraphicFramePr>
        <p:xfrm>
          <a:off x="352425" y="781050"/>
          <a:ext cx="5943600" cy="54140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5904"/>
                <a:gridCol w="1782445"/>
              </a:tblGrid>
              <a:tr h="323850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54"/>
                        </a:spcBef>
                        <a:tabLst>
                          <a:tab pos="490855" algn="l"/>
                        </a:tabLst>
                      </a:pPr>
                      <a:r>
                        <a:rPr dirty="0" sz="1800" spc="-25" b="1">
                          <a:latin typeface="Tahoma"/>
                          <a:cs typeface="Tahoma"/>
                        </a:rPr>
                        <a:t>I.</a:t>
                      </a:r>
                      <a:r>
                        <a:rPr dirty="0" sz="1800" b="1">
                          <a:latin typeface="Tahoma"/>
                          <a:cs typeface="Tahoma"/>
                        </a:rPr>
                        <a:t>	</a:t>
                      </a:r>
                      <a:r>
                        <a:rPr dirty="0" sz="1800" spc="-105" b="1">
                          <a:latin typeface="Tahoma"/>
                          <a:cs typeface="Tahoma"/>
                        </a:rPr>
                        <a:t>Executive</a:t>
                      </a:r>
                      <a:r>
                        <a:rPr dirty="0" sz="1800" spc="-185" b="1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800" spc="-10" b="1">
                          <a:latin typeface="Tahoma"/>
                          <a:cs typeface="Tahoma"/>
                        </a:rPr>
                        <a:t>Summary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B="0" marT="32384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r" marR="19558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800" spc="-50" b="1">
                          <a:latin typeface="Tahoma"/>
                          <a:cs typeface="Tahoma"/>
                        </a:rPr>
                        <a:t>3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B="0" marT="32384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90170">
                        <a:lnSpc>
                          <a:spcPts val="2039"/>
                        </a:lnSpc>
                        <a:tabLst>
                          <a:tab pos="490855" algn="l"/>
                        </a:tabLst>
                      </a:pPr>
                      <a:r>
                        <a:rPr dirty="0" sz="1800" spc="-25" b="1">
                          <a:latin typeface="Tahoma"/>
                          <a:cs typeface="Tahoma"/>
                        </a:rPr>
                        <a:t>II.</a:t>
                      </a:r>
                      <a:r>
                        <a:rPr dirty="0" sz="1800" b="1">
                          <a:latin typeface="Tahoma"/>
                          <a:cs typeface="Tahoma"/>
                        </a:rPr>
                        <a:t>	</a:t>
                      </a:r>
                      <a:r>
                        <a:rPr dirty="0" sz="1800" spc="-140" b="1">
                          <a:latin typeface="Tahoma"/>
                          <a:cs typeface="Tahoma"/>
                        </a:rPr>
                        <a:t>Industry</a:t>
                      </a:r>
                      <a:r>
                        <a:rPr dirty="0" sz="1800" spc="-170" b="1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800" spc="-10" b="1">
                          <a:latin typeface="Tahoma"/>
                          <a:cs typeface="Tahoma"/>
                        </a:rPr>
                        <a:t>Analysis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r" marR="220345">
                        <a:lnSpc>
                          <a:spcPts val="2039"/>
                        </a:lnSpc>
                      </a:pPr>
                      <a:r>
                        <a:rPr dirty="0" sz="1800" spc="-204" b="1">
                          <a:latin typeface="Tahoma"/>
                          <a:cs typeface="Tahoma"/>
                        </a:rPr>
                        <a:t>4</a:t>
                      </a:r>
                      <a:r>
                        <a:rPr dirty="0" sz="1800" spc="-165" b="1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800" spc="-170" b="1">
                          <a:latin typeface="Tahoma"/>
                          <a:cs typeface="Tahoma"/>
                        </a:rPr>
                        <a:t>-</a:t>
                      </a:r>
                      <a:r>
                        <a:rPr dirty="0" sz="1800" spc="-160" b="1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800" spc="-440" b="1">
                          <a:latin typeface="Tahoma"/>
                          <a:cs typeface="Tahoma"/>
                        </a:rPr>
                        <a:t>G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90170">
                        <a:lnSpc>
                          <a:spcPts val="2039"/>
                        </a:lnSpc>
                        <a:tabLst>
                          <a:tab pos="490855" algn="l"/>
                        </a:tabLst>
                      </a:pPr>
                      <a:r>
                        <a:rPr dirty="0" sz="1800" spc="-295" b="1">
                          <a:latin typeface="Tahoma"/>
                          <a:cs typeface="Tahoma"/>
                        </a:rPr>
                        <a:t>III.</a:t>
                      </a:r>
                      <a:r>
                        <a:rPr dirty="0" sz="1800" b="1">
                          <a:latin typeface="Tahoma"/>
                          <a:cs typeface="Tahoma"/>
                        </a:rPr>
                        <a:t>	</a:t>
                      </a:r>
                      <a:r>
                        <a:rPr dirty="0" sz="1800" spc="-100" b="1">
                          <a:latin typeface="Tahoma"/>
                          <a:cs typeface="Tahoma"/>
                        </a:rPr>
                        <a:t>Company</a:t>
                      </a:r>
                      <a:r>
                        <a:rPr dirty="0" sz="1800" spc="-90" b="1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800" spc="-10" b="1">
                          <a:latin typeface="Tahoma"/>
                          <a:cs typeface="Tahoma"/>
                        </a:rPr>
                        <a:t>Analysis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548005">
                        <a:lnSpc>
                          <a:spcPts val="2039"/>
                        </a:lnSpc>
                        <a:tabLst>
                          <a:tab pos="948055" algn="l"/>
                        </a:tabLst>
                      </a:pPr>
                      <a:r>
                        <a:rPr dirty="0" sz="1800" spc="30">
                          <a:latin typeface="Segoe UI Emoji"/>
                          <a:cs typeface="Segoe UI Emoji"/>
                        </a:rPr>
                        <a:t>1.</a:t>
                      </a:r>
                      <a:r>
                        <a:rPr dirty="0" sz="1800">
                          <a:latin typeface="Segoe UI Emoji"/>
                          <a:cs typeface="Segoe UI Emoji"/>
                        </a:rPr>
                        <a:t>	</a:t>
                      </a:r>
                      <a:r>
                        <a:rPr dirty="0" sz="1800" spc="-10">
                          <a:latin typeface="Segoe UI Emoji"/>
                          <a:cs typeface="Segoe UI Emoji"/>
                        </a:rPr>
                        <a:t>Ferrari</a:t>
                      </a:r>
                      <a:endParaRPr sz="1800">
                        <a:latin typeface="Segoe UI Emoji"/>
                        <a:cs typeface="Segoe UI Emoji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r" marR="205104">
                        <a:lnSpc>
                          <a:spcPts val="2039"/>
                        </a:lnSpc>
                      </a:pPr>
                      <a:r>
                        <a:rPr dirty="0" sz="1800" spc="-200" b="1">
                          <a:latin typeface="Tahoma"/>
                          <a:cs typeface="Tahoma"/>
                        </a:rPr>
                        <a:t>10</a:t>
                      </a:r>
                      <a:r>
                        <a:rPr dirty="0" sz="1800" spc="-170" b="1">
                          <a:latin typeface="Tahoma"/>
                          <a:cs typeface="Tahoma"/>
                        </a:rPr>
                        <a:t> -</a:t>
                      </a:r>
                      <a:r>
                        <a:rPr dirty="0" sz="1800" spc="-150" b="1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800" spc="-25" b="1">
                          <a:latin typeface="Tahoma"/>
                          <a:cs typeface="Tahoma"/>
                        </a:rPr>
                        <a:t>11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71780">
                <a:tc>
                  <a:txBody>
                    <a:bodyPr/>
                    <a:lstStyle/>
                    <a:p>
                      <a:pPr marL="548005">
                        <a:lnSpc>
                          <a:spcPts val="2039"/>
                        </a:lnSpc>
                        <a:tabLst>
                          <a:tab pos="948055" algn="l"/>
                        </a:tabLst>
                      </a:pPr>
                      <a:r>
                        <a:rPr dirty="0" sz="1800" spc="30">
                          <a:latin typeface="Segoe UI Emoji"/>
                          <a:cs typeface="Segoe UI Emoji"/>
                        </a:rPr>
                        <a:t>2.</a:t>
                      </a:r>
                      <a:r>
                        <a:rPr dirty="0" sz="1800">
                          <a:latin typeface="Segoe UI Emoji"/>
                          <a:cs typeface="Segoe UI Emoji"/>
                        </a:rPr>
                        <a:t>	</a:t>
                      </a:r>
                      <a:r>
                        <a:rPr dirty="0" sz="1800" spc="-10">
                          <a:latin typeface="Segoe UI Emoji"/>
                          <a:cs typeface="Segoe UI Emoji"/>
                        </a:rPr>
                        <a:t>Pirelli</a:t>
                      </a:r>
                      <a:endParaRPr sz="1800">
                        <a:latin typeface="Segoe UI Emoji"/>
                        <a:cs typeface="Segoe UI Emoji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r" marR="201930">
                        <a:lnSpc>
                          <a:spcPts val="2039"/>
                        </a:lnSpc>
                      </a:pPr>
                      <a:r>
                        <a:rPr dirty="0" sz="1800" spc="-25" b="1">
                          <a:latin typeface="Tahoma"/>
                          <a:cs typeface="Tahoma"/>
                        </a:rPr>
                        <a:t>12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71780">
                <a:tc>
                  <a:txBody>
                    <a:bodyPr/>
                    <a:lstStyle/>
                    <a:p>
                      <a:pPr marL="548005">
                        <a:lnSpc>
                          <a:spcPts val="2005"/>
                        </a:lnSpc>
                        <a:tabLst>
                          <a:tab pos="948055" algn="l"/>
                        </a:tabLst>
                      </a:pPr>
                      <a:r>
                        <a:rPr dirty="0" sz="1800" spc="30">
                          <a:latin typeface="Segoe UI Emoji"/>
                          <a:cs typeface="Segoe UI Emoji"/>
                        </a:rPr>
                        <a:t>3.</a:t>
                      </a:r>
                      <a:r>
                        <a:rPr dirty="0" sz="1800">
                          <a:latin typeface="Segoe UI Emoji"/>
                          <a:cs typeface="Segoe UI Emoji"/>
                        </a:rPr>
                        <a:t>	</a:t>
                      </a:r>
                      <a:r>
                        <a:rPr dirty="0" sz="1800" spc="-30">
                          <a:latin typeface="Segoe UI Emoji"/>
                          <a:cs typeface="Segoe UI Emoji"/>
                        </a:rPr>
                        <a:t>Strategic</a:t>
                      </a:r>
                      <a:r>
                        <a:rPr dirty="0" sz="1800" spc="-90">
                          <a:latin typeface="Segoe UI Emoji"/>
                          <a:cs typeface="Segoe UI Emoji"/>
                        </a:rPr>
                        <a:t> </a:t>
                      </a:r>
                      <a:r>
                        <a:rPr dirty="0" sz="1800" spc="-25">
                          <a:latin typeface="Segoe UI Emoji"/>
                          <a:cs typeface="Segoe UI Emoji"/>
                        </a:rPr>
                        <a:t>Fit</a:t>
                      </a:r>
                      <a:endParaRPr sz="1800">
                        <a:latin typeface="Segoe UI Emoji"/>
                        <a:cs typeface="Segoe UI Emoji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r" marR="181610">
                        <a:lnSpc>
                          <a:spcPts val="2005"/>
                        </a:lnSpc>
                      </a:pPr>
                      <a:r>
                        <a:rPr dirty="0" sz="1800" spc="-25" b="1">
                          <a:latin typeface="Tahoma"/>
                          <a:cs typeface="Tahoma"/>
                        </a:rPr>
                        <a:t>13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90170">
                        <a:lnSpc>
                          <a:spcPts val="2039"/>
                        </a:lnSpc>
                      </a:pPr>
                      <a:r>
                        <a:rPr dirty="0" sz="1800" spc="-55" b="1">
                          <a:latin typeface="Tahoma"/>
                          <a:cs typeface="Tahoma"/>
                        </a:rPr>
                        <a:t>IV.</a:t>
                      </a:r>
                      <a:r>
                        <a:rPr dirty="0" sz="1800" spc="180" b="1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800" spc="-75" b="1">
                          <a:latin typeface="Tahoma"/>
                          <a:cs typeface="Tahoma"/>
                        </a:rPr>
                        <a:t>Financial</a:t>
                      </a:r>
                      <a:r>
                        <a:rPr dirty="0" sz="1800" spc="-165" b="1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800" spc="-10" b="1">
                          <a:latin typeface="Tahoma"/>
                          <a:cs typeface="Tahoma"/>
                        </a:rPr>
                        <a:t>Analysis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548005">
                        <a:lnSpc>
                          <a:spcPts val="2039"/>
                        </a:lnSpc>
                        <a:tabLst>
                          <a:tab pos="948055" algn="l"/>
                        </a:tabLst>
                      </a:pPr>
                      <a:r>
                        <a:rPr dirty="0" sz="1800" spc="30">
                          <a:latin typeface="Segoe UI Emoji"/>
                          <a:cs typeface="Segoe UI Emoji"/>
                        </a:rPr>
                        <a:t>1.</a:t>
                      </a:r>
                      <a:r>
                        <a:rPr dirty="0" sz="1800">
                          <a:latin typeface="Segoe UI Emoji"/>
                          <a:cs typeface="Segoe UI Emoji"/>
                        </a:rPr>
                        <a:t>	</a:t>
                      </a:r>
                      <a:r>
                        <a:rPr dirty="0" sz="1800" spc="-10">
                          <a:latin typeface="Segoe UI Emoji"/>
                          <a:cs typeface="Segoe UI Emoji"/>
                        </a:rPr>
                        <a:t>Comparables</a:t>
                      </a:r>
                      <a:endParaRPr sz="1800">
                        <a:latin typeface="Segoe UI Emoji"/>
                        <a:cs typeface="Segoe UI Emoji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r" marR="186690">
                        <a:lnSpc>
                          <a:spcPts val="2039"/>
                        </a:lnSpc>
                      </a:pPr>
                      <a:r>
                        <a:rPr dirty="0" sz="1800" spc="-200" b="1">
                          <a:latin typeface="Tahoma"/>
                          <a:cs typeface="Tahoma"/>
                        </a:rPr>
                        <a:t>14</a:t>
                      </a:r>
                      <a:r>
                        <a:rPr dirty="0" sz="1800" spc="-170" b="1">
                          <a:latin typeface="Tahoma"/>
                          <a:cs typeface="Tahoma"/>
                        </a:rPr>
                        <a:t> -</a:t>
                      </a:r>
                      <a:r>
                        <a:rPr dirty="0" sz="1800" spc="-150" b="1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800" spc="-25" b="1">
                          <a:latin typeface="Tahoma"/>
                          <a:cs typeface="Tahoma"/>
                        </a:rPr>
                        <a:t>18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548005">
                        <a:lnSpc>
                          <a:spcPts val="2039"/>
                        </a:lnSpc>
                        <a:tabLst>
                          <a:tab pos="948055" algn="l"/>
                        </a:tabLst>
                      </a:pPr>
                      <a:r>
                        <a:rPr dirty="0" sz="1800" spc="30">
                          <a:latin typeface="Segoe UI Emoji"/>
                          <a:cs typeface="Segoe UI Emoji"/>
                        </a:rPr>
                        <a:t>2.</a:t>
                      </a:r>
                      <a:r>
                        <a:rPr dirty="0" sz="1800">
                          <a:latin typeface="Segoe UI Emoji"/>
                          <a:cs typeface="Segoe UI Emoji"/>
                        </a:rPr>
                        <a:t>	</a:t>
                      </a:r>
                      <a:r>
                        <a:rPr dirty="0" sz="1800" spc="-10">
                          <a:latin typeface="Segoe UI Emoji"/>
                          <a:cs typeface="Segoe UI Emoji"/>
                        </a:rPr>
                        <a:t>Discounted</a:t>
                      </a:r>
                      <a:r>
                        <a:rPr dirty="0" sz="1800" spc="-120">
                          <a:latin typeface="Segoe UI Emoji"/>
                          <a:cs typeface="Segoe UI Emoji"/>
                        </a:rPr>
                        <a:t> </a:t>
                      </a:r>
                      <a:r>
                        <a:rPr dirty="0" sz="1800" spc="55">
                          <a:latin typeface="Segoe UI Emoji"/>
                          <a:cs typeface="Segoe UI Emoji"/>
                        </a:rPr>
                        <a:t>Cash</a:t>
                      </a:r>
                      <a:r>
                        <a:rPr dirty="0" sz="1800" spc="-95">
                          <a:latin typeface="Segoe UI Emoji"/>
                          <a:cs typeface="Segoe UI Emoji"/>
                        </a:rPr>
                        <a:t> </a:t>
                      </a:r>
                      <a:r>
                        <a:rPr dirty="0" sz="1800" spc="-20">
                          <a:latin typeface="Segoe UI Emoji"/>
                          <a:cs typeface="Segoe UI Emoji"/>
                        </a:rPr>
                        <a:t>Flow</a:t>
                      </a:r>
                      <a:endParaRPr sz="1800">
                        <a:latin typeface="Segoe UI Emoji"/>
                        <a:cs typeface="Segoe UI Emoji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r" marR="175260">
                        <a:lnSpc>
                          <a:spcPts val="2039"/>
                        </a:lnSpc>
                      </a:pPr>
                      <a:r>
                        <a:rPr dirty="0" sz="1800" spc="-285" b="1">
                          <a:latin typeface="Tahoma"/>
                          <a:cs typeface="Tahoma"/>
                        </a:rPr>
                        <a:t>1G</a:t>
                      </a:r>
                      <a:r>
                        <a:rPr dirty="0" sz="1800" spc="-170" b="1">
                          <a:latin typeface="Tahoma"/>
                          <a:cs typeface="Tahoma"/>
                        </a:rPr>
                        <a:t> -</a:t>
                      </a:r>
                      <a:r>
                        <a:rPr dirty="0" sz="1800" spc="-160" b="1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800" spc="-25" b="1">
                          <a:latin typeface="Tahoma"/>
                          <a:cs typeface="Tahoma"/>
                        </a:rPr>
                        <a:t>20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71145">
                <a:tc>
                  <a:txBody>
                    <a:bodyPr/>
                    <a:lstStyle/>
                    <a:p>
                      <a:pPr marL="548005">
                        <a:lnSpc>
                          <a:spcPts val="2039"/>
                        </a:lnSpc>
                        <a:tabLst>
                          <a:tab pos="948055" algn="l"/>
                        </a:tabLst>
                      </a:pPr>
                      <a:r>
                        <a:rPr dirty="0" sz="1800" spc="30">
                          <a:latin typeface="Segoe UI Emoji"/>
                          <a:cs typeface="Segoe UI Emoji"/>
                        </a:rPr>
                        <a:t>3.</a:t>
                      </a:r>
                      <a:r>
                        <a:rPr dirty="0" sz="1800">
                          <a:latin typeface="Segoe UI Emoji"/>
                          <a:cs typeface="Segoe UI Emoji"/>
                        </a:rPr>
                        <a:t>	</a:t>
                      </a:r>
                      <a:r>
                        <a:rPr dirty="0" sz="1800" spc="-10">
                          <a:latin typeface="Segoe UI Emoji"/>
                          <a:cs typeface="Segoe UI Emoji"/>
                        </a:rPr>
                        <a:t>Synergies</a:t>
                      </a:r>
                      <a:endParaRPr sz="1800">
                        <a:latin typeface="Segoe UI Emoji"/>
                        <a:cs typeface="Segoe UI Emoji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r" marR="214629">
                        <a:lnSpc>
                          <a:spcPts val="2039"/>
                        </a:lnSpc>
                      </a:pPr>
                      <a:r>
                        <a:rPr dirty="0" sz="1800" spc="-200" b="1">
                          <a:latin typeface="Tahoma"/>
                          <a:cs typeface="Tahoma"/>
                        </a:rPr>
                        <a:t>21</a:t>
                      </a:r>
                      <a:r>
                        <a:rPr dirty="0" sz="1800" spc="-170" b="1">
                          <a:latin typeface="Tahoma"/>
                          <a:cs typeface="Tahoma"/>
                        </a:rPr>
                        <a:t> -</a:t>
                      </a:r>
                      <a:r>
                        <a:rPr dirty="0" sz="1800" spc="-150" b="1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800" spc="-25" b="1">
                          <a:latin typeface="Tahoma"/>
                          <a:cs typeface="Tahoma"/>
                        </a:rPr>
                        <a:t>22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71145">
                <a:tc>
                  <a:txBody>
                    <a:bodyPr/>
                    <a:lstStyle/>
                    <a:p>
                      <a:pPr marL="90170">
                        <a:lnSpc>
                          <a:spcPts val="2005"/>
                        </a:lnSpc>
                        <a:tabLst>
                          <a:tab pos="490855" algn="l"/>
                        </a:tabLst>
                      </a:pPr>
                      <a:r>
                        <a:rPr dirty="0" sz="1800" spc="-25" b="1">
                          <a:latin typeface="Tahoma"/>
                          <a:cs typeface="Tahoma"/>
                        </a:rPr>
                        <a:t>V.</a:t>
                      </a:r>
                      <a:r>
                        <a:rPr dirty="0" sz="1800" b="1">
                          <a:latin typeface="Tahoma"/>
                          <a:cs typeface="Tahoma"/>
                        </a:rPr>
                        <a:t>	</a:t>
                      </a:r>
                      <a:r>
                        <a:rPr dirty="0" sz="1800" spc="-80" b="1">
                          <a:latin typeface="Tahoma"/>
                          <a:cs typeface="Tahoma"/>
                        </a:rPr>
                        <a:t>Acquisition</a:t>
                      </a:r>
                      <a:r>
                        <a:rPr dirty="0" sz="1800" spc="-95" b="1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800" spc="-10" b="1">
                          <a:latin typeface="Tahoma"/>
                          <a:cs typeface="Tahoma"/>
                        </a:rPr>
                        <a:t>Feasibility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r" marR="189230">
                        <a:lnSpc>
                          <a:spcPts val="2005"/>
                        </a:lnSpc>
                      </a:pPr>
                      <a:r>
                        <a:rPr dirty="0" sz="1800" spc="-200" b="1">
                          <a:latin typeface="Tahoma"/>
                          <a:cs typeface="Tahoma"/>
                        </a:rPr>
                        <a:t>23</a:t>
                      </a:r>
                      <a:r>
                        <a:rPr dirty="0" sz="1800" spc="-170" b="1">
                          <a:latin typeface="Tahoma"/>
                          <a:cs typeface="Tahoma"/>
                        </a:rPr>
                        <a:t> -</a:t>
                      </a:r>
                      <a:r>
                        <a:rPr dirty="0" sz="1800" spc="-155" b="1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800" spc="-25" b="1">
                          <a:latin typeface="Tahoma"/>
                          <a:cs typeface="Tahoma"/>
                        </a:rPr>
                        <a:t>25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90170">
                        <a:lnSpc>
                          <a:spcPts val="2039"/>
                        </a:lnSpc>
                      </a:pPr>
                      <a:r>
                        <a:rPr dirty="0" sz="1800" spc="-55" b="1">
                          <a:latin typeface="Tahoma"/>
                          <a:cs typeface="Tahoma"/>
                        </a:rPr>
                        <a:t>VI.</a:t>
                      </a:r>
                      <a:r>
                        <a:rPr dirty="0" sz="1800" spc="200" b="1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800" spc="-110" b="1">
                          <a:latin typeface="Tahoma"/>
                          <a:cs typeface="Tahoma"/>
                        </a:rPr>
                        <a:t>Alternative</a:t>
                      </a:r>
                      <a:r>
                        <a:rPr dirty="0" sz="1800" spc="-185" b="1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800" spc="-10" b="1">
                          <a:latin typeface="Tahoma"/>
                          <a:cs typeface="Tahoma"/>
                        </a:rPr>
                        <a:t>Solution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r" marR="200025">
                        <a:lnSpc>
                          <a:spcPts val="2039"/>
                        </a:lnSpc>
                      </a:pPr>
                      <a:r>
                        <a:rPr dirty="0" sz="1800" spc="-200" b="1">
                          <a:latin typeface="Tahoma"/>
                          <a:cs typeface="Tahoma"/>
                        </a:rPr>
                        <a:t>26</a:t>
                      </a:r>
                      <a:r>
                        <a:rPr dirty="0" sz="1800" spc="-170" b="1">
                          <a:latin typeface="Tahoma"/>
                          <a:cs typeface="Tahoma"/>
                        </a:rPr>
                        <a:t> -</a:t>
                      </a:r>
                      <a:r>
                        <a:rPr dirty="0" sz="1800" spc="-155" b="1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800" spc="-25" b="1">
                          <a:latin typeface="Tahoma"/>
                          <a:cs typeface="Tahoma"/>
                        </a:rPr>
                        <a:t>32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90170">
                        <a:lnSpc>
                          <a:spcPts val="2039"/>
                        </a:lnSpc>
                      </a:pPr>
                      <a:r>
                        <a:rPr dirty="0" sz="1800" spc="-215" b="1">
                          <a:latin typeface="Tahoma"/>
                          <a:cs typeface="Tahoma"/>
                        </a:rPr>
                        <a:t>VII.</a:t>
                      </a:r>
                      <a:r>
                        <a:rPr dirty="0" sz="1800" spc="-65" b="1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800" spc="-10" b="1">
                          <a:latin typeface="Tahoma"/>
                          <a:cs typeface="Tahoma"/>
                        </a:rPr>
                        <a:t>Conclusion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r" marR="198120">
                        <a:lnSpc>
                          <a:spcPts val="2039"/>
                        </a:lnSpc>
                      </a:pPr>
                      <a:r>
                        <a:rPr dirty="0" sz="1800" spc="-25" b="1">
                          <a:latin typeface="Tahoma"/>
                          <a:cs typeface="Tahoma"/>
                        </a:rPr>
                        <a:t>33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548005">
                        <a:lnSpc>
                          <a:spcPts val="2039"/>
                        </a:lnSpc>
                      </a:pPr>
                      <a:r>
                        <a:rPr dirty="0" sz="1800" spc="-10">
                          <a:latin typeface="Segoe UI Emoji"/>
                          <a:cs typeface="Segoe UI Emoji"/>
                        </a:rPr>
                        <a:t>Appendix</a:t>
                      </a:r>
                      <a:endParaRPr sz="1800">
                        <a:latin typeface="Segoe UI Emoji"/>
                        <a:cs typeface="Segoe UI Emoji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r" marR="182245">
                        <a:lnSpc>
                          <a:spcPts val="2039"/>
                        </a:lnSpc>
                      </a:pPr>
                      <a:r>
                        <a:rPr dirty="0" sz="1800" spc="-200" b="1">
                          <a:latin typeface="Tahoma"/>
                          <a:cs typeface="Tahoma"/>
                        </a:rPr>
                        <a:t>34</a:t>
                      </a:r>
                      <a:r>
                        <a:rPr dirty="0" sz="1800" spc="-170" b="1">
                          <a:latin typeface="Tahoma"/>
                          <a:cs typeface="Tahoma"/>
                        </a:rPr>
                        <a:t> -</a:t>
                      </a:r>
                      <a:r>
                        <a:rPr dirty="0" sz="1800" spc="-155" b="1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800" spc="-25" b="1">
                          <a:latin typeface="Tahoma"/>
                          <a:cs typeface="Tahoma"/>
                        </a:rPr>
                        <a:t>37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1518285">
                <a:tc>
                  <a:txBody>
                    <a:bodyPr/>
                    <a:lstStyle/>
                    <a:p>
                      <a:pPr marL="548005">
                        <a:lnSpc>
                          <a:spcPts val="2039"/>
                        </a:lnSpc>
                      </a:pPr>
                      <a:r>
                        <a:rPr dirty="0" sz="1800" spc="-10">
                          <a:latin typeface="Segoe UI Emoji"/>
                          <a:cs typeface="Segoe UI Emoji"/>
                        </a:rPr>
                        <a:t>Bibliography</a:t>
                      </a:r>
                      <a:endParaRPr sz="1800">
                        <a:latin typeface="Segoe UI Emoji"/>
                        <a:cs typeface="Segoe UI Emoji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208915">
                        <a:lnSpc>
                          <a:spcPts val="2039"/>
                        </a:lnSpc>
                      </a:pPr>
                      <a:r>
                        <a:rPr dirty="0" sz="1800" spc="-25" b="1">
                          <a:latin typeface="Tahoma"/>
                          <a:cs typeface="Tahoma"/>
                        </a:rPr>
                        <a:t>38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pSp>
        <p:nvGrpSpPr>
          <p:cNvPr id="6" name="object 6"/>
          <p:cNvGrpSpPr/>
          <p:nvPr/>
        </p:nvGrpSpPr>
        <p:grpSpPr>
          <a:xfrm>
            <a:off x="6277038" y="800036"/>
            <a:ext cx="5562600" cy="2438400"/>
            <a:chOff x="6277038" y="800036"/>
            <a:chExt cx="5562600" cy="2438400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86500" y="809624"/>
              <a:ext cx="5543550" cy="2419350"/>
            </a:xfrm>
            <a:prstGeom prst="rect">
              <a:avLst/>
            </a:prstGeom>
          </p:spPr>
        </p:pic>
        <p:sp>
          <p:nvSpPr>
            <p:cNvPr id="8" name="object 8" descr=""/>
            <p:cNvSpPr/>
            <p:nvPr/>
          </p:nvSpPr>
          <p:spPr>
            <a:xfrm>
              <a:off x="6281801" y="804798"/>
              <a:ext cx="5553075" cy="2428875"/>
            </a:xfrm>
            <a:custGeom>
              <a:avLst/>
              <a:gdLst/>
              <a:ahLst/>
              <a:cxnLst/>
              <a:rect l="l" t="t" r="r" b="b"/>
              <a:pathLst>
                <a:path w="5553075" h="2428875">
                  <a:moveTo>
                    <a:pt x="0" y="2428875"/>
                  </a:moveTo>
                  <a:lnTo>
                    <a:pt x="5553075" y="2428875"/>
                  </a:lnTo>
                  <a:lnTo>
                    <a:pt x="5553075" y="0"/>
                  </a:lnTo>
                  <a:lnTo>
                    <a:pt x="0" y="0"/>
                  </a:lnTo>
                  <a:lnTo>
                    <a:pt x="0" y="242887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9" name="object 9"/>
          <p:cNvGrpSpPr/>
          <p:nvPr/>
        </p:nvGrpSpPr>
        <p:grpSpPr>
          <a:xfrm>
            <a:off x="6277038" y="3371850"/>
            <a:ext cx="5562600" cy="2838450"/>
            <a:chOff x="6277038" y="3371850"/>
            <a:chExt cx="5562600" cy="2838450"/>
          </a:xfrm>
        </p:grpSpPr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286500" y="3381375"/>
              <a:ext cx="5543550" cy="2819400"/>
            </a:xfrm>
            <a:prstGeom prst="rect">
              <a:avLst/>
            </a:prstGeom>
          </p:spPr>
        </p:pic>
        <p:sp>
          <p:nvSpPr>
            <p:cNvPr id="11" name="object 11" descr=""/>
            <p:cNvSpPr/>
            <p:nvPr/>
          </p:nvSpPr>
          <p:spPr>
            <a:xfrm>
              <a:off x="6281801" y="3376612"/>
              <a:ext cx="5553075" cy="2828925"/>
            </a:xfrm>
            <a:custGeom>
              <a:avLst/>
              <a:gdLst/>
              <a:ahLst/>
              <a:cxnLst/>
              <a:rect l="l" t="t" r="r" b="b"/>
              <a:pathLst>
                <a:path w="5553075" h="2828925">
                  <a:moveTo>
                    <a:pt x="0" y="2828925"/>
                  </a:moveTo>
                  <a:lnTo>
                    <a:pt x="5553075" y="2828925"/>
                  </a:lnTo>
                  <a:lnTo>
                    <a:pt x="5553075" y="0"/>
                  </a:lnTo>
                  <a:lnTo>
                    <a:pt x="0" y="0"/>
                  </a:lnTo>
                  <a:lnTo>
                    <a:pt x="0" y="28289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06045">
              <a:lnSpc>
                <a:spcPts val="2390"/>
              </a:lnSpc>
              <a:spcBef>
                <a:spcPts val="125"/>
              </a:spcBef>
            </a:pPr>
            <a:r>
              <a:rPr dirty="0" spc="-95"/>
              <a:t>Pirelli</a:t>
            </a:r>
            <a:r>
              <a:rPr dirty="0" spc="-204"/>
              <a:t> </a:t>
            </a:r>
            <a:r>
              <a:rPr dirty="0" spc="-75"/>
              <a:t>Discounted</a:t>
            </a:r>
            <a:r>
              <a:rPr dirty="0" spc="-204"/>
              <a:t> </a:t>
            </a:r>
            <a:r>
              <a:rPr dirty="0"/>
              <a:t>Cash</a:t>
            </a:r>
            <a:r>
              <a:rPr dirty="0" spc="-195"/>
              <a:t> </a:t>
            </a:r>
            <a:r>
              <a:rPr dirty="0" spc="-90"/>
              <a:t>Flow</a:t>
            </a:r>
            <a:r>
              <a:rPr dirty="0" spc="-180"/>
              <a:t> </a:t>
            </a:r>
            <a:r>
              <a:rPr dirty="0" spc="-85"/>
              <a:t>Sensitivity</a:t>
            </a:r>
            <a:r>
              <a:rPr dirty="0" spc="-150"/>
              <a:t> </a:t>
            </a:r>
            <a:r>
              <a:rPr dirty="0" spc="-10"/>
              <a:t>Analysis</a:t>
            </a:r>
          </a:p>
          <a:p>
            <a:pPr marL="12700">
              <a:lnSpc>
                <a:spcPts val="1789"/>
              </a:lnSpc>
              <a:tabLst>
                <a:tab pos="11496040" algn="l"/>
              </a:tabLst>
            </a:pPr>
            <a:r>
              <a:rPr dirty="0" u="heavy" sz="1500" spc="365" b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heavy" sz="1500" spc="-110" b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Perpetuity</a:t>
            </a:r>
            <a:r>
              <a:rPr dirty="0" u="heavy" sz="1500" spc="-175" b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heavy" sz="1500" spc="-85" b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Growth</a:t>
            </a:r>
            <a:r>
              <a:rPr dirty="0" u="heavy" sz="1500" spc="-130" b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heavy" sz="1500" spc="-70" b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and </a:t>
            </a:r>
            <a:r>
              <a:rPr dirty="0" u="heavy" sz="1500" spc="-110" b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Exit</a:t>
            </a:r>
            <a:r>
              <a:rPr dirty="0" u="heavy" sz="1500" spc="-120" b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heavy" sz="1500" spc="-35" b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EBITDA</a:t>
            </a:r>
            <a:r>
              <a:rPr dirty="0" u="heavy" sz="1500" spc="-170" b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heavy" sz="1500" spc="-75" b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Multiple</a:t>
            </a:r>
            <a:r>
              <a:rPr dirty="0" u="heavy" sz="1500" spc="-114" b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heavy" sz="1500" spc="-70" b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methods</a:t>
            </a:r>
            <a:r>
              <a:rPr dirty="0" u="heavy" sz="1500" spc="-140" b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heavy" sz="1500" spc="-95" b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indicate</a:t>
            </a:r>
            <a:r>
              <a:rPr dirty="0" u="heavy" sz="1500" spc="-110" b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heavy" sz="1500" spc="-65" b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a</a:t>
            </a:r>
            <a:r>
              <a:rPr dirty="0" u="heavy" sz="1500" spc="-105" b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heavy" sz="1500" spc="-125" b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fair</a:t>
            </a:r>
            <a:r>
              <a:rPr dirty="0" u="heavy" sz="1500" spc="-135" b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heavy" sz="1500" spc="-85" b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valuation</a:t>
            </a:r>
            <a:r>
              <a:rPr dirty="0" u="heavy" sz="1500" spc="-130" b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heavy" sz="1500" spc="-100" b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of</a:t>
            </a:r>
            <a:r>
              <a:rPr dirty="0" u="heavy" sz="1500" spc="-90" b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heavy" sz="1500" spc="-10" b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Pirelli</a:t>
            </a:r>
            <a:r>
              <a:rPr dirty="0" u="heavy" sz="1500" b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	</a:t>
            </a:r>
            <a:endParaRPr sz="1500">
              <a:latin typeface="Trebuchet MS"/>
              <a:cs typeface="Trebuchet MS"/>
            </a:endParaRPr>
          </a:p>
        </p:txBody>
      </p:sp>
      <p:graphicFrame>
        <p:nvGraphicFramePr>
          <p:cNvPr id="3" name="object 3" descr=""/>
          <p:cNvGraphicFramePr>
            <a:graphicFrameLocks noGrp="1"/>
          </p:cNvGraphicFramePr>
          <p:nvPr/>
        </p:nvGraphicFramePr>
        <p:xfrm>
          <a:off x="371475" y="6343650"/>
          <a:ext cx="11523980" cy="4864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32230"/>
                <a:gridCol w="354330"/>
                <a:gridCol w="1332230"/>
                <a:gridCol w="354330"/>
                <a:gridCol w="1332229"/>
                <a:gridCol w="354329"/>
                <a:gridCol w="1332229"/>
                <a:gridCol w="354329"/>
                <a:gridCol w="1332229"/>
                <a:gridCol w="354329"/>
                <a:gridCol w="1332229"/>
                <a:gridCol w="354329"/>
                <a:gridCol w="1332229"/>
              </a:tblGrid>
              <a:tr h="266065">
                <a:tc>
                  <a:txBody>
                    <a:bodyPr/>
                    <a:lstStyle/>
                    <a:p>
                      <a:pPr algn="ctr" marL="825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400" spc="-10" b="1">
                          <a:solidFill>
                            <a:srgbClr val="A6A6A6"/>
                          </a:solidFill>
                          <a:latin typeface="Trebuchet MS"/>
                          <a:cs typeface="Trebuchet MS"/>
                        </a:rPr>
                        <a:t>Executive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38735">
                    <a:lnT w="19050">
                      <a:solidFill>
                        <a:srgbClr val="A6A6A6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825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400" spc="-10" b="1">
                          <a:solidFill>
                            <a:srgbClr val="A6A6A6"/>
                          </a:solidFill>
                          <a:latin typeface="Trebuchet MS"/>
                          <a:cs typeface="Trebuchet MS"/>
                        </a:rPr>
                        <a:t>Industry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38735">
                    <a:lnT w="19050">
                      <a:solidFill>
                        <a:srgbClr val="A6A6A6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1079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400" spc="-10" b="1">
                          <a:solidFill>
                            <a:srgbClr val="A6A6A6"/>
                          </a:solidFill>
                          <a:latin typeface="Trebuchet MS"/>
                          <a:cs typeface="Trebuchet MS"/>
                        </a:rPr>
                        <a:t>Company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38735">
                    <a:lnT w="19050">
                      <a:solidFill>
                        <a:srgbClr val="A6A6A6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1270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400" spc="-10" b="1">
                          <a:latin typeface="Trebuchet MS"/>
                          <a:cs typeface="Trebuchet MS"/>
                        </a:rPr>
                        <a:t>Financial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38735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1841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400" spc="-10" b="1">
                          <a:solidFill>
                            <a:srgbClr val="A6A6A6"/>
                          </a:solidFill>
                          <a:latin typeface="Trebuchet MS"/>
                          <a:cs typeface="Trebuchet MS"/>
                        </a:rPr>
                        <a:t>Acquisition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38735">
                    <a:lnT w="19050">
                      <a:solidFill>
                        <a:srgbClr val="A6A6A6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1397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400" spc="-10" b="1">
                          <a:solidFill>
                            <a:srgbClr val="A6A6A6"/>
                          </a:solidFill>
                          <a:latin typeface="Trebuchet MS"/>
                          <a:cs typeface="Trebuchet MS"/>
                        </a:rPr>
                        <a:t>Alternative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38735">
                    <a:lnT w="19050">
                      <a:solidFill>
                        <a:srgbClr val="A6A6A6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438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400" spc="-10" b="1">
                          <a:solidFill>
                            <a:srgbClr val="A6A6A6"/>
                          </a:solidFill>
                          <a:latin typeface="Trebuchet MS"/>
                          <a:cs typeface="Trebuchet MS"/>
                        </a:rPr>
                        <a:t>Conclusion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38735">
                    <a:lnT w="19050">
                      <a:solidFill>
                        <a:srgbClr val="A6A6A6"/>
                      </a:solidFill>
                      <a:prstDash val="solid"/>
                    </a:lnT>
                  </a:tcPr>
                </a:tc>
              </a:tr>
              <a:tr h="220345">
                <a:tc>
                  <a:txBody>
                    <a:bodyPr/>
                    <a:lstStyle/>
                    <a:p>
                      <a:pPr algn="ctr" marL="2540">
                        <a:lnSpc>
                          <a:spcPts val="1614"/>
                        </a:lnSpc>
                      </a:pPr>
                      <a:r>
                        <a:rPr dirty="0" sz="1400" spc="-10" b="1">
                          <a:solidFill>
                            <a:srgbClr val="A6A6A6"/>
                          </a:solidFill>
                          <a:latin typeface="Trebuchet MS"/>
                          <a:cs typeface="Trebuchet MS"/>
                        </a:rPr>
                        <a:t>Summary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6350">
                        <a:lnSpc>
                          <a:spcPts val="1614"/>
                        </a:lnSpc>
                      </a:pPr>
                      <a:r>
                        <a:rPr dirty="0" sz="1400" spc="-10" b="1">
                          <a:solidFill>
                            <a:srgbClr val="A6A6A6"/>
                          </a:solidFill>
                          <a:latin typeface="Trebuchet MS"/>
                          <a:cs typeface="Trebuchet MS"/>
                        </a:rPr>
                        <a:t>Overview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7620">
                        <a:lnSpc>
                          <a:spcPts val="1614"/>
                        </a:lnSpc>
                      </a:pPr>
                      <a:r>
                        <a:rPr dirty="0" sz="1400" spc="-10" b="1">
                          <a:solidFill>
                            <a:srgbClr val="A6A6A6"/>
                          </a:solidFill>
                          <a:latin typeface="Trebuchet MS"/>
                          <a:cs typeface="Trebuchet MS"/>
                        </a:rPr>
                        <a:t>Analysis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10795">
                        <a:lnSpc>
                          <a:spcPts val="1614"/>
                        </a:lnSpc>
                      </a:pPr>
                      <a:r>
                        <a:rPr dirty="0" sz="1400" spc="-10" b="1">
                          <a:latin typeface="Trebuchet MS"/>
                          <a:cs typeface="Trebuchet MS"/>
                        </a:rPr>
                        <a:t>Analysis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19685">
                        <a:lnSpc>
                          <a:spcPts val="1614"/>
                        </a:lnSpc>
                      </a:pPr>
                      <a:r>
                        <a:rPr dirty="0" sz="1400" spc="-10" b="1">
                          <a:solidFill>
                            <a:srgbClr val="A6A6A6"/>
                          </a:solidFill>
                          <a:latin typeface="Trebuchet MS"/>
                          <a:cs typeface="Trebuchet MS"/>
                        </a:rPr>
                        <a:t>Feasibility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14604">
                        <a:lnSpc>
                          <a:spcPts val="1614"/>
                        </a:lnSpc>
                      </a:pPr>
                      <a:r>
                        <a:rPr dirty="0" sz="1400" spc="-10" b="1">
                          <a:solidFill>
                            <a:srgbClr val="A6A6A6"/>
                          </a:solidFill>
                          <a:latin typeface="Trebuchet MS"/>
                          <a:cs typeface="Trebuchet MS"/>
                        </a:rPr>
                        <a:t>Solution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4" name="object 4" descr=""/>
          <p:cNvSpPr txBox="1"/>
          <p:nvPr/>
        </p:nvSpPr>
        <p:spPr>
          <a:xfrm>
            <a:off x="466725" y="3095625"/>
            <a:ext cx="5267325" cy="666750"/>
          </a:xfrm>
          <a:prstGeom prst="rect">
            <a:avLst/>
          </a:prstGeom>
          <a:solidFill>
            <a:srgbClr val="828182"/>
          </a:solidFill>
        </p:spPr>
        <p:txBody>
          <a:bodyPr wrap="square" lIns="0" tIns="145415" rIns="0" bIns="0" rtlCol="0" vert="horz">
            <a:spAutoFit/>
          </a:bodyPr>
          <a:lstStyle/>
          <a:p>
            <a:pPr marL="260985" indent="-170815">
              <a:lnSpc>
                <a:spcPts val="1435"/>
              </a:lnSpc>
              <a:spcBef>
                <a:spcPts val="1145"/>
              </a:spcBef>
              <a:buFont typeface="Wingdings"/>
              <a:buChar char=""/>
              <a:tabLst>
                <a:tab pos="260985" algn="l"/>
              </a:tabLst>
            </a:pPr>
            <a:r>
              <a:rPr dirty="0" sz="1200" spc="-40">
                <a:solidFill>
                  <a:srgbClr val="FFFFFF"/>
                </a:solidFill>
                <a:latin typeface="Segoe UI Emoji"/>
                <a:cs typeface="Segoe UI Emoji"/>
              </a:rPr>
              <a:t>We</a:t>
            </a:r>
            <a:r>
              <a:rPr dirty="0" sz="1200" spc="-25">
                <a:solidFill>
                  <a:srgbClr val="FFFFFF"/>
                </a:solidFill>
                <a:latin typeface="Segoe UI Emoji"/>
                <a:cs typeface="Segoe UI Emoj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 Emoji"/>
                <a:cs typeface="Segoe UI Emoji"/>
              </a:rPr>
              <a:t>assume</a:t>
            </a:r>
            <a:r>
              <a:rPr dirty="0" sz="1200" spc="-110">
                <a:solidFill>
                  <a:srgbClr val="FFFFFF"/>
                </a:solidFill>
                <a:latin typeface="Segoe UI Emoji"/>
                <a:cs typeface="Segoe UI Emoj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 Emoji"/>
                <a:cs typeface="Segoe UI Emoji"/>
              </a:rPr>
              <a:t>a</a:t>
            </a:r>
            <a:r>
              <a:rPr dirty="0" sz="1200" spc="-30">
                <a:solidFill>
                  <a:srgbClr val="FFFFFF"/>
                </a:solidFill>
                <a:latin typeface="Segoe UI Emoji"/>
                <a:cs typeface="Segoe UI Emoji"/>
              </a:rPr>
              <a:t> </a:t>
            </a:r>
            <a:r>
              <a:rPr dirty="0" sz="1200" spc="-20">
                <a:solidFill>
                  <a:srgbClr val="FFFFFF"/>
                </a:solidFill>
                <a:latin typeface="Segoe UI Emoji"/>
                <a:cs typeface="Segoe UI Emoji"/>
              </a:rPr>
              <a:t>very</a:t>
            </a:r>
            <a:r>
              <a:rPr dirty="0" sz="1200" spc="-10">
                <a:solidFill>
                  <a:srgbClr val="FFFFFF"/>
                </a:solidFill>
                <a:latin typeface="Segoe UI Emoji"/>
                <a:cs typeface="Segoe UI Emoji"/>
              </a:rPr>
              <a:t> conservative</a:t>
            </a:r>
            <a:r>
              <a:rPr dirty="0" sz="1200" spc="-20">
                <a:solidFill>
                  <a:srgbClr val="FFFFFF"/>
                </a:solidFill>
                <a:latin typeface="Segoe UI Emoji"/>
                <a:cs typeface="Segoe UI Emoji"/>
              </a:rPr>
              <a:t> future</a:t>
            </a:r>
            <a:r>
              <a:rPr dirty="0" sz="1200" spc="-25">
                <a:solidFill>
                  <a:srgbClr val="FFFFFF"/>
                </a:solidFill>
                <a:latin typeface="Segoe UI Emoji"/>
                <a:cs typeface="Segoe UI Emoji"/>
              </a:rPr>
              <a:t> </a:t>
            </a:r>
            <a:r>
              <a:rPr dirty="0" sz="1200" spc="-45">
                <a:solidFill>
                  <a:srgbClr val="FFFFFF"/>
                </a:solidFill>
                <a:latin typeface="Segoe UI Emoji"/>
                <a:cs typeface="Segoe UI Emoji"/>
              </a:rPr>
              <a:t>growth</a:t>
            </a:r>
            <a:r>
              <a:rPr dirty="0" sz="1200" spc="25">
                <a:solidFill>
                  <a:srgbClr val="FFFFFF"/>
                </a:solidFill>
                <a:latin typeface="Segoe UI Emoji"/>
                <a:cs typeface="Segoe UI Emoji"/>
              </a:rPr>
              <a:t> </a:t>
            </a:r>
            <a:r>
              <a:rPr dirty="0" sz="1200" spc="-25">
                <a:solidFill>
                  <a:srgbClr val="FFFFFF"/>
                </a:solidFill>
                <a:latin typeface="Segoe UI Emoji"/>
                <a:cs typeface="Segoe UI Emoji"/>
              </a:rPr>
              <a:t>rate </a:t>
            </a:r>
            <a:r>
              <a:rPr dirty="0" sz="1200" spc="-10">
                <a:solidFill>
                  <a:srgbClr val="FFFFFF"/>
                </a:solidFill>
                <a:latin typeface="Segoe UI Emoji"/>
                <a:cs typeface="Segoe UI Emoji"/>
              </a:rPr>
              <a:t>in</a:t>
            </a:r>
            <a:r>
              <a:rPr dirty="0" sz="1200" spc="-55">
                <a:solidFill>
                  <a:srgbClr val="FFFFFF"/>
                </a:solidFill>
                <a:latin typeface="Segoe UI Emoji"/>
                <a:cs typeface="Segoe UI Emoj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 Emoji"/>
                <a:cs typeface="Segoe UI Emoji"/>
              </a:rPr>
              <a:t>line</a:t>
            </a:r>
            <a:r>
              <a:rPr dirty="0" sz="1200" spc="-110">
                <a:solidFill>
                  <a:srgbClr val="FFFFFF"/>
                </a:solidFill>
                <a:latin typeface="Segoe UI Emoji"/>
                <a:cs typeface="Segoe UI Emoji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Segoe UI Emoji"/>
                <a:cs typeface="Segoe UI Emoji"/>
              </a:rPr>
              <a:t>with</a:t>
            </a:r>
            <a:r>
              <a:rPr dirty="0" sz="1200" spc="-100">
                <a:solidFill>
                  <a:srgbClr val="FFFFFF"/>
                </a:solidFill>
                <a:latin typeface="Segoe UI Emoji"/>
                <a:cs typeface="Segoe UI Emoji"/>
              </a:rPr>
              <a:t> </a:t>
            </a:r>
            <a:r>
              <a:rPr dirty="0" sz="1200" spc="-10" b="1">
                <a:solidFill>
                  <a:srgbClr val="FFFFFF"/>
                </a:solidFill>
                <a:latin typeface="Tahoma"/>
                <a:cs typeface="Tahoma"/>
              </a:rPr>
              <a:t>Italian</a:t>
            </a:r>
            <a:endParaRPr sz="1200">
              <a:latin typeface="Tahoma"/>
              <a:cs typeface="Tahoma"/>
            </a:endParaRPr>
          </a:p>
          <a:p>
            <a:pPr marL="262255">
              <a:lnSpc>
                <a:spcPts val="1435"/>
              </a:lnSpc>
            </a:pPr>
            <a:r>
              <a:rPr dirty="0" sz="1200" spc="-70" b="1">
                <a:solidFill>
                  <a:srgbClr val="FFFFFF"/>
                </a:solidFill>
                <a:latin typeface="Tahoma"/>
                <a:cs typeface="Tahoma"/>
              </a:rPr>
              <a:t>Treasury’s</a:t>
            </a:r>
            <a:r>
              <a:rPr dirty="0" sz="1200" spc="-10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200" spc="-60" b="1">
                <a:solidFill>
                  <a:srgbClr val="FFFFFF"/>
                </a:solidFill>
                <a:latin typeface="Tahoma"/>
                <a:cs typeface="Tahoma"/>
              </a:rPr>
              <a:t>projections</a:t>
            </a:r>
            <a:r>
              <a:rPr dirty="0" sz="1200" spc="-7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200" spc="-30">
                <a:solidFill>
                  <a:srgbClr val="FFFFFF"/>
                </a:solidFill>
                <a:latin typeface="Segoe UI Emoji"/>
                <a:cs typeface="Segoe UI Emoji"/>
              </a:rPr>
              <a:t>on</a:t>
            </a:r>
            <a:r>
              <a:rPr dirty="0" sz="1200" spc="-45">
                <a:solidFill>
                  <a:srgbClr val="FFFFFF"/>
                </a:solidFill>
                <a:latin typeface="Segoe UI Emoji"/>
                <a:cs typeface="Segoe UI Emoji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Segoe UI Emoji"/>
                <a:cs typeface="Segoe UI Emoji"/>
              </a:rPr>
              <a:t>Italian</a:t>
            </a:r>
            <a:r>
              <a:rPr dirty="0" sz="1200" spc="-45">
                <a:solidFill>
                  <a:srgbClr val="FFFFFF"/>
                </a:solidFill>
                <a:latin typeface="Segoe UI Emoji"/>
                <a:cs typeface="Segoe UI Emoj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 Emoji"/>
                <a:cs typeface="Segoe UI Emoji"/>
              </a:rPr>
              <a:t>GDP</a:t>
            </a:r>
            <a:r>
              <a:rPr dirty="0" sz="1200" spc="-75">
                <a:solidFill>
                  <a:srgbClr val="FFFFFF"/>
                </a:solidFill>
                <a:latin typeface="Segoe UI Emoji"/>
                <a:cs typeface="Segoe UI Emoji"/>
              </a:rPr>
              <a:t> </a:t>
            </a:r>
            <a:r>
              <a:rPr dirty="0" sz="1200" spc="-25">
                <a:solidFill>
                  <a:srgbClr val="FFFFFF"/>
                </a:solidFill>
                <a:latin typeface="Segoe UI Emoji"/>
                <a:cs typeface="Segoe UI Emoji"/>
              </a:rPr>
              <a:t>Growth</a:t>
            </a:r>
            <a:r>
              <a:rPr dirty="0" sz="1200" spc="-45">
                <a:solidFill>
                  <a:srgbClr val="FFFFFF"/>
                </a:solidFill>
                <a:latin typeface="Segoe UI Emoji"/>
                <a:cs typeface="Segoe UI Emoji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Segoe UI Emoji"/>
                <a:cs typeface="Segoe UI Emoji"/>
              </a:rPr>
              <a:t>rate</a:t>
            </a:r>
            <a:r>
              <a:rPr dirty="0" sz="1200" spc="-100">
                <a:solidFill>
                  <a:srgbClr val="FFFFFF"/>
                </a:solidFill>
                <a:latin typeface="Segoe UI Emoji"/>
                <a:cs typeface="Segoe UI Emoji"/>
              </a:rPr>
              <a:t> </a:t>
            </a:r>
            <a:r>
              <a:rPr dirty="0" sz="1200" spc="-20">
                <a:solidFill>
                  <a:srgbClr val="FFFFFF"/>
                </a:solidFill>
                <a:latin typeface="Segoe UI Emoji"/>
                <a:cs typeface="Segoe UI Emoji"/>
              </a:rPr>
              <a:t>according</a:t>
            </a:r>
            <a:r>
              <a:rPr dirty="0" sz="1200" spc="-40">
                <a:solidFill>
                  <a:srgbClr val="FFFFFF"/>
                </a:solidFill>
                <a:latin typeface="Segoe UI Emoji"/>
                <a:cs typeface="Segoe UI Emoji"/>
              </a:rPr>
              <a:t> </a:t>
            </a:r>
            <a:r>
              <a:rPr dirty="0" sz="1200" spc="-30">
                <a:solidFill>
                  <a:srgbClr val="FFFFFF"/>
                </a:solidFill>
                <a:latin typeface="Segoe UI Emoji"/>
                <a:cs typeface="Segoe UI Emoji"/>
              </a:rPr>
              <a:t>to</a:t>
            </a:r>
            <a:r>
              <a:rPr dirty="0" sz="1200" spc="50">
                <a:solidFill>
                  <a:srgbClr val="FFFFFF"/>
                </a:solidFill>
                <a:latin typeface="Segoe UI Emoji"/>
                <a:cs typeface="Segoe UI Emoji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Segoe UI Emoji"/>
                <a:cs typeface="Segoe UI Emoji"/>
              </a:rPr>
              <a:t>Reuters</a:t>
            </a:r>
            <a:endParaRPr sz="1200">
              <a:latin typeface="Segoe UI Emoji"/>
              <a:cs typeface="Segoe UI Emoji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6515100" y="3095625"/>
            <a:ext cx="5276850" cy="666750"/>
          </a:xfrm>
          <a:prstGeom prst="rect">
            <a:avLst/>
          </a:prstGeom>
          <a:solidFill>
            <a:srgbClr val="828182"/>
          </a:solidFill>
        </p:spPr>
        <p:txBody>
          <a:bodyPr wrap="square" lIns="0" tIns="145415" rIns="0" bIns="0" rtlCol="0" vert="horz">
            <a:spAutoFit/>
          </a:bodyPr>
          <a:lstStyle/>
          <a:p>
            <a:pPr algn="ctr" marL="170815" marR="18415" indent="-170815">
              <a:lnSpc>
                <a:spcPts val="1435"/>
              </a:lnSpc>
              <a:spcBef>
                <a:spcPts val="1145"/>
              </a:spcBef>
              <a:buFont typeface="Wingdings"/>
              <a:buChar char=""/>
              <a:tabLst>
                <a:tab pos="170815" algn="l"/>
              </a:tabLst>
            </a:pPr>
            <a:r>
              <a:rPr dirty="0" sz="1200" spc="-45">
                <a:solidFill>
                  <a:srgbClr val="FFFFFF"/>
                </a:solidFill>
                <a:latin typeface="Segoe UI Emoji"/>
                <a:cs typeface="Segoe UI Emoji"/>
              </a:rPr>
              <a:t>We</a:t>
            </a:r>
            <a:r>
              <a:rPr dirty="0" sz="1200" spc="-15">
                <a:solidFill>
                  <a:srgbClr val="FFFFFF"/>
                </a:solidFill>
                <a:latin typeface="Segoe UI Emoji"/>
                <a:cs typeface="Segoe UI Emoj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 Emoji"/>
                <a:cs typeface="Segoe UI Emoji"/>
              </a:rPr>
              <a:t>use</a:t>
            </a:r>
            <a:r>
              <a:rPr dirty="0" sz="1200" spc="-105">
                <a:solidFill>
                  <a:srgbClr val="FFFFFF"/>
                </a:solidFill>
                <a:latin typeface="Segoe UI Emoji"/>
                <a:cs typeface="Segoe UI Emoj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 Emoji"/>
                <a:cs typeface="Segoe UI Emoji"/>
              </a:rPr>
              <a:t>Pirelli’s</a:t>
            </a:r>
            <a:r>
              <a:rPr dirty="0" sz="1200" spc="30">
                <a:solidFill>
                  <a:srgbClr val="FFFFFF"/>
                </a:solidFill>
                <a:latin typeface="Segoe UI Emoji"/>
                <a:cs typeface="Segoe UI Emoji"/>
              </a:rPr>
              <a:t> </a:t>
            </a:r>
            <a:r>
              <a:rPr dirty="0" sz="1200" spc="-125" b="1">
                <a:solidFill>
                  <a:srgbClr val="FFFFFF"/>
                </a:solidFill>
                <a:latin typeface="Tahoma"/>
                <a:cs typeface="Tahoma"/>
              </a:rPr>
              <a:t>2023</a:t>
            </a:r>
            <a:r>
              <a:rPr dirty="0" sz="1200" spc="-13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200" spc="-125" b="1">
                <a:solidFill>
                  <a:srgbClr val="FFFFFF"/>
                </a:solidFill>
                <a:latin typeface="Tahoma"/>
                <a:cs typeface="Tahoma"/>
              </a:rPr>
              <a:t>EV/EBITDA</a:t>
            </a:r>
            <a:r>
              <a:rPr dirty="0" sz="1200" spc="-7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200" spc="-65" b="1">
                <a:solidFill>
                  <a:srgbClr val="FFFFFF"/>
                </a:solidFill>
                <a:latin typeface="Tahoma"/>
                <a:cs typeface="Tahoma"/>
              </a:rPr>
              <a:t>multiple</a:t>
            </a:r>
            <a:r>
              <a:rPr dirty="0" sz="1200" spc="-4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200" spc="-20">
                <a:solidFill>
                  <a:srgbClr val="FFFFFF"/>
                </a:solidFill>
                <a:latin typeface="Segoe UI Emoji"/>
                <a:cs typeface="Segoe UI Emoji"/>
              </a:rPr>
              <a:t>due</a:t>
            </a:r>
            <a:r>
              <a:rPr dirty="0" sz="1200" spc="-15">
                <a:solidFill>
                  <a:srgbClr val="FFFFFF"/>
                </a:solidFill>
                <a:latin typeface="Segoe UI Emoji"/>
                <a:cs typeface="Segoe UI Emoji"/>
              </a:rPr>
              <a:t> </a:t>
            </a:r>
            <a:r>
              <a:rPr dirty="0" sz="1200" spc="-50">
                <a:solidFill>
                  <a:srgbClr val="FFFFFF"/>
                </a:solidFill>
                <a:latin typeface="Segoe UI Emoji"/>
                <a:cs typeface="Segoe UI Emoji"/>
              </a:rPr>
              <a:t>to </a:t>
            </a:r>
            <a:r>
              <a:rPr dirty="0" sz="1200" spc="-10">
                <a:solidFill>
                  <a:srgbClr val="FFFFFF"/>
                </a:solidFill>
                <a:latin typeface="Segoe UI Emoji"/>
                <a:cs typeface="Segoe UI Emoji"/>
              </a:rPr>
              <a:t>it</a:t>
            </a:r>
            <a:r>
              <a:rPr dirty="0" sz="1200" spc="-80">
                <a:solidFill>
                  <a:srgbClr val="FFFFFF"/>
                </a:solidFill>
                <a:latin typeface="Segoe UI Emoji"/>
                <a:cs typeface="Segoe UI Emoji"/>
              </a:rPr>
              <a:t> </a:t>
            </a:r>
            <a:r>
              <a:rPr dirty="0" sz="1200" spc="-30">
                <a:solidFill>
                  <a:srgbClr val="FFFFFF"/>
                </a:solidFill>
                <a:latin typeface="Segoe UI Emoji"/>
                <a:cs typeface="Segoe UI Emoji"/>
              </a:rPr>
              <a:t>being</a:t>
            </a:r>
            <a:r>
              <a:rPr dirty="0" sz="1200" spc="-45">
                <a:solidFill>
                  <a:srgbClr val="FFFFFF"/>
                </a:solidFill>
                <a:latin typeface="Segoe UI Emoji"/>
                <a:cs typeface="Segoe UI Emoj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 Emoji"/>
                <a:cs typeface="Segoe UI Emoji"/>
              </a:rPr>
              <a:t>less</a:t>
            </a:r>
            <a:r>
              <a:rPr dirty="0" sz="1200" spc="-45">
                <a:solidFill>
                  <a:srgbClr val="FFFFFF"/>
                </a:solidFill>
                <a:latin typeface="Segoe UI Emoji"/>
                <a:cs typeface="Segoe UI Emoji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Segoe UI Emoji"/>
                <a:cs typeface="Segoe UI Emoji"/>
              </a:rPr>
              <a:t>volatile post-</a:t>
            </a:r>
            <a:endParaRPr sz="1200">
              <a:latin typeface="Segoe UI Emoji"/>
              <a:cs typeface="Segoe UI Emoji"/>
            </a:endParaRPr>
          </a:p>
          <a:p>
            <a:pPr algn="ctr" marR="3175">
              <a:lnSpc>
                <a:spcPts val="1435"/>
              </a:lnSpc>
            </a:pPr>
            <a:r>
              <a:rPr dirty="0" sz="1200" spc="-10">
                <a:solidFill>
                  <a:srgbClr val="FFFFFF"/>
                </a:solidFill>
                <a:latin typeface="Segoe UI Emoji"/>
                <a:cs typeface="Segoe UI Emoji"/>
              </a:rPr>
              <a:t>pandemic</a:t>
            </a:r>
            <a:r>
              <a:rPr dirty="0" sz="1200" spc="-30">
                <a:solidFill>
                  <a:srgbClr val="FFFFFF"/>
                </a:solidFill>
                <a:latin typeface="Segoe UI Emoji"/>
                <a:cs typeface="Segoe UI Emoji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Segoe UI Emoji"/>
                <a:cs typeface="Segoe UI Emoji"/>
              </a:rPr>
              <a:t>and</a:t>
            </a:r>
            <a:r>
              <a:rPr dirty="0" sz="1200" spc="5">
                <a:solidFill>
                  <a:srgbClr val="FFFFFF"/>
                </a:solidFill>
                <a:latin typeface="Segoe UI Emoji"/>
                <a:cs typeface="Segoe UI Emoji"/>
              </a:rPr>
              <a:t> </a:t>
            </a:r>
            <a:r>
              <a:rPr dirty="0" sz="1200" spc="-35">
                <a:solidFill>
                  <a:srgbClr val="FFFFFF"/>
                </a:solidFill>
                <a:latin typeface="Segoe UI Emoji"/>
                <a:cs typeface="Segoe UI Emoji"/>
              </a:rPr>
              <a:t>recognizing</a:t>
            </a:r>
            <a:r>
              <a:rPr dirty="0" sz="1200" spc="-65">
                <a:solidFill>
                  <a:srgbClr val="FFFFFF"/>
                </a:solidFill>
                <a:latin typeface="Segoe UI Emoji"/>
                <a:cs typeface="Segoe UI Emoj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 Emoji"/>
                <a:cs typeface="Segoe UI Emoji"/>
              </a:rPr>
              <a:t>Pirelli’s</a:t>
            </a:r>
            <a:r>
              <a:rPr dirty="0" sz="1200" spc="-60">
                <a:solidFill>
                  <a:srgbClr val="FFFFFF"/>
                </a:solidFill>
                <a:latin typeface="Segoe UI Emoji"/>
                <a:cs typeface="Segoe UI Emoji"/>
              </a:rPr>
              <a:t> </a:t>
            </a:r>
            <a:r>
              <a:rPr dirty="0" sz="1200" spc="-20">
                <a:solidFill>
                  <a:srgbClr val="FFFFFF"/>
                </a:solidFill>
                <a:latin typeface="Segoe UI Emoji"/>
                <a:cs typeface="Segoe UI Emoji"/>
              </a:rPr>
              <a:t>competitive</a:t>
            </a:r>
            <a:r>
              <a:rPr dirty="0" sz="1200" spc="-35">
                <a:solidFill>
                  <a:srgbClr val="FFFFFF"/>
                </a:solidFill>
                <a:latin typeface="Segoe UI Emoji"/>
                <a:cs typeface="Segoe UI Emoji"/>
              </a:rPr>
              <a:t> </a:t>
            </a:r>
            <a:r>
              <a:rPr dirty="0" sz="1200" spc="-30">
                <a:solidFill>
                  <a:srgbClr val="FFFFFF"/>
                </a:solidFill>
                <a:latin typeface="Segoe UI Emoji"/>
                <a:cs typeface="Segoe UI Emoji"/>
              </a:rPr>
              <a:t>advantage</a:t>
            </a:r>
            <a:r>
              <a:rPr dirty="0" sz="1200" spc="-35">
                <a:solidFill>
                  <a:srgbClr val="FFFFFF"/>
                </a:solidFill>
                <a:latin typeface="Segoe UI Emoji"/>
                <a:cs typeface="Segoe UI Emoji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Segoe UI Emoji"/>
                <a:cs typeface="Segoe UI Emoji"/>
              </a:rPr>
              <a:t>in</a:t>
            </a:r>
            <a:r>
              <a:rPr dirty="0" sz="1200" spc="-65">
                <a:solidFill>
                  <a:srgbClr val="FFFFFF"/>
                </a:solidFill>
                <a:latin typeface="Segoe UI Emoji"/>
                <a:cs typeface="Segoe UI Emoji"/>
              </a:rPr>
              <a:t> </a:t>
            </a:r>
            <a:r>
              <a:rPr dirty="0" sz="1200" spc="-20">
                <a:solidFill>
                  <a:srgbClr val="FFFFFF"/>
                </a:solidFill>
                <a:latin typeface="Segoe UI Emoji"/>
                <a:cs typeface="Segoe UI Emoji"/>
              </a:rPr>
              <a:t>the</a:t>
            </a:r>
            <a:r>
              <a:rPr dirty="0" sz="1200" spc="-35">
                <a:solidFill>
                  <a:srgbClr val="FFFFFF"/>
                </a:solidFill>
                <a:latin typeface="Segoe UI Emoji"/>
                <a:cs typeface="Segoe UI Emoji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Segoe UI Emoji"/>
                <a:cs typeface="Segoe UI Emoji"/>
              </a:rPr>
              <a:t>industry</a:t>
            </a:r>
            <a:endParaRPr sz="1200">
              <a:latin typeface="Segoe UI Emoji"/>
              <a:cs typeface="Segoe UI Emoji"/>
            </a:endParaRPr>
          </a:p>
        </p:txBody>
      </p:sp>
      <p:sp>
        <p:nvSpPr>
          <p:cNvPr id="6" name="object 6" descr=""/>
          <p:cNvSpPr/>
          <p:nvPr/>
        </p:nvSpPr>
        <p:spPr>
          <a:xfrm>
            <a:off x="6124575" y="962025"/>
            <a:ext cx="0" cy="4487545"/>
          </a:xfrm>
          <a:custGeom>
            <a:avLst/>
            <a:gdLst/>
            <a:ahLst/>
            <a:cxnLst/>
            <a:rect l="l" t="t" r="r" b="b"/>
            <a:pathLst>
              <a:path w="0" h="4487545">
                <a:moveTo>
                  <a:pt x="0" y="0"/>
                </a:moveTo>
                <a:lnTo>
                  <a:pt x="0" y="4487037"/>
                </a:lnTo>
              </a:path>
            </a:pathLst>
          </a:custGeom>
          <a:ln w="3810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pic>
        <p:nvPicPr>
          <p:cNvPr id="7" name="object 7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57950" y="971561"/>
            <a:ext cx="5381001" cy="1943032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00050" y="971561"/>
            <a:ext cx="5390493" cy="1943032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28625" y="3933864"/>
            <a:ext cx="5333527" cy="1383909"/>
          </a:xfrm>
          <a:prstGeom prst="rect">
            <a:avLst/>
          </a:prstGeom>
        </p:spPr>
      </p:pic>
      <p:pic>
        <p:nvPicPr>
          <p:cNvPr id="10" name="object 10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486525" y="3933864"/>
            <a:ext cx="5324035" cy="1383909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1401425" y="76200"/>
            <a:ext cx="438150" cy="533400"/>
          </a:xfrm>
          <a:prstGeom prst="rect">
            <a:avLst/>
          </a:prstGeom>
        </p:spPr>
      </p:pic>
      <p:sp>
        <p:nvSpPr>
          <p:cNvPr id="12" name="object 12" descr=""/>
          <p:cNvSpPr txBox="1"/>
          <p:nvPr/>
        </p:nvSpPr>
        <p:spPr>
          <a:xfrm>
            <a:off x="1123950" y="5591175"/>
            <a:ext cx="9944100" cy="561975"/>
          </a:xfrm>
          <a:prstGeom prst="rect">
            <a:avLst/>
          </a:prstGeom>
          <a:ln w="19050">
            <a:solidFill>
              <a:srgbClr val="12751F"/>
            </a:solidFill>
          </a:ln>
        </p:spPr>
        <p:txBody>
          <a:bodyPr wrap="square" lIns="0" tIns="169545" rIns="0" bIns="0" rtlCol="0" vert="horz">
            <a:spAutoFit/>
          </a:bodyPr>
          <a:lstStyle/>
          <a:p>
            <a:pPr marL="90805">
              <a:lnSpc>
                <a:spcPct val="100000"/>
              </a:lnSpc>
              <a:spcBef>
                <a:spcPts val="1335"/>
              </a:spcBef>
            </a:pPr>
            <a:r>
              <a:rPr dirty="0" sz="1400">
                <a:latin typeface="Segoe UI Emoji"/>
                <a:cs typeface="Segoe UI Emoji"/>
              </a:rPr>
              <a:t>Pirelli’s</a:t>
            </a:r>
            <a:r>
              <a:rPr dirty="0" sz="1400" spc="-85">
                <a:latin typeface="Segoe UI Emoji"/>
                <a:cs typeface="Segoe UI Emoji"/>
              </a:rPr>
              <a:t> </a:t>
            </a:r>
            <a:r>
              <a:rPr dirty="0" sz="1400">
                <a:latin typeface="Segoe UI Emoji"/>
                <a:cs typeface="Segoe UI Emoji"/>
              </a:rPr>
              <a:t>DCF</a:t>
            </a:r>
            <a:r>
              <a:rPr dirty="0" sz="1400" spc="-135">
                <a:latin typeface="Segoe UI Emoji"/>
                <a:cs typeface="Segoe UI Emoji"/>
              </a:rPr>
              <a:t> </a:t>
            </a:r>
            <a:r>
              <a:rPr dirty="0" sz="1400" spc="-10">
                <a:latin typeface="Segoe UI Emoji"/>
                <a:cs typeface="Segoe UI Emoji"/>
              </a:rPr>
              <a:t>Outputs</a:t>
            </a:r>
            <a:r>
              <a:rPr dirty="0" sz="1400" spc="-75">
                <a:latin typeface="Segoe UI Emoji"/>
                <a:cs typeface="Segoe UI Emoji"/>
              </a:rPr>
              <a:t> </a:t>
            </a:r>
            <a:r>
              <a:rPr dirty="0" sz="1400" spc="-10">
                <a:latin typeface="Segoe UI Emoji"/>
                <a:cs typeface="Segoe UI Emoji"/>
              </a:rPr>
              <a:t>Indicate</a:t>
            </a:r>
            <a:r>
              <a:rPr dirty="0" sz="1400" spc="-60">
                <a:latin typeface="Segoe UI Emoji"/>
                <a:cs typeface="Segoe UI Emoji"/>
              </a:rPr>
              <a:t> </a:t>
            </a:r>
            <a:r>
              <a:rPr dirty="0" sz="1400" spc="-20">
                <a:latin typeface="Segoe UI Emoji"/>
                <a:cs typeface="Segoe UI Emoji"/>
              </a:rPr>
              <a:t>that</a:t>
            </a:r>
            <a:r>
              <a:rPr dirty="0" sz="1400" spc="-65">
                <a:latin typeface="Segoe UI Emoji"/>
                <a:cs typeface="Segoe UI Emoji"/>
              </a:rPr>
              <a:t> </a:t>
            </a:r>
            <a:r>
              <a:rPr dirty="0" sz="1400" spc="-30">
                <a:latin typeface="Segoe UI Emoji"/>
                <a:cs typeface="Segoe UI Emoji"/>
              </a:rPr>
              <a:t>the</a:t>
            </a:r>
            <a:r>
              <a:rPr dirty="0" sz="1400" spc="-60">
                <a:latin typeface="Segoe UI Emoji"/>
                <a:cs typeface="Segoe UI Emoji"/>
              </a:rPr>
              <a:t> </a:t>
            </a:r>
            <a:r>
              <a:rPr dirty="0" sz="1400" spc="-20">
                <a:latin typeface="Segoe UI Emoji"/>
                <a:cs typeface="Segoe UI Emoji"/>
              </a:rPr>
              <a:t>company </a:t>
            </a:r>
            <a:r>
              <a:rPr dirty="0" sz="1400">
                <a:latin typeface="Segoe UI Emoji"/>
                <a:cs typeface="Segoe UI Emoji"/>
              </a:rPr>
              <a:t>is</a:t>
            </a:r>
            <a:r>
              <a:rPr dirty="0" sz="1400" spc="-20">
                <a:latin typeface="Segoe UI Emoji"/>
                <a:cs typeface="Segoe UI Emoji"/>
              </a:rPr>
              <a:t> </a:t>
            </a:r>
            <a:r>
              <a:rPr dirty="0" sz="1400" spc="-75" b="1">
                <a:latin typeface="Tahoma"/>
                <a:cs typeface="Tahoma"/>
              </a:rPr>
              <a:t>fairly</a:t>
            </a:r>
            <a:r>
              <a:rPr dirty="0" sz="1400" spc="-114" b="1">
                <a:latin typeface="Tahoma"/>
                <a:cs typeface="Tahoma"/>
              </a:rPr>
              <a:t> </a:t>
            </a:r>
            <a:r>
              <a:rPr dirty="0" sz="1400" spc="-80" b="1">
                <a:latin typeface="Tahoma"/>
                <a:cs typeface="Tahoma"/>
              </a:rPr>
              <a:t>valued</a:t>
            </a:r>
            <a:r>
              <a:rPr dirty="0" sz="1400" spc="-130" b="1">
                <a:latin typeface="Tahoma"/>
                <a:cs typeface="Tahoma"/>
              </a:rPr>
              <a:t> </a:t>
            </a:r>
            <a:r>
              <a:rPr dirty="0" sz="1400" spc="-20">
                <a:latin typeface="Segoe UI Emoji"/>
                <a:cs typeface="Segoe UI Emoji"/>
              </a:rPr>
              <a:t>compared</a:t>
            </a:r>
            <a:r>
              <a:rPr dirty="0" sz="1400" spc="-30">
                <a:latin typeface="Segoe UI Emoji"/>
                <a:cs typeface="Segoe UI Emoji"/>
              </a:rPr>
              <a:t> </a:t>
            </a:r>
            <a:r>
              <a:rPr dirty="0" sz="1400" spc="-45">
                <a:latin typeface="Segoe UI Emoji"/>
                <a:cs typeface="Segoe UI Emoji"/>
              </a:rPr>
              <a:t>to</a:t>
            </a:r>
            <a:r>
              <a:rPr dirty="0" sz="1400" spc="-95">
                <a:latin typeface="Segoe UI Emoji"/>
                <a:cs typeface="Segoe UI Emoji"/>
              </a:rPr>
              <a:t> </a:t>
            </a:r>
            <a:r>
              <a:rPr dirty="0" sz="1400">
                <a:latin typeface="Segoe UI Emoji"/>
                <a:cs typeface="Segoe UI Emoji"/>
              </a:rPr>
              <a:t>its</a:t>
            </a:r>
            <a:r>
              <a:rPr dirty="0" sz="1400" spc="-75">
                <a:latin typeface="Segoe UI Emoji"/>
                <a:cs typeface="Segoe UI Emoji"/>
              </a:rPr>
              <a:t> </a:t>
            </a:r>
            <a:r>
              <a:rPr dirty="0" sz="1400" spc="-10">
                <a:latin typeface="Segoe UI Emoji"/>
                <a:cs typeface="Segoe UI Emoji"/>
              </a:rPr>
              <a:t>current</a:t>
            </a:r>
            <a:r>
              <a:rPr dirty="0" sz="1400" spc="-145">
                <a:latin typeface="Segoe UI Emoji"/>
                <a:cs typeface="Segoe UI Emoji"/>
              </a:rPr>
              <a:t> </a:t>
            </a:r>
            <a:r>
              <a:rPr dirty="0" sz="1400" spc="-10">
                <a:latin typeface="Segoe UI Emoji"/>
                <a:cs typeface="Segoe UI Emoji"/>
              </a:rPr>
              <a:t>market</a:t>
            </a:r>
            <a:r>
              <a:rPr dirty="0" sz="1400" spc="-65">
                <a:latin typeface="Segoe UI Emoji"/>
                <a:cs typeface="Segoe UI Emoji"/>
              </a:rPr>
              <a:t> </a:t>
            </a:r>
            <a:r>
              <a:rPr dirty="0" sz="1400" spc="-10">
                <a:latin typeface="Segoe UI Emoji"/>
                <a:cs typeface="Segoe UI Emoji"/>
              </a:rPr>
              <a:t>valuation</a:t>
            </a:r>
            <a:r>
              <a:rPr dirty="0" sz="1400" spc="-15">
                <a:latin typeface="Segoe UI Emoji"/>
                <a:cs typeface="Segoe UI Emoji"/>
              </a:rPr>
              <a:t> </a:t>
            </a:r>
            <a:r>
              <a:rPr dirty="0" sz="1400" spc="-35">
                <a:latin typeface="Segoe UI Emoji"/>
                <a:cs typeface="Segoe UI Emoji"/>
              </a:rPr>
              <a:t>at</a:t>
            </a:r>
            <a:r>
              <a:rPr dirty="0" sz="1400" spc="-70">
                <a:latin typeface="Segoe UI Emoji"/>
                <a:cs typeface="Segoe UI Emoji"/>
              </a:rPr>
              <a:t> </a:t>
            </a:r>
            <a:r>
              <a:rPr dirty="0" sz="1400">
                <a:latin typeface="Segoe UI Emoji"/>
                <a:cs typeface="Segoe UI Emoji"/>
              </a:rPr>
              <a:t>share</a:t>
            </a:r>
            <a:r>
              <a:rPr dirty="0" sz="1400" spc="-140">
                <a:latin typeface="Segoe UI Emoji"/>
                <a:cs typeface="Segoe UI Emoji"/>
              </a:rPr>
              <a:t> </a:t>
            </a:r>
            <a:r>
              <a:rPr dirty="0" sz="1400">
                <a:latin typeface="Segoe UI Emoji"/>
                <a:cs typeface="Segoe UI Emoji"/>
              </a:rPr>
              <a:t>price</a:t>
            </a:r>
            <a:r>
              <a:rPr dirty="0" sz="1400" spc="-55">
                <a:latin typeface="Segoe UI Emoji"/>
                <a:cs typeface="Segoe UI Emoji"/>
              </a:rPr>
              <a:t> </a:t>
            </a:r>
            <a:r>
              <a:rPr dirty="0" sz="1400" spc="-30">
                <a:latin typeface="Segoe UI Emoji"/>
                <a:cs typeface="Segoe UI Emoji"/>
              </a:rPr>
              <a:t>of</a:t>
            </a:r>
            <a:r>
              <a:rPr dirty="0" sz="1400" spc="5">
                <a:latin typeface="Segoe UI Emoji"/>
                <a:cs typeface="Segoe UI Emoji"/>
              </a:rPr>
              <a:t> </a:t>
            </a:r>
            <a:r>
              <a:rPr dirty="0" sz="1400" spc="-10" b="1">
                <a:latin typeface="Tahoma"/>
                <a:cs typeface="Tahoma"/>
              </a:rPr>
              <a:t>$6.28</a:t>
            </a:r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2437" y="85661"/>
            <a:ext cx="1075055" cy="334645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-70"/>
              <a:t>Synergies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39725" y="390842"/>
            <a:ext cx="11509375" cy="254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496040" algn="l"/>
              </a:tabLst>
            </a:pPr>
            <a:r>
              <a:rPr dirty="0" u="heavy" sz="1500" spc="35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 </a:t>
            </a:r>
            <a:r>
              <a:rPr dirty="0" u="heavy" sz="1500" spc="-105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Ferrari</a:t>
            </a:r>
            <a:r>
              <a:rPr dirty="0" u="heavy" sz="1500" spc="-14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heavy" sz="1500" spc="-65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and</a:t>
            </a:r>
            <a:r>
              <a:rPr dirty="0" u="heavy" sz="1500" spc="-15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heavy" sz="1500" spc="-95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Pirelli</a:t>
            </a:r>
            <a:r>
              <a:rPr dirty="0" u="heavy" sz="1500" spc="-14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heavy" sz="1500" spc="-75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Achieve</a:t>
            </a:r>
            <a:r>
              <a:rPr dirty="0" u="heavy" sz="1500" spc="-20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heavy" sz="1500" spc="-9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Strategic</a:t>
            </a:r>
            <a:r>
              <a:rPr dirty="0" u="heavy" sz="1500" spc="-114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heavy" sz="1500" spc="-85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Value</a:t>
            </a:r>
            <a:r>
              <a:rPr dirty="0" u="heavy" sz="1500" spc="-11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heavy" sz="1500" spc="-95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Through</a:t>
            </a:r>
            <a:r>
              <a:rPr dirty="0" u="heavy" sz="1500" spc="-135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heavy" sz="1500" spc="-1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Collaboration</a:t>
            </a:r>
            <a:r>
              <a:rPr dirty="0" u="heavy" sz="150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	</a:t>
            </a:r>
            <a:endParaRPr sz="1500">
              <a:latin typeface="Trebuchet MS"/>
              <a:cs typeface="Trebuchet MS"/>
            </a:endParaRPr>
          </a:p>
        </p:txBody>
      </p:sp>
      <p:graphicFrame>
        <p:nvGraphicFramePr>
          <p:cNvPr id="4" name="object 4" descr=""/>
          <p:cNvGraphicFramePr>
            <a:graphicFrameLocks noGrp="1"/>
          </p:cNvGraphicFramePr>
          <p:nvPr/>
        </p:nvGraphicFramePr>
        <p:xfrm>
          <a:off x="371475" y="6343650"/>
          <a:ext cx="11523980" cy="4864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32230"/>
                <a:gridCol w="354330"/>
                <a:gridCol w="1332230"/>
                <a:gridCol w="354330"/>
                <a:gridCol w="1332229"/>
                <a:gridCol w="354329"/>
                <a:gridCol w="1332229"/>
                <a:gridCol w="354329"/>
                <a:gridCol w="1332229"/>
                <a:gridCol w="354329"/>
                <a:gridCol w="1332229"/>
                <a:gridCol w="354329"/>
                <a:gridCol w="1332229"/>
              </a:tblGrid>
              <a:tr h="266065">
                <a:tc>
                  <a:txBody>
                    <a:bodyPr/>
                    <a:lstStyle/>
                    <a:p>
                      <a:pPr algn="ctr" marL="825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400" spc="-10" b="1">
                          <a:solidFill>
                            <a:srgbClr val="A6A6A6"/>
                          </a:solidFill>
                          <a:latin typeface="Trebuchet MS"/>
                          <a:cs typeface="Trebuchet MS"/>
                        </a:rPr>
                        <a:t>Executive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38735">
                    <a:lnT w="19050">
                      <a:solidFill>
                        <a:srgbClr val="A6A6A6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825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400" spc="-10" b="1">
                          <a:solidFill>
                            <a:srgbClr val="A6A6A6"/>
                          </a:solidFill>
                          <a:latin typeface="Trebuchet MS"/>
                          <a:cs typeface="Trebuchet MS"/>
                        </a:rPr>
                        <a:t>Industry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38735">
                    <a:lnT w="19050">
                      <a:solidFill>
                        <a:srgbClr val="A6A6A6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1079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400" spc="-10" b="1">
                          <a:solidFill>
                            <a:srgbClr val="A6A6A6"/>
                          </a:solidFill>
                          <a:latin typeface="Trebuchet MS"/>
                          <a:cs typeface="Trebuchet MS"/>
                        </a:rPr>
                        <a:t>Company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38735">
                    <a:lnT w="19050">
                      <a:solidFill>
                        <a:srgbClr val="A6A6A6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1270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400" spc="-10" b="1">
                          <a:latin typeface="Trebuchet MS"/>
                          <a:cs typeface="Trebuchet MS"/>
                        </a:rPr>
                        <a:t>Financial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38735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1841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400" spc="-10" b="1">
                          <a:solidFill>
                            <a:srgbClr val="A6A6A6"/>
                          </a:solidFill>
                          <a:latin typeface="Trebuchet MS"/>
                          <a:cs typeface="Trebuchet MS"/>
                        </a:rPr>
                        <a:t>Acquisition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38735">
                    <a:lnT w="19050">
                      <a:solidFill>
                        <a:srgbClr val="A6A6A6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1397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400" spc="-10" b="1">
                          <a:solidFill>
                            <a:srgbClr val="A6A6A6"/>
                          </a:solidFill>
                          <a:latin typeface="Trebuchet MS"/>
                          <a:cs typeface="Trebuchet MS"/>
                        </a:rPr>
                        <a:t>Alternative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38735">
                    <a:lnT w="19050">
                      <a:solidFill>
                        <a:srgbClr val="A6A6A6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438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400" spc="-10" b="1">
                          <a:solidFill>
                            <a:srgbClr val="A6A6A6"/>
                          </a:solidFill>
                          <a:latin typeface="Trebuchet MS"/>
                          <a:cs typeface="Trebuchet MS"/>
                        </a:rPr>
                        <a:t>Conclusion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38735">
                    <a:lnT w="19050">
                      <a:solidFill>
                        <a:srgbClr val="A6A6A6"/>
                      </a:solidFill>
                      <a:prstDash val="solid"/>
                    </a:lnT>
                  </a:tcPr>
                </a:tc>
              </a:tr>
              <a:tr h="220345">
                <a:tc>
                  <a:txBody>
                    <a:bodyPr/>
                    <a:lstStyle/>
                    <a:p>
                      <a:pPr algn="ctr" marL="2540">
                        <a:lnSpc>
                          <a:spcPts val="1614"/>
                        </a:lnSpc>
                      </a:pPr>
                      <a:r>
                        <a:rPr dirty="0" sz="1400" spc="-10" b="1">
                          <a:solidFill>
                            <a:srgbClr val="A6A6A6"/>
                          </a:solidFill>
                          <a:latin typeface="Trebuchet MS"/>
                          <a:cs typeface="Trebuchet MS"/>
                        </a:rPr>
                        <a:t>Summary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6350">
                        <a:lnSpc>
                          <a:spcPts val="1614"/>
                        </a:lnSpc>
                      </a:pPr>
                      <a:r>
                        <a:rPr dirty="0" sz="1400" spc="-10" b="1">
                          <a:solidFill>
                            <a:srgbClr val="A6A6A6"/>
                          </a:solidFill>
                          <a:latin typeface="Trebuchet MS"/>
                          <a:cs typeface="Trebuchet MS"/>
                        </a:rPr>
                        <a:t>Overview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7620">
                        <a:lnSpc>
                          <a:spcPts val="1614"/>
                        </a:lnSpc>
                      </a:pPr>
                      <a:r>
                        <a:rPr dirty="0" sz="1400" spc="-10" b="1">
                          <a:solidFill>
                            <a:srgbClr val="A6A6A6"/>
                          </a:solidFill>
                          <a:latin typeface="Trebuchet MS"/>
                          <a:cs typeface="Trebuchet MS"/>
                        </a:rPr>
                        <a:t>Analysis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10795">
                        <a:lnSpc>
                          <a:spcPts val="1614"/>
                        </a:lnSpc>
                      </a:pPr>
                      <a:r>
                        <a:rPr dirty="0" sz="1400" spc="-10" b="1">
                          <a:latin typeface="Trebuchet MS"/>
                          <a:cs typeface="Trebuchet MS"/>
                        </a:rPr>
                        <a:t>Analysis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19685">
                        <a:lnSpc>
                          <a:spcPts val="1614"/>
                        </a:lnSpc>
                      </a:pPr>
                      <a:r>
                        <a:rPr dirty="0" sz="1400" spc="-10" b="1">
                          <a:solidFill>
                            <a:srgbClr val="A6A6A6"/>
                          </a:solidFill>
                          <a:latin typeface="Trebuchet MS"/>
                          <a:cs typeface="Trebuchet MS"/>
                        </a:rPr>
                        <a:t>Feasibility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14604">
                        <a:lnSpc>
                          <a:spcPts val="1614"/>
                        </a:lnSpc>
                      </a:pPr>
                      <a:r>
                        <a:rPr dirty="0" sz="1400" spc="-10" b="1">
                          <a:solidFill>
                            <a:srgbClr val="A6A6A6"/>
                          </a:solidFill>
                          <a:latin typeface="Trebuchet MS"/>
                          <a:cs typeface="Trebuchet MS"/>
                        </a:rPr>
                        <a:t>Solution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5" name="object 5" descr=""/>
          <p:cNvSpPr txBox="1"/>
          <p:nvPr/>
        </p:nvSpPr>
        <p:spPr>
          <a:xfrm>
            <a:off x="714375" y="1200150"/>
            <a:ext cx="2000250" cy="819150"/>
          </a:xfrm>
          <a:prstGeom prst="rect">
            <a:avLst/>
          </a:prstGeom>
          <a:solidFill>
            <a:srgbClr val="404040"/>
          </a:solidFill>
        </p:spPr>
        <p:txBody>
          <a:bodyPr wrap="square" lIns="0" tIns="5588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440"/>
              </a:spcBef>
            </a:pPr>
            <a:endParaRPr sz="1550">
              <a:latin typeface="Times New Roman"/>
              <a:cs typeface="Times New Roman"/>
            </a:endParaRPr>
          </a:p>
          <a:p>
            <a:pPr marL="129539">
              <a:lnSpc>
                <a:spcPct val="100000"/>
              </a:lnSpc>
              <a:spcBef>
                <a:spcPts val="5"/>
              </a:spcBef>
            </a:pPr>
            <a:r>
              <a:rPr dirty="0" sz="1550" spc="-90" b="1">
                <a:solidFill>
                  <a:srgbClr val="FFFFFF"/>
                </a:solidFill>
                <a:latin typeface="Tahoma"/>
                <a:cs typeface="Tahoma"/>
              </a:rPr>
              <a:t>Revenue</a:t>
            </a:r>
            <a:r>
              <a:rPr dirty="0" sz="1550" spc="-7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550" spc="-10" b="1">
                <a:solidFill>
                  <a:srgbClr val="FFFFFF"/>
                </a:solidFill>
                <a:latin typeface="Tahoma"/>
                <a:cs typeface="Tahoma"/>
              </a:rPr>
              <a:t>Synergies</a:t>
            </a:r>
            <a:endParaRPr sz="1550">
              <a:latin typeface="Tahoma"/>
              <a:cs typeface="Tahoma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714375" y="2276475"/>
            <a:ext cx="2000250" cy="809625"/>
          </a:xfrm>
          <a:prstGeom prst="rect">
            <a:avLst/>
          </a:prstGeom>
          <a:solidFill>
            <a:srgbClr val="585858"/>
          </a:solidFill>
        </p:spPr>
        <p:txBody>
          <a:bodyPr wrap="square" lIns="0" tIns="5461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430"/>
              </a:spcBef>
            </a:pPr>
            <a:endParaRPr sz="1550">
              <a:latin typeface="Times New Roman"/>
              <a:cs typeface="Times New Roman"/>
            </a:endParaRPr>
          </a:p>
          <a:p>
            <a:pPr marL="311785">
              <a:lnSpc>
                <a:spcPct val="100000"/>
              </a:lnSpc>
            </a:pPr>
            <a:r>
              <a:rPr dirty="0" sz="1550" spc="-20" b="1">
                <a:solidFill>
                  <a:srgbClr val="FFFFFF"/>
                </a:solidFill>
                <a:latin typeface="Tahoma"/>
                <a:cs typeface="Tahoma"/>
              </a:rPr>
              <a:t>Cost</a:t>
            </a:r>
            <a:r>
              <a:rPr dirty="0" sz="1550" spc="-10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550" spc="-10" b="1">
                <a:solidFill>
                  <a:srgbClr val="FFFFFF"/>
                </a:solidFill>
                <a:latin typeface="Tahoma"/>
                <a:cs typeface="Tahoma"/>
              </a:rPr>
              <a:t>Synergies</a:t>
            </a:r>
            <a:endParaRPr sz="1550">
              <a:latin typeface="Tahoma"/>
              <a:cs typeface="Tahoma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714375" y="3352800"/>
            <a:ext cx="2000250" cy="809625"/>
          </a:xfrm>
          <a:prstGeom prst="rect">
            <a:avLst/>
          </a:prstGeom>
          <a:solidFill>
            <a:srgbClr val="7E7E7E"/>
          </a:solidFill>
        </p:spPr>
        <p:txBody>
          <a:bodyPr wrap="square" lIns="0" tIns="5334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420"/>
              </a:spcBef>
            </a:pPr>
            <a:endParaRPr sz="1550">
              <a:latin typeface="Times New Roman"/>
              <a:cs typeface="Times New Roman"/>
            </a:endParaRPr>
          </a:p>
          <a:p>
            <a:pPr marL="269875">
              <a:lnSpc>
                <a:spcPct val="100000"/>
              </a:lnSpc>
            </a:pPr>
            <a:r>
              <a:rPr dirty="0" sz="1550" b="1">
                <a:solidFill>
                  <a:srgbClr val="FFFFFF"/>
                </a:solidFill>
                <a:latin typeface="Tahoma"/>
                <a:cs typeface="Tahoma"/>
              </a:rPr>
              <a:t>RsD</a:t>
            </a:r>
            <a:r>
              <a:rPr dirty="0" sz="1550" spc="1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550" spc="-10" b="1">
                <a:solidFill>
                  <a:srgbClr val="FFFFFF"/>
                </a:solidFill>
                <a:latin typeface="Tahoma"/>
                <a:cs typeface="Tahoma"/>
              </a:rPr>
              <a:t>Integration</a:t>
            </a:r>
            <a:endParaRPr sz="1550">
              <a:latin typeface="Tahoma"/>
              <a:cs typeface="Tahoma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714375" y="4419600"/>
            <a:ext cx="2000250" cy="819150"/>
          </a:xfrm>
          <a:prstGeom prst="rect">
            <a:avLst/>
          </a:prstGeom>
          <a:solidFill>
            <a:srgbClr val="7E7E7E"/>
          </a:solidFill>
        </p:spPr>
        <p:txBody>
          <a:bodyPr wrap="square" lIns="0" tIns="163830" rIns="0" bIns="0" rtlCol="0" vert="horz">
            <a:spAutoFit/>
          </a:bodyPr>
          <a:lstStyle/>
          <a:p>
            <a:pPr marL="549910" marR="384810" indent="-163195">
              <a:lnSpc>
                <a:spcPct val="100899"/>
              </a:lnSpc>
              <a:spcBef>
                <a:spcPts val="1290"/>
              </a:spcBef>
            </a:pPr>
            <a:r>
              <a:rPr dirty="0" sz="1550" spc="-55" b="1">
                <a:solidFill>
                  <a:srgbClr val="FFFFFF"/>
                </a:solidFill>
                <a:latin typeface="Tahoma"/>
                <a:cs typeface="Tahoma"/>
              </a:rPr>
              <a:t>Supply</a:t>
            </a:r>
            <a:r>
              <a:rPr dirty="0" sz="1550" spc="-14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550" spc="-25" b="1">
                <a:solidFill>
                  <a:srgbClr val="FFFFFF"/>
                </a:solidFill>
                <a:latin typeface="Tahoma"/>
                <a:cs typeface="Tahoma"/>
              </a:rPr>
              <a:t>Chain </a:t>
            </a:r>
            <a:r>
              <a:rPr dirty="0" sz="1550" spc="-10" b="1">
                <a:solidFill>
                  <a:srgbClr val="FFFFFF"/>
                </a:solidFill>
                <a:latin typeface="Tahoma"/>
                <a:cs typeface="Tahoma"/>
              </a:rPr>
              <a:t>Synergies</a:t>
            </a:r>
            <a:endParaRPr sz="1550">
              <a:latin typeface="Tahoma"/>
              <a:cs typeface="Tahoma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3016250" y="750887"/>
            <a:ext cx="2070735" cy="2660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572770" algn="l"/>
                <a:tab pos="2057400" algn="l"/>
              </a:tabLst>
            </a:pPr>
            <a:r>
              <a:rPr dirty="0" u="heavy" sz="1550" b="1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	</a:t>
            </a:r>
            <a:r>
              <a:rPr dirty="0" u="heavy" sz="1550" spc="-10" b="1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Synergies</a:t>
            </a:r>
            <a:r>
              <a:rPr dirty="0" u="heavy" sz="1550" b="1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	</a:t>
            </a:r>
            <a:endParaRPr sz="1550">
              <a:latin typeface="Tahoma"/>
              <a:cs typeface="Tahoma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5340350" y="734631"/>
            <a:ext cx="2914650" cy="2660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925830" algn="l"/>
                <a:tab pos="2901315" algn="l"/>
              </a:tabLst>
            </a:pPr>
            <a:r>
              <a:rPr dirty="0" u="heavy" sz="1550" b="1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	</a:t>
            </a:r>
            <a:r>
              <a:rPr dirty="0" u="heavy" sz="1550" spc="-10" b="1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Reasoning</a:t>
            </a:r>
            <a:r>
              <a:rPr dirty="0" u="heavy" sz="1550" b="1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	</a:t>
            </a:r>
            <a:endParaRPr sz="1550">
              <a:latin typeface="Tahoma"/>
              <a:cs typeface="Tahoma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8455025" y="766127"/>
            <a:ext cx="3076575" cy="2660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313690" algn="l"/>
                <a:tab pos="1405890" algn="l"/>
                <a:tab pos="1669414" algn="l"/>
                <a:tab pos="2044064" algn="l"/>
                <a:tab pos="3063240" algn="l"/>
              </a:tabLst>
            </a:pPr>
            <a:r>
              <a:rPr dirty="0" u="heavy" sz="1550" b="1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	</a:t>
            </a:r>
            <a:r>
              <a:rPr dirty="0" u="heavy" sz="1550" spc="-10" b="1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Duration</a:t>
            </a:r>
            <a:r>
              <a:rPr dirty="0" u="heavy" sz="1550" b="1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	</a:t>
            </a:r>
            <a:r>
              <a:rPr dirty="0" sz="1550" b="1">
                <a:latin typeface="Tahoma"/>
                <a:cs typeface="Tahoma"/>
              </a:rPr>
              <a:t>	</a:t>
            </a:r>
            <a:r>
              <a:rPr dirty="0" u="heavy" sz="1550" b="1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	</a:t>
            </a:r>
            <a:r>
              <a:rPr dirty="0" u="heavy" sz="1550" spc="-10" b="1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Impact</a:t>
            </a:r>
            <a:r>
              <a:rPr dirty="0" u="heavy" sz="1550" b="1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	</a:t>
            </a:r>
            <a:endParaRPr sz="1550">
              <a:latin typeface="Tahoma"/>
              <a:cs typeface="Tahoma"/>
            </a:endParaRPr>
          </a:p>
        </p:txBody>
      </p:sp>
      <p:grpSp>
        <p:nvGrpSpPr>
          <p:cNvPr id="12" name="object 12" descr=""/>
          <p:cNvGrpSpPr/>
          <p:nvPr/>
        </p:nvGrpSpPr>
        <p:grpSpPr>
          <a:xfrm>
            <a:off x="523875" y="2143188"/>
            <a:ext cx="11201400" cy="2171700"/>
            <a:chOff x="523875" y="2143188"/>
            <a:chExt cx="11201400" cy="2171700"/>
          </a:xfrm>
        </p:grpSpPr>
        <p:sp>
          <p:nvSpPr>
            <p:cNvPr id="13" name="object 13" descr=""/>
            <p:cNvSpPr/>
            <p:nvPr/>
          </p:nvSpPr>
          <p:spPr>
            <a:xfrm>
              <a:off x="528637" y="2147951"/>
              <a:ext cx="11191875" cy="9525"/>
            </a:xfrm>
            <a:custGeom>
              <a:avLst/>
              <a:gdLst/>
              <a:ahLst/>
              <a:cxnLst/>
              <a:rect l="l" t="t" r="r" b="b"/>
              <a:pathLst>
                <a:path w="11191875" h="9525">
                  <a:moveTo>
                    <a:pt x="1119187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11191875" y="9525"/>
                  </a:lnTo>
                  <a:lnTo>
                    <a:pt x="11191875" y="0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528637" y="2147951"/>
              <a:ext cx="11191875" cy="9525"/>
            </a:xfrm>
            <a:custGeom>
              <a:avLst/>
              <a:gdLst/>
              <a:ahLst/>
              <a:cxnLst/>
              <a:rect l="l" t="t" r="r" b="b"/>
              <a:pathLst>
                <a:path w="11191875" h="9525">
                  <a:moveTo>
                    <a:pt x="0" y="9525"/>
                  </a:moveTo>
                  <a:lnTo>
                    <a:pt x="11191875" y="9525"/>
                  </a:lnTo>
                  <a:lnTo>
                    <a:pt x="11191875" y="0"/>
                  </a:lnTo>
                  <a:lnTo>
                    <a:pt x="0" y="0"/>
                  </a:lnTo>
                  <a:lnTo>
                    <a:pt x="0" y="9525"/>
                  </a:lnTo>
                  <a:close/>
                </a:path>
              </a:pathLst>
            </a:custGeom>
            <a:ln w="9525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528637" y="3224276"/>
              <a:ext cx="11191875" cy="9525"/>
            </a:xfrm>
            <a:custGeom>
              <a:avLst/>
              <a:gdLst/>
              <a:ahLst/>
              <a:cxnLst/>
              <a:rect l="l" t="t" r="r" b="b"/>
              <a:pathLst>
                <a:path w="11191875" h="9525">
                  <a:moveTo>
                    <a:pt x="1119187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11191875" y="9525"/>
                  </a:lnTo>
                  <a:lnTo>
                    <a:pt x="11191875" y="0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528637" y="3224276"/>
              <a:ext cx="11191875" cy="9525"/>
            </a:xfrm>
            <a:custGeom>
              <a:avLst/>
              <a:gdLst/>
              <a:ahLst/>
              <a:cxnLst/>
              <a:rect l="l" t="t" r="r" b="b"/>
              <a:pathLst>
                <a:path w="11191875" h="9525">
                  <a:moveTo>
                    <a:pt x="0" y="9525"/>
                  </a:moveTo>
                  <a:lnTo>
                    <a:pt x="11191875" y="9525"/>
                  </a:lnTo>
                  <a:lnTo>
                    <a:pt x="11191875" y="0"/>
                  </a:lnTo>
                  <a:lnTo>
                    <a:pt x="0" y="0"/>
                  </a:lnTo>
                  <a:lnTo>
                    <a:pt x="0" y="9525"/>
                  </a:lnTo>
                  <a:close/>
                </a:path>
              </a:pathLst>
            </a:custGeom>
            <a:ln w="9525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528637" y="4300601"/>
              <a:ext cx="11191875" cy="9525"/>
            </a:xfrm>
            <a:custGeom>
              <a:avLst/>
              <a:gdLst/>
              <a:ahLst/>
              <a:cxnLst/>
              <a:rect l="l" t="t" r="r" b="b"/>
              <a:pathLst>
                <a:path w="11191875" h="9525">
                  <a:moveTo>
                    <a:pt x="1119187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11191875" y="9525"/>
                  </a:lnTo>
                  <a:lnTo>
                    <a:pt x="11191875" y="0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528637" y="4300601"/>
              <a:ext cx="11191875" cy="9525"/>
            </a:xfrm>
            <a:custGeom>
              <a:avLst/>
              <a:gdLst/>
              <a:ahLst/>
              <a:cxnLst/>
              <a:rect l="l" t="t" r="r" b="b"/>
              <a:pathLst>
                <a:path w="11191875" h="9525">
                  <a:moveTo>
                    <a:pt x="0" y="9525"/>
                  </a:moveTo>
                  <a:lnTo>
                    <a:pt x="11191875" y="9525"/>
                  </a:lnTo>
                  <a:lnTo>
                    <a:pt x="11191875" y="0"/>
                  </a:lnTo>
                  <a:lnTo>
                    <a:pt x="0" y="0"/>
                  </a:lnTo>
                  <a:lnTo>
                    <a:pt x="0" y="9525"/>
                  </a:lnTo>
                  <a:close/>
                </a:path>
              </a:pathLst>
            </a:custGeom>
            <a:ln w="9525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9" name="object 19" descr=""/>
          <p:cNvGrpSpPr/>
          <p:nvPr/>
        </p:nvGrpSpPr>
        <p:grpSpPr>
          <a:xfrm>
            <a:off x="523875" y="5400738"/>
            <a:ext cx="11201400" cy="19050"/>
            <a:chOff x="523875" y="5400738"/>
            <a:chExt cx="11201400" cy="19050"/>
          </a:xfrm>
        </p:grpSpPr>
        <p:sp>
          <p:nvSpPr>
            <p:cNvPr id="20" name="object 20" descr=""/>
            <p:cNvSpPr/>
            <p:nvPr/>
          </p:nvSpPr>
          <p:spPr>
            <a:xfrm>
              <a:off x="528637" y="5405501"/>
              <a:ext cx="11191875" cy="9525"/>
            </a:xfrm>
            <a:custGeom>
              <a:avLst/>
              <a:gdLst/>
              <a:ahLst/>
              <a:cxnLst/>
              <a:rect l="l" t="t" r="r" b="b"/>
              <a:pathLst>
                <a:path w="11191875" h="9525">
                  <a:moveTo>
                    <a:pt x="1119187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11191875" y="9525"/>
                  </a:lnTo>
                  <a:lnTo>
                    <a:pt x="11191875" y="0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528637" y="5405501"/>
              <a:ext cx="11191875" cy="9525"/>
            </a:xfrm>
            <a:custGeom>
              <a:avLst/>
              <a:gdLst/>
              <a:ahLst/>
              <a:cxnLst/>
              <a:rect l="l" t="t" r="r" b="b"/>
              <a:pathLst>
                <a:path w="11191875" h="9525">
                  <a:moveTo>
                    <a:pt x="0" y="9525"/>
                  </a:moveTo>
                  <a:lnTo>
                    <a:pt x="11191875" y="9525"/>
                  </a:lnTo>
                  <a:lnTo>
                    <a:pt x="11191875" y="0"/>
                  </a:lnTo>
                  <a:lnTo>
                    <a:pt x="0" y="0"/>
                  </a:lnTo>
                  <a:lnTo>
                    <a:pt x="0" y="9525"/>
                  </a:lnTo>
                  <a:close/>
                </a:path>
              </a:pathLst>
            </a:custGeom>
            <a:ln w="9525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 descr=""/>
          <p:cNvSpPr txBox="1"/>
          <p:nvPr/>
        </p:nvSpPr>
        <p:spPr>
          <a:xfrm>
            <a:off x="2997200" y="1080134"/>
            <a:ext cx="2138680" cy="1036319"/>
          </a:xfrm>
          <a:prstGeom prst="rect">
            <a:avLst/>
          </a:prstGeom>
        </p:spPr>
        <p:txBody>
          <a:bodyPr wrap="square" lIns="0" tIns="25400" rIns="0" bIns="0" rtlCol="0" vert="horz">
            <a:spAutoFit/>
          </a:bodyPr>
          <a:lstStyle/>
          <a:p>
            <a:pPr marL="180975" marR="68580" indent="-168275">
              <a:lnSpc>
                <a:spcPts val="1280"/>
              </a:lnSpc>
              <a:spcBef>
                <a:spcPts val="200"/>
              </a:spcBef>
              <a:buFont typeface="Arial MT"/>
              <a:buChar char="•"/>
              <a:tabLst>
                <a:tab pos="184150" algn="l"/>
              </a:tabLst>
            </a:pPr>
            <a:r>
              <a:rPr dirty="0" sz="1100" spc="-10">
                <a:latin typeface="Segoe UI Emoji"/>
                <a:cs typeface="Segoe UI Emoji"/>
              </a:rPr>
              <a:t>Co-Branded </a:t>
            </a:r>
            <a:r>
              <a:rPr dirty="0" sz="1100" spc="-55">
                <a:latin typeface="Segoe UI Emoji"/>
                <a:cs typeface="Segoe UI Emoji"/>
              </a:rPr>
              <a:t>High-</a:t>
            </a:r>
            <a:r>
              <a:rPr dirty="0" sz="1100" spc="-10">
                <a:latin typeface="Segoe UI Emoji"/>
                <a:cs typeface="Segoe UI Emoji"/>
              </a:rPr>
              <a:t>Performance 	Tires</a:t>
            </a:r>
            <a:endParaRPr sz="1100">
              <a:latin typeface="Segoe UI Emoji"/>
              <a:cs typeface="Segoe UI Emoji"/>
            </a:endParaRPr>
          </a:p>
          <a:p>
            <a:pPr marL="180975" marR="5080" indent="-168275">
              <a:lnSpc>
                <a:spcPts val="1280"/>
              </a:lnSpc>
              <a:spcBef>
                <a:spcPts val="65"/>
              </a:spcBef>
              <a:buFont typeface="Arial MT"/>
              <a:buChar char="•"/>
              <a:tabLst>
                <a:tab pos="184150" algn="l"/>
              </a:tabLst>
            </a:pPr>
            <a:r>
              <a:rPr dirty="0" sz="1100" spc="-25">
                <a:latin typeface="Segoe UI Emoji"/>
                <a:cs typeface="Segoe UI Emoji"/>
              </a:rPr>
              <a:t>Joint</a:t>
            </a:r>
            <a:r>
              <a:rPr dirty="0" sz="1100" spc="-120">
                <a:latin typeface="Segoe UI Emoji"/>
                <a:cs typeface="Segoe UI Emoji"/>
              </a:rPr>
              <a:t> </a:t>
            </a:r>
            <a:r>
              <a:rPr dirty="0" sz="1100" spc="-35">
                <a:latin typeface="Segoe UI Emoji"/>
                <a:cs typeface="Segoe UI Emoji"/>
              </a:rPr>
              <a:t>Marketing</a:t>
            </a:r>
            <a:r>
              <a:rPr dirty="0" sz="1100" spc="-65">
                <a:latin typeface="Segoe UI Emoji"/>
                <a:cs typeface="Segoe UI Emoji"/>
              </a:rPr>
              <a:t> </a:t>
            </a:r>
            <a:r>
              <a:rPr dirty="0" sz="1100" spc="-10">
                <a:latin typeface="Segoe UI Emoji"/>
                <a:cs typeface="Segoe UI Emoji"/>
              </a:rPr>
              <a:t>and</a:t>
            </a:r>
            <a:r>
              <a:rPr dirty="0" sz="1100" spc="-80">
                <a:latin typeface="Segoe UI Emoji"/>
                <a:cs typeface="Segoe UI Emoji"/>
              </a:rPr>
              <a:t> </a:t>
            </a:r>
            <a:r>
              <a:rPr dirty="0" sz="1100" spc="-10">
                <a:latin typeface="Segoe UI Emoji"/>
                <a:cs typeface="Segoe UI Emoji"/>
              </a:rPr>
              <a:t>Promotional 	Activities</a:t>
            </a:r>
            <a:endParaRPr sz="1100">
              <a:latin typeface="Segoe UI Emoji"/>
              <a:cs typeface="Segoe UI Emoji"/>
            </a:endParaRPr>
          </a:p>
          <a:p>
            <a:pPr marL="180975" indent="-168275">
              <a:lnSpc>
                <a:spcPts val="1315"/>
              </a:lnSpc>
              <a:buFont typeface="Arial MT"/>
              <a:buChar char="•"/>
              <a:tabLst>
                <a:tab pos="180975" algn="l"/>
              </a:tabLst>
            </a:pPr>
            <a:r>
              <a:rPr dirty="0" sz="1100" spc="-30">
                <a:latin typeface="Segoe UI Emoji"/>
                <a:cs typeface="Segoe UI Emoji"/>
              </a:rPr>
              <a:t>Integration</a:t>
            </a:r>
            <a:r>
              <a:rPr dirty="0" sz="1100" spc="-45">
                <a:latin typeface="Segoe UI Emoji"/>
                <a:cs typeface="Segoe UI Emoji"/>
              </a:rPr>
              <a:t> </a:t>
            </a:r>
            <a:r>
              <a:rPr dirty="0" sz="1100" spc="-35">
                <a:latin typeface="Segoe UI Emoji"/>
                <a:cs typeface="Segoe UI Emoji"/>
              </a:rPr>
              <a:t>in</a:t>
            </a:r>
            <a:r>
              <a:rPr dirty="0" sz="1100" spc="-40">
                <a:latin typeface="Segoe UI Emoji"/>
                <a:cs typeface="Segoe UI Emoji"/>
              </a:rPr>
              <a:t> </a:t>
            </a:r>
            <a:r>
              <a:rPr dirty="0" sz="1100" spc="-10">
                <a:latin typeface="Segoe UI Emoji"/>
                <a:cs typeface="Segoe UI Emoji"/>
              </a:rPr>
              <a:t>Motorsport</a:t>
            </a:r>
            <a:endParaRPr sz="1100">
              <a:latin typeface="Segoe UI Emoji"/>
              <a:cs typeface="Segoe UI Emoji"/>
            </a:endParaRPr>
          </a:p>
          <a:p>
            <a:pPr marL="184150">
              <a:lnSpc>
                <a:spcPct val="100000"/>
              </a:lnSpc>
              <a:spcBef>
                <a:spcPts val="30"/>
              </a:spcBef>
            </a:pPr>
            <a:r>
              <a:rPr dirty="0" sz="1100" spc="-10">
                <a:latin typeface="Segoe UI Emoji"/>
                <a:cs typeface="Segoe UI Emoji"/>
              </a:rPr>
              <a:t>Platforms</a:t>
            </a:r>
            <a:endParaRPr sz="1100">
              <a:latin typeface="Segoe UI Emoji"/>
              <a:cs typeface="Segoe UI Emoji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5346953" y="1086865"/>
            <a:ext cx="2711450" cy="1036319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algn="ctr" marL="168910" marR="470534" indent="-168910">
              <a:lnSpc>
                <a:spcPts val="1300"/>
              </a:lnSpc>
              <a:spcBef>
                <a:spcPts val="125"/>
              </a:spcBef>
              <a:buFont typeface="Arial MT"/>
              <a:buChar char="•"/>
              <a:tabLst>
                <a:tab pos="168910" algn="l"/>
              </a:tabLst>
            </a:pPr>
            <a:r>
              <a:rPr dirty="0" sz="1100">
                <a:latin typeface="Segoe UI Emoji"/>
                <a:cs typeface="Segoe UI Emoji"/>
              </a:rPr>
              <a:t>Exclusive</a:t>
            </a:r>
            <a:r>
              <a:rPr dirty="0" sz="1100" spc="-105">
                <a:latin typeface="Segoe UI Emoji"/>
                <a:cs typeface="Segoe UI Emoji"/>
              </a:rPr>
              <a:t> </a:t>
            </a:r>
            <a:r>
              <a:rPr dirty="0" sz="1100">
                <a:latin typeface="Segoe UI Emoji"/>
                <a:cs typeface="Segoe UI Emoji"/>
              </a:rPr>
              <a:t>tires</a:t>
            </a:r>
            <a:r>
              <a:rPr dirty="0" sz="1100" spc="-45">
                <a:latin typeface="Segoe UI Emoji"/>
                <a:cs typeface="Segoe UI Emoji"/>
              </a:rPr>
              <a:t> </a:t>
            </a:r>
            <a:r>
              <a:rPr dirty="0" sz="1100" spc="-25">
                <a:latin typeface="Segoe UI Emoji"/>
                <a:cs typeface="Segoe UI Emoji"/>
              </a:rPr>
              <a:t>for</a:t>
            </a:r>
            <a:r>
              <a:rPr dirty="0" sz="1100" spc="-20">
                <a:latin typeface="Segoe UI Emoji"/>
                <a:cs typeface="Segoe UI Emoji"/>
              </a:rPr>
              <a:t> </a:t>
            </a:r>
            <a:r>
              <a:rPr dirty="0" sz="1100" spc="-10">
                <a:latin typeface="Segoe UI Emoji"/>
                <a:cs typeface="Segoe UI Emoji"/>
              </a:rPr>
              <a:t>Ferrari</a:t>
            </a:r>
            <a:r>
              <a:rPr dirty="0" sz="1100" spc="20">
                <a:latin typeface="Segoe UI Emoji"/>
                <a:cs typeface="Segoe UI Emoji"/>
              </a:rPr>
              <a:t> </a:t>
            </a:r>
            <a:r>
              <a:rPr dirty="0" sz="1100" spc="-10">
                <a:latin typeface="Segoe UI Emoji"/>
                <a:cs typeface="Segoe UI Emoji"/>
              </a:rPr>
              <a:t>enhance</a:t>
            </a:r>
            <a:endParaRPr sz="1100">
              <a:latin typeface="Segoe UI Emoji"/>
              <a:cs typeface="Segoe UI Emoji"/>
            </a:endParaRPr>
          </a:p>
          <a:p>
            <a:pPr algn="ctr" marR="1554480">
              <a:lnSpc>
                <a:spcPts val="1295"/>
              </a:lnSpc>
            </a:pPr>
            <a:r>
              <a:rPr dirty="0" sz="1100" spc="-10">
                <a:latin typeface="Segoe UI Emoji"/>
                <a:cs typeface="Segoe UI Emoji"/>
              </a:rPr>
              <a:t>performance</a:t>
            </a:r>
            <a:endParaRPr sz="1100">
              <a:latin typeface="Segoe UI Emoji"/>
              <a:cs typeface="Segoe UI Emoji"/>
            </a:endParaRPr>
          </a:p>
          <a:p>
            <a:pPr algn="ctr" marL="200025" indent="-200025">
              <a:lnSpc>
                <a:spcPts val="1300"/>
              </a:lnSpc>
              <a:spcBef>
                <a:spcPts val="30"/>
              </a:spcBef>
              <a:buFont typeface="Arial MT"/>
              <a:buChar char="•"/>
              <a:tabLst>
                <a:tab pos="200025" algn="l"/>
              </a:tabLst>
            </a:pPr>
            <a:r>
              <a:rPr dirty="0" sz="1100">
                <a:latin typeface="Segoe UI Emoji"/>
                <a:cs typeface="Segoe UI Emoji"/>
              </a:rPr>
              <a:t>Increase</a:t>
            </a:r>
            <a:r>
              <a:rPr dirty="0" sz="1100" spc="-40">
                <a:latin typeface="Segoe UI Emoji"/>
                <a:cs typeface="Segoe UI Emoji"/>
              </a:rPr>
              <a:t> </a:t>
            </a:r>
            <a:r>
              <a:rPr dirty="0" sz="1100" spc="-25">
                <a:latin typeface="Segoe UI Emoji"/>
                <a:cs typeface="Segoe UI Emoji"/>
              </a:rPr>
              <a:t>brand</a:t>
            </a:r>
            <a:r>
              <a:rPr dirty="0" sz="1100" spc="-75">
                <a:latin typeface="Segoe UI Emoji"/>
                <a:cs typeface="Segoe UI Emoji"/>
              </a:rPr>
              <a:t> </a:t>
            </a:r>
            <a:r>
              <a:rPr dirty="0" sz="1100">
                <a:latin typeface="Segoe UI Emoji"/>
                <a:cs typeface="Segoe UI Emoji"/>
              </a:rPr>
              <a:t>presence</a:t>
            </a:r>
            <a:r>
              <a:rPr dirty="0" sz="1100" spc="-40">
                <a:latin typeface="Segoe UI Emoji"/>
                <a:cs typeface="Segoe UI Emoji"/>
              </a:rPr>
              <a:t> </a:t>
            </a:r>
            <a:r>
              <a:rPr dirty="0" sz="1100" spc="-25">
                <a:latin typeface="Segoe UI Emoji"/>
                <a:cs typeface="Segoe UI Emoji"/>
              </a:rPr>
              <a:t>to</a:t>
            </a:r>
            <a:r>
              <a:rPr dirty="0" sz="1100" spc="-65">
                <a:latin typeface="Segoe UI Emoji"/>
                <a:cs typeface="Segoe UI Emoji"/>
              </a:rPr>
              <a:t> </a:t>
            </a:r>
            <a:r>
              <a:rPr dirty="0" sz="1100">
                <a:latin typeface="Segoe UI Emoji"/>
                <a:cs typeface="Segoe UI Emoji"/>
              </a:rPr>
              <a:t>reach</a:t>
            </a:r>
            <a:r>
              <a:rPr dirty="0" sz="1100" spc="-65">
                <a:latin typeface="Segoe UI Emoji"/>
                <a:cs typeface="Segoe UI Emoji"/>
              </a:rPr>
              <a:t> </a:t>
            </a:r>
            <a:r>
              <a:rPr dirty="0" sz="1100">
                <a:latin typeface="Segoe UI Emoji"/>
                <a:cs typeface="Segoe UI Emoji"/>
              </a:rPr>
              <a:t>a</a:t>
            </a:r>
            <a:r>
              <a:rPr dirty="0" sz="1100" spc="-40">
                <a:latin typeface="Segoe UI Emoji"/>
                <a:cs typeface="Segoe UI Emoji"/>
              </a:rPr>
              <a:t> </a:t>
            </a:r>
            <a:r>
              <a:rPr dirty="0" sz="1100" spc="-20">
                <a:latin typeface="Segoe UI Emoji"/>
                <a:cs typeface="Segoe UI Emoji"/>
              </a:rPr>
              <a:t>wider</a:t>
            </a:r>
            <a:endParaRPr sz="1100">
              <a:latin typeface="Segoe UI Emoji"/>
              <a:cs typeface="Segoe UI Emoji"/>
            </a:endParaRPr>
          </a:p>
          <a:p>
            <a:pPr algn="ctr" marR="1774189">
              <a:lnSpc>
                <a:spcPts val="1300"/>
              </a:lnSpc>
            </a:pPr>
            <a:r>
              <a:rPr dirty="0" sz="1100" spc="-10">
                <a:latin typeface="Segoe UI Emoji"/>
                <a:cs typeface="Segoe UI Emoji"/>
              </a:rPr>
              <a:t>audience</a:t>
            </a:r>
            <a:endParaRPr sz="1100">
              <a:latin typeface="Segoe UI Emoji"/>
              <a:cs typeface="Segoe UI Emoji"/>
            </a:endParaRPr>
          </a:p>
          <a:p>
            <a:pPr algn="ctr" marL="168910" indent="-168910">
              <a:lnSpc>
                <a:spcPct val="100000"/>
              </a:lnSpc>
              <a:spcBef>
                <a:spcPts val="35"/>
              </a:spcBef>
              <a:buFont typeface="Arial MT"/>
              <a:buChar char="•"/>
              <a:tabLst>
                <a:tab pos="168910" algn="l"/>
              </a:tabLst>
            </a:pPr>
            <a:r>
              <a:rPr dirty="0" sz="1100">
                <a:latin typeface="Segoe UI Emoji"/>
                <a:cs typeface="Segoe UI Emoji"/>
              </a:rPr>
              <a:t>Pirelli's</a:t>
            </a:r>
            <a:r>
              <a:rPr dirty="0" sz="1100" spc="-35">
                <a:latin typeface="Segoe UI Emoji"/>
                <a:cs typeface="Segoe UI Emoji"/>
              </a:rPr>
              <a:t> </a:t>
            </a:r>
            <a:r>
              <a:rPr dirty="0" sz="1100" spc="-10">
                <a:latin typeface="Segoe UI Emoji"/>
                <a:cs typeface="Segoe UI Emoji"/>
              </a:rPr>
              <a:t>Formula </a:t>
            </a:r>
            <a:r>
              <a:rPr dirty="0" sz="1100">
                <a:latin typeface="Segoe UI Emoji"/>
                <a:cs typeface="Segoe UI Emoji"/>
              </a:rPr>
              <a:t>1</a:t>
            </a:r>
            <a:r>
              <a:rPr dirty="0" sz="1100" spc="-15">
                <a:latin typeface="Segoe UI Emoji"/>
                <a:cs typeface="Segoe UI Emoji"/>
              </a:rPr>
              <a:t> </a:t>
            </a:r>
            <a:r>
              <a:rPr dirty="0" sz="1100" spc="-20">
                <a:latin typeface="Segoe UI Emoji"/>
                <a:cs typeface="Segoe UI Emoji"/>
              </a:rPr>
              <a:t>partnership</a:t>
            </a:r>
            <a:r>
              <a:rPr dirty="0" sz="1100" spc="-50">
                <a:latin typeface="Segoe UI Emoji"/>
                <a:cs typeface="Segoe UI Emoji"/>
              </a:rPr>
              <a:t> </a:t>
            </a:r>
            <a:r>
              <a:rPr dirty="0" sz="1100" spc="-10">
                <a:latin typeface="Segoe UI Emoji"/>
                <a:cs typeface="Segoe UI Emoji"/>
              </a:rPr>
              <a:t>showcases</a:t>
            </a:r>
            <a:endParaRPr sz="1100">
              <a:latin typeface="Segoe UI Emoji"/>
              <a:cs typeface="Segoe UI Emoji"/>
            </a:endParaRPr>
          </a:p>
          <a:p>
            <a:pPr algn="ctr" marR="2540">
              <a:lnSpc>
                <a:spcPct val="100000"/>
              </a:lnSpc>
              <a:spcBef>
                <a:spcPts val="30"/>
              </a:spcBef>
            </a:pPr>
            <a:r>
              <a:rPr dirty="0" sz="1100">
                <a:latin typeface="Segoe UI Emoji"/>
                <a:cs typeface="Segoe UI Emoji"/>
              </a:rPr>
              <a:t>Ferrari's</a:t>
            </a:r>
            <a:r>
              <a:rPr dirty="0" sz="1100" spc="45">
                <a:latin typeface="Segoe UI Emoji"/>
                <a:cs typeface="Segoe UI Emoji"/>
              </a:rPr>
              <a:t> </a:t>
            </a:r>
            <a:r>
              <a:rPr dirty="0" sz="1100" spc="-60">
                <a:latin typeface="Segoe UI Emoji"/>
                <a:cs typeface="Segoe UI Emoji"/>
              </a:rPr>
              <a:t>high-</a:t>
            </a:r>
            <a:r>
              <a:rPr dirty="0" sz="1100" spc="-20">
                <a:latin typeface="Segoe UI Emoji"/>
                <a:cs typeface="Segoe UI Emoji"/>
              </a:rPr>
              <a:t>performance </a:t>
            </a:r>
            <a:r>
              <a:rPr dirty="0" sz="1100" spc="-10">
                <a:latin typeface="Segoe UI Emoji"/>
                <a:cs typeface="Segoe UI Emoji"/>
              </a:rPr>
              <a:t>capabilities</a:t>
            </a:r>
            <a:endParaRPr sz="1100">
              <a:latin typeface="Segoe UI Emoji"/>
              <a:cs typeface="Segoe UI Emoji"/>
            </a:endParaRPr>
          </a:p>
        </p:txBody>
      </p:sp>
      <p:sp>
        <p:nvSpPr>
          <p:cNvPr id="24" name="object 24" descr=""/>
          <p:cNvSpPr/>
          <p:nvPr/>
        </p:nvSpPr>
        <p:spPr>
          <a:xfrm>
            <a:off x="8895525" y="1139608"/>
            <a:ext cx="581025" cy="674370"/>
          </a:xfrm>
          <a:custGeom>
            <a:avLst/>
            <a:gdLst/>
            <a:ahLst/>
            <a:cxnLst/>
            <a:rect l="l" t="t" r="r" b="b"/>
            <a:pathLst>
              <a:path w="581025" h="674369">
                <a:moveTo>
                  <a:pt x="494817" y="363728"/>
                </a:moveTo>
                <a:lnTo>
                  <a:pt x="476885" y="293319"/>
                </a:lnTo>
                <a:lnTo>
                  <a:pt x="435876" y="233273"/>
                </a:lnTo>
                <a:lnTo>
                  <a:pt x="377266" y="191795"/>
                </a:lnTo>
                <a:lnTo>
                  <a:pt x="307746" y="173659"/>
                </a:lnTo>
                <a:lnTo>
                  <a:pt x="307746" y="380136"/>
                </a:lnTo>
                <a:lnTo>
                  <a:pt x="273583" y="380136"/>
                </a:lnTo>
                <a:lnTo>
                  <a:pt x="273583" y="173659"/>
                </a:lnTo>
                <a:lnTo>
                  <a:pt x="227228" y="183057"/>
                </a:lnTo>
                <a:lnTo>
                  <a:pt x="185547" y="202222"/>
                </a:lnTo>
                <a:lnTo>
                  <a:pt x="149669" y="229806"/>
                </a:lnTo>
                <a:lnTo>
                  <a:pt x="120700" y="264464"/>
                </a:lnTo>
                <a:lnTo>
                  <a:pt x="99771" y="304850"/>
                </a:lnTo>
                <a:lnTo>
                  <a:pt x="88011" y="349618"/>
                </a:lnTo>
                <a:lnTo>
                  <a:pt x="86525" y="397421"/>
                </a:lnTo>
                <a:lnTo>
                  <a:pt x="95821" y="444309"/>
                </a:lnTo>
                <a:lnTo>
                  <a:pt x="114769" y="486486"/>
                </a:lnTo>
                <a:lnTo>
                  <a:pt x="142036" y="522833"/>
                </a:lnTo>
                <a:lnTo>
                  <a:pt x="176301" y="552221"/>
                </a:lnTo>
                <a:lnTo>
                  <a:pt x="216230" y="573532"/>
                </a:lnTo>
                <a:lnTo>
                  <a:pt x="260489" y="585673"/>
                </a:lnTo>
                <a:lnTo>
                  <a:pt x="307746" y="587489"/>
                </a:lnTo>
                <a:lnTo>
                  <a:pt x="354114" y="578358"/>
                </a:lnTo>
                <a:lnTo>
                  <a:pt x="395795" y="559295"/>
                </a:lnTo>
                <a:lnTo>
                  <a:pt x="431673" y="531698"/>
                </a:lnTo>
                <a:lnTo>
                  <a:pt x="460641" y="496951"/>
                </a:lnTo>
                <a:lnTo>
                  <a:pt x="481571" y="456450"/>
                </a:lnTo>
                <a:lnTo>
                  <a:pt x="493331" y="411581"/>
                </a:lnTo>
                <a:lnTo>
                  <a:pt x="494817" y="363728"/>
                </a:lnTo>
                <a:close/>
              </a:path>
              <a:path w="581025" h="674369">
                <a:moveTo>
                  <a:pt x="580453" y="402894"/>
                </a:moveTo>
                <a:lnTo>
                  <a:pt x="580237" y="355092"/>
                </a:lnTo>
                <a:lnTo>
                  <a:pt x="571182" y="303098"/>
                </a:lnTo>
                <a:lnTo>
                  <a:pt x="553326" y="254114"/>
                </a:lnTo>
                <a:lnTo>
                  <a:pt x="529844" y="213817"/>
                </a:lnTo>
                <a:lnTo>
                  <a:pt x="529844" y="380136"/>
                </a:lnTo>
                <a:lnTo>
                  <a:pt x="524992" y="428980"/>
                </a:lnTo>
                <a:lnTo>
                  <a:pt x="511086" y="474433"/>
                </a:lnTo>
                <a:lnTo>
                  <a:pt x="489077" y="515531"/>
                </a:lnTo>
                <a:lnTo>
                  <a:pt x="459905" y="551319"/>
                </a:lnTo>
                <a:lnTo>
                  <a:pt x="424522" y="580821"/>
                </a:lnTo>
                <a:lnTo>
                  <a:pt x="383895" y="603084"/>
                </a:lnTo>
                <a:lnTo>
                  <a:pt x="338963" y="617143"/>
                </a:lnTo>
                <a:lnTo>
                  <a:pt x="290664" y="622046"/>
                </a:lnTo>
                <a:lnTo>
                  <a:pt x="242379" y="617143"/>
                </a:lnTo>
                <a:lnTo>
                  <a:pt x="197446" y="603084"/>
                </a:lnTo>
                <a:lnTo>
                  <a:pt x="156806" y="580821"/>
                </a:lnTo>
                <a:lnTo>
                  <a:pt x="121437" y="551319"/>
                </a:lnTo>
                <a:lnTo>
                  <a:pt x="92265" y="515531"/>
                </a:lnTo>
                <a:lnTo>
                  <a:pt x="70243" y="474433"/>
                </a:lnTo>
                <a:lnTo>
                  <a:pt x="56349" y="428980"/>
                </a:lnTo>
                <a:lnTo>
                  <a:pt x="51498" y="380136"/>
                </a:lnTo>
                <a:lnTo>
                  <a:pt x="56349" y="331304"/>
                </a:lnTo>
                <a:lnTo>
                  <a:pt x="70243" y="285851"/>
                </a:lnTo>
                <a:lnTo>
                  <a:pt x="92265" y="244754"/>
                </a:lnTo>
                <a:lnTo>
                  <a:pt x="121437" y="208965"/>
                </a:lnTo>
                <a:lnTo>
                  <a:pt x="156806" y="179463"/>
                </a:lnTo>
                <a:lnTo>
                  <a:pt x="197446" y="157200"/>
                </a:lnTo>
                <a:lnTo>
                  <a:pt x="242379" y="143129"/>
                </a:lnTo>
                <a:lnTo>
                  <a:pt x="290664" y="138226"/>
                </a:lnTo>
                <a:lnTo>
                  <a:pt x="338963" y="143129"/>
                </a:lnTo>
                <a:lnTo>
                  <a:pt x="383895" y="157200"/>
                </a:lnTo>
                <a:lnTo>
                  <a:pt x="424522" y="179463"/>
                </a:lnTo>
                <a:lnTo>
                  <a:pt x="459905" y="208965"/>
                </a:lnTo>
                <a:lnTo>
                  <a:pt x="489077" y="244754"/>
                </a:lnTo>
                <a:lnTo>
                  <a:pt x="511086" y="285851"/>
                </a:lnTo>
                <a:lnTo>
                  <a:pt x="524992" y="331304"/>
                </a:lnTo>
                <a:lnTo>
                  <a:pt x="529844" y="380136"/>
                </a:lnTo>
                <a:lnTo>
                  <a:pt x="529844" y="213817"/>
                </a:lnTo>
                <a:lnTo>
                  <a:pt x="527138" y="209169"/>
                </a:lnTo>
                <a:lnTo>
                  <a:pt x="493115" y="169341"/>
                </a:lnTo>
                <a:lnTo>
                  <a:pt x="518731" y="143421"/>
                </a:lnTo>
                <a:lnTo>
                  <a:pt x="521868" y="138226"/>
                </a:lnTo>
                <a:lnTo>
                  <a:pt x="522922" y="136499"/>
                </a:lnTo>
                <a:lnTo>
                  <a:pt x="524002" y="134708"/>
                </a:lnTo>
                <a:lnTo>
                  <a:pt x="499948" y="99568"/>
                </a:lnTo>
                <a:lnTo>
                  <a:pt x="490499" y="101053"/>
                </a:lnTo>
                <a:lnTo>
                  <a:pt x="482003" y="106260"/>
                </a:lnTo>
                <a:lnTo>
                  <a:pt x="452958" y="136499"/>
                </a:lnTo>
                <a:lnTo>
                  <a:pt x="421157" y="117767"/>
                </a:lnTo>
                <a:lnTo>
                  <a:pt x="387515" y="103238"/>
                </a:lnTo>
                <a:lnTo>
                  <a:pt x="352425" y="93256"/>
                </a:lnTo>
                <a:lnTo>
                  <a:pt x="316293" y="88125"/>
                </a:lnTo>
                <a:lnTo>
                  <a:pt x="316293" y="51841"/>
                </a:lnTo>
                <a:lnTo>
                  <a:pt x="393166" y="51841"/>
                </a:lnTo>
                <a:lnTo>
                  <a:pt x="393166" y="0"/>
                </a:lnTo>
                <a:lnTo>
                  <a:pt x="188163" y="0"/>
                </a:lnTo>
                <a:lnTo>
                  <a:pt x="188163" y="51841"/>
                </a:lnTo>
                <a:lnTo>
                  <a:pt x="265049" y="51841"/>
                </a:lnTo>
                <a:lnTo>
                  <a:pt x="265049" y="87261"/>
                </a:lnTo>
                <a:lnTo>
                  <a:pt x="218236" y="95186"/>
                </a:lnTo>
                <a:lnTo>
                  <a:pt x="174523" y="110210"/>
                </a:lnTo>
                <a:lnTo>
                  <a:pt x="134442" y="131686"/>
                </a:lnTo>
                <a:lnTo>
                  <a:pt x="98526" y="158915"/>
                </a:lnTo>
                <a:lnTo>
                  <a:pt x="67297" y="191262"/>
                </a:lnTo>
                <a:lnTo>
                  <a:pt x="41300" y="228028"/>
                </a:lnTo>
                <a:lnTo>
                  <a:pt x="21069" y="268566"/>
                </a:lnTo>
                <a:lnTo>
                  <a:pt x="7124" y="312191"/>
                </a:lnTo>
                <a:lnTo>
                  <a:pt x="0" y="358254"/>
                </a:lnTo>
                <a:lnTo>
                  <a:pt x="114" y="380136"/>
                </a:lnTo>
                <a:lnTo>
                  <a:pt x="228" y="402894"/>
                </a:lnTo>
                <a:lnTo>
                  <a:pt x="8077" y="453186"/>
                </a:lnTo>
                <a:lnTo>
                  <a:pt x="22936" y="497281"/>
                </a:lnTo>
                <a:lnTo>
                  <a:pt x="44170" y="537768"/>
                </a:lnTo>
                <a:lnTo>
                  <a:pt x="71094" y="574116"/>
                </a:lnTo>
                <a:lnTo>
                  <a:pt x="103073" y="605739"/>
                </a:lnTo>
                <a:lnTo>
                  <a:pt x="139420" y="632117"/>
                </a:lnTo>
                <a:lnTo>
                  <a:pt x="179501" y="652665"/>
                </a:lnTo>
                <a:lnTo>
                  <a:pt x="222631" y="666851"/>
                </a:lnTo>
                <a:lnTo>
                  <a:pt x="268173" y="674116"/>
                </a:lnTo>
                <a:lnTo>
                  <a:pt x="315442" y="673887"/>
                </a:lnTo>
                <a:lnTo>
                  <a:pt x="362038" y="665962"/>
                </a:lnTo>
                <a:lnTo>
                  <a:pt x="405625" y="650938"/>
                </a:lnTo>
                <a:lnTo>
                  <a:pt x="445655" y="629462"/>
                </a:lnTo>
                <a:lnTo>
                  <a:pt x="481584" y="602234"/>
                </a:lnTo>
                <a:lnTo>
                  <a:pt x="512864" y="569887"/>
                </a:lnTo>
                <a:lnTo>
                  <a:pt x="538937" y="533120"/>
                </a:lnTo>
                <a:lnTo>
                  <a:pt x="559257" y="492582"/>
                </a:lnTo>
                <a:lnTo>
                  <a:pt x="573278" y="448957"/>
                </a:lnTo>
                <a:lnTo>
                  <a:pt x="580453" y="402894"/>
                </a:lnTo>
                <a:close/>
              </a:path>
            </a:pathLst>
          </a:custGeom>
          <a:solidFill>
            <a:srgbClr val="FDF1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 descr=""/>
          <p:cNvSpPr/>
          <p:nvPr/>
        </p:nvSpPr>
        <p:spPr>
          <a:xfrm>
            <a:off x="8876475" y="3377044"/>
            <a:ext cx="581025" cy="666750"/>
          </a:xfrm>
          <a:custGeom>
            <a:avLst/>
            <a:gdLst/>
            <a:ahLst/>
            <a:cxnLst/>
            <a:rect l="l" t="t" r="r" b="b"/>
            <a:pathLst>
              <a:path w="581025" h="666750">
                <a:moveTo>
                  <a:pt x="493750" y="353504"/>
                </a:moveTo>
                <a:lnTo>
                  <a:pt x="484035" y="309575"/>
                </a:lnTo>
                <a:lnTo>
                  <a:pt x="464477" y="268312"/>
                </a:lnTo>
                <a:lnTo>
                  <a:pt x="435025" y="231482"/>
                </a:lnTo>
                <a:lnTo>
                  <a:pt x="403821" y="205917"/>
                </a:lnTo>
                <a:lnTo>
                  <a:pt x="368617" y="187172"/>
                </a:lnTo>
                <a:lnTo>
                  <a:pt x="330517" y="175628"/>
                </a:lnTo>
                <a:lnTo>
                  <a:pt x="290664" y="171691"/>
                </a:lnTo>
                <a:lnTo>
                  <a:pt x="290664" y="376682"/>
                </a:lnTo>
                <a:lnTo>
                  <a:pt x="145453" y="521030"/>
                </a:lnTo>
                <a:lnTo>
                  <a:pt x="182613" y="550519"/>
                </a:lnTo>
                <a:lnTo>
                  <a:pt x="224078" y="570191"/>
                </a:lnTo>
                <a:lnTo>
                  <a:pt x="268122" y="580021"/>
                </a:lnTo>
                <a:lnTo>
                  <a:pt x="312991" y="580021"/>
                </a:lnTo>
                <a:lnTo>
                  <a:pt x="356920" y="570191"/>
                </a:lnTo>
                <a:lnTo>
                  <a:pt x="398183" y="550519"/>
                </a:lnTo>
                <a:lnTo>
                  <a:pt x="435025" y="521030"/>
                </a:lnTo>
                <a:lnTo>
                  <a:pt x="464248" y="483882"/>
                </a:lnTo>
                <a:lnTo>
                  <a:pt x="483806" y="442404"/>
                </a:lnTo>
                <a:lnTo>
                  <a:pt x="493661" y="398373"/>
                </a:lnTo>
                <a:lnTo>
                  <a:pt x="493750" y="353504"/>
                </a:lnTo>
                <a:close/>
              </a:path>
              <a:path w="581025" h="666750">
                <a:moveTo>
                  <a:pt x="580453" y="398322"/>
                </a:moveTo>
                <a:lnTo>
                  <a:pt x="580237" y="351053"/>
                </a:lnTo>
                <a:lnTo>
                  <a:pt x="571182" y="299656"/>
                </a:lnTo>
                <a:lnTo>
                  <a:pt x="553326" y="251231"/>
                </a:lnTo>
                <a:lnTo>
                  <a:pt x="529844" y="211404"/>
                </a:lnTo>
                <a:lnTo>
                  <a:pt x="529844" y="375831"/>
                </a:lnTo>
                <a:lnTo>
                  <a:pt x="524992" y="424116"/>
                </a:lnTo>
                <a:lnTo>
                  <a:pt x="511086" y="469049"/>
                </a:lnTo>
                <a:lnTo>
                  <a:pt x="489077" y="509676"/>
                </a:lnTo>
                <a:lnTo>
                  <a:pt x="459905" y="545058"/>
                </a:lnTo>
                <a:lnTo>
                  <a:pt x="424522" y="574217"/>
                </a:lnTo>
                <a:lnTo>
                  <a:pt x="383895" y="596239"/>
                </a:lnTo>
                <a:lnTo>
                  <a:pt x="338963" y="610146"/>
                </a:lnTo>
                <a:lnTo>
                  <a:pt x="290664" y="614984"/>
                </a:lnTo>
                <a:lnTo>
                  <a:pt x="242379" y="610146"/>
                </a:lnTo>
                <a:lnTo>
                  <a:pt x="197446" y="596239"/>
                </a:lnTo>
                <a:lnTo>
                  <a:pt x="156806" y="574217"/>
                </a:lnTo>
                <a:lnTo>
                  <a:pt x="121437" y="545058"/>
                </a:lnTo>
                <a:lnTo>
                  <a:pt x="92265" y="509676"/>
                </a:lnTo>
                <a:lnTo>
                  <a:pt x="70243" y="469049"/>
                </a:lnTo>
                <a:lnTo>
                  <a:pt x="56349" y="424116"/>
                </a:lnTo>
                <a:lnTo>
                  <a:pt x="51498" y="375831"/>
                </a:lnTo>
                <a:lnTo>
                  <a:pt x="56349" y="327545"/>
                </a:lnTo>
                <a:lnTo>
                  <a:pt x="70243" y="282600"/>
                </a:lnTo>
                <a:lnTo>
                  <a:pt x="92265" y="241973"/>
                </a:lnTo>
                <a:lnTo>
                  <a:pt x="121437" y="206603"/>
                </a:lnTo>
                <a:lnTo>
                  <a:pt x="156806" y="177431"/>
                </a:lnTo>
                <a:lnTo>
                  <a:pt x="197446" y="155422"/>
                </a:lnTo>
                <a:lnTo>
                  <a:pt x="242379" y="141516"/>
                </a:lnTo>
                <a:lnTo>
                  <a:pt x="290664" y="136664"/>
                </a:lnTo>
                <a:lnTo>
                  <a:pt x="338963" y="141516"/>
                </a:lnTo>
                <a:lnTo>
                  <a:pt x="383895" y="155422"/>
                </a:lnTo>
                <a:lnTo>
                  <a:pt x="424522" y="177431"/>
                </a:lnTo>
                <a:lnTo>
                  <a:pt x="459905" y="206603"/>
                </a:lnTo>
                <a:lnTo>
                  <a:pt x="489077" y="241973"/>
                </a:lnTo>
                <a:lnTo>
                  <a:pt x="511086" y="282600"/>
                </a:lnTo>
                <a:lnTo>
                  <a:pt x="524992" y="327545"/>
                </a:lnTo>
                <a:lnTo>
                  <a:pt x="529844" y="375831"/>
                </a:lnTo>
                <a:lnTo>
                  <a:pt x="529844" y="211404"/>
                </a:lnTo>
                <a:lnTo>
                  <a:pt x="527138" y="206806"/>
                </a:lnTo>
                <a:lnTo>
                  <a:pt x="493115" y="167411"/>
                </a:lnTo>
                <a:lnTo>
                  <a:pt x="518731" y="141795"/>
                </a:lnTo>
                <a:lnTo>
                  <a:pt x="521868" y="136664"/>
                </a:lnTo>
                <a:lnTo>
                  <a:pt x="522922" y="134962"/>
                </a:lnTo>
                <a:lnTo>
                  <a:pt x="524002" y="133184"/>
                </a:lnTo>
                <a:lnTo>
                  <a:pt x="499948" y="98450"/>
                </a:lnTo>
                <a:lnTo>
                  <a:pt x="490499" y="99910"/>
                </a:lnTo>
                <a:lnTo>
                  <a:pt x="482003" y="105067"/>
                </a:lnTo>
                <a:lnTo>
                  <a:pt x="452958" y="134962"/>
                </a:lnTo>
                <a:lnTo>
                  <a:pt x="421157" y="116433"/>
                </a:lnTo>
                <a:lnTo>
                  <a:pt x="387515" y="102069"/>
                </a:lnTo>
                <a:lnTo>
                  <a:pt x="352425" y="92202"/>
                </a:lnTo>
                <a:lnTo>
                  <a:pt x="316293" y="87134"/>
                </a:lnTo>
                <a:lnTo>
                  <a:pt x="316293" y="51257"/>
                </a:lnTo>
                <a:lnTo>
                  <a:pt x="393166" y="51257"/>
                </a:lnTo>
                <a:lnTo>
                  <a:pt x="393166" y="0"/>
                </a:lnTo>
                <a:lnTo>
                  <a:pt x="188163" y="0"/>
                </a:lnTo>
                <a:lnTo>
                  <a:pt x="188163" y="51257"/>
                </a:lnTo>
                <a:lnTo>
                  <a:pt x="265049" y="51257"/>
                </a:lnTo>
                <a:lnTo>
                  <a:pt x="265049" y="86271"/>
                </a:lnTo>
                <a:lnTo>
                  <a:pt x="218236" y="94107"/>
                </a:lnTo>
                <a:lnTo>
                  <a:pt x="174523" y="108966"/>
                </a:lnTo>
                <a:lnTo>
                  <a:pt x="134442" y="130187"/>
                </a:lnTo>
                <a:lnTo>
                  <a:pt x="98526" y="157124"/>
                </a:lnTo>
                <a:lnTo>
                  <a:pt x="67297" y="189090"/>
                </a:lnTo>
                <a:lnTo>
                  <a:pt x="41300" y="225450"/>
                </a:lnTo>
                <a:lnTo>
                  <a:pt x="21069" y="265518"/>
                </a:lnTo>
                <a:lnTo>
                  <a:pt x="7124" y="308648"/>
                </a:lnTo>
                <a:lnTo>
                  <a:pt x="0" y="354177"/>
                </a:lnTo>
                <a:lnTo>
                  <a:pt x="114" y="375831"/>
                </a:lnTo>
                <a:lnTo>
                  <a:pt x="228" y="398322"/>
                </a:lnTo>
                <a:lnTo>
                  <a:pt x="8077" y="448043"/>
                </a:lnTo>
                <a:lnTo>
                  <a:pt x="22936" y="491629"/>
                </a:lnTo>
                <a:lnTo>
                  <a:pt x="44170" y="531660"/>
                </a:lnTo>
                <a:lnTo>
                  <a:pt x="71094" y="567588"/>
                </a:lnTo>
                <a:lnTo>
                  <a:pt x="103073" y="598868"/>
                </a:lnTo>
                <a:lnTo>
                  <a:pt x="139420" y="624941"/>
                </a:lnTo>
                <a:lnTo>
                  <a:pt x="179501" y="645261"/>
                </a:lnTo>
                <a:lnTo>
                  <a:pt x="222631" y="659282"/>
                </a:lnTo>
                <a:lnTo>
                  <a:pt x="268173" y="666457"/>
                </a:lnTo>
                <a:lnTo>
                  <a:pt x="315442" y="666242"/>
                </a:lnTo>
                <a:lnTo>
                  <a:pt x="362038" y="658406"/>
                </a:lnTo>
                <a:lnTo>
                  <a:pt x="405625" y="643547"/>
                </a:lnTo>
                <a:lnTo>
                  <a:pt x="445655" y="622312"/>
                </a:lnTo>
                <a:lnTo>
                  <a:pt x="481584" y="595388"/>
                </a:lnTo>
                <a:lnTo>
                  <a:pt x="512864" y="563422"/>
                </a:lnTo>
                <a:lnTo>
                  <a:pt x="538937" y="527062"/>
                </a:lnTo>
                <a:lnTo>
                  <a:pt x="559257" y="486994"/>
                </a:lnTo>
                <a:lnTo>
                  <a:pt x="573278" y="443852"/>
                </a:lnTo>
                <a:lnTo>
                  <a:pt x="580453" y="398322"/>
                </a:lnTo>
                <a:close/>
              </a:path>
            </a:pathLst>
          </a:custGeom>
          <a:solidFill>
            <a:srgbClr val="FDF1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26" name="object 26" descr=""/>
          <p:cNvGrpSpPr/>
          <p:nvPr/>
        </p:nvGrpSpPr>
        <p:grpSpPr>
          <a:xfrm>
            <a:off x="8876417" y="4444174"/>
            <a:ext cx="581025" cy="667385"/>
            <a:chOff x="8876417" y="4444174"/>
            <a:chExt cx="581025" cy="667385"/>
          </a:xfrm>
        </p:grpSpPr>
        <p:sp>
          <p:nvSpPr>
            <p:cNvPr id="27" name="object 27" descr=""/>
            <p:cNvSpPr/>
            <p:nvPr/>
          </p:nvSpPr>
          <p:spPr>
            <a:xfrm>
              <a:off x="8876417" y="4444174"/>
              <a:ext cx="581025" cy="667385"/>
            </a:xfrm>
            <a:custGeom>
              <a:avLst/>
              <a:gdLst/>
              <a:ahLst/>
              <a:cxnLst/>
              <a:rect l="l" t="t" r="r" b="b"/>
              <a:pathLst>
                <a:path w="581025" h="667385">
                  <a:moveTo>
                    <a:pt x="316425" y="51248"/>
                  </a:moveTo>
                  <a:lnTo>
                    <a:pt x="265174" y="51248"/>
                  </a:lnTo>
                  <a:lnTo>
                    <a:pt x="265174" y="86268"/>
                  </a:lnTo>
                  <a:lnTo>
                    <a:pt x="218444" y="94159"/>
                  </a:lnTo>
                  <a:lnTo>
                    <a:pt x="174759" y="109035"/>
                  </a:lnTo>
                  <a:lnTo>
                    <a:pt x="134662" y="130247"/>
                  </a:lnTo>
                  <a:lnTo>
                    <a:pt x="98701" y="157146"/>
                  </a:lnTo>
                  <a:lnTo>
                    <a:pt x="67419" y="189083"/>
                  </a:lnTo>
                  <a:lnTo>
                    <a:pt x="41363" y="225408"/>
                  </a:lnTo>
                  <a:lnTo>
                    <a:pt x="21077" y="265472"/>
                  </a:lnTo>
                  <a:lnTo>
                    <a:pt x="7108" y="308626"/>
                  </a:lnTo>
                  <a:lnTo>
                    <a:pt x="0" y="354219"/>
                  </a:lnTo>
                  <a:lnTo>
                    <a:pt x="278" y="398516"/>
                  </a:lnTo>
                  <a:lnTo>
                    <a:pt x="298" y="401604"/>
                  </a:lnTo>
                  <a:lnTo>
                    <a:pt x="8189" y="448332"/>
                  </a:lnTo>
                  <a:lnTo>
                    <a:pt x="23067" y="492016"/>
                  </a:lnTo>
                  <a:lnTo>
                    <a:pt x="44280" y="532110"/>
                  </a:lnTo>
                  <a:lnTo>
                    <a:pt x="71181" y="568071"/>
                  </a:lnTo>
                  <a:lnTo>
                    <a:pt x="103120" y="599352"/>
                  </a:lnTo>
                  <a:lnTo>
                    <a:pt x="139448" y="625407"/>
                  </a:lnTo>
                  <a:lnTo>
                    <a:pt x="179515" y="645693"/>
                  </a:lnTo>
                  <a:lnTo>
                    <a:pt x="222673" y="659663"/>
                  </a:lnTo>
                  <a:lnTo>
                    <a:pt x="268272" y="666772"/>
                  </a:lnTo>
                  <a:lnTo>
                    <a:pt x="315662" y="666474"/>
                  </a:lnTo>
                  <a:lnTo>
                    <a:pt x="362389" y="658583"/>
                  </a:lnTo>
                  <a:lnTo>
                    <a:pt x="406073" y="643706"/>
                  </a:lnTo>
                  <a:lnTo>
                    <a:pt x="446168" y="622493"/>
                  </a:lnTo>
                  <a:lnTo>
                    <a:pt x="456044" y="615105"/>
                  </a:lnTo>
                  <a:lnTo>
                    <a:pt x="290800" y="615105"/>
                  </a:lnTo>
                  <a:lnTo>
                    <a:pt x="242581" y="610258"/>
                  </a:lnTo>
                  <a:lnTo>
                    <a:pt x="197668" y="596330"/>
                  </a:lnTo>
                  <a:lnTo>
                    <a:pt x="157023" y="574285"/>
                  </a:lnTo>
                  <a:lnTo>
                    <a:pt x="121608" y="545083"/>
                  </a:lnTo>
                  <a:lnTo>
                    <a:pt x="92385" y="509686"/>
                  </a:lnTo>
                  <a:lnTo>
                    <a:pt x="70317" y="469057"/>
                  </a:lnTo>
                  <a:lnTo>
                    <a:pt x="56365" y="424156"/>
                  </a:lnTo>
                  <a:lnTo>
                    <a:pt x="51492" y="375946"/>
                  </a:lnTo>
                  <a:lnTo>
                    <a:pt x="56336" y="327733"/>
                  </a:lnTo>
                  <a:lnTo>
                    <a:pt x="70261" y="282824"/>
                  </a:lnTo>
                  <a:lnTo>
                    <a:pt x="92306" y="242181"/>
                  </a:lnTo>
                  <a:lnTo>
                    <a:pt x="121418" y="206878"/>
                  </a:lnTo>
                  <a:lnTo>
                    <a:pt x="156908" y="177544"/>
                  </a:lnTo>
                  <a:lnTo>
                    <a:pt x="197541" y="155476"/>
                  </a:lnTo>
                  <a:lnTo>
                    <a:pt x="242446" y="141524"/>
                  </a:lnTo>
                  <a:lnTo>
                    <a:pt x="290663" y="136650"/>
                  </a:lnTo>
                  <a:lnTo>
                    <a:pt x="522064" y="136651"/>
                  </a:lnTo>
                  <a:lnTo>
                    <a:pt x="523121" y="134954"/>
                  </a:lnTo>
                  <a:lnTo>
                    <a:pt x="453094" y="134954"/>
                  </a:lnTo>
                  <a:lnTo>
                    <a:pt x="421477" y="116399"/>
                  </a:lnTo>
                  <a:lnTo>
                    <a:pt x="387869" y="102142"/>
                  </a:lnTo>
                  <a:lnTo>
                    <a:pt x="352706" y="92333"/>
                  </a:lnTo>
                  <a:lnTo>
                    <a:pt x="316425" y="87122"/>
                  </a:lnTo>
                  <a:lnTo>
                    <a:pt x="316425" y="51248"/>
                  </a:lnTo>
                  <a:close/>
                </a:path>
                <a:path w="581025" h="667385">
                  <a:moveTo>
                    <a:pt x="522064" y="136651"/>
                  </a:moveTo>
                  <a:lnTo>
                    <a:pt x="290663" y="136650"/>
                  </a:lnTo>
                  <a:lnTo>
                    <a:pt x="339132" y="141524"/>
                  </a:lnTo>
                  <a:lnTo>
                    <a:pt x="338960" y="141524"/>
                  </a:lnTo>
                  <a:lnTo>
                    <a:pt x="383881" y="155476"/>
                  </a:lnTo>
                  <a:lnTo>
                    <a:pt x="424521" y="177544"/>
                  </a:lnTo>
                  <a:lnTo>
                    <a:pt x="460016" y="206878"/>
                  </a:lnTo>
                  <a:lnTo>
                    <a:pt x="489130" y="242181"/>
                  </a:lnTo>
                  <a:lnTo>
                    <a:pt x="511179" y="282824"/>
                  </a:lnTo>
                  <a:lnTo>
                    <a:pt x="525094" y="327599"/>
                  </a:lnTo>
                  <a:lnTo>
                    <a:pt x="529971" y="375810"/>
                  </a:lnTo>
                  <a:lnTo>
                    <a:pt x="525203" y="424011"/>
                  </a:lnTo>
                  <a:lnTo>
                    <a:pt x="511366" y="468860"/>
                  </a:lnTo>
                  <a:lnTo>
                    <a:pt x="489419" y="509463"/>
                  </a:lnTo>
                  <a:lnTo>
                    <a:pt x="460321" y="544857"/>
                  </a:lnTo>
                  <a:lnTo>
                    <a:pt x="425030" y="574080"/>
                  </a:lnTo>
                  <a:lnTo>
                    <a:pt x="384505" y="596171"/>
                  </a:lnTo>
                  <a:lnTo>
                    <a:pt x="339412" y="610258"/>
                  </a:lnTo>
                  <a:lnTo>
                    <a:pt x="338815" y="610258"/>
                  </a:lnTo>
                  <a:lnTo>
                    <a:pt x="291586" y="615105"/>
                  </a:lnTo>
                  <a:lnTo>
                    <a:pt x="456044" y="615105"/>
                  </a:lnTo>
                  <a:lnTo>
                    <a:pt x="513411" y="563655"/>
                  </a:lnTo>
                  <a:lnTo>
                    <a:pt x="539468" y="527329"/>
                  </a:lnTo>
                  <a:lnTo>
                    <a:pt x="559755" y="487264"/>
                  </a:lnTo>
                  <a:lnTo>
                    <a:pt x="573726" y="444110"/>
                  </a:lnTo>
                  <a:lnTo>
                    <a:pt x="580835" y="398516"/>
                  </a:lnTo>
                  <a:lnTo>
                    <a:pt x="580558" y="354220"/>
                  </a:lnTo>
                  <a:lnTo>
                    <a:pt x="580538" y="351131"/>
                  </a:lnTo>
                  <a:lnTo>
                    <a:pt x="571402" y="299858"/>
                  </a:lnTo>
                  <a:lnTo>
                    <a:pt x="553452" y="251400"/>
                  </a:lnTo>
                  <a:lnTo>
                    <a:pt x="527221" y="206878"/>
                  </a:lnTo>
                  <a:lnTo>
                    <a:pt x="493241" y="167411"/>
                  </a:lnTo>
                  <a:lnTo>
                    <a:pt x="518866" y="141787"/>
                  </a:lnTo>
                  <a:lnTo>
                    <a:pt x="522064" y="136651"/>
                  </a:lnTo>
                  <a:close/>
                </a:path>
                <a:path w="581025" h="667385">
                  <a:moveTo>
                    <a:pt x="500236" y="98435"/>
                  </a:moveTo>
                  <a:lnTo>
                    <a:pt x="490708" y="99973"/>
                  </a:lnTo>
                  <a:lnTo>
                    <a:pt x="482136" y="105059"/>
                  </a:lnTo>
                  <a:lnTo>
                    <a:pt x="453094" y="134954"/>
                  </a:lnTo>
                  <a:lnTo>
                    <a:pt x="523121" y="134954"/>
                  </a:lnTo>
                  <a:lnTo>
                    <a:pt x="524181" y="133251"/>
                  </a:lnTo>
                  <a:lnTo>
                    <a:pt x="525794" y="123670"/>
                  </a:lnTo>
                  <a:lnTo>
                    <a:pt x="523729" y="114180"/>
                  </a:lnTo>
                  <a:lnTo>
                    <a:pt x="518012" y="105913"/>
                  </a:lnTo>
                  <a:lnTo>
                    <a:pt x="509684" y="100422"/>
                  </a:lnTo>
                  <a:lnTo>
                    <a:pt x="500236" y="98435"/>
                  </a:lnTo>
                  <a:close/>
                </a:path>
                <a:path w="581025" h="667385">
                  <a:moveTo>
                    <a:pt x="393301" y="0"/>
                  </a:moveTo>
                  <a:lnTo>
                    <a:pt x="188297" y="0"/>
                  </a:lnTo>
                  <a:lnTo>
                    <a:pt x="188297" y="51248"/>
                  </a:lnTo>
                  <a:lnTo>
                    <a:pt x="393301" y="51248"/>
                  </a:lnTo>
                  <a:lnTo>
                    <a:pt x="393301" y="0"/>
                  </a:lnTo>
                  <a:close/>
                </a:path>
              </a:pathLst>
            </a:custGeom>
            <a:solidFill>
              <a:srgbClr val="FDF1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8" name="object 28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167195" y="4614934"/>
              <a:ext cx="205004" cy="204993"/>
            </a:xfrm>
            <a:prstGeom prst="rect">
              <a:avLst/>
            </a:prstGeom>
          </p:spPr>
        </p:pic>
      </p:grpSp>
      <p:sp>
        <p:nvSpPr>
          <p:cNvPr id="29" name="object 29" descr=""/>
          <p:cNvSpPr txBox="1"/>
          <p:nvPr/>
        </p:nvSpPr>
        <p:spPr>
          <a:xfrm>
            <a:off x="8846184" y="2982277"/>
            <a:ext cx="641985" cy="2203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250" spc="-240" b="1">
                <a:latin typeface="Tahoma"/>
                <a:cs typeface="Tahoma"/>
              </a:rPr>
              <a:t>5+</a:t>
            </a:r>
            <a:r>
              <a:rPr dirty="0" sz="1250" spc="-80" b="1">
                <a:latin typeface="Tahoma"/>
                <a:cs typeface="Tahoma"/>
              </a:rPr>
              <a:t> </a:t>
            </a:r>
            <a:r>
              <a:rPr dirty="0" sz="1250" spc="-50" b="1">
                <a:latin typeface="Tahoma"/>
                <a:cs typeface="Tahoma"/>
              </a:rPr>
              <a:t>Years</a:t>
            </a:r>
            <a:endParaRPr sz="1250">
              <a:latin typeface="Tahoma"/>
              <a:cs typeface="Tahoma"/>
            </a:endParaRPr>
          </a:p>
        </p:txBody>
      </p:sp>
      <p:sp>
        <p:nvSpPr>
          <p:cNvPr id="30" name="object 30" descr=""/>
          <p:cNvSpPr txBox="1"/>
          <p:nvPr/>
        </p:nvSpPr>
        <p:spPr>
          <a:xfrm>
            <a:off x="2975610" y="2189162"/>
            <a:ext cx="1914525" cy="8655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80975" indent="-168275">
              <a:lnSpc>
                <a:spcPts val="1300"/>
              </a:lnSpc>
              <a:spcBef>
                <a:spcPts val="125"/>
              </a:spcBef>
              <a:buFont typeface="Arial MT"/>
              <a:buChar char="•"/>
              <a:tabLst>
                <a:tab pos="180975" algn="l"/>
              </a:tabLst>
            </a:pPr>
            <a:r>
              <a:rPr dirty="0" sz="1100" spc="-10">
                <a:latin typeface="Segoe UI Emoji"/>
                <a:cs typeface="Segoe UI Emoji"/>
              </a:rPr>
              <a:t>Lower</a:t>
            </a:r>
            <a:r>
              <a:rPr dirty="0" sz="1100" spc="-45">
                <a:latin typeface="Segoe UI Emoji"/>
                <a:cs typeface="Segoe UI Emoji"/>
              </a:rPr>
              <a:t> </a:t>
            </a:r>
            <a:r>
              <a:rPr dirty="0" sz="1100" spc="-35">
                <a:latin typeface="Segoe UI Emoji"/>
                <a:cs typeface="Segoe UI Emoji"/>
              </a:rPr>
              <a:t>Per-</a:t>
            </a:r>
            <a:r>
              <a:rPr dirty="0" sz="1100" spc="-10">
                <a:latin typeface="Segoe UI Emoji"/>
                <a:cs typeface="Segoe UI Emoji"/>
              </a:rPr>
              <a:t>Unit</a:t>
            </a:r>
            <a:r>
              <a:rPr dirty="0" sz="1100" spc="-120">
                <a:latin typeface="Segoe UI Emoji"/>
                <a:cs typeface="Segoe UI Emoji"/>
              </a:rPr>
              <a:t> </a:t>
            </a:r>
            <a:r>
              <a:rPr dirty="0" sz="1100" spc="-10">
                <a:latin typeface="Segoe UI Emoji"/>
                <a:cs typeface="Segoe UI Emoji"/>
              </a:rPr>
              <a:t>Tire</a:t>
            </a:r>
            <a:r>
              <a:rPr dirty="0" sz="1100" spc="-125">
                <a:latin typeface="Segoe UI Emoji"/>
                <a:cs typeface="Segoe UI Emoji"/>
              </a:rPr>
              <a:t> </a:t>
            </a:r>
            <a:r>
              <a:rPr dirty="0" sz="1100" spc="-10">
                <a:latin typeface="Segoe UI Emoji"/>
                <a:cs typeface="Segoe UI Emoji"/>
              </a:rPr>
              <a:t>Prices</a:t>
            </a:r>
            <a:endParaRPr sz="1100">
              <a:latin typeface="Segoe UI Emoji"/>
              <a:cs typeface="Segoe UI Emoji"/>
            </a:endParaRPr>
          </a:p>
          <a:p>
            <a:pPr marL="180975" indent="-168275">
              <a:lnSpc>
                <a:spcPts val="1300"/>
              </a:lnSpc>
              <a:buFont typeface="Arial MT"/>
              <a:buChar char="•"/>
              <a:tabLst>
                <a:tab pos="180975" algn="l"/>
              </a:tabLst>
            </a:pPr>
            <a:r>
              <a:rPr dirty="0" sz="1100" spc="-10">
                <a:latin typeface="Segoe UI Emoji"/>
                <a:cs typeface="Segoe UI Emoji"/>
              </a:rPr>
              <a:t>Shared</a:t>
            </a:r>
            <a:r>
              <a:rPr dirty="0" sz="1100" spc="-70">
                <a:latin typeface="Segoe UI Emoji"/>
                <a:cs typeface="Segoe UI Emoji"/>
              </a:rPr>
              <a:t> </a:t>
            </a:r>
            <a:r>
              <a:rPr dirty="0" sz="1100" spc="-20">
                <a:latin typeface="Segoe UI Emoji"/>
                <a:cs typeface="Segoe UI Emoji"/>
              </a:rPr>
              <a:t>Procurement </a:t>
            </a:r>
            <a:r>
              <a:rPr dirty="0" sz="1100" spc="-35">
                <a:latin typeface="Segoe UI Emoji"/>
                <a:cs typeface="Segoe UI Emoji"/>
              </a:rPr>
              <a:t>of</a:t>
            </a:r>
            <a:r>
              <a:rPr dirty="0" sz="1100" spc="15">
                <a:latin typeface="Segoe UI Emoji"/>
                <a:cs typeface="Segoe UI Emoji"/>
              </a:rPr>
              <a:t> </a:t>
            </a:r>
            <a:r>
              <a:rPr dirty="0" sz="1100" spc="-25">
                <a:latin typeface="Segoe UI Emoji"/>
                <a:cs typeface="Segoe UI Emoji"/>
              </a:rPr>
              <a:t>Raw</a:t>
            </a:r>
            <a:endParaRPr sz="1100">
              <a:latin typeface="Segoe UI Emoji"/>
              <a:cs typeface="Segoe UI Emoji"/>
            </a:endParaRPr>
          </a:p>
          <a:p>
            <a:pPr marL="184150">
              <a:lnSpc>
                <a:spcPts val="1300"/>
              </a:lnSpc>
              <a:spcBef>
                <a:spcPts val="35"/>
              </a:spcBef>
            </a:pPr>
            <a:r>
              <a:rPr dirty="0" sz="1100" spc="-10">
                <a:latin typeface="Segoe UI Emoji"/>
                <a:cs typeface="Segoe UI Emoji"/>
              </a:rPr>
              <a:t>Materials</a:t>
            </a:r>
            <a:endParaRPr sz="1100">
              <a:latin typeface="Segoe UI Emoji"/>
              <a:cs typeface="Segoe UI Emoji"/>
            </a:endParaRPr>
          </a:p>
          <a:p>
            <a:pPr marL="180975" indent="-168275">
              <a:lnSpc>
                <a:spcPts val="1300"/>
              </a:lnSpc>
              <a:buFont typeface="Arial MT"/>
              <a:buChar char="•"/>
              <a:tabLst>
                <a:tab pos="180975" algn="l"/>
              </a:tabLst>
            </a:pPr>
            <a:r>
              <a:rPr dirty="0" sz="1100" spc="-30">
                <a:latin typeface="Segoe UI Emoji"/>
                <a:cs typeface="Segoe UI Emoji"/>
              </a:rPr>
              <a:t>Optimized</a:t>
            </a:r>
            <a:r>
              <a:rPr dirty="0" sz="1100" spc="-75">
                <a:latin typeface="Segoe UI Emoji"/>
                <a:cs typeface="Segoe UI Emoji"/>
              </a:rPr>
              <a:t> </a:t>
            </a:r>
            <a:r>
              <a:rPr dirty="0" sz="1100" spc="-10">
                <a:latin typeface="Segoe UI Emoji"/>
                <a:cs typeface="Segoe UI Emoji"/>
              </a:rPr>
              <a:t>Supply</a:t>
            </a:r>
            <a:r>
              <a:rPr dirty="0" sz="1100" spc="-25">
                <a:latin typeface="Segoe UI Emoji"/>
                <a:cs typeface="Segoe UI Emoji"/>
              </a:rPr>
              <a:t> </a:t>
            </a:r>
            <a:r>
              <a:rPr dirty="0" sz="1100">
                <a:latin typeface="Segoe UI Emoji"/>
                <a:cs typeface="Segoe UI Emoji"/>
              </a:rPr>
              <a:t>Chain</a:t>
            </a:r>
            <a:r>
              <a:rPr dirty="0" sz="1100" spc="25">
                <a:latin typeface="Segoe UI Emoji"/>
                <a:cs typeface="Segoe UI Emoji"/>
              </a:rPr>
              <a:t> </a:t>
            </a:r>
            <a:r>
              <a:rPr dirty="0" sz="1100" spc="-25">
                <a:latin typeface="Segoe UI Emoji"/>
                <a:cs typeface="Segoe UI Emoji"/>
              </a:rPr>
              <a:t>and</a:t>
            </a:r>
            <a:endParaRPr sz="1100">
              <a:latin typeface="Segoe UI Emoji"/>
              <a:cs typeface="Segoe UI Emoji"/>
            </a:endParaRPr>
          </a:p>
          <a:p>
            <a:pPr marL="184150">
              <a:lnSpc>
                <a:spcPct val="100000"/>
              </a:lnSpc>
              <a:spcBef>
                <a:spcPts val="30"/>
              </a:spcBef>
            </a:pPr>
            <a:r>
              <a:rPr dirty="0" sz="1100" spc="-10">
                <a:latin typeface="Segoe UI Emoji"/>
                <a:cs typeface="Segoe UI Emoji"/>
              </a:rPr>
              <a:t>Logistics</a:t>
            </a:r>
            <a:endParaRPr sz="1100">
              <a:latin typeface="Segoe UI Emoji"/>
              <a:cs typeface="Segoe UI Emoji"/>
            </a:endParaRPr>
          </a:p>
        </p:txBody>
      </p:sp>
      <p:sp>
        <p:nvSpPr>
          <p:cNvPr id="31" name="object 31" descr=""/>
          <p:cNvSpPr txBox="1"/>
          <p:nvPr/>
        </p:nvSpPr>
        <p:spPr>
          <a:xfrm>
            <a:off x="5346953" y="2257488"/>
            <a:ext cx="2752090" cy="864869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81610" indent="-168910">
              <a:lnSpc>
                <a:spcPts val="1300"/>
              </a:lnSpc>
              <a:spcBef>
                <a:spcPts val="125"/>
              </a:spcBef>
              <a:buFont typeface="Arial MT"/>
              <a:buChar char="•"/>
              <a:tabLst>
                <a:tab pos="181610" algn="l"/>
              </a:tabLst>
            </a:pPr>
            <a:r>
              <a:rPr dirty="0" sz="1100" spc="-20">
                <a:latin typeface="Segoe UI Emoji"/>
                <a:cs typeface="Segoe UI Emoji"/>
              </a:rPr>
              <a:t>Significant</a:t>
            </a:r>
            <a:r>
              <a:rPr dirty="0" sz="1100" spc="-30">
                <a:latin typeface="Segoe UI Emoji"/>
                <a:cs typeface="Segoe UI Emoji"/>
              </a:rPr>
              <a:t> </a:t>
            </a:r>
            <a:r>
              <a:rPr dirty="0" sz="1100">
                <a:latin typeface="Segoe UI Emoji"/>
                <a:cs typeface="Segoe UI Emoji"/>
              </a:rPr>
              <a:t>cost</a:t>
            </a:r>
            <a:r>
              <a:rPr dirty="0" sz="1100" spc="-30">
                <a:latin typeface="Segoe UI Emoji"/>
                <a:cs typeface="Segoe UI Emoji"/>
              </a:rPr>
              <a:t> </a:t>
            </a:r>
            <a:r>
              <a:rPr dirty="0" sz="1100" spc="-10">
                <a:latin typeface="Segoe UI Emoji"/>
                <a:cs typeface="Segoe UI Emoji"/>
              </a:rPr>
              <a:t>savings</a:t>
            </a:r>
            <a:r>
              <a:rPr dirty="0" sz="1100" spc="-60">
                <a:latin typeface="Segoe UI Emoji"/>
                <a:cs typeface="Segoe UI Emoji"/>
              </a:rPr>
              <a:t> </a:t>
            </a:r>
            <a:r>
              <a:rPr dirty="0" sz="1100">
                <a:latin typeface="Segoe UI Emoji"/>
                <a:cs typeface="Segoe UI Emoji"/>
              </a:rPr>
              <a:t>and</a:t>
            </a:r>
            <a:r>
              <a:rPr dirty="0" sz="1100" spc="10">
                <a:latin typeface="Segoe UI Emoji"/>
                <a:cs typeface="Segoe UI Emoji"/>
              </a:rPr>
              <a:t> </a:t>
            </a:r>
            <a:r>
              <a:rPr dirty="0" sz="1100" spc="-10">
                <a:latin typeface="Segoe UI Emoji"/>
                <a:cs typeface="Segoe UI Emoji"/>
              </a:rPr>
              <a:t>technological</a:t>
            </a:r>
            <a:endParaRPr sz="1100">
              <a:latin typeface="Segoe UI Emoji"/>
              <a:cs typeface="Segoe UI Emoji"/>
            </a:endParaRPr>
          </a:p>
          <a:p>
            <a:pPr marL="184150">
              <a:lnSpc>
                <a:spcPts val="1300"/>
              </a:lnSpc>
            </a:pPr>
            <a:r>
              <a:rPr dirty="0" sz="1100">
                <a:latin typeface="Segoe UI Emoji"/>
                <a:cs typeface="Segoe UI Emoji"/>
              </a:rPr>
              <a:t>advancements</a:t>
            </a:r>
            <a:r>
              <a:rPr dirty="0" sz="1100" spc="-85">
                <a:latin typeface="Segoe UI Emoji"/>
                <a:cs typeface="Segoe UI Emoji"/>
              </a:rPr>
              <a:t> </a:t>
            </a:r>
            <a:r>
              <a:rPr dirty="0" sz="1100" spc="-10">
                <a:latin typeface="Segoe UI Emoji"/>
                <a:cs typeface="Segoe UI Emoji"/>
              </a:rPr>
              <a:t>benefit</a:t>
            </a:r>
            <a:endParaRPr sz="1100">
              <a:latin typeface="Segoe UI Emoji"/>
              <a:cs typeface="Segoe UI Emoji"/>
            </a:endParaRPr>
          </a:p>
          <a:p>
            <a:pPr marL="212725" indent="-200025">
              <a:lnSpc>
                <a:spcPts val="1300"/>
              </a:lnSpc>
              <a:spcBef>
                <a:spcPts val="35"/>
              </a:spcBef>
              <a:buFont typeface="Arial MT"/>
              <a:buChar char="•"/>
              <a:tabLst>
                <a:tab pos="212725" algn="l"/>
              </a:tabLst>
            </a:pPr>
            <a:r>
              <a:rPr dirty="0" sz="1100" spc="-10">
                <a:latin typeface="Segoe UI Emoji"/>
                <a:cs typeface="Segoe UI Emoji"/>
              </a:rPr>
              <a:t>Collaborative</a:t>
            </a:r>
            <a:r>
              <a:rPr dirty="0" sz="1100" spc="-85">
                <a:latin typeface="Segoe UI Emoji"/>
                <a:cs typeface="Segoe UI Emoji"/>
              </a:rPr>
              <a:t> </a:t>
            </a:r>
            <a:r>
              <a:rPr dirty="0" sz="1100" spc="-20">
                <a:latin typeface="Segoe UI Emoji"/>
                <a:cs typeface="Segoe UI Emoji"/>
              </a:rPr>
              <a:t>procurement</a:t>
            </a:r>
            <a:r>
              <a:rPr dirty="0" sz="1100" spc="25">
                <a:latin typeface="Segoe UI Emoji"/>
                <a:cs typeface="Segoe UI Emoji"/>
              </a:rPr>
              <a:t> </a:t>
            </a:r>
            <a:r>
              <a:rPr dirty="0" sz="1100" spc="-10">
                <a:latin typeface="Segoe UI Emoji"/>
                <a:cs typeface="Segoe UI Emoji"/>
              </a:rPr>
              <a:t>offers</a:t>
            </a:r>
            <a:r>
              <a:rPr dirty="0" sz="1100" spc="-20">
                <a:latin typeface="Segoe UI Emoji"/>
                <a:cs typeface="Segoe UI Emoji"/>
              </a:rPr>
              <a:t> bulk</a:t>
            </a:r>
            <a:endParaRPr sz="1100">
              <a:latin typeface="Segoe UI Emoji"/>
              <a:cs typeface="Segoe UI Emoji"/>
            </a:endParaRPr>
          </a:p>
          <a:p>
            <a:pPr marL="184150">
              <a:lnSpc>
                <a:spcPts val="1295"/>
              </a:lnSpc>
            </a:pPr>
            <a:r>
              <a:rPr dirty="0" sz="1100">
                <a:latin typeface="Segoe UI Emoji"/>
                <a:cs typeface="Segoe UI Emoji"/>
              </a:rPr>
              <a:t>discounts</a:t>
            </a:r>
            <a:r>
              <a:rPr dirty="0" sz="1100" spc="-45">
                <a:latin typeface="Segoe UI Emoji"/>
                <a:cs typeface="Segoe UI Emoji"/>
              </a:rPr>
              <a:t> </a:t>
            </a:r>
            <a:r>
              <a:rPr dirty="0" sz="1100" spc="-40">
                <a:latin typeface="Segoe UI Emoji"/>
                <a:cs typeface="Segoe UI Emoji"/>
              </a:rPr>
              <a:t>on </a:t>
            </a:r>
            <a:r>
              <a:rPr dirty="0" sz="1100">
                <a:latin typeface="Segoe UI Emoji"/>
                <a:cs typeface="Segoe UI Emoji"/>
              </a:rPr>
              <a:t>materials</a:t>
            </a:r>
            <a:r>
              <a:rPr dirty="0" sz="1100" spc="-45">
                <a:latin typeface="Segoe UI Emoji"/>
                <a:cs typeface="Segoe UI Emoji"/>
              </a:rPr>
              <a:t> </a:t>
            </a:r>
            <a:r>
              <a:rPr dirty="0" sz="1100">
                <a:latin typeface="Segoe UI Emoji"/>
                <a:cs typeface="Segoe UI Emoji"/>
              </a:rPr>
              <a:t>like</a:t>
            </a:r>
            <a:r>
              <a:rPr dirty="0" sz="1100" spc="-100">
                <a:latin typeface="Segoe UI Emoji"/>
                <a:cs typeface="Segoe UI Emoji"/>
              </a:rPr>
              <a:t> </a:t>
            </a:r>
            <a:r>
              <a:rPr dirty="0" sz="1100" spc="-10">
                <a:latin typeface="Segoe UI Emoji"/>
                <a:cs typeface="Segoe UI Emoji"/>
              </a:rPr>
              <a:t>rubber</a:t>
            </a:r>
            <a:endParaRPr sz="1100">
              <a:latin typeface="Segoe UI Emoji"/>
              <a:cs typeface="Segoe UI Emoji"/>
            </a:endParaRPr>
          </a:p>
          <a:p>
            <a:pPr marL="181610" indent="-168910">
              <a:lnSpc>
                <a:spcPct val="100000"/>
              </a:lnSpc>
              <a:spcBef>
                <a:spcPts val="30"/>
              </a:spcBef>
              <a:buFont typeface="Arial MT"/>
              <a:buChar char="•"/>
              <a:tabLst>
                <a:tab pos="181610" algn="l"/>
              </a:tabLst>
            </a:pPr>
            <a:r>
              <a:rPr dirty="0" sz="1100">
                <a:latin typeface="Segoe UI Emoji"/>
                <a:cs typeface="Segoe UI Emoji"/>
              </a:rPr>
              <a:t>Reduce</a:t>
            </a:r>
            <a:r>
              <a:rPr dirty="0" sz="1100" spc="-105">
                <a:latin typeface="Segoe UI Emoji"/>
                <a:cs typeface="Segoe UI Emoji"/>
              </a:rPr>
              <a:t> </a:t>
            </a:r>
            <a:r>
              <a:rPr dirty="0" sz="1100" spc="-20">
                <a:latin typeface="Segoe UI Emoji"/>
                <a:cs typeface="Segoe UI Emoji"/>
              </a:rPr>
              <a:t>transportation</a:t>
            </a:r>
            <a:r>
              <a:rPr dirty="0" sz="1100" spc="-50">
                <a:latin typeface="Segoe UI Emoji"/>
                <a:cs typeface="Segoe UI Emoji"/>
              </a:rPr>
              <a:t> </a:t>
            </a:r>
            <a:r>
              <a:rPr dirty="0" sz="1100" spc="-10">
                <a:latin typeface="Segoe UI Emoji"/>
                <a:cs typeface="Segoe UI Emoji"/>
              </a:rPr>
              <a:t>and</a:t>
            </a:r>
            <a:r>
              <a:rPr dirty="0" sz="1100" spc="-60">
                <a:latin typeface="Segoe UI Emoji"/>
                <a:cs typeface="Segoe UI Emoji"/>
              </a:rPr>
              <a:t> </a:t>
            </a:r>
            <a:r>
              <a:rPr dirty="0" sz="1100" spc="-30">
                <a:latin typeface="Segoe UI Emoji"/>
                <a:cs typeface="Segoe UI Emoji"/>
              </a:rPr>
              <a:t>inventory</a:t>
            </a:r>
            <a:r>
              <a:rPr dirty="0" sz="1100" spc="-5">
                <a:latin typeface="Segoe UI Emoji"/>
                <a:cs typeface="Segoe UI Emoji"/>
              </a:rPr>
              <a:t> </a:t>
            </a:r>
            <a:r>
              <a:rPr dirty="0" sz="1100" spc="-20">
                <a:latin typeface="Segoe UI Emoji"/>
                <a:cs typeface="Segoe UI Emoji"/>
              </a:rPr>
              <a:t>costs</a:t>
            </a:r>
            <a:endParaRPr sz="1100">
              <a:latin typeface="Segoe UI Emoji"/>
              <a:cs typeface="Segoe UI Emoji"/>
            </a:endParaRPr>
          </a:p>
        </p:txBody>
      </p:sp>
      <p:sp>
        <p:nvSpPr>
          <p:cNvPr id="32" name="object 32" descr=""/>
          <p:cNvSpPr txBox="1"/>
          <p:nvPr/>
        </p:nvSpPr>
        <p:spPr>
          <a:xfrm>
            <a:off x="8846184" y="1873250"/>
            <a:ext cx="641985" cy="21971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250" spc="-240" b="1">
                <a:latin typeface="Tahoma"/>
                <a:cs typeface="Tahoma"/>
              </a:rPr>
              <a:t>5+</a:t>
            </a:r>
            <a:r>
              <a:rPr dirty="0" sz="1250" spc="-75" b="1">
                <a:latin typeface="Tahoma"/>
                <a:cs typeface="Tahoma"/>
              </a:rPr>
              <a:t> </a:t>
            </a:r>
            <a:r>
              <a:rPr dirty="0" sz="1250" spc="-55" b="1">
                <a:latin typeface="Tahoma"/>
                <a:cs typeface="Tahoma"/>
              </a:rPr>
              <a:t>Years</a:t>
            </a:r>
            <a:endParaRPr sz="1250">
              <a:latin typeface="Tahoma"/>
              <a:cs typeface="Tahoma"/>
            </a:endParaRPr>
          </a:p>
        </p:txBody>
      </p:sp>
      <p:sp>
        <p:nvSpPr>
          <p:cNvPr id="33" name="object 33" descr=""/>
          <p:cNvSpPr txBox="1"/>
          <p:nvPr/>
        </p:nvSpPr>
        <p:spPr>
          <a:xfrm>
            <a:off x="2975610" y="3258502"/>
            <a:ext cx="1924685" cy="103695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80975" marR="5080" indent="-168275">
              <a:lnSpc>
                <a:spcPct val="99600"/>
              </a:lnSpc>
              <a:spcBef>
                <a:spcPts val="130"/>
              </a:spcBef>
              <a:buFont typeface="Arial MT"/>
              <a:buChar char="•"/>
              <a:tabLst>
                <a:tab pos="184150" algn="l"/>
              </a:tabLst>
            </a:pPr>
            <a:r>
              <a:rPr dirty="0" sz="1100" spc="-45">
                <a:latin typeface="Segoe UI Emoji"/>
                <a:cs typeface="Segoe UI Emoji"/>
              </a:rPr>
              <a:t>More</a:t>
            </a:r>
            <a:r>
              <a:rPr dirty="0" sz="1100" spc="-120">
                <a:latin typeface="Segoe UI Emoji"/>
                <a:cs typeface="Segoe UI Emoji"/>
              </a:rPr>
              <a:t> </a:t>
            </a:r>
            <a:r>
              <a:rPr dirty="0" sz="1100">
                <a:latin typeface="Segoe UI Emoji"/>
                <a:cs typeface="Segoe UI Emoji"/>
              </a:rPr>
              <a:t>efficient</a:t>
            </a:r>
            <a:r>
              <a:rPr dirty="0" sz="1100" spc="-114">
                <a:latin typeface="Segoe UI Emoji"/>
                <a:cs typeface="Segoe UI Emoji"/>
              </a:rPr>
              <a:t> </a:t>
            </a:r>
            <a:r>
              <a:rPr dirty="0" sz="1100" spc="-10">
                <a:latin typeface="Segoe UI Emoji"/>
                <a:cs typeface="Segoe UI Emoji"/>
              </a:rPr>
              <a:t>resource </a:t>
            </a:r>
            <a:r>
              <a:rPr dirty="0" sz="1100" spc="-10">
                <a:latin typeface="Segoe UI Emoji"/>
                <a:cs typeface="Segoe UI Emoji"/>
              </a:rPr>
              <a:t>	</a:t>
            </a:r>
            <a:r>
              <a:rPr dirty="0" sz="1100">
                <a:latin typeface="Segoe UI Emoji"/>
                <a:cs typeface="Segoe UI Emoji"/>
              </a:rPr>
              <a:t>allocation</a:t>
            </a:r>
            <a:r>
              <a:rPr dirty="0" sz="1100" spc="-40">
                <a:latin typeface="Segoe UI Emoji"/>
                <a:cs typeface="Segoe UI Emoji"/>
              </a:rPr>
              <a:t> </a:t>
            </a:r>
            <a:r>
              <a:rPr dirty="0" sz="1100">
                <a:latin typeface="Segoe UI Emoji"/>
                <a:cs typeface="Segoe UI Emoji"/>
              </a:rPr>
              <a:t>across</a:t>
            </a:r>
            <a:r>
              <a:rPr dirty="0" sz="1100" spc="45">
                <a:latin typeface="Segoe UI Emoji"/>
                <a:cs typeface="Segoe UI Emoji"/>
              </a:rPr>
              <a:t> </a:t>
            </a:r>
            <a:r>
              <a:rPr dirty="0" sz="1100" spc="-20">
                <a:latin typeface="Segoe UI Emoji"/>
                <a:cs typeface="Segoe UI Emoji"/>
              </a:rPr>
              <a:t>Ferrari</a:t>
            </a:r>
            <a:r>
              <a:rPr dirty="0" sz="1100" spc="25">
                <a:latin typeface="Segoe UI Emoji"/>
                <a:cs typeface="Segoe UI Emoji"/>
              </a:rPr>
              <a:t> </a:t>
            </a:r>
            <a:r>
              <a:rPr dirty="0" sz="1100" spc="-25">
                <a:latin typeface="Segoe UI Emoji"/>
                <a:cs typeface="Segoe UI Emoji"/>
              </a:rPr>
              <a:t>and </a:t>
            </a:r>
            <a:r>
              <a:rPr dirty="0" sz="1100" spc="-25">
                <a:latin typeface="Segoe UI Emoji"/>
                <a:cs typeface="Segoe UI Emoji"/>
              </a:rPr>
              <a:t>	</a:t>
            </a:r>
            <a:r>
              <a:rPr dirty="0" sz="1100">
                <a:latin typeface="Segoe UI Emoji"/>
                <a:cs typeface="Segoe UI Emoji"/>
              </a:rPr>
              <a:t>Pirelli’s </a:t>
            </a:r>
            <a:r>
              <a:rPr dirty="0" sz="1100" spc="-10">
                <a:latin typeface="Segoe UI Emoji"/>
                <a:cs typeface="Segoe UI Emoji"/>
              </a:rPr>
              <a:t>RCD</a:t>
            </a:r>
            <a:r>
              <a:rPr dirty="0" sz="1100" spc="5">
                <a:latin typeface="Segoe UI Emoji"/>
                <a:cs typeface="Segoe UI Emoji"/>
              </a:rPr>
              <a:t> </a:t>
            </a:r>
            <a:r>
              <a:rPr dirty="0" sz="1100" spc="-20">
                <a:latin typeface="Segoe UI Emoji"/>
                <a:cs typeface="Segoe UI Emoji"/>
              </a:rPr>
              <a:t>teams</a:t>
            </a:r>
            <a:endParaRPr sz="1100">
              <a:latin typeface="Segoe UI Emoji"/>
              <a:cs typeface="Segoe UI Emoji"/>
            </a:endParaRPr>
          </a:p>
          <a:p>
            <a:pPr marL="180975" indent="-168275">
              <a:lnSpc>
                <a:spcPts val="1275"/>
              </a:lnSpc>
              <a:buFont typeface="Arial MT"/>
              <a:buChar char="•"/>
              <a:tabLst>
                <a:tab pos="180975" algn="l"/>
              </a:tabLst>
            </a:pPr>
            <a:r>
              <a:rPr dirty="0" sz="1100">
                <a:latin typeface="Segoe UI Emoji"/>
                <a:cs typeface="Segoe UI Emoji"/>
              </a:rPr>
              <a:t>3%</a:t>
            </a:r>
            <a:r>
              <a:rPr dirty="0" sz="1100" spc="-80">
                <a:latin typeface="Segoe UI Emoji"/>
                <a:cs typeface="Segoe UI Emoji"/>
              </a:rPr>
              <a:t> </a:t>
            </a:r>
            <a:r>
              <a:rPr dirty="0" sz="1100" spc="-20">
                <a:latin typeface="Segoe UI Emoji"/>
                <a:cs typeface="Segoe UI Emoji"/>
              </a:rPr>
              <a:t>overlap</a:t>
            </a:r>
            <a:r>
              <a:rPr dirty="0" sz="1100" spc="-75">
                <a:latin typeface="Segoe UI Emoji"/>
                <a:cs typeface="Segoe UI Emoji"/>
              </a:rPr>
              <a:t> </a:t>
            </a:r>
            <a:r>
              <a:rPr dirty="0" sz="1100">
                <a:latin typeface="Segoe UI Emoji"/>
                <a:cs typeface="Segoe UI Emoji"/>
              </a:rPr>
              <a:t>in</a:t>
            </a:r>
            <a:r>
              <a:rPr dirty="0" sz="1100" spc="-60">
                <a:latin typeface="Segoe UI Emoji"/>
                <a:cs typeface="Segoe UI Emoji"/>
              </a:rPr>
              <a:t> </a:t>
            </a:r>
            <a:r>
              <a:rPr dirty="0" sz="1100" spc="-10">
                <a:latin typeface="Segoe UI Emoji"/>
                <a:cs typeface="Segoe UI Emoji"/>
              </a:rPr>
              <a:t>RCD</a:t>
            </a:r>
            <a:r>
              <a:rPr dirty="0" sz="1100" spc="-65">
                <a:latin typeface="Segoe UI Emoji"/>
                <a:cs typeface="Segoe UI Emoji"/>
              </a:rPr>
              <a:t> </a:t>
            </a:r>
            <a:r>
              <a:rPr dirty="0" sz="1100" spc="-10">
                <a:latin typeface="Segoe UI Emoji"/>
                <a:cs typeface="Segoe UI Emoji"/>
              </a:rPr>
              <a:t>expenses</a:t>
            </a:r>
            <a:endParaRPr sz="1100">
              <a:latin typeface="Segoe UI Emoji"/>
              <a:cs typeface="Segoe UI Emoji"/>
            </a:endParaRPr>
          </a:p>
          <a:p>
            <a:pPr marL="184150">
              <a:lnSpc>
                <a:spcPct val="100000"/>
              </a:lnSpc>
              <a:spcBef>
                <a:spcPts val="35"/>
              </a:spcBef>
            </a:pPr>
            <a:r>
              <a:rPr dirty="0" sz="1100" spc="-10">
                <a:latin typeface="Segoe UI Emoji"/>
                <a:cs typeface="Segoe UI Emoji"/>
              </a:rPr>
              <a:t>related</a:t>
            </a:r>
            <a:r>
              <a:rPr dirty="0" sz="1100" spc="-85">
                <a:latin typeface="Segoe UI Emoji"/>
                <a:cs typeface="Segoe UI Emoji"/>
              </a:rPr>
              <a:t> </a:t>
            </a:r>
            <a:r>
              <a:rPr dirty="0" sz="1100" spc="-60">
                <a:latin typeface="Segoe UI Emoji"/>
                <a:cs typeface="Segoe UI Emoji"/>
              </a:rPr>
              <a:t>to</a:t>
            </a:r>
            <a:r>
              <a:rPr dirty="0" sz="1100" spc="20">
                <a:latin typeface="Segoe UI Emoji"/>
                <a:cs typeface="Segoe UI Emoji"/>
              </a:rPr>
              <a:t> </a:t>
            </a:r>
            <a:r>
              <a:rPr dirty="0" sz="1100" spc="-20">
                <a:latin typeface="Segoe UI Emoji"/>
                <a:cs typeface="Segoe UI Emoji"/>
              </a:rPr>
              <a:t>tire</a:t>
            </a:r>
            <a:r>
              <a:rPr dirty="0" sz="1100" spc="-125">
                <a:latin typeface="Segoe UI Emoji"/>
                <a:cs typeface="Segoe UI Emoji"/>
              </a:rPr>
              <a:t> </a:t>
            </a:r>
            <a:r>
              <a:rPr dirty="0" sz="1100" spc="-10">
                <a:latin typeface="Segoe UI Emoji"/>
                <a:cs typeface="Segoe UI Emoji"/>
              </a:rPr>
              <a:t>development</a:t>
            </a:r>
            <a:endParaRPr sz="1100">
              <a:latin typeface="Segoe UI Emoji"/>
              <a:cs typeface="Segoe UI Emoji"/>
            </a:endParaRPr>
          </a:p>
          <a:p>
            <a:pPr marL="184150">
              <a:lnSpc>
                <a:spcPct val="100000"/>
              </a:lnSpc>
              <a:spcBef>
                <a:spcPts val="30"/>
              </a:spcBef>
            </a:pPr>
            <a:r>
              <a:rPr dirty="0" sz="1100" spc="-10">
                <a:latin typeface="Segoe UI Emoji"/>
                <a:cs typeface="Segoe UI Emoji"/>
              </a:rPr>
              <a:t>eliminated</a:t>
            </a:r>
            <a:endParaRPr sz="1100">
              <a:latin typeface="Segoe UI Emoji"/>
              <a:cs typeface="Segoe UI Emoji"/>
            </a:endParaRPr>
          </a:p>
        </p:txBody>
      </p:sp>
      <p:sp>
        <p:nvSpPr>
          <p:cNvPr id="34" name="object 34" descr=""/>
          <p:cNvSpPr txBox="1"/>
          <p:nvPr/>
        </p:nvSpPr>
        <p:spPr>
          <a:xfrm>
            <a:off x="5346953" y="3327146"/>
            <a:ext cx="2970530" cy="864869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80975" marR="397510" indent="-168910">
              <a:lnSpc>
                <a:spcPct val="99500"/>
              </a:lnSpc>
              <a:spcBef>
                <a:spcPts val="130"/>
              </a:spcBef>
              <a:buFont typeface="Arial MT"/>
              <a:buChar char="•"/>
              <a:tabLst>
                <a:tab pos="184150" algn="l"/>
              </a:tabLst>
            </a:pPr>
            <a:r>
              <a:rPr dirty="0" sz="1100">
                <a:latin typeface="Segoe UI Emoji"/>
                <a:cs typeface="Segoe UI Emoji"/>
              </a:rPr>
              <a:t>Ferrari</a:t>
            </a:r>
            <a:r>
              <a:rPr dirty="0" sz="1100" spc="-90">
                <a:latin typeface="Segoe UI Emoji"/>
                <a:cs typeface="Segoe UI Emoji"/>
              </a:rPr>
              <a:t> </a:t>
            </a:r>
            <a:r>
              <a:rPr dirty="0" sz="1100">
                <a:latin typeface="Segoe UI Emoji"/>
                <a:cs typeface="Segoe UI Emoji"/>
              </a:rPr>
              <a:t>has</a:t>
            </a:r>
            <a:r>
              <a:rPr dirty="0" sz="1100" spc="-55">
                <a:latin typeface="Segoe UI Emoji"/>
                <a:cs typeface="Segoe UI Emoji"/>
              </a:rPr>
              <a:t> </a:t>
            </a:r>
            <a:r>
              <a:rPr dirty="0" sz="1100" spc="-10">
                <a:latin typeface="Segoe UI Emoji"/>
                <a:cs typeface="Segoe UI Emoji"/>
              </a:rPr>
              <a:t>invested</a:t>
            </a:r>
            <a:r>
              <a:rPr dirty="0" sz="1100" spc="-65">
                <a:latin typeface="Segoe UI Emoji"/>
                <a:cs typeface="Segoe UI Emoji"/>
              </a:rPr>
              <a:t> </a:t>
            </a:r>
            <a:r>
              <a:rPr dirty="0" sz="1100">
                <a:latin typeface="Segoe UI Emoji"/>
                <a:cs typeface="Segoe UI Emoji"/>
              </a:rPr>
              <a:t>a</a:t>
            </a:r>
            <a:r>
              <a:rPr dirty="0" sz="1100" spc="-40">
                <a:latin typeface="Segoe UI Emoji"/>
                <a:cs typeface="Segoe UI Emoji"/>
              </a:rPr>
              <a:t> </a:t>
            </a:r>
            <a:r>
              <a:rPr dirty="0" sz="1100" spc="-20">
                <a:latin typeface="Segoe UI Emoji"/>
                <a:cs typeface="Segoe UI Emoji"/>
              </a:rPr>
              <a:t>lot </a:t>
            </a:r>
            <a:r>
              <a:rPr dirty="0" sz="1100" spc="-45">
                <a:latin typeface="Segoe UI Emoji"/>
                <a:cs typeface="Segoe UI Emoji"/>
              </a:rPr>
              <a:t>of</a:t>
            </a:r>
            <a:r>
              <a:rPr dirty="0" sz="1100" spc="-80">
                <a:latin typeface="Segoe UI Emoji"/>
                <a:cs typeface="Segoe UI Emoji"/>
              </a:rPr>
              <a:t> </a:t>
            </a:r>
            <a:r>
              <a:rPr dirty="0" sz="1100" spc="-25">
                <a:latin typeface="Segoe UI Emoji"/>
                <a:cs typeface="Segoe UI Emoji"/>
              </a:rPr>
              <a:t>money</a:t>
            </a:r>
            <a:r>
              <a:rPr dirty="0" sz="1100" spc="-105">
                <a:latin typeface="Segoe UI Emoji"/>
                <a:cs typeface="Segoe UI Emoji"/>
              </a:rPr>
              <a:t> </a:t>
            </a:r>
            <a:r>
              <a:rPr dirty="0" sz="1100">
                <a:latin typeface="Segoe UI Emoji"/>
                <a:cs typeface="Segoe UI Emoji"/>
              </a:rPr>
              <a:t>in</a:t>
            </a:r>
            <a:r>
              <a:rPr dirty="0" sz="1100" spc="-55">
                <a:latin typeface="Segoe UI Emoji"/>
                <a:cs typeface="Segoe UI Emoji"/>
              </a:rPr>
              <a:t> </a:t>
            </a:r>
            <a:r>
              <a:rPr dirty="0" sz="1100" spc="-25">
                <a:latin typeface="Segoe UI Emoji"/>
                <a:cs typeface="Segoe UI Emoji"/>
              </a:rPr>
              <a:t>F1 </a:t>
            </a:r>
            <a:r>
              <a:rPr dirty="0" sz="1100" spc="-25">
                <a:latin typeface="Segoe UI Emoji"/>
                <a:cs typeface="Segoe UI Emoji"/>
              </a:rPr>
              <a:t>	</a:t>
            </a:r>
            <a:r>
              <a:rPr dirty="0" sz="1100" spc="-10">
                <a:latin typeface="Segoe UI Emoji"/>
                <a:cs typeface="Segoe UI Emoji"/>
              </a:rPr>
              <a:t>performance,</a:t>
            </a:r>
            <a:r>
              <a:rPr dirty="0" sz="1100" spc="-60">
                <a:latin typeface="Segoe UI Emoji"/>
                <a:cs typeface="Segoe UI Emoji"/>
              </a:rPr>
              <a:t> </a:t>
            </a:r>
            <a:r>
              <a:rPr dirty="0" sz="1100">
                <a:latin typeface="Segoe UI Emoji"/>
                <a:cs typeface="Segoe UI Emoji"/>
              </a:rPr>
              <a:t>electrification,</a:t>
            </a:r>
            <a:r>
              <a:rPr dirty="0" sz="1100" spc="-60">
                <a:latin typeface="Segoe UI Emoji"/>
                <a:cs typeface="Segoe UI Emoji"/>
              </a:rPr>
              <a:t> </a:t>
            </a:r>
            <a:r>
              <a:rPr dirty="0" sz="1100" spc="-10">
                <a:latin typeface="Segoe UI Emoji"/>
                <a:cs typeface="Segoe UI Emoji"/>
              </a:rPr>
              <a:t>and</a:t>
            </a:r>
            <a:r>
              <a:rPr dirty="0" sz="1100" spc="-70">
                <a:latin typeface="Segoe UI Emoji"/>
                <a:cs typeface="Segoe UI Emoji"/>
              </a:rPr>
              <a:t> </a:t>
            </a:r>
            <a:r>
              <a:rPr dirty="0" sz="1100" spc="-20">
                <a:latin typeface="Segoe UI Emoji"/>
                <a:cs typeface="Segoe UI Emoji"/>
              </a:rPr>
              <a:t>tire </a:t>
            </a:r>
            <a:r>
              <a:rPr dirty="0" sz="1100" spc="-20">
                <a:latin typeface="Segoe UI Emoji"/>
                <a:cs typeface="Segoe UI Emoji"/>
              </a:rPr>
              <a:t>	</a:t>
            </a:r>
            <a:r>
              <a:rPr dirty="0" sz="1100" spc="-10">
                <a:latin typeface="Segoe UI Emoji"/>
                <a:cs typeface="Segoe UI Emoji"/>
              </a:rPr>
              <a:t>innovation</a:t>
            </a:r>
            <a:endParaRPr sz="1100">
              <a:latin typeface="Segoe UI Emoji"/>
              <a:cs typeface="Segoe UI Emoji"/>
            </a:endParaRPr>
          </a:p>
          <a:p>
            <a:pPr marL="181610" indent="-168910">
              <a:lnSpc>
                <a:spcPts val="1280"/>
              </a:lnSpc>
              <a:buFont typeface="Arial MT"/>
              <a:buChar char="•"/>
              <a:tabLst>
                <a:tab pos="181610" algn="l"/>
              </a:tabLst>
            </a:pPr>
            <a:r>
              <a:rPr dirty="0" sz="1100" spc="-30">
                <a:latin typeface="Segoe UI Emoji"/>
                <a:cs typeface="Segoe UI Emoji"/>
              </a:rPr>
              <a:t>Integration</a:t>
            </a:r>
            <a:r>
              <a:rPr dirty="0" sz="1100" spc="-55">
                <a:latin typeface="Segoe UI Emoji"/>
                <a:cs typeface="Segoe UI Emoji"/>
              </a:rPr>
              <a:t> </a:t>
            </a:r>
            <a:r>
              <a:rPr dirty="0" sz="1100">
                <a:latin typeface="Segoe UI Emoji"/>
                <a:cs typeface="Segoe UI Emoji"/>
              </a:rPr>
              <a:t>eliminates</a:t>
            </a:r>
            <a:r>
              <a:rPr dirty="0" sz="1100" spc="-50">
                <a:latin typeface="Segoe UI Emoji"/>
                <a:cs typeface="Segoe UI Emoji"/>
              </a:rPr>
              <a:t> </a:t>
            </a:r>
            <a:r>
              <a:rPr dirty="0" sz="1100" spc="-10">
                <a:latin typeface="Segoe UI Emoji"/>
                <a:cs typeface="Segoe UI Emoji"/>
              </a:rPr>
              <a:t>duplicate</a:t>
            </a:r>
            <a:r>
              <a:rPr dirty="0" sz="1100" spc="-15">
                <a:latin typeface="Segoe UI Emoji"/>
                <a:cs typeface="Segoe UI Emoji"/>
              </a:rPr>
              <a:t> </a:t>
            </a:r>
            <a:r>
              <a:rPr dirty="0" sz="1100" spc="-10">
                <a:latin typeface="Segoe UI Emoji"/>
                <a:cs typeface="Segoe UI Emoji"/>
              </a:rPr>
              <a:t>RCD</a:t>
            </a:r>
            <a:r>
              <a:rPr dirty="0" sz="1100" spc="-50">
                <a:latin typeface="Segoe UI Emoji"/>
                <a:cs typeface="Segoe UI Emoji"/>
              </a:rPr>
              <a:t> </a:t>
            </a:r>
            <a:r>
              <a:rPr dirty="0" sz="1100" spc="-10">
                <a:latin typeface="Segoe UI Emoji"/>
                <a:cs typeface="Segoe UI Emoji"/>
              </a:rPr>
              <a:t>efforts</a:t>
            </a:r>
            <a:r>
              <a:rPr dirty="0" sz="1100" spc="-50">
                <a:latin typeface="Segoe UI Emoji"/>
                <a:cs typeface="Segoe UI Emoji"/>
              </a:rPr>
              <a:t> </a:t>
            </a:r>
            <a:r>
              <a:rPr dirty="0" sz="1100" spc="-25">
                <a:latin typeface="Segoe UI Emoji"/>
                <a:cs typeface="Segoe UI Emoji"/>
              </a:rPr>
              <a:t>in</a:t>
            </a:r>
            <a:endParaRPr sz="1100">
              <a:latin typeface="Segoe UI Emoji"/>
              <a:cs typeface="Segoe UI Emoji"/>
            </a:endParaRPr>
          </a:p>
          <a:p>
            <a:pPr marL="184150">
              <a:lnSpc>
                <a:spcPct val="100000"/>
              </a:lnSpc>
              <a:spcBef>
                <a:spcPts val="30"/>
              </a:spcBef>
            </a:pPr>
            <a:r>
              <a:rPr dirty="0" sz="1100" spc="-20">
                <a:latin typeface="Segoe UI Emoji"/>
                <a:cs typeface="Segoe UI Emoji"/>
              </a:rPr>
              <a:t>tire</a:t>
            </a:r>
            <a:r>
              <a:rPr dirty="0" sz="1100" spc="-35">
                <a:latin typeface="Segoe UI Emoji"/>
                <a:cs typeface="Segoe UI Emoji"/>
              </a:rPr>
              <a:t> </a:t>
            </a:r>
            <a:r>
              <a:rPr dirty="0" sz="1100" spc="-20">
                <a:latin typeface="Segoe UI Emoji"/>
                <a:cs typeface="Segoe UI Emoji"/>
              </a:rPr>
              <a:t>development,</a:t>
            </a:r>
            <a:r>
              <a:rPr dirty="0" sz="1100" spc="-65">
                <a:latin typeface="Segoe UI Emoji"/>
                <a:cs typeface="Segoe UI Emoji"/>
              </a:rPr>
              <a:t> </a:t>
            </a:r>
            <a:r>
              <a:rPr dirty="0" sz="1100" spc="-20">
                <a:latin typeface="Segoe UI Emoji"/>
                <a:cs typeface="Segoe UI Emoji"/>
              </a:rPr>
              <a:t>leading</a:t>
            </a:r>
            <a:r>
              <a:rPr dirty="0" sz="1100" spc="20">
                <a:latin typeface="Segoe UI Emoji"/>
                <a:cs typeface="Segoe UI Emoji"/>
              </a:rPr>
              <a:t> </a:t>
            </a:r>
            <a:r>
              <a:rPr dirty="0" sz="1100" spc="-65">
                <a:latin typeface="Segoe UI Emoji"/>
                <a:cs typeface="Segoe UI Emoji"/>
              </a:rPr>
              <a:t>to</a:t>
            </a:r>
            <a:r>
              <a:rPr dirty="0" sz="1100" spc="-60">
                <a:latin typeface="Segoe UI Emoji"/>
                <a:cs typeface="Segoe UI Emoji"/>
              </a:rPr>
              <a:t> </a:t>
            </a:r>
            <a:r>
              <a:rPr dirty="0" sz="1100">
                <a:latin typeface="Segoe UI Emoji"/>
                <a:cs typeface="Segoe UI Emoji"/>
              </a:rPr>
              <a:t>cost</a:t>
            </a:r>
            <a:r>
              <a:rPr dirty="0" sz="1100" spc="-30">
                <a:latin typeface="Segoe UI Emoji"/>
                <a:cs typeface="Segoe UI Emoji"/>
              </a:rPr>
              <a:t> </a:t>
            </a:r>
            <a:r>
              <a:rPr dirty="0" sz="1100" spc="-10">
                <a:latin typeface="Segoe UI Emoji"/>
                <a:cs typeface="Segoe UI Emoji"/>
              </a:rPr>
              <a:t>savings.</a:t>
            </a:r>
            <a:endParaRPr sz="1100">
              <a:latin typeface="Segoe UI Emoji"/>
              <a:cs typeface="Segoe UI Emoji"/>
            </a:endParaRPr>
          </a:p>
        </p:txBody>
      </p:sp>
      <p:pic>
        <p:nvPicPr>
          <p:cNvPr id="35" name="object 3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401425" y="76200"/>
            <a:ext cx="438150" cy="533400"/>
          </a:xfrm>
          <a:prstGeom prst="rect">
            <a:avLst/>
          </a:prstGeom>
        </p:spPr>
      </p:pic>
      <p:sp>
        <p:nvSpPr>
          <p:cNvPr id="36" name="object 36" descr=""/>
          <p:cNvSpPr/>
          <p:nvPr/>
        </p:nvSpPr>
        <p:spPr>
          <a:xfrm>
            <a:off x="8895525" y="2292133"/>
            <a:ext cx="581025" cy="674370"/>
          </a:xfrm>
          <a:custGeom>
            <a:avLst/>
            <a:gdLst/>
            <a:ahLst/>
            <a:cxnLst/>
            <a:rect l="l" t="t" r="r" b="b"/>
            <a:pathLst>
              <a:path w="581025" h="674369">
                <a:moveTo>
                  <a:pt x="494817" y="363728"/>
                </a:moveTo>
                <a:lnTo>
                  <a:pt x="476885" y="293319"/>
                </a:lnTo>
                <a:lnTo>
                  <a:pt x="435876" y="233273"/>
                </a:lnTo>
                <a:lnTo>
                  <a:pt x="377266" y="191795"/>
                </a:lnTo>
                <a:lnTo>
                  <a:pt x="307746" y="173659"/>
                </a:lnTo>
                <a:lnTo>
                  <a:pt x="307746" y="380136"/>
                </a:lnTo>
                <a:lnTo>
                  <a:pt x="273583" y="380136"/>
                </a:lnTo>
                <a:lnTo>
                  <a:pt x="273583" y="173659"/>
                </a:lnTo>
                <a:lnTo>
                  <a:pt x="227228" y="183057"/>
                </a:lnTo>
                <a:lnTo>
                  <a:pt x="185547" y="202222"/>
                </a:lnTo>
                <a:lnTo>
                  <a:pt x="149669" y="229806"/>
                </a:lnTo>
                <a:lnTo>
                  <a:pt x="120700" y="264464"/>
                </a:lnTo>
                <a:lnTo>
                  <a:pt x="99771" y="304850"/>
                </a:lnTo>
                <a:lnTo>
                  <a:pt x="88011" y="349618"/>
                </a:lnTo>
                <a:lnTo>
                  <a:pt x="86525" y="397421"/>
                </a:lnTo>
                <a:lnTo>
                  <a:pt x="95821" y="444309"/>
                </a:lnTo>
                <a:lnTo>
                  <a:pt x="114769" y="486486"/>
                </a:lnTo>
                <a:lnTo>
                  <a:pt x="142036" y="522833"/>
                </a:lnTo>
                <a:lnTo>
                  <a:pt x="176301" y="552221"/>
                </a:lnTo>
                <a:lnTo>
                  <a:pt x="216230" y="573532"/>
                </a:lnTo>
                <a:lnTo>
                  <a:pt x="260489" y="585673"/>
                </a:lnTo>
                <a:lnTo>
                  <a:pt x="307746" y="587489"/>
                </a:lnTo>
                <a:lnTo>
                  <a:pt x="354114" y="578358"/>
                </a:lnTo>
                <a:lnTo>
                  <a:pt x="395795" y="559295"/>
                </a:lnTo>
                <a:lnTo>
                  <a:pt x="431673" y="531698"/>
                </a:lnTo>
                <a:lnTo>
                  <a:pt x="460641" y="496951"/>
                </a:lnTo>
                <a:lnTo>
                  <a:pt x="481571" y="456450"/>
                </a:lnTo>
                <a:lnTo>
                  <a:pt x="493331" y="411581"/>
                </a:lnTo>
                <a:lnTo>
                  <a:pt x="494817" y="363728"/>
                </a:lnTo>
                <a:close/>
              </a:path>
              <a:path w="581025" h="674369">
                <a:moveTo>
                  <a:pt x="580453" y="402894"/>
                </a:moveTo>
                <a:lnTo>
                  <a:pt x="580237" y="355092"/>
                </a:lnTo>
                <a:lnTo>
                  <a:pt x="571182" y="303098"/>
                </a:lnTo>
                <a:lnTo>
                  <a:pt x="553326" y="254114"/>
                </a:lnTo>
                <a:lnTo>
                  <a:pt x="529844" y="213817"/>
                </a:lnTo>
                <a:lnTo>
                  <a:pt x="529844" y="380136"/>
                </a:lnTo>
                <a:lnTo>
                  <a:pt x="524992" y="428980"/>
                </a:lnTo>
                <a:lnTo>
                  <a:pt x="511086" y="474433"/>
                </a:lnTo>
                <a:lnTo>
                  <a:pt x="489077" y="515531"/>
                </a:lnTo>
                <a:lnTo>
                  <a:pt x="459905" y="551319"/>
                </a:lnTo>
                <a:lnTo>
                  <a:pt x="424522" y="580821"/>
                </a:lnTo>
                <a:lnTo>
                  <a:pt x="383895" y="603084"/>
                </a:lnTo>
                <a:lnTo>
                  <a:pt x="338963" y="617143"/>
                </a:lnTo>
                <a:lnTo>
                  <a:pt x="290664" y="622046"/>
                </a:lnTo>
                <a:lnTo>
                  <a:pt x="242379" y="617143"/>
                </a:lnTo>
                <a:lnTo>
                  <a:pt x="197446" y="603084"/>
                </a:lnTo>
                <a:lnTo>
                  <a:pt x="156806" y="580821"/>
                </a:lnTo>
                <a:lnTo>
                  <a:pt x="121437" y="551319"/>
                </a:lnTo>
                <a:lnTo>
                  <a:pt x="92265" y="515531"/>
                </a:lnTo>
                <a:lnTo>
                  <a:pt x="70243" y="474433"/>
                </a:lnTo>
                <a:lnTo>
                  <a:pt x="56349" y="428980"/>
                </a:lnTo>
                <a:lnTo>
                  <a:pt x="51498" y="380136"/>
                </a:lnTo>
                <a:lnTo>
                  <a:pt x="56349" y="331304"/>
                </a:lnTo>
                <a:lnTo>
                  <a:pt x="70243" y="285851"/>
                </a:lnTo>
                <a:lnTo>
                  <a:pt x="92265" y="244754"/>
                </a:lnTo>
                <a:lnTo>
                  <a:pt x="121437" y="208965"/>
                </a:lnTo>
                <a:lnTo>
                  <a:pt x="156806" y="179463"/>
                </a:lnTo>
                <a:lnTo>
                  <a:pt x="197446" y="157200"/>
                </a:lnTo>
                <a:lnTo>
                  <a:pt x="242379" y="143129"/>
                </a:lnTo>
                <a:lnTo>
                  <a:pt x="290664" y="138226"/>
                </a:lnTo>
                <a:lnTo>
                  <a:pt x="338963" y="143129"/>
                </a:lnTo>
                <a:lnTo>
                  <a:pt x="383895" y="157200"/>
                </a:lnTo>
                <a:lnTo>
                  <a:pt x="424522" y="179463"/>
                </a:lnTo>
                <a:lnTo>
                  <a:pt x="459905" y="208965"/>
                </a:lnTo>
                <a:lnTo>
                  <a:pt x="489077" y="244754"/>
                </a:lnTo>
                <a:lnTo>
                  <a:pt x="511086" y="285851"/>
                </a:lnTo>
                <a:lnTo>
                  <a:pt x="524992" y="331304"/>
                </a:lnTo>
                <a:lnTo>
                  <a:pt x="529844" y="380136"/>
                </a:lnTo>
                <a:lnTo>
                  <a:pt x="529844" y="213817"/>
                </a:lnTo>
                <a:lnTo>
                  <a:pt x="527138" y="209169"/>
                </a:lnTo>
                <a:lnTo>
                  <a:pt x="493115" y="169341"/>
                </a:lnTo>
                <a:lnTo>
                  <a:pt x="518731" y="143421"/>
                </a:lnTo>
                <a:lnTo>
                  <a:pt x="521868" y="138226"/>
                </a:lnTo>
                <a:lnTo>
                  <a:pt x="522922" y="136499"/>
                </a:lnTo>
                <a:lnTo>
                  <a:pt x="524002" y="134708"/>
                </a:lnTo>
                <a:lnTo>
                  <a:pt x="499948" y="99568"/>
                </a:lnTo>
                <a:lnTo>
                  <a:pt x="490499" y="101053"/>
                </a:lnTo>
                <a:lnTo>
                  <a:pt x="482003" y="106260"/>
                </a:lnTo>
                <a:lnTo>
                  <a:pt x="452958" y="136499"/>
                </a:lnTo>
                <a:lnTo>
                  <a:pt x="421157" y="117767"/>
                </a:lnTo>
                <a:lnTo>
                  <a:pt x="387515" y="103238"/>
                </a:lnTo>
                <a:lnTo>
                  <a:pt x="352425" y="93256"/>
                </a:lnTo>
                <a:lnTo>
                  <a:pt x="316293" y="88125"/>
                </a:lnTo>
                <a:lnTo>
                  <a:pt x="316293" y="51841"/>
                </a:lnTo>
                <a:lnTo>
                  <a:pt x="393166" y="51841"/>
                </a:lnTo>
                <a:lnTo>
                  <a:pt x="393166" y="0"/>
                </a:lnTo>
                <a:lnTo>
                  <a:pt x="188163" y="0"/>
                </a:lnTo>
                <a:lnTo>
                  <a:pt x="188163" y="51841"/>
                </a:lnTo>
                <a:lnTo>
                  <a:pt x="265049" y="51841"/>
                </a:lnTo>
                <a:lnTo>
                  <a:pt x="265049" y="87261"/>
                </a:lnTo>
                <a:lnTo>
                  <a:pt x="218236" y="95186"/>
                </a:lnTo>
                <a:lnTo>
                  <a:pt x="174523" y="110210"/>
                </a:lnTo>
                <a:lnTo>
                  <a:pt x="134442" y="131686"/>
                </a:lnTo>
                <a:lnTo>
                  <a:pt x="98526" y="158915"/>
                </a:lnTo>
                <a:lnTo>
                  <a:pt x="67297" y="191262"/>
                </a:lnTo>
                <a:lnTo>
                  <a:pt x="41300" y="228028"/>
                </a:lnTo>
                <a:lnTo>
                  <a:pt x="21069" y="268566"/>
                </a:lnTo>
                <a:lnTo>
                  <a:pt x="7124" y="312191"/>
                </a:lnTo>
                <a:lnTo>
                  <a:pt x="0" y="358254"/>
                </a:lnTo>
                <a:lnTo>
                  <a:pt x="114" y="380136"/>
                </a:lnTo>
                <a:lnTo>
                  <a:pt x="228" y="402894"/>
                </a:lnTo>
                <a:lnTo>
                  <a:pt x="8077" y="453186"/>
                </a:lnTo>
                <a:lnTo>
                  <a:pt x="22936" y="497281"/>
                </a:lnTo>
                <a:lnTo>
                  <a:pt x="44170" y="537768"/>
                </a:lnTo>
                <a:lnTo>
                  <a:pt x="71094" y="574116"/>
                </a:lnTo>
                <a:lnTo>
                  <a:pt x="103073" y="605739"/>
                </a:lnTo>
                <a:lnTo>
                  <a:pt x="139420" y="632117"/>
                </a:lnTo>
                <a:lnTo>
                  <a:pt x="179501" y="652665"/>
                </a:lnTo>
                <a:lnTo>
                  <a:pt x="222631" y="666851"/>
                </a:lnTo>
                <a:lnTo>
                  <a:pt x="268173" y="674116"/>
                </a:lnTo>
                <a:lnTo>
                  <a:pt x="315442" y="673887"/>
                </a:lnTo>
                <a:lnTo>
                  <a:pt x="362038" y="665962"/>
                </a:lnTo>
                <a:lnTo>
                  <a:pt x="405625" y="650938"/>
                </a:lnTo>
                <a:lnTo>
                  <a:pt x="445655" y="629462"/>
                </a:lnTo>
                <a:lnTo>
                  <a:pt x="481584" y="602234"/>
                </a:lnTo>
                <a:lnTo>
                  <a:pt x="512864" y="569887"/>
                </a:lnTo>
                <a:lnTo>
                  <a:pt x="538937" y="533120"/>
                </a:lnTo>
                <a:lnTo>
                  <a:pt x="559257" y="492582"/>
                </a:lnTo>
                <a:lnTo>
                  <a:pt x="573278" y="448957"/>
                </a:lnTo>
                <a:lnTo>
                  <a:pt x="580453" y="402894"/>
                </a:lnTo>
                <a:close/>
              </a:path>
            </a:pathLst>
          </a:custGeom>
          <a:solidFill>
            <a:srgbClr val="FDF1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 descr=""/>
          <p:cNvSpPr txBox="1"/>
          <p:nvPr/>
        </p:nvSpPr>
        <p:spPr>
          <a:xfrm>
            <a:off x="9019285" y="5127053"/>
            <a:ext cx="297815" cy="2203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250" spc="-120" b="1">
                <a:latin typeface="Tahoma"/>
                <a:cs typeface="Tahoma"/>
              </a:rPr>
              <a:t>N/A</a:t>
            </a:r>
            <a:endParaRPr sz="1250">
              <a:latin typeface="Tahoma"/>
              <a:cs typeface="Tahoma"/>
            </a:endParaRPr>
          </a:p>
        </p:txBody>
      </p:sp>
      <p:sp>
        <p:nvSpPr>
          <p:cNvPr id="38" name="object 38" descr=""/>
          <p:cNvSpPr txBox="1"/>
          <p:nvPr/>
        </p:nvSpPr>
        <p:spPr>
          <a:xfrm>
            <a:off x="2971800" y="4427473"/>
            <a:ext cx="2085975" cy="864869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80975" marR="5080" indent="-168910">
              <a:lnSpc>
                <a:spcPct val="99500"/>
              </a:lnSpc>
              <a:spcBef>
                <a:spcPts val="130"/>
              </a:spcBef>
              <a:buFont typeface="Arial MT"/>
              <a:buChar char="•"/>
              <a:tabLst>
                <a:tab pos="184150" algn="l"/>
              </a:tabLst>
            </a:pPr>
            <a:r>
              <a:rPr dirty="0" sz="1100" spc="-25">
                <a:latin typeface="Segoe UI Emoji"/>
                <a:cs typeface="Segoe UI Emoji"/>
              </a:rPr>
              <a:t>Minimal</a:t>
            </a:r>
            <a:r>
              <a:rPr dirty="0" sz="1100" spc="-20">
                <a:latin typeface="Segoe UI Emoji"/>
                <a:cs typeface="Segoe UI Emoji"/>
              </a:rPr>
              <a:t> </a:t>
            </a:r>
            <a:r>
              <a:rPr dirty="0" sz="1100" spc="-10">
                <a:latin typeface="Segoe UI Emoji"/>
                <a:cs typeface="Segoe UI Emoji"/>
              </a:rPr>
              <a:t>synergies</a:t>
            </a:r>
            <a:r>
              <a:rPr dirty="0" sz="1100" spc="-55">
                <a:latin typeface="Segoe UI Emoji"/>
                <a:cs typeface="Segoe UI Emoji"/>
              </a:rPr>
              <a:t> </a:t>
            </a:r>
            <a:r>
              <a:rPr dirty="0" sz="1100">
                <a:latin typeface="Segoe UI Emoji"/>
                <a:cs typeface="Segoe UI Emoji"/>
              </a:rPr>
              <a:t>are</a:t>
            </a:r>
            <a:r>
              <a:rPr dirty="0" sz="1100" spc="-114">
                <a:latin typeface="Segoe UI Emoji"/>
                <a:cs typeface="Segoe UI Emoji"/>
              </a:rPr>
              <a:t> </a:t>
            </a:r>
            <a:r>
              <a:rPr dirty="0" sz="1100" spc="-10">
                <a:latin typeface="Segoe UI Emoji"/>
                <a:cs typeface="Segoe UI Emoji"/>
              </a:rPr>
              <a:t>expected </a:t>
            </a:r>
            <a:r>
              <a:rPr dirty="0" sz="1100" spc="-10">
                <a:latin typeface="Segoe UI Emoji"/>
                <a:cs typeface="Segoe UI Emoji"/>
              </a:rPr>
              <a:t>	</a:t>
            </a:r>
            <a:r>
              <a:rPr dirty="0" sz="1100" spc="55">
                <a:latin typeface="Segoe UI Emoji"/>
                <a:cs typeface="Segoe UI Emoji"/>
              </a:rPr>
              <a:t>as</a:t>
            </a:r>
            <a:r>
              <a:rPr dirty="0" sz="1100" spc="-95">
                <a:latin typeface="Segoe UI Emoji"/>
                <a:cs typeface="Segoe UI Emoji"/>
              </a:rPr>
              <a:t> </a:t>
            </a:r>
            <a:r>
              <a:rPr dirty="0" sz="1100">
                <a:latin typeface="Segoe UI Emoji"/>
                <a:cs typeface="Segoe UI Emoji"/>
              </a:rPr>
              <a:t>Pirelli</a:t>
            </a:r>
            <a:r>
              <a:rPr dirty="0" sz="1100" spc="-40">
                <a:latin typeface="Segoe UI Emoji"/>
                <a:cs typeface="Segoe UI Emoji"/>
              </a:rPr>
              <a:t> </a:t>
            </a:r>
            <a:r>
              <a:rPr dirty="0" sz="1100" spc="-10">
                <a:latin typeface="Segoe UI Emoji"/>
                <a:cs typeface="Segoe UI Emoji"/>
              </a:rPr>
              <a:t>already</a:t>
            </a:r>
            <a:r>
              <a:rPr dirty="0" sz="1100" spc="-60">
                <a:latin typeface="Segoe UI Emoji"/>
                <a:cs typeface="Segoe UI Emoji"/>
              </a:rPr>
              <a:t> </a:t>
            </a:r>
            <a:r>
              <a:rPr dirty="0" sz="1100" spc="-10">
                <a:latin typeface="Segoe UI Emoji"/>
                <a:cs typeface="Segoe UI Emoji"/>
              </a:rPr>
              <a:t>manages </a:t>
            </a:r>
            <a:r>
              <a:rPr dirty="0" sz="1100" spc="-10">
                <a:latin typeface="Segoe UI Emoji"/>
                <a:cs typeface="Segoe UI Emoji"/>
              </a:rPr>
              <a:t>	</a:t>
            </a:r>
            <a:r>
              <a:rPr dirty="0" sz="1100">
                <a:latin typeface="Segoe UI Emoji"/>
                <a:cs typeface="Segoe UI Emoji"/>
              </a:rPr>
              <a:t>Ferrari's</a:t>
            </a:r>
            <a:r>
              <a:rPr dirty="0" sz="1100" spc="-5">
                <a:latin typeface="Segoe UI Emoji"/>
                <a:cs typeface="Segoe UI Emoji"/>
              </a:rPr>
              <a:t> </a:t>
            </a:r>
            <a:r>
              <a:rPr dirty="0" sz="1100" spc="-20">
                <a:latin typeface="Segoe UI Emoji"/>
                <a:cs typeface="Segoe UI Emoji"/>
              </a:rPr>
              <a:t>tire</a:t>
            </a:r>
            <a:r>
              <a:rPr dirty="0" sz="1100" spc="-140">
                <a:latin typeface="Segoe UI Emoji"/>
                <a:cs typeface="Segoe UI Emoji"/>
              </a:rPr>
              <a:t> </a:t>
            </a:r>
            <a:r>
              <a:rPr dirty="0" sz="1100" spc="-10">
                <a:latin typeface="Segoe UI Emoji"/>
                <a:cs typeface="Segoe UI Emoji"/>
              </a:rPr>
              <a:t>production</a:t>
            </a:r>
            <a:endParaRPr sz="1100">
              <a:latin typeface="Segoe UI Emoji"/>
              <a:cs typeface="Segoe UI Emoji"/>
            </a:endParaRPr>
          </a:p>
          <a:p>
            <a:pPr marL="181610" indent="-168910">
              <a:lnSpc>
                <a:spcPts val="1275"/>
              </a:lnSpc>
              <a:buFont typeface="Arial MT"/>
              <a:buChar char="•"/>
              <a:tabLst>
                <a:tab pos="181610" algn="l"/>
              </a:tabLst>
            </a:pPr>
            <a:r>
              <a:rPr dirty="0" sz="1100" spc="-20">
                <a:latin typeface="Segoe UI Emoji"/>
                <a:cs typeface="Segoe UI Emoji"/>
              </a:rPr>
              <a:t>There</a:t>
            </a:r>
            <a:r>
              <a:rPr dirty="0" sz="1100" spc="-120">
                <a:latin typeface="Segoe UI Emoji"/>
                <a:cs typeface="Segoe UI Emoji"/>
              </a:rPr>
              <a:t> </a:t>
            </a:r>
            <a:r>
              <a:rPr dirty="0" sz="1100">
                <a:latin typeface="Segoe UI Emoji"/>
                <a:cs typeface="Segoe UI Emoji"/>
              </a:rPr>
              <a:t>are</a:t>
            </a:r>
            <a:r>
              <a:rPr dirty="0" sz="1100" spc="-35">
                <a:latin typeface="Segoe UI Emoji"/>
                <a:cs typeface="Segoe UI Emoji"/>
              </a:rPr>
              <a:t> </a:t>
            </a:r>
            <a:r>
              <a:rPr dirty="0" sz="1100">
                <a:latin typeface="Segoe UI Emoji"/>
                <a:cs typeface="Segoe UI Emoji"/>
              </a:rPr>
              <a:t>a</a:t>
            </a:r>
            <a:r>
              <a:rPr dirty="0" sz="1100" spc="-40">
                <a:latin typeface="Segoe UI Emoji"/>
                <a:cs typeface="Segoe UI Emoji"/>
              </a:rPr>
              <a:t> </a:t>
            </a:r>
            <a:r>
              <a:rPr dirty="0" sz="1100" spc="-10">
                <a:latin typeface="Segoe UI Emoji"/>
                <a:cs typeface="Segoe UI Emoji"/>
              </a:rPr>
              <a:t>few</a:t>
            </a:r>
            <a:r>
              <a:rPr dirty="0" sz="1100" spc="-110">
                <a:latin typeface="Segoe UI Emoji"/>
                <a:cs typeface="Segoe UI Emoji"/>
              </a:rPr>
              <a:t> </a:t>
            </a:r>
            <a:r>
              <a:rPr dirty="0" sz="1100">
                <a:latin typeface="Segoe UI Emoji"/>
                <a:cs typeface="Segoe UI Emoji"/>
              </a:rPr>
              <a:t>cost</a:t>
            </a:r>
            <a:r>
              <a:rPr dirty="0" sz="1100" spc="-25">
                <a:latin typeface="Segoe UI Emoji"/>
                <a:cs typeface="Segoe UI Emoji"/>
              </a:rPr>
              <a:t> </a:t>
            </a:r>
            <a:r>
              <a:rPr dirty="0" sz="1100" spc="-10">
                <a:latin typeface="Segoe UI Emoji"/>
                <a:cs typeface="Segoe UI Emoji"/>
              </a:rPr>
              <a:t>reductions</a:t>
            </a:r>
            <a:endParaRPr sz="1100">
              <a:latin typeface="Segoe UI Emoji"/>
              <a:cs typeface="Segoe UI Emoji"/>
            </a:endParaRPr>
          </a:p>
          <a:p>
            <a:pPr marL="184150">
              <a:lnSpc>
                <a:spcPct val="100000"/>
              </a:lnSpc>
              <a:spcBef>
                <a:spcPts val="30"/>
              </a:spcBef>
            </a:pPr>
            <a:r>
              <a:rPr dirty="0" sz="1100">
                <a:latin typeface="Segoe UI Emoji"/>
                <a:cs typeface="Segoe UI Emoji"/>
              </a:rPr>
              <a:t>in</a:t>
            </a:r>
            <a:r>
              <a:rPr dirty="0" sz="1100" spc="-65">
                <a:latin typeface="Segoe UI Emoji"/>
                <a:cs typeface="Segoe UI Emoji"/>
              </a:rPr>
              <a:t> </a:t>
            </a:r>
            <a:r>
              <a:rPr dirty="0" sz="1100" spc="-25">
                <a:latin typeface="Segoe UI Emoji"/>
                <a:cs typeface="Segoe UI Emoji"/>
              </a:rPr>
              <a:t>storage</a:t>
            </a:r>
            <a:r>
              <a:rPr dirty="0" sz="1100" spc="-120">
                <a:latin typeface="Segoe UI Emoji"/>
                <a:cs typeface="Segoe UI Emoji"/>
              </a:rPr>
              <a:t> </a:t>
            </a:r>
            <a:r>
              <a:rPr dirty="0" sz="1100" spc="-40">
                <a:latin typeface="Segoe UI Emoji"/>
                <a:cs typeface="Segoe UI Emoji"/>
              </a:rPr>
              <a:t>or </a:t>
            </a:r>
            <a:r>
              <a:rPr dirty="0" sz="1100" spc="-10">
                <a:latin typeface="Segoe UI Emoji"/>
                <a:cs typeface="Segoe UI Emoji"/>
              </a:rPr>
              <a:t>distribution</a:t>
            </a:r>
            <a:endParaRPr sz="1100">
              <a:latin typeface="Segoe UI Emoji"/>
              <a:cs typeface="Segoe UI Emoji"/>
            </a:endParaRPr>
          </a:p>
        </p:txBody>
      </p:sp>
      <p:sp>
        <p:nvSpPr>
          <p:cNvPr id="39" name="object 39" descr=""/>
          <p:cNvSpPr txBox="1"/>
          <p:nvPr/>
        </p:nvSpPr>
        <p:spPr>
          <a:xfrm>
            <a:off x="5366765" y="4395406"/>
            <a:ext cx="2899410" cy="865505"/>
          </a:xfrm>
          <a:prstGeom prst="rect">
            <a:avLst/>
          </a:prstGeom>
        </p:spPr>
        <p:txBody>
          <a:bodyPr wrap="square" lIns="0" tIns="25400" rIns="0" bIns="0" rtlCol="0" vert="horz">
            <a:spAutoFit/>
          </a:bodyPr>
          <a:lstStyle/>
          <a:p>
            <a:pPr marL="180975" marR="154940" indent="-168910">
              <a:lnSpc>
                <a:spcPts val="1280"/>
              </a:lnSpc>
              <a:spcBef>
                <a:spcPts val="200"/>
              </a:spcBef>
              <a:buFont typeface="Arial MT"/>
              <a:buChar char="•"/>
              <a:tabLst>
                <a:tab pos="184150" algn="l"/>
              </a:tabLst>
            </a:pPr>
            <a:r>
              <a:rPr dirty="0" sz="1100">
                <a:latin typeface="Segoe UI Emoji"/>
                <a:cs typeface="Segoe UI Emoji"/>
              </a:rPr>
              <a:t>Pirelli</a:t>
            </a:r>
            <a:r>
              <a:rPr dirty="0" sz="1100" spc="-10">
                <a:latin typeface="Segoe UI Emoji"/>
                <a:cs typeface="Segoe UI Emoji"/>
              </a:rPr>
              <a:t> </a:t>
            </a:r>
            <a:r>
              <a:rPr dirty="0" sz="1100">
                <a:latin typeface="Segoe UI Emoji"/>
                <a:cs typeface="Segoe UI Emoji"/>
              </a:rPr>
              <a:t>is</a:t>
            </a:r>
            <a:r>
              <a:rPr dirty="0" sz="1100" spc="-70">
                <a:latin typeface="Segoe UI Emoji"/>
                <a:cs typeface="Segoe UI Emoji"/>
              </a:rPr>
              <a:t> </a:t>
            </a:r>
            <a:r>
              <a:rPr dirty="0" sz="1100">
                <a:latin typeface="Segoe UI Emoji"/>
                <a:cs typeface="Segoe UI Emoji"/>
              </a:rPr>
              <a:t>already</a:t>
            </a:r>
            <a:r>
              <a:rPr dirty="0" sz="1100" spc="-110">
                <a:latin typeface="Segoe UI Emoji"/>
                <a:cs typeface="Segoe UI Emoji"/>
              </a:rPr>
              <a:t> </a:t>
            </a:r>
            <a:r>
              <a:rPr dirty="0" sz="1100" spc="-10">
                <a:latin typeface="Segoe UI Emoji"/>
                <a:cs typeface="Segoe UI Emoji"/>
              </a:rPr>
              <a:t>the</a:t>
            </a:r>
            <a:r>
              <a:rPr dirty="0" sz="1100" spc="-40">
                <a:latin typeface="Segoe UI Emoji"/>
                <a:cs typeface="Segoe UI Emoji"/>
              </a:rPr>
              <a:t> </a:t>
            </a:r>
            <a:r>
              <a:rPr dirty="0" sz="1100" spc="-10">
                <a:latin typeface="Segoe UI Emoji"/>
                <a:cs typeface="Segoe UI Emoji"/>
              </a:rPr>
              <a:t>official</a:t>
            </a:r>
            <a:r>
              <a:rPr dirty="0" sz="1100" spc="-40">
                <a:latin typeface="Segoe UI Emoji"/>
                <a:cs typeface="Segoe UI Emoji"/>
              </a:rPr>
              <a:t> </a:t>
            </a:r>
            <a:r>
              <a:rPr dirty="0" sz="1100" spc="-20">
                <a:latin typeface="Segoe UI Emoji"/>
                <a:cs typeface="Segoe UI Emoji"/>
              </a:rPr>
              <a:t>tire</a:t>
            </a:r>
            <a:r>
              <a:rPr dirty="0" sz="1100" spc="-35">
                <a:latin typeface="Segoe UI Emoji"/>
                <a:cs typeface="Segoe UI Emoji"/>
              </a:rPr>
              <a:t> </a:t>
            </a:r>
            <a:r>
              <a:rPr dirty="0" sz="1100" spc="-10">
                <a:latin typeface="Segoe UI Emoji"/>
                <a:cs typeface="Segoe UI Emoji"/>
              </a:rPr>
              <a:t>supplier</a:t>
            </a:r>
            <a:r>
              <a:rPr dirty="0" sz="1100" spc="-130">
                <a:latin typeface="Segoe UI Emoji"/>
                <a:cs typeface="Segoe UI Emoji"/>
              </a:rPr>
              <a:t> </a:t>
            </a:r>
            <a:r>
              <a:rPr dirty="0" sz="1100" spc="-25">
                <a:latin typeface="Segoe UI Emoji"/>
                <a:cs typeface="Segoe UI Emoji"/>
              </a:rPr>
              <a:t>for </a:t>
            </a:r>
            <a:r>
              <a:rPr dirty="0" sz="1100" spc="-25">
                <a:latin typeface="Segoe UI Emoji"/>
                <a:cs typeface="Segoe UI Emoji"/>
              </a:rPr>
              <a:t>	</a:t>
            </a:r>
            <a:r>
              <a:rPr dirty="0" sz="1100" spc="-10">
                <a:latin typeface="Segoe UI Emoji"/>
                <a:cs typeface="Segoe UI Emoji"/>
              </a:rPr>
              <a:t>Ferrari</a:t>
            </a:r>
            <a:endParaRPr sz="1100">
              <a:latin typeface="Segoe UI Emoji"/>
              <a:cs typeface="Segoe UI Emoji"/>
            </a:endParaRPr>
          </a:p>
          <a:p>
            <a:pPr marL="180975" marR="5080" indent="-168910">
              <a:lnSpc>
                <a:spcPct val="99500"/>
              </a:lnSpc>
              <a:spcBef>
                <a:spcPts val="5"/>
              </a:spcBef>
              <a:buFont typeface="Arial MT"/>
              <a:buChar char="•"/>
              <a:tabLst>
                <a:tab pos="184150" algn="l"/>
              </a:tabLst>
            </a:pPr>
            <a:r>
              <a:rPr dirty="0" sz="1100" spc="-10">
                <a:latin typeface="Segoe UI Emoji"/>
                <a:cs typeface="Segoe UI Emoji"/>
              </a:rPr>
              <a:t>Existing</a:t>
            </a:r>
            <a:r>
              <a:rPr dirty="0" sz="1100" spc="-95">
                <a:latin typeface="Segoe UI Emoji"/>
                <a:cs typeface="Segoe UI Emoji"/>
              </a:rPr>
              <a:t> </a:t>
            </a:r>
            <a:r>
              <a:rPr dirty="0" sz="1100" spc="-10">
                <a:latin typeface="Segoe UI Emoji"/>
                <a:cs typeface="Segoe UI Emoji"/>
              </a:rPr>
              <a:t>production,</a:t>
            </a:r>
            <a:r>
              <a:rPr dirty="0" sz="1100" spc="-90">
                <a:latin typeface="Segoe UI Emoji"/>
                <a:cs typeface="Segoe UI Emoji"/>
              </a:rPr>
              <a:t> </a:t>
            </a:r>
            <a:r>
              <a:rPr dirty="0" sz="1100" spc="-10">
                <a:latin typeface="Segoe UI Emoji"/>
                <a:cs typeface="Segoe UI Emoji"/>
              </a:rPr>
              <a:t>distribution,</a:t>
            </a:r>
            <a:r>
              <a:rPr dirty="0" sz="1100" spc="-20">
                <a:latin typeface="Segoe UI Emoji"/>
                <a:cs typeface="Segoe UI Emoji"/>
              </a:rPr>
              <a:t> </a:t>
            </a:r>
            <a:r>
              <a:rPr dirty="0" sz="1100" spc="-10">
                <a:latin typeface="Segoe UI Emoji"/>
                <a:cs typeface="Segoe UI Emoji"/>
              </a:rPr>
              <a:t>and</a:t>
            </a:r>
            <a:r>
              <a:rPr dirty="0" sz="1100" spc="-100">
                <a:latin typeface="Segoe UI Emoji"/>
                <a:cs typeface="Segoe UI Emoji"/>
              </a:rPr>
              <a:t> </a:t>
            </a:r>
            <a:r>
              <a:rPr dirty="0" sz="1100" spc="-10">
                <a:latin typeface="Segoe UI Emoji"/>
                <a:cs typeface="Segoe UI Emoji"/>
              </a:rPr>
              <a:t>storage </a:t>
            </a:r>
            <a:r>
              <a:rPr dirty="0" sz="1100" spc="-10">
                <a:latin typeface="Segoe UI Emoji"/>
                <a:cs typeface="Segoe UI Emoji"/>
              </a:rPr>
              <a:t>	</a:t>
            </a:r>
            <a:r>
              <a:rPr dirty="0" sz="1100">
                <a:latin typeface="Segoe UI Emoji"/>
                <a:cs typeface="Segoe UI Emoji"/>
              </a:rPr>
              <a:t>processes</a:t>
            </a:r>
            <a:r>
              <a:rPr dirty="0" sz="1100" spc="-30">
                <a:latin typeface="Segoe UI Emoji"/>
                <a:cs typeface="Segoe UI Emoji"/>
              </a:rPr>
              <a:t> </a:t>
            </a:r>
            <a:r>
              <a:rPr dirty="0" sz="1100" spc="-20">
                <a:latin typeface="Segoe UI Emoji"/>
                <a:cs typeface="Segoe UI Emoji"/>
              </a:rPr>
              <a:t>are</a:t>
            </a:r>
            <a:r>
              <a:rPr dirty="0" sz="1100" spc="5">
                <a:latin typeface="Segoe UI Emoji"/>
                <a:cs typeface="Segoe UI Emoji"/>
              </a:rPr>
              <a:t> </a:t>
            </a:r>
            <a:r>
              <a:rPr dirty="0" sz="1100" spc="-20">
                <a:latin typeface="Segoe UI Emoji"/>
                <a:cs typeface="Segoe UI Emoji"/>
              </a:rPr>
              <a:t>optimized,</a:t>
            </a:r>
            <a:r>
              <a:rPr dirty="0" sz="1100" spc="-25">
                <a:latin typeface="Segoe UI Emoji"/>
                <a:cs typeface="Segoe UI Emoji"/>
              </a:rPr>
              <a:t> </a:t>
            </a:r>
            <a:r>
              <a:rPr dirty="0" sz="1100" spc="-20">
                <a:latin typeface="Segoe UI Emoji"/>
                <a:cs typeface="Segoe UI Emoji"/>
              </a:rPr>
              <a:t>leaving</a:t>
            </a:r>
            <a:r>
              <a:rPr dirty="0" sz="1100" spc="-30">
                <a:latin typeface="Segoe UI Emoji"/>
                <a:cs typeface="Segoe UI Emoji"/>
              </a:rPr>
              <a:t> </a:t>
            </a:r>
            <a:r>
              <a:rPr dirty="0" sz="1100" spc="-10">
                <a:latin typeface="Segoe UI Emoji"/>
                <a:cs typeface="Segoe UI Emoji"/>
              </a:rPr>
              <a:t>little</a:t>
            </a:r>
            <a:r>
              <a:rPr dirty="0" sz="1100" spc="5">
                <a:latin typeface="Segoe UI Emoji"/>
                <a:cs typeface="Segoe UI Emoji"/>
              </a:rPr>
              <a:t> </a:t>
            </a:r>
            <a:r>
              <a:rPr dirty="0" sz="1100" spc="-20">
                <a:latin typeface="Segoe UI Emoji"/>
                <a:cs typeface="Segoe UI Emoji"/>
              </a:rPr>
              <a:t>room </a:t>
            </a:r>
            <a:r>
              <a:rPr dirty="0" sz="1100" spc="-20">
                <a:latin typeface="Segoe UI Emoji"/>
                <a:cs typeface="Segoe UI Emoji"/>
              </a:rPr>
              <a:t>	</a:t>
            </a:r>
            <a:r>
              <a:rPr dirty="0" sz="1100" spc="-25">
                <a:latin typeface="Segoe UI Emoji"/>
                <a:cs typeface="Segoe UI Emoji"/>
              </a:rPr>
              <a:t>for</a:t>
            </a:r>
            <a:r>
              <a:rPr dirty="0" sz="1100" spc="-15">
                <a:latin typeface="Segoe UI Emoji"/>
                <a:cs typeface="Segoe UI Emoji"/>
              </a:rPr>
              <a:t> </a:t>
            </a:r>
            <a:r>
              <a:rPr dirty="0" sz="1100" spc="-20">
                <a:latin typeface="Segoe UI Emoji"/>
                <a:cs typeface="Segoe UI Emoji"/>
              </a:rPr>
              <a:t>additional</a:t>
            </a:r>
            <a:r>
              <a:rPr dirty="0" sz="1100" spc="-100">
                <a:latin typeface="Segoe UI Emoji"/>
                <a:cs typeface="Segoe UI Emoji"/>
              </a:rPr>
              <a:t> </a:t>
            </a:r>
            <a:r>
              <a:rPr dirty="0" sz="1100" spc="-10">
                <a:latin typeface="Segoe UI Emoji"/>
                <a:cs typeface="Segoe UI Emoji"/>
              </a:rPr>
              <a:t>synergies</a:t>
            </a:r>
            <a:endParaRPr sz="1100">
              <a:latin typeface="Segoe UI Emoji"/>
              <a:cs typeface="Segoe UI Emoji"/>
            </a:endParaRPr>
          </a:p>
        </p:txBody>
      </p:sp>
      <p:sp>
        <p:nvSpPr>
          <p:cNvPr id="40" name="object 40" descr=""/>
          <p:cNvSpPr txBox="1"/>
          <p:nvPr/>
        </p:nvSpPr>
        <p:spPr>
          <a:xfrm>
            <a:off x="8843009" y="4102671"/>
            <a:ext cx="701040" cy="2203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250" spc="-110" b="1">
                <a:latin typeface="Tahoma"/>
                <a:cs typeface="Tahoma"/>
              </a:rPr>
              <a:t>3-</a:t>
            </a:r>
            <a:r>
              <a:rPr dirty="0" sz="1250" spc="-120" b="1">
                <a:latin typeface="Tahoma"/>
                <a:cs typeface="Tahoma"/>
              </a:rPr>
              <a:t>5</a:t>
            </a:r>
            <a:r>
              <a:rPr dirty="0" sz="1250" spc="-70" b="1">
                <a:latin typeface="Tahoma"/>
                <a:cs typeface="Tahoma"/>
              </a:rPr>
              <a:t> </a:t>
            </a:r>
            <a:r>
              <a:rPr dirty="0" sz="1250" spc="-50" b="1">
                <a:latin typeface="Tahoma"/>
                <a:cs typeface="Tahoma"/>
              </a:rPr>
              <a:t>Years</a:t>
            </a:r>
            <a:endParaRPr sz="1250">
              <a:latin typeface="Tahoma"/>
              <a:cs typeface="Tahoma"/>
            </a:endParaRPr>
          </a:p>
        </p:txBody>
      </p:sp>
      <p:sp>
        <p:nvSpPr>
          <p:cNvPr id="41" name="object 41" descr=""/>
          <p:cNvSpPr/>
          <p:nvPr/>
        </p:nvSpPr>
        <p:spPr>
          <a:xfrm>
            <a:off x="714375" y="5486400"/>
            <a:ext cx="10801350" cy="742950"/>
          </a:xfrm>
          <a:custGeom>
            <a:avLst/>
            <a:gdLst/>
            <a:ahLst/>
            <a:cxnLst/>
            <a:rect l="l" t="t" r="r" b="b"/>
            <a:pathLst>
              <a:path w="10801350" h="742950">
                <a:moveTo>
                  <a:pt x="0" y="123825"/>
                </a:moveTo>
                <a:lnTo>
                  <a:pt x="9730" y="75652"/>
                </a:lnTo>
                <a:lnTo>
                  <a:pt x="36266" y="36290"/>
                </a:lnTo>
                <a:lnTo>
                  <a:pt x="75625" y="9739"/>
                </a:lnTo>
                <a:lnTo>
                  <a:pt x="123825" y="0"/>
                </a:lnTo>
                <a:lnTo>
                  <a:pt x="10677525" y="0"/>
                </a:lnTo>
                <a:lnTo>
                  <a:pt x="10725697" y="9739"/>
                </a:lnTo>
                <a:lnTo>
                  <a:pt x="10765059" y="36290"/>
                </a:lnTo>
                <a:lnTo>
                  <a:pt x="10791610" y="75652"/>
                </a:lnTo>
                <a:lnTo>
                  <a:pt x="10801350" y="123825"/>
                </a:lnTo>
                <a:lnTo>
                  <a:pt x="10801350" y="619125"/>
                </a:lnTo>
                <a:lnTo>
                  <a:pt x="10791610" y="667324"/>
                </a:lnTo>
                <a:lnTo>
                  <a:pt x="10765059" y="706683"/>
                </a:lnTo>
                <a:lnTo>
                  <a:pt x="10725697" y="733219"/>
                </a:lnTo>
                <a:lnTo>
                  <a:pt x="10677525" y="742950"/>
                </a:lnTo>
                <a:lnTo>
                  <a:pt x="123825" y="742950"/>
                </a:lnTo>
                <a:lnTo>
                  <a:pt x="75625" y="733219"/>
                </a:lnTo>
                <a:lnTo>
                  <a:pt x="36266" y="706683"/>
                </a:lnTo>
                <a:lnTo>
                  <a:pt x="9730" y="667324"/>
                </a:lnTo>
                <a:lnTo>
                  <a:pt x="0" y="619125"/>
                </a:lnTo>
                <a:lnTo>
                  <a:pt x="0" y="123825"/>
                </a:lnTo>
                <a:close/>
              </a:path>
            </a:pathLst>
          </a:custGeom>
          <a:ln w="19050">
            <a:solidFill>
              <a:srgbClr val="FF0000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grpSp>
        <p:nvGrpSpPr>
          <p:cNvPr id="42" name="object 42" descr=""/>
          <p:cNvGrpSpPr/>
          <p:nvPr/>
        </p:nvGrpSpPr>
        <p:grpSpPr>
          <a:xfrm>
            <a:off x="10372788" y="1085913"/>
            <a:ext cx="1009650" cy="4267200"/>
            <a:chOff x="10372788" y="1085913"/>
            <a:chExt cx="1009650" cy="4267200"/>
          </a:xfrm>
        </p:grpSpPr>
        <p:sp>
          <p:nvSpPr>
            <p:cNvPr id="43" name="object 43" descr=""/>
            <p:cNvSpPr/>
            <p:nvPr/>
          </p:nvSpPr>
          <p:spPr>
            <a:xfrm>
              <a:off x="10377551" y="1090675"/>
              <a:ext cx="1000125" cy="1009650"/>
            </a:xfrm>
            <a:custGeom>
              <a:avLst/>
              <a:gdLst/>
              <a:ahLst/>
              <a:cxnLst/>
              <a:rect l="l" t="t" r="r" b="b"/>
              <a:pathLst>
                <a:path w="1000125" h="1009650">
                  <a:moveTo>
                    <a:pt x="0" y="504825"/>
                  </a:moveTo>
                  <a:lnTo>
                    <a:pt x="2288" y="456193"/>
                  </a:lnTo>
                  <a:lnTo>
                    <a:pt x="9012" y="408873"/>
                  </a:lnTo>
                  <a:lnTo>
                    <a:pt x="19964" y="363074"/>
                  </a:lnTo>
                  <a:lnTo>
                    <a:pt x="34934" y="319009"/>
                  </a:lnTo>
                  <a:lnTo>
                    <a:pt x="53713" y="276888"/>
                  </a:lnTo>
                  <a:lnTo>
                    <a:pt x="76092" y="236923"/>
                  </a:lnTo>
                  <a:lnTo>
                    <a:pt x="101861" y="199325"/>
                  </a:lnTo>
                  <a:lnTo>
                    <a:pt x="130812" y="164305"/>
                  </a:lnTo>
                  <a:lnTo>
                    <a:pt x="162734" y="132074"/>
                  </a:lnTo>
                  <a:lnTo>
                    <a:pt x="197419" y="102844"/>
                  </a:lnTo>
                  <a:lnTo>
                    <a:pt x="234658" y="76826"/>
                  </a:lnTo>
                  <a:lnTo>
                    <a:pt x="274241" y="54232"/>
                  </a:lnTo>
                  <a:lnTo>
                    <a:pt x="315959" y="35271"/>
                  </a:lnTo>
                  <a:lnTo>
                    <a:pt x="359604" y="20157"/>
                  </a:lnTo>
                  <a:lnTo>
                    <a:pt x="404964" y="9099"/>
                  </a:lnTo>
                  <a:lnTo>
                    <a:pt x="451832" y="2310"/>
                  </a:lnTo>
                  <a:lnTo>
                    <a:pt x="499999" y="0"/>
                  </a:lnTo>
                  <a:lnTo>
                    <a:pt x="548166" y="2310"/>
                  </a:lnTo>
                  <a:lnTo>
                    <a:pt x="595038" y="9099"/>
                  </a:lnTo>
                  <a:lnTo>
                    <a:pt x="640404" y="20157"/>
                  </a:lnTo>
                  <a:lnTo>
                    <a:pt x="684055" y="35271"/>
                  </a:lnTo>
                  <a:lnTo>
                    <a:pt x="725782" y="54232"/>
                  </a:lnTo>
                  <a:lnTo>
                    <a:pt x="765375" y="76826"/>
                  </a:lnTo>
                  <a:lnTo>
                    <a:pt x="802624" y="102844"/>
                  </a:lnTo>
                  <a:lnTo>
                    <a:pt x="837321" y="132074"/>
                  </a:lnTo>
                  <a:lnTo>
                    <a:pt x="869254" y="164305"/>
                  </a:lnTo>
                  <a:lnTo>
                    <a:pt x="898216" y="199325"/>
                  </a:lnTo>
                  <a:lnTo>
                    <a:pt x="923996" y="236923"/>
                  </a:lnTo>
                  <a:lnTo>
                    <a:pt x="946384" y="276888"/>
                  </a:lnTo>
                  <a:lnTo>
                    <a:pt x="965172" y="319009"/>
                  </a:lnTo>
                  <a:lnTo>
                    <a:pt x="980149" y="363074"/>
                  </a:lnTo>
                  <a:lnTo>
                    <a:pt x="991107" y="408873"/>
                  </a:lnTo>
                  <a:lnTo>
                    <a:pt x="997835" y="456193"/>
                  </a:lnTo>
                  <a:lnTo>
                    <a:pt x="1000125" y="504825"/>
                  </a:lnTo>
                  <a:lnTo>
                    <a:pt x="997835" y="553436"/>
                  </a:lnTo>
                  <a:lnTo>
                    <a:pt x="991107" y="600741"/>
                  </a:lnTo>
                  <a:lnTo>
                    <a:pt x="980149" y="646529"/>
                  </a:lnTo>
                  <a:lnTo>
                    <a:pt x="965172" y="690588"/>
                  </a:lnTo>
                  <a:lnTo>
                    <a:pt x="946384" y="732705"/>
                  </a:lnTo>
                  <a:lnTo>
                    <a:pt x="923996" y="772670"/>
                  </a:lnTo>
                  <a:lnTo>
                    <a:pt x="898216" y="810270"/>
                  </a:lnTo>
                  <a:lnTo>
                    <a:pt x="869254" y="845294"/>
                  </a:lnTo>
                  <a:lnTo>
                    <a:pt x="837321" y="877530"/>
                  </a:lnTo>
                  <a:lnTo>
                    <a:pt x="802624" y="906767"/>
                  </a:lnTo>
                  <a:lnTo>
                    <a:pt x="765375" y="932792"/>
                  </a:lnTo>
                  <a:lnTo>
                    <a:pt x="725782" y="955394"/>
                  </a:lnTo>
                  <a:lnTo>
                    <a:pt x="684055" y="974361"/>
                  </a:lnTo>
                  <a:lnTo>
                    <a:pt x="640404" y="989482"/>
                  </a:lnTo>
                  <a:lnTo>
                    <a:pt x="595038" y="1000545"/>
                  </a:lnTo>
                  <a:lnTo>
                    <a:pt x="548166" y="1007338"/>
                  </a:lnTo>
                  <a:lnTo>
                    <a:pt x="499999" y="1009650"/>
                  </a:lnTo>
                  <a:lnTo>
                    <a:pt x="451832" y="1007338"/>
                  </a:lnTo>
                  <a:lnTo>
                    <a:pt x="404964" y="1000545"/>
                  </a:lnTo>
                  <a:lnTo>
                    <a:pt x="359604" y="989482"/>
                  </a:lnTo>
                  <a:lnTo>
                    <a:pt x="315959" y="974361"/>
                  </a:lnTo>
                  <a:lnTo>
                    <a:pt x="274241" y="955394"/>
                  </a:lnTo>
                  <a:lnTo>
                    <a:pt x="234658" y="932792"/>
                  </a:lnTo>
                  <a:lnTo>
                    <a:pt x="197419" y="906767"/>
                  </a:lnTo>
                  <a:lnTo>
                    <a:pt x="162734" y="877530"/>
                  </a:lnTo>
                  <a:lnTo>
                    <a:pt x="130812" y="845294"/>
                  </a:lnTo>
                  <a:lnTo>
                    <a:pt x="101861" y="810270"/>
                  </a:lnTo>
                  <a:lnTo>
                    <a:pt x="76092" y="772670"/>
                  </a:lnTo>
                  <a:lnTo>
                    <a:pt x="53713" y="732705"/>
                  </a:lnTo>
                  <a:lnTo>
                    <a:pt x="34934" y="690588"/>
                  </a:lnTo>
                  <a:lnTo>
                    <a:pt x="19964" y="646529"/>
                  </a:lnTo>
                  <a:lnTo>
                    <a:pt x="9012" y="600741"/>
                  </a:lnTo>
                  <a:lnTo>
                    <a:pt x="2288" y="553436"/>
                  </a:lnTo>
                  <a:lnTo>
                    <a:pt x="0" y="5048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 descr=""/>
            <p:cNvSpPr/>
            <p:nvPr/>
          </p:nvSpPr>
          <p:spPr>
            <a:xfrm>
              <a:off x="10583672" y="1090675"/>
              <a:ext cx="794385" cy="1000125"/>
            </a:xfrm>
            <a:custGeom>
              <a:avLst/>
              <a:gdLst/>
              <a:ahLst/>
              <a:cxnLst/>
              <a:rect l="l" t="t" r="r" b="b"/>
              <a:pathLst>
                <a:path w="794384" h="1000125">
                  <a:moveTo>
                    <a:pt x="293877" y="0"/>
                  </a:moveTo>
                  <a:lnTo>
                    <a:pt x="293877" y="499999"/>
                  </a:lnTo>
                  <a:lnTo>
                    <a:pt x="0" y="904621"/>
                  </a:lnTo>
                  <a:lnTo>
                    <a:pt x="44064" y="933214"/>
                  </a:lnTo>
                  <a:lnTo>
                    <a:pt x="90640" y="956926"/>
                  </a:lnTo>
                  <a:lnTo>
                    <a:pt x="139319" y="975613"/>
                  </a:lnTo>
                  <a:lnTo>
                    <a:pt x="189690" y="989137"/>
                  </a:lnTo>
                  <a:lnTo>
                    <a:pt x="241347" y="997354"/>
                  </a:lnTo>
                  <a:lnTo>
                    <a:pt x="293877" y="1000125"/>
                  </a:lnTo>
                  <a:lnTo>
                    <a:pt x="342045" y="997835"/>
                  </a:lnTo>
                  <a:lnTo>
                    <a:pt x="388917" y="991107"/>
                  </a:lnTo>
                  <a:lnTo>
                    <a:pt x="434283" y="980149"/>
                  </a:lnTo>
                  <a:lnTo>
                    <a:pt x="477934" y="965172"/>
                  </a:lnTo>
                  <a:lnTo>
                    <a:pt x="519661" y="946384"/>
                  </a:lnTo>
                  <a:lnTo>
                    <a:pt x="559254" y="923996"/>
                  </a:lnTo>
                  <a:lnTo>
                    <a:pt x="596503" y="898216"/>
                  </a:lnTo>
                  <a:lnTo>
                    <a:pt x="631200" y="869254"/>
                  </a:lnTo>
                  <a:lnTo>
                    <a:pt x="663133" y="837321"/>
                  </a:lnTo>
                  <a:lnTo>
                    <a:pt x="692095" y="802624"/>
                  </a:lnTo>
                  <a:lnTo>
                    <a:pt x="717875" y="765375"/>
                  </a:lnTo>
                  <a:lnTo>
                    <a:pt x="740263" y="725782"/>
                  </a:lnTo>
                  <a:lnTo>
                    <a:pt x="759051" y="684055"/>
                  </a:lnTo>
                  <a:lnTo>
                    <a:pt x="774028" y="640404"/>
                  </a:lnTo>
                  <a:lnTo>
                    <a:pt x="784986" y="595038"/>
                  </a:lnTo>
                  <a:lnTo>
                    <a:pt x="791714" y="548166"/>
                  </a:lnTo>
                  <a:lnTo>
                    <a:pt x="794003" y="499999"/>
                  </a:lnTo>
                  <a:lnTo>
                    <a:pt x="791714" y="451832"/>
                  </a:lnTo>
                  <a:lnTo>
                    <a:pt x="784986" y="404964"/>
                  </a:lnTo>
                  <a:lnTo>
                    <a:pt x="774028" y="359604"/>
                  </a:lnTo>
                  <a:lnTo>
                    <a:pt x="759051" y="315959"/>
                  </a:lnTo>
                  <a:lnTo>
                    <a:pt x="740263" y="274241"/>
                  </a:lnTo>
                  <a:lnTo>
                    <a:pt x="717875" y="234658"/>
                  </a:lnTo>
                  <a:lnTo>
                    <a:pt x="692095" y="197419"/>
                  </a:lnTo>
                  <a:lnTo>
                    <a:pt x="663133" y="162734"/>
                  </a:lnTo>
                  <a:lnTo>
                    <a:pt x="631200" y="130812"/>
                  </a:lnTo>
                  <a:lnTo>
                    <a:pt x="596503" y="101861"/>
                  </a:lnTo>
                  <a:lnTo>
                    <a:pt x="559254" y="76092"/>
                  </a:lnTo>
                  <a:lnTo>
                    <a:pt x="519661" y="53713"/>
                  </a:lnTo>
                  <a:lnTo>
                    <a:pt x="477934" y="34934"/>
                  </a:lnTo>
                  <a:lnTo>
                    <a:pt x="434283" y="19964"/>
                  </a:lnTo>
                  <a:lnTo>
                    <a:pt x="388917" y="9012"/>
                  </a:lnTo>
                  <a:lnTo>
                    <a:pt x="342045" y="2288"/>
                  </a:lnTo>
                  <a:lnTo>
                    <a:pt x="29387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 descr=""/>
            <p:cNvSpPr/>
            <p:nvPr/>
          </p:nvSpPr>
          <p:spPr>
            <a:xfrm>
              <a:off x="10377551" y="1090675"/>
              <a:ext cx="1000125" cy="2095500"/>
            </a:xfrm>
            <a:custGeom>
              <a:avLst/>
              <a:gdLst/>
              <a:ahLst/>
              <a:cxnLst/>
              <a:rect l="l" t="t" r="r" b="b"/>
              <a:pathLst>
                <a:path w="1000125" h="2095500">
                  <a:moveTo>
                    <a:pt x="499999" y="0"/>
                  </a:moveTo>
                  <a:lnTo>
                    <a:pt x="548166" y="2288"/>
                  </a:lnTo>
                  <a:lnTo>
                    <a:pt x="595038" y="9012"/>
                  </a:lnTo>
                  <a:lnTo>
                    <a:pt x="640404" y="19964"/>
                  </a:lnTo>
                  <a:lnTo>
                    <a:pt x="684055" y="34934"/>
                  </a:lnTo>
                  <a:lnTo>
                    <a:pt x="725782" y="53713"/>
                  </a:lnTo>
                  <a:lnTo>
                    <a:pt x="765375" y="76092"/>
                  </a:lnTo>
                  <a:lnTo>
                    <a:pt x="802624" y="101861"/>
                  </a:lnTo>
                  <a:lnTo>
                    <a:pt x="837321" y="130812"/>
                  </a:lnTo>
                  <a:lnTo>
                    <a:pt x="869254" y="162734"/>
                  </a:lnTo>
                  <a:lnTo>
                    <a:pt x="898216" y="197419"/>
                  </a:lnTo>
                  <a:lnTo>
                    <a:pt x="923996" y="234658"/>
                  </a:lnTo>
                  <a:lnTo>
                    <a:pt x="946384" y="274241"/>
                  </a:lnTo>
                  <a:lnTo>
                    <a:pt x="965172" y="315959"/>
                  </a:lnTo>
                  <a:lnTo>
                    <a:pt x="980149" y="359604"/>
                  </a:lnTo>
                  <a:lnTo>
                    <a:pt x="991107" y="404964"/>
                  </a:lnTo>
                  <a:lnTo>
                    <a:pt x="997835" y="451832"/>
                  </a:lnTo>
                  <a:lnTo>
                    <a:pt x="1000125" y="499999"/>
                  </a:lnTo>
                  <a:lnTo>
                    <a:pt x="997835" y="548166"/>
                  </a:lnTo>
                  <a:lnTo>
                    <a:pt x="991107" y="595038"/>
                  </a:lnTo>
                  <a:lnTo>
                    <a:pt x="980149" y="640404"/>
                  </a:lnTo>
                  <a:lnTo>
                    <a:pt x="965172" y="684055"/>
                  </a:lnTo>
                  <a:lnTo>
                    <a:pt x="946384" y="725782"/>
                  </a:lnTo>
                  <a:lnTo>
                    <a:pt x="923996" y="765375"/>
                  </a:lnTo>
                  <a:lnTo>
                    <a:pt x="898216" y="802624"/>
                  </a:lnTo>
                  <a:lnTo>
                    <a:pt x="869254" y="837321"/>
                  </a:lnTo>
                  <a:lnTo>
                    <a:pt x="837321" y="869254"/>
                  </a:lnTo>
                  <a:lnTo>
                    <a:pt x="802624" y="898216"/>
                  </a:lnTo>
                  <a:lnTo>
                    <a:pt x="765375" y="923996"/>
                  </a:lnTo>
                  <a:lnTo>
                    <a:pt x="725782" y="946384"/>
                  </a:lnTo>
                  <a:lnTo>
                    <a:pt x="684055" y="965172"/>
                  </a:lnTo>
                  <a:lnTo>
                    <a:pt x="640404" y="980149"/>
                  </a:lnTo>
                  <a:lnTo>
                    <a:pt x="595038" y="991107"/>
                  </a:lnTo>
                  <a:lnTo>
                    <a:pt x="548166" y="997835"/>
                  </a:lnTo>
                  <a:lnTo>
                    <a:pt x="499999" y="1000125"/>
                  </a:lnTo>
                  <a:lnTo>
                    <a:pt x="447468" y="997354"/>
                  </a:lnTo>
                  <a:lnTo>
                    <a:pt x="395811" y="989137"/>
                  </a:lnTo>
                  <a:lnTo>
                    <a:pt x="345440" y="975613"/>
                  </a:lnTo>
                  <a:lnTo>
                    <a:pt x="296761" y="956926"/>
                  </a:lnTo>
                  <a:lnTo>
                    <a:pt x="250185" y="933214"/>
                  </a:lnTo>
                  <a:lnTo>
                    <a:pt x="206121" y="904621"/>
                  </a:lnTo>
                </a:path>
                <a:path w="1000125" h="2095500">
                  <a:moveTo>
                    <a:pt x="0" y="1595374"/>
                  </a:moveTo>
                  <a:lnTo>
                    <a:pt x="2288" y="1547207"/>
                  </a:lnTo>
                  <a:lnTo>
                    <a:pt x="9012" y="1500339"/>
                  </a:lnTo>
                  <a:lnTo>
                    <a:pt x="19964" y="1454979"/>
                  </a:lnTo>
                  <a:lnTo>
                    <a:pt x="34934" y="1411334"/>
                  </a:lnTo>
                  <a:lnTo>
                    <a:pt x="53713" y="1369616"/>
                  </a:lnTo>
                  <a:lnTo>
                    <a:pt x="76092" y="1330033"/>
                  </a:lnTo>
                  <a:lnTo>
                    <a:pt x="101861" y="1292794"/>
                  </a:lnTo>
                  <a:lnTo>
                    <a:pt x="130812" y="1258109"/>
                  </a:lnTo>
                  <a:lnTo>
                    <a:pt x="162734" y="1226187"/>
                  </a:lnTo>
                  <a:lnTo>
                    <a:pt x="197419" y="1197236"/>
                  </a:lnTo>
                  <a:lnTo>
                    <a:pt x="234658" y="1171467"/>
                  </a:lnTo>
                  <a:lnTo>
                    <a:pt x="274241" y="1149088"/>
                  </a:lnTo>
                  <a:lnTo>
                    <a:pt x="315959" y="1130309"/>
                  </a:lnTo>
                  <a:lnTo>
                    <a:pt x="359604" y="1115339"/>
                  </a:lnTo>
                  <a:lnTo>
                    <a:pt x="404964" y="1104387"/>
                  </a:lnTo>
                  <a:lnTo>
                    <a:pt x="451832" y="1097663"/>
                  </a:lnTo>
                  <a:lnTo>
                    <a:pt x="499999" y="1095375"/>
                  </a:lnTo>
                  <a:lnTo>
                    <a:pt x="548166" y="1097663"/>
                  </a:lnTo>
                  <a:lnTo>
                    <a:pt x="595038" y="1104387"/>
                  </a:lnTo>
                  <a:lnTo>
                    <a:pt x="640404" y="1115339"/>
                  </a:lnTo>
                  <a:lnTo>
                    <a:pt x="684055" y="1130309"/>
                  </a:lnTo>
                  <a:lnTo>
                    <a:pt x="725782" y="1149088"/>
                  </a:lnTo>
                  <a:lnTo>
                    <a:pt x="765375" y="1171467"/>
                  </a:lnTo>
                  <a:lnTo>
                    <a:pt x="802624" y="1197236"/>
                  </a:lnTo>
                  <a:lnTo>
                    <a:pt x="837321" y="1226187"/>
                  </a:lnTo>
                  <a:lnTo>
                    <a:pt x="869254" y="1258109"/>
                  </a:lnTo>
                  <a:lnTo>
                    <a:pt x="898216" y="1292794"/>
                  </a:lnTo>
                  <a:lnTo>
                    <a:pt x="923996" y="1330033"/>
                  </a:lnTo>
                  <a:lnTo>
                    <a:pt x="946384" y="1369616"/>
                  </a:lnTo>
                  <a:lnTo>
                    <a:pt x="965172" y="1411334"/>
                  </a:lnTo>
                  <a:lnTo>
                    <a:pt x="980149" y="1454979"/>
                  </a:lnTo>
                  <a:lnTo>
                    <a:pt x="991107" y="1500339"/>
                  </a:lnTo>
                  <a:lnTo>
                    <a:pt x="997835" y="1547207"/>
                  </a:lnTo>
                  <a:lnTo>
                    <a:pt x="1000125" y="1595374"/>
                  </a:lnTo>
                  <a:lnTo>
                    <a:pt x="997835" y="1643541"/>
                  </a:lnTo>
                  <a:lnTo>
                    <a:pt x="991107" y="1690413"/>
                  </a:lnTo>
                  <a:lnTo>
                    <a:pt x="980149" y="1735779"/>
                  </a:lnTo>
                  <a:lnTo>
                    <a:pt x="965172" y="1779430"/>
                  </a:lnTo>
                  <a:lnTo>
                    <a:pt x="946384" y="1821157"/>
                  </a:lnTo>
                  <a:lnTo>
                    <a:pt x="923996" y="1860750"/>
                  </a:lnTo>
                  <a:lnTo>
                    <a:pt x="898216" y="1897999"/>
                  </a:lnTo>
                  <a:lnTo>
                    <a:pt x="869254" y="1932696"/>
                  </a:lnTo>
                  <a:lnTo>
                    <a:pt x="837321" y="1964629"/>
                  </a:lnTo>
                  <a:lnTo>
                    <a:pt x="802624" y="1993591"/>
                  </a:lnTo>
                  <a:lnTo>
                    <a:pt x="765375" y="2019371"/>
                  </a:lnTo>
                  <a:lnTo>
                    <a:pt x="725782" y="2041759"/>
                  </a:lnTo>
                  <a:lnTo>
                    <a:pt x="684055" y="2060547"/>
                  </a:lnTo>
                  <a:lnTo>
                    <a:pt x="640404" y="2075524"/>
                  </a:lnTo>
                  <a:lnTo>
                    <a:pt x="595038" y="2086482"/>
                  </a:lnTo>
                  <a:lnTo>
                    <a:pt x="548166" y="2093210"/>
                  </a:lnTo>
                  <a:lnTo>
                    <a:pt x="499999" y="2095500"/>
                  </a:lnTo>
                  <a:lnTo>
                    <a:pt x="451832" y="2093210"/>
                  </a:lnTo>
                  <a:lnTo>
                    <a:pt x="404964" y="2086482"/>
                  </a:lnTo>
                  <a:lnTo>
                    <a:pt x="359604" y="2075524"/>
                  </a:lnTo>
                  <a:lnTo>
                    <a:pt x="315959" y="2060547"/>
                  </a:lnTo>
                  <a:lnTo>
                    <a:pt x="274241" y="2041759"/>
                  </a:lnTo>
                  <a:lnTo>
                    <a:pt x="234658" y="2019371"/>
                  </a:lnTo>
                  <a:lnTo>
                    <a:pt x="197419" y="1993591"/>
                  </a:lnTo>
                  <a:lnTo>
                    <a:pt x="162734" y="1964629"/>
                  </a:lnTo>
                  <a:lnTo>
                    <a:pt x="130812" y="1932696"/>
                  </a:lnTo>
                  <a:lnTo>
                    <a:pt x="101861" y="1897999"/>
                  </a:lnTo>
                  <a:lnTo>
                    <a:pt x="76092" y="1860750"/>
                  </a:lnTo>
                  <a:lnTo>
                    <a:pt x="53713" y="1821157"/>
                  </a:lnTo>
                  <a:lnTo>
                    <a:pt x="34934" y="1779430"/>
                  </a:lnTo>
                  <a:lnTo>
                    <a:pt x="19964" y="1735779"/>
                  </a:lnTo>
                  <a:lnTo>
                    <a:pt x="9012" y="1690413"/>
                  </a:lnTo>
                  <a:lnTo>
                    <a:pt x="2288" y="1643541"/>
                  </a:lnTo>
                  <a:lnTo>
                    <a:pt x="0" y="1595374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 descr=""/>
            <p:cNvSpPr/>
            <p:nvPr/>
          </p:nvSpPr>
          <p:spPr>
            <a:xfrm>
              <a:off x="10877550" y="2186050"/>
              <a:ext cx="500380" cy="904875"/>
            </a:xfrm>
            <a:custGeom>
              <a:avLst/>
              <a:gdLst/>
              <a:ahLst/>
              <a:cxnLst/>
              <a:rect l="l" t="t" r="r" b="b"/>
              <a:pathLst>
                <a:path w="500379" h="904875">
                  <a:moveTo>
                    <a:pt x="0" y="0"/>
                  </a:moveTo>
                  <a:lnTo>
                    <a:pt x="0" y="499999"/>
                  </a:lnTo>
                  <a:lnTo>
                    <a:pt x="293877" y="904621"/>
                  </a:lnTo>
                  <a:lnTo>
                    <a:pt x="331131" y="874744"/>
                  </a:lnTo>
                  <a:lnTo>
                    <a:pt x="365071" y="841765"/>
                  </a:lnTo>
                  <a:lnTo>
                    <a:pt x="395554" y="805965"/>
                  </a:lnTo>
                  <a:lnTo>
                    <a:pt x="422438" y="767625"/>
                  </a:lnTo>
                  <a:lnTo>
                    <a:pt x="445579" y="727027"/>
                  </a:lnTo>
                  <a:lnTo>
                    <a:pt x="464834" y="684451"/>
                  </a:lnTo>
                  <a:lnTo>
                    <a:pt x="480059" y="640179"/>
                  </a:lnTo>
                  <a:lnTo>
                    <a:pt x="491112" y="594493"/>
                  </a:lnTo>
                  <a:lnTo>
                    <a:pt x="497848" y="547672"/>
                  </a:lnTo>
                  <a:lnTo>
                    <a:pt x="500125" y="499999"/>
                  </a:lnTo>
                  <a:lnTo>
                    <a:pt x="497836" y="451832"/>
                  </a:lnTo>
                  <a:lnTo>
                    <a:pt x="491108" y="404964"/>
                  </a:lnTo>
                  <a:lnTo>
                    <a:pt x="480150" y="359604"/>
                  </a:lnTo>
                  <a:lnTo>
                    <a:pt x="465173" y="315959"/>
                  </a:lnTo>
                  <a:lnTo>
                    <a:pt x="446385" y="274241"/>
                  </a:lnTo>
                  <a:lnTo>
                    <a:pt x="423997" y="234658"/>
                  </a:lnTo>
                  <a:lnTo>
                    <a:pt x="398217" y="197419"/>
                  </a:lnTo>
                  <a:lnTo>
                    <a:pt x="369255" y="162734"/>
                  </a:lnTo>
                  <a:lnTo>
                    <a:pt x="337322" y="130812"/>
                  </a:lnTo>
                  <a:lnTo>
                    <a:pt x="302625" y="101861"/>
                  </a:lnTo>
                  <a:lnTo>
                    <a:pt x="265376" y="76092"/>
                  </a:lnTo>
                  <a:lnTo>
                    <a:pt x="225783" y="53713"/>
                  </a:lnTo>
                  <a:lnTo>
                    <a:pt x="184056" y="34934"/>
                  </a:lnTo>
                  <a:lnTo>
                    <a:pt x="140405" y="19964"/>
                  </a:lnTo>
                  <a:lnTo>
                    <a:pt x="95039" y="9012"/>
                  </a:lnTo>
                  <a:lnTo>
                    <a:pt x="48167" y="22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 descr=""/>
            <p:cNvSpPr/>
            <p:nvPr/>
          </p:nvSpPr>
          <p:spPr>
            <a:xfrm>
              <a:off x="10377551" y="2186050"/>
              <a:ext cx="1000125" cy="2085975"/>
            </a:xfrm>
            <a:custGeom>
              <a:avLst/>
              <a:gdLst/>
              <a:ahLst/>
              <a:cxnLst/>
              <a:rect l="l" t="t" r="r" b="b"/>
              <a:pathLst>
                <a:path w="1000125" h="2085975">
                  <a:moveTo>
                    <a:pt x="499999" y="0"/>
                  </a:moveTo>
                  <a:lnTo>
                    <a:pt x="548166" y="2288"/>
                  </a:lnTo>
                  <a:lnTo>
                    <a:pt x="595038" y="9012"/>
                  </a:lnTo>
                  <a:lnTo>
                    <a:pt x="640404" y="19964"/>
                  </a:lnTo>
                  <a:lnTo>
                    <a:pt x="684055" y="34934"/>
                  </a:lnTo>
                  <a:lnTo>
                    <a:pt x="725782" y="53713"/>
                  </a:lnTo>
                  <a:lnTo>
                    <a:pt x="765375" y="76092"/>
                  </a:lnTo>
                  <a:lnTo>
                    <a:pt x="802624" y="101861"/>
                  </a:lnTo>
                  <a:lnTo>
                    <a:pt x="837321" y="130812"/>
                  </a:lnTo>
                  <a:lnTo>
                    <a:pt x="869254" y="162734"/>
                  </a:lnTo>
                  <a:lnTo>
                    <a:pt x="898216" y="197419"/>
                  </a:lnTo>
                  <a:lnTo>
                    <a:pt x="923996" y="234658"/>
                  </a:lnTo>
                  <a:lnTo>
                    <a:pt x="946384" y="274241"/>
                  </a:lnTo>
                  <a:lnTo>
                    <a:pt x="965172" y="315959"/>
                  </a:lnTo>
                  <a:lnTo>
                    <a:pt x="980149" y="359604"/>
                  </a:lnTo>
                  <a:lnTo>
                    <a:pt x="991107" y="404964"/>
                  </a:lnTo>
                  <a:lnTo>
                    <a:pt x="997835" y="451832"/>
                  </a:lnTo>
                  <a:lnTo>
                    <a:pt x="1000125" y="499999"/>
                  </a:lnTo>
                  <a:lnTo>
                    <a:pt x="997847" y="547672"/>
                  </a:lnTo>
                  <a:lnTo>
                    <a:pt x="991111" y="594493"/>
                  </a:lnTo>
                  <a:lnTo>
                    <a:pt x="980058" y="640179"/>
                  </a:lnTo>
                  <a:lnTo>
                    <a:pt x="964833" y="684451"/>
                  </a:lnTo>
                  <a:lnTo>
                    <a:pt x="945578" y="727027"/>
                  </a:lnTo>
                  <a:lnTo>
                    <a:pt x="922437" y="767625"/>
                  </a:lnTo>
                  <a:lnTo>
                    <a:pt x="895553" y="805965"/>
                  </a:lnTo>
                  <a:lnTo>
                    <a:pt x="865070" y="841765"/>
                  </a:lnTo>
                  <a:lnTo>
                    <a:pt x="831130" y="874744"/>
                  </a:lnTo>
                  <a:lnTo>
                    <a:pt x="793876" y="904621"/>
                  </a:lnTo>
                </a:path>
                <a:path w="1000125" h="2085975">
                  <a:moveTo>
                    <a:pt x="0" y="1585849"/>
                  </a:moveTo>
                  <a:lnTo>
                    <a:pt x="2288" y="1537682"/>
                  </a:lnTo>
                  <a:lnTo>
                    <a:pt x="9012" y="1490814"/>
                  </a:lnTo>
                  <a:lnTo>
                    <a:pt x="19964" y="1445454"/>
                  </a:lnTo>
                  <a:lnTo>
                    <a:pt x="34934" y="1401809"/>
                  </a:lnTo>
                  <a:lnTo>
                    <a:pt x="53713" y="1360091"/>
                  </a:lnTo>
                  <a:lnTo>
                    <a:pt x="76092" y="1320508"/>
                  </a:lnTo>
                  <a:lnTo>
                    <a:pt x="101861" y="1283269"/>
                  </a:lnTo>
                  <a:lnTo>
                    <a:pt x="130812" y="1248584"/>
                  </a:lnTo>
                  <a:lnTo>
                    <a:pt x="162734" y="1216662"/>
                  </a:lnTo>
                  <a:lnTo>
                    <a:pt x="197419" y="1187711"/>
                  </a:lnTo>
                  <a:lnTo>
                    <a:pt x="234658" y="1161942"/>
                  </a:lnTo>
                  <a:lnTo>
                    <a:pt x="274241" y="1139563"/>
                  </a:lnTo>
                  <a:lnTo>
                    <a:pt x="315959" y="1120784"/>
                  </a:lnTo>
                  <a:lnTo>
                    <a:pt x="359604" y="1105814"/>
                  </a:lnTo>
                  <a:lnTo>
                    <a:pt x="404964" y="1094862"/>
                  </a:lnTo>
                  <a:lnTo>
                    <a:pt x="451832" y="1088138"/>
                  </a:lnTo>
                  <a:lnTo>
                    <a:pt x="499999" y="1085850"/>
                  </a:lnTo>
                  <a:lnTo>
                    <a:pt x="548166" y="1088138"/>
                  </a:lnTo>
                  <a:lnTo>
                    <a:pt x="595038" y="1094862"/>
                  </a:lnTo>
                  <a:lnTo>
                    <a:pt x="640404" y="1105814"/>
                  </a:lnTo>
                  <a:lnTo>
                    <a:pt x="684055" y="1120784"/>
                  </a:lnTo>
                  <a:lnTo>
                    <a:pt x="725782" y="1139563"/>
                  </a:lnTo>
                  <a:lnTo>
                    <a:pt x="765375" y="1161942"/>
                  </a:lnTo>
                  <a:lnTo>
                    <a:pt x="802624" y="1187711"/>
                  </a:lnTo>
                  <a:lnTo>
                    <a:pt x="837321" y="1216662"/>
                  </a:lnTo>
                  <a:lnTo>
                    <a:pt x="869254" y="1248584"/>
                  </a:lnTo>
                  <a:lnTo>
                    <a:pt x="898216" y="1283269"/>
                  </a:lnTo>
                  <a:lnTo>
                    <a:pt x="923996" y="1320508"/>
                  </a:lnTo>
                  <a:lnTo>
                    <a:pt x="946384" y="1360091"/>
                  </a:lnTo>
                  <a:lnTo>
                    <a:pt x="965172" y="1401809"/>
                  </a:lnTo>
                  <a:lnTo>
                    <a:pt x="980149" y="1445454"/>
                  </a:lnTo>
                  <a:lnTo>
                    <a:pt x="991107" y="1490814"/>
                  </a:lnTo>
                  <a:lnTo>
                    <a:pt x="997835" y="1537682"/>
                  </a:lnTo>
                  <a:lnTo>
                    <a:pt x="1000125" y="1585849"/>
                  </a:lnTo>
                  <a:lnTo>
                    <a:pt x="997835" y="1634016"/>
                  </a:lnTo>
                  <a:lnTo>
                    <a:pt x="991107" y="1680888"/>
                  </a:lnTo>
                  <a:lnTo>
                    <a:pt x="980149" y="1726254"/>
                  </a:lnTo>
                  <a:lnTo>
                    <a:pt x="965172" y="1769905"/>
                  </a:lnTo>
                  <a:lnTo>
                    <a:pt x="946384" y="1811632"/>
                  </a:lnTo>
                  <a:lnTo>
                    <a:pt x="923996" y="1851225"/>
                  </a:lnTo>
                  <a:lnTo>
                    <a:pt x="898216" y="1888474"/>
                  </a:lnTo>
                  <a:lnTo>
                    <a:pt x="869254" y="1923171"/>
                  </a:lnTo>
                  <a:lnTo>
                    <a:pt x="837321" y="1955104"/>
                  </a:lnTo>
                  <a:lnTo>
                    <a:pt x="802624" y="1984066"/>
                  </a:lnTo>
                  <a:lnTo>
                    <a:pt x="765375" y="2009846"/>
                  </a:lnTo>
                  <a:lnTo>
                    <a:pt x="725782" y="2032234"/>
                  </a:lnTo>
                  <a:lnTo>
                    <a:pt x="684055" y="2051022"/>
                  </a:lnTo>
                  <a:lnTo>
                    <a:pt x="640404" y="2065999"/>
                  </a:lnTo>
                  <a:lnTo>
                    <a:pt x="595038" y="2076957"/>
                  </a:lnTo>
                  <a:lnTo>
                    <a:pt x="548166" y="2083685"/>
                  </a:lnTo>
                  <a:lnTo>
                    <a:pt x="499999" y="2085975"/>
                  </a:lnTo>
                  <a:lnTo>
                    <a:pt x="451832" y="2083685"/>
                  </a:lnTo>
                  <a:lnTo>
                    <a:pt x="404964" y="2076957"/>
                  </a:lnTo>
                  <a:lnTo>
                    <a:pt x="359604" y="2065999"/>
                  </a:lnTo>
                  <a:lnTo>
                    <a:pt x="315959" y="2051022"/>
                  </a:lnTo>
                  <a:lnTo>
                    <a:pt x="274241" y="2032234"/>
                  </a:lnTo>
                  <a:lnTo>
                    <a:pt x="234658" y="2009846"/>
                  </a:lnTo>
                  <a:lnTo>
                    <a:pt x="197419" y="1984066"/>
                  </a:lnTo>
                  <a:lnTo>
                    <a:pt x="162734" y="1955104"/>
                  </a:lnTo>
                  <a:lnTo>
                    <a:pt x="130812" y="1923171"/>
                  </a:lnTo>
                  <a:lnTo>
                    <a:pt x="101861" y="1888474"/>
                  </a:lnTo>
                  <a:lnTo>
                    <a:pt x="76092" y="1851225"/>
                  </a:lnTo>
                  <a:lnTo>
                    <a:pt x="53713" y="1811632"/>
                  </a:lnTo>
                  <a:lnTo>
                    <a:pt x="34934" y="1769905"/>
                  </a:lnTo>
                  <a:lnTo>
                    <a:pt x="19964" y="1726254"/>
                  </a:lnTo>
                  <a:lnTo>
                    <a:pt x="9012" y="1680888"/>
                  </a:lnTo>
                  <a:lnTo>
                    <a:pt x="2288" y="1634016"/>
                  </a:lnTo>
                  <a:lnTo>
                    <a:pt x="0" y="158584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 descr=""/>
            <p:cNvSpPr/>
            <p:nvPr/>
          </p:nvSpPr>
          <p:spPr>
            <a:xfrm>
              <a:off x="10583672" y="3271900"/>
              <a:ext cx="794385" cy="1000125"/>
            </a:xfrm>
            <a:custGeom>
              <a:avLst/>
              <a:gdLst/>
              <a:ahLst/>
              <a:cxnLst/>
              <a:rect l="l" t="t" r="r" b="b"/>
              <a:pathLst>
                <a:path w="794384" h="1000125">
                  <a:moveTo>
                    <a:pt x="293877" y="0"/>
                  </a:moveTo>
                  <a:lnTo>
                    <a:pt x="293877" y="499999"/>
                  </a:lnTo>
                  <a:lnTo>
                    <a:pt x="0" y="904621"/>
                  </a:lnTo>
                  <a:lnTo>
                    <a:pt x="44064" y="933214"/>
                  </a:lnTo>
                  <a:lnTo>
                    <a:pt x="90640" y="956926"/>
                  </a:lnTo>
                  <a:lnTo>
                    <a:pt x="139319" y="975614"/>
                  </a:lnTo>
                  <a:lnTo>
                    <a:pt x="189690" y="989137"/>
                  </a:lnTo>
                  <a:lnTo>
                    <a:pt x="241347" y="997354"/>
                  </a:lnTo>
                  <a:lnTo>
                    <a:pt x="293877" y="1000125"/>
                  </a:lnTo>
                  <a:lnTo>
                    <a:pt x="342045" y="997835"/>
                  </a:lnTo>
                  <a:lnTo>
                    <a:pt x="388917" y="991107"/>
                  </a:lnTo>
                  <a:lnTo>
                    <a:pt x="434283" y="980149"/>
                  </a:lnTo>
                  <a:lnTo>
                    <a:pt x="477934" y="965172"/>
                  </a:lnTo>
                  <a:lnTo>
                    <a:pt x="519661" y="946384"/>
                  </a:lnTo>
                  <a:lnTo>
                    <a:pt x="559254" y="923996"/>
                  </a:lnTo>
                  <a:lnTo>
                    <a:pt x="596503" y="898216"/>
                  </a:lnTo>
                  <a:lnTo>
                    <a:pt x="631200" y="869254"/>
                  </a:lnTo>
                  <a:lnTo>
                    <a:pt x="663133" y="837321"/>
                  </a:lnTo>
                  <a:lnTo>
                    <a:pt x="692095" y="802624"/>
                  </a:lnTo>
                  <a:lnTo>
                    <a:pt x="717875" y="765375"/>
                  </a:lnTo>
                  <a:lnTo>
                    <a:pt x="740263" y="725782"/>
                  </a:lnTo>
                  <a:lnTo>
                    <a:pt x="759051" y="684055"/>
                  </a:lnTo>
                  <a:lnTo>
                    <a:pt x="774028" y="640404"/>
                  </a:lnTo>
                  <a:lnTo>
                    <a:pt x="784986" y="595038"/>
                  </a:lnTo>
                  <a:lnTo>
                    <a:pt x="791714" y="548166"/>
                  </a:lnTo>
                  <a:lnTo>
                    <a:pt x="794003" y="499999"/>
                  </a:lnTo>
                  <a:lnTo>
                    <a:pt x="791714" y="451832"/>
                  </a:lnTo>
                  <a:lnTo>
                    <a:pt x="784986" y="404964"/>
                  </a:lnTo>
                  <a:lnTo>
                    <a:pt x="774028" y="359604"/>
                  </a:lnTo>
                  <a:lnTo>
                    <a:pt x="759051" y="315959"/>
                  </a:lnTo>
                  <a:lnTo>
                    <a:pt x="740263" y="274241"/>
                  </a:lnTo>
                  <a:lnTo>
                    <a:pt x="717875" y="234658"/>
                  </a:lnTo>
                  <a:lnTo>
                    <a:pt x="692095" y="197419"/>
                  </a:lnTo>
                  <a:lnTo>
                    <a:pt x="663133" y="162734"/>
                  </a:lnTo>
                  <a:lnTo>
                    <a:pt x="631200" y="130812"/>
                  </a:lnTo>
                  <a:lnTo>
                    <a:pt x="596503" y="101861"/>
                  </a:lnTo>
                  <a:lnTo>
                    <a:pt x="559254" y="76092"/>
                  </a:lnTo>
                  <a:lnTo>
                    <a:pt x="519661" y="53713"/>
                  </a:lnTo>
                  <a:lnTo>
                    <a:pt x="477934" y="34934"/>
                  </a:lnTo>
                  <a:lnTo>
                    <a:pt x="434283" y="19964"/>
                  </a:lnTo>
                  <a:lnTo>
                    <a:pt x="388917" y="9012"/>
                  </a:lnTo>
                  <a:lnTo>
                    <a:pt x="342045" y="2288"/>
                  </a:lnTo>
                  <a:lnTo>
                    <a:pt x="29387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 descr=""/>
            <p:cNvSpPr/>
            <p:nvPr/>
          </p:nvSpPr>
          <p:spPr>
            <a:xfrm>
              <a:off x="10377551" y="3271900"/>
              <a:ext cx="1000125" cy="2076450"/>
            </a:xfrm>
            <a:custGeom>
              <a:avLst/>
              <a:gdLst/>
              <a:ahLst/>
              <a:cxnLst/>
              <a:rect l="l" t="t" r="r" b="b"/>
              <a:pathLst>
                <a:path w="1000125" h="2076450">
                  <a:moveTo>
                    <a:pt x="499999" y="0"/>
                  </a:moveTo>
                  <a:lnTo>
                    <a:pt x="548166" y="2288"/>
                  </a:lnTo>
                  <a:lnTo>
                    <a:pt x="595038" y="9012"/>
                  </a:lnTo>
                  <a:lnTo>
                    <a:pt x="640404" y="19964"/>
                  </a:lnTo>
                  <a:lnTo>
                    <a:pt x="684055" y="34934"/>
                  </a:lnTo>
                  <a:lnTo>
                    <a:pt x="725782" y="53713"/>
                  </a:lnTo>
                  <a:lnTo>
                    <a:pt x="765375" y="76092"/>
                  </a:lnTo>
                  <a:lnTo>
                    <a:pt x="802624" y="101861"/>
                  </a:lnTo>
                  <a:lnTo>
                    <a:pt x="837321" y="130812"/>
                  </a:lnTo>
                  <a:lnTo>
                    <a:pt x="869254" y="162734"/>
                  </a:lnTo>
                  <a:lnTo>
                    <a:pt x="898216" y="197419"/>
                  </a:lnTo>
                  <a:lnTo>
                    <a:pt x="923996" y="234658"/>
                  </a:lnTo>
                  <a:lnTo>
                    <a:pt x="946384" y="274241"/>
                  </a:lnTo>
                  <a:lnTo>
                    <a:pt x="965172" y="315959"/>
                  </a:lnTo>
                  <a:lnTo>
                    <a:pt x="980149" y="359604"/>
                  </a:lnTo>
                  <a:lnTo>
                    <a:pt x="991107" y="404964"/>
                  </a:lnTo>
                  <a:lnTo>
                    <a:pt x="997835" y="451832"/>
                  </a:lnTo>
                  <a:lnTo>
                    <a:pt x="1000125" y="499999"/>
                  </a:lnTo>
                  <a:lnTo>
                    <a:pt x="997835" y="548166"/>
                  </a:lnTo>
                  <a:lnTo>
                    <a:pt x="991107" y="595038"/>
                  </a:lnTo>
                  <a:lnTo>
                    <a:pt x="980149" y="640404"/>
                  </a:lnTo>
                  <a:lnTo>
                    <a:pt x="965172" y="684055"/>
                  </a:lnTo>
                  <a:lnTo>
                    <a:pt x="946384" y="725782"/>
                  </a:lnTo>
                  <a:lnTo>
                    <a:pt x="923996" y="765375"/>
                  </a:lnTo>
                  <a:lnTo>
                    <a:pt x="898216" y="802624"/>
                  </a:lnTo>
                  <a:lnTo>
                    <a:pt x="869254" y="837321"/>
                  </a:lnTo>
                  <a:lnTo>
                    <a:pt x="837321" y="869254"/>
                  </a:lnTo>
                  <a:lnTo>
                    <a:pt x="802624" y="898216"/>
                  </a:lnTo>
                  <a:lnTo>
                    <a:pt x="765375" y="923996"/>
                  </a:lnTo>
                  <a:lnTo>
                    <a:pt x="725782" y="946384"/>
                  </a:lnTo>
                  <a:lnTo>
                    <a:pt x="684055" y="965172"/>
                  </a:lnTo>
                  <a:lnTo>
                    <a:pt x="640404" y="980149"/>
                  </a:lnTo>
                  <a:lnTo>
                    <a:pt x="595038" y="991107"/>
                  </a:lnTo>
                  <a:lnTo>
                    <a:pt x="548166" y="997835"/>
                  </a:lnTo>
                  <a:lnTo>
                    <a:pt x="499999" y="1000125"/>
                  </a:lnTo>
                  <a:lnTo>
                    <a:pt x="447468" y="997354"/>
                  </a:lnTo>
                  <a:lnTo>
                    <a:pt x="395811" y="989137"/>
                  </a:lnTo>
                  <a:lnTo>
                    <a:pt x="345440" y="975614"/>
                  </a:lnTo>
                  <a:lnTo>
                    <a:pt x="296761" y="956926"/>
                  </a:lnTo>
                  <a:lnTo>
                    <a:pt x="250185" y="933214"/>
                  </a:lnTo>
                  <a:lnTo>
                    <a:pt x="206121" y="904621"/>
                  </a:lnTo>
                </a:path>
                <a:path w="1000125" h="2076450">
                  <a:moveTo>
                    <a:pt x="0" y="1576324"/>
                  </a:moveTo>
                  <a:lnTo>
                    <a:pt x="2288" y="1528157"/>
                  </a:lnTo>
                  <a:lnTo>
                    <a:pt x="9012" y="1481289"/>
                  </a:lnTo>
                  <a:lnTo>
                    <a:pt x="19964" y="1435929"/>
                  </a:lnTo>
                  <a:lnTo>
                    <a:pt x="34934" y="1392284"/>
                  </a:lnTo>
                  <a:lnTo>
                    <a:pt x="53713" y="1350566"/>
                  </a:lnTo>
                  <a:lnTo>
                    <a:pt x="76092" y="1310983"/>
                  </a:lnTo>
                  <a:lnTo>
                    <a:pt x="101861" y="1273744"/>
                  </a:lnTo>
                  <a:lnTo>
                    <a:pt x="130812" y="1239059"/>
                  </a:lnTo>
                  <a:lnTo>
                    <a:pt x="162734" y="1207137"/>
                  </a:lnTo>
                  <a:lnTo>
                    <a:pt x="197419" y="1178186"/>
                  </a:lnTo>
                  <a:lnTo>
                    <a:pt x="234658" y="1152417"/>
                  </a:lnTo>
                  <a:lnTo>
                    <a:pt x="274241" y="1130038"/>
                  </a:lnTo>
                  <a:lnTo>
                    <a:pt x="315959" y="1111259"/>
                  </a:lnTo>
                  <a:lnTo>
                    <a:pt x="359604" y="1096289"/>
                  </a:lnTo>
                  <a:lnTo>
                    <a:pt x="404964" y="1085337"/>
                  </a:lnTo>
                  <a:lnTo>
                    <a:pt x="451832" y="1078613"/>
                  </a:lnTo>
                  <a:lnTo>
                    <a:pt x="499999" y="1076325"/>
                  </a:lnTo>
                  <a:lnTo>
                    <a:pt x="548166" y="1078613"/>
                  </a:lnTo>
                  <a:lnTo>
                    <a:pt x="595038" y="1085337"/>
                  </a:lnTo>
                  <a:lnTo>
                    <a:pt x="640404" y="1096289"/>
                  </a:lnTo>
                  <a:lnTo>
                    <a:pt x="684055" y="1111259"/>
                  </a:lnTo>
                  <a:lnTo>
                    <a:pt x="725782" y="1130038"/>
                  </a:lnTo>
                  <a:lnTo>
                    <a:pt x="765375" y="1152417"/>
                  </a:lnTo>
                  <a:lnTo>
                    <a:pt x="802624" y="1178186"/>
                  </a:lnTo>
                  <a:lnTo>
                    <a:pt x="837321" y="1207137"/>
                  </a:lnTo>
                  <a:lnTo>
                    <a:pt x="869254" y="1239059"/>
                  </a:lnTo>
                  <a:lnTo>
                    <a:pt x="898216" y="1273744"/>
                  </a:lnTo>
                  <a:lnTo>
                    <a:pt x="923996" y="1310983"/>
                  </a:lnTo>
                  <a:lnTo>
                    <a:pt x="946384" y="1350566"/>
                  </a:lnTo>
                  <a:lnTo>
                    <a:pt x="965172" y="1392284"/>
                  </a:lnTo>
                  <a:lnTo>
                    <a:pt x="980149" y="1435929"/>
                  </a:lnTo>
                  <a:lnTo>
                    <a:pt x="991107" y="1481289"/>
                  </a:lnTo>
                  <a:lnTo>
                    <a:pt x="997835" y="1528157"/>
                  </a:lnTo>
                  <a:lnTo>
                    <a:pt x="1000125" y="1576324"/>
                  </a:lnTo>
                  <a:lnTo>
                    <a:pt x="997835" y="1624491"/>
                  </a:lnTo>
                  <a:lnTo>
                    <a:pt x="991107" y="1671363"/>
                  </a:lnTo>
                  <a:lnTo>
                    <a:pt x="980149" y="1716729"/>
                  </a:lnTo>
                  <a:lnTo>
                    <a:pt x="965172" y="1760380"/>
                  </a:lnTo>
                  <a:lnTo>
                    <a:pt x="946384" y="1802107"/>
                  </a:lnTo>
                  <a:lnTo>
                    <a:pt x="923996" y="1841700"/>
                  </a:lnTo>
                  <a:lnTo>
                    <a:pt x="898216" y="1878949"/>
                  </a:lnTo>
                  <a:lnTo>
                    <a:pt x="869254" y="1913646"/>
                  </a:lnTo>
                  <a:lnTo>
                    <a:pt x="837321" y="1945579"/>
                  </a:lnTo>
                  <a:lnTo>
                    <a:pt x="802624" y="1974541"/>
                  </a:lnTo>
                  <a:lnTo>
                    <a:pt x="765375" y="2000321"/>
                  </a:lnTo>
                  <a:lnTo>
                    <a:pt x="725782" y="2022709"/>
                  </a:lnTo>
                  <a:lnTo>
                    <a:pt x="684055" y="2041497"/>
                  </a:lnTo>
                  <a:lnTo>
                    <a:pt x="640404" y="2056474"/>
                  </a:lnTo>
                  <a:lnTo>
                    <a:pt x="595038" y="2067432"/>
                  </a:lnTo>
                  <a:lnTo>
                    <a:pt x="548166" y="2074160"/>
                  </a:lnTo>
                  <a:lnTo>
                    <a:pt x="499999" y="2076450"/>
                  </a:lnTo>
                  <a:lnTo>
                    <a:pt x="451832" y="2074160"/>
                  </a:lnTo>
                  <a:lnTo>
                    <a:pt x="404964" y="2067432"/>
                  </a:lnTo>
                  <a:lnTo>
                    <a:pt x="359604" y="2056474"/>
                  </a:lnTo>
                  <a:lnTo>
                    <a:pt x="315959" y="2041497"/>
                  </a:lnTo>
                  <a:lnTo>
                    <a:pt x="274241" y="2022709"/>
                  </a:lnTo>
                  <a:lnTo>
                    <a:pt x="234658" y="2000321"/>
                  </a:lnTo>
                  <a:lnTo>
                    <a:pt x="197419" y="1974541"/>
                  </a:lnTo>
                  <a:lnTo>
                    <a:pt x="162734" y="1945579"/>
                  </a:lnTo>
                  <a:lnTo>
                    <a:pt x="130812" y="1913646"/>
                  </a:lnTo>
                  <a:lnTo>
                    <a:pt x="101861" y="1878949"/>
                  </a:lnTo>
                  <a:lnTo>
                    <a:pt x="76092" y="1841700"/>
                  </a:lnTo>
                  <a:lnTo>
                    <a:pt x="53713" y="1802107"/>
                  </a:lnTo>
                  <a:lnTo>
                    <a:pt x="34934" y="1760380"/>
                  </a:lnTo>
                  <a:lnTo>
                    <a:pt x="19964" y="1716729"/>
                  </a:lnTo>
                  <a:lnTo>
                    <a:pt x="9012" y="1671363"/>
                  </a:lnTo>
                  <a:lnTo>
                    <a:pt x="2288" y="1624491"/>
                  </a:lnTo>
                  <a:lnTo>
                    <a:pt x="0" y="1576324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0" name="object 50" descr=""/>
          <p:cNvSpPr txBox="1"/>
          <p:nvPr/>
        </p:nvSpPr>
        <p:spPr>
          <a:xfrm>
            <a:off x="1026160" y="5624195"/>
            <a:ext cx="10167620" cy="462280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marL="753110" marR="5080" indent="-740410">
              <a:lnSpc>
                <a:spcPct val="102800"/>
              </a:lnSpc>
              <a:spcBef>
                <a:spcPts val="75"/>
              </a:spcBef>
            </a:pPr>
            <a:r>
              <a:rPr dirty="0" sz="1400" spc="-114" b="1">
                <a:latin typeface="Tahoma"/>
                <a:cs typeface="Tahoma"/>
              </a:rPr>
              <a:t>The</a:t>
            </a:r>
            <a:r>
              <a:rPr dirty="0" sz="1400" spc="-30" b="1">
                <a:latin typeface="Tahoma"/>
                <a:cs typeface="Tahoma"/>
              </a:rPr>
              <a:t> </a:t>
            </a:r>
            <a:r>
              <a:rPr dirty="0" sz="1400" spc="-80" b="1">
                <a:latin typeface="Tahoma"/>
                <a:cs typeface="Tahoma"/>
              </a:rPr>
              <a:t>co-</a:t>
            </a:r>
            <a:r>
              <a:rPr dirty="0" sz="1400" spc="-105" b="1">
                <a:latin typeface="Tahoma"/>
                <a:cs typeface="Tahoma"/>
              </a:rPr>
              <a:t>branding</a:t>
            </a:r>
            <a:r>
              <a:rPr dirty="0" sz="1400" spc="-40" b="1">
                <a:latin typeface="Tahoma"/>
                <a:cs typeface="Tahoma"/>
              </a:rPr>
              <a:t> </a:t>
            </a:r>
            <a:r>
              <a:rPr dirty="0" sz="1400" spc="-80" b="1">
                <a:latin typeface="Tahoma"/>
                <a:cs typeface="Tahoma"/>
              </a:rPr>
              <a:t>and </a:t>
            </a:r>
            <a:r>
              <a:rPr dirty="0" sz="1400" spc="-10" b="1">
                <a:latin typeface="Tahoma"/>
                <a:cs typeface="Tahoma"/>
              </a:rPr>
              <a:t>RsD</a:t>
            </a:r>
            <a:r>
              <a:rPr dirty="0" sz="1400" spc="-100" b="1">
                <a:latin typeface="Tahoma"/>
                <a:cs typeface="Tahoma"/>
              </a:rPr>
              <a:t> integration</a:t>
            </a:r>
            <a:r>
              <a:rPr dirty="0" sz="1400" spc="-65" b="1">
                <a:latin typeface="Tahoma"/>
                <a:cs typeface="Tahoma"/>
              </a:rPr>
              <a:t> </a:t>
            </a:r>
            <a:r>
              <a:rPr dirty="0" sz="1400" spc="-85" b="1">
                <a:latin typeface="Tahoma"/>
                <a:cs typeface="Tahoma"/>
              </a:rPr>
              <a:t>represent</a:t>
            </a:r>
            <a:r>
              <a:rPr dirty="0" sz="1400" spc="-130" b="1">
                <a:latin typeface="Tahoma"/>
                <a:cs typeface="Tahoma"/>
              </a:rPr>
              <a:t> </a:t>
            </a:r>
            <a:r>
              <a:rPr dirty="0" sz="1400" spc="-70" b="1">
                <a:latin typeface="Tahoma"/>
                <a:cs typeface="Tahoma"/>
              </a:rPr>
              <a:t>the</a:t>
            </a:r>
            <a:r>
              <a:rPr dirty="0" sz="1400" spc="-110" b="1">
                <a:latin typeface="Tahoma"/>
                <a:cs typeface="Tahoma"/>
              </a:rPr>
              <a:t> </a:t>
            </a:r>
            <a:r>
              <a:rPr dirty="0" sz="1400" spc="-95" b="1">
                <a:latin typeface="Tahoma"/>
                <a:cs typeface="Tahoma"/>
              </a:rPr>
              <a:t>strongest</a:t>
            </a:r>
            <a:r>
              <a:rPr dirty="0" sz="1400" spc="-45" b="1">
                <a:latin typeface="Tahoma"/>
                <a:cs typeface="Tahoma"/>
              </a:rPr>
              <a:t> </a:t>
            </a:r>
            <a:r>
              <a:rPr dirty="0" sz="1400" spc="-85" b="1">
                <a:latin typeface="Tahoma"/>
                <a:cs typeface="Tahoma"/>
              </a:rPr>
              <a:t>synergies,</a:t>
            </a:r>
            <a:r>
              <a:rPr dirty="0" sz="1400" spc="-35" b="1">
                <a:latin typeface="Tahoma"/>
                <a:cs typeface="Tahoma"/>
              </a:rPr>
              <a:t> </a:t>
            </a:r>
            <a:r>
              <a:rPr dirty="0" sz="1400" spc="-90" b="1">
                <a:latin typeface="Tahoma"/>
                <a:cs typeface="Tahoma"/>
              </a:rPr>
              <a:t>helping</a:t>
            </a:r>
            <a:r>
              <a:rPr dirty="0" sz="1400" spc="-45" b="1">
                <a:latin typeface="Tahoma"/>
                <a:cs typeface="Tahoma"/>
              </a:rPr>
              <a:t> </a:t>
            </a:r>
            <a:r>
              <a:rPr dirty="0" sz="1400" spc="-130" b="1">
                <a:latin typeface="Tahoma"/>
                <a:cs typeface="Tahoma"/>
              </a:rPr>
              <a:t>with</a:t>
            </a:r>
            <a:r>
              <a:rPr dirty="0" sz="1400" spc="-65" b="1">
                <a:latin typeface="Tahoma"/>
                <a:cs typeface="Tahoma"/>
              </a:rPr>
              <a:t> </a:t>
            </a:r>
            <a:r>
              <a:rPr dirty="0" sz="1400" spc="-100" b="1">
                <a:latin typeface="Tahoma"/>
                <a:cs typeface="Tahoma"/>
              </a:rPr>
              <a:t>revenue</a:t>
            </a:r>
            <a:r>
              <a:rPr dirty="0" sz="1400" spc="-114" b="1">
                <a:latin typeface="Tahoma"/>
                <a:cs typeface="Tahoma"/>
              </a:rPr>
              <a:t> </a:t>
            </a:r>
            <a:r>
              <a:rPr dirty="0" sz="1400" spc="-85" b="1">
                <a:latin typeface="Tahoma"/>
                <a:cs typeface="Tahoma"/>
              </a:rPr>
              <a:t>expansion</a:t>
            </a:r>
            <a:r>
              <a:rPr dirty="0" sz="1400" spc="-65" b="1">
                <a:latin typeface="Tahoma"/>
                <a:cs typeface="Tahoma"/>
              </a:rPr>
              <a:t> </a:t>
            </a:r>
            <a:r>
              <a:rPr dirty="0" sz="1400" spc="-80" b="1">
                <a:latin typeface="Tahoma"/>
                <a:cs typeface="Tahoma"/>
              </a:rPr>
              <a:t>and</a:t>
            </a:r>
            <a:r>
              <a:rPr dirty="0" sz="1400" spc="-75" b="1">
                <a:latin typeface="Tahoma"/>
                <a:cs typeface="Tahoma"/>
              </a:rPr>
              <a:t> </a:t>
            </a:r>
            <a:r>
              <a:rPr dirty="0" sz="1400" spc="-50" b="1">
                <a:latin typeface="Tahoma"/>
                <a:cs typeface="Tahoma"/>
              </a:rPr>
              <a:t>cost</a:t>
            </a:r>
            <a:r>
              <a:rPr dirty="0" sz="1400" spc="-130" b="1">
                <a:latin typeface="Tahoma"/>
                <a:cs typeface="Tahoma"/>
              </a:rPr>
              <a:t> </a:t>
            </a:r>
            <a:r>
              <a:rPr dirty="0" sz="1400" spc="-30" b="1">
                <a:latin typeface="Tahoma"/>
                <a:cs typeface="Tahoma"/>
              </a:rPr>
              <a:t>optimization, </a:t>
            </a:r>
            <a:r>
              <a:rPr dirty="0" sz="1400" spc="-80" b="1">
                <a:latin typeface="Tahoma"/>
                <a:cs typeface="Tahoma"/>
              </a:rPr>
              <a:t>while</a:t>
            </a:r>
            <a:r>
              <a:rPr dirty="0" sz="1400" spc="-120" b="1">
                <a:latin typeface="Tahoma"/>
                <a:cs typeface="Tahoma"/>
              </a:rPr>
              <a:t> </a:t>
            </a:r>
            <a:r>
              <a:rPr dirty="0" sz="1400" spc="-85" b="1">
                <a:latin typeface="Tahoma"/>
                <a:cs typeface="Tahoma"/>
              </a:rPr>
              <a:t>shared</a:t>
            </a:r>
            <a:r>
              <a:rPr dirty="0" sz="1400" spc="-80" b="1">
                <a:latin typeface="Tahoma"/>
                <a:cs typeface="Tahoma"/>
              </a:rPr>
              <a:t> procurement,</a:t>
            </a:r>
            <a:r>
              <a:rPr dirty="0" sz="1400" spc="-40" b="1">
                <a:latin typeface="Tahoma"/>
                <a:cs typeface="Tahoma"/>
              </a:rPr>
              <a:t> </a:t>
            </a:r>
            <a:r>
              <a:rPr dirty="0" sz="1400" spc="-75" b="1">
                <a:latin typeface="Tahoma"/>
                <a:cs typeface="Tahoma"/>
              </a:rPr>
              <a:t>combined</a:t>
            </a:r>
            <a:r>
              <a:rPr dirty="0" sz="1400" spc="-80" b="1">
                <a:latin typeface="Tahoma"/>
                <a:cs typeface="Tahoma"/>
              </a:rPr>
              <a:t> </a:t>
            </a:r>
            <a:r>
              <a:rPr dirty="0" sz="1400" spc="-110" b="1">
                <a:latin typeface="Tahoma"/>
                <a:cs typeface="Tahoma"/>
              </a:rPr>
              <a:t>with</a:t>
            </a:r>
            <a:r>
              <a:rPr dirty="0" sz="1400" spc="-70" b="1">
                <a:latin typeface="Tahoma"/>
                <a:cs typeface="Tahoma"/>
              </a:rPr>
              <a:t> </a:t>
            </a:r>
            <a:r>
              <a:rPr dirty="0" sz="1400" spc="-95" b="1">
                <a:latin typeface="Tahoma"/>
                <a:cs typeface="Tahoma"/>
              </a:rPr>
              <a:t>the</a:t>
            </a:r>
            <a:r>
              <a:rPr dirty="0" sz="1400" spc="-114" b="1">
                <a:latin typeface="Tahoma"/>
                <a:cs typeface="Tahoma"/>
              </a:rPr>
              <a:t> </a:t>
            </a:r>
            <a:r>
              <a:rPr dirty="0" sz="1400" spc="-75" b="1">
                <a:latin typeface="Tahoma"/>
                <a:cs typeface="Tahoma"/>
              </a:rPr>
              <a:t>Formula</a:t>
            </a:r>
            <a:r>
              <a:rPr dirty="0" sz="1400" spc="-110" b="1">
                <a:latin typeface="Tahoma"/>
                <a:cs typeface="Tahoma"/>
              </a:rPr>
              <a:t> </a:t>
            </a:r>
            <a:r>
              <a:rPr dirty="0" sz="1400" spc="-140" b="1">
                <a:latin typeface="Tahoma"/>
                <a:cs typeface="Tahoma"/>
              </a:rPr>
              <a:t>1</a:t>
            </a:r>
            <a:r>
              <a:rPr dirty="0" sz="1400" spc="-85" b="1">
                <a:latin typeface="Tahoma"/>
                <a:cs typeface="Tahoma"/>
              </a:rPr>
              <a:t> </a:t>
            </a:r>
            <a:r>
              <a:rPr dirty="0" sz="1400" spc="-90" b="1">
                <a:latin typeface="Tahoma"/>
                <a:cs typeface="Tahoma"/>
              </a:rPr>
              <a:t>alignment,</a:t>
            </a:r>
            <a:r>
              <a:rPr dirty="0" sz="1400" spc="-40" b="1">
                <a:latin typeface="Tahoma"/>
                <a:cs typeface="Tahoma"/>
              </a:rPr>
              <a:t> </a:t>
            </a:r>
            <a:r>
              <a:rPr dirty="0" sz="1400" spc="-70" b="1">
                <a:latin typeface="Tahoma"/>
                <a:cs typeface="Tahoma"/>
              </a:rPr>
              <a:t>reinforces</a:t>
            </a:r>
            <a:r>
              <a:rPr dirty="0" sz="1400" spc="-140" b="1">
                <a:latin typeface="Tahoma"/>
                <a:cs typeface="Tahoma"/>
              </a:rPr>
              <a:t> </a:t>
            </a:r>
            <a:r>
              <a:rPr dirty="0" sz="1400" spc="-70" b="1">
                <a:latin typeface="Tahoma"/>
                <a:cs typeface="Tahoma"/>
              </a:rPr>
              <a:t>the</a:t>
            </a:r>
            <a:r>
              <a:rPr dirty="0" sz="1400" spc="-114" b="1">
                <a:latin typeface="Tahoma"/>
                <a:cs typeface="Tahoma"/>
              </a:rPr>
              <a:t> </a:t>
            </a:r>
            <a:r>
              <a:rPr dirty="0" sz="1400" spc="-60" b="1">
                <a:latin typeface="Tahoma"/>
                <a:cs typeface="Tahoma"/>
              </a:rPr>
              <a:t>distinct</a:t>
            </a:r>
            <a:r>
              <a:rPr dirty="0" sz="1400" spc="-135" b="1">
                <a:latin typeface="Tahoma"/>
                <a:cs typeface="Tahoma"/>
              </a:rPr>
              <a:t> </a:t>
            </a:r>
            <a:r>
              <a:rPr dirty="0" sz="1400" spc="-10" b="1">
                <a:latin typeface="Tahoma"/>
                <a:cs typeface="Tahoma"/>
              </a:rPr>
              <a:t>competitiveness</a:t>
            </a:r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2437" y="85661"/>
            <a:ext cx="2839720" cy="334645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/>
              <a:t>Cost</a:t>
            </a:r>
            <a:r>
              <a:rPr dirty="0" spc="-210"/>
              <a:t> </a:t>
            </a:r>
            <a:r>
              <a:rPr dirty="0" spc="465"/>
              <a:t>s</a:t>
            </a:r>
            <a:r>
              <a:rPr dirty="0" spc="-260"/>
              <a:t> </a:t>
            </a:r>
            <a:r>
              <a:rPr dirty="0" spc="-110"/>
              <a:t>Revenue</a:t>
            </a:r>
            <a:r>
              <a:rPr dirty="0" spc="-200"/>
              <a:t> </a:t>
            </a:r>
            <a:r>
              <a:rPr dirty="0" spc="-60"/>
              <a:t>Synergies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2355850" y="6341109"/>
            <a:ext cx="741680" cy="462915"/>
          </a:xfrm>
          <a:prstGeom prst="rect">
            <a:avLst/>
          </a:prstGeom>
        </p:spPr>
        <p:txBody>
          <a:bodyPr wrap="square" lIns="0" tIns="10160" rIns="0" bIns="0" rtlCol="0" vert="horz">
            <a:spAutoFit/>
          </a:bodyPr>
          <a:lstStyle/>
          <a:p>
            <a:pPr marL="12700" marR="5080" indent="44450">
              <a:lnSpc>
                <a:spcPct val="102800"/>
              </a:lnSpc>
              <a:spcBef>
                <a:spcPts val="80"/>
              </a:spcBef>
            </a:pPr>
            <a:r>
              <a:rPr dirty="0" sz="1400" spc="-20" b="1">
                <a:solidFill>
                  <a:srgbClr val="A6A6A6"/>
                </a:solidFill>
                <a:latin typeface="Trebuchet MS"/>
                <a:cs typeface="Trebuchet MS"/>
              </a:rPr>
              <a:t>Industry </a:t>
            </a:r>
            <a:r>
              <a:rPr dirty="0" sz="1400" spc="-80" b="1">
                <a:solidFill>
                  <a:srgbClr val="A6A6A6"/>
                </a:solidFill>
                <a:latin typeface="Trebuchet MS"/>
                <a:cs typeface="Trebuchet MS"/>
              </a:rPr>
              <a:t>Overview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2057400" y="6315075"/>
            <a:ext cx="1332230" cy="0"/>
          </a:xfrm>
          <a:custGeom>
            <a:avLst/>
            <a:gdLst/>
            <a:ahLst/>
            <a:cxnLst/>
            <a:rect l="l" t="t" r="r" b="b"/>
            <a:pathLst>
              <a:path w="1332229" h="0">
                <a:moveTo>
                  <a:pt x="0" y="0"/>
                </a:moveTo>
                <a:lnTo>
                  <a:pt x="1331976" y="0"/>
                </a:lnTo>
              </a:path>
            </a:pathLst>
          </a:custGeom>
          <a:ln w="19050">
            <a:solidFill>
              <a:srgbClr val="A6A6A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/>
          <p:nvPr/>
        </p:nvSpPr>
        <p:spPr>
          <a:xfrm>
            <a:off x="4035678" y="6341109"/>
            <a:ext cx="758825" cy="462915"/>
          </a:xfrm>
          <a:prstGeom prst="rect">
            <a:avLst/>
          </a:prstGeom>
        </p:spPr>
        <p:txBody>
          <a:bodyPr wrap="square" lIns="0" tIns="10160" rIns="0" bIns="0" rtlCol="0" vert="horz">
            <a:spAutoFit/>
          </a:bodyPr>
          <a:lstStyle/>
          <a:p>
            <a:pPr marL="57150" marR="5080" indent="-45085">
              <a:lnSpc>
                <a:spcPct val="102800"/>
              </a:lnSpc>
              <a:spcBef>
                <a:spcPts val="80"/>
              </a:spcBef>
            </a:pPr>
            <a:r>
              <a:rPr dirty="0" sz="1400" spc="-45" b="1">
                <a:solidFill>
                  <a:srgbClr val="A6A6A6"/>
                </a:solidFill>
                <a:latin typeface="Trebuchet MS"/>
                <a:cs typeface="Trebuchet MS"/>
              </a:rPr>
              <a:t>Company </a:t>
            </a:r>
            <a:r>
              <a:rPr dirty="0" sz="1400" spc="-10" b="1">
                <a:solidFill>
                  <a:srgbClr val="A6A6A6"/>
                </a:solidFill>
                <a:latin typeface="Trebuchet MS"/>
                <a:cs typeface="Trebuchet MS"/>
              </a:rPr>
              <a:t>Analysis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6" name="object 6" descr=""/>
          <p:cNvSpPr/>
          <p:nvPr/>
        </p:nvSpPr>
        <p:spPr>
          <a:xfrm>
            <a:off x="3743325" y="6315075"/>
            <a:ext cx="1332230" cy="0"/>
          </a:xfrm>
          <a:custGeom>
            <a:avLst/>
            <a:gdLst/>
            <a:ahLst/>
            <a:cxnLst/>
            <a:rect l="l" t="t" r="r" b="b"/>
            <a:pathLst>
              <a:path w="1332229" h="0">
                <a:moveTo>
                  <a:pt x="0" y="0"/>
                </a:moveTo>
                <a:lnTo>
                  <a:pt x="1331976" y="0"/>
                </a:lnTo>
              </a:path>
            </a:pathLst>
          </a:custGeom>
          <a:ln w="19050">
            <a:solidFill>
              <a:srgbClr val="A6A6A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 txBox="1"/>
          <p:nvPr/>
        </p:nvSpPr>
        <p:spPr>
          <a:xfrm>
            <a:off x="657542" y="6341109"/>
            <a:ext cx="768350" cy="462915"/>
          </a:xfrm>
          <a:prstGeom prst="rect">
            <a:avLst/>
          </a:prstGeom>
        </p:spPr>
        <p:txBody>
          <a:bodyPr wrap="square" lIns="0" tIns="10160" rIns="0" bIns="0" rtlCol="0" vert="horz">
            <a:spAutoFit/>
          </a:bodyPr>
          <a:lstStyle/>
          <a:p>
            <a:pPr marL="13970" marR="5080" indent="-1905">
              <a:lnSpc>
                <a:spcPct val="102800"/>
              </a:lnSpc>
              <a:spcBef>
                <a:spcPts val="80"/>
              </a:spcBef>
            </a:pPr>
            <a:r>
              <a:rPr dirty="0" sz="1400" spc="-75" b="1">
                <a:solidFill>
                  <a:srgbClr val="A6A6A6"/>
                </a:solidFill>
                <a:latin typeface="Trebuchet MS"/>
                <a:cs typeface="Trebuchet MS"/>
              </a:rPr>
              <a:t>Executive </a:t>
            </a:r>
            <a:r>
              <a:rPr dirty="0" sz="1400" spc="-40" b="1">
                <a:solidFill>
                  <a:srgbClr val="A6A6A6"/>
                </a:solidFill>
                <a:latin typeface="Trebuchet MS"/>
                <a:cs typeface="Trebuchet MS"/>
              </a:rPr>
              <a:t>Summary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8" name="object 8" descr=""/>
          <p:cNvSpPr/>
          <p:nvPr/>
        </p:nvSpPr>
        <p:spPr>
          <a:xfrm>
            <a:off x="371475" y="6315075"/>
            <a:ext cx="1332230" cy="0"/>
          </a:xfrm>
          <a:custGeom>
            <a:avLst/>
            <a:gdLst/>
            <a:ahLst/>
            <a:cxnLst/>
            <a:rect l="l" t="t" r="r" b="b"/>
            <a:pathLst>
              <a:path w="1332230" h="0">
                <a:moveTo>
                  <a:pt x="0" y="0"/>
                </a:moveTo>
                <a:lnTo>
                  <a:pt x="1331976" y="0"/>
                </a:lnTo>
              </a:path>
            </a:pathLst>
          </a:custGeom>
          <a:ln w="19050">
            <a:solidFill>
              <a:srgbClr val="A6A6A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 txBox="1"/>
          <p:nvPr/>
        </p:nvSpPr>
        <p:spPr>
          <a:xfrm>
            <a:off x="5743575" y="6341109"/>
            <a:ext cx="716280" cy="462915"/>
          </a:xfrm>
          <a:prstGeom prst="rect">
            <a:avLst/>
          </a:prstGeom>
        </p:spPr>
        <p:txBody>
          <a:bodyPr wrap="square" lIns="0" tIns="10160" rIns="0" bIns="0" rtlCol="0" vert="horz">
            <a:spAutoFit/>
          </a:bodyPr>
          <a:lstStyle/>
          <a:p>
            <a:pPr marL="36195" marR="5080" indent="-24130">
              <a:lnSpc>
                <a:spcPct val="102800"/>
              </a:lnSpc>
              <a:spcBef>
                <a:spcPts val="80"/>
              </a:spcBef>
            </a:pPr>
            <a:r>
              <a:rPr dirty="0" sz="1400" spc="-65" b="1">
                <a:latin typeface="Trebuchet MS"/>
                <a:cs typeface="Trebuchet MS"/>
              </a:rPr>
              <a:t>Financial </a:t>
            </a:r>
            <a:r>
              <a:rPr dirty="0" sz="1400" spc="-10" b="1">
                <a:latin typeface="Trebuchet MS"/>
                <a:cs typeface="Trebuchet MS"/>
              </a:rPr>
              <a:t>Analysis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0" name="object 10" descr=""/>
          <p:cNvSpPr/>
          <p:nvPr/>
        </p:nvSpPr>
        <p:spPr>
          <a:xfrm>
            <a:off x="5429250" y="6315075"/>
            <a:ext cx="1332230" cy="0"/>
          </a:xfrm>
          <a:custGeom>
            <a:avLst/>
            <a:gdLst/>
            <a:ahLst/>
            <a:cxnLst/>
            <a:rect l="l" t="t" r="r" b="b"/>
            <a:pathLst>
              <a:path w="1332229" h="0">
                <a:moveTo>
                  <a:pt x="0" y="0"/>
                </a:moveTo>
                <a:lnTo>
                  <a:pt x="1331976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 txBox="1"/>
          <p:nvPr/>
        </p:nvSpPr>
        <p:spPr>
          <a:xfrm>
            <a:off x="7348855" y="6341109"/>
            <a:ext cx="883919" cy="462915"/>
          </a:xfrm>
          <a:prstGeom prst="rect">
            <a:avLst/>
          </a:prstGeom>
        </p:spPr>
        <p:txBody>
          <a:bodyPr wrap="square" lIns="0" tIns="10160" rIns="0" bIns="0" rtlCol="0" vert="horz">
            <a:spAutoFit/>
          </a:bodyPr>
          <a:lstStyle/>
          <a:p>
            <a:pPr marL="50165" marR="5080" indent="-38100">
              <a:lnSpc>
                <a:spcPct val="102800"/>
              </a:lnSpc>
              <a:spcBef>
                <a:spcPts val="80"/>
              </a:spcBef>
            </a:pPr>
            <a:r>
              <a:rPr dirty="0" sz="1400" spc="-55" b="1">
                <a:solidFill>
                  <a:srgbClr val="A6A6A6"/>
                </a:solidFill>
                <a:latin typeface="Trebuchet MS"/>
                <a:cs typeface="Trebuchet MS"/>
              </a:rPr>
              <a:t>Acquisition </a:t>
            </a:r>
            <a:r>
              <a:rPr dirty="0" sz="1400" spc="-35" b="1">
                <a:solidFill>
                  <a:srgbClr val="A6A6A6"/>
                </a:solidFill>
                <a:latin typeface="Trebuchet MS"/>
                <a:cs typeface="Trebuchet MS"/>
              </a:rPr>
              <a:t>Feasibility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2" name="object 12" descr=""/>
          <p:cNvSpPr/>
          <p:nvPr/>
        </p:nvSpPr>
        <p:spPr>
          <a:xfrm>
            <a:off x="7115175" y="6315075"/>
            <a:ext cx="1332230" cy="0"/>
          </a:xfrm>
          <a:custGeom>
            <a:avLst/>
            <a:gdLst/>
            <a:ahLst/>
            <a:cxnLst/>
            <a:rect l="l" t="t" r="r" b="b"/>
            <a:pathLst>
              <a:path w="1332229" h="0">
                <a:moveTo>
                  <a:pt x="0" y="0"/>
                </a:moveTo>
                <a:lnTo>
                  <a:pt x="1331976" y="0"/>
                </a:lnTo>
              </a:path>
            </a:pathLst>
          </a:custGeom>
          <a:ln w="19050">
            <a:solidFill>
              <a:srgbClr val="A6A6A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 descr=""/>
          <p:cNvSpPr txBox="1"/>
          <p:nvPr/>
        </p:nvSpPr>
        <p:spPr>
          <a:xfrm>
            <a:off x="9048115" y="6341109"/>
            <a:ext cx="2563495" cy="462915"/>
          </a:xfrm>
          <a:prstGeom prst="rect">
            <a:avLst/>
          </a:prstGeom>
        </p:spPr>
        <p:txBody>
          <a:bodyPr wrap="square" lIns="0" tIns="10160" rIns="0" bIns="0" rtlCol="0" vert="horz">
            <a:spAutoFit/>
          </a:bodyPr>
          <a:lstStyle/>
          <a:p>
            <a:pPr marL="111125" marR="5080" indent="-99060">
              <a:lnSpc>
                <a:spcPct val="102800"/>
              </a:lnSpc>
              <a:spcBef>
                <a:spcPts val="80"/>
              </a:spcBef>
              <a:tabLst>
                <a:tab pos="1682750" algn="l"/>
              </a:tabLst>
            </a:pPr>
            <a:r>
              <a:rPr dirty="0" sz="1400" spc="-10" b="1">
                <a:solidFill>
                  <a:srgbClr val="A6A6A6"/>
                </a:solidFill>
                <a:latin typeface="Trebuchet MS"/>
                <a:cs typeface="Trebuchet MS"/>
              </a:rPr>
              <a:t>Alternative</a:t>
            </a:r>
            <a:r>
              <a:rPr dirty="0" sz="1400" b="1">
                <a:solidFill>
                  <a:srgbClr val="A6A6A6"/>
                </a:solidFill>
                <a:latin typeface="Trebuchet MS"/>
                <a:cs typeface="Trebuchet MS"/>
              </a:rPr>
              <a:t>	</a:t>
            </a:r>
            <a:r>
              <a:rPr dirty="0" sz="1400" spc="-35" b="1">
                <a:solidFill>
                  <a:srgbClr val="A6A6A6"/>
                </a:solidFill>
                <a:latin typeface="Trebuchet MS"/>
                <a:cs typeface="Trebuchet MS"/>
              </a:rPr>
              <a:t>Conclusion </a:t>
            </a:r>
            <a:r>
              <a:rPr dirty="0" sz="1400" spc="-10" b="1">
                <a:solidFill>
                  <a:srgbClr val="A6A6A6"/>
                </a:solidFill>
                <a:latin typeface="Trebuchet MS"/>
                <a:cs typeface="Trebuchet MS"/>
              </a:rPr>
              <a:t>Solution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4" name="object 14" descr=""/>
          <p:cNvSpPr/>
          <p:nvPr/>
        </p:nvSpPr>
        <p:spPr>
          <a:xfrm>
            <a:off x="8801100" y="6315075"/>
            <a:ext cx="1332230" cy="0"/>
          </a:xfrm>
          <a:custGeom>
            <a:avLst/>
            <a:gdLst/>
            <a:ahLst/>
            <a:cxnLst/>
            <a:rect l="l" t="t" r="r" b="b"/>
            <a:pathLst>
              <a:path w="1332229" h="0">
                <a:moveTo>
                  <a:pt x="0" y="0"/>
                </a:moveTo>
                <a:lnTo>
                  <a:pt x="1331976" y="0"/>
                </a:lnTo>
              </a:path>
            </a:pathLst>
          </a:custGeom>
          <a:ln w="19050">
            <a:solidFill>
              <a:srgbClr val="A6A6A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 descr=""/>
          <p:cNvSpPr/>
          <p:nvPr/>
        </p:nvSpPr>
        <p:spPr>
          <a:xfrm>
            <a:off x="10487025" y="6315075"/>
            <a:ext cx="1332230" cy="0"/>
          </a:xfrm>
          <a:custGeom>
            <a:avLst/>
            <a:gdLst/>
            <a:ahLst/>
            <a:cxnLst/>
            <a:rect l="l" t="t" r="r" b="b"/>
            <a:pathLst>
              <a:path w="1332229" h="0">
                <a:moveTo>
                  <a:pt x="0" y="0"/>
                </a:moveTo>
                <a:lnTo>
                  <a:pt x="1331976" y="0"/>
                </a:lnTo>
              </a:path>
            </a:pathLst>
          </a:custGeom>
          <a:ln w="19050">
            <a:solidFill>
              <a:srgbClr val="A6A6A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 descr=""/>
          <p:cNvSpPr/>
          <p:nvPr/>
        </p:nvSpPr>
        <p:spPr>
          <a:xfrm>
            <a:off x="371475" y="1066800"/>
            <a:ext cx="5621020" cy="0"/>
          </a:xfrm>
          <a:custGeom>
            <a:avLst/>
            <a:gdLst/>
            <a:ahLst/>
            <a:cxnLst/>
            <a:rect l="l" t="t" r="r" b="b"/>
            <a:pathLst>
              <a:path w="5621020" h="0">
                <a:moveTo>
                  <a:pt x="0" y="0"/>
                </a:moveTo>
                <a:lnTo>
                  <a:pt x="562102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01425" y="76200"/>
            <a:ext cx="438150" cy="533400"/>
          </a:xfrm>
          <a:prstGeom prst="rect">
            <a:avLst/>
          </a:prstGeom>
        </p:spPr>
      </p:pic>
      <p:grpSp>
        <p:nvGrpSpPr>
          <p:cNvPr id="18" name="object 18" descr=""/>
          <p:cNvGrpSpPr/>
          <p:nvPr/>
        </p:nvGrpSpPr>
        <p:grpSpPr>
          <a:xfrm>
            <a:off x="390525" y="2314575"/>
            <a:ext cx="3429635" cy="1543685"/>
            <a:chOff x="390525" y="2314575"/>
            <a:chExt cx="3429635" cy="1543685"/>
          </a:xfrm>
        </p:grpSpPr>
        <p:sp>
          <p:nvSpPr>
            <p:cNvPr id="19" name="object 19" descr=""/>
            <p:cNvSpPr/>
            <p:nvPr/>
          </p:nvSpPr>
          <p:spPr>
            <a:xfrm>
              <a:off x="523875" y="2352674"/>
              <a:ext cx="3162300" cy="1504950"/>
            </a:xfrm>
            <a:custGeom>
              <a:avLst/>
              <a:gdLst/>
              <a:ahLst/>
              <a:cxnLst/>
              <a:rect l="l" t="t" r="r" b="b"/>
              <a:pathLst>
                <a:path w="3162300" h="1504950">
                  <a:moveTo>
                    <a:pt x="314325" y="428625"/>
                  </a:moveTo>
                  <a:lnTo>
                    <a:pt x="0" y="428625"/>
                  </a:lnTo>
                  <a:lnTo>
                    <a:pt x="0" y="1504950"/>
                  </a:lnTo>
                  <a:lnTo>
                    <a:pt x="314325" y="1504950"/>
                  </a:lnTo>
                  <a:lnTo>
                    <a:pt x="314325" y="428625"/>
                  </a:lnTo>
                  <a:close/>
                </a:path>
                <a:path w="3162300" h="1504950">
                  <a:moveTo>
                    <a:pt x="885825" y="361950"/>
                  </a:moveTo>
                  <a:lnTo>
                    <a:pt x="571500" y="361950"/>
                  </a:lnTo>
                  <a:lnTo>
                    <a:pt x="571500" y="1504950"/>
                  </a:lnTo>
                  <a:lnTo>
                    <a:pt x="885825" y="1504950"/>
                  </a:lnTo>
                  <a:lnTo>
                    <a:pt x="885825" y="361950"/>
                  </a:lnTo>
                  <a:close/>
                </a:path>
                <a:path w="3162300" h="1504950">
                  <a:moveTo>
                    <a:pt x="1457325" y="276225"/>
                  </a:moveTo>
                  <a:lnTo>
                    <a:pt x="1143000" y="276225"/>
                  </a:lnTo>
                  <a:lnTo>
                    <a:pt x="1143000" y="1504950"/>
                  </a:lnTo>
                  <a:lnTo>
                    <a:pt x="1457325" y="1504950"/>
                  </a:lnTo>
                  <a:lnTo>
                    <a:pt x="1457325" y="276225"/>
                  </a:lnTo>
                  <a:close/>
                </a:path>
                <a:path w="3162300" h="1504950">
                  <a:moveTo>
                    <a:pt x="2028825" y="190500"/>
                  </a:moveTo>
                  <a:lnTo>
                    <a:pt x="1704975" y="190500"/>
                  </a:lnTo>
                  <a:lnTo>
                    <a:pt x="1704975" y="1504950"/>
                  </a:lnTo>
                  <a:lnTo>
                    <a:pt x="2028825" y="1504950"/>
                  </a:lnTo>
                  <a:lnTo>
                    <a:pt x="2028825" y="190500"/>
                  </a:lnTo>
                  <a:close/>
                </a:path>
                <a:path w="3162300" h="1504950">
                  <a:moveTo>
                    <a:pt x="2600325" y="104775"/>
                  </a:moveTo>
                  <a:lnTo>
                    <a:pt x="2276475" y="104775"/>
                  </a:lnTo>
                  <a:lnTo>
                    <a:pt x="2276475" y="1504950"/>
                  </a:lnTo>
                  <a:lnTo>
                    <a:pt x="2600325" y="1504950"/>
                  </a:lnTo>
                  <a:lnTo>
                    <a:pt x="2600325" y="104775"/>
                  </a:lnTo>
                  <a:close/>
                </a:path>
                <a:path w="3162300" h="1504950">
                  <a:moveTo>
                    <a:pt x="3162300" y="0"/>
                  </a:moveTo>
                  <a:lnTo>
                    <a:pt x="2847975" y="0"/>
                  </a:lnTo>
                  <a:lnTo>
                    <a:pt x="2847975" y="1504950"/>
                  </a:lnTo>
                  <a:lnTo>
                    <a:pt x="3162300" y="1504950"/>
                  </a:lnTo>
                  <a:lnTo>
                    <a:pt x="31623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523875" y="2314574"/>
              <a:ext cx="3162300" cy="466725"/>
            </a:xfrm>
            <a:custGeom>
              <a:avLst/>
              <a:gdLst/>
              <a:ahLst/>
              <a:cxnLst/>
              <a:rect l="l" t="t" r="r" b="b"/>
              <a:pathLst>
                <a:path w="3162300" h="466725">
                  <a:moveTo>
                    <a:pt x="314325" y="419100"/>
                  </a:moveTo>
                  <a:lnTo>
                    <a:pt x="0" y="419100"/>
                  </a:lnTo>
                  <a:lnTo>
                    <a:pt x="0" y="466725"/>
                  </a:lnTo>
                  <a:lnTo>
                    <a:pt x="314325" y="466725"/>
                  </a:lnTo>
                  <a:lnTo>
                    <a:pt x="314325" y="419100"/>
                  </a:lnTo>
                  <a:close/>
                </a:path>
                <a:path w="3162300" h="466725">
                  <a:moveTo>
                    <a:pt x="885825" y="342900"/>
                  </a:moveTo>
                  <a:lnTo>
                    <a:pt x="571500" y="342900"/>
                  </a:lnTo>
                  <a:lnTo>
                    <a:pt x="571500" y="400050"/>
                  </a:lnTo>
                  <a:lnTo>
                    <a:pt x="885825" y="400050"/>
                  </a:lnTo>
                  <a:lnTo>
                    <a:pt x="885825" y="342900"/>
                  </a:lnTo>
                  <a:close/>
                </a:path>
                <a:path w="3162300" h="466725">
                  <a:moveTo>
                    <a:pt x="1457325" y="266700"/>
                  </a:moveTo>
                  <a:lnTo>
                    <a:pt x="1143000" y="266700"/>
                  </a:lnTo>
                  <a:lnTo>
                    <a:pt x="1143000" y="314325"/>
                  </a:lnTo>
                  <a:lnTo>
                    <a:pt x="1457325" y="314325"/>
                  </a:lnTo>
                  <a:lnTo>
                    <a:pt x="1457325" y="266700"/>
                  </a:lnTo>
                  <a:close/>
                </a:path>
                <a:path w="3162300" h="466725">
                  <a:moveTo>
                    <a:pt x="2028825" y="190500"/>
                  </a:moveTo>
                  <a:lnTo>
                    <a:pt x="1704975" y="190500"/>
                  </a:lnTo>
                  <a:lnTo>
                    <a:pt x="1704975" y="228600"/>
                  </a:lnTo>
                  <a:lnTo>
                    <a:pt x="2028825" y="228600"/>
                  </a:lnTo>
                  <a:lnTo>
                    <a:pt x="2028825" y="190500"/>
                  </a:lnTo>
                  <a:close/>
                </a:path>
                <a:path w="3162300" h="466725">
                  <a:moveTo>
                    <a:pt x="2600325" y="95250"/>
                  </a:moveTo>
                  <a:lnTo>
                    <a:pt x="2276475" y="95250"/>
                  </a:lnTo>
                  <a:lnTo>
                    <a:pt x="2276475" y="142875"/>
                  </a:lnTo>
                  <a:lnTo>
                    <a:pt x="2600325" y="142875"/>
                  </a:lnTo>
                  <a:lnTo>
                    <a:pt x="2600325" y="95250"/>
                  </a:lnTo>
                  <a:close/>
                </a:path>
                <a:path w="3162300" h="466725">
                  <a:moveTo>
                    <a:pt x="3162300" y="0"/>
                  </a:moveTo>
                  <a:lnTo>
                    <a:pt x="2847975" y="0"/>
                  </a:lnTo>
                  <a:lnTo>
                    <a:pt x="2847975" y="38100"/>
                  </a:lnTo>
                  <a:lnTo>
                    <a:pt x="3162300" y="38100"/>
                  </a:lnTo>
                  <a:lnTo>
                    <a:pt x="3162300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395287" y="3852925"/>
              <a:ext cx="3420110" cy="0"/>
            </a:xfrm>
            <a:custGeom>
              <a:avLst/>
              <a:gdLst/>
              <a:ahLst/>
              <a:cxnLst/>
              <a:rect l="l" t="t" r="r" b="b"/>
              <a:pathLst>
                <a:path w="3420110" h="0">
                  <a:moveTo>
                    <a:pt x="0" y="0"/>
                  </a:moveTo>
                  <a:lnTo>
                    <a:pt x="3419538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2" name="object 22" descr=""/>
          <p:cNvGrpSpPr/>
          <p:nvPr/>
        </p:nvGrpSpPr>
        <p:grpSpPr>
          <a:xfrm>
            <a:off x="304800" y="781050"/>
            <a:ext cx="11657330" cy="3413760"/>
            <a:chOff x="304800" y="781050"/>
            <a:chExt cx="11657330" cy="3413760"/>
          </a:xfrm>
        </p:grpSpPr>
        <p:sp>
          <p:nvSpPr>
            <p:cNvPr id="23" name="object 23" descr=""/>
            <p:cNvSpPr/>
            <p:nvPr/>
          </p:nvSpPr>
          <p:spPr>
            <a:xfrm>
              <a:off x="6096000" y="790575"/>
              <a:ext cx="0" cy="3394710"/>
            </a:xfrm>
            <a:custGeom>
              <a:avLst/>
              <a:gdLst/>
              <a:ahLst/>
              <a:cxnLst/>
              <a:rect l="l" t="t" r="r" b="b"/>
              <a:pathLst>
                <a:path w="0" h="3394710">
                  <a:moveTo>
                    <a:pt x="0" y="0"/>
                  </a:moveTo>
                  <a:lnTo>
                    <a:pt x="0" y="3394329"/>
                  </a:lnTo>
                </a:path>
              </a:pathLst>
            </a:custGeom>
            <a:ln w="19050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314325" y="4181475"/>
              <a:ext cx="11638280" cy="0"/>
            </a:xfrm>
            <a:custGeom>
              <a:avLst/>
              <a:gdLst/>
              <a:ahLst/>
              <a:cxnLst/>
              <a:rect l="l" t="t" r="r" b="b"/>
              <a:pathLst>
                <a:path w="11638280" h="0">
                  <a:moveTo>
                    <a:pt x="11637772" y="0"/>
                  </a:moveTo>
                  <a:lnTo>
                    <a:pt x="0" y="0"/>
                  </a:lnTo>
                </a:path>
              </a:pathLst>
            </a:custGeom>
            <a:ln w="19050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 descr=""/>
            <p:cNvSpPr/>
            <p:nvPr/>
          </p:nvSpPr>
          <p:spPr>
            <a:xfrm>
              <a:off x="8820150" y="1619249"/>
              <a:ext cx="2857500" cy="1543050"/>
            </a:xfrm>
            <a:custGeom>
              <a:avLst/>
              <a:gdLst/>
              <a:ahLst/>
              <a:cxnLst/>
              <a:rect l="l" t="t" r="r" b="b"/>
              <a:pathLst>
                <a:path w="2857500" h="1543050">
                  <a:moveTo>
                    <a:pt x="285750" y="438150"/>
                  </a:moveTo>
                  <a:lnTo>
                    <a:pt x="0" y="438150"/>
                  </a:lnTo>
                  <a:lnTo>
                    <a:pt x="0" y="1543050"/>
                  </a:lnTo>
                  <a:lnTo>
                    <a:pt x="285750" y="1543050"/>
                  </a:lnTo>
                  <a:lnTo>
                    <a:pt x="285750" y="438150"/>
                  </a:lnTo>
                  <a:close/>
                </a:path>
                <a:path w="2857500" h="1543050">
                  <a:moveTo>
                    <a:pt x="800100" y="361950"/>
                  </a:moveTo>
                  <a:lnTo>
                    <a:pt x="514350" y="361950"/>
                  </a:lnTo>
                  <a:lnTo>
                    <a:pt x="514350" y="1543050"/>
                  </a:lnTo>
                  <a:lnTo>
                    <a:pt x="800100" y="1543050"/>
                  </a:lnTo>
                  <a:lnTo>
                    <a:pt x="800100" y="361950"/>
                  </a:lnTo>
                  <a:close/>
                </a:path>
                <a:path w="2857500" h="1543050">
                  <a:moveTo>
                    <a:pt x="1314450" y="285750"/>
                  </a:moveTo>
                  <a:lnTo>
                    <a:pt x="1028700" y="285750"/>
                  </a:lnTo>
                  <a:lnTo>
                    <a:pt x="1028700" y="1543050"/>
                  </a:lnTo>
                  <a:lnTo>
                    <a:pt x="1314450" y="1543050"/>
                  </a:lnTo>
                  <a:lnTo>
                    <a:pt x="1314450" y="285750"/>
                  </a:lnTo>
                  <a:close/>
                </a:path>
                <a:path w="2857500" h="1543050">
                  <a:moveTo>
                    <a:pt x="1828800" y="190500"/>
                  </a:moveTo>
                  <a:lnTo>
                    <a:pt x="1543050" y="190500"/>
                  </a:lnTo>
                  <a:lnTo>
                    <a:pt x="1543050" y="1543050"/>
                  </a:lnTo>
                  <a:lnTo>
                    <a:pt x="1828800" y="1543050"/>
                  </a:lnTo>
                  <a:lnTo>
                    <a:pt x="1828800" y="190500"/>
                  </a:lnTo>
                  <a:close/>
                </a:path>
                <a:path w="2857500" h="1543050">
                  <a:moveTo>
                    <a:pt x="2343150" y="104775"/>
                  </a:moveTo>
                  <a:lnTo>
                    <a:pt x="2057400" y="104775"/>
                  </a:lnTo>
                  <a:lnTo>
                    <a:pt x="2057400" y="1543050"/>
                  </a:lnTo>
                  <a:lnTo>
                    <a:pt x="2343150" y="1543050"/>
                  </a:lnTo>
                  <a:lnTo>
                    <a:pt x="2343150" y="104775"/>
                  </a:lnTo>
                  <a:close/>
                </a:path>
                <a:path w="2857500" h="1543050">
                  <a:moveTo>
                    <a:pt x="2857500" y="0"/>
                  </a:moveTo>
                  <a:lnTo>
                    <a:pt x="2571750" y="0"/>
                  </a:lnTo>
                  <a:lnTo>
                    <a:pt x="2571750" y="1543050"/>
                  </a:lnTo>
                  <a:lnTo>
                    <a:pt x="2857500" y="1543050"/>
                  </a:lnTo>
                  <a:lnTo>
                    <a:pt x="28575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 descr=""/>
            <p:cNvSpPr/>
            <p:nvPr/>
          </p:nvSpPr>
          <p:spPr>
            <a:xfrm>
              <a:off x="8965438" y="1167638"/>
              <a:ext cx="2574290" cy="481965"/>
            </a:xfrm>
            <a:custGeom>
              <a:avLst/>
              <a:gdLst/>
              <a:ahLst/>
              <a:cxnLst/>
              <a:rect l="l" t="t" r="r" b="b"/>
              <a:pathLst>
                <a:path w="2574290" h="481964">
                  <a:moveTo>
                    <a:pt x="2487153" y="28067"/>
                  </a:moveTo>
                  <a:lnTo>
                    <a:pt x="0" y="453389"/>
                  </a:lnTo>
                  <a:lnTo>
                    <a:pt x="4698" y="481584"/>
                  </a:lnTo>
                  <a:lnTo>
                    <a:pt x="2491986" y="56259"/>
                  </a:lnTo>
                  <a:lnTo>
                    <a:pt x="2487153" y="28067"/>
                  </a:lnTo>
                  <a:close/>
                </a:path>
                <a:path w="2574290" h="481964">
                  <a:moveTo>
                    <a:pt x="2566918" y="25653"/>
                  </a:moveTo>
                  <a:lnTo>
                    <a:pt x="2501264" y="25653"/>
                  </a:lnTo>
                  <a:lnTo>
                    <a:pt x="2506090" y="53848"/>
                  </a:lnTo>
                  <a:lnTo>
                    <a:pt x="2491986" y="56259"/>
                  </a:lnTo>
                  <a:lnTo>
                    <a:pt x="2496819" y="84454"/>
                  </a:lnTo>
                  <a:lnTo>
                    <a:pt x="2574035" y="27812"/>
                  </a:lnTo>
                  <a:lnTo>
                    <a:pt x="2566918" y="25653"/>
                  </a:lnTo>
                  <a:close/>
                </a:path>
                <a:path w="2574290" h="481964">
                  <a:moveTo>
                    <a:pt x="2501264" y="25653"/>
                  </a:moveTo>
                  <a:lnTo>
                    <a:pt x="2487153" y="28067"/>
                  </a:lnTo>
                  <a:lnTo>
                    <a:pt x="2491986" y="56259"/>
                  </a:lnTo>
                  <a:lnTo>
                    <a:pt x="2506090" y="53848"/>
                  </a:lnTo>
                  <a:lnTo>
                    <a:pt x="2501264" y="25653"/>
                  </a:lnTo>
                  <a:close/>
                </a:path>
                <a:path w="2574290" h="481964">
                  <a:moveTo>
                    <a:pt x="2482341" y="0"/>
                  </a:moveTo>
                  <a:lnTo>
                    <a:pt x="2487109" y="27812"/>
                  </a:lnTo>
                  <a:lnTo>
                    <a:pt x="2487153" y="28067"/>
                  </a:lnTo>
                  <a:lnTo>
                    <a:pt x="2501264" y="25653"/>
                  </a:lnTo>
                  <a:lnTo>
                    <a:pt x="2566918" y="25653"/>
                  </a:lnTo>
                  <a:lnTo>
                    <a:pt x="248234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7" name="object 27" descr=""/>
          <p:cNvSpPr txBox="1"/>
          <p:nvPr/>
        </p:nvSpPr>
        <p:spPr>
          <a:xfrm>
            <a:off x="514350" y="2545016"/>
            <a:ext cx="329565" cy="1746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 spc="-10">
                <a:latin typeface="Segoe UI Emoji"/>
                <a:cs typeface="Segoe UI Emoji"/>
              </a:rPr>
              <a:t>770.2</a:t>
            </a:r>
            <a:endParaRPr sz="950">
              <a:latin typeface="Segoe UI Emoji"/>
              <a:cs typeface="Segoe UI Emoji"/>
            </a:endParaRPr>
          </a:p>
        </p:txBody>
      </p:sp>
      <p:sp>
        <p:nvSpPr>
          <p:cNvPr id="28" name="object 28" descr=""/>
          <p:cNvSpPr txBox="1"/>
          <p:nvPr/>
        </p:nvSpPr>
        <p:spPr>
          <a:xfrm>
            <a:off x="1084897" y="2474912"/>
            <a:ext cx="329565" cy="1746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 spc="-10">
                <a:latin typeface="Segoe UI Emoji"/>
                <a:cs typeface="Segoe UI Emoji"/>
              </a:rPr>
              <a:t>734.0</a:t>
            </a:r>
            <a:endParaRPr sz="950">
              <a:latin typeface="Segoe UI Emoji"/>
              <a:cs typeface="Segoe UI Emoji"/>
            </a:endParaRPr>
          </a:p>
        </p:txBody>
      </p:sp>
      <p:sp>
        <p:nvSpPr>
          <p:cNvPr id="29" name="object 29" descr=""/>
          <p:cNvSpPr txBox="1"/>
          <p:nvPr/>
        </p:nvSpPr>
        <p:spPr>
          <a:xfrm>
            <a:off x="1655445" y="2398712"/>
            <a:ext cx="330835" cy="1746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 spc="-10">
                <a:latin typeface="Segoe UI Emoji"/>
                <a:cs typeface="Segoe UI Emoji"/>
              </a:rPr>
              <a:t>699.5</a:t>
            </a:r>
            <a:endParaRPr sz="950">
              <a:latin typeface="Segoe UI Emoji"/>
              <a:cs typeface="Segoe UI Emoji"/>
            </a:endParaRPr>
          </a:p>
        </p:txBody>
      </p:sp>
      <p:sp>
        <p:nvSpPr>
          <p:cNvPr id="30" name="object 30" descr=""/>
          <p:cNvSpPr txBox="1"/>
          <p:nvPr/>
        </p:nvSpPr>
        <p:spPr>
          <a:xfrm>
            <a:off x="2226310" y="2314257"/>
            <a:ext cx="329565" cy="1746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 spc="-10">
                <a:latin typeface="Segoe UI Emoji"/>
                <a:cs typeface="Segoe UI Emoji"/>
              </a:rPr>
              <a:t>66</a:t>
            </a:r>
            <a:r>
              <a:rPr dirty="0" u="heavy" sz="950" spc="-10">
                <a:uFill>
                  <a:solidFill>
                    <a:srgbClr val="000000"/>
                  </a:solidFill>
                </a:uFill>
                <a:latin typeface="Segoe UI Emoji"/>
                <a:cs typeface="Segoe UI Emoji"/>
              </a:rPr>
              <a:t>6</a:t>
            </a:r>
            <a:r>
              <a:rPr dirty="0" sz="950" spc="-10">
                <a:latin typeface="Segoe UI Emoji"/>
                <a:cs typeface="Segoe UI Emoji"/>
              </a:rPr>
              <a:t>.7</a:t>
            </a:r>
            <a:endParaRPr sz="950">
              <a:latin typeface="Segoe UI Emoji"/>
              <a:cs typeface="Segoe UI Emoji"/>
            </a:endParaRPr>
          </a:p>
        </p:txBody>
      </p:sp>
      <p:sp>
        <p:nvSpPr>
          <p:cNvPr id="31" name="object 31" descr=""/>
          <p:cNvSpPr txBox="1"/>
          <p:nvPr/>
        </p:nvSpPr>
        <p:spPr>
          <a:xfrm>
            <a:off x="2796794" y="2224404"/>
            <a:ext cx="329565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 spc="-10">
                <a:latin typeface="Segoe UI Emoji"/>
                <a:cs typeface="Segoe UI Emoji"/>
              </a:rPr>
              <a:t>63</a:t>
            </a:r>
            <a:r>
              <a:rPr dirty="0" u="heavy" sz="950" spc="-10">
                <a:uFill>
                  <a:solidFill>
                    <a:srgbClr val="000000"/>
                  </a:solidFill>
                </a:uFill>
                <a:latin typeface="Segoe UI Emoji"/>
                <a:cs typeface="Segoe UI Emoji"/>
              </a:rPr>
              <a:t>5</a:t>
            </a:r>
            <a:r>
              <a:rPr dirty="0" sz="950" spc="-10">
                <a:latin typeface="Segoe UI Emoji"/>
                <a:cs typeface="Segoe UI Emoji"/>
              </a:rPr>
              <a:t>.4</a:t>
            </a:r>
            <a:endParaRPr sz="950">
              <a:latin typeface="Segoe UI Emoji"/>
              <a:cs typeface="Segoe UI Emoji"/>
            </a:endParaRPr>
          </a:p>
        </p:txBody>
      </p:sp>
      <p:sp>
        <p:nvSpPr>
          <p:cNvPr id="32" name="object 32" descr=""/>
          <p:cNvSpPr txBox="1"/>
          <p:nvPr/>
        </p:nvSpPr>
        <p:spPr>
          <a:xfrm>
            <a:off x="3367404" y="2125662"/>
            <a:ext cx="329565" cy="1746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 spc="-10">
                <a:latin typeface="Segoe UI Emoji"/>
                <a:cs typeface="Segoe UI Emoji"/>
              </a:rPr>
              <a:t>60</a:t>
            </a:r>
            <a:r>
              <a:rPr dirty="0" u="heavy" sz="950" spc="-10">
                <a:uFill>
                  <a:solidFill>
                    <a:srgbClr val="000000"/>
                  </a:solidFill>
                </a:uFill>
                <a:latin typeface="Segoe UI Emoji"/>
                <a:cs typeface="Segoe UI Emoji"/>
              </a:rPr>
              <a:t>5</a:t>
            </a:r>
            <a:r>
              <a:rPr dirty="0" sz="950" spc="-10">
                <a:latin typeface="Segoe UI Emoji"/>
                <a:cs typeface="Segoe UI Emoji"/>
              </a:rPr>
              <a:t>.5</a:t>
            </a:r>
            <a:endParaRPr sz="950">
              <a:latin typeface="Segoe UI Emoji"/>
              <a:cs typeface="Segoe UI Emoji"/>
            </a:endParaRPr>
          </a:p>
        </p:txBody>
      </p:sp>
      <p:sp>
        <p:nvSpPr>
          <p:cNvPr id="33" name="object 33" descr=""/>
          <p:cNvSpPr/>
          <p:nvPr/>
        </p:nvSpPr>
        <p:spPr>
          <a:xfrm>
            <a:off x="681037" y="2567051"/>
            <a:ext cx="1143635" cy="195580"/>
          </a:xfrm>
          <a:custGeom>
            <a:avLst/>
            <a:gdLst/>
            <a:ahLst/>
            <a:cxnLst/>
            <a:rect l="l" t="t" r="r" b="b"/>
            <a:pathLst>
              <a:path w="1143635" h="195580">
                <a:moveTo>
                  <a:pt x="0" y="142875"/>
                </a:moveTo>
                <a:lnTo>
                  <a:pt x="0" y="195199"/>
                </a:lnTo>
              </a:path>
              <a:path w="1143635" h="195580">
                <a:moveTo>
                  <a:pt x="571500" y="76200"/>
                </a:moveTo>
                <a:lnTo>
                  <a:pt x="571500" y="127000"/>
                </a:lnTo>
              </a:path>
              <a:path w="1143635" h="195580">
                <a:moveTo>
                  <a:pt x="1143063" y="0"/>
                </a:moveTo>
                <a:lnTo>
                  <a:pt x="1143063" y="49149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 descr=""/>
          <p:cNvSpPr txBox="1"/>
          <p:nvPr/>
        </p:nvSpPr>
        <p:spPr>
          <a:xfrm>
            <a:off x="495617" y="3870642"/>
            <a:ext cx="370205" cy="1746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 spc="-10">
                <a:latin typeface="Segoe UI Emoji"/>
                <a:cs typeface="Segoe UI Emoji"/>
              </a:rPr>
              <a:t>2025E</a:t>
            </a:r>
            <a:endParaRPr sz="950">
              <a:latin typeface="Segoe UI Emoji"/>
              <a:cs typeface="Segoe UI Emoji"/>
            </a:endParaRPr>
          </a:p>
        </p:txBody>
      </p:sp>
      <p:sp>
        <p:nvSpPr>
          <p:cNvPr id="35" name="object 35" descr=""/>
          <p:cNvSpPr txBox="1"/>
          <p:nvPr/>
        </p:nvSpPr>
        <p:spPr>
          <a:xfrm>
            <a:off x="1066164" y="3870642"/>
            <a:ext cx="370205" cy="1746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 spc="-10">
                <a:latin typeface="Segoe UI Emoji"/>
                <a:cs typeface="Segoe UI Emoji"/>
              </a:rPr>
              <a:t>2026E</a:t>
            </a:r>
            <a:endParaRPr sz="950">
              <a:latin typeface="Segoe UI Emoji"/>
              <a:cs typeface="Segoe UI Emoji"/>
            </a:endParaRPr>
          </a:p>
        </p:txBody>
      </p:sp>
      <p:sp>
        <p:nvSpPr>
          <p:cNvPr id="36" name="object 36" descr=""/>
          <p:cNvSpPr txBox="1"/>
          <p:nvPr/>
        </p:nvSpPr>
        <p:spPr>
          <a:xfrm>
            <a:off x="1638045" y="3870642"/>
            <a:ext cx="370205" cy="1746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 spc="-10">
                <a:latin typeface="Segoe UI Emoji"/>
                <a:cs typeface="Segoe UI Emoji"/>
              </a:rPr>
              <a:t>2027E</a:t>
            </a:r>
            <a:endParaRPr sz="950">
              <a:latin typeface="Segoe UI Emoji"/>
              <a:cs typeface="Segoe UI Emoji"/>
            </a:endParaRPr>
          </a:p>
        </p:txBody>
      </p:sp>
      <p:sp>
        <p:nvSpPr>
          <p:cNvPr id="37" name="object 37" descr=""/>
          <p:cNvSpPr txBox="1"/>
          <p:nvPr/>
        </p:nvSpPr>
        <p:spPr>
          <a:xfrm>
            <a:off x="2208276" y="3870642"/>
            <a:ext cx="372110" cy="1746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 spc="-10">
                <a:latin typeface="Segoe UI Emoji"/>
                <a:cs typeface="Segoe UI Emoji"/>
              </a:rPr>
              <a:t>2028E</a:t>
            </a:r>
            <a:endParaRPr sz="950">
              <a:latin typeface="Segoe UI Emoji"/>
              <a:cs typeface="Segoe UI Emoji"/>
            </a:endParaRPr>
          </a:p>
        </p:txBody>
      </p:sp>
      <p:sp>
        <p:nvSpPr>
          <p:cNvPr id="38" name="object 38" descr=""/>
          <p:cNvSpPr txBox="1"/>
          <p:nvPr/>
        </p:nvSpPr>
        <p:spPr>
          <a:xfrm>
            <a:off x="2778760" y="3870642"/>
            <a:ext cx="370205" cy="1746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 spc="-10">
                <a:latin typeface="Segoe UI Emoji"/>
                <a:cs typeface="Segoe UI Emoji"/>
              </a:rPr>
              <a:t>2029E</a:t>
            </a:r>
            <a:endParaRPr sz="950">
              <a:latin typeface="Segoe UI Emoji"/>
              <a:cs typeface="Segoe UI Emoji"/>
            </a:endParaRPr>
          </a:p>
        </p:txBody>
      </p:sp>
      <p:sp>
        <p:nvSpPr>
          <p:cNvPr id="39" name="object 39" descr=""/>
          <p:cNvSpPr txBox="1"/>
          <p:nvPr/>
        </p:nvSpPr>
        <p:spPr>
          <a:xfrm>
            <a:off x="3348990" y="3870642"/>
            <a:ext cx="370205" cy="1746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 spc="-10">
                <a:latin typeface="Segoe UI Emoji"/>
                <a:cs typeface="Segoe UI Emoji"/>
              </a:rPr>
              <a:t>2030E</a:t>
            </a:r>
            <a:endParaRPr sz="950">
              <a:latin typeface="Segoe UI Emoji"/>
              <a:cs typeface="Segoe UI Emoji"/>
            </a:endParaRPr>
          </a:p>
        </p:txBody>
      </p:sp>
      <p:sp>
        <p:nvSpPr>
          <p:cNvPr id="40" name="object 40" descr=""/>
          <p:cNvSpPr/>
          <p:nvPr/>
        </p:nvSpPr>
        <p:spPr>
          <a:xfrm>
            <a:off x="3933825" y="2171700"/>
            <a:ext cx="209550" cy="161925"/>
          </a:xfrm>
          <a:custGeom>
            <a:avLst/>
            <a:gdLst/>
            <a:ahLst/>
            <a:cxnLst/>
            <a:rect l="l" t="t" r="r" b="b"/>
            <a:pathLst>
              <a:path w="209550" h="161925">
                <a:moveTo>
                  <a:pt x="209550" y="0"/>
                </a:moveTo>
                <a:lnTo>
                  <a:pt x="0" y="0"/>
                </a:lnTo>
                <a:lnTo>
                  <a:pt x="0" y="161925"/>
                </a:lnTo>
                <a:lnTo>
                  <a:pt x="209550" y="161925"/>
                </a:lnTo>
                <a:lnTo>
                  <a:pt x="209550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 descr=""/>
          <p:cNvSpPr/>
          <p:nvPr/>
        </p:nvSpPr>
        <p:spPr>
          <a:xfrm>
            <a:off x="3933825" y="2400300"/>
            <a:ext cx="209550" cy="152400"/>
          </a:xfrm>
          <a:custGeom>
            <a:avLst/>
            <a:gdLst/>
            <a:ahLst/>
            <a:cxnLst/>
            <a:rect l="l" t="t" r="r" b="b"/>
            <a:pathLst>
              <a:path w="209550" h="152400">
                <a:moveTo>
                  <a:pt x="209550" y="0"/>
                </a:moveTo>
                <a:lnTo>
                  <a:pt x="0" y="0"/>
                </a:lnTo>
                <a:lnTo>
                  <a:pt x="0" y="152400"/>
                </a:lnTo>
                <a:lnTo>
                  <a:pt x="209550" y="152400"/>
                </a:lnTo>
                <a:lnTo>
                  <a:pt x="2095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 descr=""/>
          <p:cNvSpPr txBox="1"/>
          <p:nvPr/>
        </p:nvSpPr>
        <p:spPr>
          <a:xfrm>
            <a:off x="4186301" y="2100008"/>
            <a:ext cx="1755775" cy="47370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2600"/>
              </a:lnSpc>
              <a:spcBef>
                <a:spcPts val="100"/>
              </a:spcBef>
            </a:pPr>
            <a:r>
              <a:rPr dirty="0" sz="1200">
                <a:latin typeface="Segoe UI Emoji"/>
                <a:cs typeface="Segoe UI Emoji"/>
              </a:rPr>
              <a:t>Cross-</a:t>
            </a:r>
            <a:r>
              <a:rPr dirty="0" sz="1200" spc="-10">
                <a:latin typeface="Segoe UI Emoji"/>
                <a:cs typeface="Segoe UI Emoji"/>
              </a:rPr>
              <a:t>Selling</a:t>
            </a:r>
            <a:r>
              <a:rPr dirty="0" sz="1200" spc="-15">
                <a:latin typeface="Segoe UI Emoji"/>
                <a:cs typeface="Segoe UI Emoji"/>
              </a:rPr>
              <a:t> </a:t>
            </a:r>
            <a:r>
              <a:rPr dirty="0" sz="1200">
                <a:latin typeface="Segoe UI Emoji"/>
                <a:cs typeface="Segoe UI Emoji"/>
              </a:rPr>
              <a:t>C</a:t>
            </a:r>
            <a:r>
              <a:rPr dirty="0" sz="1200" spc="-65">
                <a:latin typeface="Segoe UI Emoji"/>
                <a:cs typeface="Segoe UI Emoji"/>
              </a:rPr>
              <a:t> </a:t>
            </a:r>
            <a:r>
              <a:rPr dirty="0" sz="1200" spc="-30">
                <a:latin typeface="Segoe UI Emoji"/>
                <a:cs typeface="Segoe UI Emoji"/>
              </a:rPr>
              <a:t>Up-</a:t>
            </a:r>
            <a:r>
              <a:rPr dirty="0" sz="1200" spc="-10">
                <a:latin typeface="Segoe UI Emoji"/>
                <a:cs typeface="Segoe UI Emoji"/>
              </a:rPr>
              <a:t>Selling Ferrari</a:t>
            </a:r>
            <a:r>
              <a:rPr dirty="0" sz="1200" spc="-20">
                <a:latin typeface="Segoe UI Emoji"/>
                <a:cs typeface="Segoe UI Emoji"/>
              </a:rPr>
              <a:t> </a:t>
            </a:r>
            <a:r>
              <a:rPr dirty="0" sz="1200">
                <a:latin typeface="Segoe UI Emoji"/>
                <a:cs typeface="Segoe UI Emoji"/>
              </a:rPr>
              <a:t>Base</a:t>
            </a:r>
            <a:r>
              <a:rPr dirty="0" sz="1200" spc="20">
                <a:latin typeface="Segoe UI Emoji"/>
                <a:cs typeface="Segoe UI Emoji"/>
              </a:rPr>
              <a:t> </a:t>
            </a:r>
            <a:r>
              <a:rPr dirty="0" sz="1200" spc="-10">
                <a:latin typeface="Segoe UI Emoji"/>
                <a:cs typeface="Segoe UI Emoji"/>
              </a:rPr>
              <a:t>Revenue</a:t>
            </a:r>
            <a:endParaRPr sz="1200">
              <a:latin typeface="Segoe UI Emoji"/>
              <a:cs typeface="Segoe UI Emoji"/>
            </a:endParaRPr>
          </a:p>
        </p:txBody>
      </p:sp>
      <p:sp>
        <p:nvSpPr>
          <p:cNvPr id="43" name="object 43" descr=""/>
          <p:cNvSpPr txBox="1"/>
          <p:nvPr/>
        </p:nvSpPr>
        <p:spPr>
          <a:xfrm>
            <a:off x="376237" y="1109725"/>
            <a:ext cx="5610225" cy="94297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36830" rIns="0" bIns="0" rtlCol="0" vert="horz">
            <a:spAutoFit/>
          </a:bodyPr>
          <a:lstStyle/>
          <a:p>
            <a:pPr marL="374650" marR="132080" indent="-286385">
              <a:lnSpc>
                <a:spcPct val="99500"/>
              </a:lnSpc>
              <a:spcBef>
                <a:spcPts val="290"/>
              </a:spcBef>
              <a:buFont typeface="Arial MT"/>
              <a:buChar char="•"/>
              <a:tabLst>
                <a:tab pos="374650" algn="l"/>
              </a:tabLst>
            </a:pPr>
            <a:r>
              <a:rPr dirty="0" sz="1100" spc="-10">
                <a:latin typeface="Segoe UI Emoji"/>
                <a:cs typeface="Segoe UI Emoji"/>
              </a:rPr>
              <a:t>Ferrari</a:t>
            </a:r>
            <a:r>
              <a:rPr dirty="0" sz="1100" spc="-85">
                <a:latin typeface="Segoe UI Emoji"/>
                <a:cs typeface="Segoe UI Emoji"/>
              </a:rPr>
              <a:t> </a:t>
            </a:r>
            <a:r>
              <a:rPr dirty="0" sz="1100">
                <a:latin typeface="Segoe UI Emoji"/>
                <a:cs typeface="Segoe UI Emoji"/>
              </a:rPr>
              <a:t>can</a:t>
            </a:r>
            <a:r>
              <a:rPr dirty="0" sz="1100" spc="-60">
                <a:latin typeface="Segoe UI Emoji"/>
                <a:cs typeface="Segoe UI Emoji"/>
              </a:rPr>
              <a:t> </a:t>
            </a:r>
            <a:r>
              <a:rPr dirty="0" sz="1100" spc="-20">
                <a:latin typeface="Segoe UI Emoji"/>
                <a:cs typeface="Segoe UI Emoji"/>
              </a:rPr>
              <a:t>leverage</a:t>
            </a:r>
            <a:r>
              <a:rPr dirty="0" sz="1100" spc="-85">
                <a:latin typeface="Segoe UI Emoji"/>
                <a:cs typeface="Segoe UI Emoji"/>
              </a:rPr>
              <a:t> </a:t>
            </a:r>
            <a:r>
              <a:rPr dirty="0" sz="1100" spc="-55" b="1">
                <a:latin typeface="Tahoma"/>
                <a:cs typeface="Tahoma"/>
              </a:rPr>
              <a:t>co-</a:t>
            </a:r>
            <a:r>
              <a:rPr dirty="0" sz="1100" spc="-70" b="1">
                <a:latin typeface="Tahoma"/>
                <a:cs typeface="Tahoma"/>
              </a:rPr>
              <a:t>branding</a:t>
            </a:r>
            <a:r>
              <a:rPr dirty="0" sz="1100" spc="-90" b="1">
                <a:latin typeface="Tahoma"/>
                <a:cs typeface="Tahoma"/>
              </a:rPr>
              <a:t> </a:t>
            </a:r>
            <a:r>
              <a:rPr dirty="0" sz="1100" spc="-10">
                <a:latin typeface="Segoe UI Emoji"/>
                <a:cs typeface="Segoe UI Emoji"/>
              </a:rPr>
              <a:t>synergies</a:t>
            </a:r>
            <a:r>
              <a:rPr dirty="0" sz="1100" spc="-60">
                <a:latin typeface="Segoe UI Emoji"/>
                <a:cs typeface="Segoe UI Emoji"/>
              </a:rPr>
              <a:t> </a:t>
            </a:r>
            <a:r>
              <a:rPr dirty="0" sz="1100" spc="-25">
                <a:latin typeface="Segoe UI Emoji"/>
                <a:cs typeface="Segoe UI Emoji"/>
              </a:rPr>
              <a:t>to</a:t>
            </a:r>
            <a:r>
              <a:rPr dirty="0" sz="1100" spc="-70">
                <a:latin typeface="Segoe UI Emoji"/>
                <a:cs typeface="Segoe UI Emoji"/>
              </a:rPr>
              <a:t> </a:t>
            </a:r>
            <a:r>
              <a:rPr dirty="0" sz="1100" spc="-30" b="1">
                <a:latin typeface="Tahoma"/>
                <a:cs typeface="Tahoma"/>
              </a:rPr>
              <a:t>cross</a:t>
            </a:r>
            <a:r>
              <a:rPr dirty="0" sz="1100" spc="-60" b="1">
                <a:latin typeface="Tahoma"/>
                <a:cs typeface="Tahoma"/>
              </a:rPr>
              <a:t> </a:t>
            </a:r>
            <a:r>
              <a:rPr dirty="0" sz="1100" spc="-10">
                <a:latin typeface="Segoe UI Emoji"/>
                <a:cs typeface="Segoe UI Emoji"/>
              </a:rPr>
              <a:t>and</a:t>
            </a:r>
            <a:r>
              <a:rPr dirty="0" sz="1100" spc="-60">
                <a:latin typeface="Segoe UI Emoji"/>
                <a:cs typeface="Segoe UI Emoji"/>
              </a:rPr>
              <a:t> </a:t>
            </a:r>
            <a:r>
              <a:rPr dirty="0" sz="1100" spc="-80" b="1">
                <a:latin typeface="Tahoma"/>
                <a:cs typeface="Tahoma"/>
              </a:rPr>
              <a:t>up-</a:t>
            </a:r>
            <a:r>
              <a:rPr dirty="0" sz="1100" spc="-25" b="1">
                <a:latin typeface="Tahoma"/>
                <a:cs typeface="Tahoma"/>
              </a:rPr>
              <a:t>sell</a:t>
            </a:r>
            <a:r>
              <a:rPr dirty="0" sz="1100" spc="-60" b="1">
                <a:latin typeface="Tahoma"/>
                <a:cs typeface="Tahoma"/>
              </a:rPr>
              <a:t> </a:t>
            </a:r>
            <a:r>
              <a:rPr dirty="0" sz="1100" spc="-20">
                <a:latin typeface="Segoe UI Emoji"/>
                <a:cs typeface="Segoe UI Emoji"/>
              </a:rPr>
              <a:t>Ferrari-</a:t>
            </a:r>
            <a:r>
              <a:rPr dirty="0" sz="1100">
                <a:latin typeface="Segoe UI Emoji"/>
                <a:cs typeface="Segoe UI Emoji"/>
              </a:rPr>
              <a:t>Pirelli tires</a:t>
            </a:r>
            <a:r>
              <a:rPr dirty="0" sz="1100" spc="30">
                <a:latin typeface="Segoe UI Emoji"/>
                <a:cs typeface="Segoe UI Emoji"/>
              </a:rPr>
              <a:t> </a:t>
            </a:r>
            <a:r>
              <a:rPr dirty="0" sz="1100" spc="-25">
                <a:latin typeface="Segoe UI Emoji"/>
                <a:cs typeface="Segoe UI Emoji"/>
              </a:rPr>
              <a:t>to </a:t>
            </a:r>
            <a:r>
              <a:rPr dirty="0" sz="1100" spc="-30">
                <a:latin typeface="Segoe UI Emoji"/>
                <a:cs typeface="Segoe UI Emoji"/>
              </a:rPr>
              <a:t>generate</a:t>
            </a:r>
            <a:r>
              <a:rPr dirty="0" sz="1100" spc="-35">
                <a:latin typeface="Segoe UI Emoji"/>
                <a:cs typeface="Segoe UI Emoji"/>
              </a:rPr>
              <a:t> </a:t>
            </a:r>
            <a:r>
              <a:rPr dirty="0" sz="1100" spc="-20">
                <a:latin typeface="Segoe UI Emoji"/>
                <a:cs typeface="Segoe UI Emoji"/>
              </a:rPr>
              <a:t>additional</a:t>
            </a:r>
            <a:r>
              <a:rPr dirty="0" sz="1100" spc="-25">
                <a:latin typeface="Segoe UI Emoji"/>
                <a:cs typeface="Segoe UI Emoji"/>
              </a:rPr>
              <a:t> </a:t>
            </a:r>
            <a:r>
              <a:rPr dirty="0" sz="1100" spc="-10">
                <a:latin typeface="Segoe UI Emoji"/>
                <a:cs typeface="Segoe UI Emoji"/>
              </a:rPr>
              <a:t>revenue,</a:t>
            </a:r>
            <a:r>
              <a:rPr dirty="0" sz="1100" spc="20">
                <a:latin typeface="Segoe UI Emoji"/>
                <a:cs typeface="Segoe UI Emoji"/>
              </a:rPr>
              <a:t> </a:t>
            </a:r>
            <a:r>
              <a:rPr dirty="0" sz="1100" spc="-30">
                <a:latin typeface="Segoe UI Emoji"/>
                <a:cs typeface="Segoe UI Emoji"/>
              </a:rPr>
              <a:t>utilizing</a:t>
            </a:r>
            <a:r>
              <a:rPr dirty="0" sz="1100" spc="5">
                <a:latin typeface="Segoe UI Emoji"/>
                <a:cs typeface="Segoe UI Emoji"/>
              </a:rPr>
              <a:t> </a:t>
            </a:r>
            <a:r>
              <a:rPr dirty="0" sz="1100" spc="-60" b="1">
                <a:latin typeface="Tahoma"/>
                <a:cs typeface="Tahoma"/>
              </a:rPr>
              <a:t>premium</a:t>
            </a:r>
            <a:r>
              <a:rPr dirty="0" sz="1100" spc="-85" b="1">
                <a:latin typeface="Tahoma"/>
                <a:cs typeface="Tahoma"/>
              </a:rPr>
              <a:t> </a:t>
            </a:r>
            <a:r>
              <a:rPr dirty="0" sz="1100" spc="-65" b="1">
                <a:latin typeface="Tahoma"/>
                <a:cs typeface="Tahoma"/>
              </a:rPr>
              <a:t>pricing</a:t>
            </a:r>
            <a:r>
              <a:rPr dirty="0" sz="1100" spc="-80" b="1">
                <a:latin typeface="Tahoma"/>
                <a:cs typeface="Tahoma"/>
              </a:rPr>
              <a:t> </a:t>
            </a:r>
            <a:r>
              <a:rPr dirty="0" sz="1100" spc="-30">
                <a:latin typeface="Segoe UI Emoji"/>
                <a:cs typeface="Segoe UI Emoji"/>
              </a:rPr>
              <a:t>due</a:t>
            </a:r>
            <a:r>
              <a:rPr dirty="0" sz="1100" spc="-35">
                <a:latin typeface="Segoe UI Emoji"/>
                <a:cs typeface="Segoe UI Emoji"/>
              </a:rPr>
              <a:t> </a:t>
            </a:r>
            <a:r>
              <a:rPr dirty="0" sz="1100" spc="-30">
                <a:latin typeface="Segoe UI Emoji"/>
                <a:cs typeface="Segoe UI Emoji"/>
              </a:rPr>
              <a:t>to</a:t>
            </a:r>
            <a:r>
              <a:rPr dirty="0" sz="1100" spc="-60">
                <a:latin typeface="Segoe UI Emoji"/>
                <a:cs typeface="Segoe UI Emoji"/>
              </a:rPr>
              <a:t> </a:t>
            </a:r>
            <a:r>
              <a:rPr dirty="0" sz="1100" spc="-10">
                <a:latin typeface="Segoe UI Emoji"/>
                <a:cs typeface="Segoe UI Emoji"/>
              </a:rPr>
              <a:t>the</a:t>
            </a:r>
            <a:r>
              <a:rPr dirty="0" sz="1100" spc="-120">
                <a:latin typeface="Segoe UI Emoji"/>
                <a:cs typeface="Segoe UI Emoji"/>
              </a:rPr>
              <a:t> </a:t>
            </a:r>
            <a:r>
              <a:rPr dirty="0" sz="1100">
                <a:latin typeface="Segoe UI Emoji"/>
                <a:cs typeface="Segoe UI Emoji"/>
              </a:rPr>
              <a:t>exclusivity</a:t>
            </a:r>
            <a:r>
              <a:rPr dirty="0" sz="1100" spc="-110">
                <a:latin typeface="Segoe UI Emoji"/>
                <a:cs typeface="Segoe UI Emoji"/>
              </a:rPr>
              <a:t> </a:t>
            </a:r>
            <a:r>
              <a:rPr dirty="0" sz="1100" spc="-25">
                <a:latin typeface="Segoe UI Emoji"/>
                <a:cs typeface="Segoe UI Emoji"/>
              </a:rPr>
              <a:t>and</a:t>
            </a:r>
            <a:r>
              <a:rPr dirty="0" sz="1100" spc="500">
                <a:latin typeface="Segoe UI Emoji"/>
                <a:cs typeface="Segoe UI Emoji"/>
              </a:rPr>
              <a:t> </a:t>
            </a:r>
            <a:r>
              <a:rPr dirty="0" sz="1100" spc="-50">
                <a:latin typeface="Segoe UI Emoji"/>
                <a:cs typeface="Segoe UI Emoji"/>
              </a:rPr>
              <a:t>high-</a:t>
            </a:r>
            <a:r>
              <a:rPr dirty="0" sz="1100" spc="-10">
                <a:latin typeface="Segoe UI Emoji"/>
                <a:cs typeface="Segoe UI Emoji"/>
              </a:rPr>
              <a:t>quality,</a:t>
            </a:r>
            <a:r>
              <a:rPr dirty="0" sz="1100" spc="-55">
                <a:latin typeface="Segoe UI Emoji"/>
                <a:cs typeface="Segoe UI Emoji"/>
              </a:rPr>
              <a:t> </a:t>
            </a:r>
            <a:r>
              <a:rPr dirty="0" sz="1100" spc="-40">
                <a:latin typeface="Segoe UI Emoji"/>
                <a:cs typeface="Segoe UI Emoji"/>
              </a:rPr>
              <a:t>targeting</a:t>
            </a:r>
            <a:r>
              <a:rPr dirty="0" sz="1100" spc="-55">
                <a:latin typeface="Segoe UI Emoji"/>
                <a:cs typeface="Segoe UI Emoji"/>
              </a:rPr>
              <a:t> </a:t>
            </a:r>
            <a:r>
              <a:rPr dirty="0" sz="1100" spc="-10">
                <a:latin typeface="Segoe UI Emoji"/>
                <a:cs typeface="Segoe UI Emoji"/>
              </a:rPr>
              <a:t>the</a:t>
            </a:r>
            <a:r>
              <a:rPr dirty="0" sz="1100" spc="-105">
                <a:latin typeface="Segoe UI Emoji"/>
                <a:cs typeface="Segoe UI Emoji"/>
              </a:rPr>
              <a:t> </a:t>
            </a:r>
            <a:r>
              <a:rPr dirty="0" sz="1100" spc="-45">
                <a:latin typeface="Segoe UI Emoji"/>
                <a:cs typeface="Segoe UI Emoji"/>
              </a:rPr>
              <a:t>growing</a:t>
            </a:r>
            <a:r>
              <a:rPr dirty="0" sz="1100" spc="-70">
                <a:latin typeface="Segoe UI Emoji"/>
                <a:cs typeface="Segoe UI Emoji"/>
              </a:rPr>
              <a:t> </a:t>
            </a:r>
            <a:r>
              <a:rPr dirty="0" sz="1100" spc="-100" b="1">
                <a:latin typeface="Tahoma"/>
                <a:cs typeface="Tahoma"/>
              </a:rPr>
              <a:t>UHNWI</a:t>
            </a:r>
            <a:r>
              <a:rPr dirty="0" sz="1100" spc="10" b="1">
                <a:latin typeface="Tahoma"/>
                <a:cs typeface="Tahoma"/>
              </a:rPr>
              <a:t> </a:t>
            </a:r>
            <a:r>
              <a:rPr dirty="0" sz="1100" spc="-10" b="1">
                <a:latin typeface="Tahoma"/>
                <a:cs typeface="Tahoma"/>
              </a:rPr>
              <a:t>market.</a:t>
            </a:r>
            <a:endParaRPr sz="1100">
              <a:latin typeface="Tahoma"/>
              <a:cs typeface="Tahoma"/>
            </a:endParaRPr>
          </a:p>
          <a:p>
            <a:pPr marL="374650" indent="-285750">
              <a:lnSpc>
                <a:spcPts val="1280"/>
              </a:lnSpc>
              <a:buFont typeface="Arial MT"/>
              <a:buChar char="•"/>
              <a:tabLst>
                <a:tab pos="374650" algn="l"/>
              </a:tabLst>
            </a:pPr>
            <a:r>
              <a:rPr dirty="0" sz="1100" spc="-65" b="1">
                <a:latin typeface="Tahoma"/>
                <a:cs typeface="Tahoma"/>
              </a:rPr>
              <a:t>Demand </a:t>
            </a:r>
            <a:r>
              <a:rPr dirty="0" sz="1100" spc="-20">
                <a:latin typeface="Segoe UI Emoji"/>
                <a:cs typeface="Segoe UI Emoji"/>
              </a:rPr>
              <a:t>for</a:t>
            </a:r>
            <a:r>
              <a:rPr dirty="0" sz="1100" spc="-50">
                <a:latin typeface="Segoe UI Emoji"/>
                <a:cs typeface="Segoe UI Emoji"/>
              </a:rPr>
              <a:t> </a:t>
            </a:r>
            <a:r>
              <a:rPr dirty="0" sz="1100" spc="-30">
                <a:latin typeface="Segoe UI Emoji"/>
                <a:cs typeface="Segoe UI Emoji"/>
              </a:rPr>
              <a:t>luxury</a:t>
            </a:r>
            <a:r>
              <a:rPr dirty="0" sz="1100" spc="-35">
                <a:latin typeface="Segoe UI Emoji"/>
                <a:cs typeface="Segoe UI Emoji"/>
              </a:rPr>
              <a:t> </a:t>
            </a:r>
            <a:r>
              <a:rPr dirty="0" sz="1100">
                <a:latin typeface="Segoe UI Emoji"/>
                <a:cs typeface="Segoe UI Emoji"/>
              </a:rPr>
              <a:t>tires</a:t>
            </a:r>
            <a:r>
              <a:rPr dirty="0" sz="1100" spc="15">
                <a:latin typeface="Segoe UI Emoji"/>
                <a:cs typeface="Segoe UI Emoji"/>
              </a:rPr>
              <a:t> </a:t>
            </a:r>
            <a:r>
              <a:rPr dirty="0" sz="1100">
                <a:latin typeface="Segoe UI Emoji"/>
                <a:cs typeface="Segoe UI Emoji"/>
              </a:rPr>
              <a:t>is</a:t>
            </a:r>
            <a:r>
              <a:rPr dirty="0" sz="1100" spc="-75">
                <a:latin typeface="Segoe UI Emoji"/>
                <a:cs typeface="Segoe UI Emoji"/>
              </a:rPr>
              <a:t> </a:t>
            </a:r>
            <a:r>
              <a:rPr dirty="0" sz="1100">
                <a:latin typeface="Segoe UI Emoji"/>
                <a:cs typeface="Segoe UI Emoji"/>
              </a:rPr>
              <a:t>forecasted </a:t>
            </a:r>
            <a:r>
              <a:rPr dirty="0" sz="1100" spc="-60">
                <a:latin typeface="Segoe UI Emoji"/>
                <a:cs typeface="Segoe UI Emoji"/>
              </a:rPr>
              <a:t>to</a:t>
            </a:r>
            <a:r>
              <a:rPr dirty="0" sz="1100" spc="-70">
                <a:latin typeface="Segoe UI Emoji"/>
                <a:cs typeface="Segoe UI Emoji"/>
              </a:rPr>
              <a:t> </a:t>
            </a:r>
            <a:r>
              <a:rPr dirty="0" sz="1100">
                <a:latin typeface="Segoe UI Emoji"/>
                <a:cs typeface="Segoe UI Emoji"/>
              </a:rPr>
              <a:t>increase</a:t>
            </a:r>
            <a:r>
              <a:rPr dirty="0" sz="1100" spc="-40">
                <a:latin typeface="Segoe UI Emoji"/>
                <a:cs typeface="Segoe UI Emoji"/>
              </a:rPr>
              <a:t> </a:t>
            </a:r>
            <a:r>
              <a:rPr dirty="0" sz="1100" spc="-35">
                <a:latin typeface="Segoe UI Emoji"/>
                <a:cs typeface="Segoe UI Emoji"/>
              </a:rPr>
              <a:t>over</a:t>
            </a:r>
            <a:r>
              <a:rPr dirty="0" sz="1100" spc="-50">
                <a:latin typeface="Segoe UI Emoji"/>
                <a:cs typeface="Segoe UI Emoji"/>
              </a:rPr>
              <a:t> </a:t>
            </a:r>
            <a:r>
              <a:rPr dirty="0" sz="1100" spc="-10">
                <a:latin typeface="Segoe UI Emoji"/>
                <a:cs typeface="Segoe UI Emoji"/>
              </a:rPr>
              <a:t>the</a:t>
            </a:r>
            <a:r>
              <a:rPr dirty="0" sz="1100" spc="-40">
                <a:latin typeface="Segoe UI Emoji"/>
                <a:cs typeface="Segoe UI Emoji"/>
              </a:rPr>
              <a:t> </a:t>
            </a:r>
            <a:r>
              <a:rPr dirty="0" sz="1100" spc="-25">
                <a:latin typeface="Segoe UI Emoji"/>
                <a:cs typeface="Segoe UI Emoji"/>
              </a:rPr>
              <a:t>next</a:t>
            </a:r>
            <a:r>
              <a:rPr dirty="0" sz="1100" spc="-35">
                <a:latin typeface="Segoe UI Emoji"/>
                <a:cs typeface="Segoe UI Emoji"/>
              </a:rPr>
              <a:t> </a:t>
            </a:r>
            <a:r>
              <a:rPr dirty="0" sz="1100">
                <a:latin typeface="Segoe UI Emoji"/>
                <a:cs typeface="Segoe UI Emoji"/>
              </a:rPr>
              <a:t>several</a:t>
            </a:r>
            <a:r>
              <a:rPr dirty="0" sz="1100" spc="-125">
                <a:latin typeface="Segoe UI Emoji"/>
                <a:cs typeface="Segoe UI Emoji"/>
              </a:rPr>
              <a:t> </a:t>
            </a:r>
            <a:r>
              <a:rPr dirty="0" sz="1100" spc="-10">
                <a:latin typeface="Segoe UI Emoji"/>
                <a:cs typeface="Segoe UI Emoji"/>
              </a:rPr>
              <a:t>years,</a:t>
            </a:r>
            <a:endParaRPr sz="1100">
              <a:latin typeface="Segoe UI Emoji"/>
              <a:cs typeface="Segoe UI Emoji"/>
            </a:endParaRPr>
          </a:p>
          <a:p>
            <a:pPr marL="374650">
              <a:lnSpc>
                <a:spcPct val="100000"/>
              </a:lnSpc>
              <a:spcBef>
                <a:spcPts val="35"/>
              </a:spcBef>
            </a:pPr>
            <a:r>
              <a:rPr dirty="0" sz="1100" spc="-45">
                <a:latin typeface="Segoe UI Emoji"/>
                <a:cs typeface="Segoe UI Emoji"/>
              </a:rPr>
              <a:t>providing</a:t>
            </a:r>
            <a:r>
              <a:rPr dirty="0" sz="1100" spc="-75">
                <a:latin typeface="Segoe UI Emoji"/>
                <a:cs typeface="Segoe UI Emoji"/>
              </a:rPr>
              <a:t> </a:t>
            </a:r>
            <a:r>
              <a:rPr dirty="0" sz="1100">
                <a:latin typeface="Segoe UI Emoji"/>
                <a:cs typeface="Segoe UI Emoji"/>
              </a:rPr>
              <a:t>Ferrari</a:t>
            </a:r>
            <a:r>
              <a:rPr dirty="0" sz="1100" spc="-15">
                <a:latin typeface="Segoe UI Emoji"/>
                <a:cs typeface="Segoe UI Emoji"/>
              </a:rPr>
              <a:t> </a:t>
            </a:r>
            <a:r>
              <a:rPr dirty="0" sz="1100">
                <a:latin typeface="Segoe UI Emoji"/>
                <a:cs typeface="Segoe UI Emoji"/>
              </a:rPr>
              <a:t>an</a:t>
            </a:r>
            <a:r>
              <a:rPr dirty="0" sz="1100" spc="15">
                <a:latin typeface="Segoe UI Emoji"/>
                <a:cs typeface="Segoe UI Emoji"/>
              </a:rPr>
              <a:t> </a:t>
            </a:r>
            <a:r>
              <a:rPr dirty="0" sz="1100" spc="-40">
                <a:latin typeface="Segoe UI Emoji"/>
                <a:cs typeface="Segoe UI Emoji"/>
              </a:rPr>
              <a:t>opportunity</a:t>
            </a:r>
            <a:r>
              <a:rPr dirty="0" sz="1100" spc="-30">
                <a:latin typeface="Segoe UI Emoji"/>
                <a:cs typeface="Segoe UI Emoji"/>
              </a:rPr>
              <a:t> to</a:t>
            </a:r>
            <a:r>
              <a:rPr dirty="0" sz="1100" spc="-75">
                <a:latin typeface="Segoe UI Emoji"/>
                <a:cs typeface="Segoe UI Emoji"/>
              </a:rPr>
              <a:t> </a:t>
            </a:r>
            <a:r>
              <a:rPr dirty="0" sz="1100" spc="-10">
                <a:latin typeface="Segoe UI Emoji"/>
                <a:cs typeface="Segoe UI Emoji"/>
              </a:rPr>
              <a:t>capture</a:t>
            </a:r>
            <a:r>
              <a:rPr dirty="0" sz="1100" spc="-40">
                <a:latin typeface="Segoe UI Emoji"/>
                <a:cs typeface="Segoe UI Emoji"/>
              </a:rPr>
              <a:t> </a:t>
            </a:r>
            <a:r>
              <a:rPr dirty="0" sz="1100" spc="-20">
                <a:latin typeface="Segoe UI Emoji"/>
                <a:cs typeface="Segoe UI Emoji"/>
              </a:rPr>
              <a:t>additional</a:t>
            </a:r>
            <a:r>
              <a:rPr dirty="0" sz="1100" spc="-40">
                <a:latin typeface="Segoe UI Emoji"/>
                <a:cs typeface="Segoe UI Emoji"/>
              </a:rPr>
              <a:t> </a:t>
            </a:r>
            <a:r>
              <a:rPr dirty="0" sz="1100" spc="-10">
                <a:latin typeface="Segoe UI Emoji"/>
                <a:cs typeface="Segoe UI Emoji"/>
              </a:rPr>
              <a:t>market</a:t>
            </a:r>
            <a:r>
              <a:rPr dirty="0" sz="1100" spc="-120">
                <a:latin typeface="Segoe UI Emoji"/>
                <a:cs typeface="Segoe UI Emoji"/>
              </a:rPr>
              <a:t> </a:t>
            </a:r>
            <a:r>
              <a:rPr dirty="0" sz="1100">
                <a:latin typeface="Segoe UI Emoji"/>
                <a:cs typeface="Segoe UI Emoji"/>
              </a:rPr>
              <a:t>share</a:t>
            </a:r>
            <a:r>
              <a:rPr dirty="0" sz="1100" spc="-40">
                <a:latin typeface="Segoe UI Emoji"/>
                <a:cs typeface="Segoe UI Emoji"/>
              </a:rPr>
              <a:t> </a:t>
            </a:r>
            <a:r>
              <a:rPr dirty="0" sz="1100" spc="-10">
                <a:latin typeface="Segoe UI Emoji"/>
                <a:cs typeface="Segoe UI Emoji"/>
              </a:rPr>
              <a:t>with</a:t>
            </a:r>
            <a:r>
              <a:rPr dirty="0" sz="1100" spc="-70">
                <a:latin typeface="Segoe UI Emoji"/>
                <a:cs typeface="Segoe UI Emoji"/>
              </a:rPr>
              <a:t> </a:t>
            </a:r>
            <a:r>
              <a:rPr dirty="0" sz="1100" spc="-20">
                <a:latin typeface="Segoe UI Emoji"/>
                <a:cs typeface="Segoe UI Emoji"/>
              </a:rPr>
              <a:t>their</a:t>
            </a:r>
            <a:r>
              <a:rPr dirty="0" sz="1100" spc="-55">
                <a:latin typeface="Segoe UI Emoji"/>
                <a:cs typeface="Segoe UI Emoji"/>
              </a:rPr>
              <a:t> </a:t>
            </a:r>
            <a:r>
              <a:rPr dirty="0" sz="1100" spc="-20">
                <a:latin typeface="Segoe UI Emoji"/>
                <a:cs typeface="Segoe UI Emoji"/>
              </a:rPr>
              <a:t>tire</a:t>
            </a:r>
            <a:r>
              <a:rPr dirty="0" sz="1100" spc="-130">
                <a:latin typeface="Segoe UI Emoji"/>
                <a:cs typeface="Segoe UI Emoji"/>
              </a:rPr>
              <a:t> </a:t>
            </a:r>
            <a:r>
              <a:rPr dirty="0" sz="1100" spc="-10">
                <a:latin typeface="Segoe UI Emoji"/>
                <a:cs typeface="Segoe UI Emoji"/>
              </a:rPr>
              <a:t>line.</a:t>
            </a:r>
            <a:endParaRPr sz="1100">
              <a:latin typeface="Segoe UI Emoji"/>
              <a:cs typeface="Segoe UI Emoji"/>
            </a:endParaRPr>
          </a:p>
        </p:txBody>
      </p:sp>
      <p:sp>
        <p:nvSpPr>
          <p:cNvPr id="44" name="object 44" descr=""/>
          <p:cNvSpPr txBox="1"/>
          <p:nvPr/>
        </p:nvSpPr>
        <p:spPr>
          <a:xfrm>
            <a:off x="3800475" y="2800350"/>
            <a:ext cx="2190750" cy="1009650"/>
          </a:xfrm>
          <a:prstGeom prst="rect">
            <a:avLst/>
          </a:prstGeom>
          <a:ln w="19050">
            <a:solidFill>
              <a:srgbClr val="000000"/>
            </a:solidFill>
          </a:ln>
        </p:spPr>
        <p:txBody>
          <a:bodyPr wrap="square" lIns="0" tIns="30480" rIns="0" bIns="0" rtlCol="0" vert="horz">
            <a:spAutoFit/>
          </a:bodyPr>
          <a:lstStyle/>
          <a:p>
            <a:pPr algn="ctr" marL="742950" marR="267970">
              <a:lnSpc>
                <a:spcPct val="100800"/>
              </a:lnSpc>
              <a:spcBef>
                <a:spcPts val="240"/>
              </a:spcBef>
            </a:pPr>
            <a:r>
              <a:rPr dirty="0" u="sng" sz="1800" spc="-90" b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+4,111.22M</a:t>
            </a:r>
            <a:r>
              <a:rPr dirty="0" sz="1800" spc="-90" b="1">
                <a:latin typeface="Trebuchet MS"/>
                <a:cs typeface="Trebuchet MS"/>
              </a:rPr>
              <a:t> </a:t>
            </a:r>
            <a:r>
              <a:rPr dirty="0" u="sng" sz="1800" spc="-25" b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USD</a:t>
            </a:r>
            <a:endParaRPr sz="1800">
              <a:latin typeface="Trebuchet MS"/>
              <a:cs typeface="Trebuchet MS"/>
            </a:endParaRPr>
          </a:p>
          <a:p>
            <a:pPr algn="ctr" marL="464820">
              <a:lnSpc>
                <a:spcPct val="100000"/>
              </a:lnSpc>
              <a:spcBef>
                <a:spcPts val="15"/>
              </a:spcBef>
            </a:pPr>
            <a:r>
              <a:rPr dirty="0" sz="1200" spc="-65" b="1">
                <a:latin typeface="Trebuchet MS"/>
                <a:cs typeface="Trebuchet MS"/>
              </a:rPr>
              <a:t>2025</a:t>
            </a:r>
            <a:r>
              <a:rPr dirty="0" sz="1200" spc="-85" b="1">
                <a:latin typeface="Trebuchet MS"/>
                <a:cs typeface="Trebuchet MS"/>
              </a:rPr>
              <a:t> </a:t>
            </a:r>
            <a:r>
              <a:rPr dirty="0" sz="1200" spc="-80" b="1">
                <a:latin typeface="Trebuchet MS"/>
                <a:cs typeface="Trebuchet MS"/>
              </a:rPr>
              <a:t>to</a:t>
            </a:r>
            <a:r>
              <a:rPr dirty="0" sz="1200" spc="-65" b="1">
                <a:latin typeface="Trebuchet MS"/>
                <a:cs typeface="Trebuchet MS"/>
              </a:rPr>
              <a:t> 2030</a:t>
            </a:r>
            <a:r>
              <a:rPr dirty="0" sz="1200" spc="-80" b="1">
                <a:latin typeface="Trebuchet MS"/>
                <a:cs typeface="Trebuchet MS"/>
              </a:rPr>
              <a:t> </a:t>
            </a:r>
            <a:r>
              <a:rPr dirty="0" sz="1200" spc="-25" b="1">
                <a:latin typeface="Trebuchet MS"/>
                <a:cs typeface="Trebuchet MS"/>
              </a:rPr>
              <a:t>Co-</a:t>
            </a:r>
            <a:endParaRPr sz="1200">
              <a:latin typeface="Trebuchet MS"/>
              <a:cs typeface="Trebuchet MS"/>
            </a:endParaRPr>
          </a:p>
          <a:p>
            <a:pPr algn="ctr" marL="469900">
              <a:lnSpc>
                <a:spcPct val="100000"/>
              </a:lnSpc>
              <a:spcBef>
                <a:spcPts val="65"/>
              </a:spcBef>
            </a:pPr>
            <a:r>
              <a:rPr dirty="0" sz="1200" spc="-75" b="1">
                <a:latin typeface="Trebuchet MS"/>
                <a:cs typeface="Trebuchet MS"/>
              </a:rPr>
              <a:t>Branded</a:t>
            </a:r>
            <a:r>
              <a:rPr dirty="0" sz="1200" spc="-80" b="1">
                <a:latin typeface="Trebuchet MS"/>
                <a:cs typeface="Trebuchet MS"/>
              </a:rPr>
              <a:t> </a:t>
            </a:r>
            <a:r>
              <a:rPr dirty="0" sz="1200" spc="-110" b="1">
                <a:latin typeface="Trebuchet MS"/>
                <a:cs typeface="Trebuchet MS"/>
              </a:rPr>
              <a:t>Tire</a:t>
            </a:r>
            <a:r>
              <a:rPr dirty="0" sz="1200" spc="-30" b="1">
                <a:latin typeface="Trebuchet MS"/>
                <a:cs typeface="Trebuchet MS"/>
              </a:rPr>
              <a:t> </a:t>
            </a:r>
            <a:r>
              <a:rPr dirty="0" sz="1200" spc="-20" b="1">
                <a:latin typeface="Trebuchet MS"/>
                <a:cs typeface="Trebuchet MS"/>
              </a:rPr>
              <a:t>Sales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45" name="object 45" descr=""/>
          <p:cNvGrpSpPr/>
          <p:nvPr/>
        </p:nvGrpSpPr>
        <p:grpSpPr>
          <a:xfrm>
            <a:off x="3990975" y="2962275"/>
            <a:ext cx="381000" cy="628650"/>
            <a:chOff x="3990975" y="2962275"/>
            <a:chExt cx="381000" cy="628650"/>
          </a:xfrm>
        </p:grpSpPr>
        <p:sp>
          <p:nvSpPr>
            <p:cNvPr id="46" name="object 46" descr=""/>
            <p:cNvSpPr/>
            <p:nvPr/>
          </p:nvSpPr>
          <p:spPr>
            <a:xfrm>
              <a:off x="4000500" y="2971800"/>
              <a:ext cx="361950" cy="609600"/>
            </a:xfrm>
            <a:custGeom>
              <a:avLst/>
              <a:gdLst/>
              <a:ahLst/>
              <a:cxnLst/>
              <a:rect l="l" t="t" r="r" b="b"/>
              <a:pathLst>
                <a:path w="361950" h="609600">
                  <a:moveTo>
                    <a:pt x="180975" y="0"/>
                  </a:moveTo>
                  <a:lnTo>
                    <a:pt x="0" y="180975"/>
                  </a:lnTo>
                  <a:lnTo>
                    <a:pt x="90550" y="180975"/>
                  </a:lnTo>
                  <a:lnTo>
                    <a:pt x="90550" y="609600"/>
                  </a:lnTo>
                  <a:lnTo>
                    <a:pt x="271525" y="609600"/>
                  </a:lnTo>
                  <a:lnTo>
                    <a:pt x="271525" y="180975"/>
                  </a:lnTo>
                  <a:lnTo>
                    <a:pt x="361950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 descr=""/>
            <p:cNvSpPr/>
            <p:nvPr/>
          </p:nvSpPr>
          <p:spPr>
            <a:xfrm>
              <a:off x="4000500" y="2971800"/>
              <a:ext cx="361950" cy="609600"/>
            </a:xfrm>
            <a:custGeom>
              <a:avLst/>
              <a:gdLst/>
              <a:ahLst/>
              <a:cxnLst/>
              <a:rect l="l" t="t" r="r" b="b"/>
              <a:pathLst>
                <a:path w="361950" h="609600">
                  <a:moveTo>
                    <a:pt x="361950" y="180975"/>
                  </a:moveTo>
                  <a:lnTo>
                    <a:pt x="271525" y="180975"/>
                  </a:lnTo>
                  <a:lnTo>
                    <a:pt x="271525" y="609600"/>
                  </a:lnTo>
                  <a:lnTo>
                    <a:pt x="90550" y="609600"/>
                  </a:lnTo>
                  <a:lnTo>
                    <a:pt x="90550" y="180975"/>
                  </a:lnTo>
                  <a:lnTo>
                    <a:pt x="0" y="180975"/>
                  </a:lnTo>
                  <a:lnTo>
                    <a:pt x="180975" y="0"/>
                  </a:lnTo>
                  <a:lnTo>
                    <a:pt x="361950" y="180975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8" name="object 48" descr=""/>
          <p:cNvSpPr/>
          <p:nvPr/>
        </p:nvSpPr>
        <p:spPr>
          <a:xfrm>
            <a:off x="352425" y="4552950"/>
            <a:ext cx="7879080" cy="0"/>
          </a:xfrm>
          <a:custGeom>
            <a:avLst/>
            <a:gdLst/>
            <a:ahLst/>
            <a:cxnLst/>
            <a:rect l="l" t="t" r="r" b="b"/>
            <a:pathLst>
              <a:path w="7879080" h="0">
                <a:moveTo>
                  <a:pt x="0" y="0"/>
                </a:moveTo>
                <a:lnTo>
                  <a:pt x="787908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 descr=""/>
          <p:cNvSpPr txBox="1"/>
          <p:nvPr/>
        </p:nvSpPr>
        <p:spPr>
          <a:xfrm>
            <a:off x="313690" y="4304029"/>
            <a:ext cx="3374390" cy="21971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250" b="1">
                <a:latin typeface="Trebuchet MS"/>
                <a:cs typeface="Trebuchet MS"/>
              </a:rPr>
              <a:t>Cost</a:t>
            </a:r>
            <a:r>
              <a:rPr dirty="0" sz="1250" spc="-85" b="1">
                <a:latin typeface="Trebuchet MS"/>
                <a:cs typeface="Trebuchet MS"/>
              </a:rPr>
              <a:t> </a:t>
            </a:r>
            <a:r>
              <a:rPr dirty="0" sz="1250" spc="-25" b="1">
                <a:latin typeface="Trebuchet MS"/>
                <a:cs typeface="Trebuchet MS"/>
              </a:rPr>
              <a:t>Reductions</a:t>
            </a:r>
            <a:r>
              <a:rPr dirty="0" sz="1250" spc="-125" b="1">
                <a:latin typeface="Trebuchet MS"/>
                <a:cs typeface="Trebuchet MS"/>
              </a:rPr>
              <a:t> </a:t>
            </a:r>
            <a:r>
              <a:rPr dirty="0" sz="1250" spc="-50" b="1">
                <a:latin typeface="Trebuchet MS"/>
                <a:cs typeface="Trebuchet MS"/>
              </a:rPr>
              <a:t>from Pricing</a:t>
            </a:r>
            <a:r>
              <a:rPr dirty="0" sz="1250" spc="-110" b="1">
                <a:latin typeface="Trebuchet MS"/>
                <a:cs typeface="Trebuchet MS"/>
              </a:rPr>
              <a:t> </a:t>
            </a:r>
            <a:r>
              <a:rPr dirty="0" sz="1250" spc="-25" b="1">
                <a:latin typeface="Trebuchet MS"/>
                <a:cs typeface="Trebuchet MS"/>
              </a:rPr>
              <a:t>Markup</a:t>
            </a:r>
            <a:r>
              <a:rPr dirty="0" sz="1250" spc="-40" b="1">
                <a:latin typeface="Trebuchet MS"/>
                <a:cs typeface="Trebuchet MS"/>
              </a:rPr>
              <a:t> </a:t>
            </a:r>
            <a:r>
              <a:rPr dirty="0" sz="1250" spc="-10" b="1">
                <a:latin typeface="Trebuchet MS"/>
                <a:cs typeface="Trebuchet MS"/>
              </a:rPr>
              <a:t>Reduction</a:t>
            </a:r>
            <a:endParaRPr sz="1250">
              <a:latin typeface="Trebuchet MS"/>
              <a:cs typeface="Trebuchet MS"/>
            </a:endParaRPr>
          </a:p>
        </p:txBody>
      </p:sp>
      <p:grpSp>
        <p:nvGrpSpPr>
          <p:cNvPr id="50" name="object 50" descr=""/>
          <p:cNvGrpSpPr/>
          <p:nvPr/>
        </p:nvGrpSpPr>
        <p:grpSpPr>
          <a:xfrm>
            <a:off x="328612" y="4800600"/>
            <a:ext cx="2848610" cy="1123950"/>
            <a:chOff x="328612" y="4800600"/>
            <a:chExt cx="2848610" cy="1123950"/>
          </a:xfrm>
        </p:grpSpPr>
        <p:sp>
          <p:nvSpPr>
            <p:cNvPr id="51" name="object 51" descr=""/>
            <p:cNvSpPr/>
            <p:nvPr/>
          </p:nvSpPr>
          <p:spPr>
            <a:xfrm>
              <a:off x="428625" y="4800599"/>
              <a:ext cx="2638425" cy="1114425"/>
            </a:xfrm>
            <a:custGeom>
              <a:avLst/>
              <a:gdLst/>
              <a:ahLst/>
              <a:cxnLst/>
              <a:rect l="l" t="t" r="r" b="b"/>
              <a:pathLst>
                <a:path w="2638425" h="1114425">
                  <a:moveTo>
                    <a:pt x="266700" y="152400"/>
                  </a:moveTo>
                  <a:lnTo>
                    <a:pt x="0" y="152400"/>
                  </a:lnTo>
                  <a:lnTo>
                    <a:pt x="0" y="1114425"/>
                  </a:lnTo>
                  <a:lnTo>
                    <a:pt x="266700" y="1114425"/>
                  </a:lnTo>
                  <a:lnTo>
                    <a:pt x="266700" y="152400"/>
                  </a:lnTo>
                  <a:close/>
                </a:path>
                <a:path w="2638425" h="1114425">
                  <a:moveTo>
                    <a:pt x="742950" y="123825"/>
                  </a:moveTo>
                  <a:lnTo>
                    <a:pt x="476250" y="123825"/>
                  </a:lnTo>
                  <a:lnTo>
                    <a:pt x="476250" y="1114425"/>
                  </a:lnTo>
                  <a:lnTo>
                    <a:pt x="742950" y="1114425"/>
                  </a:lnTo>
                  <a:lnTo>
                    <a:pt x="742950" y="123825"/>
                  </a:lnTo>
                  <a:close/>
                </a:path>
                <a:path w="2638425" h="1114425">
                  <a:moveTo>
                    <a:pt x="1219200" y="95250"/>
                  </a:moveTo>
                  <a:lnTo>
                    <a:pt x="952500" y="95250"/>
                  </a:lnTo>
                  <a:lnTo>
                    <a:pt x="952500" y="1114425"/>
                  </a:lnTo>
                  <a:lnTo>
                    <a:pt x="1219200" y="1114425"/>
                  </a:lnTo>
                  <a:lnTo>
                    <a:pt x="1219200" y="95250"/>
                  </a:lnTo>
                  <a:close/>
                </a:path>
                <a:path w="2638425" h="1114425">
                  <a:moveTo>
                    <a:pt x="1695450" y="57150"/>
                  </a:moveTo>
                  <a:lnTo>
                    <a:pt x="1428750" y="57150"/>
                  </a:lnTo>
                  <a:lnTo>
                    <a:pt x="1428750" y="1114425"/>
                  </a:lnTo>
                  <a:lnTo>
                    <a:pt x="1695450" y="1114425"/>
                  </a:lnTo>
                  <a:lnTo>
                    <a:pt x="1695450" y="57150"/>
                  </a:lnTo>
                  <a:close/>
                </a:path>
                <a:path w="2638425" h="1114425">
                  <a:moveTo>
                    <a:pt x="2162175" y="28575"/>
                  </a:moveTo>
                  <a:lnTo>
                    <a:pt x="1905000" y="28575"/>
                  </a:lnTo>
                  <a:lnTo>
                    <a:pt x="1905000" y="1114425"/>
                  </a:lnTo>
                  <a:lnTo>
                    <a:pt x="2162175" y="1114425"/>
                  </a:lnTo>
                  <a:lnTo>
                    <a:pt x="2162175" y="28575"/>
                  </a:lnTo>
                  <a:close/>
                </a:path>
                <a:path w="2638425" h="1114425">
                  <a:moveTo>
                    <a:pt x="2638425" y="0"/>
                  </a:moveTo>
                  <a:lnTo>
                    <a:pt x="2381250" y="0"/>
                  </a:lnTo>
                  <a:lnTo>
                    <a:pt x="2381250" y="1114425"/>
                  </a:lnTo>
                  <a:lnTo>
                    <a:pt x="2638425" y="1114425"/>
                  </a:lnTo>
                  <a:lnTo>
                    <a:pt x="2638425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 descr=""/>
            <p:cNvSpPr/>
            <p:nvPr/>
          </p:nvSpPr>
          <p:spPr>
            <a:xfrm>
              <a:off x="328612" y="5919787"/>
              <a:ext cx="2848610" cy="0"/>
            </a:xfrm>
            <a:custGeom>
              <a:avLst/>
              <a:gdLst/>
              <a:ahLst/>
              <a:cxnLst/>
              <a:rect l="l" t="t" r="r" b="b"/>
              <a:pathLst>
                <a:path w="2848610" h="0">
                  <a:moveTo>
                    <a:pt x="0" y="0"/>
                  </a:moveTo>
                  <a:lnTo>
                    <a:pt x="2848038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3" name="object 53" descr=""/>
          <p:cNvSpPr txBox="1"/>
          <p:nvPr/>
        </p:nvSpPr>
        <p:spPr>
          <a:xfrm>
            <a:off x="432117" y="4772977"/>
            <a:ext cx="262890" cy="1746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 spc="-20">
                <a:latin typeface="Segoe UI Emoji"/>
                <a:cs typeface="Segoe UI Emoji"/>
              </a:rPr>
              <a:t>2.39</a:t>
            </a:r>
            <a:endParaRPr sz="950">
              <a:latin typeface="Segoe UI Emoji"/>
              <a:cs typeface="Segoe UI Emoji"/>
            </a:endParaRPr>
          </a:p>
        </p:txBody>
      </p:sp>
      <p:sp>
        <p:nvSpPr>
          <p:cNvPr id="54" name="object 54" descr=""/>
          <p:cNvSpPr txBox="1"/>
          <p:nvPr/>
        </p:nvSpPr>
        <p:spPr>
          <a:xfrm>
            <a:off x="907097" y="4740846"/>
            <a:ext cx="262890" cy="1746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 spc="-20">
                <a:latin typeface="Segoe UI Emoji"/>
                <a:cs typeface="Segoe UI Emoji"/>
              </a:rPr>
              <a:t>2.47</a:t>
            </a:r>
            <a:endParaRPr sz="950">
              <a:latin typeface="Segoe UI Emoji"/>
              <a:cs typeface="Segoe UI Emoji"/>
            </a:endParaRPr>
          </a:p>
        </p:txBody>
      </p:sp>
      <p:sp>
        <p:nvSpPr>
          <p:cNvPr id="55" name="object 55" descr=""/>
          <p:cNvSpPr txBox="1"/>
          <p:nvPr/>
        </p:nvSpPr>
        <p:spPr>
          <a:xfrm>
            <a:off x="1382013" y="4712652"/>
            <a:ext cx="263525" cy="1746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 spc="-20">
                <a:latin typeface="Segoe UI Emoji"/>
                <a:cs typeface="Segoe UI Emoji"/>
              </a:rPr>
              <a:t>2.54</a:t>
            </a:r>
            <a:endParaRPr sz="950">
              <a:latin typeface="Segoe UI Emoji"/>
              <a:cs typeface="Segoe UI Emoji"/>
            </a:endParaRPr>
          </a:p>
        </p:txBody>
      </p:sp>
      <p:sp>
        <p:nvSpPr>
          <p:cNvPr id="56" name="object 56" descr=""/>
          <p:cNvSpPr txBox="1"/>
          <p:nvPr/>
        </p:nvSpPr>
        <p:spPr>
          <a:xfrm>
            <a:off x="1857375" y="4680521"/>
            <a:ext cx="262890" cy="1746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 spc="-20">
                <a:latin typeface="Segoe UI Emoji"/>
                <a:cs typeface="Segoe UI Emoji"/>
              </a:rPr>
              <a:t>2.62</a:t>
            </a:r>
            <a:endParaRPr sz="950">
              <a:latin typeface="Segoe UI Emoji"/>
              <a:cs typeface="Segoe UI Emoji"/>
            </a:endParaRPr>
          </a:p>
        </p:txBody>
      </p:sp>
      <p:sp>
        <p:nvSpPr>
          <p:cNvPr id="57" name="object 57" descr=""/>
          <p:cNvSpPr txBox="1"/>
          <p:nvPr/>
        </p:nvSpPr>
        <p:spPr>
          <a:xfrm>
            <a:off x="2332354" y="4652645"/>
            <a:ext cx="262890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 spc="-20">
                <a:latin typeface="Segoe UI Emoji"/>
                <a:cs typeface="Segoe UI Emoji"/>
              </a:rPr>
              <a:t>2.69</a:t>
            </a:r>
            <a:endParaRPr sz="950">
              <a:latin typeface="Segoe UI Emoji"/>
              <a:cs typeface="Segoe UI Emoji"/>
            </a:endParaRPr>
          </a:p>
        </p:txBody>
      </p:sp>
      <p:sp>
        <p:nvSpPr>
          <p:cNvPr id="58" name="object 58" descr=""/>
          <p:cNvSpPr txBox="1"/>
          <p:nvPr/>
        </p:nvSpPr>
        <p:spPr>
          <a:xfrm>
            <a:off x="2807335" y="4615560"/>
            <a:ext cx="262890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 spc="-20">
                <a:latin typeface="Segoe UI Emoji"/>
                <a:cs typeface="Segoe UI Emoji"/>
              </a:rPr>
              <a:t>2.78</a:t>
            </a:r>
            <a:endParaRPr sz="950">
              <a:latin typeface="Segoe UI Emoji"/>
              <a:cs typeface="Segoe UI Emoji"/>
            </a:endParaRPr>
          </a:p>
        </p:txBody>
      </p:sp>
      <p:sp>
        <p:nvSpPr>
          <p:cNvPr id="59" name="object 59" descr=""/>
          <p:cNvSpPr txBox="1"/>
          <p:nvPr/>
        </p:nvSpPr>
        <p:spPr>
          <a:xfrm>
            <a:off x="379729" y="5934075"/>
            <a:ext cx="2745740" cy="1746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487045" algn="l"/>
                <a:tab pos="962025" algn="l"/>
                <a:tab pos="1437005" algn="l"/>
                <a:tab pos="1912620" algn="l"/>
                <a:tab pos="2387600" algn="l"/>
              </a:tabLst>
            </a:pPr>
            <a:r>
              <a:rPr dirty="0" sz="950" spc="-10">
                <a:latin typeface="Segoe UI Emoji"/>
                <a:cs typeface="Segoe UI Emoji"/>
              </a:rPr>
              <a:t>2025E</a:t>
            </a:r>
            <a:r>
              <a:rPr dirty="0" sz="950">
                <a:latin typeface="Segoe UI Emoji"/>
                <a:cs typeface="Segoe UI Emoji"/>
              </a:rPr>
              <a:t>	</a:t>
            </a:r>
            <a:r>
              <a:rPr dirty="0" sz="950" spc="-10">
                <a:latin typeface="Segoe UI Emoji"/>
                <a:cs typeface="Segoe UI Emoji"/>
              </a:rPr>
              <a:t>2026E</a:t>
            </a:r>
            <a:r>
              <a:rPr dirty="0" sz="950">
                <a:latin typeface="Segoe UI Emoji"/>
                <a:cs typeface="Segoe UI Emoji"/>
              </a:rPr>
              <a:t>	</a:t>
            </a:r>
            <a:r>
              <a:rPr dirty="0" sz="950" spc="-20">
                <a:latin typeface="Segoe UI Emoji"/>
                <a:cs typeface="Segoe UI Emoji"/>
              </a:rPr>
              <a:t>2027E</a:t>
            </a:r>
            <a:r>
              <a:rPr dirty="0" sz="950">
                <a:latin typeface="Segoe UI Emoji"/>
                <a:cs typeface="Segoe UI Emoji"/>
              </a:rPr>
              <a:t>	</a:t>
            </a:r>
            <a:r>
              <a:rPr dirty="0" sz="950" spc="-10">
                <a:latin typeface="Segoe UI Emoji"/>
                <a:cs typeface="Segoe UI Emoji"/>
              </a:rPr>
              <a:t>2028E</a:t>
            </a:r>
            <a:r>
              <a:rPr dirty="0" sz="950">
                <a:latin typeface="Segoe UI Emoji"/>
                <a:cs typeface="Segoe UI Emoji"/>
              </a:rPr>
              <a:t>	</a:t>
            </a:r>
            <a:r>
              <a:rPr dirty="0" sz="950" spc="-20">
                <a:latin typeface="Segoe UI Emoji"/>
                <a:cs typeface="Segoe UI Emoji"/>
              </a:rPr>
              <a:t>2029E</a:t>
            </a:r>
            <a:r>
              <a:rPr dirty="0" sz="950">
                <a:latin typeface="Segoe UI Emoji"/>
                <a:cs typeface="Segoe UI Emoji"/>
              </a:rPr>
              <a:t>	</a:t>
            </a:r>
            <a:r>
              <a:rPr dirty="0" sz="950" spc="-20">
                <a:latin typeface="Segoe UI Emoji"/>
                <a:cs typeface="Segoe UI Emoji"/>
              </a:rPr>
              <a:t>2030E</a:t>
            </a:r>
            <a:endParaRPr sz="950">
              <a:latin typeface="Segoe UI Emoji"/>
              <a:cs typeface="Segoe UI Emoji"/>
            </a:endParaRPr>
          </a:p>
        </p:txBody>
      </p:sp>
      <p:sp>
        <p:nvSpPr>
          <p:cNvPr id="60" name="object 60" descr=""/>
          <p:cNvSpPr/>
          <p:nvPr/>
        </p:nvSpPr>
        <p:spPr>
          <a:xfrm>
            <a:off x="3257550" y="4810125"/>
            <a:ext cx="209550" cy="161925"/>
          </a:xfrm>
          <a:custGeom>
            <a:avLst/>
            <a:gdLst/>
            <a:ahLst/>
            <a:cxnLst/>
            <a:rect l="l" t="t" r="r" b="b"/>
            <a:pathLst>
              <a:path w="209550" h="161925">
                <a:moveTo>
                  <a:pt x="209550" y="0"/>
                </a:moveTo>
                <a:lnTo>
                  <a:pt x="0" y="0"/>
                </a:lnTo>
                <a:lnTo>
                  <a:pt x="0" y="161925"/>
                </a:lnTo>
                <a:lnTo>
                  <a:pt x="209550" y="161925"/>
                </a:lnTo>
                <a:lnTo>
                  <a:pt x="209550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object 61" descr=""/>
          <p:cNvSpPr txBox="1"/>
          <p:nvPr/>
        </p:nvSpPr>
        <p:spPr>
          <a:xfrm>
            <a:off x="3511296" y="4780279"/>
            <a:ext cx="1647189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70">
                <a:latin typeface="Trebuchet MS"/>
                <a:cs typeface="Trebuchet MS"/>
              </a:rPr>
              <a:t>Procurement</a:t>
            </a:r>
            <a:r>
              <a:rPr dirty="0" sz="1200" spc="-100">
                <a:latin typeface="Trebuchet MS"/>
                <a:cs typeface="Trebuchet MS"/>
              </a:rPr>
              <a:t> </a:t>
            </a:r>
            <a:r>
              <a:rPr dirty="0" sz="1200" spc="-10">
                <a:latin typeface="Trebuchet MS"/>
                <a:cs typeface="Trebuchet MS"/>
              </a:rPr>
              <a:t>Cost</a:t>
            </a:r>
            <a:r>
              <a:rPr dirty="0" sz="1200" spc="-95">
                <a:latin typeface="Trebuchet MS"/>
                <a:cs typeface="Trebuchet MS"/>
              </a:rPr>
              <a:t> </a:t>
            </a:r>
            <a:r>
              <a:rPr dirty="0" sz="1200" spc="-10">
                <a:latin typeface="Trebuchet MS"/>
                <a:cs typeface="Trebuchet MS"/>
              </a:rPr>
              <a:t>Savings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62" name="object 62" descr=""/>
          <p:cNvSpPr txBox="1"/>
          <p:nvPr/>
        </p:nvSpPr>
        <p:spPr>
          <a:xfrm>
            <a:off x="6143625" y="4638675"/>
            <a:ext cx="2095500" cy="1428750"/>
          </a:xfrm>
          <a:prstGeom prst="rect">
            <a:avLst/>
          </a:prstGeom>
          <a:solidFill>
            <a:srgbClr val="000000"/>
          </a:solidFill>
          <a:ln w="3175">
            <a:solidFill>
              <a:srgbClr val="000000"/>
            </a:solidFill>
          </a:ln>
        </p:spPr>
        <p:txBody>
          <a:bodyPr wrap="square" lIns="0" tIns="13589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70"/>
              </a:spcBef>
            </a:pPr>
            <a:endParaRPr sz="1100">
              <a:latin typeface="Times New Roman"/>
              <a:cs typeface="Times New Roman"/>
            </a:endParaRPr>
          </a:p>
          <a:p>
            <a:pPr marL="106680" marR="117475">
              <a:lnSpc>
                <a:spcPct val="99600"/>
              </a:lnSpc>
            </a:pPr>
            <a:r>
              <a:rPr dirty="0" sz="1100" spc="-55" b="1">
                <a:solidFill>
                  <a:srgbClr val="FFFFFF"/>
                </a:solidFill>
                <a:latin typeface="Trebuchet MS"/>
                <a:cs typeface="Trebuchet MS"/>
              </a:rPr>
              <a:t>Reducing</a:t>
            </a:r>
            <a:r>
              <a:rPr dirty="0" sz="1100" spc="-50" b="1">
                <a:solidFill>
                  <a:srgbClr val="FFFFFF"/>
                </a:solidFill>
                <a:latin typeface="Trebuchet MS"/>
                <a:cs typeface="Trebuchet MS"/>
              </a:rPr>
              <a:t> Pirelli’s</a:t>
            </a:r>
            <a:r>
              <a:rPr dirty="0" sz="1100" spc="-60" b="1">
                <a:solidFill>
                  <a:srgbClr val="FFFFFF"/>
                </a:solidFill>
                <a:latin typeface="Trebuchet MS"/>
                <a:cs typeface="Trebuchet MS"/>
              </a:rPr>
              <a:t> markup</a:t>
            </a:r>
            <a:r>
              <a:rPr dirty="0" sz="1100" spc="-14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100" spc="-25" b="1">
                <a:solidFill>
                  <a:srgbClr val="FFFFFF"/>
                </a:solidFill>
                <a:latin typeface="Trebuchet MS"/>
                <a:cs typeface="Trebuchet MS"/>
              </a:rPr>
              <a:t>on </a:t>
            </a:r>
            <a:r>
              <a:rPr dirty="0" sz="1100" spc="-60" b="1">
                <a:solidFill>
                  <a:srgbClr val="FFFFFF"/>
                </a:solidFill>
                <a:latin typeface="Trebuchet MS"/>
                <a:cs typeface="Trebuchet MS"/>
              </a:rPr>
              <a:t>tires</a:t>
            </a:r>
            <a:r>
              <a:rPr dirty="0" sz="1100" spc="-9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100" spc="-40" b="1">
                <a:solidFill>
                  <a:srgbClr val="FFFFFF"/>
                </a:solidFill>
                <a:latin typeface="Trebuchet MS"/>
                <a:cs typeface="Trebuchet MS"/>
              </a:rPr>
              <a:t>will</a:t>
            </a:r>
            <a:r>
              <a:rPr dirty="0" sz="1100" spc="-8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100" spc="-45" b="1">
                <a:solidFill>
                  <a:srgbClr val="FFFFFF"/>
                </a:solidFill>
                <a:latin typeface="Trebuchet MS"/>
                <a:cs typeface="Trebuchet MS"/>
              </a:rPr>
              <a:t>allow</a:t>
            </a:r>
            <a:r>
              <a:rPr dirty="0" sz="1100" spc="-80" b="1">
                <a:solidFill>
                  <a:srgbClr val="FFFFFF"/>
                </a:solidFill>
                <a:latin typeface="Trebuchet MS"/>
                <a:cs typeface="Trebuchet MS"/>
              </a:rPr>
              <a:t> Ferrari</a:t>
            </a:r>
            <a:r>
              <a:rPr dirty="0" sz="1100" spc="-12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100" spc="-25" b="1">
                <a:solidFill>
                  <a:srgbClr val="FFFFFF"/>
                </a:solidFill>
                <a:latin typeface="Trebuchet MS"/>
                <a:cs typeface="Trebuchet MS"/>
              </a:rPr>
              <a:t>to </a:t>
            </a:r>
            <a:r>
              <a:rPr dirty="0" sz="1100" spc="-75" b="1">
                <a:solidFill>
                  <a:srgbClr val="FFFFFF"/>
                </a:solidFill>
                <a:latin typeface="Trebuchet MS"/>
                <a:cs typeface="Trebuchet MS"/>
              </a:rPr>
              <a:t>generate</a:t>
            </a:r>
            <a:r>
              <a:rPr dirty="0" sz="1100" spc="-2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100" spc="-75" b="1">
                <a:solidFill>
                  <a:srgbClr val="FFFFFF"/>
                </a:solidFill>
                <a:latin typeface="Trebuchet MS"/>
                <a:cs typeface="Trebuchet MS"/>
              </a:rPr>
              <a:t>procurement</a:t>
            </a:r>
            <a:r>
              <a:rPr dirty="0" sz="1100" spc="-4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100" spc="-20" b="1">
                <a:solidFill>
                  <a:srgbClr val="FFFFFF"/>
                </a:solidFill>
                <a:latin typeface="Trebuchet MS"/>
                <a:cs typeface="Trebuchet MS"/>
              </a:rPr>
              <a:t>cost </a:t>
            </a:r>
            <a:r>
              <a:rPr dirty="0" sz="1100" spc="-40" b="1">
                <a:solidFill>
                  <a:srgbClr val="FFFFFF"/>
                </a:solidFill>
                <a:latin typeface="Trebuchet MS"/>
                <a:cs typeface="Trebuchet MS"/>
              </a:rPr>
              <a:t>savings,</a:t>
            </a:r>
            <a:r>
              <a:rPr dirty="0" sz="1100" spc="-6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100" spc="-55" b="1">
                <a:solidFill>
                  <a:srgbClr val="FFFFFF"/>
                </a:solidFill>
                <a:latin typeface="Trebuchet MS"/>
                <a:cs typeface="Trebuchet MS"/>
              </a:rPr>
              <a:t>estimated</a:t>
            </a:r>
            <a:r>
              <a:rPr dirty="0" sz="1100" spc="-7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100" spc="-60" b="1">
                <a:solidFill>
                  <a:srgbClr val="FFFFFF"/>
                </a:solidFill>
                <a:latin typeface="Trebuchet MS"/>
                <a:cs typeface="Trebuchet MS"/>
              </a:rPr>
              <a:t>around</a:t>
            </a:r>
            <a:r>
              <a:rPr dirty="0" sz="1100" spc="-7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100" spc="-25" b="1">
                <a:solidFill>
                  <a:srgbClr val="FFFFFF"/>
                </a:solidFill>
                <a:latin typeface="Trebuchet MS"/>
                <a:cs typeface="Trebuchet MS"/>
              </a:rPr>
              <a:t>15% </a:t>
            </a:r>
            <a:r>
              <a:rPr dirty="0" sz="1100" spc="-50" b="1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dirty="0" sz="1100" spc="-15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100" spc="-10" b="1">
                <a:solidFill>
                  <a:srgbClr val="FFFFFF"/>
                </a:solidFill>
                <a:latin typeface="Trebuchet MS"/>
                <a:cs typeface="Trebuchet MS"/>
              </a:rPr>
              <a:t>markup.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63" name="object 63" descr=""/>
          <p:cNvSpPr txBox="1"/>
          <p:nvPr/>
        </p:nvSpPr>
        <p:spPr>
          <a:xfrm>
            <a:off x="3286125" y="5124450"/>
            <a:ext cx="2695575" cy="800100"/>
          </a:xfrm>
          <a:prstGeom prst="rect">
            <a:avLst/>
          </a:prstGeom>
          <a:ln w="19050">
            <a:solidFill>
              <a:srgbClr val="000000"/>
            </a:solidFill>
          </a:ln>
        </p:spPr>
        <p:txBody>
          <a:bodyPr wrap="square" lIns="0" tIns="160020" rIns="0" bIns="0" rtlCol="0" vert="horz">
            <a:spAutoFit/>
          </a:bodyPr>
          <a:lstStyle/>
          <a:p>
            <a:pPr algn="ctr" marL="471170">
              <a:lnSpc>
                <a:spcPct val="100000"/>
              </a:lnSpc>
              <a:spcBef>
                <a:spcPts val="1260"/>
              </a:spcBef>
            </a:pPr>
            <a:r>
              <a:rPr dirty="0" u="sng" sz="1800" spc="-130" b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-</a:t>
            </a:r>
            <a:r>
              <a:rPr dirty="0" u="sng" sz="1800" spc="-85" b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12.64M</a:t>
            </a:r>
            <a:r>
              <a:rPr dirty="0" u="sng" sz="1800" spc="-130" b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sng" sz="1800" spc="-25" b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USD</a:t>
            </a:r>
            <a:endParaRPr sz="1800">
              <a:latin typeface="Trebuchet MS"/>
              <a:cs typeface="Trebuchet MS"/>
            </a:endParaRPr>
          </a:p>
          <a:p>
            <a:pPr algn="ctr" marL="469900">
              <a:lnSpc>
                <a:spcPct val="100000"/>
              </a:lnSpc>
              <a:spcBef>
                <a:spcPts val="95"/>
              </a:spcBef>
            </a:pPr>
            <a:r>
              <a:rPr dirty="0" sz="1200" spc="-65" b="1">
                <a:latin typeface="Trebuchet MS"/>
                <a:cs typeface="Trebuchet MS"/>
              </a:rPr>
              <a:t>2025</a:t>
            </a:r>
            <a:r>
              <a:rPr dirty="0" sz="1200" spc="-85" b="1">
                <a:latin typeface="Trebuchet MS"/>
                <a:cs typeface="Trebuchet MS"/>
              </a:rPr>
              <a:t> </a:t>
            </a:r>
            <a:r>
              <a:rPr dirty="0" sz="1200" spc="-80" b="1">
                <a:latin typeface="Trebuchet MS"/>
                <a:cs typeface="Trebuchet MS"/>
              </a:rPr>
              <a:t>to</a:t>
            </a:r>
            <a:r>
              <a:rPr dirty="0" sz="1200" spc="-60" b="1">
                <a:latin typeface="Trebuchet MS"/>
                <a:cs typeface="Trebuchet MS"/>
              </a:rPr>
              <a:t> </a:t>
            </a:r>
            <a:r>
              <a:rPr dirty="0" sz="1200" spc="-65" b="1">
                <a:latin typeface="Trebuchet MS"/>
                <a:cs typeface="Trebuchet MS"/>
              </a:rPr>
              <a:t>2030</a:t>
            </a:r>
            <a:r>
              <a:rPr dirty="0" sz="1200" spc="-85" b="1">
                <a:latin typeface="Trebuchet MS"/>
                <a:cs typeface="Trebuchet MS"/>
              </a:rPr>
              <a:t> </a:t>
            </a:r>
            <a:r>
              <a:rPr dirty="0" sz="1200" spc="-75" b="1">
                <a:latin typeface="Trebuchet MS"/>
                <a:cs typeface="Trebuchet MS"/>
              </a:rPr>
              <a:t>markup</a:t>
            </a:r>
            <a:r>
              <a:rPr dirty="0" sz="1200" spc="-80" b="1">
                <a:latin typeface="Trebuchet MS"/>
                <a:cs typeface="Trebuchet MS"/>
              </a:rPr>
              <a:t> </a:t>
            </a:r>
            <a:r>
              <a:rPr dirty="0" sz="1200" spc="-10" b="1">
                <a:latin typeface="Trebuchet MS"/>
                <a:cs typeface="Trebuchet MS"/>
              </a:rPr>
              <a:t>reduction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64" name="object 64" descr=""/>
          <p:cNvGrpSpPr/>
          <p:nvPr/>
        </p:nvGrpSpPr>
        <p:grpSpPr>
          <a:xfrm>
            <a:off x="3381375" y="5286375"/>
            <a:ext cx="390525" cy="495300"/>
            <a:chOff x="3381375" y="5286375"/>
            <a:chExt cx="390525" cy="495300"/>
          </a:xfrm>
        </p:grpSpPr>
        <p:sp>
          <p:nvSpPr>
            <p:cNvPr id="65" name="object 65" descr=""/>
            <p:cNvSpPr/>
            <p:nvPr/>
          </p:nvSpPr>
          <p:spPr>
            <a:xfrm>
              <a:off x="3390900" y="5295900"/>
              <a:ext cx="371475" cy="476250"/>
            </a:xfrm>
            <a:custGeom>
              <a:avLst/>
              <a:gdLst/>
              <a:ahLst/>
              <a:cxnLst/>
              <a:rect l="l" t="t" r="r" b="b"/>
              <a:pathLst>
                <a:path w="371475" h="476250">
                  <a:moveTo>
                    <a:pt x="278638" y="0"/>
                  </a:moveTo>
                  <a:lnTo>
                    <a:pt x="92837" y="0"/>
                  </a:lnTo>
                  <a:lnTo>
                    <a:pt x="92837" y="290575"/>
                  </a:lnTo>
                  <a:lnTo>
                    <a:pt x="0" y="290575"/>
                  </a:lnTo>
                  <a:lnTo>
                    <a:pt x="185800" y="476250"/>
                  </a:lnTo>
                  <a:lnTo>
                    <a:pt x="371475" y="290575"/>
                  </a:lnTo>
                  <a:lnTo>
                    <a:pt x="278638" y="290575"/>
                  </a:lnTo>
                  <a:lnTo>
                    <a:pt x="278638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6" name="object 66" descr=""/>
            <p:cNvSpPr/>
            <p:nvPr/>
          </p:nvSpPr>
          <p:spPr>
            <a:xfrm>
              <a:off x="3390900" y="5295900"/>
              <a:ext cx="371475" cy="476250"/>
            </a:xfrm>
            <a:custGeom>
              <a:avLst/>
              <a:gdLst/>
              <a:ahLst/>
              <a:cxnLst/>
              <a:rect l="l" t="t" r="r" b="b"/>
              <a:pathLst>
                <a:path w="371475" h="476250">
                  <a:moveTo>
                    <a:pt x="0" y="290575"/>
                  </a:moveTo>
                  <a:lnTo>
                    <a:pt x="92837" y="290575"/>
                  </a:lnTo>
                  <a:lnTo>
                    <a:pt x="92837" y="0"/>
                  </a:lnTo>
                  <a:lnTo>
                    <a:pt x="278638" y="0"/>
                  </a:lnTo>
                  <a:lnTo>
                    <a:pt x="278638" y="290575"/>
                  </a:lnTo>
                  <a:lnTo>
                    <a:pt x="371475" y="290575"/>
                  </a:lnTo>
                  <a:lnTo>
                    <a:pt x="185800" y="476250"/>
                  </a:lnTo>
                  <a:lnTo>
                    <a:pt x="0" y="290575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7" name="object 67" descr=""/>
          <p:cNvSpPr txBox="1"/>
          <p:nvPr/>
        </p:nvSpPr>
        <p:spPr>
          <a:xfrm>
            <a:off x="6200775" y="1162050"/>
            <a:ext cx="2324100" cy="981075"/>
          </a:xfrm>
          <a:prstGeom prst="rect">
            <a:avLst/>
          </a:prstGeom>
          <a:solidFill>
            <a:srgbClr val="000000"/>
          </a:solidFill>
          <a:ln w="3175">
            <a:solidFill>
              <a:srgbClr val="000000"/>
            </a:solidFill>
          </a:ln>
        </p:spPr>
        <p:txBody>
          <a:bodyPr wrap="square" lIns="0" tIns="71755" rIns="0" bIns="0" rtlCol="0" vert="horz">
            <a:spAutoFit/>
          </a:bodyPr>
          <a:lstStyle/>
          <a:p>
            <a:pPr marL="105410" marR="186055">
              <a:lnSpc>
                <a:spcPct val="99600"/>
              </a:lnSpc>
              <a:spcBef>
                <a:spcPts val="565"/>
              </a:spcBef>
            </a:pPr>
            <a:r>
              <a:rPr dirty="0" sz="1100" spc="-50">
                <a:solidFill>
                  <a:srgbClr val="FFFFFF"/>
                </a:solidFill>
                <a:latin typeface="Trebuchet MS"/>
                <a:cs typeface="Trebuchet MS"/>
              </a:rPr>
              <a:t>Over</a:t>
            </a:r>
            <a:r>
              <a:rPr dirty="0" sz="1100" spc="-1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100" spc="-7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dirty="0" sz="1100" spc="-1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100" spc="-35">
                <a:solidFill>
                  <a:srgbClr val="FFFFFF"/>
                </a:solidFill>
                <a:latin typeface="Trebuchet MS"/>
                <a:cs typeface="Trebuchet MS"/>
              </a:rPr>
              <a:t>past</a:t>
            </a:r>
            <a:r>
              <a:rPr dirty="0" sz="1100" spc="-1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100">
                <a:solidFill>
                  <a:srgbClr val="FFFFFF"/>
                </a:solidFill>
                <a:latin typeface="Trebuchet MS"/>
                <a:cs typeface="Trebuchet MS"/>
              </a:rPr>
              <a:t>5</a:t>
            </a:r>
            <a:r>
              <a:rPr dirty="0" sz="1100" spc="-65">
                <a:solidFill>
                  <a:srgbClr val="FFFFFF"/>
                </a:solidFill>
                <a:latin typeface="Trebuchet MS"/>
                <a:cs typeface="Trebuchet MS"/>
              </a:rPr>
              <a:t> years,</a:t>
            </a:r>
            <a:r>
              <a:rPr dirty="0" sz="1100" spc="-1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100" spc="-80">
                <a:solidFill>
                  <a:srgbClr val="FFFFFF"/>
                </a:solidFill>
                <a:latin typeface="Trebuchet MS"/>
                <a:cs typeface="Trebuchet MS"/>
              </a:rPr>
              <a:t>Ferrari</a:t>
            </a:r>
            <a:r>
              <a:rPr dirty="0" sz="1100" spc="-9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100" spc="-25">
                <a:solidFill>
                  <a:srgbClr val="FFFFFF"/>
                </a:solidFill>
                <a:latin typeface="Trebuchet MS"/>
                <a:cs typeface="Trebuchet MS"/>
              </a:rPr>
              <a:t>and </a:t>
            </a:r>
            <a:r>
              <a:rPr dirty="0" sz="1100" spc="-45">
                <a:solidFill>
                  <a:srgbClr val="FFFFFF"/>
                </a:solidFill>
                <a:latin typeface="Trebuchet MS"/>
                <a:cs typeface="Trebuchet MS"/>
              </a:rPr>
              <a:t>Pirelli's</a:t>
            </a:r>
            <a:r>
              <a:rPr dirty="0" sz="1100" spc="-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100" spc="-50">
                <a:solidFill>
                  <a:srgbClr val="FFFFFF"/>
                </a:solidFill>
                <a:latin typeface="Trebuchet MS"/>
                <a:cs typeface="Trebuchet MS"/>
              </a:rPr>
              <a:t>combined</a:t>
            </a:r>
            <a:r>
              <a:rPr dirty="0" sz="1100" spc="-1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100" spc="100">
                <a:solidFill>
                  <a:srgbClr val="FFFFFF"/>
                </a:solidFill>
                <a:latin typeface="Trebuchet MS"/>
                <a:cs typeface="Trebuchet MS"/>
              </a:rPr>
              <a:t>RsD</a:t>
            </a:r>
            <a:r>
              <a:rPr dirty="0" sz="1100" spc="-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100" spc="-10">
                <a:solidFill>
                  <a:srgbClr val="FFFFFF"/>
                </a:solidFill>
                <a:latin typeface="Trebuchet MS"/>
                <a:cs typeface="Trebuchet MS"/>
              </a:rPr>
              <a:t>Investment </a:t>
            </a:r>
            <a:r>
              <a:rPr dirty="0" sz="1100" spc="-55">
                <a:solidFill>
                  <a:srgbClr val="FFFFFF"/>
                </a:solidFill>
                <a:latin typeface="Trebuchet MS"/>
                <a:cs typeface="Trebuchet MS"/>
              </a:rPr>
              <a:t>Growth</a:t>
            </a:r>
            <a:r>
              <a:rPr dirty="0" sz="1100" spc="-1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100" spc="-85">
                <a:solidFill>
                  <a:srgbClr val="FFFFFF"/>
                </a:solidFill>
                <a:latin typeface="Trebuchet MS"/>
                <a:cs typeface="Trebuchet MS"/>
              </a:rPr>
              <a:t>rate</a:t>
            </a:r>
            <a:r>
              <a:rPr dirty="0" sz="1100" spc="-1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100">
                <a:solidFill>
                  <a:srgbClr val="FFFFFF"/>
                </a:solidFill>
                <a:latin typeface="Trebuchet MS"/>
                <a:cs typeface="Trebuchet MS"/>
              </a:rPr>
              <a:t>was</a:t>
            </a:r>
            <a:r>
              <a:rPr dirty="0" sz="1100" spc="-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100" spc="-10" b="1">
                <a:solidFill>
                  <a:srgbClr val="FFFFFF"/>
                </a:solidFill>
                <a:latin typeface="Trebuchet MS"/>
                <a:cs typeface="Trebuchet MS"/>
              </a:rPr>
              <a:t>7%.</a:t>
            </a:r>
            <a:r>
              <a:rPr dirty="0" sz="1100" spc="-5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100" spc="-55">
                <a:solidFill>
                  <a:srgbClr val="FFFFFF"/>
                </a:solidFill>
                <a:latin typeface="Trebuchet MS"/>
                <a:cs typeface="Trebuchet MS"/>
              </a:rPr>
              <a:t>Continuing</a:t>
            </a:r>
            <a:r>
              <a:rPr dirty="0" sz="1100" spc="-1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100" spc="-25">
                <a:solidFill>
                  <a:srgbClr val="FFFFFF"/>
                </a:solidFill>
                <a:latin typeface="Trebuchet MS"/>
                <a:cs typeface="Trebuchet MS"/>
              </a:rPr>
              <a:t>on </a:t>
            </a:r>
            <a:r>
              <a:rPr dirty="0" sz="1100" spc="-50">
                <a:solidFill>
                  <a:srgbClr val="FFFFFF"/>
                </a:solidFill>
                <a:latin typeface="Trebuchet MS"/>
                <a:cs typeface="Trebuchet MS"/>
              </a:rPr>
              <a:t>this</a:t>
            </a:r>
            <a:r>
              <a:rPr dirty="0" sz="1100" spc="-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100" spc="-95">
                <a:solidFill>
                  <a:srgbClr val="FFFFFF"/>
                </a:solidFill>
                <a:latin typeface="Trebuchet MS"/>
                <a:cs typeface="Trebuchet MS"/>
              </a:rPr>
              <a:t>trajectory,</a:t>
            </a:r>
            <a:r>
              <a:rPr dirty="0" sz="1100" spc="-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100" spc="-10">
                <a:solidFill>
                  <a:srgbClr val="FFFFFF"/>
                </a:solidFill>
                <a:latin typeface="Trebuchet MS"/>
                <a:cs typeface="Trebuchet MS"/>
              </a:rPr>
              <a:t>2025</a:t>
            </a:r>
            <a:r>
              <a:rPr dirty="0" sz="1100" spc="-1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100">
                <a:solidFill>
                  <a:srgbClr val="FFFFFF"/>
                </a:solidFill>
                <a:latin typeface="Trebuchet MS"/>
                <a:cs typeface="Trebuchet MS"/>
              </a:rPr>
              <a:t>is</a:t>
            </a:r>
            <a:r>
              <a:rPr dirty="0" sz="1100" spc="-1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100" spc="-60">
                <a:solidFill>
                  <a:srgbClr val="FFFFFF"/>
                </a:solidFill>
                <a:latin typeface="Trebuchet MS"/>
                <a:cs typeface="Trebuchet MS"/>
              </a:rPr>
              <a:t>forecasted</a:t>
            </a:r>
            <a:r>
              <a:rPr dirty="0" sz="1100" spc="-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100" spc="-35">
                <a:solidFill>
                  <a:srgbClr val="FFFFFF"/>
                </a:solidFill>
                <a:latin typeface="Trebuchet MS"/>
                <a:cs typeface="Trebuchet MS"/>
              </a:rPr>
              <a:t>to </a:t>
            </a:r>
            <a:r>
              <a:rPr dirty="0" sz="1100" spc="-40">
                <a:solidFill>
                  <a:srgbClr val="FFFFFF"/>
                </a:solidFill>
                <a:latin typeface="Trebuchet MS"/>
                <a:cs typeface="Trebuchet MS"/>
              </a:rPr>
              <a:t>be</a:t>
            </a:r>
            <a:r>
              <a:rPr dirty="0" sz="1100" spc="-1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100" spc="-70" b="1">
                <a:solidFill>
                  <a:srgbClr val="FFFFFF"/>
                </a:solidFill>
                <a:latin typeface="Trebuchet MS"/>
                <a:cs typeface="Trebuchet MS"/>
              </a:rPr>
              <a:t>1,381</a:t>
            </a:r>
            <a:r>
              <a:rPr dirty="0" sz="1100" spc="-9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100" spc="-25" b="1">
                <a:solidFill>
                  <a:srgbClr val="FFFFFF"/>
                </a:solidFill>
                <a:latin typeface="Trebuchet MS"/>
                <a:cs typeface="Trebuchet MS"/>
              </a:rPr>
              <a:t>Mil</a:t>
            </a:r>
            <a:r>
              <a:rPr dirty="0" sz="1100" spc="-10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100" spc="-20" b="1">
                <a:solidFill>
                  <a:srgbClr val="FFFFFF"/>
                </a:solidFill>
                <a:latin typeface="Trebuchet MS"/>
                <a:cs typeface="Trebuchet MS"/>
              </a:rPr>
              <a:t>USD.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68" name="object 68" descr=""/>
          <p:cNvSpPr txBox="1"/>
          <p:nvPr/>
        </p:nvSpPr>
        <p:spPr>
          <a:xfrm>
            <a:off x="6200775" y="2228850"/>
            <a:ext cx="2324100" cy="1828800"/>
          </a:xfrm>
          <a:prstGeom prst="rect">
            <a:avLst/>
          </a:prstGeom>
          <a:solidFill>
            <a:srgbClr val="D9D9D9"/>
          </a:solidFill>
          <a:ln w="19050">
            <a:solidFill>
              <a:srgbClr val="000000"/>
            </a:solidFill>
          </a:ln>
        </p:spPr>
        <p:txBody>
          <a:bodyPr wrap="square" lIns="0" tIns="158750" rIns="0" bIns="0" rtlCol="0" vert="horz">
            <a:spAutoFit/>
          </a:bodyPr>
          <a:lstStyle/>
          <a:p>
            <a:pPr marL="97155" marR="119380">
              <a:lnSpc>
                <a:spcPct val="99500"/>
              </a:lnSpc>
              <a:spcBef>
                <a:spcPts val="1250"/>
              </a:spcBef>
            </a:pPr>
            <a:r>
              <a:rPr dirty="0" sz="1100" spc="-80">
                <a:latin typeface="Trebuchet MS"/>
                <a:cs typeface="Trebuchet MS"/>
              </a:rPr>
              <a:t>Ferrari</a:t>
            </a:r>
            <a:r>
              <a:rPr dirty="0" sz="1100" spc="-85">
                <a:latin typeface="Trebuchet MS"/>
                <a:cs typeface="Trebuchet MS"/>
              </a:rPr>
              <a:t> </a:t>
            </a:r>
            <a:r>
              <a:rPr dirty="0" sz="1100">
                <a:latin typeface="Trebuchet MS"/>
                <a:cs typeface="Trebuchet MS"/>
              </a:rPr>
              <a:t>has</a:t>
            </a:r>
            <a:r>
              <a:rPr dirty="0" sz="1100" spc="-65">
                <a:latin typeface="Trebuchet MS"/>
                <a:cs typeface="Trebuchet MS"/>
              </a:rPr>
              <a:t> </a:t>
            </a:r>
            <a:r>
              <a:rPr dirty="0" sz="1100" spc="-60">
                <a:latin typeface="Trebuchet MS"/>
                <a:cs typeface="Trebuchet MS"/>
              </a:rPr>
              <a:t>been</a:t>
            </a:r>
            <a:r>
              <a:rPr dirty="0" sz="1100" spc="-120">
                <a:latin typeface="Trebuchet MS"/>
                <a:cs typeface="Trebuchet MS"/>
              </a:rPr>
              <a:t> </a:t>
            </a:r>
            <a:r>
              <a:rPr dirty="0" sz="1100" spc="-65">
                <a:latin typeface="Trebuchet MS"/>
                <a:cs typeface="Trebuchet MS"/>
              </a:rPr>
              <a:t>heavily</a:t>
            </a:r>
            <a:r>
              <a:rPr dirty="0" sz="1100" spc="-110">
                <a:latin typeface="Trebuchet MS"/>
                <a:cs typeface="Trebuchet MS"/>
              </a:rPr>
              <a:t> </a:t>
            </a:r>
            <a:r>
              <a:rPr dirty="0" sz="1100" spc="-65">
                <a:latin typeface="Trebuchet MS"/>
                <a:cs typeface="Trebuchet MS"/>
              </a:rPr>
              <a:t>investing</a:t>
            </a:r>
            <a:r>
              <a:rPr dirty="0" sz="1100" spc="-35">
                <a:latin typeface="Trebuchet MS"/>
                <a:cs typeface="Trebuchet MS"/>
              </a:rPr>
              <a:t> </a:t>
            </a:r>
            <a:r>
              <a:rPr dirty="0" sz="1100" spc="-25">
                <a:latin typeface="Trebuchet MS"/>
                <a:cs typeface="Trebuchet MS"/>
              </a:rPr>
              <a:t>in </a:t>
            </a:r>
            <a:r>
              <a:rPr dirty="0" sz="1100" spc="-65">
                <a:latin typeface="Trebuchet MS"/>
                <a:cs typeface="Trebuchet MS"/>
              </a:rPr>
              <a:t>features</a:t>
            </a:r>
            <a:r>
              <a:rPr dirty="0" sz="1100" spc="-70">
                <a:latin typeface="Trebuchet MS"/>
                <a:cs typeface="Trebuchet MS"/>
              </a:rPr>
              <a:t> </a:t>
            </a:r>
            <a:r>
              <a:rPr dirty="0" sz="1100" spc="-85">
                <a:latin typeface="Trebuchet MS"/>
                <a:cs typeface="Trebuchet MS"/>
              </a:rPr>
              <a:t>to</a:t>
            </a:r>
            <a:r>
              <a:rPr dirty="0" sz="1100" spc="-55">
                <a:latin typeface="Trebuchet MS"/>
                <a:cs typeface="Trebuchet MS"/>
              </a:rPr>
              <a:t> </a:t>
            </a:r>
            <a:r>
              <a:rPr dirty="0" sz="1100" spc="-50">
                <a:latin typeface="Trebuchet MS"/>
                <a:cs typeface="Trebuchet MS"/>
              </a:rPr>
              <a:t>enhance</a:t>
            </a:r>
            <a:r>
              <a:rPr dirty="0" sz="1100" spc="-105">
                <a:latin typeface="Trebuchet MS"/>
                <a:cs typeface="Trebuchet MS"/>
              </a:rPr>
              <a:t> </a:t>
            </a:r>
            <a:r>
              <a:rPr dirty="0" sz="1100" spc="-85">
                <a:latin typeface="Trebuchet MS"/>
                <a:cs typeface="Trebuchet MS"/>
              </a:rPr>
              <a:t>their</a:t>
            </a:r>
            <a:r>
              <a:rPr dirty="0" sz="1100" spc="-135">
                <a:latin typeface="Trebuchet MS"/>
                <a:cs typeface="Trebuchet MS"/>
              </a:rPr>
              <a:t> </a:t>
            </a:r>
            <a:r>
              <a:rPr dirty="0" sz="1100" spc="-10">
                <a:latin typeface="Trebuchet MS"/>
                <a:cs typeface="Trebuchet MS"/>
              </a:rPr>
              <a:t>offerings </a:t>
            </a:r>
            <a:r>
              <a:rPr dirty="0" sz="1100" spc="-60">
                <a:latin typeface="Trebuchet MS"/>
                <a:cs typeface="Trebuchet MS"/>
              </a:rPr>
              <a:t>(F1,</a:t>
            </a:r>
            <a:r>
              <a:rPr dirty="0" sz="1100" spc="-120">
                <a:latin typeface="Trebuchet MS"/>
                <a:cs typeface="Trebuchet MS"/>
              </a:rPr>
              <a:t> </a:t>
            </a:r>
            <a:r>
              <a:rPr dirty="0" sz="1100" spc="-50">
                <a:latin typeface="Trebuchet MS"/>
                <a:cs typeface="Trebuchet MS"/>
              </a:rPr>
              <a:t>speed,</a:t>
            </a:r>
            <a:r>
              <a:rPr dirty="0" sz="1100" spc="-120">
                <a:latin typeface="Trebuchet MS"/>
                <a:cs typeface="Trebuchet MS"/>
              </a:rPr>
              <a:t> </a:t>
            </a:r>
            <a:r>
              <a:rPr dirty="0" sz="1100" spc="-80">
                <a:latin typeface="Trebuchet MS"/>
                <a:cs typeface="Trebuchet MS"/>
              </a:rPr>
              <a:t>tires,</a:t>
            </a:r>
            <a:r>
              <a:rPr dirty="0" sz="1100" spc="-25">
                <a:latin typeface="Trebuchet MS"/>
                <a:cs typeface="Trebuchet MS"/>
              </a:rPr>
              <a:t> </a:t>
            </a:r>
            <a:r>
              <a:rPr dirty="0" sz="1100" spc="-10">
                <a:latin typeface="Trebuchet MS"/>
                <a:cs typeface="Trebuchet MS"/>
              </a:rPr>
              <a:t>electrification, </a:t>
            </a:r>
            <a:r>
              <a:rPr dirty="0" sz="1100" spc="-75">
                <a:latin typeface="Trebuchet MS"/>
                <a:cs typeface="Trebuchet MS"/>
              </a:rPr>
              <a:t>innovation).</a:t>
            </a:r>
            <a:r>
              <a:rPr dirty="0" sz="1100" spc="-45">
                <a:latin typeface="Trebuchet MS"/>
                <a:cs typeface="Trebuchet MS"/>
              </a:rPr>
              <a:t> </a:t>
            </a:r>
            <a:r>
              <a:rPr dirty="0" sz="1100" spc="-65">
                <a:latin typeface="Trebuchet MS"/>
                <a:cs typeface="Trebuchet MS"/>
              </a:rPr>
              <a:t>With</a:t>
            </a:r>
            <a:r>
              <a:rPr dirty="0" sz="1100" spc="-25">
                <a:latin typeface="Trebuchet MS"/>
                <a:cs typeface="Trebuchet MS"/>
              </a:rPr>
              <a:t> </a:t>
            </a:r>
            <a:r>
              <a:rPr dirty="0" sz="1100" spc="-50">
                <a:latin typeface="Trebuchet MS"/>
                <a:cs typeface="Trebuchet MS"/>
              </a:rPr>
              <a:t>an</a:t>
            </a:r>
            <a:r>
              <a:rPr dirty="0" sz="1100" spc="-120">
                <a:latin typeface="Trebuchet MS"/>
                <a:cs typeface="Trebuchet MS"/>
              </a:rPr>
              <a:t> </a:t>
            </a:r>
            <a:r>
              <a:rPr dirty="0" sz="1100" spc="-10">
                <a:latin typeface="Trebuchet MS"/>
                <a:cs typeface="Trebuchet MS"/>
              </a:rPr>
              <a:t>estimated </a:t>
            </a:r>
            <a:r>
              <a:rPr dirty="0" sz="1100" spc="-65">
                <a:latin typeface="Trebuchet MS"/>
                <a:cs typeface="Trebuchet MS"/>
              </a:rPr>
              <a:t>overlap </a:t>
            </a:r>
            <a:r>
              <a:rPr dirty="0" sz="1100" spc="-90">
                <a:latin typeface="Trebuchet MS"/>
                <a:cs typeface="Trebuchet MS"/>
              </a:rPr>
              <a:t>of</a:t>
            </a:r>
            <a:r>
              <a:rPr dirty="0" sz="1100" spc="-75">
                <a:latin typeface="Trebuchet MS"/>
                <a:cs typeface="Trebuchet MS"/>
              </a:rPr>
              <a:t> </a:t>
            </a:r>
            <a:r>
              <a:rPr dirty="0" sz="1100" spc="65" b="1">
                <a:latin typeface="Trebuchet MS"/>
                <a:cs typeface="Trebuchet MS"/>
              </a:rPr>
              <a:t>3%</a:t>
            </a:r>
            <a:r>
              <a:rPr dirty="0" sz="1100" spc="-130" b="1">
                <a:latin typeface="Trebuchet MS"/>
                <a:cs typeface="Trebuchet MS"/>
              </a:rPr>
              <a:t> </a:t>
            </a:r>
            <a:r>
              <a:rPr dirty="0" sz="1100" spc="100" b="1">
                <a:latin typeface="Trebuchet MS"/>
                <a:cs typeface="Trebuchet MS"/>
              </a:rPr>
              <a:t>RsD</a:t>
            </a:r>
            <a:r>
              <a:rPr dirty="0" sz="1100" spc="-90" b="1">
                <a:latin typeface="Trebuchet MS"/>
                <a:cs typeface="Trebuchet MS"/>
              </a:rPr>
              <a:t> </a:t>
            </a:r>
            <a:r>
              <a:rPr dirty="0" sz="1100" spc="-55" b="1">
                <a:latin typeface="Trebuchet MS"/>
                <a:cs typeface="Trebuchet MS"/>
              </a:rPr>
              <a:t>expenses</a:t>
            </a:r>
            <a:r>
              <a:rPr dirty="0" sz="1100" spc="-65" b="1">
                <a:latin typeface="Trebuchet MS"/>
                <a:cs typeface="Trebuchet MS"/>
              </a:rPr>
              <a:t> </a:t>
            </a:r>
            <a:r>
              <a:rPr dirty="0" sz="1100" spc="-65">
                <a:latin typeface="Trebuchet MS"/>
                <a:cs typeface="Trebuchet MS"/>
              </a:rPr>
              <a:t>related </a:t>
            </a:r>
            <a:r>
              <a:rPr dirty="0" sz="1100" spc="-45">
                <a:latin typeface="Trebuchet MS"/>
                <a:cs typeface="Trebuchet MS"/>
              </a:rPr>
              <a:t>to</a:t>
            </a:r>
            <a:r>
              <a:rPr dirty="0" sz="1100" spc="-130">
                <a:latin typeface="Trebuchet MS"/>
                <a:cs typeface="Trebuchet MS"/>
              </a:rPr>
              <a:t> </a:t>
            </a:r>
            <a:r>
              <a:rPr dirty="0" sz="1100" spc="-90">
                <a:latin typeface="Trebuchet MS"/>
                <a:cs typeface="Trebuchet MS"/>
              </a:rPr>
              <a:t>tire</a:t>
            </a:r>
            <a:r>
              <a:rPr dirty="0" sz="1100" spc="-105">
                <a:latin typeface="Trebuchet MS"/>
                <a:cs typeface="Trebuchet MS"/>
              </a:rPr>
              <a:t> </a:t>
            </a:r>
            <a:r>
              <a:rPr dirty="0" sz="1100" spc="-70">
                <a:latin typeface="Trebuchet MS"/>
                <a:cs typeface="Trebuchet MS"/>
              </a:rPr>
              <a:t>development,</a:t>
            </a:r>
            <a:r>
              <a:rPr dirty="0" sz="1100" spc="-135">
                <a:latin typeface="Trebuchet MS"/>
                <a:cs typeface="Trebuchet MS"/>
              </a:rPr>
              <a:t> </a:t>
            </a:r>
            <a:r>
              <a:rPr dirty="0" sz="1100" spc="-70">
                <a:latin typeface="Trebuchet MS"/>
                <a:cs typeface="Trebuchet MS"/>
              </a:rPr>
              <a:t>the</a:t>
            </a:r>
            <a:r>
              <a:rPr dirty="0" sz="1100" spc="-105">
                <a:latin typeface="Trebuchet MS"/>
                <a:cs typeface="Trebuchet MS"/>
              </a:rPr>
              <a:t> </a:t>
            </a:r>
            <a:r>
              <a:rPr dirty="0" sz="1100" spc="-10">
                <a:latin typeface="Trebuchet MS"/>
                <a:cs typeface="Trebuchet MS"/>
              </a:rPr>
              <a:t>acquisition </a:t>
            </a:r>
            <a:r>
              <a:rPr dirty="0" sz="1100" spc="-45">
                <a:latin typeface="Trebuchet MS"/>
                <a:cs typeface="Trebuchet MS"/>
              </a:rPr>
              <a:t>can </a:t>
            </a:r>
            <a:r>
              <a:rPr dirty="0" sz="1100" spc="-65">
                <a:latin typeface="Trebuchet MS"/>
                <a:cs typeface="Trebuchet MS"/>
              </a:rPr>
              <a:t>result</a:t>
            </a:r>
            <a:r>
              <a:rPr dirty="0" sz="1100" spc="-45">
                <a:latin typeface="Trebuchet MS"/>
                <a:cs typeface="Trebuchet MS"/>
              </a:rPr>
              <a:t> </a:t>
            </a:r>
            <a:r>
              <a:rPr dirty="0" sz="1100" spc="-70">
                <a:latin typeface="Trebuchet MS"/>
                <a:cs typeface="Trebuchet MS"/>
              </a:rPr>
              <a:t>in</a:t>
            </a:r>
            <a:r>
              <a:rPr dirty="0" sz="1100" spc="-125">
                <a:latin typeface="Trebuchet MS"/>
                <a:cs typeface="Trebuchet MS"/>
              </a:rPr>
              <a:t> </a:t>
            </a:r>
            <a:r>
              <a:rPr dirty="0" sz="1100" spc="-35">
                <a:latin typeface="Trebuchet MS"/>
                <a:cs typeface="Trebuchet MS"/>
              </a:rPr>
              <a:t>a</a:t>
            </a:r>
            <a:r>
              <a:rPr dirty="0" sz="1100" spc="-100">
                <a:latin typeface="Trebuchet MS"/>
                <a:cs typeface="Trebuchet MS"/>
              </a:rPr>
              <a:t> </a:t>
            </a:r>
            <a:r>
              <a:rPr dirty="0" sz="1100" spc="-25">
                <a:latin typeface="Trebuchet MS"/>
                <a:cs typeface="Trebuchet MS"/>
              </a:rPr>
              <a:t>-</a:t>
            </a:r>
            <a:r>
              <a:rPr dirty="0" sz="1100" spc="-20">
                <a:latin typeface="Trebuchet MS"/>
                <a:cs typeface="Trebuchet MS"/>
              </a:rPr>
              <a:t>211.26M</a:t>
            </a:r>
            <a:r>
              <a:rPr dirty="0" sz="1100" spc="-120">
                <a:latin typeface="Trebuchet MS"/>
                <a:cs typeface="Trebuchet MS"/>
              </a:rPr>
              <a:t> </a:t>
            </a:r>
            <a:r>
              <a:rPr dirty="0" sz="1100" spc="25">
                <a:latin typeface="Trebuchet MS"/>
                <a:cs typeface="Trebuchet MS"/>
              </a:rPr>
              <a:t>USD </a:t>
            </a:r>
            <a:r>
              <a:rPr dirty="0" sz="1100" spc="-65">
                <a:latin typeface="Trebuchet MS"/>
                <a:cs typeface="Trebuchet MS"/>
              </a:rPr>
              <a:t>reduction</a:t>
            </a:r>
            <a:r>
              <a:rPr dirty="0" sz="1100" spc="-35">
                <a:latin typeface="Trebuchet MS"/>
                <a:cs typeface="Trebuchet MS"/>
              </a:rPr>
              <a:t> </a:t>
            </a:r>
            <a:r>
              <a:rPr dirty="0" sz="1100" spc="-70">
                <a:latin typeface="Trebuchet MS"/>
                <a:cs typeface="Trebuchet MS"/>
              </a:rPr>
              <a:t>in</a:t>
            </a:r>
            <a:r>
              <a:rPr dirty="0" sz="1100" spc="-120">
                <a:latin typeface="Trebuchet MS"/>
                <a:cs typeface="Trebuchet MS"/>
              </a:rPr>
              <a:t> </a:t>
            </a:r>
            <a:r>
              <a:rPr dirty="0" sz="1100" spc="100">
                <a:latin typeface="Trebuchet MS"/>
                <a:cs typeface="Trebuchet MS"/>
              </a:rPr>
              <a:t>RsD</a:t>
            </a:r>
            <a:r>
              <a:rPr dirty="0" sz="1100" spc="-140">
                <a:latin typeface="Trebuchet MS"/>
                <a:cs typeface="Trebuchet MS"/>
              </a:rPr>
              <a:t> </a:t>
            </a:r>
            <a:r>
              <a:rPr dirty="0" sz="1100" spc="-40">
                <a:latin typeface="Trebuchet MS"/>
                <a:cs typeface="Trebuchet MS"/>
              </a:rPr>
              <a:t>expenses</a:t>
            </a:r>
            <a:r>
              <a:rPr dirty="0" sz="1100" spc="-65">
                <a:latin typeface="Trebuchet MS"/>
                <a:cs typeface="Trebuchet MS"/>
              </a:rPr>
              <a:t> </a:t>
            </a:r>
            <a:r>
              <a:rPr dirty="0" sz="1100" spc="-70">
                <a:latin typeface="Trebuchet MS"/>
                <a:cs typeface="Trebuchet MS"/>
              </a:rPr>
              <a:t>over</a:t>
            </a:r>
            <a:r>
              <a:rPr dirty="0" sz="1100" spc="-125">
                <a:latin typeface="Trebuchet MS"/>
                <a:cs typeface="Trebuchet MS"/>
              </a:rPr>
              <a:t> </a:t>
            </a:r>
            <a:r>
              <a:rPr dirty="0" sz="1100" spc="-25">
                <a:latin typeface="Trebuchet MS"/>
                <a:cs typeface="Trebuchet MS"/>
              </a:rPr>
              <a:t>the </a:t>
            </a:r>
            <a:r>
              <a:rPr dirty="0" sz="1100" spc="-80">
                <a:latin typeface="Trebuchet MS"/>
                <a:cs typeface="Trebuchet MS"/>
              </a:rPr>
              <a:t>next</a:t>
            </a:r>
            <a:r>
              <a:rPr dirty="0" sz="1100" spc="-55">
                <a:latin typeface="Trebuchet MS"/>
                <a:cs typeface="Trebuchet MS"/>
              </a:rPr>
              <a:t> </a:t>
            </a:r>
            <a:r>
              <a:rPr dirty="0" sz="1100">
                <a:latin typeface="Trebuchet MS"/>
                <a:cs typeface="Trebuchet MS"/>
              </a:rPr>
              <a:t>6</a:t>
            </a:r>
            <a:r>
              <a:rPr dirty="0" sz="1100" spc="-160">
                <a:latin typeface="Trebuchet MS"/>
                <a:cs typeface="Trebuchet MS"/>
              </a:rPr>
              <a:t> </a:t>
            </a:r>
            <a:r>
              <a:rPr dirty="0" sz="1100" spc="-10">
                <a:latin typeface="Trebuchet MS"/>
                <a:cs typeface="Trebuchet MS"/>
              </a:rPr>
              <a:t>years.</a:t>
            </a:r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69" name="object 69" descr=""/>
          <p:cNvGraphicFramePr>
            <a:graphicFrameLocks noGrp="1"/>
          </p:cNvGraphicFramePr>
          <p:nvPr/>
        </p:nvGraphicFramePr>
        <p:xfrm>
          <a:off x="8695737" y="3157601"/>
          <a:ext cx="3134360" cy="9277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6890"/>
                <a:gridCol w="1544320"/>
                <a:gridCol w="514350"/>
                <a:gridCol w="462914"/>
              </a:tblGrid>
              <a:tr h="4794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200" spc="-35">
                          <a:latin typeface="Trebuchet MS"/>
                          <a:cs typeface="Trebuchet MS"/>
                        </a:rPr>
                        <a:t>-</a:t>
                      </a:r>
                      <a:r>
                        <a:rPr dirty="0" sz="1200" spc="-25">
                          <a:latin typeface="Trebuchet MS"/>
                          <a:cs typeface="Trebuchet MS"/>
                        </a:rPr>
                        <a:t>40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  <a:p>
                      <a:pPr algn="ctr" marL="190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1200" spc="-10">
                          <a:latin typeface="Trebuchet MS"/>
                          <a:cs typeface="Trebuchet MS"/>
                        </a:rPr>
                        <a:t>2025E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B="0" marT="40640">
                    <a:lnT w="38100">
                      <a:solidFill>
                        <a:srgbClr val="00AF5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  <a:tabLst>
                          <a:tab pos="514350" algn="l"/>
                          <a:tab pos="1028700" algn="l"/>
                        </a:tabLst>
                      </a:pPr>
                      <a:r>
                        <a:rPr dirty="0" sz="1200" spc="-30">
                          <a:latin typeface="Trebuchet MS"/>
                          <a:cs typeface="Trebuchet MS"/>
                        </a:rPr>
                        <a:t>-</a:t>
                      </a:r>
                      <a:r>
                        <a:rPr dirty="0" sz="1200" spc="-25">
                          <a:latin typeface="Trebuchet MS"/>
                          <a:cs typeface="Trebuchet MS"/>
                        </a:rPr>
                        <a:t>38</a:t>
                      </a:r>
                      <a:r>
                        <a:rPr dirty="0" sz="1200">
                          <a:latin typeface="Trebuchet MS"/>
                          <a:cs typeface="Trebuchet MS"/>
                        </a:rPr>
                        <a:t>	</a:t>
                      </a:r>
                      <a:r>
                        <a:rPr dirty="0" sz="1200" spc="-30">
                          <a:latin typeface="Trebuchet MS"/>
                          <a:cs typeface="Trebuchet MS"/>
                        </a:rPr>
                        <a:t>-</a:t>
                      </a:r>
                      <a:r>
                        <a:rPr dirty="0" sz="1200" spc="-25">
                          <a:latin typeface="Trebuchet MS"/>
                          <a:cs typeface="Trebuchet MS"/>
                        </a:rPr>
                        <a:t>36</a:t>
                      </a:r>
                      <a:r>
                        <a:rPr dirty="0" sz="1200">
                          <a:latin typeface="Trebuchet MS"/>
                          <a:cs typeface="Trebuchet MS"/>
                        </a:rPr>
                        <a:t>	</a:t>
                      </a:r>
                      <a:r>
                        <a:rPr dirty="0" sz="1200" spc="-30">
                          <a:latin typeface="Trebuchet MS"/>
                          <a:cs typeface="Trebuchet MS"/>
                        </a:rPr>
                        <a:t>-</a:t>
                      </a:r>
                      <a:r>
                        <a:rPr dirty="0" sz="1200" spc="-25">
                          <a:latin typeface="Trebuchet MS"/>
                          <a:cs typeface="Trebuchet MS"/>
                        </a:rPr>
                        <a:t>34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200">
                          <a:latin typeface="Trebuchet MS"/>
                          <a:cs typeface="Trebuchet MS"/>
                        </a:rPr>
                        <a:t>2026E</a:t>
                      </a:r>
                      <a:r>
                        <a:rPr dirty="0" sz="1200" spc="75">
                          <a:latin typeface="Trebuchet MS"/>
                          <a:cs typeface="Trebuchet MS"/>
                        </a:rPr>
                        <a:t>  </a:t>
                      </a:r>
                      <a:r>
                        <a:rPr dirty="0" sz="1200">
                          <a:latin typeface="Trebuchet MS"/>
                          <a:cs typeface="Trebuchet MS"/>
                        </a:rPr>
                        <a:t>2027E</a:t>
                      </a:r>
                      <a:r>
                        <a:rPr dirty="0" sz="1200" spc="85">
                          <a:latin typeface="Trebuchet MS"/>
                          <a:cs typeface="Trebuchet MS"/>
                        </a:rPr>
                        <a:t>  </a:t>
                      </a:r>
                      <a:r>
                        <a:rPr dirty="0" sz="1200" spc="-20">
                          <a:latin typeface="Trebuchet MS"/>
                          <a:cs typeface="Trebuchet MS"/>
                        </a:rPr>
                        <a:t>2028E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B="0" marT="40005">
                    <a:lnT w="38100">
                      <a:solidFill>
                        <a:srgbClr val="00AF5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1200" spc="-35">
                          <a:latin typeface="Trebuchet MS"/>
                          <a:cs typeface="Trebuchet MS"/>
                        </a:rPr>
                        <a:t>-</a:t>
                      </a:r>
                      <a:r>
                        <a:rPr dirty="0" sz="1200" spc="-25">
                          <a:latin typeface="Trebuchet MS"/>
                          <a:cs typeface="Trebuchet MS"/>
                        </a:rPr>
                        <a:t>33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1200" spc="-10">
                          <a:latin typeface="Trebuchet MS"/>
                          <a:cs typeface="Trebuchet MS"/>
                        </a:rPr>
                        <a:t>2026E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B="0" marT="34290">
                    <a:lnT w="38100">
                      <a:solidFill>
                        <a:srgbClr val="00AF5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8419" indent="93980">
                        <a:lnSpc>
                          <a:spcPts val="1730"/>
                        </a:lnSpc>
                        <a:spcBef>
                          <a:spcPts val="85"/>
                        </a:spcBef>
                      </a:pPr>
                      <a:r>
                        <a:rPr dirty="0" sz="1200" spc="-35">
                          <a:latin typeface="Trebuchet MS"/>
                          <a:cs typeface="Trebuchet MS"/>
                        </a:rPr>
                        <a:t>-</a:t>
                      </a:r>
                      <a:r>
                        <a:rPr dirty="0" sz="1200" spc="-25">
                          <a:latin typeface="Trebuchet MS"/>
                          <a:cs typeface="Trebuchet MS"/>
                        </a:rPr>
                        <a:t>31 </a:t>
                      </a:r>
                      <a:r>
                        <a:rPr dirty="0" sz="1200" spc="-10">
                          <a:latin typeface="Trebuchet MS"/>
                          <a:cs typeface="Trebuchet MS"/>
                        </a:rPr>
                        <a:t>2030E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B="0" marT="10795">
                    <a:lnT w="38100">
                      <a:solidFill>
                        <a:srgbClr val="00AF5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48309">
                <a:tc gridSpan="4">
                  <a:txBody>
                    <a:bodyPr/>
                    <a:lstStyle/>
                    <a:p>
                      <a:pPr algn="ctr" marL="454025" marR="3175">
                        <a:lnSpc>
                          <a:spcPts val="1970"/>
                        </a:lnSpc>
                      </a:pPr>
                      <a:r>
                        <a:rPr dirty="0" u="sng" sz="1800" spc="-450" b="1">
                          <a:uFill>
                            <a:solidFill>
                              <a:srgbClr val="000000"/>
                            </a:solidFill>
                          </a:u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u="sng" sz="1800" spc="-10" b="1">
                          <a:uFill>
                            <a:solidFill>
                              <a:srgbClr val="000000"/>
                            </a:solidFill>
                          </a:uFill>
                          <a:latin typeface="Trebuchet MS"/>
                          <a:cs typeface="Trebuchet MS"/>
                        </a:rPr>
                        <a:t>-</a:t>
                      </a:r>
                      <a:r>
                        <a:rPr dirty="0" u="sng" sz="1800" spc="-110" b="1">
                          <a:uFill>
                            <a:solidFill>
                              <a:srgbClr val="000000"/>
                            </a:solidFill>
                          </a:uFill>
                          <a:latin typeface="Trebuchet MS"/>
                          <a:cs typeface="Trebuchet MS"/>
                        </a:rPr>
                        <a:t>211.2GM</a:t>
                      </a:r>
                      <a:r>
                        <a:rPr dirty="0" u="sng" sz="1800" spc="-125" b="1">
                          <a:uFill>
                            <a:solidFill>
                              <a:srgbClr val="000000"/>
                            </a:solidFill>
                          </a:u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u="sng" sz="1800" spc="-25" b="1">
                          <a:uFill>
                            <a:solidFill>
                              <a:srgbClr val="000000"/>
                            </a:solidFill>
                          </a:uFill>
                          <a:latin typeface="Trebuchet MS"/>
                          <a:cs typeface="Trebuchet MS"/>
                        </a:rPr>
                        <a:t>USD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  <a:p>
                      <a:pPr algn="ctr" marL="460375" marR="3175">
                        <a:lnSpc>
                          <a:spcPts val="1290"/>
                        </a:lnSpc>
                        <a:spcBef>
                          <a:spcPts val="90"/>
                        </a:spcBef>
                      </a:pPr>
                      <a:r>
                        <a:rPr dirty="0" sz="1200" spc="-65" b="1">
                          <a:latin typeface="Trebuchet MS"/>
                          <a:cs typeface="Trebuchet MS"/>
                        </a:rPr>
                        <a:t>2025</a:t>
                      </a:r>
                      <a:r>
                        <a:rPr dirty="0" sz="1200" spc="-100" b="1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 spc="-80" b="1">
                          <a:latin typeface="Trebuchet MS"/>
                          <a:cs typeface="Trebuchet MS"/>
                        </a:rPr>
                        <a:t>to</a:t>
                      </a:r>
                      <a:r>
                        <a:rPr dirty="0" sz="1200" spc="-85" b="1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 spc="-65" b="1">
                          <a:latin typeface="Trebuchet MS"/>
                          <a:cs typeface="Trebuchet MS"/>
                        </a:rPr>
                        <a:t>2030</a:t>
                      </a:r>
                      <a:r>
                        <a:rPr dirty="0" sz="1200" spc="-95" b="1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 spc="90" b="1">
                          <a:latin typeface="Trebuchet MS"/>
                          <a:cs typeface="Trebuchet MS"/>
                        </a:rPr>
                        <a:t>RsD</a:t>
                      </a:r>
                      <a:r>
                        <a:rPr dirty="0" sz="1200" spc="-114" b="1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 spc="-10" b="1">
                          <a:latin typeface="Trebuchet MS"/>
                          <a:cs typeface="Trebuchet MS"/>
                        </a:rPr>
                        <a:t>Overlap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grpSp>
        <p:nvGrpSpPr>
          <p:cNvPr id="70" name="object 70" descr=""/>
          <p:cNvGrpSpPr/>
          <p:nvPr/>
        </p:nvGrpSpPr>
        <p:grpSpPr>
          <a:xfrm>
            <a:off x="9029700" y="3705225"/>
            <a:ext cx="314325" cy="352425"/>
            <a:chOff x="9029700" y="3705225"/>
            <a:chExt cx="314325" cy="352425"/>
          </a:xfrm>
        </p:grpSpPr>
        <p:sp>
          <p:nvSpPr>
            <p:cNvPr id="71" name="object 71" descr=""/>
            <p:cNvSpPr/>
            <p:nvPr/>
          </p:nvSpPr>
          <p:spPr>
            <a:xfrm>
              <a:off x="9039225" y="3714750"/>
              <a:ext cx="295275" cy="333375"/>
            </a:xfrm>
            <a:custGeom>
              <a:avLst/>
              <a:gdLst/>
              <a:ahLst/>
              <a:cxnLst/>
              <a:rect l="l" t="t" r="r" b="b"/>
              <a:pathLst>
                <a:path w="295275" h="333375">
                  <a:moveTo>
                    <a:pt x="221488" y="0"/>
                  </a:moveTo>
                  <a:lnTo>
                    <a:pt x="73786" y="0"/>
                  </a:lnTo>
                  <a:lnTo>
                    <a:pt x="73786" y="185800"/>
                  </a:lnTo>
                  <a:lnTo>
                    <a:pt x="0" y="185800"/>
                  </a:lnTo>
                  <a:lnTo>
                    <a:pt x="147700" y="333375"/>
                  </a:lnTo>
                  <a:lnTo>
                    <a:pt x="295275" y="185800"/>
                  </a:lnTo>
                  <a:lnTo>
                    <a:pt x="221488" y="185800"/>
                  </a:lnTo>
                  <a:lnTo>
                    <a:pt x="221488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2" name="object 72" descr=""/>
            <p:cNvSpPr/>
            <p:nvPr/>
          </p:nvSpPr>
          <p:spPr>
            <a:xfrm>
              <a:off x="9039225" y="3714750"/>
              <a:ext cx="295275" cy="333375"/>
            </a:xfrm>
            <a:custGeom>
              <a:avLst/>
              <a:gdLst/>
              <a:ahLst/>
              <a:cxnLst/>
              <a:rect l="l" t="t" r="r" b="b"/>
              <a:pathLst>
                <a:path w="295275" h="333375">
                  <a:moveTo>
                    <a:pt x="0" y="185800"/>
                  </a:moveTo>
                  <a:lnTo>
                    <a:pt x="73786" y="185800"/>
                  </a:lnTo>
                  <a:lnTo>
                    <a:pt x="73786" y="0"/>
                  </a:lnTo>
                  <a:lnTo>
                    <a:pt x="221488" y="0"/>
                  </a:lnTo>
                  <a:lnTo>
                    <a:pt x="221488" y="185800"/>
                  </a:lnTo>
                  <a:lnTo>
                    <a:pt x="295275" y="185800"/>
                  </a:lnTo>
                  <a:lnTo>
                    <a:pt x="147700" y="333375"/>
                  </a:lnTo>
                  <a:lnTo>
                    <a:pt x="0" y="18580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3" name="object 73" descr=""/>
          <p:cNvSpPr/>
          <p:nvPr/>
        </p:nvSpPr>
        <p:spPr>
          <a:xfrm>
            <a:off x="8967851" y="3186176"/>
            <a:ext cx="0" cy="41275"/>
          </a:xfrm>
          <a:custGeom>
            <a:avLst/>
            <a:gdLst/>
            <a:ahLst/>
            <a:cxnLst/>
            <a:rect l="l" t="t" r="r" b="b"/>
            <a:pathLst>
              <a:path w="0" h="41275">
                <a:moveTo>
                  <a:pt x="0" y="41275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" name="object 74" descr=""/>
          <p:cNvSpPr/>
          <p:nvPr/>
        </p:nvSpPr>
        <p:spPr>
          <a:xfrm>
            <a:off x="9482201" y="3186176"/>
            <a:ext cx="0" cy="41275"/>
          </a:xfrm>
          <a:custGeom>
            <a:avLst/>
            <a:gdLst/>
            <a:ahLst/>
            <a:cxnLst/>
            <a:rect l="l" t="t" r="r" b="b"/>
            <a:pathLst>
              <a:path w="0" h="41275">
                <a:moveTo>
                  <a:pt x="0" y="41275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" name="object 75" descr=""/>
          <p:cNvSpPr/>
          <p:nvPr/>
        </p:nvSpPr>
        <p:spPr>
          <a:xfrm>
            <a:off x="9996551" y="3186176"/>
            <a:ext cx="0" cy="40005"/>
          </a:xfrm>
          <a:custGeom>
            <a:avLst/>
            <a:gdLst/>
            <a:ahLst/>
            <a:cxnLst/>
            <a:rect l="l" t="t" r="r" b="b"/>
            <a:pathLst>
              <a:path w="0" h="40005">
                <a:moveTo>
                  <a:pt x="0" y="39624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" name="object 76" descr=""/>
          <p:cNvSpPr/>
          <p:nvPr/>
        </p:nvSpPr>
        <p:spPr>
          <a:xfrm>
            <a:off x="10510901" y="3176651"/>
            <a:ext cx="0" cy="40005"/>
          </a:xfrm>
          <a:custGeom>
            <a:avLst/>
            <a:gdLst/>
            <a:ahLst/>
            <a:cxnLst/>
            <a:rect l="l" t="t" r="r" b="b"/>
            <a:pathLst>
              <a:path w="0" h="40005">
                <a:moveTo>
                  <a:pt x="0" y="39624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" name="object 77" descr=""/>
          <p:cNvSpPr/>
          <p:nvPr/>
        </p:nvSpPr>
        <p:spPr>
          <a:xfrm>
            <a:off x="11025251" y="3176651"/>
            <a:ext cx="0" cy="38100"/>
          </a:xfrm>
          <a:custGeom>
            <a:avLst/>
            <a:gdLst/>
            <a:ahLst/>
            <a:cxnLst/>
            <a:rect l="l" t="t" r="r" b="b"/>
            <a:pathLst>
              <a:path w="0" h="38100">
                <a:moveTo>
                  <a:pt x="0" y="3810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" name="object 78" descr=""/>
          <p:cNvSpPr/>
          <p:nvPr/>
        </p:nvSpPr>
        <p:spPr>
          <a:xfrm>
            <a:off x="11539601" y="3176651"/>
            <a:ext cx="0" cy="38100"/>
          </a:xfrm>
          <a:custGeom>
            <a:avLst/>
            <a:gdLst/>
            <a:ahLst/>
            <a:cxnLst/>
            <a:rect l="l" t="t" r="r" b="b"/>
            <a:pathLst>
              <a:path w="0" h="38100">
                <a:moveTo>
                  <a:pt x="0" y="3810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" name="object 79" descr=""/>
          <p:cNvSpPr txBox="1"/>
          <p:nvPr/>
        </p:nvSpPr>
        <p:spPr>
          <a:xfrm>
            <a:off x="8776081" y="1830641"/>
            <a:ext cx="381635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5">
                <a:latin typeface="Trebuchet MS"/>
                <a:cs typeface="Trebuchet MS"/>
              </a:rPr>
              <a:t>1,272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80" name="object 80" descr=""/>
          <p:cNvSpPr txBox="1"/>
          <p:nvPr/>
        </p:nvSpPr>
        <p:spPr>
          <a:xfrm>
            <a:off x="9291066" y="1754759"/>
            <a:ext cx="38163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5">
                <a:latin typeface="Trebuchet MS"/>
                <a:cs typeface="Trebuchet MS"/>
              </a:rPr>
              <a:t>1,365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81" name="object 81" descr=""/>
          <p:cNvSpPr txBox="1"/>
          <p:nvPr/>
        </p:nvSpPr>
        <p:spPr>
          <a:xfrm>
            <a:off x="9805669" y="1671637"/>
            <a:ext cx="381635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5">
                <a:latin typeface="Trebuchet MS"/>
                <a:cs typeface="Trebuchet MS"/>
              </a:rPr>
              <a:t>1,465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82" name="object 82" descr=""/>
          <p:cNvSpPr txBox="1"/>
          <p:nvPr/>
        </p:nvSpPr>
        <p:spPr>
          <a:xfrm>
            <a:off x="10320401" y="1584261"/>
            <a:ext cx="381635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5">
                <a:latin typeface="Trebuchet MS"/>
                <a:cs typeface="Trebuchet MS"/>
              </a:rPr>
              <a:t>1,571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83" name="object 83" descr=""/>
          <p:cNvSpPr txBox="1"/>
          <p:nvPr/>
        </p:nvSpPr>
        <p:spPr>
          <a:xfrm>
            <a:off x="10835005" y="1490979"/>
            <a:ext cx="38163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5">
                <a:latin typeface="Trebuchet MS"/>
                <a:cs typeface="Trebuchet MS"/>
              </a:rPr>
              <a:t>1,684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84" name="object 84" descr=""/>
          <p:cNvSpPr txBox="1"/>
          <p:nvPr/>
        </p:nvSpPr>
        <p:spPr>
          <a:xfrm>
            <a:off x="11349990" y="1390332"/>
            <a:ext cx="381635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5">
                <a:latin typeface="Trebuchet MS"/>
                <a:cs typeface="Trebuchet MS"/>
              </a:rPr>
              <a:t>1,804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85" name="object 85" descr=""/>
          <p:cNvGrpSpPr/>
          <p:nvPr/>
        </p:nvGrpSpPr>
        <p:grpSpPr>
          <a:xfrm>
            <a:off x="10039413" y="1285938"/>
            <a:ext cx="428625" cy="247650"/>
            <a:chOff x="10039413" y="1285938"/>
            <a:chExt cx="428625" cy="247650"/>
          </a:xfrm>
        </p:grpSpPr>
        <p:sp>
          <p:nvSpPr>
            <p:cNvPr id="86" name="object 86" descr=""/>
            <p:cNvSpPr/>
            <p:nvPr/>
          </p:nvSpPr>
          <p:spPr>
            <a:xfrm>
              <a:off x="10044176" y="1290700"/>
              <a:ext cx="419100" cy="238125"/>
            </a:xfrm>
            <a:custGeom>
              <a:avLst/>
              <a:gdLst/>
              <a:ahLst/>
              <a:cxnLst/>
              <a:rect l="l" t="t" r="r" b="b"/>
              <a:pathLst>
                <a:path w="419100" h="238125">
                  <a:moveTo>
                    <a:pt x="209550" y="0"/>
                  </a:moveTo>
                  <a:lnTo>
                    <a:pt x="153811" y="4246"/>
                  </a:lnTo>
                  <a:lnTo>
                    <a:pt x="103744" y="16232"/>
                  </a:lnTo>
                  <a:lnTo>
                    <a:pt x="61340" y="34829"/>
                  </a:lnTo>
                  <a:lnTo>
                    <a:pt x="28589" y="58909"/>
                  </a:lnTo>
                  <a:lnTo>
                    <a:pt x="0" y="118999"/>
                  </a:lnTo>
                  <a:lnTo>
                    <a:pt x="7478" y="150665"/>
                  </a:lnTo>
                  <a:lnTo>
                    <a:pt x="61341" y="203231"/>
                  </a:lnTo>
                  <a:lnTo>
                    <a:pt x="103744" y="221859"/>
                  </a:lnTo>
                  <a:lnTo>
                    <a:pt x="153811" y="233869"/>
                  </a:lnTo>
                  <a:lnTo>
                    <a:pt x="209550" y="238125"/>
                  </a:lnTo>
                  <a:lnTo>
                    <a:pt x="265244" y="233869"/>
                  </a:lnTo>
                  <a:lnTo>
                    <a:pt x="315298" y="221859"/>
                  </a:lnTo>
                  <a:lnTo>
                    <a:pt x="357711" y="203231"/>
                  </a:lnTo>
                  <a:lnTo>
                    <a:pt x="390482" y="179121"/>
                  </a:lnTo>
                  <a:lnTo>
                    <a:pt x="419100" y="118999"/>
                  </a:lnTo>
                  <a:lnTo>
                    <a:pt x="411612" y="87341"/>
                  </a:lnTo>
                  <a:lnTo>
                    <a:pt x="357711" y="34829"/>
                  </a:lnTo>
                  <a:lnTo>
                    <a:pt x="315298" y="16232"/>
                  </a:lnTo>
                  <a:lnTo>
                    <a:pt x="265244" y="4246"/>
                  </a:lnTo>
                  <a:lnTo>
                    <a:pt x="2095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7" name="object 87" descr=""/>
            <p:cNvSpPr/>
            <p:nvPr/>
          </p:nvSpPr>
          <p:spPr>
            <a:xfrm>
              <a:off x="10044176" y="1290700"/>
              <a:ext cx="419100" cy="238125"/>
            </a:xfrm>
            <a:custGeom>
              <a:avLst/>
              <a:gdLst/>
              <a:ahLst/>
              <a:cxnLst/>
              <a:rect l="l" t="t" r="r" b="b"/>
              <a:pathLst>
                <a:path w="419100" h="238125">
                  <a:moveTo>
                    <a:pt x="0" y="118999"/>
                  </a:moveTo>
                  <a:lnTo>
                    <a:pt x="28589" y="58909"/>
                  </a:lnTo>
                  <a:lnTo>
                    <a:pt x="61340" y="34829"/>
                  </a:lnTo>
                  <a:lnTo>
                    <a:pt x="103744" y="16232"/>
                  </a:lnTo>
                  <a:lnTo>
                    <a:pt x="153811" y="4246"/>
                  </a:lnTo>
                  <a:lnTo>
                    <a:pt x="209550" y="0"/>
                  </a:lnTo>
                  <a:lnTo>
                    <a:pt x="265244" y="4246"/>
                  </a:lnTo>
                  <a:lnTo>
                    <a:pt x="315298" y="16232"/>
                  </a:lnTo>
                  <a:lnTo>
                    <a:pt x="357711" y="34829"/>
                  </a:lnTo>
                  <a:lnTo>
                    <a:pt x="390482" y="58909"/>
                  </a:lnTo>
                  <a:lnTo>
                    <a:pt x="419100" y="118999"/>
                  </a:lnTo>
                  <a:lnTo>
                    <a:pt x="411612" y="150665"/>
                  </a:lnTo>
                  <a:lnTo>
                    <a:pt x="357711" y="203231"/>
                  </a:lnTo>
                  <a:lnTo>
                    <a:pt x="315298" y="221859"/>
                  </a:lnTo>
                  <a:lnTo>
                    <a:pt x="265244" y="233869"/>
                  </a:lnTo>
                  <a:lnTo>
                    <a:pt x="209550" y="238125"/>
                  </a:lnTo>
                  <a:lnTo>
                    <a:pt x="153811" y="233869"/>
                  </a:lnTo>
                  <a:lnTo>
                    <a:pt x="103744" y="221859"/>
                  </a:lnTo>
                  <a:lnTo>
                    <a:pt x="61341" y="203231"/>
                  </a:lnTo>
                  <a:lnTo>
                    <a:pt x="28589" y="179121"/>
                  </a:lnTo>
                  <a:lnTo>
                    <a:pt x="0" y="11899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8" name="object 88" descr=""/>
          <p:cNvSpPr txBox="1"/>
          <p:nvPr/>
        </p:nvSpPr>
        <p:spPr>
          <a:xfrm>
            <a:off x="10093959" y="1282953"/>
            <a:ext cx="31559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5" b="1">
                <a:latin typeface="Trebuchet MS"/>
                <a:cs typeface="Trebuchet MS"/>
              </a:rPr>
              <a:t>+7%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89" name="object 89" descr=""/>
          <p:cNvSpPr/>
          <p:nvPr/>
        </p:nvSpPr>
        <p:spPr>
          <a:xfrm>
            <a:off x="8705850" y="1162050"/>
            <a:ext cx="219075" cy="161925"/>
          </a:xfrm>
          <a:custGeom>
            <a:avLst/>
            <a:gdLst/>
            <a:ahLst/>
            <a:cxnLst/>
            <a:rect l="l" t="t" r="r" b="b"/>
            <a:pathLst>
              <a:path w="219075" h="161925">
                <a:moveTo>
                  <a:pt x="219075" y="0"/>
                </a:moveTo>
                <a:lnTo>
                  <a:pt x="0" y="0"/>
                </a:lnTo>
                <a:lnTo>
                  <a:pt x="0" y="161925"/>
                </a:lnTo>
                <a:lnTo>
                  <a:pt x="219075" y="161925"/>
                </a:lnTo>
                <a:lnTo>
                  <a:pt x="219075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0" name="object 90" descr=""/>
          <p:cNvSpPr/>
          <p:nvPr/>
        </p:nvSpPr>
        <p:spPr>
          <a:xfrm>
            <a:off x="8705850" y="1390650"/>
            <a:ext cx="219075" cy="161925"/>
          </a:xfrm>
          <a:custGeom>
            <a:avLst/>
            <a:gdLst/>
            <a:ahLst/>
            <a:cxnLst/>
            <a:rect l="l" t="t" r="r" b="b"/>
            <a:pathLst>
              <a:path w="219075" h="161925">
                <a:moveTo>
                  <a:pt x="219075" y="0"/>
                </a:moveTo>
                <a:lnTo>
                  <a:pt x="0" y="0"/>
                </a:lnTo>
                <a:lnTo>
                  <a:pt x="0" y="161925"/>
                </a:lnTo>
                <a:lnTo>
                  <a:pt x="219075" y="161925"/>
                </a:lnTo>
                <a:lnTo>
                  <a:pt x="2190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1" name="object 91" descr=""/>
          <p:cNvSpPr txBox="1"/>
          <p:nvPr/>
        </p:nvSpPr>
        <p:spPr>
          <a:xfrm>
            <a:off x="8966834" y="1090612"/>
            <a:ext cx="819785" cy="47370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2600"/>
              </a:lnSpc>
              <a:spcBef>
                <a:spcPts val="100"/>
              </a:spcBef>
            </a:pPr>
            <a:r>
              <a:rPr dirty="0" sz="1200" spc="-10">
                <a:latin typeface="Trebuchet MS"/>
                <a:cs typeface="Trebuchet MS"/>
              </a:rPr>
              <a:t>Cost</a:t>
            </a:r>
            <a:r>
              <a:rPr dirty="0" sz="1200" spc="-125">
                <a:latin typeface="Trebuchet MS"/>
                <a:cs typeface="Trebuchet MS"/>
              </a:rPr>
              <a:t> </a:t>
            </a:r>
            <a:r>
              <a:rPr dirty="0" sz="1200" spc="-30">
                <a:latin typeface="Trebuchet MS"/>
                <a:cs typeface="Trebuchet MS"/>
              </a:rPr>
              <a:t>Savings </a:t>
            </a:r>
            <a:r>
              <a:rPr dirty="0" sz="1200" spc="90">
                <a:latin typeface="Trebuchet MS"/>
                <a:cs typeface="Trebuchet MS"/>
              </a:rPr>
              <a:t>RsD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92" name="object 92" descr=""/>
          <p:cNvSpPr/>
          <p:nvPr/>
        </p:nvSpPr>
        <p:spPr>
          <a:xfrm>
            <a:off x="6219825" y="1076325"/>
            <a:ext cx="5636260" cy="0"/>
          </a:xfrm>
          <a:custGeom>
            <a:avLst/>
            <a:gdLst/>
            <a:ahLst/>
            <a:cxnLst/>
            <a:rect l="l" t="t" r="r" b="b"/>
            <a:pathLst>
              <a:path w="5636259" h="0">
                <a:moveTo>
                  <a:pt x="0" y="0"/>
                </a:moveTo>
                <a:lnTo>
                  <a:pt x="5636133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3" name="object 93" descr=""/>
          <p:cNvSpPr txBox="1"/>
          <p:nvPr/>
        </p:nvSpPr>
        <p:spPr>
          <a:xfrm>
            <a:off x="336867" y="390842"/>
            <a:ext cx="11512550" cy="6489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5240">
              <a:lnSpc>
                <a:spcPct val="100000"/>
              </a:lnSpc>
              <a:spcBef>
                <a:spcPts val="100"/>
              </a:spcBef>
              <a:tabLst>
                <a:tab pos="11499215" algn="l"/>
              </a:tabLst>
            </a:pPr>
            <a:r>
              <a:rPr dirty="0" u="heavy" sz="1500" spc="45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 </a:t>
            </a:r>
            <a:r>
              <a:rPr dirty="0" u="heavy" sz="150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Cross-</a:t>
            </a:r>
            <a:r>
              <a:rPr dirty="0" u="heavy" sz="1500" spc="-65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Selling</a:t>
            </a:r>
            <a:r>
              <a:rPr dirty="0" u="heavy" sz="1500" spc="-10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heavy" sz="1500" spc="-75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Revenues,</a:t>
            </a:r>
            <a:r>
              <a:rPr dirty="0" u="heavy" sz="1500" spc="-114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heavy" sz="1500" spc="-55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Research</a:t>
            </a:r>
            <a:r>
              <a:rPr dirty="0" u="heavy" sz="1500" spc="-13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heavy" sz="1500" spc="315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s</a:t>
            </a:r>
            <a:r>
              <a:rPr dirty="0" u="heavy" sz="1500" spc="-155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heavy" sz="1500" spc="-7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Development</a:t>
            </a:r>
            <a:r>
              <a:rPr dirty="0" u="heavy" sz="1500" spc="-125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heavy" sz="1500" spc="-65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and</a:t>
            </a:r>
            <a:r>
              <a:rPr dirty="0" u="heavy" sz="1500" spc="-145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heavy" sz="1500" spc="-8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Price</a:t>
            </a:r>
            <a:r>
              <a:rPr dirty="0" u="heavy" sz="1500" spc="-105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heavy" sz="1500" spc="-65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Markup</a:t>
            </a:r>
            <a:r>
              <a:rPr dirty="0" u="heavy" sz="1500" spc="-145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heavy" sz="150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Cost</a:t>
            </a:r>
            <a:r>
              <a:rPr dirty="0" u="heavy" sz="1500" spc="-125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heavy" sz="1500" spc="-1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Savings</a:t>
            </a:r>
            <a:r>
              <a:rPr dirty="0" u="heavy" sz="150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	</a:t>
            </a:r>
            <a:endParaRPr sz="15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600"/>
              </a:spcBef>
              <a:tabLst>
                <a:tab pos="5984875" algn="l"/>
              </a:tabLst>
            </a:pPr>
            <a:r>
              <a:rPr dirty="0" baseline="2222" sz="1875" b="1">
                <a:latin typeface="Trebuchet MS"/>
                <a:cs typeface="Trebuchet MS"/>
              </a:rPr>
              <a:t>Cross-Selling</a:t>
            </a:r>
            <a:r>
              <a:rPr dirty="0" baseline="2222" sz="1875" spc="352" b="1">
                <a:latin typeface="Trebuchet MS"/>
                <a:cs typeface="Trebuchet MS"/>
              </a:rPr>
              <a:t> </a:t>
            </a:r>
            <a:r>
              <a:rPr dirty="0" baseline="2222" sz="1875" spc="-89" b="1">
                <a:latin typeface="Trebuchet MS"/>
                <a:cs typeface="Trebuchet MS"/>
              </a:rPr>
              <a:t>of</a:t>
            </a:r>
            <a:r>
              <a:rPr dirty="0" baseline="2222" sz="1875" spc="-82" b="1">
                <a:latin typeface="Trebuchet MS"/>
                <a:cs typeface="Trebuchet MS"/>
              </a:rPr>
              <a:t> </a:t>
            </a:r>
            <a:r>
              <a:rPr dirty="0" baseline="2222" sz="1875" b="1">
                <a:latin typeface="Trebuchet MS"/>
                <a:cs typeface="Trebuchet MS"/>
              </a:rPr>
              <a:t>Co-</a:t>
            </a:r>
            <a:r>
              <a:rPr dirty="0" baseline="2222" sz="1875" spc="-75" b="1">
                <a:latin typeface="Trebuchet MS"/>
                <a:cs typeface="Trebuchet MS"/>
              </a:rPr>
              <a:t>Branded</a:t>
            </a:r>
            <a:r>
              <a:rPr dirty="0" baseline="2222" sz="1875" spc="-67" b="1">
                <a:latin typeface="Trebuchet MS"/>
                <a:cs typeface="Trebuchet MS"/>
              </a:rPr>
              <a:t> </a:t>
            </a:r>
            <a:r>
              <a:rPr dirty="0" baseline="2222" sz="1875" spc="-30" b="1">
                <a:latin typeface="Trebuchet MS"/>
                <a:cs typeface="Trebuchet MS"/>
              </a:rPr>
              <a:t>Tires</a:t>
            </a:r>
            <a:r>
              <a:rPr dirty="0" baseline="2222" sz="1875" b="1">
                <a:latin typeface="Trebuchet MS"/>
                <a:cs typeface="Trebuchet MS"/>
              </a:rPr>
              <a:t>	</a:t>
            </a:r>
            <a:r>
              <a:rPr dirty="0" sz="1250" spc="-25" b="1">
                <a:latin typeface="Trebuchet MS"/>
                <a:cs typeface="Trebuchet MS"/>
              </a:rPr>
              <a:t>Research</a:t>
            </a:r>
            <a:r>
              <a:rPr dirty="0" sz="1250" spc="-30" b="1">
                <a:latin typeface="Trebuchet MS"/>
                <a:cs typeface="Trebuchet MS"/>
              </a:rPr>
              <a:t> </a:t>
            </a:r>
            <a:r>
              <a:rPr dirty="0" sz="1250" spc="295" b="1">
                <a:latin typeface="Trebuchet MS"/>
                <a:cs typeface="Trebuchet MS"/>
              </a:rPr>
              <a:t>s</a:t>
            </a:r>
            <a:r>
              <a:rPr dirty="0" sz="1250" spc="-30" b="1">
                <a:latin typeface="Trebuchet MS"/>
                <a:cs typeface="Trebuchet MS"/>
              </a:rPr>
              <a:t> </a:t>
            </a:r>
            <a:r>
              <a:rPr dirty="0" sz="1250" spc="-40" b="1">
                <a:latin typeface="Trebuchet MS"/>
                <a:cs typeface="Trebuchet MS"/>
              </a:rPr>
              <a:t>Development</a:t>
            </a:r>
            <a:r>
              <a:rPr dirty="0" sz="1250" spc="-80" b="1">
                <a:latin typeface="Trebuchet MS"/>
                <a:cs typeface="Trebuchet MS"/>
              </a:rPr>
              <a:t> </a:t>
            </a:r>
            <a:r>
              <a:rPr dirty="0" sz="1250" b="1">
                <a:latin typeface="Trebuchet MS"/>
                <a:cs typeface="Trebuchet MS"/>
              </a:rPr>
              <a:t>Cost</a:t>
            </a:r>
            <a:r>
              <a:rPr dirty="0" sz="1250" spc="-80" b="1">
                <a:latin typeface="Trebuchet MS"/>
                <a:cs typeface="Trebuchet MS"/>
              </a:rPr>
              <a:t> </a:t>
            </a:r>
            <a:r>
              <a:rPr dirty="0" sz="1250" spc="-10" b="1">
                <a:latin typeface="Trebuchet MS"/>
                <a:cs typeface="Trebuchet MS"/>
              </a:rPr>
              <a:t>Savings</a:t>
            </a:r>
            <a:endParaRPr sz="1250">
              <a:latin typeface="Trebuchet MS"/>
              <a:cs typeface="Trebuchet MS"/>
            </a:endParaRPr>
          </a:p>
        </p:txBody>
      </p:sp>
      <p:sp>
        <p:nvSpPr>
          <p:cNvPr id="94" name="object 94" descr=""/>
          <p:cNvSpPr txBox="1"/>
          <p:nvPr/>
        </p:nvSpPr>
        <p:spPr>
          <a:xfrm>
            <a:off x="8924925" y="4648200"/>
            <a:ext cx="2914650" cy="1409700"/>
          </a:xfrm>
          <a:prstGeom prst="rect">
            <a:avLst/>
          </a:prstGeom>
          <a:solidFill>
            <a:srgbClr val="D9D9D9"/>
          </a:solidFill>
          <a:ln w="19050">
            <a:solidFill>
              <a:srgbClr val="000000"/>
            </a:solidFill>
          </a:ln>
        </p:spPr>
        <p:txBody>
          <a:bodyPr wrap="square" lIns="0" tIns="1257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90"/>
              </a:spcBef>
            </a:pPr>
            <a:endParaRPr sz="1100">
              <a:latin typeface="Times New Roman"/>
              <a:cs typeface="Times New Roman"/>
            </a:endParaRPr>
          </a:p>
          <a:p>
            <a:pPr marL="95250" marR="142240">
              <a:lnSpc>
                <a:spcPct val="99600"/>
              </a:lnSpc>
            </a:pPr>
            <a:r>
              <a:rPr dirty="0" sz="1100" spc="-75">
                <a:latin typeface="Trebuchet MS"/>
                <a:cs typeface="Trebuchet MS"/>
              </a:rPr>
              <a:t>Pirelli</a:t>
            </a:r>
            <a:r>
              <a:rPr dirty="0" sz="1100" spc="-85">
                <a:latin typeface="Trebuchet MS"/>
                <a:cs typeface="Trebuchet MS"/>
              </a:rPr>
              <a:t> </a:t>
            </a:r>
            <a:r>
              <a:rPr dirty="0" sz="1100" spc="-20">
                <a:latin typeface="Trebuchet MS"/>
                <a:cs typeface="Trebuchet MS"/>
              </a:rPr>
              <a:t>is</a:t>
            </a:r>
            <a:r>
              <a:rPr dirty="0" sz="1100" spc="-70">
                <a:latin typeface="Trebuchet MS"/>
                <a:cs typeface="Trebuchet MS"/>
              </a:rPr>
              <a:t> the</a:t>
            </a:r>
            <a:r>
              <a:rPr dirty="0" sz="1100" spc="-110">
                <a:latin typeface="Trebuchet MS"/>
                <a:cs typeface="Trebuchet MS"/>
              </a:rPr>
              <a:t> </a:t>
            </a:r>
            <a:r>
              <a:rPr dirty="0" sz="1100" spc="-75">
                <a:latin typeface="Trebuchet MS"/>
                <a:cs typeface="Trebuchet MS"/>
              </a:rPr>
              <a:t>official</a:t>
            </a:r>
            <a:r>
              <a:rPr dirty="0" sz="1100" spc="-40">
                <a:latin typeface="Trebuchet MS"/>
                <a:cs typeface="Trebuchet MS"/>
              </a:rPr>
              <a:t> </a:t>
            </a:r>
            <a:r>
              <a:rPr dirty="0" sz="1100" spc="-90">
                <a:latin typeface="Trebuchet MS"/>
                <a:cs typeface="Trebuchet MS"/>
              </a:rPr>
              <a:t>tire</a:t>
            </a:r>
            <a:r>
              <a:rPr dirty="0" sz="1100" spc="-110">
                <a:latin typeface="Trebuchet MS"/>
                <a:cs typeface="Trebuchet MS"/>
              </a:rPr>
              <a:t> </a:t>
            </a:r>
            <a:r>
              <a:rPr dirty="0" sz="1100" spc="-55">
                <a:latin typeface="Trebuchet MS"/>
                <a:cs typeface="Trebuchet MS"/>
              </a:rPr>
              <a:t>supplier</a:t>
            </a:r>
            <a:r>
              <a:rPr dirty="0" sz="1100" spc="-45">
                <a:latin typeface="Trebuchet MS"/>
                <a:cs typeface="Trebuchet MS"/>
              </a:rPr>
              <a:t> </a:t>
            </a:r>
            <a:r>
              <a:rPr dirty="0" sz="1100" spc="-95">
                <a:latin typeface="Trebuchet MS"/>
                <a:cs typeface="Trebuchet MS"/>
              </a:rPr>
              <a:t>for</a:t>
            </a:r>
            <a:r>
              <a:rPr dirty="0" sz="1100" spc="-45">
                <a:latin typeface="Trebuchet MS"/>
                <a:cs typeface="Trebuchet MS"/>
              </a:rPr>
              <a:t> </a:t>
            </a:r>
            <a:r>
              <a:rPr dirty="0" sz="1100" spc="-90">
                <a:latin typeface="Trebuchet MS"/>
                <a:cs typeface="Trebuchet MS"/>
              </a:rPr>
              <a:t>Ferrari,</a:t>
            </a:r>
            <a:r>
              <a:rPr dirty="0" sz="1100" spc="-50">
                <a:latin typeface="Trebuchet MS"/>
                <a:cs typeface="Trebuchet MS"/>
              </a:rPr>
              <a:t> </a:t>
            </a:r>
            <a:r>
              <a:rPr dirty="0" sz="1100" spc="-20">
                <a:latin typeface="Trebuchet MS"/>
                <a:cs typeface="Trebuchet MS"/>
              </a:rPr>
              <a:t>they </a:t>
            </a:r>
            <a:r>
              <a:rPr dirty="0" sz="1100" spc="-60">
                <a:latin typeface="Trebuchet MS"/>
                <a:cs typeface="Trebuchet MS"/>
              </a:rPr>
              <a:t>handle</a:t>
            </a:r>
            <a:r>
              <a:rPr dirty="0" sz="1100" spc="-90">
                <a:latin typeface="Trebuchet MS"/>
                <a:cs typeface="Trebuchet MS"/>
              </a:rPr>
              <a:t> </a:t>
            </a:r>
            <a:r>
              <a:rPr dirty="0" sz="1100" spc="-70">
                <a:latin typeface="Trebuchet MS"/>
                <a:cs typeface="Trebuchet MS"/>
              </a:rPr>
              <a:t>the</a:t>
            </a:r>
            <a:r>
              <a:rPr dirty="0" sz="1100" spc="-85">
                <a:latin typeface="Trebuchet MS"/>
                <a:cs typeface="Trebuchet MS"/>
              </a:rPr>
              <a:t> </a:t>
            </a:r>
            <a:r>
              <a:rPr dirty="0" sz="1100" spc="-65">
                <a:latin typeface="Trebuchet MS"/>
                <a:cs typeface="Trebuchet MS"/>
              </a:rPr>
              <a:t>production,</a:t>
            </a:r>
            <a:r>
              <a:rPr dirty="0" sz="1100" spc="-25">
                <a:latin typeface="Trebuchet MS"/>
                <a:cs typeface="Trebuchet MS"/>
              </a:rPr>
              <a:t> </a:t>
            </a:r>
            <a:r>
              <a:rPr dirty="0" sz="1100" spc="-75">
                <a:latin typeface="Trebuchet MS"/>
                <a:cs typeface="Trebuchet MS"/>
              </a:rPr>
              <a:t>distribution,</a:t>
            </a:r>
            <a:r>
              <a:rPr dirty="0" sz="1100" spc="-25">
                <a:latin typeface="Trebuchet MS"/>
                <a:cs typeface="Trebuchet MS"/>
              </a:rPr>
              <a:t> </a:t>
            </a:r>
            <a:r>
              <a:rPr dirty="0" sz="1100" spc="-60">
                <a:latin typeface="Trebuchet MS"/>
                <a:cs typeface="Trebuchet MS"/>
              </a:rPr>
              <a:t>and</a:t>
            </a:r>
            <a:r>
              <a:rPr dirty="0" sz="1100" spc="-30">
                <a:latin typeface="Trebuchet MS"/>
                <a:cs typeface="Trebuchet MS"/>
              </a:rPr>
              <a:t> </a:t>
            </a:r>
            <a:r>
              <a:rPr dirty="0" sz="1100" spc="-35">
                <a:latin typeface="Trebuchet MS"/>
                <a:cs typeface="Trebuchet MS"/>
              </a:rPr>
              <a:t>storage </a:t>
            </a:r>
            <a:r>
              <a:rPr dirty="0" sz="1100" spc="-50">
                <a:latin typeface="Trebuchet MS"/>
                <a:cs typeface="Trebuchet MS"/>
              </a:rPr>
              <a:t>of</a:t>
            </a:r>
            <a:r>
              <a:rPr dirty="0" sz="1100" spc="-90">
                <a:latin typeface="Trebuchet MS"/>
                <a:cs typeface="Trebuchet MS"/>
              </a:rPr>
              <a:t> </a:t>
            </a:r>
            <a:r>
              <a:rPr dirty="0" sz="1100" spc="-70">
                <a:latin typeface="Trebuchet MS"/>
                <a:cs typeface="Trebuchet MS"/>
              </a:rPr>
              <a:t>tires</a:t>
            </a:r>
            <a:r>
              <a:rPr dirty="0" sz="1100" spc="-55">
                <a:latin typeface="Trebuchet MS"/>
                <a:cs typeface="Trebuchet MS"/>
              </a:rPr>
              <a:t> </a:t>
            </a:r>
            <a:r>
              <a:rPr dirty="0" sz="1100" spc="-95">
                <a:latin typeface="Trebuchet MS"/>
                <a:cs typeface="Trebuchet MS"/>
              </a:rPr>
              <a:t>for</a:t>
            </a:r>
            <a:r>
              <a:rPr dirty="0" sz="1100" spc="-35">
                <a:latin typeface="Trebuchet MS"/>
                <a:cs typeface="Trebuchet MS"/>
              </a:rPr>
              <a:t> </a:t>
            </a:r>
            <a:r>
              <a:rPr dirty="0" sz="1100" spc="-80">
                <a:latin typeface="Trebuchet MS"/>
                <a:cs typeface="Trebuchet MS"/>
              </a:rPr>
              <a:t>Ferrari</a:t>
            </a:r>
            <a:r>
              <a:rPr dirty="0" sz="1100" spc="-75">
                <a:latin typeface="Trebuchet MS"/>
                <a:cs typeface="Trebuchet MS"/>
              </a:rPr>
              <a:t> </a:t>
            </a:r>
            <a:r>
              <a:rPr dirty="0" sz="1100" spc="-60">
                <a:latin typeface="Trebuchet MS"/>
                <a:cs typeface="Trebuchet MS"/>
              </a:rPr>
              <a:t>vehicles,</a:t>
            </a:r>
            <a:r>
              <a:rPr dirty="0" sz="1100" spc="-125">
                <a:latin typeface="Trebuchet MS"/>
                <a:cs typeface="Trebuchet MS"/>
              </a:rPr>
              <a:t> </a:t>
            </a:r>
            <a:r>
              <a:rPr dirty="0" sz="1100" spc="-80">
                <a:latin typeface="Trebuchet MS"/>
                <a:cs typeface="Trebuchet MS"/>
              </a:rPr>
              <a:t>therefore</a:t>
            </a:r>
            <a:r>
              <a:rPr dirty="0" sz="1100" spc="-95">
                <a:latin typeface="Trebuchet MS"/>
                <a:cs typeface="Trebuchet MS"/>
              </a:rPr>
              <a:t> </a:t>
            </a:r>
            <a:r>
              <a:rPr dirty="0" sz="1100" spc="-10">
                <a:latin typeface="Trebuchet MS"/>
                <a:cs typeface="Trebuchet MS"/>
              </a:rPr>
              <a:t>limited </a:t>
            </a:r>
            <a:r>
              <a:rPr dirty="0" sz="1100" spc="-50">
                <a:latin typeface="Trebuchet MS"/>
                <a:cs typeface="Trebuchet MS"/>
              </a:rPr>
              <a:t>synergies</a:t>
            </a:r>
            <a:r>
              <a:rPr dirty="0" sz="1100" spc="-60">
                <a:latin typeface="Trebuchet MS"/>
                <a:cs typeface="Trebuchet MS"/>
              </a:rPr>
              <a:t> </a:t>
            </a:r>
            <a:r>
              <a:rPr dirty="0" sz="1100" spc="-70">
                <a:latin typeface="Trebuchet MS"/>
                <a:cs typeface="Trebuchet MS"/>
              </a:rPr>
              <a:t>will</a:t>
            </a:r>
            <a:r>
              <a:rPr dirty="0" sz="1100" spc="-125">
                <a:latin typeface="Trebuchet MS"/>
                <a:cs typeface="Trebuchet MS"/>
              </a:rPr>
              <a:t> </a:t>
            </a:r>
            <a:r>
              <a:rPr dirty="0" sz="1100" spc="-40">
                <a:latin typeface="Trebuchet MS"/>
                <a:cs typeface="Trebuchet MS"/>
              </a:rPr>
              <a:t>be</a:t>
            </a:r>
            <a:r>
              <a:rPr dirty="0" sz="1100" spc="-105">
                <a:latin typeface="Trebuchet MS"/>
                <a:cs typeface="Trebuchet MS"/>
              </a:rPr>
              <a:t> </a:t>
            </a:r>
            <a:r>
              <a:rPr dirty="0" sz="1100" spc="-70">
                <a:latin typeface="Trebuchet MS"/>
                <a:cs typeface="Trebuchet MS"/>
              </a:rPr>
              <a:t>generated</a:t>
            </a:r>
            <a:r>
              <a:rPr dirty="0" sz="1100" spc="-135">
                <a:latin typeface="Trebuchet MS"/>
                <a:cs typeface="Trebuchet MS"/>
              </a:rPr>
              <a:t> </a:t>
            </a:r>
            <a:r>
              <a:rPr dirty="0" sz="1100" spc="-70">
                <a:latin typeface="Trebuchet MS"/>
                <a:cs typeface="Trebuchet MS"/>
              </a:rPr>
              <a:t>from</a:t>
            </a:r>
            <a:r>
              <a:rPr dirty="0" sz="1100" spc="-65">
                <a:latin typeface="Trebuchet MS"/>
                <a:cs typeface="Trebuchet MS"/>
              </a:rPr>
              <a:t> </a:t>
            </a:r>
            <a:r>
              <a:rPr dirty="0" sz="1100" spc="-70">
                <a:latin typeface="Trebuchet MS"/>
                <a:cs typeface="Trebuchet MS"/>
              </a:rPr>
              <a:t>the</a:t>
            </a:r>
            <a:r>
              <a:rPr dirty="0" sz="1100" spc="-100">
                <a:latin typeface="Trebuchet MS"/>
                <a:cs typeface="Trebuchet MS"/>
              </a:rPr>
              <a:t> </a:t>
            </a:r>
            <a:r>
              <a:rPr dirty="0" sz="1100" spc="-10">
                <a:latin typeface="Trebuchet MS"/>
                <a:cs typeface="Trebuchet MS"/>
              </a:rPr>
              <a:t>supply </a:t>
            </a:r>
            <a:r>
              <a:rPr dirty="0" sz="1100" spc="-50">
                <a:latin typeface="Trebuchet MS"/>
                <a:cs typeface="Trebuchet MS"/>
              </a:rPr>
              <a:t>chain</a:t>
            </a:r>
            <a:r>
              <a:rPr dirty="0" sz="1100" spc="-130">
                <a:latin typeface="Trebuchet MS"/>
                <a:cs typeface="Trebuchet MS"/>
              </a:rPr>
              <a:t> </a:t>
            </a:r>
            <a:r>
              <a:rPr dirty="0" sz="1100" spc="-35">
                <a:latin typeface="Trebuchet MS"/>
                <a:cs typeface="Trebuchet MS"/>
              </a:rPr>
              <a:t>and</a:t>
            </a:r>
            <a:r>
              <a:rPr dirty="0" sz="1100" spc="-60">
                <a:latin typeface="Trebuchet MS"/>
                <a:cs typeface="Trebuchet MS"/>
              </a:rPr>
              <a:t> </a:t>
            </a:r>
            <a:r>
              <a:rPr dirty="0" sz="1100" spc="-55">
                <a:latin typeface="Trebuchet MS"/>
                <a:cs typeface="Trebuchet MS"/>
              </a:rPr>
              <a:t>storage</a:t>
            </a:r>
            <a:r>
              <a:rPr dirty="0" sz="1100" spc="-105">
                <a:latin typeface="Trebuchet MS"/>
                <a:cs typeface="Trebuchet MS"/>
              </a:rPr>
              <a:t> </a:t>
            </a:r>
            <a:r>
              <a:rPr dirty="0" sz="1100" spc="-10">
                <a:latin typeface="Trebuchet MS"/>
                <a:cs typeface="Trebuchet MS"/>
              </a:rPr>
              <a:t>aspect.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95" name="object 95" descr=""/>
          <p:cNvSpPr/>
          <p:nvPr/>
        </p:nvSpPr>
        <p:spPr>
          <a:xfrm>
            <a:off x="8924925" y="4581525"/>
            <a:ext cx="2949575" cy="0"/>
          </a:xfrm>
          <a:custGeom>
            <a:avLst/>
            <a:gdLst/>
            <a:ahLst/>
            <a:cxnLst/>
            <a:rect l="l" t="t" r="r" b="b"/>
            <a:pathLst>
              <a:path w="2949575" h="0">
                <a:moveTo>
                  <a:pt x="0" y="0"/>
                </a:moveTo>
                <a:lnTo>
                  <a:pt x="2949575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6" name="object 96" descr=""/>
          <p:cNvSpPr txBox="1"/>
          <p:nvPr/>
        </p:nvSpPr>
        <p:spPr>
          <a:xfrm>
            <a:off x="9007475" y="4330382"/>
            <a:ext cx="1664335" cy="2203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250" spc="-10" b="1">
                <a:latin typeface="Trebuchet MS"/>
                <a:cs typeface="Trebuchet MS"/>
              </a:rPr>
              <a:t>Supply</a:t>
            </a:r>
            <a:r>
              <a:rPr dirty="0" sz="1250" spc="-145" b="1">
                <a:latin typeface="Trebuchet MS"/>
                <a:cs typeface="Trebuchet MS"/>
              </a:rPr>
              <a:t> </a:t>
            </a:r>
            <a:r>
              <a:rPr dirty="0" sz="1250" spc="-20" b="1">
                <a:latin typeface="Trebuchet MS"/>
                <a:cs typeface="Trebuchet MS"/>
              </a:rPr>
              <a:t>Chain</a:t>
            </a:r>
            <a:r>
              <a:rPr dirty="0" sz="1250" spc="-65" b="1">
                <a:latin typeface="Trebuchet MS"/>
                <a:cs typeface="Trebuchet MS"/>
              </a:rPr>
              <a:t> </a:t>
            </a:r>
            <a:r>
              <a:rPr dirty="0" sz="1250" spc="-10" b="1">
                <a:latin typeface="Trebuchet MS"/>
                <a:cs typeface="Trebuchet MS"/>
              </a:rPr>
              <a:t>Synergies</a:t>
            </a:r>
            <a:endParaRPr sz="1250">
              <a:latin typeface="Trebuchet MS"/>
              <a:cs typeface="Trebuchet MS"/>
            </a:endParaRPr>
          </a:p>
        </p:txBody>
      </p:sp>
      <p:sp>
        <p:nvSpPr>
          <p:cNvPr id="97" name="object 97" descr=""/>
          <p:cNvSpPr/>
          <p:nvPr/>
        </p:nvSpPr>
        <p:spPr>
          <a:xfrm>
            <a:off x="8620125" y="4181475"/>
            <a:ext cx="0" cy="1989455"/>
          </a:xfrm>
          <a:custGeom>
            <a:avLst/>
            <a:gdLst/>
            <a:ahLst/>
            <a:cxnLst/>
            <a:rect l="l" t="t" r="r" b="b"/>
            <a:pathLst>
              <a:path w="0" h="1989454">
                <a:moveTo>
                  <a:pt x="0" y="0"/>
                </a:moveTo>
                <a:lnTo>
                  <a:pt x="0" y="1989175"/>
                </a:lnTo>
              </a:path>
            </a:pathLst>
          </a:custGeom>
          <a:ln w="1905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238125" y="1038225"/>
            <a:ext cx="6134100" cy="2524125"/>
            <a:chOff x="238125" y="1038225"/>
            <a:chExt cx="6134100" cy="2524125"/>
          </a:xfrm>
        </p:grpSpPr>
        <p:sp>
          <p:nvSpPr>
            <p:cNvPr id="3" name="object 3" descr=""/>
            <p:cNvSpPr/>
            <p:nvPr/>
          </p:nvSpPr>
          <p:spPr>
            <a:xfrm>
              <a:off x="247650" y="1095375"/>
              <a:ext cx="6115050" cy="2457450"/>
            </a:xfrm>
            <a:custGeom>
              <a:avLst/>
              <a:gdLst/>
              <a:ahLst/>
              <a:cxnLst/>
              <a:rect l="l" t="t" r="r" b="b"/>
              <a:pathLst>
                <a:path w="6115050" h="2457450">
                  <a:moveTo>
                    <a:pt x="6115050" y="0"/>
                  </a:moveTo>
                  <a:lnTo>
                    <a:pt x="0" y="0"/>
                  </a:lnTo>
                  <a:lnTo>
                    <a:pt x="0" y="2457450"/>
                  </a:lnTo>
                  <a:lnTo>
                    <a:pt x="6115050" y="2457450"/>
                  </a:lnTo>
                  <a:lnTo>
                    <a:pt x="6115050" y="0"/>
                  </a:lnTo>
                  <a:close/>
                </a:path>
              </a:pathLst>
            </a:custGeom>
            <a:solidFill>
              <a:srgbClr val="D9F1D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247650" y="1095375"/>
              <a:ext cx="6115050" cy="2457450"/>
            </a:xfrm>
            <a:custGeom>
              <a:avLst/>
              <a:gdLst/>
              <a:ahLst/>
              <a:cxnLst/>
              <a:rect l="l" t="t" r="r" b="b"/>
              <a:pathLst>
                <a:path w="6115050" h="2457450">
                  <a:moveTo>
                    <a:pt x="0" y="2457450"/>
                  </a:moveTo>
                  <a:lnTo>
                    <a:pt x="6115050" y="2457450"/>
                  </a:lnTo>
                  <a:lnTo>
                    <a:pt x="6115050" y="0"/>
                  </a:lnTo>
                  <a:lnTo>
                    <a:pt x="0" y="0"/>
                  </a:lnTo>
                  <a:lnTo>
                    <a:pt x="0" y="2457450"/>
                  </a:lnTo>
                  <a:close/>
                </a:path>
              </a:pathLst>
            </a:custGeom>
            <a:ln w="19050">
              <a:solidFill>
                <a:srgbClr val="04233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400050" y="1047750"/>
              <a:ext cx="5419725" cy="0"/>
            </a:xfrm>
            <a:custGeom>
              <a:avLst/>
              <a:gdLst/>
              <a:ahLst/>
              <a:cxnLst/>
              <a:rect l="l" t="t" r="r" b="b"/>
              <a:pathLst>
                <a:path w="5419725" h="0">
                  <a:moveTo>
                    <a:pt x="0" y="0"/>
                  </a:moveTo>
                  <a:lnTo>
                    <a:pt x="5419217" y="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1533525" y="2609850"/>
              <a:ext cx="620395" cy="311785"/>
            </a:xfrm>
            <a:custGeom>
              <a:avLst/>
              <a:gdLst/>
              <a:ahLst/>
              <a:cxnLst/>
              <a:rect l="l" t="t" r="r" b="b"/>
              <a:pathLst>
                <a:path w="620394" h="311785">
                  <a:moveTo>
                    <a:pt x="3428" y="289178"/>
                  </a:moveTo>
                  <a:lnTo>
                    <a:pt x="1905" y="294004"/>
                  </a:lnTo>
                  <a:lnTo>
                    <a:pt x="508" y="302387"/>
                  </a:lnTo>
                  <a:lnTo>
                    <a:pt x="0" y="310134"/>
                  </a:lnTo>
                  <a:lnTo>
                    <a:pt x="19050" y="311276"/>
                  </a:lnTo>
                  <a:lnTo>
                    <a:pt x="19486" y="305053"/>
                  </a:lnTo>
                  <a:lnTo>
                    <a:pt x="19558" y="304038"/>
                  </a:lnTo>
                  <a:lnTo>
                    <a:pt x="19844" y="302387"/>
                  </a:lnTo>
                  <a:lnTo>
                    <a:pt x="20396" y="298830"/>
                  </a:lnTo>
                  <a:lnTo>
                    <a:pt x="20472" y="298343"/>
                  </a:lnTo>
                  <a:lnTo>
                    <a:pt x="20574" y="297688"/>
                  </a:lnTo>
                  <a:lnTo>
                    <a:pt x="21590" y="294766"/>
                  </a:lnTo>
                  <a:lnTo>
                    <a:pt x="3428" y="289178"/>
                  </a:lnTo>
                  <a:close/>
                </a:path>
                <a:path w="620394" h="311785">
                  <a:moveTo>
                    <a:pt x="24003" y="252857"/>
                  </a:moveTo>
                  <a:lnTo>
                    <a:pt x="22352" y="254635"/>
                  </a:lnTo>
                  <a:lnTo>
                    <a:pt x="16763" y="262127"/>
                  </a:lnTo>
                  <a:lnTo>
                    <a:pt x="12065" y="269494"/>
                  </a:lnTo>
                  <a:lnTo>
                    <a:pt x="28193" y="279653"/>
                  </a:lnTo>
                  <a:lnTo>
                    <a:pt x="32646" y="272657"/>
                  </a:lnTo>
                  <a:lnTo>
                    <a:pt x="32754" y="272487"/>
                  </a:lnTo>
                  <a:lnTo>
                    <a:pt x="37465" y="266319"/>
                  </a:lnTo>
                  <a:lnTo>
                    <a:pt x="38353" y="265302"/>
                  </a:lnTo>
                  <a:lnTo>
                    <a:pt x="24003" y="252857"/>
                  </a:lnTo>
                  <a:close/>
                </a:path>
                <a:path w="620394" h="311785">
                  <a:moveTo>
                    <a:pt x="52959" y="225171"/>
                  </a:moveTo>
                  <a:lnTo>
                    <a:pt x="43306" y="233172"/>
                  </a:lnTo>
                  <a:lnTo>
                    <a:pt x="37846" y="238125"/>
                  </a:lnTo>
                  <a:lnTo>
                    <a:pt x="50672" y="252222"/>
                  </a:lnTo>
                  <a:lnTo>
                    <a:pt x="55386" y="247957"/>
                  </a:lnTo>
                  <a:lnTo>
                    <a:pt x="63172" y="241426"/>
                  </a:lnTo>
                  <a:lnTo>
                    <a:pt x="63595" y="241046"/>
                  </a:lnTo>
                  <a:lnTo>
                    <a:pt x="64388" y="240411"/>
                  </a:lnTo>
                  <a:lnTo>
                    <a:pt x="52959" y="225171"/>
                  </a:lnTo>
                  <a:close/>
                </a:path>
                <a:path w="620394" h="311785">
                  <a:moveTo>
                    <a:pt x="85852" y="203580"/>
                  </a:moveTo>
                  <a:lnTo>
                    <a:pt x="79502" y="207137"/>
                  </a:lnTo>
                  <a:lnTo>
                    <a:pt x="69087" y="213995"/>
                  </a:lnTo>
                  <a:lnTo>
                    <a:pt x="79502" y="229870"/>
                  </a:lnTo>
                  <a:lnTo>
                    <a:pt x="89662" y="223265"/>
                  </a:lnTo>
                  <a:lnTo>
                    <a:pt x="95123" y="220217"/>
                  </a:lnTo>
                  <a:lnTo>
                    <a:pt x="85852" y="203580"/>
                  </a:lnTo>
                  <a:close/>
                </a:path>
                <a:path w="620394" h="311785">
                  <a:moveTo>
                    <a:pt x="120395" y="186182"/>
                  </a:moveTo>
                  <a:lnTo>
                    <a:pt x="103250" y="194183"/>
                  </a:lnTo>
                  <a:lnTo>
                    <a:pt x="111251" y="211454"/>
                  </a:lnTo>
                  <a:lnTo>
                    <a:pt x="128524" y="203326"/>
                  </a:lnTo>
                  <a:lnTo>
                    <a:pt x="120395" y="186182"/>
                  </a:lnTo>
                  <a:close/>
                </a:path>
                <a:path w="620394" h="311785">
                  <a:moveTo>
                    <a:pt x="157099" y="172085"/>
                  </a:moveTo>
                  <a:lnTo>
                    <a:pt x="147955" y="175005"/>
                  </a:lnTo>
                  <a:lnTo>
                    <a:pt x="138683" y="178688"/>
                  </a:lnTo>
                  <a:lnTo>
                    <a:pt x="145669" y="196469"/>
                  </a:lnTo>
                  <a:lnTo>
                    <a:pt x="155292" y="192673"/>
                  </a:lnTo>
                  <a:lnTo>
                    <a:pt x="163068" y="190119"/>
                  </a:lnTo>
                  <a:lnTo>
                    <a:pt x="157099" y="172085"/>
                  </a:lnTo>
                  <a:close/>
                </a:path>
                <a:path w="620394" h="311785">
                  <a:moveTo>
                    <a:pt x="194056" y="161162"/>
                  </a:moveTo>
                  <a:lnTo>
                    <a:pt x="175768" y="166115"/>
                  </a:lnTo>
                  <a:lnTo>
                    <a:pt x="180594" y="184530"/>
                  </a:lnTo>
                  <a:lnTo>
                    <a:pt x="199008" y="179577"/>
                  </a:lnTo>
                  <a:lnTo>
                    <a:pt x="194056" y="161162"/>
                  </a:lnTo>
                  <a:close/>
                </a:path>
                <a:path w="620394" h="311785">
                  <a:moveTo>
                    <a:pt x="232410" y="153035"/>
                  </a:moveTo>
                  <a:lnTo>
                    <a:pt x="228345" y="153542"/>
                  </a:lnTo>
                  <a:lnTo>
                    <a:pt x="213232" y="156717"/>
                  </a:lnTo>
                  <a:lnTo>
                    <a:pt x="217043" y="175387"/>
                  </a:lnTo>
                  <a:lnTo>
                    <a:pt x="231026" y="172463"/>
                  </a:lnTo>
                  <a:lnTo>
                    <a:pt x="231419" y="172463"/>
                  </a:lnTo>
                  <a:lnTo>
                    <a:pt x="232487" y="172093"/>
                  </a:lnTo>
                  <a:lnTo>
                    <a:pt x="233237" y="172093"/>
                  </a:lnTo>
                  <a:lnTo>
                    <a:pt x="235204" y="171830"/>
                  </a:lnTo>
                  <a:lnTo>
                    <a:pt x="232485" y="153542"/>
                  </a:lnTo>
                  <a:lnTo>
                    <a:pt x="232410" y="153035"/>
                  </a:lnTo>
                  <a:close/>
                </a:path>
                <a:path w="620394" h="311785">
                  <a:moveTo>
                    <a:pt x="233237" y="172093"/>
                  </a:moveTo>
                  <a:lnTo>
                    <a:pt x="232487" y="172093"/>
                  </a:lnTo>
                  <a:lnTo>
                    <a:pt x="231419" y="172463"/>
                  </a:lnTo>
                  <a:lnTo>
                    <a:pt x="230803" y="172463"/>
                  </a:lnTo>
                  <a:lnTo>
                    <a:pt x="233237" y="172093"/>
                  </a:lnTo>
                  <a:close/>
                </a:path>
                <a:path w="620394" h="311785">
                  <a:moveTo>
                    <a:pt x="233237" y="172093"/>
                  </a:moveTo>
                  <a:lnTo>
                    <a:pt x="230803" y="172463"/>
                  </a:lnTo>
                  <a:lnTo>
                    <a:pt x="231419" y="172463"/>
                  </a:lnTo>
                  <a:lnTo>
                    <a:pt x="233237" y="172093"/>
                  </a:lnTo>
                  <a:close/>
                </a:path>
                <a:path w="620394" h="311785">
                  <a:moveTo>
                    <a:pt x="270763" y="148082"/>
                  </a:moveTo>
                  <a:lnTo>
                    <a:pt x="256794" y="149351"/>
                  </a:lnTo>
                  <a:lnTo>
                    <a:pt x="251206" y="150113"/>
                  </a:lnTo>
                  <a:lnTo>
                    <a:pt x="254016" y="168323"/>
                  </a:lnTo>
                  <a:lnTo>
                    <a:pt x="254126" y="169037"/>
                  </a:lnTo>
                  <a:lnTo>
                    <a:pt x="258304" y="168323"/>
                  </a:lnTo>
                  <a:lnTo>
                    <a:pt x="272414" y="167004"/>
                  </a:lnTo>
                  <a:lnTo>
                    <a:pt x="270941" y="150113"/>
                  </a:lnTo>
                  <a:lnTo>
                    <a:pt x="270874" y="149351"/>
                  </a:lnTo>
                  <a:lnTo>
                    <a:pt x="270763" y="148082"/>
                  </a:lnTo>
                  <a:close/>
                </a:path>
                <a:path w="620394" h="311785">
                  <a:moveTo>
                    <a:pt x="309372" y="146050"/>
                  </a:moveTo>
                  <a:lnTo>
                    <a:pt x="290322" y="146558"/>
                  </a:lnTo>
                  <a:lnTo>
                    <a:pt x="290813" y="164973"/>
                  </a:lnTo>
                  <a:lnTo>
                    <a:pt x="290830" y="165608"/>
                  </a:lnTo>
                  <a:lnTo>
                    <a:pt x="309880" y="164973"/>
                  </a:lnTo>
                  <a:lnTo>
                    <a:pt x="309385" y="146558"/>
                  </a:lnTo>
                  <a:lnTo>
                    <a:pt x="309372" y="146050"/>
                  </a:lnTo>
                  <a:close/>
                </a:path>
                <a:path w="620394" h="311785">
                  <a:moveTo>
                    <a:pt x="346837" y="144652"/>
                  </a:moveTo>
                  <a:lnTo>
                    <a:pt x="342255" y="145057"/>
                  </a:lnTo>
                  <a:lnTo>
                    <a:pt x="328422" y="145414"/>
                  </a:lnTo>
                  <a:lnTo>
                    <a:pt x="328906" y="163575"/>
                  </a:lnTo>
                  <a:lnTo>
                    <a:pt x="328930" y="164464"/>
                  </a:lnTo>
                  <a:lnTo>
                    <a:pt x="344043" y="163957"/>
                  </a:lnTo>
                  <a:lnTo>
                    <a:pt x="348614" y="163575"/>
                  </a:lnTo>
                  <a:lnTo>
                    <a:pt x="346908" y="145414"/>
                  </a:lnTo>
                  <a:lnTo>
                    <a:pt x="346837" y="144652"/>
                  </a:lnTo>
                  <a:close/>
                </a:path>
                <a:path w="620394" h="311785">
                  <a:moveTo>
                    <a:pt x="384175" y="140335"/>
                  </a:moveTo>
                  <a:lnTo>
                    <a:pt x="369479" y="142512"/>
                  </a:lnTo>
                  <a:lnTo>
                    <a:pt x="365760" y="142875"/>
                  </a:lnTo>
                  <a:lnTo>
                    <a:pt x="367490" y="161289"/>
                  </a:lnTo>
                  <a:lnTo>
                    <a:pt x="367538" y="161798"/>
                  </a:lnTo>
                  <a:lnTo>
                    <a:pt x="372999" y="161289"/>
                  </a:lnTo>
                  <a:lnTo>
                    <a:pt x="386969" y="159258"/>
                  </a:lnTo>
                  <a:lnTo>
                    <a:pt x="384175" y="140335"/>
                  </a:lnTo>
                  <a:close/>
                </a:path>
                <a:path w="620394" h="311785">
                  <a:moveTo>
                    <a:pt x="421005" y="133476"/>
                  </a:moveTo>
                  <a:lnTo>
                    <a:pt x="402463" y="137413"/>
                  </a:lnTo>
                  <a:lnTo>
                    <a:pt x="406273" y="156083"/>
                  </a:lnTo>
                  <a:lnTo>
                    <a:pt x="424942" y="152146"/>
                  </a:lnTo>
                  <a:lnTo>
                    <a:pt x="421005" y="133476"/>
                  </a:lnTo>
                  <a:close/>
                </a:path>
                <a:path w="620394" h="311785">
                  <a:moveTo>
                    <a:pt x="452106" y="125395"/>
                  </a:moveTo>
                  <a:lnTo>
                    <a:pt x="438912" y="128904"/>
                  </a:lnTo>
                  <a:lnTo>
                    <a:pt x="443864" y="147320"/>
                  </a:lnTo>
                  <a:lnTo>
                    <a:pt x="456056" y="144145"/>
                  </a:lnTo>
                  <a:lnTo>
                    <a:pt x="462661" y="141859"/>
                  </a:lnTo>
                  <a:lnTo>
                    <a:pt x="457482" y="125872"/>
                  </a:lnTo>
                  <a:lnTo>
                    <a:pt x="450675" y="125872"/>
                  </a:lnTo>
                  <a:lnTo>
                    <a:pt x="452106" y="125395"/>
                  </a:lnTo>
                  <a:close/>
                </a:path>
                <a:path w="620394" h="311785">
                  <a:moveTo>
                    <a:pt x="456819" y="123825"/>
                  </a:moveTo>
                  <a:lnTo>
                    <a:pt x="450675" y="125872"/>
                  </a:lnTo>
                  <a:lnTo>
                    <a:pt x="457482" y="125872"/>
                  </a:lnTo>
                  <a:lnTo>
                    <a:pt x="456819" y="123825"/>
                  </a:lnTo>
                  <a:close/>
                </a:path>
                <a:path w="620394" h="311785">
                  <a:moveTo>
                    <a:pt x="492125" y="111125"/>
                  </a:moveTo>
                  <a:lnTo>
                    <a:pt x="474980" y="117855"/>
                  </a:lnTo>
                  <a:lnTo>
                    <a:pt x="474852" y="117855"/>
                  </a:lnTo>
                  <a:lnTo>
                    <a:pt x="480696" y="135636"/>
                  </a:lnTo>
                  <a:lnTo>
                    <a:pt x="480822" y="136016"/>
                  </a:lnTo>
                  <a:lnTo>
                    <a:pt x="481711" y="135636"/>
                  </a:lnTo>
                  <a:lnTo>
                    <a:pt x="499110" y="128777"/>
                  </a:lnTo>
                  <a:lnTo>
                    <a:pt x="494788" y="117855"/>
                  </a:lnTo>
                  <a:lnTo>
                    <a:pt x="474980" y="117855"/>
                  </a:lnTo>
                  <a:lnTo>
                    <a:pt x="475614" y="117601"/>
                  </a:lnTo>
                  <a:lnTo>
                    <a:pt x="494687" y="117601"/>
                  </a:lnTo>
                  <a:lnTo>
                    <a:pt x="492125" y="111125"/>
                  </a:lnTo>
                  <a:close/>
                </a:path>
                <a:path w="620394" h="311785">
                  <a:moveTo>
                    <a:pt x="525399" y="95503"/>
                  </a:moveTo>
                  <a:lnTo>
                    <a:pt x="520644" y="98171"/>
                  </a:lnTo>
                  <a:lnTo>
                    <a:pt x="520150" y="98425"/>
                  </a:lnTo>
                  <a:lnTo>
                    <a:pt x="508888" y="103632"/>
                  </a:lnTo>
                  <a:lnTo>
                    <a:pt x="517017" y="120903"/>
                  </a:lnTo>
                  <a:lnTo>
                    <a:pt x="529082" y="115315"/>
                  </a:lnTo>
                  <a:lnTo>
                    <a:pt x="534669" y="112140"/>
                  </a:lnTo>
                  <a:lnTo>
                    <a:pt x="525399" y="95503"/>
                  </a:lnTo>
                  <a:close/>
                </a:path>
                <a:path w="620394" h="311785">
                  <a:moveTo>
                    <a:pt x="557402" y="76200"/>
                  </a:moveTo>
                  <a:lnTo>
                    <a:pt x="541401" y="86613"/>
                  </a:lnTo>
                  <a:lnTo>
                    <a:pt x="551942" y="102488"/>
                  </a:lnTo>
                  <a:lnTo>
                    <a:pt x="567817" y="92075"/>
                  </a:lnTo>
                  <a:lnTo>
                    <a:pt x="557402" y="76200"/>
                  </a:lnTo>
                  <a:close/>
                </a:path>
                <a:path w="620394" h="311785">
                  <a:moveTo>
                    <a:pt x="618435" y="51942"/>
                  </a:moveTo>
                  <a:lnTo>
                    <a:pt x="581025" y="51942"/>
                  </a:lnTo>
                  <a:lnTo>
                    <a:pt x="596900" y="62611"/>
                  </a:lnTo>
                  <a:lnTo>
                    <a:pt x="591267" y="70986"/>
                  </a:lnTo>
                  <a:lnTo>
                    <a:pt x="617347" y="85089"/>
                  </a:lnTo>
                  <a:lnTo>
                    <a:pt x="618435" y="51942"/>
                  </a:lnTo>
                  <a:close/>
                </a:path>
                <a:path w="620394" h="311785">
                  <a:moveTo>
                    <a:pt x="576719" y="63119"/>
                  </a:moveTo>
                  <a:lnTo>
                    <a:pt x="574039" y="63119"/>
                  </a:lnTo>
                  <a:lnTo>
                    <a:pt x="572135" y="65150"/>
                  </a:lnTo>
                  <a:lnTo>
                    <a:pt x="571626" y="65150"/>
                  </a:lnTo>
                  <a:lnTo>
                    <a:pt x="583819" y="79755"/>
                  </a:lnTo>
                  <a:lnTo>
                    <a:pt x="587248" y="76962"/>
                  </a:lnTo>
                  <a:lnTo>
                    <a:pt x="591267" y="70986"/>
                  </a:lnTo>
                  <a:lnTo>
                    <a:pt x="580477" y="65150"/>
                  </a:lnTo>
                  <a:lnTo>
                    <a:pt x="572135" y="65150"/>
                  </a:lnTo>
                  <a:lnTo>
                    <a:pt x="572799" y="64163"/>
                  </a:lnTo>
                  <a:lnTo>
                    <a:pt x="578651" y="64163"/>
                  </a:lnTo>
                  <a:lnTo>
                    <a:pt x="576719" y="63119"/>
                  </a:lnTo>
                  <a:close/>
                </a:path>
                <a:path w="620394" h="311785">
                  <a:moveTo>
                    <a:pt x="581025" y="51942"/>
                  </a:moveTo>
                  <a:lnTo>
                    <a:pt x="574361" y="61843"/>
                  </a:lnTo>
                  <a:lnTo>
                    <a:pt x="591267" y="70986"/>
                  </a:lnTo>
                  <a:lnTo>
                    <a:pt x="596900" y="62611"/>
                  </a:lnTo>
                  <a:lnTo>
                    <a:pt x="581025" y="51942"/>
                  </a:lnTo>
                  <a:close/>
                </a:path>
                <a:path w="620394" h="311785">
                  <a:moveTo>
                    <a:pt x="574039" y="63119"/>
                  </a:moveTo>
                  <a:lnTo>
                    <a:pt x="572799" y="64163"/>
                  </a:lnTo>
                  <a:lnTo>
                    <a:pt x="572135" y="65150"/>
                  </a:lnTo>
                  <a:lnTo>
                    <a:pt x="574039" y="63119"/>
                  </a:lnTo>
                  <a:close/>
                </a:path>
                <a:path w="620394" h="311785">
                  <a:moveTo>
                    <a:pt x="574361" y="61843"/>
                  </a:moveTo>
                  <a:lnTo>
                    <a:pt x="572799" y="64163"/>
                  </a:lnTo>
                  <a:lnTo>
                    <a:pt x="574039" y="63119"/>
                  </a:lnTo>
                  <a:lnTo>
                    <a:pt x="576719" y="63119"/>
                  </a:lnTo>
                  <a:lnTo>
                    <a:pt x="574361" y="61843"/>
                  </a:lnTo>
                  <a:close/>
                </a:path>
                <a:path w="620394" h="311785">
                  <a:moveTo>
                    <a:pt x="620141" y="0"/>
                  </a:moveTo>
                  <a:lnTo>
                    <a:pt x="550418" y="48895"/>
                  </a:lnTo>
                  <a:lnTo>
                    <a:pt x="574361" y="61843"/>
                  </a:lnTo>
                  <a:lnTo>
                    <a:pt x="581025" y="51942"/>
                  </a:lnTo>
                  <a:lnTo>
                    <a:pt x="618435" y="51942"/>
                  </a:lnTo>
                  <a:lnTo>
                    <a:pt x="62014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51736" y="2232278"/>
              <a:ext cx="200279" cy="371348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33069" y="85661"/>
            <a:ext cx="2395220" cy="334645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-90"/>
              <a:t>Acquisition</a:t>
            </a:r>
            <a:r>
              <a:rPr dirty="0" spc="-114"/>
              <a:t> </a:t>
            </a:r>
            <a:r>
              <a:rPr dirty="0" spc="-85"/>
              <a:t>Feasibility</a:t>
            </a:r>
          </a:p>
        </p:txBody>
      </p:sp>
      <p:sp>
        <p:nvSpPr>
          <p:cNvPr id="9" name="object 9" descr=""/>
          <p:cNvSpPr txBox="1"/>
          <p:nvPr/>
        </p:nvSpPr>
        <p:spPr>
          <a:xfrm>
            <a:off x="339725" y="390842"/>
            <a:ext cx="11509375" cy="254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496040" algn="l"/>
              </a:tabLst>
            </a:pPr>
            <a:r>
              <a:rPr dirty="0" u="heavy" sz="1500" spc="40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heavy" sz="1500" spc="-8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Acquiring</a:t>
            </a:r>
            <a:r>
              <a:rPr dirty="0" u="heavy" sz="1500" spc="-175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heavy" sz="1500" spc="-95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Pirelli</a:t>
            </a:r>
            <a:r>
              <a:rPr dirty="0" u="heavy" sz="1500" spc="-125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heavy" sz="1500" spc="-6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disrupts</a:t>
            </a:r>
            <a:r>
              <a:rPr dirty="0" u="heavy" sz="1500" spc="-125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heavy" sz="1500" spc="-95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operational </a:t>
            </a:r>
            <a:r>
              <a:rPr dirty="0" u="heavy" sz="1500" spc="-9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efficiency</a:t>
            </a:r>
            <a:r>
              <a:rPr dirty="0" u="heavy" sz="1500" spc="-16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heavy" sz="1500" spc="-7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and</a:t>
            </a:r>
            <a:r>
              <a:rPr dirty="0" u="heavy" sz="1500" spc="-14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heavy" sz="1500" spc="-85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achieving</a:t>
            </a:r>
            <a:r>
              <a:rPr dirty="0" u="heavy" sz="1500" spc="-95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strategic</a:t>
            </a:r>
            <a:r>
              <a:rPr dirty="0" u="heavy" sz="1500" spc="-9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heavy" sz="1500" spc="-1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targets</a:t>
            </a:r>
            <a:r>
              <a:rPr dirty="0" u="heavy" sz="150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	</a:t>
            </a:r>
            <a:endParaRPr sz="1500">
              <a:latin typeface="Trebuchet MS"/>
              <a:cs typeface="Trebuchet MS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2355850" y="6366192"/>
            <a:ext cx="741680" cy="462915"/>
          </a:xfrm>
          <a:prstGeom prst="rect">
            <a:avLst/>
          </a:prstGeom>
        </p:spPr>
        <p:txBody>
          <a:bodyPr wrap="square" lIns="0" tIns="10160" rIns="0" bIns="0" rtlCol="0" vert="horz">
            <a:spAutoFit/>
          </a:bodyPr>
          <a:lstStyle/>
          <a:p>
            <a:pPr marL="12700" marR="5080" indent="44450">
              <a:lnSpc>
                <a:spcPct val="102800"/>
              </a:lnSpc>
              <a:spcBef>
                <a:spcPts val="80"/>
              </a:spcBef>
            </a:pPr>
            <a:r>
              <a:rPr dirty="0" sz="1400" spc="-20" b="1">
                <a:solidFill>
                  <a:srgbClr val="A6A6A6"/>
                </a:solidFill>
                <a:latin typeface="Trebuchet MS"/>
                <a:cs typeface="Trebuchet MS"/>
              </a:rPr>
              <a:t>Industry </a:t>
            </a:r>
            <a:r>
              <a:rPr dirty="0" sz="1400" spc="-80" b="1">
                <a:solidFill>
                  <a:srgbClr val="A6A6A6"/>
                </a:solidFill>
                <a:latin typeface="Trebuchet MS"/>
                <a:cs typeface="Trebuchet MS"/>
              </a:rPr>
              <a:t>Overview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3730625" y="6160866"/>
            <a:ext cx="1378585" cy="668020"/>
          </a:xfrm>
          <a:prstGeom prst="rect">
            <a:avLst/>
          </a:prstGeom>
        </p:spPr>
        <p:txBody>
          <a:bodyPr wrap="square" lIns="0" tIns="39369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309"/>
              </a:spcBef>
              <a:tabLst>
                <a:tab pos="1352550" algn="l"/>
              </a:tabLst>
            </a:pPr>
            <a:r>
              <a:rPr dirty="0" u="heavy" sz="900">
                <a:uFill>
                  <a:solidFill>
                    <a:srgbClr val="A6A6A6"/>
                  </a:solidFill>
                </a:uFill>
                <a:latin typeface="Segoe UI Emoji"/>
                <a:cs typeface="Segoe UI Emoji"/>
              </a:rPr>
              <a:t>	</a:t>
            </a:r>
            <a:endParaRPr sz="900">
              <a:latin typeface="Segoe UI Emoji"/>
              <a:cs typeface="Segoe UI Emoji"/>
            </a:endParaRPr>
          </a:p>
          <a:p>
            <a:pPr algn="ctr" marL="317500" marR="319405">
              <a:lnSpc>
                <a:spcPct val="102800"/>
              </a:lnSpc>
              <a:spcBef>
                <a:spcPts val="305"/>
              </a:spcBef>
            </a:pPr>
            <a:r>
              <a:rPr dirty="0" sz="1400" spc="-45" b="1">
                <a:solidFill>
                  <a:srgbClr val="A6A6A6"/>
                </a:solidFill>
                <a:latin typeface="Trebuchet MS"/>
                <a:cs typeface="Trebuchet MS"/>
              </a:rPr>
              <a:t>Company </a:t>
            </a:r>
            <a:r>
              <a:rPr dirty="0" sz="1400" spc="-10" b="1">
                <a:solidFill>
                  <a:srgbClr val="A6A6A6"/>
                </a:solidFill>
                <a:latin typeface="Trebuchet MS"/>
                <a:cs typeface="Trebuchet MS"/>
              </a:rPr>
              <a:t>Analysis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657542" y="6366192"/>
            <a:ext cx="768350" cy="462915"/>
          </a:xfrm>
          <a:prstGeom prst="rect">
            <a:avLst/>
          </a:prstGeom>
        </p:spPr>
        <p:txBody>
          <a:bodyPr wrap="square" lIns="0" tIns="10160" rIns="0" bIns="0" rtlCol="0" vert="horz">
            <a:spAutoFit/>
          </a:bodyPr>
          <a:lstStyle/>
          <a:p>
            <a:pPr marL="13970" marR="5080" indent="-1905">
              <a:lnSpc>
                <a:spcPct val="102800"/>
              </a:lnSpc>
              <a:spcBef>
                <a:spcPts val="80"/>
              </a:spcBef>
            </a:pPr>
            <a:r>
              <a:rPr dirty="0" sz="1400" spc="-75" b="1">
                <a:solidFill>
                  <a:srgbClr val="A6A6A6"/>
                </a:solidFill>
                <a:latin typeface="Trebuchet MS"/>
                <a:cs typeface="Trebuchet MS"/>
              </a:rPr>
              <a:t>Executive </a:t>
            </a:r>
            <a:r>
              <a:rPr dirty="0" sz="1400" spc="-40" b="1">
                <a:solidFill>
                  <a:srgbClr val="A6A6A6"/>
                </a:solidFill>
                <a:latin typeface="Trebuchet MS"/>
                <a:cs typeface="Trebuchet MS"/>
              </a:rPr>
              <a:t>Summary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433069" y="795020"/>
            <a:ext cx="4728845" cy="21971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250" spc="-35" b="1">
                <a:latin typeface="Tahoma"/>
                <a:cs typeface="Tahoma"/>
              </a:rPr>
              <a:t>Open</a:t>
            </a:r>
            <a:r>
              <a:rPr dirty="0" sz="1250" spc="-110" b="1">
                <a:latin typeface="Tahoma"/>
                <a:cs typeface="Tahoma"/>
              </a:rPr>
              <a:t> </a:t>
            </a:r>
            <a:r>
              <a:rPr dirty="0" sz="1250" spc="-40" b="1">
                <a:latin typeface="Tahoma"/>
                <a:cs typeface="Tahoma"/>
              </a:rPr>
              <a:t>Roads</a:t>
            </a:r>
            <a:r>
              <a:rPr dirty="0" sz="1250" spc="-95" b="1">
                <a:latin typeface="Tahoma"/>
                <a:cs typeface="Tahoma"/>
              </a:rPr>
              <a:t> </a:t>
            </a:r>
            <a:r>
              <a:rPr dirty="0" sz="1250" spc="-40" b="1">
                <a:latin typeface="Tahoma"/>
                <a:cs typeface="Tahoma"/>
              </a:rPr>
              <a:t>vs.</a:t>
            </a:r>
            <a:r>
              <a:rPr dirty="0" sz="1250" spc="-45" b="1">
                <a:latin typeface="Tahoma"/>
                <a:cs typeface="Tahoma"/>
              </a:rPr>
              <a:t> </a:t>
            </a:r>
            <a:r>
              <a:rPr dirty="0" sz="1250" b="1">
                <a:latin typeface="Tahoma"/>
                <a:cs typeface="Tahoma"/>
              </a:rPr>
              <a:t>Closed</a:t>
            </a:r>
            <a:r>
              <a:rPr dirty="0" sz="1250" spc="-30" b="1">
                <a:latin typeface="Tahoma"/>
                <a:cs typeface="Tahoma"/>
              </a:rPr>
              <a:t> </a:t>
            </a:r>
            <a:r>
              <a:rPr dirty="0" sz="1250" spc="-40" b="1">
                <a:latin typeface="Tahoma"/>
                <a:cs typeface="Tahoma"/>
              </a:rPr>
              <a:t>Lanes:</a:t>
            </a:r>
            <a:r>
              <a:rPr dirty="0" sz="1250" spc="-45" b="1">
                <a:latin typeface="Tahoma"/>
                <a:cs typeface="Tahoma"/>
              </a:rPr>
              <a:t> </a:t>
            </a:r>
            <a:r>
              <a:rPr dirty="0" sz="1250" spc="-70" b="1">
                <a:latin typeface="Tahoma"/>
                <a:cs typeface="Tahoma"/>
              </a:rPr>
              <a:t>The</a:t>
            </a:r>
            <a:r>
              <a:rPr dirty="0" sz="1250" spc="-75" b="1">
                <a:latin typeface="Tahoma"/>
                <a:cs typeface="Tahoma"/>
              </a:rPr>
              <a:t> </a:t>
            </a:r>
            <a:r>
              <a:rPr dirty="0" sz="1250" spc="-80" b="1">
                <a:latin typeface="Tahoma"/>
                <a:cs typeface="Tahoma"/>
              </a:rPr>
              <a:t>Trade-</a:t>
            </a:r>
            <a:r>
              <a:rPr dirty="0" sz="1250" spc="-25" b="1">
                <a:latin typeface="Tahoma"/>
                <a:cs typeface="Tahoma"/>
              </a:rPr>
              <a:t>offs</a:t>
            </a:r>
            <a:r>
              <a:rPr dirty="0" sz="1250" spc="-100" b="1">
                <a:latin typeface="Tahoma"/>
                <a:cs typeface="Tahoma"/>
              </a:rPr>
              <a:t> </a:t>
            </a:r>
            <a:r>
              <a:rPr dirty="0" sz="1250" spc="-45" b="1">
                <a:latin typeface="Tahoma"/>
                <a:cs typeface="Tahoma"/>
              </a:rPr>
              <a:t>of</a:t>
            </a:r>
            <a:r>
              <a:rPr dirty="0" sz="1250" spc="-95" b="1">
                <a:latin typeface="Tahoma"/>
                <a:cs typeface="Tahoma"/>
              </a:rPr>
              <a:t> </a:t>
            </a:r>
            <a:r>
              <a:rPr dirty="0" sz="1250" spc="-50" b="1">
                <a:latin typeface="Tahoma"/>
                <a:cs typeface="Tahoma"/>
              </a:rPr>
              <a:t>producing</a:t>
            </a:r>
            <a:r>
              <a:rPr dirty="0" sz="1250" spc="-95" b="1">
                <a:latin typeface="Tahoma"/>
                <a:cs typeface="Tahoma"/>
              </a:rPr>
              <a:t> </a:t>
            </a:r>
            <a:r>
              <a:rPr dirty="0" sz="1250" spc="-10" b="1">
                <a:latin typeface="Tahoma"/>
                <a:cs typeface="Tahoma"/>
              </a:rPr>
              <a:t>tires</a:t>
            </a:r>
            <a:endParaRPr sz="1250">
              <a:latin typeface="Tahoma"/>
              <a:cs typeface="Tahoma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348615" y="1078547"/>
            <a:ext cx="2366645" cy="1974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u="sng" sz="1100" spc="-65" b="1" i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Traditional</a:t>
            </a:r>
            <a:r>
              <a:rPr dirty="0" u="sng" sz="1100" spc="-20" b="1" i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sng" sz="1100" spc="-35" b="1" i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Partnership</a:t>
            </a:r>
            <a:r>
              <a:rPr dirty="0" u="sng" sz="1100" spc="-50" b="1" i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sng" sz="1100" spc="-30" b="1" i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work</a:t>
            </a:r>
            <a:r>
              <a:rPr dirty="0" u="sng" sz="1100" spc="-65" b="1" i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sng" sz="1100" spc="-10" b="1" i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better…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15" name="object 1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401425" y="76200"/>
            <a:ext cx="438150" cy="533400"/>
          </a:xfrm>
          <a:prstGeom prst="rect">
            <a:avLst/>
          </a:prstGeom>
        </p:spPr>
      </p:pic>
      <p:grpSp>
        <p:nvGrpSpPr>
          <p:cNvPr id="16" name="object 16" descr=""/>
          <p:cNvGrpSpPr/>
          <p:nvPr/>
        </p:nvGrpSpPr>
        <p:grpSpPr>
          <a:xfrm>
            <a:off x="304800" y="2085975"/>
            <a:ext cx="1171575" cy="304800"/>
            <a:chOff x="304800" y="2085975"/>
            <a:chExt cx="1171575" cy="304800"/>
          </a:xfrm>
        </p:grpSpPr>
        <p:sp>
          <p:nvSpPr>
            <p:cNvPr id="17" name="object 17" descr=""/>
            <p:cNvSpPr/>
            <p:nvPr/>
          </p:nvSpPr>
          <p:spPr>
            <a:xfrm>
              <a:off x="314325" y="2095500"/>
              <a:ext cx="1152525" cy="285750"/>
            </a:xfrm>
            <a:custGeom>
              <a:avLst/>
              <a:gdLst/>
              <a:ahLst/>
              <a:cxnLst/>
              <a:rect l="l" t="t" r="r" b="b"/>
              <a:pathLst>
                <a:path w="1152525" h="285750">
                  <a:moveTo>
                    <a:pt x="1104900" y="0"/>
                  </a:moveTo>
                  <a:lnTo>
                    <a:pt x="47625" y="0"/>
                  </a:lnTo>
                  <a:lnTo>
                    <a:pt x="29087" y="3744"/>
                  </a:lnTo>
                  <a:lnTo>
                    <a:pt x="13949" y="13954"/>
                  </a:lnTo>
                  <a:lnTo>
                    <a:pt x="3742" y="29092"/>
                  </a:lnTo>
                  <a:lnTo>
                    <a:pt x="0" y="47625"/>
                  </a:lnTo>
                  <a:lnTo>
                    <a:pt x="0" y="238125"/>
                  </a:lnTo>
                  <a:lnTo>
                    <a:pt x="3742" y="256657"/>
                  </a:lnTo>
                  <a:lnTo>
                    <a:pt x="13949" y="271795"/>
                  </a:lnTo>
                  <a:lnTo>
                    <a:pt x="29087" y="282005"/>
                  </a:lnTo>
                  <a:lnTo>
                    <a:pt x="47625" y="285750"/>
                  </a:lnTo>
                  <a:lnTo>
                    <a:pt x="1104900" y="285750"/>
                  </a:lnTo>
                  <a:lnTo>
                    <a:pt x="1123432" y="282005"/>
                  </a:lnTo>
                  <a:lnTo>
                    <a:pt x="1138570" y="271795"/>
                  </a:lnTo>
                  <a:lnTo>
                    <a:pt x="1148780" y="256657"/>
                  </a:lnTo>
                  <a:lnTo>
                    <a:pt x="1152525" y="238125"/>
                  </a:lnTo>
                  <a:lnTo>
                    <a:pt x="1152525" y="47625"/>
                  </a:lnTo>
                  <a:lnTo>
                    <a:pt x="1148780" y="29092"/>
                  </a:lnTo>
                  <a:lnTo>
                    <a:pt x="1138570" y="13954"/>
                  </a:lnTo>
                  <a:lnTo>
                    <a:pt x="1123432" y="3744"/>
                  </a:lnTo>
                  <a:lnTo>
                    <a:pt x="11049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314325" y="2095500"/>
              <a:ext cx="1152525" cy="285750"/>
            </a:xfrm>
            <a:custGeom>
              <a:avLst/>
              <a:gdLst/>
              <a:ahLst/>
              <a:cxnLst/>
              <a:rect l="l" t="t" r="r" b="b"/>
              <a:pathLst>
                <a:path w="1152525" h="285750">
                  <a:moveTo>
                    <a:pt x="0" y="47625"/>
                  </a:moveTo>
                  <a:lnTo>
                    <a:pt x="3742" y="29092"/>
                  </a:lnTo>
                  <a:lnTo>
                    <a:pt x="13949" y="13954"/>
                  </a:lnTo>
                  <a:lnTo>
                    <a:pt x="29087" y="3744"/>
                  </a:lnTo>
                  <a:lnTo>
                    <a:pt x="47625" y="0"/>
                  </a:lnTo>
                  <a:lnTo>
                    <a:pt x="1104900" y="0"/>
                  </a:lnTo>
                  <a:lnTo>
                    <a:pt x="1123432" y="3744"/>
                  </a:lnTo>
                  <a:lnTo>
                    <a:pt x="1138570" y="13954"/>
                  </a:lnTo>
                  <a:lnTo>
                    <a:pt x="1148780" y="29092"/>
                  </a:lnTo>
                  <a:lnTo>
                    <a:pt x="1152525" y="47625"/>
                  </a:lnTo>
                  <a:lnTo>
                    <a:pt x="1152525" y="238125"/>
                  </a:lnTo>
                  <a:lnTo>
                    <a:pt x="1148780" y="256657"/>
                  </a:lnTo>
                  <a:lnTo>
                    <a:pt x="1138570" y="271795"/>
                  </a:lnTo>
                  <a:lnTo>
                    <a:pt x="1123432" y="282005"/>
                  </a:lnTo>
                  <a:lnTo>
                    <a:pt x="1104900" y="285750"/>
                  </a:lnTo>
                  <a:lnTo>
                    <a:pt x="47625" y="285750"/>
                  </a:lnTo>
                  <a:lnTo>
                    <a:pt x="29087" y="282005"/>
                  </a:lnTo>
                  <a:lnTo>
                    <a:pt x="13949" y="271795"/>
                  </a:lnTo>
                  <a:lnTo>
                    <a:pt x="3742" y="256657"/>
                  </a:lnTo>
                  <a:lnTo>
                    <a:pt x="0" y="238125"/>
                  </a:lnTo>
                  <a:lnTo>
                    <a:pt x="0" y="47625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 descr=""/>
          <p:cNvSpPr txBox="1"/>
          <p:nvPr/>
        </p:nvSpPr>
        <p:spPr>
          <a:xfrm>
            <a:off x="511492" y="2052320"/>
            <a:ext cx="761365" cy="35941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algn="ctr">
              <a:lnSpc>
                <a:spcPts val="1300"/>
              </a:lnSpc>
              <a:spcBef>
                <a:spcPts val="125"/>
              </a:spcBef>
            </a:pPr>
            <a:r>
              <a:rPr dirty="0" sz="1100" spc="-10">
                <a:solidFill>
                  <a:srgbClr val="FFFFFF"/>
                </a:solidFill>
                <a:latin typeface="Segoe UI Emoji"/>
                <a:cs typeface="Segoe UI Emoji"/>
              </a:rPr>
              <a:t>Automakers</a:t>
            </a:r>
            <a:endParaRPr sz="1100">
              <a:latin typeface="Segoe UI Emoji"/>
              <a:cs typeface="Segoe UI Emoji"/>
            </a:endParaRPr>
          </a:p>
          <a:p>
            <a:pPr algn="ctr">
              <a:lnSpc>
                <a:spcPts val="1295"/>
              </a:lnSpc>
            </a:pPr>
            <a:r>
              <a:rPr dirty="0" sz="1100" spc="-10">
                <a:solidFill>
                  <a:srgbClr val="FFFFFF"/>
                </a:solidFill>
                <a:latin typeface="Segoe UI Emoji"/>
                <a:cs typeface="Segoe UI Emoji"/>
              </a:rPr>
              <a:t>(other)</a:t>
            </a:r>
            <a:endParaRPr sz="1100">
              <a:latin typeface="Segoe UI Emoji"/>
              <a:cs typeface="Segoe UI Emoji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3319526" y="1231582"/>
            <a:ext cx="895350" cy="1974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100" spc="-30">
                <a:latin typeface="Segoe UI Emoji"/>
                <a:cs typeface="Segoe UI Emoji"/>
              </a:rPr>
              <a:t>Tire</a:t>
            </a:r>
            <a:r>
              <a:rPr dirty="0" sz="1100" spc="-55">
                <a:latin typeface="Segoe UI Emoji"/>
                <a:cs typeface="Segoe UI Emoji"/>
              </a:rPr>
              <a:t> </a:t>
            </a:r>
            <a:r>
              <a:rPr dirty="0" sz="1100" spc="-10">
                <a:latin typeface="Segoe UI Emoji"/>
                <a:cs typeface="Segoe UI Emoji"/>
              </a:rPr>
              <a:t>Producers</a:t>
            </a:r>
            <a:endParaRPr sz="1100">
              <a:latin typeface="Segoe UI Emoji"/>
              <a:cs typeface="Segoe UI Emoji"/>
            </a:endParaRPr>
          </a:p>
        </p:txBody>
      </p:sp>
      <p:grpSp>
        <p:nvGrpSpPr>
          <p:cNvPr id="21" name="object 21" descr=""/>
          <p:cNvGrpSpPr/>
          <p:nvPr/>
        </p:nvGrpSpPr>
        <p:grpSpPr>
          <a:xfrm>
            <a:off x="295275" y="1447863"/>
            <a:ext cx="4324985" cy="2009775"/>
            <a:chOff x="295275" y="1447863"/>
            <a:chExt cx="4324985" cy="2009775"/>
          </a:xfrm>
        </p:grpSpPr>
        <p:sp>
          <p:nvSpPr>
            <p:cNvPr id="22" name="object 22" descr=""/>
            <p:cNvSpPr/>
            <p:nvPr/>
          </p:nvSpPr>
          <p:spPr>
            <a:xfrm>
              <a:off x="304800" y="2457450"/>
              <a:ext cx="1152525" cy="285750"/>
            </a:xfrm>
            <a:custGeom>
              <a:avLst/>
              <a:gdLst/>
              <a:ahLst/>
              <a:cxnLst/>
              <a:rect l="l" t="t" r="r" b="b"/>
              <a:pathLst>
                <a:path w="1152525" h="285750">
                  <a:moveTo>
                    <a:pt x="1104900" y="0"/>
                  </a:moveTo>
                  <a:lnTo>
                    <a:pt x="47625" y="0"/>
                  </a:lnTo>
                  <a:lnTo>
                    <a:pt x="29087" y="3744"/>
                  </a:lnTo>
                  <a:lnTo>
                    <a:pt x="13949" y="13954"/>
                  </a:lnTo>
                  <a:lnTo>
                    <a:pt x="3742" y="29092"/>
                  </a:lnTo>
                  <a:lnTo>
                    <a:pt x="0" y="47625"/>
                  </a:lnTo>
                  <a:lnTo>
                    <a:pt x="0" y="238125"/>
                  </a:lnTo>
                  <a:lnTo>
                    <a:pt x="3742" y="256657"/>
                  </a:lnTo>
                  <a:lnTo>
                    <a:pt x="13949" y="271795"/>
                  </a:lnTo>
                  <a:lnTo>
                    <a:pt x="29087" y="282005"/>
                  </a:lnTo>
                  <a:lnTo>
                    <a:pt x="47625" y="285750"/>
                  </a:lnTo>
                  <a:lnTo>
                    <a:pt x="1104900" y="285750"/>
                  </a:lnTo>
                  <a:lnTo>
                    <a:pt x="1123432" y="282005"/>
                  </a:lnTo>
                  <a:lnTo>
                    <a:pt x="1138570" y="271795"/>
                  </a:lnTo>
                  <a:lnTo>
                    <a:pt x="1148780" y="256657"/>
                  </a:lnTo>
                  <a:lnTo>
                    <a:pt x="1152525" y="238125"/>
                  </a:lnTo>
                  <a:lnTo>
                    <a:pt x="1152525" y="47625"/>
                  </a:lnTo>
                  <a:lnTo>
                    <a:pt x="1148780" y="29092"/>
                  </a:lnTo>
                  <a:lnTo>
                    <a:pt x="1138570" y="13954"/>
                  </a:lnTo>
                  <a:lnTo>
                    <a:pt x="1123432" y="3744"/>
                  </a:lnTo>
                  <a:lnTo>
                    <a:pt x="11049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304800" y="2457450"/>
              <a:ext cx="1152525" cy="285750"/>
            </a:xfrm>
            <a:custGeom>
              <a:avLst/>
              <a:gdLst/>
              <a:ahLst/>
              <a:cxnLst/>
              <a:rect l="l" t="t" r="r" b="b"/>
              <a:pathLst>
                <a:path w="1152525" h="285750">
                  <a:moveTo>
                    <a:pt x="0" y="47625"/>
                  </a:moveTo>
                  <a:lnTo>
                    <a:pt x="3742" y="29092"/>
                  </a:lnTo>
                  <a:lnTo>
                    <a:pt x="13949" y="13954"/>
                  </a:lnTo>
                  <a:lnTo>
                    <a:pt x="29087" y="3744"/>
                  </a:lnTo>
                  <a:lnTo>
                    <a:pt x="47625" y="0"/>
                  </a:lnTo>
                  <a:lnTo>
                    <a:pt x="1104900" y="0"/>
                  </a:lnTo>
                  <a:lnTo>
                    <a:pt x="1123432" y="3744"/>
                  </a:lnTo>
                  <a:lnTo>
                    <a:pt x="1138570" y="13954"/>
                  </a:lnTo>
                  <a:lnTo>
                    <a:pt x="1148780" y="29092"/>
                  </a:lnTo>
                  <a:lnTo>
                    <a:pt x="1152525" y="47625"/>
                  </a:lnTo>
                  <a:lnTo>
                    <a:pt x="1152525" y="238125"/>
                  </a:lnTo>
                  <a:lnTo>
                    <a:pt x="1148780" y="256657"/>
                  </a:lnTo>
                  <a:lnTo>
                    <a:pt x="1138570" y="271795"/>
                  </a:lnTo>
                  <a:lnTo>
                    <a:pt x="1123432" y="282005"/>
                  </a:lnTo>
                  <a:lnTo>
                    <a:pt x="1104900" y="285750"/>
                  </a:lnTo>
                  <a:lnTo>
                    <a:pt x="47625" y="285750"/>
                  </a:lnTo>
                  <a:lnTo>
                    <a:pt x="29087" y="282005"/>
                  </a:lnTo>
                  <a:lnTo>
                    <a:pt x="13949" y="271795"/>
                  </a:lnTo>
                  <a:lnTo>
                    <a:pt x="3742" y="256657"/>
                  </a:lnTo>
                  <a:lnTo>
                    <a:pt x="0" y="238125"/>
                  </a:lnTo>
                  <a:lnTo>
                    <a:pt x="0" y="47625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4" name="object 24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38300" y="1447863"/>
              <a:ext cx="2981388" cy="2009648"/>
            </a:xfrm>
            <a:prstGeom prst="rect">
              <a:avLst/>
            </a:prstGeom>
          </p:spPr>
        </p:pic>
      </p:grpSp>
      <p:sp>
        <p:nvSpPr>
          <p:cNvPr id="25" name="object 25" descr=""/>
          <p:cNvSpPr txBox="1"/>
          <p:nvPr/>
        </p:nvSpPr>
        <p:spPr>
          <a:xfrm>
            <a:off x="676909" y="2495486"/>
            <a:ext cx="421640" cy="1974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100" spc="-10">
                <a:solidFill>
                  <a:srgbClr val="FFFFFF"/>
                </a:solidFill>
                <a:latin typeface="Segoe UI Emoji"/>
                <a:cs typeface="Segoe UI Emoji"/>
              </a:rPr>
              <a:t>Ferrari</a:t>
            </a:r>
            <a:endParaRPr sz="1100">
              <a:latin typeface="Segoe UI Emoji"/>
              <a:cs typeface="Segoe UI Emoji"/>
            </a:endParaRPr>
          </a:p>
        </p:txBody>
      </p:sp>
      <p:sp>
        <p:nvSpPr>
          <p:cNvPr id="26" name="object 26" descr=""/>
          <p:cNvSpPr txBox="1"/>
          <p:nvPr/>
        </p:nvSpPr>
        <p:spPr>
          <a:xfrm>
            <a:off x="1841880" y="2356802"/>
            <a:ext cx="628650" cy="1974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100" spc="-10">
                <a:latin typeface="Segoe UI Emoji"/>
                <a:cs typeface="Segoe UI Emoji"/>
              </a:rPr>
              <a:t>Contracts</a:t>
            </a:r>
            <a:endParaRPr sz="1100">
              <a:latin typeface="Segoe UI Emoji"/>
              <a:cs typeface="Segoe UI Emoji"/>
            </a:endParaRPr>
          </a:p>
        </p:txBody>
      </p:sp>
      <p:sp>
        <p:nvSpPr>
          <p:cNvPr id="27" name="object 27" descr=""/>
          <p:cNvSpPr/>
          <p:nvPr/>
        </p:nvSpPr>
        <p:spPr>
          <a:xfrm>
            <a:off x="4672076" y="1338325"/>
            <a:ext cx="1609725" cy="942975"/>
          </a:xfrm>
          <a:custGeom>
            <a:avLst/>
            <a:gdLst/>
            <a:ahLst/>
            <a:cxnLst/>
            <a:rect l="l" t="t" r="r" b="b"/>
            <a:pathLst>
              <a:path w="1609725" h="942975">
                <a:moveTo>
                  <a:pt x="0" y="942975"/>
                </a:moveTo>
                <a:lnTo>
                  <a:pt x="1609725" y="942975"/>
                </a:lnTo>
                <a:lnTo>
                  <a:pt x="1609725" y="0"/>
                </a:lnTo>
                <a:lnTo>
                  <a:pt x="0" y="0"/>
                </a:lnTo>
                <a:lnTo>
                  <a:pt x="0" y="94297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 descr=""/>
          <p:cNvSpPr txBox="1"/>
          <p:nvPr/>
        </p:nvSpPr>
        <p:spPr>
          <a:xfrm>
            <a:off x="4672076" y="1338325"/>
            <a:ext cx="1609725" cy="942975"/>
          </a:xfrm>
          <a:prstGeom prst="rect">
            <a:avLst/>
          </a:prstGeom>
          <a:solidFill>
            <a:srgbClr val="FFFFFF"/>
          </a:solidFill>
        </p:spPr>
        <p:txBody>
          <a:bodyPr wrap="square" lIns="0" tIns="40005" rIns="0" bIns="0" rtlCol="0" vert="horz">
            <a:spAutoFit/>
          </a:bodyPr>
          <a:lstStyle/>
          <a:p>
            <a:pPr marL="88265" marR="101600">
              <a:lnSpc>
                <a:spcPct val="99600"/>
              </a:lnSpc>
              <a:spcBef>
                <a:spcPts val="315"/>
              </a:spcBef>
            </a:pPr>
            <a:r>
              <a:rPr dirty="0" sz="1100" spc="-10">
                <a:latin typeface="Segoe UI Emoji"/>
                <a:cs typeface="Segoe UI Emoji"/>
              </a:rPr>
              <a:t>Allows</a:t>
            </a:r>
            <a:r>
              <a:rPr dirty="0" sz="1100" spc="-65">
                <a:latin typeface="Segoe UI Emoji"/>
                <a:cs typeface="Segoe UI Emoji"/>
              </a:rPr>
              <a:t> </a:t>
            </a:r>
            <a:r>
              <a:rPr dirty="0" sz="1100" spc="-25">
                <a:latin typeface="Segoe UI Emoji"/>
                <a:cs typeface="Segoe UI Emoji"/>
              </a:rPr>
              <a:t>for</a:t>
            </a:r>
            <a:r>
              <a:rPr dirty="0" sz="1100" spc="-40">
                <a:latin typeface="Segoe UI Emoji"/>
                <a:cs typeface="Segoe UI Emoji"/>
              </a:rPr>
              <a:t> </a:t>
            </a:r>
            <a:r>
              <a:rPr dirty="0" sz="1100" spc="-20">
                <a:latin typeface="Segoe UI Emoji"/>
                <a:cs typeface="Segoe UI Emoji"/>
              </a:rPr>
              <a:t>both </a:t>
            </a:r>
            <a:r>
              <a:rPr dirty="0" sz="1100">
                <a:latin typeface="Segoe UI Emoji"/>
                <a:cs typeface="Segoe UI Emoji"/>
              </a:rPr>
              <a:t>manufacturers</a:t>
            </a:r>
            <a:r>
              <a:rPr dirty="0" sz="1100" spc="-85">
                <a:latin typeface="Segoe UI Emoji"/>
                <a:cs typeface="Segoe UI Emoji"/>
              </a:rPr>
              <a:t> </a:t>
            </a:r>
            <a:r>
              <a:rPr dirty="0" sz="1100" spc="-30">
                <a:latin typeface="Segoe UI Emoji"/>
                <a:cs typeface="Segoe UI Emoji"/>
              </a:rPr>
              <a:t>to</a:t>
            </a:r>
            <a:r>
              <a:rPr dirty="0" sz="1100" spc="-75">
                <a:latin typeface="Segoe UI Emoji"/>
                <a:cs typeface="Segoe UI Emoji"/>
              </a:rPr>
              <a:t> </a:t>
            </a:r>
            <a:r>
              <a:rPr dirty="0" sz="1100" spc="-20">
                <a:latin typeface="Segoe UI Emoji"/>
                <a:cs typeface="Segoe UI Emoji"/>
              </a:rPr>
              <a:t>focus </a:t>
            </a:r>
            <a:r>
              <a:rPr dirty="0" sz="1100" spc="-40">
                <a:latin typeface="Segoe UI Emoji"/>
                <a:cs typeface="Segoe UI Emoji"/>
              </a:rPr>
              <a:t>on</a:t>
            </a:r>
            <a:r>
              <a:rPr dirty="0" sz="1100" spc="-85">
                <a:latin typeface="Segoe UI Emoji"/>
                <a:cs typeface="Segoe UI Emoji"/>
              </a:rPr>
              <a:t> </a:t>
            </a:r>
            <a:r>
              <a:rPr dirty="0" sz="1100">
                <a:latin typeface="Segoe UI Emoji"/>
                <a:cs typeface="Segoe UI Emoji"/>
              </a:rPr>
              <a:t>core</a:t>
            </a:r>
            <a:r>
              <a:rPr dirty="0" sz="1100" spc="-50">
                <a:latin typeface="Segoe UI Emoji"/>
                <a:cs typeface="Segoe UI Emoji"/>
              </a:rPr>
              <a:t> </a:t>
            </a:r>
            <a:r>
              <a:rPr dirty="0" sz="1100" spc="-10">
                <a:latin typeface="Segoe UI Emoji"/>
                <a:cs typeface="Segoe UI Emoji"/>
              </a:rPr>
              <a:t>competencies and</a:t>
            </a:r>
            <a:r>
              <a:rPr dirty="0" sz="1100" spc="-110">
                <a:latin typeface="Segoe UI Emoji"/>
                <a:cs typeface="Segoe UI Emoji"/>
              </a:rPr>
              <a:t> </a:t>
            </a:r>
            <a:r>
              <a:rPr dirty="0" sz="1100" spc="-10">
                <a:latin typeface="Segoe UI Emoji"/>
                <a:cs typeface="Segoe UI Emoji"/>
              </a:rPr>
              <a:t>enables</a:t>
            </a:r>
            <a:r>
              <a:rPr dirty="0" sz="1100" spc="500">
                <a:latin typeface="Segoe UI Emoji"/>
                <a:cs typeface="Segoe UI Emoji"/>
              </a:rPr>
              <a:t> </a:t>
            </a:r>
            <a:r>
              <a:rPr dirty="0" sz="1100">
                <a:latin typeface="Segoe UI Emoji"/>
                <a:cs typeface="Segoe UI Emoji"/>
              </a:rPr>
              <a:t>economies</a:t>
            </a:r>
            <a:r>
              <a:rPr dirty="0" sz="1100" spc="-80">
                <a:latin typeface="Segoe UI Emoji"/>
                <a:cs typeface="Segoe UI Emoji"/>
              </a:rPr>
              <a:t> </a:t>
            </a:r>
            <a:r>
              <a:rPr dirty="0" sz="1100" spc="-40">
                <a:latin typeface="Segoe UI Emoji"/>
                <a:cs typeface="Segoe UI Emoji"/>
              </a:rPr>
              <a:t>of</a:t>
            </a:r>
            <a:r>
              <a:rPr dirty="0" sz="1100" spc="-100">
                <a:latin typeface="Segoe UI Emoji"/>
                <a:cs typeface="Segoe UI Emoji"/>
              </a:rPr>
              <a:t> </a:t>
            </a:r>
            <a:r>
              <a:rPr dirty="0" sz="1100" spc="40">
                <a:latin typeface="Segoe UI Emoji"/>
                <a:cs typeface="Segoe UI Emoji"/>
              </a:rPr>
              <a:t>scale.</a:t>
            </a:r>
            <a:endParaRPr sz="1100">
              <a:latin typeface="Segoe UI Emoji"/>
              <a:cs typeface="Segoe UI Emoji"/>
            </a:endParaRPr>
          </a:p>
        </p:txBody>
      </p:sp>
      <p:sp>
        <p:nvSpPr>
          <p:cNvPr id="29" name="object 29" descr=""/>
          <p:cNvSpPr/>
          <p:nvPr/>
        </p:nvSpPr>
        <p:spPr>
          <a:xfrm>
            <a:off x="4672076" y="2319401"/>
            <a:ext cx="1609725" cy="1104900"/>
          </a:xfrm>
          <a:custGeom>
            <a:avLst/>
            <a:gdLst/>
            <a:ahLst/>
            <a:cxnLst/>
            <a:rect l="l" t="t" r="r" b="b"/>
            <a:pathLst>
              <a:path w="1609725" h="1104900">
                <a:moveTo>
                  <a:pt x="0" y="1104900"/>
                </a:moveTo>
                <a:lnTo>
                  <a:pt x="1609725" y="1104900"/>
                </a:lnTo>
                <a:lnTo>
                  <a:pt x="1609725" y="0"/>
                </a:lnTo>
                <a:lnTo>
                  <a:pt x="0" y="0"/>
                </a:lnTo>
                <a:lnTo>
                  <a:pt x="0" y="11049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 descr=""/>
          <p:cNvSpPr txBox="1"/>
          <p:nvPr/>
        </p:nvSpPr>
        <p:spPr>
          <a:xfrm>
            <a:off x="4676838" y="2305113"/>
            <a:ext cx="1600200" cy="1114425"/>
          </a:xfrm>
          <a:prstGeom prst="rect">
            <a:avLst/>
          </a:prstGeom>
          <a:solidFill>
            <a:srgbClr val="FFFFFF"/>
          </a:solidFill>
        </p:spPr>
        <p:txBody>
          <a:bodyPr wrap="square" lIns="0" tIns="55880" rIns="0" bIns="0" rtlCol="0" vert="horz">
            <a:spAutoFit/>
          </a:bodyPr>
          <a:lstStyle/>
          <a:p>
            <a:pPr marL="83185" marR="129539">
              <a:lnSpc>
                <a:spcPct val="100200"/>
              </a:lnSpc>
              <a:spcBef>
                <a:spcPts val="440"/>
              </a:spcBef>
            </a:pPr>
            <a:r>
              <a:rPr dirty="0" sz="1100">
                <a:latin typeface="Segoe UI Emoji"/>
                <a:cs typeface="Segoe UI Emoji"/>
              </a:rPr>
              <a:t>Suppliers</a:t>
            </a:r>
            <a:r>
              <a:rPr dirty="0" sz="1100" spc="-90">
                <a:latin typeface="Segoe UI Emoji"/>
                <a:cs typeface="Segoe UI Emoji"/>
              </a:rPr>
              <a:t> </a:t>
            </a:r>
            <a:r>
              <a:rPr dirty="0" sz="1100" spc="-20">
                <a:latin typeface="Segoe UI Emoji"/>
                <a:cs typeface="Segoe UI Emoji"/>
              </a:rPr>
              <a:t>have </a:t>
            </a:r>
            <a:r>
              <a:rPr dirty="0" sz="1100">
                <a:latin typeface="Segoe UI Emoji"/>
                <a:cs typeface="Segoe UI Emoji"/>
              </a:rPr>
              <a:t>specialised</a:t>
            </a:r>
            <a:r>
              <a:rPr dirty="0" sz="1100" spc="40">
                <a:latin typeface="Segoe UI Emoji"/>
                <a:cs typeface="Segoe UI Emoji"/>
              </a:rPr>
              <a:t> </a:t>
            </a:r>
            <a:r>
              <a:rPr dirty="0" sz="1100" spc="-25">
                <a:latin typeface="Segoe UI Emoji"/>
                <a:cs typeface="Segoe UI Emoji"/>
              </a:rPr>
              <a:t>RCD </a:t>
            </a:r>
            <a:r>
              <a:rPr dirty="0" sz="1100" spc="-15">
                <a:latin typeface="Segoe UI Emoji"/>
                <a:cs typeface="Segoe UI Emoji"/>
              </a:rPr>
              <a:t>allowing</a:t>
            </a:r>
            <a:r>
              <a:rPr dirty="0" sz="1100" spc="-90">
                <a:latin typeface="Segoe UI Emoji"/>
                <a:cs typeface="Segoe UI Emoji"/>
              </a:rPr>
              <a:t> </a:t>
            </a:r>
            <a:r>
              <a:rPr dirty="0" sz="1100" spc="-10">
                <a:latin typeface="Segoe UI Emoji"/>
                <a:cs typeface="Segoe UI Emoji"/>
              </a:rPr>
              <a:t>them</a:t>
            </a:r>
            <a:r>
              <a:rPr dirty="0" sz="1100" spc="-125">
                <a:latin typeface="Segoe UI Emoji"/>
                <a:cs typeface="Segoe UI Emoji"/>
              </a:rPr>
              <a:t> </a:t>
            </a:r>
            <a:r>
              <a:rPr dirty="0" sz="1100" spc="-25">
                <a:latin typeface="Segoe UI Emoji"/>
                <a:cs typeface="Segoe UI Emoji"/>
              </a:rPr>
              <a:t>to</a:t>
            </a:r>
            <a:r>
              <a:rPr dirty="0" sz="1100" spc="-85">
                <a:latin typeface="Segoe UI Emoji"/>
                <a:cs typeface="Segoe UI Emoji"/>
              </a:rPr>
              <a:t> </a:t>
            </a:r>
            <a:r>
              <a:rPr dirty="0" sz="1100" spc="-20">
                <a:latin typeface="Segoe UI Emoji"/>
                <a:cs typeface="Segoe UI Emoji"/>
              </a:rPr>
              <a:t>adapt </a:t>
            </a:r>
            <a:r>
              <a:rPr dirty="0" sz="1100" spc="-10">
                <a:latin typeface="Segoe UI Emoji"/>
                <a:cs typeface="Segoe UI Emoji"/>
              </a:rPr>
              <a:t>quickly</a:t>
            </a:r>
            <a:r>
              <a:rPr dirty="0" sz="1100" spc="-110">
                <a:latin typeface="Segoe UI Emoji"/>
                <a:cs typeface="Segoe UI Emoji"/>
              </a:rPr>
              <a:t> </a:t>
            </a:r>
            <a:r>
              <a:rPr dirty="0" sz="1100" spc="-25">
                <a:latin typeface="Segoe UI Emoji"/>
                <a:cs typeface="Segoe UI Emoji"/>
              </a:rPr>
              <a:t>to</a:t>
            </a:r>
            <a:r>
              <a:rPr dirty="0" sz="1100" spc="-60">
                <a:latin typeface="Segoe UI Emoji"/>
                <a:cs typeface="Segoe UI Emoji"/>
              </a:rPr>
              <a:t> </a:t>
            </a:r>
            <a:r>
              <a:rPr dirty="0" sz="1100" spc="-10">
                <a:latin typeface="Segoe UI Emoji"/>
                <a:cs typeface="Segoe UI Emoji"/>
              </a:rPr>
              <a:t>new</a:t>
            </a:r>
            <a:r>
              <a:rPr dirty="0" sz="1100" spc="-110">
                <a:latin typeface="Segoe UI Emoji"/>
                <a:cs typeface="Segoe UI Emoji"/>
              </a:rPr>
              <a:t> </a:t>
            </a:r>
            <a:r>
              <a:rPr dirty="0" sz="1100" spc="-10">
                <a:latin typeface="Segoe UI Emoji"/>
                <a:cs typeface="Segoe UI Emoji"/>
              </a:rPr>
              <a:t>vehicle </a:t>
            </a:r>
            <a:r>
              <a:rPr dirty="0" sz="1100">
                <a:latin typeface="Segoe UI Emoji"/>
                <a:cs typeface="Segoe UI Emoji"/>
              </a:rPr>
              <a:t>releases </a:t>
            </a:r>
            <a:r>
              <a:rPr dirty="0" sz="1100" spc="-10">
                <a:latin typeface="Segoe UI Emoji"/>
                <a:cs typeface="Segoe UI Emoji"/>
              </a:rPr>
              <a:t>and</a:t>
            </a:r>
            <a:r>
              <a:rPr dirty="0" sz="1100" spc="-15">
                <a:latin typeface="Segoe UI Emoji"/>
                <a:cs typeface="Segoe UI Emoji"/>
              </a:rPr>
              <a:t> </a:t>
            </a:r>
            <a:r>
              <a:rPr dirty="0" sz="1100" spc="-20">
                <a:latin typeface="Segoe UI Emoji"/>
                <a:cs typeface="Segoe UI Emoji"/>
              </a:rPr>
              <a:t>model </a:t>
            </a:r>
            <a:r>
              <a:rPr dirty="0" sz="1100" spc="-10">
                <a:latin typeface="Segoe UI Emoji"/>
                <a:cs typeface="Segoe UI Emoji"/>
              </a:rPr>
              <a:t>modifications.</a:t>
            </a:r>
            <a:endParaRPr sz="1100">
              <a:latin typeface="Segoe UI Emoji"/>
              <a:cs typeface="Segoe UI Emoji"/>
            </a:endParaRPr>
          </a:p>
        </p:txBody>
      </p:sp>
      <p:sp>
        <p:nvSpPr>
          <p:cNvPr id="31" name="object 31" descr=""/>
          <p:cNvSpPr txBox="1"/>
          <p:nvPr/>
        </p:nvSpPr>
        <p:spPr>
          <a:xfrm>
            <a:off x="319087" y="2919476"/>
            <a:ext cx="2457450" cy="4286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</a:ln>
        </p:spPr>
        <p:txBody>
          <a:bodyPr wrap="square" lIns="0" tIns="40005" rIns="0" bIns="0" rtlCol="0" vert="horz">
            <a:spAutoFit/>
          </a:bodyPr>
          <a:lstStyle/>
          <a:p>
            <a:pPr marL="91440">
              <a:lnSpc>
                <a:spcPts val="1300"/>
              </a:lnSpc>
              <a:spcBef>
                <a:spcPts val="315"/>
              </a:spcBef>
            </a:pPr>
            <a:r>
              <a:rPr dirty="0" sz="1100">
                <a:latin typeface="Segoe UI Emoji"/>
                <a:cs typeface="Segoe UI Emoji"/>
              </a:rPr>
              <a:t>Enable</a:t>
            </a:r>
            <a:r>
              <a:rPr dirty="0" sz="1100" spc="25">
                <a:latin typeface="Segoe UI Emoji"/>
                <a:cs typeface="Segoe UI Emoji"/>
              </a:rPr>
              <a:t> </a:t>
            </a:r>
            <a:r>
              <a:rPr dirty="0" sz="1100">
                <a:latin typeface="Segoe UI Emoji"/>
                <a:cs typeface="Segoe UI Emoji"/>
              </a:rPr>
              <a:t>access</a:t>
            </a:r>
            <a:r>
              <a:rPr dirty="0" sz="1100" spc="-5">
                <a:latin typeface="Segoe UI Emoji"/>
                <a:cs typeface="Segoe UI Emoji"/>
              </a:rPr>
              <a:t> </a:t>
            </a:r>
            <a:r>
              <a:rPr dirty="0" sz="1100" spc="-25">
                <a:latin typeface="Segoe UI Emoji"/>
                <a:cs typeface="Segoe UI Emoji"/>
              </a:rPr>
              <a:t>to</a:t>
            </a:r>
            <a:r>
              <a:rPr dirty="0" sz="1100" spc="-5">
                <a:latin typeface="Segoe UI Emoji"/>
                <a:cs typeface="Segoe UI Emoji"/>
              </a:rPr>
              <a:t> </a:t>
            </a:r>
            <a:r>
              <a:rPr dirty="0" sz="1100" spc="-10">
                <a:latin typeface="Segoe UI Emoji"/>
                <a:cs typeface="Segoe UI Emoji"/>
              </a:rPr>
              <a:t>multiple</a:t>
            </a:r>
            <a:r>
              <a:rPr dirty="0" sz="1100" spc="-75">
                <a:latin typeface="Segoe UI Emoji"/>
                <a:cs typeface="Segoe UI Emoji"/>
              </a:rPr>
              <a:t> </a:t>
            </a:r>
            <a:r>
              <a:rPr dirty="0" sz="1100" spc="-10">
                <a:latin typeface="Segoe UI Emoji"/>
                <a:cs typeface="Segoe UI Emoji"/>
              </a:rPr>
              <a:t>suppliers</a:t>
            </a:r>
            <a:endParaRPr sz="1100">
              <a:latin typeface="Segoe UI Emoji"/>
              <a:cs typeface="Segoe UI Emoji"/>
            </a:endParaRPr>
          </a:p>
          <a:p>
            <a:pPr marL="91440">
              <a:lnSpc>
                <a:spcPts val="1300"/>
              </a:lnSpc>
            </a:pPr>
            <a:r>
              <a:rPr dirty="0" sz="1100" spc="-35">
                <a:latin typeface="Segoe UI Emoji"/>
                <a:cs typeface="Segoe UI Emoji"/>
              </a:rPr>
              <a:t>offering</a:t>
            </a:r>
            <a:r>
              <a:rPr dirty="0" sz="1100" spc="70">
                <a:latin typeface="Segoe UI Emoji"/>
                <a:cs typeface="Segoe UI Emoji"/>
              </a:rPr>
              <a:t> </a:t>
            </a:r>
            <a:r>
              <a:rPr dirty="0" sz="1100">
                <a:latin typeface="Segoe UI Emoji"/>
                <a:cs typeface="Segoe UI Emoji"/>
              </a:rPr>
              <a:t>specialised</a:t>
            </a:r>
            <a:r>
              <a:rPr dirty="0" sz="1100" spc="-35">
                <a:latin typeface="Segoe UI Emoji"/>
                <a:cs typeface="Segoe UI Emoji"/>
              </a:rPr>
              <a:t> </a:t>
            </a:r>
            <a:r>
              <a:rPr dirty="0" sz="1100" spc="-10">
                <a:latin typeface="Segoe UI Emoji"/>
                <a:cs typeface="Segoe UI Emoji"/>
              </a:rPr>
              <a:t>solutions.</a:t>
            </a:r>
            <a:endParaRPr sz="1100">
              <a:latin typeface="Segoe UI Emoji"/>
              <a:cs typeface="Segoe UI Emoji"/>
            </a:endParaRPr>
          </a:p>
        </p:txBody>
      </p:sp>
      <p:sp>
        <p:nvSpPr>
          <p:cNvPr id="32" name="object 32" descr=""/>
          <p:cNvSpPr txBox="1"/>
          <p:nvPr/>
        </p:nvSpPr>
        <p:spPr>
          <a:xfrm>
            <a:off x="319087" y="1300225"/>
            <a:ext cx="2219325" cy="5810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</a:ln>
        </p:spPr>
        <p:txBody>
          <a:bodyPr wrap="square" lIns="0" tIns="40640" rIns="0" bIns="0" rtlCol="0" vert="horz">
            <a:spAutoFit/>
          </a:bodyPr>
          <a:lstStyle/>
          <a:p>
            <a:pPr marL="86360" marR="179705">
              <a:lnSpc>
                <a:spcPct val="99500"/>
              </a:lnSpc>
              <a:spcBef>
                <a:spcPts val="320"/>
              </a:spcBef>
            </a:pPr>
            <a:r>
              <a:rPr dirty="0" sz="1100" spc="-40">
                <a:latin typeface="Segoe UI Emoji"/>
                <a:cs typeface="Segoe UI Emoji"/>
              </a:rPr>
              <a:t>Work</a:t>
            </a:r>
            <a:r>
              <a:rPr dirty="0" sz="1100" spc="-75">
                <a:latin typeface="Segoe UI Emoji"/>
                <a:cs typeface="Segoe UI Emoji"/>
              </a:rPr>
              <a:t> </a:t>
            </a:r>
            <a:r>
              <a:rPr dirty="0" sz="1100" spc="-10">
                <a:latin typeface="Segoe UI Emoji"/>
                <a:cs typeface="Segoe UI Emoji"/>
              </a:rPr>
              <a:t>with</a:t>
            </a:r>
            <a:r>
              <a:rPr dirty="0" sz="1100" spc="-70">
                <a:latin typeface="Segoe UI Emoji"/>
                <a:cs typeface="Segoe UI Emoji"/>
              </a:rPr>
              <a:t> </a:t>
            </a:r>
            <a:r>
              <a:rPr dirty="0" sz="1100" spc="-10">
                <a:latin typeface="Segoe UI Emoji"/>
                <a:cs typeface="Segoe UI Emoji"/>
              </a:rPr>
              <a:t>multiple</a:t>
            </a:r>
            <a:r>
              <a:rPr dirty="0" sz="1100" spc="-40">
                <a:latin typeface="Segoe UI Emoji"/>
                <a:cs typeface="Segoe UI Emoji"/>
              </a:rPr>
              <a:t> </a:t>
            </a:r>
            <a:r>
              <a:rPr dirty="0" sz="1100" spc="-20">
                <a:latin typeface="Segoe UI Emoji"/>
                <a:cs typeface="Segoe UI Emoji"/>
              </a:rPr>
              <a:t>tire</a:t>
            </a:r>
            <a:r>
              <a:rPr dirty="0" sz="1100" spc="-125">
                <a:latin typeface="Segoe UI Emoji"/>
                <a:cs typeface="Segoe UI Emoji"/>
              </a:rPr>
              <a:t> </a:t>
            </a:r>
            <a:r>
              <a:rPr dirty="0" sz="1100" spc="-10">
                <a:latin typeface="Segoe UI Emoji"/>
                <a:cs typeface="Segoe UI Emoji"/>
              </a:rPr>
              <a:t>suppliers </a:t>
            </a:r>
            <a:r>
              <a:rPr dirty="0" sz="1100" spc="-30">
                <a:latin typeface="Segoe UI Emoji"/>
                <a:cs typeface="Segoe UI Emoji"/>
              </a:rPr>
              <a:t>to</a:t>
            </a:r>
            <a:r>
              <a:rPr dirty="0" sz="1100" spc="-50">
                <a:latin typeface="Segoe UI Emoji"/>
                <a:cs typeface="Segoe UI Emoji"/>
              </a:rPr>
              <a:t> </a:t>
            </a:r>
            <a:r>
              <a:rPr dirty="0" sz="1100" spc="-25">
                <a:latin typeface="Segoe UI Emoji"/>
                <a:cs typeface="Segoe UI Emoji"/>
              </a:rPr>
              <a:t>avoid</a:t>
            </a:r>
            <a:r>
              <a:rPr dirty="0" sz="1100" spc="-55">
                <a:latin typeface="Segoe UI Emoji"/>
                <a:cs typeface="Segoe UI Emoji"/>
              </a:rPr>
              <a:t> </a:t>
            </a:r>
            <a:r>
              <a:rPr dirty="0" sz="1100" spc="-20">
                <a:latin typeface="Segoe UI Emoji"/>
                <a:cs typeface="Segoe UI Emoji"/>
              </a:rPr>
              <a:t>dependency</a:t>
            </a:r>
            <a:r>
              <a:rPr dirty="0" sz="1100" spc="-95">
                <a:latin typeface="Segoe UI Emoji"/>
                <a:cs typeface="Segoe UI Emoji"/>
              </a:rPr>
              <a:t> </a:t>
            </a:r>
            <a:r>
              <a:rPr dirty="0" sz="1100" spc="-25">
                <a:latin typeface="Segoe UI Emoji"/>
                <a:cs typeface="Segoe UI Emoji"/>
              </a:rPr>
              <a:t>and </a:t>
            </a:r>
            <a:r>
              <a:rPr dirty="0" sz="1100" spc="-10">
                <a:latin typeface="Segoe UI Emoji"/>
                <a:cs typeface="Segoe UI Emoji"/>
              </a:rPr>
              <a:t>maintain</a:t>
            </a:r>
            <a:r>
              <a:rPr dirty="0" sz="1100" spc="-45">
                <a:latin typeface="Segoe UI Emoji"/>
                <a:cs typeface="Segoe UI Emoji"/>
              </a:rPr>
              <a:t> </a:t>
            </a:r>
            <a:r>
              <a:rPr dirty="0" sz="1100" spc="-20">
                <a:latin typeface="Segoe UI Emoji"/>
                <a:cs typeface="Segoe UI Emoji"/>
              </a:rPr>
              <a:t>competitive</a:t>
            </a:r>
            <a:r>
              <a:rPr dirty="0" sz="1100" spc="-15">
                <a:latin typeface="Segoe UI Emoji"/>
                <a:cs typeface="Segoe UI Emoji"/>
              </a:rPr>
              <a:t> </a:t>
            </a:r>
            <a:r>
              <a:rPr dirty="0" sz="1100" spc="-10">
                <a:latin typeface="Segoe UI Emoji"/>
                <a:cs typeface="Segoe UI Emoji"/>
              </a:rPr>
              <a:t>pricing.</a:t>
            </a:r>
            <a:endParaRPr sz="1100">
              <a:latin typeface="Segoe UI Emoji"/>
              <a:cs typeface="Segoe UI Emoji"/>
            </a:endParaRPr>
          </a:p>
        </p:txBody>
      </p:sp>
      <p:grpSp>
        <p:nvGrpSpPr>
          <p:cNvPr id="33" name="object 33" descr=""/>
          <p:cNvGrpSpPr/>
          <p:nvPr/>
        </p:nvGrpSpPr>
        <p:grpSpPr>
          <a:xfrm>
            <a:off x="238125" y="1495425"/>
            <a:ext cx="6134100" cy="4648200"/>
            <a:chOff x="238125" y="1495425"/>
            <a:chExt cx="6134100" cy="4648200"/>
          </a:xfrm>
        </p:grpSpPr>
        <p:sp>
          <p:nvSpPr>
            <p:cNvPr id="34" name="object 34" descr=""/>
            <p:cNvSpPr/>
            <p:nvPr/>
          </p:nvSpPr>
          <p:spPr>
            <a:xfrm>
              <a:off x="3381375" y="1504950"/>
              <a:ext cx="390525" cy="314325"/>
            </a:xfrm>
            <a:custGeom>
              <a:avLst/>
              <a:gdLst/>
              <a:ahLst/>
              <a:cxnLst/>
              <a:rect l="l" t="t" r="r" b="b"/>
              <a:pathLst>
                <a:path w="390525" h="314325">
                  <a:moveTo>
                    <a:pt x="195325" y="0"/>
                  </a:moveTo>
                  <a:lnTo>
                    <a:pt x="143374" y="5613"/>
                  </a:lnTo>
                  <a:lnTo>
                    <a:pt x="96708" y="21453"/>
                  </a:lnTo>
                  <a:lnTo>
                    <a:pt x="57181" y="46021"/>
                  </a:lnTo>
                  <a:lnTo>
                    <a:pt x="26651" y="77818"/>
                  </a:lnTo>
                  <a:lnTo>
                    <a:pt x="6972" y="115343"/>
                  </a:lnTo>
                  <a:lnTo>
                    <a:pt x="0" y="157099"/>
                  </a:lnTo>
                  <a:lnTo>
                    <a:pt x="6972" y="198907"/>
                  </a:lnTo>
                  <a:lnTo>
                    <a:pt x="26651" y="236469"/>
                  </a:lnTo>
                  <a:lnTo>
                    <a:pt x="57181" y="268287"/>
                  </a:lnTo>
                  <a:lnTo>
                    <a:pt x="96708" y="292866"/>
                  </a:lnTo>
                  <a:lnTo>
                    <a:pt x="143374" y="308711"/>
                  </a:lnTo>
                  <a:lnTo>
                    <a:pt x="195325" y="314325"/>
                  </a:lnTo>
                  <a:lnTo>
                    <a:pt x="247223" y="308711"/>
                  </a:lnTo>
                  <a:lnTo>
                    <a:pt x="293854" y="292866"/>
                  </a:lnTo>
                  <a:lnTo>
                    <a:pt x="333359" y="268287"/>
                  </a:lnTo>
                  <a:lnTo>
                    <a:pt x="363878" y="236469"/>
                  </a:lnTo>
                  <a:lnTo>
                    <a:pt x="383553" y="198907"/>
                  </a:lnTo>
                  <a:lnTo>
                    <a:pt x="390525" y="157099"/>
                  </a:lnTo>
                  <a:lnTo>
                    <a:pt x="383553" y="115343"/>
                  </a:lnTo>
                  <a:lnTo>
                    <a:pt x="363878" y="77818"/>
                  </a:lnTo>
                  <a:lnTo>
                    <a:pt x="333359" y="46021"/>
                  </a:lnTo>
                  <a:lnTo>
                    <a:pt x="293854" y="21453"/>
                  </a:lnTo>
                  <a:lnTo>
                    <a:pt x="247223" y="5613"/>
                  </a:lnTo>
                  <a:lnTo>
                    <a:pt x="195325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 descr=""/>
            <p:cNvSpPr/>
            <p:nvPr/>
          </p:nvSpPr>
          <p:spPr>
            <a:xfrm>
              <a:off x="3381375" y="1504950"/>
              <a:ext cx="390525" cy="314325"/>
            </a:xfrm>
            <a:custGeom>
              <a:avLst/>
              <a:gdLst/>
              <a:ahLst/>
              <a:cxnLst/>
              <a:rect l="l" t="t" r="r" b="b"/>
              <a:pathLst>
                <a:path w="390525" h="314325">
                  <a:moveTo>
                    <a:pt x="0" y="157099"/>
                  </a:moveTo>
                  <a:lnTo>
                    <a:pt x="6972" y="115343"/>
                  </a:lnTo>
                  <a:lnTo>
                    <a:pt x="26651" y="77818"/>
                  </a:lnTo>
                  <a:lnTo>
                    <a:pt x="57181" y="46021"/>
                  </a:lnTo>
                  <a:lnTo>
                    <a:pt x="96708" y="21453"/>
                  </a:lnTo>
                  <a:lnTo>
                    <a:pt x="143374" y="5613"/>
                  </a:lnTo>
                  <a:lnTo>
                    <a:pt x="195325" y="0"/>
                  </a:lnTo>
                  <a:lnTo>
                    <a:pt x="247223" y="5613"/>
                  </a:lnTo>
                  <a:lnTo>
                    <a:pt x="293854" y="21453"/>
                  </a:lnTo>
                  <a:lnTo>
                    <a:pt x="333359" y="46021"/>
                  </a:lnTo>
                  <a:lnTo>
                    <a:pt x="363878" y="77818"/>
                  </a:lnTo>
                  <a:lnTo>
                    <a:pt x="383553" y="115343"/>
                  </a:lnTo>
                  <a:lnTo>
                    <a:pt x="390525" y="157099"/>
                  </a:lnTo>
                  <a:lnTo>
                    <a:pt x="383553" y="198907"/>
                  </a:lnTo>
                  <a:lnTo>
                    <a:pt x="363878" y="236469"/>
                  </a:lnTo>
                  <a:lnTo>
                    <a:pt x="333359" y="268287"/>
                  </a:lnTo>
                  <a:lnTo>
                    <a:pt x="293854" y="292866"/>
                  </a:lnTo>
                  <a:lnTo>
                    <a:pt x="247223" y="308711"/>
                  </a:lnTo>
                  <a:lnTo>
                    <a:pt x="195325" y="314325"/>
                  </a:lnTo>
                  <a:lnTo>
                    <a:pt x="143374" y="308711"/>
                  </a:lnTo>
                  <a:lnTo>
                    <a:pt x="96708" y="292866"/>
                  </a:lnTo>
                  <a:lnTo>
                    <a:pt x="57181" y="268287"/>
                  </a:lnTo>
                  <a:lnTo>
                    <a:pt x="26651" y="236469"/>
                  </a:lnTo>
                  <a:lnTo>
                    <a:pt x="6972" y="198907"/>
                  </a:lnTo>
                  <a:lnTo>
                    <a:pt x="0" y="157099"/>
                  </a:lnTo>
                  <a:close/>
                </a:path>
              </a:pathLst>
            </a:custGeom>
            <a:ln w="19050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 descr=""/>
            <p:cNvSpPr/>
            <p:nvPr/>
          </p:nvSpPr>
          <p:spPr>
            <a:xfrm>
              <a:off x="4029075" y="1781175"/>
              <a:ext cx="533400" cy="466725"/>
            </a:xfrm>
            <a:custGeom>
              <a:avLst/>
              <a:gdLst/>
              <a:ahLst/>
              <a:cxnLst/>
              <a:rect l="l" t="t" r="r" b="b"/>
              <a:pathLst>
                <a:path w="533400" h="466725">
                  <a:moveTo>
                    <a:pt x="266700" y="0"/>
                  </a:moveTo>
                  <a:lnTo>
                    <a:pt x="218753" y="3761"/>
                  </a:lnTo>
                  <a:lnTo>
                    <a:pt x="173629" y="14603"/>
                  </a:lnTo>
                  <a:lnTo>
                    <a:pt x="132079" y="31867"/>
                  </a:lnTo>
                  <a:lnTo>
                    <a:pt x="94858" y="54891"/>
                  </a:lnTo>
                  <a:lnTo>
                    <a:pt x="62716" y="83016"/>
                  </a:lnTo>
                  <a:lnTo>
                    <a:pt x="36406" y="115579"/>
                  </a:lnTo>
                  <a:lnTo>
                    <a:pt x="16682" y="151921"/>
                  </a:lnTo>
                  <a:lnTo>
                    <a:pt x="4296" y="191381"/>
                  </a:lnTo>
                  <a:lnTo>
                    <a:pt x="0" y="233299"/>
                  </a:lnTo>
                  <a:lnTo>
                    <a:pt x="4296" y="275254"/>
                  </a:lnTo>
                  <a:lnTo>
                    <a:pt x="16682" y="314743"/>
                  </a:lnTo>
                  <a:lnTo>
                    <a:pt x="36406" y="351107"/>
                  </a:lnTo>
                  <a:lnTo>
                    <a:pt x="62716" y="383687"/>
                  </a:lnTo>
                  <a:lnTo>
                    <a:pt x="94858" y="411821"/>
                  </a:lnTo>
                  <a:lnTo>
                    <a:pt x="132080" y="434852"/>
                  </a:lnTo>
                  <a:lnTo>
                    <a:pt x="173629" y="452119"/>
                  </a:lnTo>
                  <a:lnTo>
                    <a:pt x="218753" y="462963"/>
                  </a:lnTo>
                  <a:lnTo>
                    <a:pt x="266700" y="466725"/>
                  </a:lnTo>
                  <a:lnTo>
                    <a:pt x="314646" y="462963"/>
                  </a:lnTo>
                  <a:lnTo>
                    <a:pt x="359770" y="452119"/>
                  </a:lnTo>
                  <a:lnTo>
                    <a:pt x="401320" y="434852"/>
                  </a:lnTo>
                  <a:lnTo>
                    <a:pt x="438541" y="411821"/>
                  </a:lnTo>
                  <a:lnTo>
                    <a:pt x="470683" y="383687"/>
                  </a:lnTo>
                  <a:lnTo>
                    <a:pt x="496993" y="351107"/>
                  </a:lnTo>
                  <a:lnTo>
                    <a:pt x="516717" y="314743"/>
                  </a:lnTo>
                  <a:lnTo>
                    <a:pt x="529103" y="275254"/>
                  </a:lnTo>
                  <a:lnTo>
                    <a:pt x="533400" y="233299"/>
                  </a:lnTo>
                  <a:lnTo>
                    <a:pt x="529103" y="191381"/>
                  </a:lnTo>
                  <a:lnTo>
                    <a:pt x="516717" y="151921"/>
                  </a:lnTo>
                  <a:lnTo>
                    <a:pt x="496993" y="115579"/>
                  </a:lnTo>
                  <a:lnTo>
                    <a:pt x="470683" y="83016"/>
                  </a:lnTo>
                  <a:lnTo>
                    <a:pt x="438541" y="54891"/>
                  </a:lnTo>
                  <a:lnTo>
                    <a:pt x="401319" y="31867"/>
                  </a:lnTo>
                  <a:lnTo>
                    <a:pt x="359770" y="14603"/>
                  </a:lnTo>
                  <a:lnTo>
                    <a:pt x="314646" y="3761"/>
                  </a:lnTo>
                  <a:lnTo>
                    <a:pt x="26670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 descr=""/>
            <p:cNvSpPr/>
            <p:nvPr/>
          </p:nvSpPr>
          <p:spPr>
            <a:xfrm>
              <a:off x="4029075" y="1781175"/>
              <a:ext cx="533400" cy="466725"/>
            </a:xfrm>
            <a:custGeom>
              <a:avLst/>
              <a:gdLst/>
              <a:ahLst/>
              <a:cxnLst/>
              <a:rect l="l" t="t" r="r" b="b"/>
              <a:pathLst>
                <a:path w="533400" h="466725">
                  <a:moveTo>
                    <a:pt x="0" y="233299"/>
                  </a:moveTo>
                  <a:lnTo>
                    <a:pt x="4296" y="191381"/>
                  </a:lnTo>
                  <a:lnTo>
                    <a:pt x="16682" y="151921"/>
                  </a:lnTo>
                  <a:lnTo>
                    <a:pt x="36406" y="115579"/>
                  </a:lnTo>
                  <a:lnTo>
                    <a:pt x="62716" y="83016"/>
                  </a:lnTo>
                  <a:lnTo>
                    <a:pt x="94858" y="54891"/>
                  </a:lnTo>
                  <a:lnTo>
                    <a:pt x="132079" y="31867"/>
                  </a:lnTo>
                  <a:lnTo>
                    <a:pt x="173629" y="14603"/>
                  </a:lnTo>
                  <a:lnTo>
                    <a:pt x="218753" y="3761"/>
                  </a:lnTo>
                  <a:lnTo>
                    <a:pt x="266700" y="0"/>
                  </a:lnTo>
                  <a:lnTo>
                    <a:pt x="314646" y="3761"/>
                  </a:lnTo>
                  <a:lnTo>
                    <a:pt x="359770" y="14603"/>
                  </a:lnTo>
                  <a:lnTo>
                    <a:pt x="401319" y="31867"/>
                  </a:lnTo>
                  <a:lnTo>
                    <a:pt x="438541" y="54891"/>
                  </a:lnTo>
                  <a:lnTo>
                    <a:pt x="470683" y="83016"/>
                  </a:lnTo>
                  <a:lnTo>
                    <a:pt x="496993" y="115579"/>
                  </a:lnTo>
                  <a:lnTo>
                    <a:pt x="516717" y="151921"/>
                  </a:lnTo>
                  <a:lnTo>
                    <a:pt x="529103" y="191381"/>
                  </a:lnTo>
                  <a:lnTo>
                    <a:pt x="533400" y="233299"/>
                  </a:lnTo>
                  <a:lnTo>
                    <a:pt x="529103" y="275254"/>
                  </a:lnTo>
                  <a:lnTo>
                    <a:pt x="516717" y="314743"/>
                  </a:lnTo>
                  <a:lnTo>
                    <a:pt x="496993" y="351107"/>
                  </a:lnTo>
                  <a:lnTo>
                    <a:pt x="470683" y="383687"/>
                  </a:lnTo>
                  <a:lnTo>
                    <a:pt x="438541" y="411821"/>
                  </a:lnTo>
                  <a:lnTo>
                    <a:pt x="401320" y="434852"/>
                  </a:lnTo>
                  <a:lnTo>
                    <a:pt x="359770" y="452119"/>
                  </a:lnTo>
                  <a:lnTo>
                    <a:pt x="314646" y="462963"/>
                  </a:lnTo>
                  <a:lnTo>
                    <a:pt x="266700" y="466725"/>
                  </a:lnTo>
                  <a:lnTo>
                    <a:pt x="218753" y="462963"/>
                  </a:lnTo>
                  <a:lnTo>
                    <a:pt x="173629" y="452119"/>
                  </a:lnTo>
                  <a:lnTo>
                    <a:pt x="132080" y="434852"/>
                  </a:lnTo>
                  <a:lnTo>
                    <a:pt x="94858" y="411821"/>
                  </a:lnTo>
                  <a:lnTo>
                    <a:pt x="62716" y="383687"/>
                  </a:lnTo>
                  <a:lnTo>
                    <a:pt x="36406" y="351107"/>
                  </a:lnTo>
                  <a:lnTo>
                    <a:pt x="16682" y="314743"/>
                  </a:lnTo>
                  <a:lnTo>
                    <a:pt x="4296" y="275254"/>
                  </a:lnTo>
                  <a:lnTo>
                    <a:pt x="0" y="233299"/>
                  </a:lnTo>
                  <a:close/>
                </a:path>
              </a:pathLst>
            </a:custGeom>
            <a:ln w="19050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 descr=""/>
            <p:cNvSpPr/>
            <p:nvPr/>
          </p:nvSpPr>
          <p:spPr>
            <a:xfrm>
              <a:off x="3286125" y="3019425"/>
              <a:ext cx="371475" cy="361950"/>
            </a:xfrm>
            <a:custGeom>
              <a:avLst/>
              <a:gdLst/>
              <a:ahLst/>
              <a:cxnLst/>
              <a:rect l="l" t="t" r="r" b="b"/>
              <a:pathLst>
                <a:path w="371475" h="361950">
                  <a:moveTo>
                    <a:pt x="185800" y="0"/>
                  </a:moveTo>
                  <a:lnTo>
                    <a:pt x="136407" y="6464"/>
                  </a:lnTo>
                  <a:lnTo>
                    <a:pt x="92023" y="24708"/>
                  </a:lnTo>
                  <a:lnTo>
                    <a:pt x="54419" y="53006"/>
                  </a:lnTo>
                  <a:lnTo>
                    <a:pt x="25367" y="89633"/>
                  </a:lnTo>
                  <a:lnTo>
                    <a:pt x="6636" y="132864"/>
                  </a:lnTo>
                  <a:lnTo>
                    <a:pt x="0" y="180975"/>
                  </a:lnTo>
                  <a:lnTo>
                    <a:pt x="6636" y="229085"/>
                  </a:lnTo>
                  <a:lnTo>
                    <a:pt x="25367" y="272316"/>
                  </a:lnTo>
                  <a:lnTo>
                    <a:pt x="54419" y="308943"/>
                  </a:lnTo>
                  <a:lnTo>
                    <a:pt x="92023" y="337241"/>
                  </a:lnTo>
                  <a:lnTo>
                    <a:pt x="136407" y="355485"/>
                  </a:lnTo>
                  <a:lnTo>
                    <a:pt x="185800" y="361950"/>
                  </a:lnTo>
                  <a:lnTo>
                    <a:pt x="235141" y="355485"/>
                  </a:lnTo>
                  <a:lnTo>
                    <a:pt x="279489" y="337241"/>
                  </a:lnTo>
                  <a:lnTo>
                    <a:pt x="317071" y="308943"/>
                  </a:lnTo>
                  <a:lnTo>
                    <a:pt x="346112" y="272316"/>
                  </a:lnTo>
                  <a:lnTo>
                    <a:pt x="364838" y="229085"/>
                  </a:lnTo>
                  <a:lnTo>
                    <a:pt x="371475" y="180975"/>
                  </a:lnTo>
                  <a:lnTo>
                    <a:pt x="364838" y="132864"/>
                  </a:lnTo>
                  <a:lnTo>
                    <a:pt x="346112" y="89633"/>
                  </a:lnTo>
                  <a:lnTo>
                    <a:pt x="317071" y="53006"/>
                  </a:lnTo>
                  <a:lnTo>
                    <a:pt x="279489" y="24708"/>
                  </a:lnTo>
                  <a:lnTo>
                    <a:pt x="235141" y="6464"/>
                  </a:lnTo>
                  <a:lnTo>
                    <a:pt x="18580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 descr=""/>
            <p:cNvSpPr/>
            <p:nvPr/>
          </p:nvSpPr>
          <p:spPr>
            <a:xfrm>
              <a:off x="3286125" y="3019425"/>
              <a:ext cx="371475" cy="361950"/>
            </a:xfrm>
            <a:custGeom>
              <a:avLst/>
              <a:gdLst/>
              <a:ahLst/>
              <a:cxnLst/>
              <a:rect l="l" t="t" r="r" b="b"/>
              <a:pathLst>
                <a:path w="371475" h="361950">
                  <a:moveTo>
                    <a:pt x="0" y="180975"/>
                  </a:moveTo>
                  <a:lnTo>
                    <a:pt x="6636" y="132864"/>
                  </a:lnTo>
                  <a:lnTo>
                    <a:pt x="25367" y="89633"/>
                  </a:lnTo>
                  <a:lnTo>
                    <a:pt x="54419" y="53006"/>
                  </a:lnTo>
                  <a:lnTo>
                    <a:pt x="92023" y="24708"/>
                  </a:lnTo>
                  <a:lnTo>
                    <a:pt x="136407" y="6464"/>
                  </a:lnTo>
                  <a:lnTo>
                    <a:pt x="185800" y="0"/>
                  </a:lnTo>
                  <a:lnTo>
                    <a:pt x="235141" y="6464"/>
                  </a:lnTo>
                  <a:lnTo>
                    <a:pt x="279489" y="24708"/>
                  </a:lnTo>
                  <a:lnTo>
                    <a:pt x="317071" y="53006"/>
                  </a:lnTo>
                  <a:lnTo>
                    <a:pt x="346112" y="89633"/>
                  </a:lnTo>
                  <a:lnTo>
                    <a:pt x="364838" y="132864"/>
                  </a:lnTo>
                  <a:lnTo>
                    <a:pt x="371475" y="180975"/>
                  </a:lnTo>
                  <a:lnTo>
                    <a:pt x="364838" y="229085"/>
                  </a:lnTo>
                  <a:lnTo>
                    <a:pt x="346112" y="272316"/>
                  </a:lnTo>
                  <a:lnTo>
                    <a:pt x="317071" y="308943"/>
                  </a:lnTo>
                  <a:lnTo>
                    <a:pt x="279489" y="337241"/>
                  </a:lnTo>
                  <a:lnTo>
                    <a:pt x="235141" y="355485"/>
                  </a:lnTo>
                  <a:lnTo>
                    <a:pt x="185800" y="361950"/>
                  </a:lnTo>
                  <a:lnTo>
                    <a:pt x="136407" y="355485"/>
                  </a:lnTo>
                  <a:lnTo>
                    <a:pt x="92023" y="337241"/>
                  </a:lnTo>
                  <a:lnTo>
                    <a:pt x="54419" y="308943"/>
                  </a:lnTo>
                  <a:lnTo>
                    <a:pt x="25367" y="272316"/>
                  </a:lnTo>
                  <a:lnTo>
                    <a:pt x="6636" y="229085"/>
                  </a:lnTo>
                  <a:lnTo>
                    <a:pt x="0" y="180975"/>
                  </a:lnTo>
                  <a:close/>
                </a:path>
              </a:pathLst>
            </a:custGeom>
            <a:ln w="19050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 descr=""/>
            <p:cNvSpPr/>
            <p:nvPr/>
          </p:nvSpPr>
          <p:spPr>
            <a:xfrm>
              <a:off x="4067175" y="2752725"/>
              <a:ext cx="371475" cy="304800"/>
            </a:xfrm>
            <a:custGeom>
              <a:avLst/>
              <a:gdLst/>
              <a:ahLst/>
              <a:cxnLst/>
              <a:rect l="l" t="t" r="r" b="b"/>
              <a:pathLst>
                <a:path w="371475" h="304800">
                  <a:moveTo>
                    <a:pt x="185800" y="0"/>
                  </a:moveTo>
                  <a:lnTo>
                    <a:pt x="136407" y="5441"/>
                  </a:lnTo>
                  <a:lnTo>
                    <a:pt x="92023" y="20799"/>
                  </a:lnTo>
                  <a:lnTo>
                    <a:pt x="54419" y="44624"/>
                  </a:lnTo>
                  <a:lnTo>
                    <a:pt x="25367" y="75466"/>
                  </a:lnTo>
                  <a:lnTo>
                    <a:pt x="6636" y="111874"/>
                  </a:lnTo>
                  <a:lnTo>
                    <a:pt x="0" y="152400"/>
                  </a:lnTo>
                  <a:lnTo>
                    <a:pt x="6636" y="192925"/>
                  </a:lnTo>
                  <a:lnTo>
                    <a:pt x="25367" y="229333"/>
                  </a:lnTo>
                  <a:lnTo>
                    <a:pt x="54419" y="260175"/>
                  </a:lnTo>
                  <a:lnTo>
                    <a:pt x="92023" y="284000"/>
                  </a:lnTo>
                  <a:lnTo>
                    <a:pt x="136407" y="299358"/>
                  </a:lnTo>
                  <a:lnTo>
                    <a:pt x="185800" y="304800"/>
                  </a:lnTo>
                  <a:lnTo>
                    <a:pt x="235141" y="299358"/>
                  </a:lnTo>
                  <a:lnTo>
                    <a:pt x="279489" y="284000"/>
                  </a:lnTo>
                  <a:lnTo>
                    <a:pt x="317071" y="260175"/>
                  </a:lnTo>
                  <a:lnTo>
                    <a:pt x="346112" y="229333"/>
                  </a:lnTo>
                  <a:lnTo>
                    <a:pt x="364838" y="192925"/>
                  </a:lnTo>
                  <a:lnTo>
                    <a:pt x="371475" y="152400"/>
                  </a:lnTo>
                  <a:lnTo>
                    <a:pt x="364838" y="111874"/>
                  </a:lnTo>
                  <a:lnTo>
                    <a:pt x="346112" y="75466"/>
                  </a:lnTo>
                  <a:lnTo>
                    <a:pt x="317071" y="44624"/>
                  </a:lnTo>
                  <a:lnTo>
                    <a:pt x="279489" y="20799"/>
                  </a:lnTo>
                  <a:lnTo>
                    <a:pt x="235141" y="5441"/>
                  </a:lnTo>
                  <a:lnTo>
                    <a:pt x="18580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 descr=""/>
            <p:cNvSpPr/>
            <p:nvPr/>
          </p:nvSpPr>
          <p:spPr>
            <a:xfrm>
              <a:off x="4067175" y="2752725"/>
              <a:ext cx="371475" cy="304800"/>
            </a:xfrm>
            <a:custGeom>
              <a:avLst/>
              <a:gdLst/>
              <a:ahLst/>
              <a:cxnLst/>
              <a:rect l="l" t="t" r="r" b="b"/>
              <a:pathLst>
                <a:path w="371475" h="304800">
                  <a:moveTo>
                    <a:pt x="0" y="152400"/>
                  </a:moveTo>
                  <a:lnTo>
                    <a:pt x="6636" y="111874"/>
                  </a:lnTo>
                  <a:lnTo>
                    <a:pt x="25367" y="75466"/>
                  </a:lnTo>
                  <a:lnTo>
                    <a:pt x="54419" y="44624"/>
                  </a:lnTo>
                  <a:lnTo>
                    <a:pt x="92023" y="20799"/>
                  </a:lnTo>
                  <a:lnTo>
                    <a:pt x="136407" y="5441"/>
                  </a:lnTo>
                  <a:lnTo>
                    <a:pt x="185800" y="0"/>
                  </a:lnTo>
                  <a:lnTo>
                    <a:pt x="235141" y="5441"/>
                  </a:lnTo>
                  <a:lnTo>
                    <a:pt x="279489" y="20799"/>
                  </a:lnTo>
                  <a:lnTo>
                    <a:pt x="317071" y="44624"/>
                  </a:lnTo>
                  <a:lnTo>
                    <a:pt x="346112" y="75466"/>
                  </a:lnTo>
                  <a:lnTo>
                    <a:pt x="364838" y="111874"/>
                  </a:lnTo>
                  <a:lnTo>
                    <a:pt x="371475" y="152400"/>
                  </a:lnTo>
                  <a:lnTo>
                    <a:pt x="364838" y="192925"/>
                  </a:lnTo>
                  <a:lnTo>
                    <a:pt x="346112" y="229333"/>
                  </a:lnTo>
                  <a:lnTo>
                    <a:pt x="317071" y="260175"/>
                  </a:lnTo>
                  <a:lnTo>
                    <a:pt x="279489" y="284000"/>
                  </a:lnTo>
                  <a:lnTo>
                    <a:pt x="235141" y="299358"/>
                  </a:lnTo>
                  <a:lnTo>
                    <a:pt x="185800" y="304800"/>
                  </a:lnTo>
                  <a:lnTo>
                    <a:pt x="136407" y="299358"/>
                  </a:lnTo>
                  <a:lnTo>
                    <a:pt x="92023" y="284000"/>
                  </a:lnTo>
                  <a:lnTo>
                    <a:pt x="54419" y="260175"/>
                  </a:lnTo>
                  <a:lnTo>
                    <a:pt x="25367" y="229333"/>
                  </a:lnTo>
                  <a:lnTo>
                    <a:pt x="6636" y="192925"/>
                  </a:lnTo>
                  <a:lnTo>
                    <a:pt x="0" y="152400"/>
                  </a:lnTo>
                  <a:close/>
                </a:path>
              </a:pathLst>
            </a:custGeom>
            <a:ln w="19050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 descr=""/>
            <p:cNvSpPr/>
            <p:nvPr/>
          </p:nvSpPr>
          <p:spPr>
            <a:xfrm>
              <a:off x="2657348" y="2425064"/>
              <a:ext cx="879475" cy="76200"/>
            </a:xfrm>
            <a:custGeom>
              <a:avLst/>
              <a:gdLst/>
              <a:ahLst/>
              <a:cxnLst/>
              <a:rect l="l" t="t" r="r" b="b"/>
              <a:pathLst>
                <a:path w="879475" h="76200">
                  <a:moveTo>
                    <a:pt x="253" y="22860"/>
                  </a:moveTo>
                  <a:lnTo>
                    <a:pt x="0" y="41910"/>
                  </a:lnTo>
                  <a:lnTo>
                    <a:pt x="76200" y="42418"/>
                  </a:lnTo>
                  <a:lnTo>
                    <a:pt x="76453" y="23368"/>
                  </a:lnTo>
                  <a:lnTo>
                    <a:pt x="253" y="22860"/>
                  </a:lnTo>
                  <a:close/>
                </a:path>
                <a:path w="879475" h="76200">
                  <a:moveTo>
                    <a:pt x="133476" y="23749"/>
                  </a:moveTo>
                  <a:lnTo>
                    <a:pt x="133350" y="42799"/>
                  </a:lnTo>
                  <a:lnTo>
                    <a:pt x="209550" y="43434"/>
                  </a:lnTo>
                  <a:lnTo>
                    <a:pt x="209676" y="24384"/>
                  </a:lnTo>
                  <a:lnTo>
                    <a:pt x="133476" y="23749"/>
                  </a:lnTo>
                  <a:close/>
                </a:path>
                <a:path w="879475" h="76200">
                  <a:moveTo>
                    <a:pt x="266826" y="24764"/>
                  </a:moveTo>
                  <a:lnTo>
                    <a:pt x="266700" y="43814"/>
                  </a:lnTo>
                  <a:lnTo>
                    <a:pt x="342900" y="44323"/>
                  </a:lnTo>
                  <a:lnTo>
                    <a:pt x="343026" y="25273"/>
                  </a:lnTo>
                  <a:lnTo>
                    <a:pt x="266826" y="24764"/>
                  </a:lnTo>
                  <a:close/>
                </a:path>
                <a:path w="879475" h="76200">
                  <a:moveTo>
                    <a:pt x="400176" y="25654"/>
                  </a:moveTo>
                  <a:lnTo>
                    <a:pt x="400050" y="44704"/>
                  </a:lnTo>
                  <a:lnTo>
                    <a:pt x="476250" y="45338"/>
                  </a:lnTo>
                  <a:lnTo>
                    <a:pt x="476376" y="26288"/>
                  </a:lnTo>
                  <a:lnTo>
                    <a:pt x="400176" y="25654"/>
                  </a:lnTo>
                  <a:close/>
                </a:path>
                <a:path w="879475" h="76200">
                  <a:moveTo>
                    <a:pt x="533526" y="26670"/>
                  </a:moveTo>
                  <a:lnTo>
                    <a:pt x="533400" y="45720"/>
                  </a:lnTo>
                  <a:lnTo>
                    <a:pt x="609600" y="46227"/>
                  </a:lnTo>
                  <a:lnTo>
                    <a:pt x="609726" y="27177"/>
                  </a:lnTo>
                  <a:lnTo>
                    <a:pt x="533526" y="26670"/>
                  </a:lnTo>
                  <a:close/>
                </a:path>
                <a:path w="879475" h="76200">
                  <a:moveTo>
                    <a:pt x="666876" y="27559"/>
                  </a:moveTo>
                  <a:lnTo>
                    <a:pt x="666750" y="46609"/>
                  </a:lnTo>
                  <a:lnTo>
                    <a:pt x="742950" y="47244"/>
                  </a:lnTo>
                  <a:lnTo>
                    <a:pt x="743076" y="28194"/>
                  </a:lnTo>
                  <a:lnTo>
                    <a:pt x="666876" y="27559"/>
                  </a:lnTo>
                  <a:close/>
                </a:path>
                <a:path w="879475" h="76200">
                  <a:moveTo>
                    <a:pt x="803148" y="0"/>
                  </a:moveTo>
                  <a:lnTo>
                    <a:pt x="802513" y="76200"/>
                  </a:lnTo>
                  <a:lnTo>
                    <a:pt x="860370" y="47751"/>
                  </a:lnTo>
                  <a:lnTo>
                    <a:pt x="815466" y="47751"/>
                  </a:lnTo>
                  <a:lnTo>
                    <a:pt x="815593" y="28701"/>
                  </a:lnTo>
                  <a:lnTo>
                    <a:pt x="859513" y="28701"/>
                  </a:lnTo>
                  <a:lnTo>
                    <a:pt x="803148" y="0"/>
                  </a:lnTo>
                  <a:close/>
                </a:path>
                <a:path w="879475" h="76200">
                  <a:moveTo>
                    <a:pt x="802908" y="28701"/>
                  </a:moveTo>
                  <a:lnTo>
                    <a:pt x="800226" y="28701"/>
                  </a:lnTo>
                  <a:lnTo>
                    <a:pt x="800099" y="47751"/>
                  </a:lnTo>
                  <a:lnTo>
                    <a:pt x="802750" y="47751"/>
                  </a:lnTo>
                  <a:lnTo>
                    <a:pt x="802826" y="38608"/>
                  </a:lnTo>
                  <a:lnTo>
                    <a:pt x="802908" y="28701"/>
                  </a:lnTo>
                  <a:close/>
                </a:path>
                <a:path w="879475" h="76200">
                  <a:moveTo>
                    <a:pt x="859513" y="28701"/>
                  </a:moveTo>
                  <a:lnTo>
                    <a:pt x="815593" y="28701"/>
                  </a:lnTo>
                  <a:lnTo>
                    <a:pt x="815466" y="47751"/>
                  </a:lnTo>
                  <a:lnTo>
                    <a:pt x="860370" y="47751"/>
                  </a:lnTo>
                  <a:lnTo>
                    <a:pt x="878966" y="38608"/>
                  </a:lnTo>
                  <a:lnTo>
                    <a:pt x="859513" y="2870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 descr=""/>
            <p:cNvSpPr/>
            <p:nvPr/>
          </p:nvSpPr>
          <p:spPr>
            <a:xfrm>
              <a:off x="247650" y="3552825"/>
              <a:ext cx="6115050" cy="2581275"/>
            </a:xfrm>
            <a:custGeom>
              <a:avLst/>
              <a:gdLst/>
              <a:ahLst/>
              <a:cxnLst/>
              <a:rect l="l" t="t" r="r" b="b"/>
              <a:pathLst>
                <a:path w="6115050" h="2581275">
                  <a:moveTo>
                    <a:pt x="6115050" y="0"/>
                  </a:moveTo>
                  <a:lnTo>
                    <a:pt x="0" y="0"/>
                  </a:lnTo>
                  <a:lnTo>
                    <a:pt x="0" y="2581275"/>
                  </a:lnTo>
                  <a:lnTo>
                    <a:pt x="6115050" y="2581275"/>
                  </a:lnTo>
                  <a:lnTo>
                    <a:pt x="6115050" y="0"/>
                  </a:lnTo>
                  <a:close/>
                </a:path>
              </a:pathLst>
            </a:custGeom>
            <a:solidFill>
              <a:srgbClr val="EDA8A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 descr=""/>
            <p:cNvSpPr/>
            <p:nvPr/>
          </p:nvSpPr>
          <p:spPr>
            <a:xfrm>
              <a:off x="247650" y="3552825"/>
              <a:ext cx="6115050" cy="2581275"/>
            </a:xfrm>
            <a:custGeom>
              <a:avLst/>
              <a:gdLst/>
              <a:ahLst/>
              <a:cxnLst/>
              <a:rect l="l" t="t" r="r" b="b"/>
              <a:pathLst>
                <a:path w="6115050" h="2581275">
                  <a:moveTo>
                    <a:pt x="0" y="2581275"/>
                  </a:moveTo>
                  <a:lnTo>
                    <a:pt x="6115050" y="2581275"/>
                  </a:lnTo>
                  <a:lnTo>
                    <a:pt x="6115050" y="0"/>
                  </a:lnTo>
                  <a:lnTo>
                    <a:pt x="0" y="0"/>
                  </a:lnTo>
                  <a:lnTo>
                    <a:pt x="0" y="2581275"/>
                  </a:lnTo>
                  <a:close/>
                </a:path>
              </a:pathLst>
            </a:custGeom>
            <a:ln w="19050">
              <a:solidFill>
                <a:srgbClr val="04233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 descr=""/>
            <p:cNvSpPr/>
            <p:nvPr/>
          </p:nvSpPr>
          <p:spPr>
            <a:xfrm>
              <a:off x="2843276" y="4005326"/>
              <a:ext cx="1781175" cy="2000250"/>
            </a:xfrm>
            <a:custGeom>
              <a:avLst/>
              <a:gdLst/>
              <a:ahLst/>
              <a:cxnLst/>
              <a:rect l="l" t="t" r="r" b="b"/>
              <a:pathLst>
                <a:path w="1781175" h="2000250">
                  <a:moveTo>
                    <a:pt x="1484249" y="0"/>
                  </a:moveTo>
                  <a:lnTo>
                    <a:pt x="296799" y="0"/>
                  </a:lnTo>
                  <a:lnTo>
                    <a:pt x="248647" y="3883"/>
                  </a:lnTo>
                  <a:lnTo>
                    <a:pt x="202972" y="15127"/>
                  </a:lnTo>
                  <a:lnTo>
                    <a:pt x="160385" y="33120"/>
                  </a:lnTo>
                  <a:lnTo>
                    <a:pt x="121496" y="57253"/>
                  </a:lnTo>
                  <a:lnTo>
                    <a:pt x="86915" y="86915"/>
                  </a:lnTo>
                  <a:lnTo>
                    <a:pt x="57253" y="121496"/>
                  </a:lnTo>
                  <a:lnTo>
                    <a:pt x="33120" y="160385"/>
                  </a:lnTo>
                  <a:lnTo>
                    <a:pt x="15127" y="202972"/>
                  </a:lnTo>
                  <a:lnTo>
                    <a:pt x="3883" y="248647"/>
                  </a:lnTo>
                  <a:lnTo>
                    <a:pt x="0" y="296799"/>
                  </a:lnTo>
                  <a:lnTo>
                    <a:pt x="0" y="1703324"/>
                  </a:lnTo>
                  <a:lnTo>
                    <a:pt x="3883" y="1751474"/>
                  </a:lnTo>
                  <a:lnTo>
                    <a:pt x="15127" y="1797152"/>
                  </a:lnTo>
                  <a:lnTo>
                    <a:pt x="33120" y="1839745"/>
                  </a:lnTo>
                  <a:lnTo>
                    <a:pt x="57253" y="1878643"/>
                  </a:lnTo>
                  <a:lnTo>
                    <a:pt x="86915" y="1913234"/>
                  </a:lnTo>
                  <a:lnTo>
                    <a:pt x="121496" y="1942906"/>
                  </a:lnTo>
                  <a:lnTo>
                    <a:pt x="160385" y="1967049"/>
                  </a:lnTo>
                  <a:lnTo>
                    <a:pt x="202972" y="1985051"/>
                  </a:lnTo>
                  <a:lnTo>
                    <a:pt x="248647" y="1996300"/>
                  </a:lnTo>
                  <a:lnTo>
                    <a:pt x="296799" y="2000186"/>
                  </a:lnTo>
                  <a:lnTo>
                    <a:pt x="1484249" y="2000186"/>
                  </a:lnTo>
                  <a:lnTo>
                    <a:pt x="1532404" y="1996300"/>
                  </a:lnTo>
                  <a:lnTo>
                    <a:pt x="1578088" y="1985051"/>
                  </a:lnTo>
                  <a:lnTo>
                    <a:pt x="1620690" y="1967049"/>
                  </a:lnTo>
                  <a:lnTo>
                    <a:pt x="1659596" y="1942906"/>
                  </a:lnTo>
                  <a:lnTo>
                    <a:pt x="1694195" y="1913234"/>
                  </a:lnTo>
                  <a:lnTo>
                    <a:pt x="1723876" y="1878643"/>
                  </a:lnTo>
                  <a:lnTo>
                    <a:pt x="1748026" y="1839745"/>
                  </a:lnTo>
                  <a:lnTo>
                    <a:pt x="1766034" y="1797152"/>
                  </a:lnTo>
                  <a:lnTo>
                    <a:pt x="1777287" y="1751474"/>
                  </a:lnTo>
                  <a:lnTo>
                    <a:pt x="1781175" y="1703324"/>
                  </a:lnTo>
                  <a:lnTo>
                    <a:pt x="1781175" y="296799"/>
                  </a:lnTo>
                  <a:lnTo>
                    <a:pt x="1777287" y="248647"/>
                  </a:lnTo>
                  <a:lnTo>
                    <a:pt x="1766034" y="202972"/>
                  </a:lnTo>
                  <a:lnTo>
                    <a:pt x="1748026" y="160385"/>
                  </a:lnTo>
                  <a:lnTo>
                    <a:pt x="1723876" y="121496"/>
                  </a:lnTo>
                  <a:lnTo>
                    <a:pt x="1694195" y="86915"/>
                  </a:lnTo>
                  <a:lnTo>
                    <a:pt x="1659596" y="57253"/>
                  </a:lnTo>
                  <a:lnTo>
                    <a:pt x="1620690" y="33120"/>
                  </a:lnTo>
                  <a:lnTo>
                    <a:pt x="1578088" y="15127"/>
                  </a:lnTo>
                  <a:lnTo>
                    <a:pt x="1532404" y="3883"/>
                  </a:lnTo>
                  <a:lnTo>
                    <a:pt x="148424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 descr=""/>
            <p:cNvSpPr/>
            <p:nvPr/>
          </p:nvSpPr>
          <p:spPr>
            <a:xfrm>
              <a:off x="2843276" y="4005326"/>
              <a:ext cx="1781175" cy="2000250"/>
            </a:xfrm>
            <a:custGeom>
              <a:avLst/>
              <a:gdLst/>
              <a:ahLst/>
              <a:cxnLst/>
              <a:rect l="l" t="t" r="r" b="b"/>
              <a:pathLst>
                <a:path w="1781175" h="2000250">
                  <a:moveTo>
                    <a:pt x="0" y="296799"/>
                  </a:moveTo>
                  <a:lnTo>
                    <a:pt x="3883" y="248647"/>
                  </a:lnTo>
                  <a:lnTo>
                    <a:pt x="15127" y="202972"/>
                  </a:lnTo>
                  <a:lnTo>
                    <a:pt x="33120" y="160385"/>
                  </a:lnTo>
                  <a:lnTo>
                    <a:pt x="57253" y="121496"/>
                  </a:lnTo>
                  <a:lnTo>
                    <a:pt x="86915" y="86915"/>
                  </a:lnTo>
                  <a:lnTo>
                    <a:pt x="121496" y="57253"/>
                  </a:lnTo>
                  <a:lnTo>
                    <a:pt x="160385" y="33120"/>
                  </a:lnTo>
                  <a:lnTo>
                    <a:pt x="202972" y="15127"/>
                  </a:lnTo>
                  <a:lnTo>
                    <a:pt x="248647" y="3883"/>
                  </a:lnTo>
                  <a:lnTo>
                    <a:pt x="296799" y="0"/>
                  </a:lnTo>
                  <a:lnTo>
                    <a:pt x="1484249" y="0"/>
                  </a:lnTo>
                  <a:lnTo>
                    <a:pt x="1532404" y="3883"/>
                  </a:lnTo>
                  <a:lnTo>
                    <a:pt x="1578088" y="15127"/>
                  </a:lnTo>
                  <a:lnTo>
                    <a:pt x="1620690" y="33120"/>
                  </a:lnTo>
                  <a:lnTo>
                    <a:pt x="1659596" y="57253"/>
                  </a:lnTo>
                  <a:lnTo>
                    <a:pt x="1694195" y="86915"/>
                  </a:lnTo>
                  <a:lnTo>
                    <a:pt x="1723876" y="121496"/>
                  </a:lnTo>
                  <a:lnTo>
                    <a:pt x="1748026" y="160385"/>
                  </a:lnTo>
                  <a:lnTo>
                    <a:pt x="1766034" y="202972"/>
                  </a:lnTo>
                  <a:lnTo>
                    <a:pt x="1777287" y="248647"/>
                  </a:lnTo>
                  <a:lnTo>
                    <a:pt x="1781175" y="296799"/>
                  </a:lnTo>
                  <a:lnTo>
                    <a:pt x="1781175" y="1703324"/>
                  </a:lnTo>
                  <a:lnTo>
                    <a:pt x="1777287" y="1751474"/>
                  </a:lnTo>
                  <a:lnTo>
                    <a:pt x="1766034" y="1797152"/>
                  </a:lnTo>
                  <a:lnTo>
                    <a:pt x="1748026" y="1839745"/>
                  </a:lnTo>
                  <a:lnTo>
                    <a:pt x="1723876" y="1878643"/>
                  </a:lnTo>
                  <a:lnTo>
                    <a:pt x="1694195" y="1913234"/>
                  </a:lnTo>
                  <a:lnTo>
                    <a:pt x="1659596" y="1942906"/>
                  </a:lnTo>
                  <a:lnTo>
                    <a:pt x="1620690" y="1967049"/>
                  </a:lnTo>
                  <a:lnTo>
                    <a:pt x="1578088" y="1985051"/>
                  </a:lnTo>
                  <a:lnTo>
                    <a:pt x="1532404" y="1996300"/>
                  </a:lnTo>
                  <a:lnTo>
                    <a:pt x="1484249" y="2000186"/>
                  </a:lnTo>
                  <a:lnTo>
                    <a:pt x="296799" y="2000186"/>
                  </a:lnTo>
                  <a:lnTo>
                    <a:pt x="248647" y="1996300"/>
                  </a:lnTo>
                  <a:lnTo>
                    <a:pt x="202972" y="1985051"/>
                  </a:lnTo>
                  <a:lnTo>
                    <a:pt x="160385" y="1967049"/>
                  </a:lnTo>
                  <a:lnTo>
                    <a:pt x="121496" y="1942906"/>
                  </a:lnTo>
                  <a:lnTo>
                    <a:pt x="86915" y="1913234"/>
                  </a:lnTo>
                  <a:lnTo>
                    <a:pt x="57253" y="1878643"/>
                  </a:lnTo>
                  <a:lnTo>
                    <a:pt x="33120" y="1839745"/>
                  </a:lnTo>
                  <a:lnTo>
                    <a:pt x="15127" y="1797152"/>
                  </a:lnTo>
                  <a:lnTo>
                    <a:pt x="3883" y="1751474"/>
                  </a:lnTo>
                  <a:lnTo>
                    <a:pt x="0" y="1703324"/>
                  </a:lnTo>
                  <a:lnTo>
                    <a:pt x="0" y="29679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 descr=""/>
            <p:cNvSpPr/>
            <p:nvPr/>
          </p:nvSpPr>
          <p:spPr>
            <a:xfrm>
              <a:off x="1400175" y="4591430"/>
              <a:ext cx="649605" cy="866775"/>
            </a:xfrm>
            <a:custGeom>
              <a:avLst/>
              <a:gdLst/>
              <a:ahLst/>
              <a:cxnLst/>
              <a:rect l="l" t="t" r="r" b="b"/>
              <a:pathLst>
                <a:path w="649605" h="866775">
                  <a:moveTo>
                    <a:pt x="592455" y="828294"/>
                  </a:moveTo>
                  <a:lnTo>
                    <a:pt x="574052" y="819226"/>
                  </a:lnTo>
                  <a:lnTo>
                    <a:pt x="516001" y="790575"/>
                  </a:lnTo>
                  <a:lnTo>
                    <a:pt x="516191" y="819226"/>
                  </a:lnTo>
                  <a:lnTo>
                    <a:pt x="0" y="821944"/>
                  </a:lnTo>
                  <a:lnTo>
                    <a:pt x="0" y="840994"/>
                  </a:lnTo>
                  <a:lnTo>
                    <a:pt x="516318" y="838276"/>
                  </a:lnTo>
                  <a:lnTo>
                    <a:pt x="516509" y="866775"/>
                  </a:lnTo>
                  <a:lnTo>
                    <a:pt x="572770" y="838276"/>
                  </a:lnTo>
                  <a:lnTo>
                    <a:pt x="592455" y="828294"/>
                  </a:lnTo>
                  <a:close/>
                </a:path>
                <a:path w="649605" h="866775">
                  <a:moveTo>
                    <a:pt x="649605" y="37719"/>
                  </a:moveTo>
                  <a:lnTo>
                    <a:pt x="631202" y="28651"/>
                  </a:lnTo>
                  <a:lnTo>
                    <a:pt x="573151" y="0"/>
                  </a:lnTo>
                  <a:lnTo>
                    <a:pt x="573341" y="28651"/>
                  </a:lnTo>
                  <a:lnTo>
                    <a:pt x="57150" y="31369"/>
                  </a:lnTo>
                  <a:lnTo>
                    <a:pt x="57150" y="50419"/>
                  </a:lnTo>
                  <a:lnTo>
                    <a:pt x="573468" y="47701"/>
                  </a:lnTo>
                  <a:lnTo>
                    <a:pt x="573659" y="76200"/>
                  </a:lnTo>
                  <a:lnTo>
                    <a:pt x="629920" y="47701"/>
                  </a:lnTo>
                  <a:lnTo>
                    <a:pt x="649605" y="3771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8" name="object 48" descr=""/>
          <p:cNvSpPr txBox="1"/>
          <p:nvPr/>
        </p:nvSpPr>
        <p:spPr>
          <a:xfrm>
            <a:off x="386397" y="3533457"/>
            <a:ext cx="3710304" cy="1974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u="sng" sz="1100" spc="-10" b="1" i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While</a:t>
            </a:r>
            <a:r>
              <a:rPr dirty="0" u="sng" sz="1100" spc="-110" b="1" i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sng" sz="1100" spc="-45" b="1" i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there</a:t>
            </a:r>
            <a:r>
              <a:rPr dirty="0" u="sng" sz="1100" spc="-105" b="1" i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sng" sz="1100" spc="-55" b="1" i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are</a:t>
            </a:r>
            <a:r>
              <a:rPr dirty="0" u="sng" sz="1100" spc="-20" b="1" i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sng" sz="1100" spc="-40" b="1" i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several</a:t>
            </a:r>
            <a:r>
              <a:rPr dirty="0" u="sng" sz="1100" spc="-110" b="1" i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sng" sz="1100" b="1" i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challenges</a:t>
            </a:r>
            <a:r>
              <a:rPr dirty="0" u="sng" sz="1100" spc="-50" b="1" i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sng" sz="1100" spc="-55" b="1" i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to</a:t>
            </a:r>
            <a:r>
              <a:rPr dirty="0" u="sng" sz="1100" spc="-120" b="1" i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sng" sz="1100" spc="-50" b="1" i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vertical</a:t>
            </a:r>
            <a:r>
              <a:rPr dirty="0" u="sng" sz="1100" spc="-110" b="1" i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sng" sz="1100" spc="-20" b="1" i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integration…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49" name="object 49" descr=""/>
          <p:cNvSpPr txBox="1"/>
          <p:nvPr/>
        </p:nvSpPr>
        <p:spPr>
          <a:xfrm>
            <a:off x="3310635" y="3773741"/>
            <a:ext cx="895350" cy="1974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100" spc="-30">
                <a:latin typeface="Segoe UI Emoji"/>
                <a:cs typeface="Segoe UI Emoji"/>
              </a:rPr>
              <a:t>Tire</a:t>
            </a:r>
            <a:r>
              <a:rPr dirty="0" sz="1100" spc="-55">
                <a:latin typeface="Segoe UI Emoji"/>
                <a:cs typeface="Segoe UI Emoji"/>
              </a:rPr>
              <a:t> </a:t>
            </a:r>
            <a:r>
              <a:rPr dirty="0" sz="1100" spc="-10">
                <a:latin typeface="Segoe UI Emoji"/>
                <a:cs typeface="Segoe UI Emoji"/>
              </a:rPr>
              <a:t>Producers</a:t>
            </a:r>
            <a:endParaRPr sz="1100">
              <a:latin typeface="Segoe UI Emoji"/>
              <a:cs typeface="Segoe UI Emoji"/>
            </a:endParaRPr>
          </a:p>
        </p:txBody>
      </p:sp>
      <p:grpSp>
        <p:nvGrpSpPr>
          <p:cNvPr id="50" name="object 50" descr=""/>
          <p:cNvGrpSpPr/>
          <p:nvPr/>
        </p:nvGrpSpPr>
        <p:grpSpPr>
          <a:xfrm>
            <a:off x="295275" y="4114800"/>
            <a:ext cx="4124325" cy="1123950"/>
            <a:chOff x="295275" y="4114800"/>
            <a:chExt cx="4124325" cy="1123950"/>
          </a:xfrm>
        </p:grpSpPr>
        <p:sp>
          <p:nvSpPr>
            <p:cNvPr id="51" name="object 51" descr=""/>
            <p:cNvSpPr/>
            <p:nvPr/>
          </p:nvSpPr>
          <p:spPr>
            <a:xfrm>
              <a:off x="304800" y="4819650"/>
              <a:ext cx="4105275" cy="409575"/>
            </a:xfrm>
            <a:custGeom>
              <a:avLst/>
              <a:gdLst/>
              <a:ahLst/>
              <a:cxnLst/>
              <a:rect l="l" t="t" r="r" b="b"/>
              <a:pathLst>
                <a:path w="4105275" h="409575">
                  <a:moveTo>
                    <a:pt x="4105275" y="0"/>
                  </a:moveTo>
                  <a:lnTo>
                    <a:pt x="0" y="0"/>
                  </a:lnTo>
                  <a:lnTo>
                    <a:pt x="0" y="409575"/>
                  </a:lnTo>
                  <a:lnTo>
                    <a:pt x="4105275" y="409575"/>
                  </a:lnTo>
                  <a:lnTo>
                    <a:pt x="41052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 descr=""/>
            <p:cNvSpPr/>
            <p:nvPr/>
          </p:nvSpPr>
          <p:spPr>
            <a:xfrm>
              <a:off x="304800" y="4819650"/>
              <a:ext cx="4105275" cy="409575"/>
            </a:xfrm>
            <a:custGeom>
              <a:avLst/>
              <a:gdLst/>
              <a:ahLst/>
              <a:cxnLst/>
              <a:rect l="l" t="t" r="r" b="b"/>
              <a:pathLst>
                <a:path w="4105275" h="409575">
                  <a:moveTo>
                    <a:pt x="0" y="409575"/>
                  </a:moveTo>
                  <a:lnTo>
                    <a:pt x="4105275" y="409575"/>
                  </a:lnTo>
                  <a:lnTo>
                    <a:pt x="4105275" y="0"/>
                  </a:lnTo>
                  <a:lnTo>
                    <a:pt x="0" y="0"/>
                  </a:lnTo>
                  <a:lnTo>
                    <a:pt x="0" y="409575"/>
                  </a:lnTo>
                  <a:close/>
                </a:path>
              </a:pathLst>
            </a:custGeom>
            <a:ln w="19050">
              <a:solidFill>
                <a:srgbClr val="04233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 descr=""/>
            <p:cNvSpPr/>
            <p:nvPr/>
          </p:nvSpPr>
          <p:spPr>
            <a:xfrm>
              <a:off x="352425" y="4876800"/>
              <a:ext cx="933450" cy="304800"/>
            </a:xfrm>
            <a:custGeom>
              <a:avLst/>
              <a:gdLst/>
              <a:ahLst/>
              <a:cxnLst/>
              <a:rect l="l" t="t" r="r" b="b"/>
              <a:pathLst>
                <a:path w="933450" h="304800">
                  <a:moveTo>
                    <a:pt x="882650" y="0"/>
                  </a:moveTo>
                  <a:lnTo>
                    <a:pt x="50800" y="0"/>
                  </a:lnTo>
                  <a:lnTo>
                    <a:pt x="31027" y="3990"/>
                  </a:lnTo>
                  <a:lnTo>
                    <a:pt x="14879" y="14874"/>
                  </a:lnTo>
                  <a:lnTo>
                    <a:pt x="3992" y="31021"/>
                  </a:lnTo>
                  <a:lnTo>
                    <a:pt x="0" y="50800"/>
                  </a:lnTo>
                  <a:lnTo>
                    <a:pt x="0" y="254000"/>
                  </a:lnTo>
                  <a:lnTo>
                    <a:pt x="3992" y="273778"/>
                  </a:lnTo>
                  <a:lnTo>
                    <a:pt x="14879" y="289925"/>
                  </a:lnTo>
                  <a:lnTo>
                    <a:pt x="31027" y="300809"/>
                  </a:lnTo>
                  <a:lnTo>
                    <a:pt x="50800" y="304800"/>
                  </a:lnTo>
                  <a:lnTo>
                    <a:pt x="882650" y="304800"/>
                  </a:lnTo>
                  <a:lnTo>
                    <a:pt x="902422" y="300809"/>
                  </a:lnTo>
                  <a:lnTo>
                    <a:pt x="918570" y="289925"/>
                  </a:lnTo>
                  <a:lnTo>
                    <a:pt x="929457" y="273778"/>
                  </a:lnTo>
                  <a:lnTo>
                    <a:pt x="933450" y="254000"/>
                  </a:lnTo>
                  <a:lnTo>
                    <a:pt x="933450" y="50800"/>
                  </a:lnTo>
                  <a:lnTo>
                    <a:pt x="929457" y="31021"/>
                  </a:lnTo>
                  <a:lnTo>
                    <a:pt x="918570" y="14874"/>
                  </a:lnTo>
                  <a:lnTo>
                    <a:pt x="902422" y="3990"/>
                  </a:lnTo>
                  <a:lnTo>
                    <a:pt x="8826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4" name="object 54" descr=""/>
            <p:cNvSpPr/>
            <p:nvPr/>
          </p:nvSpPr>
          <p:spPr>
            <a:xfrm>
              <a:off x="352425" y="4876800"/>
              <a:ext cx="933450" cy="304800"/>
            </a:xfrm>
            <a:custGeom>
              <a:avLst/>
              <a:gdLst/>
              <a:ahLst/>
              <a:cxnLst/>
              <a:rect l="l" t="t" r="r" b="b"/>
              <a:pathLst>
                <a:path w="933450" h="304800">
                  <a:moveTo>
                    <a:pt x="0" y="50800"/>
                  </a:moveTo>
                  <a:lnTo>
                    <a:pt x="3992" y="31021"/>
                  </a:lnTo>
                  <a:lnTo>
                    <a:pt x="14879" y="14874"/>
                  </a:lnTo>
                  <a:lnTo>
                    <a:pt x="31027" y="3990"/>
                  </a:lnTo>
                  <a:lnTo>
                    <a:pt x="50800" y="0"/>
                  </a:lnTo>
                  <a:lnTo>
                    <a:pt x="882650" y="0"/>
                  </a:lnTo>
                  <a:lnTo>
                    <a:pt x="902422" y="3990"/>
                  </a:lnTo>
                  <a:lnTo>
                    <a:pt x="918570" y="14874"/>
                  </a:lnTo>
                  <a:lnTo>
                    <a:pt x="929457" y="31021"/>
                  </a:lnTo>
                  <a:lnTo>
                    <a:pt x="933450" y="50800"/>
                  </a:lnTo>
                  <a:lnTo>
                    <a:pt x="933450" y="254000"/>
                  </a:lnTo>
                  <a:lnTo>
                    <a:pt x="929457" y="273778"/>
                  </a:lnTo>
                  <a:lnTo>
                    <a:pt x="918570" y="289925"/>
                  </a:lnTo>
                  <a:lnTo>
                    <a:pt x="902422" y="300809"/>
                  </a:lnTo>
                  <a:lnTo>
                    <a:pt x="882650" y="304800"/>
                  </a:lnTo>
                  <a:lnTo>
                    <a:pt x="50800" y="304800"/>
                  </a:lnTo>
                  <a:lnTo>
                    <a:pt x="31027" y="300809"/>
                  </a:lnTo>
                  <a:lnTo>
                    <a:pt x="14879" y="289925"/>
                  </a:lnTo>
                  <a:lnTo>
                    <a:pt x="3992" y="273778"/>
                  </a:lnTo>
                  <a:lnTo>
                    <a:pt x="0" y="254000"/>
                  </a:lnTo>
                  <a:lnTo>
                    <a:pt x="0" y="5080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5" descr=""/>
            <p:cNvSpPr/>
            <p:nvPr/>
          </p:nvSpPr>
          <p:spPr>
            <a:xfrm>
              <a:off x="3286125" y="4124325"/>
              <a:ext cx="390525" cy="314325"/>
            </a:xfrm>
            <a:custGeom>
              <a:avLst/>
              <a:gdLst/>
              <a:ahLst/>
              <a:cxnLst/>
              <a:rect l="l" t="t" r="r" b="b"/>
              <a:pathLst>
                <a:path w="390525" h="314325">
                  <a:moveTo>
                    <a:pt x="195325" y="0"/>
                  </a:moveTo>
                  <a:lnTo>
                    <a:pt x="143374" y="5613"/>
                  </a:lnTo>
                  <a:lnTo>
                    <a:pt x="96708" y="21453"/>
                  </a:lnTo>
                  <a:lnTo>
                    <a:pt x="57181" y="46021"/>
                  </a:lnTo>
                  <a:lnTo>
                    <a:pt x="26651" y="77818"/>
                  </a:lnTo>
                  <a:lnTo>
                    <a:pt x="6972" y="115343"/>
                  </a:lnTo>
                  <a:lnTo>
                    <a:pt x="0" y="157099"/>
                  </a:lnTo>
                  <a:lnTo>
                    <a:pt x="6972" y="198907"/>
                  </a:lnTo>
                  <a:lnTo>
                    <a:pt x="26651" y="236469"/>
                  </a:lnTo>
                  <a:lnTo>
                    <a:pt x="57181" y="268287"/>
                  </a:lnTo>
                  <a:lnTo>
                    <a:pt x="96708" y="292866"/>
                  </a:lnTo>
                  <a:lnTo>
                    <a:pt x="143374" y="308711"/>
                  </a:lnTo>
                  <a:lnTo>
                    <a:pt x="195325" y="314325"/>
                  </a:lnTo>
                  <a:lnTo>
                    <a:pt x="247223" y="308711"/>
                  </a:lnTo>
                  <a:lnTo>
                    <a:pt x="293854" y="292866"/>
                  </a:lnTo>
                  <a:lnTo>
                    <a:pt x="333359" y="268287"/>
                  </a:lnTo>
                  <a:lnTo>
                    <a:pt x="363878" y="236469"/>
                  </a:lnTo>
                  <a:lnTo>
                    <a:pt x="383553" y="198907"/>
                  </a:lnTo>
                  <a:lnTo>
                    <a:pt x="390525" y="157099"/>
                  </a:lnTo>
                  <a:lnTo>
                    <a:pt x="383553" y="115343"/>
                  </a:lnTo>
                  <a:lnTo>
                    <a:pt x="363878" y="77818"/>
                  </a:lnTo>
                  <a:lnTo>
                    <a:pt x="333359" y="46021"/>
                  </a:lnTo>
                  <a:lnTo>
                    <a:pt x="293854" y="21453"/>
                  </a:lnTo>
                  <a:lnTo>
                    <a:pt x="247223" y="5613"/>
                  </a:lnTo>
                  <a:lnTo>
                    <a:pt x="195325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6" name="object 56" descr=""/>
            <p:cNvSpPr/>
            <p:nvPr/>
          </p:nvSpPr>
          <p:spPr>
            <a:xfrm>
              <a:off x="3286125" y="4124325"/>
              <a:ext cx="390525" cy="314325"/>
            </a:xfrm>
            <a:custGeom>
              <a:avLst/>
              <a:gdLst/>
              <a:ahLst/>
              <a:cxnLst/>
              <a:rect l="l" t="t" r="r" b="b"/>
              <a:pathLst>
                <a:path w="390525" h="314325">
                  <a:moveTo>
                    <a:pt x="0" y="157099"/>
                  </a:moveTo>
                  <a:lnTo>
                    <a:pt x="6972" y="115343"/>
                  </a:lnTo>
                  <a:lnTo>
                    <a:pt x="26651" y="77818"/>
                  </a:lnTo>
                  <a:lnTo>
                    <a:pt x="57181" y="46021"/>
                  </a:lnTo>
                  <a:lnTo>
                    <a:pt x="96708" y="21453"/>
                  </a:lnTo>
                  <a:lnTo>
                    <a:pt x="143374" y="5613"/>
                  </a:lnTo>
                  <a:lnTo>
                    <a:pt x="195325" y="0"/>
                  </a:lnTo>
                  <a:lnTo>
                    <a:pt x="247223" y="5613"/>
                  </a:lnTo>
                  <a:lnTo>
                    <a:pt x="293854" y="21453"/>
                  </a:lnTo>
                  <a:lnTo>
                    <a:pt x="333359" y="46021"/>
                  </a:lnTo>
                  <a:lnTo>
                    <a:pt x="363878" y="77818"/>
                  </a:lnTo>
                  <a:lnTo>
                    <a:pt x="383553" y="115343"/>
                  </a:lnTo>
                  <a:lnTo>
                    <a:pt x="390525" y="157099"/>
                  </a:lnTo>
                  <a:lnTo>
                    <a:pt x="383553" y="198907"/>
                  </a:lnTo>
                  <a:lnTo>
                    <a:pt x="363878" y="236469"/>
                  </a:lnTo>
                  <a:lnTo>
                    <a:pt x="333359" y="268287"/>
                  </a:lnTo>
                  <a:lnTo>
                    <a:pt x="293854" y="292866"/>
                  </a:lnTo>
                  <a:lnTo>
                    <a:pt x="247223" y="308711"/>
                  </a:lnTo>
                  <a:lnTo>
                    <a:pt x="195325" y="314325"/>
                  </a:lnTo>
                  <a:lnTo>
                    <a:pt x="143374" y="308711"/>
                  </a:lnTo>
                  <a:lnTo>
                    <a:pt x="96708" y="292866"/>
                  </a:lnTo>
                  <a:lnTo>
                    <a:pt x="57181" y="268287"/>
                  </a:lnTo>
                  <a:lnTo>
                    <a:pt x="26651" y="236469"/>
                  </a:lnTo>
                  <a:lnTo>
                    <a:pt x="6972" y="198907"/>
                  </a:lnTo>
                  <a:lnTo>
                    <a:pt x="0" y="157099"/>
                  </a:lnTo>
                  <a:close/>
                </a:path>
              </a:pathLst>
            </a:custGeom>
            <a:ln w="19050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7" name="object 57" descr=""/>
            <p:cNvSpPr/>
            <p:nvPr/>
          </p:nvSpPr>
          <p:spPr>
            <a:xfrm>
              <a:off x="1743075" y="4876800"/>
              <a:ext cx="714375" cy="295275"/>
            </a:xfrm>
            <a:custGeom>
              <a:avLst/>
              <a:gdLst/>
              <a:ahLst/>
              <a:cxnLst/>
              <a:rect l="l" t="t" r="r" b="b"/>
              <a:pathLst>
                <a:path w="714375" h="295275">
                  <a:moveTo>
                    <a:pt x="665099" y="0"/>
                  </a:moveTo>
                  <a:lnTo>
                    <a:pt x="49275" y="0"/>
                  </a:lnTo>
                  <a:lnTo>
                    <a:pt x="30057" y="3859"/>
                  </a:lnTo>
                  <a:lnTo>
                    <a:pt x="14398" y="14398"/>
                  </a:lnTo>
                  <a:lnTo>
                    <a:pt x="3859" y="30057"/>
                  </a:lnTo>
                  <a:lnTo>
                    <a:pt x="0" y="49275"/>
                  </a:lnTo>
                  <a:lnTo>
                    <a:pt x="0" y="245999"/>
                  </a:lnTo>
                  <a:lnTo>
                    <a:pt x="3859" y="265217"/>
                  </a:lnTo>
                  <a:lnTo>
                    <a:pt x="14398" y="280876"/>
                  </a:lnTo>
                  <a:lnTo>
                    <a:pt x="30057" y="291415"/>
                  </a:lnTo>
                  <a:lnTo>
                    <a:pt x="49275" y="295275"/>
                  </a:lnTo>
                  <a:lnTo>
                    <a:pt x="665099" y="295275"/>
                  </a:lnTo>
                  <a:lnTo>
                    <a:pt x="684317" y="291415"/>
                  </a:lnTo>
                  <a:lnTo>
                    <a:pt x="699976" y="280876"/>
                  </a:lnTo>
                  <a:lnTo>
                    <a:pt x="710515" y="265217"/>
                  </a:lnTo>
                  <a:lnTo>
                    <a:pt x="714375" y="245999"/>
                  </a:lnTo>
                  <a:lnTo>
                    <a:pt x="714375" y="49275"/>
                  </a:lnTo>
                  <a:lnTo>
                    <a:pt x="710515" y="30057"/>
                  </a:lnTo>
                  <a:lnTo>
                    <a:pt x="699976" y="14398"/>
                  </a:lnTo>
                  <a:lnTo>
                    <a:pt x="684317" y="3859"/>
                  </a:lnTo>
                  <a:lnTo>
                    <a:pt x="66509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8" name="object 58" descr=""/>
            <p:cNvSpPr/>
            <p:nvPr/>
          </p:nvSpPr>
          <p:spPr>
            <a:xfrm>
              <a:off x="1743075" y="4876800"/>
              <a:ext cx="714375" cy="295275"/>
            </a:xfrm>
            <a:custGeom>
              <a:avLst/>
              <a:gdLst/>
              <a:ahLst/>
              <a:cxnLst/>
              <a:rect l="l" t="t" r="r" b="b"/>
              <a:pathLst>
                <a:path w="714375" h="295275">
                  <a:moveTo>
                    <a:pt x="0" y="49275"/>
                  </a:moveTo>
                  <a:lnTo>
                    <a:pt x="3859" y="30057"/>
                  </a:lnTo>
                  <a:lnTo>
                    <a:pt x="14398" y="14398"/>
                  </a:lnTo>
                  <a:lnTo>
                    <a:pt x="30057" y="3859"/>
                  </a:lnTo>
                  <a:lnTo>
                    <a:pt x="49275" y="0"/>
                  </a:lnTo>
                  <a:lnTo>
                    <a:pt x="665099" y="0"/>
                  </a:lnTo>
                  <a:lnTo>
                    <a:pt x="684317" y="3859"/>
                  </a:lnTo>
                  <a:lnTo>
                    <a:pt x="699976" y="14398"/>
                  </a:lnTo>
                  <a:lnTo>
                    <a:pt x="710515" y="30057"/>
                  </a:lnTo>
                  <a:lnTo>
                    <a:pt x="714375" y="49275"/>
                  </a:lnTo>
                  <a:lnTo>
                    <a:pt x="714375" y="245999"/>
                  </a:lnTo>
                  <a:lnTo>
                    <a:pt x="710515" y="265217"/>
                  </a:lnTo>
                  <a:lnTo>
                    <a:pt x="699976" y="280876"/>
                  </a:lnTo>
                  <a:lnTo>
                    <a:pt x="684317" y="291415"/>
                  </a:lnTo>
                  <a:lnTo>
                    <a:pt x="665099" y="295275"/>
                  </a:lnTo>
                  <a:lnTo>
                    <a:pt x="49275" y="295275"/>
                  </a:lnTo>
                  <a:lnTo>
                    <a:pt x="30057" y="291415"/>
                  </a:lnTo>
                  <a:lnTo>
                    <a:pt x="14398" y="280876"/>
                  </a:lnTo>
                  <a:lnTo>
                    <a:pt x="3859" y="265217"/>
                  </a:lnTo>
                  <a:lnTo>
                    <a:pt x="0" y="245999"/>
                  </a:lnTo>
                  <a:lnTo>
                    <a:pt x="0" y="49275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9" name="object 59" descr=""/>
          <p:cNvSpPr txBox="1"/>
          <p:nvPr/>
        </p:nvSpPr>
        <p:spPr>
          <a:xfrm>
            <a:off x="314325" y="4927600"/>
            <a:ext cx="4052570" cy="19685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310515">
              <a:lnSpc>
                <a:spcPct val="100000"/>
              </a:lnSpc>
              <a:spcBef>
                <a:spcPts val="125"/>
              </a:spcBef>
              <a:tabLst>
                <a:tab pos="1626235" algn="l"/>
              </a:tabLst>
            </a:pPr>
            <a:r>
              <a:rPr dirty="0" sz="1100" spc="-10">
                <a:solidFill>
                  <a:srgbClr val="FFFFFF"/>
                </a:solidFill>
                <a:latin typeface="Segoe UI Emoji"/>
                <a:cs typeface="Segoe UI Emoji"/>
              </a:rPr>
              <a:t>Ferrari</a:t>
            </a:r>
            <a:r>
              <a:rPr dirty="0" sz="1100">
                <a:solidFill>
                  <a:srgbClr val="FFFFFF"/>
                </a:solidFill>
                <a:latin typeface="Segoe UI Emoji"/>
                <a:cs typeface="Segoe UI Emoji"/>
              </a:rPr>
              <a:t>	</a:t>
            </a:r>
            <a:r>
              <a:rPr dirty="0" baseline="5291" sz="1575" spc="-15">
                <a:solidFill>
                  <a:srgbClr val="FFFFFF"/>
                </a:solidFill>
                <a:latin typeface="Segoe UI Emoji"/>
                <a:cs typeface="Segoe UI Emoji"/>
              </a:rPr>
              <a:t>Pirelli</a:t>
            </a:r>
            <a:endParaRPr baseline="5291" sz="1575">
              <a:latin typeface="Segoe UI Emoji"/>
              <a:cs typeface="Segoe UI Emoji"/>
            </a:endParaRPr>
          </a:p>
        </p:txBody>
      </p:sp>
      <p:grpSp>
        <p:nvGrpSpPr>
          <p:cNvPr id="60" name="object 60" descr=""/>
          <p:cNvGrpSpPr/>
          <p:nvPr/>
        </p:nvGrpSpPr>
        <p:grpSpPr>
          <a:xfrm>
            <a:off x="2914650" y="4286250"/>
            <a:ext cx="1552575" cy="1628775"/>
            <a:chOff x="2914650" y="4286250"/>
            <a:chExt cx="1552575" cy="1628775"/>
          </a:xfrm>
        </p:grpSpPr>
        <p:sp>
          <p:nvSpPr>
            <p:cNvPr id="61" name="object 61" descr=""/>
            <p:cNvSpPr/>
            <p:nvPr/>
          </p:nvSpPr>
          <p:spPr>
            <a:xfrm>
              <a:off x="3924300" y="4295775"/>
              <a:ext cx="533400" cy="466725"/>
            </a:xfrm>
            <a:custGeom>
              <a:avLst/>
              <a:gdLst/>
              <a:ahLst/>
              <a:cxnLst/>
              <a:rect l="l" t="t" r="r" b="b"/>
              <a:pathLst>
                <a:path w="533400" h="466725">
                  <a:moveTo>
                    <a:pt x="266700" y="0"/>
                  </a:moveTo>
                  <a:lnTo>
                    <a:pt x="218753" y="3761"/>
                  </a:lnTo>
                  <a:lnTo>
                    <a:pt x="173629" y="14603"/>
                  </a:lnTo>
                  <a:lnTo>
                    <a:pt x="132079" y="31867"/>
                  </a:lnTo>
                  <a:lnTo>
                    <a:pt x="94858" y="54891"/>
                  </a:lnTo>
                  <a:lnTo>
                    <a:pt x="62716" y="83016"/>
                  </a:lnTo>
                  <a:lnTo>
                    <a:pt x="36406" y="115579"/>
                  </a:lnTo>
                  <a:lnTo>
                    <a:pt x="16682" y="151921"/>
                  </a:lnTo>
                  <a:lnTo>
                    <a:pt x="4296" y="191381"/>
                  </a:lnTo>
                  <a:lnTo>
                    <a:pt x="0" y="233299"/>
                  </a:lnTo>
                  <a:lnTo>
                    <a:pt x="4296" y="275254"/>
                  </a:lnTo>
                  <a:lnTo>
                    <a:pt x="16682" y="314743"/>
                  </a:lnTo>
                  <a:lnTo>
                    <a:pt x="36406" y="351107"/>
                  </a:lnTo>
                  <a:lnTo>
                    <a:pt x="62716" y="383687"/>
                  </a:lnTo>
                  <a:lnTo>
                    <a:pt x="94858" y="411821"/>
                  </a:lnTo>
                  <a:lnTo>
                    <a:pt x="132080" y="434852"/>
                  </a:lnTo>
                  <a:lnTo>
                    <a:pt x="173629" y="452119"/>
                  </a:lnTo>
                  <a:lnTo>
                    <a:pt x="218753" y="462963"/>
                  </a:lnTo>
                  <a:lnTo>
                    <a:pt x="266700" y="466725"/>
                  </a:lnTo>
                  <a:lnTo>
                    <a:pt x="314646" y="462963"/>
                  </a:lnTo>
                  <a:lnTo>
                    <a:pt x="359770" y="452119"/>
                  </a:lnTo>
                  <a:lnTo>
                    <a:pt x="401320" y="434852"/>
                  </a:lnTo>
                  <a:lnTo>
                    <a:pt x="438541" y="411821"/>
                  </a:lnTo>
                  <a:lnTo>
                    <a:pt x="470683" y="383687"/>
                  </a:lnTo>
                  <a:lnTo>
                    <a:pt x="496993" y="351107"/>
                  </a:lnTo>
                  <a:lnTo>
                    <a:pt x="516717" y="314743"/>
                  </a:lnTo>
                  <a:lnTo>
                    <a:pt x="529103" y="275254"/>
                  </a:lnTo>
                  <a:lnTo>
                    <a:pt x="533400" y="233299"/>
                  </a:lnTo>
                  <a:lnTo>
                    <a:pt x="529103" y="191381"/>
                  </a:lnTo>
                  <a:lnTo>
                    <a:pt x="516717" y="151921"/>
                  </a:lnTo>
                  <a:lnTo>
                    <a:pt x="496993" y="115579"/>
                  </a:lnTo>
                  <a:lnTo>
                    <a:pt x="470683" y="83016"/>
                  </a:lnTo>
                  <a:lnTo>
                    <a:pt x="438541" y="54891"/>
                  </a:lnTo>
                  <a:lnTo>
                    <a:pt x="401319" y="31867"/>
                  </a:lnTo>
                  <a:lnTo>
                    <a:pt x="359770" y="14603"/>
                  </a:lnTo>
                  <a:lnTo>
                    <a:pt x="314646" y="3761"/>
                  </a:lnTo>
                  <a:lnTo>
                    <a:pt x="26670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2" name="object 62" descr=""/>
            <p:cNvSpPr/>
            <p:nvPr/>
          </p:nvSpPr>
          <p:spPr>
            <a:xfrm>
              <a:off x="3924300" y="4295775"/>
              <a:ext cx="533400" cy="466725"/>
            </a:xfrm>
            <a:custGeom>
              <a:avLst/>
              <a:gdLst/>
              <a:ahLst/>
              <a:cxnLst/>
              <a:rect l="l" t="t" r="r" b="b"/>
              <a:pathLst>
                <a:path w="533400" h="466725">
                  <a:moveTo>
                    <a:pt x="0" y="233299"/>
                  </a:moveTo>
                  <a:lnTo>
                    <a:pt x="4296" y="191381"/>
                  </a:lnTo>
                  <a:lnTo>
                    <a:pt x="16682" y="151921"/>
                  </a:lnTo>
                  <a:lnTo>
                    <a:pt x="36406" y="115579"/>
                  </a:lnTo>
                  <a:lnTo>
                    <a:pt x="62716" y="83016"/>
                  </a:lnTo>
                  <a:lnTo>
                    <a:pt x="94858" y="54891"/>
                  </a:lnTo>
                  <a:lnTo>
                    <a:pt x="132079" y="31867"/>
                  </a:lnTo>
                  <a:lnTo>
                    <a:pt x="173629" y="14603"/>
                  </a:lnTo>
                  <a:lnTo>
                    <a:pt x="218753" y="3761"/>
                  </a:lnTo>
                  <a:lnTo>
                    <a:pt x="266700" y="0"/>
                  </a:lnTo>
                  <a:lnTo>
                    <a:pt x="314646" y="3761"/>
                  </a:lnTo>
                  <a:lnTo>
                    <a:pt x="359770" y="14603"/>
                  </a:lnTo>
                  <a:lnTo>
                    <a:pt x="401319" y="31867"/>
                  </a:lnTo>
                  <a:lnTo>
                    <a:pt x="438541" y="54891"/>
                  </a:lnTo>
                  <a:lnTo>
                    <a:pt x="470683" y="83016"/>
                  </a:lnTo>
                  <a:lnTo>
                    <a:pt x="496993" y="115579"/>
                  </a:lnTo>
                  <a:lnTo>
                    <a:pt x="516717" y="151921"/>
                  </a:lnTo>
                  <a:lnTo>
                    <a:pt x="529103" y="191381"/>
                  </a:lnTo>
                  <a:lnTo>
                    <a:pt x="533400" y="233299"/>
                  </a:lnTo>
                  <a:lnTo>
                    <a:pt x="529103" y="275254"/>
                  </a:lnTo>
                  <a:lnTo>
                    <a:pt x="516717" y="314743"/>
                  </a:lnTo>
                  <a:lnTo>
                    <a:pt x="496993" y="351107"/>
                  </a:lnTo>
                  <a:lnTo>
                    <a:pt x="470683" y="383687"/>
                  </a:lnTo>
                  <a:lnTo>
                    <a:pt x="438541" y="411821"/>
                  </a:lnTo>
                  <a:lnTo>
                    <a:pt x="401320" y="434852"/>
                  </a:lnTo>
                  <a:lnTo>
                    <a:pt x="359770" y="452119"/>
                  </a:lnTo>
                  <a:lnTo>
                    <a:pt x="314646" y="462963"/>
                  </a:lnTo>
                  <a:lnTo>
                    <a:pt x="266700" y="466725"/>
                  </a:lnTo>
                  <a:lnTo>
                    <a:pt x="218753" y="462963"/>
                  </a:lnTo>
                  <a:lnTo>
                    <a:pt x="173629" y="452119"/>
                  </a:lnTo>
                  <a:lnTo>
                    <a:pt x="132080" y="434852"/>
                  </a:lnTo>
                  <a:lnTo>
                    <a:pt x="94858" y="411821"/>
                  </a:lnTo>
                  <a:lnTo>
                    <a:pt x="62716" y="383687"/>
                  </a:lnTo>
                  <a:lnTo>
                    <a:pt x="36406" y="351107"/>
                  </a:lnTo>
                  <a:lnTo>
                    <a:pt x="16682" y="314743"/>
                  </a:lnTo>
                  <a:lnTo>
                    <a:pt x="4296" y="275254"/>
                  </a:lnTo>
                  <a:lnTo>
                    <a:pt x="0" y="233299"/>
                  </a:lnTo>
                  <a:close/>
                </a:path>
              </a:pathLst>
            </a:custGeom>
            <a:ln w="19050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3" name="object 63" descr=""/>
            <p:cNvSpPr/>
            <p:nvPr/>
          </p:nvSpPr>
          <p:spPr>
            <a:xfrm>
              <a:off x="3181350" y="5543550"/>
              <a:ext cx="371475" cy="361950"/>
            </a:xfrm>
            <a:custGeom>
              <a:avLst/>
              <a:gdLst/>
              <a:ahLst/>
              <a:cxnLst/>
              <a:rect l="l" t="t" r="r" b="b"/>
              <a:pathLst>
                <a:path w="371475" h="361950">
                  <a:moveTo>
                    <a:pt x="185800" y="0"/>
                  </a:moveTo>
                  <a:lnTo>
                    <a:pt x="136407" y="6464"/>
                  </a:lnTo>
                  <a:lnTo>
                    <a:pt x="92023" y="24708"/>
                  </a:lnTo>
                  <a:lnTo>
                    <a:pt x="54419" y="53006"/>
                  </a:lnTo>
                  <a:lnTo>
                    <a:pt x="25367" y="89633"/>
                  </a:lnTo>
                  <a:lnTo>
                    <a:pt x="6636" y="132864"/>
                  </a:lnTo>
                  <a:lnTo>
                    <a:pt x="0" y="180975"/>
                  </a:lnTo>
                  <a:lnTo>
                    <a:pt x="6636" y="229085"/>
                  </a:lnTo>
                  <a:lnTo>
                    <a:pt x="25367" y="272316"/>
                  </a:lnTo>
                  <a:lnTo>
                    <a:pt x="54419" y="308943"/>
                  </a:lnTo>
                  <a:lnTo>
                    <a:pt x="92023" y="337241"/>
                  </a:lnTo>
                  <a:lnTo>
                    <a:pt x="136407" y="355485"/>
                  </a:lnTo>
                  <a:lnTo>
                    <a:pt x="185800" y="361950"/>
                  </a:lnTo>
                  <a:lnTo>
                    <a:pt x="235141" y="355485"/>
                  </a:lnTo>
                  <a:lnTo>
                    <a:pt x="279489" y="337241"/>
                  </a:lnTo>
                  <a:lnTo>
                    <a:pt x="317071" y="308943"/>
                  </a:lnTo>
                  <a:lnTo>
                    <a:pt x="346112" y="272316"/>
                  </a:lnTo>
                  <a:lnTo>
                    <a:pt x="364838" y="229085"/>
                  </a:lnTo>
                  <a:lnTo>
                    <a:pt x="371475" y="180975"/>
                  </a:lnTo>
                  <a:lnTo>
                    <a:pt x="364838" y="132864"/>
                  </a:lnTo>
                  <a:lnTo>
                    <a:pt x="346112" y="89633"/>
                  </a:lnTo>
                  <a:lnTo>
                    <a:pt x="317071" y="53006"/>
                  </a:lnTo>
                  <a:lnTo>
                    <a:pt x="279489" y="24708"/>
                  </a:lnTo>
                  <a:lnTo>
                    <a:pt x="235141" y="6464"/>
                  </a:lnTo>
                  <a:lnTo>
                    <a:pt x="18580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4" name="object 64" descr=""/>
            <p:cNvSpPr/>
            <p:nvPr/>
          </p:nvSpPr>
          <p:spPr>
            <a:xfrm>
              <a:off x="3181350" y="5543550"/>
              <a:ext cx="371475" cy="361950"/>
            </a:xfrm>
            <a:custGeom>
              <a:avLst/>
              <a:gdLst/>
              <a:ahLst/>
              <a:cxnLst/>
              <a:rect l="l" t="t" r="r" b="b"/>
              <a:pathLst>
                <a:path w="371475" h="361950">
                  <a:moveTo>
                    <a:pt x="0" y="180975"/>
                  </a:moveTo>
                  <a:lnTo>
                    <a:pt x="6636" y="132864"/>
                  </a:lnTo>
                  <a:lnTo>
                    <a:pt x="25367" y="89633"/>
                  </a:lnTo>
                  <a:lnTo>
                    <a:pt x="54419" y="53006"/>
                  </a:lnTo>
                  <a:lnTo>
                    <a:pt x="92023" y="24708"/>
                  </a:lnTo>
                  <a:lnTo>
                    <a:pt x="136407" y="6464"/>
                  </a:lnTo>
                  <a:lnTo>
                    <a:pt x="185800" y="0"/>
                  </a:lnTo>
                  <a:lnTo>
                    <a:pt x="235141" y="6464"/>
                  </a:lnTo>
                  <a:lnTo>
                    <a:pt x="279489" y="24708"/>
                  </a:lnTo>
                  <a:lnTo>
                    <a:pt x="317071" y="53006"/>
                  </a:lnTo>
                  <a:lnTo>
                    <a:pt x="346112" y="89633"/>
                  </a:lnTo>
                  <a:lnTo>
                    <a:pt x="364838" y="132864"/>
                  </a:lnTo>
                  <a:lnTo>
                    <a:pt x="371475" y="180975"/>
                  </a:lnTo>
                  <a:lnTo>
                    <a:pt x="364838" y="229085"/>
                  </a:lnTo>
                  <a:lnTo>
                    <a:pt x="346112" y="272316"/>
                  </a:lnTo>
                  <a:lnTo>
                    <a:pt x="317071" y="308943"/>
                  </a:lnTo>
                  <a:lnTo>
                    <a:pt x="279489" y="337241"/>
                  </a:lnTo>
                  <a:lnTo>
                    <a:pt x="235141" y="355485"/>
                  </a:lnTo>
                  <a:lnTo>
                    <a:pt x="185800" y="361950"/>
                  </a:lnTo>
                  <a:lnTo>
                    <a:pt x="136407" y="355485"/>
                  </a:lnTo>
                  <a:lnTo>
                    <a:pt x="92023" y="337241"/>
                  </a:lnTo>
                  <a:lnTo>
                    <a:pt x="54419" y="308943"/>
                  </a:lnTo>
                  <a:lnTo>
                    <a:pt x="25367" y="272316"/>
                  </a:lnTo>
                  <a:lnTo>
                    <a:pt x="6636" y="229085"/>
                  </a:lnTo>
                  <a:lnTo>
                    <a:pt x="0" y="180975"/>
                  </a:lnTo>
                  <a:close/>
                </a:path>
              </a:pathLst>
            </a:custGeom>
            <a:ln w="19050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5" name="object 65" descr=""/>
            <p:cNvSpPr/>
            <p:nvPr/>
          </p:nvSpPr>
          <p:spPr>
            <a:xfrm>
              <a:off x="3971925" y="5286375"/>
              <a:ext cx="371475" cy="304800"/>
            </a:xfrm>
            <a:custGeom>
              <a:avLst/>
              <a:gdLst/>
              <a:ahLst/>
              <a:cxnLst/>
              <a:rect l="l" t="t" r="r" b="b"/>
              <a:pathLst>
                <a:path w="371475" h="304800">
                  <a:moveTo>
                    <a:pt x="185800" y="0"/>
                  </a:moveTo>
                  <a:lnTo>
                    <a:pt x="136407" y="5441"/>
                  </a:lnTo>
                  <a:lnTo>
                    <a:pt x="92023" y="20799"/>
                  </a:lnTo>
                  <a:lnTo>
                    <a:pt x="54419" y="44624"/>
                  </a:lnTo>
                  <a:lnTo>
                    <a:pt x="25367" y="75466"/>
                  </a:lnTo>
                  <a:lnTo>
                    <a:pt x="6636" y="111874"/>
                  </a:lnTo>
                  <a:lnTo>
                    <a:pt x="0" y="152400"/>
                  </a:lnTo>
                  <a:lnTo>
                    <a:pt x="6636" y="192925"/>
                  </a:lnTo>
                  <a:lnTo>
                    <a:pt x="25367" y="229333"/>
                  </a:lnTo>
                  <a:lnTo>
                    <a:pt x="54419" y="260175"/>
                  </a:lnTo>
                  <a:lnTo>
                    <a:pt x="92023" y="284000"/>
                  </a:lnTo>
                  <a:lnTo>
                    <a:pt x="136407" y="299358"/>
                  </a:lnTo>
                  <a:lnTo>
                    <a:pt x="185800" y="304800"/>
                  </a:lnTo>
                  <a:lnTo>
                    <a:pt x="235141" y="299358"/>
                  </a:lnTo>
                  <a:lnTo>
                    <a:pt x="279489" y="284000"/>
                  </a:lnTo>
                  <a:lnTo>
                    <a:pt x="317071" y="260175"/>
                  </a:lnTo>
                  <a:lnTo>
                    <a:pt x="346112" y="229333"/>
                  </a:lnTo>
                  <a:lnTo>
                    <a:pt x="364838" y="192925"/>
                  </a:lnTo>
                  <a:lnTo>
                    <a:pt x="371475" y="152400"/>
                  </a:lnTo>
                  <a:lnTo>
                    <a:pt x="364838" y="111874"/>
                  </a:lnTo>
                  <a:lnTo>
                    <a:pt x="346112" y="75466"/>
                  </a:lnTo>
                  <a:lnTo>
                    <a:pt x="317071" y="44624"/>
                  </a:lnTo>
                  <a:lnTo>
                    <a:pt x="279489" y="20799"/>
                  </a:lnTo>
                  <a:lnTo>
                    <a:pt x="235141" y="5441"/>
                  </a:lnTo>
                  <a:lnTo>
                    <a:pt x="18580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6" name="object 66" descr=""/>
            <p:cNvSpPr/>
            <p:nvPr/>
          </p:nvSpPr>
          <p:spPr>
            <a:xfrm>
              <a:off x="3971925" y="5286375"/>
              <a:ext cx="371475" cy="304800"/>
            </a:xfrm>
            <a:custGeom>
              <a:avLst/>
              <a:gdLst/>
              <a:ahLst/>
              <a:cxnLst/>
              <a:rect l="l" t="t" r="r" b="b"/>
              <a:pathLst>
                <a:path w="371475" h="304800">
                  <a:moveTo>
                    <a:pt x="0" y="152400"/>
                  </a:moveTo>
                  <a:lnTo>
                    <a:pt x="6636" y="111874"/>
                  </a:lnTo>
                  <a:lnTo>
                    <a:pt x="25367" y="75466"/>
                  </a:lnTo>
                  <a:lnTo>
                    <a:pt x="54419" y="44624"/>
                  </a:lnTo>
                  <a:lnTo>
                    <a:pt x="92023" y="20799"/>
                  </a:lnTo>
                  <a:lnTo>
                    <a:pt x="136407" y="5441"/>
                  </a:lnTo>
                  <a:lnTo>
                    <a:pt x="185800" y="0"/>
                  </a:lnTo>
                  <a:lnTo>
                    <a:pt x="235141" y="5441"/>
                  </a:lnTo>
                  <a:lnTo>
                    <a:pt x="279489" y="20799"/>
                  </a:lnTo>
                  <a:lnTo>
                    <a:pt x="317071" y="44624"/>
                  </a:lnTo>
                  <a:lnTo>
                    <a:pt x="346112" y="75466"/>
                  </a:lnTo>
                  <a:lnTo>
                    <a:pt x="364838" y="111874"/>
                  </a:lnTo>
                  <a:lnTo>
                    <a:pt x="371475" y="152400"/>
                  </a:lnTo>
                  <a:lnTo>
                    <a:pt x="364838" y="192925"/>
                  </a:lnTo>
                  <a:lnTo>
                    <a:pt x="346112" y="229333"/>
                  </a:lnTo>
                  <a:lnTo>
                    <a:pt x="317071" y="260175"/>
                  </a:lnTo>
                  <a:lnTo>
                    <a:pt x="279489" y="284000"/>
                  </a:lnTo>
                  <a:lnTo>
                    <a:pt x="235141" y="299358"/>
                  </a:lnTo>
                  <a:lnTo>
                    <a:pt x="185800" y="304800"/>
                  </a:lnTo>
                  <a:lnTo>
                    <a:pt x="136407" y="299358"/>
                  </a:lnTo>
                  <a:lnTo>
                    <a:pt x="92023" y="284000"/>
                  </a:lnTo>
                  <a:lnTo>
                    <a:pt x="54419" y="260175"/>
                  </a:lnTo>
                  <a:lnTo>
                    <a:pt x="25367" y="229333"/>
                  </a:lnTo>
                  <a:lnTo>
                    <a:pt x="6636" y="192925"/>
                  </a:lnTo>
                  <a:lnTo>
                    <a:pt x="0" y="152400"/>
                  </a:lnTo>
                  <a:close/>
                </a:path>
              </a:pathLst>
            </a:custGeom>
            <a:ln w="19050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7" name="object 67" descr=""/>
            <p:cNvSpPr/>
            <p:nvPr/>
          </p:nvSpPr>
          <p:spPr>
            <a:xfrm>
              <a:off x="2924175" y="4886325"/>
              <a:ext cx="1447800" cy="295275"/>
            </a:xfrm>
            <a:custGeom>
              <a:avLst/>
              <a:gdLst/>
              <a:ahLst/>
              <a:cxnLst/>
              <a:rect l="l" t="t" r="r" b="b"/>
              <a:pathLst>
                <a:path w="1447800" h="295275">
                  <a:moveTo>
                    <a:pt x="1398524" y="0"/>
                  </a:moveTo>
                  <a:lnTo>
                    <a:pt x="49275" y="0"/>
                  </a:lnTo>
                  <a:lnTo>
                    <a:pt x="30057" y="3859"/>
                  </a:lnTo>
                  <a:lnTo>
                    <a:pt x="14398" y="14398"/>
                  </a:lnTo>
                  <a:lnTo>
                    <a:pt x="3859" y="30057"/>
                  </a:lnTo>
                  <a:lnTo>
                    <a:pt x="0" y="49275"/>
                  </a:lnTo>
                  <a:lnTo>
                    <a:pt x="0" y="245999"/>
                  </a:lnTo>
                  <a:lnTo>
                    <a:pt x="3859" y="265217"/>
                  </a:lnTo>
                  <a:lnTo>
                    <a:pt x="14398" y="280876"/>
                  </a:lnTo>
                  <a:lnTo>
                    <a:pt x="30057" y="291415"/>
                  </a:lnTo>
                  <a:lnTo>
                    <a:pt x="49275" y="295275"/>
                  </a:lnTo>
                  <a:lnTo>
                    <a:pt x="1398524" y="295275"/>
                  </a:lnTo>
                  <a:lnTo>
                    <a:pt x="1417742" y="291415"/>
                  </a:lnTo>
                  <a:lnTo>
                    <a:pt x="1433401" y="280876"/>
                  </a:lnTo>
                  <a:lnTo>
                    <a:pt x="1443940" y="265217"/>
                  </a:lnTo>
                  <a:lnTo>
                    <a:pt x="1447800" y="245999"/>
                  </a:lnTo>
                  <a:lnTo>
                    <a:pt x="1447800" y="49275"/>
                  </a:lnTo>
                  <a:lnTo>
                    <a:pt x="1443940" y="30057"/>
                  </a:lnTo>
                  <a:lnTo>
                    <a:pt x="1433401" y="14398"/>
                  </a:lnTo>
                  <a:lnTo>
                    <a:pt x="1417742" y="3859"/>
                  </a:lnTo>
                  <a:lnTo>
                    <a:pt x="139852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8" name="object 68" descr=""/>
            <p:cNvSpPr/>
            <p:nvPr/>
          </p:nvSpPr>
          <p:spPr>
            <a:xfrm>
              <a:off x="2924175" y="4886325"/>
              <a:ext cx="1447800" cy="295275"/>
            </a:xfrm>
            <a:custGeom>
              <a:avLst/>
              <a:gdLst/>
              <a:ahLst/>
              <a:cxnLst/>
              <a:rect l="l" t="t" r="r" b="b"/>
              <a:pathLst>
                <a:path w="1447800" h="295275">
                  <a:moveTo>
                    <a:pt x="0" y="49275"/>
                  </a:moveTo>
                  <a:lnTo>
                    <a:pt x="3859" y="30057"/>
                  </a:lnTo>
                  <a:lnTo>
                    <a:pt x="14398" y="14398"/>
                  </a:lnTo>
                  <a:lnTo>
                    <a:pt x="30057" y="3859"/>
                  </a:lnTo>
                  <a:lnTo>
                    <a:pt x="49275" y="0"/>
                  </a:lnTo>
                  <a:lnTo>
                    <a:pt x="1398524" y="0"/>
                  </a:lnTo>
                  <a:lnTo>
                    <a:pt x="1417742" y="3859"/>
                  </a:lnTo>
                  <a:lnTo>
                    <a:pt x="1433401" y="14398"/>
                  </a:lnTo>
                  <a:lnTo>
                    <a:pt x="1443940" y="30057"/>
                  </a:lnTo>
                  <a:lnTo>
                    <a:pt x="1447800" y="49275"/>
                  </a:lnTo>
                  <a:lnTo>
                    <a:pt x="1447800" y="245999"/>
                  </a:lnTo>
                  <a:lnTo>
                    <a:pt x="1443940" y="265217"/>
                  </a:lnTo>
                  <a:lnTo>
                    <a:pt x="1433401" y="280876"/>
                  </a:lnTo>
                  <a:lnTo>
                    <a:pt x="1417742" y="291415"/>
                  </a:lnTo>
                  <a:lnTo>
                    <a:pt x="1398524" y="295275"/>
                  </a:lnTo>
                  <a:lnTo>
                    <a:pt x="49275" y="295275"/>
                  </a:lnTo>
                  <a:lnTo>
                    <a:pt x="30057" y="291415"/>
                  </a:lnTo>
                  <a:lnTo>
                    <a:pt x="14398" y="280876"/>
                  </a:lnTo>
                  <a:lnTo>
                    <a:pt x="3859" y="265217"/>
                  </a:lnTo>
                  <a:lnTo>
                    <a:pt x="0" y="245999"/>
                  </a:lnTo>
                  <a:lnTo>
                    <a:pt x="0" y="49275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9" name="object 69" descr=""/>
          <p:cNvSpPr txBox="1"/>
          <p:nvPr/>
        </p:nvSpPr>
        <p:spPr>
          <a:xfrm>
            <a:off x="2935629" y="4847653"/>
            <a:ext cx="1406525" cy="359410"/>
          </a:xfrm>
          <a:prstGeom prst="rect">
            <a:avLst/>
          </a:prstGeom>
        </p:spPr>
        <p:txBody>
          <a:bodyPr wrap="square" lIns="0" tIns="25400" rIns="0" bIns="0" rtlCol="0" vert="horz">
            <a:spAutoFit/>
          </a:bodyPr>
          <a:lstStyle/>
          <a:p>
            <a:pPr marL="383540" marR="344805" indent="39370">
              <a:lnSpc>
                <a:spcPts val="1280"/>
              </a:lnSpc>
              <a:spcBef>
                <a:spcPts val="200"/>
              </a:spcBef>
            </a:pPr>
            <a:r>
              <a:rPr dirty="0" sz="1100" spc="-35">
                <a:solidFill>
                  <a:srgbClr val="FFFFFF"/>
                </a:solidFill>
                <a:latin typeface="Segoe UI Emoji"/>
                <a:cs typeface="Segoe UI Emoji"/>
              </a:rPr>
              <a:t>In-</a:t>
            </a:r>
            <a:r>
              <a:rPr dirty="0" sz="1100" spc="-10">
                <a:solidFill>
                  <a:srgbClr val="FFFFFF"/>
                </a:solidFill>
                <a:latin typeface="Segoe UI Emoji"/>
                <a:cs typeface="Segoe UI Emoji"/>
              </a:rPr>
              <a:t>house- </a:t>
            </a:r>
            <a:r>
              <a:rPr dirty="0" sz="1100" spc="-20">
                <a:solidFill>
                  <a:srgbClr val="FFFFFF"/>
                </a:solidFill>
                <a:latin typeface="Segoe UI Emoji"/>
                <a:cs typeface="Segoe UI Emoji"/>
              </a:rPr>
              <a:t>production</a:t>
            </a:r>
            <a:endParaRPr sz="1100">
              <a:latin typeface="Segoe UI Emoji"/>
              <a:cs typeface="Segoe UI Emoji"/>
            </a:endParaRPr>
          </a:p>
        </p:txBody>
      </p:sp>
      <p:grpSp>
        <p:nvGrpSpPr>
          <p:cNvPr id="70" name="object 70" descr=""/>
          <p:cNvGrpSpPr/>
          <p:nvPr/>
        </p:nvGrpSpPr>
        <p:grpSpPr>
          <a:xfrm>
            <a:off x="295275" y="4982336"/>
            <a:ext cx="1443355" cy="599440"/>
            <a:chOff x="295275" y="4982336"/>
            <a:chExt cx="1443355" cy="599440"/>
          </a:xfrm>
        </p:grpSpPr>
        <p:sp>
          <p:nvSpPr>
            <p:cNvPr id="71" name="object 71" descr=""/>
            <p:cNvSpPr/>
            <p:nvPr/>
          </p:nvSpPr>
          <p:spPr>
            <a:xfrm>
              <a:off x="1285747" y="4982336"/>
              <a:ext cx="452755" cy="76200"/>
            </a:xfrm>
            <a:custGeom>
              <a:avLst/>
              <a:gdLst/>
              <a:ahLst/>
              <a:cxnLst/>
              <a:rect l="l" t="t" r="r" b="b"/>
              <a:pathLst>
                <a:path w="452755" h="76200">
                  <a:moveTo>
                    <a:pt x="376174" y="0"/>
                  </a:moveTo>
                  <a:lnTo>
                    <a:pt x="376935" y="76200"/>
                  </a:lnTo>
                  <a:lnTo>
                    <a:pt x="432689" y="47622"/>
                  </a:lnTo>
                  <a:lnTo>
                    <a:pt x="389382" y="47622"/>
                  </a:lnTo>
                  <a:lnTo>
                    <a:pt x="389255" y="28573"/>
                  </a:lnTo>
                  <a:lnTo>
                    <a:pt x="434778" y="28573"/>
                  </a:lnTo>
                  <a:lnTo>
                    <a:pt x="376174" y="0"/>
                  </a:lnTo>
                  <a:close/>
                </a:path>
                <a:path w="452755" h="76200">
                  <a:moveTo>
                    <a:pt x="376459" y="28573"/>
                  </a:moveTo>
                  <a:lnTo>
                    <a:pt x="0" y="32257"/>
                  </a:lnTo>
                  <a:lnTo>
                    <a:pt x="204" y="47622"/>
                  </a:lnTo>
                  <a:lnTo>
                    <a:pt x="254" y="51307"/>
                  </a:lnTo>
                  <a:lnTo>
                    <a:pt x="376650" y="47622"/>
                  </a:lnTo>
                  <a:lnTo>
                    <a:pt x="376547" y="37337"/>
                  </a:lnTo>
                  <a:lnTo>
                    <a:pt x="376459" y="28573"/>
                  </a:lnTo>
                  <a:close/>
                </a:path>
                <a:path w="452755" h="76200">
                  <a:moveTo>
                    <a:pt x="434778" y="28573"/>
                  </a:moveTo>
                  <a:lnTo>
                    <a:pt x="389255" y="28573"/>
                  </a:lnTo>
                  <a:lnTo>
                    <a:pt x="389382" y="47622"/>
                  </a:lnTo>
                  <a:lnTo>
                    <a:pt x="432689" y="47622"/>
                  </a:lnTo>
                  <a:lnTo>
                    <a:pt x="452754" y="37337"/>
                  </a:lnTo>
                  <a:lnTo>
                    <a:pt x="434778" y="2857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2" name="object 72" descr=""/>
            <p:cNvSpPr/>
            <p:nvPr/>
          </p:nvSpPr>
          <p:spPr>
            <a:xfrm>
              <a:off x="304800" y="5276849"/>
              <a:ext cx="1152525" cy="295275"/>
            </a:xfrm>
            <a:custGeom>
              <a:avLst/>
              <a:gdLst/>
              <a:ahLst/>
              <a:cxnLst/>
              <a:rect l="l" t="t" r="r" b="b"/>
              <a:pathLst>
                <a:path w="1152525" h="295275">
                  <a:moveTo>
                    <a:pt x="1103249" y="0"/>
                  </a:moveTo>
                  <a:lnTo>
                    <a:pt x="49212" y="0"/>
                  </a:lnTo>
                  <a:lnTo>
                    <a:pt x="30057" y="3859"/>
                  </a:lnTo>
                  <a:lnTo>
                    <a:pt x="14414" y="14398"/>
                  </a:lnTo>
                  <a:lnTo>
                    <a:pt x="3867" y="30057"/>
                  </a:lnTo>
                  <a:lnTo>
                    <a:pt x="0" y="49275"/>
                  </a:lnTo>
                  <a:lnTo>
                    <a:pt x="0" y="245999"/>
                  </a:lnTo>
                  <a:lnTo>
                    <a:pt x="3867" y="265217"/>
                  </a:lnTo>
                  <a:lnTo>
                    <a:pt x="14414" y="280876"/>
                  </a:lnTo>
                  <a:lnTo>
                    <a:pt x="30057" y="291415"/>
                  </a:lnTo>
                  <a:lnTo>
                    <a:pt x="49212" y="295275"/>
                  </a:lnTo>
                  <a:lnTo>
                    <a:pt x="1103249" y="295275"/>
                  </a:lnTo>
                  <a:lnTo>
                    <a:pt x="1122467" y="291415"/>
                  </a:lnTo>
                  <a:lnTo>
                    <a:pt x="1138126" y="280876"/>
                  </a:lnTo>
                  <a:lnTo>
                    <a:pt x="1148665" y="265217"/>
                  </a:lnTo>
                  <a:lnTo>
                    <a:pt x="1152525" y="245999"/>
                  </a:lnTo>
                  <a:lnTo>
                    <a:pt x="1152525" y="49275"/>
                  </a:lnTo>
                  <a:lnTo>
                    <a:pt x="1148665" y="30057"/>
                  </a:lnTo>
                  <a:lnTo>
                    <a:pt x="1138126" y="14398"/>
                  </a:lnTo>
                  <a:lnTo>
                    <a:pt x="1122467" y="3859"/>
                  </a:lnTo>
                  <a:lnTo>
                    <a:pt x="110324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3" name="object 73" descr=""/>
            <p:cNvSpPr/>
            <p:nvPr/>
          </p:nvSpPr>
          <p:spPr>
            <a:xfrm>
              <a:off x="304800" y="5276849"/>
              <a:ext cx="1152525" cy="295275"/>
            </a:xfrm>
            <a:custGeom>
              <a:avLst/>
              <a:gdLst/>
              <a:ahLst/>
              <a:cxnLst/>
              <a:rect l="l" t="t" r="r" b="b"/>
              <a:pathLst>
                <a:path w="1152525" h="295275">
                  <a:moveTo>
                    <a:pt x="0" y="49275"/>
                  </a:moveTo>
                  <a:lnTo>
                    <a:pt x="3867" y="30057"/>
                  </a:lnTo>
                  <a:lnTo>
                    <a:pt x="14414" y="14398"/>
                  </a:lnTo>
                  <a:lnTo>
                    <a:pt x="30057" y="3859"/>
                  </a:lnTo>
                  <a:lnTo>
                    <a:pt x="49212" y="0"/>
                  </a:lnTo>
                  <a:lnTo>
                    <a:pt x="1103249" y="0"/>
                  </a:lnTo>
                  <a:lnTo>
                    <a:pt x="1122467" y="3859"/>
                  </a:lnTo>
                  <a:lnTo>
                    <a:pt x="1138126" y="14398"/>
                  </a:lnTo>
                  <a:lnTo>
                    <a:pt x="1148665" y="30057"/>
                  </a:lnTo>
                  <a:lnTo>
                    <a:pt x="1152525" y="49275"/>
                  </a:lnTo>
                  <a:lnTo>
                    <a:pt x="1152525" y="245999"/>
                  </a:lnTo>
                  <a:lnTo>
                    <a:pt x="1148665" y="265217"/>
                  </a:lnTo>
                  <a:lnTo>
                    <a:pt x="1138126" y="280876"/>
                  </a:lnTo>
                  <a:lnTo>
                    <a:pt x="1122467" y="291415"/>
                  </a:lnTo>
                  <a:lnTo>
                    <a:pt x="1103249" y="295275"/>
                  </a:lnTo>
                  <a:lnTo>
                    <a:pt x="49212" y="295275"/>
                  </a:lnTo>
                  <a:lnTo>
                    <a:pt x="30057" y="291415"/>
                  </a:lnTo>
                  <a:lnTo>
                    <a:pt x="14414" y="280876"/>
                  </a:lnTo>
                  <a:lnTo>
                    <a:pt x="3867" y="265217"/>
                  </a:lnTo>
                  <a:lnTo>
                    <a:pt x="0" y="245999"/>
                  </a:lnTo>
                  <a:lnTo>
                    <a:pt x="0" y="49275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4" name="object 74" descr=""/>
          <p:cNvSpPr txBox="1"/>
          <p:nvPr/>
        </p:nvSpPr>
        <p:spPr>
          <a:xfrm>
            <a:off x="309562" y="3757676"/>
            <a:ext cx="2228850" cy="6000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</a:ln>
        </p:spPr>
        <p:txBody>
          <a:bodyPr wrap="square" lIns="0" tIns="43180" rIns="0" bIns="0" rtlCol="0" vert="horz">
            <a:spAutoFit/>
          </a:bodyPr>
          <a:lstStyle/>
          <a:p>
            <a:pPr marL="86360" marR="142240">
              <a:lnSpc>
                <a:spcPct val="99500"/>
              </a:lnSpc>
              <a:spcBef>
                <a:spcPts val="340"/>
              </a:spcBef>
            </a:pPr>
            <a:r>
              <a:rPr dirty="0" sz="1100" spc="-10">
                <a:latin typeface="Segoe UI Emoji"/>
                <a:cs typeface="Segoe UI Emoji"/>
              </a:rPr>
              <a:t>Acquisition</a:t>
            </a:r>
            <a:r>
              <a:rPr dirty="0" sz="1100" spc="-60">
                <a:latin typeface="Segoe UI Emoji"/>
                <a:cs typeface="Segoe UI Emoji"/>
              </a:rPr>
              <a:t> </a:t>
            </a:r>
            <a:r>
              <a:rPr dirty="0" sz="1100">
                <a:latin typeface="Segoe UI Emoji"/>
                <a:cs typeface="Segoe UI Emoji"/>
              </a:rPr>
              <a:t>disrupts</a:t>
            </a:r>
            <a:r>
              <a:rPr dirty="0" sz="1100" spc="-60">
                <a:latin typeface="Segoe UI Emoji"/>
                <a:cs typeface="Segoe UI Emoji"/>
              </a:rPr>
              <a:t> </a:t>
            </a:r>
            <a:r>
              <a:rPr dirty="0" sz="1100" spc="-10">
                <a:latin typeface="Segoe UI Emoji"/>
                <a:cs typeface="Segoe UI Emoji"/>
              </a:rPr>
              <a:t>typical </a:t>
            </a:r>
            <a:r>
              <a:rPr dirty="0" sz="1100">
                <a:latin typeface="Segoe UI Emoji"/>
                <a:cs typeface="Segoe UI Emoji"/>
              </a:rPr>
              <a:t>dynamics</a:t>
            </a:r>
            <a:r>
              <a:rPr dirty="0" sz="1100" spc="-55">
                <a:latin typeface="Segoe UI Emoji"/>
                <a:cs typeface="Segoe UI Emoji"/>
              </a:rPr>
              <a:t> </a:t>
            </a:r>
            <a:r>
              <a:rPr dirty="0" sz="1100" spc="-10">
                <a:latin typeface="Segoe UI Emoji"/>
                <a:cs typeface="Segoe UI Emoji"/>
              </a:rPr>
              <a:t>and</a:t>
            </a:r>
            <a:r>
              <a:rPr dirty="0" sz="1100" spc="-65">
                <a:latin typeface="Segoe UI Emoji"/>
                <a:cs typeface="Segoe UI Emoji"/>
              </a:rPr>
              <a:t> </a:t>
            </a:r>
            <a:r>
              <a:rPr dirty="0" sz="1100" spc="-10">
                <a:latin typeface="Segoe UI Emoji"/>
                <a:cs typeface="Segoe UI Emoji"/>
              </a:rPr>
              <a:t>puts</a:t>
            </a:r>
            <a:r>
              <a:rPr dirty="0" sz="1100" spc="-55">
                <a:latin typeface="Segoe UI Emoji"/>
                <a:cs typeface="Segoe UI Emoji"/>
              </a:rPr>
              <a:t> </a:t>
            </a:r>
            <a:r>
              <a:rPr dirty="0" sz="1100">
                <a:latin typeface="Segoe UI Emoji"/>
                <a:cs typeface="Segoe UI Emoji"/>
              </a:rPr>
              <a:t>sole</a:t>
            </a:r>
            <a:r>
              <a:rPr dirty="0" sz="1100" spc="-25">
                <a:latin typeface="Segoe UI Emoji"/>
                <a:cs typeface="Segoe UI Emoji"/>
              </a:rPr>
              <a:t> </a:t>
            </a:r>
            <a:r>
              <a:rPr dirty="0" sz="1100">
                <a:latin typeface="Segoe UI Emoji"/>
                <a:cs typeface="Segoe UI Emoji"/>
              </a:rPr>
              <a:t>focus</a:t>
            </a:r>
            <a:r>
              <a:rPr dirty="0" sz="1100" spc="40">
                <a:latin typeface="Segoe UI Emoji"/>
                <a:cs typeface="Segoe UI Emoji"/>
              </a:rPr>
              <a:t> </a:t>
            </a:r>
            <a:r>
              <a:rPr dirty="0" sz="1100" spc="-25">
                <a:latin typeface="Segoe UI Emoji"/>
                <a:cs typeface="Segoe UI Emoji"/>
              </a:rPr>
              <a:t>on </a:t>
            </a:r>
            <a:r>
              <a:rPr dirty="0" sz="1100">
                <a:latin typeface="Segoe UI Emoji"/>
                <a:cs typeface="Segoe UI Emoji"/>
              </a:rPr>
              <a:t>an</a:t>
            </a:r>
            <a:r>
              <a:rPr dirty="0" sz="1100" spc="-65">
                <a:latin typeface="Segoe UI Emoji"/>
                <a:cs typeface="Segoe UI Emoji"/>
              </a:rPr>
              <a:t> </a:t>
            </a:r>
            <a:r>
              <a:rPr dirty="0" sz="1100" spc="-10">
                <a:latin typeface="Segoe UI Emoji"/>
                <a:cs typeface="Segoe UI Emoji"/>
              </a:rPr>
              <a:t>individual</a:t>
            </a:r>
            <a:r>
              <a:rPr dirty="0" sz="1100" spc="-35">
                <a:latin typeface="Segoe UI Emoji"/>
                <a:cs typeface="Segoe UI Emoji"/>
              </a:rPr>
              <a:t> </a:t>
            </a:r>
            <a:r>
              <a:rPr dirty="0" sz="1100" spc="-10">
                <a:latin typeface="Segoe UI Emoji"/>
                <a:cs typeface="Segoe UI Emoji"/>
              </a:rPr>
              <a:t>supplier.</a:t>
            </a:r>
            <a:endParaRPr sz="1100">
              <a:latin typeface="Segoe UI Emoji"/>
              <a:cs typeface="Segoe UI Emoji"/>
            </a:endParaRPr>
          </a:p>
        </p:txBody>
      </p:sp>
      <p:sp>
        <p:nvSpPr>
          <p:cNvPr id="75" name="object 75" descr=""/>
          <p:cNvSpPr txBox="1"/>
          <p:nvPr/>
        </p:nvSpPr>
        <p:spPr>
          <a:xfrm>
            <a:off x="4672076" y="4033901"/>
            <a:ext cx="1609725" cy="7715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</a:ln>
        </p:spPr>
        <p:txBody>
          <a:bodyPr wrap="square" lIns="0" tIns="45085" rIns="0" bIns="0" rtlCol="0" vert="horz">
            <a:spAutoFit/>
          </a:bodyPr>
          <a:lstStyle/>
          <a:p>
            <a:pPr marL="90805" marR="184150">
              <a:lnSpc>
                <a:spcPct val="98700"/>
              </a:lnSpc>
              <a:spcBef>
                <a:spcPts val="355"/>
              </a:spcBef>
            </a:pPr>
            <a:r>
              <a:rPr dirty="0" sz="1100" spc="-20">
                <a:latin typeface="Segoe UI Emoji"/>
                <a:cs typeface="Segoe UI Emoji"/>
              </a:rPr>
              <a:t>Requirement for</a:t>
            </a:r>
            <a:r>
              <a:rPr dirty="0" sz="1100" spc="-120">
                <a:latin typeface="Segoe UI Emoji"/>
                <a:cs typeface="Segoe UI Emoji"/>
              </a:rPr>
              <a:t> </a:t>
            </a:r>
            <a:r>
              <a:rPr dirty="0" sz="1100" spc="-20">
                <a:latin typeface="Segoe UI Emoji"/>
                <a:cs typeface="Segoe UI Emoji"/>
              </a:rPr>
              <a:t>more </a:t>
            </a:r>
            <a:r>
              <a:rPr dirty="0" sz="1100" spc="-30">
                <a:latin typeface="Segoe UI Emoji"/>
                <a:cs typeface="Segoe UI Emoji"/>
              </a:rPr>
              <a:t>integrated</a:t>
            </a:r>
            <a:r>
              <a:rPr dirty="0" sz="1100" spc="-45">
                <a:latin typeface="Segoe UI Emoji"/>
                <a:cs typeface="Segoe UI Emoji"/>
              </a:rPr>
              <a:t> </a:t>
            </a:r>
            <a:r>
              <a:rPr dirty="0" sz="1100">
                <a:latin typeface="Segoe UI Emoji"/>
                <a:cs typeface="Segoe UI Emoji"/>
              </a:rPr>
              <a:t>RCD</a:t>
            </a:r>
            <a:r>
              <a:rPr dirty="0" sz="1100" spc="-25">
                <a:latin typeface="Segoe UI Emoji"/>
                <a:cs typeface="Segoe UI Emoji"/>
              </a:rPr>
              <a:t> and </a:t>
            </a:r>
            <a:r>
              <a:rPr dirty="0" sz="1100">
                <a:latin typeface="Segoe UI Emoji"/>
                <a:cs typeface="Segoe UI Emoji"/>
              </a:rPr>
              <a:t>launch</a:t>
            </a:r>
            <a:r>
              <a:rPr dirty="0" sz="1100" spc="-40">
                <a:latin typeface="Segoe UI Emoji"/>
                <a:cs typeface="Segoe UI Emoji"/>
              </a:rPr>
              <a:t> </a:t>
            </a:r>
            <a:r>
              <a:rPr dirty="0" sz="1100" spc="-25">
                <a:latin typeface="Segoe UI Emoji"/>
                <a:cs typeface="Segoe UI Emoji"/>
              </a:rPr>
              <a:t>strategy</a:t>
            </a:r>
            <a:r>
              <a:rPr dirty="0" sz="1100" spc="10">
                <a:latin typeface="Segoe UI Emoji"/>
                <a:cs typeface="Segoe UI Emoji"/>
              </a:rPr>
              <a:t> </a:t>
            </a:r>
            <a:r>
              <a:rPr dirty="0" sz="1100" spc="-25">
                <a:latin typeface="Segoe UI Emoji"/>
                <a:cs typeface="Segoe UI Emoji"/>
              </a:rPr>
              <a:t>can </a:t>
            </a:r>
            <a:r>
              <a:rPr dirty="0" sz="1100">
                <a:latin typeface="Segoe UI Emoji"/>
                <a:cs typeface="Segoe UI Emoji"/>
              </a:rPr>
              <a:t>delay</a:t>
            </a:r>
            <a:r>
              <a:rPr dirty="0" sz="1100" spc="-125">
                <a:latin typeface="Segoe UI Emoji"/>
                <a:cs typeface="Segoe UI Emoji"/>
              </a:rPr>
              <a:t> </a:t>
            </a:r>
            <a:r>
              <a:rPr dirty="0" sz="1100" spc="-10">
                <a:latin typeface="Segoe UI Emoji"/>
                <a:cs typeface="Segoe UI Emoji"/>
              </a:rPr>
              <a:t>model</a:t>
            </a:r>
            <a:r>
              <a:rPr dirty="0" sz="1100" spc="-55">
                <a:latin typeface="Segoe UI Emoji"/>
                <a:cs typeface="Segoe UI Emoji"/>
              </a:rPr>
              <a:t> </a:t>
            </a:r>
            <a:r>
              <a:rPr dirty="0" sz="1100" spc="-10">
                <a:latin typeface="Segoe UI Emoji"/>
                <a:cs typeface="Segoe UI Emoji"/>
              </a:rPr>
              <a:t>releases.</a:t>
            </a:r>
            <a:endParaRPr sz="1100">
              <a:latin typeface="Segoe UI Emoji"/>
              <a:cs typeface="Segoe UI Emoji"/>
            </a:endParaRPr>
          </a:p>
        </p:txBody>
      </p:sp>
      <p:sp>
        <p:nvSpPr>
          <p:cNvPr id="76" name="object 76" descr=""/>
          <p:cNvSpPr txBox="1"/>
          <p:nvPr/>
        </p:nvSpPr>
        <p:spPr>
          <a:xfrm>
            <a:off x="4672076" y="4872037"/>
            <a:ext cx="1609725" cy="9429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</a:ln>
        </p:spPr>
        <p:txBody>
          <a:bodyPr wrap="square" lIns="0" tIns="41910" rIns="0" bIns="0" rtlCol="0" vert="horz">
            <a:spAutoFit/>
          </a:bodyPr>
          <a:lstStyle/>
          <a:p>
            <a:pPr marL="86995" marR="127635">
              <a:lnSpc>
                <a:spcPct val="99500"/>
              </a:lnSpc>
              <a:spcBef>
                <a:spcPts val="330"/>
              </a:spcBef>
            </a:pPr>
            <a:r>
              <a:rPr dirty="0" sz="1100">
                <a:latin typeface="Segoe UI Emoji"/>
                <a:cs typeface="Segoe UI Emoji"/>
              </a:rPr>
              <a:t>In</a:t>
            </a:r>
            <a:r>
              <a:rPr dirty="0" sz="1100" spc="-50">
                <a:latin typeface="Segoe UI Emoji"/>
                <a:cs typeface="Segoe UI Emoji"/>
              </a:rPr>
              <a:t> </a:t>
            </a:r>
            <a:r>
              <a:rPr dirty="0" sz="1100" spc="10">
                <a:latin typeface="Segoe UI Emoji"/>
                <a:cs typeface="Segoe UI Emoji"/>
              </a:rPr>
              <a:t>case</a:t>
            </a:r>
            <a:r>
              <a:rPr dirty="0" sz="1100" spc="-100">
                <a:latin typeface="Segoe UI Emoji"/>
                <a:cs typeface="Segoe UI Emoji"/>
              </a:rPr>
              <a:t> </a:t>
            </a:r>
            <a:r>
              <a:rPr dirty="0" sz="1100">
                <a:latin typeface="Segoe UI Emoji"/>
                <a:cs typeface="Segoe UI Emoji"/>
              </a:rPr>
              <a:t>of</a:t>
            </a:r>
            <a:r>
              <a:rPr dirty="0" sz="1100" spc="-75">
                <a:latin typeface="Segoe UI Emoji"/>
                <a:cs typeface="Segoe UI Emoji"/>
              </a:rPr>
              <a:t> </a:t>
            </a:r>
            <a:r>
              <a:rPr dirty="0" sz="1100">
                <a:latin typeface="Segoe UI Emoji"/>
                <a:cs typeface="Segoe UI Emoji"/>
              </a:rPr>
              <a:t>supply</a:t>
            </a:r>
            <a:r>
              <a:rPr dirty="0" sz="1100" spc="-95">
                <a:latin typeface="Segoe UI Emoji"/>
                <a:cs typeface="Segoe UI Emoji"/>
              </a:rPr>
              <a:t> </a:t>
            </a:r>
            <a:r>
              <a:rPr dirty="0" sz="1100" spc="-20">
                <a:latin typeface="Segoe UI Emoji"/>
                <a:cs typeface="Segoe UI Emoji"/>
              </a:rPr>
              <a:t>chain </a:t>
            </a:r>
            <a:r>
              <a:rPr dirty="0" sz="1100" spc="-10">
                <a:latin typeface="Segoe UI Emoji"/>
                <a:cs typeface="Segoe UI Emoji"/>
              </a:rPr>
              <a:t>disruptions</a:t>
            </a:r>
            <a:r>
              <a:rPr dirty="0" sz="1100" spc="-20">
                <a:latin typeface="Segoe UI Emoji"/>
                <a:cs typeface="Segoe UI Emoji"/>
              </a:rPr>
              <a:t> </a:t>
            </a:r>
            <a:r>
              <a:rPr dirty="0" sz="1100" spc="-25">
                <a:latin typeface="Segoe UI Emoji"/>
                <a:cs typeface="Segoe UI Emoji"/>
              </a:rPr>
              <a:t>or </a:t>
            </a:r>
            <a:r>
              <a:rPr dirty="0" sz="1100">
                <a:latin typeface="Segoe UI Emoji"/>
                <a:cs typeface="Segoe UI Emoji"/>
              </a:rPr>
              <a:t>inadequacy,</a:t>
            </a:r>
            <a:r>
              <a:rPr dirty="0" sz="1100" spc="-80">
                <a:latin typeface="Segoe UI Emoji"/>
                <a:cs typeface="Segoe UI Emoji"/>
              </a:rPr>
              <a:t> </a:t>
            </a:r>
            <a:r>
              <a:rPr dirty="0" sz="1100" spc="-10">
                <a:latin typeface="Segoe UI Emoji"/>
                <a:cs typeface="Segoe UI Emoji"/>
              </a:rPr>
              <a:t>the</a:t>
            </a:r>
            <a:r>
              <a:rPr dirty="0" sz="1100" spc="-40">
                <a:latin typeface="Segoe UI Emoji"/>
                <a:cs typeface="Segoe UI Emoji"/>
              </a:rPr>
              <a:t> </a:t>
            </a:r>
            <a:r>
              <a:rPr dirty="0" sz="1100" spc="-35">
                <a:latin typeface="Segoe UI Emoji"/>
                <a:cs typeface="Segoe UI Emoji"/>
              </a:rPr>
              <a:t>option </a:t>
            </a:r>
            <a:r>
              <a:rPr dirty="0" sz="1100" spc="-30">
                <a:latin typeface="Segoe UI Emoji"/>
                <a:cs typeface="Segoe UI Emoji"/>
              </a:rPr>
              <a:t>to</a:t>
            </a:r>
            <a:r>
              <a:rPr dirty="0" sz="1100" spc="-75">
                <a:latin typeface="Segoe UI Emoji"/>
                <a:cs typeface="Segoe UI Emoji"/>
              </a:rPr>
              <a:t> </a:t>
            </a:r>
            <a:r>
              <a:rPr dirty="0" sz="1100">
                <a:latin typeface="Segoe UI Emoji"/>
                <a:cs typeface="Segoe UI Emoji"/>
              </a:rPr>
              <a:t>replace</a:t>
            </a:r>
            <a:r>
              <a:rPr dirty="0" sz="1100" spc="-35">
                <a:latin typeface="Segoe UI Emoji"/>
                <a:cs typeface="Segoe UI Emoji"/>
              </a:rPr>
              <a:t> the </a:t>
            </a:r>
            <a:r>
              <a:rPr dirty="0" sz="1100" spc="-10">
                <a:latin typeface="Segoe UI Emoji"/>
                <a:cs typeface="Segoe UI Emoji"/>
              </a:rPr>
              <a:t>supplier </a:t>
            </a:r>
            <a:r>
              <a:rPr dirty="0" sz="1100" spc="55">
                <a:latin typeface="Segoe UI Emoji"/>
                <a:cs typeface="Segoe UI Emoji"/>
              </a:rPr>
              <a:t>is</a:t>
            </a:r>
            <a:r>
              <a:rPr dirty="0" sz="1100" spc="-100">
                <a:latin typeface="Segoe UI Emoji"/>
                <a:cs typeface="Segoe UI Emoji"/>
              </a:rPr>
              <a:t> </a:t>
            </a:r>
            <a:r>
              <a:rPr dirty="0" sz="1100" spc="-10">
                <a:latin typeface="Segoe UI Emoji"/>
                <a:cs typeface="Segoe UI Emoji"/>
              </a:rPr>
              <a:t>eliminated.</a:t>
            </a:r>
            <a:endParaRPr sz="1100">
              <a:latin typeface="Segoe UI Emoji"/>
              <a:cs typeface="Segoe UI Emoji"/>
            </a:endParaRPr>
          </a:p>
        </p:txBody>
      </p:sp>
      <p:sp>
        <p:nvSpPr>
          <p:cNvPr id="77" name="object 77" descr=""/>
          <p:cNvSpPr txBox="1"/>
          <p:nvPr/>
        </p:nvSpPr>
        <p:spPr>
          <a:xfrm>
            <a:off x="501650" y="5242877"/>
            <a:ext cx="763905" cy="360045"/>
          </a:xfrm>
          <a:prstGeom prst="rect">
            <a:avLst/>
          </a:prstGeom>
        </p:spPr>
        <p:txBody>
          <a:bodyPr wrap="square" lIns="0" tIns="25400" rIns="0" bIns="0" rtlCol="0" vert="horz">
            <a:spAutoFit/>
          </a:bodyPr>
          <a:lstStyle/>
          <a:p>
            <a:pPr marL="177800" marR="5080" indent="-165735">
              <a:lnSpc>
                <a:spcPts val="1280"/>
              </a:lnSpc>
              <a:spcBef>
                <a:spcPts val="200"/>
              </a:spcBef>
            </a:pPr>
            <a:r>
              <a:rPr dirty="0" sz="1100" spc="-10">
                <a:solidFill>
                  <a:srgbClr val="FFFFFF"/>
                </a:solidFill>
                <a:latin typeface="Segoe UI Emoji"/>
                <a:cs typeface="Segoe UI Emoji"/>
              </a:rPr>
              <a:t>Automakers (other)</a:t>
            </a:r>
            <a:endParaRPr sz="1100">
              <a:latin typeface="Segoe UI Emoji"/>
              <a:cs typeface="Segoe UI Emoji"/>
            </a:endParaRPr>
          </a:p>
        </p:txBody>
      </p:sp>
      <p:grpSp>
        <p:nvGrpSpPr>
          <p:cNvPr id="78" name="object 78" descr=""/>
          <p:cNvGrpSpPr/>
          <p:nvPr/>
        </p:nvGrpSpPr>
        <p:grpSpPr>
          <a:xfrm>
            <a:off x="295275" y="4476750"/>
            <a:ext cx="1171575" cy="304800"/>
            <a:chOff x="295275" y="4476750"/>
            <a:chExt cx="1171575" cy="304800"/>
          </a:xfrm>
        </p:grpSpPr>
        <p:sp>
          <p:nvSpPr>
            <p:cNvPr id="79" name="object 79" descr=""/>
            <p:cNvSpPr/>
            <p:nvPr/>
          </p:nvSpPr>
          <p:spPr>
            <a:xfrm>
              <a:off x="304800" y="4486275"/>
              <a:ext cx="1152525" cy="285750"/>
            </a:xfrm>
            <a:custGeom>
              <a:avLst/>
              <a:gdLst/>
              <a:ahLst/>
              <a:cxnLst/>
              <a:rect l="l" t="t" r="r" b="b"/>
              <a:pathLst>
                <a:path w="1152525" h="285750">
                  <a:moveTo>
                    <a:pt x="1104900" y="0"/>
                  </a:moveTo>
                  <a:lnTo>
                    <a:pt x="47625" y="0"/>
                  </a:lnTo>
                  <a:lnTo>
                    <a:pt x="29087" y="3744"/>
                  </a:lnTo>
                  <a:lnTo>
                    <a:pt x="13949" y="13954"/>
                  </a:lnTo>
                  <a:lnTo>
                    <a:pt x="3742" y="29092"/>
                  </a:lnTo>
                  <a:lnTo>
                    <a:pt x="0" y="47625"/>
                  </a:lnTo>
                  <a:lnTo>
                    <a:pt x="0" y="238125"/>
                  </a:lnTo>
                  <a:lnTo>
                    <a:pt x="3742" y="256657"/>
                  </a:lnTo>
                  <a:lnTo>
                    <a:pt x="13949" y="271795"/>
                  </a:lnTo>
                  <a:lnTo>
                    <a:pt x="29087" y="282005"/>
                  </a:lnTo>
                  <a:lnTo>
                    <a:pt x="47625" y="285750"/>
                  </a:lnTo>
                  <a:lnTo>
                    <a:pt x="1104900" y="285750"/>
                  </a:lnTo>
                  <a:lnTo>
                    <a:pt x="1123432" y="282005"/>
                  </a:lnTo>
                  <a:lnTo>
                    <a:pt x="1138570" y="271795"/>
                  </a:lnTo>
                  <a:lnTo>
                    <a:pt x="1148780" y="256657"/>
                  </a:lnTo>
                  <a:lnTo>
                    <a:pt x="1152525" y="238125"/>
                  </a:lnTo>
                  <a:lnTo>
                    <a:pt x="1152525" y="47625"/>
                  </a:lnTo>
                  <a:lnTo>
                    <a:pt x="1148780" y="29092"/>
                  </a:lnTo>
                  <a:lnTo>
                    <a:pt x="1138570" y="13954"/>
                  </a:lnTo>
                  <a:lnTo>
                    <a:pt x="1123432" y="3744"/>
                  </a:lnTo>
                  <a:lnTo>
                    <a:pt x="11049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0" name="object 80" descr=""/>
            <p:cNvSpPr/>
            <p:nvPr/>
          </p:nvSpPr>
          <p:spPr>
            <a:xfrm>
              <a:off x="304800" y="4486275"/>
              <a:ext cx="1152525" cy="285750"/>
            </a:xfrm>
            <a:custGeom>
              <a:avLst/>
              <a:gdLst/>
              <a:ahLst/>
              <a:cxnLst/>
              <a:rect l="l" t="t" r="r" b="b"/>
              <a:pathLst>
                <a:path w="1152525" h="285750">
                  <a:moveTo>
                    <a:pt x="0" y="47625"/>
                  </a:moveTo>
                  <a:lnTo>
                    <a:pt x="3742" y="29092"/>
                  </a:lnTo>
                  <a:lnTo>
                    <a:pt x="13949" y="13954"/>
                  </a:lnTo>
                  <a:lnTo>
                    <a:pt x="29087" y="3744"/>
                  </a:lnTo>
                  <a:lnTo>
                    <a:pt x="47625" y="0"/>
                  </a:lnTo>
                  <a:lnTo>
                    <a:pt x="1104900" y="0"/>
                  </a:lnTo>
                  <a:lnTo>
                    <a:pt x="1123432" y="3744"/>
                  </a:lnTo>
                  <a:lnTo>
                    <a:pt x="1138570" y="13954"/>
                  </a:lnTo>
                  <a:lnTo>
                    <a:pt x="1148780" y="29092"/>
                  </a:lnTo>
                  <a:lnTo>
                    <a:pt x="1152525" y="47625"/>
                  </a:lnTo>
                  <a:lnTo>
                    <a:pt x="1152525" y="238125"/>
                  </a:lnTo>
                  <a:lnTo>
                    <a:pt x="1148780" y="256657"/>
                  </a:lnTo>
                  <a:lnTo>
                    <a:pt x="1138570" y="271795"/>
                  </a:lnTo>
                  <a:lnTo>
                    <a:pt x="1123432" y="282005"/>
                  </a:lnTo>
                  <a:lnTo>
                    <a:pt x="1104900" y="285750"/>
                  </a:lnTo>
                  <a:lnTo>
                    <a:pt x="47625" y="285750"/>
                  </a:lnTo>
                  <a:lnTo>
                    <a:pt x="29087" y="282005"/>
                  </a:lnTo>
                  <a:lnTo>
                    <a:pt x="13949" y="271795"/>
                  </a:lnTo>
                  <a:lnTo>
                    <a:pt x="3742" y="256657"/>
                  </a:lnTo>
                  <a:lnTo>
                    <a:pt x="0" y="238125"/>
                  </a:lnTo>
                  <a:lnTo>
                    <a:pt x="0" y="47625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1" name="object 81" descr=""/>
          <p:cNvSpPr txBox="1"/>
          <p:nvPr/>
        </p:nvSpPr>
        <p:spPr>
          <a:xfrm>
            <a:off x="501650" y="4445952"/>
            <a:ext cx="763905" cy="35941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algn="ctr">
              <a:lnSpc>
                <a:spcPts val="1300"/>
              </a:lnSpc>
              <a:spcBef>
                <a:spcPts val="125"/>
              </a:spcBef>
            </a:pPr>
            <a:r>
              <a:rPr dirty="0" sz="1100" spc="-10">
                <a:solidFill>
                  <a:srgbClr val="FFFFFF"/>
                </a:solidFill>
                <a:latin typeface="Segoe UI Emoji"/>
                <a:cs typeface="Segoe UI Emoji"/>
              </a:rPr>
              <a:t>Automakers</a:t>
            </a:r>
            <a:endParaRPr sz="1100">
              <a:latin typeface="Segoe UI Emoji"/>
              <a:cs typeface="Segoe UI Emoji"/>
            </a:endParaRPr>
          </a:p>
          <a:p>
            <a:pPr algn="ctr">
              <a:lnSpc>
                <a:spcPts val="1300"/>
              </a:lnSpc>
            </a:pPr>
            <a:r>
              <a:rPr dirty="0" sz="1100" spc="-10">
                <a:solidFill>
                  <a:srgbClr val="FFFFFF"/>
                </a:solidFill>
                <a:latin typeface="Segoe UI Emoji"/>
                <a:cs typeface="Segoe UI Emoji"/>
              </a:rPr>
              <a:t>(other)</a:t>
            </a:r>
            <a:endParaRPr sz="1100">
              <a:latin typeface="Segoe UI Emoji"/>
              <a:cs typeface="Segoe UI Emoji"/>
            </a:endParaRPr>
          </a:p>
        </p:txBody>
      </p:sp>
      <p:grpSp>
        <p:nvGrpSpPr>
          <p:cNvPr id="82" name="object 82" descr=""/>
          <p:cNvGrpSpPr/>
          <p:nvPr/>
        </p:nvGrpSpPr>
        <p:grpSpPr>
          <a:xfrm>
            <a:off x="1733550" y="4467225"/>
            <a:ext cx="1028700" cy="304800"/>
            <a:chOff x="1733550" y="4467225"/>
            <a:chExt cx="1028700" cy="304800"/>
          </a:xfrm>
        </p:grpSpPr>
        <p:sp>
          <p:nvSpPr>
            <p:cNvPr id="83" name="object 83" descr=""/>
            <p:cNvSpPr/>
            <p:nvPr/>
          </p:nvSpPr>
          <p:spPr>
            <a:xfrm>
              <a:off x="1743075" y="4476750"/>
              <a:ext cx="1009650" cy="285750"/>
            </a:xfrm>
            <a:custGeom>
              <a:avLst/>
              <a:gdLst/>
              <a:ahLst/>
              <a:cxnLst/>
              <a:rect l="l" t="t" r="r" b="b"/>
              <a:pathLst>
                <a:path w="1009650" h="285750">
                  <a:moveTo>
                    <a:pt x="962025" y="0"/>
                  </a:moveTo>
                  <a:lnTo>
                    <a:pt x="47625" y="0"/>
                  </a:lnTo>
                  <a:lnTo>
                    <a:pt x="29092" y="3744"/>
                  </a:lnTo>
                  <a:lnTo>
                    <a:pt x="13954" y="13954"/>
                  </a:lnTo>
                  <a:lnTo>
                    <a:pt x="3744" y="29092"/>
                  </a:lnTo>
                  <a:lnTo>
                    <a:pt x="0" y="47625"/>
                  </a:lnTo>
                  <a:lnTo>
                    <a:pt x="0" y="238125"/>
                  </a:lnTo>
                  <a:lnTo>
                    <a:pt x="3744" y="256657"/>
                  </a:lnTo>
                  <a:lnTo>
                    <a:pt x="13954" y="271795"/>
                  </a:lnTo>
                  <a:lnTo>
                    <a:pt x="29092" y="282005"/>
                  </a:lnTo>
                  <a:lnTo>
                    <a:pt x="47625" y="285750"/>
                  </a:lnTo>
                  <a:lnTo>
                    <a:pt x="962025" y="285750"/>
                  </a:lnTo>
                  <a:lnTo>
                    <a:pt x="980557" y="282005"/>
                  </a:lnTo>
                  <a:lnTo>
                    <a:pt x="995695" y="271795"/>
                  </a:lnTo>
                  <a:lnTo>
                    <a:pt x="1005905" y="256657"/>
                  </a:lnTo>
                  <a:lnTo>
                    <a:pt x="1009650" y="238125"/>
                  </a:lnTo>
                  <a:lnTo>
                    <a:pt x="1009650" y="47625"/>
                  </a:lnTo>
                  <a:lnTo>
                    <a:pt x="1005905" y="29092"/>
                  </a:lnTo>
                  <a:lnTo>
                    <a:pt x="995695" y="13954"/>
                  </a:lnTo>
                  <a:lnTo>
                    <a:pt x="980557" y="3744"/>
                  </a:lnTo>
                  <a:lnTo>
                    <a:pt x="962025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4" name="object 84" descr=""/>
            <p:cNvSpPr/>
            <p:nvPr/>
          </p:nvSpPr>
          <p:spPr>
            <a:xfrm>
              <a:off x="1743075" y="4476750"/>
              <a:ext cx="1009650" cy="285750"/>
            </a:xfrm>
            <a:custGeom>
              <a:avLst/>
              <a:gdLst/>
              <a:ahLst/>
              <a:cxnLst/>
              <a:rect l="l" t="t" r="r" b="b"/>
              <a:pathLst>
                <a:path w="1009650" h="285750">
                  <a:moveTo>
                    <a:pt x="0" y="47625"/>
                  </a:moveTo>
                  <a:lnTo>
                    <a:pt x="3744" y="29092"/>
                  </a:lnTo>
                  <a:lnTo>
                    <a:pt x="13954" y="13954"/>
                  </a:lnTo>
                  <a:lnTo>
                    <a:pt x="29092" y="3744"/>
                  </a:lnTo>
                  <a:lnTo>
                    <a:pt x="47625" y="0"/>
                  </a:lnTo>
                  <a:lnTo>
                    <a:pt x="962025" y="0"/>
                  </a:lnTo>
                  <a:lnTo>
                    <a:pt x="980557" y="3744"/>
                  </a:lnTo>
                  <a:lnTo>
                    <a:pt x="995695" y="13954"/>
                  </a:lnTo>
                  <a:lnTo>
                    <a:pt x="1005905" y="29092"/>
                  </a:lnTo>
                  <a:lnTo>
                    <a:pt x="1009650" y="47625"/>
                  </a:lnTo>
                  <a:lnTo>
                    <a:pt x="1009650" y="238125"/>
                  </a:lnTo>
                  <a:lnTo>
                    <a:pt x="1005905" y="256657"/>
                  </a:lnTo>
                  <a:lnTo>
                    <a:pt x="995695" y="271795"/>
                  </a:lnTo>
                  <a:lnTo>
                    <a:pt x="980557" y="282005"/>
                  </a:lnTo>
                  <a:lnTo>
                    <a:pt x="962025" y="285750"/>
                  </a:lnTo>
                  <a:lnTo>
                    <a:pt x="47625" y="285750"/>
                  </a:lnTo>
                  <a:lnTo>
                    <a:pt x="29092" y="282005"/>
                  </a:lnTo>
                  <a:lnTo>
                    <a:pt x="13954" y="271795"/>
                  </a:lnTo>
                  <a:lnTo>
                    <a:pt x="3744" y="256657"/>
                  </a:lnTo>
                  <a:lnTo>
                    <a:pt x="0" y="238125"/>
                  </a:lnTo>
                  <a:lnTo>
                    <a:pt x="0" y="47625"/>
                  </a:lnTo>
                  <a:close/>
                </a:path>
              </a:pathLst>
            </a:custGeom>
            <a:ln w="19050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5" name="object 85" descr=""/>
          <p:cNvSpPr txBox="1"/>
          <p:nvPr/>
        </p:nvSpPr>
        <p:spPr>
          <a:xfrm>
            <a:off x="1935860" y="4522787"/>
            <a:ext cx="628650" cy="1974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100" spc="-10">
                <a:latin typeface="Segoe UI Emoji"/>
                <a:cs typeface="Segoe UI Emoji"/>
              </a:rPr>
              <a:t>Contracts</a:t>
            </a:r>
            <a:endParaRPr sz="1100">
              <a:latin typeface="Segoe UI Emoji"/>
              <a:cs typeface="Segoe UI Emoji"/>
            </a:endParaRPr>
          </a:p>
        </p:txBody>
      </p:sp>
      <p:grpSp>
        <p:nvGrpSpPr>
          <p:cNvPr id="86" name="object 86" descr=""/>
          <p:cNvGrpSpPr/>
          <p:nvPr/>
        </p:nvGrpSpPr>
        <p:grpSpPr>
          <a:xfrm>
            <a:off x="1685925" y="5276850"/>
            <a:ext cx="1028700" cy="304800"/>
            <a:chOff x="1685925" y="5276850"/>
            <a:chExt cx="1028700" cy="304800"/>
          </a:xfrm>
        </p:grpSpPr>
        <p:sp>
          <p:nvSpPr>
            <p:cNvPr id="87" name="object 87" descr=""/>
            <p:cNvSpPr/>
            <p:nvPr/>
          </p:nvSpPr>
          <p:spPr>
            <a:xfrm>
              <a:off x="1695450" y="5286375"/>
              <a:ext cx="1009650" cy="285750"/>
            </a:xfrm>
            <a:custGeom>
              <a:avLst/>
              <a:gdLst/>
              <a:ahLst/>
              <a:cxnLst/>
              <a:rect l="l" t="t" r="r" b="b"/>
              <a:pathLst>
                <a:path w="1009650" h="285750">
                  <a:moveTo>
                    <a:pt x="962025" y="0"/>
                  </a:moveTo>
                  <a:lnTo>
                    <a:pt x="47625" y="0"/>
                  </a:lnTo>
                  <a:lnTo>
                    <a:pt x="29092" y="3744"/>
                  </a:lnTo>
                  <a:lnTo>
                    <a:pt x="13954" y="13954"/>
                  </a:lnTo>
                  <a:lnTo>
                    <a:pt x="3744" y="29092"/>
                  </a:lnTo>
                  <a:lnTo>
                    <a:pt x="0" y="47625"/>
                  </a:lnTo>
                  <a:lnTo>
                    <a:pt x="0" y="238125"/>
                  </a:lnTo>
                  <a:lnTo>
                    <a:pt x="3744" y="256657"/>
                  </a:lnTo>
                  <a:lnTo>
                    <a:pt x="13954" y="271795"/>
                  </a:lnTo>
                  <a:lnTo>
                    <a:pt x="29092" y="282005"/>
                  </a:lnTo>
                  <a:lnTo>
                    <a:pt x="47625" y="285750"/>
                  </a:lnTo>
                  <a:lnTo>
                    <a:pt x="962025" y="285750"/>
                  </a:lnTo>
                  <a:lnTo>
                    <a:pt x="980557" y="282005"/>
                  </a:lnTo>
                  <a:lnTo>
                    <a:pt x="995695" y="271795"/>
                  </a:lnTo>
                  <a:lnTo>
                    <a:pt x="1005905" y="256657"/>
                  </a:lnTo>
                  <a:lnTo>
                    <a:pt x="1009650" y="238125"/>
                  </a:lnTo>
                  <a:lnTo>
                    <a:pt x="1009650" y="47625"/>
                  </a:lnTo>
                  <a:lnTo>
                    <a:pt x="1005905" y="29092"/>
                  </a:lnTo>
                  <a:lnTo>
                    <a:pt x="995695" y="13954"/>
                  </a:lnTo>
                  <a:lnTo>
                    <a:pt x="980557" y="3744"/>
                  </a:lnTo>
                  <a:lnTo>
                    <a:pt x="962025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8" name="object 88" descr=""/>
            <p:cNvSpPr/>
            <p:nvPr/>
          </p:nvSpPr>
          <p:spPr>
            <a:xfrm>
              <a:off x="1695450" y="5286375"/>
              <a:ext cx="1009650" cy="285750"/>
            </a:xfrm>
            <a:custGeom>
              <a:avLst/>
              <a:gdLst/>
              <a:ahLst/>
              <a:cxnLst/>
              <a:rect l="l" t="t" r="r" b="b"/>
              <a:pathLst>
                <a:path w="1009650" h="285750">
                  <a:moveTo>
                    <a:pt x="0" y="47625"/>
                  </a:moveTo>
                  <a:lnTo>
                    <a:pt x="3744" y="29092"/>
                  </a:lnTo>
                  <a:lnTo>
                    <a:pt x="13954" y="13954"/>
                  </a:lnTo>
                  <a:lnTo>
                    <a:pt x="29092" y="3744"/>
                  </a:lnTo>
                  <a:lnTo>
                    <a:pt x="47625" y="0"/>
                  </a:lnTo>
                  <a:lnTo>
                    <a:pt x="962025" y="0"/>
                  </a:lnTo>
                  <a:lnTo>
                    <a:pt x="980557" y="3744"/>
                  </a:lnTo>
                  <a:lnTo>
                    <a:pt x="995695" y="13954"/>
                  </a:lnTo>
                  <a:lnTo>
                    <a:pt x="1005905" y="29092"/>
                  </a:lnTo>
                  <a:lnTo>
                    <a:pt x="1009650" y="47625"/>
                  </a:lnTo>
                  <a:lnTo>
                    <a:pt x="1009650" y="238125"/>
                  </a:lnTo>
                  <a:lnTo>
                    <a:pt x="1005905" y="256657"/>
                  </a:lnTo>
                  <a:lnTo>
                    <a:pt x="995695" y="271795"/>
                  </a:lnTo>
                  <a:lnTo>
                    <a:pt x="980557" y="282005"/>
                  </a:lnTo>
                  <a:lnTo>
                    <a:pt x="962025" y="285750"/>
                  </a:lnTo>
                  <a:lnTo>
                    <a:pt x="47625" y="285750"/>
                  </a:lnTo>
                  <a:lnTo>
                    <a:pt x="29092" y="282005"/>
                  </a:lnTo>
                  <a:lnTo>
                    <a:pt x="13954" y="271795"/>
                  </a:lnTo>
                  <a:lnTo>
                    <a:pt x="3744" y="256657"/>
                  </a:lnTo>
                  <a:lnTo>
                    <a:pt x="0" y="238125"/>
                  </a:lnTo>
                  <a:lnTo>
                    <a:pt x="0" y="47625"/>
                  </a:lnTo>
                  <a:close/>
                </a:path>
              </a:pathLst>
            </a:custGeom>
            <a:ln w="19050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9" name="object 89" descr=""/>
          <p:cNvSpPr txBox="1"/>
          <p:nvPr/>
        </p:nvSpPr>
        <p:spPr>
          <a:xfrm>
            <a:off x="1886585" y="5327078"/>
            <a:ext cx="628650" cy="1974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100" spc="-10">
                <a:latin typeface="Segoe UI Emoji"/>
                <a:cs typeface="Segoe UI Emoji"/>
              </a:rPr>
              <a:t>Contracts</a:t>
            </a:r>
            <a:endParaRPr sz="1100">
              <a:latin typeface="Segoe UI Emoji"/>
              <a:cs typeface="Segoe UI Emoji"/>
            </a:endParaRPr>
          </a:p>
        </p:txBody>
      </p:sp>
      <p:grpSp>
        <p:nvGrpSpPr>
          <p:cNvPr id="90" name="object 90" descr=""/>
          <p:cNvGrpSpPr/>
          <p:nvPr/>
        </p:nvGrpSpPr>
        <p:grpSpPr>
          <a:xfrm>
            <a:off x="314325" y="5629275"/>
            <a:ext cx="2466975" cy="447675"/>
            <a:chOff x="314325" y="5629275"/>
            <a:chExt cx="2466975" cy="447675"/>
          </a:xfrm>
        </p:grpSpPr>
        <p:sp>
          <p:nvSpPr>
            <p:cNvPr id="91" name="object 91" descr=""/>
            <p:cNvSpPr/>
            <p:nvPr/>
          </p:nvSpPr>
          <p:spPr>
            <a:xfrm>
              <a:off x="319087" y="5634037"/>
              <a:ext cx="2457450" cy="438150"/>
            </a:xfrm>
            <a:custGeom>
              <a:avLst/>
              <a:gdLst/>
              <a:ahLst/>
              <a:cxnLst/>
              <a:rect l="l" t="t" r="r" b="b"/>
              <a:pathLst>
                <a:path w="2457450" h="438150">
                  <a:moveTo>
                    <a:pt x="2457450" y="0"/>
                  </a:moveTo>
                  <a:lnTo>
                    <a:pt x="0" y="0"/>
                  </a:lnTo>
                  <a:lnTo>
                    <a:pt x="0" y="438150"/>
                  </a:lnTo>
                  <a:lnTo>
                    <a:pt x="2457450" y="438150"/>
                  </a:lnTo>
                  <a:lnTo>
                    <a:pt x="24574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2" name="object 92" descr=""/>
            <p:cNvSpPr/>
            <p:nvPr/>
          </p:nvSpPr>
          <p:spPr>
            <a:xfrm>
              <a:off x="319087" y="5634037"/>
              <a:ext cx="2457450" cy="438150"/>
            </a:xfrm>
            <a:custGeom>
              <a:avLst/>
              <a:gdLst/>
              <a:ahLst/>
              <a:cxnLst/>
              <a:rect l="l" t="t" r="r" b="b"/>
              <a:pathLst>
                <a:path w="2457450" h="438150">
                  <a:moveTo>
                    <a:pt x="0" y="438150"/>
                  </a:moveTo>
                  <a:lnTo>
                    <a:pt x="2457450" y="438150"/>
                  </a:lnTo>
                  <a:lnTo>
                    <a:pt x="2457450" y="0"/>
                  </a:lnTo>
                  <a:lnTo>
                    <a:pt x="0" y="0"/>
                  </a:lnTo>
                  <a:lnTo>
                    <a:pt x="0" y="43815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3" name="object 93" descr=""/>
          <p:cNvSpPr txBox="1"/>
          <p:nvPr/>
        </p:nvSpPr>
        <p:spPr>
          <a:xfrm>
            <a:off x="393700" y="5663565"/>
            <a:ext cx="2265045" cy="359410"/>
          </a:xfrm>
          <a:prstGeom prst="rect">
            <a:avLst/>
          </a:prstGeom>
        </p:spPr>
        <p:txBody>
          <a:bodyPr wrap="square" lIns="0" tIns="25400" rIns="0" bIns="0" rtlCol="0" vert="horz">
            <a:spAutoFit/>
          </a:bodyPr>
          <a:lstStyle/>
          <a:p>
            <a:pPr marL="12700" marR="5080">
              <a:lnSpc>
                <a:spcPts val="1280"/>
              </a:lnSpc>
              <a:spcBef>
                <a:spcPts val="200"/>
              </a:spcBef>
            </a:pPr>
            <a:r>
              <a:rPr dirty="0" sz="1100" spc="-10">
                <a:latin typeface="Segoe UI Emoji"/>
                <a:cs typeface="Segoe UI Emoji"/>
              </a:rPr>
              <a:t>Alienates</a:t>
            </a:r>
            <a:r>
              <a:rPr dirty="0" sz="1100" spc="-60">
                <a:latin typeface="Segoe UI Emoji"/>
                <a:cs typeface="Segoe UI Emoji"/>
              </a:rPr>
              <a:t> </a:t>
            </a:r>
            <a:r>
              <a:rPr dirty="0" sz="1100">
                <a:latin typeface="Segoe UI Emoji"/>
                <a:cs typeface="Segoe UI Emoji"/>
              </a:rPr>
              <a:t>us</a:t>
            </a:r>
            <a:r>
              <a:rPr dirty="0" sz="1100" spc="25">
                <a:latin typeface="Segoe UI Emoji"/>
                <a:cs typeface="Segoe UI Emoji"/>
              </a:rPr>
              <a:t> </a:t>
            </a:r>
            <a:r>
              <a:rPr dirty="0" sz="1100" spc="-35">
                <a:latin typeface="Segoe UI Emoji"/>
                <a:cs typeface="Segoe UI Emoji"/>
              </a:rPr>
              <a:t>from</a:t>
            </a:r>
            <a:r>
              <a:rPr dirty="0" sz="1100" spc="-20">
                <a:latin typeface="Segoe UI Emoji"/>
                <a:cs typeface="Segoe UI Emoji"/>
              </a:rPr>
              <a:t> </a:t>
            </a:r>
            <a:r>
              <a:rPr dirty="0" sz="1100">
                <a:latin typeface="Segoe UI Emoji"/>
                <a:cs typeface="Segoe UI Emoji"/>
              </a:rPr>
              <a:t>suppliers</a:t>
            </a:r>
            <a:r>
              <a:rPr dirty="0" sz="1100" spc="-60">
                <a:latin typeface="Segoe UI Emoji"/>
                <a:cs typeface="Segoe UI Emoji"/>
              </a:rPr>
              <a:t> </a:t>
            </a:r>
            <a:r>
              <a:rPr dirty="0" sz="1100" spc="-20">
                <a:latin typeface="Segoe UI Emoji"/>
                <a:cs typeface="Segoe UI Emoji"/>
              </a:rPr>
              <a:t>with </a:t>
            </a:r>
            <a:r>
              <a:rPr dirty="0" sz="1100" spc="-25">
                <a:latin typeface="Segoe UI Emoji"/>
                <a:cs typeface="Segoe UI Emoji"/>
              </a:rPr>
              <a:t>whom</a:t>
            </a:r>
            <a:r>
              <a:rPr dirty="0" sz="1100" spc="-105">
                <a:latin typeface="Segoe UI Emoji"/>
                <a:cs typeface="Segoe UI Emoji"/>
              </a:rPr>
              <a:t> </a:t>
            </a:r>
            <a:r>
              <a:rPr dirty="0" sz="1100">
                <a:latin typeface="Segoe UI Emoji"/>
                <a:cs typeface="Segoe UI Emoji"/>
              </a:rPr>
              <a:t>we</a:t>
            </a:r>
            <a:r>
              <a:rPr dirty="0" sz="1100" spc="-20">
                <a:latin typeface="Segoe UI Emoji"/>
                <a:cs typeface="Segoe UI Emoji"/>
              </a:rPr>
              <a:t> </a:t>
            </a:r>
            <a:r>
              <a:rPr dirty="0" sz="1100" spc="-25">
                <a:latin typeface="Segoe UI Emoji"/>
                <a:cs typeface="Segoe UI Emoji"/>
              </a:rPr>
              <a:t>have existing</a:t>
            </a:r>
            <a:r>
              <a:rPr dirty="0" sz="1100" spc="-50">
                <a:latin typeface="Segoe UI Emoji"/>
                <a:cs typeface="Segoe UI Emoji"/>
              </a:rPr>
              <a:t> </a:t>
            </a:r>
            <a:r>
              <a:rPr dirty="0" sz="1100" spc="-10">
                <a:latin typeface="Segoe UI Emoji"/>
                <a:cs typeface="Segoe UI Emoji"/>
              </a:rPr>
              <a:t>relationships.</a:t>
            </a:r>
            <a:endParaRPr sz="1100">
              <a:latin typeface="Segoe UI Emoji"/>
              <a:cs typeface="Segoe UI Emoji"/>
            </a:endParaRPr>
          </a:p>
        </p:txBody>
      </p:sp>
      <p:sp>
        <p:nvSpPr>
          <p:cNvPr id="94" name="object 94" descr=""/>
          <p:cNvSpPr/>
          <p:nvPr/>
        </p:nvSpPr>
        <p:spPr>
          <a:xfrm>
            <a:off x="2476373" y="4247895"/>
            <a:ext cx="1494790" cy="1506220"/>
          </a:xfrm>
          <a:custGeom>
            <a:avLst/>
            <a:gdLst/>
            <a:ahLst/>
            <a:cxnLst/>
            <a:rect l="l" t="t" r="r" b="b"/>
            <a:pathLst>
              <a:path w="1494789" h="1506220">
                <a:moveTo>
                  <a:pt x="306451" y="1181862"/>
                </a:moveTo>
                <a:lnTo>
                  <a:pt x="304927" y="1181455"/>
                </a:lnTo>
                <a:lnTo>
                  <a:pt x="304927" y="1171829"/>
                </a:lnTo>
                <a:lnTo>
                  <a:pt x="229108" y="1171829"/>
                </a:lnTo>
                <a:lnTo>
                  <a:pt x="228727" y="1171829"/>
                </a:lnTo>
                <a:lnTo>
                  <a:pt x="228727" y="1181354"/>
                </a:lnTo>
                <a:lnTo>
                  <a:pt x="228346" y="1190879"/>
                </a:lnTo>
                <a:lnTo>
                  <a:pt x="252272" y="1191793"/>
                </a:lnTo>
                <a:lnTo>
                  <a:pt x="251218" y="1191793"/>
                </a:lnTo>
                <a:lnTo>
                  <a:pt x="272199" y="1194206"/>
                </a:lnTo>
                <a:lnTo>
                  <a:pt x="294347" y="1198333"/>
                </a:lnTo>
                <a:lnTo>
                  <a:pt x="301752" y="1200277"/>
                </a:lnTo>
                <a:lnTo>
                  <a:pt x="302247" y="1198333"/>
                </a:lnTo>
                <a:lnTo>
                  <a:pt x="302323" y="1198041"/>
                </a:lnTo>
                <a:lnTo>
                  <a:pt x="304139" y="1190879"/>
                </a:lnTo>
                <a:lnTo>
                  <a:pt x="304927" y="1190879"/>
                </a:lnTo>
                <a:lnTo>
                  <a:pt x="304927" y="1187843"/>
                </a:lnTo>
                <a:lnTo>
                  <a:pt x="306451" y="1181862"/>
                </a:lnTo>
                <a:close/>
              </a:path>
              <a:path w="1494789" h="1506220">
                <a:moveTo>
                  <a:pt x="354330" y="372618"/>
                </a:moveTo>
                <a:lnTo>
                  <a:pt x="352450" y="365671"/>
                </a:lnTo>
                <a:lnTo>
                  <a:pt x="352425" y="363220"/>
                </a:lnTo>
                <a:lnTo>
                  <a:pt x="352425" y="362712"/>
                </a:lnTo>
                <a:lnTo>
                  <a:pt x="351663" y="362724"/>
                </a:lnTo>
                <a:lnTo>
                  <a:pt x="349478" y="354584"/>
                </a:lnTo>
                <a:lnTo>
                  <a:pt x="349377" y="354203"/>
                </a:lnTo>
                <a:lnTo>
                  <a:pt x="347675" y="354584"/>
                </a:lnTo>
                <a:lnTo>
                  <a:pt x="324091" y="359029"/>
                </a:lnTo>
                <a:lnTo>
                  <a:pt x="323710" y="359029"/>
                </a:lnTo>
                <a:lnTo>
                  <a:pt x="300774" y="361873"/>
                </a:lnTo>
                <a:lnTo>
                  <a:pt x="275971" y="362839"/>
                </a:lnTo>
                <a:lnTo>
                  <a:pt x="276352" y="372414"/>
                </a:lnTo>
                <a:lnTo>
                  <a:pt x="276352" y="382270"/>
                </a:lnTo>
                <a:lnTo>
                  <a:pt x="352679" y="381762"/>
                </a:lnTo>
                <a:lnTo>
                  <a:pt x="352552" y="373062"/>
                </a:lnTo>
                <a:lnTo>
                  <a:pt x="354330" y="372618"/>
                </a:lnTo>
                <a:close/>
              </a:path>
              <a:path w="1494789" h="1506220">
                <a:moveTo>
                  <a:pt x="428371" y="1242441"/>
                </a:moveTo>
                <a:lnTo>
                  <a:pt x="414147" y="1230884"/>
                </a:lnTo>
                <a:lnTo>
                  <a:pt x="397510" y="1219708"/>
                </a:lnTo>
                <a:lnTo>
                  <a:pt x="379476" y="1209294"/>
                </a:lnTo>
                <a:lnTo>
                  <a:pt x="362204" y="1201039"/>
                </a:lnTo>
                <a:lnTo>
                  <a:pt x="353949" y="1218184"/>
                </a:lnTo>
                <a:lnTo>
                  <a:pt x="369785" y="1225753"/>
                </a:lnTo>
                <a:lnTo>
                  <a:pt x="387261" y="1235710"/>
                </a:lnTo>
                <a:lnTo>
                  <a:pt x="403085" y="1246505"/>
                </a:lnTo>
                <a:lnTo>
                  <a:pt x="416560" y="1257300"/>
                </a:lnTo>
                <a:lnTo>
                  <a:pt x="428371" y="1242441"/>
                </a:lnTo>
                <a:close/>
              </a:path>
              <a:path w="1494789" h="1506220">
                <a:moveTo>
                  <a:pt x="438277" y="1172210"/>
                </a:moveTo>
                <a:lnTo>
                  <a:pt x="404622" y="1172083"/>
                </a:lnTo>
                <a:lnTo>
                  <a:pt x="362077" y="1172083"/>
                </a:lnTo>
                <a:lnTo>
                  <a:pt x="362077" y="1191133"/>
                </a:lnTo>
                <a:lnTo>
                  <a:pt x="438277" y="1191260"/>
                </a:lnTo>
                <a:lnTo>
                  <a:pt x="438277" y="1172210"/>
                </a:lnTo>
                <a:close/>
              </a:path>
              <a:path w="1494789" h="1506220">
                <a:moveTo>
                  <a:pt x="452755" y="781304"/>
                </a:moveTo>
                <a:lnTo>
                  <a:pt x="434771" y="772541"/>
                </a:lnTo>
                <a:lnTo>
                  <a:pt x="376174" y="743966"/>
                </a:lnTo>
                <a:lnTo>
                  <a:pt x="376453" y="772541"/>
                </a:lnTo>
                <a:lnTo>
                  <a:pt x="0" y="776224"/>
                </a:lnTo>
                <a:lnTo>
                  <a:pt x="203" y="791591"/>
                </a:lnTo>
                <a:lnTo>
                  <a:pt x="254" y="795274"/>
                </a:lnTo>
                <a:lnTo>
                  <a:pt x="376643" y="791591"/>
                </a:lnTo>
                <a:lnTo>
                  <a:pt x="376936" y="820166"/>
                </a:lnTo>
                <a:lnTo>
                  <a:pt x="432689" y="791591"/>
                </a:lnTo>
                <a:lnTo>
                  <a:pt x="452755" y="781304"/>
                </a:lnTo>
                <a:close/>
              </a:path>
              <a:path w="1494789" h="1506220">
                <a:moveTo>
                  <a:pt x="478155" y="316865"/>
                </a:moveTo>
                <a:lnTo>
                  <a:pt x="467233" y="301244"/>
                </a:lnTo>
                <a:lnTo>
                  <a:pt x="454393" y="310248"/>
                </a:lnTo>
                <a:lnTo>
                  <a:pt x="435343" y="321703"/>
                </a:lnTo>
                <a:lnTo>
                  <a:pt x="414489" y="332130"/>
                </a:lnTo>
                <a:lnTo>
                  <a:pt x="402590" y="337058"/>
                </a:lnTo>
                <a:lnTo>
                  <a:pt x="409829" y="354584"/>
                </a:lnTo>
                <a:lnTo>
                  <a:pt x="422783" y="349250"/>
                </a:lnTo>
                <a:lnTo>
                  <a:pt x="444246" y="338582"/>
                </a:lnTo>
                <a:lnTo>
                  <a:pt x="455485" y="331851"/>
                </a:lnTo>
                <a:lnTo>
                  <a:pt x="464185" y="326644"/>
                </a:lnTo>
                <a:lnTo>
                  <a:pt x="478155" y="316865"/>
                </a:lnTo>
                <a:close/>
              </a:path>
              <a:path w="1494789" h="1506220">
                <a:moveTo>
                  <a:pt x="485140" y="1362875"/>
                </a:moveTo>
                <a:lnTo>
                  <a:pt x="476110" y="1324114"/>
                </a:lnTo>
                <a:lnTo>
                  <a:pt x="475996" y="1321943"/>
                </a:lnTo>
                <a:lnTo>
                  <a:pt x="474853" y="1314069"/>
                </a:lnTo>
                <a:lnTo>
                  <a:pt x="472948" y="1306322"/>
                </a:lnTo>
                <a:lnTo>
                  <a:pt x="470408" y="1298575"/>
                </a:lnTo>
                <a:lnTo>
                  <a:pt x="466471" y="1289812"/>
                </a:lnTo>
                <a:lnTo>
                  <a:pt x="449580" y="1298575"/>
                </a:lnTo>
                <a:lnTo>
                  <a:pt x="449834" y="1299083"/>
                </a:lnTo>
                <a:lnTo>
                  <a:pt x="452742" y="1305814"/>
                </a:lnTo>
                <a:lnTo>
                  <a:pt x="454380" y="1310703"/>
                </a:lnTo>
                <a:lnTo>
                  <a:pt x="456057" y="1317205"/>
                </a:lnTo>
                <a:lnTo>
                  <a:pt x="456933" y="1323174"/>
                </a:lnTo>
                <a:lnTo>
                  <a:pt x="457581" y="1335405"/>
                </a:lnTo>
                <a:lnTo>
                  <a:pt x="457708" y="1337564"/>
                </a:lnTo>
                <a:lnTo>
                  <a:pt x="468249" y="1371688"/>
                </a:lnTo>
                <a:lnTo>
                  <a:pt x="485140" y="1362875"/>
                </a:lnTo>
                <a:close/>
              </a:path>
              <a:path w="1494789" h="1506220">
                <a:moveTo>
                  <a:pt x="486156" y="378333"/>
                </a:moveTo>
                <a:lnTo>
                  <a:pt x="485584" y="361569"/>
                </a:lnTo>
                <a:lnTo>
                  <a:pt x="485521" y="359410"/>
                </a:lnTo>
                <a:lnTo>
                  <a:pt x="438912" y="360934"/>
                </a:lnTo>
                <a:lnTo>
                  <a:pt x="409448" y="361569"/>
                </a:lnTo>
                <a:lnTo>
                  <a:pt x="409892" y="378333"/>
                </a:lnTo>
                <a:lnTo>
                  <a:pt x="409956" y="380619"/>
                </a:lnTo>
                <a:lnTo>
                  <a:pt x="486156" y="378333"/>
                </a:lnTo>
                <a:close/>
              </a:path>
              <a:path w="1494789" h="1506220">
                <a:moveTo>
                  <a:pt x="551561" y="201168"/>
                </a:moveTo>
                <a:lnTo>
                  <a:pt x="532638" y="200279"/>
                </a:lnTo>
                <a:lnTo>
                  <a:pt x="532320" y="206806"/>
                </a:lnTo>
                <a:lnTo>
                  <a:pt x="532295" y="207276"/>
                </a:lnTo>
                <a:lnTo>
                  <a:pt x="532130" y="208140"/>
                </a:lnTo>
                <a:lnTo>
                  <a:pt x="531101" y="215404"/>
                </a:lnTo>
                <a:lnTo>
                  <a:pt x="531037" y="215861"/>
                </a:lnTo>
                <a:lnTo>
                  <a:pt x="529793" y="221107"/>
                </a:lnTo>
                <a:lnTo>
                  <a:pt x="529742" y="221335"/>
                </a:lnTo>
                <a:lnTo>
                  <a:pt x="529577" y="221754"/>
                </a:lnTo>
                <a:lnTo>
                  <a:pt x="527824" y="227203"/>
                </a:lnTo>
                <a:lnTo>
                  <a:pt x="506730" y="264287"/>
                </a:lnTo>
                <a:lnTo>
                  <a:pt x="521843" y="275844"/>
                </a:lnTo>
                <a:lnTo>
                  <a:pt x="545084" y="235839"/>
                </a:lnTo>
                <a:lnTo>
                  <a:pt x="551180" y="209423"/>
                </a:lnTo>
                <a:lnTo>
                  <a:pt x="551561" y="201168"/>
                </a:lnTo>
                <a:close/>
              </a:path>
              <a:path w="1494789" h="1506220">
                <a:moveTo>
                  <a:pt x="571754" y="1172845"/>
                </a:moveTo>
                <a:lnTo>
                  <a:pt x="568198" y="1172845"/>
                </a:lnTo>
                <a:lnTo>
                  <a:pt x="495554" y="1172464"/>
                </a:lnTo>
                <a:lnTo>
                  <a:pt x="495300" y="1191514"/>
                </a:lnTo>
                <a:lnTo>
                  <a:pt x="489318" y="1191514"/>
                </a:lnTo>
                <a:lnTo>
                  <a:pt x="516331" y="1191653"/>
                </a:lnTo>
                <a:lnTo>
                  <a:pt x="541820" y="1191768"/>
                </a:lnTo>
                <a:lnTo>
                  <a:pt x="568071" y="1191895"/>
                </a:lnTo>
                <a:lnTo>
                  <a:pt x="571500" y="1191895"/>
                </a:lnTo>
                <a:lnTo>
                  <a:pt x="571500" y="1191768"/>
                </a:lnTo>
                <a:lnTo>
                  <a:pt x="571754" y="1172845"/>
                </a:lnTo>
                <a:close/>
              </a:path>
              <a:path w="1494789" h="1506220">
                <a:moveTo>
                  <a:pt x="581406" y="1442135"/>
                </a:moveTo>
                <a:lnTo>
                  <a:pt x="546633" y="1423885"/>
                </a:lnTo>
                <a:lnTo>
                  <a:pt x="518922" y="1403604"/>
                </a:lnTo>
                <a:lnTo>
                  <a:pt x="506984" y="1418463"/>
                </a:lnTo>
                <a:lnTo>
                  <a:pt x="554228" y="1450200"/>
                </a:lnTo>
                <a:lnTo>
                  <a:pt x="574040" y="1459661"/>
                </a:lnTo>
                <a:lnTo>
                  <a:pt x="581088" y="1442135"/>
                </a:lnTo>
                <a:lnTo>
                  <a:pt x="581406" y="1442135"/>
                </a:lnTo>
                <a:close/>
              </a:path>
              <a:path w="1494789" h="1506220">
                <a:moveTo>
                  <a:pt x="616712" y="100076"/>
                </a:moveTo>
                <a:lnTo>
                  <a:pt x="605790" y="84455"/>
                </a:lnTo>
                <a:lnTo>
                  <a:pt x="601472" y="87503"/>
                </a:lnTo>
                <a:lnTo>
                  <a:pt x="584708" y="101473"/>
                </a:lnTo>
                <a:lnTo>
                  <a:pt x="557276" y="131953"/>
                </a:lnTo>
                <a:lnTo>
                  <a:pt x="550672" y="141986"/>
                </a:lnTo>
                <a:lnTo>
                  <a:pt x="567055" y="151638"/>
                </a:lnTo>
                <a:lnTo>
                  <a:pt x="568071" y="149987"/>
                </a:lnTo>
                <a:lnTo>
                  <a:pt x="573493" y="141986"/>
                </a:lnTo>
                <a:lnTo>
                  <a:pt x="613410" y="102362"/>
                </a:lnTo>
                <a:lnTo>
                  <a:pt x="616712" y="100076"/>
                </a:lnTo>
                <a:close/>
              </a:path>
              <a:path w="1494789" h="1506220">
                <a:moveTo>
                  <a:pt x="619633" y="371602"/>
                </a:moveTo>
                <a:lnTo>
                  <a:pt x="618477" y="354457"/>
                </a:lnTo>
                <a:lnTo>
                  <a:pt x="618363" y="352679"/>
                </a:lnTo>
                <a:lnTo>
                  <a:pt x="613156" y="352933"/>
                </a:lnTo>
                <a:lnTo>
                  <a:pt x="590042" y="354457"/>
                </a:lnTo>
                <a:lnTo>
                  <a:pt x="542417" y="356997"/>
                </a:lnTo>
                <a:lnTo>
                  <a:pt x="543191" y="371602"/>
                </a:lnTo>
                <a:lnTo>
                  <a:pt x="543293" y="373380"/>
                </a:lnTo>
                <a:lnTo>
                  <a:pt x="543369" y="374777"/>
                </a:lnTo>
                <a:lnTo>
                  <a:pt x="543433" y="375920"/>
                </a:lnTo>
                <a:lnTo>
                  <a:pt x="567182" y="374777"/>
                </a:lnTo>
                <a:lnTo>
                  <a:pt x="614426" y="371983"/>
                </a:lnTo>
                <a:lnTo>
                  <a:pt x="619633" y="371602"/>
                </a:lnTo>
                <a:close/>
              </a:path>
              <a:path w="1494789" h="1506220">
                <a:moveTo>
                  <a:pt x="704977" y="1478153"/>
                </a:moveTo>
                <a:lnTo>
                  <a:pt x="676109" y="1458760"/>
                </a:lnTo>
                <a:lnTo>
                  <a:pt x="634238" y="1430629"/>
                </a:lnTo>
                <a:lnTo>
                  <a:pt x="624586" y="1506207"/>
                </a:lnTo>
                <a:lnTo>
                  <a:pt x="701408" y="1479397"/>
                </a:lnTo>
                <a:lnTo>
                  <a:pt x="704977" y="1478153"/>
                </a:lnTo>
                <a:close/>
              </a:path>
              <a:path w="1494789" h="1506220">
                <a:moveTo>
                  <a:pt x="705104" y="1173988"/>
                </a:moveTo>
                <a:lnTo>
                  <a:pt x="641350" y="1173480"/>
                </a:lnTo>
                <a:lnTo>
                  <a:pt x="628891" y="1173480"/>
                </a:lnTo>
                <a:lnTo>
                  <a:pt x="628637" y="1192530"/>
                </a:lnTo>
                <a:lnTo>
                  <a:pt x="704850" y="1193038"/>
                </a:lnTo>
                <a:lnTo>
                  <a:pt x="705104" y="1173988"/>
                </a:lnTo>
                <a:close/>
              </a:path>
              <a:path w="1494789" h="1506220">
                <a:moveTo>
                  <a:pt x="733399" y="48463"/>
                </a:moveTo>
                <a:lnTo>
                  <a:pt x="732218" y="38328"/>
                </a:lnTo>
                <a:lnTo>
                  <a:pt x="730377" y="29591"/>
                </a:lnTo>
                <a:lnTo>
                  <a:pt x="707644" y="34417"/>
                </a:lnTo>
                <a:lnTo>
                  <a:pt x="684022" y="42545"/>
                </a:lnTo>
                <a:lnTo>
                  <a:pt x="661416" y="51943"/>
                </a:lnTo>
                <a:lnTo>
                  <a:pt x="656082" y="54483"/>
                </a:lnTo>
                <a:lnTo>
                  <a:pt x="664591" y="71628"/>
                </a:lnTo>
                <a:lnTo>
                  <a:pt x="669658" y="69088"/>
                </a:lnTo>
                <a:lnTo>
                  <a:pt x="690397" y="60452"/>
                </a:lnTo>
                <a:lnTo>
                  <a:pt x="713232" y="52578"/>
                </a:lnTo>
                <a:lnTo>
                  <a:pt x="712076" y="53009"/>
                </a:lnTo>
                <a:lnTo>
                  <a:pt x="714006" y="52578"/>
                </a:lnTo>
                <a:lnTo>
                  <a:pt x="733399" y="48463"/>
                </a:lnTo>
                <a:close/>
              </a:path>
              <a:path w="1494789" h="1506220">
                <a:moveTo>
                  <a:pt x="752983" y="360172"/>
                </a:moveTo>
                <a:lnTo>
                  <a:pt x="750824" y="341249"/>
                </a:lnTo>
                <a:lnTo>
                  <a:pt x="735965" y="342900"/>
                </a:lnTo>
                <a:lnTo>
                  <a:pt x="698500" y="346583"/>
                </a:lnTo>
                <a:lnTo>
                  <a:pt x="675259" y="348488"/>
                </a:lnTo>
                <a:lnTo>
                  <a:pt x="676757" y="367284"/>
                </a:lnTo>
                <a:lnTo>
                  <a:pt x="676783" y="367538"/>
                </a:lnTo>
                <a:lnTo>
                  <a:pt x="680085" y="367284"/>
                </a:lnTo>
                <a:lnTo>
                  <a:pt x="719582" y="363728"/>
                </a:lnTo>
                <a:lnTo>
                  <a:pt x="752983" y="360172"/>
                </a:lnTo>
                <a:close/>
              </a:path>
              <a:path w="1494789" h="1506220">
                <a:moveTo>
                  <a:pt x="807847" y="28829"/>
                </a:moveTo>
                <a:lnTo>
                  <a:pt x="727710" y="0"/>
                </a:lnTo>
                <a:lnTo>
                  <a:pt x="732218" y="38328"/>
                </a:lnTo>
                <a:lnTo>
                  <a:pt x="733386" y="48260"/>
                </a:lnTo>
                <a:lnTo>
                  <a:pt x="733399" y="48463"/>
                </a:lnTo>
                <a:lnTo>
                  <a:pt x="736600" y="75565"/>
                </a:lnTo>
                <a:lnTo>
                  <a:pt x="807847" y="28829"/>
                </a:lnTo>
                <a:close/>
              </a:path>
              <a:path w="1494789" h="1506220">
                <a:moveTo>
                  <a:pt x="838454" y="1176147"/>
                </a:moveTo>
                <a:lnTo>
                  <a:pt x="819912" y="1175639"/>
                </a:lnTo>
                <a:lnTo>
                  <a:pt x="812152" y="1175639"/>
                </a:lnTo>
                <a:lnTo>
                  <a:pt x="793877" y="1175131"/>
                </a:lnTo>
                <a:lnTo>
                  <a:pt x="762254" y="1174623"/>
                </a:lnTo>
                <a:lnTo>
                  <a:pt x="762000" y="1193673"/>
                </a:lnTo>
                <a:lnTo>
                  <a:pt x="838073" y="1195070"/>
                </a:lnTo>
                <a:lnTo>
                  <a:pt x="838454" y="1176147"/>
                </a:lnTo>
                <a:close/>
              </a:path>
              <a:path w="1494789" h="1506220">
                <a:moveTo>
                  <a:pt x="879716" y="324866"/>
                </a:moveTo>
                <a:lnTo>
                  <a:pt x="879309" y="323596"/>
                </a:lnTo>
                <a:lnTo>
                  <a:pt x="878116" y="319786"/>
                </a:lnTo>
                <a:lnTo>
                  <a:pt x="874001" y="306705"/>
                </a:lnTo>
                <a:lnTo>
                  <a:pt x="873887" y="306324"/>
                </a:lnTo>
                <a:lnTo>
                  <a:pt x="872363" y="306705"/>
                </a:lnTo>
                <a:lnTo>
                  <a:pt x="865886" y="309245"/>
                </a:lnTo>
                <a:lnTo>
                  <a:pt x="860298" y="312293"/>
                </a:lnTo>
                <a:lnTo>
                  <a:pt x="855218" y="316865"/>
                </a:lnTo>
                <a:lnTo>
                  <a:pt x="853541" y="321373"/>
                </a:lnTo>
                <a:lnTo>
                  <a:pt x="852246" y="322072"/>
                </a:lnTo>
                <a:lnTo>
                  <a:pt x="851179" y="322694"/>
                </a:lnTo>
                <a:lnTo>
                  <a:pt x="850392" y="323088"/>
                </a:lnTo>
                <a:lnTo>
                  <a:pt x="851115" y="322694"/>
                </a:lnTo>
                <a:lnTo>
                  <a:pt x="845489" y="324866"/>
                </a:lnTo>
                <a:lnTo>
                  <a:pt x="845299" y="324866"/>
                </a:lnTo>
                <a:lnTo>
                  <a:pt x="839685" y="326542"/>
                </a:lnTo>
                <a:lnTo>
                  <a:pt x="837412" y="327228"/>
                </a:lnTo>
                <a:lnTo>
                  <a:pt x="837209" y="327279"/>
                </a:lnTo>
                <a:lnTo>
                  <a:pt x="834097" y="328041"/>
                </a:lnTo>
                <a:lnTo>
                  <a:pt x="831075" y="328764"/>
                </a:lnTo>
                <a:lnTo>
                  <a:pt x="820127" y="331114"/>
                </a:lnTo>
                <a:lnTo>
                  <a:pt x="821436" y="330885"/>
                </a:lnTo>
                <a:lnTo>
                  <a:pt x="810260" y="332867"/>
                </a:lnTo>
                <a:lnTo>
                  <a:pt x="810514" y="332867"/>
                </a:lnTo>
                <a:lnTo>
                  <a:pt x="806945" y="333502"/>
                </a:lnTo>
                <a:lnTo>
                  <a:pt x="809891" y="351663"/>
                </a:lnTo>
                <a:lnTo>
                  <a:pt x="809993" y="352298"/>
                </a:lnTo>
                <a:lnTo>
                  <a:pt x="813689" y="351663"/>
                </a:lnTo>
                <a:lnTo>
                  <a:pt x="852424" y="342646"/>
                </a:lnTo>
                <a:lnTo>
                  <a:pt x="870204" y="331114"/>
                </a:lnTo>
                <a:lnTo>
                  <a:pt x="870292" y="330885"/>
                </a:lnTo>
                <a:lnTo>
                  <a:pt x="870775" y="329565"/>
                </a:lnTo>
                <a:lnTo>
                  <a:pt x="871347" y="328041"/>
                </a:lnTo>
                <a:lnTo>
                  <a:pt x="870458" y="328764"/>
                </a:lnTo>
                <a:lnTo>
                  <a:pt x="871258" y="328041"/>
                </a:lnTo>
                <a:lnTo>
                  <a:pt x="871461" y="327748"/>
                </a:lnTo>
                <a:lnTo>
                  <a:pt x="871385" y="327926"/>
                </a:lnTo>
                <a:lnTo>
                  <a:pt x="871258" y="328041"/>
                </a:lnTo>
                <a:lnTo>
                  <a:pt x="871410" y="327964"/>
                </a:lnTo>
                <a:lnTo>
                  <a:pt x="872655" y="327279"/>
                </a:lnTo>
                <a:lnTo>
                  <a:pt x="873582" y="326771"/>
                </a:lnTo>
                <a:lnTo>
                  <a:pt x="874014" y="326542"/>
                </a:lnTo>
                <a:lnTo>
                  <a:pt x="873379" y="326771"/>
                </a:lnTo>
                <a:lnTo>
                  <a:pt x="874522" y="326263"/>
                </a:lnTo>
                <a:lnTo>
                  <a:pt x="874014" y="326542"/>
                </a:lnTo>
                <a:lnTo>
                  <a:pt x="874687" y="326263"/>
                </a:lnTo>
                <a:lnTo>
                  <a:pt x="876007" y="325755"/>
                </a:lnTo>
                <a:lnTo>
                  <a:pt x="878306" y="324866"/>
                </a:lnTo>
                <a:lnTo>
                  <a:pt x="879716" y="324866"/>
                </a:lnTo>
                <a:close/>
              </a:path>
              <a:path w="1494789" h="1506220">
                <a:moveTo>
                  <a:pt x="971677" y="1180338"/>
                </a:moveTo>
                <a:lnTo>
                  <a:pt x="944994" y="1180084"/>
                </a:lnTo>
                <a:lnTo>
                  <a:pt x="952919" y="1180084"/>
                </a:lnTo>
                <a:lnTo>
                  <a:pt x="932395" y="1179766"/>
                </a:lnTo>
                <a:lnTo>
                  <a:pt x="936548" y="1179766"/>
                </a:lnTo>
                <a:lnTo>
                  <a:pt x="916305" y="1179576"/>
                </a:lnTo>
                <a:lnTo>
                  <a:pt x="895477" y="1179068"/>
                </a:lnTo>
                <a:lnTo>
                  <a:pt x="895096" y="1198118"/>
                </a:lnTo>
                <a:lnTo>
                  <a:pt x="903605" y="1198245"/>
                </a:lnTo>
                <a:lnTo>
                  <a:pt x="915924" y="1198626"/>
                </a:lnTo>
                <a:lnTo>
                  <a:pt x="971296" y="1199388"/>
                </a:lnTo>
                <a:lnTo>
                  <a:pt x="971677" y="1180338"/>
                </a:lnTo>
                <a:close/>
              </a:path>
              <a:path w="1494789" h="1506220">
                <a:moveTo>
                  <a:pt x="1009142" y="304292"/>
                </a:moveTo>
                <a:lnTo>
                  <a:pt x="1007376" y="285623"/>
                </a:lnTo>
                <a:lnTo>
                  <a:pt x="1007364" y="285369"/>
                </a:lnTo>
                <a:lnTo>
                  <a:pt x="953135" y="291338"/>
                </a:lnTo>
                <a:lnTo>
                  <a:pt x="931291" y="294386"/>
                </a:lnTo>
                <a:lnTo>
                  <a:pt x="933958" y="313309"/>
                </a:lnTo>
                <a:lnTo>
                  <a:pt x="940689" y="312293"/>
                </a:lnTo>
                <a:lnTo>
                  <a:pt x="955421" y="310299"/>
                </a:lnTo>
                <a:lnTo>
                  <a:pt x="956691" y="310134"/>
                </a:lnTo>
                <a:lnTo>
                  <a:pt x="1007110" y="304546"/>
                </a:lnTo>
                <a:lnTo>
                  <a:pt x="1009142" y="304292"/>
                </a:lnTo>
                <a:close/>
              </a:path>
              <a:path w="1494789" h="1506220">
                <a:moveTo>
                  <a:pt x="1104900" y="1181735"/>
                </a:moveTo>
                <a:lnTo>
                  <a:pt x="1048753" y="1181227"/>
                </a:lnTo>
                <a:lnTo>
                  <a:pt x="1028814" y="1181227"/>
                </a:lnTo>
                <a:lnTo>
                  <a:pt x="1028446" y="1200023"/>
                </a:lnTo>
                <a:lnTo>
                  <a:pt x="1104773" y="1200785"/>
                </a:lnTo>
                <a:lnTo>
                  <a:pt x="1104900" y="1181735"/>
                </a:lnTo>
                <a:close/>
              </a:path>
              <a:path w="1494789" h="1506220">
                <a:moveTo>
                  <a:pt x="1141857" y="294513"/>
                </a:moveTo>
                <a:lnTo>
                  <a:pt x="1141018" y="280543"/>
                </a:lnTo>
                <a:lnTo>
                  <a:pt x="1140904" y="278765"/>
                </a:lnTo>
                <a:lnTo>
                  <a:pt x="1140815" y="277241"/>
                </a:lnTo>
                <a:lnTo>
                  <a:pt x="1140714" y="275463"/>
                </a:lnTo>
                <a:lnTo>
                  <a:pt x="1110361" y="277241"/>
                </a:lnTo>
                <a:lnTo>
                  <a:pt x="1064094" y="280543"/>
                </a:lnTo>
                <a:lnTo>
                  <a:pt x="1064514" y="280543"/>
                </a:lnTo>
                <a:lnTo>
                  <a:pt x="1065542" y="294513"/>
                </a:lnTo>
                <a:lnTo>
                  <a:pt x="1065568" y="294894"/>
                </a:lnTo>
                <a:lnTo>
                  <a:pt x="1065669" y="296291"/>
                </a:lnTo>
                <a:lnTo>
                  <a:pt x="1065784" y="297815"/>
                </a:lnTo>
                <a:lnTo>
                  <a:pt x="1065911" y="299466"/>
                </a:lnTo>
                <a:lnTo>
                  <a:pt x="1067308" y="299466"/>
                </a:lnTo>
                <a:lnTo>
                  <a:pt x="1111631" y="296291"/>
                </a:lnTo>
                <a:lnTo>
                  <a:pt x="1134872" y="294894"/>
                </a:lnTo>
                <a:lnTo>
                  <a:pt x="1141857" y="294513"/>
                </a:lnTo>
                <a:close/>
              </a:path>
              <a:path w="1494789" h="1506220">
                <a:moveTo>
                  <a:pt x="1238250" y="1182497"/>
                </a:moveTo>
                <a:lnTo>
                  <a:pt x="1234821" y="1182497"/>
                </a:lnTo>
                <a:lnTo>
                  <a:pt x="1207770" y="1182243"/>
                </a:lnTo>
                <a:lnTo>
                  <a:pt x="1162037" y="1182243"/>
                </a:lnTo>
                <a:lnTo>
                  <a:pt x="1161910" y="1201293"/>
                </a:lnTo>
                <a:lnTo>
                  <a:pt x="1234694" y="1201547"/>
                </a:lnTo>
                <a:lnTo>
                  <a:pt x="1238123" y="1201547"/>
                </a:lnTo>
                <a:lnTo>
                  <a:pt x="1238250" y="1182497"/>
                </a:lnTo>
                <a:close/>
              </a:path>
              <a:path w="1494789" h="1506220">
                <a:moveTo>
                  <a:pt x="1274826" y="288798"/>
                </a:moveTo>
                <a:lnTo>
                  <a:pt x="1274279" y="272542"/>
                </a:lnTo>
                <a:lnTo>
                  <a:pt x="1274191" y="269748"/>
                </a:lnTo>
                <a:lnTo>
                  <a:pt x="1232916" y="271018"/>
                </a:lnTo>
                <a:lnTo>
                  <a:pt x="1197991" y="272542"/>
                </a:lnTo>
                <a:lnTo>
                  <a:pt x="1198638" y="288798"/>
                </a:lnTo>
                <a:lnTo>
                  <a:pt x="1198753" y="291592"/>
                </a:lnTo>
                <a:lnTo>
                  <a:pt x="1233678" y="290068"/>
                </a:lnTo>
                <a:lnTo>
                  <a:pt x="1274826" y="288798"/>
                </a:lnTo>
                <a:close/>
              </a:path>
              <a:path w="1494789" h="1506220">
                <a:moveTo>
                  <a:pt x="1371600" y="1183005"/>
                </a:moveTo>
                <a:lnTo>
                  <a:pt x="1318895" y="1182751"/>
                </a:lnTo>
                <a:lnTo>
                  <a:pt x="1295400" y="1182751"/>
                </a:lnTo>
                <a:lnTo>
                  <a:pt x="1295273" y="1201801"/>
                </a:lnTo>
                <a:lnTo>
                  <a:pt x="1371473" y="1202055"/>
                </a:lnTo>
                <a:lnTo>
                  <a:pt x="1371600" y="1183005"/>
                </a:lnTo>
                <a:close/>
              </a:path>
              <a:path w="1494789" h="1506220">
                <a:moveTo>
                  <a:pt x="1448435" y="276479"/>
                </a:moveTo>
                <a:lnTo>
                  <a:pt x="1429994" y="267462"/>
                </a:lnTo>
                <a:lnTo>
                  <a:pt x="1371854" y="239014"/>
                </a:lnTo>
                <a:lnTo>
                  <a:pt x="1372082" y="267462"/>
                </a:lnTo>
                <a:lnTo>
                  <a:pt x="1372082" y="267614"/>
                </a:lnTo>
                <a:lnTo>
                  <a:pt x="1338961" y="267970"/>
                </a:lnTo>
                <a:lnTo>
                  <a:pt x="1331341" y="268224"/>
                </a:lnTo>
                <a:lnTo>
                  <a:pt x="1331823" y="286512"/>
                </a:lnTo>
                <a:lnTo>
                  <a:pt x="1331849" y="287274"/>
                </a:lnTo>
                <a:lnTo>
                  <a:pt x="1339342" y="287020"/>
                </a:lnTo>
                <a:lnTo>
                  <a:pt x="1372247" y="286664"/>
                </a:lnTo>
                <a:lnTo>
                  <a:pt x="1372489" y="315214"/>
                </a:lnTo>
                <a:lnTo>
                  <a:pt x="1448435" y="276479"/>
                </a:lnTo>
                <a:close/>
              </a:path>
              <a:path w="1494789" h="1506220">
                <a:moveTo>
                  <a:pt x="1494790" y="1192530"/>
                </a:moveTo>
                <a:lnTo>
                  <a:pt x="1475740" y="1183005"/>
                </a:lnTo>
                <a:lnTo>
                  <a:pt x="1418590" y="1154430"/>
                </a:lnTo>
                <a:lnTo>
                  <a:pt x="1418590" y="1230630"/>
                </a:lnTo>
                <a:lnTo>
                  <a:pt x="1475740" y="1202055"/>
                </a:lnTo>
                <a:lnTo>
                  <a:pt x="1494790" y="119253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5" name="object 95" descr=""/>
          <p:cNvSpPr/>
          <p:nvPr/>
        </p:nvSpPr>
        <p:spPr>
          <a:xfrm>
            <a:off x="6515100" y="1047750"/>
            <a:ext cx="5309235" cy="0"/>
          </a:xfrm>
          <a:custGeom>
            <a:avLst/>
            <a:gdLst/>
            <a:ahLst/>
            <a:cxnLst/>
            <a:rect l="l" t="t" r="r" b="b"/>
            <a:pathLst>
              <a:path w="5309234" h="0">
                <a:moveTo>
                  <a:pt x="0" y="0"/>
                </a:moveTo>
                <a:lnTo>
                  <a:pt x="5309108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6" name="object 96" descr=""/>
          <p:cNvSpPr txBox="1"/>
          <p:nvPr/>
        </p:nvSpPr>
        <p:spPr>
          <a:xfrm>
            <a:off x="6513830" y="779716"/>
            <a:ext cx="3745229" cy="24320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400" spc="-70" b="1">
                <a:latin typeface="Tahoma"/>
                <a:cs typeface="Tahoma"/>
              </a:rPr>
              <a:t>Roads</a:t>
            </a:r>
            <a:r>
              <a:rPr dirty="0" sz="1400" spc="-120" b="1">
                <a:latin typeface="Tahoma"/>
                <a:cs typeface="Tahoma"/>
              </a:rPr>
              <a:t> </a:t>
            </a:r>
            <a:r>
              <a:rPr dirty="0" sz="1400" spc="-65" b="1">
                <a:latin typeface="Tahoma"/>
                <a:cs typeface="Tahoma"/>
              </a:rPr>
              <a:t>to</a:t>
            </a:r>
            <a:r>
              <a:rPr dirty="0" sz="1400" spc="-120" b="1">
                <a:latin typeface="Tahoma"/>
                <a:cs typeface="Tahoma"/>
              </a:rPr>
              <a:t> </a:t>
            </a:r>
            <a:r>
              <a:rPr dirty="0" sz="1400" spc="-65" b="1">
                <a:latin typeface="Tahoma"/>
                <a:cs typeface="Tahoma"/>
              </a:rPr>
              <a:t>electrification,</a:t>
            </a:r>
            <a:r>
              <a:rPr dirty="0" sz="1400" spc="-110" b="1">
                <a:latin typeface="Tahoma"/>
                <a:cs typeface="Tahoma"/>
              </a:rPr>
              <a:t> </a:t>
            </a:r>
            <a:r>
              <a:rPr dirty="0" sz="1400" spc="-80" b="1">
                <a:latin typeface="Tahoma"/>
                <a:cs typeface="Tahoma"/>
              </a:rPr>
              <a:t>different</a:t>
            </a:r>
            <a:r>
              <a:rPr dirty="0" sz="1400" spc="-20" b="1">
                <a:latin typeface="Tahoma"/>
                <a:cs typeface="Tahoma"/>
              </a:rPr>
              <a:t> </a:t>
            </a:r>
            <a:r>
              <a:rPr dirty="0" sz="1400" spc="-50" b="1">
                <a:latin typeface="Tahoma"/>
                <a:cs typeface="Tahoma"/>
              </a:rPr>
              <a:t>destinations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97" name="object 97" descr=""/>
          <p:cNvSpPr/>
          <p:nvPr/>
        </p:nvSpPr>
        <p:spPr>
          <a:xfrm>
            <a:off x="6429375" y="1095375"/>
            <a:ext cx="0" cy="4966335"/>
          </a:xfrm>
          <a:custGeom>
            <a:avLst/>
            <a:gdLst/>
            <a:ahLst/>
            <a:cxnLst/>
            <a:rect l="l" t="t" r="r" b="b"/>
            <a:pathLst>
              <a:path w="0" h="4966335">
                <a:moveTo>
                  <a:pt x="0" y="0"/>
                </a:moveTo>
                <a:lnTo>
                  <a:pt x="0" y="4966208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8" name="object 98" descr=""/>
          <p:cNvSpPr txBox="1"/>
          <p:nvPr/>
        </p:nvSpPr>
        <p:spPr>
          <a:xfrm>
            <a:off x="6517258" y="1078547"/>
            <a:ext cx="4144645" cy="1974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100" spc="-55" b="1" i="1">
                <a:latin typeface="Trebuchet MS"/>
                <a:cs typeface="Trebuchet MS"/>
              </a:rPr>
              <a:t>Ferrari’s</a:t>
            </a:r>
            <a:r>
              <a:rPr dirty="0" sz="1100" spc="-130" b="1" i="1">
                <a:latin typeface="Trebuchet MS"/>
                <a:cs typeface="Trebuchet MS"/>
              </a:rPr>
              <a:t> </a:t>
            </a:r>
            <a:r>
              <a:rPr dirty="0" sz="1100" spc="-10" b="1" i="1">
                <a:latin typeface="Trebuchet MS"/>
                <a:cs typeface="Trebuchet MS"/>
              </a:rPr>
              <a:t>~:4.7B</a:t>
            </a:r>
            <a:r>
              <a:rPr dirty="0" sz="1100" spc="-90" b="1" i="1">
                <a:latin typeface="Trebuchet MS"/>
                <a:cs typeface="Trebuchet MS"/>
              </a:rPr>
              <a:t> </a:t>
            </a:r>
            <a:r>
              <a:rPr dirty="0" sz="1100" b="1" i="1">
                <a:latin typeface="Trebuchet MS"/>
                <a:cs typeface="Trebuchet MS"/>
              </a:rPr>
              <a:t>R&amp;D</a:t>
            </a:r>
            <a:r>
              <a:rPr dirty="0" sz="1100" spc="-105" b="1" i="1">
                <a:latin typeface="Trebuchet MS"/>
                <a:cs typeface="Trebuchet MS"/>
              </a:rPr>
              <a:t> </a:t>
            </a:r>
            <a:r>
              <a:rPr dirty="0" sz="1100" spc="-10" b="1" i="1">
                <a:latin typeface="Trebuchet MS"/>
                <a:cs typeface="Trebuchet MS"/>
              </a:rPr>
              <a:t>Investments</a:t>
            </a:r>
            <a:r>
              <a:rPr dirty="0" sz="1100" spc="-25" b="1" i="1">
                <a:latin typeface="Trebuchet MS"/>
                <a:cs typeface="Trebuchet MS"/>
              </a:rPr>
              <a:t> </a:t>
            </a:r>
            <a:r>
              <a:rPr dirty="0" sz="1100" spc="-45" b="1" i="1">
                <a:latin typeface="Trebuchet MS"/>
                <a:cs typeface="Trebuchet MS"/>
              </a:rPr>
              <a:t>towards</a:t>
            </a:r>
            <a:r>
              <a:rPr dirty="0" sz="1100" spc="-20" b="1" i="1">
                <a:latin typeface="Trebuchet MS"/>
                <a:cs typeface="Trebuchet MS"/>
              </a:rPr>
              <a:t> </a:t>
            </a:r>
            <a:r>
              <a:rPr dirty="0" sz="1100" spc="-45" b="1" i="1">
                <a:latin typeface="Trebuchet MS"/>
                <a:cs typeface="Trebuchet MS"/>
              </a:rPr>
              <a:t>electrification</a:t>
            </a:r>
            <a:r>
              <a:rPr dirty="0" sz="1100" spc="-15" b="1" i="1">
                <a:latin typeface="Trebuchet MS"/>
                <a:cs typeface="Trebuchet MS"/>
              </a:rPr>
              <a:t> </a:t>
            </a:r>
            <a:r>
              <a:rPr dirty="0" sz="1100" spc="-10" b="1" i="1">
                <a:latin typeface="Trebuchet MS"/>
                <a:cs typeface="Trebuchet MS"/>
              </a:rPr>
              <a:t>require: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99" name="object 99" descr=""/>
          <p:cNvSpPr/>
          <p:nvPr/>
        </p:nvSpPr>
        <p:spPr>
          <a:xfrm>
            <a:off x="7013423" y="2189187"/>
            <a:ext cx="804545" cy="470534"/>
          </a:xfrm>
          <a:custGeom>
            <a:avLst/>
            <a:gdLst/>
            <a:ahLst/>
            <a:cxnLst/>
            <a:rect l="l" t="t" r="r" b="b"/>
            <a:pathLst>
              <a:path w="804545" h="470535">
                <a:moveTo>
                  <a:pt x="495261" y="241236"/>
                </a:moveTo>
                <a:lnTo>
                  <a:pt x="463143" y="241236"/>
                </a:lnTo>
                <a:lnTo>
                  <a:pt x="463143" y="253606"/>
                </a:lnTo>
                <a:lnTo>
                  <a:pt x="390817" y="337693"/>
                </a:lnTo>
                <a:lnTo>
                  <a:pt x="390804" y="337934"/>
                </a:lnTo>
                <a:lnTo>
                  <a:pt x="390613" y="337934"/>
                </a:lnTo>
                <a:lnTo>
                  <a:pt x="390817" y="337693"/>
                </a:lnTo>
                <a:lnTo>
                  <a:pt x="390791" y="337540"/>
                </a:lnTo>
                <a:lnTo>
                  <a:pt x="417410" y="265976"/>
                </a:lnTo>
                <a:lnTo>
                  <a:pt x="338975" y="265976"/>
                </a:lnTo>
                <a:lnTo>
                  <a:pt x="370319" y="136093"/>
                </a:lnTo>
                <a:lnTo>
                  <a:pt x="441769" y="136093"/>
                </a:lnTo>
                <a:lnTo>
                  <a:pt x="392341" y="253606"/>
                </a:lnTo>
                <a:lnTo>
                  <a:pt x="463143" y="253606"/>
                </a:lnTo>
                <a:lnTo>
                  <a:pt x="463143" y="241236"/>
                </a:lnTo>
                <a:lnTo>
                  <a:pt x="416915" y="241236"/>
                </a:lnTo>
                <a:lnTo>
                  <a:pt x="461149" y="136093"/>
                </a:lnTo>
                <a:lnTo>
                  <a:pt x="466344" y="123723"/>
                </a:lnTo>
                <a:lnTo>
                  <a:pt x="354418" y="123723"/>
                </a:lnTo>
                <a:lnTo>
                  <a:pt x="317119" y="278345"/>
                </a:lnTo>
                <a:lnTo>
                  <a:pt x="393598" y="278345"/>
                </a:lnTo>
                <a:lnTo>
                  <a:pt x="340715" y="420446"/>
                </a:lnTo>
                <a:lnTo>
                  <a:pt x="340906" y="420446"/>
                </a:lnTo>
                <a:lnTo>
                  <a:pt x="411975" y="337934"/>
                </a:lnTo>
                <a:lnTo>
                  <a:pt x="495261" y="241236"/>
                </a:lnTo>
                <a:close/>
              </a:path>
              <a:path w="804545" h="470535">
                <a:moveTo>
                  <a:pt x="804240" y="440994"/>
                </a:moveTo>
                <a:lnTo>
                  <a:pt x="802551" y="436740"/>
                </a:lnTo>
                <a:lnTo>
                  <a:pt x="799338" y="432981"/>
                </a:lnTo>
                <a:lnTo>
                  <a:pt x="786447" y="418122"/>
                </a:lnTo>
                <a:lnTo>
                  <a:pt x="786447" y="442912"/>
                </a:lnTo>
                <a:lnTo>
                  <a:pt x="786333" y="447827"/>
                </a:lnTo>
                <a:lnTo>
                  <a:pt x="782904" y="451650"/>
                </a:lnTo>
                <a:lnTo>
                  <a:pt x="779564" y="455472"/>
                </a:lnTo>
                <a:lnTo>
                  <a:pt x="773353" y="457796"/>
                </a:lnTo>
                <a:lnTo>
                  <a:pt x="30632" y="457796"/>
                </a:lnTo>
                <a:lnTo>
                  <a:pt x="24422" y="455472"/>
                </a:lnTo>
                <a:lnTo>
                  <a:pt x="21069" y="451650"/>
                </a:lnTo>
                <a:lnTo>
                  <a:pt x="17602" y="447827"/>
                </a:lnTo>
                <a:lnTo>
                  <a:pt x="386588" y="18389"/>
                </a:lnTo>
                <a:lnTo>
                  <a:pt x="403199" y="12395"/>
                </a:lnTo>
                <a:lnTo>
                  <a:pt x="404825" y="12395"/>
                </a:lnTo>
                <a:lnTo>
                  <a:pt x="411378" y="13804"/>
                </a:lnTo>
                <a:lnTo>
                  <a:pt x="414362" y="14909"/>
                </a:lnTo>
                <a:lnTo>
                  <a:pt x="416826" y="16573"/>
                </a:lnTo>
                <a:lnTo>
                  <a:pt x="418452" y="18580"/>
                </a:lnTo>
                <a:lnTo>
                  <a:pt x="786447" y="442912"/>
                </a:lnTo>
                <a:lnTo>
                  <a:pt x="786447" y="418122"/>
                </a:lnTo>
                <a:lnTo>
                  <a:pt x="434632" y="12395"/>
                </a:lnTo>
                <a:lnTo>
                  <a:pt x="425119" y="5016"/>
                </a:lnTo>
                <a:lnTo>
                  <a:pt x="412508" y="787"/>
                </a:lnTo>
                <a:lnTo>
                  <a:pt x="398424" y="0"/>
                </a:lnTo>
                <a:lnTo>
                  <a:pt x="384492" y="2959"/>
                </a:lnTo>
                <a:lnTo>
                  <a:pt x="378523" y="5168"/>
                </a:lnTo>
                <a:lnTo>
                  <a:pt x="373595" y="8432"/>
                </a:lnTo>
                <a:lnTo>
                  <a:pt x="370281" y="12395"/>
                </a:lnTo>
                <a:lnTo>
                  <a:pt x="4648" y="432981"/>
                </a:lnTo>
                <a:lnTo>
                  <a:pt x="0" y="442353"/>
                </a:lnTo>
                <a:lnTo>
                  <a:pt x="1066" y="451650"/>
                </a:lnTo>
                <a:lnTo>
                  <a:pt x="1092" y="451840"/>
                </a:lnTo>
                <a:lnTo>
                  <a:pt x="7467" y="460375"/>
                </a:lnTo>
                <a:lnTo>
                  <a:pt x="18681" y="466839"/>
                </a:lnTo>
                <a:lnTo>
                  <a:pt x="24358" y="468985"/>
                </a:lnTo>
                <a:lnTo>
                  <a:pt x="30772" y="470103"/>
                </a:lnTo>
                <a:lnTo>
                  <a:pt x="766610" y="470103"/>
                </a:lnTo>
                <a:lnTo>
                  <a:pt x="781265" y="468160"/>
                </a:lnTo>
                <a:lnTo>
                  <a:pt x="793191" y="462864"/>
                </a:lnTo>
                <a:lnTo>
                  <a:pt x="798360" y="457796"/>
                </a:lnTo>
                <a:lnTo>
                  <a:pt x="801243" y="454977"/>
                </a:lnTo>
                <a:lnTo>
                  <a:pt x="804214" y="445312"/>
                </a:lnTo>
                <a:lnTo>
                  <a:pt x="804240" y="4409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0" name="object 100" descr=""/>
          <p:cNvSpPr/>
          <p:nvPr/>
        </p:nvSpPr>
        <p:spPr>
          <a:xfrm>
            <a:off x="8215089" y="2212407"/>
            <a:ext cx="848994" cy="416559"/>
          </a:xfrm>
          <a:custGeom>
            <a:avLst/>
            <a:gdLst/>
            <a:ahLst/>
            <a:cxnLst/>
            <a:rect l="l" t="t" r="r" b="b"/>
            <a:pathLst>
              <a:path w="848995" h="416560">
                <a:moveTo>
                  <a:pt x="55963" y="391198"/>
                </a:moveTo>
                <a:lnTo>
                  <a:pt x="37309" y="391198"/>
                </a:lnTo>
                <a:lnTo>
                  <a:pt x="37309" y="415938"/>
                </a:lnTo>
                <a:lnTo>
                  <a:pt x="139911" y="415938"/>
                </a:lnTo>
                <a:lnTo>
                  <a:pt x="139911" y="403568"/>
                </a:lnTo>
                <a:lnTo>
                  <a:pt x="55963" y="403568"/>
                </a:lnTo>
                <a:lnTo>
                  <a:pt x="55963" y="391198"/>
                </a:lnTo>
                <a:close/>
              </a:path>
              <a:path w="848995" h="416560">
                <a:moveTo>
                  <a:pt x="223856" y="391198"/>
                </a:moveTo>
                <a:lnTo>
                  <a:pt x="205201" y="391198"/>
                </a:lnTo>
                <a:lnTo>
                  <a:pt x="205202" y="415938"/>
                </a:lnTo>
                <a:lnTo>
                  <a:pt x="307801" y="415938"/>
                </a:lnTo>
                <a:lnTo>
                  <a:pt x="307801" y="403568"/>
                </a:lnTo>
                <a:lnTo>
                  <a:pt x="223856" y="403568"/>
                </a:lnTo>
                <a:lnTo>
                  <a:pt x="223856" y="391198"/>
                </a:lnTo>
                <a:close/>
              </a:path>
              <a:path w="848995" h="416560">
                <a:moveTo>
                  <a:pt x="391746" y="391198"/>
                </a:moveTo>
                <a:lnTo>
                  <a:pt x="373092" y="391198"/>
                </a:lnTo>
                <a:lnTo>
                  <a:pt x="373092" y="415938"/>
                </a:lnTo>
                <a:lnTo>
                  <a:pt x="475692" y="415938"/>
                </a:lnTo>
                <a:lnTo>
                  <a:pt x="475692" y="403568"/>
                </a:lnTo>
                <a:lnTo>
                  <a:pt x="391747" y="403568"/>
                </a:lnTo>
                <a:lnTo>
                  <a:pt x="391746" y="391198"/>
                </a:lnTo>
                <a:close/>
              </a:path>
              <a:path w="848995" h="416560">
                <a:moveTo>
                  <a:pt x="559637" y="391198"/>
                </a:moveTo>
                <a:lnTo>
                  <a:pt x="540982" y="391198"/>
                </a:lnTo>
                <a:lnTo>
                  <a:pt x="540983" y="415938"/>
                </a:lnTo>
                <a:lnTo>
                  <a:pt x="643582" y="415938"/>
                </a:lnTo>
                <a:lnTo>
                  <a:pt x="643582" y="403568"/>
                </a:lnTo>
                <a:lnTo>
                  <a:pt x="559637" y="403568"/>
                </a:lnTo>
                <a:lnTo>
                  <a:pt x="559637" y="391198"/>
                </a:lnTo>
                <a:close/>
              </a:path>
              <a:path w="848995" h="416560">
                <a:moveTo>
                  <a:pt x="727527" y="391198"/>
                </a:moveTo>
                <a:lnTo>
                  <a:pt x="708873" y="391198"/>
                </a:lnTo>
                <a:lnTo>
                  <a:pt x="708873" y="415938"/>
                </a:lnTo>
                <a:lnTo>
                  <a:pt x="811473" y="415938"/>
                </a:lnTo>
                <a:lnTo>
                  <a:pt x="811473" y="403568"/>
                </a:lnTo>
                <a:lnTo>
                  <a:pt x="727528" y="403568"/>
                </a:lnTo>
                <a:lnTo>
                  <a:pt x="727527" y="391198"/>
                </a:lnTo>
                <a:close/>
              </a:path>
              <a:path w="848995" h="416560">
                <a:moveTo>
                  <a:pt x="139911" y="391198"/>
                </a:moveTo>
                <a:lnTo>
                  <a:pt x="121256" y="391198"/>
                </a:lnTo>
                <a:lnTo>
                  <a:pt x="121256" y="403568"/>
                </a:lnTo>
                <a:lnTo>
                  <a:pt x="139911" y="403568"/>
                </a:lnTo>
                <a:lnTo>
                  <a:pt x="139911" y="391198"/>
                </a:lnTo>
                <a:close/>
              </a:path>
              <a:path w="848995" h="416560">
                <a:moveTo>
                  <a:pt x="307801" y="391198"/>
                </a:moveTo>
                <a:lnTo>
                  <a:pt x="289147" y="391198"/>
                </a:lnTo>
                <a:lnTo>
                  <a:pt x="289147" y="403568"/>
                </a:lnTo>
                <a:lnTo>
                  <a:pt x="307801" y="403568"/>
                </a:lnTo>
                <a:lnTo>
                  <a:pt x="307801" y="391198"/>
                </a:lnTo>
                <a:close/>
              </a:path>
              <a:path w="848995" h="416560">
                <a:moveTo>
                  <a:pt x="475692" y="391198"/>
                </a:moveTo>
                <a:lnTo>
                  <a:pt x="457037" y="391198"/>
                </a:lnTo>
                <a:lnTo>
                  <a:pt x="457037" y="403568"/>
                </a:lnTo>
                <a:lnTo>
                  <a:pt x="475692" y="403568"/>
                </a:lnTo>
                <a:lnTo>
                  <a:pt x="475692" y="391198"/>
                </a:lnTo>
                <a:close/>
              </a:path>
              <a:path w="848995" h="416560">
                <a:moveTo>
                  <a:pt x="643582" y="391198"/>
                </a:moveTo>
                <a:lnTo>
                  <a:pt x="624928" y="391198"/>
                </a:lnTo>
                <a:lnTo>
                  <a:pt x="624928" y="403568"/>
                </a:lnTo>
                <a:lnTo>
                  <a:pt x="643582" y="403568"/>
                </a:lnTo>
                <a:lnTo>
                  <a:pt x="643582" y="391198"/>
                </a:lnTo>
                <a:close/>
              </a:path>
              <a:path w="848995" h="416560">
                <a:moveTo>
                  <a:pt x="811473" y="391198"/>
                </a:moveTo>
                <a:lnTo>
                  <a:pt x="792818" y="391198"/>
                </a:lnTo>
                <a:lnTo>
                  <a:pt x="792818" y="403568"/>
                </a:lnTo>
                <a:lnTo>
                  <a:pt x="811473" y="403568"/>
                </a:lnTo>
                <a:lnTo>
                  <a:pt x="811473" y="391198"/>
                </a:lnTo>
                <a:close/>
              </a:path>
              <a:path w="848995" h="416560">
                <a:moveTo>
                  <a:pt x="848782" y="378827"/>
                </a:moveTo>
                <a:lnTo>
                  <a:pt x="0" y="378827"/>
                </a:lnTo>
                <a:lnTo>
                  <a:pt x="0" y="391198"/>
                </a:lnTo>
                <a:lnTo>
                  <a:pt x="848782" y="391198"/>
                </a:lnTo>
                <a:lnTo>
                  <a:pt x="848782" y="378827"/>
                </a:lnTo>
                <a:close/>
              </a:path>
              <a:path w="848995" h="416560">
                <a:moveTo>
                  <a:pt x="74980" y="137796"/>
                </a:moveTo>
                <a:lnTo>
                  <a:pt x="55030" y="137796"/>
                </a:lnTo>
                <a:lnTo>
                  <a:pt x="170753" y="341906"/>
                </a:lnTo>
                <a:lnTo>
                  <a:pt x="219876" y="341906"/>
                </a:lnTo>
                <a:lnTo>
                  <a:pt x="219441" y="343885"/>
                </a:lnTo>
                <a:lnTo>
                  <a:pt x="219205" y="345898"/>
                </a:lnTo>
                <a:lnTo>
                  <a:pt x="219192" y="347902"/>
                </a:lnTo>
                <a:lnTo>
                  <a:pt x="220493" y="356508"/>
                </a:lnTo>
                <a:lnTo>
                  <a:pt x="224311" y="364688"/>
                </a:lnTo>
                <a:lnTo>
                  <a:pt x="230492" y="372207"/>
                </a:lnTo>
                <a:lnTo>
                  <a:pt x="238879" y="378827"/>
                </a:lnTo>
                <a:lnTo>
                  <a:pt x="284483" y="378827"/>
                </a:lnTo>
                <a:lnTo>
                  <a:pt x="266400" y="376397"/>
                </a:lnTo>
                <a:lnTo>
                  <a:pt x="251541" y="369769"/>
                </a:lnTo>
                <a:lnTo>
                  <a:pt x="241530" y="359939"/>
                </a:lnTo>
                <a:lnTo>
                  <a:pt x="237847" y="347902"/>
                </a:lnTo>
                <a:lnTo>
                  <a:pt x="241512" y="335864"/>
                </a:lnTo>
                <a:lnTo>
                  <a:pt x="247946" y="329536"/>
                </a:lnTo>
                <a:lnTo>
                  <a:pt x="183674" y="329536"/>
                </a:lnTo>
                <a:lnTo>
                  <a:pt x="74980" y="137796"/>
                </a:lnTo>
                <a:close/>
              </a:path>
              <a:path w="848995" h="416560">
                <a:moveTo>
                  <a:pt x="329535" y="316976"/>
                </a:moveTo>
                <a:lnTo>
                  <a:pt x="284483" y="316976"/>
                </a:lnTo>
                <a:lnTo>
                  <a:pt x="302636" y="319406"/>
                </a:lnTo>
                <a:lnTo>
                  <a:pt x="317460" y="326034"/>
                </a:lnTo>
                <a:lnTo>
                  <a:pt x="327454" y="335864"/>
                </a:lnTo>
                <a:lnTo>
                  <a:pt x="331119" y="347902"/>
                </a:lnTo>
                <a:lnTo>
                  <a:pt x="327454" y="359939"/>
                </a:lnTo>
                <a:lnTo>
                  <a:pt x="317460" y="369769"/>
                </a:lnTo>
                <a:lnTo>
                  <a:pt x="302636" y="376397"/>
                </a:lnTo>
                <a:lnTo>
                  <a:pt x="284483" y="378827"/>
                </a:lnTo>
                <a:lnTo>
                  <a:pt x="330087" y="378827"/>
                </a:lnTo>
                <a:lnTo>
                  <a:pt x="338473" y="372207"/>
                </a:lnTo>
                <a:lnTo>
                  <a:pt x="344650" y="364688"/>
                </a:lnTo>
                <a:lnTo>
                  <a:pt x="348468" y="356508"/>
                </a:lnTo>
                <a:lnTo>
                  <a:pt x="349774" y="347902"/>
                </a:lnTo>
                <a:lnTo>
                  <a:pt x="349749" y="345898"/>
                </a:lnTo>
                <a:lnTo>
                  <a:pt x="349513" y="343885"/>
                </a:lnTo>
                <a:lnTo>
                  <a:pt x="349065" y="341906"/>
                </a:lnTo>
                <a:lnTo>
                  <a:pt x="519253" y="341906"/>
                </a:lnTo>
                <a:lnTo>
                  <a:pt x="521093" y="335864"/>
                </a:lnTo>
                <a:lnTo>
                  <a:pt x="527527" y="329536"/>
                </a:lnTo>
                <a:lnTo>
                  <a:pt x="343518" y="329536"/>
                </a:lnTo>
                <a:lnTo>
                  <a:pt x="329535" y="316976"/>
                </a:lnTo>
                <a:close/>
              </a:path>
              <a:path w="848995" h="416560">
                <a:moveTo>
                  <a:pt x="519253" y="341906"/>
                </a:moveTo>
                <a:lnTo>
                  <a:pt x="499470" y="341906"/>
                </a:lnTo>
                <a:lnTo>
                  <a:pt x="499022" y="343885"/>
                </a:lnTo>
                <a:lnTo>
                  <a:pt x="498798" y="345898"/>
                </a:lnTo>
                <a:lnTo>
                  <a:pt x="498774" y="347902"/>
                </a:lnTo>
                <a:lnTo>
                  <a:pt x="500081" y="356508"/>
                </a:lnTo>
                <a:lnTo>
                  <a:pt x="503898" y="364688"/>
                </a:lnTo>
                <a:lnTo>
                  <a:pt x="510071" y="372207"/>
                </a:lnTo>
                <a:lnTo>
                  <a:pt x="518448" y="378827"/>
                </a:lnTo>
                <a:lnTo>
                  <a:pt x="564064" y="378827"/>
                </a:lnTo>
                <a:lnTo>
                  <a:pt x="545912" y="376397"/>
                </a:lnTo>
                <a:lnTo>
                  <a:pt x="531088" y="369769"/>
                </a:lnTo>
                <a:lnTo>
                  <a:pt x="521093" y="359939"/>
                </a:lnTo>
                <a:lnTo>
                  <a:pt x="517428" y="347902"/>
                </a:lnTo>
                <a:lnTo>
                  <a:pt x="519253" y="341906"/>
                </a:lnTo>
                <a:close/>
              </a:path>
              <a:path w="848995" h="416560">
                <a:moveTo>
                  <a:pt x="609071" y="316976"/>
                </a:moveTo>
                <a:lnTo>
                  <a:pt x="564064" y="316976"/>
                </a:lnTo>
                <a:lnTo>
                  <a:pt x="582217" y="319406"/>
                </a:lnTo>
                <a:lnTo>
                  <a:pt x="597041" y="326034"/>
                </a:lnTo>
                <a:lnTo>
                  <a:pt x="607035" y="335864"/>
                </a:lnTo>
                <a:lnTo>
                  <a:pt x="610701" y="347902"/>
                </a:lnTo>
                <a:lnTo>
                  <a:pt x="607017" y="359939"/>
                </a:lnTo>
                <a:lnTo>
                  <a:pt x="597006" y="369769"/>
                </a:lnTo>
                <a:lnTo>
                  <a:pt x="582148" y="376397"/>
                </a:lnTo>
                <a:lnTo>
                  <a:pt x="564064" y="378827"/>
                </a:lnTo>
                <a:lnTo>
                  <a:pt x="609668" y="378827"/>
                </a:lnTo>
                <a:lnTo>
                  <a:pt x="618054" y="372207"/>
                </a:lnTo>
                <a:lnTo>
                  <a:pt x="624231" y="364688"/>
                </a:lnTo>
                <a:lnTo>
                  <a:pt x="628049" y="356508"/>
                </a:lnTo>
                <a:lnTo>
                  <a:pt x="629355" y="347902"/>
                </a:lnTo>
                <a:lnTo>
                  <a:pt x="629330" y="345898"/>
                </a:lnTo>
                <a:lnTo>
                  <a:pt x="629094" y="343885"/>
                </a:lnTo>
                <a:lnTo>
                  <a:pt x="628646" y="341906"/>
                </a:lnTo>
                <a:lnTo>
                  <a:pt x="678018" y="341906"/>
                </a:lnTo>
                <a:lnTo>
                  <a:pt x="685014" y="329536"/>
                </a:lnTo>
                <a:lnTo>
                  <a:pt x="623062" y="329536"/>
                </a:lnTo>
                <a:lnTo>
                  <a:pt x="609071" y="316976"/>
                </a:lnTo>
                <a:close/>
              </a:path>
              <a:path w="848995" h="416560">
                <a:moveTo>
                  <a:pt x="282126" y="304629"/>
                </a:moveTo>
                <a:lnTo>
                  <a:pt x="238399" y="317267"/>
                </a:lnTo>
                <a:lnTo>
                  <a:pt x="225435" y="329536"/>
                </a:lnTo>
                <a:lnTo>
                  <a:pt x="247946" y="329536"/>
                </a:lnTo>
                <a:lnTo>
                  <a:pt x="251507" y="326034"/>
                </a:lnTo>
                <a:lnTo>
                  <a:pt x="266330" y="319406"/>
                </a:lnTo>
                <a:lnTo>
                  <a:pt x="284483" y="316976"/>
                </a:lnTo>
                <a:lnTo>
                  <a:pt x="329535" y="316976"/>
                </a:lnTo>
                <a:lnTo>
                  <a:pt x="328151" y="315733"/>
                </a:lnTo>
                <a:lnTo>
                  <a:pt x="306745" y="307207"/>
                </a:lnTo>
                <a:lnTo>
                  <a:pt x="282126" y="304629"/>
                </a:lnTo>
                <a:close/>
              </a:path>
              <a:path w="848995" h="416560">
                <a:moveTo>
                  <a:pt x="561592" y="304629"/>
                </a:moveTo>
                <a:lnTo>
                  <a:pt x="517946" y="317267"/>
                </a:lnTo>
                <a:lnTo>
                  <a:pt x="504979" y="329536"/>
                </a:lnTo>
                <a:lnTo>
                  <a:pt x="527527" y="329536"/>
                </a:lnTo>
                <a:lnTo>
                  <a:pt x="531088" y="326034"/>
                </a:lnTo>
                <a:lnTo>
                  <a:pt x="545912" y="319406"/>
                </a:lnTo>
                <a:lnTo>
                  <a:pt x="564064" y="316976"/>
                </a:lnTo>
                <a:lnTo>
                  <a:pt x="609071" y="316976"/>
                </a:lnTo>
                <a:lnTo>
                  <a:pt x="607686" y="315733"/>
                </a:lnTo>
                <a:lnTo>
                  <a:pt x="586268" y="307207"/>
                </a:lnTo>
                <a:lnTo>
                  <a:pt x="561592" y="304629"/>
                </a:lnTo>
                <a:close/>
              </a:path>
              <a:path w="848995" h="416560">
                <a:moveTo>
                  <a:pt x="793452" y="137796"/>
                </a:moveTo>
                <a:lnTo>
                  <a:pt x="773542" y="137796"/>
                </a:lnTo>
                <a:lnTo>
                  <a:pt x="665097" y="329536"/>
                </a:lnTo>
                <a:lnTo>
                  <a:pt x="685014" y="329536"/>
                </a:lnTo>
                <a:lnTo>
                  <a:pt x="793452" y="137796"/>
                </a:lnTo>
                <a:close/>
              </a:path>
              <a:path w="848995" h="416560">
                <a:moveTo>
                  <a:pt x="816621" y="125426"/>
                </a:moveTo>
                <a:lnTo>
                  <a:pt x="32156" y="125426"/>
                </a:lnTo>
                <a:lnTo>
                  <a:pt x="27981" y="128189"/>
                </a:lnTo>
                <a:lnTo>
                  <a:pt x="27981" y="135025"/>
                </a:lnTo>
                <a:lnTo>
                  <a:pt x="32156" y="137796"/>
                </a:lnTo>
                <a:lnTo>
                  <a:pt x="816621" y="137796"/>
                </a:lnTo>
                <a:lnTo>
                  <a:pt x="820800" y="135025"/>
                </a:lnTo>
                <a:lnTo>
                  <a:pt x="820800" y="128189"/>
                </a:lnTo>
                <a:lnTo>
                  <a:pt x="816621" y="125426"/>
                </a:lnTo>
                <a:close/>
              </a:path>
              <a:path w="848995" h="416560">
                <a:moveTo>
                  <a:pt x="310077" y="17293"/>
                </a:moveTo>
                <a:lnTo>
                  <a:pt x="263279" y="59171"/>
                </a:lnTo>
                <a:lnTo>
                  <a:pt x="169074" y="59171"/>
                </a:lnTo>
                <a:lnTo>
                  <a:pt x="88478" y="125426"/>
                </a:lnTo>
                <a:lnTo>
                  <a:pt x="112429" y="125426"/>
                </a:lnTo>
                <a:lnTo>
                  <a:pt x="177978" y="71541"/>
                </a:lnTo>
                <a:lnTo>
                  <a:pt x="272684" y="71541"/>
                </a:lnTo>
                <a:lnTo>
                  <a:pt x="317899" y="31090"/>
                </a:lnTo>
                <a:lnTo>
                  <a:pt x="406451" y="31090"/>
                </a:lnTo>
                <a:lnTo>
                  <a:pt x="310077" y="17293"/>
                </a:lnTo>
                <a:close/>
              </a:path>
              <a:path w="848995" h="416560">
                <a:moveTo>
                  <a:pt x="704096" y="71541"/>
                </a:moveTo>
                <a:lnTo>
                  <a:pt x="680080" y="71541"/>
                </a:lnTo>
                <a:lnTo>
                  <a:pt x="745595" y="125426"/>
                </a:lnTo>
                <a:lnTo>
                  <a:pt x="769587" y="125426"/>
                </a:lnTo>
                <a:lnTo>
                  <a:pt x="704096" y="71541"/>
                </a:lnTo>
                <a:close/>
              </a:path>
              <a:path w="848995" h="416560">
                <a:moveTo>
                  <a:pt x="272684" y="71541"/>
                </a:moveTo>
                <a:lnTo>
                  <a:pt x="249512" y="71541"/>
                </a:lnTo>
                <a:lnTo>
                  <a:pt x="228121" y="90781"/>
                </a:lnTo>
                <a:lnTo>
                  <a:pt x="243132" y="98112"/>
                </a:lnTo>
                <a:lnTo>
                  <a:pt x="272684" y="71541"/>
                </a:lnTo>
                <a:close/>
              </a:path>
              <a:path w="848995" h="416560">
                <a:moveTo>
                  <a:pt x="544583" y="15429"/>
                </a:moveTo>
                <a:lnTo>
                  <a:pt x="519107" y="15429"/>
                </a:lnTo>
                <a:lnTo>
                  <a:pt x="626146" y="92224"/>
                </a:lnTo>
                <a:lnTo>
                  <a:pt x="639876" y="83862"/>
                </a:lnTo>
                <a:lnTo>
                  <a:pt x="622812" y="71541"/>
                </a:lnTo>
                <a:lnTo>
                  <a:pt x="704096" y="71541"/>
                </a:lnTo>
                <a:lnTo>
                  <a:pt x="689062" y="59171"/>
                </a:lnTo>
                <a:lnTo>
                  <a:pt x="605701" y="59171"/>
                </a:lnTo>
                <a:lnTo>
                  <a:pt x="544583" y="15429"/>
                </a:lnTo>
                <a:close/>
              </a:path>
              <a:path w="848995" h="416560">
                <a:moveTo>
                  <a:pt x="406451" y="31090"/>
                </a:moveTo>
                <a:lnTo>
                  <a:pt x="317899" y="31090"/>
                </a:lnTo>
                <a:lnTo>
                  <a:pt x="402006" y="43114"/>
                </a:lnTo>
                <a:lnTo>
                  <a:pt x="386647" y="48475"/>
                </a:lnTo>
                <a:lnTo>
                  <a:pt x="395365" y="59418"/>
                </a:lnTo>
                <a:lnTo>
                  <a:pt x="466859" y="34125"/>
                </a:lnTo>
                <a:lnTo>
                  <a:pt x="427650" y="34125"/>
                </a:lnTo>
                <a:lnTo>
                  <a:pt x="406451" y="31090"/>
                </a:lnTo>
                <a:close/>
              </a:path>
              <a:path w="848995" h="416560">
                <a:moveTo>
                  <a:pt x="523024" y="0"/>
                </a:moveTo>
                <a:lnTo>
                  <a:pt x="427650" y="34125"/>
                </a:lnTo>
                <a:lnTo>
                  <a:pt x="466859" y="34125"/>
                </a:lnTo>
                <a:lnTo>
                  <a:pt x="519107" y="15429"/>
                </a:lnTo>
                <a:lnTo>
                  <a:pt x="544583" y="15429"/>
                </a:lnTo>
                <a:lnTo>
                  <a:pt x="5230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01" name="object 101" descr=""/>
          <p:cNvGrpSpPr/>
          <p:nvPr/>
        </p:nvGrpSpPr>
        <p:grpSpPr>
          <a:xfrm>
            <a:off x="9509545" y="2173119"/>
            <a:ext cx="641350" cy="499109"/>
            <a:chOff x="9509545" y="2173119"/>
            <a:chExt cx="641350" cy="499109"/>
          </a:xfrm>
        </p:grpSpPr>
        <p:pic>
          <p:nvPicPr>
            <p:cNvPr id="102" name="object 102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563584" y="2260307"/>
              <a:ext cx="125042" cy="123740"/>
            </a:xfrm>
            <a:prstGeom prst="rect">
              <a:avLst/>
            </a:prstGeom>
          </p:spPr>
        </p:pic>
        <p:sp>
          <p:nvSpPr>
            <p:cNvPr id="103" name="object 103" descr=""/>
            <p:cNvSpPr/>
            <p:nvPr/>
          </p:nvSpPr>
          <p:spPr>
            <a:xfrm>
              <a:off x="9509545" y="2173119"/>
              <a:ext cx="641350" cy="499109"/>
            </a:xfrm>
            <a:custGeom>
              <a:avLst/>
              <a:gdLst/>
              <a:ahLst/>
              <a:cxnLst/>
              <a:rect l="l" t="t" r="r" b="b"/>
              <a:pathLst>
                <a:path w="641350" h="499110">
                  <a:moveTo>
                    <a:pt x="293269" y="0"/>
                  </a:moveTo>
                  <a:lnTo>
                    <a:pt x="280719" y="0"/>
                  </a:lnTo>
                  <a:lnTo>
                    <a:pt x="226996" y="3442"/>
                  </a:lnTo>
                  <a:lnTo>
                    <a:pt x="174984" y="13751"/>
                  </a:lnTo>
                  <a:lnTo>
                    <a:pt x="127696" y="30117"/>
                  </a:lnTo>
                  <a:lnTo>
                    <a:pt x="86214" y="51855"/>
                  </a:lnTo>
                  <a:lnTo>
                    <a:pt x="51621" y="78279"/>
                  </a:lnTo>
                  <a:lnTo>
                    <a:pt x="24999" y="108705"/>
                  </a:lnTo>
                  <a:lnTo>
                    <a:pt x="0" y="178816"/>
                  </a:lnTo>
                  <a:lnTo>
                    <a:pt x="4" y="192448"/>
                  </a:lnTo>
                  <a:lnTo>
                    <a:pt x="7311" y="235466"/>
                  </a:lnTo>
                  <a:lnTo>
                    <a:pt x="29039" y="275784"/>
                  </a:lnTo>
                  <a:lnTo>
                    <a:pt x="64053" y="311855"/>
                  </a:lnTo>
                  <a:lnTo>
                    <a:pt x="111220" y="342154"/>
                  </a:lnTo>
                  <a:lnTo>
                    <a:pt x="111220" y="498677"/>
                  </a:lnTo>
                  <a:lnTo>
                    <a:pt x="409065" y="498677"/>
                  </a:lnTo>
                  <a:lnTo>
                    <a:pt x="409065" y="486240"/>
                  </a:lnTo>
                  <a:lnTo>
                    <a:pt x="130071" y="486240"/>
                  </a:lnTo>
                  <a:lnTo>
                    <a:pt x="130071" y="336076"/>
                  </a:lnTo>
                  <a:lnTo>
                    <a:pt x="78609" y="304076"/>
                  </a:lnTo>
                  <a:lnTo>
                    <a:pt x="45864" y="270367"/>
                  </a:lnTo>
                  <a:lnTo>
                    <a:pt x="25589" y="232671"/>
                  </a:lnTo>
                  <a:lnTo>
                    <a:pt x="18855" y="192448"/>
                  </a:lnTo>
                  <a:lnTo>
                    <a:pt x="18900" y="178816"/>
                  </a:lnTo>
                  <a:lnTo>
                    <a:pt x="27523" y="140426"/>
                  </a:lnTo>
                  <a:lnTo>
                    <a:pt x="48394" y="105144"/>
                  </a:lnTo>
                  <a:lnTo>
                    <a:pt x="79948" y="74153"/>
                  </a:lnTo>
                  <a:lnTo>
                    <a:pt x="120669" y="48410"/>
                  </a:lnTo>
                  <a:lnTo>
                    <a:pt x="169041" y="28875"/>
                  </a:lnTo>
                  <a:lnTo>
                    <a:pt x="223548" y="16507"/>
                  </a:lnTo>
                  <a:lnTo>
                    <a:pt x="281067" y="12378"/>
                  </a:lnTo>
                  <a:lnTo>
                    <a:pt x="381851" y="12378"/>
                  </a:lnTo>
                  <a:lnTo>
                    <a:pt x="350147" y="5103"/>
                  </a:lnTo>
                  <a:lnTo>
                    <a:pt x="293269" y="0"/>
                  </a:lnTo>
                  <a:close/>
                </a:path>
                <a:path w="641350" h="499110">
                  <a:moveTo>
                    <a:pt x="381851" y="12378"/>
                  </a:moveTo>
                  <a:lnTo>
                    <a:pt x="292465" y="12378"/>
                  </a:lnTo>
                  <a:lnTo>
                    <a:pt x="345582" y="17169"/>
                  </a:lnTo>
                  <a:lnTo>
                    <a:pt x="394619" y="28431"/>
                  </a:lnTo>
                  <a:lnTo>
                    <a:pt x="438664" y="45468"/>
                  </a:lnTo>
                  <a:lnTo>
                    <a:pt x="476656" y="67554"/>
                  </a:lnTo>
                  <a:lnTo>
                    <a:pt x="507574" y="93967"/>
                  </a:lnTo>
                  <a:lnTo>
                    <a:pt x="544097" y="156899"/>
                  </a:lnTo>
                  <a:lnTo>
                    <a:pt x="547657" y="198823"/>
                  </a:lnTo>
                  <a:lnTo>
                    <a:pt x="615457" y="276195"/>
                  </a:lnTo>
                  <a:lnTo>
                    <a:pt x="615734" y="276467"/>
                  </a:lnTo>
                  <a:lnTo>
                    <a:pt x="621854" y="281325"/>
                  </a:lnTo>
                  <a:lnTo>
                    <a:pt x="623664" y="287930"/>
                  </a:lnTo>
                  <a:lnTo>
                    <a:pt x="620575" y="293729"/>
                  </a:lnTo>
                  <a:lnTo>
                    <a:pt x="617782" y="297472"/>
                  </a:lnTo>
                  <a:lnTo>
                    <a:pt x="612655" y="300004"/>
                  </a:lnTo>
                  <a:lnTo>
                    <a:pt x="606660" y="300688"/>
                  </a:lnTo>
                  <a:lnTo>
                    <a:pt x="547619" y="300688"/>
                  </a:lnTo>
                  <a:lnTo>
                    <a:pt x="547599" y="351473"/>
                  </a:lnTo>
                  <a:lnTo>
                    <a:pt x="540324" y="374982"/>
                  </a:lnTo>
                  <a:lnTo>
                    <a:pt x="520526" y="394239"/>
                  </a:lnTo>
                  <a:lnTo>
                    <a:pt x="491181" y="407233"/>
                  </a:lnTo>
                  <a:lnTo>
                    <a:pt x="455250" y="412021"/>
                  </a:lnTo>
                  <a:lnTo>
                    <a:pt x="390214" y="412021"/>
                  </a:lnTo>
                  <a:lnTo>
                    <a:pt x="390214" y="486240"/>
                  </a:lnTo>
                  <a:lnTo>
                    <a:pt x="409065" y="486240"/>
                  </a:lnTo>
                  <a:lnTo>
                    <a:pt x="409065" y="424457"/>
                  </a:lnTo>
                  <a:lnTo>
                    <a:pt x="455250" y="424457"/>
                  </a:lnTo>
                  <a:lnTo>
                    <a:pt x="498499" y="418682"/>
                  </a:lnTo>
                  <a:lnTo>
                    <a:pt x="533825" y="403035"/>
                  </a:lnTo>
                  <a:lnTo>
                    <a:pt x="557669" y="379854"/>
                  </a:lnTo>
                  <a:lnTo>
                    <a:pt x="566470" y="351473"/>
                  </a:lnTo>
                  <a:lnTo>
                    <a:pt x="566470" y="313125"/>
                  </a:lnTo>
                  <a:lnTo>
                    <a:pt x="607942" y="313125"/>
                  </a:lnTo>
                  <a:lnTo>
                    <a:pt x="625144" y="308760"/>
                  </a:lnTo>
                  <a:lnTo>
                    <a:pt x="637397" y="299308"/>
                  </a:lnTo>
                  <a:lnTo>
                    <a:pt x="640813" y="285924"/>
                  </a:lnTo>
                  <a:lnTo>
                    <a:pt x="631506" y="269763"/>
                  </a:lnTo>
                  <a:lnTo>
                    <a:pt x="566470" y="195541"/>
                  </a:lnTo>
                  <a:lnTo>
                    <a:pt x="566423" y="191978"/>
                  </a:lnTo>
                  <a:lnTo>
                    <a:pt x="548118" y="119585"/>
                  </a:lnTo>
                  <a:lnTo>
                    <a:pt x="523708" y="87406"/>
                  </a:lnTo>
                  <a:lnTo>
                    <a:pt x="490607" y="59094"/>
                  </a:lnTo>
                  <a:lnTo>
                    <a:pt x="449915" y="35424"/>
                  </a:lnTo>
                  <a:lnTo>
                    <a:pt x="402728" y="17169"/>
                  </a:lnTo>
                  <a:lnTo>
                    <a:pt x="381851" y="1237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4" name="object 104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872425" y="2211755"/>
              <a:ext cx="80084" cy="79503"/>
            </a:xfrm>
            <a:prstGeom prst="rect">
              <a:avLst/>
            </a:prstGeom>
          </p:spPr>
        </p:pic>
        <p:sp>
          <p:nvSpPr>
            <p:cNvPr id="105" name="object 105" descr=""/>
            <p:cNvSpPr/>
            <p:nvPr/>
          </p:nvSpPr>
          <p:spPr>
            <a:xfrm>
              <a:off x="9572854" y="2210818"/>
              <a:ext cx="276225" cy="272415"/>
            </a:xfrm>
            <a:custGeom>
              <a:avLst/>
              <a:gdLst/>
              <a:ahLst/>
              <a:cxnLst/>
              <a:rect l="l" t="t" r="r" b="b"/>
              <a:pathLst>
                <a:path w="276225" h="272414">
                  <a:moveTo>
                    <a:pt x="167335" y="0"/>
                  </a:moveTo>
                  <a:lnTo>
                    <a:pt x="158189" y="1292"/>
                  </a:lnTo>
                  <a:lnTo>
                    <a:pt x="150523" y="4817"/>
                  </a:lnTo>
                  <a:lnTo>
                    <a:pt x="145677" y="9821"/>
                  </a:lnTo>
                  <a:lnTo>
                    <a:pt x="144042" y="15651"/>
                  </a:lnTo>
                  <a:lnTo>
                    <a:pt x="146011" y="21653"/>
                  </a:lnTo>
                  <a:lnTo>
                    <a:pt x="148386" y="25224"/>
                  </a:lnTo>
                  <a:lnTo>
                    <a:pt x="152735" y="28078"/>
                  </a:lnTo>
                  <a:lnTo>
                    <a:pt x="158189" y="29636"/>
                  </a:lnTo>
                  <a:lnTo>
                    <a:pt x="158189" y="135526"/>
                  </a:lnTo>
                  <a:lnTo>
                    <a:pt x="189293" y="156613"/>
                  </a:lnTo>
                  <a:lnTo>
                    <a:pt x="139338" y="189395"/>
                  </a:lnTo>
                  <a:lnTo>
                    <a:pt x="139338" y="219669"/>
                  </a:lnTo>
                  <a:lnTo>
                    <a:pt x="82496" y="219669"/>
                  </a:lnTo>
                  <a:lnTo>
                    <a:pt x="46152" y="191654"/>
                  </a:lnTo>
                  <a:lnTo>
                    <a:pt x="48424" y="185521"/>
                  </a:lnTo>
                  <a:lnTo>
                    <a:pt x="46989" y="179499"/>
                  </a:lnTo>
                  <a:lnTo>
                    <a:pt x="42219" y="174271"/>
                  </a:lnTo>
                  <a:lnTo>
                    <a:pt x="34489" y="170517"/>
                  </a:lnTo>
                  <a:lnTo>
                    <a:pt x="25144" y="169021"/>
                  </a:lnTo>
                  <a:lnTo>
                    <a:pt x="15971" y="169961"/>
                  </a:lnTo>
                  <a:lnTo>
                    <a:pt x="8005" y="173090"/>
                  </a:lnTo>
                  <a:lnTo>
                    <a:pt x="2279" y="178162"/>
                  </a:lnTo>
                  <a:lnTo>
                    <a:pt x="0" y="184295"/>
                  </a:lnTo>
                  <a:lnTo>
                    <a:pt x="1431" y="190314"/>
                  </a:lnTo>
                  <a:lnTo>
                    <a:pt x="6199" y="195542"/>
                  </a:lnTo>
                  <a:lnTo>
                    <a:pt x="13929" y="199299"/>
                  </a:lnTo>
                  <a:lnTo>
                    <a:pt x="19509" y="201014"/>
                  </a:lnTo>
                  <a:lnTo>
                    <a:pt x="25868" y="201270"/>
                  </a:lnTo>
                  <a:lnTo>
                    <a:pt x="31712" y="200025"/>
                  </a:lnTo>
                  <a:lnTo>
                    <a:pt x="73662" y="232039"/>
                  </a:lnTo>
                  <a:lnTo>
                    <a:pt x="139338" y="232039"/>
                  </a:lnTo>
                  <a:lnTo>
                    <a:pt x="139338" y="242554"/>
                  </a:lnTo>
                  <a:lnTo>
                    <a:pt x="131672" y="246079"/>
                  </a:lnTo>
                  <a:lnTo>
                    <a:pt x="126826" y="251083"/>
                  </a:lnTo>
                  <a:lnTo>
                    <a:pt x="149043" y="272192"/>
                  </a:lnTo>
                  <a:lnTo>
                    <a:pt x="158189" y="270898"/>
                  </a:lnTo>
                  <a:lnTo>
                    <a:pt x="165853" y="267378"/>
                  </a:lnTo>
                  <a:lnTo>
                    <a:pt x="170695" y="262376"/>
                  </a:lnTo>
                  <a:lnTo>
                    <a:pt x="172326" y="256547"/>
                  </a:lnTo>
                  <a:lnTo>
                    <a:pt x="170354" y="250545"/>
                  </a:lnTo>
                  <a:lnTo>
                    <a:pt x="167979" y="246966"/>
                  </a:lnTo>
                  <a:lnTo>
                    <a:pt x="163631" y="244112"/>
                  </a:lnTo>
                  <a:lnTo>
                    <a:pt x="158189" y="242554"/>
                  </a:lnTo>
                  <a:lnTo>
                    <a:pt x="158189" y="194277"/>
                  </a:lnTo>
                  <a:lnTo>
                    <a:pt x="202489" y="165206"/>
                  </a:lnTo>
                  <a:lnTo>
                    <a:pt x="230275" y="183572"/>
                  </a:lnTo>
                  <a:lnTo>
                    <a:pt x="229017" y="189643"/>
                  </a:lnTo>
                  <a:lnTo>
                    <a:pt x="231323" y="195360"/>
                  </a:lnTo>
                  <a:lnTo>
                    <a:pt x="236727" y="200092"/>
                  </a:lnTo>
                  <a:lnTo>
                    <a:pt x="244765" y="203208"/>
                  </a:lnTo>
                  <a:lnTo>
                    <a:pt x="254016" y="204038"/>
                  </a:lnTo>
                  <a:lnTo>
                    <a:pt x="262728" y="202528"/>
                  </a:lnTo>
                  <a:lnTo>
                    <a:pt x="269940" y="198982"/>
                  </a:lnTo>
                  <a:lnTo>
                    <a:pt x="274688" y="193708"/>
                  </a:lnTo>
                  <a:lnTo>
                    <a:pt x="275946" y="187637"/>
                  </a:lnTo>
                  <a:lnTo>
                    <a:pt x="273642" y="181920"/>
                  </a:lnTo>
                  <a:lnTo>
                    <a:pt x="268241" y="177187"/>
                  </a:lnTo>
                  <a:lnTo>
                    <a:pt x="260210" y="174072"/>
                  </a:lnTo>
                  <a:lnTo>
                    <a:pt x="257709" y="173503"/>
                  </a:lnTo>
                  <a:lnTo>
                    <a:pt x="255083" y="173214"/>
                  </a:lnTo>
                  <a:lnTo>
                    <a:pt x="252444" y="173214"/>
                  </a:lnTo>
                  <a:lnTo>
                    <a:pt x="249365" y="173214"/>
                  </a:lnTo>
                  <a:lnTo>
                    <a:pt x="246323" y="173618"/>
                  </a:lnTo>
                  <a:lnTo>
                    <a:pt x="243483" y="174393"/>
                  </a:lnTo>
                  <a:lnTo>
                    <a:pt x="177040" y="130636"/>
                  </a:lnTo>
                  <a:lnTo>
                    <a:pt x="177040" y="58830"/>
                  </a:lnTo>
                  <a:lnTo>
                    <a:pt x="233593" y="58830"/>
                  </a:lnTo>
                  <a:lnTo>
                    <a:pt x="233593" y="87900"/>
                  </a:lnTo>
                  <a:lnTo>
                    <a:pt x="225927" y="91420"/>
                  </a:lnTo>
                  <a:lnTo>
                    <a:pt x="221080" y="96422"/>
                  </a:lnTo>
                  <a:lnTo>
                    <a:pt x="243296" y="117537"/>
                  </a:lnTo>
                  <a:lnTo>
                    <a:pt x="252444" y="116245"/>
                  </a:lnTo>
                  <a:lnTo>
                    <a:pt x="260107" y="112720"/>
                  </a:lnTo>
                  <a:lnTo>
                    <a:pt x="264950" y="107716"/>
                  </a:lnTo>
                  <a:lnTo>
                    <a:pt x="266580" y="101885"/>
                  </a:lnTo>
                  <a:lnTo>
                    <a:pt x="264609" y="95883"/>
                  </a:lnTo>
                  <a:lnTo>
                    <a:pt x="262233" y="92312"/>
                  </a:lnTo>
                  <a:lnTo>
                    <a:pt x="257885" y="89459"/>
                  </a:lnTo>
                  <a:lnTo>
                    <a:pt x="252444" y="87900"/>
                  </a:lnTo>
                  <a:lnTo>
                    <a:pt x="252443" y="46452"/>
                  </a:lnTo>
                  <a:lnTo>
                    <a:pt x="177040" y="46452"/>
                  </a:lnTo>
                  <a:lnTo>
                    <a:pt x="177040" y="29636"/>
                  </a:lnTo>
                  <a:lnTo>
                    <a:pt x="184704" y="26116"/>
                  </a:lnTo>
                  <a:lnTo>
                    <a:pt x="189546" y="21114"/>
                  </a:lnTo>
                  <a:lnTo>
                    <a:pt x="191176" y="15285"/>
                  </a:lnTo>
                  <a:lnTo>
                    <a:pt x="189205" y="9283"/>
                  </a:lnTo>
                  <a:lnTo>
                    <a:pt x="183841" y="4253"/>
                  </a:lnTo>
                  <a:lnTo>
                    <a:pt x="176218" y="1072"/>
                  </a:lnTo>
                  <a:lnTo>
                    <a:pt x="16733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06" name="object 106" descr=""/>
          <p:cNvGrpSpPr/>
          <p:nvPr/>
        </p:nvGrpSpPr>
        <p:grpSpPr>
          <a:xfrm>
            <a:off x="6524879" y="1242313"/>
            <a:ext cx="4979035" cy="1429385"/>
            <a:chOff x="6524879" y="1242313"/>
            <a:chExt cx="4979035" cy="1429385"/>
          </a:xfrm>
        </p:grpSpPr>
        <p:sp>
          <p:nvSpPr>
            <p:cNvPr id="107" name="object 107" descr=""/>
            <p:cNvSpPr/>
            <p:nvPr/>
          </p:nvSpPr>
          <p:spPr>
            <a:xfrm>
              <a:off x="6524879" y="1242313"/>
              <a:ext cx="4114800" cy="469265"/>
            </a:xfrm>
            <a:custGeom>
              <a:avLst/>
              <a:gdLst/>
              <a:ahLst/>
              <a:cxnLst/>
              <a:rect l="l" t="t" r="r" b="b"/>
              <a:pathLst>
                <a:path w="4114800" h="469264">
                  <a:moveTo>
                    <a:pt x="2360815" y="277050"/>
                  </a:moveTo>
                  <a:lnTo>
                    <a:pt x="2354884" y="238429"/>
                  </a:lnTo>
                  <a:lnTo>
                    <a:pt x="2353945" y="236435"/>
                  </a:lnTo>
                  <a:lnTo>
                    <a:pt x="2342121" y="211226"/>
                  </a:lnTo>
                  <a:lnTo>
                    <a:pt x="2342121" y="272415"/>
                  </a:lnTo>
                  <a:lnTo>
                    <a:pt x="2338336" y="307543"/>
                  </a:lnTo>
                  <a:lnTo>
                    <a:pt x="2301481" y="371741"/>
                  </a:lnTo>
                  <a:lnTo>
                    <a:pt x="2270048" y="399072"/>
                  </a:lnTo>
                  <a:lnTo>
                    <a:pt x="2231021" y="422084"/>
                  </a:lnTo>
                  <a:lnTo>
                    <a:pt x="2185212" y="439902"/>
                  </a:lnTo>
                  <a:lnTo>
                    <a:pt x="2133435" y="451662"/>
                  </a:lnTo>
                  <a:lnTo>
                    <a:pt x="2121738" y="453288"/>
                  </a:lnTo>
                  <a:lnTo>
                    <a:pt x="2145830" y="341490"/>
                  </a:lnTo>
                  <a:lnTo>
                    <a:pt x="2146389" y="338899"/>
                  </a:lnTo>
                  <a:lnTo>
                    <a:pt x="2148052" y="331152"/>
                  </a:lnTo>
                  <a:lnTo>
                    <a:pt x="2156091" y="325640"/>
                  </a:lnTo>
                  <a:lnTo>
                    <a:pt x="2163216" y="319633"/>
                  </a:lnTo>
                  <a:lnTo>
                    <a:pt x="2169376" y="313169"/>
                  </a:lnTo>
                  <a:lnTo>
                    <a:pt x="2174519" y="306298"/>
                  </a:lnTo>
                  <a:lnTo>
                    <a:pt x="2216213" y="288150"/>
                  </a:lnTo>
                  <a:lnTo>
                    <a:pt x="2335085" y="236435"/>
                  </a:lnTo>
                  <a:lnTo>
                    <a:pt x="2342121" y="272415"/>
                  </a:lnTo>
                  <a:lnTo>
                    <a:pt x="2342121" y="211226"/>
                  </a:lnTo>
                  <a:lnTo>
                    <a:pt x="2338006" y="202450"/>
                  </a:lnTo>
                  <a:lnTo>
                    <a:pt x="2330005" y="192697"/>
                  </a:lnTo>
                  <a:lnTo>
                    <a:pt x="2330005" y="223837"/>
                  </a:lnTo>
                  <a:lnTo>
                    <a:pt x="2182203" y="288150"/>
                  </a:lnTo>
                  <a:lnTo>
                    <a:pt x="2182914" y="268427"/>
                  </a:lnTo>
                  <a:lnTo>
                    <a:pt x="2175814" y="249605"/>
                  </a:lnTo>
                  <a:lnTo>
                    <a:pt x="2164943" y="236778"/>
                  </a:lnTo>
                  <a:lnTo>
                    <a:pt x="2164943" y="277050"/>
                  </a:lnTo>
                  <a:lnTo>
                    <a:pt x="2157577" y="301129"/>
                  </a:lnTo>
                  <a:lnTo>
                    <a:pt x="2138756" y="319633"/>
                  </a:lnTo>
                  <a:lnTo>
                    <a:pt x="2137549" y="320789"/>
                  </a:lnTo>
                  <a:lnTo>
                    <a:pt x="2126983" y="325513"/>
                  </a:lnTo>
                  <a:lnTo>
                    <a:pt x="2126983" y="341490"/>
                  </a:lnTo>
                  <a:lnTo>
                    <a:pt x="2102485" y="455231"/>
                  </a:lnTo>
                  <a:lnTo>
                    <a:pt x="2087105" y="456133"/>
                  </a:lnTo>
                  <a:lnTo>
                    <a:pt x="2071674" y="456425"/>
                  </a:lnTo>
                  <a:lnTo>
                    <a:pt x="2056257" y="456133"/>
                  </a:lnTo>
                  <a:lnTo>
                    <a:pt x="2040864" y="455231"/>
                  </a:lnTo>
                  <a:lnTo>
                    <a:pt x="2040547" y="453720"/>
                  </a:lnTo>
                  <a:lnTo>
                    <a:pt x="2040445" y="453288"/>
                  </a:lnTo>
                  <a:lnTo>
                    <a:pt x="2021598" y="365785"/>
                  </a:lnTo>
                  <a:lnTo>
                    <a:pt x="2021598" y="453288"/>
                  </a:lnTo>
                  <a:lnTo>
                    <a:pt x="1969185" y="443001"/>
                  </a:lnTo>
                  <a:lnTo>
                    <a:pt x="1922081" y="426415"/>
                  </a:lnTo>
                  <a:lnTo>
                    <a:pt x="1881289" y="404329"/>
                  </a:lnTo>
                  <a:lnTo>
                    <a:pt x="1847799" y="377558"/>
                  </a:lnTo>
                  <a:lnTo>
                    <a:pt x="1822615" y="346887"/>
                  </a:lnTo>
                  <a:lnTo>
                    <a:pt x="1805889" y="307543"/>
                  </a:lnTo>
                  <a:lnTo>
                    <a:pt x="1801177" y="277050"/>
                  </a:lnTo>
                  <a:lnTo>
                    <a:pt x="1801558" y="268427"/>
                  </a:lnTo>
                  <a:lnTo>
                    <a:pt x="1801634" y="266814"/>
                  </a:lnTo>
                  <a:lnTo>
                    <a:pt x="1802968" y="256603"/>
                  </a:lnTo>
                  <a:lnTo>
                    <a:pt x="1805190" y="246468"/>
                  </a:lnTo>
                  <a:lnTo>
                    <a:pt x="1808264" y="236435"/>
                  </a:lnTo>
                  <a:lnTo>
                    <a:pt x="1968830" y="306298"/>
                  </a:lnTo>
                  <a:lnTo>
                    <a:pt x="1973973" y="313169"/>
                  </a:lnTo>
                  <a:lnTo>
                    <a:pt x="1980133" y="319633"/>
                  </a:lnTo>
                  <a:lnTo>
                    <a:pt x="1987257" y="325640"/>
                  </a:lnTo>
                  <a:lnTo>
                    <a:pt x="1995297" y="331152"/>
                  </a:lnTo>
                  <a:lnTo>
                    <a:pt x="2021382" y="452259"/>
                  </a:lnTo>
                  <a:lnTo>
                    <a:pt x="2021497" y="452805"/>
                  </a:lnTo>
                  <a:lnTo>
                    <a:pt x="2021598" y="453288"/>
                  </a:lnTo>
                  <a:lnTo>
                    <a:pt x="2021598" y="365785"/>
                  </a:lnTo>
                  <a:lnTo>
                    <a:pt x="2016366" y="341490"/>
                  </a:lnTo>
                  <a:lnTo>
                    <a:pt x="2043290" y="348830"/>
                  </a:lnTo>
                  <a:lnTo>
                    <a:pt x="2071674" y="351269"/>
                  </a:lnTo>
                  <a:lnTo>
                    <a:pt x="2100072" y="348830"/>
                  </a:lnTo>
                  <a:lnTo>
                    <a:pt x="2126983" y="341490"/>
                  </a:lnTo>
                  <a:lnTo>
                    <a:pt x="2126983" y="325513"/>
                  </a:lnTo>
                  <a:lnTo>
                    <a:pt x="2107819" y="334048"/>
                  </a:lnTo>
                  <a:lnTo>
                    <a:pt x="2071674" y="338899"/>
                  </a:lnTo>
                  <a:lnTo>
                    <a:pt x="2035365" y="334048"/>
                  </a:lnTo>
                  <a:lnTo>
                    <a:pt x="2005723" y="320789"/>
                  </a:lnTo>
                  <a:lnTo>
                    <a:pt x="1985733" y="301129"/>
                  </a:lnTo>
                  <a:lnTo>
                    <a:pt x="1981784" y="288150"/>
                  </a:lnTo>
                  <a:lnTo>
                    <a:pt x="1978393" y="277050"/>
                  </a:lnTo>
                  <a:lnTo>
                    <a:pt x="1985733" y="252984"/>
                  </a:lnTo>
                  <a:lnTo>
                    <a:pt x="2005723" y="233324"/>
                  </a:lnTo>
                  <a:lnTo>
                    <a:pt x="2035365" y="220065"/>
                  </a:lnTo>
                  <a:lnTo>
                    <a:pt x="2071674" y="215201"/>
                  </a:lnTo>
                  <a:lnTo>
                    <a:pt x="2107971" y="220065"/>
                  </a:lnTo>
                  <a:lnTo>
                    <a:pt x="2137626" y="233324"/>
                  </a:lnTo>
                  <a:lnTo>
                    <a:pt x="2157615" y="252984"/>
                  </a:lnTo>
                  <a:lnTo>
                    <a:pt x="2164943" y="277050"/>
                  </a:lnTo>
                  <a:lnTo>
                    <a:pt x="2164943" y="236778"/>
                  </a:lnTo>
                  <a:lnTo>
                    <a:pt x="2161489" y="232689"/>
                  </a:lnTo>
                  <a:lnTo>
                    <a:pt x="2140547" y="218668"/>
                  </a:lnTo>
                  <a:lnTo>
                    <a:pt x="2157653" y="215201"/>
                  </a:lnTo>
                  <a:lnTo>
                    <a:pt x="2183180" y="210019"/>
                  </a:lnTo>
                  <a:lnTo>
                    <a:pt x="2304135" y="185483"/>
                  </a:lnTo>
                  <a:lnTo>
                    <a:pt x="2311882" y="194678"/>
                  </a:lnTo>
                  <a:lnTo>
                    <a:pt x="2318778" y="204152"/>
                  </a:lnTo>
                  <a:lnTo>
                    <a:pt x="2324836" y="213880"/>
                  </a:lnTo>
                  <a:lnTo>
                    <a:pt x="2330005" y="223837"/>
                  </a:lnTo>
                  <a:lnTo>
                    <a:pt x="2330005" y="192697"/>
                  </a:lnTo>
                  <a:lnTo>
                    <a:pt x="2324100" y="185483"/>
                  </a:lnTo>
                  <a:lnTo>
                    <a:pt x="2311336" y="169900"/>
                  </a:lnTo>
                  <a:lnTo>
                    <a:pt x="2293594" y="155651"/>
                  </a:lnTo>
                  <a:lnTo>
                    <a:pt x="2293594" y="174688"/>
                  </a:lnTo>
                  <a:lnTo>
                    <a:pt x="2119414" y="210019"/>
                  </a:lnTo>
                  <a:lnTo>
                    <a:pt x="2096008" y="204622"/>
                  </a:lnTo>
                  <a:lnTo>
                    <a:pt x="2071674" y="202831"/>
                  </a:lnTo>
                  <a:lnTo>
                    <a:pt x="2047341" y="204622"/>
                  </a:lnTo>
                  <a:lnTo>
                    <a:pt x="2023922" y="210019"/>
                  </a:lnTo>
                  <a:lnTo>
                    <a:pt x="2002802" y="205740"/>
                  </a:lnTo>
                  <a:lnTo>
                    <a:pt x="2002802" y="218668"/>
                  </a:lnTo>
                  <a:lnTo>
                    <a:pt x="1981860" y="232689"/>
                  </a:lnTo>
                  <a:lnTo>
                    <a:pt x="1967534" y="249605"/>
                  </a:lnTo>
                  <a:lnTo>
                    <a:pt x="1960435" y="268427"/>
                  </a:lnTo>
                  <a:lnTo>
                    <a:pt x="1961134" y="288150"/>
                  </a:lnTo>
                  <a:lnTo>
                    <a:pt x="1842287" y="236435"/>
                  </a:lnTo>
                  <a:lnTo>
                    <a:pt x="1813344" y="223837"/>
                  </a:lnTo>
                  <a:lnTo>
                    <a:pt x="1818525" y="213880"/>
                  </a:lnTo>
                  <a:lnTo>
                    <a:pt x="1824570" y="204152"/>
                  </a:lnTo>
                  <a:lnTo>
                    <a:pt x="1831479" y="194678"/>
                  </a:lnTo>
                  <a:lnTo>
                    <a:pt x="1839214" y="185483"/>
                  </a:lnTo>
                  <a:lnTo>
                    <a:pt x="2002802" y="218668"/>
                  </a:lnTo>
                  <a:lnTo>
                    <a:pt x="2002802" y="205740"/>
                  </a:lnTo>
                  <a:lnTo>
                    <a:pt x="1902993" y="185483"/>
                  </a:lnTo>
                  <a:lnTo>
                    <a:pt x="1849793" y="174688"/>
                  </a:lnTo>
                  <a:lnTo>
                    <a:pt x="1883727" y="148158"/>
                  </a:lnTo>
                  <a:lnTo>
                    <a:pt x="1924189" y="126758"/>
                  </a:lnTo>
                  <a:lnTo>
                    <a:pt x="1969858" y="110909"/>
                  </a:lnTo>
                  <a:lnTo>
                    <a:pt x="2019452" y="101066"/>
                  </a:lnTo>
                  <a:lnTo>
                    <a:pt x="2071674" y="97688"/>
                  </a:lnTo>
                  <a:lnTo>
                    <a:pt x="2123897" y="101066"/>
                  </a:lnTo>
                  <a:lnTo>
                    <a:pt x="2173490" y="110909"/>
                  </a:lnTo>
                  <a:lnTo>
                    <a:pt x="2219160" y="126758"/>
                  </a:lnTo>
                  <a:lnTo>
                    <a:pt x="2259622" y="148158"/>
                  </a:lnTo>
                  <a:lnTo>
                    <a:pt x="2293594" y="174688"/>
                  </a:lnTo>
                  <a:lnTo>
                    <a:pt x="2293594" y="155651"/>
                  </a:lnTo>
                  <a:lnTo>
                    <a:pt x="2276030" y="141541"/>
                  </a:lnTo>
                  <a:lnTo>
                    <a:pt x="2233257" y="118122"/>
                  </a:lnTo>
                  <a:lnTo>
                    <a:pt x="2184171" y="100444"/>
                  </a:lnTo>
                  <a:lnTo>
                    <a:pt x="2170811" y="97688"/>
                  </a:lnTo>
                  <a:lnTo>
                    <a:pt x="2129917" y="89242"/>
                  </a:lnTo>
                  <a:lnTo>
                    <a:pt x="2071674" y="85318"/>
                  </a:lnTo>
                  <a:lnTo>
                    <a:pt x="2012835" y="89242"/>
                  </a:lnTo>
                  <a:lnTo>
                    <a:pt x="2013216" y="89242"/>
                  </a:lnTo>
                  <a:lnTo>
                    <a:pt x="1958962" y="100444"/>
                  </a:lnTo>
                  <a:lnTo>
                    <a:pt x="1909889" y="118122"/>
                  </a:lnTo>
                  <a:lnTo>
                    <a:pt x="1867141" y="141541"/>
                  </a:lnTo>
                  <a:lnTo>
                    <a:pt x="1831860" y="169900"/>
                  </a:lnTo>
                  <a:lnTo>
                    <a:pt x="1805228" y="202450"/>
                  </a:lnTo>
                  <a:lnTo>
                    <a:pt x="1788401" y="238429"/>
                  </a:lnTo>
                  <a:lnTo>
                    <a:pt x="1782521" y="277050"/>
                  </a:lnTo>
                  <a:lnTo>
                    <a:pt x="1788401" y="315696"/>
                  </a:lnTo>
                  <a:lnTo>
                    <a:pt x="1805254" y="351688"/>
                  </a:lnTo>
                  <a:lnTo>
                    <a:pt x="1831911" y="384263"/>
                  </a:lnTo>
                  <a:lnTo>
                    <a:pt x="1867217" y="412635"/>
                  </a:lnTo>
                  <a:lnTo>
                    <a:pt x="1910016" y="436041"/>
                  </a:lnTo>
                  <a:lnTo>
                    <a:pt x="1959127" y="453720"/>
                  </a:lnTo>
                  <a:lnTo>
                    <a:pt x="2013407" y="464896"/>
                  </a:lnTo>
                  <a:lnTo>
                    <a:pt x="2071674" y="468795"/>
                  </a:lnTo>
                  <a:lnTo>
                    <a:pt x="2129942" y="464896"/>
                  </a:lnTo>
                  <a:lnTo>
                    <a:pt x="2171103" y="456425"/>
                  </a:lnTo>
                  <a:lnTo>
                    <a:pt x="2233333" y="436041"/>
                  </a:lnTo>
                  <a:lnTo>
                    <a:pt x="2276132" y="412635"/>
                  </a:lnTo>
                  <a:lnTo>
                    <a:pt x="2311438" y="384263"/>
                  </a:lnTo>
                  <a:lnTo>
                    <a:pt x="2338095" y="351688"/>
                  </a:lnTo>
                  <a:lnTo>
                    <a:pt x="2354948" y="315696"/>
                  </a:lnTo>
                  <a:lnTo>
                    <a:pt x="2360815" y="277050"/>
                  </a:lnTo>
                  <a:close/>
                </a:path>
                <a:path w="4114800" h="469264">
                  <a:moveTo>
                    <a:pt x="4114800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4114800" y="9525"/>
                  </a:lnTo>
                  <a:lnTo>
                    <a:pt x="41148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8" name="object 108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540594" y="1482250"/>
              <a:ext cx="111926" cy="74221"/>
            </a:xfrm>
            <a:prstGeom prst="rect">
              <a:avLst/>
            </a:prstGeom>
          </p:spPr>
        </p:pic>
        <p:sp>
          <p:nvSpPr>
            <p:cNvPr id="109" name="object 109" descr=""/>
            <p:cNvSpPr/>
            <p:nvPr/>
          </p:nvSpPr>
          <p:spPr>
            <a:xfrm>
              <a:off x="8242126" y="1284325"/>
              <a:ext cx="709295" cy="470534"/>
            </a:xfrm>
            <a:custGeom>
              <a:avLst/>
              <a:gdLst/>
              <a:ahLst/>
              <a:cxnLst/>
              <a:rect l="l" t="t" r="r" b="b"/>
              <a:pathLst>
                <a:path w="709295" h="470535">
                  <a:moveTo>
                    <a:pt x="354430" y="0"/>
                  </a:moveTo>
                  <a:lnTo>
                    <a:pt x="296939" y="3076"/>
                  </a:lnTo>
                  <a:lnTo>
                    <a:pt x="242402" y="11982"/>
                  </a:lnTo>
                  <a:lnTo>
                    <a:pt x="191548" y="26234"/>
                  </a:lnTo>
                  <a:lnTo>
                    <a:pt x="145107" y="45348"/>
                  </a:lnTo>
                  <a:lnTo>
                    <a:pt x="103809" y="68840"/>
                  </a:lnTo>
                  <a:lnTo>
                    <a:pt x="68383" y="96227"/>
                  </a:lnTo>
                  <a:lnTo>
                    <a:pt x="39560" y="127023"/>
                  </a:lnTo>
                  <a:lnTo>
                    <a:pt x="18068" y="160746"/>
                  </a:lnTo>
                  <a:lnTo>
                    <a:pt x="4638" y="196911"/>
                  </a:lnTo>
                  <a:lnTo>
                    <a:pt x="0" y="235035"/>
                  </a:lnTo>
                  <a:lnTo>
                    <a:pt x="4638" y="273159"/>
                  </a:lnTo>
                  <a:lnTo>
                    <a:pt x="18069" y="309324"/>
                  </a:lnTo>
                  <a:lnTo>
                    <a:pt x="39560" y="343047"/>
                  </a:lnTo>
                  <a:lnTo>
                    <a:pt x="68384" y="373844"/>
                  </a:lnTo>
                  <a:lnTo>
                    <a:pt x="103809" y="401230"/>
                  </a:lnTo>
                  <a:lnTo>
                    <a:pt x="145108" y="424723"/>
                  </a:lnTo>
                  <a:lnTo>
                    <a:pt x="191548" y="443837"/>
                  </a:lnTo>
                  <a:lnTo>
                    <a:pt x="242402" y="458089"/>
                  </a:lnTo>
                  <a:lnTo>
                    <a:pt x="296939" y="466995"/>
                  </a:lnTo>
                  <a:lnTo>
                    <a:pt x="354430" y="470072"/>
                  </a:lnTo>
                  <a:lnTo>
                    <a:pt x="411921" y="466995"/>
                  </a:lnTo>
                  <a:lnTo>
                    <a:pt x="466459" y="458089"/>
                  </a:lnTo>
                  <a:lnTo>
                    <a:pt x="467843" y="457701"/>
                  </a:lnTo>
                  <a:lnTo>
                    <a:pt x="354430" y="457701"/>
                  </a:lnTo>
                  <a:lnTo>
                    <a:pt x="299967" y="454787"/>
                  </a:lnTo>
                  <a:lnTo>
                    <a:pt x="248301" y="446350"/>
                  </a:lnTo>
                  <a:lnTo>
                    <a:pt x="200124" y="432848"/>
                  </a:lnTo>
                  <a:lnTo>
                    <a:pt x="156128" y="414740"/>
                  </a:lnTo>
                  <a:lnTo>
                    <a:pt x="117003" y="392485"/>
                  </a:lnTo>
                  <a:lnTo>
                    <a:pt x="83441" y="366540"/>
                  </a:lnTo>
                  <a:lnTo>
                    <a:pt x="56134" y="337364"/>
                  </a:lnTo>
                  <a:lnTo>
                    <a:pt x="23049" y="271153"/>
                  </a:lnTo>
                  <a:lnTo>
                    <a:pt x="18654" y="235035"/>
                  </a:lnTo>
                  <a:lnTo>
                    <a:pt x="23049" y="198917"/>
                  </a:lnTo>
                  <a:lnTo>
                    <a:pt x="56134" y="132706"/>
                  </a:lnTo>
                  <a:lnTo>
                    <a:pt x="83441" y="103531"/>
                  </a:lnTo>
                  <a:lnTo>
                    <a:pt x="117003" y="77586"/>
                  </a:lnTo>
                  <a:lnTo>
                    <a:pt x="156127" y="55331"/>
                  </a:lnTo>
                  <a:lnTo>
                    <a:pt x="200124" y="37223"/>
                  </a:lnTo>
                  <a:lnTo>
                    <a:pt x="248301" y="23721"/>
                  </a:lnTo>
                  <a:lnTo>
                    <a:pt x="299967" y="15284"/>
                  </a:lnTo>
                  <a:lnTo>
                    <a:pt x="354430" y="12370"/>
                  </a:lnTo>
                  <a:lnTo>
                    <a:pt x="467842" y="12370"/>
                  </a:lnTo>
                  <a:lnTo>
                    <a:pt x="466458" y="11982"/>
                  </a:lnTo>
                  <a:lnTo>
                    <a:pt x="411921" y="3076"/>
                  </a:lnTo>
                  <a:lnTo>
                    <a:pt x="354430" y="0"/>
                  </a:lnTo>
                  <a:close/>
                </a:path>
                <a:path w="709295" h="470535">
                  <a:moveTo>
                    <a:pt x="467842" y="12370"/>
                  </a:moveTo>
                  <a:lnTo>
                    <a:pt x="354430" y="12370"/>
                  </a:lnTo>
                  <a:lnTo>
                    <a:pt x="408896" y="15284"/>
                  </a:lnTo>
                  <a:lnTo>
                    <a:pt x="460564" y="23721"/>
                  </a:lnTo>
                  <a:lnTo>
                    <a:pt x="508742" y="37223"/>
                  </a:lnTo>
                  <a:lnTo>
                    <a:pt x="552739" y="55331"/>
                  </a:lnTo>
                  <a:lnTo>
                    <a:pt x="591864" y="77586"/>
                  </a:lnTo>
                  <a:lnTo>
                    <a:pt x="625426" y="103531"/>
                  </a:lnTo>
                  <a:lnTo>
                    <a:pt x="652732" y="132706"/>
                  </a:lnTo>
                  <a:lnTo>
                    <a:pt x="685816" y="198917"/>
                  </a:lnTo>
                  <a:lnTo>
                    <a:pt x="690211" y="235035"/>
                  </a:lnTo>
                  <a:lnTo>
                    <a:pt x="685759" y="271153"/>
                  </a:lnTo>
                  <a:lnTo>
                    <a:pt x="652580" y="337364"/>
                  </a:lnTo>
                  <a:lnTo>
                    <a:pt x="625231" y="366540"/>
                  </a:lnTo>
                  <a:lnTo>
                    <a:pt x="591628" y="392485"/>
                  </a:lnTo>
                  <a:lnTo>
                    <a:pt x="552459" y="414740"/>
                  </a:lnTo>
                  <a:lnTo>
                    <a:pt x="508410" y="432848"/>
                  </a:lnTo>
                  <a:lnTo>
                    <a:pt x="460303" y="446350"/>
                  </a:lnTo>
                  <a:lnTo>
                    <a:pt x="460153" y="446350"/>
                  </a:lnTo>
                  <a:lnTo>
                    <a:pt x="408655" y="454787"/>
                  </a:lnTo>
                  <a:lnTo>
                    <a:pt x="408220" y="454787"/>
                  </a:lnTo>
                  <a:lnTo>
                    <a:pt x="354430" y="457701"/>
                  </a:lnTo>
                  <a:lnTo>
                    <a:pt x="467843" y="457701"/>
                  </a:lnTo>
                  <a:lnTo>
                    <a:pt x="517313" y="443837"/>
                  </a:lnTo>
                  <a:lnTo>
                    <a:pt x="563755" y="424723"/>
                  </a:lnTo>
                  <a:lnTo>
                    <a:pt x="605053" y="401230"/>
                  </a:lnTo>
                  <a:lnTo>
                    <a:pt x="640480" y="373844"/>
                  </a:lnTo>
                  <a:lnTo>
                    <a:pt x="669304" y="343047"/>
                  </a:lnTo>
                  <a:lnTo>
                    <a:pt x="690796" y="309324"/>
                  </a:lnTo>
                  <a:lnTo>
                    <a:pt x="704227" y="273159"/>
                  </a:lnTo>
                  <a:lnTo>
                    <a:pt x="708866" y="235035"/>
                  </a:lnTo>
                  <a:lnTo>
                    <a:pt x="704226" y="196911"/>
                  </a:lnTo>
                  <a:lnTo>
                    <a:pt x="690796" y="160746"/>
                  </a:lnTo>
                  <a:lnTo>
                    <a:pt x="669304" y="127023"/>
                  </a:lnTo>
                  <a:lnTo>
                    <a:pt x="640479" y="96227"/>
                  </a:lnTo>
                  <a:lnTo>
                    <a:pt x="605053" y="68840"/>
                  </a:lnTo>
                  <a:lnTo>
                    <a:pt x="563754" y="45348"/>
                  </a:lnTo>
                  <a:lnTo>
                    <a:pt x="517313" y="26234"/>
                  </a:lnTo>
                  <a:lnTo>
                    <a:pt x="467842" y="1237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10" name="object 110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222520" y="1619353"/>
              <a:ext cx="169161" cy="111256"/>
            </a:xfrm>
            <a:prstGeom prst="rect">
              <a:avLst/>
            </a:prstGeom>
          </p:spPr>
        </p:pic>
        <p:sp>
          <p:nvSpPr>
            <p:cNvPr id="111" name="object 111" descr=""/>
            <p:cNvSpPr/>
            <p:nvPr/>
          </p:nvSpPr>
          <p:spPr>
            <a:xfrm>
              <a:off x="10566375" y="1371104"/>
              <a:ext cx="937260" cy="312420"/>
            </a:xfrm>
            <a:custGeom>
              <a:avLst/>
              <a:gdLst/>
              <a:ahLst/>
              <a:cxnLst/>
              <a:rect l="l" t="t" r="r" b="b"/>
              <a:pathLst>
                <a:path w="937259" h="312419">
                  <a:moveTo>
                    <a:pt x="633183" y="306324"/>
                  </a:moveTo>
                  <a:lnTo>
                    <a:pt x="632790" y="306324"/>
                  </a:lnTo>
                  <a:lnTo>
                    <a:pt x="632790" y="302260"/>
                  </a:lnTo>
                  <a:lnTo>
                    <a:pt x="632968" y="302260"/>
                  </a:lnTo>
                  <a:lnTo>
                    <a:pt x="632968" y="298196"/>
                  </a:lnTo>
                  <a:lnTo>
                    <a:pt x="429133" y="298196"/>
                  </a:lnTo>
                  <a:lnTo>
                    <a:pt x="429133" y="302260"/>
                  </a:lnTo>
                  <a:lnTo>
                    <a:pt x="429310" y="302260"/>
                  </a:lnTo>
                  <a:lnTo>
                    <a:pt x="429310" y="306324"/>
                  </a:lnTo>
                  <a:lnTo>
                    <a:pt x="428917" y="306324"/>
                  </a:lnTo>
                  <a:lnTo>
                    <a:pt x="428917" y="312420"/>
                  </a:lnTo>
                  <a:lnTo>
                    <a:pt x="633183" y="312420"/>
                  </a:lnTo>
                  <a:lnTo>
                    <a:pt x="633183" y="306324"/>
                  </a:lnTo>
                  <a:close/>
                </a:path>
                <a:path w="937259" h="312419">
                  <a:moveTo>
                    <a:pt x="937196" y="249834"/>
                  </a:moveTo>
                  <a:lnTo>
                    <a:pt x="929741" y="225488"/>
                  </a:lnTo>
                  <a:lnTo>
                    <a:pt x="909599" y="205600"/>
                  </a:lnTo>
                  <a:lnTo>
                    <a:pt x="901014" y="201739"/>
                  </a:lnTo>
                  <a:lnTo>
                    <a:pt x="879767" y="192176"/>
                  </a:lnTo>
                  <a:lnTo>
                    <a:pt x="843241" y="187198"/>
                  </a:lnTo>
                  <a:lnTo>
                    <a:pt x="765441" y="187198"/>
                  </a:lnTo>
                  <a:lnTo>
                    <a:pt x="757453" y="186690"/>
                  </a:lnTo>
                  <a:lnTo>
                    <a:pt x="750722" y="185254"/>
                  </a:lnTo>
                  <a:lnTo>
                    <a:pt x="744575" y="182930"/>
                  </a:lnTo>
                  <a:lnTo>
                    <a:pt x="739254" y="179768"/>
                  </a:lnTo>
                  <a:lnTo>
                    <a:pt x="719531" y="166725"/>
                  </a:lnTo>
                  <a:lnTo>
                    <a:pt x="719531" y="187198"/>
                  </a:lnTo>
                  <a:lnTo>
                    <a:pt x="435902" y="187198"/>
                  </a:lnTo>
                  <a:lnTo>
                    <a:pt x="435902" y="101701"/>
                  </a:lnTo>
                  <a:lnTo>
                    <a:pt x="567550" y="101701"/>
                  </a:lnTo>
                  <a:lnTo>
                    <a:pt x="579094" y="102323"/>
                  </a:lnTo>
                  <a:lnTo>
                    <a:pt x="578370" y="102323"/>
                  </a:lnTo>
                  <a:lnTo>
                    <a:pt x="588479" y="104267"/>
                  </a:lnTo>
                  <a:lnTo>
                    <a:pt x="588340" y="104267"/>
                  </a:lnTo>
                  <a:lnTo>
                    <a:pt x="597509" y="107467"/>
                  </a:lnTo>
                  <a:lnTo>
                    <a:pt x="605675" y="111874"/>
                  </a:lnTo>
                  <a:lnTo>
                    <a:pt x="719531" y="187198"/>
                  </a:lnTo>
                  <a:lnTo>
                    <a:pt x="719531" y="166725"/>
                  </a:lnTo>
                  <a:lnTo>
                    <a:pt x="621258" y="101701"/>
                  </a:lnTo>
                  <a:lnTo>
                    <a:pt x="621030" y="101561"/>
                  </a:lnTo>
                  <a:lnTo>
                    <a:pt x="609612" y="95389"/>
                  </a:lnTo>
                  <a:lnTo>
                    <a:pt x="596696" y="90855"/>
                  </a:lnTo>
                  <a:lnTo>
                    <a:pt x="596874" y="90855"/>
                  </a:lnTo>
                  <a:lnTo>
                    <a:pt x="582676" y="88087"/>
                  </a:lnTo>
                  <a:lnTo>
                    <a:pt x="583450" y="88087"/>
                  </a:lnTo>
                  <a:lnTo>
                    <a:pt x="567715" y="87185"/>
                  </a:lnTo>
                  <a:lnTo>
                    <a:pt x="414108" y="87185"/>
                  </a:lnTo>
                  <a:lnTo>
                    <a:pt x="414108" y="101701"/>
                  </a:lnTo>
                  <a:lnTo>
                    <a:pt x="414108" y="187198"/>
                  </a:lnTo>
                  <a:lnTo>
                    <a:pt x="159359" y="187198"/>
                  </a:lnTo>
                  <a:lnTo>
                    <a:pt x="271310" y="111874"/>
                  </a:lnTo>
                  <a:lnTo>
                    <a:pt x="279615" y="107467"/>
                  </a:lnTo>
                  <a:lnTo>
                    <a:pt x="288899" y="104267"/>
                  </a:lnTo>
                  <a:lnTo>
                    <a:pt x="298932" y="102323"/>
                  </a:lnTo>
                  <a:lnTo>
                    <a:pt x="309435" y="101701"/>
                  </a:lnTo>
                  <a:lnTo>
                    <a:pt x="414108" y="101701"/>
                  </a:lnTo>
                  <a:lnTo>
                    <a:pt x="414108" y="87185"/>
                  </a:lnTo>
                  <a:lnTo>
                    <a:pt x="309270" y="87185"/>
                  </a:lnTo>
                  <a:lnTo>
                    <a:pt x="294652" y="88087"/>
                  </a:lnTo>
                  <a:lnTo>
                    <a:pt x="280555" y="90855"/>
                  </a:lnTo>
                  <a:lnTo>
                    <a:pt x="267525" y="95389"/>
                  </a:lnTo>
                  <a:lnTo>
                    <a:pt x="255943" y="101561"/>
                  </a:lnTo>
                  <a:lnTo>
                    <a:pt x="139611" y="179768"/>
                  </a:lnTo>
                  <a:lnTo>
                    <a:pt x="132308" y="184543"/>
                  </a:lnTo>
                  <a:lnTo>
                    <a:pt x="128257" y="191096"/>
                  </a:lnTo>
                  <a:lnTo>
                    <a:pt x="128358" y="247015"/>
                  </a:lnTo>
                  <a:lnTo>
                    <a:pt x="98069" y="247015"/>
                  </a:lnTo>
                  <a:lnTo>
                    <a:pt x="65468" y="225488"/>
                  </a:lnTo>
                  <a:lnTo>
                    <a:pt x="65392" y="100977"/>
                  </a:lnTo>
                  <a:lnTo>
                    <a:pt x="82892" y="96380"/>
                  </a:lnTo>
                  <a:lnTo>
                    <a:pt x="96672" y="88341"/>
                  </a:lnTo>
                  <a:lnTo>
                    <a:pt x="97663" y="87185"/>
                  </a:lnTo>
                  <a:lnTo>
                    <a:pt x="105714" y="77736"/>
                  </a:lnTo>
                  <a:lnTo>
                    <a:pt x="108966" y="65379"/>
                  </a:lnTo>
                  <a:lnTo>
                    <a:pt x="108966" y="50850"/>
                  </a:lnTo>
                  <a:lnTo>
                    <a:pt x="108966" y="36322"/>
                  </a:lnTo>
                  <a:lnTo>
                    <a:pt x="92621" y="36322"/>
                  </a:lnTo>
                  <a:lnTo>
                    <a:pt x="92621" y="3251"/>
                  </a:lnTo>
                  <a:lnTo>
                    <a:pt x="87757" y="0"/>
                  </a:lnTo>
                  <a:lnTo>
                    <a:pt x="87172" y="0"/>
                  </a:lnTo>
                  <a:lnTo>
                    <a:pt x="87172" y="50850"/>
                  </a:lnTo>
                  <a:lnTo>
                    <a:pt x="87172" y="65379"/>
                  </a:lnTo>
                  <a:lnTo>
                    <a:pt x="84594" y="73875"/>
                  </a:lnTo>
                  <a:lnTo>
                    <a:pt x="77558" y="80810"/>
                  </a:lnTo>
                  <a:lnTo>
                    <a:pt x="67144" y="85483"/>
                  </a:lnTo>
                  <a:lnTo>
                    <a:pt x="54394" y="87185"/>
                  </a:lnTo>
                  <a:lnTo>
                    <a:pt x="52235" y="87185"/>
                  </a:lnTo>
                  <a:lnTo>
                    <a:pt x="21793" y="64516"/>
                  </a:lnTo>
                  <a:lnTo>
                    <a:pt x="21793" y="50850"/>
                  </a:lnTo>
                  <a:lnTo>
                    <a:pt x="87172" y="50850"/>
                  </a:lnTo>
                  <a:lnTo>
                    <a:pt x="87172" y="0"/>
                  </a:lnTo>
                  <a:lnTo>
                    <a:pt x="75717" y="0"/>
                  </a:lnTo>
                  <a:lnTo>
                    <a:pt x="70840" y="3251"/>
                  </a:lnTo>
                  <a:lnTo>
                    <a:pt x="70840" y="36322"/>
                  </a:lnTo>
                  <a:lnTo>
                    <a:pt x="38138" y="36322"/>
                  </a:lnTo>
                  <a:lnTo>
                    <a:pt x="38138" y="3251"/>
                  </a:lnTo>
                  <a:lnTo>
                    <a:pt x="33261" y="0"/>
                  </a:lnTo>
                  <a:lnTo>
                    <a:pt x="21221" y="0"/>
                  </a:lnTo>
                  <a:lnTo>
                    <a:pt x="16344" y="3251"/>
                  </a:lnTo>
                  <a:lnTo>
                    <a:pt x="16344" y="36322"/>
                  </a:lnTo>
                  <a:lnTo>
                    <a:pt x="0" y="36322"/>
                  </a:lnTo>
                  <a:lnTo>
                    <a:pt x="0" y="65379"/>
                  </a:lnTo>
                  <a:lnTo>
                    <a:pt x="3263" y="77736"/>
                  </a:lnTo>
                  <a:lnTo>
                    <a:pt x="12306" y="88341"/>
                  </a:lnTo>
                  <a:lnTo>
                    <a:pt x="26085" y="96380"/>
                  </a:lnTo>
                  <a:lnTo>
                    <a:pt x="43586" y="100977"/>
                  </a:lnTo>
                  <a:lnTo>
                    <a:pt x="43675" y="225488"/>
                  </a:lnTo>
                  <a:lnTo>
                    <a:pt x="47879" y="239356"/>
                  </a:lnTo>
                  <a:lnTo>
                    <a:pt x="59550" y="250901"/>
                  </a:lnTo>
                  <a:lnTo>
                    <a:pt x="76873" y="258686"/>
                  </a:lnTo>
                  <a:lnTo>
                    <a:pt x="98069" y="261543"/>
                  </a:lnTo>
                  <a:lnTo>
                    <a:pt x="128358" y="261543"/>
                  </a:lnTo>
                  <a:lnTo>
                    <a:pt x="128358" y="262356"/>
                  </a:lnTo>
                  <a:lnTo>
                    <a:pt x="134315" y="281800"/>
                  </a:lnTo>
                  <a:lnTo>
                    <a:pt x="150406" y="297688"/>
                  </a:lnTo>
                  <a:lnTo>
                    <a:pt x="174244" y="308419"/>
                  </a:lnTo>
                  <a:lnTo>
                    <a:pt x="203428" y="312394"/>
                  </a:lnTo>
                  <a:lnTo>
                    <a:pt x="216471" y="312394"/>
                  </a:lnTo>
                  <a:lnTo>
                    <a:pt x="215925" y="309562"/>
                  </a:lnTo>
                  <a:lnTo>
                    <a:pt x="215633" y="306717"/>
                  </a:lnTo>
                  <a:lnTo>
                    <a:pt x="215620" y="301840"/>
                  </a:lnTo>
                  <a:lnTo>
                    <a:pt x="215823" y="299847"/>
                  </a:lnTo>
                  <a:lnTo>
                    <a:pt x="216077" y="297865"/>
                  </a:lnTo>
                  <a:lnTo>
                    <a:pt x="203403" y="297865"/>
                  </a:lnTo>
                  <a:lnTo>
                    <a:pt x="182676" y="295071"/>
                  </a:lnTo>
                  <a:lnTo>
                    <a:pt x="165747" y="287464"/>
                  </a:lnTo>
                  <a:lnTo>
                    <a:pt x="154330" y="276186"/>
                  </a:lnTo>
                  <a:lnTo>
                    <a:pt x="150152" y="262356"/>
                  </a:lnTo>
                  <a:lnTo>
                    <a:pt x="150152" y="247015"/>
                  </a:lnTo>
                  <a:lnTo>
                    <a:pt x="150152" y="201739"/>
                  </a:lnTo>
                  <a:lnTo>
                    <a:pt x="843394" y="201739"/>
                  </a:lnTo>
                  <a:lnTo>
                    <a:pt x="872109" y="205600"/>
                  </a:lnTo>
                  <a:lnTo>
                    <a:pt x="871626" y="205600"/>
                  </a:lnTo>
                  <a:lnTo>
                    <a:pt x="894308" y="215798"/>
                  </a:lnTo>
                  <a:lnTo>
                    <a:pt x="909739" y="231063"/>
                  </a:lnTo>
                  <a:lnTo>
                    <a:pt x="914577" y="247015"/>
                  </a:lnTo>
                  <a:lnTo>
                    <a:pt x="915403" y="249834"/>
                  </a:lnTo>
                  <a:lnTo>
                    <a:pt x="915403" y="293166"/>
                  </a:lnTo>
                  <a:lnTo>
                    <a:pt x="908354" y="297865"/>
                  </a:lnTo>
                  <a:lnTo>
                    <a:pt x="846035" y="297865"/>
                  </a:lnTo>
                  <a:lnTo>
                    <a:pt x="846277" y="299847"/>
                  </a:lnTo>
                  <a:lnTo>
                    <a:pt x="846480" y="301840"/>
                  </a:lnTo>
                  <a:lnTo>
                    <a:pt x="846455" y="306717"/>
                  </a:lnTo>
                  <a:lnTo>
                    <a:pt x="846289" y="308419"/>
                  </a:lnTo>
                  <a:lnTo>
                    <a:pt x="846175" y="309562"/>
                  </a:lnTo>
                  <a:lnTo>
                    <a:pt x="845642" y="312394"/>
                  </a:lnTo>
                  <a:lnTo>
                    <a:pt x="899680" y="312394"/>
                  </a:lnTo>
                  <a:lnTo>
                    <a:pt x="914260" y="310413"/>
                  </a:lnTo>
                  <a:lnTo>
                    <a:pt x="926172" y="305041"/>
                  </a:lnTo>
                  <a:lnTo>
                    <a:pt x="934224" y="297103"/>
                  </a:lnTo>
                  <a:lnTo>
                    <a:pt x="937171" y="287464"/>
                  </a:lnTo>
                  <a:lnTo>
                    <a:pt x="937196" y="24983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12" name="object 112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805355" y="1619353"/>
              <a:ext cx="169161" cy="111256"/>
            </a:xfrm>
            <a:prstGeom prst="rect">
              <a:avLst/>
            </a:prstGeom>
          </p:spPr>
        </p:pic>
        <p:sp>
          <p:nvSpPr>
            <p:cNvPr id="113" name="object 113" descr=""/>
            <p:cNvSpPr/>
            <p:nvPr/>
          </p:nvSpPr>
          <p:spPr>
            <a:xfrm>
              <a:off x="6975945" y="1247215"/>
              <a:ext cx="4407535" cy="1424305"/>
            </a:xfrm>
            <a:custGeom>
              <a:avLst/>
              <a:gdLst/>
              <a:ahLst/>
              <a:cxnLst/>
              <a:rect l="l" t="t" r="r" b="b"/>
              <a:pathLst>
                <a:path w="4407534" h="1424305">
                  <a:moveTo>
                    <a:pt x="395884" y="443547"/>
                  </a:moveTo>
                  <a:lnTo>
                    <a:pt x="26911" y="443547"/>
                  </a:lnTo>
                  <a:lnTo>
                    <a:pt x="21996" y="440296"/>
                  </a:lnTo>
                  <a:lnTo>
                    <a:pt x="21996" y="156197"/>
                  </a:lnTo>
                  <a:lnTo>
                    <a:pt x="26911" y="152946"/>
                  </a:lnTo>
                  <a:lnTo>
                    <a:pt x="373888" y="152946"/>
                  </a:lnTo>
                  <a:lnTo>
                    <a:pt x="373888" y="138417"/>
                  </a:lnTo>
                  <a:lnTo>
                    <a:pt x="32994" y="138417"/>
                  </a:lnTo>
                  <a:lnTo>
                    <a:pt x="20142" y="140131"/>
                  </a:lnTo>
                  <a:lnTo>
                    <a:pt x="9664" y="144792"/>
                  </a:lnTo>
                  <a:lnTo>
                    <a:pt x="2590" y="151726"/>
                  </a:lnTo>
                  <a:lnTo>
                    <a:pt x="0" y="160210"/>
                  </a:lnTo>
                  <a:lnTo>
                    <a:pt x="0" y="436283"/>
                  </a:lnTo>
                  <a:lnTo>
                    <a:pt x="2590" y="444766"/>
                  </a:lnTo>
                  <a:lnTo>
                    <a:pt x="9664" y="451700"/>
                  </a:lnTo>
                  <a:lnTo>
                    <a:pt x="20142" y="456361"/>
                  </a:lnTo>
                  <a:lnTo>
                    <a:pt x="32994" y="458076"/>
                  </a:lnTo>
                  <a:lnTo>
                    <a:pt x="395884" y="458076"/>
                  </a:lnTo>
                  <a:lnTo>
                    <a:pt x="395884" y="443547"/>
                  </a:lnTo>
                  <a:close/>
                </a:path>
                <a:path w="4407534" h="1424305">
                  <a:moveTo>
                    <a:pt x="599503" y="298246"/>
                  </a:moveTo>
                  <a:lnTo>
                    <a:pt x="566191" y="298246"/>
                  </a:lnTo>
                  <a:lnTo>
                    <a:pt x="566191" y="312775"/>
                  </a:lnTo>
                  <a:lnTo>
                    <a:pt x="461860" y="473532"/>
                  </a:lnTo>
                  <a:lnTo>
                    <a:pt x="461860" y="341833"/>
                  </a:lnTo>
                  <a:lnTo>
                    <a:pt x="324408" y="341833"/>
                  </a:lnTo>
                  <a:lnTo>
                    <a:pt x="439864" y="159994"/>
                  </a:lnTo>
                  <a:lnTo>
                    <a:pt x="439864" y="312775"/>
                  </a:lnTo>
                  <a:lnTo>
                    <a:pt x="566191" y="312775"/>
                  </a:lnTo>
                  <a:lnTo>
                    <a:pt x="566191" y="298246"/>
                  </a:lnTo>
                  <a:lnTo>
                    <a:pt x="461860" y="298246"/>
                  </a:lnTo>
                  <a:lnTo>
                    <a:pt x="461860" y="159994"/>
                  </a:lnTo>
                  <a:lnTo>
                    <a:pt x="461860" y="87782"/>
                  </a:lnTo>
                  <a:lnTo>
                    <a:pt x="291414" y="356362"/>
                  </a:lnTo>
                  <a:lnTo>
                    <a:pt x="439864" y="356362"/>
                  </a:lnTo>
                  <a:lnTo>
                    <a:pt x="439864" y="544334"/>
                  </a:lnTo>
                  <a:lnTo>
                    <a:pt x="485787" y="473532"/>
                  </a:lnTo>
                  <a:lnTo>
                    <a:pt x="599503" y="298246"/>
                  </a:lnTo>
                  <a:close/>
                </a:path>
                <a:path w="4407534" h="1424305">
                  <a:moveTo>
                    <a:pt x="945718" y="261924"/>
                  </a:moveTo>
                  <a:lnTo>
                    <a:pt x="943495" y="254660"/>
                  </a:lnTo>
                  <a:lnTo>
                    <a:pt x="943127" y="253441"/>
                  </a:lnTo>
                  <a:lnTo>
                    <a:pt x="936053" y="246507"/>
                  </a:lnTo>
                  <a:lnTo>
                    <a:pt x="925563" y="241833"/>
                  </a:lnTo>
                  <a:lnTo>
                    <a:pt x="923721" y="241592"/>
                  </a:lnTo>
                  <a:lnTo>
                    <a:pt x="923721" y="257911"/>
                  </a:lnTo>
                  <a:lnTo>
                    <a:pt x="923721" y="338582"/>
                  </a:lnTo>
                  <a:lnTo>
                    <a:pt x="918794" y="341833"/>
                  </a:lnTo>
                  <a:lnTo>
                    <a:pt x="846747" y="341833"/>
                  </a:lnTo>
                  <a:lnTo>
                    <a:pt x="846747" y="254660"/>
                  </a:lnTo>
                  <a:lnTo>
                    <a:pt x="918794" y="254660"/>
                  </a:lnTo>
                  <a:lnTo>
                    <a:pt x="923721" y="257911"/>
                  </a:lnTo>
                  <a:lnTo>
                    <a:pt x="923721" y="241592"/>
                  </a:lnTo>
                  <a:lnTo>
                    <a:pt x="912723" y="240131"/>
                  </a:lnTo>
                  <a:lnTo>
                    <a:pt x="846747" y="240131"/>
                  </a:lnTo>
                  <a:lnTo>
                    <a:pt x="846747" y="160210"/>
                  </a:lnTo>
                  <a:lnTo>
                    <a:pt x="844156" y="151726"/>
                  </a:lnTo>
                  <a:lnTo>
                    <a:pt x="837082" y="144792"/>
                  </a:lnTo>
                  <a:lnTo>
                    <a:pt x="826592" y="140131"/>
                  </a:lnTo>
                  <a:lnTo>
                    <a:pt x="813752" y="138417"/>
                  </a:lnTo>
                  <a:lnTo>
                    <a:pt x="505853" y="138417"/>
                  </a:lnTo>
                  <a:lnTo>
                    <a:pt x="505853" y="152946"/>
                  </a:lnTo>
                  <a:lnTo>
                    <a:pt x="819823" y="152946"/>
                  </a:lnTo>
                  <a:lnTo>
                    <a:pt x="824750" y="156197"/>
                  </a:lnTo>
                  <a:lnTo>
                    <a:pt x="824750" y="440296"/>
                  </a:lnTo>
                  <a:lnTo>
                    <a:pt x="819823" y="443547"/>
                  </a:lnTo>
                  <a:lnTo>
                    <a:pt x="549833" y="443547"/>
                  </a:lnTo>
                  <a:lnTo>
                    <a:pt x="549833" y="458076"/>
                  </a:lnTo>
                  <a:lnTo>
                    <a:pt x="813752" y="458076"/>
                  </a:lnTo>
                  <a:lnTo>
                    <a:pt x="826592" y="456361"/>
                  </a:lnTo>
                  <a:lnTo>
                    <a:pt x="837082" y="451700"/>
                  </a:lnTo>
                  <a:lnTo>
                    <a:pt x="844156" y="444766"/>
                  </a:lnTo>
                  <a:lnTo>
                    <a:pt x="846747" y="436283"/>
                  </a:lnTo>
                  <a:lnTo>
                    <a:pt x="846747" y="356362"/>
                  </a:lnTo>
                  <a:lnTo>
                    <a:pt x="912723" y="356362"/>
                  </a:lnTo>
                  <a:lnTo>
                    <a:pt x="925563" y="354660"/>
                  </a:lnTo>
                  <a:lnTo>
                    <a:pt x="936053" y="349986"/>
                  </a:lnTo>
                  <a:lnTo>
                    <a:pt x="943127" y="343052"/>
                  </a:lnTo>
                  <a:lnTo>
                    <a:pt x="943495" y="341833"/>
                  </a:lnTo>
                  <a:lnTo>
                    <a:pt x="945718" y="334568"/>
                  </a:lnTo>
                  <a:lnTo>
                    <a:pt x="945718" y="261924"/>
                  </a:lnTo>
                  <a:close/>
                </a:path>
                <a:path w="4407534" h="1424305">
                  <a:moveTo>
                    <a:pt x="3145840" y="78854"/>
                  </a:moveTo>
                  <a:lnTo>
                    <a:pt x="3143389" y="54864"/>
                  </a:lnTo>
                  <a:lnTo>
                    <a:pt x="3127565" y="33235"/>
                  </a:lnTo>
                  <a:lnTo>
                    <a:pt x="3127349" y="33121"/>
                  </a:lnTo>
                  <a:lnTo>
                    <a:pt x="3127349" y="77038"/>
                  </a:lnTo>
                  <a:lnTo>
                    <a:pt x="3117875" y="95999"/>
                  </a:lnTo>
                  <a:lnTo>
                    <a:pt x="3105937" y="105702"/>
                  </a:lnTo>
                  <a:lnTo>
                    <a:pt x="3090900" y="112953"/>
                  </a:lnTo>
                  <a:lnTo>
                    <a:pt x="3073590" y="117436"/>
                  </a:lnTo>
                  <a:lnTo>
                    <a:pt x="3054832" y="118872"/>
                  </a:lnTo>
                  <a:lnTo>
                    <a:pt x="3047796" y="118630"/>
                  </a:lnTo>
                  <a:lnTo>
                    <a:pt x="3009887" y="109524"/>
                  </a:lnTo>
                  <a:lnTo>
                    <a:pt x="2986138" y="93700"/>
                  </a:lnTo>
                  <a:lnTo>
                    <a:pt x="2980296" y="93141"/>
                  </a:lnTo>
                  <a:lnTo>
                    <a:pt x="2972041" y="97243"/>
                  </a:lnTo>
                  <a:lnTo>
                    <a:pt x="2971203" y="101117"/>
                  </a:lnTo>
                  <a:lnTo>
                    <a:pt x="2975838" y="105232"/>
                  </a:lnTo>
                  <a:lnTo>
                    <a:pt x="2977464" y="106565"/>
                  </a:lnTo>
                  <a:lnTo>
                    <a:pt x="2979166" y="107848"/>
                  </a:lnTo>
                  <a:lnTo>
                    <a:pt x="2971596" y="109753"/>
                  </a:lnTo>
                  <a:lnTo>
                    <a:pt x="2964777" y="112547"/>
                  </a:lnTo>
                  <a:lnTo>
                    <a:pt x="2959824" y="115557"/>
                  </a:lnTo>
                  <a:lnTo>
                    <a:pt x="2958782" y="116205"/>
                  </a:lnTo>
                  <a:lnTo>
                    <a:pt x="2954058" y="120446"/>
                  </a:lnTo>
                  <a:lnTo>
                    <a:pt x="2937789" y="132143"/>
                  </a:lnTo>
                  <a:lnTo>
                    <a:pt x="2937243" y="132461"/>
                  </a:lnTo>
                  <a:lnTo>
                    <a:pt x="2915958" y="138963"/>
                  </a:lnTo>
                  <a:lnTo>
                    <a:pt x="2892361" y="139725"/>
                  </a:lnTo>
                  <a:lnTo>
                    <a:pt x="2869285" y="134200"/>
                  </a:lnTo>
                  <a:lnTo>
                    <a:pt x="2862288" y="131381"/>
                  </a:lnTo>
                  <a:lnTo>
                    <a:pt x="2846349" y="127508"/>
                  </a:lnTo>
                  <a:lnTo>
                    <a:pt x="2829979" y="127965"/>
                  </a:lnTo>
                  <a:lnTo>
                    <a:pt x="2815056" y="132461"/>
                  </a:lnTo>
                  <a:lnTo>
                    <a:pt x="2803487" y="140690"/>
                  </a:lnTo>
                  <a:lnTo>
                    <a:pt x="2800591" y="143789"/>
                  </a:lnTo>
                  <a:lnTo>
                    <a:pt x="2798800" y="144995"/>
                  </a:lnTo>
                  <a:lnTo>
                    <a:pt x="2796679" y="145897"/>
                  </a:lnTo>
                  <a:lnTo>
                    <a:pt x="2792069" y="148031"/>
                  </a:lnTo>
                  <a:lnTo>
                    <a:pt x="2786291" y="149288"/>
                  </a:lnTo>
                  <a:lnTo>
                    <a:pt x="2780957" y="149288"/>
                  </a:lnTo>
                  <a:lnTo>
                    <a:pt x="2771559" y="148031"/>
                  </a:lnTo>
                  <a:lnTo>
                    <a:pt x="2771051" y="148031"/>
                  </a:lnTo>
                  <a:lnTo>
                    <a:pt x="2762567" y="144246"/>
                  </a:lnTo>
                  <a:lnTo>
                    <a:pt x="2756992" y="138772"/>
                  </a:lnTo>
                  <a:lnTo>
                    <a:pt x="2755049" y="132461"/>
                  </a:lnTo>
                  <a:lnTo>
                    <a:pt x="2754960" y="132143"/>
                  </a:lnTo>
                  <a:lnTo>
                    <a:pt x="2755138" y="131381"/>
                  </a:lnTo>
                  <a:lnTo>
                    <a:pt x="2780436" y="114846"/>
                  </a:lnTo>
                  <a:lnTo>
                    <a:pt x="2781503" y="114846"/>
                  </a:lnTo>
                  <a:lnTo>
                    <a:pt x="2795092" y="115557"/>
                  </a:lnTo>
                  <a:lnTo>
                    <a:pt x="2795740" y="114846"/>
                  </a:lnTo>
                  <a:lnTo>
                    <a:pt x="2806903" y="102679"/>
                  </a:lnTo>
                  <a:lnTo>
                    <a:pt x="2818079" y="90487"/>
                  </a:lnTo>
                  <a:lnTo>
                    <a:pt x="2827680" y="82245"/>
                  </a:lnTo>
                  <a:lnTo>
                    <a:pt x="2839682" y="75704"/>
                  </a:lnTo>
                  <a:lnTo>
                    <a:pt x="2853575" y="71107"/>
                  </a:lnTo>
                  <a:lnTo>
                    <a:pt x="2868866" y="68656"/>
                  </a:lnTo>
                  <a:lnTo>
                    <a:pt x="2872587" y="68351"/>
                  </a:lnTo>
                  <a:lnTo>
                    <a:pt x="2873400" y="69570"/>
                  </a:lnTo>
                  <a:lnTo>
                    <a:pt x="2874111" y="70815"/>
                  </a:lnTo>
                  <a:lnTo>
                    <a:pt x="2877540" y="75006"/>
                  </a:lnTo>
                  <a:lnTo>
                    <a:pt x="2883204" y="76136"/>
                  </a:lnTo>
                  <a:lnTo>
                    <a:pt x="2892260" y="72872"/>
                  </a:lnTo>
                  <a:lnTo>
                    <a:pt x="2893949" y="69126"/>
                  </a:lnTo>
                  <a:lnTo>
                    <a:pt x="2893314" y="68351"/>
                  </a:lnTo>
                  <a:lnTo>
                    <a:pt x="2886265" y="59766"/>
                  </a:lnTo>
                  <a:lnTo>
                    <a:pt x="2883954" y="52616"/>
                  </a:lnTo>
                  <a:lnTo>
                    <a:pt x="2884792" y="45631"/>
                  </a:lnTo>
                  <a:lnTo>
                    <a:pt x="2885465" y="40474"/>
                  </a:lnTo>
                  <a:lnTo>
                    <a:pt x="2885503" y="40132"/>
                  </a:lnTo>
                  <a:lnTo>
                    <a:pt x="2926740" y="13487"/>
                  </a:lnTo>
                  <a:lnTo>
                    <a:pt x="2941320" y="12369"/>
                  </a:lnTo>
                  <a:lnTo>
                    <a:pt x="2952369" y="12915"/>
                  </a:lnTo>
                  <a:lnTo>
                    <a:pt x="2950794" y="12915"/>
                  </a:lnTo>
                  <a:lnTo>
                    <a:pt x="2959239" y="14109"/>
                  </a:lnTo>
                  <a:lnTo>
                    <a:pt x="2958909" y="14109"/>
                  </a:lnTo>
                  <a:lnTo>
                    <a:pt x="2966656" y="15976"/>
                  </a:lnTo>
                  <a:lnTo>
                    <a:pt x="2974225" y="18630"/>
                  </a:lnTo>
                  <a:lnTo>
                    <a:pt x="2977946" y="20129"/>
                  </a:lnTo>
                  <a:lnTo>
                    <a:pt x="2981401" y="21907"/>
                  </a:lnTo>
                  <a:lnTo>
                    <a:pt x="2984538" y="23926"/>
                  </a:lnTo>
                  <a:lnTo>
                    <a:pt x="2977172" y="28600"/>
                  </a:lnTo>
                  <a:lnTo>
                    <a:pt x="2971076" y="34086"/>
                  </a:lnTo>
                  <a:lnTo>
                    <a:pt x="2966491" y="40132"/>
                  </a:lnTo>
                  <a:lnTo>
                    <a:pt x="2964205" y="43180"/>
                  </a:lnTo>
                  <a:lnTo>
                    <a:pt x="2966085" y="46901"/>
                  </a:lnTo>
                  <a:lnTo>
                    <a:pt x="2971990" y="48844"/>
                  </a:lnTo>
                  <a:lnTo>
                    <a:pt x="2973400" y="49060"/>
                  </a:lnTo>
                  <a:lnTo>
                    <a:pt x="2978378" y="49060"/>
                  </a:lnTo>
                  <a:lnTo>
                    <a:pt x="2981617" y="47739"/>
                  </a:lnTo>
                  <a:lnTo>
                    <a:pt x="2983204" y="45631"/>
                  </a:lnTo>
                  <a:lnTo>
                    <a:pt x="2988729" y="39471"/>
                  </a:lnTo>
                  <a:lnTo>
                    <a:pt x="3029775" y="20904"/>
                  </a:lnTo>
                  <a:lnTo>
                    <a:pt x="3047962" y="19418"/>
                  </a:lnTo>
                  <a:lnTo>
                    <a:pt x="3058947" y="19939"/>
                  </a:lnTo>
                  <a:lnTo>
                    <a:pt x="3112401" y="40474"/>
                  </a:lnTo>
                  <a:lnTo>
                    <a:pt x="3127248" y="76136"/>
                  </a:lnTo>
                  <a:lnTo>
                    <a:pt x="3127349" y="77038"/>
                  </a:lnTo>
                  <a:lnTo>
                    <a:pt x="3127349" y="33121"/>
                  </a:lnTo>
                  <a:lnTo>
                    <a:pt x="3104057" y="19418"/>
                  </a:lnTo>
                  <a:lnTo>
                    <a:pt x="3061512" y="7683"/>
                  </a:lnTo>
                  <a:lnTo>
                    <a:pt x="3047974" y="7048"/>
                  </a:lnTo>
                  <a:lnTo>
                    <a:pt x="3036709" y="7505"/>
                  </a:lnTo>
                  <a:lnTo>
                    <a:pt x="3025648" y="8851"/>
                  </a:lnTo>
                  <a:lnTo>
                    <a:pt x="3014903" y="11061"/>
                  </a:lnTo>
                  <a:lnTo>
                    <a:pt x="3004591" y="14109"/>
                  </a:lnTo>
                  <a:lnTo>
                    <a:pt x="3001962" y="15024"/>
                  </a:lnTo>
                  <a:lnTo>
                    <a:pt x="3000464" y="15430"/>
                  </a:lnTo>
                  <a:lnTo>
                    <a:pt x="2999092" y="15976"/>
                  </a:lnTo>
                  <a:lnTo>
                    <a:pt x="2994507" y="12915"/>
                  </a:lnTo>
                  <a:lnTo>
                    <a:pt x="2993479" y="12369"/>
                  </a:lnTo>
                  <a:lnTo>
                    <a:pt x="2952483" y="533"/>
                  </a:lnTo>
                  <a:lnTo>
                    <a:pt x="2941320" y="0"/>
                  </a:lnTo>
                  <a:lnTo>
                    <a:pt x="2921990" y="1536"/>
                  </a:lnTo>
                  <a:lnTo>
                    <a:pt x="2876397" y="23710"/>
                  </a:lnTo>
                  <a:lnTo>
                    <a:pt x="2865805" y="49060"/>
                  </a:lnTo>
                  <a:lnTo>
                    <a:pt x="2866517" y="56388"/>
                  </a:lnTo>
                  <a:lnTo>
                    <a:pt x="2847162" y="59512"/>
                  </a:lnTo>
                  <a:lnTo>
                    <a:pt x="2829560" y="65341"/>
                  </a:lnTo>
                  <a:lnTo>
                    <a:pt x="2814332" y="73609"/>
                  </a:lnTo>
                  <a:lnTo>
                    <a:pt x="2802140" y="84061"/>
                  </a:lnTo>
                  <a:lnTo>
                    <a:pt x="2785084" y="102679"/>
                  </a:lnTo>
                  <a:lnTo>
                    <a:pt x="2784170" y="102679"/>
                  </a:lnTo>
                  <a:lnTo>
                    <a:pt x="2782519" y="102438"/>
                  </a:lnTo>
                  <a:lnTo>
                    <a:pt x="2781008" y="102438"/>
                  </a:lnTo>
                  <a:lnTo>
                    <a:pt x="2763697" y="104800"/>
                  </a:lnTo>
                  <a:lnTo>
                    <a:pt x="2749537" y="111175"/>
                  </a:lnTo>
                  <a:lnTo>
                    <a:pt x="2740012" y="120611"/>
                  </a:lnTo>
                  <a:lnTo>
                    <a:pt x="2736570" y="132143"/>
                  </a:lnTo>
                  <a:lnTo>
                    <a:pt x="2740088" y="143598"/>
                  </a:lnTo>
                  <a:lnTo>
                    <a:pt x="2749600" y="152958"/>
                  </a:lnTo>
                  <a:lnTo>
                    <a:pt x="2763710" y="159296"/>
                  </a:lnTo>
                  <a:lnTo>
                    <a:pt x="2780969" y="161658"/>
                  </a:lnTo>
                  <a:lnTo>
                    <a:pt x="2788259" y="161239"/>
                  </a:lnTo>
                  <a:lnTo>
                    <a:pt x="2817380" y="149288"/>
                  </a:lnTo>
                  <a:lnTo>
                    <a:pt x="2819298" y="147243"/>
                  </a:lnTo>
                  <a:lnTo>
                    <a:pt x="2825788" y="142582"/>
                  </a:lnTo>
                  <a:lnTo>
                    <a:pt x="2834182" y="140017"/>
                  </a:lnTo>
                  <a:lnTo>
                    <a:pt x="2843415" y="139725"/>
                  </a:lnTo>
                  <a:lnTo>
                    <a:pt x="2852407" y="141871"/>
                  </a:lnTo>
                  <a:lnTo>
                    <a:pt x="2859417" y="144703"/>
                  </a:lnTo>
                  <a:lnTo>
                    <a:pt x="2889402" y="151930"/>
                  </a:lnTo>
                  <a:lnTo>
                    <a:pt x="2920174" y="151015"/>
                  </a:lnTo>
                  <a:lnTo>
                    <a:pt x="2947949" y="142582"/>
                  </a:lnTo>
                  <a:lnTo>
                    <a:pt x="2948089" y="142582"/>
                  </a:lnTo>
                  <a:lnTo>
                    <a:pt x="2976295" y="122326"/>
                  </a:lnTo>
                  <a:lnTo>
                    <a:pt x="2976080" y="122326"/>
                  </a:lnTo>
                  <a:lnTo>
                    <a:pt x="2984855" y="119646"/>
                  </a:lnTo>
                  <a:lnTo>
                    <a:pt x="2994088" y="119367"/>
                  </a:lnTo>
                  <a:lnTo>
                    <a:pt x="3003092" y="121526"/>
                  </a:lnTo>
                  <a:lnTo>
                    <a:pt x="3004324" y="122021"/>
                  </a:lnTo>
                  <a:lnTo>
                    <a:pt x="3005531" y="122326"/>
                  </a:lnTo>
                  <a:lnTo>
                    <a:pt x="3009265" y="123723"/>
                  </a:lnTo>
                  <a:lnTo>
                    <a:pt x="3011322" y="124421"/>
                  </a:lnTo>
                  <a:lnTo>
                    <a:pt x="3014688" y="125476"/>
                  </a:lnTo>
                  <a:lnTo>
                    <a:pt x="3015653" y="125793"/>
                  </a:lnTo>
                  <a:lnTo>
                    <a:pt x="3054820" y="131241"/>
                  </a:lnTo>
                  <a:lnTo>
                    <a:pt x="3078340" y="129387"/>
                  </a:lnTo>
                  <a:lnTo>
                    <a:pt x="3100019" y="123723"/>
                  </a:lnTo>
                  <a:lnTo>
                    <a:pt x="3109036" y="119367"/>
                  </a:lnTo>
                  <a:lnTo>
                    <a:pt x="3110052" y="118872"/>
                  </a:lnTo>
                  <a:lnTo>
                    <a:pt x="3118853" y="114617"/>
                  </a:lnTo>
                  <a:lnTo>
                    <a:pt x="3133801" y="102438"/>
                  </a:lnTo>
                  <a:lnTo>
                    <a:pt x="3145840" y="78854"/>
                  </a:lnTo>
                  <a:close/>
                </a:path>
                <a:path w="4407534" h="1424305">
                  <a:moveTo>
                    <a:pt x="3211868" y="513372"/>
                  </a:moveTo>
                  <a:lnTo>
                    <a:pt x="3153689" y="513372"/>
                  </a:lnTo>
                  <a:lnTo>
                    <a:pt x="3137636" y="475500"/>
                  </a:lnTo>
                  <a:lnTo>
                    <a:pt x="3122206" y="429094"/>
                  </a:lnTo>
                  <a:lnTo>
                    <a:pt x="3110788" y="376847"/>
                  </a:lnTo>
                  <a:lnTo>
                    <a:pt x="3106763" y="321411"/>
                  </a:lnTo>
                  <a:lnTo>
                    <a:pt x="3113532" y="265480"/>
                  </a:lnTo>
                  <a:lnTo>
                    <a:pt x="3114662" y="260946"/>
                  </a:lnTo>
                  <a:lnTo>
                    <a:pt x="3112732" y="256311"/>
                  </a:lnTo>
                  <a:lnTo>
                    <a:pt x="3103854" y="249389"/>
                  </a:lnTo>
                  <a:lnTo>
                    <a:pt x="3097403" y="247408"/>
                  </a:lnTo>
                  <a:lnTo>
                    <a:pt x="2978683" y="247408"/>
                  </a:lnTo>
                  <a:lnTo>
                    <a:pt x="2978683" y="259778"/>
                  </a:lnTo>
                  <a:lnTo>
                    <a:pt x="3091954" y="259778"/>
                  </a:lnTo>
                  <a:lnTo>
                    <a:pt x="3093186" y="260159"/>
                  </a:lnTo>
                  <a:lnTo>
                    <a:pt x="3094977" y="261581"/>
                  </a:lnTo>
                  <a:lnTo>
                    <a:pt x="3095383" y="262559"/>
                  </a:lnTo>
                  <a:lnTo>
                    <a:pt x="3095117" y="263512"/>
                  </a:lnTo>
                  <a:lnTo>
                    <a:pt x="3088081" y="317144"/>
                  </a:lnTo>
                  <a:lnTo>
                    <a:pt x="3090837" y="369481"/>
                  </a:lnTo>
                  <a:lnTo>
                    <a:pt x="3090888" y="370598"/>
                  </a:lnTo>
                  <a:lnTo>
                    <a:pt x="3101136" y="422236"/>
                  </a:lnTo>
                  <a:lnTo>
                    <a:pt x="3116364" y="470382"/>
                  </a:lnTo>
                  <a:lnTo>
                    <a:pt x="3134182" y="513372"/>
                  </a:lnTo>
                  <a:lnTo>
                    <a:pt x="3038144" y="513372"/>
                  </a:lnTo>
                  <a:lnTo>
                    <a:pt x="3026143" y="493674"/>
                  </a:lnTo>
                  <a:lnTo>
                    <a:pt x="3017901" y="478447"/>
                  </a:lnTo>
                  <a:lnTo>
                    <a:pt x="3017901" y="513372"/>
                  </a:lnTo>
                  <a:lnTo>
                    <a:pt x="2567990" y="513372"/>
                  </a:lnTo>
                  <a:lnTo>
                    <a:pt x="2581605" y="490296"/>
                  </a:lnTo>
                  <a:lnTo>
                    <a:pt x="2599309" y="456285"/>
                  </a:lnTo>
                  <a:lnTo>
                    <a:pt x="2618092" y="413448"/>
                  </a:lnTo>
                  <a:lnTo>
                    <a:pt x="2634919" y="363867"/>
                  </a:lnTo>
                  <a:lnTo>
                    <a:pt x="2646781" y="309638"/>
                  </a:lnTo>
                  <a:lnTo>
                    <a:pt x="2650642" y="252844"/>
                  </a:lnTo>
                  <a:lnTo>
                    <a:pt x="2643505" y="195592"/>
                  </a:lnTo>
                  <a:lnTo>
                    <a:pt x="2643251" y="194627"/>
                  </a:lnTo>
                  <a:lnTo>
                    <a:pt x="2643632" y="193649"/>
                  </a:lnTo>
                  <a:lnTo>
                    <a:pt x="2645435" y="192239"/>
                  </a:lnTo>
                  <a:lnTo>
                    <a:pt x="2646692" y="191846"/>
                  </a:lnTo>
                  <a:lnTo>
                    <a:pt x="2939288" y="191846"/>
                  </a:lnTo>
                  <a:lnTo>
                    <a:pt x="2940545" y="192239"/>
                  </a:lnTo>
                  <a:lnTo>
                    <a:pt x="2942348" y="193649"/>
                  </a:lnTo>
                  <a:lnTo>
                    <a:pt x="2942742" y="194627"/>
                  </a:lnTo>
                  <a:lnTo>
                    <a:pt x="2942475" y="195592"/>
                  </a:lnTo>
                  <a:lnTo>
                    <a:pt x="2935300" y="252844"/>
                  </a:lnTo>
                  <a:lnTo>
                    <a:pt x="2939148" y="309638"/>
                  </a:lnTo>
                  <a:lnTo>
                    <a:pt x="2950997" y="363867"/>
                  </a:lnTo>
                  <a:lnTo>
                    <a:pt x="2967812" y="413448"/>
                  </a:lnTo>
                  <a:lnTo>
                    <a:pt x="2986582" y="456285"/>
                  </a:lnTo>
                  <a:lnTo>
                    <a:pt x="3004286" y="490296"/>
                  </a:lnTo>
                  <a:lnTo>
                    <a:pt x="3017901" y="513372"/>
                  </a:lnTo>
                  <a:lnTo>
                    <a:pt x="3017901" y="478447"/>
                  </a:lnTo>
                  <a:lnTo>
                    <a:pt x="3008757" y="461543"/>
                  </a:lnTo>
                  <a:lnTo>
                    <a:pt x="2989427" y="419354"/>
                  </a:lnTo>
                  <a:lnTo>
                    <a:pt x="2971558" y="369481"/>
                  </a:lnTo>
                  <a:lnTo>
                    <a:pt x="2958566" y="314299"/>
                  </a:lnTo>
                  <a:lnTo>
                    <a:pt x="2953880" y="256311"/>
                  </a:lnTo>
                  <a:lnTo>
                    <a:pt x="2954274" y="252844"/>
                  </a:lnTo>
                  <a:lnTo>
                    <a:pt x="2960890" y="197561"/>
                  </a:lnTo>
                  <a:lnTo>
                    <a:pt x="2962021" y="193027"/>
                  </a:lnTo>
                  <a:lnTo>
                    <a:pt x="2961538" y="191846"/>
                  </a:lnTo>
                  <a:lnTo>
                    <a:pt x="2960090" y="188391"/>
                  </a:lnTo>
                  <a:lnTo>
                    <a:pt x="2951213" y="181457"/>
                  </a:lnTo>
                  <a:lnTo>
                    <a:pt x="2944774" y="179476"/>
                  </a:lnTo>
                  <a:lnTo>
                    <a:pt x="2641231" y="179476"/>
                  </a:lnTo>
                  <a:lnTo>
                    <a:pt x="2634780" y="181457"/>
                  </a:lnTo>
                  <a:lnTo>
                    <a:pt x="2625902" y="188391"/>
                  </a:lnTo>
                  <a:lnTo>
                    <a:pt x="2623972" y="193027"/>
                  </a:lnTo>
                  <a:lnTo>
                    <a:pt x="2625090" y="197561"/>
                  </a:lnTo>
                  <a:lnTo>
                    <a:pt x="2631668" y="252844"/>
                  </a:lnTo>
                  <a:lnTo>
                    <a:pt x="2627350" y="314299"/>
                  </a:lnTo>
                  <a:lnTo>
                    <a:pt x="2614345" y="369481"/>
                  </a:lnTo>
                  <a:lnTo>
                    <a:pt x="2596477" y="419354"/>
                  </a:lnTo>
                  <a:lnTo>
                    <a:pt x="2577134" y="461543"/>
                  </a:lnTo>
                  <a:lnTo>
                    <a:pt x="2547747" y="513372"/>
                  </a:lnTo>
                  <a:lnTo>
                    <a:pt x="2450096" y="513372"/>
                  </a:lnTo>
                  <a:lnTo>
                    <a:pt x="2467902" y="470382"/>
                  </a:lnTo>
                  <a:lnTo>
                    <a:pt x="2483142" y="422236"/>
                  </a:lnTo>
                  <a:lnTo>
                    <a:pt x="2493378" y="370598"/>
                  </a:lnTo>
                  <a:lnTo>
                    <a:pt x="2496197" y="317144"/>
                  </a:lnTo>
                  <a:lnTo>
                    <a:pt x="2489162" y="263512"/>
                  </a:lnTo>
                  <a:lnTo>
                    <a:pt x="2488895" y="262559"/>
                  </a:lnTo>
                  <a:lnTo>
                    <a:pt x="2489289" y="261581"/>
                  </a:lnTo>
                  <a:lnTo>
                    <a:pt x="2491079" y="260159"/>
                  </a:lnTo>
                  <a:lnTo>
                    <a:pt x="2492311" y="259778"/>
                  </a:lnTo>
                  <a:lnTo>
                    <a:pt x="2605595" y="259778"/>
                  </a:lnTo>
                  <a:lnTo>
                    <a:pt x="2605595" y="247408"/>
                  </a:lnTo>
                  <a:lnTo>
                    <a:pt x="2486863" y="247408"/>
                  </a:lnTo>
                  <a:lnTo>
                    <a:pt x="2480424" y="249389"/>
                  </a:lnTo>
                  <a:lnTo>
                    <a:pt x="2471547" y="256311"/>
                  </a:lnTo>
                  <a:lnTo>
                    <a:pt x="2469629" y="260946"/>
                  </a:lnTo>
                  <a:lnTo>
                    <a:pt x="2470759" y="265480"/>
                  </a:lnTo>
                  <a:lnTo>
                    <a:pt x="2477516" y="321411"/>
                  </a:lnTo>
                  <a:lnTo>
                    <a:pt x="2473502" y="376847"/>
                  </a:lnTo>
                  <a:lnTo>
                    <a:pt x="2462072" y="429094"/>
                  </a:lnTo>
                  <a:lnTo>
                    <a:pt x="2446642" y="475500"/>
                  </a:lnTo>
                  <a:lnTo>
                    <a:pt x="2430589" y="513372"/>
                  </a:lnTo>
                  <a:lnTo>
                    <a:pt x="2372410" y="513372"/>
                  </a:lnTo>
                  <a:lnTo>
                    <a:pt x="2372410" y="525741"/>
                  </a:lnTo>
                  <a:lnTo>
                    <a:pt x="3211868" y="525741"/>
                  </a:lnTo>
                  <a:lnTo>
                    <a:pt x="3211868" y="513372"/>
                  </a:lnTo>
                  <a:close/>
                </a:path>
                <a:path w="4407534" h="1424305">
                  <a:moveTo>
                    <a:pt x="4407433" y="948093"/>
                  </a:moveTo>
                  <a:lnTo>
                    <a:pt x="4379607" y="929830"/>
                  </a:lnTo>
                  <a:lnTo>
                    <a:pt x="4379607" y="947305"/>
                  </a:lnTo>
                  <a:lnTo>
                    <a:pt x="4196219" y="1048715"/>
                  </a:lnTo>
                  <a:lnTo>
                    <a:pt x="4196219" y="1167053"/>
                  </a:lnTo>
                  <a:lnTo>
                    <a:pt x="4110253" y="1119505"/>
                  </a:lnTo>
                  <a:lnTo>
                    <a:pt x="4110571" y="1117930"/>
                  </a:lnTo>
                  <a:lnTo>
                    <a:pt x="4110558" y="1112291"/>
                  </a:lnTo>
                  <a:lnTo>
                    <a:pt x="4134713" y="1098918"/>
                  </a:lnTo>
                  <a:lnTo>
                    <a:pt x="4182275" y="1072616"/>
                  </a:lnTo>
                  <a:lnTo>
                    <a:pt x="4196118" y="1166380"/>
                  </a:lnTo>
                  <a:lnTo>
                    <a:pt x="4196219" y="1167053"/>
                  </a:lnTo>
                  <a:lnTo>
                    <a:pt x="4196219" y="1048715"/>
                  </a:lnTo>
                  <a:lnTo>
                    <a:pt x="4105452" y="1098905"/>
                  </a:lnTo>
                  <a:lnTo>
                    <a:pt x="4101325" y="1094028"/>
                  </a:lnTo>
                  <a:lnTo>
                    <a:pt x="4096562" y="1090015"/>
                  </a:lnTo>
                  <a:lnTo>
                    <a:pt x="4096118" y="1089647"/>
                  </a:lnTo>
                  <a:lnTo>
                    <a:pt x="4091914" y="1087043"/>
                  </a:lnTo>
                  <a:lnTo>
                    <a:pt x="4091914" y="1114755"/>
                  </a:lnTo>
                  <a:lnTo>
                    <a:pt x="4090530" y="1119505"/>
                  </a:lnTo>
                  <a:lnTo>
                    <a:pt x="4089044" y="1124381"/>
                  </a:lnTo>
                  <a:lnTo>
                    <a:pt x="4081068" y="1132332"/>
                  </a:lnTo>
                  <a:lnTo>
                    <a:pt x="4080827" y="1132332"/>
                  </a:lnTo>
                  <a:lnTo>
                    <a:pt x="4069308" y="1137551"/>
                  </a:lnTo>
                  <a:lnTo>
                    <a:pt x="4068915" y="1137551"/>
                  </a:lnTo>
                  <a:lnTo>
                    <a:pt x="4054995" y="1139494"/>
                  </a:lnTo>
                  <a:lnTo>
                    <a:pt x="4054208" y="1139494"/>
                  </a:lnTo>
                  <a:lnTo>
                    <a:pt x="4039539" y="1137551"/>
                  </a:lnTo>
                  <a:lnTo>
                    <a:pt x="4027754" y="1132332"/>
                  </a:lnTo>
                  <a:lnTo>
                    <a:pt x="4027589" y="1132205"/>
                  </a:lnTo>
                  <a:lnTo>
                    <a:pt x="4027589" y="1147648"/>
                  </a:lnTo>
                  <a:lnTo>
                    <a:pt x="3795318" y="1328331"/>
                  </a:lnTo>
                  <a:lnTo>
                    <a:pt x="3728783" y="1284655"/>
                  </a:lnTo>
                  <a:lnTo>
                    <a:pt x="3730091" y="1283893"/>
                  </a:lnTo>
                  <a:lnTo>
                    <a:pt x="3941343" y="1166380"/>
                  </a:lnTo>
                  <a:lnTo>
                    <a:pt x="4003725" y="1131671"/>
                  </a:lnTo>
                  <a:lnTo>
                    <a:pt x="4008196" y="1136561"/>
                  </a:lnTo>
                  <a:lnTo>
                    <a:pt x="4013746" y="1140891"/>
                  </a:lnTo>
                  <a:lnTo>
                    <a:pt x="4020489" y="1144714"/>
                  </a:lnTo>
                  <a:lnTo>
                    <a:pt x="4027589" y="1147648"/>
                  </a:lnTo>
                  <a:lnTo>
                    <a:pt x="4027589" y="1132205"/>
                  </a:lnTo>
                  <a:lnTo>
                    <a:pt x="4026966" y="1131671"/>
                  </a:lnTo>
                  <a:lnTo>
                    <a:pt x="4019473" y="1124381"/>
                  </a:lnTo>
                  <a:lnTo>
                    <a:pt x="4016502" y="1114755"/>
                  </a:lnTo>
                  <a:lnTo>
                    <a:pt x="4019473" y="1105128"/>
                  </a:lnTo>
                  <a:lnTo>
                    <a:pt x="4025849" y="1098918"/>
                  </a:lnTo>
                  <a:lnTo>
                    <a:pt x="4027551" y="1097254"/>
                  </a:lnTo>
                  <a:lnTo>
                    <a:pt x="4039539" y="1091958"/>
                  </a:lnTo>
                  <a:lnTo>
                    <a:pt x="4054208" y="1090015"/>
                  </a:lnTo>
                  <a:lnTo>
                    <a:pt x="4068889" y="1091958"/>
                  </a:lnTo>
                  <a:lnTo>
                    <a:pt x="4080865" y="1097254"/>
                  </a:lnTo>
                  <a:lnTo>
                    <a:pt x="4088942" y="1105128"/>
                  </a:lnTo>
                  <a:lnTo>
                    <a:pt x="4091914" y="1114755"/>
                  </a:lnTo>
                  <a:lnTo>
                    <a:pt x="4091914" y="1087043"/>
                  </a:lnTo>
                  <a:lnTo>
                    <a:pt x="4089958" y="1085824"/>
                  </a:lnTo>
                  <a:lnTo>
                    <a:pt x="4082961" y="1082662"/>
                  </a:lnTo>
                  <a:lnTo>
                    <a:pt x="4088612" y="1078191"/>
                  </a:lnTo>
                  <a:lnTo>
                    <a:pt x="4184485" y="1003617"/>
                  </a:lnTo>
                  <a:lnTo>
                    <a:pt x="4313047" y="903630"/>
                  </a:lnTo>
                  <a:lnTo>
                    <a:pt x="4379607" y="947305"/>
                  </a:lnTo>
                  <a:lnTo>
                    <a:pt x="4379607" y="929830"/>
                  </a:lnTo>
                  <a:lnTo>
                    <a:pt x="4339704" y="903630"/>
                  </a:lnTo>
                  <a:lnTo>
                    <a:pt x="4311866" y="885355"/>
                  </a:lnTo>
                  <a:lnTo>
                    <a:pt x="4159847" y="1003617"/>
                  </a:lnTo>
                  <a:lnTo>
                    <a:pt x="4147528" y="993800"/>
                  </a:lnTo>
                  <a:lnTo>
                    <a:pt x="4147528" y="1013244"/>
                  </a:lnTo>
                  <a:lnTo>
                    <a:pt x="4064012" y="1078191"/>
                  </a:lnTo>
                  <a:lnTo>
                    <a:pt x="4057535" y="1077417"/>
                  </a:lnTo>
                  <a:lnTo>
                    <a:pt x="4050906" y="1077417"/>
                  </a:lnTo>
                  <a:lnTo>
                    <a:pt x="4044429" y="1078191"/>
                  </a:lnTo>
                  <a:lnTo>
                    <a:pt x="4025468" y="1063459"/>
                  </a:lnTo>
                  <a:lnTo>
                    <a:pt x="4025468" y="1082662"/>
                  </a:lnTo>
                  <a:lnTo>
                    <a:pt x="4018432" y="1085824"/>
                  </a:lnTo>
                  <a:lnTo>
                    <a:pt x="4012260" y="1089647"/>
                  </a:lnTo>
                  <a:lnTo>
                    <a:pt x="4007053" y="1094028"/>
                  </a:lnTo>
                  <a:lnTo>
                    <a:pt x="4002913" y="1098918"/>
                  </a:lnTo>
                  <a:lnTo>
                    <a:pt x="3997934" y="1096175"/>
                  </a:lnTo>
                  <a:lnTo>
                    <a:pt x="3997934" y="1118666"/>
                  </a:lnTo>
                  <a:lnTo>
                    <a:pt x="3912158" y="1166380"/>
                  </a:lnTo>
                  <a:lnTo>
                    <a:pt x="3926103" y="1072616"/>
                  </a:lnTo>
                  <a:lnTo>
                    <a:pt x="3997820" y="1112291"/>
                  </a:lnTo>
                  <a:lnTo>
                    <a:pt x="3997934" y="1118666"/>
                  </a:lnTo>
                  <a:lnTo>
                    <a:pt x="3997934" y="1096175"/>
                  </a:lnTo>
                  <a:lnTo>
                    <a:pt x="3955351" y="1072616"/>
                  </a:lnTo>
                  <a:lnTo>
                    <a:pt x="3728783" y="947305"/>
                  </a:lnTo>
                  <a:lnTo>
                    <a:pt x="3795318" y="903630"/>
                  </a:lnTo>
                  <a:lnTo>
                    <a:pt x="4025468" y="1082662"/>
                  </a:lnTo>
                  <a:lnTo>
                    <a:pt x="4025468" y="1063459"/>
                  </a:lnTo>
                  <a:lnTo>
                    <a:pt x="3960901" y="1013244"/>
                  </a:lnTo>
                  <a:lnTo>
                    <a:pt x="3972979" y="1003617"/>
                  </a:lnTo>
                  <a:lnTo>
                    <a:pt x="4054208" y="938872"/>
                  </a:lnTo>
                  <a:lnTo>
                    <a:pt x="4147528" y="1013244"/>
                  </a:lnTo>
                  <a:lnTo>
                    <a:pt x="4147528" y="993800"/>
                  </a:lnTo>
                  <a:lnTo>
                    <a:pt x="4078630" y="938872"/>
                  </a:lnTo>
                  <a:lnTo>
                    <a:pt x="4054208" y="919416"/>
                  </a:lnTo>
                  <a:lnTo>
                    <a:pt x="3948544" y="1003617"/>
                  </a:lnTo>
                  <a:lnTo>
                    <a:pt x="3819995" y="903630"/>
                  </a:lnTo>
                  <a:lnTo>
                    <a:pt x="3796500" y="885355"/>
                  </a:lnTo>
                  <a:lnTo>
                    <a:pt x="3700945" y="948093"/>
                  </a:lnTo>
                  <a:lnTo>
                    <a:pt x="3908602" y="1062939"/>
                  </a:lnTo>
                  <a:lnTo>
                    <a:pt x="3891534" y="1177848"/>
                  </a:lnTo>
                  <a:lnTo>
                    <a:pt x="3700957" y="1283893"/>
                  </a:lnTo>
                  <a:lnTo>
                    <a:pt x="3796500" y="1346619"/>
                  </a:lnTo>
                  <a:lnTo>
                    <a:pt x="3819995" y="1328331"/>
                  </a:lnTo>
                  <a:lnTo>
                    <a:pt x="3875125" y="1285392"/>
                  </a:lnTo>
                  <a:lnTo>
                    <a:pt x="3857091" y="1411719"/>
                  </a:lnTo>
                  <a:lnTo>
                    <a:pt x="3818572" y="1411719"/>
                  </a:lnTo>
                  <a:lnTo>
                    <a:pt x="3818572" y="1424089"/>
                  </a:lnTo>
                  <a:lnTo>
                    <a:pt x="4289844" y="1424089"/>
                  </a:lnTo>
                  <a:lnTo>
                    <a:pt x="4289844" y="1411719"/>
                  </a:lnTo>
                  <a:lnTo>
                    <a:pt x="4251287" y="1411719"/>
                  </a:lnTo>
                  <a:lnTo>
                    <a:pt x="4233215" y="1285392"/>
                  </a:lnTo>
                  <a:lnTo>
                    <a:pt x="4311866" y="1346619"/>
                  </a:lnTo>
                  <a:lnTo>
                    <a:pt x="4339729" y="1328331"/>
                  </a:lnTo>
                  <a:lnTo>
                    <a:pt x="4407420" y="1283893"/>
                  </a:lnTo>
                  <a:lnTo>
                    <a:pt x="4379607" y="1268514"/>
                  </a:lnTo>
                  <a:lnTo>
                    <a:pt x="4379607" y="1284655"/>
                  </a:lnTo>
                  <a:lnTo>
                    <a:pt x="4313047" y="1328331"/>
                  </a:lnTo>
                  <a:lnTo>
                    <a:pt x="4257840" y="1285392"/>
                  </a:lnTo>
                  <a:lnTo>
                    <a:pt x="4232402" y="1265605"/>
                  </a:lnTo>
                  <a:lnTo>
                    <a:pt x="4232402" y="1411719"/>
                  </a:lnTo>
                  <a:lnTo>
                    <a:pt x="4120184" y="1411719"/>
                  </a:lnTo>
                  <a:lnTo>
                    <a:pt x="4120184" y="1326337"/>
                  </a:lnTo>
                  <a:lnTo>
                    <a:pt x="4115003" y="1309484"/>
                  </a:lnTo>
                  <a:lnTo>
                    <a:pt x="4101338" y="1296187"/>
                  </a:lnTo>
                  <a:lnTo>
                    <a:pt x="4101338" y="1326337"/>
                  </a:lnTo>
                  <a:lnTo>
                    <a:pt x="4101338" y="1411719"/>
                  </a:lnTo>
                  <a:lnTo>
                    <a:pt x="4007078" y="1411719"/>
                  </a:lnTo>
                  <a:lnTo>
                    <a:pt x="4007078" y="1326337"/>
                  </a:lnTo>
                  <a:lnTo>
                    <a:pt x="4010787" y="1314297"/>
                  </a:lnTo>
                  <a:lnTo>
                    <a:pt x="4020883" y="1304467"/>
                  </a:lnTo>
                  <a:lnTo>
                    <a:pt x="4035869" y="1297838"/>
                  </a:lnTo>
                  <a:lnTo>
                    <a:pt x="4054208" y="1295412"/>
                  </a:lnTo>
                  <a:lnTo>
                    <a:pt x="4072559" y="1297838"/>
                  </a:lnTo>
                  <a:lnTo>
                    <a:pt x="4087533" y="1304467"/>
                  </a:lnTo>
                  <a:lnTo>
                    <a:pt x="4097629" y="1314297"/>
                  </a:lnTo>
                  <a:lnTo>
                    <a:pt x="4101338" y="1326337"/>
                  </a:lnTo>
                  <a:lnTo>
                    <a:pt x="4101338" y="1296187"/>
                  </a:lnTo>
                  <a:lnTo>
                    <a:pt x="4100855" y="1295717"/>
                  </a:lnTo>
                  <a:lnTo>
                    <a:pt x="4100157" y="1295412"/>
                  </a:lnTo>
                  <a:lnTo>
                    <a:pt x="4079887" y="1286446"/>
                  </a:lnTo>
                  <a:lnTo>
                    <a:pt x="4054208" y="1283042"/>
                  </a:lnTo>
                  <a:lnTo>
                    <a:pt x="4028529" y="1286446"/>
                  </a:lnTo>
                  <a:lnTo>
                    <a:pt x="4007548" y="1295717"/>
                  </a:lnTo>
                  <a:lnTo>
                    <a:pt x="3993413" y="1309484"/>
                  </a:lnTo>
                  <a:lnTo>
                    <a:pt x="3988231" y="1326337"/>
                  </a:lnTo>
                  <a:lnTo>
                    <a:pt x="3988231" y="1411719"/>
                  </a:lnTo>
                  <a:lnTo>
                    <a:pt x="3876065" y="1411719"/>
                  </a:lnTo>
                  <a:lnTo>
                    <a:pt x="3894137" y="1285392"/>
                  </a:lnTo>
                  <a:lnTo>
                    <a:pt x="3896512" y="1268818"/>
                  </a:lnTo>
                  <a:lnTo>
                    <a:pt x="4047210" y="1151547"/>
                  </a:lnTo>
                  <a:lnTo>
                    <a:pt x="4051871" y="1151953"/>
                  </a:lnTo>
                  <a:lnTo>
                    <a:pt x="4056596" y="1151953"/>
                  </a:lnTo>
                  <a:lnTo>
                    <a:pt x="4061256" y="1151547"/>
                  </a:lnTo>
                  <a:lnTo>
                    <a:pt x="4211967" y="1268818"/>
                  </a:lnTo>
                  <a:lnTo>
                    <a:pt x="4232402" y="1411719"/>
                  </a:lnTo>
                  <a:lnTo>
                    <a:pt x="4232402" y="1265605"/>
                  </a:lnTo>
                  <a:lnTo>
                    <a:pt x="4085844" y="1151547"/>
                  </a:lnTo>
                  <a:lnTo>
                    <a:pt x="4080840" y="1147648"/>
                  </a:lnTo>
                  <a:lnTo>
                    <a:pt x="4087939" y="1144714"/>
                  </a:lnTo>
                  <a:lnTo>
                    <a:pt x="4094276" y="1141145"/>
                  </a:lnTo>
                  <a:lnTo>
                    <a:pt x="4096448" y="1139494"/>
                  </a:lnTo>
                  <a:lnTo>
                    <a:pt x="4099725" y="1137005"/>
                  </a:lnTo>
                  <a:lnTo>
                    <a:pt x="4104195" y="1132332"/>
                  </a:lnTo>
                  <a:lnTo>
                    <a:pt x="4379607" y="1284655"/>
                  </a:lnTo>
                  <a:lnTo>
                    <a:pt x="4379607" y="1268514"/>
                  </a:lnTo>
                  <a:lnTo>
                    <a:pt x="4216844" y="1178458"/>
                  </a:lnTo>
                  <a:lnTo>
                    <a:pt x="4215155" y="1167053"/>
                  </a:lnTo>
                  <a:lnTo>
                    <a:pt x="4201210" y="1072616"/>
                  </a:lnTo>
                  <a:lnTo>
                    <a:pt x="4199775" y="1062939"/>
                  </a:lnTo>
                  <a:lnTo>
                    <a:pt x="4407433" y="94809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4" name="object 114" descr=""/>
          <p:cNvSpPr txBox="1"/>
          <p:nvPr/>
        </p:nvSpPr>
        <p:spPr>
          <a:xfrm>
            <a:off x="7089140" y="1817941"/>
            <a:ext cx="655955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5" b="1">
                <a:latin typeface="Tahoma"/>
                <a:cs typeface="Tahoma"/>
              </a:rPr>
              <a:t>Batteries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15" name="object 115" descr=""/>
          <p:cNvSpPr txBox="1"/>
          <p:nvPr/>
        </p:nvSpPr>
        <p:spPr>
          <a:xfrm>
            <a:off x="7078980" y="2680398"/>
            <a:ext cx="636905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90" b="1">
                <a:latin typeface="Tahoma"/>
                <a:cs typeface="Tahoma"/>
              </a:rPr>
              <a:t>Inverters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16" name="object 116" descr=""/>
          <p:cNvSpPr txBox="1"/>
          <p:nvPr/>
        </p:nvSpPr>
        <p:spPr>
          <a:xfrm>
            <a:off x="8076945" y="2681604"/>
            <a:ext cx="1150620" cy="389890"/>
          </a:xfrm>
          <a:prstGeom prst="rect">
            <a:avLst/>
          </a:prstGeom>
        </p:spPr>
        <p:txBody>
          <a:bodyPr wrap="square" lIns="0" tIns="19685" rIns="0" bIns="0" rtlCol="0" vert="horz">
            <a:spAutoFit/>
          </a:bodyPr>
          <a:lstStyle/>
          <a:p>
            <a:pPr marL="12700" marR="5080" indent="150495">
              <a:lnSpc>
                <a:spcPts val="1430"/>
              </a:lnSpc>
              <a:spcBef>
                <a:spcPts val="155"/>
              </a:spcBef>
            </a:pPr>
            <a:r>
              <a:rPr dirty="0" sz="1200" spc="-85" b="1">
                <a:latin typeface="Tahoma"/>
                <a:cs typeface="Tahoma"/>
              </a:rPr>
              <a:t>High</a:t>
            </a:r>
            <a:r>
              <a:rPr dirty="0" sz="1200" spc="-60" b="1">
                <a:latin typeface="Tahoma"/>
                <a:cs typeface="Tahoma"/>
              </a:rPr>
              <a:t> </a:t>
            </a:r>
            <a:r>
              <a:rPr dirty="0" sz="1200" spc="-10" b="1">
                <a:latin typeface="Tahoma"/>
                <a:cs typeface="Tahoma"/>
              </a:rPr>
              <a:t>quality </a:t>
            </a:r>
            <a:r>
              <a:rPr dirty="0" sz="1200" spc="-40" b="1">
                <a:latin typeface="Tahoma"/>
                <a:cs typeface="Tahoma"/>
              </a:rPr>
              <a:t>critical</a:t>
            </a:r>
            <a:r>
              <a:rPr dirty="0" sz="1200" spc="-65" b="1">
                <a:latin typeface="Tahoma"/>
                <a:cs typeface="Tahoma"/>
              </a:rPr>
              <a:t> minerals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17" name="object 117" descr=""/>
          <p:cNvSpPr txBox="1"/>
          <p:nvPr/>
        </p:nvSpPr>
        <p:spPr>
          <a:xfrm>
            <a:off x="9437369" y="2681604"/>
            <a:ext cx="814705" cy="3898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ts val="1435"/>
              </a:lnSpc>
              <a:spcBef>
                <a:spcPts val="100"/>
              </a:spcBef>
            </a:pPr>
            <a:r>
              <a:rPr dirty="0" sz="1200" spc="-20" b="1">
                <a:latin typeface="Tahoma"/>
                <a:cs typeface="Tahoma"/>
              </a:rPr>
              <a:t>ADAS</a:t>
            </a:r>
            <a:endParaRPr sz="1200">
              <a:latin typeface="Tahoma"/>
              <a:cs typeface="Tahoma"/>
            </a:endParaRPr>
          </a:p>
          <a:p>
            <a:pPr algn="ctr">
              <a:lnSpc>
                <a:spcPts val="1435"/>
              </a:lnSpc>
            </a:pPr>
            <a:r>
              <a:rPr dirty="0" sz="1200" spc="-60" b="1">
                <a:latin typeface="Tahoma"/>
                <a:cs typeface="Tahoma"/>
              </a:rPr>
              <a:t>Technology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18" name="object 118" descr=""/>
          <p:cNvSpPr txBox="1"/>
          <p:nvPr/>
        </p:nvSpPr>
        <p:spPr>
          <a:xfrm>
            <a:off x="10616818" y="2681604"/>
            <a:ext cx="852805" cy="389890"/>
          </a:xfrm>
          <a:prstGeom prst="rect">
            <a:avLst/>
          </a:prstGeom>
        </p:spPr>
        <p:txBody>
          <a:bodyPr wrap="square" lIns="0" tIns="19685" rIns="0" bIns="0" rtlCol="0" vert="horz">
            <a:spAutoFit/>
          </a:bodyPr>
          <a:lstStyle/>
          <a:p>
            <a:pPr marL="95250" marR="5080" indent="-82550">
              <a:lnSpc>
                <a:spcPts val="1430"/>
              </a:lnSpc>
              <a:spcBef>
                <a:spcPts val="155"/>
              </a:spcBef>
            </a:pPr>
            <a:r>
              <a:rPr dirty="0" sz="1200" spc="-50" b="1">
                <a:latin typeface="Tahoma"/>
                <a:cs typeface="Tahoma"/>
              </a:rPr>
              <a:t>Sustainable </a:t>
            </a:r>
            <a:r>
              <a:rPr dirty="0" sz="1200" spc="-10" b="1">
                <a:latin typeface="Tahoma"/>
                <a:cs typeface="Tahoma"/>
              </a:rPr>
              <a:t>Solutions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19" name="object 119" descr=""/>
          <p:cNvSpPr txBox="1"/>
          <p:nvPr/>
        </p:nvSpPr>
        <p:spPr>
          <a:xfrm>
            <a:off x="10738484" y="1817941"/>
            <a:ext cx="570865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75" b="1">
                <a:latin typeface="Tahoma"/>
                <a:cs typeface="Tahoma"/>
              </a:rPr>
              <a:t>EV</a:t>
            </a:r>
            <a:r>
              <a:rPr dirty="0" sz="1200" spc="-110" b="1">
                <a:latin typeface="Tahoma"/>
                <a:cs typeface="Tahoma"/>
              </a:rPr>
              <a:t> </a:t>
            </a:r>
            <a:r>
              <a:rPr dirty="0" sz="1200" spc="-55" b="1">
                <a:latin typeface="Tahoma"/>
                <a:cs typeface="Tahoma"/>
              </a:rPr>
              <a:t>Tires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20" name="object 120" descr=""/>
          <p:cNvSpPr txBox="1"/>
          <p:nvPr/>
        </p:nvSpPr>
        <p:spPr>
          <a:xfrm>
            <a:off x="9304401" y="1817941"/>
            <a:ext cx="985519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75" b="1">
                <a:latin typeface="Tahoma"/>
                <a:cs typeface="Tahoma"/>
              </a:rPr>
              <a:t>Infrastructure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21" name="object 121" descr=""/>
          <p:cNvSpPr txBox="1"/>
          <p:nvPr/>
        </p:nvSpPr>
        <p:spPr>
          <a:xfrm>
            <a:off x="8329294" y="1832292"/>
            <a:ext cx="556260" cy="390525"/>
          </a:xfrm>
          <a:prstGeom prst="rect">
            <a:avLst/>
          </a:prstGeom>
        </p:spPr>
        <p:txBody>
          <a:bodyPr wrap="square" lIns="0" tIns="19685" rIns="0" bIns="0" rtlCol="0" vert="horz">
            <a:spAutoFit/>
          </a:bodyPr>
          <a:lstStyle/>
          <a:p>
            <a:pPr marL="36195" marR="5080" indent="-24130">
              <a:lnSpc>
                <a:spcPts val="1430"/>
              </a:lnSpc>
              <a:spcBef>
                <a:spcPts val="155"/>
              </a:spcBef>
            </a:pPr>
            <a:r>
              <a:rPr dirty="0" sz="1200" spc="-50" b="1">
                <a:latin typeface="Tahoma"/>
                <a:cs typeface="Tahoma"/>
              </a:rPr>
              <a:t>Electric </a:t>
            </a:r>
            <a:r>
              <a:rPr dirty="0" sz="1200" spc="-45" b="1">
                <a:latin typeface="Tahoma"/>
                <a:cs typeface="Tahoma"/>
              </a:rPr>
              <a:t>Motors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122" name="object 122" descr=""/>
          <p:cNvGrpSpPr/>
          <p:nvPr/>
        </p:nvGrpSpPr>
        <p:grpSpPr>
          <a:xfrm>
            <a:off x="6494526" y="1276413"/>
            <a:ext cx="5327650" cy="2306955"/>
            <a:chOff x="6494526" y="1276413"/>
            <a:chExt cx="5327650" cy="2306955"/>
          </a:xfrm>
        </p:grpSpPr>
        <p:sp>
          <p:nvSpPr>
            <p:cNvPr id="123" name="object 123" descr=""/>
            <p:cNvSpPr/>
            <p:nvPr/>
          </p:nvSpPr>
          <p:spPr>
            <a:xfrm>
              <a:off x="10539476" y="1290700"/>
              <a:ext cx="990600" cy="1828800"/>
            </a:xfrm>
            <a:custGeom>
              <a:avLst/>
              <a:gdLst/>
              <a:ahLst/>
              <a:cxnLst/>
              <a:rect l="l" t="t" r="r" b="b"/>
              <a:pathLst>
                <a:path w="990600" h="1828800">
                  <a:moveTo>
                    <a:pt x="0" y="165100"/>
                  </a:moveTo>
                  <a:lnTo>
                    <a:pt x="5897" y="121208"/>
                  </a:lnTo>
                  <a:lnTo>
                    <a:pt x="22540" y="81769"/>
                  </a:lnTo>
                  <a:lnTo>
                    <a:pt x="48355" y="48355"/>
                  </a:lnTo>
                  <a:lnTo>
                    <a:pt x="81769" y="22540"/>
                  </a:lnTo>
                  <a:lnTo>
                    <a:pt x="121208" y="5897"/>
                  </a:lnTo>
                  <a:lnTo>
                    <a:pt x="165100" y="0"/>
                  </a:lnTo>
                  <a:lnTo>
                    <a:pt x="825373" y="0"/>
                  </a:lnTo>
                  <a:lnTo>
                    <a:pt x="869273" y="5897"/>
                  </a:lnTo>
                  <a:lnTo>
                    <a:pt x="908736" y="22540"/>
                  </a:lnTo>
                  <a:lnTo>
                    <a:pt x="942181" y="48355"/>
                  </a:lnTo>
                  <a:lnTo>
                    <a:pt x="968026" y="81769"/>
                  </a:lnTo>
                  <a:lnTo>
                    <a:pt x="984693" y="121208"/>
                  </a:lnTo>
                  <a:lnTo>
                    <a:pt x="990600" y="165100"/>
                  </a:lnTo>
                  <a:lnTo>
                    <a:pt x="990600" y="1663573"/>
                  </a:lnTo>
                  <a:lnTo>
                    <a:pt x="984693" y="1707464"/>
                  </a:lnTo>
                  <a:lnTo>
                    <a:pt x="968026" y="1746903"/>
                  </a:lnTo>
                  <a:lnTo>
                    <a:pt x="942181" y="1780317"/>
                  </a:lnTo>
                  <a:lnTo>
                    <a:pt x="908736" y="1806132"/>
                  </a:lnTo>
                  <a:lnTo>
                    <a:pt x="869273" y="1822775"/>
                  </a:lnTo>
                  <a:lnTo>
                    <a:pt x="825373" y="1828673"/>
                  </a:lnTo>
                  <a:lnTo>
                    <a:pt x="165100" y="1828673"/>
                  </a:lnTo>
                  <a:lnTo>
                    <a:pt x="121208" y="1822775"/>
                  </a:lnTo>
                  <a:lnTo>
                    <a:pt x="81769" y="1806132"/>
                  </a:lnTo>
                  <a:lnTo>
                    <a:pt x="48355" y="1780317"/>
                  </a:lnTo>
                  <a:lnTo>
                    <a:pt x="22540" y="1746903"/>
                  </a:lnTo>
                  <a:lnTo>
                    <a:pt x="5897" y="1707464"/>
                  </a:lnTo>
                  <a:lnTo>
                    <a:pt x="0" y="1663573"/>
                  </a:lnTo>
                  <a:lnTo>
                    <a:pt x="0" y="165100"/>
                  </a:lnTo>
                  <a:close/>
                </a:path>
              </a:pathLst>
            </a:custGeom>
            <a:ln w="28575">
              <a:solidFill>
                <a:srgbClr val="EC1B23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4" name="object 124" descr=""/>
            <p:cNvSpPr/>
            <p:nvPr/>
          </p:nvSpPr>
          <p:spPr>
            <a:xfrm>
              <a:off x="6500876" y="3148075"/>
              <a:ext cx="5314950" cy="428625"/>
            </a:xfrm>
            <a:custGeom>
              <a:avLst/>
              <a:gdLst/>
              <a:ahLst/>
              <a:cxnLst/>
              <a:rect l="l" t="t" r="r" b="b"/>
              <a:pathLst>
                <a:path w="5314950" h="428625">
                  <a:moveTo>
                    <a:pt x="0" y="428625"/>
                  </a:moveTo>
                  <a:lnTo>
                    <a:pt x="5314950" y="428625"/>
                  </a:lnTo>
                  <a:lnTo>
                    <a:pt x="5314950" y="0"/>
                  </a:lnTo>
                  <a:lnTo>
                    <a:pt x="0" y="0"/>
                  </a:lnTo>
                  <a:lnTo>
                    <a:pt x="0" y="42862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5" name="object 125" descr=""/>
          <p:cNvSpPr txBox="1"/>
          <p:nvPr/>
        </p:nvSpPr>
        <p:spPr>
          <a:xfrm>
            <a:off x="6581140" y="3170491"/>
            <a:ext cx="4689475" cy="360045"/>
          </a:xfrm>
          <a:prstGeom prst="rect">
            <a:avLst/>
          </a:prstGeom>
        </p:spPr>
        <p:txBody>
          <a:bodyPr wrap="square" lIns="0" tIns="25400" rIns="0" bIns="0" rtlCol="0" vert="horz">
            <a:spAutoFit/>
          </a:bodyPr>
          <a:lstStyle/>
          <a:p>
            <a:pPr marL="12700" marR="5080">
              <a:lnSpc>
                <a:spcPts val="1280"/>
              </a:lnSpc>
              <a:spcBef>
                <a:spcPts val="200"/>
              </a:spcBef>
            </a:pPr>
            <a:r>
              <a:rPr dirty="0" sz="1100">
                <a:latin typeface="Segoe UI Emoji"/>
                <a:cs typeface="Segoe UI Emoji"/>
              </a:rPr>
              <a:t>Pirelli</a:t>
            </a:r>
            <a:r>
              <a:rPr dirty="0" sz="1100" spc="10">
                <a:latin typeface="Segoe UI Emoji"/>
                <a:cs typeface="Segoe UI Emoji"/>
              </a:rPr>
              <a:t> </a:t>
            </a:r>
            <a:r>
              <a:rPr dirty="0" sz="1100">
                <a:latin typeface="Segoe UI Emoji"/>
                <a:cs typeface="Segoe UI Emoji"/>
              </a:rPr>
              <a:t>can</a:t>
            </a:r>
            <a:r>
              <a:rPr dirty="0" sz="1100" spc="-50">
                <a:latin typeface="Segoe UI Emoji"/>
                <a:cs typeface="Segoe UI Emoji"/>
              </a:rPr>
              <a:t> </a:t>
            </a:r>
            <a:r>
              <a:rPr dirty="0" sz="1100">
                <a:latin typeface="Segoe UI Emoji"/>
                <a:cs typeface="Segoe UI Emoji"/>
              </a:rPr>
              <a:t>assist</a:t>
            </a:r>
            <a:r>
              <a:rPr dirty="0" sz="1100" spc="-10">
                <a:latin typeface="Segoe UI Emoji"/>
                <a:cs typeface="Segoe UI Emoji"/>
              </a:rPr>
              <a:t> Ferrari</a:t>
            </a:r>
            <a:r>
              <a:rPr dirty="0" sz="1100" spc="-75">
                <a:latin typeface="Segoe UI Emoji"/>
                <a:cs typeface="Segoe UI Emoji"/>
              </a:rPr>
              <a:t> </a:t>
            </a:r>
            <a:r>
              <a:rPr dirty="0" sz="1100" spc="-10">
                <a:latin typeface="Segoe UI Emoji"/>
                <a:cs typeface="Segoe UI Emoji"/>
              </a:rPr>
              <a:t>with</a:t>
            </a:r>
            <a:r>
              <a:rPr dirty="0" sz="1100" spc="-45">
                <a:latin typeface="Segoe UI Emoji"/>
                <a:cs typeface="Segoe UI Emoji"/>
              </a:rPr>
              <a:t> </a:t>
            </a:r>
            <a:r>
              <a:rPr dirty="0" sz="1100">
                <a:latin typeface="Segoe UI Emoji"/>
                <a:cs typeface="Segoe UI Emoji"/>
              </a:rPr>
              <a:t>these</a:t>
            </a:r>
            <a:r>
              <a:rPr dirty="0" sz="1100" spc="-105">
                <a:latin typeface="Segoe UI Emoji"/>
                <a:cs typeface="Segoe UI Emoji"/>
              </a:rPr>
              <a:t> </a:t>
            </a:r>
            <a:r>
              <a:rPr dirty="0" sz="1100" spc="-20">
                <a:latin typeface="Segoe UI Emoji"/>
                <a:cs typeface="Segoe UI Emoji"/>
              </a:rPr>
              <a:t>targets</a:t>
            </a:r>
            <a:r>
              <a:rPr dirty="0" sz="1100" spc="-50">
                <a:latin typeface="Segoe UI Emoji"/>
                <a:cs typeface="Segoe UI Emoji"/>
              </a:rPr>
              <a:t> </a:t>
            </a:r>
            <a:r>
              <a:rPr dirty="0" sz="1100" spc="-25">
                <a:latin typeface="Segoe UI Emoji"/>
                <a:cs typeface="Segoe UI Emoji"/>
              </a:rPr>
              <a:t>however </a:t>
            </a:r>
            <a:r>
              <a:rPr dirty="0" sz="1100" spc="-30">
                <a:latin typeface="Segoe UI Emoji"/>
                <a:cs typeface="Segoe UI Emoji"/>
              </a:rPr>
              <a:t>it</a:t>
            </a:r>
            <a:r>
              <a:rPr dirty="0" sz="1100" spc="-10">
                <a:latin typeface="Segoe UI Emoji"/>
                <a:cs typeface="Segoe UI Emoji"/>
              </a:rPr>
              <a:t> cannot comprehensively </a:t>
            </a:r>
            <a:r>
              <a:rPr dirty="0" sz="1100" spc="-25">
                <a:latin typeface="Segoe UI Emoji"/>
                <a:cs typeface="Segoe UI Emoji"/>
              </a:rPr>
              <a:t>provide</a:t>
            </a:r>
            <a:r>
              <a:rPr dirty="0" sz="1100" spc="-120">
                <a:latin typeface="Segoe UI Emoji"/>
                <a:cs typeface="Segoe UI Emoji"/>
              </a:rPr>
              <a:t> </a:t>
            </a:r>
            <a:r>
              <a:rPr dirty="0" sz="1100">
                <a:latin typeface="Segoe UI Emoji"/>
                <a:cs typeface="Segoe UI Emoji"/>
              </a:rPr>
              <a:t>what</a:t>
            </a:r>
            <a:r>
              <a:rPr dirty="0" sz="1100" spc="-110">
                <a:latin typeface="Segoe UI Emoji"/>
                <a:cs typeface="Segoe UI Emoji"/>
              </a:rPr>
              <a:t> </a:t>
            </a:r>
            <a:r>
              <a:rPr dirty="0" sz="1100">
                <a:latin typeface="Segoe UI Emoji"/>
                <a:cs typeface="Segoe UI Emoji"/>
              </a:rPr>
              <a:t>Ferrari</a:t>
            </a:r>
            <a:r>
              <a:rPr dirty="0" sz="1100" spc="-5">
                <a:latin typeface="Segoe UI Emoji"/>
                <a:cs typeface="Segoe UI Emoji"/>
              </a:rPr>
              <a:t> </a:t>
            </a:r>
            <a:r>
              <a:rPr dirty="0" sz="1100" spc="-20">
                <a:latin typeface="Segoe UI Emoji"/>
                <a:cs typeface="Segoe UI Emoji"/>
              </a:rPr>
              <a:t>requires</a:t>
            </a:r>
            <a:r>
              <a:rPr dirty="0" sz="1100" spc="30">
                <a:latin typeface="Segoe UI Emoji"/>
                <a:cs typeface="Segoe UI Emoji"/>
              </a:rPr>
              <a:t> </a:t>
            </a:r>
            <a:r>
              <a:rPr dirty="0" sz="1100" spc="-45">
                <a:latin typeface="Segoe UI Emoji"/>
                <a:cs typeface="Segoe UI Emoji"/>
              </a:rPr>
              <a:t>for</a:t>
            </a:r>
            <a:r>
              <a:rPr dirty="0" sz="1100" spc="-40">
                <a:latin typeface="Segoe UI Emoji"/>
                <a:cs typeface="Segoe UI Emoji"/>
              </a:rPr>
              <a:t> </a:t>
            </a:r>
            <a:r>
              <a:rPr dirty="0" sz="1100">
                <a:latin typeface="Segoe UI Emoji"/>
                <a:cs typeface="Segoe UI Emoji"/>
              </a:rPr>
              <a:t>its</a:t>
            </a:r>
            <a:r>
              <a:rPr dirty="0" sz="1100" spc="-65">
                <a:latin typeface="Segoe UI Emoji"/>
                <a:cs typeface="Segoe UI Emoji"/>
              </a:rPr>
              <a:t> </a:t>
            </a:r>
            <a:r>
              <a:rPr dirty="0" sz="1100" spc="-10">
                <a:latin typeface="Segoe UI Emoji"/>
                <a:cs typeface="Segoe UI Emoji"/>
              </a:rPr>
              <a:t>electrification</a:t>
            </a:r>
            <a:r>
              <a:rPr dirty="0" sz="1100" spc="-60">
                <a:latin typeface="Segoe UI Emoji"/>
                <a:cs typeface="Segoe UI Emoji"/>
              </a:rPr>
              <a:t> </a:t>
            </a:r>
            <a:r>
              <a:rPr dirty="0" sz="1100" spc="-10">
                <a:latin typeface="Segoe UI Emoji"/>
                <a:cs typeface="Segoe UI Emoji"/>
              </a:rPr>
              <a:t>needs.</a:t>
            </a:r>
            <a:endParaRPr sz="1100">
              <a:latin typeface="Segoe UI Emoji"/>
              <a:cs typeface="Segoe UI Emoji"/>
            </a:endParaRPr>
          </a:p>
        </p:txBody>
      </p:sp>
      <p:sp>
        <p:nvSpPr>
          <p:cNvPr id="126" name="object 126" descr=""/>
          <p:cNvSpPr txBox="1"/>
          <p:nvPr/>
        </p:nvSpPr>
        <p:spPr>
          <a:xfrm>
            <a:off x="6526783" y="3596322"/>
            <a:ext cx="3068955" cy="1974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u="sng" sz="1100" spc="-45" b="1" i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Pirelli</a:t>
            </a:r>
            <a:r>
              <a:rPr dirty="0" u="sng" sz="1100" spc="-80" b="1" i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sng" sz="1100" spc="-55" b="1" i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targets </a:t>
            </a:r>
            <a:r>
              <a:rPr dirty="0" u="sng" sz="1100" spc="-50" b="1" i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30M</a:t>
            </a:r>
            <a:r>
              <a:rPr dirty="0" u="sng" sz="1100" spc="-105" b="1" i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sng" sz="1100" spc="-30" b="1" i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EV</a:t>
            </a:r>
            <a:r>
              <a:rPr dirty="0" u="sng" sz="1100" spc="-100" b="1" i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sng" sz="1100" spc="-65" b="1" i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Tires</a:t>
            </a:r>
            <a:r>
              <a:rPr dirty="0" u="sng" sz="1100" spc="-140" b="1" i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sng" sz="1100" b="1" i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sold</a:t>
            </a:r>
            <a:r>
              <a:rPr dirty="0" u="sng" sz="1100" spc="-60" b="1" i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sng" sz="1100" spc="-35" b="1" i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by</a:t>
            </a:r>
            <a:r>
              <a:rPr dirty="0" u="sng" sz="1100" spc="-114" b="1" i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sng" sz="1100" spc="-80" b="1" i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2025 </a:t>
            </a:r>
            <a:r>
              <a:rPr dirty="0" u="sng" sz="1100" spc="-10" b="1" i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through: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27" name="object 127" descr=""/>
          <p:cNvSpPr/>
          <p:nvPr/>
        </p:nvSpPr>
        <p:spPr>
          <a:xfrm>
            <a:off x="7391400" y="3867150"/>
            <a:ext cx="895350" cy="438150"/>
          </a:xfrm>
          <a:custGeom>
            <a:avLst/>
            <a:gdLst/>
            <a:ahLst/>
            <a:cxnLst/>
            <a:rect l="l" t="t" r="r" b="b"/>
            <a:pathLst>
              <a:path w="895350" h="438150">
                <a:moveTo>
                  <a:pt x="452247" y="0"/>
                </a:moveTo>
                <a:lnTo>
                  <a:pt x="443102" y="0"/>
                </a:lnTo>
                <a:lnTo>
                  <a:pt x="0" y="438150"/>
                </a:lnTo>
                <a:lnTo>
                  <a:pt x="895350" y="438150"/>
                </a:lnTo>
                <a:lnTo>
                  <a:pt x="452247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8" name="object 128" descr=""/>
          <p:cNvSpPr txBox="1"/>
          <p:nvPr/>
        </p:nvSpPr>
        <p:spPr>
          <a:xfrm>
            <a:off x="7417689" y="3897248"/>
            <a:ext cx="861060" cy="3498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algn="ctr">
              <a:lnSpc>
                <a:spcPts val="1260"/>
              </a:lnSpc>
              <a:spcBef>
                <a:spcPts val="125"/>
              </a:spcBef>
            </a:pPr>
            <a:r>
              <a:rPr dirty="0" sz="1100" spc="-40" b="1">
                <a:latin typeface="Tahoma"/>
                <a:cs typeface="Tahoma"/>
              </a:rPr>
              <a:t>Performance</a:t>
            </a:r>
            <a:endParaRPr sz="1100">
              <a:latin typeface="Tahoma"/>
              <a:cs typeface="Tahoma"/>
            </a:endParaRPr>
          </a:p>
          <a:p>
            <a:pPr algn="ctr">
              <a:lnSpc>
                <a:spcPts val="1260"/>
              </a:lnSpc>
            </a:pPr>
            <a:r>
              <a:rPr dirty="0" sz="1100" spc="-25" b="1">
                <a:latin typeface="Tahoma"/>
                <a:cs typeface="Tahoma"/>
              </a:rPr>
              <a:t>EVs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129" name="object 129" descr=""/>
          <p:cNvGrpSpPr/>
          <p:nvPr/>
        </p:nvGrpSpPr>
        <p:grpSpPr>
          <a:xfrm>
            <a:off x="6924675" y="4295775"/>
            <a:ext cx="1828800" cy="466725"/>
            <a:chOff x="6924675" y="4295775"/>
            <a:chExt cx="1828800" cy="466725"/>
          </a:xfrm>
        </p:grpSpPr>
        <p:sp>
          <p:nvSpPr>
            <p:cNvPr id="130" name="object 130" descr=""/>
            <p:cNvSpPr/>
            <p:nvPr/>
          </p:nvSpPr>
          <p:spPr>
            <a:xfrm>
              <a:off x="6934200" y="4305300"/>
              <a:ext cx="1809750" cy="447675"/>
            </a:xfrm>
            <a:custGeom>
              <a:avLst/>
              <a:gdLst/>
              <a:ahLst/>
              <a:cxnLst/>
              <a:rect l="l" t="t" r="r" b="b"/>
              <a:pathLst>
                <a:path w="1809750" h="447675">
                  <a:moveTo>
                    <a:pt x="1357122" y="0"/>
                  </a:moveTo>
                  <a:lnTo>
                    <a:pt x="452627" y="0"/>
                  </a:lnTo>
                  <a:lnTo>
                    <a:pt x="0" y="447675"/>
                  </a:lnTo>
                  <a:lnTo>
                    <a:pt x="1809750" y="447675"/>
                  </a:lnTo>
                  <a:lnTo>
                    <a:pt x="1357122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1" name="object 131" descr=""/>
            <p:cNvSpPr/>
            <p:nvPr/>
          </p:nvSpPr>
          <p:spPr>
            <a:xfrm>
              <a:off x="6934200" y="4305300"/>
              <a:ext cx="1809750" cy="447675"/>
            </a:xfrm>
            <a:custGeom>
              <a:avLst/>
              <a:gdLst/>
              <a:ahLst/>
              <a:cxnLst/>
              <a:rect l="l" t="t" r="r" b="b"/>
              <a:pathLst>
                <a:path w="1809750" h="447675">
                  <a:moveTo>
                    <a:pt x="0" y="447675"/>
                  </a:moveTo>
                  <a:lnTo>
                    <a:pt x="452627" y="0"/>
                  </a:lnTo>
                  <a:lnTo>
                    <a:pt x="1357122" y="0"/>
                  </a:lnTo>
                  <a:lnTo>
                    <a:pt x="1809750" y="447675"/>
                  </a:lnTo>
                  <a:lnTo>
                    <a:pt x="0" y="447675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2" name="object 132" descr=""/>
          <p:cNvSpPr txBox="1"/>
          <p:nvPr/>
        </p:nvSpPr>
        <p:spPr>
          <a:xfrm>
            <a:off x="7408544" y="4420171"/>
            <a:ext cx="871219" cy="1974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100" spc="-65" b="1">
                <a:latin typeface="Tahoma"/>
                <a:cs typeface="Tahoma"/>
              </a:rPr>
              <a:t>Premium</a:t>
            </a:r>
            <a:r>
              <a:rPr dirty="0" sz="1100" spc="-90" b="1">
                <a:latin typeface="Tahoma"/>
                <a:cs typeface="Tahoma"/>
              </a:rPr>
              <a:t> </a:t>
            </a:r>
            <a:r>
              <a:rPr dirty="0" sz="1100" spc="-25" b="1">
                <a:latin typeface="Tahoma"/>
                <a:cs typeface="Tahoma"/>
              </a:rPr>
              <a:t>EVs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133" name="object 133" descr=""/>
          <p:cNvGrpSpPr/>
          <p:nvPr/>
        </p:nvGrpSpPr>
        <p:grpSpPr>
          <a:xfrm>
            <a:off x="6477000" y="4743450"/>
            <a:ext cx="2724150" cy="466725"/>
            <a:chOff x="6477000" y="4743450"/>
            <a:chExt cx="2724150" cy="466725"/>
          </a:xfrm>
        </p:grpSpPr>
        <p:sp>
          <p:nvSpPr>
            <p:cNvPr id="134" name="object 134" descr=""/>
            <p:cNvSpPr/>
            <p:nvPr/>
          </p:nvSpPr>
          <p:spPr>
            <a:xfrm>
              <a:off x="6486525" y="4752975"/>
              <a:ext cx="2705100" cy="447675"/>
            </a:xfrm>
            <a:custGeom>
              <a:avLst/>
              <a:gdLst/>
              <a:ahLst/>
              <a:cxnLst/>
              <a:rect l="l" t="t" r="r" b="b"/>
              <a:pathLst>
                <a:path w="2705100" h="447675">
                  <a:moveTo>
                    <a:pt x="2252472" y="0"/>
                  </a:moveTo>
                  <a:lnTo>
                    <a:pt x="452627" y="0"/>
                  </a:lnTo>
                  <a:lnTo>
                    <a:pt x="0" y="447675"/>
                  </a:lnTo>
                  <a:lnTo>
                    <a:pt x="2705100" y="447675"/>
                  </a:lnTo>
                  <a:lnTo>
                    <a:pt x="2252472" y="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5" name="object 135" descr=""/>
            <p:cNvSpPr/>
            <p:nvPr/>
          </p:nvSpPr>
          <p:spPr>
            <a:xfrm>
              <a:off x="6486525" y="4752975"/>
              <a:ext cx="2705100" cy="447675"/>
            </a:xfrm>
            <a:custGeom>
              <a:avLst/>
              <a:gdLst/>
              <a:ahLst/>
              <a:cxnLst/>
              <a:rect l="l" t="t" r="r" b="b"/>
              <a:pathLst>
                <a:path w="2705100" h="447675">
                  <a:moveTo>
                    <a:pt x="0" y="447675"/>
                  </a:moveTo>
                  <a:lnTo>
                    <a:pt x="452627" y="0"/>
                  </a:lnTo>
                  <a:lnTo>
                    <a:pt x="2252472" y="0"/>
                  </a:lnTo>
                  <a:lnTo>
                    <a:pt x="2705100" y="447675"/>
                  </a:lnTo>
                  <a:lnTo>
                    <a:pt x="0" y="447675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6" name="object 136" descr=""/>
          <p:cNvSpPr txBox="1"/>
          <p:nvPr/>
        </p:nvSpPr>
        <p:spPr>
          <a:xfrm>
            <a:off x="7284719" y="4867275"/>
            <a:ext cx="1120775" cy="19685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100" spc="-60" b="1">
                <a:latin typeface="Tahoma"/>
                <a:cs typeface="Tahoma"/>
              </a:rPr>
              <a:t>Mass-</a:t>
            </a:r>
            <a:r>
              <a:rPr dirty="0" sz="1100" spc="-70" b="1">
                <a:latin typeface="Tahoma"/>
                <a:cs typeface="Tahoma"/>
              </a:rPr>
              <a:t>Market</a:t>
            </a:r>
            <a:r>
              <a:rPr dirty="0" sz="1100" spc="-50" b="1">
                <a:latin typeface="Tahoma"/>
                <a:cs typeface="Tahoma"/>
              </a:rPr>
              <a:t> </a:t>
            </a:r>
            <a:r>
              <a:rPr dirty="0" sz="1100" spc="-25" b="1">
                <a:latin typeface="Tahoma"/>
                <a:cs typeface="Tahoma"/>
              </a:rPr>
              <a:t>EVs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37" name="object 137" descr=""/>
          <p:cNvSpPr/>
          <p:nvPr/>
        </p:nvSpPr>
        <p:spPr>
          <a:xfrm>
            <a:off x="6843776" y="3881501"/>
            <a:ext cx="1962150" cy="885825"/>
          </a:xfrm>
          <a:custGeom>
            <a:avLst/>
            <a:gdLst/>
            <a:ahLst/>
            <a:cxnLst/>
            <a:rect l="l" t="t" r="r" b="b"/>
            <a:pathLst>
              <a:path w="1962150" h="885825">
                <a:moveTo>
                  <a:pt x="0" y="147574"/>
                </a:moveTo>
                <a:lnTo>
                  <a:pt x="7520" y="100917"/>
                </a:lnTo>
                <a:lnTo>
                  <a:pt x="28464" y="60405"/>
                </a:lnTo>
                <a:lnTo>
                  <a:pt x="60405" y="28464"/>
                </a:lnTo>
                <a:lnTo>
                  <a:pt x="100917" y="7520"/>
                </a:lnTo>
                <a:lnTo>
                  <a:pt x="147574" y="0"/>
                </a:lnTo>
                <a:lnTo>
                  <a:pt x="1814449" y="0"/>
                </a:lnTo>
                <a:lnTo>
                  <a:pt x="1861118" y="7520"/>
                </a:lnTo>
                <a:lnTo>
                  <a:pt x="1901662" y="28464"/>
                </a:lnTo>
                <a:lnTo>
                  <a:pt x="1933641" y="60405"/>
                </a:lnTo>
                <a:lnTo>
                  <a:pt x="1954616" y="100917"/>
                </a:lnTo>
                <a:lnTo>
                  <a:pt x="1962150" y="147574"/>
                </a:lnTo>
                <a:lnTo>
                  <a:pt x="1962150" y="738124"/>
                </a:lnTo>
                <a:lnTo>
                  <a:pt x="1954616" y="784793"/>
                </a:lnTo>
                <a:lnTo>
                  <a:pt x="1933641" y="825337"/>
                </a:lnTo>
                <a:lnTo>
                  <a:pt x="1901662" y="857316"/>
                </a:lnTo>
                <a:lnTo>
                  <a:pt x="1861118" y="878291"/>
                </a:lnTo>
                <a:lnTo>
                  <a:pt x="1814449" y="885825"/>
                </a:lnTo>
                <a:lnTo>
                  <a:pt x="147574" y="885825"/>
                </a:lnTo>
                <a:lnTo>
                  <a:pt x="100917" y="878291"/>
                </a:lnTo>
                <a:lnTo>
                  <a:pt x="60405" y="857316"/>
                </a:lnTo>
                <a:lnTo>
                  <a:pt x="28464" y="825337"/>
                </a:lnTo>
                <a:lnTo>
                  <a:pt x="7520" y="784793"/>
                </a:lnTo>
                <a:lnTo>
                  <a:pt x="0" y="738124"/>
                </a:lnTo>
                <a:lnTo>
                  <a:pt x="0" y="147574"/>
                </a:lnTo>
                <a:close/>
              </a:path>
            </a:pathLst>
          </a:custGeom>
          <a:ln w="28575">
            <a:solidFill>
              <a:srgbClr val="EC1B23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138" name="object 138" descr=""/>
          <p:cNvSpPr txBox="1"/>
          <p:nvPr/>
        </p:nvSpPr>
        <p:spPr>
          <a:xfrm>
            <a:off x="9015476" y="3957701"/>
            <a:ext cx="2828925" cy="43815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wrap="square" lIns="0" tIns="44450" rIns="0" bIns="0" rtlCol="0" vert="horz">
            <a:spAutoFit/>
          </a:bodyPr>
          <a:lstStyle/>
          <a:p>
            <a:pPr marL="88900">
              <a:lnSpc>
                <a:spcPts val="1300"/>
              </a:lnSpc>
              <a:spcBef>
                <a:spcPts val="350"/>
              </a:spcBef>
            </a:pPr>
            <a:r>
              <a:rPr dirty="0" sz="1100">
                <a:latin typeface="Segoe UI Emoji"/>
                <a:cs typeface="Segoe UI Emoji"/>
              </a:rPr>
              <a:t>Ferrari</a:t>
            </a:r>
            <a:r>
              <a:rPr dirty="0" sz="1100" spc="-100">
                <a:latin typeface="Segoe UI Emoji"/>
                <a:cs typeface="Segoe UI Emoji"/>
              </a:rPr>
              <a:t> </a:t>
            </a:r>
            <a:r>
              <a:rPr dirty="0" sz="1100">
                <a:latin typeface="Segoe UI Emoji"/>
                <a:cs typeface="Segoe UI Emoji"/>
              </a:rPr>
              <a:t>constitutes</a:t>
            </a:r>
            <a:r>
              <a:rPr dirty="0" sz="1100" spc="-70">
                <a:latin typeface="Segoe UI Emoji"/>
                <a:cs typeface="Segoe UI Emoji"/>
              </a:rPr>
              <a:t> </a:t>
            </a:r>
            <a:r>
              <a:rPr dirty="0" sz="1100" spc="-25">
                <a:latin typeface="Segoe UI Emoji"/>
                <a:cs typeface="Segoe UI Emoji"/>
              </a:rPr>
              <a:t>only </a:t>
            </a:r>
            <a:r>
              <a:rPr dirty="0" sz="1100">
                <a:latin typeface="Segoe UI Emoji"/>
                <a:cs typeface="Segoe UI Emoji"/>
              </a:rPr>
              <a:t>a</a:t>
            </a:r>
            <a:r>
              <a:rPr dirty="0" sz="1100" spc="-40">
                <a:latin typeface="Segoe UI Emoji"/>
                <a:cs typeface="Segoe UI Emoji"/>
              </a:rPr>
              <a:t> portion</a:t>
            </a:r>
            <a:r>
              <a:rPr dirty="0" sz="1100" spc="-70">
                <a:latin typeface="Segoe UI Emoji"/>
                <a:cs typeface="Segoe UI Emoji"/>
              </a:rPr>
              <a:t> </a:t>
            </a:r>
            <a:r>
              <a:rPr dirty="0" sz="1100" spc="-35">
                <a:latin typeface="Segoe UI Emoji"/>
                <a:cs typeface="Segoe UI Emoji"/>
              </a:rPr>
              <a:t>of</a:t>
            </a:r>
            <a:r>
              <a:rPr dirty="0" sz="1100" spc="-10">
                <a:latin typeface="Segoe UI Emoji"/>
                <a:cs typeface="Segoe UI Emoji"/>
              </a:rPr>
              <a:t> </a:t>
            </a:r>
            <a:r>
              <a:rPr dirty="0" sz="1100" spc="-20">
                <a:latin typeface="Segoe UI Emoji"/>
                <a:cs typeface="Segoe UI Emoji"/>
              </a:rPr>
              <a:t>these</a:t>
            </a:r>
            <a:endParaRPr sz="1100">
              <a:latin typeface="Segoe UI Emoji"/>
              <a:cs typeface="Segoe UI Emoji"/>
            </a:endParaRPr>
          </a:p>
          <a:p>
            <a:pPr marL="88900">
              <a:lnSpc>
                <a:spcPts val="1300"/>
              </a:lnSpc>
            </a:pPr>
            <a:r>
              <a:rPr dirty="0" sz="1100" spc="-20">
                <a:latin typeface="Segoe UI Emoji"/>
                <a:cs typeface="Segoe UI Emoji"/>
              </a:rPr>
              <a:t>targets</a:t>
            </a:r>
            <a:r>
              <a:rPr dirty="0" sz="1100" spc="25">
                <a:latin typeface="Segoe UI Emoji"/>
                <a:cs typeface="Segoe UI Emoji"/>
              </a:rPr>
              <a:t> </a:t>
            </a:r>
            <a:r>
              <a:rPr dirty="0" sz="1100">
                <a:latin typeface="Segoe UI Emoji"/>
                <a:cs typeface="Segoe UI Emoji"/>
              </a:rPr>
              <a:t>since</a:t>
            </a:r>
            <a:r>
              <a:rPr dirty="0" sz="1100" spc="-40">
                <a:latin typeface="Segoe UI Emoji"/>
                <a:cs typeface="Segoe UI Emoji"/>
              </a:rPr>
              <a:t> </a:t>
            </a:r>
            <a:r>
              <a:rPr dirty="0" sz="1100">
                <a:latin typeface="Segoe UI Emoji"/>
                <a:cs typeface="Segoe UI Emoji"/>
              </a:rPr>
              <a:t>it</a:t>
            </a:r>
            <a:r>
              <a:rPr dirty="0" sz="1100" spc="-45">
                <a:latin typeface="Segoe UI Emoji"/>
                <a:cs typeface="Segoe UI Emoji"/>
              </a:rPr>
              <a:t> </a:t>
            </a:r>
            <a:r>
              <a:rPr dirty="0" sz="1100">
                <a:latin typeface="Segoe UI Emoji"/>
                <a:cs typeface="Segoe UI Emoji"/>
              </a:rPr>
              <a:t>sells</a:t>
            </a:r>
            <a:r>
              <a:rPr dirty="0" sz="1100" spc="30">
                <a:latin typeface="Segoe UI Emoji"/>
                <a:cs typeface="Segoe UI Emoji"/>
              </a:rPr>
              <a:t> </a:t>
            </a:r>
            <a:r>
              <a:rPr dirty="0" sz="1100" spc="-25">
                <a:latin typeface="Segoe UI Emoji"/>
                <a:cs typeface="Segoe UI Emoji"/>
              </a:rPr>
              <a:t>~10,000</a:t>
            </a:r>
            <a:r>
              <a:rPr dirty="0" sz="1100" spc="65">
                <a:latin typeface="Segoe UI Emoji"/>
                <a:cs typeface="Segoe UI Emoji"/>
              </a:rPr>
              <a:t> </a:t>
            </a:r>
            <a:r>
              <a:rPr dirty="0" sz="1100">
                <a:latin typeface="Segoe UI Emoji"/>
                <a:cs typeface="Segoe UI Emoji"/>
              </a:rPr>
              <a:t>cars</a:t>
            </a:r>
            <a:r>
              <a:rPr dirty="0" sz="1100" spc="30">
                <a:latin typeface="Segoe UI Emoji"/>
                <a:cs typeface="Segoe UI Emoji"/>
              </a:rPr>
              <a:t> </a:t>
            </a:r>
            <a:r>
              <a:rPr dirty="0" sz="1100" spc="-10">
                <a:latin typeface="Segoe UI Emoji"/>
                <a:cs typeface="Segoe UI Emoji"/>
              </a:rPr>
              <a:t>annually.</a:t>
            </a:r>
            <a:endParaRPr sz="1100">
              <a:latin typeface="Segoe UI Emoji"/>
              <a:cs typeface="Segoe UI Emoji"/>
            </a:endParaRPr>
          </a:p>
        </p:txBody>
      </p:sp>
      <p:grpSp>
        <p:nvGrpSpPr>
          <p:cNvPr id="139" name="object 139" descr=""/>
          <p:cNvGrpSpPr/>
          <p:nvPr/>
        </p:nvGrpSpPr>
        <p:grpSpPr>
          <a:xfrm>
            <a:off x="6513576" y="4162425"/>
            <a:ext cx="5337175" cy="2049780"/>
            <a:chOff x="6513576" y="4162425"/>
            <a:chExt cx="5337175" cy="2049780"/>
          </a:xfrm>
        </p:grpSpPr>
        <p:sp>
          <p:nvSpPr>
            <p:cNvPr id="140" name="object 140" descr=""/>
            <p:cNvSpPr/>
            <p:nvPr/>
          </p:nvSpPr>
          <p:spPr>
            <a:xfrm>
              <a:off x="8801100" y="4171950"/>
              <a:ext cx="203200" cy="145415"/>
            </a:xfrm>
            <a:custGeom>
              <a:avLst/>
              <a:gdLst/>
              <a:ahLst/>
              <a:cxnLst/>
              <a:rect l="l" t="t" r="r" b="b"/>
              <a:pathLst>
                <a:path w="203200" h="145414">
                  <a:moveTo>
                    <a:pt x="0" y="145033"/>
                  </a:moveTo>
                  <a:lnTo>
                    <a:pt x="202946" y="0"/>
                  </a:lnTo>
                </a:path>
              </a:pathLst>
            </a:custGeom>
            <a:ln w="19050">
              <a:solidFill>
                <a:srgbClr val="EC1B2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1" name="object 141" descr=""/>
            <p:cNvSpPr/>
            <p:nvPr/>
          </p:nvSpPr>
          <p:spPr>
            <a:xfrm>
              <a:off x="6519926" y="5262562"/>
              <a:ext cx="5324475" cy="942975"/>
            </a:xfrm>
            <a:custGeom>
              <a:avLst/>
              <a:gdLst/>
              <a:ahLst/>
              <a:cxnLst/>
              <a:rect l="l" t="t" r="r" b="b"/>
              <a:pathLst>
                <a:path w="5324475" h="942975">
                  <a:moveTo>
                    <a:pt x="5324475" y="0"/>
                  </a:moveTo>
                  <a:lnTo>
                    <a:pt x="0" y="0"/>
                  </a:lnTo>
                  <a:lnTo>
                    <a:pt x="0" y="942975"/>
                  </a:lnTo>
                  <a:lnTo>
                    <a:pt x="5324475" y="942975"/>
                  </a:lnTo>
                  <a:lnTo>
                    <a:pt x="53244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2" name="object 142" descr=""/>
            <p:cNvSpPr/>
            <p:nvPr/>
          </p:nvSpPr>
          <p:spPr>
            <a:xfrm>
              <a:off x="6519926" y="5262562"/>
              <a:ext cx="5324475" cy="942975"/>
            </a:xfrm>
            <a:custGeom>
              <a:avLst/>
              <a:gdLst/>
              <a:ahLst/>
              <a:cxnLst/>
              <a:rect l="l" t="t" r="r" b="b"/>
              <a:pathLst>
                <a:path w="5324475" h="942975">
                  <a:moveTo>
                    <a:pt x="0" y="942975"/>
                  </a:moveTo>
                  <a:lnTo>
                    <a:pt x="5324475" y="942975"/>
                  </a:lnTo>
                  <a:lnTo>
                    <a:pt x="5324475" y="0"/>
                  </a:lnTo>
                  <a:lnTo>
                    <a:pt x="0" y="0"/>
                  </a:lnTo>
                  <a:lnTo>
                    <a:pt x="0" y="94297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3" name="object 143" descr=""/>
          <p:cNvSpPr txBox="1"/>
          <p:nvPr/>
        </p:nvSpPr>
        <p:spPr>
          <a:xfrm>
            <a:off x="9234551" y="4605401"/>
            <a:ext cx="2609850" cy="600075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wrap="square" lIns="0" tIns="38735" rIns="0" bIns="0" rtlCol="0" vert="horz">
            <a:spAutoFit/>
          </a:bodyPr>
          <a:lstStyle/>
          <a:p>
            <a:pPr marL="89535" marR="113664">
              <a:lnSpc>
                <a:spcPct val="99500"/>
              </a:lnSpc>
              <a:spcBef>
                <a:spcPts val="305"/>
              </a:spcBef>
            </a:pPr>
            <a:r>
              <a:rPr dirty="0" sz="1100" spc="-10">
                <a:latin typeface="Segoe UI Emoji"/>
                <a:cs typeface="Segoe UI Emoji"/>
              </a:rPr>
              <a:t>Furthermore,</a:t>
            </a:r>
            <a:r>
              <a:rPr dirty="0" sz="1100" spc="-55">
                <a:latin typeface="Segoe UI Emoji"/>
                <a:cs typeface="Segoe UI Emoji"/>
              </a:rPr>
              <a:t> </a:t>
            </a:r>
            <a:r>
              <a:rPr dirty="0" sz="1100">
                <a:latin typeface="Segoe UI Emoji"/>
                <a:cs typeface="Segoe UI Emoji"/>
              </a:rPr>
              <a:t>Pirelli</a:t>
            </a:r>
            <a:r>
              <a:rPr dirty="0" sz="1100" spc="-75">
                <a:latin typeface="Segoe UI Emoji"/>
                <a:cs typeface="Segoe UI Emoji"/>
              </a:rPr>
              <a:t> </a:t>
            </a:r>
            <a:r>
              <a:rPr dirty="0" sz="1100">
                <a:latin typeface="Segoe UI Emoji"/>
                <a:cs typeface="Segoe UI Emoji"/>
              </a:rPr>
              <a:t>focuses</a:t>
            </a:r>
            <a:r>
              <a:rPr dirty="0" sz="1100" spc="40">
                <a:latin typeface="Segoe UI Emoji"/>
                <a:cs typeface="Segoe UI Emoji"/>
              </a:rPr>
              <a:t> </a:t>
            </a:r>
            <a:r>
              <a:rPr dirty="0" sz="1100" spc="-40">
                <a:latin typeface="Segoe UI Emoji"/>
                <a:cs typeface="Segoe UI Emoji"/>
              </a:rPr>
              <a:t>on</a:t>
            </a:r>
            <a:r>
              <a:rPr dirty="0" sz="1100" spc="-50">
                <a:latin typeface="Segoe UI Emoji"/>
                <a:cs typeface="Segoe UI Emoji"/>
              </a:rPr>
              <a:t> </a:t>
            </a:r>
            <a:r>
              <a:rPr dirty="0" sz="1100" spc="-10">
                <a:latin typeface="Segoe UI Emoji"/>
                <a:cs typeface="Segoe UI Emoji"/>
              </a:rPr>
              <a:t>scalable </a:t>
            </a:r>
            <a:r>
              <a:rPr dirty="0" sz="1100">
                <a:latin typeface="Segoe UI Emoji"/>
                <a:cs typeface="Segoe UI Emoji"/>
              </a:rPr>
              <a:t>solutions</a:t>
            </a:r>
            <a:r>
              <a:rPr dirty="0" sz="1100" spc="-65">
                <a:latin typeface="Segoe UI Emoji"/>
                <a:cs typeface="Segoe UI Emoji"/>
              </a:rPr>
              <a:t> </a:t>
            </a:r>
            <a:r>
              <a:rPr dirty="0" sz="1100" spc="-25">
                <a:latin typeface="Segoe UI Emoji"/>
                <a:cs typeface="Segoe UI Emoji"/>
              </a:rPr>
              <a:t>for</a:t>
            </a:r>
            <a:r>
              <a:rPr dirty="0" sz="1100" spc="-40">
                <a:latin typeface="Segoe UI Emoji"/>
                <a:cs typeface="Segoe UI Emoji"/>
              </a:rPr>
              <a:t> </a:t>
            </a:r>
            <a:r>
              <a:rPr dirty="0" sz="1100" spc="-10">
                <a:latin typeface="Segoe UI Emoji"/>
                <a:cs typeface="Segoe UI Emoji"/>
              </a:rPr>
              <a:t>EV</a:t>
            </a:r>
            <a:r>
              <a:rPr dirty="0" sz="1100" spc="-105">
                <a:latin typeface="Segoe UI Emoji"/>
                <a:cs typeface="Segoe UI Emoji"/>
              </a:rPr>
              <a:t> </a:t>
            </a:r>
            <a:r>
              <a:rPr dirty="0" sz="1100" spc="-30">
                <a:latin typeface="Segoe UI Emoji"/>
                <a:cs typeface="Segoe UI Emoji"/>
              </a:rPr>
              <a:t>adoption</a:t>
            </a:r>
            <a:r>
              <a:rPr dirty="0" sz="1100" spc="-60">
                <a:latin typeface="Segoe UI Emoji"/>
                <a:cs typeface="Segoe UI Emoji"/>
              </a:rPr>
              <a:t> </a:t>
            </a:r>
            <a:r>
              <a:rPr dirty="0" sz="1100" spc="-10">
                <a:latin typeface="Segoe UI Emoji"/>
                <a:cs typeface="Segoe UI Emoji"/>
              </a:rPr>
              <a:t>personalised solutions.</a:t>
            </a:r>
            <a:endParaRPr sz="1100">
              <a:latin typeface="Segoe UI Emoji"/>
              <a:cs typeface="Segoe UI Emoji"/>
            </a:endParaRPr>
          </a:p>
        </p:txBody>
      </p:sp>
      <p:sp>
        <p:nvSpPr>
          <p:cNvPr id="144" name="object 144" descr=""/>
          <p:cNvSpPr txBox="1"/>
          <p:nvPr/>
        </p:nvSpPr>
        <p:spPr>
          <a:xfrm>
            <a:off x="6596126" y="5289296"/>
            <a:ext cx="5020310" cy="864869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 marR="5080">
              <a:lnSpc>
                <a:spcPct val="99600"/>
              </a:lnSpc>
              <a:spcBef>
                <a:spcPts val="130"/>
              </a:spcBef>
            </a:pPr>
            <a:r>
              <a:rPr dirty="0" sz="1100" spc="-45" b="1">
                <a:solidFill>
                  <a:srgbClr val="FFFFFF"/>
                </a:solidFill>
                <a:latin typeface="Tahoma"/>
                <a:cs typeface="Tahoma"/>
              </a:rPr>
              <a:t>Conclusion:</a:t>
            </a:r>
            <a:r>
              <a:rPr dirty="0" sz="1100" spc="-6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100" spc="-10">
                <a:solidFill>
                  <a:srgbClr val="FFFFFF"/>
                </a:solidFill>
                <a:latin typeface="Segoe UI Emoji"/>
                <a:cs typeface="Segoe UI Emoji"/>
              </a:rPr>
              <a:t>Ferrari</a:t>
            </a:r>
            <a:r>
              <a:rPr dirty="0" sz="1100" spc="-85">
                <a:solidFill>
                  <a:srgbClr val="FFFFFF"/>
                </a:solidFill>
                <a:latin typeface="Segoe UI Emoji"/>
                <a:cs typeface="Segoe UI Emoji"/>
              </a:rPr>
              <a:t> </a:t>
            </a:r>
            <a:r>
              <a:rPr dirty="0" sz="1100">
                <a:solidFill>
                  <a:srgbClr val="FFFFFF"/>
                </a:solidFill>
                <a:latin typeface="Segoe UI Emoji"/>
                <a:cs typeface="Segoe UI Emoji"/>
              </a:rPr>
              <a:t>cannot</a:t>
            </a:r>
            <a:r>
              <a:rPr dirty="0" sz="1100" spc="-20">
                <a:solidFill>
                  <a:srgbClr val="FFFFFF"/>
                </a:solidFill>
                <a:latin typeface="Segoe UI Emoji"/>
                <a:cs typeface="Segoe UI Emoji"/>
              </a:rPr>
              <a:t> </a:t>
            </a:r>
            <a:r>
              <a:rPr dirty="0" sz="1100">
                <a:solidFill>
                  <a:srgbClr val="FFFFFF"/>
                </a:solidFill>
                <a:latin typeface="Segoe UI Emoji"/>
                <a:cs typeface="Segoe UI Emoji"/>
              </a:rPr>
              <a:t>acquire</a:t>
            </a:r>
            <a:r>
              <a:rPr dirty="0" sz="1100" spc="-20">
                <a:solidFill>
                  <a:srgbClr val="FFFFFF"/>
                </a:solidFill>
                <a:latin typeface="Segoe UI Emoji"/>
                <a:cs typeface="Segoe UI Emoji"/>
              </a:rPr>
              <a:t> </a:t>
            </a:r>
            <a:r>
              <a:rPr dirty="0" sz="1100">
                <a:solidFill>
                  <a:srgbClr val="FFFFFF"/>
                </a:solidFill>
                <a:latin typeface="Segoe UI Emoji"/>
                <a:cs typeface="Segoe UI Emoji"/>
              </a:rPr>
              <a:t>Pirelli</a:t>
            </a:r>
            <a:r>
              <a:rPr dirty="0" sz="1100" spc="-85">
                <a:solidFill>
                  <a:srgbClr val="FFFFFF"/>
                </a:solidFill>
                <a:latin typeface="Segoe UI Emoji"/>
                <a:cs typeface="Segoe UI Emoji"/>
              </a:rPr>
              <a:t> </a:t>
            </a:r>
            <a:r>
              <a:rPr dirty="0" sz="1100" spc="-20">
                <a:solidFill>
                  <a:srgbClr val="FFFFFF"/>
                </a:solidFill>
                <a:latin typeface="Segoe UI Emoji"/>
                <a:cs typeface="Segoe UI Emoji"/>
              </a:rPr>
              <a:t>without</a:t>
            </a:r>
            <a:r>
              <a:rPr dirty="0" sz="1100" spc="-105">
                <a:solidFill>
                  <a:srgbClr val="FFFFFF"/>
                </a:solidFill>
                <a:latin typeface="Segoe UI Emoji"/>
                <a:cs typeface="Segoe UI Emoji"/>
              </a:rPr>
              <a:t> </a:t>
            </a:r>
            <a:r>
              <a:rPr dirty="0" sz="1100" spc="-20">
                <a:solidFill>
                  <a:srgbClr val="FFFFFF"/>
                </a:solidFill>
                <a:latin typeface="Segoe UI Emoji"/>
                <a:cs typeface="Segoe UI Emoji"/>
              </a:rPr>
              <a:t>losing</a:t>
            </a:r>
            <a:r>
              <a:rPr dirty="0" sz="1100" spc="-55">
                <a:solidFill>
                  <a:srgbClr val="FFFFFF"/>
                </a:solidFill>
                <a:latin typeface="Segoe UI Emoji"/>
                <a:cs typeface="Segoe UI Emoji"/>
              </a:rPr>
              <a:t> </a:t>
            </a:r>
            <a:r>
              <a:rPr dirty="0" sz="1100">
                <a:solidFill>
                  <a:srgbClr val="FFFFFF"/>
                </a:solidFill>
                <a:latin typeface="Segoe UI Emoji"/>
                <a:cs typeface="Segoe UI Emoji"/>
              </a:rPr>
              <a:t>flexibility,</a:t>
            </a:r>
            <a:r>
              <a:rPr dirty="0" sz="1100" spc="-55">
                <a:solidFill>
                  <a:srgbClr val="FFFFFF"/>
                </a:solidFill>
                <a:latin typeface="Segoe UI Emoji"/>
                <a:cs typeface="Segoe UI Emoji"/>
              </a:rPr>
              <a:t> </a:t>
            </a:r>
            <a:r>
              <a:rPr dirty="0" sz="1100" spc="-10">
                <a:solidFill>
                  <a:srgbClr val="FFFFFF"/>
                </a:solidFill>
                <a:latin typeface="Segoe UI Emoji"/>
                <a:cs typeface="Segoe UI Emoji"/>
              </a:rPr>
              <a:t>supplier competition,</a:t>
            </a:r>
            <a:r>
              <a:rPr dirty="0" sz="1100" spc="-65">
                <a:solidFill>
                  <a:srgbClr val="FFFFFF"/>
                </a:solidFill>
                <a:latin typeface="Segoe UI Emoji"/>
                <a:cs typeface="Segoe UI Emoji"/>
              </a:rPr>
              <a:t> </a:t>
            </a:r>
            <a:r>
              <a:rPr dirty="0" sz="1100" spc="-10">
                <a:solidFill>
                  <a:srgbClr val="FFFFFF"/>
                </a:solidFill>
                <a:latin typeface="Segoe UI Emoji"/>
                <a:cs typeface="Segoe UI Emoji"/>
              </a:rPr>
              <a:t>and</a:t>
            </a:r>
            <a:r>
              <a:rPr dirty="0" sz="1100" spc="-80">
                <a:solidFill>
                  <a:srgbClr val="FFFFFF"/>
                </a:solidFill>
                <a:latin typeface="Segoe UI Emoji"/>
                <a:cs typeface="Segoe UI Emoji"/>
              </a:rPr>
              <a:t> </a:t>
            </a:r>
            <a:r>
              <a:rPr dirty="0" sz="1100">
                <a:solidFill>
                  <a:srgbClr val="FFFFFF"/>
                </a:solidFill>
                <a:latin typeface="Segoe UI Emoji"/>
                <a:cs typeface="Segoe UI Emoji"/>
              </a:rPr>
              <a:t>focus</a:t>
            </a:r>
            <a:r>
              <a:rPr dirty="0" sz="1100" spc="-65">
                <a:solidFill>
                  <a:srgbClr val="FFFFFF"/>
                </a:solidFill>
                <a:latin typeface="Segoe UI Emoji"/>
                <a:cs typeface="Segoe UI Emoji"/>
              </a:rPr>
              <a:t> </a:t>
            </a:r>
            <a:r>
              <a:rPr dirty="0" sz="1100" spc="-35">
                <a:solidFill>
                  <a:srgbClr val="FFFFFF"/>
                </a:solidFill>
                <a:latin typeface="Segoe UI Emoji"/>
                <a:cs typeface="Segoe UI Emoji"/>
              </a:rPr>
              <a:t>on</a:t>
            </a:r>
            <a:r>
              <a:rPr dirty="0" sz="1100" spc="-65">
                <a:solidFill>
                  <a:srgbClr val="FFFFFF"/>
                </a:solidFill>
                <a:latin typeface="Segoe UI Emoji"/>
                <a:cs typeface="Segoe UI Emoji"/>
              </a:rPr>
              <a:t> </a:t>
            </a:r>
            <a:r>
              <a:rPr dirty="0" sz="1100">
                <a:solidFill>
                  <a:srgbClr val="FFFFFF"/>
                </a:solidFill>
                <a:latin typeface="Segoe UI Emoji"/>
                <a:cs typeface="Segoe UI Emoji"/>
              </a:rPr>
              <a:t>core</a:t>
            </a:r>
            <a:r>
              <a:rPr dirty="0" sz="1100" spc="-25">
                <a:solidFill>
                  <a:srgbClr val="FFFFFF"/>
                </a:solidFill>
                <a:latin typeface="Segoe UI Emoji"/>
                <a:cs typeface="Segoe UI Emoji"/>
              </a:rPr>
              <a:t> </a:t>
            </a:r>
            <a:r>
              <a:rPr dirty="0" sz="1100" spc="-10">
                <a:solidFill>
                  <a:srgbClr val="FFFFFF"/>
                </a:solidFill>
                <a:latin typeface="Segoe UI Emoji"/>
                <a:cs typeface="Segoe UI Emoji"/>
              </a:rPr>
              <a:t>innovation.</a:t>
            </a:r>
            <a:r>
              <a:rPr dirty="0" sz="1100" spc="-65">
                <a:solidFill>
                  <a:srgbClr val="FFFFFF"/>
                </a:solidFill>
                <a:latin typeface="Segoe UI Emoji"/>
                <a:cs typeface="Segoe UI Emoji"/>
              </a:rPr>
              <a:t> </a:t>
            </a:r>
            <a:r>
              <a:rPr dirty="0" sz="1100">
                <a:solidFill>
                  <a:srgbClr val="FFFFFF"/>
                </a:solidFill>
                <a:latin typeface="Segoe UI Emoji"/>
                <a:cs typeface="Segoe UI Emoji"/>
              </a:rPr>
              <a:t>Vertical</a:t>
            </a:r>
            <a:r>
              <a:rPr dirty="0" sz="1100" spc="-120">
                <a:solidFill>
                  <a:srgbClr val="FFFFFF"/>
                </a:solidFill>
                <a:latin typeface="Segoe UI Emoji"/>
                <a:cs typeface="Segoe UI Emoji"/>
              </a:rPr>
              <a:t> </a:t>
            </a:r>
            <a:r>
              <a:rPr dirty="0" sz="1100" spc="-25">
                <a:solidFill>
                  <a:srgbClr val="FFFFFF"/>
                </a:solidFill>
                <a:latin typeface="Segoe UI Emoji"/>
                <a:cs typeface="Segoe UI Emoji"/>
              </a:rPr>
              <a:t>integration</a:t>
            </a:r>
            <a:r>
              <a:rPr dirty="0" sz="1100" spc="-65">
                <a:solidFill>
                  <a:srgbClr val="FFFFFF"/>
                </a:solidFill>
                <a:latin typeface="Segoe UI Emoji"/>
                <a:cs typeface="Segoe UI Emoji"/>
              </a:rPr>
              <a:t> </a:t>
            </a:r>
            <a:r>
              <a:rPr dirty="0" sz="1100" spc="-10">
                <a:solidFill>
                  <a:srgbClr val="FFFFFF"/>
                </a:solidFill>
                <a:latin typeface="Segoe UI Emoji"/>
                <a:cs typeface="Segoe UI Emoji"/>
              </a:rPr>
              <a:t>offers</a:t>
            </a:r>
            <a:r>
              <a:rPr dirty="0" sz="1100" spc="25">
                <a:solidFill>
                  <a:srgbClr val="FFFFFF"/>
                </a:solidFill>
                <a:latin typeface="Segoe UI Emoji"/>
                <a:cs typeface="Segoe UI Emoji"/>
              </a:rPr>
              <a:t> </a:t>
            </a:r>
            <a:r>
              <a:rPr dirty="0" sz="1100" spc="-35">
                <a:solidFill>
                  <a:srgbClr val="FFFFFF"/>
                </a:solidFill>
                <a:latin typeface="Segoe UI Emoji"/>
                <a:cs typeface="Segoe UI Emoji"/>
              </a:rPr>
              <a:t>no</a:t>
            </a:r>
            <a:r>
              <a:rPr dirty="0" sz="1100" spc="-65">
                <a:solidFill>
                  <a:srgbClr val="FFFFFF"/>
                </a:solidFill>
                <a:latin typeface="Segoe UI Emoji"/>
                <a:cs typeface="Segoe UI Emoji"/>
              </a:rPr>
              <a:t> </a:t>
            </a:r>
            <a:r>
              <a:rPr dirty="0" sz="1100" spc="-10">
                <a:solidFill>
                  <a:srgbClr val="FFFFFF"/>
                </a:solidFill>
                <a:latin typeface="Segoe UI Emoji"/>
                <a:cs typeface="Segoe UI Emoji"/>
              </a:rPr>
              <a:t>advantage </a:t>
            </a:r>
            <a:r>
              <a:rPr dirty="0" sz="1100" spc="-20">
                <a:solidFill>
                  <a:srgbClr val="FFFFFF"/>
                </a:solidFill>
                <a:latin typeface="Segoe UI Emoji"/>
                <a:cs typeface="Segoe UI Emoji"/>
              </a:rPr>
              <a:t>over</a:t>
            </a:r>
            <a:r>
              <a:rPr dirty="0" sz="1100" spc="-135">
                <a:solidFill>
                  <a:srgbClr val="FFFFFF"/>
                </a:solidFill>
                <a:latin typeface="Segoe UI Emoji"/>
                <a:cs typeface="Segoe UI Emoji"/>
              </a:rPr>
              <a:t> </a:t>
            </a:r>
            <a:r>
              <a:rPr dirty="0" sz="1100">
                <a:solidFill>
                  <a:srgbClr val="FFFFFF"/>
                </a:solidFill>
                <a:latin typeface="Segoe UI Emoji"/>
                <a:cs typeface="Segoe UI Emoji"/>
              </a:rPr>
              <a:t>strategic</a:t>
            </a:r>
            <a:r>
              <a:rPr dirty="0" sz="1100" spc="-35">
                <a:solidFill>
                  <a:srgbClr val="FFFFFF"/>
                </a:solidFill>
                <a:latin typeface="Segoe UI Emoji"/>
                <a:cs typeface="Segoe UI Emoji"/>
              </a:rPr>
              <a:t> </a:t>
            </a:r>
            <a:r>
              <a:rPr dirty="0" sz="1100">
                <a:solidFill>
                  <a:srgbClr val="FFFFFF"/>
                </a:solidFill>
                <a:latin typeface="Segoe UI Emoji"/>
                <a:cs typeface="Segoe UI Emoji"/>
              </a:rPr>
              <a:t>partnerships.</a:t>
            </a:r>
            <a:r>
              <a:rPr dirty="0" sz="1100" spc="-70">
                <a:solidFill>
                  <a:srgbClr val="FFFFFF"/>
                </a:solidFill>
                <a:latin typeface="Segoe UI Emoji"/>
                <a:cs typeface="Segoe UI Emoji"/>
              </a:rPr>
              <a:t> </a:t>
            </a:r>
            <a:r>
              <a:rPr dirty="0" sz="1100">
                <a:solidFill>
                  <a:srgbClr val="FFFFFF"/>
                </a:solidFill>
                <a:latin typeface="Segoe UI Emoji"/>
                <a:cs typeface="Segoe UI Emoji"/>
              </a:rPr>
              <a:t>Ferrari's</a:t>
            </a:r>
            <a:r>
              <a:rPr dirty="0" sz="1100" spc="15">
                <a:solidFill>
                  <a:srgbClr val="FFFFFF"/>
                </a:solidFill>
                <a:latin typeface="Segoe UI Emoji"/>
                <a:cs typeface="Segoe UI Emoji"/>
              </a:rPr>
              <a:t> </a:t>
            </a:r>
            <a:r>
              <a:rPr dirty="0" sz="1100" spc="-25">
                <a:solidFill>
                  <a:srgbClr val="FFFFFF"/>
                </a:solidFill>
                <a:latin typeface="Segoe UI Emoji"/>
                <a:cs typeface="Segoe UI Emoji"/>
              </a:rPr>
              <a:t>need</a:t>
            </a:r>
            <a:r>
              <a:rPr dirty="0" sz="1100" spc="-80">
                <a:solidFill>
                  <a:srgbClr val="FFFFFF"/>
                </a:solidFill>
                <a:latin typeface="Segoe UI Emoji"/>
                <a:cs typeface="Segoe UI Emoji"/>
              </a:rPr>
              <a:t> </a:t>
            </a:r>
            <a:r>
              <a:rPr dirty="0" sz="1100" spc="-20">
                <a:solidFill>
                  <a:srgbClr val="FFFFFF"/>
                </a:solidFill>
                <a:latin typeface="Segoe UI Emoji"/>
                <a:cs typeface="Segoe UI Emoji"/>
              </a:rPr>
              <a:t>for</a:t>
            </a:r>
            <a:r>
              <a:rPr dirty="0" sz="1100" spc="-40">
                <a:solidFill>
                  <a:srgbClr val="FFFFFF"/>
                </a:solidFill>
                <a:latin typeface="Segoe UI Emoji"/>
                <a:cs typeface="Segoe UI Emoji"/>
              </a:rPr>
              <a:t> </a:t>
            </a:r>
            <a:r>
              <a:rPr dirty="0" sz="1100" spc="-20">
                <a:solidFill>
                  <a:srgbClr val="FFFFFF"/>
                </a:solidFill>
                <a:latin typeface="Segoe UI Emoji"/>
                <a:cs typeface="Segoe UI Emoji"/>
              </a:rPr>
              <a:t>bespoke</a:t>
            </a:r>
            <a:r>
              <a:rPr dirty="0" sz="1100" spc="-35">
                <a:solidFill>
                  <a:srgbClr val="FFFFFF"/>
                </a:solidFill>
                <a:latin typeface="Segoe UI Emoji"/>
                <a:cs typeface="Segoe UI Emoji"/>
              </a:rPr>
              <a:t> </a:t>
            </a:r>
            <a:r>
              <a:rPr dirty="0" sz="1100">
                <a:solidFill>
                  <a:srgbClr val="FFFFFF"/>
                </a:solidFill>
                <a:latin typeface="Segoe UI Emoji"/>
                <a:cs typeface="Segoe UI Emoji"/>
              </a:rPr>
              <a:t>EV</a:t>
            </a:r>
            <a:r>
              <a:rPr dirty="0" sz="1100" spc="-25">
                <a:solidFill>
                  <a:srgbClr val="FFFFFF"/>
                </a:solidFill>
                <a:latin typeface="Segoe UI Emoji"/>
                <a:cs typeface="Segoe UI Emoji"/>
              </a:rPr>
              <a:t> </a:t>
            </a:r>
            <a:r>
              <a:rPr dirty="0" sz="1100">
                <a:solidFill>
                  <a:srgbClr val="FFFFFF"/>
                </a:solidFill>
                <a:latin typeface="Segoe UI Emoji"/>
                <a:cs typeface="Segoe UI Emoji"/>
              </a:rPr>
              <a:t>solutions</a:t>
            </a:r>
            <a:r>
              <a:rPr dirty="0" sz="1100" spc="-70">
                <a:solidFill>
                  <a:srgbClr val="FFFFFF"/>
                </a:solidFill>
                <a:latin typeface="Segoe UI Emoji"/>
                <a:cs typeface="Segoe UI Emoji"/>
              </a:rPr>
              <a:t> </a:t>
            </a:r>
            <a:r>
              <a:rPr dirty="0" sz="1100">
                <a:solidFill>
                  <a:srgbClr val="FFFFFF"/>
                </a:solidFill>
                <a:latin typeface="Segoe UI Emoji"/>
                <a:cs typeface="Segoe UI Emoji"/>
              </a:rPr>
              <a:t>conflicts</a:t>
            </a:r>
            <a:r>
              <a:rPr dirty="0" sz="1100" spc="-70">
                <a:solidFill>
                  <a:srgbClr val="FFFFFF"/>
                </a:solidFill>
                <a:latin typeface="Segoe UI Emoji"/>
                <a:cs typeface="Segoe UI Emoji"/>
              </a:rPr>
              <a:t> </a:t>
            </a:r>
            <a:r>
              <a:rPr dirty="0" sz="1100" spc="-20">
                <a:solidFill>
                  <a:srgbClr val="FFFFFF"/>
                </a:solidFill>
                <a:latin typeface="Segoe UI Emoji"/>
                <a:cs typeface="Segoe UI Emoji"/>
              </a:rPr>
              <a:t>with </a:t>
            </a:r>
            <a:r>
              <a:rPr dirty="0" sz="1100">
                <a:solidFill>
                  <a:srgbClr val="FFFFFF"/>
                </a:solidFill>
                <a:latin typeface="Segoe UI Emoji"/>
                <a:cs typeface="Segoe UI Emoji"/>
              </a:rPr>
              <a:t>Pirelli’s</a:t>
            </a:r>
            <a:r>
              <a:rPr dirty="0" sz="1100" spc="-30">
                <a:solidFill>
                  <a:srgbClr val="FFFFFF"/>
                </a:solidFill>
                <a:latin typeface="Segoe UI Emoji"/>
                <a:cs typeface="Segoe UI Emoji"/>
              </a:rPr>
              <a:t> </a:t>
            </a:r>
            <a:r>
              <a:rPr dirty="0" sz="1100">
                <a:solidFill>
                  <a:srgbClr val="FFFFFF"/>
                </a:solidFill>
                <a:latin typeface="Segoe UI Emoji"/>
                <a:cs typeface="Segoe UI Emoji"/>
              </a:rPr>
              <a:t>mass-</a:t>
            </a:r>
            <a:r>
              <a:rPr dirty="0" sz="1100" spc="-10">
                <a:solidFill>
                  <a:srgbClr val="FFFFFF"/>
                </a:solidFill>
                <a:latin typeface="Segoe UI Emoji"/>
                <a:cs typeface="Segoe UI Emoji"/>
              </a:rPr>
              <a:t>market</a:t>
            </a:r>
            <a:r>
              <a:rPr dirty="0" sz="1100" spc="15">
                <a:solidFill>
                  <a:srgbClr val="FFFFFF"/>
                </a:solidFill>
                <a:latin typeface="Segoe UI Emoji"/>
                <a:cs typeface="Segoe UI Emoji"/>
              </a:rPr>
              <a:t> </a:t>
            </a:r>
            <a:r>
              <a:rPr dirty="0" sz="1100">
                <a:solidFill>
                  <a:srgbClr val="FFFFFF"/>
                </a:solidFill>
                <a:latin typeface="Segoe UI Emoji"/>
                <a:cs typeface="Segoe UI Emoji"/>
              </a:rPr>
              <a:t>focus,</a:t>
            </a:r>
            <a:r>
              <a:rPr dirty="0" sz="1100" spc="70">
                <a:solidFill>
                  <a:srgbClr val="FFFFFF"/>
                </a:solidFill>
                <a:latin typeface="Segoe UI Emoji"/>
                <a:cs typeface="Segoe UI Emoji"/>
              </a:rPr>
              <a:t> </a:t>
            </a:r>
            <a:r>
              <a:rPr dirty="0" sz="1100" spc="-35">
                <a:solidFill>
                  <a:srgbClr val="FFFFFF"/>
                </a:solidFill>
                <a:latin typeface="Segoe UI Emoji"/>
                <a:cs typeface="Segoe UI Emoji"/>
              </a:rPr>
              <a:t>limiting</a:t>
            </a:r>
            <a:r>
              <a:rPr dirty="0" sz="1100" spc="-30">
                <a:solidFill>
                  <a:srgbClr val="FFFFFF"/>
                </a:solidFill>
                <a:latin typeface="Segoe UI Emoji"/>
                <a:cs typeface="Segoe UI Emoji"/>
              </a:rPr>
              <a:t> </a:t>
            </a:r>
            <a:r>
              <a:rPr dirty="0" sz="1100">
                <a:solidFill>
                  <a:srgbClr val="FFFFFF"/>
                </a:solidFill>
                <a:latin typeface="Segoe UI Emoji"/>
                <a:cs typeface="Segoe UI Emoji"/>
              </a:rPr>
              <a:t>exclusivity</a:t>
            </a:r>
            <a:r>
              <a:rPr dirty="0" sz="1100" spc="-75">
                <a:solidFill>
                  <a:srgbClr val="FFFFFF"/>
                </a:solidFill>
                <a:latin typeface="Segoe UI Emoji"/>
                <a:cs typeface="Segoe UI Emoji"/>
              </a:rPr>
              <a:t> </a:t>
            </a:r>
            <a:r>
              <a:rPr dirty="0" sz="1100">
                <a:solidFill>
                  <a:srgbClr val="FFFFFF"/>
                </a:solidFill>
                <a:latin typeface="Segoe UI Emoji"/>
                <a:cs typeface="Segoe UI Emoji"/>
              </a:rPr>
              <a:t>and</a:t>
            </a:r>
            <a:r>
              <a:rPr dirty="0" sz="1100" spc="60">
                <a:solidFill>
                  <a:srgbClr val="FFFFFF"/>
                </a:solidFill>
                <a:latin typeface="Segoe UI Emoji"/>
                <a:cs typeface="Segoe UI Emoji"/>
              </a:rPr>
              <a:t> </a:t>
            </a:r>
            <a:r>
              <a:rPr dirty="0" sz="1100">
                <a:solidFill>
                  <a:srgbClr val="FFFFFF"/>
                </a:solidFill>
                <a:latin typeface="Segoe UI Emoji"/>
                <a:cs typeface="Segoe UI Emoji"/>
              </a:rPr>
              <a:t>still</a:t>
            </a:r>
            <a:r>
              <a:rPr dirty="0" sz="1100" spc="10">
                <a:solidFill>
                  <a:srgbClr val="FFFFFF"/>
                </a:solidFill>
                <a:latin typeface="Segoe UI Emoji"/>
                <a:cs typeface="Segoe UI Emoji"/>
              </a:rPr>
              <a:t> </a:t>
            </a:r>
            <a:r>
              <a:rPr dirty="0" sz="1100" spc="-35">
                <a:solidFill>
                  <a:srgbClr val="FFFFFF"/>
                </a:solidFill>
                <a:latin typeface="Segoe UI Emoji"/>
                <a:cs typeface="Segoe UI Emoji"/>
              </a:rPr>
              <a:t>requiring</a:t>
            </a:r>
            <a:r>
              <a:rPr dirty="0" sz="1100" spc="70">
                <a:solidFill>
                  <a:srgbClr val="FFFFFF"/>
                </a:solidFill>
                <a:latin typeface="Segoe UI Emoji"/>
                <a:cs typeface="Segoe UI Emoji"/>
              </a:rPr>
              <a:t> </a:t>
            </a:r>
            <a:r>
              <a:rPr dirty="0" sz="1100" spc="-10">
                <a:solidFill>
                  <a:srgbClr val="FFFFFF"/>
                </a:solidFill>
                <a:latin typeface="Segoe UI Emoji"/>
                <a:cs typeface="Segoe UI Emoji"/>
              </a:rPr>
              <a:t>external partnerships.</a:t>
            </a:r>
            <a:endParaRPr sz="1100">
              <a:latin typeface="Segoe UI Emoji"/>
              <a:cs typeface="Segoe UI Emoji"/>
            </a:endParaRPr>
          </a:p>
        </p:txBody>
      </p:sp>
      <p:sp>
        <p:nvSpPr>
          <p:cNvPr id="145" name="object 145" descr=""/>
          <p:cNvSpPr/>
          <p:nvPr/>
        </p:nvSpPr>
        <p:spPr>
          <a:xfrm>
            <a:off x="11468100" y="2238375"/>
            <a:ext cx="290830" cy="1142365"/>
          </a:xfrm>
          <a:custGeom>
            <a:avLst/>
            <a:gdLst/>
            <a:ahLst/>
            <a:cxnLst/>
            <a:rect l="l" t="t" r="r" b="b"/>
            <a:pathLst>
              <a:path w="290829" h="1142364">
                <a:moveTo>
                  <a:pt x="75056" y="1065911"/>
                </a:moveTo>
                <a:lnTo>
                  <a:pt x="0" y="1106170"/>
                </a:lnTo>
                <a:lnTo>
                  <a:pt x="77216" y="1142111"/>
                </a:lnTo>
                <a:lnTo>
                  <a:pt x="76417" y="1113916"/>
                </a:lnTo>
                <a:lnTo>
                  <a:pt x="63500" y="1113916"/>
                </a:lnTo>
                <a:lnTo>
                  <a:pt x="63500" y="1094866"/>
                </a:lnTo>
                <a:lnTo>
                  <a:pt x="75877" y="1094866"/>
                </a:lnTo>
                <a:lnTo>
                  <a:pt x="75056" y="1065911"/>
                </a:lnTo>
                <a:close/>
              </a:path>
              <a:path w="290829" h="1142364">
                <a:moveTo>
                  <a:pt x="271652" y="1094502"/>
                </a:moveTo>
                <a:lnTo>
                  <a:pt x="63500" y="1094866"/>
                </a:lnTo>
                <a:lnTo>
                  <a:pt x="63500" y="1113916"/>
                </a:lnTo>
                <a:lnTo>
                  <a:pt x="76417" y="1113916"/>
                </a:lnTo>
                <a:lnTo>
                  <a:pt x="75877" y="1094866"/>
                </a:lnTo>
                <a:lnTo>
                  <a:pt x="271652" y="1094866"/>
                </a:lnTo>
                <a:lnTo>
                  <a:pt x="271652" y="1094502"/>
                </a:lnTo>
                <a:close/>
              </a:path>
              <a:path w="290829" h="1142364">
                <a:moveTo>
                  <a:pt x="271652" y="1094866"/>
                </a:moveTo>
                <a:lnTo>
                  <a:pt x="75877" y="1094866"/>
                </a:lnTo>
                <a:lnTo>
                  <a:pt x="76406" y="1113536"/>
                </a:lnTo>
                <a:lnTo>
                  <a:pt x="76417" y="1113916"/>
                </a:lnTo>
                <a:lnTo>
                  <a:pt x="63499" y="1113916"/>
                </a:lnTo>
                <a:lnTo>
                  <a:pt x="290702" y="1113536"/>
                </a:lnTo>
                <a:lnTo>
                  <a:pt x="290702" y="1104011"/>
                </a:lnTo>
                <a:lnTo>
                  <a:pt x="271652" y="1104011"/>
                </a:lnTo>
                <a:lnTo>
                  <a:pt x="271652" y="1094866"/>
                </a:lnTo>
                <a:close/>
              </a:path>
              <a:path w="290829" h="1142364">
                <a:moveTo>
                  <a:pt x="271652" y="9525"/>
                </a:moveTo>
                <a:lnTo>
                  <a:pt x="271652" y="1104011"/>
                </a:lnTo>
                <a:lnTo>
                  <a:pt x="281161" y="1094502"/>
                </a:lnTo>
                <a:lnTo>
                  <a:pt x="290702" y="1094502"/>
                </a:lnTo>
                <a:lnTo>
                  <a:pt x="290702" y="19050"/>
                </a:lnTo>
                <a:lnTo>
                  <a:pt x="281177" y="19050"/>
                </a:lnTo>
                <a:lnTo>
                  <a:pt x="271652" y="9525"/>
                </a:lnTo>
                <a:close/>
              </a:path>
              <a:path w="290829" h="1142364">
                <a:moveTo>
                  <a:pt x="290702" y="1094502"/>
                </a:moveTo>
                <a:lnTo>
                  <a:pt x="281161" y="1094502"/>
                </a:lnTo>
                <a:lnTo>
                  <a:pt x="271652" y="1104011"/>
                </a:lnTo>
                <a:lnTo>
                  <a:pt x="290702" y="1104011"/>
                </a:lnTo>
                <a:lnTo>
                  <a:pt x="290702" y="1094502"/>
                </a:lnTo>
                <a:close/>
              </a:path>
              <a:path w="290829" h="1142364">
                <a:moveTo>
                  <a:pt x="290702" y="0"/>
                </a:moveTo>
                <a:lnTo>
                  <a:pt x="52577" y="0"/>
                </a:lnTo>
                <a:lnTo>
                  <a:pt x="52577" y="19050"/>
                </a:lnTo>
                <a:lnTo>
                  <a:pt x="271652" y="19050"/>
                </a:lnTo>
                <a:lnTo>
                  <a:pt x="271652" y="9525"/>
                </a:lnTo>
                <a:lnTo>
                  <a:pt x="290702" y="9525"/>
                </a:lnTo>
                <a:lnTo>
                  <a:pt x="290702" y="0"/>
                </a:lnTo>
                <a:close/>
              </a:path>
              <a:path w="290829" h="1142364">
                <a:moveTo>
                  <a:pt x="290702" y="9525"/>
                </a:moveTo>
                <a:lnTo>
                  <a:pt x="271652" y="9525"/>
                </a:lnTo>
                <a:lnTo>
                  <a:pt x="281177" y="19050"/>
                </a:lnTo>
                <a:lnTo>
                  <a:pt x="290702" y="19050"/>
                </a:lnTo>
                <a:lnTo>
                  <a:pt x="290702" y="952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6" name="object 146" descr=""/>
          <p:cNvSpPr txBox="1"/>
          <p:nvPr/>
        </p:nvSpPr>
        <p:spPr>
          <a:xfrm>
            <a:off x="5416550" y="6160866"/>
            <a:ext cx="1378585" cy="668020"/>
          </a:xfrm>
          <a:prstGeom prst="rect">
            <a:avLst/>
          </a:prstGeom>
        </p:spPr>
        <p:txBody>
          <a:bodyPr wrap="square" lIns="0" tIns="39369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309"/>
              </a:spcBef>
              <a:tabLst>
                <a:tab pos="1352550" algn="l"/>
              </a:tabLst>
            </a:pPr>
            <a:r>
              <a:rPr dirty="0" u="heavy" sz="900">
                <a:uFill>
                  <a:solidFill>
                    <a:srgbClr val="A6A6A6"/>
                  </a:solidFill>
                </a:uFill>
                <a:latin typeface="Segoe UI Emoji"/>
                <a:cs typeface="Segoe UI Emoji"/>
              </a:rPr>
              <a:t>	</a:t>
            </a:r>
            <a:endParaRPr sz="900">
              <a:latin typeface="Segoe UI Emoji"/>
              <a:cs typeface="Segoe UI Emoji"/>
            </a:endParaRPr>
          </a:p>
          <a:p>
            <a:pPr algn="ctr" marL="339725" marR="339725">
              <a:lnSpc>
                <a:spcPct val="102800"/>
              </a:lnSpc>
              <a:spcBef>
                <a:spcPts val="305"/>
              </a:spcBef>
            </a:pPr>
            <a:r>
              <a:rPr dirty="0" sz="1400" spc="-65" b="1">
                <a:solidFill>
                  <a:srgbClr val="A6A6A6"/>
                </a:solidFill>
                <a:latin typeface="Trebuchet MS"/>
                <a:cs typeface="Trebuchet MS"/>
              </a:rPr>
              <a:t>Financial </a:t>
            </a:r>
            <a:r>
              <a:rPr dirty="0" sz="1400" spc="-10" b="1">
                <a:solidFill>
                  <a:srgbClr val="A6A6A6"/>
                </a:solidFill>
                <a:latin typeface="Trebuchet MS"/>
                <a:cs typeface="Trebuchet MS"/>
              </a:rPr>
              <a:t>Analysis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47" name="object 147" descr=""/>
          <p:cNvSpPr txBox="1"/>
          <p:nvPr/>
        </p:nvSpPr>
        <p:spPr>
          <a:xfrm>
            <a:off x="7102475" y="6160866"/>
            <a:ext cx="1378585" cy="668020"/>
          </a:xfrm>
          <a:prstGeom prst="rect">
            <a:avLst/>
          </a:prstGeom>
        </p:spPr>
        <p:txBody>
          <a:bodyPr wrap="square" lIns="0" tIns="39369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309"/>
              </a:spcBef>
              <a:tabLst>
                <a:tab pos="1352550" algn="l"/>
              </a:tabLst>
            </a:pPr>
            <a:r>
              <a:rPr dirty="0" u="heavy" sz="900">
                <a:uFill>
                  <a:solidFill>
                    <a:srgbClr val="000000"/>
                  </a:solidFill>
                </a:uFill>
                <a:latin typeface="Segoe UI Emoji"/>
                <a:cs typeface="Segoe UI Emoji"/>
              </a:rPr>
              <a:t>	</a:t>
            </a:r>
            <a:endParaRPr sz="900">
              <a:latin typeface="Segoe UI Emoji"/>
              <a:cs typeface="Segoe UI Emoji"/>
            </a:endParaRPr>
          </a:p>
          <a:p>
            <a:pPr algn="ctr" marL="259079" marR="253365">
              <a:lnSpc>
                <a:spcPct val="102800"/>
              </a:lnSpc>
              <a:spcBef>
                <a:spcPts val="305"/>
              </a:spcBef>
            </a:pPr>
            <a:r>
              <a:rPr dirty="0" sz="1400" spc="-55" b="1">
                <a:latin typeface="Trebuchet MS"/>
                <a:cs typeface="Trebuchet MS"/>
              </a:rPr>
              <a:t>Acquisition </a:t>
            </a:r>
            <a:r>
              <a:rPr dirty="0" sz="1400" spc="-10" b="1">
                <a:latin typeface="Trebuchet MS"/>
                <a:cs typeface="Trebuchet MS"/>
              </a:rPr>
              <a:t>Feasibility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48" name="object 148" descr=""/>
          <p:cNvSpPr txBox="1"/>
          <p:nvPr/>
        </p:nvSpPr>
        <p:spPr>
          <a:xfrm>
            <a:off x="8788400" y="6160866"/>
            <a:ext cx="1378585" cy="668020"/>
          </a:xfrm>
          <a:prstGeom prst="rect">
            <a:avLst/>
          </a:prstGeom>
        </p:spPr>
        <p:txBody>
          <a:bodyPr wrap="square" lIns="0" tIns="39369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309"/>
              </a:spcBef>
              <a:tabLst>
                <a:tab pos="1352550" algn="l"/>
              </a:tabLst>
            </a:pPr>
            <a:r>
              <a:rPr dirty="0" u="heavy" sz="900">
                <a:uFill>
                  <a:solidFill>
                    <a:srgbClr val="A6A6A6"/>
                  </a:solidFill>
                </a:uFill>
                <a:latin typeface="Segoe UI Emoji"/>
                <a:cs typeface="Segoe UI Emoji"/>
              </a:rPr>
              <a:t>	</a:t>
            </a:r>
            <a:endParaRPr sz="900">
              <a:latin typeface="Segoe UI Emoji"/>
              <a:cs typeface="Segoe UI Emoji"/>
            </a:endParaRPr>
          </a:p>
          <a:p>
            <a:pPr algn="ctr" marL="272415" marR="271145">
              <a:lnSpc>
                <a:spcPct val="102800"/>
              </a:lnSpc>
              <a:spcBef>
                <a:spcPts val="305"/>
              </a:spcBef>
            </a:pPr>
            <a:r>
              <a:rPr dirty="0" sz="1400" spc="-85" b="1">
                <a:solidFill>
                  <a:srgbClr val="A6A6A6"/>
                </a:solidFill>
                <a:latin typeface="Trebuchet MS"/>
                <a:cs typeface="Trebuchet MS"/>
              </a:rPr>
              <a:t>Alternative </a:t>
            </a:r>
            <a:r>
              <a:rPr dirty="0" sz="1400" spc="-10" b="1">
                <a:solidFill>
                  <a:srgbClr val="A6A6A6"/>
                </a:solidFill>
                <a:latin typeface="Trebuchet MS"/>
                <a:cs typeface="Trebuchet MS"/>
              </a:rPr>
              <a:t>Solution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49" name="object 149" descr=""/>
          <p:cNvSpPr txBox="1"/>
          <p:nvPr/>
        </p:nvSpPr>
        <p:spPr>
          <a:xfrm>
            <a:off x="10474325" y="6160866"/>
            <a:ext cx="1378585" cy="448309"/>
          </a:xfrm>
          <a:prstGeom prst="rect">
            <a:avLst/>
          </a:prstGeom>
        </p:spPr>
        <p:txBody>
          <a:bodyPr wrap="square" lIns="0" tIns="39369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309"/>
              </a:spcBef>
              <a:tabLst>
                <a:tab pos="1352550" algn="l"/>
              </a:tabLst>
            </a:pPr>
            <a:r>
              <a:rPr dirty="0" u="heavy" sz="900">
                <a:uFill>
                  <a:solidFill>
                    <a:srgbClr val="A6A6A6"/>
                  </a:solidFill>
                </a:uFill>
                <a:latin typeface="Segoe UI Emoji"/>
                <a:cs typeface="Segoe UI Emoji"/>
              </a:rPr>
              <a:t>	</a:t>
            </a:r>
            <a:endParaRPr sz="900">
              <a:latin typeface="Segoe UI Emoji"/>
              <a:cs typeface="Segoe UI Emoji"/>
            </a:endParaRPr>
          </a:p>
          <a:p>
            <a:pPr algn="ctr" marL="3175">
              <a:lnSpc>
                <a:spcPct val="100000"/>
              </a:lnSpc>
              <a:spcBef>
                <a:spcPts val="355"/>
              </a:spcBef>
            </a:pPr>
            <a:r>
              <a:rPr dirty="0" sz="1400" spc="-10" b="1">
                <a:solidFill>
                  <a:srgbClr val="A6A6A6"/>
                </a:solidFill>
                <a:latin typeface="Trebuchet MS"/>
                <a:cs typeface="Trebuchet MS"/>
              </a:rPr>
              <a:t>Conclusion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50" name="object 150" descr=""/>
          <p:cNvSpPr txBox="1"/>
          <p:nvPr/>
        </p:nvSpPr>
        <p:spPr>
          <a:xfrm>
            <a:off x="324802" y="6187122"/>
            <a:ext cx="3077845" cy="163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064510" algn="l"/>
              </a:tabLst>
            </a:pPr>
            <a:r>
              <a:rPr dirty="0" sz="900">
                <a:latin typeface="Segoe UI Emoji"/>
                <a:cs typeface="Segoe UI Emoji"/>
              </a:rPr>
              <a:t>(</a:t>
            </a:r>
            <a:r>
              <a:rPr dirty="0" u="heavy" sz="900">
                <a:uFill>
                  <a:solidFill>
                    <a:srgbClr val="A6A6A6"/>
                  </a:solidFill>
                </a:uFill>
                <a:latin typeface="Segoe UI Emoji"/>
                <a:cs typeface="Segoe UI Emoji"/>
              </a:rPr>
              <a:t>Pirelli</a:t>
            </a:r>
            <a:r>
              <a:rPr dirty="0" u="heavy" sz="900" spc="-70">
                <a:uFill>
                  <a:solidFill>
                    <a:srgbClr val="A6A6A6"/>
                  </a:solidFill>
                </a:uFill>
                <a:latin typeface="Segoe UI Emoji"/>
                <a:cs typeface="Segoe UI Emoji"/>
              </a:rPr>
              <a:t> </a:t>
            </a:r>
            <a:r>
              <a:rPr dirty="0" u="heavy" sz="900">
                <a:uFill>
                  <a:solidFill>
                    <a:srgbClr val="A6A6A6"/>
                  </a:solidFill>
                </a:uFill>
                <a:latin typeface="Segoe UI Emoji"/>
                <a:cs typeface="Segoe UI Emoji"/>
              </a:rPr>
              <a:t>Industrial Plan,</a:t>
            </a:r>
            <a:r>
              <a:rPr dirty="0" u="heavy" sz="900" spc="-30">
                <a:uFill>
                  <a:solidFill>
                    <a:srgbClr val="A6A6A6"/>
                  </a:solidFill>
                </a:uFill>
                <a:latin typeface="Segoe UI Emoji"/>
                <a:cs typeface="Segoe UI Emoji"/>
              </a:rPr>
              <a:t> </a:t>
            </a:r>
            <a:r>
              <a:rPr dirty="0" u="heavy" sz="900" spc="-10">
                <a:uFill>
                  <a:solidFill>
                    <a:srgbClr val="A6A6A6"/>
                  </a:solidFill>
                </a:uFill>
                <a:latin typeface="Segoe UI Emoji"/>
                <a:cs typeface="Segoe UI Emoji"/>
              </a:rPr>
              <a:t>2024</a:t>
            </a:r>
            <a:r>
              <a:rPr dirty="0" sz="900" spc="-10">
                <a:latin typeface="Segoe UI Emoji"/>
                <a:cs typeface="Segoe UI Emoji"/>
              </a:rPr>
              <a:t>),</a:t>
            </a:r>
            <a:r>
              <a:rPr dirty="0" sz="900" spc="-35">
                <a:latin typeface="Segoe UI Emoji"/>
                <a:cs typeface="Segoe UI Emoji"/>
              </a:rPr>
              <a:t> </a:t>
            </a:r>
            <a:r>
              <a:rPr dirty="0" sz="900" spc="-20">
                <a:latin typeface="Segoe UI Emoji"/>
                <a:cs typeface="Segoe UI Emoji"/>
              </a:rPr>
              <a:t>(Ferra</a:t>
            </a:r>
            <a:r>
              <a:rPr dirty="0" u="heavy" sz="900" spc="-150">
                <a:uFill>
                  <a:solidFill>
                    <a:srgbClr val="D9D9D9"/>
                  </a:solidFill>
                </a:uFill>
                <a:latin typeface="Segoe UI Emoji"/>
                <a:cs typeface="Segoe UI Emoji"/>
              </a:rPr>
              <a:t> </a:t>
            </a:r>
            <a:r>
              <a:rPr dirty="0" u="heavy" sz="900" spc="-10">
                <a:uFill>
                  <a:solidFill>
                    <a:srgbClr val="D9D9D9"/>
                  </a:solidFill>
                </a:uFill>
                <a:latin typeface="Segoe UI Emoji"/>
                <a:cs typeface="Segoe UI Emoji"/>
              </a:rPr>
              <a:t>ri,</a:t>
            </a:r>
            <a:r>
              <a:rPr dirty="0" u="heavy" sz="900" spc="-30">
                <a:uFill>
                  <a:solidFill>
                    <a:srgbClr val="D9D9D9"/>
                  </a:solidFill>
                </a:uFill>
                <a:latin typeface="Segoe UI Emoji"/>
                <a:cs typeface="Segoe UI Emoji"/>
              </a:rPr>
              <a:t> </a:t>
            </a:r>
            <a:r>
              <a:rPr dirty="0" u="heavy" sz="900" spc="-20">
                <a:uFill>
                  <a:solidFill>
                    <a:srgbClr val="D9D9D9"/>
                  </a:solidFill>
                </a:uFill>
                <a:latin typeface="Segoe UI Emoji"/>
                <a:cs typeface="Segoe UI Emoji"/>
              </a:rPr>
              <a:t>2022)</a:t>
            </a:r>
            <a:r>
              <a:rPr dirty="0" u="heavy" sz="900">
                <a:uFill>
                  <a:solidFill>
                    <a:srgbClr val="D9D9D9"/>
                  </a:solidFill>
                </a:uFill>
                <a:latin typeface="Segoe UI Emoji"/>
                <a:cs typeface="Segoe UI Emoji"/>
              </a:rPr>
              <a:t>	</a:t>
            </a:r>
            <a:endParaRPr sz="900">
              <a:latin typeface="Segoe UI Emoji"/>
              <a:cs typeface="Segoe UI Emoj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4862812" y="4370460"/>
            <a:ext cx="419100" cy="515620"/>
          </a:xfrm>
          <a:custGeom>
            <a:avLst/>
            <a:gdLst/>
            <a:ahLst/>
            <a:cxnLst/>
            <a:rect l="l" t="t" r="r" b="b"/>
            <a:pathLst>
              <a:path w="419100" h="515620">
                <a:moveTo>
                  <a:pt x="323396" y="0"/>
                </a:moveTo>
                <a:lnTo>
                  <a:pt x="92434" y="0"/>
                </a:lnTo>
                <a:lnTo>
                  <a:pt x="87464" y="3914"/>
                </a:lnTo>
                <a:lnTo>
                  <a:pt x="87464" y="11056"/>
                </a:lnTo>
                <a:lnTo>
                  <a:pt x="88632" y="13281"/>
                </a:lnTo>
                <a:lnTo>
                  <a:pt x="115585" y="34519"/>
                </a:lnTo>
                <a:lnTo>
                  <a:pt x="122535" y="41160"/>
                </a:lnTo>
                <a:lnTo>
                  <a:pt x="127641" y="48677"/>
                </a:lnTo>
                <a:lnTo>
                  <a:pt x="130783" y="56837"/>
                </a:lnTo>
                <a:lnTo>
                  <a:pt x="131842" y="65451"/>
                </a:lnTo>
                <a:lnTo>
                  <a:pt x="131843" y="225351"/>
                </a:lnTo>
                <a:lnTo>
                  <a:pt x="4638" y="454362"/>
                </a:lnTo>
                <a:lnTo>
                  <a:pt x="0" y="471321"/>
                </a:lnTo>
                <a:lnTo>
                  <a:pt x="33292" y="511878"/>
                </a:lnTo>
                <a:lnTo>
                  <a:pt x="363545" y="515526"/>
                </a:lnTo>
                <a:lnTo>
                  <a:pt x="385135" y="512087"/>
                </a:lnTo>
                <a:lnTo>
                  <a:pt x="402763" y="502720"/>
                </a:lnTo>
                <a:lnTo>
                  <a:pt x="406757" y="498051"/>
                </a:lnTo>
                <a:lnTo>
                  <a:pt x="55467" y="498051"/>
                </a:lnTo>
                <a:lnTo>
                  <a:pt x="42509" y="495988"/>
                </a:lnTo>
                <a:lnTo>
                  <a:pt x="31929" y="490369"/>
                </a:lnTo>
                <a:lnTo>
                  <a:pt x="24797" y="482036"/>
                </a:lnTo>
                <a:lnTo>
                  <a:pt x="22182" y="471833"/>
                </a:lnTo>
                <a:lnTo>
                  <a:pt x="22182" y="468226"/>
                </a:lnTo>
                <a:lnTo>
                  <a:pt x="23129" y="464657"/>
                </a:lnTo>
                <a:lnTo>
                  <a:pt x="153706" y="229580"/>
                </a:lnTo>
                <a:lnTo>
                  <a:pt x="154032" y="228380"/>
                </a:lnTo>
                <a:lnTo>
                  <a:pt x="154032" y="131065"/>
                </a:lnTo>
                <a:lnTo>
                  <a:pt x="287168" y="131065"/>
                </a:lnTo>
                <a:lnTo>
                  <a:pt x="287168" y="113590"/>
                </a:lnTo>
                <a:lnTo>
                  <a:pt x="154032" y="113590"/>
                </a:lnTo>
                <a:lnTo>
                  <a:pt x="154032" y="65451"/>
                </a:lnTo>
                <a:lnTo>
                  <a:pt x="152524" y="53450"/>
                </a:lnTo>
                <a:lnTo>
                  <a:pt x="148115" y="42022"/>
                </a:lnTo>
                <a:lnTo>
                  <a:pt x="140976" y="31485"/>
                </a:lnTo>
                <a:lnTo>
                  <a:pt x="131280" y="22158"/>
                </a:lnTo>
                <a:lnTo>
                  <a:pt x="125526" y="17626"/>
                </a:lnTo>
                <a:lnTo>
                  <a:pt x="125452" y="17475"/>
                </a:lnTo>
                <a:lnTo>
                  <a:pt x="325042" y="17475"/>
                </a:lnTo>
                <a:lnTo>
                  <a:pt x="332627" y="11498"/>
                </a:lnTo>
                <a:lnTo>
                  <a:pt x="332627" y="5976"/>
                </a:lnTo>
                <a:lnTo>
                  <a:pt x="326207" y="920"/>
                </a:lnTo>
                <a:lnTo>
                  <a:pt x="323396" y="0"/>
                </a:lnTo>
                <a:close/>
              </a:path>
              <a:path w="419100" h="515620">
                <a:moveTo>
                  <a:pt x="287168" y="131065"/>
                </a:moveTo>
                <a:lnTo>
                  <a:pt x="264979" y="131065"/>
                </a:lnTo>
                <a:lnTo>
                  <a:pt x="264979" y="228380"/>
                </a:lnTo>
                <a:lnTo>
                  <a:pt x="265290" y="229580"/>
                </a:lnTo>
                <a:lnTo>
                  <a:pt x="394033" y="461352"/>
                </a:lnTo>
                <a:lnTo>
                  <a:pt x="396452" y="467602"/>
                </a:lnTo>
                <a:lnTo>
                  <a:pt x="396657" y="471321"/>
                </a:lnTo>
                <a:lnTo>
                  <a:pt x="396685" y="471833"/>
                </a:lnTo>
                <a:lnTo>
                  <a:pt x="396807" y="474030"/>
                </a:lnTo>
                <a:lnTo>
                  <a:pt x="363545" y="498051"/>
                </a:lnTo>
                <a:lnTo>
                  <a:pt x="406757" y="498051"/>
                </a:lnTo>
                <a:lnTo>
                  <a:pt x="414646" y="488830"/>
                </a:lnTo>
                <a:lnTo>
                  <a:pt x="419001" y="471833"/>
                </a:lnTo>
                <a:lnTo>
                  <a:pt x="418989" y="465814"/>
                </a:lnTo>
                <a:lnTo>
                  <a:pt x="417421" y="459869"/>
                </a:lnTo>
                <a:lnTo>
                  <a:pt x="287169" y="225351"/>
                </a:lnTo>
                <a:lnTo>
                  <a:pt x="287168" y="131065"/>
                </a:lnTo>
                <a:close/>
              </a:path>
              <a:path w="419100" h="515620">
                <a:moveTo>
                  <a:pt x="325042" y="17475"/>
                </a:moveTo>
                <a:lnTo>
                  <a:pt x="293544" y="17475"/>
                </a:lnTo>
                <a:lnTo>
                  <a:pt x="293470" y="17626"/>
                </a:lnTo>
                <a:lnTo>
                  <a:pt x="287716" y="22158"/>
                </a:lnTo>
                <a:lnTo>
                  <a:pt x="278016" y="31485"/>
                </a:lnTo>
                <a:lnTo>
                  <a:pt x="270881" y="42022"/>
                </a:lnTo>
                <a:lnTo>
                  <a:pt x="266481" y="53450"/>
                </a:lnTo>
                <a:lnTo>
                  <a:pt x="264979" y="65451"/>
                </a:lnTo>
                <a:lnTo>
                  <a:pt x="264979" y="113590"/>
                </a:lnTo>
                <a:lnTo>
                  <a:pt x="287168" y="113590"/>
                </a:lnTo>
                <a:lnTo>
                  <a:pt x="287168" y="65451"/>
                </a:lnTo>
                <a:lnTo>
                  <a:pt x="288221" y="56837"/>
                </a:lnTo>
                <a:lnTo>
                  <a:pt x="291362" y="48677"/>
                </a:lnTo>
                <a:lnTo>
                  <a:pt x="296467" y="41160"/>
                </a:lnTo>
                <a:lnTo>
                  <a:pt x="303411" y="34519"/>
                </a:lnTo>
                <a:lnTo>
                  <a:pt x="325042" y="174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4994655" y="4125804"/>
            <a:ext cx="189230" cy="218440"/>
            <a:chOff x="4994655" y="4125804"/>
            <a:chExt cx="189230" cy="218440"/>
          </a:xfrm>
        </p:grpSpPr>
        <p:sp>
          <p:nvSpPr>
            <p:cNvPr id="4" name="object 4" descr=""/>
            <p:cNvSpPr/>
            <p:nvPr/>
          </p:nvSpPr>
          <p:spPr>
            <a:xfrm>
              <a:off x="4994643" y="4125810"/>
              <a:ext cx="189230" cy="131445"/>
            </a:xfrm>
            <a:custGeom>
              <a:avLst/>
              <a:gdLst/>
              <a:ahLst/>
              <a:cxnLst/>
              <a:rect l="l" t="t" r="r" b="b"/>
              <a:pathLst>
                <a:path w="189229" h="131445">
                  <a:moveTo>
                    <a:pt x="66573" y="87376"/>
                  </a:moveTo>
                  <a:lnTo>
                    <a:pt x="44386" y="62928"/>
                  </a:lnTo>
                  <a:lnTo>
                    <a:pt x="44386" y="82550"/>
                  </a:lnTo>
                  <a:lnTo>
                    <a:pt x="44386" y="92202"/>
                  </a:lnTo>
                  <a:lnTo>
                    <a:pt x="39420" y="96113"/>
                  </a:lnTo>
                  <a:lnTo>
                    <a:pt x="27165" y="96113"/>
                  </a:lnTo>
                  <a:lnTo>
                    <a:pt x="22199" y="92202"/>
                  </a:lnTo>
                  <a:lnTo>
                    <a:pt x="22199" y="82550"/>
                  </a:lnTo>
                  <a:lnTo>
                    <a:pt x="27165" y="78638"/>
                  </a:lnTo>
                  <a:lnTo>
                    <a:pt x="39420" y="78638"/>
                  </a:lnTo>
                  <a:lnTo>
                    <a:pt x="44386" y="82550"/>
                  </a:lnTo>
                  <a:lnTo>
                    <a:pt x="44386" y="62928"/>
                  </a:lnTo>
                  <a:lnTo>
                    <a:pt x="2616" y="77177"/>
                  </a:lnTo>
                  <a:lnTo>
                    <a:pt x="0" y="87376"/>
                  </a:lnTo>
                  <a:lnTo>
                    <a:pt x="2616" y="97586"/>
                  </a:lnTo>
                  <a:lnTo>
                    <a:pt x="9753" y="105918"/>
                  </a:lnTo>
                  <a:lnTo>
                    <a:pt x="20332" y="111531"/>
                  </a:lnTo>
                  <a:lnTo>
                    <a:pt x="33286" y="113588"/>
                  </a:lnTo>
                  <a:lnTo>
                    <a:pt x="46240" y="111531"/>
                  </a:lnTo>
                  <a:lnTo>
                    <a:pt x="56819" y="105918"/>
                  </a:lnTo>
                  <a:lnTo>
                    <a:pt x="63957" y="97586"/>
                  </a:lnTo>
                  <a:lnTo>
                    <a:pt x="64338" y="96113"/>
                  </a:lnTo>
                  <a:lnTo>
                    <a:pt x="66573" y="87376"/>
                  </a:lnTo>
                  <a:close/>
                </a:path>
                <a:path w="189229" h="131445">
                  <a:moveTo>
                    <a:pt x="133146" y="26212"/>
                  </a:moveTo>
                  <a:lnTo>
                    <a:pt x="130898" y="17475"/>
                  </a:lnTo>
                  <a:lnTo>
                    <a:pt x="130530" y="16002"/>
                  </a:lnTo>
                  <a:lnTo>
                    <a:pt x="123393" y="7670"/>
                  </a:lnTo>
                  <a:lnTo>
                    <a:pt x="112814" y="2057"/>
                  </a:lnTo>
                  <a:lnTo>
                    <a:pt x="110947" y="1765"/>
                  </a:lnTo>
                  <a:lnTo>
                    <a:pt x="110947" y="21386"/>
                  </a:lnTo>
                  <a:lnTo>
                    <a:pt x="110947" y="31038"/>
                  </a:lnTo>
                  <a:lnTo>
                    <a:pt x="105981" y="34950"/>
                  </a:lnTo>
                  <a:lnTo>
                    <a:pt x="93738" y="34950"/>
                  </a:lnTo>
                  <a:lnTo>
                    <a:pt x="88760" y="31038"/>
                  </a:lnTo>
                  <a:lnTo>
                    <a:pt x="88760" y="21386"/>
                  </a:lnTo>
                  <a:lnTo>
                    <a:pt x="93738" y="17475"/>
                  </a:lnTo>
                  <a:lnTo>
                    <a:pt x="105981" y="17475"/>
                  </a:lnTo>
                  <a:lnTo>
                    <a:pt x="110947" y="21386"/>
                  </a:lnTo>
                  <a:lnTo>
                    <a:pt x="110947" y="1765"/>
                  </a:lnTo>
                  <a:lnTo>
                    <a:pt x="69189" y="16002"/>
                  </a:lnTo>
                  <a:lnTo>
                    <a:pt x="66573" y="26212"/>
                  </a:lnTo>
                  <a:lnTo>
                    <a:pt x="69189" y="36423"/>
                  </a:lnTo>
                  <a:lnTo>
                    <a:pt x="76327" y="44754"/>
                  </a:lnTo>
                  <a:lnTo>
                    <a:pt x="86906" y="50368"/>
                  </a:lnTo>
                  <a:lnTo>
                    <a:pt x="99860" y="52425"/>
                  </a:lnTo>
                  <a:lnTo>
                    <a:pt x="112814" y="50368"/>
                  </a:lnTo>
                  <a:lnTo>
                    <a:pt x="123393" y="44754"/>
                  </a:lnTo>
                  <a:lnTo>
                    <a:pt x="130530" y="36423"/>
                  </a:lnTo>
                  <a:lnTo>
                    <a:pt x="130898" y="34950"/>
                  </a:lnTo>
                  <a:lnTo>
                    <a:pt x="133146" y="26212"/>
                  </a:lnTo>
                  <a:close/>
                </a:path>
                <a:path w="189229" h="131445">
                  <a:moveTo>
                    <a:pt x="188620" y="104851"/>
                  </a:moveTo>
                  <a:lnTo>
                    <a:pt x="186372" y="96113"/>
                  </a:lnTo>
                  <a:lnTo>
                    <a:pt x="186004" y="94653"/>
                  </a:lnTo>
                  <a:lnTo>
                    <a:pt x="178866" y="86309"/>
                  </a:lnTo>
                  <a:lnTo>
                    <a:pt x="168287" y="80695"/>
                  </a:lnTo>
                  <a:lnTo>
                    <a:pt x="166420" y="80403"/>
                  </a:lnTo>
                  <a:lnTo>
                    <a:pt x="166420" y="100025"/>
                  </a:lnTo>
                  <a:lnTo>
                    <a:pt x="166420" y="109677"/>
                  </a:lnTo>
                  <a:lnTo>
                    <a:pt x="161455" y="113588"/>
                  </a:lnTo>
                  <a:lnTo>
                    <a:pt x="149212" y="113588"/>
                  </a:lnTo>
                  <a:lnTo>
                    <a:pt x="144233" y="109677"/>
                  </a:lnTo>
                  <a:lnTo>
                    <a:pt x="144233" y="100025"/>
                  </a:lnTo>
                  <a:lnTo>
                    <a:pt x="149212" y="96113"/>
                  </a:lnTo>
                  <a:lnTo>
                    <a:pt x="161455" y="96113"/>
                  </a:lnTo>
                  <a:lnTo>
                    <a:pt x="166420" y="100025"/>
                  </a:lnTo>
                  <a:lnTo>
                    <a:pt x="166420" y="80403"/>
                  </a:lnTo>
                  <a:lnTo>
                    <a:pt x="124663" y="94653"/>
                  </a:lnTo>
                  <a:lnTo>
                    <a:pt x="122047" y="104851"/>
                  </a:lnTo>
                  <a:lnTo>
                    <a:pt x="124663" y="115062"/>
                  </a:lnTo>
                  <a:lnTo>
                    <a:pt x="131800" y="123393"/>
                  </a:lnTo>
                  <a:lnTo>
                    <a:pt x="142379" y="129006"/>
                  </a:lnTo>
                  <a:lnTo>
                    <a:pt x="155333" y="131064"/>
                  </a:lnTo>
                  <a:lnTo>
                    <a:pt x="168287" y="129006"/>
                  </a:lnTo>
                  <a:lnTo>
                    <a:pt x="178866" y="123393"/>
                  </a:lnTo>
                  <a:lnTo>
                    <a:pt x="186004" y="115062"/>
                  </a:lnTo>
                  <a:lnTo>
                    <a:pt x="186372" y="113588"/>
                  </a:lnTo>
                  <a:lnTo>
                    <a:pt x="188620" y="10485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05750" y="4274345"/>
              <a:ext cx="88757" cy="69901"/>
            </a:xfrm>
            <a:prstGeom prst="rect">
              <a:avLst/>
            </a:prstGeom>
          </p:spPr>
        </p:pic>
      </p:grp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677025" y="4400550"/>
            <a:ext cx="742950" cy="19050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933950" y="4600575"/>
            <a:ext cx="266700" cy="2571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33069" y="85661"/>
            <a:ext cx="2395220" cy="334645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-90"/>
              <a:t>Acquisition</a:t>
            </a:r>
            <a:r>
              <a:rPr dirty="0" spc="-114"/>
              <a:t> </a:t>
            </a:r>
            <a:r>
              <a:rPr dirty="0" spc="-85"/>
              <a:t>Feasibility</a:t>
            </a:r>
          </a:p>
        </p:txBody>
      </p:sp>
      <p:sp>
        <p:nvSpPr>
          <p:cNvPr id="9" name="object 9" descr=""/>
          <p:cNvSpPr txBox="1"/>
          <p:nvPr/>
        </p:nvSpPr>
        <p:spPr>
          <a:xfrm>
            <a:off x="339725" y="305610"/>
            <a:ext cx="11509375" cy="606425"/>
          </a:xfrm>
          <a:prstGeom prst="rect">
            <a:avLst/>
          </a:prstGeom>
        </p:spPr>
        <p:txBody>
          <a:bodyPr wrap="square" lIns="0" tIns="977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70"/>
              </a:spcBef>
              <a:tabLst>
                <a:tab pos="11496040" algn="l"/>
              </a:tabLst>
            </a:pPr>
            <a:r>
              <a:rPr dirty="0" u="heavy" sz="1500" spc="335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heavy" sz="1500" spc="-105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The</a:t>
            </a:r>
            <a:r>
              <a:rPr dirty="0" u="heavy" sz="1500" spc="-20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heavy" sz="1500" spc="-65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combined</a:t>
            </a:r>
            <a:r>
              <a:rPr dirty="0" u="heavy" sz="1500" spc="-155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heavy" sz="1500" spc="-7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company’s</a:t>
            </a:r>
            <a:r>
              <a:rPr dirty="0" u="heavy" sz="1500" spc="-15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heavy" sz="1500" spc="-11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market</a:t>
            </a:r>
            <a:r>
              <a:rPr dirty="0" u="heavy" sz="1500" spc="-13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heavy" sz="1500" spc="-8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positioning</a:t>
            </a:r>
            <a:r>
              <a:rPr dirty="0" u="heavy" sz="1500" spc="-11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heavy" sz="1500" spc="-35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is</a:t>
            </a:r>
            <a:r>
              <a:rPr dirty="0" u="heavy" sz="1500" spc="-15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heavy" sz="1500" spc="-10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ill</a:t>
            </a:r>
            <a:r>
              <a:rPr dirty="0" u="heavy" sz="1500" spc="-11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heavy" sz="1500" spc="-1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defined</a:t>
            </a:r>
            <a:r>
              <a:rPr dirty="0" u="heavy" sz="150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	</a:t>
            </a:r>
            <a:endParaRPr sz="1500">
              <a:latin typeface="Trebuchet MS"/>
              <a:cs typeface="Trebuchet MS"/>
            </a:endParaRPr>
          </a:p>
          <a:p>
            <a:pPr marL="121285">
              <a:lnSpc>
                <a:spcPct val="100000"/>
              </a:lnSpc>
              <a:spcBef>
                <a:spcPts val="595"/>
              </a:spcBef>
            </a:pPr>
            <a:r>
              <a:rPr dirty="0" sz="1250" spc="-65" b="1">
                <a:latin typeface="Tahoma"/>
                <a:cs typeface="Tahoma"/>
              </a:rPr>
              <a:t>A</a:t>
            </a:r>
            <a:r>
              <a:rPr dirty="0" sz="1250" spc="-100" b="1">
                <a:latin typeface="Tahoma"/>
                <a:cs typeface="Tahoma"/>
              </a:rPr>
              <a:t> </a:t>
            </a:r>
            <a:r>
              <a:rPr dirty="0" sz="1250" spc="-35" b="1">
                <a:latin typeface="Tahoma"/>
                <a:cs typeface="Tahoma"/>
              </a:rPr>
              <a:t>mismatch</a:t>
            </a:r>
            <a:r>
              <a:rPr dirty="0" sz="1250" spc="-40" b="1">
                <a:latin typeface="Tahoma"/>
                <a:cs typeface="Tahoma"/>
              </a:rPr>
              <a:t> in</a:t>
            </a:r>
            <a:r>
              <a:rPr dirty="0" sz="1250" spc="-125" b="1">
                <a:latin typeface="Tahoma"/>
                <a:cs typeface="Tahoma"/>
              </a:rPr>
              <a:t> </a:t>
            </a:r>
            <a:r>
              <a:rPr dirty="0" sz="1250" spc="-10" b="1">
                <a:latin typeface="Tahoma"/>
                <a:cs typeface="Tahoma"/>
              </a:rPr>
              <a:t>expertise</a:t>
            </a:r>
            <a:endParaRPr sz="1250">
              <a:latin typeface="Tahoma"/>
              <a:cs typeface="Tahoma"/>
            </a:endParaRPr>
          </a:p>
        </p:txBody>
      </p:sp>
      <p:graphicFrame>
        <p:nvGraphicFramePr>
          <p:cNvPr id="10" name="object 10" descr=""/>
          <p:cNvGraphicFramePr>
            <a:graphicFrameLocks noGrp="1"/>
          </p:cNvGraphicFramePr>
          <p:nvPr/>
        </p:nvGraphicFramePr>
        <p:xfrm>
          <a:off x="371475" y="6343650"/>
          <a:ext cx="11523980" cy="4864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32230"/>
                <a:gridCol w="354330"/>
                <a:gridCol w="1332230"/>
                <a:gridCol w="354330"/>
                <a:gridCol w="1332229"/>
                <a:gridCol w="354329"/>
                <a:gridCol w="1332229"/>
                <a:gridCol w="354329"/>
                <a:gridCol w="1332229"/>
                <a:gridCol w="354329"/>
                <a:gridCol w="1332229"/>
                <a:gridCol w="354329"/>
                <a:gridCol w="1332229"/>
              </a:tblGrid>
              <a:tr h="266065">
                <a:tc>
                  <a:txBody>
                    <a:bodyPr/>
                    <a:lstStyle/>
                    <a:p>
                      <a:pPr algn="ctr" marL="825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400" spc="-10" b="1">
                          <a:solidFill>
                            <a:srgbClr val="A6A6A6"/>
                          </a:solidFill>
                          <a:latin typeface="Trebuchet MS"/>
                          <a:cs typeface="Trebuchet MS"/>
                        </a:rPr>
                        <a:t>Executive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38735">
                    <a:lnT w="19050">
                      <a:solidFill>
                        <a:srgbClr val="A6A6A6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825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400" spc="-10" b="1">
                          <a:solidFill>
                            <a:srgbClr val="A6A6A6"/>
                          </a:solidFill>
                          <a:latin typeface="Trebuchet MS"/>
                          <a:cs typeface="Trebuchet MS"/>
                        </a:rPr>
                        <a:t>Industry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38735">
                    <a:lnT w="19050">
                      <a:solidFill>
                        <a:srgbClr val="D9D9D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1079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400" spc="-10" b="1">
                          <a:solidFill>
                            <a:srgbClr val="A6A6A6"/>
                          </a:solidFill>
                          <a:latin typeface="Trebuchet MS"/>
                          <a:cs typeface="Trebuchet MS"/>
                        </a:rPr>
                        <a:t>Company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38735">
                    <a:lnT w="19050">
                      <a:solidFill>
                        <a:srgbClr val="A6A6A6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1270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400" spc="-10" b="1">
                          <a:solidFill>
                            <a:srgbClr val="A6A6A6"/>
                          </a:solidFill>
                          <a:latin typeface="Trebuchet MS"/>
                          <a:cs typeface="Trebuchet MS"/>
                        </a:rPr>
                        <a:t>Financial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38735">
                    <a:lnT w="19050">
                      <a:solidFill>
                        <a:srgbClr val="A6A6A6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1841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400" spc="-10" b="1">
                          <a:latin typeface="Trebuchet MS"/>
                          <a:cs typeface="Trebuchet MS"/>
                        </a:rPr>
                        <a:t>Acquisition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38735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1397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400" spc="-10" b="1">
                          <a:solidFill>
                            <a:srgbClr val="A6A6A6"/>
                          </a:solidFill>
                          <a:latin typeface="Trebuchet MS"/>
                          <a:cs typeface="Trebuchet MS"/>
                        </a:rPr>
                        <a:t>Alternative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38735">
                    <a:lnT w="19050">
                      <a:solidFill>
                        <a:srgbClr val="A6A6A6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438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400" spc="-10" b="1">
                          <a:solidFill>
                            <a:srgbClr val="A6A6A6"/>
                          </a:solidFill>
                          <a:latin typeface="Trebuchet MS"/>
                          <a:cs typeface="Trebuchet MS"/>
                        </a:rPr>
                        <a:t>Conclusion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38735">
                    <a:lnT w="19050">
                      <a:solidFill>
                        <a:srgbClr val="A6A6A6"/>
                      </a:solidFill>
                      <a:prstDash val="solid"/>
                    </a:lnT>
                  </a:tcPr>
                </a:tc>
              </a:tr>
              <a:tr h="220345">
                <a:tc>
                  <a:txBody>
                    <a:bodyPr/>
                    <a:lstStyle/>
                    <a:p>
                      <a:pPr algn="ctr" marL="2540">
                        <a:lnSpc>
                          <a:spcPts val="1614"/>
                        </a:lnSpc>
                      </a:pPr>
                      <a:r>
                        <a:rPr dirty="0" sz="1400" spc="-10" b="1">
                          <a:solidFill>
                            <a:srgbClr val="A6A6A6"/>
                          </a:solidFill>
                          <a:latin typeface="Trebuchet MS"/>
                          <a:cs typeface="Trebuchet MS"/>
                        </a:rPr>
                        <a:t>Summary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6350">
                        <a:lnSpc>
                          <a:spcPts val="1614"/>
                        </a:lnSpc>
                      </a:pPr>
                      <a:r>
                        <a:rPr dirty="0" sz="1400" spc="-10" b="1">
                          <a:solidFill>
                            <a:srgbClr val="A6A6A6"/>
                          </a:solidFill>
                          <a:latin typeface="Trebuchet MS"/>
                          <a:cs typeface="Trebuchet MS"/>
                        </a:rPr>
                        <a:t>Overview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7620">
                        <a:lnSpc>
                          <a:spcPts val="1614"/>
                        </a:lnSpc>
                      </a:pPr>
                      <a:r>
                        <a:rPr dirty="0" sz="1400" spc="-10" b="1">
                          <a:solidFill>
                            <a:srgbClr val="A6A6A6"/>
                          </a:solidFill>
                          <a:latin typeface="Trebuchet MS"/>
                          <a:cs typeface="Trebuchet MS"/>
                        </a:rPr>
                        <a:t>Analysis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10795">
                        <a:lnSpc>
                          <a:spcPts val="1614"/>
                        </a:lnSpc>
                      </a:pPr>
                      <a:r>
                        <a:rPr dirty="0" sz="1400" spc="-10" b="1">
                          <a:solidFill>
                            <a:srgbClr val="A6A6A6"/>
                          </a:solidFill>
                          <a:latin typeface="Trebuchet MS"/>
                          <a:cs typeface="Trebuchet MS"/>
                        </a:rPr>
                        <a:t>Analysis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19685">
                        <a:lnSpc>
                          <a:spcPts val="1614"/>
                        </a:lnSpc>
                      </a:pPr>
                      <a:r>
                        <a:rPr dirty="0" sz="1400" spc="-10" b="1">
                          <a:latin typeface="Trebuchet MS"/>
                          <a:cs typeface="Trebuchet MS"/>
                        </a:rPr>
                        <a:t>Feasibility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14604">
                        <a:lnSpc>
                          <a:spcPts val="1614"/>
                        </a:lnSpc>
                      </a:pPr>
                      <a:r>
                        <a:rPr dirty="0" sz="1400" spc="-10" b="1">
                          <a:solidFill>
                            <a:srgbClr val="A6A6A6"/>
                          </a:solidFill>
                          <a:latin typeface="Trebuchet MS"/>
                          <a:cs typeface="Trebuchet MS"/>
                        </a:rPr>
                        <a:t>Solution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11" name="object 11" descr=""/>
          <p:cNvSpPr/>
          <p:nvPr/>
        </p:nvSpPr>
        <p:spPr>
          <a:xfrm>
            <a:off x="428625" y="942975"/>
            <a:ext cx="11346180" cy="0"/>
          </a:xfrm>
          <a:custGeom>
            <a:avLst/>
            <a:gdLst/>
            <a:ahLst/>
            <a:cxnLst/>
            <a:rect l="l" t="t" r="r" b="b"/>
            <a:pathLst>
              <a:path w="11346180" h="0">
                <a:moveTo>
                  <a:pt x="0" y="0"/>
                </a:moveTo>
                <a:lnTo>
                  <a:pt x="11345926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 descr=""/>
          <p:cNvSpPr txBox="1"/>
          <p:nvPr/>
        </p:nvSpPr>
        <p:spPr>
          <a:xfrm>
            <a:off x="483234" y="1128966"/>
            <a:ext cx="4000500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45" b="1" i="1">
                <a:latin typeface="Trebuchet MS"/>
                <a:cs typeface="Trebuchet MS"/>
              </a:rPr>
              <a:t>Expertise</a:t>
            </a:r>
            <a:r>
              <a:rPr dirty="0" sz="1200" spc="-95" b="1" i="1">
                <a:latin typeface="Trebuchet MS"/>
                <a:cs typeface="Trebuchet MS"/>
              </a:rPr>
              <a:t> </a:t>
            </a:r>
            <a:r>
              <a:rPr dirty="0" sz="1200" spc="-80" b="1" i="1">
                <a:latin typeface="Trebuchet MS"/>
                <a:cs typeface="Trebuchet MS"/>
              </a:rPr>
              <a:t>Ferrari</a:t>
            </a:r>
            <a:r>
              <a:rPr dirty="0" sz="1200" spc="-114" b="1" i="1">
                <a:latin typeface="Trebuchet MS"/>
                <a:cs typeface="Trebuchet MS"/>
              </a:rPr>
              <a:t> </a:t>
            </a:r>
            <a:r>
              <a:rPr dirty="0" sz="1200" spc="-10" b="1" i="1">
                <a:latin typeface="Trebuchet MS"/>
                <a:cs typeface="Trebuchet MS"/>
              </a:rPr>
              <a:t>would</a:t>
            </a:r>
            <a:r>
              <a:rPr dirty="0" sz="1200" spc="-130" b="1" i="1">
                <a:latin typeface="Trebuchet MS"/>
                <a:cs typeface="Trebuchet MS"/>
              </a:rPr>
              <a:t> </a:t>
            </a:r>
            <a:r>
              <a:rPr dirty="0" sz="1200" b="1" i="1">
                <a:latin typeface="Trebuchet MS"/>
                <a:cs typeface="Trebuchet MS"/>
              </a:rPr>
              <a:t>need</a:t>
            </a:r>
            <a:r>
              <a:rPr dirty="0" sz="1200" spc="-130" b="1" i="1">
                <a:latin typeface="Trebuchet MS"/>
                <a:cs typeface="Trebuchet MS"/>
              </a:rPr>
              <a:t> </a:t>
            </a:r>
            <a:r>
              <a:rPr dirty="0" sz="1200" spc="-50" b="1" i="1">
                <a:latin typeface="Trebuchet MS"/>
                <a:cs typeface="Trebuchet MS"/>
              </a:rPr>
              <a:t>to</a:t>
            </a:r>
            <a:r>
              <a:rPr dirty="0" sz="1200" spc="-110" b="1" i="1">
                <a:latin typeface="Trebuchet MS"/>
                <a:cs typeface="Trebuchet MS"/>
              </a:rPr>
              <a:t> </a:t>
            </a:r>
            <a:r>
              <a:rPr dirty="0" sz="1200" spc="-25" b="1" i="1">
                <a:latin typeface="Trebuchet MS"/>
                <a:cs typeface="Trebuchet MS"/>
              </a:rPr>
              <a:t>develop</a:t>
            </a:r>
            <a:r>
              <a:rPr dirty="0" sz="1200" spc="-35" b="1" i="1">
                <a:latin typeface="Trebuchet MS"/>
                <a:cs typeface="Trebuchet MS"/>
              </a:rPr>
              <a:t> </a:t>
            </a:r>
            <a:r>
              <a:rPr dirty="0" sz="1200" spc="-85" b="1" i="1">
                <a:latin typeface="Trebuchet MS"/>
                <a:cs typeface="Trebuchet MS"/>
              </a:rPr>
              <a:t>to</a:t>
            </a:r>
            <a:r>
              <a:rPr dirty="0" sz="1200" spc="-20" b="1" i="1">
                <a:latin typeface="Trebuchet MS"/>
                <a:cs typeface="Trebuchet MS"/>
              </a:rPr>
              <a:t> manage</a:t>
            </a:r>
            <a:r>
              <a:rPr dirty="0" sz="1200" spc="-95" b="1" i="1">
                <a:latin typeface="Trebuchet MS"/>
                <a:cs typeface="Trebuchet MS"/>
              </a:rPr>
              <a:t> </a:t>
            </a:r>
            <a:r>
              <a:rPr dirty="0" sz="1200" spc="-10" b="1" i="1">
                <a:latin typeface="Trebuchet MS"/>
                <a:cs typeface="Trebuchet MS"/>
              </a:rPr>
              <a:t>Pirelli: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3" name="object 13" descr=""/>
          <p:cNvSpPr/>
          <p:nvPr/>
        </p:nvSpPr>
        <p:spPr>
          <a:xfrm>
            <a:off x="400050" y="1323975"/>
            <a:ext cx="1428750" cy="1181100"/>
          </a:xfrm>
          <a:custGeom>
            <a:avLst/>
            <a:gdLst/>
            <a:ahLst/>
            <a:cxnLst/>
            <a:rect l="l" t="t" r="r" b="b"/>
            <a:pathLst>
              <a:path w="1428750" h="1181100">
                <a:moveTo>
                  <a:pt x="1428750" y="0"/>
                </a:moveTo>
                <a:lnTo>
                  <a:pt x="0" y="0"/>
                </a:lnTo>
                <a:lnTo>
                  <a:pt x="0" y="1181100"/>
                </a:lnTo>
                <a:lnTo>
                  <a:pt x="1428750" y="1181100"/>
                </a:lnTo>
                <a:lnTo>
                  <a:pt x="1428750" y="0"/>
                </a:lnTo>
                <a:close/>
              </a:path>
            </a:pathLst>
          </a:custGeom>
          <a:solidFill>
            <a:srgbClr val="FFF7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 descr=""/>
          <p:cNvSpPr txBox="1"/>
          <p:nvPr/>
        </p:nvSpPr>
        <p:spPr>
          <a:xfrm>
            <a:off x="400050" y="1323975"/>
            <a:ext cx="1428750" cy="1181100"/>
          </a:xfrm>
          <a:prstGeom prst="rect">
            <a:avLst/>
          </a:prstGeom>
          <a:ln w="19050">
            <a:solidFill>
              <a:srgbClr val="FFF700"/>
            </a:solidFill>
          </a:ln>
        </p:spPr>
        <p:txBody>
          <a:bodyPr wrap="square" lIns="0" tIns="130175" rIns="0" bIns="0" rtlCol="0" vert="horz">
            <a:spAutoFit/>
          </a:bodyPr>
          <a:lstStyle/>
          <a:p>
            <a:pPr marL="259715">
              <a:lnSpc>
                <a:spcPct val="100000"/>
              </a:lnSpc>
              <a:spcBef>
                <a:spcPts val="1025"/>
              </a:spcBef>
            </a:pPr>
            <a:r>
              <a:rPr dirty="0" sz="1200" spc="-70" b="1">
                <a:latin typeface="Tahoma"/>
                <a:cs typeface="Tahoma"/>
              </a:rPr>
              <a:t>Supply </a:t>
            </a:r>
            <a:r>
              <a:rPr dirty="0" sz="1200" spc="-10" b="1">
                <a:latin typeface="Tahoma"/>
                <a:cs typeface="Tahoma"/>
              </a:rPr>
              <a:t>Chain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5" name="object 15" descr=""/>
          <p:cNvSpPr/>
          <p:nvPr/>
        </p:nvSpPr>
        <p:spPr>
          <a:xfrm>
            <a:off x="707571" y="1682020"/>
            <a:ext cx="811530" cy="728980"/>
          </a:xfrm>
          <a:custGeom>
            <a:avLst/>
            <a:gdLst/>
            <a:ahLst/>
            <a:cxnLst/>
            <a:rect l="l" t="t" r="r" b="b"/>
            <a:pathLst>
              <a:path w="811530" h="728980">
                <a:moveTo>
                  <a:pt x="109572" y="207009"/>
                </a:moveTo>
                <a:lnTo>
                  <a:pt x="66022" y="218439"/>
                </a:lnTo>
                <a:lnTo>
                  <a:pt x="29101" y="246379"/>
                </a:lnTo>
                <a:lnTo>
                  <a:pt x="5935" y="287019"/>
                </a:lnTo>
                <a:lnTo>
                  <a:pt x="0" y="332739"/>
                </a:lnTo>
                <a:lnTo>
                  <a:pt x="11207" y="375919"/>
                </a:lnTo>
                <a:lnTo>
                  <a:pt x="39469" y="412749"/>
                </a:lnTo>
                <a:lnTo>
                  <a:pt x="75640" y="434339"/>
                </a:lnTo>
                <a:lnTo>
                  <a:pt x="116760" y="441959"/>
                </a:lnTo>
                <a:lnTo>
                  <a:pt x="125243" y="441959"/>
                </a:lnTo>
                <a:lnTo>
                  <a:pt x="150692" y="577849"/>
                </a:lnTo>
                <a:lnTo>
                  <a:pt x="123373" y="591819"/>
                </a:lnTo>
                <a:lnTo>
                  <a:pt x="104625" y="615949"/>
                </a:lnTo>
                <a:lnTo>
                  <a:pt x="95950" y="643889"/>
                </a:lnTo>
                <a:lnTo>
                  <a:pt x="98852" y="674369"/>
                </a:lnTo>
                <a:lnTo>
                  <a:pt x="113358" y="702309"/>
                </a:lnTo>
                <a:lnTo>
                  <a:pt x="136436" y="721359"/>
                </a:lnTo>
                <a:lnTo>
                  <a:pt x="164992" y="728979"/>
                </a:lnTo>
                <a:lnTo>
                  <a:pt x="195934" y="726439"/>
                </a:lnTo>
                <a:lnTo>
                  <a:pt x="223253" y="712469"/>
                </a:lnTo>
                <a:lnTo>
                  <a:pt x="225336" y="709929"/>
                </a:lnTo>
                <a:lnTo>
                  <a:pt x="173666" y="709929"/>
                </a:lnTo>
                <a:lnTo>
                  <a:pt x="156980" y="708659"/>
                </a:lnTo>
                <a:lnTo>
                  <a:pt x="141266" y="701039"/>
                </a:lnTo>
                <a:lnTo>
                  <a:pt x="145684" y="689609"/>
                </a:lnTo>
                <a:lnTo>
                  <a:pt x="148799" y="685799"/>
                </a:lnTo>
                <a:lnTo>
                  <a:pt x="125243" y="685799"/>
                </a:lnTo>
                <a:lnTo>
                  <a:pt x="115641" y="665479"/>
                </a:lnTo>
                <a:lnTo>
                  <a:pt x="114917" y="643889"/>
                </a:lnTo>
                <a:lnTo>
                  <a:pt x="114875" y="642619"/>
                </a:lnTo>
                <a:lnTo>
                  <a:pt x="122592" y="621029"/>
                </a:lnTo>
                <a:lnTo>
                  <a:pt x="138439" y="604519"/>
                </a:lnTo>
                <a:lnTo>
                  <a:pt x="159734" y="594359"/>
                </a:lnTo>
                <a:lnTo>
                  <a:pt x="224932" y="594359"/>
                </a:lnTo>
                <a:lnTo>
                  <a:pt x="219056" y="589279"/>
                </a:lnTo>
                <a:lnTo>
                  <a:pt x="205359" y="580389"/>
                </a:lnTo>
                <a:lnTo>
                  <a:pt x="190249" y="575309"/>
                </a:lnTo>
                <a:lnTo>
                  <a:pt x="174255" y="574039"/>
                </a:lnTo>
                <a:lnTo>
                  <a:pt x="170485" y="574039"/>
                </a:lnTo>
                <a:lnTo>
                  <a:pt x="145036" y="438149"/>
                </a:lnTo>
                <a:lnTo>
                  <a:pt x="166847" y="430529"/>
                </a:lnTo>
                <a:lnTo>
                  <a:pt x="180033" y="422909"/>
                </a:lnTo>
                <a:lnTo>
                  <a:pt x="117231" y="422909"/>
                </a:lnTo>
                <a:lnTo>
                  <a:pt x="87569" y="419099"/>
                </a:lnTo>
                <a:lnTo>
                  <a:pt x="60205" y="405129"/>
                </a:lnTo>
                <a:lnTo>
                  <a:pt x="64436" y="391159"/>
                </a:lnTo>
                <a:lnTo>
                  <a:pt x="44181" y="391159"/>
                </a:lnTo>
                <a:lnTo>
                  <a:pt x="20323" y="342899"/>
                </a:lnTo>
                <a:lnTo>
                  <a:pt x="18839" y="325119"/>
                </a:lnTo>
                <a:lnTo>
                  <a:pt x="18733" y="323849"/>
                </a:lnTo>
                <a:lnTo>
                  <a:pt x="26509" y="285749"/>
                </a:lnTo>
                <a:lnTo>
                  <a:pt x="47716" y="253999"/>
                </a:lnTo>
                <a:lnTo>
                  <a:pt x="79174" y="233679"/>
                </a:lnTo>
                <a:lnTo>
                  <a:pt x="117702" y="224789"/>
                </a:lnTo>
                <a:lnTo>
                  <a:pt x="175744" y="224789"/>
                </a:lnTo>
                <a:lnTo>
                  <a:pt x="154358" y="212089"/>
                </a:lnTo>
                <a:lnTo>
                  <a:pt x="109572" y="207009"/>
                </a:lnTo>
                <a:close/>
              </a:path>
              <a:path w="811530" h="728980">
                <a:moveTo>
                  <a:pt x="214243" y="674369"/>
                </a:moveTo>
                <a:lnTo>
                  <a:pt x="178025" y="674369"/>
                </a:lnTo>
                <a:lnTo>
                  <a:pt x="187996" y="676909"/>
                </a:lnTo>
                <a:lnTo>
                  <a:pt x="196287" y="683259"/>
                </a:lnTo>
                <a:lnTo>
                  <a:pt x="202281" y="690879"/>
                </a:lnTo>
                <a:lnTo>
                  <a:pt x="205359" y="701039"/>
                </a:lnTo>
                <a:lnTo>
                  <a:pt x="190175" y="708659"/>
                </a:lnTo>
                <a:lnTo>
                  <a:pt x="173666" y="709929"/>
                </a:lnTo>
                <a:lnTo>
                  <a:pt x="225336" y="709929"/>
                </a:lnTo>
                <a:lnTo>
                  <a:pt x="242001" y="689609"/>
                </a:lnTo>
                <a:lnTo>
                  <a:pt x="243132" y="685799"/>
                </a:lnTo>
                <a:lnTo>
                  <a:pt x="221383" y="685799"/>
                </a:lnTo>
                <a:lnTo>
                  <a:pt x="217318" y="678179"/>
                </a:lnTo>
                <a:lnTo>
                  <a:pt x="214243" y="674369"/>
                </a:lnTo>
                <a:close/>
              </a:path>
              <a:path w="811530" h="728980">
                <a:moveTo>
                  <a:pt x="173313" y="608329"/>
                </a:moveTo>
                <a:lnTo>
                  <a:pt x="160750" y="610869"/>
                </a:lnTo>
                <a:lnTo>
                  <a:pt x="150574" y="618489"/>
                </a:lnTo>
                <a:lnTo>
                  <a:pt x="143755" y="628649"/>
                </a:lnTo>
                <a:lnTo>
                  <a:pt x="141266" y="641349"/>
                </a:lnTo>
                <a:lnTo>
                  <a:pt x="141266" y="648969"/>
                </a:lnTo>
                <a:lnTo>
                  <a:pt x="144094" y="655319"/>
                </a:lnTo>
                <a:lnTo>
                  <a:pt x="147864" y="660399"/>
                </a:lnTo>
                <a:lnTo>
                  <a:pt x="140618" y="665479"/>
                </a:lnTo>
                <a:lnTo>
                  <a:pt x="134433" y="671829"/>
                </a:lnTo>
                <a:lnTo>
                  <a:pt x="129308" y="678179"/>
                </a:lnTo>
                <a:lnTo>
                  <a:pt x="125243" y="685799"/>
                </a:lnTo>
                <a:lnTo>
                  <a:pt x="148799" y="685799"/>
                </a:lnTo>
                <a:lnTo>
                  <a:pt x="153991" y="679449"/>
                </a:lnTo>
                <a:lnTo>
                  <a:pt x="165124" y="674369"/>
                </a:lnTo>
                <a:lnTo>
                  <a:pt x="214243" y="674369"/>
                </a:lnTo>
                <a:lnTo>
                  <a:pt x="212193" y="671829"/>
                </a:lnTo>
                <a:lnTo>
                  <a:pt x="206007" y="665479"/>
                </a:lnTo>
                <a:lnTo>
                  <a:pt x="198762" y="660399"/>
                </a:lnTo>
                <a:lnTo>
                  <a:pt x="203474" y="655319"/>
                </a:lnTo>
                <a:lnTo>
                  <a:pt x="174255" y="655319"/>
                </a:lnTo>
                <a:lnTo>
                  <a:pt x="166715" y="654049"/>
                </a:lnTo>
                <a:lnTo>
                  <a:pt x="161060" y="648969"/>
                </a:lnTo>
                <a:lnTo>
                  <a:pt x="161060" y="633729"/>
                </a:lnTo>
                <a:lnTo>
                  <a:pt x="166715" y="628649"/>
                </a:lnTo>
                <a:lnTo>
                  <a:pt x="202870" y="628649"/>
                </a:lnTo>
                <a:lnTo>
                  <a:pt x="196052" y="618489"/>
                </a:lnTo>
                <a:lnTo>
                  <a:pt x="185875" y="610869"/>
                </a:lnTo>
                <a:lnTo>
                  <a:pt x="173313" y="608329"/>
                </a:lnTo>
                <a:close/>
              </a:path>
              <a:path w="811530" h="728980">
                <a:moveTo>
                  <a:pt x="224932" y="594359"/>
                </a:moveTo>
                <a:lnTo>
                  <a:pt x="182267" y="594359"/>
                </a:lnTo>
                <a:lnTo>
                  <a:pt x="203386" y="601979"/>
                </a:lnTo>
                <a:lnTo>
                  <a:pt x="220440" y="617219"/>
                </a:lnTo>
                <a:lnTo>
                  <a:pt x="229468" y="633729"/>
                </a:lnTo>
                <a:lnTo>
                  <a:pt x="232575" y="651509"/>
                </a:lnTo>
                <a:lnTo>
                  <a:pt x="229851" y="669289"/>
                </a:lnTo>
                <a:lnTo>
                  <a:pt x="221383" y="685799"/>
                </a:lnTo>
                <a:lnTo>
                  <a:pt x="243132" y="685799"/>
                </a:lnTo>
                <a:lnTo>
                  <a:pt x="250675" y="660399"/>
                </a:lnTo>
                <a:lnTo>
                  <a:pt x="247895" y="631189"/>
                </a:lnTo>
                <a:lnTo>
                  <a:pt x="247774" y="629919"/>
                </a:lnTo>
                <a:lnTo>
                  <a:pt x="242119" y="615949"/>
                </a:lnTo>
                <a:lnTo>
                  <a:pt x="274193" y="599439"/>
                </a:lnTo>
                <a:lnTo>
                  <a:pt x="230808" y="599439"/>
                </a:lnTo>
                <a:lnTo>
                  <a:pt x="224932" y="594359"/>
                </a:lnTo>
                <a:close/>
              </a:path>
              <a:path w="811530" h="728980">
                <a:moveTo>
                  <a:pt x="202870" y="628649"/>
                </a:moveTo>
                <a:lnTo>
                  <a:pt x="181796" y="628649"/>
                </a:lnTo>
                <a:lnTo>
                  <a:pt x="187451" y="633729"/>
                </a:lnTo>
                <a:lnTo>
                  <a:pt x="187451" y="648969"/>
                </a:lnTo>
                <a:lnTo>
                  <a:pt x="181796" y="655319"/>
                </a:lnTo>
                <a:lnTo>
                  <a:pt x="203474" y="655319"/>
                </a:lnTo>
                <a:lnTo>
                  <a:pt x="205359" y="648969"/>
                </a:lnTo>
                <a:lnTo>
                  <a:pt x="205359" y="641349"/>
                </a:lnTo>
                <a:lnTo>
                  <a:pt x="202870" y="628649"/>
                </a:lnTo>
                <a:close/>
              </a:path>
              <a:path w="811530" h="728980">
                <a:moveTo>
                  <a:pt x="350636" y="572769"/>
                </a:moveTo>
                <a:lnTo>
                  <a:pt x="326005" y="572769"/>
                </a:lnTo>
                <a:lnTo>
                  <a:pt x="358255" y="604519"/>
                </a:lnTo>
                <a:lnTo>
                  <a:pt x="397382" y="624839"/>
                </a:lnTo>
                <a:lnTo>
                  <a:pt x="440084" y="631189"/>
                </a:lnTo>
                <a:lnTo>
                  <a:pt x="483056" y="623569"/>
                </a:lnTo>
                <a:lnTo>
                  <a:pt x="508019" y="610869"/>
                </a:lnTo>
                <a:lnTo>
                  <a:pt x="440053" y="610869"/>
                </a:lnTo>
                <a:lnTo>
                  <a:pt x="402734" y="605789"/>
                </a:lnTo>
                <a:lnTo>
                  <a:pt x="368420" y="588009"/>
                </a:lnTo>
                <a:lnTo>
                  <a:pt x="372454" y="574039"/>
                </a:lnTo>
                <a:lnTo>
                  <a:pt x="351454" y="574039"/>
                </a:lnTo>
                <a:lnTo>
                  <a:pt x="350636" y="572769"/>
                </a:lnTo>
                <a:close/>
              </a:path>
              <a:path w="811530" h="728980">
                <a:moveTo>
                  <a:pt x="494582" y="521969"/>
                </a:moveTo>
                <a:lnTo>
                  <a:pt x="445709" y="521969"/>
                </a:lnTo>
                <a:lnTo>
                  <a:pt x="470333" y="528319"/>
                </a:lnTo>
                <a:lnTo>
                  <a:pt x="490715" y="543559"/>
                </a:lnTo>
                <a:lnTo>
                  <a:pt x="505089" y="563879"/>
                </a:lnTo>
                <a:lnTo>
                  <a:pt x="511687" y="588009"/>
                </a:lnTo>
                <a:lnTo>
                  <a:pt x="477372" y="605789"/>
                </a:lnTo>
                <a:lnTo>
                  <a:pt x="440053" y="610869"/>
                </a:lnTo>
                <a:lnTo>
                  <a:pt x="508019" y="610869"/>
                </a:lnTo>
                <a:lnTo>
                  <a:pt x="522997" y="603249"/>
                </a:lnTo>
                <a:lnTo>
                  <a:pt x="551302" y="574039"/>
                </a:lnTo>
                <a:lnTo>
                  <a:pt x="528653" y="574039"/>
                </a:lnTo>
                <a:lnTo>
                  <a:pt x="521171" y="553719"/>
                </a:lnTo>
                <a:lnTo>
                  <a:pt x="509095" y="534669"/>
                </a:lnTo>
                <a:lnTo>
                  <a:pt x="494582" y="521969"/>
                </a:lnTo>
                <a:close/>
              </a:path>
              <a:path w="811530" h="728980">
                <a:moveTo>
                  <a:pt x="256571" y="386079"/>
                </a:moveTo>
                <a:lnTo>
                  <a:pt x="217612" y="386079"/>
                </a:lnTo>
                <a:lnTo>
                  <a:pt x="309039" y="435609"/>
                </a:lnTo>
                <a:lnTo>
                  <a:pt x="300527" y="466089"/>
                </a:lnTo>
                <a:lnTo>
                  <a:pt x="298907" y="496569"/>
                </a:lnTo>
                <a:lnTo>
                  <a:pt x="304003" y="527049"/>
                </a:lnTo>
                <a:lnTo>
                  <a:pt x="315637" y="556259"/>
                </a:lnTo>
                <a:lnTo>
                  <a:pt x="230808" y="599439"/>
                </a:lnTo>
                <a:lnTo>
                  <a:pt x="274193" y="599439"/>
                </a:lnTo>
                <a:lnTo>
                  <a:pt x="326005" y="572769"/>
                </a:lnTo>
                <a:lnTo>
                  <a:pt x="350636" y="572769"/>
                </a:lnTo>
                <a:lnTo>
                  <a:pt x="325269" y="533399"/>
                </a:lnTo>
                <a:lnTo>
                  <a:pt x="317287" y="486409"/>
                </a:lnTo>
                <a:lnTo>
                  <a:pt x="327331" y="440689"/>
                </a:lnTo>
                <a:lnTo>
                  <a:pt x="342149" y="419099"/>
                </a:lnTo>
                <a:lnTo>
                  <a:pt x="317522" y="419099"/>
                </a:lnTo>
                <a:lnTo>
                  <a:pt x="256571" y="386079"/>
                </a:lnTo>
                <a:close/>
              </a:path>
              <a:path w="811530" h="728980">
                <a:moveTo>
                  <a:pt x="444766" y="416559"/>
                </a:moveTo>
                <a:lnTo>
                  <a:pt x="424649" y="419099"/>
                </a:lnTo>
                <a:lnTo>
                  <a:pt x="406122" y="429259"/>
                </a:lnTo>
                <a:lnTo>
                  <a:pt x="392897" y="445769"/>
                </a:lnTo>
                <a:lnTo>
                  <a:pt x="387271" y="464819"/>
                </a:lnTo>
                <a:lnTo>
                  <a:pt x="389421" y="485139"/>
                </a:lnTo>
                <a:lnTo>
                  <a:pt x="399524" y="502919"/>
                </a:lnTo>
                <a:lnTo>
                  <a:pt x="401409" y="506729"/>
                </a:lnTo>
                <a:lnTo>
                  <a:pt x="404237" y="507999"/>
                </a:lnTo>
                <a:lnTo>
                  <a:pt x="406122" y="510539"/>
                </a:lnTo>
                <a:lnTo>
                  <a:pt x="386976" y="520699"/>
                </a:lnTo>
                <a:lnTo>
                  <a:pt x="371012" y="534669"/>
                </a:lnTo>
                <a:lnTo>
                  <a:pt x="358935" y="553719"/>
                </a:lnTo>
                <a:lnTo>
                  <a:pt x="351454" y="574039"/>
                </a:lnTo>
                <a:lnTo>
                  <a:pt x="372454" y="574039"/>
                </a:lnTo>
                <a:lnTo>
                  <a:pt x="376122" y="561339"/>
                </a:lnTo>
                <a:lnTo>
                  <a:pt x="393280" y="539749"/>
                </a:lnTo>
                <a:lnTo>
                  <a:pt x="417329" y="525779"/>
                </a:lnTo>
                <a:lnTo>
                  <a:pt x="445709" y="521969"/>
                </a:lnTo>
                <a:lnTo>
                  <a:pt x="494582" y="521969"/>
                </a:lnTo>
                <a:lnTo>
                  <a:pt x="493131" y="520699"/>
                </a:lnTo>
                <a:lnTo>
                  <a:pt x="473985" y="510539"/>
                </a:lnTo>
                <a:lnTo>
                  <a:pt x="480089" y="502919"/>
                </a:lnTo>
                <a:lnTo>
                  <a:pt x="440053" y="502919"/>
                </a:lnTo>
                <a:lnTo>
                  <a:pt x="426799" y="500379"/>
                </a:lnTo>
                <a:lnTo>
                  <a:pt x="416018" y="494029"/>
                </a:lnTo>
                <a:lnTo>
                  <a:pt x="408773" y="482599"/>
                </a:lnTo>
                <a:lnTo>
                  <a:pt x="406122" y="469899"/>
                </a:lnTo>
                <a:lnTo>
                  <a:pt x="408773" y="455929"/>
                </a:lnTo>
                <a:lnTo>
                  <a:pt x="416018" y="445769"/>
                </a:lnTo>
                <a:lnTo>
                  <a:pt x="426799" y="438149"/>
                </a:lnTo>
                <a:lnTo>
                  <a:pt x="440053" y="435609"/>
                </a:lnTo>
                <a:lnTo>
                  <a:pt x="480583" y="435609"/>
                </a:lnTo>
                <a:lnTo>
                  <a:pt x="464177" y="421639"/>
                </a:lnTo>
                <a:lnTo>
                  <a:pt x="444766" y="416559"/>
                </a:lnTo>
                <a:close/>
              </a:path>
              <a:path w="811530" h="728980">
                <a:moveTo>
                  <a:pt x="516796" y="367029"/>
                </a:moveTo>
                <a:lnTo>
                  <a:pt x="442645" y="367029"/>
                </a:lnTo>
                <a:lnTo>
                  <a:pt x="488565" y="375919"/>
                </a:lnTo>
                <a:lnTo>
                  <a:pt x="528653" y="403859"/>
                </a:lnTo>
                <a:lnTo>
                  <a:pt x="554101" y="444499"/>
                </a:lnTo>
                <a:lnTo>
                  <a:pt x="562584" y="488949"/>
                </a:lnTo>
                <a:lnTo>
                  <a:pt x="554101" y="534669"/>
                </a:lnTo>
                <a:lnTo>
                  <a:pt x="528653" y="574039"/>
                </a:lnTo>
                <a:lnTo>
                  <a:pt x="551302" y="574039"/>
                </a:lnTo>
                <a:lnTo>
                  <a:pt x="553763" y="571499"/>
                </a:lnTo>
                <a:lnTo>
                  <a:pt x="573306" y="534669"/>
                </a:lnTo>
                <a:lnTo>
                  <a:pt x="580655" y="491489"/>
                </a:lnTo>
                <a:lnTo>
                  <a:pt x="574838" y="448309"/>
                </a:lnTo>
                <a:lnTo>
                  <a:pt x="607657" y="430529"/>
                </a:lnTo>
                <a:lnTo>
                  <a:pt x="568240" y="430529"/>
                </a:lnTo>
                <a:lnTo>
                  <a:pt x="558402" y="412749"/>
                </a:lnTo>
                <a:lnTo>
                  <a:pt x="546090" y="396239"/>
                </a:lnTo>
                <a:lnTo>
                  <a:pt x="531657" y="382269"/>
                </a:lnTo>
                <a:lnTo>
                  <a:pt x="515457" y="369569"/>
                </a:lnTo>
                <a:lnTo>
                  <a:pt x="516796" y="367029"/>
                </a:lnTo>
                <a:close/>
              </a:path>
              <a:path w="811530" h="728980">
                <a:moveTo>
                  <a:pt x="480583" y="435609"/>
                </a:moveTo>
                <a:lnTo>
                  <a:pt x="440053" y="435609"/>
                </a:lnTo>
                <a:lnTo>
                  <a:pt x="453308" y="438149"/>
                </a:lnTo>
                <a:lnTo>
                  <a:pt x="464088" y="445769"/>
                </a:lnTo>
                <a:lnTo>
                  <a:pt x="471334" y="455929"/>
                </a:lnTo>
                <a:lnTo>
                  <a:pt x="473985" y="469899"/>
                </a:lnTo>
                <a:lnTo>
                  <a:pt x="471334" y="482599"/>
                </a:lnTo>
                <a:lnTo>
                  <a:pt x="464088" y="494029"/>
                </a:lnTo>
                <a:lnTo>
                  <a:pt x="453308" y="500379"/>
                </a:lnTo>
                <a:lnTo>
                  <a:pt x="440053" y="502919"/>
                </a:lnTo>
                <a:lnTo>
                  <a:pt x="480089" y="502919"/>
                </a:lnTo>
                <a:lnTo>
                  <a:pt x="487210" y="494029"/>
                </a:lnTo>
                <a:lnTo>
                  <a:pt x="492836" y="473709"/>
                </a:lnTo>
                <a:lnTo>
                  <a:pt x="490686" y="453389"/>
                </a:lnTo>
                <a:lnTo>
                  <a:pt x="480583" y="435609"/>
                </a:lnTo>
                <a:close/>
              </a:path>
              <a:path w="811530" h="728980">
                <a:moveTo>
                  <a:pt x="705616" y="398780"/>
                </a:moveTo>
                <a:lnTo>
                  <a:pt x="666265" y="398780"/>
                </a:lnTo>
                <a:lnTo>
                  <a:pt x="686750" y="421640"/>
                </a:lnTo>
                <a:lnTo>
                  <a:pt x="713510" y="434340"/>
                </a:lnTo>
                <a:lnTo>
                  <a:pt x="743273" y="436880"/>
                </a:lnTo>
                <a:lnTo>
                  <a:pt x="772772" y="426720"/>
                </a:lnTo>
                <a:lnTo>
                  <a:pt x="782824" y="417830"/>
                </a:lnTo>
                <a:lnTo>
                  <a:pt x="734481" y="417830"/>
                </a:lnTo>
                <a:lnTo>
                  <a:pt x="717795" y="416560"/>
                </a:lnTo>
                <a:lnTo>
                  <a:pt x="702081" y="408940"/>
                </a:lnTo>
                <a:lnTo>
                  <a:pt x="705616" y="398780"/>
                </a:lnTo>
                <a:close/>
              </a:path>
              <a:path w="811530" h="728980">
                <a:moveTo>
                  <a:pt x="695144" y="228600"/>
                </a:moveTo>
                <a:lnTo>
                  <a:pt x="674747" y="228600"/>
                </a:lnTo>
                <a:lnTo>
                  <a:pt x="695483" y="292100"/>
                </a:lnTo>
                <a:lnTo>
                  <a:pt x="675307" y="308610"/>
                </a:lnTo>
                <a:lnTo>
                  <a:pt x="662023" y="330200"/>
                </a:lnTo>
                <a:lnTo>
                  <a:pt x="656515" y="355600"/>
                </a:lnTo>
                <a:lnTo>
                  <a:pt x="659667" y="381000"/>
                </a:lnTo>
                <a:lnTo>
                  <a:pt x="568240" y="430529"/>
                </a:lnTo>
                <a:lnTo>
                  <a:pt x="607657" y="430529"/>
                </a:lnTo>
                <a:lnTo>
                  <a:pt x="666265" y="398780"/>
                </a:lnTo>
                <a:lnTo>
                  <a:pt x="705616" y="398780"/>
                </a:lnTo>
                <a:lnTo>
                  <a:pt x="706499" y="396240"/>
                </a:lnTo>
                <a:lnTo>
                  <a:pt x="708873" y="393700"/>
                </a:lnTo>
                <a:lnTo>
                  <a:pt x="686058" y="393700"/>
                </a:lnTo>
                <a:lnTo>
                  <a:pt x="676456" y="372110"/>
                </a:lnTo>
                <a:lnTo>
                  <a:pt x="676140" y="363220"/>
                </a:lnTo>
                <a:lnTo>
                  <a:pt x="676050" y="360680"/>
                </a:lnTo>
                <a:lnTo>
                  <a:pt x="676005" y="359410"/>
                </a:lnTo>
                <a:lnTo>
                  <a:pt x="675915" y="356870"/>
                </a:lnTo>
                <a:lnTo>
                  <a:pt x="675870" y="355600"/>
                </a:lnTo>
                <a:lnTo>
                  <a:pt x="675780" y="353060"/>
                </a:lnTo>
                <a:lnTo>
                  <a:pt x="675690" y="350520"/>
                </a:lnTo>
                <a:lnTo>
                  <a:pt x="683407" y="328930"/>
                </a:lnTo>
                <a:lnTo>
                  <a:pt x="699254" y="312420"/>
                </a:lnTo>
                <a:lnTo>
                  <a:pt x="720549" y="302260"/>
                </a:lnTo>
                <a:lnTo>
                  <a:pt x="785885" y="302260"/>
                </a:lnTo>
                <a:lnTo>
                  <a:pt x="773361" y="292100"/>
                </a:lnTo>
                <a:lnTo>
                  <a:pt x="755055" y="284480"/>
                </a:lnTo>
                <a:lnTo>
                  <a:pt x="713392" y="284480"/>
                </a:lnTo>
                <a:lnTo>
                  <a:pt x="695144" y="228600"/>
                </a:lnTo>
                <a:close/>
              </a:path>
              <a:path w="811530" h="728980">
                <a:moveTo>
                  <a:pt x="166116" y="353059"/>
                </a:moveTo>
                <a:lnTo>
                  <a:pt x="122415" y="353059"/>
                </a:lnTo>
                <a:lnTo>
                  <a:pt x="141649" y="359409"/>
                </a:lnTo>
                <a:lnTo>
                  <a:pt x="157525" y="370839"/>
                </a:lnTo>
                <a:lnTo>
                  <a:pt x="168806" y="386079"/>
                </a:lnTo>
                <a:lnTo>
                  <a:pt x="174255" y="405129"/>
                </a:lnTo>
                <a:lnTo>
                  <a:pt x="146892" y="419099"/>
                </a:lnTo>
                <a:lnTo>
                  <a:pt x="117231" y="422909"/>
                </a:lnTo>
                <a:lnTo>
                  <a:pt x="180033" y="422909"/>
                </a:lnTo>
                <a:lnTo>
                  <a:pt x="186626" y="419099"/>
                </a:lnTo>
                <a:lnTo>
                  <a:pt x="203754" y="403859"/>
                </a:lnTo>
                <a:lnTo>
                  <a:pt x="213653" y="391159"/>
                </a:lnTo>
                <a:lnTo>
                  <a:pt x="191221" y="391159"/>
                </a:lnTo>
                <a:lnTo>
                  <a:pt x="185124" y="375919"/>
                </a:lnTo>
                <a:lnTo>
                  <a:pt x="175669" y="361949"/>
                </a:lnTo>
                <a:lnTo>
                  <a:pt x="166116" y="353059"/>
                </a:lnTo>
                <a:close/>
              </a:path>
              <a:path w="811530" h="728980">
                <a:moveTo>
                  <a:pt x="457411" y="349249"/>
                </a:moveTo>
                <a:lnTo>
                  <a:pt x="416196" y="349249"/>
                </a:lnTo>
                <a:lnTo>
                  <a:pt x="377423" y="361949"/>
                </a:lnTo>
                <a:lnTo>
                  <a:pt x="343672" y="386079"/>
                </a:lnTo>
                <a:lnTo>
                  <a:pt x="317522" y="419099"/>
                </a:lnTo>
                <a:lnTo>
                  <a:pt x="342149" y="419099"/>
                </a:lnTo>
                <a:lnTo>
                  <a:pt x="355224" y="400049"/>
                </a:lnTo>
                <a:lnTo>
                  <a:pt x="396372" y="374649"/>
                </a:lnTo>
                <a:lnTo>
                  <a:pt x="442645" y="367029"/>
                </a:lnTo>
                <a:lnTo>
                  <a:pt x="516796" y="367029"/>
                </a:lnTo>
                <a:lnTo>
                  <a:pt x="520145" y="360679"/>
                </a:lnTo>
                <a:lnTo>
                  <a:pt x="498491" y="360679"/>
                </a:lnTo>
                <a:lnTo>
                  <a:pt x="457411" y="349249"/>
                </a:lnTo>
                <a:close/>
              </a:path>
              <a:path w="811530" h="728980">
                <a:moveTo>
                  <a:pt x="775058" y="382270"/>
                </a:moveTo>
                <a:lnTo>
                  <a:pt x="738841" y="382270"/>
                </a:lnTo>
                <a:lnTo>
                  <a:pt x="748811" y="384810"/>
                </a:lnTo>
                <a:lnTo>
                  <a:pt x="757102" y="391160"/>
                </a:lnTo>
                <a:lnTo>
                  <a:pt x="763096" y="398780"/>
                </a:lnTo>
                <a:lnTo>
                  <a:pt x="766174" y="408940"/>
                </a:lnTo>
                <a:lnTo>
                  <a:pt x="750991" y="416560"/>
                </a:lnTo>
                <a:lnTo>
                  <a:pt x="734481" y="417830"/>
                </a:lnTo>
                <a:lnTo>
                  <a:pt x="782824" y="417830"/>
                </a:lnTo>
                <a:lnTo>
                  <a:pt x="795747" y="406400"/>
                </a:lnTo>
                <a:lnTo>
                  <a:pt x="801974" y="393700"/>
                </a:lnTo>
                <a:lnTo>
                  <a:pt x="782198" y="393700"/>
                </a:lnTo>
                <a:lnTo>
                  <a:pt x="778133" y="386080"/>
                </a:lnTo>
                <a:lnTo>
                  <a:pt x="775058" y="382270"/>
                </a:lnTo>
                <a:close/>
              </a:path>
              <a:path w="811530" h="728980">
                <a:moveTo>
                  <a:pt x="734128" y="316230"/>
                </a:moveTo>
                <a:lnTo>
                  <a:pt x="721565" y="318770"/>
                </a:lnTo>
                <a:lnTo>
                  <a:pt x="711389" y="326390"/>
                </a:lnTo>
                <a:lnTo>
                  <a:pt x="704570" y="336550"/>
                </a:lnTo>
                <a:lnTo>
                  <a:pt x="702081" y="349250"/>
                </a:lnTo>
                <a:lnTo>
                  <a:pt x="702081" y="356870"/>
                </a:lnTo>
                <a:lnTo>
                  <a:pt x="704909" y="363220"/>
                </a:lnTo>
                <a:lnTo>
                  <a:pt x="708679" y="368300"/>
                </a:lnTo>
                <a:lnTo>
                  <a:pt x="701433" y="373380"/>
                </a:lnTo>
                <a:lnTo>
                  <a:pt x="695248" y="379730"/>
                </a:lnTo>
                <a:lnTo>
                  <a:pt x="690123" y="386080"/>
                </a:lnTo>
                <a:lnTo>
                  <a:pt x="686058" y="393700"/>
                </a:lnTo>
                <a:lnTo>
                  <a:pt x="708873" y="393700"/>
                </a:lnTo>
                <a:lnTo>
                  <a:pt x="714806" y="387350"/>
                </a:lnTo>
                <a:lnTo>
                  <a:pt x="725939" y="382270"/>
                </a:lnTo>
                <a:lnTo>
                  <a:pt x="775058" y="382270"/>
                </a:lnTo>
                <a:lnTo>
                  <a:pt x="773008" y="379730"/>
                </a:lnTo>
                <a:lnTo>
                  <a:pt x="766822" y="373380"/>
                </a:lnTo>
                <a:lnTo>
                  <a:pt x="759577" y="368300"/>
                </a:lnTo>
                <a:lnTo>
                  <a:pt x="764289" y="363220"/>
                </a:lnTo>
                <a:lnTo>
                  <a:pt x="735070" y="363220"/>
                </a:lnTo>
                <a:lnTo>
                  <a:pt x="727530" y="361950"/>
                </a:lnTo>
                <a:lnTo>
                  <a:pt x="721875" y="356870"/>
                </a:lnTo>
                <a:lnTo>
                  <a:pt x="721875" y="341630"/>
                </a:lnTo>
                <a:lnTo>
                  <a:pt x="727530" y="336550"/>
                </a:lnTo>
                <a:lnTo>
                  <a:pt x="763686" y="336550"/>
                </a:lnTo>
                <a:lnTo>
                  <a:pt x="756867" y="326390"/>
                </a:lnTo>
                <a:lnTo>
                  <a:pt x="746690" y="318770"/>
                </a:lnTo>
                <a:lnTo>
                  <a:pt x="734128" y="316230"/>
                </a:lnTo>
                <a:close/>
              </a:path>
              <a:path w="811530" h="728980">
                <a:moveTo>
                  <a:pt x="785885" y="302260"/>
                </a:moveTo>
                <a:lnTo>
                  <a:pt x="743082" y="302260"/>
                </a:lnTo>
                <a:lnTo>
                  <a:pt x="764201" y="309880"/>
                </a:lnTo>
                <a:lnTo>
                  <a:pt x="781255" y="325120"/>
                </a:lnTo>
                <a:lnTo>
                  <a:pt x="790283" y="341630"/>
                </a:lnTo>
                <a:lnTo>
                  <a:pt x="793390" y="359410"/>
                </a:lnTo>
                <a:lnTo>
                  <a:pt x="790666" y="377190"/>
                </a:lnTo>
                <a:lnTo>
                  <a:pt x="782198" y="393700"/>
                </a:lnTo>
                <a:lnTo>
                  <a:pt x="801974" y="393700"/>
                </a:lnTo>
                <a:lnTo>
                  <a:pt x="808825" y="379730"/>
                </a:lnTo>
                <a:lnTo>
                  <a:pt x="810945" y="350520"/>
                </a:lnTo>
                <a:lnTo>
                  <a:pt x="801049" y="320040"/>
                </a:lnTo>
                <a:lnTo>
                  <a:pt x="789016" y="304800"/>
                </a:lnTo>
                <a:lnTo>
                  <a:pt x="785885" y="302260"/>
                </a:lnTo>
                <a:close/>
              </a:path>
              <a:path w="811530" h="728980">
                <a:moveTo>
                  <a:pt x="119352" y="262889"/>
                </a:moveTo>
                <a:lnTo>
                  <a:pt x="102180" y="265429"/>
                </a:lnTo>
                <a:lnTo>
                  <a:pt x="86598" y="275589"/>
                </a:lnTo>
                <a:lnTo>
                  <a:pt x="76362" y="289559"/>
                </a:lnTo>
                <a:lnTo>
                  <a:pt x="72576" y="306069"/>
                </a:lnTo>
                <a:lnTo>
                  <a:pt x="75331" y="323849"/>
                </a:lnTo>
                <a:lnTo>
                  <a:pt x="84713" y="339089"/>
                </a:lnTo>
                <a:lnTo>
                  <a:pt x="86598" y="341629"/>
                </a:lnTo>
                <a:lnTo>
                  <a:pt x="72017" y="349249"/>
                </a:lnTo>
                <a:lnTo>
                  <a:pt x="59734" y="360679"/>
                </a:lnTo>
                <a:lnTo>
                  <a:pt x="50279" y="374649"/>
                </a:lnTo>
                <a:lnTo>
                  <a:pt x="44181" y="391159"/>
                </a:lnTo>
                <a:lnTo>
                  <a:pt x="64436" y="391159"/>
                </a:lnTo>
                <a:lnTo>
                  <a:pt x="66744" y="383539"/>
                </a:lnTo>
                <a:lnTo>
                  <a:pt x="80706" y="367029"/>
                </a:lnTo>
                <a:lnTo>
                  <a:pt x="99970" y="355599"/>
                </a:lnTo>
                <a:lnTo>
                  <a:pt x="122415" y="353059"/>
                </a:lnTo>
                <a:lnTo>
                  <a:pt x="166116" y="353059"/>
                </a:lnTo>
                <a:lnTo>
                  <a:pt x="163387" y="350519"/>
                </a:lnTo>
                <a:lnTo>
                  <a:pt x="148807" y="341629"/>
                </a:lnTo>
                <a:lnTo>
                  <a:pt x="153924" y="334009"/>
                </a:lnTo>
                <a:lnTo>
                  <a:pt x="117702" y="334009"/>
                </a:lnTo>
                <a:lnTo>
                  <a:pt x="107217" y="332739"/>
                </a:lnTo>
                <a:lnTo>
                  <a:pt x="98852" y="326389"/>
                </a:lnTo>
                <a:lnTo>
                  <a:pt x="93314" y="318769"/>
                </a:lnTo>
                <a:lnTo>
                  <a:pt x="91311" y="308609"/>
                </a:lnTo>
                <a:lnTo>
                  <a:pt x="93314" y="298449"/>
                </a:lnTo>
                <a:lnTo>
                  <a:pt x="98852" y="289559"/>
                </a:lnTo>
                <a:lnTo>
                  <a:pt x="107217" y="284479"/>
                </a:lnTo>
                <a:lnTo>
                  <a:pt x="117702" y="281939"/>
                </a:lnTo>
                <a:lnTo>
                  <a:pt x="153819" y="281939"/>
                </a:lnTo>
                <a:lnTo>
                  <a:pt x="150692" y="276859"/>
                </a:lnTo>
                <a:lnTo>
                  <a:pt x="136171" y="266699"/>
                </a:lnTo>
                <a:lnTo>
                  <a:pt x="119352" y="262889"/>
                </a:lnTo>
                <a:close/>
              </a:path>
              <a:path w="811530" h="728980">
                <a:moveTo>
                  <a:pt x="175744" y="224789"/>
                </a:moveTo>
                <a:lnTo>
                  <a:pt x="117702" y="224789"/>
                </a:lnTo>
                <a:lnTo>
                  <a:pt x="156229" y="233679"/>
                </a:lnTo>
                <a:lnTo>
                  <a:pt x="187687" y="253999"/>
                </a:lnTo>
                <a:lnTo>
                  <a:pt x="208894" y="285749"/>
                </a:lnTo>
                <a:lnTo>
                  <a:pt x="216670" y="323849"/>
                </a:lnTo>
                <a:lnTo>
                  <a:pt x="215062" y="341629"/>
                </a:lnTo>
                <a:lnTo>
                  <a:pt x="214947" y="342899"/>
                </a:lnTo>
                <a:lnTo>
                  <a:pt x="209954" y="359409"/>
                </a:lnTo>
                <a:lnTo>
                  <a:pt x="201957" y="375919"/>
                </a:lnTo>
                <a:lnTo>
                  <a:pt x="191221" y="391159"/>
                </a:lnTo>
                <a:lnTo>
                  <a:pt x="213653" y="391159"/>
                </a:lnTo>
                <a:lnTo>
                  <a:pt x="217612" y="386079"/>
                </a:lnTo>
                <a:lnTo>
                  <a:pt x="256571" y="386079"/>
                </a:lnTo>
                <a:lnTo>
                  <a:pt x="226095" y="369569"/>
                </a:lnTo>
                <a:lnTo>
                  <a:pt x="234298" y="337819"/>
                </a:lnTo>
                <a:lnTo>
                  <a:pt x="234208" y="332739"/>
                </a:lnTo>
                <a:lnTo>
                  <a:pt x="234094" y="326389"/>
                </a:lnTo>
                <a:lnTo>
                  <a:pt x="233981" y="320039"/>
                </a:lnTo>
                <a:lnTo>
                  <a:pt x="233912" y="316229"/>
                </a:lnTo>
                <a:lnTo>
                  <a:pt x="233799" y="309879"/>
                </a:lnTo>
                <a:lnTo>
                  <a:pt x="233754" y="307339"/>
                </a:lnTo>
                <a:lnTo>
                  <a:pt x="224902" y="276859"/>
                </a:lnTo>
                <a:lnTo>
                  <a:pt x="208187" y="248919"/>
                </a:lnTo>
                <a:lnTo>
                  <a:pt x="220831" y="236219"/>
                </a:lnTo>
                <a:lnTo>
                  <a:pt x="194991" y="236219"/>
                </a:lnTo>
                <a:lnTo>
                  <a:pt x="175744" y="224789"/>
                </a:lnTo>
                <a:close/>
              </a:path>
              <a:path w="811530" h="728980">
                <a:moveTo>
                  <a:pt x="763686" y="336550"/>
                </a:moveTo>
                <a:lnTo>
                  <a:pt x="742611" y="336550"/>
                </a:lnTo>
                <a:lnTo>
                  <a:pt x="748266" y="341630"/>
                </a:lnTo>
                <a:lnTo>
                  <a:pt x="748266" y="356870"/>
                </a:lnTo>
                <a:lnTo>
                  <a:pt x="742611" y="363220"/>
                </a:lnTo>
                <a:lnTo>
                  <a:pt x="764289" y="363220"/>
                </a:lnTo>
                <a:lnTo>
                  <a:pt x="766174" y="356870"/>
                </a:lnTo>
                <a:lnTo>
                  <a:pt x="766174" y="349250"/>
                </a:lnTo>
                <a:lnTo>
                  <a:pt x="763686" y="336550"/>
                </a:lnTo>
                <a:close/>
              </a:path>
              <a:path w="811530" h="728980">
                <a:moveTo>
                  <a:pt x="540954" y="104139"/>
                </a:moveTo>
                <a:lnTo>
                  <a:pt x="438168" y="104139"/>
                </a:lnTo>
                <a:lnTo>
                  <a:pt x="521112" y="111759"/>
                </a:lnTo>
                <a:lnTo>
                  <a:pt x="521112" y="116839"/>
                </a:lnTo>
                <a:lnTo>
                  <a:pt x="524338" y="146049"/>
                </a:lnTo>
                <a:lnTo>
                  <a:pt x="534897" y="173989"/>
                </a:lnTo>
                <a:lnTo>
                  <a:pt x="551995" y="198119"/>
                </a:lnTo>
                <a:lnTo>
                  <a:pt x="574837" y="217169"/>
                </a:lnTo>
                <a:lnTo>
                  <a:pt x="498491" y="360679"/>
                </a:lnTo>
                <a:lnTo>
                  <a:pt x="520145" y="360679"/>
                </a:lnTo>
                <a:lnTo>
                  <a:pt x="591803" y="224789"/>
                </a:lnTo>
                <a:lnTo>
                  <a:pt x="693900" y="224790"/>
                </a:lnTo>
                <a:lnTo>
                  <a:pt x="692656" y="220980"/>
                </a:lnTo>
                <a:lnTo>
                  <a:pt x="698969" y="215900"/>
                </a:lnTo>
                <a:lnTo>
                  <a:pt x="637870" y="215899"/>
                </a:lnTo>
                <a:lnTo>
                  <a:pt x="608254" y="210819"/>
                </a:lnTo>
                <a:lnTo>
                  <a:pt x="580493" y="198119"/>
                </a:lnTo>
                <a:lnTo>
                  <a:pt x="584724" y="184149"/>
                </a:lnTo>
                <a:lnTo>
                  <a:pt x="564469" y="184149"/>
                </a:lnTo>
                <a:lnTo>
                  <a:pt x="544293" y="149859"/>
                </a:lnTo>
                <a:lnTo>
                  <a:pt x="538785" y="113029"/>
                </a:lnTo>
                <a:lnTo>
                  <a:pt x="540954" y="104139"/>
                </a:lnTo>
                <a:close/>
              </a:path>
              <a:path w="811530" h="728980">
                <a:moveTo>
                  <a:pt x="153819" y="281939"/>
                </a:moveTo>
                <a:lnTo>
                  <a:pt x="117702" y="281939"/>
                </a:lnTo>
                <a:lnTo>
                  <a:pt x="128188" y="284479"/>
                </a:lnTo>
                <a:lnTo>
                  <a:pt x="136553" y="289559"/>
                </a:lnTo>
                <a:lnTo>
                  <a:pt x="142091" y="297179"/>
                </a:lnTo>
                <a:lnTo>
                  <a:pt x="144094" y="308609"/>
                </a:lnTo>
                <a:lnTo>
                  <a:pt x="142091" y="318769"/>
                </a:lnTo>
                <a:lnTo>
                  <a:pt x="136553" y="326389"/>
                </a:lnTo>
                <a:lnTo>
                  <a:pt x="128188" y="332739"/>
                </a:lnTo>
                <a:lnTo>
                  <a:pt x="117702" y="334009"/>
                </a:lnTo>
                <a:lnTo>
                  <a:pt x="153924" y="334009"/>
                </a:lnTo>
                <a:lnTo>
                  <a:pt x="159042" y="326389"/>
                </a:lnTo>
                <a:lnTo>
                  <a:pt x="162827" y="309879"/>
                </a:lnTo>
                <a:lnTo>
                  <a:pt x="160073" y="292099"/>
                </a:lnTo>
                <a:lnTo>
                  <a:pt x="153819" y="281939"/>
                </a:lnTo>
                <a:close/>
              </a:path>
              <a:path w="811530" h="728980">
                <a:moveTo>
                  <a:pt x="735070" y="281940"/>
                </a:moveTo>
                <a:lnTo>
                  <a:pt x="727530" y="281940"/>
                </a:lnTo>
                <a:lnTo>
                  <a:pt x="720932" y="283210"/>
                </a:lnTo>
                <a:lnTo>
                  <a:pt x="713392" y="284480"/>
                </a:lnTo>
                <a:lnTo>
                  <a:pt x="755055" y="284480"/>
                </a:lnTo>
                <a:lnTo>
                  <a:pt x="735070" y="281940"/>
                </a:lnTo>
                <a:close/>
              </a:path>
              <a:path w="811530" h="728980">
                <a:moveTo>
                  <a:pt x="360879" y="8889"/>
                </a:moveTo>
                <a:lnTo>
                  <a:pt x="330527" y="16509"/>
                </a:lnTo>
                <a:lnTo>
                  <a:pt x="306094" y="33019"/>
                </a:lnTo>
                <a:lnTo>
                  <a:pt x="289968" y="58419"/>
                </a:lnTo>
                <a:lnTo>
                  <a:pt x="284533" y="88899"/>
                </a:lnTo>
                <a:lnTo>
                  <a:pt x="285436" y="99059"/>
                </a:lnTo>
                <a:lnTo>
                  <a:pt x="285549" y="100329"/>
                </a:lnTo>
                <a:lnTo>
                  <a:pt x="288421" y="111759"/>
                </a:lnTo>
                <a:lnTo>
                  <a:pt x="292884" y="123189"/>
                </a:lnTo>
                <a:lnTo>
                  <a:pt x="298671" y="133349"/>
                </a:lnTo>
                <a:lnTo>
                  <a:pt x="194991" y="236219"/>
                </a:lnTo>
                <a:lnTo>
                  <a:pt x="220831" y="236219"/>
                </a:lnTo>
                <a:lnTo>
                  <a:pt x="311867" y="144779"/>
                </a:lnTo>
                <a:lnTo>
                  <a:pt x="362765" y="144779"/>
                </a:lnTo>
                <a:lnTo>
                  <a:pt x="346299" y="142239"/>
                </a:lnTo>
                <a:lnTo>
                  <a:pt x="330718" y="134619"/>
                </a:lnTo>
                <a:lnTo>
                  <a:pt x="334135" y="124459"/>
                </a:lnTo>
                <a:lnTo>
                  <a:pt x="337114" y="120649"/>
                </a:lnTo>
                <a:lnTo>
                  <a:pt x="314695" y="120649"/>
                </a:lnTo>
                <a:lnTo>
                  <a:pt x="305078" y="99059"/>
                </a:lnTo>
                <a:lnTo>
                  <a:pt x="304260" y="78739"/>
                </a:lnTo>
                <a:lnTo>
                  <a:pt x="304209" y="77469"/>
                </a:lnTo>
                <a:lnTo>
                  <a:pt x="311646" y="55879"/>
                </a:lnTo>
                <a:lnTo>
                  <a:pt x="326948" y="38099"/>
                </a:lnTo>
                <a:lnTo>
                  <a:pt x="335063" y="34289"/>
                </a:lnTo>
                <a:lnTo>
                  <a:pt x="343796" y="30479"/>
                </a:lnTo>
                <a:lnTo>
                  <a:pt x="353059" y="27939"/>
                </a:lnTo>
                <a:lnTo>
                  <a:pt x="412211" y="27939"/>
                </a:lnTo>
                <a:lnTo>
                  <a:pt x="391409" y="15239"/>
                </a:lnTo>
                <a:lnTo>
                  <a:pt x="360879" y="8889"/>
                </a:lnTo>
                <a:close/>
              </a:path>
              <a:path w="811530" h="728980">
                <a:moveTo>
                  <a:pt x="693900" y="224790"/>
                </a:moveTo>
                <a:lnTo>
                  <a:pt x="591803" y="224789"/>
                </a:lnTo>
                <a:lnTo>
                  <a:pt x="612053" y="232409"/>
                </a:lnTo>
                <a:lnTo>
                  <a:pt x="632922" y="234949"/>
                </a:lnTo>
                <a:lnTo>
                  <a:pt x="653967" y="233680"/>
                </a:lnTo>
                <a:lnTo>
                  <a:pt x="674747" y="228600"/>
                </a:lnTo>
                <a:lnTo>
                  <a:pt x="695144" y="228600"/>
                </a:lnTo>
                <a:lnTo>
                  <a:pt x="693900" y="224790"/>
                </a:lnTo>
                <a:close/>
              </a:path>
              <a:path w="811530" h="728980">
                <a:moveTo>
                  <a:pt x="687766" y="146050"/>
                </a:moveTo>
                <a:lnTo>
                  <a:pt x="642701" y="146050"/>
                </a:lnTo>
                <a:lnTo>
                  <a:pt x="661935" y="151130"/>
                </a:lnTo>
                <a:lnTo>
                  <a:pt x="677811" y="162560"/>
                </a:lnTo>
                <a:lnTo>
                  <a:pt x="689092" y="179070"/>
                </a:lnTo>
                <a:lnTo>
                  <a:pt x="694541" y="198120"/>
                </a:lnTo>
                <a:lnTo>
                  <a:pt x="667310" y="210820"/>
                </a:lnTo>
                <a:lnTo>
                  <a:pt x="637870" y="215899"/>
                </a:lnTo>
                <a:lnTo>
                  <a:pt x="698969" y="215900"/>
                </a:lnTo>
                <a:lnTo>
                  <a:pt x="728959" y="191770"/>
                </a:lnTo>
                <a:lnTo>
                  <a:pt x="733129" y="184150"/>
                </a:lnTo>
                <a:lnTo>
                  <a:pt x="711507" y="184150"/>
                </a:lnTo>
                <a:lnTo>
                  <a:pt x="705410" y="167640"/>
                </a:lnTo>
                <a:lnTo>
                  <a:pt x="695955" y="153670"/>
                </a:lnTo>
                <a:lnTo>
                  <a:pt x="687766" y="146050"/>
                </a:lnTo>
                <a:close/>
              </a:path>
              <a:path w="811530" h="728980">
                <a:moveTo>
                  <a:pt x="639638" y="55880"/>
                </a:moveTo>
                <a:lnTo>
                  <a:pt x="622466" y="58419"/>
                </a:lnTo>
                <a:lnTo>
                  <a:pt x="606884" y="67309"/>
                </a:lnTo>
                <a:lnTo>
                  <a:pt x="596251" y="82549"/>
                </a:lnTo>
                <a:lnTo>
                  <a:pt x="592510" y="99059"/>
                </a:lnTo>
                <a:lnTo>
                  <a:pt x="595485" y="116839"/>
                </a:lnTo>
                <a:lnTo>
                  <a:pt x="604999" y="132079"/>
                </a:lnTo>
                <a:lnTo>
                  <a:pt x="606884" y="133349"/>
                </a:lnTo>
                <a:lnTo>
                  <a:pt x="592304" y="142239"/>
                </a:lnTo>
                <a:lnTo>
                  <a:pt x="580021" y="153669"/>
                </a:lnTo>
                <a:lnTo>
                  <a:pt x="570567" y="167639"/>
                </a:lnTo>
                <a:lnTo>
                  <a:pt x="564469" y="184149"/>
                </a:lnTo>
                <a:lnTo>
                  <a:pt x="584724" y="184149"/>
                </a:lnTo>
                <a:lnTo>
                  <a:pt x="587032" y="176529"/>
                </a:lnTo>
                <a:lnTo>
                  <a:pt x="600993" y="158749"/>
                </a:lnTo>
                <a:lnTo>
                  <a:pt x="620256" y="148589"/>
                </a:lnTo>
                <a:lnTo>
                  <a:pt x="642701" y="146050"/>
                </a:lnTo>
                <a:lnTo>
                  <a:pt x="687766" y="146050"/>
                </a:lnTo>
                <a:lnTo>
                  <a:pt x="683672" y="142240"/>
                </a:lnTo>
                <a:lnTo>
                  <a:pt x="669092" y="133350"/>
                </a:lnTo>
                <a:lnTo>
                  <a:pt x="673745" y="127000"/>
                </a:lnTo>
                <a:lnTo>
                  <a:pt x="637988" y="127000"/>
                </a:lnTo>
                <a:lnTo>
                  <a:pt x="627900" y="125729"/>
                </a:lnTo>
                <a:lnTo>
                  <a:pt x="619491" y="119379"/>
                </a:lnTo>
                <a:lnTo>
                  <a:pt x="613732" y="110489"/>
                </a:lnTo>
                <a:lnTo>
                  <a:pt x="611597" y="100329"/>
                </a:lnTo>
                <a:lnTo>
                  <a:pt x="613600" y="91439"/>
                </a:lnTo>
                <a:lnTo>
                  <a:pt x="619137" y="82549"/>
                </a:lnTo>
                <a:lnTo>
                  <a:pt x="627502" y="76199"/>
                </a:lnTo>
                <a:lnTo>
                  <a:pt x="637988" y="74930"/>
                </a:lnTo>
                <a:lnTo>
                  <a:pt x="674104" y="74930"/>
                </a:lnTo>
                <a:lnTo>
                  <a:pt x="670977" y="69850"/>
                </a:lnTo>
                <a:lnTo>
                  <a:pt x="656456" y="59690"/>
                </a:lnTo>
                <a:lnTo>
                  <a:pt x="639638" y="55880"/>
                </a:lnTo>
                <a:close/>
              </a:path>
              <a:path w="811530" h="728980">
                <a:moveTo>
                  <a:pt x="696947" y="17780"/>
                </a:moveTo>
                <a:lnTo>
                  <a:pt x="637988" y="17780"/>
                </a:lnTo>
                <a:lnTo>
                  <a:pt x="676515" y="25400"/>
                </a:lnTo>
                <a:lnTo>
                  <a:pt x="707972" y="46990"/>
                </a:lnTo>
                <a:lnTo>
                  <a:pt x="729179" y="78740"/>
                </a:lnTo>
                <a:lnTo>
                  <a:pt x="736955" y="116840"/>
                </a:lnTo>
                <a:lnTo>
                  <a:pt x="735479" y="132080"/>
                </a:lnTo>
                <a:lnTo>
                  <a:pt x="735355" y="133350"/>
                </a:lnTo>
                <a:lnTo>
                  <a:pt x="735232" y="134620"/>
                </a:lnTo>
                <a:lnTo>
                  <a:pt x="730240" y="152400"/>
                </a:lnTo>
                <a:lnTo>
                  <a:pt x="722243" y="168910"/>
                </a:lnTo>
                <a:lnTo>
                  <a:pt x="711507" y="184150"/>
                </a:lnTo>
                <a:lnTo>
                  <a:pt x="733129" y="184150"/>
                </a:lnTo>
                <a:lnTo>
                  <a:pt x="750505" y="152400"/>
                </a:lnTo>
                <a:lnTo>
                  <a:pt x="755615" y="107950"/>
                </a:lnTo>
                <a:lnTo>
                  <a:pt x="742611" y="63500"/>
                </a:lnTo>
                <a:lnTo>
                  <a:pt x="713230" y="26670"/>
                </a:lnTo>
                <a:lnTo>
                  <a:pt x="696947" y="17780"/>
                </a:lnTo>
                <a:close/>
              </a:path>
              <a:path w="811530" h="728980">
                <a:moveTo>
                  <a:pt x="402670" y="107949"/>
                </a:moveTo>
                <a:lnTo>
                  <a:pt x="362765" y="107949"/>
                </a:lnTo>
                <a:lnTo>
                  <a:pt x="374134" y="109219"/>
                </a:lnTo>
                <a:lnTo>
                  <a:pt x="383736" y="115569"/>
                </a:lnTo>
                <a:lnTo>
                  <a:pt x="390864" y="123189"/>
                </a:lnTo>
                <a:lnTo>
                  <a:pt x="394811" y="134619"/>
                </a:lnTo>
                <a:lnTo>
                  <a:pt x="379230" y="142239"/>
                </a:lnTo>
                <a:lnTo>
                  <a:pt x="362765" y="144779"/>
                </a:lnTo>
                <a:lnTo>
                  <a:pt x="311867" y="144779"/>
                </a:lnTo>
                <a:lnTo>
                  <a:pt x="338494" y="160019"/>
                </a:lnTo>
                <a:lnTo>
                  <a:pt x="396696" y="156209"/>
                </a:lnTo>
                <a:lnTo>
                  <a:pt x="427034" y="129539"/>
                </a:lnTo>
                <a:lnTo>
                  <a:pt x="431806" y="120649"/>
                </a:lnTo>
                <a:lnTo>
                  <a:pt x="410834" y="120649"/>
                </a:lnTo>
                <a:lnTo>
                  <a:pt x="406770" y="113029"/>
                </a:lnTo>
                <a:lnTo>
                  <a:pt x="402670" y="107949"/>
                </a:lnTo>
                <a:close/>
              </a:path>
              <a:path w="811530" h="728980">
                <a:moveTo>
                  <a:pt x="674104" y="74930"/>
                </a:moveTo>
                <a:lnTo>
                  <a:pt x="637988" y="74930"/>
                </a:lnTo>
                <a:lnTo>
                  <a:pt x="648474" y="76200"/>
                </a:lnTo>
                <a:lnTo>
                  <a:pt x="656839" y="82550"/>
                </a:lnTo>
                <a:lnTo>
                  <a:pt x="662376" y="90170"/>
                </a:lnTo>
                <a:lnTo>
                  <a:pt x="664379" y="100330"/>
                </a:lnTo>
                <a:lnTo>
                  <a:pt x="662376" y="110490"/>
                </a:lnTo>
                <a:lnTo>
                  <a:pt x="656839" y="119380"/>
                </a:lnTo>
                <a:lnTo>
                  <a:pt x="648474" y="125730"/>
                </a:lnTo>
                <a:lnTo>
                  <a:pt x="637988" y="127000"/>
                </a:lnTo>
                <a:lnTo>
                  <a:pt x="673745" y="127000"/>
                </a:lnTo>
                <a:lnTo>
                  <a:pt x="679328" y="119380"/>
                </a:lnTo>
                <a:lnTo>
                  <a:pt x="683113" y="102870"/>
                </a:lnTo>
                <a:lnTo>
                  <a:pt x="680359" y="85090"/>
                </a:lnTo>
                <a:lnTo>
                  <a:pt x="674104" y="74930"/>
                </a:lnTo>
                <a:close/>
              </a:path>
              <a:path w="811530" h="728980">
                <a:moveTo>
                  <a:pt x="362765" y="43179"/>
                </a:moveTo>
                <a:lnTo>
                  <a:pt x="350202" y="45719"/>
                </a:lnTo>
                <a:lnTo>
                  <a:pt x="340026" y="53339"/>
                </a:lnTo>
                <a:lnTo>
                  <a:pt x="333207" y="63499"/>
                </a:lnTo>
                <a:lnTo>
                  <a:pt x="330718" y="74929"/>
                </a:lnTo>
                <a:lnTo>
                  <a:pt x="330718" y="82549"/>
                </a:lnTo>
                <a:lnTo>
                  <a:pt x="333546" y="90169"/>
                </a:lnTo>
                <a:lnTo>
                  <a:pt x="337316" y="95249"/>
                </a:lnTo>
                <a:lnTo>
                  <a:pt x="330070" y="100329"/>
                </a:lnTo>
                <a:lnTo>
                  <a:pt x="323885" y="105409"/>
                </a:lnTo>
                <a:lnTo>
                  <a:pt x="318759" y="113029"/>
                </a:lnTo>
                <a:lnTo>
                  <a:pt x="314695" y="120649"/>
                </a:lnTo>
                <a:lnTo>
                  <a:pt x="337114" y="120649"/>
                </a:lnTo>
                <a:lnTo>
                  <a:pt x="341086" y="115569"/>
                </a:lnTo>
                <a:lnTo>
                  <a:pt x="350865" y="110489"/>
                </a:lnTo>
                <a:lnTo>
                  <a:pt x="362765" y="107949"/>
                </a:lnTo>
                <a:lnTo>
                  <a:pt x="402670" y="107949"/>
                </a:lnTo>
                <a:lnTo>
                  <a:pt x="401645" y="106679"/>
                </a:lnTo>
                <a:lnTo>
                  <a:pt x="395459" y="100329"/>
                </a:lnTo>
                <a:lnTo>
                  <a:pt x="388213" y="95249"/>
                </a:lnTo>
                <a:lnTo>
                  <a:pt x="392926" y="90169"/>
                </a:lnTo>
                <a:lnTo>
                  <a:pt x="362765" y="90169"/>
                </a:lnTo>
                <a:lnTo>
                  <a:pt x="355224" y="88899"/>
                </a:lnTo>
                <a:lnTo>
                  <a:pt x="349569" y="82549"/>
                </a:lnTo>
                <a:lnTo>
                  <a:pt x="349569" y="68579"/>
                </a:lnTo>
                <a:lnTo>
                  <a:pt x="355224" y="63499"/>
                </a:lnTo>
                <a:lnTo>
                  <a:pt x="392322" y="63499"/>
                </a:lnTo>
                <a:lnTo>
                  <a:pt x="385503" y="53339"/>
                </a:lnTo>
                <a:lnTo>
                  <a:pt x="375327" y="45719"/>
                </a:lnTo>
                <a:lnTo>
                  <a:pt x="362765" y="43179"/>
                </a:lnTo>
                <a:close/>
              </a:path>
              <a:path w="811530" h="728980">
                <a:moveTo>
                  <a:pt x="412211" y="27939"/>
                </a:moveTo>
                <a:lnTo>
                  <a:pt x="362765" y="27939"/>
                </a:lnTo>
                <a:lnTo>
                  <a:pt x="385430" y="31749"/>
                </a:lnTo>
                <a:lnTo>
                  <a:pt x="404119" y="44449"/>
                </a:lnTo>
                <a:lnTo>
                  <a:pt x="416976" y="63499"/>
                </a:lnTo>
                <a:lnTo>
                  <a:pt x="422145" y="86359"/>
                </a:lnTo>
                <a:lnTo>
                  <a:pt x="421539" y="93979"/>
                </a:lnTo>
                <a:lnTo>
                  <a:pt x="421438" y="95249"/>
                </a:lnTo>
                <a:lnTo>
                  <a:pt x="419317" y="104139"/>
                </a:lnTo>
                <a:lnTo>
                  <a:pt x="415783" y="113029"/>
                </a:lnTo>
                <a:lnTo>
                  <a:pt x="410834" y="120649"/>
                </a:lnTo>
                <a:lnTo>
                  <a:pt x="431806" y="120649"/>
                </a:lnTo>
                <a:lnTo>
                  <a:pt x="435517" y="113029"/>
                </a:lnTo>
                <a:lnTo>
                  <a:pt x="438168" y="104139"/>
                </a:lnTo>
                <a:lnTo>
                  <a:pt x="540954" y="104139"/>
                </a:lnTo>
                <a:lnTo>
                  <a:pt x="543432" y="93979"/>
                </a:lnTo>
                <a:lnTo>
                  <a:pt x="522997" y="93979"/>
                </a:lnTo>
                <a:lnTo>
                  <a:pt x="440053" y="86359"/>
                </a:lnTo>
                <a:lnTo>
                  <a:pt x="433382" y="55879"/>
                </a:lnTo>
                <a:lnTo>
                  <a:pt x="416372" y="30479"/>
                </a:lnTo>
                <a:lnTo>
                  <a:pt x="412211" y="27939"/>
                </a:lnTo>
                <a:close/>
              </a:path>
              <a:path w="811530" h="728980">
                <a:moveTo>
                  <a:pt x="629019" y="0"/>
                </a:moveTo>
                <a:lnTo>
                  <a:pt x="584263" y="12699"/>
                </a:lnTo>
                <a:lnTo>
                  <a:pt x="544794" y="46989"/>
                </a:lnTo>
                <a:lnTo>
                  <a:pt x="522997" y="93979"/>
                </a:lnTo>
                <a:lnTo>
                  <a:pt x="543432" y="93979"/>
                </a:lnTo>
                <a:lnTo>
                  <a:pt x="547769" y="76199"/>
                </a:lnTo>
                <a:lnTo>
                  <a:pt x="571067" y="44449"/>
                </a:lnTo>
                <a:lnTo>
                  <a:pt x="586030" y="33019"/>
                </a:lnTo>
                <a:lnTo>
                  <a:pt x="602407" y="25399"/>
                </a:lnTo>
                <a:lnTo>
                  <a:pt x="619844" y="20319"/>
                </a:lnTo>
                <a:lnTo>
                  <a:pt x="637988" y="17780"/>
                </a:lnTo>
                <a:lnTo>
                  <a:pt x="696947" y="17780"/>
                </a:lnTo>
                <a:lnTo>
                  <a:pt x="673687" y="5080"/>
                </a:lnTo>
                <a:lnTo>
                  <a:pt x="629019" y="0"/>
                </a:lnTo>
                <a:close/>
              </a:path>
              <a:path w="811530" h="728980">
                <a:moveTo>
                  <a:pt x="392322" y="63499"/>
                </a:moveTo>
                <a:lnTo>
                  <a:pt x="370305" y="63499"/>
                </a:lnTo>
                <a:lnTo>
                  <a:pt x="375960" y="68579"/>
                </a:lnTo>
                <a:lnTo>
                  <a:pt x="375960" y="83819"/>
                </a:lnTo>
                <a:lnTo>
                  <a:pt x="370305" y="90169"/>
                </a:lnTo>
                <a:lnTo>
                  <a:pt x="392926" y="90169"/>
                </a:lnTo>
                <a:lnTo>
                  <a:pt x="394811" y="82549"/>
                </a:lnTo>
                <a:lnTo>
                  <a:pt x="394811" y="74929"/>
                </a:lnTo>
                <a:lnTo>
                  <a:pt x="392322" y="634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 descr=""/>
          <p:cNvSpPr/>
          <p:nvPr/>
        </p:nvSpPr>
        <p:spPr>
          <a:xfrm>
            <a:off x="400050" y="2619375"/>
            <a:ext cx="1428750" cy="1228725"/>
          </a:xfrm>
          <a:custGeom>
            <a:avLst/>
            <a:gdLst/>
            <a:ahLst/>
            <a:cxnLst/>
            <a:rect l="l" t="t" r="r" b="b"/>
            <a:pathLst>
              <a:path w="1428750" h="1228725">
                <a:moveTo>
                  <a:pt x="1428750" y="0"/>
                </a:moveTo>
                <a:lnTo>
                  <a:pt x="0" y="0"/>
                </a:lnTo>
                <a:lnTo>
                  <a:pt x="0" y="1228725"/>
                </a:lnTo>
                <a:lnTo>
                  <a:pt x="1428750" y="1228725"/>
                </a:lnTo>
                <a:lnTo>
                  <a:pt x="1428750" y="0"/>
                </a:lnTo>
                <a:close/>
              </a:path>
            </a:pathLst>
          </a:custGeom>
          <a:solidFill>
            <a:srgbClr val="FDF1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 descr=""/>
          <p:cNvSpPr txBox="1"/>
          <p:nvPr/>
        </p:nvSpPr>
        <p:spPr>
          <a:xfrm>
            <a:off x="400050" y="2619375"/>
            <a:ext cx="1428750" cy="1228725"/>
          </a:xfrm>
          <a:prstGeom prst="rect">
            <a:avLst/>
          </a:prstGeom>
          <a:ln w="19050">
            <a:solidFill>
              <a:srgbClr val="FDF100"/>
            </a:solidFill>
          </a:ln>
        </p:spPr>
        <p:txBody>
          <a:bodyPr wrap="square" lIns="0" tIns="149225" rIns="0" bIns="0" rtlCol="0" vert="horz">
            <a:spAutoFit/>
          </a:bodyPr>
          <a:lstStyle/>
          <a:p>
            <a:pPr marL="333375">
              <a:lnSpc>
                <a:spcPct val="100000"/>
              </a:lnSpc>
              <a:spcBef>
                <a:spcPts val="1175"/>
              </a:spcBef>
            </a:pPr>
            <a:r>
              <a:rPr dirty="0" sz="1200" spc="-10" b="1">
                <a:latin typeface="Tahoma"/>
                <a:cs typeface="Tahoma"/>
              </a:rPr>
              <a:t>Operations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18" name="object 18" descr=""/>
          <p:cNvGrpSpPr/>
          <p:nvPr/>
        </p:nvGrpSpPr>
        <p:grpSpPr>
          <a:xfrm>
            <a:off x="794170" y="3070639"/>
            <a:ext cx="641350" cy="641350"/>
            <a:chOff x="794170" y="3070639"/>
            <a:chExt cx="641350" cy="641350"/>
          </a:xfrm>
        </p:grpSpPr>
        <p:sp>
          <p:nvSpPr>
            <p:cNvPr id="19" name="object 19" descr=""/>
            <p:cNvSpPr/>
            <p:nvPr/>
          </p:nvSpPr>
          <p:spPr>
            <a:xfrm>
              <a:off x="850722" y="3247415"/>
              <a:ext cx="528320" cy="285750"/>
            </a:xfrm>
            <a:custGeom>
              <a:avLst/>
              <a:gdLst/>
              <a:ahLst/>
              <a:cxnLst/>
              <a:rect l="l" t="t" r="r" b="b"/>
              <a:pathLst>
                <a:path w="528319" h="285750">
                  <a:moveTo>
                    <a:pt x="527824" y="0"/>
                  </a:moveTo>
                  <a:lnTo>
                    <a:pt x="527164" y="0"/>
                  </a:lnTo>
                  <a:lnTo>
                    <a:pt x="527164" y="1270"/>
                  </a:lnTo>
                  <a:lnTo>
                    <a:pt x="519252" y="1270"/>
                  </a:lnTo>
                  <a:lnTo>
                    <a:pt x="519252" y="2540"/>
                  </a:lnTo>
                  <a:lnTo>
                    <a:pt x="508965" y="2540"/>
                  </a:lnTo>
                  <a:lnTo>
                    <a:pt x="508965" y="134607"/>
                  </a:lnTo>
                  <a:lnTo>
                    <a:pt x="273329" y="134607"/>
                  </a:lnTo>
                  <a:lnTo>
                    <a:pt x="273329" y="2540"/>
                  </a:lnTo>
                  <a:lnTo>
                    <a:pt x="273329" y="1270"/>
                  </a:lnTo>
                  <a:lnTo>
                    <a:pt x="272364" y="1270"/>
                  </a:lnTo>
                  <a:lnTo>
                    <a:pt x="272364" y="2540"/>
                  </a:lnTo>
                  <a:lnTo>
                    <a:pt x="255447" y="2540"/>
                  </a:lnTo>
                  <a:lnTo>
                    <a:pt x="255447" y="1270"/>
                  </a:lnTo>
                  <a:lnTo>
                    <a:pt x="254482" y="1270"/>
                  </a:lnTo>
                  <a:lnTo>
                    <a:pt x="254482" y="2540"/>
                  </a:lnTo>
                  <a:lnTo>
                    <a:pt x="254482" y="134607"/>
                  </a:lnTo>
                  <a:lnTo>
                    <a:pt x="18846" y="134607"/>
                  </a:lnTo>
                  <a:lnTo>
                    <a:pt x="18846" y="2540"/>
                  </a:lnTo>
                  <a:lnTo>
                    <a:pt x="8547" y="2540"/>
                  </a:lnTo>
                  <a:lnTo>
                    <a:pt x="8547" y="1270"/>
                  </a:lnTo>
                  <a:lnTo>
                    <a:pt x="647" y="1270"/>
                  </a:lnTo>
                  <a:lnTo>
                    <a:pt x="647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134607"/>
                  </a:lnTo>
                  <a:lnTo>
                    <a:pt x="0" y="153657"/>
                  </a:lnTo>
                  <a:lnTo>
                    <a:pt x="254482" y="153657"/>
                  </a:lnTo>
                  <a:lnTo>
                    <a:pt x="254482" y="284467"/>
                  </a:lnTo>
                  <a:lnTo>
                    <a:pt x="254482" y="285737"/>
                  </a:lnTo>
                  <a:lnTo>
                    <a:pt x="260070" y="285737"/>
                  </a:lnTo>
                  <a:lnTo>
                    <a:pt x="260070" y="284467"/>
                  </a:lnTo>
                  <a:lnTo>
                    <a:pt x="267741" y="284467"/>
                  </a:lnTo>
                  <a:lnTo>
                    <a:pt x="267741" y="285737"/>
                  </a:lnTo>
                  <a:lnTo>
                    <a:pt x="273329" y="285737"/>
                  </a:lnTo>
                  <a:lnTo>
                    <a:pt x="273329" y="284467"/>
                  </a:lnTo>
                  <a:lnTo>
                    <a:pt x="273329" y="153657"/>
                  </a:lnTo>
                  <a:lnTo>
                    <a:pt x="527824" y="153657"/>
                  </a:lnTo>
                  <a:lnTo>
                    <a:pt x="527824" y="134607"/>
                  </a:lnTo>
                  <a:lnTo>
                    <a:pt x="527824" y="2540"/>
                  </a:lnTo>
                  <a:lnTo>
                    <a:pt x="527824" y="1270"/>
                  </a:lnTo>
                  <a:lnTo>
                    <a:pt x="52782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0" name="object 20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94170" y="3070639"/>
              <a:ext cx="150807" cy="150799"/>
            </a:xfrm>
            <a:prstGeom prst="rect">
              <a:avLst/>
            </a:prstGeom>
          </p:spPr>
        </p:pic>
        <p:pic>
          <p:nvPicPr>
            <p:cNvPr id="21" name="object 21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39232" y="3070639"/>
              <a:ext cx="150807" cy="150799"/>
            </a:xfrm>
            <a:prstGeom prst="rect">
              <a:avLst/>
            </a:prstGeom>
          </p:spPr>
        </p:pic>
        <p:pic>
          <p:nvPicPr>
            <p:cNvPr id="22" name="object 22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84294" y="3070639"/>
              <a:ext cx="150807" cy="150799"/>
            </a:xfrm>
            <a:prstGeom prst="rect">
              <a:avLst/>
            </a:prstGeom>
          </p:spPr>
        </p:pic>
        <p:pic>
          <p:nvPicPr>
            <p:cNvPr id="23" name="object 23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39232" y="3560738"/>
              <a:ext cx="150807" cy="150799"/>
            </a:xfrm>
            <a:prstGeom prst="rect">
              <a:avLst/>
            </a:prstGeom>
          </p:spPr>
        </p:pic>
      </p:grpSp>
      <p:sp>
        <p:nvSpPr>
          <p:cNvPr id="24" name="object 24" descr=""/>
          <p:cNvSpPr txBox="1"/>
          <p:nvPr/>
        </p:nvSpPr>
        <p:spPr>
          <a:xfrm>
            <a:off x="1913889" y="1333817"/>
            <a:ext cx="4161154" cy="25431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84785" indent="-172085">
              <a:lnSpc>
                <a:spcPts val="1435"/>
              </a:lnSpc>
              <a:spcBef>
                <a:spcPts val="100"/>
              </a:spcBef>
              <a:buFont typeface="Arial MT"/>
              <a:buChar char="•"/>
              <a:tabLst>
                <a:tab pos="184785" algn="l"/>
              </a:tabLst>
            </a:pPr>
            <a:r>
              <a:rPr dirty="0" sz="1200">
                <a:latin typeface="Segoe UI Emoji"/>
                <a:cs typeface="Segoe UI Emoji"/>
              </a:rPr>
              <a:t>Raw</a:t>
            </a:r>
            <a:r>
              <a:rPr dirty="0" sz="1200" spc="-40">
                <a:latin typeface="Segoe UI Emoji"/>
                <a:cs typeface="Segoe UI Emoji"/>
              </a:rPr>
              <a:t> </a:t>
            </a:r>
            <a:r>
              <a:rPr dirty="0" sz="1200" spc="-10">
                <a:latin typeface="Segoe UI Emoji"/>
                <a:cs typeface="Segoe UI Emoji"/>
              </a:rPr>
              <a:t>material</a:t>
            </a:r>
            <a:r>
              <a:rPr dirty="0" sz="1200" spc="-5">
                <a:latin typeface="Segoe UI Emoji"/>
                <a:cs typeface="Segoe UI Emoji"/>
              </a:rPr>
              <a:t> </a:t>
            </a:r>
            <a:r>
              <a:rPr dirty="0" sz="1200" spc="-20">
                <a:latin typeface="Segoe UI Emoji"/>
                <a:cs typeface="Segoe UI Emoji"/>
              </a:rPr>
              <a:t>sourcing</a:t>
            </a:r>
            <a:r>
              <a:rPr dirty="0" sz="1200" spc="-55">
                <a:latin typeface="Segoe UI Emoji"/>
                <a:cs typeface="Segoe UI Emoji"/>
              </a:rPr>
              <a:t> </a:t>
            </a:r>
            <a:r>
              <a:rPr dirty="0" sz="1200" spc="-45">
                <a:latin typeface="Segoe UI Emoji"/>
                <a:cs typeface="Segoe UI Emoji"/>
              </a:rPr>
              <a:t>for</a:t>
            </a:r>
            <a:r>
              <a:rPr dirty="0" sz="1200" spc="-20">
                <a:latin typeface="Segoe UI Emoji"/>
                <a:cs typeface="Segoe UI Emoji"/>
              </a:rPr>
              <a:t> </a:t>
            </a:r>
            <a:r>
              <a:rPr dirty="0" sz="1200">
                <a:latin typeface="Segoe UI Emoji"/>
                <a:cs typeface="Segoe UI Emoji"/>
              </a:rPr>
              <a:t>tires,</a:t>
            </a:r>
            <a:r>
              <a:rPr dirty="0" sz="1200" spc="-35">
                <a:latin typeface="Segoe UI Emoji"/>
                <a:cs typeface="Segoe UI Emoji"/>
              </a:rPr>
              <a:t> </a:t>
            </a:r>
            <a:r>
              <a:rPr dirty="0" sz="1200" spc="-20">
                <a:latin typeface="Segoe UI Emoji"/>
                <a:cs typeface="Segoe UI Emoji"/>
              </a:rPr>
              <a:t>including</a:t>
            </a:r>
            <a:r>
              <a:rPr dirty="0" sz="1200" spc="-55">
                <a:latin typeface="Segoe UI Emoji"/>
                <a:cs typeface="Segoe UI Emoji"/>
              </a:rPr>
              <a:t> </a:t>
            </a:r>
            <a:r>
              <a:rPr dirty="0" sz="1200" spc="-10">
                <a:latin typeface="Segoe UI Emoji"/>
                <a:cs typeface="Segoe UI Emoji"/>
              </a:rPr>
              <a:t>overcoming</a:t>
            </a:r>
            <a:endParaRPr sz="1200">
              <a:latin typeface="Segoe UI Emoji"/>
              <a:cs typeface="Segoe UI Emoji"/>
            </a:endParaRPr>
          </a:p>
          <a:p>
            <a:pPr marL="184150">
              <a:lnSpc>
                <a:spcPts val="1425"/>
              </a:lnSpc>
            </a:pPr>
            <a:r>
              <a:rPr dirty="0" sz="1200" spc="-10">
                <a:latin typeface="Segoe UI Emoji"/>
                <a:cs typeface="Segoe UI Emoji"/>
              </a:rPr>
              <a:t>expected</a:t>
            </a:r>
            <a:r>
              <a:rPr dirty="0" sz="1200" spc="-65">
                <a:latin typeface="Segoe UI Emoji"/>
                <a:cs typeface="Segoe UI Emoji"/>
              </a:rPr>
              <a:t> </a:t>
            </a:r>
            <a:r>
              <a:rPr dirty="0" sz="1200" spc="-10">
                <a:latin typeface="Segoe UI Emoji"/>
                <a:cs typeface="Segoe UI Emoji"/>
              </a:rPr>
              <a:t>shortages</a:t>
            </a:r>
            <a:endParaRPr sz="1200">
              <a:latin typeface="Segoe UI Emoji"/>
              <a:cs typeface="Segoe UI Emoji"/>
            </a:endParaRPr>
          </a:p>
          <a:p>
            <a:pPr marL="184150" marR="175895" indent="-171450">
              <a:lnSpc>
                <a:spcPts val="1430"/>
              </a:lnSpc>
              <a:spcBef>
                <a:spcPts val="50"/>
              </a:spcBef>
              <a:buFont typeface="Arial MT"/>
              <a:buChar char="•"/>
              <a:tabLst>
                <a:tab pos="184150" algn="l"/>
              </a:tabLst>
            </a:pPr>
            <a:r>
              <a:rPr dirty="0" sz="1200">
                <a:latin typeface="Segoe UI Emoji"/>
                <a:cs typeface="Segoe UI Emoji"/>
              </a:rPr>
              <a:t>Global</a:t>
            </a:r>
            <a:r>
              <a:rPr dirty="0" sz="1200" spc="-90">
                <a:latin typeface="Segoe UI Emoji"/>
                <a:cs typeface="Segoe UI Emoji"/>
              </a:rPr>
              <a:t> </a:t>
            </a:r>
            <a:r>
              <a:rPr dirty="0" sz="1200">
                <a:latin typeface="Segoe UI Emoji"/>
                <a:cs typeface="Segoe UI Emoji"/>
              </a:rPr>
              <a:t>logistics</a:t>
            </a:r>
            <a:r>
              <a:rPr dirty="0" sz="1200" spc="-55">
                <a:latin typeface="Segoe UI Emoji"/>
                <a:cs typeface="Segoe UI Emoji"/>
              </a:rPr>
              <a:t> </a:t>
            </a:r>
            <a:r>
              <a:rPr dirty="0" sz="1200" spc="-10">
                <a:latin typeface="Segoe UI Emoji"/>
                <a:cs typeface="Segoe UI Emoji"/>
              </a:rPr>
              <a:t>related</a:t>
            </a:r>
            <a:r>
              <a:rPr dirty="0" sz="1200" spc="-75">
                <a:latin typeface="Segoe UI Emoji"/>
                <a:cs typeface="Segoe UI Emoji"/>
              </a:rPr>
              <a:t> </a:t>
            </a:r>
            <a:r>
              <a:rPr dirty="0" sz="1200" spc="-30">
                <a:latin typeface="Segoe UI Emoji"/>
                <a:cs typeface="Segoe UI Emoji"/>
              </a:rPr>
              <a:t>to</a:t>
            </a:r>
            <a:r>
              <a:rPr dirty="0" sz="1200" spc="20">
                <a:latin typeface="Segoe UI Emoji"/>
                <a:cs typeface="Segoe UI Emoji"/>
              </a:rPr>
              <a:t> </a:t>
            </a:r>
            <a:r>
              <a:rPr dirty="0" sz="1200" spc="-45">
                <a:latin typeface="Segoe UI Emoji"/>
                <a:cs typeface="Segoe UI Emoji"/>
              </a:rPr>
              <a:t>navigating</a:t>
            </a:r>
            <a:r>
              <a:rPr dirty="0" sz="1200" spc="-55">
                <a:latin typeface="Segoe UI Emoji"/>
                <a:cs typeface="Segoe UI Emoji"/>
              </a:rPr>
              <a:t> </a:t>
            </a:r>
            <a:r>
              <a:rPr dirty="0" sz="1200">
                <a:latin typeface="Segoe UI Emoji"/>
                <a:cs typeface="Segoe UI Emoji"/>
              </a:rPr>
              <a:t>customs</a:t>
            </a:r>
            <a:r>
              <a:rPr dirty="0" sz="1200" spc="-55">
                <a:latin typeface="Segoe UI Emoji"/>
                <a:cs typeface="Segoe UI Emoji"/>
              </a:rPr>
              <a:t> </a:t>
            </a:r>
            <a:r>
              <a:rPr dirty="0" sz="1200" spc="-10">
                <a:latin typeface="Segoe UI Emoji"/>
                <a:cs typeface="Segoe UI Emoji"/>
              </a:rPr>
              <a:t>regulations, </a:t>
            </a:r>
            <a:r>
              <a:rPr dirty="0" sz="1200">
                <a:latin typeface="Segoe UI Emoji"/>
                <a:cs typeface="Segoe UI Emoji"/>
              </a:rPr>
              <a:t>tariffs,</a:t>
            </a:r>
            <a:r>
              <a:rPr dirty="0" sz="1200" spc="-15">
                <a:latin typeface="Segoe UI Emoji"/>
                <a:cs typeface="Segoe UI Emoji"/>
              </a:rPr>
              <a:t> </a:t>
            </a:r>
            <a:r>
              <a:rPr dirty="0" sz="1200" spc="-30">
                <a:latin typeface="Segoe UI Emoji"/>
                <a:cs typeface="Segoe UI Emoji"/>
              </a:rPr>
              <a:t>and</a:t>
            </a:r>
            <a:r>
              <a:rPr dirty="0" sz="1200" spc="-45">
                <a:latin typeface="Segoe UI Emoji"/>
                <a:cs typeface="Segoe UI Emoji"/>
              </a:rPr>
              <a:t> </a:t>
            </a:r>
            <a:r>
              <a:rPr dirty="0" sz="1200" spc="-20">
                <a:latin typeface="Segoe UI Emoji"/>
                <a:cs typeface="Segoe UI Emoji"/>
              </a:rPr>
              <a:t>transportation</a:t>
            </a:r>
            <a:r>
              <a:rPr dirty="0" sz="1200" spc="-35">
                <a:latin typeface="Segoe UI Emoji"/>
                <a:cs typeface="Segoe UI Emoji"/>
              </a:rPr>
              <a:t> </a:t>
            </a:r>
            <a:r>
              <a:rPr dirty="0" sz="1200" spc="-10">
                <a:latin typeface="Segoe UI Emoji"/>
                <a:cs typeface="Segoe UI Emoji"/>
              </a:rPr>
              <a:t>networks</a:t>
            </a:r>
            <a:r>
              <a:rPr dirty="0" sz="1200" spc="-30">
                <a:latin typeface="Segoe UI Emoji"/>
                <a:cs typeface="Segoe UI Emoji"/>
              </a:rPr>
              <a:t> </a:t>
            </a:r>
            <a:r>
              <a:rPr dirty="0" sz="1200">
                <a:latin typeface="Segoe UI Emoji"/>
                <a:cs typeface="Segoe UI Emoji"/>
              </a:rPr>
              <a:t>across</a:t>
            </a:r>
            <a:r>
              <a:rPr dirty="0" sz="1200" spc="-30">
                <a:latin typeface="Segoe UI Emoji"/>
                <a:cs typeface="Segoe UI Emoji"/>
              </a:rPr>
              <a:t> </a:t>
            </a:r>
            <a:r>
              <a:rPr dirty="0" sz="1200" spc="-80">
                <a:latin typeface="Segoe UI Emoji"/>
                <a:cs typeface="Segoe UI Emoji"/>
              </a:rPr>
              <a:t>150+</a:t>
            </a:r>
            <a:r>
              <a:rPr dirty="0" sz="1200" spc="-10">
                <a:latin typeface="Segoe UI Emoji"/>
                <a:cs typeface="Segoe UI Emoji"/>
              </a:rPr>
              <a:t> countries</a:t>
            </a:r>
            <a:endParaRPr sz="1200">
              <a:latin typeface="Segoe UI Emoji"/>
              <a:cs typeface="Segoe UI Emoji"/>
            </a:endParaRPr>
          </a:p>
          <a:p>
            <a:pPr marL="184785" indent="-172085">
              <a:lnSpc>
                <a:spcPts val="1435"/>
              </a:lnSpc>
              <a:spcBef>
                <a:spcPts val="15"/>
              </a:spcBef>
              <a:buFont typeface="Arial MT"/>
              <a:buChar char="•"/>
              <a:tabLst>
                <a:tab pos="184785" algn="l"/>
              </a:tabLst>
            </a:pPr>
            <a:r>
              <a:rPr dirty="0" sz="1200" spc="-45">
                <a:latin typeface="Segoe UI Emoji"/>
                <a:cs typeface="Segoe UI Emoji"/>
              </a:rPr>
              <a:t>High</a:t>
            </a:r>
            <a:r>
              <a:rPr dirty="0" sz="1200" spc="-65">
                <a:latin typeface="Segoe UI Emoji"/>
                <a:cs typeface="Segoe UI Emoji"/>
              </a:rPr>
              <a:t> </a:t>
            </a:r>
            <a:r>
              <a:rPr dirty="0" sz="1200" spc="-20">
                <a:latin typeface="Segoe UI Emoji"/>
                <a:cs typeface="Segoe UI Emoji"/>
              </a:rPr>
              <a:t>volume</a:t>
            </a:r>
            <a:r>
              <a:rPr dirty="0" sz="1200" spc="-30">
                <a:latin typeface="Segoe UI Emoji"/>
                <a:cs typeface="Segoe UI Emoji"/>
              </a:rPr>
              <a:t> inventory</a:t>
            </a:r>
            <a:r>
              <a:rPr dirty="0" sz="1200" spc="-15">
                <a:latin typeface="Segoe UI Emoji"/>
                <a:cs typeface="Segoe UI Emoji"/>
              </a:rPr>
              <a:t> </a:t>
            </a:r>
            <a:r>
              <a:rPr dirty="0" sz="1200" spc="-10">
                <a:latin typeface="Segoe UI Emoji"/>
                <a:cs typeface="Segoe UI Emoji"/>
              </a:rPr>
              <a:t>management</a:t>
            </a:r>
            <a:endParaRPr sz="1200">
              <a:latin typeface="Segoe UI Emoji"/>
              <a:cs typeface="Segoe UI Emoji"/>
            </a:endParaRPr>
          </a:p>
          <a:p>
            <a:pPr marL="184785" indent="-172085">
              <a:lnSpc>
                <a:spcPts val="1435"/>
              </a:lnSpc>
              <a:buFont typeface="Arial MT"/>
              <a:buChar char="•"/>
              <a:tabLst>
                <a:tab pos="184785" algn="l"/>
              </a:tabLst>
            </a:pPr>
            <a:r>
              <a:rPr dirty="0" sz="1200" spc="-10">
                <a:latin typeface="Segoe UI Emoji"/>
                <a:cs typeface="Segoe UI Emoji"/>
              </a:rPr>
              <a:t>Securing</a:t>
            </a:r>
            <a:r>
              <a:rPr dirty="0" sz="1200" spc="-60">
                <a:latin typeface="Segoe UI Emoji"/>
                <a:cs typeface="Segoe UI Emoji"/>
              </a:rPr>
              <a:t> </a:t>
            </a:r>
            <a:r>
              <a:rPr dirty="0" sz="1200" spc="-10">
                <a:latin typeface="Segoe UI Emoji"/>
                <a:cs typeface="Segoe UI Emoji"/>
              </a:rPr>
              <a:t>partnerships</a:t>
            </a:r>
            <a:r>
              <a:rPr dirty="0" sz="1200" spc="-60">
                <a:latin typeface="Segoe UI Emoji"/>
                <a:cs typeface="Segoe UI Emoji"/>
              </a:rPr>
              <a:t> </a:t>
            </a:r>
            <a:r>
              <a:rPr dirty="0" sz="1200" spc="-10">
                <a:latin typeface="Segoe UI Emoji"/>
                <a:cs typeface="Segoe UI Emoji"/>
              </a:rPr>
              <a:t>with</a:t>
            </a:r>
            <a:r>
              <a:rPr dirty="0" sz="1200" spc="-65">
                <a:latin typeface="Segoe UI Emoji"/>
                <a:cs typeface="Segoe UI Emoji"/>
              </a:rPr>
              <a:t> </a:t>
            </a:r>
            <a:r>
              <a:rPr dirty="0" sz="1200">
                <a:latin typeface="Segoe UI Emoji"/>
                <a:cs typeface="Segoe UI Emoji"/>
              </a:rPr>
              <a:t>suppliers</a:t>
            </a:r>
            <a:r>
              <a:rPr dirty="0" sz="1200" spc="15">
                <a:latin typeface="Segoe UI Emoji"/>
                <a:cs typeface="Segoe UI Emoji"/>
              </a:rPr>
              <a:t> </a:t>
            </a:r>
            <a:r>
              <a:rPr dirty="0" sz="1200" spc="-45">
                <a:latin typeface="Segoe UI Emoji"/>
                <a:cs typeface="Segoe UI Emoji"/>
              </a:rPr>
              <a:t>for</a:t>
            </a:r>
            <a:r>
              <a:rPr dirty="0" sz="1200" spc="-25">
                <a:latin typeface="Segoe UI Emoji"/>
                <a:cs typeface="Segoe UI Emoji"/>
              </a:rPr>
              <a:t> </a:t>
            </a:r>
            <a:r>
              <a:rPr dirty="0" sz="1200" spc="-30">
                <a:latin typeface="Segoe UI Emoji"/>
                <a:cs typeface="Segoe UI Emoji"/>
              </a:rPr>
              <a:t>innovative </a:t>
            </a:r>
            <a:r>
              <a:rPr dirty="0" sz="1200" spc="-10">
                <a:latin typeface="Segoe UI Emoji"/>
                <a:cs typeface="Segoe UI Emoji"/>
              </a:rPr>
              <a:t>materials</a:t>
            </a:r>
            <a:endParaRPr sz="1200">
              <a:latin typeface="Segoe UI Emoji"/>
              <a:cs typeface="Segoe UI Emoji"/>
            </a:endParaRPr>
          </a:p>
          <a:p>
            <a:pPr marL="184150" marR="405765" indent="-171450">
              <a:lnSpc>
                <a:spcPts val="1430"/>
              </a:lnSpc>
              <a:spcBef>
                <a:spcPts val="1145"/>
              </a:spcBef>
              <a:buFont typeface="Arial MT"/>
              <a:buChar char="•"/>
              <a:tabLst>
                <a:tab pos="184150" algn="l"/>
              </a:tabLst>
            </a:pPr>
            <a:r>
              <a:rPr dirty="0" sz="1200" spc="-45">
                <a:latin typeface="Segoe UI Emoji"/>
                <a:cs typeface="Segoe UI Emoji"/>
              </a:rPr>
              <a:t>Negotiating</a:t>
            </a:r>
            <a:r>
              <a:rPr dirty="0" sz="1200" spc="-60">
                <a:latin typeface="Segoe UI Emoji"/>
                <a:cs typeface="Segoe UI Emoji"/>
              </a:rPr>
              <a:t> </a:t>
            </a:r>
            <a:r>
              <a:rPr dirty="0" sz="1200">
                <a:latin typeface="Segoe UI Emoji"/>
                <a:cs typeface="Segoe UI Emoji"/>
              </a:rPr>
              <a:t>contracts</a:t>
            </a:r>
            <a:r>
              <a:rPr dirty="0" sz="1200" spc="-60">
                <a:latin typeface="Segoe UI Emoji"/>
                <a:cs typeface="Segoe UI Emoji"/>
              </a:rPr>
              <a:t> </a:t>
            </a:r>
            <a:r>
              <a:rPr dirty="0" sz="1200" spc="-10">
                <a:latin typeface="Segoe UI Emoji"/>
                <a:cs typeface="Segoe UI Emoji"/>
              </a:rPr>
              <a:t>with</a:t>
            </a:r>
            <a:r>
              <a:rPr dirty="0" sz="1200" spc="20">
                <a:latin typeface="Segoe UI Emoji"/>
                <a:cs typeface="Segoe UI Emoji"/>
              </a:rPr>
              <a:t> </a:t>
            </a:r>
            <a:r>
              <a:rPr dirty="0" sz="1200" spc="-20">
                <a:latin typeface="Segoe UI Emoji"/>
                <a:cs typeface="Segoe UI Emoji"/>
              </a:rPr>
              <a:t>automakers</a:t>
            </a:r>
            <a:r>
              <a:rPr dirty="0" sz="1200" spc="-55">
                <a:latin typeface="Segoe UI Emoji"/>
                <a:cs typeface="Segoe UI Emoji"/>
              </a:rPr>
              <a:t> </a:t>
            </a:r>
            <a:r>
              <a:rPr dirty="0" sz="1200">
                <a:latin typeface="Segoe UI Emoji"/>
                <a:cs typeface="Segoe UI Emoji"/>
              </a:rPr>
              <a:t>and</a:t>
            </a:r>
            <a:r>
              <a:rPr dirty="0" sz="1200" spc="-75">
                <a:latin typeface="Segoe UI Emoji"/>
                <a:cs typeface="Segoe UI Emoji"/>
              </a:rPr>
              <a:t> </a:t>
            </a:r>
            <a:r>
              <a:rPr dirty="0" sz="1200" spc="-25">
                <a:latin typeface="Segoe UI Emoji"/>
                <a:cs typeface="Segoe UI Emoji"/>
              </a:rPr>
              <a:t>other </a:t>
            </a:r>
            <a:r>
              <a:rPr dirty="0" sz="1200" spc="-10">
                <a:latin typeface="Segoe UI Emoji"/>
                <a:cs typeface="Segoe UI Emoji"/>
              </a:rPr>
              <a:t>large corporations,</a:t>
            </a:r>
            <a:r>
              <a:rPr dirty="0" sz="1200" spc="-30">
                <a:latin typeface="Segoe UI Emoji"/>
                <a:cs typeface="Segoe UI Emoji"/>
              </a:rPr>
              <a:t> shifting</a:t>
            </a:r>
            <a:r>
              <a:rPr dirty="0" sz="1200" spc="-45">
                <a:latin typeface="Segoe UI Emoji"/>
                <a:cs typeface="Segoe UI Emoji"/>
              </a:rPr>
              <a:t> </a:t>
            </a:r>
            <a:r>
              <a:rPr dirty="0" sz="1200" spc="-30">
                <a:latin typeface="Segoe UI Emoji"/>
                <a:cs typeface="Segoe UI Emoji"/>
              </a:rPr>
              <a:t>from</a:t>
            </a:r>
            <a:r>
              <a:rPr dirty="0" sz="1200" spc="-35">
                <a:latin typeface="Segoe UI Emoji"/>
                <a:cs typeface="Segoe UI Emoji"/>
              </a:rPr>
              <a:t> </a:t>
            </a:r>
            <a:r>
              <a:rPr dirty="0" sz="1200">
                <a:latin typeface="Segoe UI Emoji"/>
                <a:cs typeface="Segoe UI Emoji"/>
              </a:rPr>
              <a:t>a</a:t>
            </a:r>
            <a:r>
              <a:rPr dirty="0" sz="1200" spc="-20">
                <a:latin typeface="Segoe UI Emoji"/>
                <a:cs typeface="Segoe UI Emoji"/>
              </a:rPr>
              <a:t> </a:t>
            </a:r>
            <a:r>
              <a:rPr dirty="0" sz="1200">
                <a:latin typeface="Segoe UI Emoji"/>
                <a:cs typeface="Segoe UI Emoji"/>
              </a:rPr>
              <a:t>B2C</a:t>
            </a:r>
            <a:r>
              <a:rPr dirty="0" sz="1200" spc="-70">
                <a:latin typeface="Segoe UI Emoji"/>
                <a:cs typeface="Segoe UI Emoji"/>
              </a:rPr>
              <a:t> </a:t>
            </a:r>
            <a:r>
              <a:rPr dirty="0" sz="1200" spc="-50">
                <a:latin typeface="Segoe UI Emoji"/>
                <a:cs typeface="Segoe UI Emoji"/>
              </a:rPr>
              <a:t>to</a:t>
            </a:r>
            <a:r>
              <a:rPr dirty="0" sz="1200" spc="-55">
                <a:latin typeface="Segoe UI Emoji"/>
                <a:cs typeface="Segoe UI Emoji"/>
              </a:rPr>
              <a:t> </a:t>
            </a:r>
            <a:r>
              <a:rPr dirty="0" sz="1200">
                <a:latin typeface="Segoe UI Emoji"/>
                <a:cs typeface="Segoe UI Emoji"/>
              </a:rPr>
              <a:t>a</a:t>
            </a:r>
            <a:r>
              <a:rPr dirty="0" sz="1200" spc="-20">
                <a:latin typeface="Segoe UI Emoji"/>
                <a:cs typeface="Segoe UI Emoji"/>
              </a:rPr>
              <a:t> </a:t>
            </a:r>
            <a:r>
              <a:rPr dirty="0" sz="1200">
                <a:latin typeface="Segoe UI Emoji"/>
                <a:cs typeface="Segoe UI Emoji"/>
              </a:rPr>
              <a:t>B2B</a:t>
            </a:r>
            <a:r>
              <a:rPr dirty="0" sz="1200" spc="-35">
                <a:latin typeface="Segoe UI Emoji"/>
                <a:cs typeface="Segoe UI Emoji"/>
              </a:rPr>
              <a:t> </a:t>
            </a:r>
            <a:r>
              <a:rPr dirty="0" sz="1200" spc="-10">
                <a:latin typeface="Segoe UI Emoji"/>
                <a:cs typeface="Segoe UI Emoji"/>
              </a:rPr>
              <a:t>retailer</a:t>
            </a:r>
            <a:endParaRPr sz="1200">
              <a:latin typeface="Segoe UI Emoji"/>
              <a:cs typeface="Segoe UI Emoji"/>
            </a:endParaRPr>
          </a:p>
          <a:p>
            <a:pPr marL="184785" indent="-172085">
              <a:lnSpc>
                <a:spcPts val="1370"/>
              </a:lnSpc>
              <a:buFont typeface="Arial MT"/>
              <a:buChar char="•"/>
              <a:tabLst>
                <a:tab pos="184785" algn="l"/>
              </a:tabLst>
            </a:pPr>
            <a:r>
              <a:rPr dirty="0" sz="1200" spc="-30">
                <a:latin typeface="Segoe UI Emoji"/>
                <a:cs typeface="Segoe UI Emoji"/>
              </a:rPr>
              <a:t>Developing</a:t>
            </a:r>
            <a:r>
              <a:rPr dirty="0" sz="1200" spc="-45">
                <a:latin typeface="Segoe UI Emoji"/>
                <a:cs typeface="Segoe UI Emoji"/>
              </a:rPr>
              <a:t> </a:t>
            </a:r>
            <a:r>
              <a:rPr dirty="0" sz="1200" spc="-20">
                <a:latin typeface="Segoe UI Emoji"/>
                <a:cs typeface="Segoe UI Emoji"/>
              </a:rPr>
              <a:t>new</a:t>
            </a:r>
            <a:r>
              <a:rPr dirty="0" sz="1200" spc="-25">
                <a:latin typeface="Segoe UI Emoji"/>
                <a:cs typeface="Segoe UI Emoji"/>
              </a:rPr>
              <a:t> </a:t>
            </a:r>
            <a:r>
              <a:rPr dirty="0" sz="1200" spc="-10">
                <a:latin typeface="Segoe UI Emoji"/>
                <a:cs typeface="Segoe UI Emoji"/>
              </a:rPr>
              <a:t>quality</a:t>
            </a:r>
            <a:r>
              <a:rPr dirty="0" sz="1200" spc="-85">
                <a:latin typeface="Segoe UI Emoji"/>
                <a:cs typeface="Segoe UI Emoji"/>
              </a:rPr>
              <a:t> </a:t>
            </a:r>
            <a:r>
              <a:rPr dirty="0" sz="1200">
                <a:latin typeface="Segoe UI Emoji"/>
                <a:cs typeface="Segoe UI Emoji"/>
              </a:rPr>
              <a:t>standards</a:t>
            </a:r>
            <a:r>
              <a:rPr dirty="0" sz="1200" spc="-45">
                <a:latin typeface="Segoe UI Emoji"/>
                <a:cs typeface="Segoe UI Emoji"/>
              </a:rPr>
              <a:t> </a:t>
            </a:r>
            <a:r>
              <a:rPr dirty="0" sz="1200" spc="-35">
                <a:latin typeface="Segoe UI Emoji"/>
                <a:cs typeface="Segoe UI Emoji"/>
              </a:rPr>
              <a:t>incorporating</a:t>
            </a:r>
            <a:r>
              <a:rPr dirty="0" sz="1200" spc="-40">
                <a:latin typeface="Segoe UI Emoji"/>
                <a:cs typeface="Segoe UI Emoji"/>
              </a:rPr>
              <a:t> </a:t>
            </a:r>
            <a:r>
              <a:rPr dirty="0" sz="1200" spc="-10">
                <a:latin typeface="Segoe UI Emoji"/>
                <a:cs typeface="Segoe UI Emoji"/>
              </a:rPr>
              <a:t>Ferrari,</a:t>
            </a:r>
            <a:endParaRPr sz="1200">
              <a:latin typeface="Segoe UI Emoji"/>
              <a:cs typeface="Segoe UI Emoji"/>
            </a:endParaRPr>
          </a:p>
          <a:p>
            <a:pPr marL="184150">
              <a:lnSpc>
                <a:spcPts val="1435"/>
              </a:lnSpc>
            </a:pPr>
            <a:r>
              <a:rPr dirty="0" sz="1200">
                <a:latin typeface="Segoe UI Emoji"/>
                <a:cs typeface="Segoe UI Emoji"/>
              </a:rPr>
              <a:t>Pirelli</a:t>
            </a:r>
            <a:r>
              <a:rPr dirty="0" sz="1200" spc="-90">
                <a:latin typeface="Segoe UI Emoji"/>
                <a:cs typeface="Segoe UI Emoji"/>
              </a:rPr>
              <a:t> </a:t>
            </a:r>
            <a:r>
              <a:rPr dirty="0" sz="1200" spc="-10">
                <a:latin typeface="Segoe UI Emoji"/>
                <a:cs typeface="Segoe UI Emoji"/>
              </a:rPr>
              <a:t>and</a:t>
            </a:r>
            <a:r>
              <a:rPr dirty="0" sz="1200" spc="-25">
                <a:latin typeface="Segoe UI Emoji"/>
                <a:cs typeface="Segoe UI Emoji"/>
              </a:rPr>
              <a:t> </a:t>
            </a:r>
            <a:r>
              <a:rPr dirty="0" sz="1200" spc="-20">
                <a:latin typeface="Segoe UI Emoji"/>
                <a:cs typeface="Segoe UI Emoji"/>
              </a:rPr>
              <a:t>Industry</a:t>
            </a:r>
            <a:r>
              <a:rPr dirty="0" sz="1200" spc="-40">
                <a:latin typeface="Segoe UI Emoji"/>
                <a:cs typeface="Segoe UI Emoji"/>
              </a:rPr>
              <a:t> </a:t>
            </a:r>
            <a:r>
              <a:rPr dirty="0" sz="1200" spc="-10">
                <a:latin typeface="Segoe UI Emoji"/>
                <a:cs typeface="Segoe UI Emoji"/>
              </a:rPr>
              <a:t>standards</a:t>
            </a:r>
            <a:endParaRPr sz="1200">
              <a:latin typeface="Segoe UI Emoji"/>
              <a:cs typeface="Segoe UI Emoji"/>
            </a:endParaRPr>
          </a:p>
          <a:p>
            <a:pPr marL="184785" indent="-172085">
              <a:lnSpc>
                <a:spcPts val="1435"/>
              </a:lnSpc>
              <a:spcBef>
                <a:spcPts val="65"/>
              </a:spcBef>
              <a:buFont typeface="Arial MT"/>
              <a:buChar char="•"/>
              <a:tabLst>
                <a:tab pos="184785" algn="l"/>
              </a:tabLst>
            </a:pPr>
            <a:r>
              <a:rPr dirty="0" sz="1200" spc="-20">
                <a:latin typeface="Segoe UI Emoji"/>
                <a:cs typeface="Segoe UI Emoji"/>
              </a:rPr>
              <a:t>Investment</a:t>
            </a:r>
            <a:r>
              <a:rPr dirty="0" sz="1200" spc="60">
                <a:latin typeface="Segoe UI Emoji"/>
                <a:cs typeface="Segoe UI Emoji"/>
              </a:rPr>
              <a:t> </a:t>
            </a:r>
            <a:r>
              <a:rPr dirty="0" sz="1200" spc="-25">
                <a:latin typeface="Segoe UI Emoji"/>
                <a:cs typeface="Segoe UI Emoji"/>
              </a:rPr>
              <a:t>opportunities</a:t>
            </a:r>
            <a:r>
              <a:rPr dirty="0" sz="1200" spc="-5">
                <a:latin typeface="Segoe UI Emoji"/>
                <a:cs typeface="Segoe UI Emoji"/>
              </a:rPr>
              <a:t> </a:t>
            </a:r>
            <a:r>
              <a:rPr dirty="0" sz="1200" spc="-25">
                <a:latin typeface="Segoe UI Emoji"/>
                <a:cs typeface="Segoe UI Emoji"/>
              </a:rPr>
              <a:t>for</a:t>
            </a:r>
            <a:r>
              <a:rPr dirty="0" sz="1200" spc="-60">
                <a:latin typeface="Segoe UI Emoji"/>
                <a:cs typeface="Segoe UI Emoji"/>
              </a:rPr>
              <a:t> </a:t>
            </a:r>
            <a:r>
              <a:rPr dirty="0" sz="1200" spc="-20">
                <a:latin typeface="Segoe UI Emoji"/>
                <a:cs typeface="Segoe UI Emoji"/>
              </a:rPr>
              <a:t>tire-</a:t>
            </a:r>
            <a:r>
              <a:rPr dirty="0" sz="1200">
                <a:latin typeface="Segoe UI Emoji"/>
                <a:cs typeface="Segoe UI Emoji"/>
              </a:rPr>
              <a:t>specific</a:t>
            </a:r>
            <a:r>
              <a:rPr dirty="0" sz="1200" spc="30">
                <a:latin typeface="Segoe UI Emoji"/>
                <a:cs typeface="Segoe UI Emoji"/>
              </a:rPr>
              <a:t> </a:t>
            </a:r>
            <a:r>
              <a:rPr dirty="0" sz="1200" spc="-10">
                <a:latin typeface="Segoe UI Emoji"/>
                <a:cs typeface="Segoe UI Emoji"/>
              </a:rPr>
              <a:t>innovation</a:t>
            </a:r>
            <a:endParaRPr sz="1200">
              <a:latin typeface="Segoe UI Emoji"/>
              <a:cs typeface="Segoe UI Emoji"/>
            </a:endParaRPr>
          </a:p>
          <a:p>
            <a:pPr marL="184150" marR="417195" indent="-171450">
              <a:lnSpc>
                <a:spcPts val="1430"/>
              </a:lnSpc>
              <a:spcBef>
                <a:spcPts val="50"/>
              </a:spcBef>
              <a:buFont typeface="Arial MT"/>
              <a:buChar char="•"/>
              <a:tabLst>
                <a:tab pos="184150" algn="l"/>
              </a:tabLst>
            </a:pPr>
            <a:r>
              <a:rPr dirty="0" sz="1200">
                <a:latin typeface="Segoe UI Emoji"/>
                <a:cs typeface="Segoe UI Emoji"/>
              </a:rPr>
              <a:t>Establishing</a:t>
            </a:r>
            <a:r>
              <a:rPr dirty="0" sz="1200" spc="-75">
                <a:latin typeface="Segoe UI Emoji"/>
                <a:cs typeface="Segoe UI Emoji"/>
              </a:rPr>
              <a:t> </a:t>
            </a:r>
            <a:r>
              <a:rPr dirty="0" sz="1200" spc="-30">
                <a:latin typeface="Segoe UI Emoji"/>
                <a:cs typeface="Segoe UI Emoji"/>
              </a:rPr>
              <a:t>regional </a:t>
            </a:r>
            <a:r>
              <a:rPr dirty="0" sz="1200">
                <a:latin typeface="Segoe UI Emoji"/>
                <a:cs typeface="Segoe UI Emoji"/>
              </a:rPr>
              <a:t>teams</a:t>
            </a:r>
            <a:r>
              <a:rPr dirty="0" sz="1200" spc="5">
                <a:latin typeface="Segoe UI Emoji"/>
                <a:cs typeface="Segoe UI Emoji"/>
              </a:rPr>
              <a:t> </a:t>
            </a:r>
            <a:r>
              <a:rPr dirty="0" sz="1200" spc="-50">
                <a:latin typeface="Segoe UI Emoji"/>
                <a:cs typeface="Segoe UI Emoji"/>
              </a:rPr>
              <a:t>to</a:t>
            </a:r>
            <a:r>
              <a:rPr dirty="0" sz="1200" spc="-75">
                <a:latin typeface="Segoe UI Emoji"/>
                <a:cs typeface="Segoe UI Emoji"/>
              </a:rPr>
              <a:t> </a:t>
            </a:r>
            <a:r>
              <a:rPr dirty="0" sz="1200" spc="-20">
                <a:latin typeface="Segoe UI Emoji"/>
                <a:cs typeface="Segoe UI Emoji"/>
              </a:rPr>
              <a:t>meet</a:t>
            </a:r>
            <a:r>
              <a:rPr dirty="0" sz="1200" spc="-30">
                <a:latin typeface="Segoe UI Emoji"/>
                <a:cs typeface="Segoe UI Emoji"/>
              </a:rPr>
              <a:t> </a:t>
            </a:r>
            <a:r>
              <a:rPr dirty="0" sz="1200" spc="-20">
                <a:latin typeface="Segoe UI Emoji"/>
                <a:cs typeface="Segoe UI Emoji"/>
              </a:rPr>
              <a:t>diverse</a:t>
            </a:r>
            <a:r>
              <a:rPr dirty="0" sz="1200" spc="-45">
                <a:latin typeface="Segoe UI Emoji"/>
                <a:cs typeface="Segoe UI Emoji"/>
              </a:rPr>
              <a:t> </a:t>
            </a:r>
            <a:r>
              <a:rPr dirty="0" sz="1200" spc="-10">
                <a:latin typeface="Segoe UI Emoji"/>
                <a:cs typeface="Segoe UI Emoji"/>
              </a:rPr>
              <a:t>regulatory standards</a:t>
            </a:r>
            <a:endParaRPr sz="1200">
              <a:latin typeface="Segoe UI Emoji"/>
              <a:cs typeface="Segoe UI Emoji"/>
            </a:endParaRPr>
          </a:p>
        </p:txBody>
      </p:sp>
      <p:sp>
        <p:nvSpPr>
          <p:cNvPr id="25" name="object 25" descr=""/>
          <p:cNvSpPr txBox="1"/>
          <p:nvPr/>
        </p:nvSpPr>
        <p:spPr>
          <a:xfrm>
            <a:off x="6298310" y="1082421"/>
            <a:ext cx="3278504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45" b="1" i="1">
                <a:latin typeface="Trebuchet MS"/>
                <a:cs typeface="Trebuchet MS"/>
              </a:rPr>
              <a:t>Expertise</a:t>
            </a:r>
            <a:r>
              <a:rPr dirty="0" sz="1200" spc="-110" b="1" i="1">
                <a:latin typeface="Trebuchet MS"/>
                <a:cs typeface="Trebuchet MS"/>
              </a:rPr>
              <a:t> </a:t>
            </a:r>
            <a:r>
              <a:rPr dirty="0" sz="1200" spc="-50" b="1" i="1">
                <a:latin typeface="Trebuchet MS"/>
                <a:cs typeface="Trebuchet MS"/>
              </a:rPr>
              <a:t>Pirelli</a:t>
            </a:r>
            <a:r>
              <a:rPr dirty="0" sz="1200" spc="-45" b="1" i="1">
                <a:latin typeface="Trebuchet MS"/>
                <a:cs typeface="Trebuchet MS"/>
              </a:rPr>
              <a:t> </a:t>
            </a:r>
            <a:r>
              <a:rPr dirty="0" sz="1200" spc="-25" b="1" i="1">
                <a:latin typeface="Trebuchet MS"/>
                <a:cs typeface="Trebuchet MS"/>
              </a:rPr>
              <a:t>would</a:t>
            </a:r>
            <a:r>
              <a:rPr dirty="0" sz="1200" spc="-60" b="1" i="1">
                <a:latin typeface="Trebuchet MS"/>
                <a:cs typeface="Trebuchet MS"/>
              </a:rPr>
              <a:t> </a:t>
            </a:r>
            <a:r>
              <a:rPr dirty="0" sz="1200" spc="-10" b="1" i="1">
                <a:latin typeface="Trebuchet MS"/>
                <a:cs typeface="Trebuchet MS"/>
              </a:rPr>
              <a:t>need</a:t>
            </a:r>
            <a:r>
              <a:rPr dirty="0" sz="1200" spc="-60" b="1" i="1">
                <a:latin typeface="Trebuchet MS"/>
                <a:cs typeface="Trebuchet MS"/>
              </a:rPr>
              <a:t> </a:t>
            </a:r>
            <a:r>
              <a:rPr dirty="0" sz="1200" b="1" i="1">
                <a:latin typeface="Trebuchet MS"/>
                <a:cs typeface="Trebuchet MS"/>
              </a:rPr>
              <a:t>as</a:t>
            </a:r>
            <a:r>
              <a:rPr dirty="0" sz="1200" spc="-130" b="1" i="1">
                <a:latin typeface="Trebuchet MS"/>
                <a:cs typeface="Trebuchet MS"/>
              </a:rPr>
              <a:t> </a:t>
            </a:r>
            <a:r>
              <a:rPr dirty="0" sz="1200" spc="-55" b="1" i="1">
                <a:latin typeface="Trebuchet MS"/>
                <a:cs typeface="Trebuchet MS"/>
              </a:rPr>
              <a:t>a</a:t>
            </a:r>
            <a:r>
              <a:rPr dirty="0" sz="1200" spc="-105" b="1" i="1">
                <a:latin typeface="Trebuchet MS"/>
                <a:cs typeface="Trebuchet MS"/>
              </a:rPr>
              <a:t> </a:t>
            </a:r>
            <a:r>
              <a:rPr dirty="0" sz="1200" spc="-85" b="1" i="1">
                <a:latin typeface="Trebuchet MS"/>
                <a:cs typeface="Trebuchet MS"/>
              </a:rPr>
              <a:t>part</a:t>
            </a:r>
            <a:r>
              <a:rPr dirty="0" sz="1200" spc="-70" b="1" i="1">
                <a:latin typeface="Trebuchet MS"/>
                <a:cs typeface="Trebuchet MS"/>
              </a:rPr>
              <a:t> </a:t>
            </a:r>
            <a:r>
              <a:rPr dirty="0" sz="1200" spc="-60" b="1" i="1">
                <a:latin typeface="Trebuchet MS"/>
                <a:cs typeface="Trebuchet MS"/>
              </a:rPr>
              <a:t>of</a:t>
            </a:r>
            <a:r>
              <a:rPr dirty="0" sz="1200" spc="-45" b="1" i="1">
                <a:latin typeface="Trebuchet MS"/>
                <a:cs typeface="Trebuchet MS"/>
              </a:rPr>
              <a:t> Ferrari: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26" name="object 26" descr=""/>
          <p:cNvSpPr/>
          <p:nvPr/>
        </p:nvSpPr>
        <p:spPr>
          <a:xfrm>
            <a:off x="6210300" y="1285875"/>
            <a:ext cx="1438275" cy="1171575"/>
          </a:xfrm>
          <a:custGeom>
            <a:avLst/>
            <a:gdLst/>
            <a:ahLst/>
            <a:cxnLst/>
            <a:rect l="l" t="t" r="r" b="b"/>
            <a:pathLst>
              <a:path w="1438275" h="1171575">
                <a:moveTo>
                  <a:pt x="1438275" y="0"/>
                </a:moveTo>
                <a:lnTo>
                  <a:pt x="0" y="0"/>
                </a:lnTo>
                <a:lnTo>
                  <a:pt x="0" y="1171575"/>
                </a:lnTo>
                <a:lnTo>
                  <a:pt x="1438275" y="1171575"/>
                </a:lnTo>
                <a:lnTo>
                  <a:pt x="14382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 descr=""/>
          <p:cNvSpPr txBox="1"/>
          <p:nvPr/>
        </p:nvSpPr>
        <p:spPr>
          <a:xfrm>
            <a:off x="6210300" y="1285875"/>
            <a:ext cx="1438275" cy="1171575"/>
          </a:xfrm>
          <a:prstGeom prst="rect">
            <a:avLst/>
          </a:prstGeom>
          <a:ln w="19050">
            <a:solidFill>
              <a:srgbClr val="000000"/>
            </a:solidFill>
          </a:ln>
        </p:spPr>
        <p:txBody>
          <a:bodyPr wrap="square" lIns="0" tIns="121285" rIns="0" bIns="0" rtlCol="0" vert="horz">
            <a:spAutoFit/>
          </a:bodyPr>
          <a:lstStyle/>
          <a:p>
            <a:pPr marL="185420">
              <a:lnSpc>
                <a:spcPct val="100000"/>
              </a:lnSpc>
              <a:spcBef>
                <a:spcPts val="955"/>
              </a:spcBef>
            </a:pPr>
            <a:r>
              <a:rPr dirty="0" sz="1200" spc="-10" b="1">
                <a:solidFill>
                  <a:srgbClr val="FFFFFF"/>
                </a:solidFill>
                <a:latin typeface="Tahoma"/>
                <a:cs typeface="Tahoma"/>
              </a:rPr>
              <a:t>Personalization</a:t>
            </a:r>
            <a:endParaRPr sz="1200">
              <a:latin typeface="Tahoma"/>
              <a:cs typeface="Tahoma"/>
            </a:endParaRPr>
          </a:p>
        </p:txBody>
      </p:sp>
      <p:pic>
        <p:nvPicPr>
          <p:cNvPr id="28" name="object 28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200775" y="2562225"/>
            <a:ext cx="1457325" cy="1247775"/>
          </a:xfrm>
          <a:prstGeom prst="rect">
            <a:avLst/>
          </a:prstGeom>
        </p:spPr>
      </p:pic>
      <p:sp>
        <p:nvSpPr>
          <p:cNvPr id="29" name="object 29" descr=""/>
          <p:cNvSpPr txBox="1"/>
          <p:nvPr/>
        </p:nvSpPr>
        <p:spPr>
          <a:xfrm>
            <a:off x="6534531" y="2616898"/>
            <a:ext cx="805180" cy="389890"/>
          </a:xfrm>
          <a:prstGeom prst="rect">
            <a:avLst/>
          </a:prstGeom>
        </p:spPr>
        <p:txBody>
          <a:bodyPr wrap="square" lIns="0" tIns="19685" rIns="0" bIns="0" rtlCol="0" vert="horz">
            <a:spAutoFit/>
          </a:bodyPr>
          <a:lstStyle/>
          <a:p>
            <a:pPr marL="12700" marR="5080" indent="41910">
              <a:lnSpc>
                <a:spcPts val="1430"/>
              </a:lnSpc>
              <a:spcBef>
                <a:spcPts val="155"/>
              </a:spcBef>
            </a:pPr>
            <a:r>
              <a:rPr dirty="0" sz="1200" spc="-10" b="1">
                <a:solidFill>
                  <a:srgbClr val="FFFFFF"/>
                </a:solidFill>
                <a:latin typeface="Tahoma"/>
                <a:cs typeface="Tahoma"/>
              </a:rPr>
              <a:t>Customer </a:t>
            </a:r>
            <a:r>
              <a:rPr dirty="0" sz="1200" spc="-60" b="1">
                <a:solidFill>
                  <a:srgbClr val="FFFFFF"/>
                </a:solidFill>
                <a:latin typeface="Tahoma"/>
                <a:cs typeface="Tahoma"/>
              </a:rPr>
              <a:t>Experience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30" name="object 30" descr=""/>
          <p:cNvSpPr txBox="1"/>
          <p:nvPr/>
        </p:nvSpPr>
        <p:spPr>
          <a:xfrm>
            <a:off x="7728839" y="1287145"/>
            <a:ext cx="4093845" cy="25425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84785" indent="-172085">
              <a:lnSpc>
                <a:spcPts val="1430"/>
              </a:lnSpc>
              <a:spcBef>
                <a:spcPts val="100"/>
              </a:spcBef>
              <a:buFont typeface="Arial MT"/>
              <a:buChar char="•"/>
              <a:tabLst>
                <a:tab pos="184785" algn="l"/>
              </a:tabLst>
            </a:pPr>
            <a:r>
              <a:rPr dirty="0" sz="1200" spc="-30">
                <a:latin typeface="Segoe UI Emoji"/>
                <a:cs typeface="Segoe UI Emoji"/>
              </a:rPr>
              <a:t>Developing</a:t>
            </a:r>
            <a:r>
              <a:rPr dirty="0" sz="1200" spc="-60">
                <a:latin typeface="Segoe UI Emoji"/>
                <a:cs typeface="Segoe UI Emoji"/>
              </a:rPr>
              <a:t> </a:t>
            </a:r>
            <a:r>
              <a:rPr dirty="0" sz="1200" spc="-10">
                <a:latin typeface="Segoe UI Emoji"/>
                <a:cs typeface="Segoe UI Emoji"/>
              </a:rPr>
              <a:t>personalized</a:t>
            </a:r>
            <a:r>
              <a:rPr dirty="0" sz="1200" spc="-80">
                <a:latin typeface="Segoe UI Emoji"/>
                <a:cs typeface="Segoe UI Emoji"/>
              </a:rPr>
              <a:t> </a:t>
            </a:r>
            <a:r>
              <a:rPr dirty="0" sz="1200" spc="-10">
                <a:latin typeface="Segoe UI Emoji"/>
                <a:cs typeface="Segoe UI Emoji"/>
              </a:rPr>
              <a:t>products</a:t>
            </a:r>
            <a:r>
              <a:rPr dirty="0" sz="1200" spc="30">
                <a:latin typeface="Segoe UI Emoji"/>
                <a:cs typeface="Segoe UI Emoji"/>
              </a:rPr>
              <a:t> </a:t>
            </a:r>
            <a:r>
              <a:rPr dirty="0" sz="1200" spc="-30">
                <a:latin typeface="Segoe UI Emoji"/>
                <a:cs typeface="Segoe UI Emoji"/>
              </a:rPr>
              <a:t>and</a:t>
            </a:r>
            <a:r>
              <a:rPr dirty="0" sz="1200" spc="-80">
                <a:latin typeface="Segoe UI Emoji"/>
                <a:cs typeface="Segoe UI Emoji"/>
              </a:rPr>
              <a:t> </a:t>
            </a:r>
            <a:r>
              <a:rPr dirty="0" sz="1200" spc="-10">
                <a:latin typeface="Segoe UI Emoji"/>
                <a:cs typeface="Segoe UI Emoji"/>
              </a:rPr>
              <a:t>customisation</a:t>
            </a:r>
            <a:endParaRPr sz="1200">
              <a:latin typeface="Segoe UI Emoji"/>
              <a:cs typeface="Segoe UI Emoji"/>
            </a:endParaRPr>
          </a:p>
          <a:p>
            <a:pPr marL="184150">
              <a:lnSpc>
                <a:spcPts val="1425"/>
              </a:lnSpc>
            </a:pPr>
            <a:r>
              <a:rPr dirty="0" sz="1200">
                <a:latin typeface="Segoe UI Emoji"/>
                <a:cs typeface="Segoe UI Emoji"/>
              </a:rPr>
              <a:t>centres </a:t>
            </a:r>
            <a:r>
              <a:rPr dirty="0" sz="1200" spc="-50">
                <a:latin typeface="Segoe UI Emoji"/>
                <a:cs typeface="Segoe UI Emoji"/>
              </a:rPr>
              <a:t>to</a:t>
            </a:r>
            <a:r>
              <a:rPr dirty="0" sz="1200" spc="-80">
                <a:latin typeface="Segoe UI Emoji"/>
                <a:cs typeface="Segoe UI Emoji"/>
              </a:rPr>
              <a:t> </a:t>
            </a:r>
            <a:r>
              <a:rPr dirty="0" sz="1200">
                <a:latin typeface="Segoe UI Emoji"/>
                <a:cs typeface="Segoe UI Emoji"/>
              </a:rPr>
              <a:t>cater</a:t>
            </a:r>
            <a:r>
              <a:rPr dirty="0" sz="1200" spc="-40">
                <a:latin typeface="Segoe UI Emoji"/>
                <a:cs typeface="Segoe UI Emoji"/>
              </a:rPr>
              <a:t> </a:t>
            </a:r>
            <a:r>
              <a:rPr dirty="0" sz="1200" spc="-50">
                <a:latin typeface="Segoe UI Emoji"/>
                <a:cs typeface="Segoe UI Emoji"/>
              </a:rPr>
              <a:t>to</a:t>
            </a:r>
            <a:r>
              <a:rPr dirty="0" sz="1200" spc="-80">
                <a:latin typeface="Segoe UI Emoji"/>
                <a:cs typeface="Segoe UI Emoji"/>
              </a:rPr>
              <a:t> </a:t>
            </a:r>
            <a:r>
              <a:rPr dirty="0" sz="1200">
                <a:latin typeface="Segoe UI Emoji"/>
                <a:cs typeface="Segoe UI Emoji"/>
              </a:rPr>
              <a:t>customer</a:t>
            </a:r>
            <a:r>
              <a:rPr dirty="0" sz="1200" spc="-40">
                <a:latin typeface="Segoe UI Emoji"/>
                <a:cs typeface="Segoe UI Emoji"/>
              </a:rPr>
              <a:t> </a:t>
            </a:r>
            <a:r>
              <a:rPr dirty="0" sz="1200" spc="-10">
                <a:latin typeface="Segoe UI Emoji"/>
                <a:cs typeface="Segoe UI Emoji"/>
              </a:rPr>
              <a:t>demand</a:t>
            </a:r>
            <a:endParaRPr sz="1200">
              <a:latin typeface="Segoe UI Emoji"/>
              <a:cs typeface="Segoe UI Emoji"/>
            </a:endParaRPr>
          </a:p>
          <a:p>
            <a:pPr marL="184150" marR="494665" indent="-171450">
              <a:lnSpc>
                <a:spcPts val="1430"/>
              </a:lnSpc>
              <a:spcBef>
                <a:spcPts val="50"/>
              </a:spcBef>
              <a:buFont typeface="Arial MT"/>
              <a:buChar char="•"/>
              <a:tabLst>
                <a:tab pos="184150" algn="l"/>
              </a:tabLst>
            </a:pPr>
            <a:r>
              <a:rPr dirty="0" sz="1200">
                <a:latin typeface="Segoe UI Emoji"/>
                <a:cs typeface="Segoe UI Emoji"/>
              </a:rPr>
              <a:t>Establishing</a:t>
            </a:r>
            <a:r>
              <a:rPr dirty="0" sz="1200" spc="-55">
                <a:latin typeface="Segoe UI Emoji"/>
                <a:cs typeface="Segoe UI Emoji"/>
              </a:rPr>
              <a:t> </a:t>
            </a:r>
            <a:r>
              <a:rPr dirty="0" sz="1200" spc="-10">
                <a:latin typeface="Segoe UI Emoji"/>
                <a:cs typeface="Segoe UI Emoji"/>
              </a:rPr>
              <a:t>flexible</a:t>
            </a:r>
            <a:r>
              <a:rPr dirty="0" sz="1200" spc="-20">
                <a:latin typeface="Segoe UI Emoji"/>
                <a:cs typeface="Segoe UI Emoji"/>
              </a:rPr>
              <a:t> </a:t>
            </a:r>
            <a:r>
              <a:rPr dirty="0" sz="1200" spc="-10">
                <a:latin typeface="Segoe UI Emoji"/>
                <a:cs typeface="Segoe UI Emoji"/>
              </a:rPr>
              <a:t>supply</a:t>
            </a:r>
            <a:r>
              <a:rPr dirty="0" sz="1200" spc="-90">
                <a:latin typeface="Segoe UI Emoji"/>
                <a:cs typeface="Segoe UI Emoji"/>
              </a:rPr>
              <a:t> </a:t>
            </a:r>
            <a:r>
              <a:rPr dirty="0" sz="1200">
                <a:latin typeface="Segoe UI Emoji"/>
                <a:cs typeface="Segoe UI Emoji"/>
              </a:rPr>
              <a:t>chains</a:t>
            </a:r>
            <a:r>
              <a:rPr dirty="0" sz="1200" spc="-55">
                <a:latin typeface="Segoe UI Emoji"/>
                <a:cs typeface="Segoe UI Emoji"/>
              </a:rPr>
              <a:t> </a:t>
            </a:r>
            <a:r>
              <a:rPr dirty="0" sz="1200" spc="-50">
                <a:latin typeface="Segoe UI Emoji"/>
                <a:cs typeface="Segoe UI Emoji"/>
              </a:rPr>
              <a:t>to</a:t>
            </a:r>
            <a:r>
              <a:rPr dirty="0" sz="1200" spc="-55">
                <a:latin typeface="Segoe UI Emoji"/>
                <a:cs typeface="Segoe UI Emoji"/>
              </a:rPr>
              <a:t> </a:t>
            </a:r>
            <a:r>
              <a:rPr dirty="0" sz="1200" spc="-10">
                <a:latin typeface="Segoe UI Emoji"/>
                <a:cs typeface="Segoe UI Emoji"/>
              </a:rPr>
              <a:t>handle</a:t>
            </a:r>
            <a:r>
              <a:rPr dirty="0" sz="1200" spc="-20">
                <a:latin typeface="Segoe UI Emoji"/>
                <a:cs typeface="Segoe UI Emoji"/>
              </a:rPr>
              <a:t> </a:t>
            </a:r>
            <a:r>
              <a:rPr dirty="0" sz="1200" spc="-10">
                <a:latin typeface="Segoe UI Emoji"/>
                <a:cs typeface="Segoe UI Emoji"/>
              </a:rPr>
              <a:t>special customization</a:t>
            </a:r>
            <a:r>
              <a:rPr dirty="0" sz="1200" spc="-40">
                <a:latin typeface="Segoe UI Emoji"/>
                <a:cs typeface="Segoe UI Emoji"/>
              </a:rPr>
              <a:t> </a:t>
            </a:r>
            <a:r>
              <a:rPr dirty="0" sz="1200" spc="-10">
                <a:latin typeface="Segoe UI Emoji"/>
                <a:cs typeface="Segoe UI Emoji"/>
              </a:rPr>
              <a:t>requests</a:t>
            </a:r>
            <a:endParaRPr sz="1200">
              <a:latin typeface="Segoe UI Emoji"/>
              <a:cs typeface="Segoe UI Emoji"/>
            </a:endParaRPr>
          </a:p>
          <a:p>
            <a:pPr marL="184785" indent="-172085">
              <a:lnSpc>
                <a:spcPts val="1435"/>
              </a:lnSpc>
              <a:spcBef>
                <a:spcPts val="10"/>
              </a:spcBef>
              <a:buFont typeface="Arial MT"/>
              <a:buChar char="•"/>
              <a:tabLst>
                <a:tab pos="184785" algn="l"/>
              </a:tabLst>
            </a:pPr>
            <a:r>
              <a:rPr dirty="0" sz="1200" spc="-25">
                <a:latin typeface="Segoe UI Emoji"/>
                <a:cs typeface="Segoe UI Emoji"/>
              </a:rPr>
              <a:t>Differentiating</a:t>
            </a:r>
            <a:r>
              <a:rPr dirty="0" sz="1200" spc="25">
                <a:latin typeface="Segoe UI Emoji"/>
                <a:cs typeface="Segoe UI Emoji"/>
              </a:rPr>
              <a:t> </a:t>
            </a:r>
            <a:r>
              <a:rPr dirty="0" sz="1200" spc="-30">
                <a:latin typeface="Segoe UI Emoji"/>
                <a:cs typeface="Segoe UI Emoji"/>
              </a:rPr>
              <a:t>wider </a:t>
            </a:r>
            <a:r>
              <a:rPr dirty="0" sz="1200" spc="-10">
                <a:latin typeface="Segoe UI Emoji"/>
                <a:cs typeface="Segoe UI Emoji"/>
              </a:rPr>
              <a:t>market</a:t>
            </a:r>
            <a:r>
              <a:rPr dirty="0" sz="1200" spc="-90">
                <a:latin typeface="Segoe UI Emoji"/>
                <a:cs typeface="Segoe UI Emoji"/>
              </a:rPr>
              <a:t> </a:t>
            </a:r>
            <a:r>
              <a:rPr dirty="0" sz="1200" spc="-40">
                <a:latin typeface="Segoe UI Emoji"/>
                <a:cs typeface="Segoe UI Emoji"/>
              </a:rPr>
              <a:t>offering</a:t>
            </a:r>
            <a:r>
              <a:rPr dirty="0" sz="1200" spc="-60">
                <a:latin typeface="Segoe UI Emoji"/>
                <a:cs typeface="Segoe UI Emoji"/>
              </a:rPr>
              <a:t> </a:t>
            </a:r>
            <a:r>
              <a:rPr dirty="0" sz="1200" spc="-35">
                <a:latin typeface="Segoe UI Emoji"/>
                <a:cs typeface="Segoe UI Emoji"/>
              </a:rPr>
              <a:t>from</a:t>
            </a:r>
            <a:r>
              <a:rPr dirty="0" sz="1200" spc="-50">
                <a:latin typeface="Segoe UI Emoji"/>
                <a:cs typeface="Segoe UI Emoji"/>
              </a:rPr>
              <a:t> </a:t>
            </a:r>
            <a:r>
              <a:rPr dirty="0" sz="1200" spc="-10">
                <a:latin typeface="Segoe UI Emoji"/>
                <a:cs typeface="Segoe UI Emoji"/>
              </a:rPr>
              <a:t>exclusivity</a:t>
            </a:r>
            <a:endParaRPr sz="1200">
              <a:latin typeface="Segoe UI Emoji"/>
              <a:cs typeface="Segoe UI Emoji"/>
            </a:endParaRPr>
          </a:p>
          <a:p>
            <a:pPr marL="184150">
              <a:lnSpc>
                <a:spcPts val="1435"/>
              </a:lnSpc>
            </a:pPr>
            <a:r>
              <a:rPr dirty="0" sz="1200" spc="-10">
                <a:latin typeface="Segoe UI Emoji"/>
                <a:cs typeface="Segoe UI Emoji"/>
              </a:rPr>
              <a:t>reserved</a:t>
            </a:r>
            <a:r>
              <a:rPr dirty="0" sz="1200" spc="-85">
                <a:latin typeface="Segoe UI Emoji"/>
                <a:cs typeface="Segoe UI Emoji"/>
              </a:rPr>
              <a:t> </a:t>
            </a:r>
            <a:r>
              <a:rPr dirty="0" sz="1200" spc="-20">
                <a:latin typeface="Segoe UI Emoji"/>
                <a:cs typeface="Segoe UI Emoji"/>
              </a:rPr>
              <a:t>for</a:t>
            </a:r>
            <a:r>
              <a:rPr dirty="0" sz="1200" spc="-30">
                <a:latin typeface="Segoe UI Emoji"/>
                <a:cs typeface="Segoe UI Emoji"/>
              </a:rPr>
              <a:t> </a:t>
            </a:r>
            <a:r>
              <a:rPr dirty="0" sz="1200" spc="-10">
                <a:latin typeface="Segoe UI Emoji"/>
                <a:cs typeface="Segoe UI Emoji"/>
              </a:rPr>
              <a:t>Ferrari</a:t>
            </a:r>
            <a:endParaRPr sz="1200">
              <a:latin typeface="Segoe UI Emoji"/>
              <a:cs typeface="Segoe UI Emoji"/>
            </a:endParaRPr>
          </a:p>
          <a:p>
            <a:pPr marL="184785" indent="-172085">
              <a:lnSpc>
                <a:spcPts val="1435"/>
              </a:lnSpc>
              <a:spcBef>
                <a:spcPts val="1095"/>
              </a:spcBef>
              <a:buFont typeface="Arial MT"/>
              <a:buChar char="•"/>
              <a:tabLst>
                <a:tab pos="184785" algn="l"/>
              </a:tabLst>
            </a:pPr>
            <a:r>
              <a:rPr dirty="0" sz="1200" spc="-30">
                <a:latin typeface="Segoe UI Emoji"/>
                <a:cs typeface="Segoe UI Emoji"/>
              </a:rPr>
              <a:t>Incorporating</a:t>
            </a:r>
            <a:r>
              <a:rPr dirty="0" sz="1200" spc="10">
                <a:latin typeface="Segoe UI Emoji"/>
                <a:cs typeface="Segoe UI Emoji"/>
              </a:rPr>
              <a:t> </a:t>
            </a:r>
            <a:r>
              <a:rPr dirty="0" sz="1200" spc="-60">
                <a:latin typeface="Segoe UI Emoji"/>
                <a:cs typeface="Segoe UI Emoji"/>
              </a:rPr>
              <a:t>high</a:t>
            </a:r>
            <a:r>
              <a:rPr dirty="0" sz="1200" spc="-75">
                <a:latin typeface="Segoe UI Emoji"/>
                <a:cs typeface="Segoe UI Emoji"/>
              </a:rPr>
              <a:t> </a:t>
            </a:r>
            <a:r>
              <a:rPr dirty="0" sz="1200" spc="-35">
                <a:latin typeface="Segoe UI Emoji"/>
                <a:cs typeface="Segoe UI Emoji"/>
              </a:rPr>
              <a:t>engagement</a:t>
            </a:r>
            <a:r>
              <a:rPr dirty="0" sz="1200" spc="-105">
                <a:latin typeface="Segoe UI Emoji"/>
                <a:cs typeface="Segoe UI Emoji"/>
              </a:rPr>
              <a:t> </a:t>
            </a:r>
            <a:r>
              <a:rPr dirty="0" sz="1200" spc="50">
                <a:latin typeface="Segoe UI Emoji"/>
                <a:cs typeface="Segoe UI Emoji"/>
              </a:rPr>
              <a:t>B2C</a:t>
            </a:r>
            <a:r>
              <a:rPr dirty="0" sz="1200" spc="-90">
                <a:latin typeface="Segoe UI Emoji"/>
                <a:cs typeface="Segoe UI Emoji"/>
              </a:rPr>
              <a:t> </a:t>
            </a:r>
            <a:r>
              <a:rPr dirty="0" sz="1200" spc="-10">
                <a:latin typeface="Segoe UI Emoji"/>
                <a:cs typeface="Segoe UI Emoji"/>
              </a:rPr>
              <a:t>strategies</a:t>
            </a:r>
            <a:r>
              <a:rPr dirty="0" sz="1200" spc="-70">
                <a:latin typeface="Segoe UI Emoji"/>
                <a:cs typeface="Segoe UI Emoji"/>
              </a:rPr>
              <a:t> </a:t>
            </a:r>
            <a:r>
              <a:rPr dirty="0" sz="1200" spc="-10">
                <a:latin typeface="Segoe UI Emoji"/>
                <a:cs typeface="Segoe UI Emoji"/>
              </a:rPr>
              <a:t>and</a:t>
            </a:r>
            <a:r>
              <a:rPr dirty="0" sz="1200" spc="-5">
                <a:latin typeface="Segoe UI Emoji"/>
                <a:cs typeface="Segoe UI Emoji"/>
              </a:rPr>
              <a:t> </a:t>
            </a:r>
            <a:r>
              <a:rPr dirty="0" sz="1200" spc="-10">
                <a:latin typeface="Segoe UI Emoji"/>
                <a:cs typeface="Segoe UI Emoji"/>
              </a:rPr>
              <a:t>bespoke</a:t>
            </a:r>
            <a:endParaRPr sz="1200">
              <a:latin typeface="Segoe UI Emoji"/>
              <a:cs typeface="Segoe UI Emoji"/>
            </a:endParaRPr>
          </a:p>
          <a:p>
            <a:pPr marL="184150">
              <a:lnSpc>
                <a:spcPts val="1425"/>
              </a:lnSpc>
            </a:pPr>
            <a:r>
              <a:rPr dirty="0" sz="1200">
                <a:latin typeface="Segoe UI Emoji"/>
                <a:cs typeface="Segoe UI Emoji"/>
              </a:rPr>
              <a:t>services</a:t>
            </a:r>
            <a:r>
              <a:rPr dirty="0" sz="1200" spc="30">
                <a:latin typeface="Segoe UI Emoji"/>
                <a:cs typeface="Segoe UI Emoji"/>
              </a:rPr>
              <a:t> </a:t>
            </a:r>
            <a:r>
              <a:rPr dirty="0" sz="1200" spc="-10">
                <a:latin typeface="Segoe UI Emoji"/>
                <a:cs typeface="Segoe UI Emoji"/>
              </a:rPr>
              <a:t>in</a:t>
            </a:r>
            <a:r>
              <a:rPr dirty="0" sz="1200" spc="25">
                <a:latin typeface="Segoe UI Emoji"/>
                <a:cs typeface="Segoe UI Emoji"/>
              </a:rPr>
              <a:t> </a:t>
            </a:r>
            <a:r>
              <a:rPr dirty="0" sz="1200">
                <a:latin typeface="Segoe UI Emoji"/>
                <a:cs typeface="Segoe UI Emoji"/>
              </a:rPr>
              <a:t>business</a:t>
            </a:r>
            <a:r>
              <a:rPr dirty="0" sz="1200" spc="30">
                <a:latin typeface="Segoe UI Emoji"/>
                <a:cs typeface="Segoe UI Emoji"/>
              </a:rPr>
              <a:t> </a:t>
            </a:r>
            <a:r>
              <a:rPr dirty="0" sz="1200" spc="-10">
                <a:latin typeface="Segoe UI Emoji"/>
                <a:cs typeface="Segoe UI Emoji"/>
              </a:rPr>
              <a:t>practices</a:t>
            </a:r>
            <a:endParaRPr sz="1200">
              <a:latin typeface="Segoe UI Emoji"/>
              <a:cs typeface="Segoe UI Emoji"/>
            </a:endParaRPr>
          </a:p>
          <a:p>
            <a:pPr marL="184150" marR="28575" indent="-171450">
              <a:lnSpc>
                <a:spcPts val="1430"/>
              </a:lnSpc>
              <a:spcBef>
                <a:spcPts val="50"/>
              </a:spcBef>
              <a:buFont typeface="Arial MT"/>
              <a:buChar char="•"/>
              <a:tabLst>
                <a:tab pos="184150" algn="l"/>
              </a:tabLst>
            </a:pPr>
            <a:r>
              <a:rPr dirty="0" sz="1200" spc="-45">
                <a:latin typeface="Segoe UI Emoji"/>
                <a:cs typeface="Segoe UI Emoji"/>
              </a:rPr>
              <a:t>Navigating</a:t>
            </a:r>
            <a:r>
              <a:rPr dirty="0" sz="1200" spc="-55">
                <a:latin typeface="Segoe UI Emoji"/>
                <a:cs typeface="Segoe UI Emoji"/>
              </a:rPr>
              <a:t> </a:t>
            </a:r>
            <a:r>
              <a:rPr dirty="0" sz="1200">
                <a:latin typeface="Segoe UI Emoji"/>
                <a:cs typeface="Segoe UI Emoji"/>
              </a:rPr>
              <a:t>value</a:t>
            </a:r>
            <a:r>
              <a:rPr dirty="0" sz="1200" spc="-25">
                <a:latin typeface="Segoe UI Emoji"/>
                <a:cs typeface="Segoe UI Emoji"/>
              </a:rPr>
              <a:t> </a:t>
            </a:r>
            <a:r>
              <a:rPr dirty="0" sz="1200" spc="-30">
                <a:latin typeface="Segoe UI Emoji"/>
                <a:cs typeface="Segoe UI Emoji"/>
              </a:rPr>
              <a:t>proposition</a:t>
            </a:r>
            <a:r>
              <a:rPr dirty="0" sz="1200" spc="-60">
                <a:latin typeface="Segoe UI Emoji"/>
                <a:cs typeface="Segoe UI Emoji"/>
              </a:rPr>
              <a:t> </a:t>
            </a:r>
            <a:r>
              <a:rPr dirty="0" sz="1200" spc="-35">
                <a:latin typeface="Segoe UI Emoji"/>
                <a:cs typeface="Segoe UI Emoji"/>
              </a:rPr>
              <a:t>of</a:t>
            </a:r>
            <a:r>
              <a:rPr dirty="0" sz="1200" spc="-55">
                <a:latin typeface="Segoe UI Emoji"/>
                <a:cs typeface="Segoe UI Emoji"/>
              </a:rPr>
              <a:t> </a:t>
            </a:r>
            <a:r>
              <a:rPr dirty="0" sz="1200">
                <a:latin typeface="Segoe UI Emoji"/>
                <a:cs typeface="Segoe UI Emoji"/>
              </a:rPr>
              <a:t>CX</a:t>
            </a:r>
            <a:r>
              <a:rPr dirty="0" sz="1200" spc="-65">
                <a:latin typeface="Segoe UI Emoji"/>
                <a:cs typeface="Segoe UI Emoji"/>
              </a:rPr>
              <a:t> </a:t>
            </a:r>
            <a:r>
              <a:rPr dirty="0" sz="1200" spc="-40">
                <a:latin typeface="Segoe UI Emoji"/>
                <a:cs typeface="Segoe UI Emoji"/>
              </a:rPr>
              <a:t>offering</a:t>
            </a:r>
            <a:r>
              <a:rPr dirty="0" sz="1200" spc="-55">
                <a:latin typeface="Segoe UI Emoji"/>
                <a:cs typeface="Segoe UI Emoji"/>
              </a:rPr>
              <a:t> </a:t>
            </a:r>
            <a:r>
              <a:rPr dirty="0" sz="1200" spc="-25">
                <a:latin typeface="Segoe UI Emoji"/>
                <a:cs typeface="Segoe UI Emoji"/>
              </a:rPr>
              <a:t>for</a:t>
            </a:r>
            <a:r>
              <a:rPr dirty="0" sz="1200" spc="-105">
                <a:latin typeface="Segoe UI Emoji"/>
                <a:cs typeface="Segoe UI Emoji"/>
              </a:rPr>
              <a:t> </a:t>
            </a:r>
            <a:r>
              <a:rPr dirty="0" sz="1200" spc="-10">
                <a:latin typeface="Segoe UI Emoji"/>
                <a:cs typeface="Segoe UI Emoji"/>
              </a:rPr>
              <a:t>wider</a:t>
            </a:r>
            <a:r>
              <a:rPr dirty="0" sz="1200" spc="-20">
                <a:latin typeface="Segoe UI Emoji"/>
                <a:cs typeface="Segoe UI Emoji"/>
              </a:rPr>
              <a:t> </a:t>
            </a:r>
            <a:r>
              <a:rPr dirty="0" sz="1200" spc="-10">
                <a:latin typeface="Segoe UI Emoji"/>
                <a:cs typeface="Segoe UI Emoji"/>
              </a:rPr>
              <a:t>market and</a:t>
            </a:r>
            <a:r>
              <a:rPr dirty="0" sz="1200" spc="-30">
                <a:latin typeface="Segoe UI Emoji"/>
                <a:cs typeface="Segoe UI Emoji"/>
              </a:rPr>
              <a:t> </a:t>
            </a:r>
            <a:r>
              <a:rPr dirty="0" sz="1200" spc="-20">
                <a:latin typeface="Segoe UI Emoji"/>
                <a:cs typeface="Segoe UI Emoji"/>
              </a:rPr>
              <a:t>Ferrari</a:t>
            </a:r>
            <a:r>
              <a:rPr dirty="0" sz="1200" spc="-90">
                <a:latin typeface="Segoe UI Emoji"/>
                <a:cs typeface="Segoe UI Emoji"/>
              </a:rPr>
              <a:t> </a:t>
            </a:r>
            <a:r>
              <a:rPr dirty="0" sz="1200" spc="-10">
                <a:latin typeface="Segoe UI Emoji"/>
                <a:cs typeface="Segoe UI Emoji"/>
              </a:rPr>
              <a:t>customers</a:t>
            </a:r>
            <a:endParaRPr sz="1200">
              <a:latin typeface="Segoe UI Emoji"/>
              <a:cs typeface="Segoe UI Emoji"/>
            </a:endParaRPr>
          </a:p>
          <a:p>
            <a:pPr marL="184150" marR="448945" indent="-171450">
              <a:lnSpc>
                <a:spcPts val="1430"/>
              </a:lnSpc>
              <a:spcBef>
                <a:spcPts val="70"/>
              </a:spcBef>
              <a:buFont typeface="Arial MT"/>
              <a:buChar char="•"/>
              <a:tabLst>
                <a:tab pos="184150" algn="l"/>
              </a:tabLst>
            </a:pPr>
            <a:r>
              <a:rPr dirty="0" sz="1200" spc="-40">
                <a:latin typeface="Segoe UI Emoji"/>
                <a:cs typeface="Segoe UI Emoji"/>
              </a:rPr>
              <a:t>Technology</a:t>
            </a:r>
            <a:r>
              <a:rPr dirty="0" sz="1200" spc="-100">
                <a:latin typeface="Segoe UI Emoji"/>
                <a:cs typeface="Segoe UI Emoji"/>
              </a:rPr>
              <a:t> </a:t>
            </a:r>
            <a:r>
              <a:rPr dirty="0" sz="1200">
                <a:latin typeface="Segoe UI Emoji"/>
                <a:cs typeface="Segoe UI Emoji"/>
              </a:rPr>
              <a:t>and</a:t>
            </a:r>
            <a:r>
              <a:rPr dirty="0" sz="1200" spc="-75">
                <a:latin typeface="Segoe UI Emoji"/>
                <a:cs typeface="Segoe UI Emoji"/>
              </a:rPr>
              <a:t> </a:t>
            </a:r>
            <a:r>
              <a:rPr dirty="0" sz="1200" spc="-35">
                <a:latin typeface="Segoe UI Emoji"/>
                <a:cs typeface="Segoe UI Emoji"/>
              </a:rPr>
              <a:t>digital</a:t>
            </a:r>
            <a:r>
              <a:rPr dirty="0" sz="1200" spc="-95">
                <a:latin typeface="Segoe UI Emoji"/>
                <a:cs typeface="Segoe UI Emoji"/>
              </a:rPr>
              <a:t> </a:t>
            </a:r>
            <a:r>
              <a:rPr dirty="0" sz="1200" spc="-10">
                <a:latin typeface="Segoe UI Emoji"/>
                <a:cs typeface="Segoe UI Emoji"/>
              </a:rPr>
              <a:t>platforms</a:t>
            </a:r>
            <a:r>
              <a:rPr dirty="0" sz="1200" spc="-55">
                <a:latin typeface="Segoe UI Emoji"/>
                <a:cs typeface="Segoe UI Emoji"/>
              </a:rPr>
              <a:t> </a:t>
            </a:r>
            <a:r>
              <a:rPr dirty="0" sz="1200" spc="-10">
                <a:latin typeface="Segoe UI Emoji"/>
                <a:cs typeface="Segoe UI Emoji"/>
              </a:rPr>
              <a:t>aimed</a:t>
            </a:r>
            <a:r>
              <a:rPr dirty="0" sz="1200" spc="5">
                <a:latin typeface="Segoe UI Emoji"/>
                <a:cs typeface="Segoe UI Emoji"/>
              </a:rPr>
              <a:t> </a:t>
            </a:r>
            <a:r>
              <a:rPr dirty="0" sz="1200" spc="-10">
                <a:latin typeface="Segoe UI Emoji"/>
                <a:cs typeface="Segoe UI Emoji"/>
              </a:rPr>
              <a:t>at</a:t>
            </a:r>
            <a:r>
              <a:rPr dirty="0" sz="1200" spc="-5">
                <a:latin typeface="Segoe UI Emoji"/>
                <a:cs typeface="Segoe UI Emoji"/>
              </a:rPr>
              <a:t> </a:t>
            </a:r>
            <a:r>
              <a:rPr dirty="0" sz="1200" spc="-10">
                <a:latin typeface="Segoe UI Emoji"/>
                <a:cs typeface="Segoe UI Emoji"/>
              </a:rPr>
              <a:t>enhancing </a:t>
            </a:r>
            <a:r>
              <a:rPr dirty="0" sz="1200">
                <a:latin typeface="Segoe UI Emoji"/>
                <a:cs typeface="Segoe UI Emoji"/>
              </a:rPr>
              <a:t>personalisation</a:t>
            </a:r>
            <a:r>
              <a:rPr dirty="0" sz="1200" spc="-85">
                <a:latin typeface="Segoe UI Emoji"/>
                <a:cs typeface="Segoe UI Emoji"/>
              </a:rPr>
              <a:t> </a:t>
            </a:r>
            <a:r>
              <a:rPr dirty="0" sz="1200">
                <a:latin typeface="Segoe UI Emoji"/>
                <a:cs typeface="Segoe UI Emoji"/>
              </a:rPr>
              <a:t>visualisation</a:t>
            </a:r>
            <a:r>
              <a:rPr dirty="0" sz="1200" spc="-85">
                <a:latin typeface="Segoe UI Emoji"/>
                <a:cs typeface="Segoe UI Emoji"/>
              </a:rPr>
              <a:t> </a:t>
            </a:r>
            <a:r>
              <a:rPr dirty="0" sz="1200" spc="-10">
                <a:latin typeface="Segoe UI Emoji"/>
                <a:cs typeface="Segoe UI Emoji"/>
              </a:rPr>
              <a:t>experiences</a:t>
            </a:r>
            <a:endParaRPr sz="1200">
              <a:latin typeface="Segoe UI Emoji"/>
              <a:cs typeface="Segoe UI Emoji"/>
            </a:endParaRPr>
          </a:p>
          <a:p>
            <a:pPr marL="184785" indent="-172085">
              <a:lnSpc>
                <a:spcPts val="1375"/>
              </a:lnSpc>
              <a:buFont typeface="Arial MT"/>
              <a:buChar char="•"/>
              <a:tabLst>
                <a:tab pos="184785" algn="l"/>
              </a:tabLst>
            </a:pPr>
            <a:r>
              <a:rPr dirty="0" sz="1200" spc="-25">
                <a:latin typeface="Segoe UI Emoji"/>
                <a:cs typeface="Segoe UI Emoji"/>
              </a:rPr>
              <a:t>After</a:t>
            </a:r>
            <a:r>
              <a:rPr dirty="0" sz="1200" spc="35">
                <a:latin typeface="Segoe UI Emoji"/>
                <a:cs typeface="Segoe UI Emoji"/>
              </a:rPr>
              <a:t> </a:t>
            </a:r>
            <a:r>
              <a:rPr dirty="0" sz="1200">
                <a:latin typeface="Segoe UI Emoji"/>
                <a:cs typeface="Segoe UI Emoji"/>
              </a:rPr>
              <a:t>sales</a:t>
            </a:r>
            <a:r>
              <a:rPr dirty="0" sz="1200" spc="-5">
                <a:latin typeface="Segoe UI Emoji"/>
                <a:cs typeface="Segoe UI Emoji"/>
              </a:rPr>
              <a:t> </a:t>
            </a:r>
            <a:r>
              <a:rPr dirty="0" sz="1200" spc="-10">
                <a:latin typeface="Segoe UI Emoji"/>
                <a:cs typeface="Segoe UI Emoji"/>
              </a:rPr>
              <a:t>services</a:t>
            </a:r>
            <a:endParaRPr sz="1200">
              <a:latin typeface="Segoe UI Emoji"/>
              <a:cs typeface="Segoe UI Emoji"/>
            </a:endParaRPr>
          </a:p>
        </p:txBody>
      </p:sp>
      <p:grpSp>
        <p:nvGrpSpPr>
          <p:cNvPr id="31" name="object 31" descr=""/>
          <p:cNvGrpSpPr/>
          <p:nvPr/>
        </p:nvGrpSpPr>
        <p:grpSpPr>
          <a:xfrm>
            <a:off x="6552577" y="1589185"/>
            <a:ext cx="744855" cy="678815"/>
            <a:chOff x="6552577" y="1589185"/>
            <a:chExt cx="744855" cy="678815"/>
          </a:xfrm>
        </p:grpSpPr>
        <p:sp>
          <p:nvSpPr>
            <p:cNvPr id="32" name="object 32" descr=""/>
            <p:cNvSpPr/>
            <p:nvPr/>
          </p:nvSpPr>
          <p:spPr>
            <a:xfrm>
              <a:off x="7009727" y="1838922"/>
              <a:ext cx="179705" cy="320675"/>
            </a:xfrm>
            <a:custGeom>
              <a:avLst/>
              <a:gdLst/>
              <a:ahLst/>
              <a:cxnLst/>
              <a:rect l="l" t="t" r="r" b="b"/>
              <a:pathLst>
                <a:path w="179704" h="320675">
                  <a:moveTo>
                    <a:pt x="179083" y="0"/>
                  </a:moveTo>
                  <a:lnTo>
                    <a:pt x="99520" y="0"/>
                  </a:lnTo>
                  <a:lnTo>
                    <a:pt x="80669" y="18849"/>
                  </a:lnTo>
                  <a:lnTo>
                    <a:pt x="160232" y="18849"/>
                  </a:lnTo>
                  <a:lnTo>
                    <a:pt x="160232" y="113099"/>
                  </a:lnTo>
                  <a:lnTo>
                    <a:pt x="9412" y="113099"/>
                  </a:lnTo>
                  <a:lnTo>
                    <a:pt x="9412" y="131949"/>
                  </a:lnTo>
                  <a:lnTo>
                    <a:pt x="160232" y="131949"/>
                  </a:lnTo>
                  <a:lnTo>
                    <a:pt x="160232" y="197924"/>
                  </a:lnTo>
                  <a:lnTo>
                    <a:pt x="131956" y="197924"/>
                  </a:lnTo>
                  <a:lnTo>
                    <a:pt x="131956" y="216774"/>
                  </a:lnTo>
                  <a:lnTo>
                    <a:pt x="160232" y="216774"/>
                  </a:lnTo>
                  <a:lnTo>
                    <a:pt x="160232" y="301599"/>
                  </a:lnTo>
                  <a:lnTo>
                    <a:pt x="37701" y="301599"/>
                  </a:lnTo>
                  <a:lnTo>
                    <a:pt x="37701" y="216774"/>
                  </a:lnTo>
                  <a:lnTo>
                    <a:pt x="84829" y="216774"/>
                  </a:lnTo>
                  <a:lnTo>
                    <a:pt x="84829" y="197924"/>
                  </a:lnTo>
                  <a:lnTo>
                    <a:pt x="18850" y="197924"/>
                  </a:lnTo>
                  <a:lnTo>
                    <a:pt x="18850" y="301599"/>
                  </a:lnTo>
                  <a:lnTo>
                    <a:pt x="0" y="301599"/>
                  </a:lnTo>
                  <a:lnTo>
                    <a:pt x="0" y="320449"/>
                  </a:lnTo>
                  <a:lnTo>
                    <a:pt x="179083" y="320449"/>
                  </a:lnTo>
                  <a:lnTo>
                    <a:pt x="17908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 descr=""/>
            <p:cNvSpPr/>
            <p:nvPr/>
          </p:nvSpPr>
          <p:spPr>
            <a:xfrm>
              <a:off x="7009727" y="1838922"/>
              <a:ext cx="179705" cy="320675"/>
            </a:xfrm>
            <a:custGeom>
              <a:avLst/>
              <a:gdLst/>
              <a:ahLst/>
              <a:cxnLst/>
              <a:rect l="l" t="t" r="r" b="b"/>
              <a:pathLst>
                <a:path w="179704" h="320675">
                  <a:moveTo>
                    <a:pt x="84829" y="216774"/>
                  </a:moveTo>
                  <a:lnTo>
                    <a:pt x="84829" y="197924"/>
                  </a:lnTo>
                  <a:lnTo>
                    <a:pt x="18850" y="197924"/>
                  </a:lnTo>
                  <a:lnTo>
                    <a:pt x="18850" y="301599"/>
                  </a:lnTo>
                  <a:lnTo>
                    <a:pt x="0" y="301599"/>
                  </a:lnTo>
                  <a:lnTo>
                    <a:pt x="0" y="320449"/>
                  </a:lnTo>
                  <a:lnTo>
                    <a:pt x="179083" y="320449"/>
                  </a:lnTo>
                  <a:lnTo>
                    <a:pt x="179083" y="0"/>
                  </a:lnTo>
                  <a:lnTo>
                    <a:pt x="99520" y="0"/>
                  </a:lnTo>
                  <a:lnTo>
                    <a:pt x="80669" y="18849"/>
                  </a:lnTo>
                  <a:lnTo>
                    <a:pt x="160232" y="18849"/>
                  </a:lnTo>
                  <a:lnTo>
                    <a:pt x="160232" y="113099"/>
                  </a:lnTo>
                  <a:lnTo>
                    <a:pt x="9412" y="113099"/>
                  </a:lnTo>
                  <a:lnTo>
                    <a:pt x="9412" y="131949"/>
                  </a:lnTo>
                  <a:lnTo>
                    <a:pt x="160232" y="131949"/>
                  </a:lnTo>
                  <a:lnTo>
                    <a:pt x="160232" y="197924"/>
                  </a:lnTo>
                  <a:lnTo>
                    <a:pt x="131956" y="197924"/>
                  </a:lnTo>
                  <a:lnTo>
                    <a:pt x="131956" y="216774"/>
                  </a:lnTo>
                  <a:lnTo>
                    <a:pt x="160232" y="216774"/>
                  </a:lnTo>
                  <a:lnTo>
                    <a:pt x="160232" y="301599"/>
                  </a:lnTo>
                  <a:lnTo>
                    <a:pt x="37701" y="301599"/>
                  </a:lnTo>
                  <a:lnTo>
                    <a:pt x="37701" y="216774"/>
                  </a:lnTo>
                  <a:lnTo>
                    <a:pt x="84829" y="216774"/>
                  </a:lnTo>
                  <a:close/>
                </a:path>
              </a:pathLst>
            </a:custGeom>
            <a:ln w="94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 descr=""/>
            <p:cNvSpPr/>
            <p:nvPr/>
          </p:nvSpPr>
          <p:spPr>
            <a:xfrm>
              <a:off x="6557290" y="1631572"/>
              <a:ext cx="735330" cy="631825"/>
            </a:xfrm>
            <a:custGeom>
              <a:avLst/>
              <a:gdLst/>
              <a:ahLst/>
              <a:cxnLst/>
              <a:rect l="l" t="t" r="r" b="b"/>
              <a:pathLst>
                <a:path w="735329" h="631825">
                  <a:moveTo>
                    <a:pt x="65980" y="0"/>
                  </a:moveTo>
                  <a:lnTo>
                    <a:pt x="40297" y="5185"/>
                  </a:lnTo>
                  <a:lnTo>
                    <a:pt x="19324" y="19325"/>
                  </a:lnTo>
                  <a:lnTo>
                    <a:pt x="5184" y="40297"/>
                  </a:lnTo>
                  <a:lnTo>
                    <a:pt x="0" y="65974"/>
                  </a:lnTo>
                  <a:lnTo>
                    <a:pt x="0" y="565499"/>
                  </a:lnTo>
                  <a:lnTo>
                    <a:pt x="21306" y="613883"/>
                  </a:lnTo>
                  <a:lnTo>
                    <a:pt x="61796" y="631222"/>
                  </a:lnTo>
                  <a:lnTo>
                    <a:pt x="735189" y="631474"/>
                  </a:lnTo>
                  <a:lnTo>
                    <a:pt x="735189" y="612624"/>
                  </a:lnTo>
                  <a:lnTo>
                    <a:pt x="65981" y="612624"/>
                  </a:lnTo>
                  <a:lnTo>
                    <a:pt x="47707" y="608920"/>
                  </a:lnTo>
                  <a:lnTo>
                    <a:pt x="32693" y="598821"/>
                  </a:lnTo>
                  <a:lnTo>
                    <a:pt x="22575" y="583842"/>
                  </a:lnTo>
                  <a:lnTo>
                    <a:pt x="18851" y="565499"/>
                  </a:lnTo>
                  <a:lnTo>
                    <a:pt x="22555" y="547156"/>
                  </a:lnTo>
                  <a:lnTo>
                    <a:pt x="32656" y="532177"/>
                  </a:lnTo>
                  <a:lnTo>
                    <a:pt x="47636" y="522077"/>
                  </a:lnTo>
                  <a:lnTo>
                    <a:pt x="60814" y="519417"/>
                  </a:lnTo>
                  <a:lnTo>
                    <a:pt x="18851" y="519417"/>
                  </a:lnTo>
                  <a:lnTo>
                    <a:pt x="18850" y="65974"/>
                  </a:lnTo>
                  <a:lnTo>
                    <a:pt x="47636" y="22553"/>
                  </a:lnTo>
                  <a:lnTo>
                    <a:pt x="65980" y="18849"/>
                  </a:lnTo>
                  <a:lnTo>
                    <a:pt x="111926" y="18849"/>
                  </a:lnTo>
                  <a:lnTo>
                    <a:pt x="91659" y="5185"/>
                  </a:lnTo>
                  <a:lnTo>
                    <a:pt x="65980" y="0"/>
                  </a:lnTo>
                  <a:close/>
                </a:path>
                <a:path w="735329" h="631825">
                  <a:moveTo>
                    <a:pt x="111581" y="518374"/>
                  </a:moveTo>
                  <a:lnTo>
                    <a:pt x="65981" y="518374"/>
                  </a:lnTo>
                  <a:lnTo>
                    <a:pt x="84324" y="522077"/>
                  </a:lnTo>
                  <a:lnTo>
                    <a:pt x="99304" y="532177"/>
                  </a:lnTo>
                  <a:lnTo>
                    <a:pt x="109404" y="547156"/>
                  </a:lnTo>
                  <a:lnTo>
                    <a:pt x="113108" y="565499"/>
                  </a:lnTo>
                  <a:lnTo>
                    <a:pt x="109404" y="583842"/>
                  </a:lnTo>
                  <a:lnTo>
                    <a:pt x="99304" y="598821"/>
                  </a:lnTo>
                  <a:lnTo>
                    <a:pt x="84324" y="608920"/>
                  </a:lnTo>
                  <a:lnTo>
                    <a:pt x="65981" y="612624"/>
                  </a:lnTo>
                  <a:lnTo>
                    <a:pt x="112065" y="612624"/>
                  </a:lnTo>
                  <a:lnTo>
                    <a:pt x="131205" y="574924"/>
                  </a:lnTo>
                  <a:lnTo>
                    <a:pt x="131959" y="565499"/>
                  </a:lnTo>
                  <a:lnTo>
                    <a:pt x="131959" y="519417"/>
                  </a:lnTo>
                  <a:lnTo>
                    <a:pt x="113108" y="519417"/>
                  </a:lnTo>
                  <a:lnTo>
                    <a:pt x="111581" y="518374"/>
                  </a:lnTo>
                  <a:close/>
                </a:path>
                <a:path w="735329" h="631825">
                  <a:moveTo>
                    <a:pt x="735188" y="94250"/>
                  </a:moveTo>
                  <a:lnTo>
                    <a:pt x="665063" y="94250"/>
                  </a:lnTo>
                  <a:lnTo>
                    <a:pt x="646212" y="113100"/>
                  </a:lnTo>
                  <a:lnTo>
                    <a:pt x="716337" y="113100"/>
                  </a:lnTo>
                  <a:lnTo>
                    <a:pt x="716338" y="612624"/>
                  </a:lnTo>
                  <a:lnTo>
                    <a:pt x="735189" y="612624"/>
                  </a:lnTo>
                  <a:lnTo>
                    <a:pt x="735188" y="94250"/>
                  </a:lnTo>
                  <a:close/>
                </a:path>
                <a:path w="735329" h="631825">
                  <a:moveTo>
                    <a:pt x="66851" y="499535"/>
                  </a:moveTo>
                  <a:lnTo>
                    <a:pt x="42036" y="504019"/>
                  </a:lnTo>
                  <a:lnTo>
                    <a:pt x="20086" y="518173"/>
                  </a:lnTo>
                  <a:lnTo>
                    <a:pt x="18851" y="519417"/>
                  </a:lnTo>
                  <a:lnTo>
                    <a:pt x="60814" y="519417"/>
                  </a:lnTo>
                  <a:lnTo>
                    <a:pt x="65981" y="518374"/>
                  </a:lnTo>
                  <a:lnTo>
                    <a:pt x="111581" y="518374"/>
                  </a:lnTo>
                  <a:lnTo>
                    <a:pt x="91539" y="504680"/>
                  </a:lnTo>
                  <a:lnTo>
                    <a:pt x="66851" y="499535"/>
                  </a:lnTo>
                  <a:close/>
                </a:path>
                <a:path w="735329" h="631825">
                  <a:moveTo>
                    <a:pt x="111926" y="18849"/>
                  </a:moveTo>
                  <a:lnTo>
                    <a:pt x="65980" y="18849"/>
                  </a:lnTo>
                  <a:lnTo>
                    <a:pt x="84324" y="22553"/>
                  </a:lnTo>
                  <a:lnTo>
                    <a:pt x="99304" y="32652"/>
                  </a:lnTo>
                  <a:lnTo>
                    <a:pt x="109404" y="47632"/>
                  </a:lnTo>
                  <a:lnTo>
                    <a:pt x="113108" y="65974"/>
                  </a:lnTo>
                  <a:lnTo>
                    <a:pt x="113108" y="519417"/>
                  </a:lnTo>
                  <a:lnTo>
                    <a:pt x="131959" y="519417"/>
                  </a:lnTo>
                  <a:lnTo>
                    <a:pt x="131959" y="113099"/>
                  </a:lnTo>
                  <a:lnTo>
                    <a:pt x="447498" y="113099"/>
                  </a:lnTo>
                  <a:lnTo>
                    <a:pt x="466349" y="94250"/>
                  </a:lnTo>
                  <a:lnTo>
                    <a:pt x="131959" y="94249"/>
                  </a:lnTo>
                  <a:lnTo>
                    <a:pt x="131959" y="65974"/>
                  </a:lnTo>
                  <a:lnTo>
                    <a:pt x="126773" y="40297"/>
                  </a:lnTo>
                  <a:lnTo>
                    <a:pt x="112632" y="19325"/>
                  </a:lnTo>
                  <a:lnTo>
                    <a:pt x="111926" y="1884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 descr=""/>
            <p:cNvSpPr/>
            <p:nvPr/>
          </p:nvSpPr>
          <p:spPr>
            <a:xfrm>
              <a:off x="6557290" y="1631572"/>
              <a:ext cx="735330" cy="631825"/>
            </a:xfrm>
            <a:custGeom>
              <a:avLst/>
              <a:gdLst/>
              <a:ahLst/>
              <a:cxnLst/>
              <a:rect l="l" t="t" r="r" b="b"/>
              <a:pathLst>
                <a:path w="735329" h="631825">
                  <a:moveTo>
                    <a:pt x="665063" y="94250"/>
                  </a:moveTo>
                  <a:lnTo>
                    <a:pt x="646212" y="113100"/>
                  </a:lnTo>
                  <a:lnTo>
                    <a:pt x="716337" y="113100"/>
                  </a:lnTo>
                  <a:lnTo>
                    <a:pt x="716338" y="612624"/>
                  </a:lnTo>
                  <a:lnTo>
                    <a:pt x="112065" y="612624"/>
                  </a:lnTo>
                  <a:lnTo>
                    <a:pt x="119134" y="604482"/>
                  </a:lnTo>
                  <a:lnTo>
                    <a:pt x="124745" y="595357"/>
                  </a:lnTo>
                  <a:lnTo>
                    <a:pt x="128801" y="585441"/>
                  </a:lnTo>
                  <a:lnTo>
                    <a:pt x="131205" y="574924"/>
                  </a:lnTo>
                  <a:lnTo>
                    <a:pt x="131959" y="565499"/>
                  </a:lnTo>
                  <a:lnTo>
                    <a:pt x="131959" y="113099"/>
                  </a:lnTo>
                  <a:lnTo>
                    <a:pt x="447498" y="113099"/>
                  </a:lnTo>
                  <a:lnTo>
                    <a:pt x="466349" y="94250"/>
                  </a:lnTo>
                  <a:lnTo>
                    <a:pt x="131959" y="94249"/>
                  </a:lnTo>
                  <a:lnTo>
                    <a:pt x="131959" y="65974"/>
                  </a:lnTo>
                  <a:lnTo>
                    <a:pt x="126773" y="40297"/>
                  </a:lnTo>
                  <a:lnTo>
                    <a:pt x="112632" y="19325"/>
                  </a:lnTo>
                  <a:lnTo>
                    <a:pt x="91659" y="5185"/>
                  </a:lnTo>
                  <a:lnTo>
                    <a:pt x="65980" y="0"/>
                  </a:lnTo>
                  <a:lnTo>
                    <a:pt x="40297" y="5185"/>
                  </a:lnTo>
                  <a:lnTo>
                    <a:pt x="19324" y="19325"/>
                  </a:lnTo>
                  <a:lnTo>
                    <a:pt x="5184" y="40297"/>
                  </a:lnTo>
                  <a:lnTo>
                    <a:pt x="0" y="65974"/>
                  </a:lnTo>
                  <a:lnTo>
                    <a:pt x="0" y="565499"/>
                  </a:lnTo>
                  <a:lnTo>
                    <a:pt x="21306" y="613883"/>
                  </a:lnTo>
                  <a:lnTo>
                    <a:pt x="61796" y="631222"/>
                  </a:lnTo>
                  <a:lnTo>
                    <a:pt x="735189" y="631474"/>
                  </a:lnTo>
                  <a:lnTo>
                    <a:pt x="735188" y="94250"/>
                  </a:lnTo>
                  <a:lnTo>
                    <a:pt x="665063" y="94250"/>
                  </a:lnTo>
                  <a:close/>
                </a:path>
                <a:path w="735329" h="631825">
                  <a:moveTo>
                    <a:pt x="18850" y="65974"/>
                  </a:moveTo>
                  <a:lnTo>
                    <a:pt x="22554" y="47632"/>
                  </a:lnTo>
                  <a:lnTo>
                    <a:pt x="32655" y="32652"/>
                  </a:lnTo>
                  <a:lnTo>
                    <a:pt x="47636" y="22553"/>
                  </a:lnTo>
                  <a:lnTo>
                    <a:pt x="65980" y="18849"/>
                  </a:lnTo>
                  <a:lnTo>
                    <a:pt x="84324" y="22553"/>
                  </a:lnTo>
                  <a:lnTo>
                    <a:pt x="99304" y="32652"/>
                  </a:lnTo>
                  <a:lnTo>
                    <a:pt x="109404" y="47632"/>
                  </a:lnTo>
                  <a:lnTo>
                    <a:pt x="113108" y="65974"/>
                  </a:lnTo>
                  <a:lnTo>
                    <a:pt x="113108" y="519417"/>
                  </a:lnTo>
                  <a:lnTo>
                    <a:pt x="91539" y="504680"/>
                  </a:lnTo>
                  <a:lnTo>
                    <a:pt x="66851" y="499535"/>
                  </a:lnTo>
                  <a:lnTo>
                    <a:pt x="20086" y="518173"/>
                  </a:lnTo>
                  <a:lnTo>
                    <a:pt x="18851" y="519417"/>
                  </a:lnTo>
                  <a:lnTo>
                    <a:pt x="18850" y="65974"/>
                  </a:lnTo>
                  <a:close/>
                </a:path>
              </a:pathLst>
            </a:custGeom>
            <a:ln w="94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6" name="object 36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571428" y="2145234"/>
              <a:ext cx="103682" cy="103675"/>
            </a:xfrm>
            <a:prstGeom prst="rect">
              <a:avLst/>
            </a:prstGeom>
          </p:spPr>
        </p:pic>
        <p:sp>
          <p:nvSpPr>
            <p:cNvPr id="37" name="object 37" descr=""/>
            <p:cNvSpPr/>
            <p:nvPr/>
          </p:nvSpPr>
          <p:spPr>
            <a:xfrm>
              <a:off x="6774078" y="1838922"/>
              <a:ext cx="179705" cy="320675"/>
            </a:xfrm>
            <a:custGeom>
              <a:avLst/>
              <a:gdLst/>
              <a:ahLst/>
              <a:cxnLst/>
              <a:rect l="l" t="t" r="r" b="b"/>
              <a:pathLst>
                <a:path w="179704" h="320675">
                  <a:moveTo>
                    <a:pt x="136631" y="0"/>
                  </a:moveTo>
                  <a:lnTo>
                    <a:pt x="0" y="0"/>
                  </a:lnTo>
                  <a:lnTo>
                    <a:pt x="0" y="320449"/>
                  </a:lnTo>
                  <a:lnTo>
                    <a:pt x="179096" y="320449"/>
                  </a:lnTo>
                  <a:lnTo>
                    <a:pt x="179096" y="301599"/>
                  </a:lnTo>
                  <a:lnTo>
                    <a:pt x="160245" y="301599"/>
                  </a:lnTo>
                  <a:lnTo>
                    <a:pt x="160245" y="197924"/>
                  </a:lnTo>
                  <a:lnTo>
                    <a:pt x="94267" y="197924"/>
                  </a:lnTo>
                  <a:lnTo>
                    <a:pt x="94267" y="216774"/>
                  </a:lnTo>
                  <a:lnTo>
                    <a:pt x="141394" y="216774"/>
                  </a:lnTo>
                  <a:lnTo>
                    <a:pt x="141394" y="301599"/>
                  </a:lnTo>
                  <a:lnTo>
                    <a:pt x="18851" y="301599"/>
                  </a:lnTo>
                  <a:lnTo>
                    <a:pt x="18851" y="216774"/>
                  </a:lnTo>
                  <a:lnTo>
                    <a:pt x="47140" y="216774"/>
                  </a:lnTo>
                  <a:lnTo>
                    <a:pt x="47140" y="197924"/>
                  </a:lnTo>
                  <a:lnTo>
                    <a:pt x="18851" y="197924"/>
                  </a:lnTo>
                  <a:lnTo>
                    <a:pt x="18851" y="132640"/>
                  </a:lnTo>
                  <a:lnTo>
                    <a:pt x="76849" y="132641"/>
                  </a:lnTo>
                  <a:lnTo>
                    <a:pt x="83094" y="113791"/>
                  </a:lnTo>
                  <a:lnTo>
                    <a:pt x="18851" y="113791"/>
                  </a:lnTo>
                  <a:lnTo>
                    <a:pt x="18850" y="18849"/>
                  </a:lnTo>
                  <a:lnTo>
                    <a:pt x="117818" y="18850"/>
                  </a:lnTo>
                  <a:lnTo>
                    <a:pt x="13663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 descr=""/>
            <p:cNvSpPr/>
            <p:nvPr/>
          </p:nvSpPr>
          <p:spPr>
            <a:xfrm>
              <a:off x="6774078" y="1838922"/>
              <a:ext cx="179705" cy="320675"/>
            </a:xfrm>
            <a:custGeom>
              <a:avLst/>
              <a:gdLst/>
              <a:ahLst/>
              <a:cxnLst/>
              <a:rect l="l" t="t" r="r" b="b"/>
              <a:pathLst>
                <a:path w="179704" h="320675">
                  <a:moveTo>
                    <a:pt x="117818" y="18850"/>
                  </a:moveTo>
                  <a:lnTo>
                    <a:pt x="136631" y="0"/>
                  </a:lnTo>
                  <a:lnTo>
                    <a:pt x="0" y="0"/>
                  </a:lnTo>
                  <a:lnTo>
                    <a:pt x="0" y="320449"/>
                  </a:lnTo>
                  <a:lnTo>
                    <a:pt x="179096" y="320449"/>
                  </a:lnTo>
                  <a:lnTo>
                    <a:pt x="179096" y="301599"/>
                  </a:lnTo>
                  <a:lnTo>
                    <a:pt x="160245" y="301599"/>
                  </a:lnTo>
                  <a:lnTo>
                    <a:pt x="160245" y="197924"/>
                  </a:lnTo>
                  <a:lnTo>
                    <a:pt x="94267" y="197924"/>
                  </a:lnTo>
                  <a:lnTo>
                    <a:pt x="94267" y="216774"/>
                  </a:lnTo>
                  <a:lnTo>
                    <a:pt x="141394" y="216774"/>
                  </a:lnTo>
                  <a:lnTo>
                    <a:pt x="141394" y="301599"/>
                  </a:lnTo>
                  <a:lnTo>
                    <a:pt x="18851" y="301599"/>
                  </a:lnTo>
                  <a:lnTo>
                    <a:pt x="18851" y="216774"/>
                  </a:lnTo>
                  <a:lnTo>
                    <a:pt x="47140" y="216774"/>
                  </a:lnTo>
                  <a:lnTo>
                    <a:pt x="47140" y="197924"/>
                  </a:lnTo>
                  <a:lnTo>
                    <a:pt x="18851" y="197924"/>
                  </a:lnTo>
                  <a:lnTo>
                    <a:pt x="18851" y="132640"/>
                  </a:lnTo>
                  <a:lnTo>
                    <a:pt x="76849" y="132641"/>
                  </a:lnTo>
                  <a:lnTo>
                    <a:pt x="83094" y="113791"/>
                  </a:lnTo>
                  <a:lnTo>
                    <a:pt x="18851" y="113791"/>
                  </a:lnTo>
                  <a:lnTo>
                    <a:pt x="18850" y="18849"/>
                  </a:lnTo>
                  <a:lnTo>
                    <a:pt x="117818" y="18850"/>
                  </a:lnTo>
                  <a:close/>
                </a:path>
              </a:pathLst>
            </a:custGeom>
            <a:ln w="94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 descr=""/>
            <p:cNvSpPr/>
            <p:nvPr/>
          </p:nvSpPr>
          <p:spPr>
            <a:xfrm>
              <a:off x="6882471" y="1593898"/>
              <a:ext cx="372745" cy="372745"/>
            </a:xfrm>
            <a:custGeom>
              <a:avLst/>
              <a:gdLst/>
              <a:ahLst/>
              <a:cxnLst/>
              <a:rect l="l" t="t" r="r" b="b"/>
              <a:pathLst>
                <a:path w="372745" h="372744">
                  <a:moveTo>
                    <a:pt x="320735" y="0"/>
                  </a:moveTo>
                  <a:lnTo>
                    <a:pt x="313745" y="1283"/>
                  </a:lnTo>
                  <a:lnTo>
                    <a:pt x="307571" y="5290"/>
                  </a:lnTo>
                  <a:lnTo>
                    <a:pt x="29306" y="283981"/>
                  </a:lnTo>
                  <a:lnTo>
                    <a:pt x="0" y="372299"/>
                  </a:lnTo>
                  <a:lnTo>
                    <a:pt x="88787" y="343006"/>
                  </a:lnTo>
                  <a:lnTo>
                    <a:pt x="92282" y="339500"/>
                  </a:lnTo>
                  <a:lnTo>
                    <a:pt x="39272" y="339500"/>
                  </a:lnTo>
                  <a:lnTo>
                    <a:pt x="32875" y="333104"/>
                  </a:lnTo>
                  <a:lnTo>
                    <a:pt x="45795" y="294147"/>
                  </a:lnTo>
                  <a:lnTo>
                    <a:pt x="49653" y="290276"/>
                  </a:lnTo>
                  <a:lnTo>
                    <a:pt x="53448" y="287964"/>
                  </a:lnTo>
                  <a:lnTo>
                    <a:pt x="57809" y="286733"/>
                  </a:lnTo>
                  <a:lnTo>
                    <a:pt x="97126" y="286733"/>
                  </a:lnTo>
                  <a:lnTo>
                    <a:pt x="92228" y="280262"/>
                  </a:lnTo>
                  <a:lnTo>
                    <a:pt x="82577" y="273078"/>
                  </a:lnTo>
                  <a:lnTo>
                    <a:pt x="71067" y="268825"/>
                  </a:lnTo>
                  <a:lnTo>
                    <a:pt x="278201" y="61274"/>
                  </a:lnTo>
                  <a:lnTo>
                    <a:pt x="304856" y="61274"/>
                  </a:lnTo>
                  <a:lnTo>
                    <a:pt x="291535" y="47954"/>
                  </a:lnTo>
                  <a:lnTo>
                    <a:pt x="320540" y="18975"/>
                  </a:lnTo>
                  <a:lnTo>
                    <a:pt x="347196" y="18975"/>
                  </a:lnTo>
                  <a:lnTo>
                    <a:pt x="333786" y="5567"/>
                  </a:lnTo>
                  <a:lnTo>
                    <a:pt x="327697" y="1431"/>
                  </a:lnTo>
                  <a:lnTo>
                    <a:pt x="320735" y="0"/>
                  </a:lnTo>
                  <a:close/>
                </a:path>
                <a:path w="372745" h="372744">
                  <a:moveTo>
                    <a:pt x="97126" y="286733"/>
                  </a:moveTo>
                  <a:lnTo>
                    <a:pt x="68597" y="286733"/>
                  </a:lnTo>
                  <a:lnTo>
                    <a:pt x="74611" y="289246"/>
                  </a:lnTo>
                  <a:lnTo>
                    <a:pt x="79035" y="293745"/>
                  </a:lnTo>
                  <a:lnTo>
                    <a:pt x="83773" y="300339"/>
                  </a:lnTo>
                  <a:lnTo>
                    <a:pt x="85891" y="307940"/>
                  </a:lnTo>
                  <a:lnTo>
                    <a:pt x="85312" y="315808"/>
                  </a:lnTo>
                  <a:lnTo>
                    <a:pt x="81963" y="323201"/>
                  </a:lnTo>
                  <a:lnTo>
                    <a:pt x="78646" y="326519"/>
                  </a:lnTo>
                  <a:lnTo>
                    <a:pt x="39272" y="339500"/>
                  </a:lnTo>
                  <a:lnTo>
                    <a:pt x="92282" y="339500"/>
                  </a:lnTo>
                  <a:lnTo>
                    <a:pt x="130338" y="301323"/>
                  </a:lnTo>
                  <a:lnTo>
                    <a:pt x="103830" y="301323"/>
                  </a:lnTo>
                  <a:lnTo>
                    <a:pt x="99489" y="289853"/>
                  </a:lnTo>
                  <a:lnTo>
                    <a:pt x="97126" y="286733"/>
                  </a:lnTo>
                  <a:close/>
                </a:path>
                <a:path w="372745" h="372744">
                  <a:moveTo>
                    <a:pt x="304856" y="61274"/>
                  </a:moveTo>
                  <a:lnTo>
                    <a:pt x="278201" y="61274"/>
                  </a:lnTo>
                  <a:lnTo>
                    <a:pt x="310926" y="93973"/>
                  </a:lnTo>
                  <a:lnTo>
                    <a:pt x="307659" y="97479"/>
                  </a:lnTo>
                  <a:lnTo>
                    <a:pt x="103830" y="301323"/>
                  </a:lnTo>
                  <a:lnTo>
                    <a:pt x="130338" y="301323"/>
                  </a:lnTo>
                  <a:lnTo>
                    <a:pt x="350627" y="80326"/>
                  </a:lnTo>
                  <a:lnTo>
                    <a:pt x="323908" y="80326"/>
                  </a:lnTo>
                  <a:lnTo>
                    <a:pt x="304856" y="61274"/>
                  </a:lnTo>
                  <a:close/>
                </a:path>
                <a:path w="372745" h="372744">
                  <a:moveTo>
                    <a:pt x="347196" y="18975"/>
                  </a:moveTo>
                  <a:lnTo>
                    <a:pt x="320540" y="18975"/>
                  </a:lnTo>
                  <a:lnTo>
                    <a:pt x="352889" y="51347"/>
                  </a:lnTo>
                  <a:lnTo>
                    <a:pt x="323908" y="80326"/>
                  </a:lnTo>
                  <a:lnTo>
                    <a:pt x="350627" y="80326"/>
                  </a:lnTo>
                  <a:lnTo>
                    <a:pt x="366311" y="64592"/>
                  </a:lnTo>
                  <a:lnTo>
                    <a:pt x="370551" y="59028"/>
                  </a:lnTo>
                  <a:lnTo>
                    <a:pt x="372266" y="52498"/>
                  </a:lnTo>
                  <a:lnTo>
                    <a:pt x="371406" y="45802"/>
                  </a:lnTo>
                  <a:lnTo>
                    <a:pt x="367919" y="39735"/>
                  </a:lnTo>
                  <a:lnTo>
                    <a:pt x="367178" y="38931"/>
                  </a:lnTo>
                  <a:lnTo>
                    <a:pt x="366775" y="38554"/>
                  </a:lnTo>
                  <a:lnTo>
                    <a:pt x="347196" y="1897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 descr=""/>
            <p:cNvSpPr/>
            <p:nvPr/>
          </p:nvSpPr>
          <p:spPr>
            <a:xfrm>
              <a:off x="6882471" y="1593898"/>
              <a:ext cx="372745" cy="372745"/>
            </a:xfrm>
            <a:custGeom>
              <a:avLst/>
              <a:gdLst/>
              <a:ahLst/>
              <a:cxnLst/>
              <a:rect l="l" t="t" r="r" b="b"/>
              <a:pathLst>
                <a:path w="372745" h="372744">
                  <a:moveTo>
                    <a:pt x="0" y="372299"/>
                  </a:moveTo>
                  <a:lnTo>
                    <a:pt x="88787" y="343006"/>
                  </a:lnTo>
                  <a:lnTo>
                    <a:pt x="366310" y="64592"/>
                  </a:lnTo>
                  <a:lnTo>
                    <a:pt x="370551" y="59028"/>
                  </a:lnTo>
                  <a:lnTo>
                    <a:pt x="372266" y="52498"/>
                  </a:lnTo>
                  <a:lnTo>
                    <a:pt x="371406" y="45802"/>
                  </a:lnTo>
                  <a:lnTo>
                    <a:pt x="367919" y="39735"/>
                  </a:lnTo>
                  <a:lnTo>
                    <a:pt x="367555" y="39333"/>
                  </a:lnTo>
                  <a:lnTo>
                    <a:pt x="367178" y="38931"/>
                  </a:lnTo>
                  <a:lnTo>
                    <a:pt x="366775" y="38554"/>
                  </a:lnTo>
                  <a:lnTo>
                    <a:pt x="333786" y="5567"/>
                  </a:lnTo>
                  <a:lnTo>
                    <a:pt x="327697" y="1431"/>
                  </a:lnTo>
                  <a:lnTo>
                    <a:pt x="320735" y="0"/>
                  </a:lnTo>
                  <a:lnTo>
                    <a:pt x="313745" y="1283"/>
                  </a:lnTo>
                  <a:lnTo>
                    <a:pt x="307571" y="5290"/>
                  </a:lnTo>
                  <a:lnTo>
                    <a:pt x="307382" y="5479"/>
                  </a:lnTo>
                  <a:lnTo>
                    <a:pt x="29306" y="283981"/>
                  </a:lnTo>
                  <a:lnTo>
                    <a:pt x="0" y="372299"/>
                  </a:lnTo>
                  <a:close/>
                </a:path>
              </a:pathLst>
            </a:custGeom>
            <a:ln w="94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1" name="object 41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910634" y="1608161"/>
              <a:ext cx="329438" cy="329950"/>
            </a:xfrm>
            <a:prstGeom prst="rect">
              <a:avLst/>
            </a:prstGeom>
          </p:spPr>
        </p:pic>
      </p:grpSp>
      <p:sp>
        <p:nvSpPr>
          <p:cNvPr id="42" name="object 42" descr=""/>
          <p:cNvSpPr/>
          <p:nvPr/>
        </p:nvSpPr>
        <p:spPr>
          <a:xfrm>
            <a:off x="381000" y="4257675"/>
            <a:ext cx="4362450" cy="1085850"/>
          </a:xfrm>
          <a:custGeom>
            <a:avLst/>
            <a:gdLst/>
            <a:ahLst/>
            <a:cxnLst/>
            <a:rect l="l" t="t" r="r" b="b"/>
            <a:pathLst>
              <a:path w="4362450" h="1085850">
                <a:moveTo>
                  <a:pt x="0" y="180975"/>
                </a:moveTo>
                <a:lnTo>
                  <a:pt x="6464" y="132864"/>
                </a:lnTo>
                <a:lnTo>
                  <a:pt x="24708" y="89633"/>
                </a:lnTo>
                <a:lnTo>
                  <a:pt x="53006" y="53006"/>
                </a:lnTo>
                <a:lnTo>
                  <a:pt x="89633" y="24708"/>
                </a:lnTo>
                <a:lnTo>
                  <a:pt x="132864" y="6464"/>
                </a:lnTo>
                <a:lnTo>
                  <a:pt x="180975" y="0"/>
                </a:lnTo>
                <a:lnTo>
                  <a:pt x="4181475" y="0"/>
                </a:lnTo>
                <a:lnTo>
                  <a:pt x="4229585" y="6464"/>
                </a:lnTo>
                <a:lnTo>
                  <a:pt x="4272816" y="24708"/>
                </a:lnTo>
                <a:lnTo>
                  <a:pt x="4309443" y="53006"/>
                </a:lnTo>
                <a:lnTo>
                  <a:pt x="4337741" y="89633"/>
                </a:lnTo>
                <a:lnTo>
                  <a:pt x="4355985" y="132864"/>
                </a:lnTo>
                <a:lnTo>
                  <a:pt x="4362450" y="180975"/>
                </a:lnTo>
                <a:lnTo>
                  <a:pt x="4362450" y="904875"/>
                </a:lnTo>
                <a:lnTo>
                  <a:pt x="4355985" y="952985"/>
                </a:lnTo>
                <a:lnTo>
                  <a:pt x="4337741" y="996216"/>
                </a:lnTo>
                <a:lnTo>
                  <a:pt x="4309443" y="1032843"/>
                </a:lnTo>
                <a:lnTo>
                  <a:pt x="4272816" y="1061141"/>
                </a:lnTo>
                <a:lnTo>
                  <a:pt x="4229585" y="1079385"/>
                </a:lnTo>
                <a:lnTo>
                  <a:pt x="4181475" y="1085850"/>
                </a:lnTo>
                <a:lnTo>
                  <a:pt x="180975" y="1085850"/>
                </a:lnTo>
                <a:lnTo>
                  <a:pt x="132864" y="1079385"/>
                </a:lnTo>
                <a:lnTo>
                  <a:pt x="89633" y="1061141"/>
                </a:lnTo>
                <a:lnTo>
                  <a:pt x="53006" y="1032843"/>
                </a:lnTo>
                <a:lnTo>
                  <a:pt x="24708" y="996216"/>
                </a:lnTo>
                <a:lnTo>
                  <a:pt x="6464" y="952985"/>
                </a:lnTo>
                <a:lnTo>
                  <a:pt x="0" y="904875"/>
                </a:lnTo>
                <a:lnTo>
                  <a:pt x="0" y="180975"/>
                </a:lnTo>
                <a:close/>
              </a:path>
            </a:pathLst>
          </a:custGeom>
          <a:ln w="19050">
            <a:solidFill>
              <a:srgbClr val="EC1A23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 descr=""/>
          <p:cNvSpPr txBox="1"/>
          <p:nvPr/>
        </p:nvSpPr>
        <p:spPr>
          <a:xfrm>
            <a:off x="555307" y="4237990"/>
            <a:ext cx="4017645" cy="11239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12700" marR="5080">
              <a:lnSpc>
                <a:spcPct val="100099"/>
              </a:lnSpc>
              <a:spcBef>
                <a:spcPts val="95"/>
              </a:spcBef>
            </a:pPr>
            <a:r>
              <a:rPr dirty="0" sz="1200" spc="-10" b="1">
                <a:latin typeface="Calibri"/>
                <a:cs typeface="Calibri"/>
              </a:rPr>
              <a:t>Ferrari</a:t>
            </a:r>
            <a:r>
              <a:rPr dirty="0" sz="1200" spc="-60" b="1">
                <a:latin typeface="Calibri"/>
                <a:cs typeface="Calibri"/>
              </a:rPr>
              <a:t> </a:t>
            </a:r>
            <a:r>
              <a:rPr dirty="0" sz="1200" b="1">
                <a:latin typeface="Calibri"/>
                <a:cs typeface="Calibri"/>
              </a:rPr>
              <a:t>risks</a:t>
            </a:r>
            <a:r>
              <a:rPr dirty="0" sz="1200" spc="-70" b="1">
                <a:latin typeface="Calibri"/>
                <a:cs typeface="Calibri"/>
              </a:rPr>
              <a:t> </a:t>
            </a:r>
            <a:r>
              <a:rPr dirty="0" sz="1200" b="1">
                <a:latin typeface="Calibri"/>
                <a:cs typeface="Calibri"/>
              </a:rPr>
              <a:t>brand</a:t>
            </a:r>
            <a:r>
              <a:rPr dirty="0" sz="1200" spc="-5" b="1">
                <a:latin typeface="Calibri"/>
                <a:cs typeface="Calibri"/>
              </a:rPr>
              <a:t> </a:t>
            </a:r>
            <a:r>
              <a:rPr dirty="0" sz="1200" b="1">
                <a:latin typeface="Calibri"/>
                <a:cs typeface="Calibri"/>
              </a:rPr>
              <a:t>dilution</a:t>
            </a:r>
            <a:r>
              <a:rPr dirty="0" sz="1200" spc="-10" b="1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by</a:t>
            </a:r>
            <a:r>
              <a:rPr dirty="0" sz="1200" spc="-4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diversifying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into</a:t>
            </a:r>
            <a:r>
              <a:rPr dirty="0" sz="1200" spc="-5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mass-</a:t>
            </a:r>
            <a:r>
              <a:rPr dirty="0" sz="1200">
                <a:latin typeface="Calibri"/>
                <a:cs typeface="Calibri"/>
              </a:rPr>
              <a:t>market</a:t>
            </a:r>
            <a:r>
              <a:rPr dirty="0" sz="1200" spc="-45">
                <a:latin typeface="Calibri"/>
                <a:cs typeface="Calibri"/>
              </a:rPr>
              <a:t> </a:t>
            </a:r>
            <a:r>
              <a:rPr dirty="0" sz="1200" spc="-25">
                <a:latin typeface="Calibri"/>
                <a:cs typeface="Calibri"/>
              </a:rPr>
              <a:t>B2B </a:t>
            </a:r>
            <a:r>
              <a:rPr dirty="0" sz="1200">
                <a:latin typeface="Calibri"/>
                <a:cs typeface="Calibri"/>
              </a:rPr>
              <a:t>tire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sales,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conflicting</a:t>
            </a:r>
            <a:r>
              <a:rPr dirty="0" sz="1200" spc="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with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its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exclusivity-</a:t>
            </a:r>
            <a:r>
              <a:rPr dirty="0" sz="1200">
                <a:latin typeface="Calibri"/>
                <a:cs typeface="Calibri"/>
              </a:rPr>
              <a:t>driven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model</a:t>
            </a:r>
            <a:r>
              <a:rPr dirty="0" sz="1200" spc="20">
                <a:latin typeface="Calibri"/>
                <a:cs typeface="Calibri"/>
              </a:rPr>
              <a:t> </a:t>
            </a:r>
            <a:r>
              <a:rPr dirty="0" sz="1200" spc="-25">
                <a:latin typeface="Calibri"/>
                <a:cs typeface="Calibri"/>
              </a:rPr>
              <a:t>and </a:t>
            </a:r>
            <a:r>
              <a:rPr dirty="0" sz="1200">
                <a:latin typeface="Calibri"/>
                <a:cs typeface="Calibri"/>
              </a:rPr>
              <a:t>diverting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focus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from</a:t>
            </a:r>
            <a:r>
              <a:rPr dirty="0" sz="1200" spc="-5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core</a:t>
            </a:r>
            <a:r>
              <a:rPr dirty="0" sz="1200" spc="-6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competencies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like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30">
                <a:latin typeface="Calibri"/>
                <a:cs typeface="Calibri"/>
              </a:rPr>
              <a:t>high-</a:t>
            </a:r>
            <a:r>
              <a:rPr dirty="0" sz="1200" spc="-10">
                <a:latin typeface="Calibri"/>
                <a:cs typeface="Calibri"/>
              </a:rPr>
              <a:t>performance </a:t>
            </a:r>
            <a:r>
              <a:rPr dirty="0" sz="1200">
                <a:latin typeface="Calibri"/>
                <a:cs typeface="Calibri"/>
              </a:rPr>
              <a:t>automotive</a:t>
            </a:r>
            <a:r>
              <a:rPr dirty="0" sz="1200" spc="-10">
                <a:latin typeface="Calibri"/>
                <a:cs typeface="Calibri"/>
              </a:rPr>
              <a:t> innovation.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Acquiring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</a:t>
            </a:r>
            <a:r>
              <a:rPr dirty="0" sz="1200" spc="25">
                <a:latin typeface="Calibri"/>
                <a:cs typeface="Calibri"/>
              </a:rPr>
              <a:t> </a:t>
            </a:r>
            <a:r>
              <a:rPr dirty="0" sz="1200" spc="-20">
                <a:latin typeface="Calibri"/>
                <a:cs typeface="Calibri"/>
              </a:rPr>
              <a:t>tire</a:t>
            </a:r>
            <a:r>
              <a:rPr dirty="0" sz="1200" spc="-5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manufacturer</a:t>
            </a:r>
            <a:r>
              <a:rPr dirty="0" sz="1200" spc="-4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to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aid</a:t>
            </a:r>
            <a:r>
              <a:rPr dirty="0" sz="1200" spc="-25">
                <a:latin typeface="Calibri"/>
                <a:cs typeface="Calibri"/>
              </a:rPr>
              <a:t> in </a:t>
            </a:r>
            <a:r>
              <a:rPr dirty="0" sz="1200">
                <a:latin typeface="Calibri"/>
                <a:cs typeface="Calibri"/>
              </a:rPr>
              <a:t>assembly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in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its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limited</a:t>
            </a:r>
            <a:r>
              <a:rPr dirty="0" sz="1200" spc="-10">
                <a:latin typeface="Calibri"/>
                <a:cs typeface="Calibri"/>
              </a:rPr>
              <a:t> supply</a:t>
            </a:r>
            <a:r>
              <a:rPr dirty="0" sz="1200" spc="-7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of</a:t>
            </a:r>
            <a:r>
              <a:rPr dirty="0" sz="1200" spc="-4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cars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would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be</a:t>
            </a:r>
            <a:r>
              <a:rPr dirty="0" sz="1200" spc="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an</a:t>
            </a:r>
            <a:r>
              <a:rPr dirty="0" sz="1200" spc="-10">
                <a:latin typeface="Calibri"/>
                <a:cs typeface="Calibri"/>
              </a:rPr>
              <a:t> excessive investment.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4" name="object 44" descr=""/>
          <p:cNvSpPr/>
          <p:nvPr/>
        </p:nvSpPr>
        <p:spPr>
          <a:xfrm>
            <a:off x="7477125" y="4257675"/>
            <a:ext cx="4362450" cy="1114425"/>
          </a:xfrm>
          <a:custGeom>
            <a:avLst/>
            <a:gdLst/>
            <a:ahLst/>
            <a:cxnLst/>
            <a:rect l="l" t="t" r="r" b="b"/>
            <a:pathLst>
              <a:path w="4362450" h="1114425">
                <a:moveTo>
                  <a:pt x="0" y="185800"/>
                </a:moveTo>
                <a:lnTo>
                  <a:pt x="6636" y="136407"/>
                </a:lnTo>
                <a:lnTo>
                  <a:pt x="25367" y="92023"/>
                </a:lnTo>
                <a:lnTo>
                  <a:pt x="54419" y="54419"/>
                </a:lnTo>
                <a:lnTo>
                  <a:pt x="92023" y="25367"/>
                </a:lnTo>
                <a:lnTo>
                  <a:pt x="136407" y="6636"/>
                </a:lnTo>
                <a:lnTo>
                  <a:pt x="185800" y="0"/>
                </a:lnTo>
                <a:lnTo>
                  <a:pt x="4176649" y="0"/>
                </a:lnTo>
                <a:lnTo>
                  <a:pt x="4226042" y="6636"/>
                </a:lnTo>
                <a:lnTo>
                  <a:pt x="4270426" y="25367"/>
                </a:lnTo>
                <a:lnTo>
                  <a:pt x="4308030" y="54419"/>
                </a:lnTo>
                <a:lnTo>
                  <a:pt x="4337082" y="92023"/>
                </a:lnTo>
                <a:lnTo>
                  <a:pt x="4355813" y="136407"/>
                </a:lnTo>
                <a:lnTo>
                  <a:pt x="4362450" y="185800"/>
                </a:lnTo>
                <a:lnTo>
                  <a:pt x="4362450" y="928624"/>
                </a:lnTo>
                <a:lnTo>
                  <a:pt x="4355813" y="978017"/>
                </a:lnTo>
                <a:lnTo>
                  <a:pt x="4337082" y="1022401"/>
                </a:lnTo>
                <a:lnTo>
                  <a:pt x="4308030" y="1060005"/>
                </a:lnTo>
                <a:lnTo>
                  <a:pt x="4270426" y="1089057"/>
                </a:lnTo>
                <a:lnTo>
                  <a:pt x="4226042" y="1107788"/>
                </a:lnTo>
                <a:lnTo>
                  <a:pt x="4176649" y="1114425"/>
                </a:lnTo>
                <a:lnTo>
                  <a:pt x="185800" y="1114425"/>
                </a:lnTo>
                <a:lnTo>
                  <a:pt x="136407" y="1107788"/>
                </a:lnTo>
                <a:lnTo>
                  <a:pt x="92023" y="1089057"/>
                </a:lnTo>
                <a:lnTo>
                  <a:pt x="54419" y="1060005"/>
                </a:lnTo>
                <a:lnTo>
                  <a:pt x="25367" y="1022401"/>
                </a:lnTo>
                <a:lnTo>
                  <a:pt x="6636" y="978017"/>
                </a:lnTo>
                <a:lnTo>
                  <a:pt x="0" y="928624"/>
                </a:lnTo>
                <a:lnTo>
                  <a:pt x="0" y="185800"/>
                </a:lnTo>
                <a:close/>
              </a:path>
            </a:pathLst>
          </a:custGeom>
          <a:ln w="19050">
            <a:solidFill>
              <a:srgbClr val="EC1A23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 descr=""/>
          <p:cNvSpPr txBox="1"/>
          <p:nvPr/>
        </p:nvSpPr>
        <p:spPr>
          <a:xfrm>
            <a:off x="7669783" y="4251261"/>
            <a:ext cx="3991610" cy="11245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065" marR="5080" indent="2540">
              <a:lnSpc>
                <a:spcPct val="100200"/>
              </a:lnSpc>
              <a:spcBef>
                <a:spcPts val="100"/>
              </a:spcBef>
            </a:pPr>
            <a:r>
              <a:rPr dirty="0" sz="1200" b="1">
                <a:latin typeface="Calibri"/>
                <a:cs typeface="Calibri"/>
              </a:rPr>
              <a:t>Pirelli</a:t>
            </a:r>
            <a:r>
              <a:rPr dirty="0" sz="1200" spc="-20" b="1">
                <a:latin typeface="Calibri"/>
                <a:cs typeface="Calibri"/>
              </a:rPr>
              <a:t> </a:t>
            </a:r>
            <a:r>
              <a:rPr dirty="0" sz="1200" b="1">
                <a:latin typeface="Calibri"/>
                <a:cs typeface="Calibri"/>
              </a:rPr>
              <a:t>faces</a:t>
            </a:r>
            <a:r>
              <a:rPr dirty="0" sz="1200" spc="-50" b="1">
                <a:latin typeface="Calibri"/>
                <a:cs typeface="Calibri"/>
              </a:rPr>
              <a:t> </a:t>
            </a:r>
            <a:r>
              <a:rPr dirty="0" sz="1200" b="1">
                <a:latin typeface="Calibri"/>
                <a:cs typeface="Calibri"/>
              </a:rPr>
              <a:t>market</a:t>
            </a:r>
            <a:r>
              <a:rPr dirty="0" sz="1200" spc="-50" b="1">
                <a:latin typeface="Calibri"/>
                <a:cs typeface="Calibri"/>
              </a:rPr>
              <a:t> </a:t>
            </a:r>
            <a:r>
              <a:rPr dirty="0" sz="1200" b="1">
                <a:latin typeface="Calibri"/>
                <a:cs typeface="Calibri"/>
              </a:rPr>
              <a:t>isolation</a:t>
            </a:r>
            <a:r>
              <a:rPr dirty="0" sz="1200" spc="-35" b="1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as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rival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automakers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may</a:t>
            </a:r>
            <a:r>
              <a:rPr dirty="0" sz="1200" spc="-4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avoid</a:t>
            </a:r>
            <a:r>
              <a:rPr dirty="0" sz="1200" spc="-45">
                <a:latin typeface="Calibri"/>
                <a:cs typeface="Calibri"/>
              </a:rPr>
              <a:t> </a:t>
            </a:r>
            <a:r>
              <a:rPr dirty="0" sz="1200" spc="-25">
                <a:latin typeface="Calibri"/>
                <a:cs typeface="Calibri"/>
              </a:rPr>
              <a:t>its </a:t>
            </a:r>
            <a:r>
              <a:rPr dirty="0" sz="1200">
                <a:latin typeface="Calibri"/>
                <a:cs typeface="Calibri"/>
              </a:rPr>
              <a:t>tires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due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to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perceived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Ferrari</a:t>
            </a:r>
            <a:r>
              <a:rPr dirty="0" sz="1200" spc="-4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bias,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limiting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its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broad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industry relevance</a:t>
            </a:r>
            <a:r>
              <a:rPr dirty="0" sz="1200" spc="-6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and</a:t>
            </a:r>
            <a:r>
              <a:rPr dirty="0" sz="1200" spc="-7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revenue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streams.</a:t>
            </a:r>
            <a:r>
              <a:rPr dirty="0" sz="1200" spc="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Through</a:t>
            </a:r>
            <a:r>
              <a:rPr dirty="0" sz="1200" spc="-4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strategic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divestment,</a:t>
            </a:r>
            <a:r>
              <a:rPr dirty="0" sz="1200" spc="-55">
                <a:latin typeface="Calibri"/>
                <a:cs typeface="Calibri"/>
              </a:rPr>
              <a:t> </a:t>
            </a:r>
            <a:r>
              <a:rPr dirty="0" sz="1200" spc="-25">
                <a:latin typeface="Calibri"/>
                <a:cs typeface="Calibri"/>
              </a:rPr>
              <a:t>it </a:t>
            </a:r>
            <a:r>
              <a:rPr dirty="0" sz="1200">
                <a:latin typeface="Calibri"/>
                <a:cs typeface="Calibri"/>
              </a:rPr>
              <a:t>has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also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specialised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primarily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as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</a:t>
            </a:r>
            <a:r>
              <a:rPr dirty="0" sz="1200" spc="-4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tire</a:t>
            </a:r>
            <a:r>
              <a:rPr dirty="0" sz="1200" spc="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manufacturer-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expanding </a:t>
            </a:r>
            <a:r>
              <a:rPr dirty="0" sz="1200">
                <a:latin typeface="Calibri"/>
                <a:cs typeface="Calibri"/>
              </a:rPr>
              <a:t>its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capabilities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as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</a:t>
            </a:r>
            <a:r>
              <a:rPr dirty="0" sz="1200" spc="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service provider</a:t>
            </a:r>
            <a:r>
              <a:rPr dirty="0" sz="1200" spc="-4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is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contradictory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to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their </a:t>
            </a:r>
            <a:r>
              <a:rPr dirty="0" sz="1200">
                <a:latin typeface="Calibri"/>
                <a:cs typeface="Calibri"/>
              </a:rPr>
              <a:t>historic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goals.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6" name="object 46" descr=""/>
          <p:cNvSpPr/>
          <p:nvPr/>
        </p:nvSpPr>
        <p:spPr>
          <a:xfrm>
            <a:off x="3371850" y="3790950"/>
            <a:ext cx="76200" cy="473075"/>
          </a:xfrm>
          <a:custGeom>
            <a:avLst/>
            <a:gdLst/>
            <a:ahLst/>
            <a:cxnLst/>
            <a:rect l="l" t="t" r="r" b="b"/>
            <a:pathLst>
              <a:path w="76200" h="473075">
                <a:moveTo>
                  <a:pt x="28575" y="396748"/>
                </a:moveTo>
                <a:lnTo>
                  <a:pt x="0" y="396748"/>
                </a:lnTo>
                <a:lnTo>
                  <a:pt x="38100" y="472948"/>
                </a:lnTo>
                <a:lnTo>
                  <a:pt x="69850" y="409448"/>
                </a:lnTo>
                <a:lnTo>
                  <a:pt x="28575" y="409448"/>
                </a:lnTo>
                <a:lnTo>
                  <a:pt x="28575" y="396748"/>
                </a:lnTo>
                <a:close/>
              </a:path>
              <a:path w="76200" h="473075">
                <a:moveTo>
                  <a:pt x="47625" y="0"/>
                </a:moveTo>
                <a:lnTo>
                  <a:pt x="28575" y="0"/>
                </a:lnTo>
                <a:lnTo>
                  <a:pt x="28575" y="409448"/>
                </a:lnTo>
                <a:lnTo>
                  <a:pt x="47625" y="409448"/>
                </a:lnTo>
                <a:lnTo>
                  <a:pt x="47625" y="0"/>
                </a:lnTo>
                <a:close/>
              </a:path>
              <a:path w="76200" h="473075">
                <a:moveTo>
                  <a:pt x="76200" y="396748"/>
                </a:moveTo>
                <a:lnTo>
                  <a:pt x="47625" y="396748"/>
                </a:lnTo>
                <a:lnTo>
                  <a:pt x="47625" y="409448"/>
                </a:lnTo>
                <a:lnTo>
                  <a:pt x="69850" y="409448"/>
                </a:lnTo>
                <a:lnTo>
                  <a:pt x="76200" y="3967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 descr=""/>
          <p:cNvSpPr/>
          <p:nvPr/>
        </p:nvSpPr>
        <p:spPr>
          <a:xfrm>
            <a:off x="9429750" y="3790950"/>
            <a:ext cx="76200" cy="473075"/>
          </a:xfrm>
          <a:custGeom>
            <a:avLst/>
            <a:gdLst/>
            <a:ahLst/>
            <a:cxnLst/>
            <a:rect l="l" t="t" r="r" b="b"/>
            <a:pathLst>
              <a:path w="76200" h="473075">
                <a:moveTo>
                  <a:pt x="28575" y="396748"/>
                </a:moveTo>
                <a:lnTo>
                  <a:pt x="0" y="396748"/>
                </a:lnTo>
                <a:lnTo>
                  <a:pt x="38100" y="472948"/>
                </a:lnTo>
                <a:lnTo>
                  <a:pt x="69850" y="409448"/>
                </a:lnTo>
                <a:lnTo>
                  <a:pt x="28575" y="409448"/>
                </a:lnTo>
                <a:lnTo>
                  <a:pt x="28575" y="396748"/>
                </a:lnTo>
                <a:close/>
              </a:path>
              <a:path w="76200" h="473075">
                <a:moveTo>
                  <a:pt x="47625" y="0"/>
                </a:moveTo>
                <a:lnTo>
                  <a:pt x="28575" y="0"/>
                </a:lnTo>
                <a:lnTo>
                  <a:pt x="28575" y="409448"/>
                </a:lnTo>
                <a:lnTo>
                  <a:pt x="47625" y="409448"/>
                </a:lnTo>
                <a:lnTo>
                  <a:pt x="47625" y="0"/>
                </a:lnTo>
                <a:close/>
              </a:path>
              <a:path w="76200" h="473075">
                <a:moveTo>
                  <a:pt x="76200" y="396748"/>
                </a:moveTo>
                <a:lnTo>
                  <a:pt x="47625" y="396748"/>
                </a:lnTo>
                <a:lnTo>
                  <a:pt x="47625" y="409448"/>
                </a:lnTo>
                <a:lnTo>
                  <a:pt x="69850" y="409448"/>
                </a:lnTo>
                <a:lnTo>
                  <a:pt x="76200" y="3967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48" name="object 48" descr=""/>
          <p:cNvGrpSpPr/>
          <p:nvPr/>
        </p:nvGrpSpPr>
        <p:grpSpPr>
          <a:xfrm>
            <a:off x="4410075" y="5553075"/>
            <a:ext cx="3724275" cy="704850"/>
            <a:chOff x="4410075" y="5553075"/>
            <a:chExt cx="3724275" cy="704850"/>
          </a:xfrm>
        </p:grpSpPr>
        <p:sp>
          <p:nvSpPr>
            <p:cNvPr id="49" name="object 49" descr=""/>
            <p:cNvSpPr/>
            <p:nvPr/>
          </p:nvSpPr>
          <p:spPr>
            <a:xfrm>
              <a:off x="4419600" y="5562600"/>
              <a:ext cx="3705225" cy="685800"/>
            </a:xfrm>
            <a:custGeom>
              <a:avLst/>
              <a:gdLst/>
              <a:ahLst/>
              <a:cxnLst/>
              <a:rect l="l" t="t" r="r" b="b"/>
              <a:pathLst>
                <a:path w="3705225" h="685800">
                  <a:moveTo>
                    <a:pt x="3590925" y="0"/>
                  </a:moveTo>
                  <a:lnTo>
                    <a:pt x="114300" y="0"/>
                  </a:lnTo>
                  <a:lnTo>
                    <a:pt x="69812" y="8981"/>
                  </a:lnTo>
                  <a:lnTo>
                    <a:pt x="33480" y="33475"/>
                  </a:lnTo>
                  <a:lnTo>
                    <a:pt x="8983" y="69806"/>
                  </a:lnTo>
                  <a:lnTo>
                    <a:pt x="0" y="114300"/>
                  </a:lnTo>
                  <a:lnTo>
                    <a:pt x="0" y="571500"/>
                  </a:lnTo>
                  <a:lnTo>
                    <a:pt x="8983" y="615993"/>
                  </a:lnTo>
                  <a:lnTo>
                    <a:pt x="33480" y="652324"/>
                  </a:lnTo>
                  <a:lnTo>
                    <a:pt x="69812" y="676818"/>
                  </a:lnTo>
                  <a:lnTo>
                    <a:pt x="114300" y="685800"/>
                  </a:lnTo>
                  <a:lnTo>
                    <a:pt x="3590925" y="685800"/>
                  </a:lnTo>
                  <a:lnTo>
                    <a:pt x="3635412" y="676818"/>
                  </a:lnTo>
                  <a:lnTo>
                    <a:pt x="3671744" y="652324"/>
                  </a:lnTo>
                  <a:lnTo>
                    <a:pt x="3696241" y="615993"/>
                  </a:lnTo>
                  <a:lnTo>
                    <a:pt x="3705225" y="571500"/>
                  </a:lnTo>
                  <a:lnTo>
                    <a:pt x="3705225" y="114300"/>
                  </a:lnTo>
                  <a:lnTo>
                    <a:pt x="3696241" y="69806"/>
                  </a:lnTo>
                  <a:lnTo>
                    <a:pt x="3671744" y="33475"/>
                  </a:lnTo>
                  <a:lnTo>
                    <a:pt x="3635412" y="8981"/>
                  </a:lnTo>
                  <a:lnTo>
                    <a:pt x="3590925" y="0"/>
                  </a:lnTo>
                  <a:close/>
                </a:path>
              </a:pathLst>
            </a:custGeom>
            <a:solidFill>
              <a:srgbClr val="F07382">
                <a:alpha val="3607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 descr=""/>
            <p:cNvSpPr/>
            <p:nvPr/>
          </p:nvSpPr>
          <p:spPr>
            <a:xfrm>
              <a:off x="4419600" y="5562600"/>
              <a:ext cx="3705225" cy="685800"/>
            </a:xfrm>
            <a:custGeom>
              <a:avLst/>
              <a:gdLst/>
              <a:ahLst/>
              <a:cxnLst/>
              <a:rect l="l" t="t" r="r" b="b"/>
              <a:pathLst>
                <a:path w="3705225" h="685800">
                  <a:moveTo>
                    <a:pt x="0" y="114300"/>
                  </a:moveTo>
                  <a:lnTo>
                    <a:pt x="8983" y="69806"/>
                  </a:lnTo>
                  <a:lnTo>
                    <a:pt x="33480" y="33475"/>
                  </a:lnTo>
                  <a:lnTo>
                    <a:pt x="69812" y="8981"/>
                  </a:lnTo>
                  <a:lnTo>
                    <a:pt x="114300" y="0"/>
                  </a:lnTo>
                  <a:lnTo>
                    <a:pt x="3590925" y="0"/>
                  </a:lnTo>
                  <a:lnTo>
                    <a:pt x="3635412" y="8981"/>
                  </a:lnTo>
                  <a:lnTo>
                    <a:pt x="3671744" y="33475"/>
                  </a:lnTo>
                  <a:lnTo>
                    <a:pt x="3696241" y="69806"/>
                  </a:lnTo>
                  <a:lnTo>
                    <a:pt x="3705225" y="114300"/>
                  </a:lnTo>
                  <a:lnTo>
                    <a:pt x="3705225" y="571500"/>
                  </a:lnTo>
                  <a:lnTo>
                    <a:pt x="3696241" y="615993"/>
                  </a:lnTo>
                  <a:lnTo>
                    <a:pt x="3671744" y="652324"/>
                  </a:lnTo>
                  <a:lnTo>
                    <a:pt x="3635412" y="676818"/>
                  </a:lnTo>
                  <a:lnTo>
                    <a:pt x="3590925" y="685800"/>
                  </a:lnTo>
                  <a:lnTo>
                    <a:pt x="114300" y="685800"/>
                  </a:lnTo>
                  <a:lnTo>
                    <a:pt x="69812" y="676818"/>
                  </a:lnTo>
                  <a:lnTo>
                    <a:pt x="33480" y="652324"/>
                  </a:lnTo>
                  <a:lnTo>
                    <a:pt x="8983" y="615993"/>
                  </a:lnTo>
                  <a:lnTo>
                    <a:pt x="0" y="571500"/>
                  </a:lnTo>
                  <a:lnTo>
                    <a:pt x="0" y="114300"/>
                  </a:lnTo>
                  <a:close/>
                </a:path>
              </a:pathLst>
            </a:custGeom>
            <a:ln w="19050">
              <a:solidFill>
                <a:srgbClr val="EC1A23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1" name="object 51" descr=""/>
          <p:cNvSpPr txBox="1"/>
          <p:nvPr/>
        </p:nvSpPr>
        <p:spPr>
          <a:xfrm>
            <a:off x="4634484" y="5616257"/>
            <a:ext cx="3282950" cy="57150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algn="ctr" marL="12700" marR="5080" indent="-5715">
              <a:lnSpc>
                <a:spcPct val="99000"/>
              </a:lnSpc>
              <a:spcBef>
                <a:spcPts val="114"/>
              </a:spcBef>
            </a:pPr>
            <a:r>
              <a:rPr dirty="0" sz="1200" b="1">
                <a:latin typeface="Calibri"/>
                <a:cs typeface="Calibri"/>
              </a:rPr>
              <a:t>The</a:t>
            </a:r>
            <a:r>
              <a:rPr dirty="0" sz="1200" spc="-55" b="1">
                <a:latin typeface="Calibri"/>
                <a:cs typeface="Calibri"/>
              </a:rPr>
              <a:t> </a:t>
            </a:r>
            <a:r>
              <a:rPr dirty="0" sz="1200" b="1">
                <a:latin typeface="Calibri"/>
                <a:cs typeface="Calibri"/>
              </a:rPr>
              <a:t>acquisition</a:t>
            </a:r>
            <a:r>
              <a:rPr dirty="0" sz="1200" spc="-20" b="1">
                <a:latin typeface="Calibri"/>
                <a:cs typeface="Calibri"/>
              </a:rPr>
              <a:t> </a:t>
            </a:r>
            <a:r>
              <a:rPr dirty="0" sz="1200" b="1">
                <a:latin typeface="Calibri"/>
                <a:cs typeface="Calibri"/>
              </a:rPr>
              <a:t>misaligns </a:t>
            </a:r>
            <a:r>
              <a:rPr dirty="0" sz="1200" spc="-10" b="1">
                <a:latin typeface="Calibri"/>
                <a:cs typeface="Calibri"/>
              </a:rPr>
              <a:t>capabilities</a:t>
            </a:r>
            <a:r>
              <a:rPr dirty="0" sz="1200" spc="-5" b="1">
                <a:latin typeface="Calibri"/>
                <a:cs typeface="Calibri"/>
              </a:rPr>
              <a:t> </a:t>
            </a:r>
            <a:r>
              <a:rPr dirty="0" sz="1200" spc="-10" b="1">
                <a:latin typeface="Calibri"/>
                <a:cs typeface="Calibri"/>
              </a:rPr>
              <a:t>as</a:t>
            </a:r>
            <a:r>
              <a:rPr dirty="0" sz="1200" spc="-5" b="1">
                <a:latin typeface="Calibri"/>
                <a:cs typeface="Calibri"/>
              </a:rPr>
              <a:t> </a:t>
            </a:r>
            <a:r>
              <a:rPr dirty="0" sz="1200" spc="-20" b="1">
                <a:latin typeface="Calibri"/>
                <a:cs typeface="Calibri"/>
              </a:rPr>
              <a:t>both </a:t>
            </a:r>
            <a:r>
              <a:rPr dirty="0" sz="1200" spc="-10" b="1">
                <a:latin typeface="Calibri"/>
                <a:cs typeface="Calibri"/>
              </a:rPr>
              <a:t>companies</a:t>
            </a:r>
            <a:r>
              <a:rPr dirty="0" sz="1200" spc="-15" b="1">
                <a:latin typeface="Calibri"/>
                <a:cs typeface="Calibri"/>
              </a:rPr>
              <a:t> </a:t>
            </a:r>
            <a:r>
              <a:rPr dirty="0" sz="1200" b="1">
                <a:latin typeface="Calibri"/>
                <a:cs typeface="Calibri"/>
              </a:rPr>
              <a:t>are</a:t>
            </a:r>
            <a:r>
              <a:rPr dirty="0" sz="1200" spc="-60" b="1">
                <a:latin typeface="Calibri"/>
                <a:cs typeface="Calibri"/>
              </a:rPr>
              <a:t> </a:t>
            </a:r>
            <a:r>
              <a:rPr dirty="0" sz="1200" b="1">
                <a:latin typeface="Calibri"/>
                <a:cs typeface="Calibri"/>
              </a:rPr>
              <a:t>required</a:t>
            </a:r>
            <a:r>
              <a:rPr dirty="0" sz="1200" spc="-30" b="1">
                <a:latin typeface="Calibri"/>
                <a:cs typeface="Calibri"/>
              </a:rPr>
              <a:t> </a:t>
            </a:r>
            <a:r>
              <a:rPr dirty="0" sz="1200" b="1">
                <a:latin typeface="Calibri"/>
                <a:cs typeface="Calibri"/>
              </a:rPr>
              <a:t>to</a:t>
            </a:r>
            <a:r>
              <a:rPr dirty="0" sz="1200" spc="40" b="1">
                <a:latin typeface="Calibri"/>
                <a:cs typeface="Calibri"/>
              </a:rPr>
              <a:t> </a:t>
            </a:r>
            <a:r>
              <a:rPr dirty="0" sz="1200" spc="-10" b="1">
                <a:latin typeface="Calibri"/>
                <a:cs typeface="Calibri"/>
              </a:rPr>
              <a:t>expand</a:t>
            </a:r>
            <a:r>
              <a:rPr dirty="0" sz="1200" spc="-30" b="1">
                <a:latin typeface="Calibri"/>
                <a:cs typeface="Calibri"/>
              </a:rPr>
              <a:t> </a:t>
            </a:r>
            <a:r>
              <a:rPr dirty="0" sz="1200" b="1">
                <a:latin typeface="Calibri"/>
                <a:cs typeface="Calibri"/>
              </a:rPr>
              <a:t>their</a:t>
            </a:r>
            <a:r>
              <a:rPr dirty="0" sz="1200" spc="35" b="1">
                <a:latin typeface="Calibri"/>
                <a:cs typeface="Calibri"/>
              </a:rPr>
              <a:t> </a:t>
            </a:r>
            <a:r>
              <a:rPr dirty="0" sz="1200" spc="-10" b="1">
                <a:latin typeface="Calibri"/>
                <a:cs typeface="Calibri"/>
              </a:rPr>
              <a:t>capabilities </a:t>
            </a:r>
            <a:r>
              <a:rPr dirty="0" sz="1200" b="1">
                <a:latin typeface="Calibri"/>
                <a:cs typeface="Calibri"/>
              </a:rPr>
              <a:t>past</a:t>
            </a:r>
            <a:r>
              <a:rPr dirty="0" sz="1200" spc="-35" b="1">
                <a:latin typeface="Calibri"/>
                <a:cs typeface="Calibri"/>
              </a:rPr>
              <a:t> </a:t>
            </a:r>
            <a:r>
              <a:rPr dirty="0" sz="1200" b="1">
                <a:latin typeface="Calibri"/>
                <a:cs typeface="Calibri"/>
              </a:rPr>
              <a:t>their</a:t>
            </a:r>
            <a:r>
              <a:rPr dirty="0" sz="1200" spc="-45" b="1">
                <a:latin typeface="Calibri"/>
                <a:cs typeface="Calibri"/>
              </a:rPr>
              <a:t> </a:t>
            </a:r>
            <a:r>
              <a:rPr dirty="0" sz="1200" b="1">
                <a:latin typeface="Calibri"/>
                <a:cs typeface="Calibri"/>
              </a:rPr>
              <a:t>core </a:t>
            </a:r>
            <a:r>
              <a:rPr dirty="0" sz="1200" spc="-10" b="1">
                <a:latin typeface="Calibri"/>
                <a:cs typeface="Calibri"/>
              </a:rPr>
              <a:t>competencies.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52" name="object 52" descr=""/>
          <p:cNvGrpSpPr/>
          <p:nvPr/>
        </p:nvGrpSpPr>
        <p:grpSpPr>
          <a:xfrm>
            <a:off x="6728316" y="4262496"/>
            <a:ext cx="660400" cy="429259"/>
            <a:chOff x="6728316" y="4262496"/>
            <a:chExt cx="660400" cy="429259"/>
          </a:xfrm>
        </p:grpSpPr>
        <p:sp>
          <p:nvSpPr>
            <p:cNvPr id="53" name="object 53" descr=""/>
            <p:cNvSpPr/>
            <p:nvPr/>
          </p:nvSpPr>
          <p:spPr>
            <a:xfrm>
              <a:off x="6728308" y="4262501"/>
              <a:ext cx="660400" cy="429259"/>
            </a:xfrm>
            <a:custGeom>
              <a:avLst/>
              <a:gdLst/>
              <a:ahLst/>
              <a:cxnLst/>
              <a:rect l="l" t="t" r="r" b="b"/>
              <a:pathLst>
                <a:path w="660400" h="429260">
                  <a:moveTo>
                    <a:pt x="659790" y="0"/>
                  </a:moveTo>
                  <a:lnTo>
                    <a:pt x="569061" y="0"/>
                  </a:lnTo>
                  <a:lnTo>
                    <a:pt x="569061" y="16497"/>
                  </a:lnTo>
                  <a:lnTo>
                    <a:pt x="569061" y="98704"/>
                  </a:lnTo>
                  <a:lnTo>
                    <a:pt x="486587" y="98704"/>
                  </a:lnTo>
                  <a:lnTo>
                    <a:pt x="486587" y="16497"/>
                  </a:lnTo>
                  <a:lnTo>
                    <a:pt x="569061" y="16497"/>
                  </a:lnTo>
                  <a:lnTo>
                    <a:pt x="569061" y="0"/>
                  </a:lnTo>
                  <a:lnTo>
                    <a:pt x="470103" y="0"/>
                  </a:lnTo>
                  <a:lnTo>
                    <a:pt x="470103" y="16497"/>
                  </a:lnTo>
                  <a:lnTo>
                    <a:pt x="470103" y="98704"/>
                  </a:lnTo>
                  <a:lnTo>
                    <a:pt x="387629" y="98704"/>
                  </a:lnTo>
                  <a:lnTo>
                    <a:pt x="387629" y="16497"/>
                  </a:lnTo>
                  <a:lnTo>
                    <a:pt x="470103" y="16497"/>
                  </a:lnTo>
                  <a:lnTo>
                    <a:pt x="470103" y="0"/>
                  </a:lnTo>
                  <a:lnTo>
                    <a:pt x="371132" y="0"/>
                  </a:lnTo>
                  <a:lnTo>
                    <a:pt x="371132" y="16497"/>
                  </a:lnTo>
                  <a:lnTo>
                    <a:pt x="371132" y="98704"/>
                  </a:lnTo>
                  <a:lnTo>
                    <a:pt x="371132" y="115201"/>
                  </a:lnTo>
                  <a:lnTo>
                    <a:pt x="371132" y="313321"/>
                  </a:lnTo>
                  <a:lnTo>
                    <a:pt x="371132" y="329831"/>
                  </a:lnTo>
                  <a:lnTo>
                    <a:pt x="371132" y="412343"/>
                  </a:lnTo>
                  <a:lnTo>
                    <a:pt x="288658" y="412343"/>
                  </a:lnTo>
                  <a:lnTo>
                    <a:pt x="288658" y="16497"/>
                  </a:lnTo>
                  <a:lnTo>
                    <a:pt x="371132" y="16497"/>
                  </a:lnTo>
                  <a:lnTo>
                    <a:pt x="371132" y="0"/>
                  </a:lnTo>
                  <a:lnTo>
                    <a:pt x="272161" y="0"/>
                  </a:lnTo>
                  <a:lnTo>
                    <a:pt x="272161" y="16497"/>
                  </a:lnTo>
                  <a:lnTo>
                    <a:pt x="272161" y="412343"/>
                  </a:lnTo>
                  <a:lnTo>
                    <a:pt x="189687" y="412343"/>
                  </a:lnTo>
                  <a:lnTo>
                    <a:pt x="189687" y="16497"/>
                  </a:lnTo>
                  <a:lnTo>
                    <a:pt x="272161" y="16497"/>
                  </a:lnTo>
                  <a:lnTo>
                    <a:pt x="272161" y="0"/>
                  </a:lnTo>
                  <a:lnTo>
                    <a:pt x="173202" y="0"/>
                  </a:lnTo>
                  <a:lnTo>
                    <a:pt x="173202" y="16497"/>
                  </a:lnTo>
                  <a:lnTo>
                    <a:pt x="173202" y="412343"/>
                  </a:lnTo>
                  <a:lnTo>
                    <a:pt x="90728" y="412343"/>
                  </a:lnTo>
                  <a:lnTo>
                    <a:pt x="90728" y="16497"/>
                  </a:lnTo>
                  <a:lnTo>
                    <a:pt x="173202" y="16497"/>
                  </a:lnTo>
                  <a:lnTo>
                    <a:pt x="173202" y="0"/>
                  </a:lnTo>
                  <a:lnTo>
                    <a:pt x="0" y="0"/>
                  </a:lnTo>
                  <a:lnTo>
                    <a:pt x="0" y="16497"/>
                  </a:lnTo>
                  <a:lnTo>
                    <a:pt x="74231" y="16497"/>
                  </a:lnTo>
                  <a:lnTo>
                    <a:pt x="74231" y="412343"/>
                  </a:lnTo>
                  <a:lnTo>
                    <a:pt x="0" y="412343"/>
                  </a:lnTo>
                  <a:lnTo>
                    <a:pt x="0" y="428840"/>
                  </a:lnTo>
                  <a:lnTo>
                    <a:pt x="659790" y="428840"/>
                  </a:lnTo>
                  <a:lnTo>
                    <a:pt x="659790" y="412343"/>
                  </a:lnTo>
                  <a:lnTo>
                    <a:pt x="585558" y="412343"/>
                  </a:lnTo>
                  <a:lnTo>
                    <a:pt x="585558" y="329882"/>
                  </a:lnTo>
                  <a:lnTo>
                    <a:pt x="569061" y="329882"/>
                  </a:lnTo>
                  <a:lnTo>
                    <a:pt x="569061" y="412343"/>
                  </a:lnTo>
                  <a:lnTo>
                    <a:pt x="486600" y="412343"/>
                  </a:lnTo>
                  <a:lnTo>
                    <a:pt x="486600" y="329882"/>
                  </a:lnTo>
                  <a:lnTo>
                    <a:pt x="470103" y="329882"/>
                  </a:lnTo>
                  <a:lnTo>
                    <a:pt x="470103" y="412343"/>
                  </a:lnTo>
                  <a:lnTo>
                    <a:pt x="387629" y="412343"/>
                  </a:lnTo>
                  <a:lnTo>
                    <a:pt x="387629" y="329831"/>
                  </a:lnTo>
                  <a:lnTo>
                    <a:pt x="585558" y="329831"/>
                  </a:lnTo>
                  <a:lnTo>
                    <a:pt x="585558" y="313385"/>
                  </a:lnTo>
                  <a:lnTo>
                    <a:pt x="585558" y="115455"/>
                  </a:lnTo>
                  <a:lnTo>
                    <a:pt x="569061" y="115455"/>
                  </a:lnTo>
                  <a:lnTo>
                    <a:pt x="569061" y="313321"/>
                  </a:lnTo>
                  <a:lnTo>
                    <a:pt x="387629" y="313321"/>
                  </a:lnTo>
                  <a:lnTo>
                    <a:pt x="387629" y="115214"/>
                  </a:lnTo>
                  <a:lnTo>
                    <a:pt x="585558" y="115214"/>
                  </a:lnTo>
                  <a:lnTo>
                    <a:pt x="585558" y="98958"/>
                  </a:lnTo>
                  <a:lnTo>
                    <a:pt x="585558" y="98704"/>
                  </a:lnTo>
                  <a:lnTo>
                    <a:pt x="585558" y="16497"/>
                  </a:lnTo>
                  <a:lnTo>
                    <a:pt x="659790" y="16497"/>
                  </a:lnTo>
                  <a:lnTo>
                    <a:pt x="65979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4" name="object 54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165837" y="4411352"/>
              <a:ext cx="81643" cy="131537"/>
            </a:xfrm>
            <a:prstGeom prst="rect">
              <a:avLst/>
            </a:prstGeom>
          </p:spPr>
        </p:pic>
      </p:grpSp>
      <p:pic>
        <p:nvPicPr>
          <p:cNvPr id="55" name="object 55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1401425" y="76200"/>
            <a:ext cx="438150" cy="533400"/>
          </a:xfrm>
          <a:prstGeom prst="rect">
            <a:avLst/>
          </a:prstGeom>
        </p:spPr>
      </p:pic>
      <p:pic>
        <p:nvPicPr>
          <p:cNvPr id="56" name="object 56" descr="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2133600" y="5372100"/>
            <a:ext cx="8267700" cy="6477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3069" y="85661"/>
            <a:ext cx="2395220" cy="334645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-90"/>
              <a:t>Acquisition</a:t>
            </a:r>
            <a:r>
              <a:rPr dirty="0" spc="-114"/>
              <a:t> </a:t>
            </a:r>
            <a:r>
              <a:rPr dirty="0" spc="-85"/>
              <a:t>Feasibility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39725" y="390842"/>
            <a:ext cx="11509375" cy="254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496040" algn="l"/>
              </a:tabLst>
            </a:pPr>
            <a:r>
              <a:rPr dirty="0" u="heavy" sz="1500" spc="375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heavy" sz="1500" spc="-75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Multiple</a:t>
            </a:r>
            <a:r>
              <a:rPr dirty="0" u="heavy" sz="1500" spc="-195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heavy" sz="1500" spc="-85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Valuation</a:t>
            </a:r>
            <a:r>
              <a:rPr dirty="0" u="heavy" sz="1500" spc="-125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heavy" sz="1500" spc="-4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Methods</a:t>
            </a:r>
            <a:r>
              <a:rPr dirty="0" u="heavy" sz="1500" spc="-14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heavy" sz="1500" spc="-4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suggests</a:t>
            </a:r>
            <a:r>
              <a:rPr dirty="0" u="heavy" sz="1500" spc="-135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heavy" sz="1500" spc="-95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Pirelli</a:t>
            </a:r>
            <a:r>
              <a:rPr dirty="0" u="heavy" sz="1500" spc="-13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heavy" sz="1500" spc="-35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is</a:t>
            </a:r>
            <a:r>
              <a:rPr dirty="0" u="heavy" sz="1500" spc="-14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heavy" sz="1500" spc="-10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currently</a:t>
            </a:r>
            <a:r>
              <a:rPr dirty="0" u="heavy" sz="1500" spc="-85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heavy" sz="1500" spc="-114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fairly</a:t>
            </a:r>
            <a:r>
              <a:rPr dirty="0" u="heavy" sz="1500" spc="-17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heavy" sz="1500" spc="-1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valued</a:t>
            </a:r>
            <a:r>
              <a:rPr dirty="0" u="heavy" sz="150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	</a:t>
            </a:r>
            <a:endParaRPr sz="1500">
              <a:latin typeface="Trebuchet MS"/>
              <a:cs typeface="Trebuchet MS"/>
            </a:endParaRPr>
          </a:p>
        </p:txBody>
      </p:sp>
      <p:graphicFrame>
        <p:nvGraphicFramePr>
          <p:cNvPr id="4" name="object 4" descr=""/>
          <p:cNvGraphicFramePr>
            <a:graphicFrameLocks noGrp="1"/>
          </p:cNvGraphicFramePr>
          <p:nvPr/>
        </p:nvGraphicFramePr>
        <p:xfrm>
          <a:off x="371475" y="6343650"/>
          <a:ext cx="11523980" cy="4864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32230"/>
                <a:gridCol w="354330"/>
                <a:gridCol w="1332230"/>
                <a:gridCol w="354330"/>
                <a:gridCol w="1332229"/>
                <a:gridCol w="354329"/>
                <a:gridCol w="1332229"/>
                <a:gridCol w="354329"/>
                <a:gridCol w="1332229"/>
                <a:gridCol w="354329"/>
                <a:gridCol w="1332229"/>
                <a:gridCol w="354329"/>
                <a:gridCol w="1332229"/>
              </a:tblGrid>
              <a:tr h="266065">
                <a:tc>
                  <a:txBody>
                    <a:bodyPr/>
                    <a:lstStyle/>
                    <a:p>
                      <a:pPr algn="ctr" marL="825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400" spc="-10" b="1">
                          <a:solidFill>
                            <a:srgbClr val="A6A6A6"/>
                          </a:solidFill>
                          <a:latin typeface="Trebuchet MS"/>
                          <a:cs typeface="Trebuchet MS"/>
                        </a:rPr>
                        <a:t>Executive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38735">
                    <a:lnT w="19050">
                      <a:solidFill>
                        <a:srgbClr val="A6A6A6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825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400" spc="-10" b="1">
                          <a:solidFill>
                            <a:srgbClr val="A6A6A6"/>
                          </a:solidFill>
                          <a:latin typeface="Trebuchet MS"/>
                          <a:cs typeface="Trebuchet MS"/>
                        </a:rPr>
                        <a:t>Industry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38735">
                    <a:lnT w="19050">
                      <a:solidFill>
                        <a:srgbClr val="D9D9D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1079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400" spc="-10" b="1">
                          <a:solidFill>
                            <a:srgbClr val="A6A6A6"/>
                          </a:solidFill>
                          <a:latin typeface="Trebuchet MS"/>
                          <a:cs typeface="Trebuchet MS"/>
                        </a:rPr>
                        <a:t>Company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38735">
                    <a:lnT w="19050">
                      <a:solidFill>
                        <a:srgbClr val="A6A6A6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1270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400" spc="-10" b="1">
                          <a:solidFill>
                            <a:srgbClr val="A6A6A6"/>
                          </a:solidFill>
                          <a:latin typeface="Trebuchet MS"/>
                          <a:cs typeface="Trebuchet MS"/>
                        </a:rPr>
                        <a:t>Financial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38735">
                    <a:lnT w="19050">
                      <a:solidFill>
                        <a:srgbClr val="A6A6A6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1841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400" spc="-10" b="1">
                          <a:latin typeface="Trebuchet MS"/>
                          <a:cs typeface="Trebuchet MS"/>
                        </a:rPr>
                        <a:t>Acquisition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38735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1397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400" spc="-10" b="1">
                          <a:solidFill>
                            <a:srgbClr val="A6A6A6"/>
                          </a:solidFill>
                          <a:latin typeface="Trebuchet MS"/>
                          <a:cs typeface="Trebuchet MS"/>
                        </a:rPr>
                        <a:t>Alternative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38735">
                    <a:lnT w="19050">
                      <a:solidFill>
                        <a:srgbClr val="A6A6A6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438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400" spc="-10" b="1">
                          <a:solidFill>
                            <a:srgbClr val="A6A6A6"/>
                          </a:solidFill>
                          <a:latin typeface="Trebuchet MS"/>
                          <a:cs typeface="Trebuchet MS"/>
                        </a:rPr>
                        <a:t>Conclusion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38735">
                    <a:lnT w="19050">
                      <a:solidFill>
                        <a:srgbClr val="A6A6A6"/>
                      </a:solidFill>
                      <a:prstDash val="solid"/>
                    </a:lnT>
                  </a:tcPr>
                </a:tc>
              </a:tr>
              <a:tr h="220345">
                <a:tc>
                  <a:txBody>
                    <a:bodyPr/>
                    <a:lstStyle/>
                    <a:p>
                      <a:pPr algn="ctr" marL="2540">
                        <a:lnSpc>
                          <a:spcPts val="1614"/>
                        </a:lnSpc>
                      </a:pPr>
                      <a:r>
                        <a:rPr dirty="0" sz="1400" spc="-10" b="1">
                          <a:solidFill>
                            <a:srgbClr val="A6A6A6"/>
                          </a:solidFill>
                          <a:latin typeface="Trebuchet MS"/>
                          <a:cs typeface="Trebuchet MS"/>
                        </a:rPr>
                        <a:t>Summary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6350">
                        <a:lnSpc>
                          <a:spcPts val="1614"/>
                        </a:lnSpc>
                      </a:pPr>
                      <a:r>
                        <a:rPr dirty="0" sz="1400" spc="-10" b="1">
                          <a:solidFill>
                            <a:srgbClr val="A6A6A6"/>
                          </a:solidFill>
                          <a:latin typeface="Trebuchet MS"/>
                          <a:cs typeface="Trebuchet MS"/>
                        </a:rPr>
                        <a:t>Overview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7620">
                        <a:lnSpc>
                          <a:spcPts val="1614"/>
                        </a:lnSpc>
                      </a:pPr>
                      <a:r>
                        <a:rPr dirty="0" sz="1400" spc="-10" b="1">
                          <a:solidFill>
                            <a:srgbClr val="A6A6A6"/>
                          </a:solidFill>
                          <a:latin typeface="Trebuchet MS"/>
                          <a:cs typeface="Trebuchet MS"/>
                        </a:rPr>
                        <a:t>Analysis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10795">
                        <a:lnSpc>
                          <a:spcPts val="1614"/>
                        </a:lnSpc>
                      </a:pPr>
                      <a:r>
                        <a:rPr dirty="0" sz="1400" spc="-10" b="1">
                          <a:solidFill>
                            <a:srgbClr val="A6A6A6"/>
                          </a:solidFill>
                          <a:latin typeface="Trebuchet MS"/>
                          <a:cs typeface="Trebuchet MS"/>
                        </a:rPr>
                        <a:t>Analysis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19685">
                        <a:lnSpc>
                          <a:spcPts val="1614"/>
                        </a:lnSpc>
                      </a:pPr>
                      <a:r>
                        <a:rPr dirty="0" sz="1400" spc="-10" b="1">
                          <a:latin typeface="Trebuchet MS"/>
                          <a:cs typeface="Trebuchet MS"/>
                        </a:rPr>
                        <a:t>Feasibility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14604">
                        <a:lnSpc>
                          <a:spcPts val="1614"/>
                        </a:lnSpc>
                      </a:pPr>
                      <a:r>
                        <a:rPr dirty="0" sz="1400" spc="-10" b="1">
                          <a:solidFill>
                            <a:srgbClr val="A6A6A6"/>
                          </a:solidFill>
                          <a:latin typeface="Trebuchet MS"/>
                          <a:cs typeface="Trebuchet MS"/>
                        </a:rPr>
                        <a:t>Solution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01425" y="76200"/>
            <a:ext cx="438150" cy="533400"/>
          </a:xfrm>
          <a:prstGeom prst="rect">
            <a:avLst/>
          </a:prstGeom>
        </p:spPr>
      </p:pic>
      <p:sp>
        <p:nvSpPr>
          <p:cNvPr id="6" name="object 6" descr=""/>
          <p:cNvSpPr/>
          <p:nvPr/>
        </p:nvSpPr>
        <p:spPr>
          <a:xfrm>
            <a:off x="3752850" y="1590674"/>
            <a:ext cx="2028825" cy="3695700"/>
          </a:xfrm>
          <a:custGeom>
            <a:avLst/>
            <a:gdLst/>
            <a:ahLst/>
            <a:cxnLst/>
            <a:rect l="l" t="t" r="r" b="b"/>
            <a:pathLst>
              <a:path w="2028825" h="3695700">
                <a:moveTo>
                  <a:pt x="1381125" y="685800"/>
                </a:moveTo>
                <a:lnTo>
                  <a:pt x="0" y="685800"/>
                </a:lnTo>
                <a:lnTo>
                  <a:pt x="0" y="962025"/>
                </a:lnTo>
                <a:lnTo>
                  <a:pt x="1381125" y="962025"/>
                </a:lnTo>
                <a:lnTo>
                  <a:pt x="1381125" y="685800"/>
                </a:lnTo>
                <a:close/>
              </a:path>
              <a:path w="2028825" h="3695700">
                <a:moveTo>
                  <a:pt x="1419225" y="0"/>
                </a:moveTo>
                <a:lnTo>
                  <a:pt x="981075" y="0"/>
                </a:lnTo>
                <a:lnTo>
                  <a:pt x="981075" y="276225"/>
                </a:lnTo>
                <a:lnTo>
                  <a:pt x="1419225" y="276225"/>
                </a:lnTo>
                <a:lnTo>
                  <a:pt x="1419225" y="0"/>
                </a:lnTo>
                <a:close/>
              </a:path>
              <a:path w="2028825" h="3695700">
                <a:moveTo>
                  <a:pt x="1485900" y="1371600"/>
                </a:moveTo>
                <a:lnTo>
                  <a:pt x="619125" y="1371600"/>
                </a:lnTo>
                <a:lnTo>
                  <a:pt x="619125" y="1647825"/>
                </a:lnTo>
                <a:lnTo>
                  <a:pt x="1485900" y="1647825"/>
                </a:lnTo>
                <a:lnTo>
                  <a:pt x="1485900" y="1371600"/>
                </a:lnTo>
                <a:close/>
              </a:path>
              <a:path w="2028825" h="3695700">
                <a:moveTo>
                  <a:pt x="1562100" y="2057400"/>
                </a:moveTo>
                <a:lnTo>
                  <a:pt x="1190625" y="2057400"/>
                </a:lnTo>
                <a:lnTo>
                  <a:pt x="1190625" y="2324100"/>
                </a:lnTo>
                <a:lnTo>
                  <a:pt x="1562100" y="2324100"/>
                </a:lnTo>
                <a:lnTo>
                  <a:pt x="1562100" y="2057400"/>
                </a:lnTo>
                <a:close/>
              </a:path>
              <a:path w="2028825" h="3695700">
                <a:moveTo>
                  <a:pt x="1857375" y="2733675"/>
                </a:moveTo>
                <a:lnTo>
                  <a:pt x="1095375" y="2733675"/>
                </a:lnTo>
                <a:lnTo>
                  <a:pt x="1095375" y="3009900"/>
                </a:lnTo>
                <a:lnTo>
                  <a:pt x="1857375" y="3009900"/>
                </a:lnTo>
                <a:lnTo>
                  <a:pt x="1857375" y="2733675"/>
                </a:lnTo>
                <a:close/>
              </a:path>
              <a:path w="2028825" h="3695700">
                <a:moveTo>
                  <a:pt x="2028825" y="3419475"/>
                </a:moveTo>
                <a:lnTo>
                  <a:pt x="971550" y="3419475"/>
                </a:lnTo>
                <a:lnTo>
                  <a:pt x="971550" y="3695700"/>
                </a:lnTo>
                <a:lnTo>
                  <a:pt x="2028825" y="3695700"/>
                </a:lnTo>
                <a:lnTo>
                  <a:pt x="2028825" y="3419475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5133975" y="5695950"/>
            <a:ext cx="1381125" cy="276225"/>
          </a:xfrm>
          <a:custGeom>
            <a:avLst/>
            <a:gdLst/>
            <a:ahLst/>
            <a:cxnLst/>
            <a:rect l="l" t="t" r="r" b="b"/>
            <a:pathLst>
              <a:path w="1381125" h="276225">
                <a:moveTo>
                  <a:pt x="1381125" y="0"/>
                </a:moveTo>
                <a:lnTo>
                  <a:pt x="0" y="0"/>
                </a:lnTo>
                <a:lnTo>
                  <a:pt x="0" y="276225"/>
                </a:lnTo>
                <a:lnTo>
                  <a:pt x="1381125" y="276225"/>
                </a:lnTo>
                <a:lnTo>
                  <a:pt x="1381125" y="0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/>
          <p:nvPr/>
        </p:nvSpPr>
        <p:spPr>
          <a:xfrm>
            <a:off x="3310001" y="1385950"/>
            <a:ext cx="0" cy="4791075"/>
          </a:xfrm>
          <a:custGeom>
            <a:avLst/>
            <a:gdLst/>
            <a:ahLst/>
            <a:cxnLst/>
            <a:rect l="l" t="t" r="r" b="b"/>
            <a:pathLst>
              <a:path w="0" h="4791075">
                <a:moveTo>
                  <a:pt x="0" y="0"/>
                </a:moveTo>
                <a:lnTo>
                  <a:pt x="0" y="4791011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 txBox="1"/>
          <p:nvPr/>
        </p:nvSpPr>
        <p:spPr>
          <a:xfrm>
            <a:off x="4367276" y="1640840"/>
            <a:ext cx="3054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10">
                <a:solidFill>
                  <a:srgbClr val="404040"/>
                </a:solidFill>
                <a:latin typeface="Segoe UI Emoji"/>
                <a:cs typeface="Segoe UI Emoji"/>
              </a:rPr>
              <a:t>$5.18</a:t>
            </a:r>
            <a:endParaRPr sz="900">
              <a:latin typeface="Segoe UI Emoji"/>
              <a:cs typeface="Segoe UI Emoji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3385820" y="2325115"/>
            <a:ext cx="3054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10">
                <a:solidFill>
                  <a:srgbClr val="404040"/>
                </a:solidFill>
                <a:latin typeface="Segoe UI Emoji"/>
                <a:cs typeface="Segoe UI Emoji"/>
              </a:rPr>
              <a:t>$1.61</a:t>
            </a:r>
            <a:endParaRPr sz="900">
              <a:latin typeface="Segoe UI Emoji"/>
              <a:cs typeface="Segoe UI Emoji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4010405" y="3008947"/>
            <a:ext cx="306070" cy="163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10">
                <a:solidFill>
                  <a:srgbClr val="404040"/>
                </a:solidFill>
                <a:latin typeface="Segoe UI Emoji"/>
                <a:cs typeface="Segoe UI Emoji"/>
              </a:rPr>
              <a:t>$3.88</a:t>
            </a:r>
            <a:endParaRPr sz="900">
              <a:latin typeface="Segoe UI Emoji"/>
              <a:cs typeface="Segoe UI Emoji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4583810" y="3693795"/>
            <a:ext cx="3054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10">
                <a:solidFill>
                  <a:srgbClr val="404040"/>
                </a:solidFill>
                <a:latin typeface="Segoe UI Emoji"/>
                <a:cs typeface="Segoe UI Emoji"/>
              </a:rPr>
              <a:t>$5.97</a:t>
            </a:r>
            <a:endParaRPr sz="900">
              <a:latin typeface="Segoe UI Emoji"/>
              <a:cs typeface="Segoe UI Emoji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4487290" y="4377626"/>
            <a:ext cx="306070" cy="163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10">
                <a:solidFill>
                  <a:srgbClr val="404040"/>
                </a:solidFill>
                <a:latin typeface="Segoe UI Emoji"/>
                <a:cs typeface="Segoe UI Emoji"/>
              </a:rPr>
              <a:t>$5.62</a:t>
            </a:r>
            <a:endParaRPr sz="900">
              <a:latin typeface="Segoe UI Emoji"/>
              <a:cs typeface="Segoe UI Emoji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4359528" y="5062473"/>
            <a:ext cx="3054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10">
                <a:solidFill>
                  <a:srgbClr val="404040"/>
                </a:solidFill>
                <a:latin typeface="Segoe UI Emoji"/>
                <a:cs typeface="Segoe UI Emoji"/>
              </a:rPr>
              <a:t>$5.15</a:t>
            </a:r>
            <a:endParaRPr sz="900">
              <a:latin typeface="Segoe UI Emoji"/>
              <a:cs typeface="Segoe UI Emoji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4772278" y="5746432"/>
            <a:ext cx="306705" cy="163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10">
                <a:solidFill>
                  <a:srgbClr val="404040"/>
                </a:solidFill>
                <a:latin typeface="Segoe UI Emoji"/>
                <a:cs typeface="Segoe UI Emoji"/>
              </a:rPr>
              <a:t>$6.65</a:t>
            </a:r>
            <a:endParaRPr sz="900">
              <a:latin typeface="Segoe UI Emoji"/>
              <a:cs typeface="Segoe UI Emoji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5266054" y="1640840"/>
            <a:ext cx="3054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10">
                <a:solidFill>
                  <a:srgbClr val="404040"/>
                </a:solidFill>
                <a:latin typeface="Segoe UI Emoji"/>
                <a:cs typeface="Segoe UI Emoji"/>
              </a:rPr>
              <a:t>$6.80</a:t>
            </a:r>
            <a:endParaRPr sz="900">
              <a:latin typeface="Segoe UI Emoji"/>
              <a:cs typeface="Segoe UI Emoji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5223509" y="2325115"/>
            <a:ext cx="3054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10">
                <a:solidFill>
                  <a:srgbClr val="404040"/>
                </a:solidFill>
                <a:latin typeface="Segoe UI Emoji"/>
                <a:cs typeface="Segoe UI Emoji"/>
              </a:rPr>
              <a:t>$6.65</a:t>
            </a:r>
            <a:endParaRPr sz="900">
              <a:latin typeface="Segoe UI Emoji"/>
              <a:cs typeface="Segoe UI Emoji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5329301" y="3008947"/>
            <a:ext cx="306705" cy="163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10">
                <a:solidFill>
                  <a:srgbClr val="404040"/>
                </a:solidFill>
                <a:latin typeface="Segoe UI Emoji"/>
                <a:cs typeface="Segoe UI Emoji"/>
              </a:rPr>
              <a:t>$7.03</a:t>
            </a:r>
            <a:endParaRPr sz="900">
              <a:latin typeface="Segoe UI Emoji"/>
              <a:cs typeface="Segoe UI Emoji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5401690" y="3693795"/>
            <a:ext cx="3054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10">
                <a:solidFill>
                  <a:srgbClr val="404040"/>
                </a:solidFill>
                <a:latin typeface="Segoe UI Emoji"/>
                <a:cs typeface="Segoe UI Emoji"/>
              </a:rPr>
              <a:t>$7.29</a:t>
            </a:r>
            <a:endParaRPr sz="900">
              <a:latin typeface="Segoe UI Emoji"/>
              <a:cs typeface="Segoe UI Emoji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5702934" y="4377626"/>
            <a:ext cx="306070" cy="163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10">
                <a:solidFill>
                  <a:srgbClr val="404040"/>
                </a:solidFill>
                <a:latin typeface="Segoe UI Emoji"/>
                <a:cs typeface="Segoe UI Emoji"/>
              </a:rPr>
              <a:t>$8.39</a:t>
            </a:r>
            <a:endParaRPr sz="900">
              <a:latin typeface="Segoe UI Emoji"/>
              <a:cs typeface="Segoe UI Emoji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5870575" y="5062473"/>
            <a:ext cx="30607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10">
                <a:solidFill>
                  <a:srgbClr val="404040"/>
                </a:solidFill>
                <a:latin typeface="Segoe UI Emoji"/>
                <a:cs typeface="Segoe UI Emoji"/>
              </a:rPr>
              <a:t>$9.00</a:t>
            </a:r>
            <a:endParaRPr sz="900">
              <a:latin typeface="Segoe UI Emoji"/>
              <a:cs typeface="Segoe UI Emoji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6611366" y="5746432"/>
            <a:ext cx="363220" cy="163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10">
                <a:solidFill>
                  <a:srgbClr val="404040"/>
                </a:solidFill>
                <a:latin typeface="Segoe UI Emoji"/>
                <a:cs typeface="Segoe UI Emoji"/>
              </a:rPr>
              <a:t>$11.69</a:t>
            </a:r>
            <a:endParaRPr sz="900">
              <a:latin typeface="Segoe UI Emoji"/>
              <a:cs typeface="Segoe UI Emoji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2360295" y="1564640"/>
            <a:ext cx="859790" cy="302260"/>
          </a:xfrm>
          <a:prstGeom prst="rect">
            <a:avLst/>
          </a:prstGeom>
        </p:spPr>
        <p:txBody>
          <a:bodyPr wrap="square" lIns="0" tIns="10160" rIns="0" bIns="0" rtlCol="0" vert="horz">
            <a:spAutoFit/>
          </a:bodyPr>
          <a:lstStyle/>
          <a:p>
            <a:pPr marL="180340" marR="5080" indent="-167640">
              <a:lnSpc>
                <a:spcPct val="101899"/>
              </a:lnSpc>
              <a:spcBef>
                <a:spcPts val="80"/>
              </a:spcBef>
            </a:pPr>
            <a:r>
              <a:rPr dirty="0" sz="900" spc="-120" b="1">
                <a:solidFill>
                  <a:srgbClr val="585858"/>
                </a:solidFill>
                <a:latin typeface="Tahoma"/>
                <a:cs typeface="Tahoma"/>
              </a:rPr>
              <a:t>52</a:t>
            </a:r>
            <a:r>
              <a:rPr dirty="0" sz="900" spc="-50" b="1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dirty="0" sz="900" spc="-55" b="1">
                <a:solidFill>
                  <a:srgbClr val="585858"/>
                </a:solidFill>
                <a:latin typeface="Tahoma"/>
                <a:cs typeface="Tahoma"/>
              </a:rPr>
              <a:t>Week</a:t>
            </a:r>
            <a:r>
              <a:rPr dirty="0" sz="900" spc="-45" b="1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dirty="0" sz="900" spc="-60" b="1">
                <a:solidFill>
                  <a:srgbClr val="585858"/>
                </a:solidFill>
                <a:latin typeface="Tahoma"/>
                <a:cs typeface="Tahoma"/>
              </a:rPr>
              <a:t>Market </a:t>
            </a:r>
            <a:r>
              <a:rPr dirty="0" sz="900" spc="-10" b="1">
                <a:solidFill>
                  <a:srgbClr val="585858"/>
                </a:solidFill>
                <a:latin typeface="Tahoma"/>
                <a:cs typeface="Tahoma"/>
              </a:rPr>
              <a:t>High/Low</a:t>
            </a:r>
            <a:endParaRPr sz="900">
              <a:latin typeface="Tahoma"/>
              <a:cs typeface="Tahoma"/>
            </a:endParaRPr>
          </a:p>
        </p:txBody>
      </p:sp>
      <p:sp>
        <p:nvSpPr>
          <p:cNvPr id="24" name="object 24" descr=""/>
          <p:cNvSpPr txBox="1"/>
          <p:nvPr/>
        </p:nvSpPr>
        <p:spPr>
          <a:xfrm>
            <a:off x="2089785" y="2318448"/>
            <a:ext cx="1125220" cy="163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75" b="1">
                <a:solidFill>
                  <a:srgbClr val="585858"/>
                </a:solidFill>
                <a:latin typeface="Tahoma"/>
                <a:cs typeface="Tahoma"/>
              </a:rPr>
              <a:t>EV/Revenue</a:t>
            </a:r>
            <a:r>
              <a:rPr dirty="0" sz="900" spc="-35" b="1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dirty="0" sz="900" spc="-70" b="1">
                <a:solidFill>
                  <a:srgbClr val="585858"/>
                </a:solidFill>
                <a:latin typeface="Tahoma"/>
                <a:cs typeface="Tahoma"/>
              </a:rPr>
              <a:t>FY2023A</a:t>
            </a:r>
            <a:endParaRPr sz="900">
              <a:latin typeface="Tahoma"/>
              <a:cs typeface="Tahoma"/>
            </a:endParaRPr>
          </a:p>
        </p:txBody>
      </p:sp>
      <p:sp>
        <p:nvSpPr>
          <p:cNvPr id="25" name="object 25" descr=""/>
          <p:cNvSpPr txBox="1"/>
          <p:nvPr/>
        </p:nvSpPr>
        <p:spPr>
          <a:xfrm>
            <a:off x="2162429" y="3003169"/>
            <a:ext cx="105092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95" b="1">
                <a:solidFill>
                  <a:srgbClr val="585858"/>
                </a:solidFill>
                <a:latin typeface="Tahoma"/>
                <a:cs typeface="Tahoma"/>
              </a:rPr>
              <a:t>EV/EBITDA</a:t>
            </a:r>
            <a:r>
              <a:rPr dirty="0" sz="900" spc="-10" b="1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dirty="0" sz="900" spc="-70" b="1">
                <a:solidFill>
                  <a:srgbClr val="585858"/>
                </a:solidFill>
                <a:latin typeface="Tahoma"/>
                <a:cs typeface="Tahoma"/>
              </a:rPr>
              <a:t>FY2023A</a:t>
            </a:r>
            <a:endParaRPr sz="900">
              <a:latin typeface="Tahoma"/>
              <a:cs typeface="Tahoma"/>
            </a:endParaRPr>
          </a:p>
        </p:txBody>
      </p:sp>
      <p:sp>
        <p:nvSpPr>
          <p:cNvPr id="26" name="object 26" descr=""/>
          <p:cNvSpPr txBox="1"/>
          <p:nvPr/>
        </p:nvSpPr>
        <p:spPr>
          <a:xfrm>
            <a:off x="2543555" y="3687127"/>
            <a:ext cx="668020" cy="163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90" b="1">
                <a:solidFill>
                  <a:srgbClr val="585858"/>
                </a:solidFill>
                <a:latin typeface="Tahoma"/>
                <a:cs typeface="Tahoma"/>
              </a:rPr>
              <a:t>P/E</a:t>
            </a:r>
            <a:r>
              <a:rPr dirty="0" sz="900" spc="-95" b="1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dirty="0" sz="900" spc="-70" b="1">
                <a:solidFill>
                  <a:srgbClr val="585858"/>
                </a:solidFill>
                <a:latin typeface="Tahoma"/>
                <a:cs typeface="Tahoma"/>
              </a:rPr>
              <a:t>FY2023A</a:t>
            </a:r>
            <a:endParaRPr sz="900">
              <a:latin typeface="Tahoma"/>
              <a:cs typeface="Tahoma"/>
            </a:endParaRPr>
          </a:p>
        </p:txBody>
      </p:sp>
      <p:sp>
        <p:nvSpPr>
          <p:cNvPr id="27" name="object 27" descr=""/>
          <p:cNvSpPr txBox="1"/>
          <p:nvPr/>
        </p:nvSpPr>
        <p:spPr>
          <a:xfrm>
            <a:off x="2102485" y="4371975"/>
            <a:ext cx="110744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35" b="1">
                <a:solidFill>
                  <a:srgbClr val="585858"/>
                </a:solidFill>
                <a:latin typeface="Tahoma"/>
                <a:cs typeface="Tahoma"/>
              </a:rPr>
              <a:t>DCF</a:t>
            </a:r>
            <a:r>
              <a:rPr dirty="0" sz="900" spc="-45" b="1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dirty="0" sz="900" spc="-95" b="1">
                <a:solidFill>
                  <a:srgbClr val="585858"/>
                </a:solidFill>
                <a:latin typeface="Tahoma"/>
                <a:cs typeface="Tahoma"/>
              </a:rPr>
              <a:t>EBITDA</a:t>
            </a:r>
            <a:r>
              <a:rPr dirty="0" sz="900" spc="-40" b="1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dirty="0" sz="900" spc="-30" b="1">
                <a:solidFill>
                  <a:srgbClr val="585858"/>
                </a:solidFill>
                <a:latin typeface="Tahoma"/>
                <a:cs typeface="Tahoma"/>
              </a:rPr>
              <a:t>multiple</a:t>
            </a:r>
            <a:endParaRPr sz="900">
              <a:latin typeface="Tahoma"/>
              <a:cs typeface="Tahoma"/>
            </a:endParaRPr>
          </a:p>
        </p:txBody>
      </p:sp>
      <p:sp>
        <p:nvSpPr>
          <p:cNvPr id="28" name="object 28" descr=""/>
          <p:cNvSpPr txBox="1"/>
          <p:nvPr/>
        </p:nvSpPr>
        <p:spPr>
          <a:xfrm>
            <a:off x="1995551" y="5055806"/>
            <a:ext cx="1215390" cy="163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30" b="1">
                <a:solidFill>
                  <a:srgbClr val="585858"/>
                </a:solidFill>
                <a:latin typeface="Tahoma"/>
                <a:cs typeface="Tahoma"/>
              </a:rPr>
              <a:t>DCF</a:t>
            </a:r>
            <a:r>
              <a:rPr dirty="0" sz="900" spc="-10" b="1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dirty="0" sz="900" spc="-60" b="1">
                <a:solidFill>
                  <a:srgbClr val="585858"/>
                </a:solidFill>
                <a:latin typeface="Tahoma"/>
                <a:cs typeface="Tahoma"/>
              </a:rPr>
              <a:t>Perpetuity</a:t>
            </a:r>
            <a:r>
              <a:rPr dirty="0" sz="900" spc="-55" b="1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dirty="0" sz="900" spc="-50" b="1">
                <a:solidFill>
                  <a:srgbClr val="585858"/>
                </a:solidFill>
                <a:latin typeface="Tahoma"/>
                <a:cs typeface="Tahoma"/>
              </a:rPr>
              <a:t>Growth</a:t>
            </a:r>
            <a:endParaRPr sz="900">
              <a:latin typeface="Tahoma"/>
              <a:cs typeface="Tahoma"/>
            </a:endParaRPr>
          </a:p>
        </p:txBody>
      </p:sp>
      <p:sp>
        <p:nvSpPr>
          <p:cNvPr id="29" name="object 29" descr=""/>
          <p:cNvSpPr txBox="1"/>
          <p:nvPr/>
        </p:nvSpPr>
        <p:spPr>
          <a:xfrm>
            <a:off x="2583179" y="5740717"/>
            <a:ext cx="58166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85" b="1">
                <a:solidFill>
                  <a:srgbClr val="585858"/>
                </a:solidFill>
                <a:latin typeface="Tahoma"/>
                <a:cs typeface="Tahoma"/>
              </a:rPr>
              <a:t>EV/EBITDA</a:t>
            </a:r>
            <a:endParaRPr sz="900">
              <a:latin typeface="Tahoma"/>
              <a:cs typeface="Tahoma"/>
            </a:endParaRPr>
          </a:p>
        </p:txBody>
      </p:sp>
      <p:grpSp>
        <p:nvGrpSpPr>
          <p:cNvPr id="30" name="object 30" descr=""/>
          <p:cNvGrpSpPr/>
          <p:nvPr/>
        </p:nvGrpSpPr>
        <p:grpSpPr>
          <a:xfrm>
            <a:off x="4991100" y="1276350"/>
            <a:ext cx="142875" cy="4846320"/>
            <a:chOff x="4991100" y="1276350"/>
            <a:chExt cx="142875" cy="4846320"/>
          </a:xfrm>
        </p:grpSpPr>
        <p:sp>
          <p:nvSpPr>
            <p:cNvPr id="31" name="object 31" descr=""/>
            <p:cNvSpPr/>
            <p:nvPr/>
          </p:nvSpPr>
          <p:spPr>
            <a:xfrm>
              <a:off x="5062601" y="1443101"/>
              <a:ext cx="10795" cy="4665345"/>
            </a:xfrm>
            <a:custGeom>
              <a:avLst/>
              <a:gdLst/>
              <a:ahLst/>
              <a:cxnLst/>
              <a:rect l="l" t="t" r="r" b="b"/>
              <a:pathLst>
                <a:path w="10795" h="4665345">
                  <a:moveTo>
                    <a:pt x="10287" y="4665268"/>
                  </a:moveTo>
                  <a:lnTo>
                    <a:pt x="0" y="0"/>
                  </a:lnTo>
                </a:path>
              </a:pathLst>
            </a:custGeom>
            <a:ln w="28575">
              <a:solidFill>
                <a:srgbClr val="C00000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 descr=""/>
            <p:cNvSpPr/>
            <p:nvPr/>
          </p:nvSpPr>
          <p:spPr>
            <a:xfrm>
              <a:off x="4991100" y="1276350"/>
              <a:ext cx="142875" cy="123825"/>
            </a:xfrm>
            <a:custGeom>
              <a:avLst/>
              <a:gdLst/>
              <a:ahLst/>
              <a:cxnLst/>
              <a:rect l="l" t="t" r="r" b="b"/>
              <a:pathLst>
                <a:path w="142875" h="123825">
                  <a:moveTo>
                    <a:pt x="142875" y="0"/>
                  </a:moveTo>
                  <a:lnTo>
                    <a:pt x="0" y="0"/>
                  </a:lnTo>
                  <a:lnTo>
                    <a:pt x="71500" y="123825"/>
                  </a:lnTo>
                  <a:lnTo>
                    <a:pt x="142875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/>
          </p:txBody>
        </p:sp>
      </p:grpSp>
      <p:graphicFrame>
        <p:nvGraphicFramePr>
          <p:cNvPr id="33" name="object 33" descr=""/>
          <p:cNvGraphicFramePr>
            <a:graphicFrameLocks noGrp="1"/>
          </p:cNvGraphicFramePr>
          <p:nvPr/>
        </p:nvGraphicFramePr>
        <p:xfrm>
          <a:off x="342900" y="1400175"/>
          <a:ext cx="1447800" cy="47815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71600"/>
              </a:tblGrid>
              <a:tr h="619125">
                <a:tc>
                  <a:txBody>
                    <a:bodyPr/>
                    <a:lstStyle/>
                    <a:p>
                      <a:pPr marL="365125">
                        <a:lnSpc>
                          <a:spcPct val="100000"/>
                        </a:lnSpc>
                        <a:spcBef>
                          <a:spcPts val="1460"/>
                        </a:spcBef>
                      </a:pPr>
                      <a:r>
                        <a:rPr dirty="0" sz="1550" spc="-10" b="1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Market</a:t>
                      </a:r>
                      <a:endParaRPr sz="1550">
                        <a:latin typeface="Tahoma"/>
                        <a:cs typeface="Tahoma"/>
                      </a:endParaRPr>
                    </a:p>
                  </a:txBody>
                  <a:tcPr marL="0" marR="0" marB="0" marT="185420">
                    <a:solidFill>
                      <a:srgbClr val="0A2F41"/>
                    </a:solidFill>
                  </a:tcPr>
                </a:tc>
              </a:tr>
              <a:tr h="2133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5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100"/>
                        </a:spcBef>
                      </a:pPr>
                      <a:endParaRPr sz="1550">
                        <a:latin typeface="Times New Roman"/>
                        <a:cs typeface="Times New Roman"/>
                      </a:endParaRPr>
                    </a:p>
                    <a:p>
                      <a:pPr marL="156845" marR="109855" indent="-42545">
                        <a:lnSpc>
                          <a:spcPct val="101000"/>
                        </a:lnSpc>
                        <a:spcBef>
                          <a:spcPts val="5"/>
                        </a:spcBef>
                      </a:pPr>
                      <a:r>
                        <a:rPr dirty="0" sz="1550" spc="-50" b="1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Comparable </a:t>
                      </a:r>
                      <a:r>
                        <a:rPr dirty="0" sz="1550" spc="-10" b="1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Companies</a:t>
                      </a:r>
                      <a:endParaRPr sz="155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solidFill>
                      <a:srgbClr val="585858"/>
                    </a:solidFill>
                  </a:tcPr>
                </a:tc>
              </a:tr>
              <a:tr h="14668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endParaRPr sz="1550">
                        <a:latin typeface="Times New Roman"/>
                        <a:cs typeface="Times New Roman"/>
                      </a:endParaRPr>
                    </a:p>
                    <a:p>
                      <a:pPr marL="248285" marR="237490" indent="55244">
                        <a:lnSpc>
                          <a:spcPct val="101000"/>
                        </a:lnSpc>
                      </a:pPr>
                      <a:r>
                        <a:rPr dirty="0" sz="1550" spc="-25" b="1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Intrinsic </a:t>
                      </a:r>
                      <a:r>
                        <a:rPr dirty="0" sz="1550" spc="-65" b="1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Valuation</a:t>
                      </a:r>
                      <a:endParaRPr sz="155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solidFill>
                      <a:srgbClr val="7E7E7E"/>
                    </a:solidFill>
                  </a:tcPr>
                </a:tc>
              </a:tr>
              <a:tr h="561975">
                <a:tc>
                  <a:txBody>
                    <a:bodyPr/>
                    <a:lstStyle/>
                    <a:p>
                      <a:pPr marL="93345" marR="81915" indent="116839">
                        <a:lnSpc>
                          <a:spcPct val="100899"/>
                        </a:lnSpc>
                        <a:spcBef>
                          <a:spcPts val="300"/>
                        </a:spcBef>
                      </a:pPr>
                      <a:r>
                        <a:rPr dirty="0" sz="1550" spc="-10" b="1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Precedent </a:t>
                      </a:r>
                      <a:r>
                        <a:rPr dirty="0" sz="1550" spc="-60" b="1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Transactions</a:t>
                      </a:r>
                      <a:endParaRPr sz="1550">
                        <a:latin typeface="Tahoma"/>
                        <a:cs typeface="Tahoma"/>
                      </a:endParaRPr>
                    </a:p>
                  </a:txBody>
                  <a:tcPr marL="0" marR="0" marB="0" marT="38100">
                    <a:solidFill>
                      <a:srgbClr val="BEBEBE"/>
                    </a:solidFill>
                  </a:tcPr>
                </a:tc>
              </a:tr>
            </a:tbl>
          </a:graphicData>
        </a:graphic>
      </p:graphicFrame>
      <p:sp>
        <p:nvSpPr>
          <p:cNvPr id="34" name="object 34" descr=""/>
          <p:cNvSpPr txBox="1"/>
          <p:nvPr/>
        </p:nvSpPr>
        <p:spPr>
          <a:xfrm>
            <a:off x="4577334" y="835278"/>
            <a:ext cx="935355" cy="3898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ts val="1430"/>
              </a:lnSpc>
              <a:spcBef>
                <a:spcPts val="100"/>
              </a:spcBef>
            </a:pPr>
            <a:r>
              <a:rPr dirty="0" sz="1200">
                <a:latin typeface="Segoe UI Emoji"/>
                <a:cs typeface="Segoe UI Emoji"/>
              </a:rPr>
              <a:t>Current</a:t>
            </a:r>
            <a:r>
              <a:rPr dirty="0" sz="1200" spc="-114">
                <a:latin typeface="Segoe UI Emoji"/>
                <a:cs typeface="Segoe UI Emoji"/>
              </a:rPr>
              <a:t> </a:t>
            </a:r>
            <a:r>
              <a:rPr dirty="0" sz="1200" spc="-10">
                <a:latin typeface="Segoe UI Emoji"/>
                <a:cs typeface="Segoe UI Emoji"/>
              </a:rPr>
              <a:t>Price:</a:t>
            </a:r>
            <a:endParaRPr sz="1200">
              <a:latin typeface="Segoe UI Emoji"/>
              <a:cs typeface="Segoe UI Emoji"/>
            </a:endParaRPr>
          </a:p>
          <a:p>
            <a:pPr algn="ctr">
              <a:lnSpc>
                <a:spcPts val="1430"/>
              </a:lnSpc>
            </a:pPr>
            <a:r>
              <a:rPr dirty="0" sz="1200" spc="-10" b="1">
                <a:latin typeface="Tahoma"/>
                <a:cs typeface="Tahoma"/>
              </a:rPr>
              <a:t>$6.28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35" name="object 35" descr=""/>
          <p:cNvGrpSpPr/>
          <p:nvPr/>
        </p:nvGrpSpPr>
        <p:grpSpPr>
          <a:xfrm>
            <a:off x="7558151" y="1666875"/>
            <a:ext cx="3695700" cy="1191260"/>
            <a:chOff x="7558151" y="1666875"/>
            <a:chExt cx="3695700" cy="1191260"/>
          </a:xfrm>
        </p:grpSpPr>
        <p:sp>
          <p:nvSpPr>
            <p:cNvPr id="36" name="object 36" descr=""/>
            <p:cNvSpPr/>
            <p:nvPr/>
          </p:nvSpPr>
          <p:spPr>
            <a:xfrm>
              <a:off x="7724775" y="1800225"/>
              <a:ext cx="409575" cy="1047750"/>
            </a:xfrm>
            <a:custGeom>
              <a:avLst/>
              <a:gdLst/>
              <a:ahLst/>
              <a:cxnLst/>
              <a:rect l="l" t="t" r="r" b="b"/>
              <a:pathLst>
                <a:path w="409575" h="1047750">
                  <a:moveTo>
                    <a:pt x="409575" y="0"/>
                  </a:moveTo>
                  <a:lnTo>
                    <a:pt x="0" y="0"/>
                  </a:lnTo>
                  <a:lnTo>
                    <a:pt x="0" y="1047750"/>
                  </a:lnTo>
                  <a:lnTo>
                    <a:pt x="409575" y="1047750"/>
                  </a:lnTo>
                  <a:lnTo>
                    <a:pt x="409575" y="0"/>
                  </a:lnTo>
                  <a:close/>
                </a:path>
              </a:pathLst>
            </a:custGeom>
            <a:solidFill>
              <a:srgbClr val="D5D5D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 descr=""/>
            <p:cNvSpPr/>
            <p:nvPr/>
          </p:nvSpPr>
          <p:spPr>
            <a:xfrm>
              <a:off x="8458200" y="1771650"/>
              <a:ext cx="409575" cy="1076325"/>
            </a:xfrm>
            <a:custGeom>
              <a:avLst/>
              <a:gdLst/>
              <a:ahLst/>
              <a:cxnLst/>
              <a:rect l="l" t="t" r="r" b="b"/>
              <a:pathLst>
                <a:path w="409575" h="1076325">
                  <a:moveTo>
                    <a:pt x="409575" y="0"/>
                  </a:moveTo>
                  <a:lnTo>
                    <a:pt x="0" y="0"/>
                  </a:lnTo>
                  <a:lnTo>
                    <a:pt x="0" y="1076325"/>
                  </a:lnTo>
                  <a:lnTo>
                    <a:pt x="409575" y="1076325"/>
                  </a:lnTo>
                  <a:lnTo>
                    <a:pt x="409575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 descr=""/>
            <p:cNvSpPr/>
            <p:nvPr/>
          </p:nvSpPr>
          <p:spPr>
            <a:xfrm>
              <a:off x="9201150" y="1743075"/>
              <a:ext cx="409575" cy="1104900"/>
            </a:xfrm>
            <a:custGeom>
              <a:avLst/>
              <a:gdLst/>
              <a:ahLst/>
              <a:cxnLst/>
              <a:rect l="l" t="t" r="r" b="b"/>
              <a:pathLst>
                <a:path w="409575" h="1104900">
                  <a:moveTo>
                    <a:pt x="409575" y="0"/>
                  </a:moveTo>
                  <a:lnTo>
                    <a:pt x="0" y="0"/>
                  </a:lnTo>
                  <a:lnTo>
                    <a:pt x="0" y="1104900"/>
                  </a:lnTo>
                  <a:lnTo>
                    <a:pt x="409575" y="1104900"/>
                  </a:lnTo>
                  <a:lnTo>
                    <a:pt x="409575" y="0"/>
                  </a:lnTo>
                  <a:close/>
                </a:path>
              </a:pathLst>
            </a:custGeom>
            <a:solidFill>
              <a:srgbClr val="95959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 descr=""/>
            <p:cNvSpPr/>
            <p:nvPr/>
          </p:nvSpPr>
          <p:spPr>
            <a:xfrm>
              <a:off x="9934575" y="1714500"/>
              <a:ext cx="409575" cy="1133475"/>
            </a:xfrm>
            <a:custGeom>
              <a:avLst/>
              <a:gdLst/>
              <a:ahLst/>
              <a:cxnLst/>
              <a:rect l="l" t="t" r="r" b="b"/>
              <a:pathLst>
                <a:path w="409575" h="1133475">
                  <a:moveTo>
                    <a:pt x="409575" y="0"/>
                  </a:moveTo>
                  <a:lnTo>
                    <a:pt x="0" y="0"/>
                  </a:lnTo>
                  <a:lnTo>
                    <a:pt x="0" y="1133475"/>
                  </a:lnTo>
                  <a:lnTo>
                    <a:pt x="409575" y="1133475"/>
                  </a:lnTo>
                  <a:lnTo>
                    <a:pt x="409575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 descr=""/>
            <p:cNvSpPr/>
            <p:nvPr/>
          </p:nvSpPr>
          <p:spPr>
            <a:xfrm>
              <a:off x="10677525" y="1666875"/>
              <a:ext cx="409575" cy="1181100"/>
            </a:xfrm>
            <a:custGeom>
              <a:avLst/>
              <a:gdLst/>
              <a:ahLst/>
              <a:cxnLst/>
              <a:rect l="l" t="t" r="r" b="b"/>
              <a:pathLst>
                <a:path w="409575" h="1181100">
                  <a:moveTo>
                    <a:pt x="409575" y="0"/>
                  </a:moveTo>
                  <a:lnTo>
                    <a:pt x="0" y="0"/>
                  </a:lnTo>
                  <a:lnTo>
                    <a:pt x="0" y="1181100"/>
                  </a:lnTo>
                  <a:lnTo>
                    <a:pt x="409575" y="1181100"/>
                  </a:lnTo>
                  <a:lnTo>
                    <a:pt x="4095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 descr=""/>
            <p:cNvSpPr/>
            <p:nvPr/>
          </p:nvSpPr>
          <p:spPr>
            <a:xfrm>
              <a:off x="7558151" y="2852800"/>
              <a:ext cx="3695700" cy="0"/>
            </a:xfrm>
            <a:custGeom>
              <a:avLst/>
              <a:gdLst/>
              <a:ahLst/>
              <a:cxnLst/>
              <a:rect l="l" t="t" r="r" b="b"/>
              <a:pathLst>
                <a:path w="3695700" h="0">
                  <a:moveTo>
                    <a:pt x="0" y="0"/>
                  </a:moveTo>
                  <a:lnTo>
                    <a:pt x="3695700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2" name="object 42" descr=""/>
          <p:cNvSpPr txBox="1"/>
          <p:nvPr/>
        </p:nvSpPr>
        <p:spPr>
          <a:xfrm>
            <a:off x="7584440" y="1414081"/>
            <a:ext cx="3652520" cy="24320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dirty="0" baseline="-41666" sz="2100">
                <a:latin typeface="Segoe UI Emoji"/>
                <a:cs typeface="Segoe UI Emoji"/>
              </a:rPr>
              <a:t>$760.33</a:t>
            </a:r>
            <a:r>
              <a:rPr dirty="0" baseline="-41666" sz="2100" spc="127">
                <a:latin typeface="Segoe UI Emoji"/>
                <a:cs typeface="Segoe UI Emoji"/>
              </a:rPr>
              <a:t>  </a:t>
            </a:r>
            <a:r>
              <a:rPr dirty="0" baseline="-29761" sz="2100">
                <a:latin typeface="Segoe UI Emoji"/>
                <a:cs typeface="Segoe UI Emoji"/>
              </a:rPr>
              <a:t>$783.90</a:t>
            </a:r>
            <a:r>
              <a:rPr dirty="0" baseline="-29761" sz="2100" spc="150">
                <a:latin typeface="Segoe UI Emoji"/>
                <a:cs typeface="Segoe UI Emoji"/>
              </a:rPr>
              <a:t>  </a:t>
            </a:r>
            <a:r>
              <a:rPr dirty="0" baseline="-21825" sz="2100">
                <a:latin typeface="Segoe UI Emoji"/>
                <a:cs typeface="Segoe UI Emoji"/>
              </a:rPr>
              <a:t>$802.14</a:t>
            </a:r>
            <a:r>
              <a:rPr dirty="0" baseline="-21825" sz="2100" spc="157">
                <a:latin typeface="Segoe UI Emoji"/>
                <a:cs typeface="Segoe UI Emoji"/>
              </a:rPr>
              <a:t>  </a:t>
            </a:r>
            <a:r>
              <a:rPr dirty="0" baseline="-13888" sz="2100">
                <a:latin typeface="Segoe UI Emoji"/>
                <a:cs typeface="Segoe UI Emoji"/>
              </a:rPr>
              <a:t>$823.03</a:t>
            </a:r>
            <a:r>
              <a:rPr dirty="0" baseline="-13888" sz="2100" spc="157">
                <a:latin typeface="Segoe UI Emoji"/>
                <a:cs typeface="Segoe UI Emoji"/>
              </a:rPr>
              <a:t>  </a:t>
            </a:r>
            <a:r>
              <a:rPr dirty="0" sz="1400" spc="-10">
                <a:latin typeface="Segoe UI Emoji"/>
                <a:cs typeface="Segoe UI Emoji"/>
              </a:rPr>
              <a:t>$854.16</a:t>
            </a:r>
            <a:endParaRPr sz="1400">
              <a:latin typeface="Segoe UI Emoji"/>
              <a:cs typeface="Segoe UI Emoji"/>
            </a:endParaRPr>
          </a:p>
        </p:txBody>
      </p:sp>
      <p:grpSp>
        <p:nvGrpSpPr>
          <p:cNvPr id="43" name="object 43" descr=""/>
          <p:cNvGrpSpPr/>
          <p:nvPr/>
        </p:nvGrpSpPr>
        <p:grpSpPr>
          <a:xfrm>
            <a:off x="7928991" y="1152588"/>
            <a:ext cx="2953385" cy="276225"/>
            <a:chOff x="7928991" y="1152588"/>
            <a:chExt cx="2953385" cy="276225"/>
          </a:xfrm>
        </p:grpSpPr>
        <p:sp>
          <p:nvSpPr>
            <p:cNvPr id="44" name="object 44" descr=""/>
            <p:cNvSpPr/>
            <p:nvPr/>
          </p:nvSpPr>
          <p:spPr>
            <a:xfrm>
              <a:off x="7928991" y="1184909"/>
              <a:ext cx="2953385" cy="183515"/>
            </a:xfrm>
            <a:custGeom>
              <a:avLst/>
              <a:gdLst/>
              <a:ahLst/>
              <a:cxnLst/>
              <a:rect l="l" t="t" r="r" b="b"/>
              <a:pathLst>
                <a:path w="2953384" h="183515">
                  <a:moveTo>
                    <a:pt x="2867026" y="28572"/>
                  </a:moveTo>
                  <a:lnTo>
                    <a:pt x="0" y="154939"/>
                  </a:lnTo>
                  <a:lnTo>
                    <a:pt x="1142" y="183514"/>
                  </a:lnTo>
                  <a:lnTo>
                    <a:pt x="2868298" y="57147"/>
                  </a:lnTo>
                  <a:lnTo>
                    <a:pt x="2867026" y="28572"/>
                  </a:lnTo>
                  <a:close/>
                </a:path>
                <a:path w="2953384" h="183515">
                  <a:moveTo>
                    <a:pt x="2928257" y="27939"/>
                  </a:moveTo>
                  <a:lnTo>
                    <a:pt x="2881376" y="27939"/>
                  </a:lnTo>
                  <a:lnTo>
                    <a:pt x="2882645" y="56514"/>
                  </a:lnTo>
                  <a:lnTo>
                    <a:pt x="2868298" y="57147"/>
                  </a:lnTo>
                  <a:lnTo>
                    <a:pt x="2869564" y="85598"/>
                  </a:lnTo>
                  <a:lnTo>
                    <a:pt x="2953257" y="39115"/>
                  </a:lnTo>
                  <a:lnTo>
                    <a:pt x="2928257" y="27939"/>
                  </a:lnTo>
                  <a:close/>
                </a:path>
                <a:path w="2953384" h="183515">
                  <a:moveTo>
                    <a:pt x="2881376" y="27939"/>
                  </a:moveTo>
                  <a:lnTo>
                    <a:pt x="2867026" y="28572"/>
                  </a:lnTo>
                  <a:lnTo>
                    <a:pt x="2868270" y="56514"/>
                  </a:lnTo>
                  <a:lnTo>
                    <a:pt x="2868298" y="57147"/>
                  </a:lnTo>
                  <a:lnTo>
                    <a:pt x="2882645" y="56514"/>
                  </a:lnTo>
                  <a:lnTo>
                    <a:pt x="2881404" y="28572"/>
                  </a:lnTo>
                  <a:lnTo>
                    <a:pt x="2881376" y="27939"/>
                  </a:lnTo>
                  <a:close/>
                </a:path>
                <a:path w="2953384" h="183515">
                  <a:moveTo>
                    <a:pt x="2865754" y="0"/>
                  </a:moveTo>
                  <a:lnTo>
                    <a:pt x="2866998" y="27939"/>
                  </a:lnTo>
                  <a:lnTo>
                    <a:pt x="2867026" y="28572"/>
                  </a:lnTo>
                  <a:lnTo>
                    <a:pt x="2881376" y="27939"/>
                  </a:lnTo>
                  <a:lnTo>
                    <a:pt x="2928257" y="27939"/>
                  </a:lnTo>
                  <a:lnTo>
                    <a:pt x="286575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 descr=""/>
            <p:cNvSpPr/>
            <p:nvPr/>
          </p:nvSpPr>
          <p:spPr>
            <a:xfrm>
              <a:off x="9167876" y="1157350"/>
              <a:ext cx="485775" cy="266700"/>
            </a:xfrm>
            <a:custGeom>
              <a:avLst/>
              <a:gdLst/>
              <a:ahLst/>
              <a:cxnLst/>
              <a:rect l="l" t="t" r="r" b="b"/>
              <a:pathLst>
                <a:path w="485775" h="266700">
                  <a:moveTo>
                    <a:pt x="242824" y="0"/>
                  </a:moveTo>
                  <a:lnTo>
                    <a:pt x="187145" y="3521"/>
                  </a:lnTo>
                  <a:lnTo>
                    <a:pt x="136034" y="13551"/>
                  </a:lnTo>
                  <a:lnTo>
                    <a:pt x="90948" y="29291"/>
                  </a:lnTo>
                  <a:lnTo>
                    <a:pt x="53344" y="49940"/>
                  </a:lnTo>
                  <a:lnTo>
                    <a:pt x="6412" y="102770"/>
                  </a:lnTo>
                  <a:lnTo>
                    <a:pt x="0" y="133350"/>
                  </a:lnTo>
                  <a:lnTo>
                    <a:pt x="6412" y="163889"/>
                  </a:lnTo>
                  <a:lnTo>
                    <a:pt x="53344" y="216705"/>
                  </a:lnTo>
                  <a:lnTo>
                    <a:pt x="90948" y="237368"/>
                  </a:lnTo>
                  <a:lnTo>
                    <a:pt x="136034" y="253126"/>
                  </a:lnTo>
                  <a:lnTo>
                    <a:pt x="187145" y="263172"/>
                  </a:lnTo>
                  <a:lnTo>
                    <a:pt x="242824" y="266700"/>
                  </a:lnTo>
                  <a:lnTo>
                    <a:pt x="298509" y="263172"/>
                  </a:lnTo>
                  <a:lnTo>
                    <a:pt x="349638" y="253126"/>
                  </a:lnTo>
                  <a:lnTo>
                    <a:pt x="394749" y="237368"/>
                  </a:lnTo>
                  <a:lnTo>
                    <a:pt x="432380" y="216705"/>
                  </a:lnTo>
                  <a:lnTo>
                    <a:pt x="479355" y="163889"/>
                  </a:lnTo>
                  <a:lnTo>
                    <a:pt x="485775" y="133350"/>
                  </a:lnTo>
                  <a:lnTo>
                    <a:pt x="479355" y="102770"/>
                  </a:lnTo>
                  <a:lnTo>
                    <a:pt x="432380" y="49940"/>
                  </a:lnTo>
                  <a:lnTo>
                    <a:pt x="394749" y="29291"/>
                  </a:lnTo>
                  <a:lnTo>
                    <a:pt x="349638" y="13551"/>
                  </a:lnTo>
                  <a:lnTo>
                    <a:pt x="298509" y="3521"/>
                  </a:lnTo>
                  <a:lnTo>
                    <a:pt x="24282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 descr=""/>
            <p:cNvSpPr/>
            <p:nvPr/>
          </p:nvSpPr>
          <p:spPr>
            <a:xfrm>
              <a:off x="9167876" y="1157350"/>
              <a:ext cx="485775" cy="266700"/>
            </a:xfrm>
            <a:custGeom>
              <a:avLst/>
              <a:gdLst/>
              <a:ahLst/>
              <a:cxnLst/>
              <a:rect l="l" t="t" r="r" b="b"/>
              <a:pathLst>
                <a:path w="485775" h="266700">
                  <a:moveTo>
                    <a:pt x="0" y="133350"/>
                  </a:moveTo>
                  <a:lnTo>
                    <a:pt x="24680" y="74700"/>
                  </a:lnTo>
                  <a:lnTo>
                    <a:pt x="90948" y="29291"/>
                  </a:lnTo>
                  <a:lnTo>
                    <a:pt x="136034" y="13551"/>
                  </a:lnTo>
                  <a:lnTo>
                    <a:pt x="187145" y="3521"/>
                  </a:lnTo>
                  <a:lnTo>
                    <a:pt x="242824" y="0"/>
                  </a:lnTo>
                  <a:lnTo>
                    <a:pt x="298509" y="3521"/>
                  </a:lnTo>
                  <a:lnTo>
                    <a:pt x="349638" y="13551"/>
                  </a:lnTo>
                  <a:lnTo>
                    <a:pt x="394749" y="29291"/>
                  </a:lnTo>
                  <a:lnTo>
                    <a:pt x="432380" y="49940"/>
                  </a:lnTo>
                  <a:lnTo>
                    <a:pt x="479355" y="102770"/>
                  </a:lnTo>
                  <a:lnTo>
                    <a:pt x="485775" y="133350"/>
                  </a:lnTo>
                  <a:lnTo>
                    <a:pt x="479355" y="163889"/>
                  </a:lnTo>
                  <a:lnTo>
                    <a:pt x="432380" y="216705"/>
                  </a:lnTo>
                  <a:lnTo>
                    <a:pt x="394749" y="237368"/>
                  </a:lnTo>
                  <a:lnTo>
                    <a:pt x="349638" y="253126"/>
                  </a:lnTo>
                  <a:lnTo>
                    <a:pt x="298509" y="263172"/>
                  </a:lnTo>
                  <a:lnTo>
                    <a:pt x="242824" y="266700"/>
                  </a:lnTo>
                  <a:lnTo>
                    <a:pt x="187145" y="263172"/>
                  </a:lnTo>
                  <a:lnTo>
                    <a:pt x="136034" y="253126"/>
                  </a:lnTo>
                  <a:lnTo>
                    <a:pt x="90948" y="237368"/>
                  </a:lnTo>
                  <a:lnTo>
                    <a:pt x="53344" y="216705"/>
                  </a:lnTo>
                  <a:lnTo>
                    <a:pt x="6412" y="163889"/>
                  </a:lnTo>
                  <a:lnTo>
                    <a:pt x="0" y="13335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7" name="object 47" descr=""/>
          <p:cNvSpPr txBox="1"/>
          <p:nvPr/>
        </p:nvSpPr>
        <p:spPr>
          <a:xfrm>
            <a:off x="7597775" y="2859722"/>
            <a:ext cx="3493135" cy="50038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44145">
              <a:lnSpc>
                <a:spcPts val="1614"/>
              </a:lnSpc>
              <a:spcBef>
                <a:spcPts val="125"/>
              </a:spcBef>
              <a:tabLst>
                <a:tab pos="882650" algn="l"/>
                <a:tab pos="1621155" algn="l"/>
                <a:tab pos="2359660" algn="l"/>
                <a:tab pos="3098800" algn="l"/>
              </a:tabLst>
            </a:pPr>
            <a:r>
              <a:rPr dirty="0" sz="1400" spc="-20">
                <a:latin typeface="Segoe UI Emoji"/>
                <a:cs typeface="Segoe UI Emoji"/>
              </a:rPr>
              <a:t>2024</a:t>
            </a:r>
            <a:r>
              <a:rPr dirty="0" sz="1400">
                <a:latin typeface="Segoe UI Emoji"/>
                <a:cs typeface="Segoe UI Emoji"/>
              </a:rPr>
              <a:t>	</a:t>
            </a:r>
            <a:r>
              <a:rPr dirty="0" sz="1400" spc="-20">
                <a:latin typeface="Segoe UI Emoji"/>
                <a:cs typeface="Segoe UI Emoji"/>
              </a:rPr>
              <a:t>2025</a:t>
            </a:r>
            <a:r>
              <a:rPr dirty="0" sz="1400">
                <a:latin typeface="Segoe UI Emoji"/>
                <a:cs typeface="Segoe UI Emoji"/>
              </a:rPr>
              <a:t>	</a:t>
            </a:r>
            <a:r>
              <a:rPr dirty="0" sz="1400" spc="-20">
                <a:latin typeface="Segoe UI Emoji"/>
                <a:cs typeface="Segoe UI Emoji"/>
              </a:rPr>
              <a:t>2026</a:t>
            </a:r>
            <a:r>
              <a:rPr dirty="0" sz="1400">
                <a:latin typeface="Segoe UI Emoji"/>
                <a:cs typeface="Segoe UI Emoji"/>
              </a:rPr>
              <a:t>	</a:t>
            </a:r>
            <a:r>
              <a:rPr dirty="0" sz="1400" spc="-20">
                <a:latin typeface="Segoe UI Emoji"/>
                <a:cs typeface="Segoe UI Emoji"/>
              </a:rPr>
              <a:t>2027</a:t>
            </a:r>
            <a:r>
              <a:rPr dirty="0" sz="1400">
                <a:latin typeface="Segoe UI Emoji"/>
                <a:cs typeface="Segoe UI Emoji"/>
              </a:rPr>
              <a:t>	</a:t>
            </a:r>
            <a:r>
              <a:rPr dirty="0" sz="1400" spc="-20">
                <a:latin typeface="Segoe UI Emoji"/>
                <a:cs typeface="Segoe UI Emoji"/>
              </a:rPr>
              <a:t>2028</a:t>
            </a:r>
            <a:endParaRPr sz="1400">
              <a:latin typeface="Segoe UI Emoji"/>
              <a:cs typeface="Segoe UI Emoji"/>
            </a:endParaRPr>
          </a:p>
          <a:p>
            <a:pPr marL="12700">
              <a:lnSpc>
                <a:spcPts val="2095"/>
              </a:lnSpc>
              <a:tabLst>
                <a:tab pos="2181860" algn="l"/>
              </a:tabLst>
            </a:pPr>
            <a:r>
              <a:rPr dirty="0" u="heavy" sz="1800" spc="-185" b="1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dirty="0" u="heavy" sz="1800" spc="-10" b="1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Conclusions</a:t>
            </a:r>
            <a:r>
              <a:rPr dirty="0" u="heavy" sz="1800" b="1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	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48" name="object 48" descr=""/>
          <p:cNvSpPr txBox="1"/>
          <p:nvPr/>
        </p:nvSpPr>
        <p:spPr>
          <a:xfrm>
            <a:off x="7597775" y="700722"/>
            <a:ext cx="2195195" cy="6819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181860" algn="l"/>
              </a:tabLst>
            </a:pPr>
            <a:r>
              <a:rPr dirty="0" u="heavy" sz="1800" spc="-165" b="1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dirty="0" u="heavy" sz="1800" spc="-55" b="1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FCFF</a:t>
            </a:r>
            <a:r>
              <a:rPr dirty="0" u="heavy" sz="1800" spc="-204" b="1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dirty="0" u="heavy" sz="1800" spc="-10" b="1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Projections</a:t>
            </a:r>
            <a:r>
              <a:rPr dirty="0" u="heavy" sz="1800" b="1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	</a:t>
            </a:r>
            <a:endParaRPr sz="1800">
              <a:latin typeface="Tahoma"/>
              <a:cs typeface="Tahoma"/>
            </a:endParaRPr>
          </a:p>
          <a:p>
            <a:pPr algn="r" marR="202565">
              <a:lnSpc>
                <a:spcPct val="100000"/>
              </a:lnSpc>
              <a:spcBef>
                <a:spcPts val="1325"/>
              </a:spcBef>
            </a:pPr>
            <a:r>
              <a:rPr dirty="0" sz="1400" spc="-375" b="1">
                <a:latin typeface="Tahoma"/>
                <a:cs typeface="Tahoma"/>
              </a:rPr>
              <a:t>+3%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49" name="object 49" descr=""/>
          <p:cNvSpPr txBox="1"/>
          <p:nvPr/>
        </p:nvSpPr>
        <p:spPr>
          <a:xfrm>
            <a:off x="7610475" y="3409950"/>
            <a:ext cx="4210050" cy="1743075"/>
          </a:xfrm>
          <a:prstGeom prst="rect">
            <a:avLst/>
          </a:prstGeom>
          <a:solidFill>
            <a:srgbClr val="D9D9D9"/>
          </a:solidFill>
        </p:spPr>
        <p:txBody>
          <a:bodyPr wrap="square" lIns="0" tIns="46355" rIns="0" bIns="0" rtlCol="0" vert="horz">
            <a:spAutoFit/>
          </a:bodyPr>
          <a:lstStyle/>
          <a:p>
            <a:pPr marL="96520">
              <a:lnSpc>
                <a:spcPts val="1435"/>
              </a:lnSpc>
              <a:spcBef>
                <a:spcPts val="365"/>
              </a:spcBef>
            </a:pPr>
            <a:r>
              <a:rPr dirty="0" sz="1200" spc="-50" b="1">
                <a:latin typeface="Tahoma"/>
                <a:cs typeface="Tahoma"/>
              </a:rPr>
              <a:t>Financial</a:t>
            </a:r>
            <a:r>
              <a:rPr dirty="0" sz="1200" spc="-55" b="1">
                <a:latin typeface="Tahoma"/>
                <a:cs typeface="Tahoma"/>
              </a:rPr>
              <a:t> </a:t>
            </a:r>
            <a:r>
              <a:rPr dirty="0" sz="1200" spc="-10" b="1">
                <a:latin typeface="Tahoma"/>
                <a:cs typeface="Tahoma"/>
              </a:rPr>
              <a:t>Implications</a:t>
            </a:r>
            <a:endParaRPr sz="1200">
              <a:latin typeface="Tahoma"/>
              <a:cs typeface="Tahoma"/>
            </a:endParaRPr>
          </a:p>
          <a:p>
            <a:pPr marL="266700" indent="-170180">
              <a:lnSpc>
                <a:spcPts val="1255"/>
              </a:lnSpc>
              <a:buFont typeface="Arial MT"/>
              <a:buChar char="•"/>
              <a:tabLst>
                <a:tab pos="266700" algn="l"/>
              </a:tabLst>
            </a:pPr>
            <a:r>
              <a:rPr dirty="0" sz="1050" spc="-20">
                <a:latin typeface="Segoe UI Emoji"/>
                <a:cs typeface="Segoe UI Emoji"/>
              </a:rPr>
              <a:t>Our</a:t>
            </a:r>
            <a:r>
              <a:rPr dirty="0" sz="1050">
                <a:latin typeface="Segoe UI Emoji"/>
                <a:cs typeface="Segoe UI Emoji"/>
              </a:rPr>
              <a:t> </a:t>
            </a:r>
            <a:r>
              <a:rPr dirty="0" sz="1050" spc="-20">
                <a:latin typeface="Segoe UI Emoji"/>
                <a:cs typeface="Segoe UI Emoji"/>
              </a:rPr>
              <a:t>valuation</a:t>
            </a:r>
            <a:r>
              <a:rPr dirty="0" sz="1050">
                <a:latin typeface="Segoe UI Emoji"/>
                <a:cs typeface="Segoe UI Emoji"/>
              </a:rPr>
              <a:t> </a:t>
            </a:r>
            <a:r>
              <a:rPr dirty="0" sz="1050" spc="-20">
                <a:latin typeface="Segoe UI Emoji"/>
                <a:cs typeface="Segoe UI Emoji"/>
              </a:rPr>
              <a:t>methods</a:t>
            </a:r>
            <a:r>
              <a:rPr dirty="0" sz="1050" spc="-95">
                <a:latin typeface="Segoe UI Emoji"/>
                <a:cs typeface="Segoe UI Emoji"/>
              </a:rPr>
              <a:t> </a:t>
            </a:r>
            <a:r>
              <a:rPr dirty="0" sz="1050" spc="-20">
                <a:latin typeface="Segoe UI Emoji"/>
                <a:cs typeface="Segoe UI Emoji"/>
              </a:rPr>
              <a:t>suggest</a:t>
            </a:r>
            <a:r>
              <a:rPr dirty="0" sz="1050" spc="-70">
                <a:latin typeface="Segoe UI Emoji"/>
                <a:cs typeface="Segoe UI Emoji"/>
              </a:rPr>
              <a:t> </a:t>
            </a:r>
            <a:r>
              <a:rPr dirty="0" sz="1050" spc="-10">
                <a:latin typeface="Segoe UI Emoji"/>
                <a:cs typeface="Segoe UI Emoji"/>
              </a:rPr>
              <a:t>that</a:t>
            </a:r>
            <a:r>
              <a:rPr dirty="0" sz="1050" spc="-70">
                <a:latin typeface="Segoe UI Emoji"/>
                <a:cs typeface="Segoe UI Emoji"/>
              </a:rPr>
              <a:t> </a:t>
            </a:r>
            <a:r>
              <a:rPr dirty="0" sz="1050">
                <a:latin typeface="Segoe UI Emoji"/>
                <a:cs typeface="Segoe UI Emoji"/>
              </a:rPr>
              <a:t>Pirelli</a:t>
            </a:r>
            <a:r>
              <a:rPr dirty="0" sz="1050" spc="-55">
                <a:latin typeface="Segoe UI Emoji"/>
                <a:cs typeface="Segoe UI Emoji"/>
              </a:rPr>
              <a:t> </a:t>
            </a:r>
            <a:r>
              <a:rPr dirty="0" sz="1050">
                <a:latin typeface="Segoe UI Emoji"/>
                <a:cs typeface="Segoe UI Emoji"/>
              </a:rPr>
              <a:t>is</a:t>
            </a:r>
            <a:r>
              <a:rPr dirty="0" sz="1050" spc="-10">
                <a:latin typeface="Segoe UI Emoji"/>
                <a:cs typeface="Segoe UI Emoji"/>
              </a:rPr>
              <a:t> currently </a:t>
            </a:r>
            <a:r>
              <a:rPr dirty="0" sz="1050" spc="-50" b="1">
                <a:latin typeface="Tahoma"/>
                <a:cs typeface="Tahoma"/>
              </a:rPr>
              <a:t>fairly</a:t>
            </a:r>
            <a:r>
              <a:rPr dirty="0" sz="1050" spc="-125" b="1">
                <a:latin typeface="Tahoma"/>
                <a:cs typeface="Tahoma"/>
              </a:rPr>
              <a:t> </a:t>
            </a:r>
            <a:r>
              <a:rPr dirty="0" sz="1050" spc="-10" b="1">
                <a:latin typeface="Tahoma"/>
                <a:cs typeface="Tahoma"/>
              </a:rPr>
              <a:t>valued</a:t>
            </a:r>
            <a:endParaRPr sz="1050">
              <a:latin typeface="Tahoma"/>
              <a:cs typeface="Tahoma"/>
            </a:endParaRPr>
          </a:p>
          <a:p>
            <a:pPr marL="267970">
              <a:lnSpc>
                <a:spcPct val="100000"/>
              </a:lnSpc>
              <a:spcBef>
                <a:spcPts val="15"/>
              </a:spcBef>
            </a:pPr>
            <a:r>
              <a:rPr dirty="0" sz="1050" spc="-30">
                <a:latin typeface="Segoe UI Emoji"/>
                <a:cs typeface="Segoe UI Emoji"/>
              </a:rPr>
              <a:t>in</a:t>
            </a:r>
            <a:r>
              <a:rPr dirty="0" sz="1050" spc="-25">
                <a:latin typeface="Segoe UI Emoji"/>
                <a:cs typeface="Segoe UI Emoji"/>
              </a:rPr>
              <a:t> </a:t>
            </a:r>
            <a:r>
              <a:rPr dirty="0" sz="1050" spc="-30">
                <a:latin typeface="Segoe UI Emoji"/>
                <a:cs typeface="Segoe UI Emoji"/>
              </a:rPr>
              <a:t>the</a:t>
            </a:r>
            <a:r>
              <a:rPr dirty="0" sz="1050" spc="-80">
                <a:latin typeface="Segoe UI Emoji"/>
                <a:cs typeface="Segoe UI Emoji"/>
              </a:rPr>
              <a:t> </a:t>
            </a:r>
            <a:r>
              <a:rPr dirty="0" sz="1050">
                <a:latin typeface="Segoe UI Emoji"/>
                <a:cs typeface="Segoe UI Emoji"/>
              </a:rPr>
              <a:t>market,</a:t>
            </a:r>
            <a:r>
              <a:rPr dirty="0" sz="1050" spc="-50">
                <a:latin typeface="Segoe UI Emoji"/>
                <a:cs typeface="Segoe UI Emoji"/>
              </a:rPr>
              <a:t> </a:t>
            </a:r>
            <a:r>
              <a:rPr dirty="0" sz="1050" spc="-30">
                <a:latin typeface="Segoe UI Emoji"/>
                <a:cs typeface="Segoe UI Emoji"/>
              </a:rPr>
              <a:t>implying </a:t>
            </a:r>
            <a:r>
              <a:rPr dirty="0" sz="1050" spc="-10">
                <a:latin typeface="Segoe UI Emoji"/>
                <a:cs typeface="Segoe UI Emoji"/>
              </a:rPr>
              <a:t>Ferrari</a:t>
            </a:r>
            <a:r>
              <a:rPr dirty="0" sz="1050" spc="-70">
                <a:latin typeface="Segoe UI Emoji"/>
                <a:cs typeface="Segoe UI Emoji"/>
              </a:rPr>
              <a:t> </a:t>
            </a:r>
            <a:r>
              <a:rPr dirty="0" sz="1050" spc="-25">
                <a:latin typeface="Segoe UI Emoji"/>
                <a:cs typeface="Segoe UI Emoji"/>
              </a:rPr>
              <a:t>would</a:t>
            </a:r>
            <a:r>
              <a:rPr dirty="0" sz="1050" spc="-40">
                <a:latin typeface="Segoe UI Emoji"/>
                <a:cs typeface="Segoe UI Emoji"/>
              </a:rPr>
              <a:t> not</a:t>
            </a:r>
            <a:r>
              <a:rPr dirty="0" sz="1050" spc="-5">
                <a:latin typeface="Segoe UI Emoji"/>
                <a:cs typeface="Segoe UI Emoji"/>
              </a:rPr>
              <a:t> </a:t>
            </a:r>
            <a:r>
              <a:rPr dirty="0" sz="1050" spc="-50">
                <a:latin typeface="Segoe UI Emoji"/>
                <a:cs typeface="Segoe UI Emoji"/>
              </a:rPr>
              <a:t>gain</a:t>
            </a:r>
            <a:r>
              <a:rPr dirty="0" sz="1050" spc="-25">
                <a:latin typeface="Segoe UI Emoji"/>
                <a:cs typeface="Segoe UI Emoji"/>
              </a:rPr>
              <a:t> </a:t>
            </a:r>
            <a:r>
              <a:rPr dirty="0" sz="1050" spc="-35">
                <a:latin typeface="Segoe UI Emoji"/>
                <a:cs typeface="Segoe UI Emoji"/>
              </a:rPr>
              <a:t>from</a:t>
            </a:r>
            <a:r>
              <a:rPr dirty="0" sz="1050" spc="-50">
                <a:latin typeface="Segoe UI Emoji"/>
                <a:cs typeface="Segoe UI Emoji"/>
              </a:rPr>
              <a:t> </a:t>
            </a:r>
            <a:r>
              <a:rPr dirty="0" sz="1050">
                <a:latin typeface="Segoe UI Emoji"/>
                <a:cs typeface="Segoe UI Emoji"/>
              </a:rPr>
              <a:t>a </a:t>
            </a:r>
            <a:r>
              <a:rPr dirty="0" sz="1050" spc="-10">
                <a:latin typeface="Segoe UI Emoji"/>
                <a:cs typeface="Segoe UI Emoji"/>
              </a:rPr>
              <a:t>discount</a:t>
            </a:r>
            <a:r>
              <a:rPr dirty="0" sz="1050" spc="-90">
                <a:latin typeface="Segoe UI Emoji"/>
                <a:cs typeface="Segoe UI Emoji"/>
              </a:rPr>
              <a:t> </a:t>
            </a:r>
            <a:r>
              <a:rPr dirty="0" sz="1050" spc="-10">
                <a:latin typeface="Segoe UI Emoji"/>
                <a:cs typeface="Segoe UI Emoji"/>
              </a:rPr>
              <a:t>or</a:t>
            </a:r>
            <a:r>
              <a:rPr dirty="0" sz="1050" spc="-25">
                <a:latin typeface="Segoe UI Emoji"/>
                <a:cs typeface="Segoe UI Emoji"/>
              </a:rPr>
              <a:t> an</a:t>
            </a:r>
            <a:endParaRPr sz="1050">
              <a:latin typeface="Segoe UI Emoji"/>
              <a:cs typeface="Segoe UI Emoji"/>
            </a:endParaRPr>
          </a:p>
          <a:p>
            <a:pPr marL="267970">
              <a:lnSpc>
                <a:spcPct val="100000"/>
              </a:lnSpc>
              <a:spcBef>
                <a:spcPts val="15"/>
              </a:spcBef>
            </a:pPr>
            <a:r>
              <a:rPr dirty="0" sz="1050" spc="-20">
                <a:latin typeface="Segoe UI Emoji"/>
                <a:cs typeface="Segoe UI Emoji"/>
              </a:rPr>
              <a:t>inherent</a:t>
            </a:r>
            <a:r>
              <a:rPr dirty="0" sz="1050" spc="-65">
                <a:latin typeface="Segoe UI Emoji"/>
                <a:cs typeface="Segoe UI Emoji"/>
              </a:rPr>
              <a:t> </a:t>
            </a:r>
            <a:r>
              <a:rPr dirty="0" sz="1050" spc="-10">
                <a:latin typeface="Segoe UI Emoji"/>
                <a:cs typeface="Segoe UI Emoji"/>
              </a:rPr>
              <a:t>mispricing.</a:t>
            </a:r>
            <a:endParaRPr sz="1050">
              <a:latin typeface="Segoe UI Emoji"/>
              <a:cs typeface="Segoe UI Emoji"/>
            </a:endParaRPr>
          </a:p>
          <a:p>
            <a:pPr marL="266065" indent="-169545">
              <a:lnSpc>
                <a:spcPts val="1230"/>
              </a:lnSpc>
              <a:spcBef>
                <a:spcPts val="20"/>
              </a:spcBef>
              <a:buFont typeface="Arial MT"/>
              <a:buChar char="•"/>
              <a:tabLst>
                <a:tab pos="266065" algn="l"/>
              </a:tabLst>
            </a:pPr>
            <a:r>
              <a:rPr dirty="0" sz="1050">
                <a:latin typeface="Segoe UI Emoji"/>
                <a:cs typeface="Segoe UI Emoji"/>
              </a:rPr>
              <a:t>Pirelli’s</a:t>
            </a:r>
            <a:r>
              <a:rPr dirty="0" sz="1050" spc="-45">
                <a:latin typeface="Segoe UI Emoji"/>
                <a:cs typeface="Segoe UI Emoji"/>
              </a:rPr>
              <a:t> </a:t>
            </a:r>
            <a:r>
              <a:rPr dirty="0" sz="1050" spc="-65" b="1">
                <a:latin typeface="Tahoma"/>
                <a:cs typeface="Tahoma"/>
              </a:rPr>
              <a:t>slow</a:t>
            </a:r>
            <a:r>
              <a:rPr dirty="0" sz="1050" spc="-25" b="1">
                <a:latin typeface="Tahoma"/>
                <a:cs typeface="Tahoma"/>
              </a:rPr>
              <a:t> </a:t>
            </a:r>
            <a:r>
              <a:rPr dirty="0" sz="1050" spc="-55" b="1">
                <a:latin typeface="Tahoma"/>
                <a:cs typeface="Tahoma"/>
              </a:rPr>
              <a:t>compound</a:t>
            </a:r>
            <a:r>
              <a:rPr dirty="0" sz="1050" spc="-70" b="1">
                <a:latin typeface="Tahoma"/>
                <a:cs typeface="Tahoma"/>
              </a:rPr>
              <a:t> </a:t>
            </a:r>
            <a:r>
              <a:rPr dirty="0" sz="1050" spc="-75" b="1">
                <a:latin typeface="Tahoma"/>
                <a:cs typeface="Tahoma"/>
              </a:rPr>
              <a:t>annual</a:t>
            </a:r>
            <a:r>
              <a:rPr dirty="0" sz="1050" spc="-55" b="1">
                <a:latin typeface="Tahoma"/>
                <a:cs typeface="Tahoma"/>
              </a:rPr>
              <a:t> </a:t>
            </a:r>
            <a:r>
              <a:rPr dirty="0" sz="1050" spc="-95" b="1">
                <a:latin typeface="Tahoma"/>
                <a:cs typeface="Tahoma"/>
              </a:rPr>
              <a:t>growth</a:t>
            </a:r>
            <a:r>
              <a:rPr dirty="0" sz="1050" spc="-60" b="1">
                <a:latin typeface="Tahoma"/>
                <a:cs typeface="Tahoma"/>
              </a:rPr>
              <a:t> rate</a:t>
            </a:r>
            <a:r>
              <a:rPr dirty="0" sz="1050" spc="-30" b="1">
                <a:latin typeface="Tahoma"/>
                <a:cs typeface="Tahoma"/>
              </a:rPr>
              <a:t> </a:t>
            </a:r>
            <a:r>
              <a:rPr dirty="0" sz="1050" spc="-55" b="1">
                <a:latin typeface="Tahoma"/>
                <a:cs typeface="Tahoma"/>
              </a:rPr>
              <a:t>of</a:t>
            </a:r>
            <a:r>
              <a:rPr dirty="0" sz="1050" spc="-110" b="1">
                <a:latin typeface="Tahoma"/>
                <a:cs typeface="Tahoma"/>
              </a:rPr>
              <a:t> </a:t>
            </a:r>
            <a:r>
              <a:rPr dirty="0" sz="1050" spc="-135" b="1">
                <a:latin typeface="Tahoma"/>
                <a:cs typeface="Tahoma"/>
              </a:rPr>
              <a:t>3%,</a:t>
            </a:r>
            <a:r>
              <a:rPr dirty="0" sz="1050" spc="190" b="1">
                <a:latin typeface="Tahoma"/>
                <a:cs typeface="Tahoma"/>
              </a:rPr>
              <a:t> </a:t>
            </a:r>
            <a:r>
              <a:rPr dirty="0" sz="1050" spc="-40">
                <a:latin typeface="Segoe UI Emoji"/>
                <a:cs typeface="Segoe UI Emoji"/>
              </a:rPr>
              <a:t>might</a:t>
            </a:r>
            <a:r>
              <a:rPr dirty="0" sz="1050" spc="-75">
                <a:latin typeface="Segoe UI Emoji"/>
                <a:cs typeface="Segoe UI Emoji"/>
              </a:rPr>
              <a:t> </a:t>
            </a:r>
            <a:r>
              <a:rPr dirty="0" sz="1050" spc="-10">
                <a:latin typeface="Segoe UI Emoji"/>
                <a:cs typeface="Segoe UI Emoji"/>
              </a:rPr>
              <a:t>present</a:t>
            </a:r>
            <a:endParaRPr sz="1050">
              <a:latin typeface="Segoe UI Emoji"/>
              <a:cs typeface="Segoe UI Emoji"/>
            </a:endParaRPr>
          </a:p>
          <a:p>
            <a:pPr marL="267970">
              <a:lnSpc>
                <a:spcPts val="1230"/>
              </a:lnSpc>
            </a:pPr>
            <a:r>
              <a:rPr dirty="0" sz="1050">
                <a:latin typeface="Segoe UI Emoji"/>
                <a:cs typeface="Segoe UI Emoji"/>
              </a:rPr>
              <a:t>a</a:t>
            </a:r>
            <a:r>
              <a:rPr dirty="0" sz="1050" spc="-60">
                <a:latin typeface="Segoe UI Emoji"/>
                <a:cs typeface="Segoe UI Emoji"/>
              </a:rPr>
              <a:t> </a:t>
            </a:r>
            <a:r>
              <a:rPr dirty="0" sz="1050">
                <a:latin typeface="Segoe UI Emoji"/>
                <a:cs typeface="Segoe UI Emoji"/>
              </a:rPr>
              <a:t>concern</a:t>
            </a:r>
            <a:r>
              <a:rPr dirty="0" sz="1050" spc="10">
                <a:latin typeface="Segoe UI Emoji"/>
                <a:cs typeface="Segoe UI Emoji"/>
              </a:rPr>
              <a:t> </a:t>
            </a:r>
            <a:r>
              <a:rPr dirty="0" sz="1050" spc="-30">
                <a:latin typeface="Segoe UI Emoji"/>
                <a:cs typeface="Segoe UI Emoji"/>
              </a:rPr>
              <a:t>for</a:t>
            </a:r>
            <a:r>
              <a:rPr dirty="0" sz="1050" spc="-75">
                <a:latin typeface="Segoe UI Emoji"/>
                <a:cs typeface="Segoe UI Emoji"/>
              </a:rPr>
              <a:t> </a:t>
            </a:r>
            <a:r>
              <a:rPr dirty="0" sz="1050">
                <a:latin typeface="Segoe UI Emoji"/>
                <a:cs typeface="Segoe UI Emoji"/>
              </a:rPr>
              <a:t>Ferrari’s</a:t>
            </a:r>
            <a:r>
              <a:rPr dirty="0" sz="1050" spc="-85">
                <a:latin typeface="Segoe UI Emoji"/>
                <a:cs typeface="Segoe UI Emoji"/>
              </a:rPr>
              <a:t> </a:t>
            </a:r>
            <a:r>
              <a:rPr dirty="0" sz="1050" spc="-25">
                <a:latin typeface="Segoe UI Emoji"/>
                <a:cs typeface="Segoe UI Emoji"/>
              </a:rPr>
              <a:t>future</a:t>
            </a:r>
            <a:r>
              <a:rPr dirty="0" sz="1050" spc="-50">
                <a:latin typeface="Segoe UI Emoji"/>
                <a:cs typeface="Segoe UI Emoji"/>
              </a:rPr>
              <a:t> </a:t>
            </a:r>
            <a:r>
              <a:rPr dirty="0" sz="1050" spc="-10">
                <a:latin typeface="Segoe UI Emoji"/>
                <a:cs typeface="Segoe UI Emoji"/>
              </a:rPr>
              <a:t>goals.</a:t>
            </a:r>
            <a:endParaRPr sz="1050">
              <a:latin typeface="Segoe UI Emoji"/>
              <a:cs typeface="Segoe UI Emoji"/>
            </a:endParaRPr>
          </a:p>
          <a:p>
            <a:pPr marL="96520">
              <a:lnSpc>
                <a:spcPts val="1435"/>
              </a:lnSpc>
              <a:spcBef>
                <a:spcPts val="1290"/>
              </a:spcBef>
            </a:pPr>
            <a:r>
              <a:rPr dirty="0" sz="1200" spc="-80" b="1">
                <a:latin typeface="Tahoma"/>
                <a:cs typeface="Tahoma"/>
              </a:rPr>
              <a:t>Strategic</a:t>
            </a:r>
            <a:r>
              <a:rPr dirty="0" sz="1200" spc="-50" b="1">
                <a:latin typeface="Tahoma"/>
                <a:cs typeface="Tahoma"/>
              </a:rPr>
              <a:t> </a:t>
            </a:r>
            <a:r>
              <a:rPr dirty="0" sz="1200" spc="-10" b="1">
                <a:latin typeface="Tahoma"/>
                <a:cs typeface="Tahoma"/>
              </a:rPr>
              <a:t>Implications</a:t>
            </a:r>
            <a:endParaRPr sz="1200">
              <a:latin typeface="Tahoma"/>
              <a:cs typeface="Tahoma"/>
            </a:endParaRPr>
          </a:p>
          <a:p>
            <a:pPr marL="266065" marR="201930" indent="-170180">
              <a:lnSpc>
                <a:spcPts val="1280"/>
              </a:lnSpc>
              <a:spcBef>
                <a:spcPts val="20"/>
              </a:spcBef>
              <a:buFont typeface="Arial MT"/>
              <a:buChar char="•"/>
              <a:tabLst>
                <a:tab pos="267970" algn="l"/>
              </a:tabLst>
            </a:pPr>
            <a:r>
              <a:rPr dirty="0" sz="1050">
                <a:latin typeface="Segoe UI Emoji"/>
                <a:cs typeface="Segoe UI Emoji"/>
              </a:rPr>
              <a:t>Pirelli</a:t>
            </a:r>
            <a:r>
              <a:rPr dirty="0" sz="1050" spc="-70">
                <a:latin typeface="Segoe UI Emoji"/>
                <a:cs typeface="Segoe UI Emoji"/>
              </a:rPr>
              <a:t> </a:t>
            </a:r>
            <a:r>
              <a:rPr dirty="0" sz="1050" spc="-40">
                <a:latin typeface="Segoe UI Emoji"/>
                <a:cs typeface="Segoe UI Emoji"/>
              </a:rPr>
              <a:t>might</a:t>
            </a:r>
            <a:r>
              <a:rPr dirty="0" sz="1050" spc="-85">
                <a:latin typeface="Segoe UI Emoji"/>
                <a:cs typeface="Segoe UI Emoji"/>
              </a:rPr>
              <a:t> </a:t>
            </a:r>
            <a:r>
              <a:rPr dirty="0" sz="1050" spc="-10">
                <a:latin typeface="Segoe UI Emoji"/>
                <a:cs typeface="Segoe UI Emoji"/>
              </a:rPr>
              <a:t>be</a:t>
            </a:r>
            <a:r>
              <a:rPr dirty="0" sz="1050" spc="-75">
                <a:latin typeface="Segoe UI Emoji"/>
                <a:cs typeface="Segoe UI Emoji"/>
              </a:rPr>
              <a:t> </a:t>
            </a:r>
            <a:r>
              <a:rPr dirty="0" sz="1050" spc="-10">
                <a:latin typeface="Segoe UI Emoji"/>
                <a:cs typeface="Segoe UI Emoji"/>
              </a:rPr>
              <a:t>better</a:t>
            </a:r>
            <a:r>
              <a:rPr dirty="0" sz="1050" spc="-95">
                <a:latin typeface="Segoe UI Emoji"/>
                <a:cs typeface="Segoe UI Emoji"/>
              </a:rPr>
              <a:t> </a:t>
            </a:r>
            <a:r>
              <a:rPr dirty="0" sz="1050" spc="55">
                <a:latin typeface="Segoe UI Emoji"/>
                <a:cs typeface="Segoe UI Emoji"/>
              </a:rPr>
              <a:t>as</a:t>
            </a:r>
            <a:r>
              <a:rPr dirty="0" sz="1050" spc="-105">
                <a:latin typeface="Segoe UI Emoji"/>
                <a:cs typeface="Segoe UI Emoji"/>
              </a:rPr>
              <a:t> </a:t>
            </a:r>
            <a:r>
              <a:rPr dirty="0" sz="1050">
                <a:latin typeface="Segoe UI Emoji"/>
                <a:cs typeface="Segoe UI Emoji"/>
              </a:rPr>
              <a:t>a </a:t>
            </a:r>
            <a:r>
              <a:rPr dirty="0" sz="1050" spc="-25">
                <a:latin typeface="Segoe UI Emoji"/>
                <a:cs typeface="Segoe UI Emoji"/>
              </a:rPr>
              <a:t>partner</a:t>
            </a:r>
            <a:r>
              <a:rPr dirty="0" sz="1050" spc="-15">
                <a:latin typeface="Segoe UI Emoji"/>
                <a:cs typeface="Segoe UI Emoji"/>
              </a:rPr>
              <a:t> </a:t>
            </a:r>
            <a:r>
              <a:rPr dirty="0" sz="1050" spc="-55">
                <a:latin typeface="Segoe UI Emoji"/>
                <a:cs typeface="Segoe UI Emoji"/>
              </a:rPr>
              <a:t>to</a:t>
            </a:r>
            <a:r>
              <a:rPr dirty="0" sz="1050" spc="-20">
                <a:latin typeface="Segoe UI Emoji"/>
                <a:cs typeface="Segoe UI Emoji"/>
              </a:rPr>
              <a:t> </a:t>
            </a:r>
            <a:r>
              <a:rPr dirty="0" sz="1050" spc="-10">
                <a:latin typeface="Segoe UI Emoji"/>
                <a:cs typeface="Segoe UI Emoji"/>
              </a:rPr>
              <a:t>Ferrari</a:t>
            </a:r>
            <a:r>
              <a:rPr dirty="0" sz="1050" spc="-70">
                <a:latin typeface="Segoe UI Emoji"/>
                <a:cs typeface="Segoe UI Emoji"/>
              </a:rPr>
              <a:t> </a:t>
            </a:r>
            <a:r>
              <a:rPr dirty="0" sz="1050" spc="-30">
                <a:latin typeface="Segoe UI Emoji"/>
                <a:cs typeface="Segoe UI Emoji"/>
              </a:rPr>
              <a:t>in</a:t>
            </a:r>
            <a:r>
              <a:rPr dirty="0" sz="1050" spc="-15">
                <a:latin typeface="Segoe UI Emoji"/>
                <a:cs typeface="Segoe UI Emoji"/>
              </a:rPr>
              <a:t> </a:t>
            </a:r>
            <a:r>
              <a:rPr dirty="0" sz="1050" spc="-20">
                <a:latin typeface="Segoe UI Emoji"/>
                <a:cs typeface="Segoe UI Emoji"/>
              </a:rPr>
              <a:t>part</a:t>
            </a:r>
            <a:r>
              <a:rPr dirty="0" sz="1050" spc="-85">
                <a:latin typeface="Segoe UI Emoji"/>
                <a:cs typeface="Segoe UI Emoji"/>
              </a:rPr>
              <a:t> </a:t>
            </a:r>
            <a:r>
              <a:rPr dirty="0" sz="1050" spc="-10">
                <a:latin typeface="Segoe UI Emoji"/>
                <a:cs typeface="Segoe UI Emoji"/>
              </a:rPr>
              <a:t>due</a:t>
            </a:r>
            <a:r>
              <a:rPr dirty="0" sz="1050" spc="-75">
                <a:latin typeface="Segoe UI Emoji"/>
                <a:cs typeface="Segoe UI Emoji"/>
              </a:rPr>
              <a:t> </a:t>
            </a:r>
            <a:r>
              <a:rPr dirty="0" sz="1050" spc="-55">
                <a:latin typeface="Segoe UI Emoji"/>
                <a:cs typeface="Segoe UI Emoji"/>
              </a:rPr>
              <a:t>to</a:t>
            </a:r>
            <a:r>
              <a:rPr dirty="0" sz="1050" spc="-15">
                <a:latin typeface="Segoe UI Emoji"/>
                <a:cs typeface="Segoe UI Emoji"/>
              </a:rPr>
              <a:t> </a:t>
            </a:r>
            <a:r>
              <a:rPr dirty="0" sz="1050">
                <a:latin typeface="Segoe UI Emoji"/>
                <a:cs typeface="Segoe UI Emoji"/>
              </a:rPr>
              <a:t>its </a:t>
            </a:r>
            <a:r>
              <a:rPr dirty="0" sz="1050" spc="-20" b="1">
                <a:latin typeface="Tahoma"/>
                <a:cs typeface="Tahoma"/>
              </a:rPr>
              <a:t>poor </a:t>
            </a:r>
            <a:r>
              <a:rPr dirty="0" sz="1050" spc="-20" b="1">
                <a:latin typeface="Tahoma"/>
                <a:cs typeface="Tahoma"/>
              </a:rPr>
              <a:t>	</a:t>
            </a:r>
            <a:r>
              <a:rPr dirty="0" sz="1050" spc="-60" b="1">
                <a:latin typeface="Tahoma"/>
                <a:cs typeface="Tahoma"/>
              </a:rPr>
              <a:t>alignment</a:t>
            </a:r>
            <a:r>
              <a:rPr dirty="0" sz="1050" spc="-130" b="1">
                <a:latin typeface="Tahoma"/>
                <a:cs typeface="Tahoma"/>
              </a:rPr>
              <a:t> </a:t>
            </a:r>
            <a:r>
              <a:rPr dirty="0" sz="1050" spc="-55" b="1">
                <a:latin typeface="Tahoma"/>
                <a:cs typeface="Tahoma"/>
              </a:rPr>
              <a:t>of</a:t>
            </a:r>
            <a:r>
              <a:rPr dirty="0" sz="1050" spc="-15" b="1">
                <a:latin typeface="Tahoma"/>
                <a:cs typeface="Tahoma"/>
              </a:rPr>
              <a:t> </a:t>
            </a:r>
            <a:r>
              <a:rPr dirty="0" sz="1050" spc="-60" b="1">
                <a:latin typeface="Tahoma"/>
                <a:cs typeface="Tahoma"/>
              </a:rPr>
              <a:t>their</a:t>
            </a:r>
            <a:r>
              <a:rPr dirty="0" sz="1050" spc="-55" b="1">
                <a:latin typeface="Tahoma"/>
                <a:cs typeface="Tahoma"/>
              </a:rPr>
              <a:t> </a:t>
            </a:r>
            <a:r>
              <a:rPr dirty="0" sz="1050" spc="-50" b="1">
                <a:latin typeface="Tahoma"/>
                <a:cs typeface="Tahoma"/>
              </a:rPr>
              <a:t>business</a:t>
            </a:r>
            <a:r>
              <a:rPr dirty="0" sz="1050" spc="-60" b="1">
                <a:latin typeface="Tahoma"/>
                <a:cs typeface="Tahoma"/>
              </a:rPr>
              <a:t> </a:t>
            </a:r>
            <a:r>
              <a:rPr dirty="0" sz="1050" spc="-10" b="1">
                <a:latin typeface="Tahoma"/>
                <a:cs typeface="Tahoma"/>
              </a:rPr>
              <a:t>models</a:t>
            </a:r>
            <a:endParaRPr sz="1050">
              <a:latin typeface="Tahoma"/>
              <a:cs typeface="Tahoma"/>
            </a:endParaRPr>
          </a:p>
        </p:txBody>
      </p:sp>
      <p:sp>
        <p:nvSpPr>
          <p:cNvPr id="50" name="object 50" descr=""/>
          <p:cNvSpPr txBox="1"/>
          <p:nvPr/>
        </p:nvSpPr>
        <p:spPr>
          <a:xfrm>
            <a:off x="7610475" y="5829300"/>
            <a:ext cx="4210050" cy="428625"/>
          </a:xfrm>
          <a:prstGeom prst="rect">
            <a:avLst/>
          </a:prstGeom>
          <a:solidFill>
            <a:srgbClr val="F8DD01"/>
          </a:solidFill>
        </p:spPr>
        <p:txBody>
          <a:bodyPr wrap="square" lIns="0" tIns="67310" rIns="0" bIns="0" rtlCol="0" vert="horz">
            <a:spAutoFit/>
          </a:bodyPr>
          <a:lstStyle/>
          <a:p>
            <a:pPr marL="401320">
              <a:lnSpc>
                <a:spcPct val="100000"/>
              </a:lnSpc>
              <a:spcBef>
                <a:spcPts val="530"/>
              </a:spcBef>
            </a:pPr>
            <a:r>
              <a:rPr dirty="0" sz="1800" spc="-114" b="1">
                <a:latin typeface="Tahoma"/>
                <a:cs typeface="Tahoma"/>
              </a:rPr>
              <a:t>Ferrari</a:t>
            </a:r>
            <a:r>
              <a:rPr dirty="0" sz="1800" spc="-145" b="1">
                <a:latin typeface="Tahoma"/>
                <a:cs typeface="Tahoma"/>
              </a:rPr>
              <a:t> </a:t>
            </a:r>
            <a:r>
              <a:rPr dirty="0" sz="1800" spc="-75" b="1">
                <a:latin typeface="Tahoma"/>
                <a:cs typeface="Tahoma"/>
              </a:rPr>
              <a:t>should</a:t>
            </a:r>
            <a:r>
              <a:rPr dirty="0" sz="1800" spc="-110" b="1">
                <a:latin typeface="Tahoma"/>
                <a:cs typeface="Tahoma"/>
              </a:rPr>
              <a:t> </a:t>
            </a:r>
            <a:r>
              <a:rPr dirty="0" sz="1800" spc="-130" b="1">
                <a:latin typeface="Tahoma"/>
                <a:cs typeface="Tahoma"/>
              </a:rPr>
              <a:t>NOT</a:t>
            </a:r>
            <a:r>
              <a:rPr dirty="0" sz="1800" spc="-120" b="1">
                <a:latin typeface="Tahoma"/>
                <a:cs typeface="Tahoma"/>
              </a:rPr>
              <a:t> </a:t>
            </a:r>
            <a:r>
              <a:rPr dirty="0" sz="1800" spc="-90" b="1">
                <a:latin typeface="Tahoma"/>
                <a:cs typeface="Tahoma"/>
              </a:rPr>
              <a:t>acquire</a:t>
            </a:r>
            <a:r>
              <a:rPr dirty="0" sz="1800" spc="-135" b="1">
                <a:latin typeface="Tahoma"/>
                <a:cs typeface="Tahoma"/>
              </a:rPr>
              <a:t> </a:t>
            </a:r>
            <a:r>
              <a:rPr dirty="0" sz="1800" spc="-10" b="1">
                <a:latin typeface="Tahoma"/>
                <a:cs typeface="Tahoma"/>
              </a:rPr>
              <a:t>Pirelli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51" name="object 51" descr=""/>
          <p:cNvSpPr txBox="1"/>
          <p:nvPr/>
        </p:nvSpPr>
        <p:spPr>
          <a:xfrm>
            <a:off x="7610475" y="5229225"/>
            <a:ext cx="4210050" cy="523875"/>
          </a:xfrm>
          <a:prstGeom prst="rect">
            <a:avLst/>
          </a:prstGeom>
          <a:solidFill>
            <a:srgbClr val="C00000"/>
          </a:solidFill>
        </p:spPr>
        <p:txBody>
          <a:bodyPr wrap="square" lIns="0" tIns="0" rIns="0" bIns="0" rtlCol="0" vert="horz">
            <a:spAutoFit/>
          </a:bodyPr>
          <a:lstStyle/>
          <a:p>
            <a:pPr algn="ctr" marL="12065">
              <a:lnSpc>
                <a:spcPts val="1975"/>
              </a:lnSpc>
            </a:pPr>
            <a:r>
              <a:rPr dirty="0" sz="1800" spc="-80" b="1">
                <a:solidFill>
                  <a:srgbClr val="FFFFFF"/>
                </a:solidFill>
                <a:latin typeface="Tahoma"/>
                <a:cs typeface="Tahoma"/>
              </a:rPr>
              <a:t>Acquisition</a:t>
            </a:r>
            <a:r>
              <a:rPr dirty="0" sz="1800" spc="-114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800" spc="-50" b="1">
                <a:solidFill>
                  <a:srgbClr val="FFFFFF"/>
                </a:solidFill>
                <a:latin typeface="Tahoma"/>
                <a:cs typeface="Tahoma"/>
              </a:rPr>
              <a:t>costs</a:t>
            </a:r>
            <a:r>
              <a:rPr dirty="0" sz="1800" spc="-7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800" spc="-95" b="1">
                <a:solidFill>
                  <a:srgbClr val="FFFFFF"/>
                </a:solidFill>
                <a:latin typeface="Tahoma"/>
                <a:cs typeface="Tahoma"/>
              </a:rPr>
              <a:t>incurred</a:t>
            </a:r>
            <a:r>
              <a:rPr dirty="0" sz="1800" spc="-13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800" spc="-75" b="1">
                <a:solidFill>
                  <a:srgbClr val="FFFFFF"/>
                </a:solidFill>
                <a:latin typeface="Tahoma"/>
                <a:cs typeface="Tahoma"/>
              </a:rPr>
              <a:t>will</a:t>
            </a:r>
            <a:r>
              <a:rPr dirty="0" sz="1800" spc="-13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800" spc="-25" b="1">
                <a:solidFill>
                  <a:srgbClr val="FFFFFF"/>
                </a:solidFill>
                <a:latin typeface="Tahoma"/>
                <a:cs typeface="Tahoma"/>
              </a:rPr>
              <a:t>NOT</a:t>
            </a:r>
            <a:endParaRPr sz="1800">
              <a:latin typeface="Tahoma"/>
              <a:cs typeface="Tahoma"/>
            </a:endParaRPr>
          </a:p>
          <a:p>
            <a:pPr algn="ctr" marL="6985">
              <a:lnSpc>
                <a:spcPts val="2130"/>
              </a:lnSpc>
              <a:spcBef>
                <a:spcPts val="15"/>
              </a:spcBef>
            </a:pPr>
            <a:r>
              <a:rPr dirty="0" sz="1800" spc="-105" b="1">
                <a:solidFill>
                  <a:srgbClr val="FFFFFF"/>
                </a:solidFill>
                <a:latin typeface="Tahoma"/>
                <a:cs typeface="Tahoma"/>
              </a:rPr>
              <a:t>justify </a:t>
            </a:r>
            <a:r>
              <a:rPr dirty="0" sz="1800" spc="-120" b="1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dirty="0" sz="1800" spc="-14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800" spc="-105" b="1">
                <a:solidFill>
                  <a:srgbClr val="FFFFFF"/>
                </a:solidFill>
                <a:latin typeface="Tahoma"/>
                <a:cs typeface="Tahoma"/>
              </a:rPr>
              <a:t>synergies</a:t>
            </a:r>
            <a:r>
              <a:rPr dirty="0" sz="1800" spc="-14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800" spc="-10" b="1">
                <a:solidFill>
                  <a:srgbClr val="FFFFFF"/>
                </a:solidFill>
                <a:latin typeface="Tahoma"/>
                <a:cs typeface="Tahoma"/>
              </a:rPr>
              <a:t>generated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06045">
              <a:lnSpc>
                <a:spcPts val="2390"/>
              </a:lnSpc>
              <a:spcBef>
                <a:spcPts val="125"/>
              </a:spcBef>
            </a:pPr>
            <a:r>
              <a:rPr dirty="0" spc="-120"/>
              <a:t>Finding</a:t>
            </a:r>
            <a:r>
              <a:rPr dirty="0" spc="-175"/>
              <a:t> </a:t>
            </a:r>
            <a:r>
              <a:rPr dirty="0" spc="-140"/>
              <a:t>the</a:t>
            </a:r>
            <a:r>
              <a:rPr dirty="0" spc="-180"/>
              <a:t> </a:t>
            </a:r>
            <a:r>
              <a:rPr dirty="0" spc="-75"/>
              <a:t>Ideal</a:t>
            </a:r>
            <a:r>
              <a:rPr dirty="0" spc="-229"/>
              <a:t> </a:t>
            </a:r>
            <a:r>
              <a:rPr dirty="0" spc="-90"/>
              <a:t>Market</a:t>
            </a:r>
            <a:r>
              <a:rPr dirty="0" spc="-185"/>
              <a:t> </a:t>
            </a:r>
            <a:r>
              <a:rPr dirty="0" spc="-140"/>
              <a:t>for</a:t>
            </a:r>
            <a:r>
              <a:rPr dirty="0" spc="-210"/>
              <a:t> </a:t>
            </a:r>
            <a:r>
              <a:rPr dirty="0" spc="-150"/>
              <a:t>Ferrari</a:t>
            </a:r>
            <a:r>
              <a:rPr dirty="0" spc="-145"/>
              <a:t> </a:t>
            </a:r>
            <a:r>
              <a:rPr dirty="0" spc="-140"/>
              <a:t>to</a:t>
            </a:r>
            <a:r>
              <a:rPr dirty="0" spc="-135"/>
              <a:t> </a:t>
            </a:r>
            <a:r>
              <a:rPr dirty="0" spc="-85"/>
              <a:t>Invest</a:t>
            </a:r>
            <a:r>
              <a:rPr dirty="0" spc="-190"/>
              <a:t> </a:t>
            </a:r>
            <a:r>
              <a:rPr dirty="0" spc="-25"/>
              <a:t>in</a:t>
            </a:r>
          </a:p>
          <a:p>
            <a:pPr marL="12700">
              <a:lnSpc>
                <a:spcPts val="1789"/>
              </a:lnSpc>
              <a:tabLst>
                <a:tab pos="11496040" algn="l"/>
              </a:tabLst>
            </a:pPr>
            <a:r>
              <a:rPr dirty="0" u="heavy" sz="1500" spc="355" b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heavy" sz="1500" spc="-100" b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Tires</a:t>
            </a:r>
            <a:r>
              <a:rPr dirty="0" u="heavy" sz="1500" spc="-70" b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heavy" sz="1500" spc="-40" b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vs</a:t>
            </a:r>
            <a:r>
              <a:rPr dirty="0" u="heavy" sz="1500" spc="-140" b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heavy" sz="1500" spc="-35" b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AI-</a:t>
            </a:r>
            <a:r>
              <a:rPr dirty="0" u="heavy" sz="1500" spc="-90" b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Powered</a:t>
            </a:r>
            <a:r>
              <a:rPr dirty="0" u="heavy" sz="1500" spc="-160" b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heavy" sz="1500" spc="-80" b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Performance</a:t>
            </a:r>
            <a:r>
              <a:rPr dirty="0" u="heavy" sz="1500" spc="-195" b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heavy" sz="1500" spc="-75" b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Software</a:t>
            </a:r>
            <a:r>
              <a:rPr dirty="0" u="heavy" sz="1500" spc="-120" b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heavy" sz="1500" spc="315" b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s</a:t>
            </a:r>
            <a:r>
              <a:rPr dirty="0" u="heavy" sz="1500" spc="-160" b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heavy" sz="1500" spc="-50" b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Autonomous</a:t>
            </a:r>
            <a:r>
              <a:rPr dirty="0" u="heavy" sz="1500" spc="-65" b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heavy" sz="1500" spc="-95" b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Driving</a:t>
            </a:r>
            <a:r>
              <a:rPr dirty="0" u="heavy" sz="1500" spc="-110" b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heavy" sz="1500" spc="-35" b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vs</a:t>
            </a:r>
            <a:r>
              <a:rPr dirty="0" u="heavy" sz="1500" spc="-70" b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heavy" sz="1500" spc="-45" b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EV</a:t>
            </a:r>
            <a:r>
              <a:rPr dirty="0" u="heavy" sz="1500" spc="-80" b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heavy" sz="1500" spc="-10" b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Batteries</a:t>
            </a:r>
            <a:r>
              <a:rPr dirty="0" u="heavy" sz="1500" b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	</a:t>
            </a:r>
            <a:endParaRPr sz="1500">
              <a:latin typeface="Trebuchet MS"/>
              <a:cs typeface="Trebuchet MS"/>
            </a:endParaRPr>
          </a:p>
        </p:txBody>
      </p:sp>
      <p:graphicFrame>
        <p:nvGraphicFramePr>
          <p:cNvPr id="3" name="object 3" descr=""/>
          <p:cNvGraphicFramePr>
            <a:graphicFrameLocks noGrp="1"/>
          </p:cNvGraphicFramePr>
          <p:nvPr/>
        </p:nvGraphicFramePr>
        <p:xfrm>
          <a:off x="371475" y="6343650"/>
          <a:ext cx="11523980" cy="4864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32230"/>
                <a:gridCol w="354330"/>
                <a:gridCol w="1332230"/>
                <a:gridCol w="354330"/>
                <a:gridCol w="1332229"/>
                <a:gridCol w="354329"/>
                <a:gridCol w="1332229"/>
                <a:gridCol w="354329"/>
                <a:gridCol w="1332229"/>
                <a:gridCol w="354329"/>
                <a:gridCol w="1332229"/>
                <a:gridCol w="354329"/>
                <a:gridCol w="1332229"/>
              </a:tblGrid>
              <a:tr h="266065">
                <a:tc>
                  <a:txBody>
                    <a:bodyPr/>
                    <a:lstStyle/>
                    <a:p>
                      <a:pPr algn="ctr" marL="825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400" spc="-10" b="1">
                          <a:solidFill>
                            <a:srgbClr val="A6A6A6"/>
                          </a:solidFill>
                          <a:latin typeface="Trebuchet MS"/>
                          <a:cs typeface="Trebuchet MS"/>
                        </a:rPr>
                        <a:t>Executive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38735">
                    <a:lnT w="19050">
                      <a:solidFill>
                        <a:srgbClr val="A6A6A6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825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400" spc="-10" b="1">
                          <a:solidFill>
                            <a:srgbClr val="A6A6A6"/>
                          </a:solidFill>
                          <a:latin typeface="Trebuchet MS"/>
                          <a:cs typeface="Trebuchet MS"/>
                        </a:rPr>
                        <a:t>Industry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38735">
                    <a:lnT w="19050">
                      <a:solidFill>
                        <a:srgbClr val="A6A6A6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1079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400" spc="-10" b="1">
                          <a:solidFill>
                            <a:srgbClr val="A6A6A6"/>
                          </a:solidFill>
                          <a:latin typeface="Trebuchet MS"/>
                          <a:cs typeface="Trebuchet MS"/>
                        </a:rPr>
                        <a:t>Company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38735">
                    <a:lnT w="19050">
                      <a:solidFill>
                        <a:srgbClr val="A6A6A6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1270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400" spc="-10" b="1">
                          <a:solidFill>
                            <a:srgbClr val="A6A6A6"/>
                          </a:solidFill>
                          <a:latin typeface="Trebuchet MS"/>
                          <a:cs typeface="Trebuchet MS"/>
                        </a:rPr>
                        <a:t>Financial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38735">
                    <a:lnT w="19050">
                      <a:solidFill>
                        <a:srgbClr val="A6A6A6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1841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400" spc="-10" b="1">
                          <a:solidFill>
                            <a:srgbClr val="A6A6A6"/>
                          </a:solidFill>
                          <a:latin typeface="Trebuchet MS"/>
                          <a:cs typeface="Trebuchet MS"/>
                        </a:rPr>
                        <a:t>Acquisition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38735">
                    <a:lnT w="19050">
                      <a:solidFill>
                        <a:srgbClr val="A6A6A6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1397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400" spc="-10" b="1">
                          <a:latin typeface="Trebuchet MS"/>
                          <a:cs typeface="Trebuchet MS"/>
                        </a:rPr>
                        <a:t>Alternative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38735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438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400" spc="-10" b="1">
                          <a:solidFill>
                            <a:srgbClr val="A6A6A6"/>
                          </a:solidFill>
                          <a:latin typeface="Trebuchet MS"/>
                          <a:cs typeface="Trebuchet MS"/>
                        </a:rPr>
                        <a:t>Conclusion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38735">
                    <a:lnT w="19050">
                      <a:solidFill>
                        <a:srgbClr val="A6A6A6"/>
                      </a:solidFill>
                      <a:prstDash val="solid"/>
                    </a:lnT>
                  </a:tcPr>
                </a:tc>
              </a:tr>
              <a:tr h="220345">
                <a:tc>
                  <a:txBody>
                    <a:bodyPr/>
                    <a:lstStyle/>
                    <a:p>
                      <a:pPr algn="ctr" marL="2540">
                        <a:lnSpc>
                          <a:spcPts val="1614"/>
                        </a:lnSpc>
                      </a:pPr>
                      <a:r>
                        <a:rPr dirty="0" sz="1400" spc="-10" b="1">
                          <a:solidFill>
                            <a:srgbClr val="A6A6A6"/>
                          </a:solidFill>
                          <a:latin typeface="Trebuchet MS"/>
                          <a:cs typeface="Trebuchet MS"/>
                        </a:rPr>
                        <a:t>Summary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6350">
                        <a:lnSpc>
                          <a:spcPts val="1614"/>
                        </a:lnSpc>
                      </a:pPr>
                      <a:r>
                        <a:rPr dirty="0" sz="1400" spc="-10" b="1">
                          <a:solidFill>
                            <a:srgbClr val="A6A6A6"/>
                          </a:solidFill>
                          <a:latin typeface="Trebuchet MS"/>
                          <a:cs typeface="Trebuchet MS"/>
                        </a:rPr>
                        <a:t>Overview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7620">
                        <a:lnSpc>
                          <a:spcPts val="1614"/>
                        </a:lnSpc>
                      </a:pPr>
                      <a:r>
                        <a:rPr dirty="0" sz="1400" spc="-10" b="1">
                          <a:solidFill>
                            <a:srgbClr val="A6A6A6"/>
                          </a:solidFill>
                          <a:latin typeface="Trebuchet MS"/>
                          <a:cs typeface="Trebuchet MS"/>
                        </a:rPr>
                        <a:t>Analysis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10795">
                        <a:lnSpc>
                          <a:spcPts val="1614"/>
                        </a:lnSpc>
                      </a:pPr>
                      <a:r>
                        <a:rPr dirty="0" sz="1400" spc="-10" b="1">
                          <a:solidFill>
                            <a:srgbClr val="A6A6A6"/>
                          </a:solidFill>
                          <a:latin typeface="Trebuchet MS"/>
                          <a:cs typeface="Trebuchet MS"/>
                        </a:rPr>
                        <a:t>Analysis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19685">
                        <a:lnSpc>
                          <a:spcPts val="1614"/>
                        </a:lnSpc>
                      </a:pPr>
                      <a:r>
                        <a:rPr dirty="0" sz="1400" spc="-10" b="1">
                          <a:solidFill>
                            <a:srgbClr val="A6A6A6"/>
                          </a:solidFill>
                          <a:latin typeface="Trebuchet MS"/>
                          <a:cs typeface="Trebuchet MS"/>
                        </a:rPr>
                        <a:t>Feasibility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14604">
                        <a:lnSpc>
                          <a:spcPts val="1614"/>
                        </a:lnSpc>
                      </a:pPr>
                      <a:r>
                        <a:rPr dirty="0" sz="1400" spc="-10" b="1">
                          <a:latin typeface="Trebuchet MS"/>
                          <a:cs typeface="Trebuchet MS"/>
                        </a:rPr>
                        <a:t>Solution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01425" y="76200"/>
            <a:ext cx="438150" cy="533400"/>
          </a:xfrm>
          <a:prstGeom prst="rect">
            <a:avLst/>
          </a:prstGeom>
        </p:spPr>
      </p:pic>
      <p:grpSp>
        <p:nvGrpSpPr>
          <p:cNvPr id="5" name="object 5" descr=""/>
          <p:cNvGrpSpPr/>
          <p:nvPr/>
        </p:nvGrpSpPr>
        <p:grpSpPr>
          <a:xfrm>
            <a:off x="9091676" y="1524063"/>
            <a:ext cx="1733550" cy="1895475"/>
            <a:chOff x="9091676" y="1524063"/>
            <a:chExt cx="1733550" cy="1895475"/>
          </a:xfrm>
        </p:grpSpPr>
        <p:sp>
          <p:nvSpPr>
            <p:cNvPr id="6" name="object 6" descr=""/>
            <p:cNvSpPr/>
            <p:nvPr/>
          </p:nvSpPr>
          <p:spPr>
            <a:xfrm>
              <a:off x="9286875" y="2066924"/>
              <a:ext cx="1343025" cy="1352550"/>
            </a:xfrm>
            <a:custGeom>
              <a:avLst/>
              <a:gdLst/>
              <a:ahLst/>
              <a:cxnLst/>
              <a:rect l="l" t="t" r="r" b="b"/>
              <a:pathLst>
                <a:path w="1343025" h="1352550">
                  <a:moveTo>
                    <a:pt x="476250" y="1038225"/>
                  </a:moveTo>
                  <a:lnTo>
                    <a:pt x="0" y="1038225"/>
                  </a:lnTo>
                  <a:lnTo>
                    <a:pt x="0" y="1352550"/>
                  </a:lnTo>
                  <a:lnTo>
                    <a:pt x="476250" y="1352550"/>
                  </a:lnTo>
                  <a:lnTo>
                    <a:pt x="476250" y="1038225"/>
                  </a:lnTo>
                  <a:close/>
                </a:path>
                <a:path w="1343025" h="1352550">
                  <a:moveTo>
                    <a:pt x="1343025" y="0"/>
                  </a:moveTo>
                  <a:lnTo>
                    <a:pt x="866775" y="0"/>
                  </a:lnTo>
                  <a:lnTo>
                    <a:pt x="866775" y="1352550"/>
                  </a:lnTo>
                  <a:lnTo>
                    <a:pt x="1343025" y="1352550"/>
                  </a:lnTo>
                  <a:lnTo>
                    <a:pt x="1343025" y="0"/>
                  </a:lnTo>
                  <a:close/>
                </a:path>
              </a:pathLst>
            </a:custGeom>
            <a:solidFill>
              <a:srgbClr val="2D2D2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9091676" y="3414775"/>
              <a:ext cx="1733550" cy="0"/>
            </a:xfrm>
            <a:custGeom>
              <a:avLst/>
              <a:gdLst/>
              <a:ahLst/>
              <a:cxnLst/>
              <a:rect l="l" t="t" r="r" b="b"/>
              <a:pathLst>
                <a:path w="1733550" h="0">
                  <a:moveTo>
                    <a:pt x="0" y="0"/>
                  </a:moveTo>
                  <a:lnTo>
                    <a:pt x="1733550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9529826" y="1624075"/>
              <a:ext cx="863600" cy="1284605"/>
            </a:xfrm>
            <a:custGeom>
              <a:avLst/>
              <a:gdLst/>
              <a:ahLst/>
              <a:cxnLst/>
              <a:rect l="l" t="t" r="r" b="b"/>
              <a:pathLst>
                <a:path w="863600" h="1284605">
                  <a:moveTo>
                    <a:pt x="0" y="1284224"/>
                  </a:moveTo>
                  <a:lnTo>
                    <a:pt x="0" y="0"/>
                  </a:lnTo>
                </a:path>
                <a:path w="863600" h="1284605">
                  <a:moveTo>
                    <a:pt x="0" y="0"/>
                  </a:moveTo>
                  <a:lnTo>
                    <a:pt x="863600" y="0"/>
                  </a:lnTo>
                </a:path>
              </a:pathLst>
            </a:custGeom>
            <a:ln w="12700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358374" y="1623948"/>
              <a:ext cx="76200" cy="249300"/>
            </a:xfrm>
            <a:prstGeom prst="rect">
              <a:avLst/>
            </a:prstGeom>
          </p:spPr>
        </p:pic>
        <p:sp>
          <p:nvSpPr>
            <p:cNvPr id="10" name="object 10" descr=""/>
            <p:cNvSpPr/>
            <p:nvPr/>
          </p:nvSpPr>
          <p:spPr>
            <a:xfrm>
              <a:off x="9453626" y="1528825"/>
              <a:ext cx="1019175" cy="190500"/>
            </a:xfrm>
            <a:custGeom>
              <a:avLst/>
              <a:gdLst/>
              <a:ahLst/>
              <a:cxnLst/>
              <a:rect l="l" t="t" r="r" b="b"/>
              <a:pathLst>
                <a:path w="1019175" h="190500">
                  <a:moveTo>
                    <a:pt x="509524" y="0"/>
                  </a:moveTo>
                  <a:lnTo>
                    <a:pt x="434223" y="1030"/>
                  </a:lnTo>
                  <a:lnTo>
                    <a:pt x="362355" y="4024"/>
                  </a:lnTo>
                  <a:lnTo>
                    <a:pt x="294708" y="8836"/>
                  </a:lnTo>
                  <a:lnTo>
                    <a:pt x="232069" y="15320"/>
                  </a:lnTo>
                  <a:lnTo>
                    <a:pt x="175226" y="23329"/>
                  </a:lnTo>
                  <a:lnTo>
                    <a:pt x="124967" y="32718"/>
                  </a:lnTo>
                  <a:lnTo>
                    <a:pt x="82079" y="43341"/>
                  </a:lnTo>
                  <a:lnTo>
                    <a:pt x="21570" y="67704"/>
                  </a:lnTo>
                  <a:lnTo>
                    <a:pt x="0" y="95250"/>
                  </a:lnTo>
                  <a:lnTo>
                    <a:pt x="5523" y="109319"/>
                  </a:lnTo>
                  <a:lnTo>
                    <a:pt x="47351" y="135393"/>
                  </a:lnTo>
                  <a:lnTo>
                    <a:pt x="124967" y="157729"/>
                  </a:lnTo>
                  <a:lnTo>
                    <a:pt x="175226" y="167127"/>
                  </a:lnTo>
                  <a:lnTo>
                    <a:pt x="232069" y="175147"/>
                  </a:lnTo>
                  <a:lnTo>
                    <a:pt x="294708" y="181642"/>
                  </a:lnTo>
                  <a:lnTo>
                    <a:pt x="362355" y="186465"/>
                  </a:lnTo>
                  <a:lnTo>
                    <a:pt x="434223" y="189466"/>
                  </a:lnTo>
                  <a:lnTo>
                    <a:pt x="509524" y="190500"/>
                  </a:lnTo>
                  <a:lnTo>
                    <a:pt x="584827" y="189466"/>
                  </a:lnTo>
                  <a:lnTo>
                    <a:pt x="656703" y="186465"/>
                  </a:lnTo>
                  <a:lnTo>
                    <a:pt x="724362" y="181642"/>
                  </a:lnTo>
                  <a:lnTo>
                    <a:pt x="787016" y="175147"/>
                  </a:lnTo>
                  <a:lnTo>
                    <a:pt x="843876" y="167127"/>
                  </a:lnTo>
                  <a:lnTo>
                    <a:pt x="894152" y="157729"/>
                  </a:lnTo>
                  <a:lnTo>
                    <a:pt x="937056" y="147102"/>
                  </a:lnTo>
                  <a:lnTo>
                    <a:pt x="997593" y="122749"/>
                  </a:lnTo>
                  <a:lnTo>
                    <a:pt x="1019175" y="95250"/>
                  </a:lnTo>
                  <a:lnTo>
                    <a:pt x="1013648" y="81152"/>
                  </a:lnTo>
                  <a:lnTo>
                    <a:pt x="971800" y="55051"/>
                  </a:lnTo>
                  <a:lnTo>
                    <a:pt x="894152" y="32718"/>
                  </a:lnTo>
                  <a:lnTo>
                    <a:pt x="843876" y="23329"/>
                  </a:lnTo>
                  <a:lnTo>
                    <a:pt x="787016" y="15320"/>
                  </a:lnTo>
                  <a:lnTo>
                    <a:pt x="724362" y="8836"/>
                  </a:lnTo>
                  <a:lnTo>
                    <a:pt x="656703" y="4024"/>
                  </a:lnTo>
                  <a:lnTo>
                    <a:pt x="584827" y="1030"/>
                  </a:lnTo>
                  <a:lnTo>
                    <a:pt x="50952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9453626" y="1528825"/>
              <a:ext cx="1019175" cy="190500"/>
            </a:xfrm>
            <a:custGeom>
              <a:avLst/>
              <a:gdLst/>
              <a:ahLst/>
              <a:cxnLst/>
              <a:rect l="l" t="t" r="r" b="b"/>
              <a:pathLst>
                <a:path w="1019175" h="190500">
                  <a:moveTo>
                    <a:pt x="0" y="95250"/>
                  </a:moveTo>
                  <a:lnTo>
                    <a:pt x="47351" y="55051"/>
                  </a:lnTo>
                  <a:lnTo>
                    <a:pt x="124967" y="32718"/>
                  </a:lnTo>
                  <a:lnTo>
                    <a:pt x="175226" y="23329"/>
                  </a:lnTo>
                  <a:lnTo>
                    <a:pt x="232069" y="15320"/>
                  </a:lnTo>
                  <a:lnTo>
                    <a:pt x="294708" y="8836"/>
                  </a:lnTo>
                  <a:lnTo>
                    <a:pt x="362355" y="4024"/>
                  </a:lnTo>
                  <a:lnTo>
                    <a:pt x="434223" y="1030"/>
                  </a:lnTo>
                  <a:lnTo>
                    <a:pt x="509524" y="0"/>
                  </a:lnTo>
                  <a:lnTo>
                    <a:pt x="584827" y="1030"/>
                  </a:lnTo>
                  <a:lnTo>
                    <a:pt x="656703" y="4024"/>
                  </a:lnTo>
                  <a:lnTo>
                    <a:pt x="724362" y="8836"/>
                  </a:lnTo>
                  <a:lnTo>
                    <a:pt x="787016" y="15320"/>
                  </a:lnTo>
                  <a:lnTo>
                    <a:pt x="843876" y="23329"/>
                  </a:lnTo>
                  <a:lnTo>
                    <a:pt x="894152" y="32718"/>
                  </a:lnTo>
                  <a:lnTo>
                    <a:pt x="937056" y="43341"/>
                  </a:lnTo>
                  <a:lnTo>
                    <a:pt x="997593" y="67704"/>
                  </a:lnTo>
                  <a:lnTo>
                    <a:pt x="1019175" y="95250"/>
                  </a:lnTo>
                  <a:lnTo>
                    <a:pt x="1013648" y="109319"/>
                  </a:lnTo>
                  <a:lnTo>
                    <a:pt x="971800" y="135393"/>
                  </a:lnTo>
                  <a:lnTo>
                    <a:pt x="894152" y="157729"/>
                  </a:lnTo>
                  <a:lnTo>
                    <a:pt x="843876" y="167127"/>
                  </a:lnTo>
                  <a:lnTo>
                    <a:pt x="787016" y="175147"/>
                  </a:lnTo>
                  <a:lnTo>
                    <a:pt x="724362" y="181642"/>
                  </a:lnTo>
                  <a:lnTo>
                    <a:pt x="656703" y="186465"/>
                  </a:lnTo>
                  <a:lnTo>
                    <a:pt x="584827" y="189466"/>
                  </a:lnTo>
                  <a:lnTo>
                    <a:pt x="509524" y="190500"/>
                  </a:lnTo>
                  <a:lnTo>
                    <a:pt x="434223" y="189466"/>
                  </a:lnTo>
                  <a:lnTo>
                    <a:pt x="362355" y="186465"/>
                  </a:lnTo>
                  <a:lnTo>
                    <a:pt x="294708" y="181642"/>
                  </a:lnTo>
                  <a:lnTo>
                    <a:pt x="232069" y="175147"/>
                  </a:lnTo>
                  <a:lnTo>
                    <a:pt x="175226" y="167127"/>
                  </a:lnTo>
                  <a:lnTo>
                    <a:pt x="124967" y="157729"/>
                  </a:lnTo>
                  <a:lnTo>
                    <a:pt x="82079" y="147102"/>
                  </a:lnTo>
                  <a:lnTo>
                    <a:pt x="21570" y="122749"/>
                  </a:lnTo>
                  <a:lnTo>
                    <a:pt x="0" y="95250"/>
                  </a:lnTo>
                  <a:close/>
                </a:path>
              </a:pathLst>
            </a:custGeom>
            <a:ln w="9525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2" name="object 12" descr=""/>
          <p:cNvGrpSpPr/>
          <p:nvPr/>
        </p:nvGrpSpPr>
        <p:grpSpPr>
          <a:xfrm>
            <a:off x="5424551" y="1466913"/>
            <a:ext cx="1323975" cy="1981200"/>
            <a:chOff x="5424551" y="1466913"/>
            <a:chExt cx="1323975" cy="1981200"/>
          </a:xfrm>
        </p:grpSpPr>
        <p:sp>
          <p:nvSpPr>
            <p:cNvPr id="13" name="object 13" descr=""/>
            <p:cNvSpPr/>
            <p:nvPr/>
          </p:nvSpPr>
          <p:spPr>
            <a:xfrm>
              <a:off x="5572125" y="2009774"/>
              <a:ext cx="1028700" cy="1428750"/>
            </a:xfrm>
            <a:custGeom>
              <a:avLst/>
              <a:gdLst/>
              <a:ahLst/>
              <a:cxnLst/>
              <a:rect l="l" t="t" r="r" b="b"/>
              <a:pathLst>
                <a:path w="1028700" h="1428750">
                  <a:moveTo>
                    <a:pt x="361950" y="933450"/>
                  </a:moveTo>
                  <a:lnTo>
                    <a:pt x="0" y="933450"/>
                  </a:lnTo>
                  <a:lnTo>
                    <a:pt x="0" y="1428750"/>
                  </a:lnTo>
                  <a:lnTo>
                    <a:pt x="361950" y="1428750"/>
                  </a:lnTo>
                  <a:lnTo>
                    <a:pt x="361950" y="933450"/>
                  </a:lnTo>
                  <a:close/>
                </a:path>
                <a:path w="1028700" h="1428750">
                  <a:moveTo>
                    <a:pt x="1028700" y="0"/>
                  </a:moveTo>
                  <a:lnTo>
                    <a:pt x="657225" y="0"/>
                  </a:lnTo>
                  <a:lnTo>
                    <a:pt x="657225" y="1428750"/>
                  </a:lnTo>
                  <a:lnTo>
                    <a:pt x="1028700" y="1428750"/>
                  </a:lnTo>
                  <a:lnTo>
                    <a:pt x="1028700" y="0"/>
                  </a:lnTo>
                  <a:close/>
                </a:path>
              </a:pathLst>
            </a:custGeom>
            <a:solidFill>
              <a:srgbClr val="2D2D2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5424551" y="3443350"/>
              <a:ext cx="1323975" cy="0"/>
            </a:xfrm>
            <a:custGeom>
              <a:avLst/>
              <a:gdLst/>
              <a:ahLst/>
              <a:cxnLst/>
              <a:rect l="l" t="t" r="r" b="b"/>
              <a:pathLst>
                <a:path w="1323975" h="0">
                  <a:moveTo>
                    <a:pt x="0" y="0"/>
                  </a:moveTo>
                  <a:lnTo>
                    <a:pt x="1323975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5757926" y="1566925"/>
              <a:ext cx="662305" cy="1177925"/>
            </a:xfrm>
            <a:custGeom>
              <a:avLst/>
              <a:gdLst/>
              <a:ahLst/>
              <a:cxnLst/>
              <a:rect l="l" t="t" r="r" b="b"/>
              <a:pathLst>
                <a:path w="662304" h="1177925">
                  <a:moveTo>
                    <a:pt x="0" y="1177925"/>
                  </a:moveTo>
                  <a:lnTo>
                    <a:pt x="0" y="0"/>
                  </a:lnTo>
                </a:path>
                <a:path w="662304" h="1177925">
                  <a:moveTo>
                    <a:pt x="0" y="0"/>
                  </a:moveTo>
                  <a:lnTo>
                    <a:pt x="661924" y="0"/>
                  </a:lnTo>
                </a:path>
              </a:pathLst>
            </a:custGeom>
            <a:ln w="12700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6" name="object 16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377051" y="1566798"/>
              <a:ext cx="76200" cy="249300"/>
            </a:xfrm>
            <a:prstGeom prst="rect">
              <a:avLst/>
            </a:prstGeom>
          </p:spPr>
        </p:pic>
        <p:sp>
          <p:nvSpPr>
            <p:cNvPr id="17" name="object 17" descr=""/>
            <p:cNvSpPr/>
            <p:nvPr/>
          </p:nvSpPr>
          <p:spPr>
            <a:xfrm>
              <a:off x="5529326" y="1471675"/>
              <a:ext cx="1114425" cy="190500"/>
            </a:xfrm>
            <a:custGeom>
              <a:avLst/>
              <a:gdLst/>
              <a:ahLst/>
              <a:cxnLst/>
              <a:rect l="l" t="t" r="r" b="b"/>
              <a:pathLst>
                <a:path w="1114425" h="190500">
                  <a:moveTo>
                    <a:pt x="557149" y="0"/>
                  </a:moveTo>
                  <a:lnTo>
                    <a:pt x="481543" y="867"/>
                  </a:lnTo>
                  <a:lnTo>
                    <a:pt x="409031" y="3395"/>
                  </a:lnTo>
                  <a:lnTo>
                    <a:pt x="340274" y="7471"/>
                  </a:lnTo>
                  <a:lnTo>
                    <a:pt x="275938" y="12982"/>
                  </a:lnTo>
                  <a:lnTo>
                    <a:pt x="216685" y="19816"/>
                  </a:lnTo>
                  <a:lnTo>
                    <a:pt x="163179" y="27860"/>
                  </a:lnTo>
                  <a:lnTo>
                    <a:pt x="116084" y="37003"/>
                  </a:lnTo>
                  <a:lnTo>
                    <a:pt x="76063" y="47131"/>
                  </a:lnTo>
                  <a:lnTo>
                    <a:pt x="19900" y="69894"/>
                  </a:lnTo>
                  <a:lnTo>
                    <a:pt x="0" y="95250"/>
                  </a:lnTo>
                  <a:lnTo>
                    <a:pt x="5085" y="108169"/>
                  </a:lnTo>
                  <a:lnTo>
                    <a:pt x="43781" y="132314"/>
                  </a:lnTo>
                  <a:lnTo>
                    <a:pt x="116084" y="153442"/>
                  </a:lnTo>
                  <a:lnTo>
                    <a:pt x="163179" y="162591"/>
                  </a:lnTo>
                  <a:lnTo>
                    <a:pt x="216685" y="170645"/>
                  </a:lnTo>
                  <a:lnTo>
                    <a:pt x="275938" y="177489"/>
                  </a:lnTo>
                  <a:lnTo>
                    <a:pt x="340274" y="183010"/>
                  </a:lnTo>
                  <a:lnTo>
                    <a:pt x="409031" y="187095"/>
                  </a:lnTo>
                  <a:lnTo>
                    <a:pt x="481543" y="189629"/>
                  </a:lnTo>
                  <a:lnTo>
                    <a:pt x="557149" y="190500"/>
                  </a:lnTo>
                  <a:lnTo>
                    <a:pt x="632756" y="189629"/>
                  </a:lnTo>
                  <a:lnTo>
                    <a:pt x="705276" y="187095"/>
                  </a:lnTo>
                  <a:lnTo>
                    <a:pt x="774043" y="183010"/>
                  </a:lnTo>
                  <a:lnTo>
                    <a:pt x="838392" y="177489"/>
                  </a:lnTo>
                  <a:lnTo>
                    <a:pt x="897660" y="170645"/>
                  </a:lnTo>
                  <a:lnTo>
                    <a:pt x="951182" y="162591"/>
                  </a:lnTo>
                  <a:lnTo>
                    <a:pt x="998293" y="153442"/>
                  </a:lnTo>
                  <a:lnTo>
                    <a:pt x="1038328" y="143312"/>
                  </a:lnTo>
                  <a:lnTo>
                    <a:pt x="1094514" y="120561"/>
                  </a:lnTo>
                  <a:lnTo>
                    <a:pt x="1114425" y="95250"/>
                  </a:lnTo>
                  <a:lnTo>
                    <a:pt x="1109336" y="82304"/>
                  </a:lnTo>
                  <a:lnTo>
                    <a:pt x="1070623" y="58132"/>
                  </a:lnTo>
                  <a:lnTo>
                    <a:pt x="998293" y="37003"/>
                  </a:lnTo>
                  <a:lnTo>
                    <a:pt x="951182" y="27860"/>
                  </a:lnTo>
                  <a:lnTo>
                    <a:pt x="897660" y="19816"/>
                  </a:lnTo>
                  <a:lnTo>
                    <a:pt x="838392" y="12982"/>
                  </a:lnTo>
                  <a:lnTo>
                    <a:pt x="774043" y="7471"/>
                  </a:lnTo>
                  <a:lnTo>
                    <a:pt x="705276" y="3395"/>
                  </a:lnTo>
                  <a:lnTo>
                    <a:pt x="632756" y="867"/>
                  </a:lnTo>
                  <a:lnTo>
                    <a:pt x="55714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5529326" y="1471675"/>
              <a:ext cx="1114425" cy="190500"/>
            </a:xfrm>
            <a:custGeom>
              <a:avLst/>
              <a:gdLst/>
              <a:ahLst/>
              <a:cxnLst/>
              <a:rect l="l" t="t" r="r" b="b"/>
              <a:pathLst>
                <a:path w="1114425" h="190500">
                  <a:moveTo>
                    <a:pt x="0" y="95250"/>
                  </a:moveTo>
                  <a:lnTo>
                    <a:pt x="43781" y="58132"/>
                  </a:lnTo>
                  <a:lnTo>
                    <a:pt x="116084" y="37003"/>
                  </a:lnTo>
                  <a:lnTo>
                    <a:pt x="163179" y="27860"/>
                  </a:lnTo>
                  <a:lnTo>
                    <a:pt x="216685" y="19816"/>
                  </a:lnTo>
                  <a:lnTo>
                    <a:pt x="275938" y="12982"/>
                  </a:lnTo>
                  <a:lnTo>
                    <a:pt x="340274" y="7471"/>
                  </a:lnTo>
                  <a:lnTo>
                    <a:pt x="409031" y="3395"/>
                  </a:lnTo>
                  <a:lnTo>
                    <a:pt x="481543" y="867"/>
                  </a:lnTo>
                  <a:lnTo>
                    <a:pt x="557149" y="0"/>
                  </a:lnTo>
                  <a:lnTo>
                    <a:pt x="632756" y="867"/>
                  </a:lnTo>
                  <a:lnTo>
                    <a:pt x="705276" y="3395"/>
                  </a:lnTo>
                  <a:lnTo>
                    <a:pt x="774043" y="7471"/>
                  </a:lnTo>
                  <a:lnTo>
                    <a:pt x="838392" y="12982"/>
                  </a:lnTo>
                  <a:lnTo>
                    <a:pt x="897660" y="19816"/>
                  </a:lnTo>
                  <a:lnTo>
                    <a:pt x="951182" y="27860"/>
                  </a:lnTo>
                  <a:lnTo>
                    <a:pt x="998293" y="37003"/>
                  </a:lnTo>
                  <a:lnTo>
                    <a:pt x="1038328" y="47131"/>
                  </a:lnTo>
                  <a:lnTo>
                    <a:pt x="1094514" y="69894"/>
                  </a:lnTo>
                  <a:lnTo>
                    <a:pt x="1114425" y="95250"/>
                  </a:lnTo>
                  <a:lnTo>
                    <a:pt x="1109336" y="108169"/>
                  </a:lnTo>
                  <a:lnTo>
                    <a:pt x="1070623" y="132314"/>
                  </a:lnTo>
                  <a:lnTo>
                    <a:pt x="998293" y="153442"/>
                  </a:lnTo>
                  <a:lnTo>
                    <a:pt x="951182" y="162591"/>
                  </a:lnTo>
                  <a:lnTo>
                    <a:pt x="897660" y="170645"/>
                  </a:lnTo>
                  <a:lnTo>
                    <a:pt x="838392" y="177489"/>
                  </a:lnTo>
                  <a:lnTo>
                    <a:pt x="774043" y="183010"/>
                  </a:lnTo>
                  <a:lnTo>
                    <a:pt x="705276" y="187095"/>
                  </a:lnTo>
                  <a:lnTo>
                    <a:pt x="632756" y="189629"/>
                  </a:lnTo>
                  <a:lnTo>
                    <a:pt x="557149" y="190500"/>
                  </a:lnTo>
                  <a:lnTo>
                    <a:pt x="481543" y="189629"/>
                  </a:lnTo>
                  <a:lnTo>
                    <a:pt x="409031" y="187095"/>
                  </a:lnTo>
                  <a:lnTo>
                    <a:pt x="340274" y="183010"/>
                  </a:lnTo>
                  <a:lnTo>
                    <a:pt x="275938" y="177489"/>
                  </a:lnTo>
                  <a:lnTo>
                    <a:pt x="216685" y="170645"/>
                  </a:lnTo>
                  <a:lnTo>
                    <a:pt x="163179" y="162591"/>
                  </a:lnTo>
                  <a:lnTo>
                    <a:pt x="116084" y="153442"/>
                  </a:lnTo>
                  <a:lnTo>
                    <a:pt x="76063" y="143312"/>
                  </a:lnTo>
                  <a:lnTo>
                    <a:pt x="19900" y="120561"/>
                  </a:lnTo>
                  <a:lnTo>
                    <a:pt x="0" y="9525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9" name="object 19" descr=""/>
          <p:cNvGrpSpPr/>
          <p:nvPr/>
        </p:nvGrpSpPr>
        <p:grpSpPr>
          <a:xfrm>
            <a:off x="1633601" y="1505013"/>
            <a:ext cx="1400175" cy="1943100"/>
            <a:chOff x="1633601" y="1505013"/>
            <a:chExt cx="1400175" cy="1943100"/>
          </a:xfrm>
        </p:grpSpPr>
        <p:sp>
          <p:nvSpPr>
            <p:cNvPr id="20" name="object 20" descr=""/>
            <p:cNvSpPr/>
            <p:nvPr/>
          </p:nvSpPr>
          <p:spPr>
            <a:xfrm>
              <a:off x="1790700" y="1952624"/>
              <a:ext cx="1085850" cy="1495425"/>
            </a:xfrm>
            <a:custGeom>
              <a:avLst/>
              <a:gdLst/>
              <a:ahLst/>
              <a:cxnLst/>
              <a:rect l="l" t="t" r="r" b="b"/>
              <a:pathLst>
                <a:path w="1085850" h="1495425">
                  <a:moveTo>
                    <a:pt x="390525" y="523875"/>
                  </a:moveTo>
                  <a:lnTo>
                    <a:pt x="0" y="523875"/>
                  </a:lnTo>
                  <a:lnTo>
                    <a:pt x="0" y="1495425"/>
                  </a:lnTo>
                  <a:lnTo>
                    <a:pt x="390525" y="1495425"/>
                  </a:lnTo>
                  <a:lnTo>
                    <a:pt x="390525" y="523875"/>
                  </a:lnTo>
                  <a:close/>
                </a:path>
                <a:path w="1085850" h="1495425">
                  <a:moveTo>
                    <a:pt x="1085850" y="0"/>
                  </a:moveTo>
                  <a:lnTo>
                    <a:pt x="695325" y="0"/>
                  </a:lnTo>
                  <a:lnTo>
                    <a:pt x="695325" y="1495425"/>
                  </a:lnTo>
                  <a:lnTo>
                    <a:pt x="1085850" y="1495425"/>
                  </a:lnTo>
                  <a:lnTo>
                    <a:pt x="1085850" y="0"/>
                  </a:lnTo>
                  <a:close/>
                </a:path>
              </a:pathLst>
            </a:custGeom>
            <a:solidFill>
              <a:srgbClr val="2D2D2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1633601" y="3443350"/>
              <a:ext cx="1400175" cy="0"/>
            </a:xfrm>
            <a:custGeom>
              <a:avLst/>
              <a:gdLst/>
              <a:ahLst/>
              <a:cxnLst/>
              <a:rect l="l" t="t" r="r" b="b"/>
              <a:pathLst>
                <a:path w="1400175" h="0">
                  <a:moveTo>
                    <a:pt x="0" y="0"/>
                  </a:moveTo>
                  <a:lnTo>
                    <a:pt x="1400175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1986026" y="1605025"/>
              <a:ext cx="697230" cy="678180"/>
            </a:xfrm>
            <a:custGeom>
              <a:avLst/>
              <a:gdLst/>
              <a:ahLst/>
              <a:cxnLst/>
              <a:rect l="l" t="t" r="r" b="b"/>
              <a:pathLst>
                <a:path w="697230" h="678180">
                  <a:moveTo>
                    <a:pt x="0" y="677799"/>
                  </a:moveTo>
                  <a:lnTo>
                    <a:pt x="0" y="0"/>
                  </a:lnTo>
                </a:path>
                <a:path w="697230" h="678180">
                  <a:moveTo>
                    <a:pt x="0" y="0"/>
                  </a:moveTo>
                  <a:lnTo>
                    <a:pt x="696849" y="0"/>
                  </a:lnTo>
                </a:path>
              </a:pathLst>
            </a:custGeom>
            <a:ln w="12700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3" name="object 23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652776" y="1604898"/>
              <a:ext cx="76200" cy="152400"/>
            </a:xfrm>
            <a:prstGeom prst="rect">
              <a:avLst/>
            </a:prstGeom>
          </p:spPr>
        </p:pic>
        <p:sp>
          <p:nvSpPr>
            <p:cNvPr id="24" name="object 24" descr=""/>
            <p:cNvSpPr/>
            <p:nvPr/>
          </p:nvSpPr>
          <p:spPr>
            <a:xfrm>
              <a:off x="2090801" y="1509775"/>
              <a:ext cx="495300" cy="190500"/>
            </a:xfrm>
            <a:custGeom>
              <a:avLst/>
              <a:gdLst/>
              <a:ahLst/>
              <a:cxnLst/>
              <a:rect l="l" t="t" r="r" b="b"/>
              <a:pathLst>
                <a:path w="495300" h="190500">
                  <a:moveTo>
                    <a:pt x="247650" y="0"/>
                  </a:moveTo>
                  <a:lnTo>
                    <a:pt x="181812" y="3395"/>
                  </a:lnTo>
                  <a:lnTo>
                    <a:pt x="122653" y="12982"/>
                  </a:lnTo>
                  <a:lnTo>
                    <a:pt x="72532" y="27860"/>
                  </a:lnTo>
                  <a:lnTo>
                    <a:pt x="33810" y="47131"/>
                  </a:lnTo>
                  <a:lnTo>
                    <a:pt x="0" y="95250"/>
                  </a:lnTo>
                  <a:lnTo>
                    <a:pt x="8845" y="120561"/>
                  </a:lnTo>
                  <a:lnTo>
                    <a:pt x="72532" y="162591"/>
                  </a:lnTo>
                  <a:lnTo>
                    <a:pt x="122653" y="177489"/>
                  </a:lnTo>
                  <a:lnTo>
                    <a:pt x="181812" y="187095"/>
                  </a:lnTo>
                  <a:lnTo>
                    <a:pt x="247650" y="190500"/>
                  </a:lnTo>
                  <a:lnTo>
                    <a:pt x="313443" y="187095"/>
                  </a:lnTo>
                  <a:lnTo>
                    <a:pt x="372589" y="177489"/>
                  </a:lnTo>
                  <a:lnTo>
                    <a:pt x="422719" y="162591"/>
                  </a:lnTo>
                  <a:lnTo>
                    <a:pt x="461461" y="143312"/>
                  </a:lnTo>
                  <a:lnTo>
                    <a:pt x="495300" y="95250"/>
                  </a:lnTo>
                  <a:lnTo>
                    <a:pt x="486445" y="69894"/>
                  </a:lnTo>
                  <a:lnTo>
                    <a:pt x="422719" y="27860"/>
                  </a:lnTo>
                  <a:lnTo>
                    <a:pt x="372589" y="12982"/>
                  </a:lnTo>
                  <a:lnTo>
                    <a:pt x="313443" y="3395"/>
                  </a:lnTo>
                  <a:lnTo>
                    <a:pt x="2476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 descr=""/>
            <p:cNvSpPr/>
            <p:nvPr/>
          </p:nvSpPr>
          <p:spPr>
            <a:xfrm>
              <a:off x="2090801" y="1509775"/>
              <a:ext cx="495300" cy="190500"/>
            </a:xfrm>
            <a:custGeom>
              <a:avLst/>
              <a:gdLst/>
              <a:ahLst/>
              <a:cxnLst/>
              <a:rect l="l" t="t" r="r" b="b"/>
              <a:pathLst>
                <a:path w="495300" h="190500">
                  <a:moveTo>
                    <a:pt x="0" y="95250"/>
                  </a:moveTo>
                  <a:lnTo>
                    <a:pt x="33810" y="47131"/>
                  </a:lnTo>
                  <a:lnTo>
                    <a:pt x="72532" y="27860"/>
                  </a:lnTo>
                  <a:lnTo>
                    <a:pt x="122653" y="12982"/>
                  </a:lnTo>
                  <a:lnTo>
                    <a:pt x="181812" y="3395"/>
                  </a:lnTo>
                  <a:lnTo>
                    <a:pt x="247650" y="0"/>
                  </a:lnTo>
                  <a:lnTo>
                    <a:pt x="313443" y="3395"/>
                  </a:lnTo>
                  <a:lnTo>
                    <a:pt x="372589" y="12982"/>
                  </a:lnTo>
                  <a:lnTo>
                    <a:pt x="422719" y="27860"/>
                  </a:lnTo>
                  <a:lnTo>
                    <a:pt x="461461" y="47131"/>
                  </a:lnTo>
                  <a:lnTo>
                    <a:pt x="495300" y="95250"/>
                  </a:lnTo>
                  <a:lnTo>
                    <a:pt x="486445" y="120561"/>
                  </a:lnTo>
                  <a:lnTo>
                    <a:pt x="422719" y="162591"/>
                  </a:lnTo>
                  <a:lnTo>
                    <a:pt x="372589" y="177489"/>
                  </a:lnTo>
                  <a:lnTo>
                    <a:pt x="313443" y="187095"/>
                  </a:lnTo>
                  <a:lnTo>
                    <a:pt x="247650" y="190500"/>
                  </a:lnTo>
                  <a:lnTo>
                    <a:pt x="181812" y="187095"/>
                  </a:lnTo>
                  <a:lnTo>
                    <a:pt x="122653" y="177489"/>
                  </a:lnTo>
                  <a:lnTo>
                    <a:pt x="72532" y="162591"/>
                  </a:lnTo>
                  <a:lnTo>
                    <a:pt x="33810" y="143312"/>
                  </a:lnTo>
                  <a:lnTo>
                    <a:pt x="0" y="95250"/>
                  </a:lnTo>
                  <a:close/>
                </a:path>
              </a:pathLst>
            </a:custGeom>
            <a:ln w="9525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aphicFrame>
        <p:nvGraphicFramePr>
          <p:cNvPr id="26" name="object 26" descr=""/>
          <p:cNvGraphicFramePr>
            <a:graphicFrameLocks noGrp="1"/>
          </p:cNvGraphicFramePr>
          <p:nvPr/>
        </p:nvGraphicFramePr>
        <p:xfrm>
          <a:off x="367068" y="713358"/>
          <a:ext cx="11537315" cy="54984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6350"/>
                <a:gridCol w="3816350"/>
                <a:gridCol w="3816350"/>
              </a:tblGrid>
              <a:tr h="578485">
                <a:tc>
                  <a:txBody>
                    <a:bodyPr/>
                    <a:lstStyle/>
                    <a:p>
                      <a:pPr marL="1014094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550" spc="-105" b="1">
                          <a:latin typeface="Tahoma"/>
                          <a:cs typeface="Tahoma"/>
                        </a:rPr>
                        <a:t>Luxury</a:t>
                      </a:r>
                      <a:r>
                        <a:rPr dirty="0" sz="1550" spc="-65" b="1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550" spc="-75" b="1">
                          <a:latin typeface="Tahoma"/>
                          <a:cs typeface="Tahoma"/>
                        </a:rPr>
                        <a:t>Tires</a:t>
                      </a:r>
                      <a:r>
                        <a:rPr dirty="0" sz="1550" spc="-105" b="1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550" spc="-10" b="1">
                          <a:latin typeface="Tahoma"/>
                          <a:cs typeface="Tahoma"/>
                        </a:rPr>
                        <a:t>Market</a:t>
                      </a:r>
                      <a:endParaRPr sz="1550">
                        <a:latin typeface="Tahoma"/>
                        <a:cs typeface="Tahoma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1030" marR="314960" indent="-293370">
                        <a:lnSpc>
                          <a:spcPct val="101000"/>
                        </a:lnSpc>
                        <a:spcBef>
                          <a:spcPts val="300"/>
                        </a:spcBef>
                      </a:pPr>
                      <a:r>
                        <a:rPr dirty="0" sz="1550" spc="-170" b="1">
                          <a:latin typeface="Tahoma"/>
                          <a:cs typeface="Tahoma"/>
                        </a:rPr>
                        <a:t>AI-</a:t>
                      </a:r>
                      <a:r>
                        <a:rPr dirty="0" sz="1550" spc="-100" b="1">
                          <a:latin typeface="Tahoma"/>
                          <a:cs typeface="Tahoma"/>
                        </a:rPr>
                        <a:t>Powered</a:t>
                      </a:r>
                      <a:r>
                        <a:rPr dirty="0" sz="1550" spc="-20" b="1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550" spc="-65" b="1">
                          <a:latin typeface="Tahoma"/>
                          <a:cs typeface="Tahoma"/>
                        </a:rPr>
                        <a:t>Performance</a:t>
                      </a:r>
                      <a:r>
                        <a:rPr dirty="0" sz="1550" spc="-50" b="1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550" spc="-55" b="1">
                          <a:latin typeface="Tahoma"/>
                          <a:cs typeface="Tahoma"/>
                        </a:rPr>
                        <a:t>Software </a:t>
                      </a:r>
                      <a:r>
                        <a:rPr dirty="0" sz="1550" spc="-85" b="1">
                          <a:latin typeface="Tahoma"/>
                          <a:cs typeface="Tahoma"/>
                        </a:rPr>
                        <a:t>Market</a:t>
                      </a:r>
                      <a:r>
                        <a:rPr dirty="0" sz="1550" spc="-95" b="1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550" spc="260" b="1">
                          <a:latin typeface="Tahoma"/>
                          <a:cs typeface="Tahoma"/>
                        </a:rPr>
                        <a:t>s</a:t>
                      </a:r>
                      <a:r>
                        <a:rPr dirty="0" sz="1550" spc="-75" b="1">
                          <a:latin typeface="Tahoma"/>
                          <a:cs typeface="Tahoma"/>
                        </a:rPr>
                        <a:t> Automated</a:t>
                      </a:r>
                      <a:r>
                        <a:rPr dirty="0" sz="1550" spc="-80" b="1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550" spc="-10" b="1">
                          <a:latin typeface="Tahoma"/>
                          <a:cs typeface="Tahoma"/>
                        </a:rPr>
                        <a:t>Driving</a:t>
                      </a:r>
                      <a:endParaRPr sz="1550">
                        <a:latin typeface="Tahoma"/>
                        <a:cs typeface="Tahoma"/>
                      </a:endParaRPr>
                    </a:p>
                  </a:txBody>
                  <a:tcPr marL="0" marR="0" marB="0" marT="3810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953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550" spc="-70" b="1">
                          <a:latin typeface="Tahoma"/>
                          <a:cs typeface="Tahoma"/>
                        </a:rPr>
                        <a:t>EV</a:t>
                      </a:r>
                      <a:r>
                        <a:rPr dirty="0" sz="1550" spc="-65" b="1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550" spc="-85" b="1">
                          <a:latin typeface="Tahoma"/>
                          <a:cs typeface="Tahoma"/>
                        </a:rPr>
                        <a:t>Battery</a:t>
                      </a:r>
                      <a:r>
                        <a:rPr dirty="0" sz="1550" spc="-90" b="1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550" spc="-10" b="1">
                          <a:latin typeface="Tahoma"/>
                          <a:cs typeface="Tahoma"/>
                        </a:rPr>
                        <a:t>Market</a:t>
                      </a:r>
                      <a:endParaRPr sz="1550">
                        <a:latin typeface="Tahoma"/>
                        <a:cs typeface="Tahoma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3514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algn="ctr" marL="106045">
                        <a:lnSpc>
                          <a:spcPct val="100000"/>
                        </a:lnSpc>
                      </a:pPr>
                      <a:r>
                        <a:rPr dirty="0" sz="950" spc="-10" b="1">
                          <a:latin typeface="Tahoma"/>
                          <a:cs typeface="Tahoma"/>
                        </a:rPr>
                        <a:t>+G.1%</a:t>
                      </a:r>
                      <a:endParaRPr sz="950">
                        <a:latin typeface="Tahoma"/>
                        <a:cs typeface="Tahoma"/>
                      </a:endParaRPr>
                    </a:p>
                    <a:p>
                      <a:pPr algn="ctr" marL="798830">
                        <a:lnSpc>
                          <a:spcPct val="100000"/>
                        </a:lnSpc>
                        <a:spcBef>
                          <a:spcPts val="940"/>
                        </a:spcBef>
                      </a:pPr>
                      <a:r>
                        <a:rPr dirty="0" sz="950" spc="-10">
                          <a:latin typeface="Segoe UI Emoji"/>
                          <a:cs typeface="Segoe UI Emoji"/>
                        </a:rPr>
                        <a:t>89.65</a:t>
                      </a:r>
                      <a:endParaRPr sz="950">
                        <a:latin typeface="Segoe UI Emoji"/>
                        <a:cs typeface="Segoe UI Emoji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825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marL="1458595">
                        <a:lnSpc>
                          <a:spcPct val="100000"/>
                        </a:lnSpc>
                      </a:pPr>
                      <a:r>
                        <a:rPr dirty="0" sz="950" spc="-10">
                          <a:latin typeface="Segoe UI Emoji"/>
                          <a:cs typeface="Segoe UI Emoji"/>
                        </a:rPr>
                        <a:t>58.08</a:t>
                      </a:r>
                      <a:endParaRPr sz="950">
                        <a:latin typeface="Segoe UI Emoji"/>
                        <a:cs typeface="Segoe UI Emoji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marL="1475740">
                        <a:lnSpc>
                          <a:spcPct val="100000"/>
                        </a:lnSpc>
                        <a:tabLst>
                          <a:tab pos="2172970" algn="l"/>
                        </a:tabLst>
                      </a:pPr>
                      <a:r>
                        <a:rPr dirty="0" sz="950" spc="-20" i="1">
                          <a:latin typeface="Trebuchet MS"/>
                          <a:cs typeface="Trebuchet MS"/>
                        </a:rPr>
                        <a:t>2025</a:t>
                      </a:r>
                      <a:r>
                        <a:rPr dirty="0" sz="950" i="1">
                          <a:latin typeface="Trebuchet MS"/>
                          <a:cs typeface="Trebuchet MS"/>
                        </a:rPr>
                        <a:t>	</a:t>
                      </a:r>
                      <a:r>
                        <a:rPr dirty="0" sz="950" spc="-20" i="1">
                          <a:latin typeface="Trebuchet MS"/>
                          <a:cs typeface="Trebuchet MS"/>
                        </a:rPr>
                        <a:t>2030</a:t>
                      </a:r>
                      <a:endParaRPr sz="950">
                        <a:latin typeface="Trebuchet MS"/>
                        <a:cs typeface="Trebuchet MS"/>
                      </a:endParaRPr>
                    </a:p>
                  </a:txBody>
                  <a:tcPr marL="0" marR="0" marB="0" marT="7683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marL="1504950">
                        <a:lnSpc>
                          <a:spcPct val="100000"/>
                        </a:lnSpc>
                      </a:pPr>
                      <a:r>
                        <a:rPr dirty="0" sz="950" spc="-130" b="1">
                          <a:latin typeface="Tahoma"/>
                          <a:cs typeface="Tahoma"/>
                        </a:rPr>
                        <a:t>+23.4%</a:t>
                      </a:r>
                      <a:r>
                        <a:rPr dirty="0" sz="950" spc="-30" b="1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950" spc="-20" b="1">
                          <a:latin typeface="Tahoma"/>
                          <a:cs typeface="Tahoma"/>
                        </a:rPr>
                        <a:t>CAGR</a:t>
                      </a:r>
                      <a:endParaRPr sz="950">
                        <a:latin typeface="Tahoma"/>
                        <a:cs typeface="Tahoma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algn="ctr" marL="640080">
                        <a:lnSpc>
                          <a:spcPct val="100000"/>
                        </a:lnSpc>
                      </a:pPr>
                      <a:r>
                        <a:rPr dirty="0" sz="950" spc="-10">
                          <a:latin typeface="Segoe UI Emoji"/>
                          <a:cs typeface="Segoe UI Emoji"/>
                        </a:rPr>
                        <a:t>14.92</a:t>
                      </a:r>
                      <a:endParaRPr sz="950">
                        <a:latin typeface="Segoe UI Emoji"/>
                        <a:cs typeface="Segoe UI Emoji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marL="1447165">
                        <a:lnSpc>
                          <a:spcPct val="100000"/>
                        </a:lnSpc>
                      </a:pPr>
                      <a:r>
                        <a:rPr dirty="0" sz="950" spc="-20">
                          <a:latin typeface="Segoe UI Emoji"/>
                          <a:cs typeface="Segoe UI Emoji"/>
                        </a:rPr>
                        <a:t>5.22</a:t>
                      </a:r>
                      <a:endParaRPr sz="950">
                        <a:latin typeface="Segoe UI Emoji"/>
                        <a:cs typeface="Segoe UI Emoji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marL="1429385">
                        <a:lnSpc>
                          <a:spcPct val="100000"/>
                        </a:lnSpc>
                        <a:tabLst>
                          <a:tab pos="2091689" algn="l"/>
                        </a:tabLst>
                      </a:pPr>
                      <a:r>
                        <a:rPr dirty="0" sz="950" spc="-20">
                          <a:latin typeface="Segoe UI Emoji"/>
                          <a:cs typeface="Segoe UI Emoji"/>
                        </a:rPr>
                        <a:t>2025</a:t>
                      </a:r>
                      <a:r>
                        <a:rPr dirty="0" sz="950">
                          <a:latin typeface="Segoe UI Emoji"/>
                          <a:cs typeface="Segoe UI Emoji"/>
                        </a:rPr>
                        <a:t>	</a:t>
                      </a:r>
                      <a:r>
                        <a:rPr dirty="0" sz="950" spc="-20">
                          <a:latin typeface="Segoe UI Emoji"/>
                          <a:cs typeface="Segoe UI Emoji"/>
                        </a:rPr>
                        <a:t>2030</a:t>
                      </a:r>
                      <a:endParaRPr sz="950">
                        <a:latin typeface="Segoe UI Emoji"/>
                        <a:cs typeface="Segoe UI Emoji"/>
                      </a:endParaRPr>
                    </a:p>
                  </a:txBody>
                  <a:tcPr marL="0" marR="0" marB="0" marT="4318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algn="ctr" marL="100965">
                        <a:lnSpc>
                          <a:spcPct val="100000"/>
                        </a:lnSpc>
                      </a:pPr>
                      <a:r>
                        <a:rPr dirty="0" sz="950" spc="-105" b="1">
                          <a:latin typeface="Tahoma"/>
                          <a:cs typeface="Tahoma"/>
                        </a:rPr>
                        <a:t>15.8%</a:t>
                      </a:r>
                      <a:r>
                        <a:rPr dirty="0" sz="950" spc="-100" b="1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950" spc="-20" b="1">
                          <a:latin typeface="Tahoma"/>
                          <a:cs typeface="Tahoma"/>
                        </a:rPr>
                        <a:t>CAGR</a:t>
                      </a:r>
                      <a:endParaRPr sz="950">
                        <a:latin typeface="Tahoma"/>
                        <a:cs typeface="Tahoma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algn="ctr" marL="964565">
                        <a:lnSpc>
                          <a:spcPct val="100000"/>
                        </a:lnSpc>
                      </a:pPr>
                      <a:r>
                        <a:rPr dirty="0" sz="950" spc="-25">
                          <a:latin typeface="Segoe UI Emoji"/>
                          <a:cs typeface="Segoe UI Emoji"/>
                        </a:rPr>
                        <a:t>371</a:t>
                      </a:r>
                      <a:endParaRPr sz="950">
                        <a:latin typeface="Segoe UI Emoji"/>
                        <a:cs typeface="Segoe UI Emoji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marL="1459230">
                        <a:lnSpc>
                          <a:spcPct val="100000"/>
                        </a:lnSpc>
                      </a:pPr>
                      <a:r>
                        <a:rPr dirty="0" sz="950" spc="-25">
                          <a:latin typeface="Segoe UI Emoji"/>
                          <a:cs typeface="Segoe UI Emoji"/>
                        </a:rPr>
                        <a:t>85</a:t>
                      </a:r>
                      <a:endParaRPr sz="950">
                        <a:latin typeface="Segoe UI Emoji"/>
                        <a:cs typeface="Segoe UI Emoji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marL="1390015">
                        <a:lnSpc>
                          <a:spcPct val="100000"/>
                        </a:lnSpc>
                        <a:tabLst>
                          <a:tab pos="2219325" algn="l"/>
                        </a:tabLst>
                      </a:pPr>
                      <a:r>
                        <a:rPr dirty="0" sz="950" spc="-20" i="1">
                          <a:latin typeface="Trebuchet MS"/>
                          <a:cs typeface="Trebuchet MS"/>
                        </a:rPr>
                        <a:t>2024</a:t>
                      </a:r>
                      <a:r>
                        <a:rPr dirty="0" sz="950" i="1">
                          <a:latin typeface="Trebuchet MS"/>
                          <a:cs typeface="Trebuchet MS"/>
                        </a:rPr>
                        <a:t>	</a:t>
                      </a:r>
                      <a:r>
                        <a:rPr dirty="0" sz="950" spc="-20" i="1">
                          <a:latin typeface="Trebuchet MS"/>
                          <a:cs typeface="Trebuchet MS"/>
                        </a:rPr>
                        <a:t>2034E</a:t>
                      </a:r>
                      <a:endParaRPr sz="950">
                        <a:latin typeface="Trebuchet MS"/>
                        <a:cs typeface="Trebuchet MS"/>
                      </a:endParaRPr>
                    </a:p>
                  </a:txBody>
                  <a:tcPr marL="0" marR="0" marB="0" marT="10033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7848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1550" spc="-60">
                          <a:latin typeface="Segoe UI Emoji"/>
                          <a:cs typeface="Segoe UI Emoji"/>
                        </a:rPr>
                        <a:t>Mid-</a:t>
                      </a:r>
                      <a:r>
                        <a:rPr dirty="0" sz="1550">
                          <a:latin typeface="Segoe UI Emoji"/>
                          <a:cs typeface="Segoe UI Emoji"/>
                        </a:rPr>
                        <a:t>sized</a:t>
                      </a:r>
                      <a:r>
                        <a:rPr dirty="0" sz="1550" spc="-5">
                          <a:latin typeface="Segoe UI Emoji"/>
                          <a:cs typeface="Segoe UI Emoji"/>
                        </a:rPr>
                        <a:t> </a:t>
                      </a:r>
                      <a:r>
                        <a:rPr dirty="0" sz="1550">
                          <a:latin typeface="Segoe UI Emoji"/>
                          <a:cs typeface="Segoe UI Emoji"/>
                        </a:rPr>
                        <a:t>market</a:t>
                      </a:r>
                      <a:r>
                        <a:rPr dirty="0" sz="1550" spc="-15">
                          <a:latin typeface="Segoe UI Emoji"/>
                          <a:cs typeface="Segoe UI Emoji"/>
                        </a:rPr>
                        <a:t> </a:t>
                      </a:r>
                      <a:r>
                        <a:rPr dirty="0" sz="1550">
                          <a:latin typeface="Segoe UI Emoji"/>
                          <a:cs typeface="Segoe UI Emoji"/>
                        </a:rPr>
                        <a:t>size,</a:t>
                      </a:r>
                      <a:r>
                        <a:rPr dirty="0" sz="1550" spc="-30">
                          <a:latin typeface="Segoe UI Emoji"/>
                          <a:cs typeface="Segoe UI Emoji"/>
                        </a:rPr>
                        <a:t> </a:t>
                      </a:r>
                      <a:r>
                        <a:rPr dirty="0" sz="1550">
                          <a:latin typeface="Segoe UI Emoji"/>
                          <a:cs typeface="Segoe UI Emoji"/>
                        </a:rPr>
                        <a:t>steady</a:t>
                      </a:r>
                      <a:r>
                        <a:rPr dirty="0" sz="1550" spc="25">
                          <a:latin typeface="Segoe UI Emoji"/>
                          <a:cs typeface="Segoe UI Emoji"/>
                        </a:rPr>
                        <a:t> </a:t>
                      </a:r>
                      <a:r>
                        <a:rPr dirty="0" sz="1550" spc="-10">
                          <a:latin typeface="Segoe UI Emoji"/>
                          <a:cs typeface="Segoe UI Emoji"/>
                        </a:rPr>
                        <a:t>growth</a:t>
                      </a:r>
                      <a:endParaRPr sz="1550">
                        <a:latin typeface="Segoe UI Emoji"/>
                        <a:cs typeface="Segoe UI Emoji"/>
                      </a:endParaRPr>
                    </a:p>
                  </a:txBody>
                  <a:tcPr marL="0" marR="0" marB="0" marT="4445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980" marR="765810">
                        <a:lnSpc>
                          <a:spcPct val="101000"/>
                        </a:lnSpc>
                        <a:spcBef>
                          <a:spcPts val="330"/>
                        </a:spcBef>
                      </a:pPr>
                      <a:r>
                        <a:rPr dirty="0" sz="1550">
                          <a:latin typeface="Segoe UI Emoji"/>
                          <a:cs typeface="Segoe UI Emoji"/>
                        </a:rPr>
                        <a:t>Small</a:t>
                      </a:r>
                      <a:r>
                        <a:rPr dirty="0" sz="1550" spc="70">
                          <a:latin typeface="Segoe UI Emoji"/>
                          <a:cs typeface="Segoe UI Emoji"/>
                        </a:rPr>
                        <a:t> </a:t>
                      </a:r>
                      <a:r>
                        <a:rPr dirty="0" sz="1550">
                          <a:latin typeface="Segoe UI Emoji"/>
                          <a:cs typeface="Segoe UI Emoji"/>
                        </a:rPr>
                        <a:t>market</a:t>
                      </a:r>
                      <a:r>
                        <a:rPr dirty="0" sz="1550" spc="135">
                          <a:latin typeface="Segoe UI Emoji"/>
                          <a:cs typeface="Segoe UI Emoji"/>
                        </a:rPr>
                        <a:t> </a:t>
                      </a:r>
                      <a:r>
                        <a:rPr dirty="0" sz="1550">
                          <a:latin typeface="Segoe UI Emoji"/>
                          <a:cs typeface="Segoe UI Emoji"/>
                        </a:rPr>
                        <a:t>size,</a:t>
                      </a:r>
                      <a:r>
                        <a:rPr dirty="0" sz="1550" spc="5">
                          <a:latin typeface="Segoe UI Emoji"/>
                          <a:cs typeface="Segoe UI Emoji"/>
                        </a:rPr>
                        <a:t> </a:t>
                      </a:r>
                      <a:r>
                        <a:rPr dirty="0" sz="1550">
                          <a:latin typeface="Segoe UI Emoji"/>
                          <a:cs typeface="Segoe UI Emoji"/>
                        </a:rPr>
                        <a:t>unstable,</a:t>
                      </a:r>
                      <a:r>
                        <a:rPr dirty="0" sz="1550" spc="125">
                          <a:latin typeface="Segoe UI Emoji"/>
                          <a:cs typeface="Segoe UI Emoji"/>
                        </a:rPr>
                        <a:t> </a:t>
                      </a:r>
                      <a:r>
                        <a:rPr dirty="0" sz="1550" spc="-20">
                          <a:latin typeface="Segoe UI Emoji"/>
                          <a:cs typeface="Segoe UI Emoji"/>
                        </a:rPr>
                        <a:t>rapid </a:t>
                      </a:r>
                      <a:r>
                        <a:rPr dirty="0" sz="1550">
                          <a:latin typeface="Segoe UI Emoji"/>
                          <a:cs typeface="Segoe UI Emoji"/>
                        </a:rPr>
                        <a:t>expected</a:t>
                      </a:r>
                      <a:r>
                        <a:rPr dirty="0" sz="1550" spc="-5">
                          <a:latin typeface="Segoe UI Emoji"/>
                          <a:cs typeface="Segoe UI Emoji"/>
                        </a:rPr>
                        <a:t> </a:t>
                      </a:r>
                      <a:r>
                        <a:rPr dirty="0" sz="1550" spc="-10">
                          <a:latin typeface="Segoe UI Emoji"/>
                          <a:cs typeface="Segoe UI Emoji"/>
                        </a:rPr>
                        <a:t>growth</a:t>
                      </a:r>
                      <a:endParaRPr sz="1550">
                        <a:latin typeface="Segoe UI Emoji"/>
                        <a:cs typeface="Segoe UI Emoji"/>
                      </a:endParaRPr>
                    </a:p>
                  </a:txBody>
                  <a:tcPr marL="0" marR="0" marB="0" marT="4191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155" marR="564515">
                        <a:lnSpc>
                          <a:spcPct val="101000"/>
                        </a:lnSpc>
                        <a:spcBef>
                          <a:spcPts val="330"/>
                        </a:spcBef>
                      </a:pPr>
                      <a:r>
                        <a:rPr dirty="0" sz="1550">
                          <a:latin typeface="Segoe UI Emoji"/>
                          <a:cs typeface="Segoe UI Emoji"/>
                        </a:rPr>
                        <a:t>Largest</a:t>
                      </a:r>
                      <a:r>
                        <a:rPr dirty="0" sz="1550" spc="-80">
                          <a:latin typeface="Segoe UI Emoji"/>
                          <a:cs typeface="Segoe UI Emoji"/>
                        </a:rPr>
                        <a:t> </a:t>
                      </a:r>
                      <a:r>
                        <a:rPr dirty="0" sz="1550">
                          <a:latin typeface="Segoe UI Emoji"/>
                          <a:cs typeface="Segoe UI Emoji"/>
                        </a:rPr>
                        <a:t>market</a:t>
                      </a:r>
                      <a:r>
                        <a:rPr dirty="0" sz="1550" spc="10">
                          <a:latin typeface="Segoe UI Emoji"/>
                          <a:cs typeface="Segoe UI Emoji"/>
                        </a:rPr>
                        <a:t> </a:t>
                      </a:r>
                      <a:r>
                        <a:rPr dirty="0" sz="1550">
                          <a:latin typeface="Segoe UI Emoji"/>
                          <a:cs typeface="Segoe UI Emoji"/>
                        </a:rPr>
                        <a:t>size,</a:t>
                      </a:r>
                      <a:r>
                        <a:rPr dirty="0" sz="1550" spc="-90">
                          <a:latin typeface="Segoe UI Emoji"/>
                          <a:cs typeface="Segoe UI Emoji"/>
                        </a:rPr>
                        <a:t> </a:t>
                      </a:r>
                      <a:r>
                        <a:rPr dirty="0" sz="1550" spc="-40">
                          <a:latin typeface="Segoe UI Emoji"/>
                          <a:cs typeface="Segoe UI Emoji"/>
                        </a:rPr>
                        <a:t>high</a:t>
                      </a:r>
                      <a:r>
                        <a:rPr dirty="0" sz="1550" spc="25">
                          <a:latin typeface="Segoe UI Emoji"/>
                          <a:cs typeface="Segoe UI Emoji"/>
                        </a:rPr>
                        <a:t> </a:t>
                      </a:r>
                      <a:r>
                        <a:rPr dirty="0" sz="1550">
                          <a:latin typeface="Segoe UI Emoji"/>
                          <a:cs typeface="Segoe UI Emoji"/>
                        </a:rPr>
                        <a:t>and</a:t>
                      </a:r>
                      <a:r>
                        <a:rPr dirty="0" sz="1550" spc="-70">
                          <a:latin typeface="Segoe UI Emoji"/>
                          <a:cs typeface="Segoe UI Emoji"/>
                        </a:rPr>
                        <a:t> </a:t>
                      </a:r>
                      <a:r>
                        <a:rPr dirty="0" sz="1550" spc="-10">
                          <a:latin typeface="Segoe UI Emoji"/>
                          <a:cs typeface="Segoe UI Emoji"/>
                        </a:rPr>
                        <a:t>steady </a:t>
                      </a:r>
                      <a:r>
                        <a:rPr dirty="0" sz="1550">
                          <a:latin typeface="Segoe UI Emoji"/>
                          <a:cs typeface="Segoe UI Emoji"/>
                        </a:rPr>
                        <a:t>expected</a:t>
                      </a:r>
                      <a:r>
                        <a:rPr dirty="0" sz="1550" spc="-25">
                          <a:latin typeface="Segoe UI Emoji"/>
                          <a:cs typeface="Segoe UI Emoji"/>
                        </a:rPr>
                        <a:t> </a:t>
                      </a:r>
                      <a:r>
                        <a:rPr dirty="0" sz="1550" spc="-10">
                          <a:latin typeface="Segoe UI Emoji"/>
                          <a:cs typeface="Segoe UI Emoji"/>
                        </a:rPr>
                        <a:t>growth</a:t>
                      </a:r>
                      <a:endParaRPr sz="1550">
                        <a:latin typeface="Segoe UI Emoji"/>
                        <a:cs typeface="Segoe UI Emoji"/>
                      </a:endParaRPr>
                    </a:p>
                  </a:txBody>
                  <a:tcPr marL="0" marR="0" marB="0" marT="4191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066800">
                <a:tc>
                  <a:txBody>
                    <a:bodyPr/>
                    <a:lstStyle/>
                    <a:p>
                      <a:pPr marL="91440" marR="245110">
                        <a:lnSpc>
                          <a:spcPct val="102299"/>
                        </a:lnSpc>
                        <a:spcBef>
                          <a:spcPts val="315"/>
                        </a:spcBef>
                      </a:pPr>
                      <a:r>
                        <a:rPr dirty="0" sz="1550" spc="-70" b="1">
                          <a:latin typeface="Tahoma"/>
                          <a:cs typeface="Tahoma"/>
                        </a:rPr>
                        <a:t>EV</a:t>
                      </a:r>
                      <a:r>
                        <a:rPr dirty="0" sz="1550" spc="-60" b="1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550" spc="260" b="1">
                          <a:latin typeface="Tahoma"/>
                          <a:cs typeface="Tahoma"/>
                        </a:rPr>
                        <a:t>s</a:t>
                      </a:r>
                      <a:r>
                        <a:rPr dirty="0" sz="1550" spc="-155" b="1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550" spc="-50" b="1">
                          <a:latin typeface="Tahoma"/>
                          <a:cs typeface="Tahoma"/>
                        </a:rPr>
                        <a:t>SUV</a:t>
                      </a:r>
                      <a:r>
                        <a:rPr dirty="0" sz="1550" spc="-60" b="1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550" spc="-85" b="1">
                          <a:latin typeface="Tahoma"/>
                          <a:cs typeface="Tahoma"/>
                        </a:rPr>
                        <a:t>Growth,</a:t>
                      </a:r>
                      <a:r>
                        <a:rPr dirty="0" sz="1550" spc="-90" b="1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550" spc="-10" b="1">
                          <a:latin typeface="Tahoma"/>
                          <a:cs typeface="Tahoma"/>
                        </a:rPr>
                        <a:t>Technology </a:t>
                      </a:r>
                      <a:r>
                        <a:rPr dirty="0" sz="1550" spc="-95" b="1">
                          <a:latin typeface="Tahoma"/>
                          <a:cs typeface="Tahoma"/>
                        </a:rPr>
                        <a:t>Innovation:</a:t>
                      </a:r>
                      <a:r>
                        <a:rPr dirty="0" sz="1550" spc="-110" b="1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550">
                          <a:latin typeface="Segoe UI Emoji"/>
                          <a:cs typeface="Segoe UI Emoji"/>
                        </a:rPr>
                        <a:t>Rising</a:t>
                      </a:r>
                      <a:r>
                        <a:rPr dirty="0" sz="1550" spc="-95">
                          <a:latin typeface="Segoe UI Emoji"/>
                          <a:cs typeface="Segoe UI Emoji"/>
                        </a:rPr>
                        <a:t> </a:t>
                      </a:r>
                      <a:r>
                        <a:rPr dirty="0" sz="1550">
                          <a:latin typeface="Segoe UI Emoji"/>
                          <a:cs typeface="Segoe UI Emoji"/>
                        </a:rPr>
                        <a:t>EV</a:t>
                      </a:r>
                      <a:r>
                        <a:rPr dirty="0" sz="1550" spc="-20">
                          <a:latin typeface="Segoe UI Emoji"/>
                          <a:cs typeface="Segoe UI Emoji"/>
                        </a:rPr>
                        <a:t> </a:t>
                      </a:r>
                      <a:r>
                        <a:rPr dirty="0" sz="1550">
                          <a:latin typeface="Segoe UI Emoji"/>
                          <a:cs typeface="Segoe UI Emoji"/>
                        </a:rPr>
                        <a:t>and</a:t>
                      </a:r>
                      <a:r>
                        <a:rPr dirty="0" sz="1550" spc="-65">
                          <a:latin typeface="Segoe UI Emoji"/>
                          <a:cs typeface="Segoe UI Emoji"/>
                        </a:rPr>
                        <a:t> </a:t>
                      </a:r>
                      <a:r>
                        <a:rPr dirty="0" sz="1550">
                          <a:latin typeface="Segoe UI Emoji"/>
                          <a:cs typeface="Segoe UI Emoji"/>
                        </a:rPr>
                        <a:t>SUV</a:t>
                      </a:r>
                      <a:r>
                        <a:rPr dirty="0" sz="1550" spc="-15">
                          <a:latin typeface="Segoe UI Emoji"/>
                          <a:cs typeface="Segoe UI Emoji"/>
                        </a:rPr>
                        <a:t> </a:t>
                      </a:r>
                      <a:r>
                        <a:rPr dirty="0" sz="1550" spc="-20">
                          <a:latin typeface="Segoe UI Emoji"/>
                          <a:cs typeface="Segoe UI Emoji"/>
                        </a:rPr>
                        <a:t>boost </a:t>
                      </a:r>
                      <a:r>
                        <a:rPr dirty="0" sz="1550">
                          <a:latin typeface="Segoe UI Emoji"/>
                          <a:cs typeface="Segoe UI Emoji"/>
                        </a:rPr>
                        <a:t>demand</a:t>
                      </a:r>
                      <a:r>
                        <a:rPr dirty="0" sz="1550" spc="-5">
                          <a:latin typeface="Segoe UI Emoji"/>
                          <a:cs typeface="Segoe UI Emoji"/>
                        </a:rPr>
                        <a:t> </a:t>
                      </a:r>
                      <a:r>
                        <a:rPr dirty="0" sz="1550" spc="-30">
                          <a:latin typeface="Segoe UI Emoji"/>
                          <a:cs typeface="Segoe UI Emoji"/>
                        </a:rPr>
                        <a:t>for </a:t>
                      </a:r>
                      <a:r>
                        <a:rPr dirty="0" sz="1550">
                          <a:latin typeface="Segoe UI Emoji"/>
                          <a:cs typeface="Segoe UI Emoji"/>
                        </a:rPr>
                        <a:t>specialized</a:t>
                      </a:r>
                      <a:r>
                        <a:rPr dirty="0" sz="1550" spc="90">
                          <a:latin typeface="Segoe UI Emoji"/>
                          <a:cs typeface="Segoe UI Emoji"/>
                        </a:rPr>
                        <a:t> </a:t>
                      </a:r>
                      <a:r>
                        <a:rPr dirty="0" sz="1550">
                          <a:latin typeface="Segoe UI Emoji"/>
                          <a:cs typeface="Segoe UI Emoji"/>
                        </a:rPr>
                        <a:t>tires</a:t>
                      </a:r>
                      <a:r>
                        <a:rPr dirty="0" sz="1550" spc="-45">
                          <a:latin typeface="Segoe UI Emoji"/>
                          <a:cs typeface="Segoe UI Emoji"/>
                        </a:rPr>
                        <a:t> </a:t>
                      </a:r>
                      <a:r>
                        <a:rPr dirty="0" sz="1550">
                          <a:latin typeface="Segoe UI Emoji"/>
                          <a:cs typeface="Segoe UI Emoji"/>
                        </a:rPr>
                        <a:t>with</a:t>
                      </a:r>
                      <a:r>
                        <a:rPr dirty="0" sz="1550" spc="15">
                          <a:latin typeface="Segoe UI Emoji"/>
                          <a:cs typeface="Segoe UI Emoji"/>
                        </a:rPr>
                        <a:t> </a:t>
                      </a:r>
                      <a:r>
                        <a:rPr dirty="0" sz="1550" spc="-10">
                          <a:latin typeface="Segoe UI Emoji"/>
                          <a:cs typeface="Segoe UI Emoji"/>
                        </a:rPr>
                        <a:t>higher </a:t>
                      </a:r>
                      <a:r>
                        <a:rPr dirty="0" sz="1550">
                          <a:latin typeface="Segoe UI Emoji"/>
                          <a:cs typeface="Segoe UI Emoji"/>
                        </a:rPr>
                        <a:t>torque,</a:t>
                      </a:r>
                      <a:r>
                        <a:rPr dirty="0" sz="1550" spc="-40">
                          <a:latin typeface="Segoe UI Emoji"/>
                          <a:cs typeface="Segoe UI Emoji"/>
                        </a:rPr>
                        <a:t> </a:t>
                      </a:r>
                      <a:r>
                        <a:rPr dirty="0" sz="1550">
                          <a:latin typeface="Segoe UI Emoji"/>
                          <a:cs typeface="Segoe UI Emoji"/>
                        </a:rPr>
                        <a:t>weight,</a:t>
                      </a:r>
                      <a:r>
                        <a:rPr dirty="0" sz="1550" spc="-35">
                          <a:latin typeface="Segoe UI Emoji"/>
                          <a:cs typeface="Segoe UI Emoji"/>
                        </a:rPr>
                        <a:t> </a:t>
                      </a:r>
                      <a:r>
                        <a:rPr dirty="0" sz="1550">
                          <a:latin typeface="Segoe UI Emoji"/>
                          <a:cs typeface="Segoe UI Emoji"/>
                        </a:rPr>
                        <a:t>and</a:t>
                      </a:r>
                      <a:r>
                        <a:rPr dirty="0" sz="1550" spc="-10">
                          <a:latin typeface="Segoe UI Emoji"/>
                          <a:cs typeface="Segoe UI Emoji"/>
                        </a:rPr>
                        <a:t> </a:t>
                      </a:r>
                      <a:r>
                        <a:rPr dirty="0" sz="1550">
                          <a:latin typeface="Segoe UI Emoji"/>
                          <a:cs typeface="Segoe UI Emoji"/>
                        </a:rPr>
                        <a:t>efficiency</a:t>
                      </a:r>
                      <a:r>
                        <a:rPr dirty="0" sz="1550" spc="10">
                          <a:latin typeface="Segoe UI Emoji"/>
                          <a:cs typeface="Segoe UI Emoji"/>
                        </a:rPr>
                        <a:t> </a:t>
                      </a:r>
                      <a:r>
                        <a:rPr dirty="0" sz="1550" spc="-20">
                          <a:latin typeface="Segoe UI Emoji"/>
                          <a:cs typeface="Segoe UI Emoji"/>
                        </a:rPr>
                        <a:t>needs</a:t>
                      </a:r>
                      <a:endParaRPr sz="1550">
                        <a:latin typeface="Segoe UI Emoji"/>
                        <a:cs typeface="Segoe UI Emoji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980" marR="217804">
                        <a:lnSpc>
                          <a:spcPct val="102299"/>
                        </a:lnSpc>
                        <a:spcBef>
                          <a:spcPts val="315"/>
                        </a:spcBef>
                      </a:pPr>
                      <a:r>
                        <a:rPr dirty="0" sz="1550">
                          <a:solidFill>
                            <a:srgbClr val="1F1582"/>
                          </a:solidFill>
                          <a:latin typeface="Segoe UI Emoji"/>
                          <a:cs typeface="Segoe UI Emoji"/>
                        </a:rPr>
                        <a:t>Consumers</a:t>
                      </a:r>
                      <a:r>
                        <a:rPr dirty="0" sz="1550" spc="65">
                          <a:solidFill>
                            <a:srgbClr val="1F1582"/>
                          </a:solidFill>
                          <a:latin typeface="Segoe UI Emoji"/>
                          <a:cs typeface="Segoe UI Emoji"/>
                        </a:rPr>
                        <a:t> </a:t>
                      </a:r>
                      <a:r>
                        <a:rPr dirty="0" sz="1550">
                          <a:solidFill>
                            <a:srgbClr val="1F1582"/>
                          </a:solidFill>
                          <a:latin typeface="Segoe UI Emoji"/>
                          <a:cs typeface="Segoe UI Emoji"/>
                        </a:rPr>
                        <a:t>desire</a:t>
                      </a:r>
                      <a:r>
                        <a:rPr dirty="0" sz="1550" spc="80">
                          <a:solidFill>
                            <a:srgbClr val="1F1582"/>
                          </a:solidFill>
                          <a:latin typeface="Segoe UI Emoji"/>
                          <a:cs typeface="Segoe UI Emoji"/>
                        </a:rPr>
                        <a:t> </a:t>
                      </a:r>
                      <a:r>
                        <a:rPr dirty="0" sz="1550" spc="-30">
                          <a:solidFill>
                            <a:srgbClr val="1F1582"/>
                          </a:solidFill>
                          <a:latin typeface="Segoe UI Emoji"/>
                          <a:cs typeface="Segoe UI Emoji"/>
                        </a:rPr>
                        <a:t>for</a:t>
                      </a:r>
                      <a:r>
                        <a:rPr dirty="0" sz="1550" spc="-10">
                          <a:solidFill>
                            <a:srgbClr val="1F1582"/>
                          </a:solidFill>
                          <a:latin typeface="Segoe UI Emoji"/>
                          <a:cs typeface="Segoe UI Emoji"/>
                        </a:rPr>
                        <a:t> </a:t>
                      </a:r>
                      <a:r>
                        <a:rPr dirty="0" sz="1550" spc="-90" b="1">
                          <a:solidFill>
                            <a:srgbClr val="1F1582"/>
                          </a:solidFill>
                          <a:latin typeface="Tahoma"/>
                          <a:cs typeface="Tahoma"/>
                        </a:rPr>
                        <a:t>AD</a:t>
                      </a:r>
                      <a:r>
                        <a:rPr dirty="0" sz="1550" spc="40" b="1">
                          <a:solidFill>
                            <a:srgbClr val="1F1582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550">
                          <a:solidFill>
                            <a:srgbClr val="1F1582"/>
                          </a:solidFill>
                          <a:latin typeface="Segoe UI Emoji"/>
                          <a:cs typeface="Segoe UI Emoji"/>
                        </a:rPr>
                        <a:t>(Level</a:t>
                      </a:r>
                      <a:r>
                        <a:rPr dirty="0" sz="1550" spc="30">
                          <a:solidFill>
                            <a:srgbClr val="1F1582"/>
                          </a:solidFill>
                          <a:latin typeface="Segoe UI Emoji"/>
                          <a:cs typeface="Segoe UI Emoji"/>
                        </a:rPr>
                        <a:t> </a:t>
                      </a:r>
                      <a:r>
                        <a:rPr dirty="0" sz="1550" spc="-25">
                          <a:solidFill>
                            <a:srgbClr val="1F1582"/>
                          </a:solidFill>
                          <a:latin typeface="Segoe UI Emoji"/>
                          <a:cs typeface="Segoe UI Emoji"/>
                        </a:rPr>
                        <a:t>2+ </a:t>
                      </a:r>
                      <a:r>
                        <a:rPr dirty="0" sz="1550">
                          <a:solidFill>
                            <a:srgbClr val="1F1582"/>
                          </a:solidFill>
                          <a:latin typeface="Segoe UI Emoji"/>
                          <a:cs typeface="Segoe UI Emoji"/>
                        </a:rPr>
                        <a:t>systems) lags</a:t>
                      </a:r>
                      <a:r>
                        <a:rPr dirty="0" sz="1550" spc="15">
                          <a:solidFill>
                            <a:srgbClr val="1F1582"/>
                          </a:solidFill>
                          <a:latin typeface="Segoe UI Emoji"/>
                          <a:cs typeface="Segoe UI Emoji"/>
                        </a:rPr>
                        <a:t> </a:t>
                      </a:r>
                      <a:r>
                        <a:rPr dirty="0" sz="1550">
                          <a:solidFill>
                            <a:srgbClr val="1F1582"/>
                          </a:solidFill>
                          <a:latin typeface="Segoe UI Emoji"/>
                          <a:cs typeface="Segoe UI Emoji"/>
                        </a:rPr>
                        <a:t>behind</a:t>
                      </a:r>
                      <a:r>
                        <a:rPr dirty="0" sz="1550" spc="10">
                          <a:solidFill>
                            <a:srgbClr val="1F1582"/>
                          </a:solidFill>
                          <a:latin typeface="Segoe UI Emoji"/>
                          <a:cs typeface="Segoe UI Emoji"/>
                        </a:rPr>
                        <a:t> </a:t>
                      </a:r>
                      <a:r>
                        <a:rPr dirty="0" sz="1550" spc="-10">
                          <a:solidFill>
                            <a:srgbClr val="1F1582"/>
                          </a:solidFill>
                          <a:latin typeface="Segoe UI Emoji"/>
                          <a:cs typeface="Segoe UI Emoji"/>
                        </a:rPr>
                        <a:t>automakers </a:t>
                      </a:r>
                      <a:r>
                        <a:rPr dirty="0" sz="1550">
                          <a:solidFill>
                            <a:srgbClr val="1F1582"/>
                          </a:solidFill>
                          <a:latin typeface="Segoe UI Emoji"/>
                          <a:cs typeface="Segoe UI Emoji"/>
                        </a:rPr>
                        <a:t>strategies,</a:t>
                      </a:r>
                      <a:r>
                        <a:rPr dirty="0" sz="1550" spc="-20">
                          <a:solidFill>
                            <a:srgbClr val="1F1582"/>
                          </a:solidFill>
                          <a:latin typeface="Segoe UI Emoji"/>
                          <a:cs typeface="Segoe UI Emoji"/>
                        </a:rPr>
                        <a:t> </a:t>
                      </a:r>
                      <a:r>
                        <a:rPr dirty="0" sz="1550" spc="-200" b="1">
                          <a:solidFill>
                            <a:srgbClr val="1F1582"/>
                          </a:solidFill>
                          <a:latin typeface="Tahoma"/>
                          <a:cs typeface="Tahoma"/>
                        </a:rPr>
                        <a:t>AI</a:t>
                      </a:r>
                      <a:r>
                        <a:rPr dirty="0" sz="1550" spc="-30" b="1">
                          <a:solidFill>
                            <a:srgbClr val="1F1582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550" spc="-70" b="1">
                          <a:solidFill>
                            <a:srgbClr val="1F1582"/>
                          </a:solidFill>
                          <a:latin typeface="Tahoma"/>
                          <a:cs typeface="Tahoma"/>
                        </a:rPr>
                        <a:t>Technologies</a:t>
                      </a:r>
                      <a:r>
                        <a:rPr dirty="0" sz="1550" spc="-60" b="1">
                          <a:solidFill>
                            <a:srgbClr val="1F1582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550" spc="-10">
                          <a:solidFill>
                            <a:srgbClr val="1F1582"/>
                          </a:solidFill>
                          <a:latin typeface="Segoe UI Emoji"/>
                          <a:cs typeface="Segoe UI Emoji"/>
                        </a:rPr>
                        <a:t>coming</a:t>
                      </a:r>
                      <a:r>
                        <a:rPr dirty="0" sz="1550" spc="-5">
                          <a:solidFill>
                            <a:srgbClr val="1F1582"/>
                          </a:solidFill>
                          <a:latin typeface="Segoe UI Emoji"/>
                          <a:cs typeface="Segoe UI Emoji"/>
                        </a:rPr>
                        <a:t> </a:t>
                      </a:r>
                      <a:r>
                        <a:rPr dirty="0" sz="1550" spc="-20">
                          <a:solidFill>
                            <a:srgbClr val="1F1582"/>
                          </a:solidFill>
                          <a:latin typeface="Segoe UI Emoji"/>
                          <a:cs typeface="Segoe UI Emoji"/>
                        </a:rPr>
                        <a:t>with </a:t>
                      </a:r>
                      <a:r>
                        <a:rPr dirty="0" sz="1550" spc="-10" b="1">
                          <a:solidFill>
                            <a:srgbClr val="1F1582"/>
                          </a:solidFill>
                          <a:latin typeface="Tahoma"/>
                          <a:cs typeface="Tahoma"/>
                        </a:rPr>
                        <a:t>uncertainties</a:t>
                      </a:r>
                      <a:endParaRPr sz="1550">
                        <a:latin typeface="Tahoma"/>
                        <a:cs typeface="Tahoma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155" marR="76835">
                        <a:lnSpc>
                          <a:spcPct val="102299"/>
                        </a:lnSpc>
                        <a:spcBef>
                          <a:spcPts val="315"/>
                        </a:spcBef>
                      </a:pPr>
                      <a:r>
                        <a:rPr dirty="0" sz="1550" spc="-80" b="1">
                          <a:solidFill>
                            <a:srgbClr val="1F1582"/>
                          </a:solidFill>
                          <a:latin typeface="Tahoma"/>
                          <a:cs typeface="Tahoma"/>
                        </a:rPr>
                        <a:t>Increasing</a:t>
                      </a:r>
                      <a:r>
                        <a:rPr dirty="0" sz="1550" spc="-150" b="1">
                          <a:solidFill>
                            <a:srgbClr val="1F1582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550" spc="-30" b="1">
                          <a:solidFill>
                            <a:srgbClr val="1F1582"/>
                          </a:solidFill>
                          <a:latin typeface="Tahoma"/>
                          <a:cs typeface="Tahoma"/>
                        </a:rPr>
                        <a:t>Sales</a:t>
                      </a:r>
                      <a:r>
                        <a:rPr dirty="0" sz="1550" spc="-145" b="1">
                          <a:solidFill>
                            <a:srgbClr val="1F1582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550" spc="-70" b="1">
                          <a:solidFill>
                            <a:srgbClr val="1F1582"/>
                          </a:solidFill>
                          <a:latin typeface="Tahoma"/>
                          <a:cs typeface="Tahoma"/>
                        </a:rPr>
                        <a:t>of</a:t>
                      </a:r>
                      <a:r>
                        <a:rPr dirty="0" sz="1550" spc="-90" b="1">
                          <a:solidFill>
                            <a:srgbClr val="1F1582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550" spc="-20" b="1">
                          <a:solidFill>
                            <a:srgbClr val="1F1582"/>
                          </a:solidFill>
                          <a:latin typeface="Tahoma"/>
                          <a:cs typeface="Tahoma"/>
                        </a:rPr>
                        <a:t>EVs:</a:t>
                      </a:r>
                      <a:r>
                        <a:rPr dirty="0" sz="1550" spc="210" b="1">
                          <a:solidFill>
                            <a:srgbClr val="1F1582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550">
                          <a:solidFill>
                            <a:srgbClr val="1F1582"/>
                          </a:solidFill>
                          <a:latin typeface="Segoe UI Emoji"/>
                          <a:cs typeface="Segoe UI Emoji"/>
                        </a:rPr>
                        <a:t>Rising</a:t>
                      </a:r>
                      <a:r>
                        <a:rPr dirty="0" sz="1550" spc="-140">
                          <a:solidFill>
                            <a:srgbClr val="1F1582"/>
                          </a:solidFill>
                          <a:latin typeface="Segoe UI Emoji"/>
                          <a:cs typeface="Segoe UI Emoji"/>
                        </a:rPr>
                        <a:t> </a:t>
                      </a:r>
                      <a:r>
                        <a:rPr dirty="0" sz="1550" spc="-10">
                          <a:solidFill>
                            <a:srgbClr val="1F1582"/>
                          </a:solidFill>
                          <a:latin typeface="Segoe UI Emoji"/>
                          <a:cs typeface="Segoe UI Emoji"/>
                        </a:rPr>
                        <a:t>demand, </a:t>
                      </a:r>
                      <a:r>
                        <a:rPr dirty="0" sz="1550" spc="-25">
                          <a:solidFill>
                            <a:srgbClr val="1F1582"/>
                          </a:solidFill>
                          <a:latin typeface="Segoe UI Emoji"/>
                          <a:cs typeface="Segoe UI Emoji"/>
                        </a:rPr>
                        <a:t>government</a:t>
                      </a:r>
                      <a:r>
                        <a:rPr dirty="0" sz="1550" spc="100">
                          <a:solidFill>
                            <a:srgbClr val="1F1582"/>
                          </a:solidFill>
                          <a:latin typeface="Segoe UI Emoji"/>
                          <a:cs typeface="Segoe UI Emoji"/>
                        </a:rPr>
                        <a:t> </a:t>
                      </a:r>
                      <a:r>
                        <a:rPr dirty="0" sz="1550">
                          <a:solidFill>
                            <a:srgbClr val="1F1582"/>
                          </a:solidFill>
                          <a:latin typeface="Segoe UI Emoji"/>
                          <a:cs typeface="Segoe UI Emoji"/>
                        </a:rPr>
                        <a:t>incentives,</a:t>
                      </a:r>
                      <a:r>
                        <a:rPr dirty="0" sz="1550" spc="75">
                          <a:solidFill>
                            <a:srgbClr val="1F1582"/>
                          </a:solidFill>
                          <a:latin typeface="Segoe UI Emoji"/>
                          <a:cs typeface="Segoe UI Emoji"/>
                        </a:rPr>
                        <a:t> </a:t>
                      </a:r>
                      <a:r>
                        <a:rPr dirty="0" sz="1550" spc="-10">
                          <a:solidFill>
                            <a:srgbClr val="1F1582"/>
                          </a:solidFill>
                          <a:latin typeface="Segoe UI Emoji"/>
                          <a:cs typeface="Segoe UI Emoji"/>
                        </a:rPr>
                        <a:t>stricter</a:t>
                      </a:r>
                      <a:r>
                        <a:rPr dirty="0" sz="1550" spc="500">
                          <a:solidFill>
                            <a:srgbClr val="1F1582"/>
                          </a:solidFill>
                          <a:latin typeface="Segoe UI Emoji"/>
                          <a:cs typeface="Segoe UI Emoji"/>
                        </a:rPr>
                        <a:t>  </a:t>
                      </a:r>
                      <a:r>
                        <a:rPr dirty="0" sz="1550">
                          <a:solidFill>
                            <a:srgbClr val="1F1582"/>
                          </a:solidFill>
                          <a:latin typeface="Segoe UI Emoji"/>
                          <a:cs typeface="Segoe UI Emoji"/>
                        </a:rPr>
                        <a:t>emissions</a:t>
                      </a:r>
                      <a:r>
                        <a:rPr dirty="0" sz="1550" spc="55">
                          <a:solidFill>
                            <a:srgbClr val="1F1582"/>
                          </a:solidFill>
                          <a:latin typeface="Segoe UI Emoji"/>
                          <a:cs typeface="Segoe UI Emoji"/>
                        </a:rPr>
                        <a:t> </a:t>
                      </a:r>
                      <a:r>
                        <a:rPr dirty="0" sz="1550">
                          <a:solidFill>
                            <a:srgbClr val="1F1582"/>
                          </a:solidFill>
                          <a:latin typeface="Segoe UI Emoji"/>
                          <a:cs typeface="Segoe UI Emoji"/>
                        </a:rPr>
                        <a:t>regulations,</a:t>
                      </a:r>
                      <a:r>
                        <a:rPr dirty="0" sz="1550" spc="80">
                          <a:solidFill>
                            <a:srgbClr val="1F1582"/>
                          </a:solidFill>
                          <a:latin typeface="Segoe UI Emoji"/>
                          <a:cs typeface="Segoe UI Emoji"/>
                        </a:rPr>
                        <a:t> </a:t>
                      </a:r>
                      <a:r>
                        <a:rPr dirty="0" sz="1550" spc="-30">
                          <a:solidFill>
                            <a:srgbClr val="1F1582"/>
                          </a:solidFill>
                          <a:latin typeface="Segoe UI Emoji"/>
                          <a:cs typeface="Segoe UI Emoji"/>
                        </a:rPr>
                        <a:t>driving</a:t>
                      </a:r>
                      <a:r>
                        <a:rPr dirty="0" sz="1550" spc="60">
                          <a:solidFill>
                            <a:srgbClr val="1F1582"/>
                          </a:solidFill>
                          <a:latin typeface="Segoe UI Emoji"/>
                          <a:cs typeface="Segoe UI Emoji"/>
                        </a:rPr>
                        <a:t> </a:t>
                      </a:r>
                      <a:r>
                        <a:rPr dirty="0" sz="1550" spc="-25">
                          <a:solidFill>
                            <a:srgbClr val="1F1582"/>
                          </a:solidFill>
                          <a:latin typeface="Segoe UI Emoji"/>
                          <a:cs typeface="Segoe UI Emoji"/>
                        </a:rPr>
                        <a:t>EV </a:t>
                      </a:r>
                      <a:r>
                        <a:rPr dirty="0" sz="1550" spc="-10">
                          <a:solidFill>
                            <a:srgbClr val="1F1582"/>
                          </a:solidFill>
                          <a:latin typeface="Segoe UI Emoji"/>
                          <a:cs typeface="Segoe UI Emoji"/>
                        </a:rPr>
                        <a:t>adoption</a:t>
                      </a:r>
                      <a:endParaRPr sz="1550">
                        <a:latin typeface="Segoe UI Emoji"/>
                        <a:cs typeface="Segoe UI Emoji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9232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27" name="object 27" descr=""/>
          <p:cNvSpPr/>
          <p:nvPr/>
        </p:nvSpPr>
        <p:spPr>
          <a:xfrm>
            <a:off x="4718905" y="5385614"/>
            <a:ext cx="716280" cy="716280"/>
          </a:xfrm>
          <a:custGeom>
            <a:avLst/>
            <a:gdLst/>
            <a:ahLst/>
            <a:cxnLst/>
            <a:rect l="l" t="t" r="r" b="b"/>
            <a:pathLst>
              <a:path w="716279" h="716279">
                <a:moveTo>
                  <a:pt x="358268" y="0"/>
                </a:moveTo>
                <a:lnTo>
                  <a:pt x="357979" y="0"/>
                </a:lnTo>
                <a:lnTo>
                  <a:pt x="309149" y="3284"/>
                </a:lnTo>
                <a:lnTo>
                  <a:pt x="309321" y="3284"/>
                </a:lnTo>
                <a:lnTo>
                  <a:pt x="262728" y="12816"/>
                </a:lnTo>
                <a:lnTo>
                  <a:pt x="218558" y="28170"/>
                </a:lnTo>
                <a:lnTo>
                  <a:pt x="177232" y="48918"/>
                </a:lnTo>
                <a:lnTo>
                  <a:pt x="139173" y="74634"/>
                </a:lnTo>
                <a:lnTo>
                  <a:pt x="104806" y="104892"/>
                </a:lnTo>
                <a:lnTo>
                  <a:pt x="74558" y="139265"/>
                </a:lnTo>
                <a:lnTo>
                  <a:pt x="48854" y="177327"/>
                </a:lnTo>
                <a:lnTo>
                  <a:pt x="28121" y="218652"/>
                </a:lnTo>
                <a:lnTo>
                  <a:pt x="12783" y="262812"/>
                </a:lnTo>
                <a:lnTo>
                  <a:pt x="3267" y="309382"/>
                </a:lnTo>
                <a:lnTo>
                  <a:pt x="0" y="357973"/>
                </a:lnTo>
                <a:lnTo>
                  <a:pt x="3269" y="406547"/>
                </a:lnTo>
                <a:lnTo>
                  <a:pt x="12790" y="453133"/>
                </a:lnTo>
                <a:lnTo>
                  <a:pt x="28136" y="497307"/>
                </a:lnTo>
                <a:lnTo>
                  <a:pt x="48881" y="538642"/>
                </a:lnTo>
                <a:lnTo>
                  <a:pt x="74597" y="576710"/>
                </a:lnTo>
                <a:lnTo>
                  <a:pt x="104858" y="611086"/>
                </a:lnTo>
                <a:lnTo>
                  <a:pt x="139238" y="641344"/>
                </a:lnTo>
                <a:lnTo>
                  <a:pt x="177310" y="667056"/>
                </a:lnTo>
                <a:lnTo>
                  <a:pt x="218649" y="687796"/>
                </a:lnTo>
                <a:lnTo>
                  <a:pt x="262828" y="703138"/>
                </a:lnTo>
                <a:lnTo>
                  <a:pt x="309430" y="712656"/>
                </a:lnTo>
                <a:lnTo>
                  <a:pt x="357967" y="715923"/>
                </a:lnTo>
                <a:lnTo>
                  <a:pt x="406543" y="712656"/>
                </a:lnTo>
                <a:lnTo>
                  <a:pt x="453133" y="703138"/>
                </a:lnTo>
                <a:lnTo>
                  <a:pt x="497310" y="687796"/>
                </a:lnTo>
                <a:lnTo>
                  <a:pt x="538647" y="667056"/>
                </a:lnTo>
                <a:lnTo>
                  <a:pt x="576719" y="641344"/>
                </a:lnTo>
                <a:lnTo>
                  <a:pt x="611099" y="611086"/>
                </a:lnTo>
                <a:lnTo>
                  <a:pt x="641360" y="576710"/>
                </a:lnTo>
                <a:lnTo>
                  <a:pt x="667076" y="538642"/>
                </a:lnTo>
                <a:lnTo>
                  <a:pt x="677481" y="517909"/>
                </a:lnTo>
                <a:lnTo>
                  <a:pt x="243165" y="517909"/>
                </a:lnTo>
                <a:lnTo>
                  <a:pt x="198098" y="472845"/>
                </a:lnTo>
                <a:lnTo>
                  <a:pt x="312850" y="357973"/>
                </a:lnTo>
                <a:lnTo>
                  <a:pt x="198023" y="243051"/>
                </a:lnTo>
                <a:lnTo>
                  <a:pt x="243140" y="197987"/>
                </a:lnTo>
                <a:lnTo>
                  <a:pt x="677531" y="197987"/>
                </a:lnTo>
                <a:lnTo>
                  <a:pt x="667173" y="177327"/>
                </a:lnTo>
                <a:lnTo>
                  <a:pt x="641484" y="139265"/>
                </a:lnTo>
                <a:lnTo>
                  <a:pt x="611249" y="104892"/>
                </a:lnTo>
                <a:lnTo>
                  <a:pt x="576896" y="74634"/>
                </a:lnTo>
                <a:lnTo>
                  <a:pt x="538851" y="48918"/>
                </a:lnTo>
                <a:lnTo>
                  <a:pt x="497539" y="28170"/>
                </a:lnTo>
                <a:lnTo>
                  <a:pt x="453387" y="12816"/>
                </a:lnTo>
                <a:lnTo>
                  <a:pt x="406822" y="3284"/>
                </a:lnTo>
                <a:lnTo>
                  <a:pt x="358268" y="0"/>
                </a:lnTo>
                <a:close/>
              </a:path>
              <a:path w="716279" h="716279">
                <a:moveTo>
                  <a:pt x="357979" y="402999"/>
                </a:moveTo>
                <a:lnTo>
                  <a:pt x="243115" y="517909"/>
                </a:lnTo>
                <a:lnTo>
                  <a:pt x="472870" y="517909"/>
                </a:lnTo>
                <a:lnTo>
                  <a:pt x="357979" y="402999"/>
                </a:lnTo>
                <a:close/>
              </a:path>
              <a:path w="716279" h="716279">
                <a:moveTo>
                  <a:pt x="677531" y="197987"/>
                </a:moveTo>
                <a:lnTo>
                  <a:pt x="472870" y="197987"/>
                </a:lnTo>
                <a:lnTo>
                  <a:pt x="517936" y="243051"/>
                </a:lnTo>
                <a:lnTo>
                  <a:pt x="403083" y="357973"/>
                </a:lnTo>
                <a:lnTo>
                  <a:pt x="517936" y="472845"/>
                </a:lnTo>
                <a:lnTo>
                  <a:pt x="472870" y="517909"/>
                </a:lnTo>
                <a:lnTo>
                  <a:pt x="677481" y="517909"/>
                </a:lnTo>
                <a:lnTo>
                  <a:pt x="687820" y="497307"/>
                </a:lnTo>
                <a:lnTo>
                  <a:pt x="703166" y="453133"/>
                </a:lnTo>
                <a:lnTo>
                  <a:pt x="712688" y="406547"/>
                </a:lnTo>
                <a:lnTo>
                  <a:pt x="715959" y="357973"/>
                </a:lnTo>
                <a:lnTo>
                  <a:pt x="712711" y="309382"/>
                </a:lnTo>
                <a:lnTo>
                  <a:pt x="703213" y="262812"/>
                </a:lnTo>
                <a:lnTo>
                  <a:pt x="687892" y="218652"/>
                </a:lnTo>
                <a:lnTo>
                  <a:pt x="677531" y="197987"/>
                </a:lnTo>
                <a:close/>
              </a:path>
              <a:path w="716279" h="716279">
                <a:moveTo>
                  <a:pt x="472870" y="197987"/>
                </a:moveTo>
                <a:lnTo>
                  <a:pt x="243140" y="197987"/>
                </a:lnTo>
                <a:lnTo>
                  <a:pt x="357979" y="312909"/>
                </a:lnTo>
                <a:lnTo>
                  <a:pt x="472870" y="197987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 descr=""/>
          <p:cNvSpPr/>
          <p:nvPr/>
        </p:nvSpPr>
        <p:spPr>
          <a:xfrm>
            <a:off x="9528991" y="5385614"/>
            <a:ext cx="716280" cy="716280"/>
          </a:xfrm>
          <a:custGeom>
            <a:avLst/>
            <a:gdLst/>
            <a:ahLst/>
            <a:cxnLst/>
            <a:rect l="l" t="t" r="r" b="b"/>
            <a:pathLst>
              <a:path w="716279" h="716279">
                <a:moveTo>
                  <a:pt x="358245" y="0"/>
                </a:moveTo>
                <a:lnTo>
                  <a:pt x="357968" y="0"/>
                </a:lnTo>
                <a:lnTo>
                  <a:pt x="309185" y="3281"/>
                </a:lnTo>
                <a:lnTo>
                  <a:pt x="309326" y="3281"/>
                </a:lnTo>
                <a:lnTo>
                  <a:pt x="262735" y="12811"/>
                </a:lnTo>
                <a:lnTo>
                  <a:pt x="218567" y="28163"/>
                </a:lnTo>
                <a:lnTo>
                  <a:pt x="177240" y="48909"/>
                </a:lnTo>
                <a:lnTo>
                  <a:pt x="139181" y="74624"/>
                </a:lnTo>
                <a:lnTo>
                  <a:pt x="104813" y="104881"/>
                </a:lnTo>
                <a:lnTo>
                  <a:pt x="74564" y="139253"/>
                </a:lnTo>
                <a:lnTo>
                  <a:pt x="48859" y="177315"/>
                </a:lnTo>
                <a:lnTo>
                  <a:pt x="28124" y="218639"/>
                </a:lnTo>
                <a:lnTo>
                  <a:pt x="12785" y="262800"/>
                </a:lnTo>
                <a:lnTo>
                  <a:pt x="3267" y="309377"/>
                </a:lnTo>
                <a:lnTo>
                  <a:pt x="0" y="357948"/>
                </a:lnTo>
                <a:lnTo>
                  <a:pt x="3267" y="406521"/>
                </a:lnTo>
                <a:lnTo>
                  <a:pt x="12787" y="453109"/>
                </a:lnTo>
                <a:lnTo>
                  <a:pt x="28131" y="497283"/>
                </a:lnTo>
                <a:lnTo>
                  <a:pt x="48874" y="538617"/>
                </a:lnTo>
                <a:lnTo>
                  <a:pt x="74589" y="576686"/>
                </a:lnTo>
                <a:lnTo>
                  <a:pt x="104848" y="611063"/>
                </a:lnTo>
                <a:lnTo>
                  <a:pt x="139227" y="641321"/>
                </a:lnTo>
                <a:lnTo>
                  <a:pt x="177297" y="667034"/>
                </a:lnTo>
                <a:lnTo>
                  <a:pt x="218633" y="687775"/>
                </a:lnTo>
                <a:lnTo>
                  <a:pt x="262808" y="703118"/>
                </a:lnTo>
                <a:lnTo>
                  <a:pt x="309396" y="712636"/>
                </a:lnTo>
                <a:lnTo>
                  <a:pt x="357969" y="715904"/>
                </a:lnTo>
                <a:lnTo>
                  <a:pt x="406542" y="712636"/>
                </a:lnTo>
                <a:lnTo>
                  <a:pt x="453129" y="703118"/>
                </a:lnTo>
                <a:lnTo>
                  <a:pt x="497304" y="687775"/>
                </a:lnTo>
                <a:lnTo>
                  <a:pt x="538640" y="667034"/>
                </a:lnTo>
                <a:lnTo>
                  <a:pt x="576710" y="641321"/>
                </a:lnTo>
                <a:lnTo>
                  <a:pt x="611088" y="611063"/>
                </a:lnTo>
                <a:lnTo>
                  <a:pt x="641347" y="576686"/>
                </a:lnTo>
                <a:lnTo>
                  <a:pt x="667062" y="538617"/>
                </a:lnTo>
                <a:lnTo>
                  <a:pt x="670075" y="532612"/>
                </a:lnTo>
                <a:lnTo>
                  <a:pt x="287278" y="532612"/>
                </a:lnTo>
                <a:lnTo>
                  <a:pt x="152406" y="397734"/>
                </a:lnTo>
                <a:lnTo>
                  <a:pt x="197459" y="352670"/>
                </a:lnTo>
                <a:lnTo>
                  <a:pt x="375917" y="352670"/>
                </a:lnTo>
                <a:lnTo>
                  <a:pt x="446678" y="281194"/>
                </a:lnTo>
                <a:lnTo>
                  <a:pt x="472551" y="255483"/>
                </a:lnTo>
                <a:lnTo>
                  <a:pt x="498725" y="229851"/>
                </a:lnTo>
                <a:lnTo>
                  <a:pt x="528959" y="200551"/>
                </a:lnTo>
                <a:lnTo>
                  <a:pt x="530203" y="199294"/>
                </a:lnTo>
                <a:lnTo>
                  <a:pt x="531560" y="198050"/>
                </a:lnTo>
                <a:lnTo>
                  <a:pt x="534438" y="195574"/>
                </a:lnTo>
                <a:lnTo>
                  <a:pt x="535695" y="194205"/>
                </a:lnTo>
                <a:lnTo>
                  <a:pt x="536788" y="192709"/>
                </a:lnTo>
                <a:lnTo>
                  <a:pt x="674868" y="192709"/>
                </a:lnTo>
                <a:lnTo>
                  <a:pt x="667150" y="177315"/>
                </a:lnTo>
                <a:lnTo>
                  <a:pt x="641460" y="139253"/>
                </a:lnTo>
                <a:lnTo>
                  <a:pt x="611226" y="104881"/>
                </a:lnTo>
                <a:lnTo>
                  <a:pt x="576873" y="74624"/>
                </a:lnTo>
                <a:lnTo>
                  <a:pt x="538827" y="48909"/>
                </a:lnTo>
                <a:lnTo>
                  <a:pt x="497516" y="28163"/>
                </a:lnTo>
                <a:lnTo>
                  <a:pt x="453364" y="12811"/>
                </a:lnTo>
                <a:lnTo>
                  <a:pt x="406798" y="3281"/>
                </a:lnTo>
                <a:lnTo>
                  <a:pt x="358245" y="0"/>
                </a:lnTo>
                <a:close/>
              </a:path>
              <a:path w="716279" h="716279">
                <a:moveTo>
                  <a:pt x="674868" y="192709"/>
                </a:moveTo>
                <a:lnTo>
                  <a:pt x="536788" y="192709"/>
                </a:lnTo>
                <a:lnTo>
                  <a:pt x="582483" y="237761"/>
                </a:lnTo>
                <a:lnTo>
                  <a:pt x="287278" y="532612"/>
                </a:lnTo>
                <a:lnTo>
                  <a:pt x="670075" y="532612"/>
                </a:lnTo>
                <a:lnTo>
                  <a:pt x="687804" y="497283"/>
                </a:lnTo>
                <a:lnTo>
                  <a:pt x="703148" y="453109"/>
                </a:lnTo>
                <a:lnTo>
                  <a:pt x="712667" y="406521"/>
                </a:lnTo>
                <a:lnTo>
                  <a:pt x="715935" y="357948"/>
                </a:lnTo>
                <a:lnTo>
                  <a:pt x="712778" y="310735"/>
                </a:lnTo>
                <a:lnTo>
                  <a:pt x="712688" y="309377"/>
                </a:lnTo>
                <a:lnTo>
                  <a:pt x="703189" y="262800"/>
                </a:lnTo>
                <a:lnTo>
                  <a:pt x="687868" y="218639"/>
                </a:lnTo>
                <a:lnTo>
                  <a:pt x="674868" y="192709"/>
                </a:lnTo>
                <a:close/>
              </a:path>
              <a:path w="716279" h="716279">
                <a:moveTo>
                  <a:pt x="375917" y="352670"/>
                </a:moveTo>
                <a:lnTo>
                  <a:pt x="197459" y="352670"/>
                </a:lnTo>
                <a:lnTo>
                  <a:pt x="287278" y="442484"/>
                </a:lnTo>
                <a:lnTo>
                  <a:pt x="375917" y="352670"/>
                </a:lnTo>
                <a:close/>
              </a:path>
            </a:pathLst>
          </a:custGeom>
          <a:solidFill>
            <a:srgbClr val="F8DD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 descr=""/>
          <p:cNvSpPr/>
          <p:nvPr/>
        </p:nvSpPr>
        <p:spPr>
          <a:xfrm>
            <a:off x="1947130" y="5385614"/>
            <a:ext cx="716280" cy="716280"/>
          </a:xfrm>
          <a:custGeom>
            <a:avLst/>
            <a:gdLst/>
            <a:ahLst/>
            <a:cxnLst/>
            <a:rect l="l" t="t" r="r" b="b"/>
            <a:pathLst>
              <a:path w="716280" h="716279">
                <a:moveTo>
                  <a:pt x="358268" y="0"/>
                </a:moveTo>
                <a:lnTo>
                  <a:pt x="357979" y="0"/>
                </a:lnTo>
                <a:lnTo>
                  <a:pt x="309149" y="3284"/>
                </a:lnTo>
                <a:lnTo>
                  <a:pt x="309321" y="3284"/>
                </a:lnTo>
                <a:lnTo>
                  <a:pt x="262728" y="12816"/>
                </a:lnTo>
                <a:lnTo>
                  <a:pt x="218558" y="28170"/>
                </a:lnTo>
                <a:lnTo>
                  <a:pt x="177232" y="48918"/>
                </a:lnTo>
                <a:lnTo>
                  <a:pt x="139173" y="74634"/>
                </a:lnTo>
                <a:lnTo>
                  <a:pt x="104806" y="104892"/>
                </a:lnTo>
                <a:lnTo>
                  <a:pt x="74558" y="139265"/>
                </a:lnTo>
                <a:lnTo>
                  <a:pt x="48854" y="177327"/>
                </a:lnTo>
                <a:lnTo>
                  <a:pt x="28121" y="218652"/>
                </a:lnTo>
                <a:lnTo>
                  <a:pt x="12783" y="262812"/>
                </a:lnTo>
                <a:lnTo>
                  <a:pt x="3267" y="309382"/>
                </a:lnTo>
                <a:lnTo>
                  <a:pt x="0" y="357973"/>
                </a:lnTo>
                <a:lnTo>
                  <a:pt x="3269" y="406547"/>
                </a:lnTo>
                <a:lnTo>
                  <a:pt x="12790" y="453133"/>
                </a:lnTo>
                <a:lnTo>
                  <a:pt x="28136" y="497307"/>
                </a:lnTo>
                <a:lnTo>
                  <a:pt x="48881" y="538642"/>
                </a:lnTo>
                <a:lnTo>
                  <a:pt x="74597" y="576710"/>
                </a:lnTo>
                <a:lnTo>
                  <a:pt x="104858" y="611086"/>
                </a:lnTo>
                <a:lnTo>
                  <a:pt x="139238" y="641344"/>
                </a:lnTo>
                <a:lnTo>
                  <a:pt x="177310" y="667056"/>
                </a:lnTo>
                <a:lnTo>
                  <a:pt x="218649" y="687796"/>
                </a:lnTo>
                <a:lnTo>
                  <a:pt x="262828" y="703138"/>
                </a:lnTo>
                <a:lnTo>
                  <a:pt x="309430" y="712656"/>
                </a:lnTo>
                <a:lnTo>
                  <a:pt x="357967" y="715923"/>
                </a:lnTo>
                <a:lnTo>
                  <a:pt x="406543" y="712656"/>
                </a:lnTo>
                <a:lnTo>
                  <a:pt x="453133" y="703138"/>
                </a:lnTo>
                <a:lnTo>
                  <a:pt x="497310" y="687796"/>
                </a:lnTo>
                <a:lnTo>
                  <a:pt x="538647" y="667056"/>
                </a:lnTo>
                <a:lnTo>
                  <a:pt x="576719" y="641344"/>
                </a:lnTo>
                <a:lnTo>
                  <a:pt x="611099" y="611086"/>
                </a:lnTo>
                <a:lnTo>
                  <a:pt x="641360" y="576710"/>
                </a:lnTo>
                <a:lnTo>
                  <a:pt x="667076" y="538642"/>
                </a:lnTo>
                <a:lnTo>
                  <a:pt x="677481" y="517909"/>
                </a:lnTo>
                <a:lnTo>
                  <a:pt x="243165" y="517909"/>
                </a:lnTo>
                <a:lnTo>
                  <a:pt x="198098" y="472845"/>
                </a:lnTo>
                <a:lnTo>
                  <a:pt x="312850" y="357973"/>
                </a:lnTo>
                <a:lnTo>
                  <a:pt x="198023" y="243051"/>
                </a:lnTo>
                <a:lnTo>
                  <a:pt x="243140" y="197987"/>
                </a:lnTo>
                <a:lnTo>
                  <a:pt x="677531" y="197987"/>
                </a:lnTo>
                <a:lnTo>
                  <a:pt x="667173" y="177327"/>
                </a:lnTo>
                <a:lnTo>
                  <a:pt x="641484" y="139265"/>
                </a:lnTo>
                <a:lnTo>
                  <a:pt x="611249" y="104892"/>
                </a:lnTo>
                <a:lnTo>
                  <a:pt x="576896" y="74634"/>
                </a:lnTo>
                <a:lnTo>
                  <a:pt x="538851" y="48918"/>
                </a:lnTo>
                <a:lnTo>
                  <a:pt x="497539" y="28170"/>
                </a:lnTo>
                <a:lnTo>
                  <a:pt x="453387" y="12816"/>
                </a:lnTo>
                <a:lnTo>
                  <a:pt x="406822" y="3284"/>
                </a:lnTo>
                <a:lnTo>
                  <a:pt x="358268" y="0"/>
                </a:lnTo>
                <a:close/>
              </a:path>
              <a:path w="716280" h="716279">
                <a:moveTo>
                  <a:pt x="357979" y="402999"/>
                </a:moveTo>
                <a:lnTo>
                  <a:pt x="243114" y="517909"/>
                </a:lnTo>
                <a:lnTo>
                  <a:pt x="472870" y="517909"/>
                </a:lnTo>
                <a:lnTo>
                  <a:pt x="357979" y="402999"/>
                </a:lnTo>
                <a:close/>
              </a:path>
              <a:path w="716280" h="716279">
                <a:moveTo>
                  <a:pt x="677531" y="197987"/>
                </a:moveTo>
                <a:lnTo>
                  <a:pt x="472870" y="197987"/>
                </a:lnTo>
                <a:lnTo>
                  <a:pt x="517936" y="243051"/>
                </a:lnTo>
                <a:lnTo>
                  <a:pt x="403083" y="357973"/>
                </a:lnTo>
                <a:lnTo>
                  <a:pt x="517936" y="472845"/>
                </a:lnTo>
                <a:lnTo>
                  <a:pt x="472870" y="517909"/>
                </a:lnTo>
                <a:lnTo>
                  <a:pt x="677481" y="517909"/>
                </a:lnTo>
                <a:lnTo>
                  <a:pt x="687820" y="497307"/>
                </a:lnTo>
                <a:lnTo>
                  <a:pt x="703166" y="453133"/>
                </a:lnTo>
                <a:lnTo>
                  <a:pt x="712688" y="406547"/>
                </a:lnTo>
                <a:lnTo>
                  <a:pt x="715959" y="357973"/>
                </a:lnTo>
                <a:lnTo>
                  <a:pt x="712711" y="309382"/>
                </a:lnTo>
                <a:lnTo>
                  <a:pt x="703213" y="262812"/>
                </a:lnTo>
                <a:lnTo>
                  <a:pt x="687892" y="218652"/>
                </a:lnTo>
                <a:lnTo>
                  <a:pt x="677531" y="197987"/>
                </a:lnTo>
                <a:close/>
              </a:path>
              <a:path w="716280" h="716279">
                <a:moveTo>
                  <a:pt x="472870" y="197987"/>
                </a:moveTo>
                <a:lnTo>
                  <a:pt x="243140" y="197987"/>
                </a:lnTo>
                <a:lnTo>
                  <a:pt x="357979" y="312909"/>
                </a:lnTo>
                <a:lnTo>
                  <a:pt x="472870" y="197987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 descr=""/>
          <p:cNvSpPr/>
          <p:nvPr/>
        </p:nvSpPr>
        <p:spPr>
          <a:xfrm>
            <a:off x="5709505" y="5385614"/>
            <a:ext cx="716280" cy="716280"/>
          </a:xfrm>
          <a:custGeom>
            <a:avLst/>
            <a:gdLst/>
            <a:ahLst/>
            <a:cxnLst/>
            <a:rect l="l" t="t" r="r" b="b"/>
            <a:pathLst>
              <a:path w="716279" h="716279">
                <a:moveTo>
                  <a:pt x="358268" y="0"/>
                </a:moveTo>
                <a:lnTo>
                  <a:pt x="357979" y="0"/>
                </a:lnTo>
                <a:lnTo>
                  <a:pt x="309149" y="3284"/>
                </a:lnTo>
                <a:lnTo>
                  <a:pt x="309321" y="3284"/>
                </a:lnTo>
                <a:lnTo>
                  <a:pt x="262728" y="12816"/>
                </a:lnTo>
                <a:lnTo>
                  <a:pt x="218558" y="28170"/>
                </a:lnTo>
                <a:lnTo>
                  <a:pt x="177232" y="48918"/>
                </a:lnTo>
                <a:lnTo>
                  <a:pt x="139173" y="74634"/>
                </a:lnTo>
                <a:lnTo>
                  <a:pt x="104806" y="104892"/>
                </a:lnTo>
                <a:lnTo>
                  <a:pt x="74558" y="139265"/>
                </a:lnTo>
                <a:lnTo>
                  <a:pt x="48854" y="177327"/>
                </a:lnTo>
                <a:lnTo>
                  <a:pt x="28121" y="218652"/>
                </a:lnTo>
                <a:lnTo>
                  <a:pt x="12783" y="262812"/>
                </a:lnTo>
                <a:lnTo>
                  <a:pt x="3267" y="309382"/>
                </a:lnTo>
                <a:lnTo>
                  <a:pt x="0" y="357973"/>
                </a:lnTo>
                <a:lnTo>
                  <a:pt x="3269" y="406547"/>
                </a:lnTo>
                <a:lnTo>
                  <a:pt x="12790" y="453133"/>
                </a:lnTo>
                <a:lnTo>
                  <a:pt x="28136" y="497307"/>
                </a:lnTo>
                <a:lnTo>
                  <a:pt x="48881" y="538642"/>
                </a:lnTo>
                <a:lnTo>
                  <a:pt x="74597" y="576710"/>
                </a:lnTo>
                <a:lnTo>
                  <a:pt x="104858" y="611086"/>
                </a:lnTo>
                <a:lnTo>
                  <a:pt x="139238" y="641344"/>
                </a:lnTo>
                <a:lnTo>
                  <a:pt x="177310" y="667056"/>
                </a:lnTo>
                <a:lnTo>
                  <a:pt x="218649" y="687796"/>
                </a:lnTo>
                <a:lnTo>
                  <a:pt x="262828" y="703138"/>
                </a:lnTo>
                <a:lnTo>
                  <a:pt x="309430" y="712656"/>
                </a:lnTo>
                <a:lnTo>
                  <a:pt x="357967" y="715923"/>
                </a:lnTo>
                <a:lnTo>
                  <a:pt x="406543" y="712656"/>
                </a:lnTo>
                <a:lnTo>
                  <a:pt x="453133" y="703138"/>
                </a:lnTo>
                <a:lnTo>
                  <a:pt x="497310" y="687796"/>
                </a:lnTo>
                <a:lnTo>
                  <a:pt x="538647" y="667056"/>
                </a:lnTo>
                <a:lnTo>
                  <a:pt x="576719" y="641344"/>
                </a:lnTo>
                <a:lnTo>
                  <a:pt x="611099" y="611086"/>
                </a:lnTo>
                <a:lnTo>
                  <a:pt x="641360" y="576710"/>
                </a:lnTo>
                <a:lnTo>
                  <a:pt x="667076" y="538642"/>
                </a:lnTo>
                <a:lnTo>
                  <a:pt x="677481" y="517909"/>
                </a:lnTo>
                <a:lnTo>
                  <a:pt x="243165" y="517909"/>
                </a:lnTo>
                <a:lnTo>
                  <a:pt x="198098" y="472845"/>
                </a:lnTo>
                <a:lnTo>
                  <a:pt x="312850" y="357973"/>
                </a:lnTo>
                <a:lnTo>
                  <a:pt x="198023" y="243051"/>
                </a:lnTo>
                <a:lnTo>
                  <a:pt x="243140" y="197987"/>
                </a:lnTo>
                <a:lnTo>
                  <a:pt x="677531" y="197987"/>
                </a:lnTo>
                <a:lnTo>
                  <a:pt x="667173" y="177327"/>
                </a:lnTo>
                <a:lnTo>
                  <a:pt x="641484" y="139265"/>
                </a:lnTo>
                <a:lnTo>
                  <a:pt x="611249" y="104892"/>
                </a:lnTo>
                <a:lnTo>
                  <a:pt x="576896" y="74634"/>
                </a:lnTo>
                <a:lnTo>
                  <a:pt x="538851" y="48918"/>
                </a:lnTo>
                <a:lnTo>
                  <a:pt x="497539" y="28170"/>
                </a:lnTo>
                <a:lnTo>
                  <a:pt x="453387" y="12816"/>
                </a:lnTo>
                <a:lnTo>
                  <a:pt x="406822" y="3284"/>
                </a:lnTo>
                <a:lnTo>
                  <a:pt x="358268" y="0"/>
                </a:lnTo>
                <a:close/>
              </a:path>
              <a:path w="716279" h="716279">
                <a:moveTo>
                  <a:pt x="357979" y="402999"/>
                </a:moveTo>
                <a:lnTo>
                  <a:pt x="243115" y="517909"/>
                </a:lnTo>
                <a:lnTo>
                  <a:pt x="472870" y="517909"/>
                </a:lnTo>
                <a:lnTo>
                  <a:pt x="357979" y="402999"/>
                </a:lnTo>
                <a:close/>
              </a:path>
              <a:path w="716279" h="716279">
                <a:moveTo>
                  <a:pt x="677531" y="197987"/>
                </a:moveTo>
                <a:lnTo>
                  <a:pt x="472870" y="197987"/>
                </a:lnTo>
                <a:lnTo>
                  <a:pt x="517936" y="243051"/>
                </a:lnTo>
                <a:lnTo>
                  <a:pt x="403083" y="357973"/>
                </a:lnTo>
                <a:lnTo>
                  <a:pt x="517936" y="472845"/>
                </a:lnTo>
                <a:lnTo>
                  <a:pt x="472870" y="517909"/>
                </a:lnTo>
                <a:lnTo>
                  <a:pt x="677481" y="517909"/>
                </a:lnTo>
                <a:lnTo>
                  <a:pt x="687820" y="497307"/>
                </a:lnTo>
                <a:lnTo>
                  <a:pt x="703166" y="453133"/>
                </a:lnTo>
                <a:lnTo>
                  <a:pt x="712688" y="406547"/>
                </a:lnTo>
                <a:lnTo>
                  <a:pt x="715959" y="357973"/>
                </a:lnTo>
                <a:lnTo>
                  <a:pt x="712711" y="309382"/>
                </a:lnTo>
                <a:lnTo>
                  <a:pt x="703213" y="262812"/>
                </a:lnTo>
                <a:lnTo>
                  <a:pt x="687892" y="218652"/>
                </a:lnTo>
                <a:lnTo>
                  <a:pt x="677531" y="197987"/>
                </a:lnTo>
                <a:close/>
              </a:path>
              <a:path w="716279" h="716279">
                <a:moveTo>
                  <a:pt x="472870" y="197987"/>
                </a:moveTo>
                <a:lnTo>
                  <a:pt x="243140" y="197987"/>
                </a:lnTo>
                <a:lnTo>
                  <a:pt x="357979" y="312909"/>
                </a:lnTo>
                <a:lnTo>
                  <a:pt x="472870" y="197987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 descr=""/>
          <p:cNvSpPr/>
          <p:nvPr/>
        </p:nvSpPr>
        <p:spPr>
          <a:xfrm>
            <a:off x="6662005" y="5385614"/>
            <a:ext cx="716280" cy="716280"/>
          </a:xfrm>
          <a:custGeom>
            <a:avLst/>
            <a:gdLst/>
            <a:ahLst/>
            <a:cxnLst/>
            <a:rect l="l" t="t" r="r" b="b"/>
            <a:pathLst>
              <a:path w="716279" h="716279">
                <a:moveTo>
                  <a:pt x="358268" y="0"/>
                </a:moveTo>
                <a:lnTo>
                  <a:pt x="357979" y="0"/>
                </a:lnTo>
                <a:lnTo>
                  <a:pt x="309149" y="3284"/>
                </a:lnTo>
                <a:lnTo>
                  <a:pt x="309321" y="3284"/>
                </a:lnTo>
                <a:lnTo>
                  <a:pt x="262728" y="12816"/>
                </a:lnTo>
                <a:lnTo>
                  <a:pt x="218558" y="28170"/>
                </a:lnTo>
                <a:lnTo>
                  <a:pt x="177232" y="48918"/>
                </a:lnTo>
                <a:lnTo>
                  <a:pt x="139172" y="74634"/>
                </a:lnTo>
                <a:lnTo>
                  <a:pt x="104806" y="104892"/>
                </a:lnTo>
                <a:lnTo>
                  <a:pt x="74558" y="139265"/>
                </a:lnTo>
                <a:lnTo>
                  <a:pt x="48854" y="177327"/>
                </a:lnTo>
                <a:lnTo>
                  <a:pt x="28121" y="218652"/>
                </a:lnTo>
                <a:lnTo>
                  <a:pt x="12783" y="262812"/>
                </a:lnTo>
                <a:lnTo>
                  <a:pt x="3266" y="309382"/>
                </a:lnTo>
                <a:lnTo>
                  <a:pt x="0" y="357973"/>
                </a:lnTo>
                <a:lnTo>
                  <a:pt x="3269" y="406547"/>
                </a:lnTo>
                <a:lnTo>
                  <a:pt x="12790" y="453133"/>
                </a:lnTo>
                <a:lnTo>
                  <a:pt x="28137" y="497307"/>
                </a:lnTo>
                <a:lnTo>
                  <a:pt x="48881" y="538642"/>
                </a:lnTo>
                <a:lnTo>
                  <a:pt x="74597" y="576710"/>
                </a:lnTo>
                <a:lnTo>
                  <a:pt x="104858" y="611086"/>
                </a:lnTo>
                <a:lnTo>
                  <a:pt x="139238" y="641344"/>
                </a:lnTo>
                <a:lnTo>
                  <a:pt x="177310" y="667056"/>
                </a:lnTo>
                <a:lnTo>
                  <a:pt x="218649" y="687796"/>
                </a:lnTo>
                <a:lnTo>
                  <a:pt x="262828" y="703138"/>
                </a:lnTo>
                <a:lnTo>
                  <a:pt x="309430" y="712656"/>
                </a:lnTo>
                <a:lnTo>
                  <a:pt x="357967" y="715923"/>
                </a:lnTo>
                <a:lnTo>
                  <a:pt x="406543" y="712656"/>
                </a:lnTo>
                <a:lnTo>
                  <a:pt x="453133" y="703138"/>
                </a:lnTo>
                <a:lnTo>
                  <a:pt x="497310" y="687796"/>
                </a:lnTo>
                <a:lnTo>
                  <a:pt x="538647" y="667056"/>
                </a:lnTo>
                <a:lnTo>
                  <a:pt x="576719" y="641344"/>
                </a:lnTo>
                <a:lnTo>
                  <a:pt x="611099" y="611086"/>
                </a:lnTo>
                <a:lnTo>
                  <a:pt x="641360" y="576710"/>
                </a:lnTo>
                <a:lnTo>
                  <a:pt x="667076" y="538642"/>
                </a:lnTo>
                <a:lnTo>
                  <a:pt x="677481" y="517909"/>
                </a:lnTo>
                <a:lnTo>
                  <a:pt x="243165" y="517909"/>
                </a:lnTo>
                <a:lnTo>
                  <a:pt x="198099" y="472845"/>
                </a:lnTo>
                <a:lnTo>
                  <a:pt x="312850" y="357973"/>
                </a:lnTo>
                <a:lnTo>
                  <a:pt x="198023" y="243051"/>
                </a:lnTo>
                <a:lnTo>
                  <a:pt x="243139" y="197987"/>
                </a:lnTo>
                <a:lnTo>
                  <a:pt x="677531" y="197987"/>
                </a:lnTo>
                <a:lnTo>
                  <a:pt x="667173" y="177327"/>
                </a:lnTo>
                <a:lnTo>
                  <a:pt x="641484" y="139265"/>
                </a:lnTo>
                <a:lnTo>
                  <a:pt x="611249" y="104892"/>
                </a:lnTo>
                <a:lnTo>
                  <a:pt x="576896" y="74634"/>
                </a:lnTo>
                <a:lnTo>
                  <a:pt x="538851" y="48918"/>
                </a:lnTo>
                <a:lnTo>
                  <a:pt x="497539" y="28170"/>
                </a:lnTo>
                <a:lnTo>
                  <a:pt x="453387" y="12816"/>
                </a:lnTo>
                <a:lnTo>
                  <a:pt x="406822" y="3284"/>
                </a:lnTo>
                <a:lnTo>
                  <a:pt x="358268" y="0"/>
                </a:lnTo>
                <a:close/>
              </a:path>
              <a:path w="716279" h="716279">
                <a:moveTo>
                  <a:pt x="357979" y="402999"/>
                </a:moveTo>
                <a:lnTo>
                  <a:pt x="243115" y="517909"/>
                </a:lnTo>
                <a:lnTo>
                  <a:pt x="472870" y="517909"/>
                </a:lnTo>
                <a:lnTo>
                  <a:pt x="357979" y="402999"/>
                </a:lnTo>
                <a:close/>
              </a:path>
              <a:path w="716279" h="716279">
                <a:moveTo>
                  <a:pt x="677531" y="197987"/>
                </a:moveTo>
                <a:lnTo>
                  <a:pt x="472869" y="197987"/>
                </a:lnTo>
                <a:lnTo>
                  <a:pt x="517936" y="243051"/>
                </a:lnTo>
                <a:lnTo>
                  <a:pt x="403083" y="357973"/>
                </a:lnTo>
                <a:lnTo>
                  <a:pt x="517936" y="472845"/>
                </a:lnTo>
                <a:lnTo>
                  <a:pt x="472870" y="517909"/>
                </a:lnTo>
                <a:lnTo>
                  <a:pt x="677481" y="517909"/>
                </a:lnTo>
                <a:lnTo>
                  <a:pt x="687820" y="497307"/>
                </a:lnTo>
                <a:lnTo>
                  <a:pt x="703166" y="453133"/>
                </a:lnTo>
                <a:lnTo>
                  <a:pt x="712688" y="406547"/>
                </a:lnTo>
                <a:lnTo>
                  <a:pt x="715959" y="357973"/>
                </a:lnTo>
                <a:lnTo>
                  <a:pt x="712710" y="309382"/>
                </a:lnTo>
                <a:lnTo>
                  <a:pt x="703213" y="262812"/>
                </a:lnTo>
                <a:lnTo>
                  <a:pt x="687892" y="218652"/>
                </a:lnTo>
                <a:lnTo>
                  <a:pt x="677531" y="197987"/>
                </a:lnTo>
                <a:close/>
              </a:path>
              <a:path w="716279" h="716279">
                <a:moveTo>
                  <a:pt x="472869" y="197987"/>
                </a:moveTo>
                <a:lnTo>
                  <a:pt x="243139" y="197987"/>
                </a:lnTo>
                <a:lnTo>
                  <a:pt x="357979" y="312909"/>
                </a:lnTo>
                <a:lnTo>
                  <a:pt x="472869" y="197987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 descr=""/>
          <p:cNvSpPr/>
          <p:nvPr/>
        </p:nvSpPr>
        <p:spPr>
          <a:xfrm>
            <a:off x="8652691" y="5385614"/>
            <a:ext cx="716280" cy="716280"/>
          </a:xfrm>
          <a:custGeom>
            <a:avLst/>
            <a:gdLst/>
            <a:ahLst/>
            <a:cxnLst/>
            <a:rect l="l" t="t" r="r" b="b"/>
            <a:pathLst>
              <a:path w="716279" h="716279">
                <a:moveTo>
                  <a:pt x="358245" y="0"/>
                </a:moveTo>
                <a:lnTo>
                  <a:pt x="357968" y="0"/>
                </a:lnTo>
                <a:lnTo>
                  <a:pt x="309185" y="3281"/>
                </a:lnTo>
                <a:lnTo>
                  <a:pt x="309326" y="3281"/>
                </a:lnTo>
                <a:lnTo>
                  <a:pt x="262735" y="12811"/>
                </a:lnTo>
                <a:lnTo>
                  <a:pt x="218567" y="28163"/>
                </a:lnTo>
                <a:lnTo>
                  <a:pt x="177240" y="48909"/>
                </a:lnTo>
                <a:lnTo>
                  <a:pt x="139181" y="74624"/>
                </a:lnTo>
                <a:lnTo>
                  <a:pt x="104813" y="104881"/>
                </a:lnTo>
                <a:lnTo>
                  <a:pt x="74564" y="139253"/>
                </a:lnTo>
                <a:lnTo>
                  <a:pt x="48859" y="177315"/>
                </a:lnTo>
                <a:lnTo>
                  <a:pt x="28124" y="218639"/>
                </a:lnTo>
                <a:lnTo>
                  <a:pt x="12785" y="262800"/>
                </a:lnTo>
                <a:lnTo>
                  <a:pt x="3267" y="309377"/>
                </a:lnTo>
                <a:lnTo>
                  <a:pt x="0" y="357948"/>
                </a:lnTo>
                <a:lnTo>
                  <a:pt x="3267" y="406521"/>
                </a:lnTo>
                <a:lnTo>
                  <a:pt x="12787" y="453109"/>
                </a:lnTo>
                <a:lnTo>
                  <a:pt x="28131" y="497283"/>
                </a:lnTo>
                <a:lnTo>
                  <a:pt x="48874" y="538617"/>
                </a:lnTo>
                <a:lnTo>
                  <a:pt x="74589" y="576686"/>
                </a:lnTo>
                <a:lnTo>
                  <a:pt x="104848" y="611063"/>
                </a:lnTo>
                <a:lnTo>
                  <a:pt x="139227" y="641321"/>
                </a:lnTo>
                <a:lnTo>
                  <a:pt x="177297" y="667034"/>
                </a:lnTo>
                <a:lnTo>
                  <a:pt x="218633" y="687775"/>
                </a:lnTo>
                <a:lnTo>
                  <a:pt x="262808" y="703118"/>
                </a:lnTo>
                <a:lnTo>
                  <a:pt x="309396" y="712636"/>
                </a:lnTo>
                <a:lnTo>
                  <a:pt x="357969" y="715904"/>
                </a:lnTo>
                <a:lnTo>
                  <a:pt x="406542" y="712636"/>
                </a:lnTo>
                <a:lnTo>
                  <a:pt x="453129" y="703118"/>
                </a:lnTo>
                <a:lnTo>
                  <a:pt x="497304" y="687775"/>
                </a:lnTo>
                <a:lnTo>
                  <a:pt x="538640" y="667034"/>
                </a:lnTo>
                <a:lnTo>
                  <a:pt x="576710" y="641321"/>
                </a:lnTo>
                <a:lnTo>
                  <a:pt x="611088" y="611063"/>
                </a:lnTo>
                <a:lnTo>
                  <a:pt x="641347" y="576686"/>
                </a:lnTo>
                <a:lnTo>
                  <a:pt x="667062" y="538617"/>
                </a:lnTo>
                <a:lnTo>
                  <a:pt x="670075" y="532612"/>
                </a:lnTo>
                <a:lnTo>
                  <a:pt x="287278" y="532612"/>
                </a:lnTo>
                <a:lnTo>
                  <a:pt x="152406" y="397734"/>
                </a:lnTo>
                <a:lnTo>
                  <a:pt x="197459" y="352670"/>
                </a:lnTo>
                <a:lnTo>
                  <a:pt x="375917" y="352670"/>
                </a:lnTo>
                <a:lnTo>
                  <a:pt x="446678" y="281194"/>
                </a:lnTo>
                <a:lnTo>
                  <a:pt x="472551" y="255483"/>
                </a:lnTo>
                <a:lnTo>
                  <a:pt x="498725" y="229851"/>
                </a:lnTo>
                <a:lnTo>
                  <a:pt x="528959" y="200551"/>
                </a:lnTo>
                <a:lnTo>
                  <a:pt x="530203" y="199294"/>
                </a:lnTo>
                <a:lnTo>
                  <a:pt x="531560" y="198050"/>
                </a:lnTo>
                <a:lnTo>
                  <a:pt x="534438" y="195574"/>
                </a:lnTo>
                <a:lnTo>
                  <a:pt x="535695" y="194205"/>
                </a:lnTo>
                <a:lnTo>
                  <a:pt x="536788" y="192709"/>
                </a:lnTo>
                <a:lnTo>
                  <a:pt x="674868" y="192709"/>
                </a:lnTo>
                <a:lnTo>
                  <a:pt x="667150" y="177315"/>
                </a:lnTo>
                <a:lnTo>
                  <a:pt x="641460" y="139253"/>
                </a:lnTo>
                <a:lnTo>
                  <a:pt x="611226" y="104881"/>
                </a:lnTo>
                <a:lnTo>
                  <a:pt x="576873" y="74624"/>
                </a:lnTo>
                <a:lnTo>
                  <a:pt x="538827" y="48909"/>
                </a:lnTo>
                <a:lnTo>
                  <a:pt x="497516" y="28163"/>
                </a:lnTo>
                <a:lnTo>
                  <a:pt x="453364" y="12811"/>
                </a:lnTo>
                <a:lnTo>
                  <a:pt x="406798" y="3281"/>
                </a:lnTo>
                <a:lnTo>
                  <a:pt x="358245" y="0"/>
                </a:lnTo>
                <a:close/>
              </a:path>
              <a:path w="716279" h="716279">
                <a:moveTo>
                  <a:pt x="674868" y="192709"/>
                </a:moveTo>
                <a:lnTo>
                  <a:pt x="536788" y="192709"/>
                </a:lnTo>
                <a:lnTo>
                  <a:pt x="582483" y="237761"/>
                </a:lnTo>
                <a:lnTo>
                  <a:pt x="287278" y="532612"/>
                </a:lnTo>
                <a:lnTo>
                  <a:pt x="670075" y="532612"/>
                </a:lnTo>
                <a:lnTo>
                  <a:pt x="687804" y="497283"/>
                </a:lnTo>
                <a:lnTo>
                  <a:pt x="703148" y="453109"/>
                </a:lnTo>
                <a:lnTo>
                  <a:pt x="712667" y="406521"/>
                </a:lnTo>
                <a:lnTo>
                  <a:pt x="715935" y="357948"/>
                </a:lnTo>
                <a:lnTo>
                  <a:pt x="712778" y="310735"/>
                </a:lnTo>
                <a:lnTo>
                  <a:pt x="712688" y="309377"/>
                </a:lnTo>
                <a:lnTo>
                  <a:pt x="703189" y="262800"/>
                </a:lnTo>
                <a:lnTo>
                  <a:pt x="687868" y="218639"/>
                </a:lnTo>
                <a:lnTo>
                  <a:pt x="674868" y="192709"/>
                </a:lnTo>
                <a:close/>
              </a:path>
              <a:path w="716279" h="716279">
                <a:moveTo>
                  <a:pt x="375917" y="352670"/>
                </a:moveTo>
                <a:lnTo>
                  <a:pt x="197459" y="352670"/>
                </a:lnTo>
                <a:lnTo>
                  <a:pt x="287278" y="442484"/>
                </a:lnTo>
                <a:lnTo>
                  <a:pt x="375917" y="352670"/>
                </a:lnTo>
                <a:close/>
              </a:path>
            </a:pathLst>
          </a:custGeom>
          <a:solidFill>
            <a:srgbClr val="F8DD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 descr=""/>
          <p:cNvSpPr/>
          <p:nvPr/>
        </p:nvSpPr>
        <p:spPr>
          <a:xfrm>
            <a:off x="10405291" y="5385614"/>
            <a:ext cx="716280" cy="716280"/>
          </a:xfrm>
          <a:custGeom>
            <a:avLst/>
            <a:gdLst/>
            <a:ahLst/>
            <a:cxnLst/>
            <a:rect l="l" t="t" r="r" b="b"/>
            <a:pathLst>
              <a:path w="716279" h="716279">
                <a:moveTo>
                  <a:pt x="358245" y="0"/>
                </a:moveTo>
                <a:lnTo>
                  <a:pt x="357968" y="0"/>
                </a:lnTo>
                <a:lnTo>
                  <a:pt x="309185" y="3281"/>
                </a:lnTo>
                <a:lnTo>
                  <a:pt x="309326" y="3281"/>
                </a:lnTo>
                <a:lnTo>
                  <a:pt x="262735" y="12811"/>
                </a:lnTo>
                <a:lnTo>
                  <a:pt x="218567" y="28163"/>
                </a:lnTo>
                <a:lnTo>
                  <a:pt x="177240" y="48909"/>
                </a:lnTo>
                <a:lnTo>
                  <a:pt x="139181" y="74624"/>
                </a:lnTo>
                <a:lnTo>
                  <a:pt x="104813" y="104881"/>
                </a:lnTo>
                <a:lnTo>
                  <a:pt x="74564" y="139253"/>
                </a:lnTo>
                <a:lnTo>
                  <a:pt x="48859" y="177315"/>
                </a:lnTo>
                <a:lnTo>
                  <a:pt x="28124" y="218639"/>
                </a:lnTo>
                <a:lnTo>
                  <a:pt x="12785" y="262800"/>
                </a:lnTo>
                <a:lnTo>
                  <a:pt x="3267" y="309377"/>
                </a:lnTo>
                <a:lnTo>
                  <a:pt x="0" y="357948"/>
                </a:lnTo>
                <a:lnTo>
                  <a:pt x="3267" y="406521"/>
                </a:lnTo>
                <a:lnTo>
                  <a:pt x="12787" y="453109"/>
                </a:lnTo>
                <a:lnTo>
                  <a:pt x="28131" y="497283"/>
                </a:lnTo>
                <a:lnTo>
                  <a:pt x="48874" y="538617"/>
                </a:lnTo>
                <a:lnTo>
                  <a:pt x="74589" y="576686"/>
                </a:lnTo>
                <a:lnTo>
                  <a:pt x="104848" y="611063"/>
                </a:lnTo>
                <a:lnTo>
                  <a:pt x="139227" y="641321"/>
                </a:lnTo>
                <a:lnTo>
                  <a:pt x="177297" y="667034"/>
                </a:lnTo>
                <a:lnTo>
                  <a:pt x="218633" y="687775"/>
                </a:lnTo>
                <a:lnTo>
                  <a:pt x="262808" y="703118"/>
                </a:lnTo>
                <a:lnTo>
                  <a:pt x="309396" y="712636"/>
                </a:lnTo>
                <a:lnTo>
                  <a:pt x="357969" y="715904"/>
                </a:lnTo>
                <a:lnTo>
                  <a:pt x="406542" y="712636"/>
                </a:lnTo>
                <a:lnTo>
                  <a:pt x="453129" y="703118"/>
                </a:lnTo>
                <a:lnTo>
                  <a:pt x="497304" y="687775"/>
                </a:lnTo>
                <a:lnTo>
                  <a:pt x="538640" y="667034"/>
                </a:lnTo>
                <a:lnTo>
                  <a:pt x="576710" y="641321"/>
                </a:lnTo>
                <a:lnTo>
                  <a:pt x="611088" y="611063"/>
                </a:lnTo>
                <a:lnTo>
                  <a:pt x="641347" y="576686"/>
                </a:lnTo>
                <a:lnTo>
                  <a:pt x="667062" y="538617"/>
                </a:lnTo>
                <a:lnTo>
                  <a:pt x="670075" y="532612"/>
                </a:lnTo>
                <a:lnTo>
                  <a:pt x="287278" y="532612"/>
                </a:lnTo>
                <a:lnTo>
                  <a:pt x="152406" y="397734"/>
                </a:lnTo>
                <a:lnTo>
                  <a:pt x="197459" y="352670"/>
                </a:lnTo>
                <a:lnTo>
                  <a:pt x="375917" y="352670"/>
                </a:lnTo>
                <a:lnTo>
                  <a:pt x="446678" y="281194"/>
                </a:lnTo>
                <a:lnTo>
                  <a:pt x="472551" y="255483"/>
                </a:lnTo>
                <a:lnTo>
                  <a:pt x="498725" y="229851"/>
                </a:lnTo>
                <a:lnTo>
                  <a:pt x="528959" y="200551"/>
                </a:lnTo>
                <a:lnTo>
                  <a:pt x="530203" y="199294"/>
                </a:lnTo>
                <a:lnTo>
                  <a:pt x="531560" y="198050"/>
                </a:lnTo>
                <a:lnTo>
                  <a:pt x="534438" y="195574"/>
                </a:lnTo>
                <a:lnTo>
                  <a:pt x="535695" y="194205"/>
                </a:lnTo>
                <a:lnTo>
                  <a:pt x="536788" y="192709"/>
                </a:lnTo>
                <a:lnTo>
                  <a:pt x="674868" y="192709"/>
                </a:lnTo>
                <a:lnTo>
                  <a:pt x="667150" y="177315"/>
                </a:lnTo>
                <a:lnTo>
                  <a:pt x="641460" y="139253"/>
                </a:lnTo>
                <a:lnTo>
                  <a:pt x="611226" y="104881"/>
                </a:lnTo>
                <a:lnTo>
                  <a:pt x="576873" y="74624"/>
                </a:lnTo>
                <a:lnTo>
                  <a:pt x="538827" y="48909"/>
                </a:lnTo>
                <a:lnTo>
                  <a:pt x="497516" y="28163"/>
                </a:lnTo>
                <a:lnTo>
                  <a:pt x="453364" y="12811"/>
                </a:lnTo>
                <a:lnTo>
                  <a:pt x="406798" y="3281"/>
                </a:lnTo>
                <a:lnTo>
                  <a:pt x="358245" y="0"/>
                </a:lnTo>
                <a:close/>
              </a:path>
              <a:path w="716279" h="716279">
                <a:moveTo>
                  <a:pt x="674868" y="192709"/>
                </a:moveTo>
                <a:lnTo>
                  <a:pt x="536788" y="192709"/>
                </a:lnTo>
                <a:lnTo>
                  <a:pt x="582483" y="237761"/>
                </a:lnTo>
                <a:lnTo>
                  <a:pt x="287278" y="532612"/>
                </a:lnTo>
                <a:lnTo>
                  <a:pt x="670075" y="532612"/>
                </a:lnTo>
                <a:lnTo>
                  <a:pt x="687804" y="497283"/>
                </a:lnTo>
                <a:lnTo>
                  <a:pt x="703148" y="453109"/>
                </a:lnTo>
                <a:lnTo>
                  <a:pt x="712667" y="406521"/>
                </a:lnTo>
                <a:lnTo>
                  <a:pt x="715935" y="357948"/>
                </a:lnTo>
                <a:lnTo>
                  <a:pt x="712778" y="310735"/>
                </a:lnTo>
                <a:lnTo>
                  <a:pt x="712688" y="309377"/>
                </a:lnTo>
                <a:lnTo>
                  <a:pt x="703189" y="262800"/>
                </a:lnTo>
                <a:lnTo>
                  <a:pt x="687868" y="218639"/>
                </a:lnTo>
                <a:lnTo>
                  <a:pt x="674868" y="192709"/>
                </a:lnTo>
                <a:close/>
              </a:path>
              <a:path w="716279" h="716279">
                <a:moveTo>
                  <a:pt x="375917" y="352670"/>
                </a:moveTo>
                <a:lnTo>
                  <a:pt x="197459" y="352670"/>
                </a:lnTo>
                <a:lnTo>
                  <a:pt x="287278" y="442484"/>
                </a:lnTo>
                <a:lnTo>
                  <a:pt x="375917" y="352670"/>
                </a:lnTo>
                <a:close/>
              </a:path>
            </a:pathLst>
          </a:custGeom>
          <a:solidFill>
            <a:srgbClr val="F8DD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 descr=""/>
          <p:cNvSpPr/>
          <p:nvPr/>
        </p:nvSpPr>
        <p:spPr>
          <a:xfrm>
            <a:off x="1080316" y="5385614"/>
            <a:ext cx="716280" cy="716280"/>
          </a:xfrm>
          <a:custGeom>
            <a:avLst/>
            <a:gdLst/>
            <a:ahLst/>
            <a:cxnLst/>
            <a:rect l="l" t="t" r="r" b="b"/>
            <a:pathLst>
              <a:path w="716280" h="716279">
                <a:moveTo>
                  <a:pt x="358245" y="0"/>
                </a:moveTo>
                <a:lnTo>
                  <a:pt x="357969" y="0"/>
                </a:lnTo>
                <a:lnTo>
                  <a:pt x="309185" y="3281"/>
                </a:lnTo>
                <a:lnTo>
                  <a:pt x="309326" y="3281"/>
                </a:lnTo>
                <a:lnTo>
                  <a:pt x="262735" y="12811"/>
                </a:lnTo>
                <a:lnTo>
                  <a:pt x="218567" y="28163"/>
                </a:lnTo>
                <a:lnTo>
                  <a:pt x="177240" y="48909"/>
                </a:lnTo>
                <a:lnTo>
                  <a:pt x="139181" y="74624"/>
                </a:lnTo>
                <a:lnTo>
                  <a:pt x="104813" y="104881"/>
                </a:lnTo>
                <a:lnTo>
                  <a:pt x="74564" y="139253"/>
                </a:lnTo>
                <a:lnTo>
                  <a:pt x="48859" y="177315"/>
                </a:lnTo>
                <a:lnTo>
                  <a:pt x="28124" y="218639"/>
                </a:lnTo>
                <a:lnTo>
                  <a:pt x="12785" y="262800"/>
                </a:lnTo>
                <a:lnTo>
                  <a:pt x="3267" y="309377"/>
                </a:lnTo>
                <a:lnTo>
                  <a:pt x="0" y="357948"/>
                </a:lnTo>
                <a:lnTo>
                  <a:pt x="3267" y="406521"/>
                </a:lnTo>
                <a:lnTo>
                  <a:pt x="12787" y="453109"/>
                </a:lnTo>
                <a:lnTo>
                  <a:pt x="28131" y="497283"/>
                </a:lnTo>
                <a:lnTo>
                  <a:pt x="48874" y="538617"/>
                </a:lnTo>
                <a:lnTo>
                  <a:pt x="74588" y="576686"/>
                </a:lnTo>
                <a:lnTo>
                  <a:pt x="104848" y="611063"/>
                </a:lnTo>
                <a:lnTo>
                  <a:pt x="139226" y="641321"/>
                </a:lnTo>
                <a:lnTo>
                  <a:pt x="177297" y="667034"/>
                </a:lnTo>
                <a:lnTo>
                  <a:pt x="218633" y="687775"/>
                </a:lnTo>
                <a:lnTo>
                  <a:pt x="262808" y="703118"/>
                </a:lnTo>
                <a:lnTo>
                  <a:pt x="309395" y="712636"/>
                </a:lnTo>
                <a:lnTo>
                  <a:pt x="357969" y="715904"/>
                </a:lnTo>
                <a:lnTo>
                  <a:pt x="406542" y="712636"/>
                </a:lnTo>
                <a:lnTo>
                  <a:pt x="453129" y="703118"/>
                </a:lnTo>
                <a:lnTo>
                  <a:pt x="497304" y="687775"/>
                </a:lnTo>
                <a:lnTo>
                  <a:pt x="538640" y="667034"/>
                </a:lnTo>
                <a:lnTo>
                  <a:pt x="576710" y="641321"/>
                </a:lnTo>
                <a:lnTo>
                  <a:pt x="611088" y="611063"/>
                </a:lnTo>
                <a:lnTo>
                  <a:pt x="641347" y="576686"/>
                </a:lnTo>
                <a:lnTo>
                  <a:pt x="667061" y="538617"/>
                </a:lnTo>
                <a:lnTo>
                  <a:pt x="670075" y="532612"/>
                </a:lnTo>
                <a:lnTo>
                  <a:pt x="287278" y="532612"/>
                </a:lnTo>
                <a:lnTo>
                  <a:pt x="152405" y="397734"/>
                </a:lnTo>
                <a:lnTo>
                  <a:pt x="197459" y="352670"/>
                </a:lnTo>
                <a:lnTo>
                  <a:pt x="375917" y="352670"/>
                </a:lnTo>
                <a:lnTo>
                  <a:pt x="446678" y="281194"/>
                </a:lnTo>
                <a:lnTo>
                  <a:pt x="472551" y="255483"/>
                </a:lnTo>
                <a:lnTo>
                  <a:pt x="498725" y="229851"/>
                </a:lnTo>
                <a:lnTo>
                  <a:pt x="528959" y="200551"/>
                </a:lnTo>
                <a:lnTo>
                  <a:pt x="530203" y="199294"/>
                </a:lnTo>
                <a:lnTo>
                  <a:pt x="531560" y="198050"/>
                </a:lnTo>
                <a:lnTo>
                  <a:pt x="534438" y="195574"/>
                </a:lnTo>
                <a:lnTo>
                  <a:pt x="535695" y="194205"/>
                </a:lnTo>
                <a:lnTo>
                  <a:pt x="536788" y="192709"/>
                </a:lnTo>
                <a:lnTo>
                  <a:pt x="674868" y="192709"/>
                </a:lnTo>
                <a:lnTo>
                  <a:pt x="667150" y="177315"/>
                </a:lnTo>
                <a:lnTo>
                  <a:pt x="641460" y="139253"/>
                </a:lnTo>
                <a:lnTo>
                  <a:pt x="611226" y="104881"/>
                </a:lnTo>
                <a:lnTo>
                  <a:pt x="576873" y="74624"/>
                </a:lnTo>
                <a:lnTo>
                  <a:pt x="538828" y="48909"/>
                </a:lnTo>
                <a:lnTo>
                  <a:pt x="497516" y="28163"/>
                </a:lnTo>
                <a:lnTo>
                  <a:pt x="453364" y="12811"/>
                </a:lnTo>
                <a:lnTo>
                  <a:pt x="406798" y="3281"/>
                </a:lnTo>
                <a:lnTo>
                  <a:pt x="358245" y="0"/>
                </a:lnTo>
                <a:close/>
              </a:path>
              <a:path w="716280" h="716279">
                <a:moveTo>
                  <a:pt x="674868" y="192709"/>
                </a:moveTo>
                <a:lnTo>
                  <a:pt x="536788" y="192709"/>
                </a:lnTo>
                <a:lnTo>
                  <a:pt x="582483" y="237761"/>
                </a:lnTo>
                <a:lnTo>
                  <a:pt x="287278" y="532612"/>
                </a:lnTo>
                <a:lnTo>
                  <a:pt x="670075" y="532612"/>
                </a:lnTo>
                <a:lnTo>
                  <a:pt x="687804" y="497283"/>
                </a:lnTo>
                <a:lnTo>
                  <a:pt x="703148" y="453109"/>
                </a:lnTo>
                <a:lnTo>
                  <a:pt x="712667" y="406521"/>
                </a:lnTo>
                <a:lnTo>
                  <a:pt x="715935" y="357948"/>
                </a:lnTo>
                <a:lnTo>
                  <a:pt x="712778" y="310735"/>
                </a:lnTo>
                <a:lnTo>
                  <a:pt x="712688" y="309377"/>
                </a:lnTo>
                <a:lnTo>
                  <a:pt x="703189" y="262800"/>
                </a:lnTo>
                <a:lnTo>
                  <a:pt x="687868" y="218639"/>
                </a:lnTo>
                <a:lnTo>
                  <a:pt x="674868" y="192709"/>
                </a:lnTo>
                <a:close/>
              </a:path>
              <a:path w="716280" h="716279">
                <a:moveTo>
                  <a:pt x="375917" y="352670"/>
                </a:moveTo>
                <a:lnTo>
                  <a:pt x="197459" y="352670"/>
                </a:lnTo>
                <a:lnTo>
                  <a:pt x="287278" y="442484"/>
                </a:lnTo>
                <a:lnTo>
                  <a:pt x="375917" y="352670"/>
                </a:lnTo>
                <a:close/>
              </a:path>
            </a:pathLst>
          </a:custGeom>
          <a:solidFill>
            <a:srgbClr val="F8DD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 descr=""/>
          <p:cNvSpPr/>
          <p:nvPr/>
        </p:nvSpPr>
        <p:spPr>
          <a:xfrm>
            <a:off x="2871055" y="5385614"/>
            <a:ext cx="716280" cy="716280"/>
          </a:xfrm>
          <a:custGeom>
            <a:avLst/>
            <a:gdLst/>
            <a:ahLst/>
            <a:cxnLst/>
            <a:rect l="l" t="t" r="r" b="b"/>
            <a:pathLst>
              <a:path w="716279" h="716279">
                <a:moveTo>
                  <a:pt x="358268" y="0"/>
                </a:moveTo>
                <a:lnTo>
                  <a:pt x="357979" y="0"/>
                </a:lnTo>
                <a:lnTo>
                  <a:pt x="309149" y="3284"/>
                </a:lnTo>
                <a:lnTo>
                  <a:pt x="309321" y="3284"/>
                </a:lnTo>
                <a:lnTo>
                  <a:pt x="262728" y="12816"/>
                </a:lnTo>
                <a:lnTo>
                  <a:pt x="218558" y="28170"/>
                </a:lnTo>
                <a:lnTo>
                  <a:pt x="177232" y="48918"/>
                </a:lnTo>
                <a:lnTo>
                  <a:pt x="139173" y="74634"/>
                </a:lnTo>
                <a:lnTo>
                  <a:pt x="104806" y="104892"/>
                </a:lnTo>
                <a:lnTo>
                  <a:pt x="74558" y="139265"/>
                </a:lnTo>
                <a:lnTo>
                  <a:pt x="48854" y="177327"/>
                </a:lnTo>
                <a:lnTo>
                  <a:pt x="28121" y="218652"/>
                </a:lnTo>
                <a:lnTo>
                  <a:pt x="12783" y="262812"/>
                </a:lnTo>
                <a:lnTo>
                  <a:pt x="3267" y="309382"/>
                </a:lnTo>
                <a:lnTo>
                  <a:pt x="0" y="357973"/>
                </a:lnTo>
                <a:lnTo>
                  <a:pt x="3269" y="406547"/>
                </a:lnTo>
                <a:lnTo>
                  <a:pt x="12790" y="453133"/>
                </a:lnTo>
                <a:lnTo>
                  <a:pt x="28136" y="497307"/>
                </a:lnTo>
                <a:lnTo>
                  <a:pt x="48881" y="538642"/>
                </a:lnTo>
                <a:lnTo>
                  <a:pt x="74597" y="576710"/>
                </a:lnTo>
                <a:lnTo>
                  <a:pt x="104858" y="611086"/>
                </a:lnTo>
                <a:lnTo>
                  <a:pt x="139238" y="641344"/>
                </a:lnTo>
                <a:lnTo>
                  <a:pt x="177310" y="667056"/>
                </a:lnTo>
                <a:lnTo>
                  <a:pt x="218649" y="687796"/>
                </a:lnTo>
                <a:lnTo>
                  <a:pt x="262828" y="703138"/>
                </a:lnTo>
                <a:lnTo>
                  <a:pt x="309430" y="712656"/>
                </a:lnTo>
                <a:lnTo>
                  <a:pt x="357967" y="715923"/>
                </a:lnTo>
                <a:lnTo>
                  <a:pt x="406543" y="712656"/>
                </a:lnTo>
                <a:lnTo>
                  <a:pt x="453133" y="703138"/>
                </a:lnTo>
                <a:lnTo>
                  <a:pt x="497310" y="687796"/>
                </a:lnTo>
                <a:lnTo>
                  <a:pt x="538647" y="667056"/>
                </a:lnTo>
                <a:lnTo>
                  <a:pt x="576719" y="641344"/>
                </a:lnTo>
                <a:lnTo>
                  <a:pt x="611099" y="611086"/>
                </a:lnTo>
                <a:lnTo>
                  <a:pt x="641360" y="576710"/>
                </a:lnTo>
                <a:lnTo>
                  <a:pt x="667076" y="538642"/>
                </a:lnTo>
                <a:lnTo>
                  <a:pt x="677481" y="517909"/>
                </a:lnTo>
                <a:lnTo>
                  <a:pt x="243165" y="517909"/>
                </a:lnTo>
                <a:lnTo>
                  <a:pt x="198098" y="472845"/>
                </a:lnTo>
                <a:lnTo>
                  <a:pt x="312850" y="357973"/>
                </a:lnTo>
                <a:lnTo>
                  <a:pt x="198023" y="243051"/>
                </a:lnTo>
                <a:lnTo>
                  <a:pt x="243140" y="197987"/>
                </a:lnTo>
                <a:lnTo>
                  <a:pt x="677531" y="197987"/>
                </a:lnTo>
                <a:lnTo>
                  <a:pt x="667173" y="177327"/>
                </a:lnTo>
                <a:lnTo>
                  <a:pt x="641484" y="139265"/>
                </a:lnTo>
                <a:lnTo>
                  <a:pt x="611249" y="104892"/>
                </a:lnTo>
                <a:lnTo>
                  <a:pt x="576896" y="74634"/>
                </a:lnTo>
                <a:lnTo>
                  <a:pt x="538851" y="48918"/>
                </a:lnTo>
                <a:lnTo>
                  <a:pt x="497539" y="28170"/>
                </a:lnTo>
                <a:lnTo>
                  <a:pt x="453387" y="12816"/>
                </a:lnTo>
                <a:lnTo>
                  <a:pt x="406822" y="3284"/>
                </a:lnTo>
                <a:lnTo>
                  <a:pt x="358268" y="0"/>
                </a:lnTo>
                <a:close/>
              </a:path>
              <a:path w="716279" h="716279">
                <a:moveTo>
                  <a:pt x="357979" y="402999"/>
                </a:moveTo>
                <a:lnTo>
                  <a:pt x="243114" y="517909"/>
                </a:lnTo>
                <a:lnTo>
                  <a:pt x="472870" y="517909"/>
                </a:lnTo>
                <a:lnTo>
                  <a:pt x="357979" y="402999"/>
                </a:lnTo>
                <a:close/>
              </a:path>
              <a:path w="716279" h="716279">
                <a:moveTo>
                  <a:pt x="677531" y="197987"/>
                </a:moveTo>
                <a:lnTo>
                  <a:pt x="472870" y="197987"/>
                </a:lnTo>
                <a:lnTo>
                  <a:pt x="517936" y="243051"/>
                </a:lnTo>
                <a:lnTo>
                  <a:pt x="403083" y="357973"/>
                </a:lnTo>
                <a:lnTo>
                  <a:pt x="517936" y="472845"/>
                </a:lnTo>
                <a:lnTo>
                  <a:pt x="472870" y="517909"/>
                </a:lnTo>
                <a:lnTo>
                  <a:pt x="677481" y="517909"/>
                </a:lnTo>
                <a:lnTo>
                  <a:pt x="687820" y="497307"/>
                </a:lnTo>
                <a:lnTo>
                  <a:pt x="703166" y="453133"/>
                </a:lnTo>
                <a:lnTo>
                  <a:pt x="712688" y="406547"/>
                </a:lnTo>
                <a:lnTo>
                  <a:pt x="715959" y="357973"/>
                </a:lnTo>
                <a:lnTo>
                  <a:pt x="712711" y="309382"/>
                </a:lnTo>
                <a:lnTo>
                  <a:pt x="703213" y="262812"/>
                </a:lnTo>
                <a:lnTo>
                  <a:pt x="687892" y="218652"/>
                </a:lnTo>
                <a:lnTo>
                  <a:pt x="677531" y="197987"/>
                </a:lnTo>
                <a:close/>
              </a:path>
              <a:path w="716279" h="716279">
                <a:moveTo>
                  <a:pt x="472870" y="197987"/>
                </a:moveTo>
                <a:lnTo>
                  <a:pt x="243140" y="197987"/>
                </a:lnTo>
                <a:lnTo>
                  <a:pt x="357979" y="312909"/>
                </a:lnTo>
                <a:lnTo>
                  <a:pt x="472870" y="197987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91350" y="1352550"/>
            <a:ext cx="657225" cy="664323"/>
          </a:xfrm>
          <a:prstGeom prst="rect">
            <a:avLst/>
          </a:prstGeom>
        </p:spPr>
      </p:pic>
      <p:grpSp>
        <p:nvGrpSpPr>
          <p:cNvPr id="3" name="object 3" descr=""/>
          <p:cNvGrpSpPr/>
          <p:nvPr/>
        </p:nvGrpSpPr>
        <p:grpSpPr>
          <a:xfrm>
            <a:off x="352425" y="1209675"/>
            <a:ext cx="11439525" cy="857250"/>
            <a:chOff x="352425" y="1209675"/>
            <a:chExt cx="11439525" cy="85725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944225" y="1352550"/>
              <a:ext cx="666750" cy="673298"/>
            </a:xfrm>
            <a:prstGeom prst="rect">
              <a:avLst/>
            </a:prstGeom>
          </p:spPr>
        </p:pic>
        <p:sp>
          <p:nvSpPr>
            <p:cNvPr id="5" name="object 5" descr=""/>
            <p:cNvSpPr/>
            <p:nvPr/>
          </p:nvSpPr>
          <p:spPr>
            <a:xfrm>
              <a:off x="361950" y="1219200"/>
              <a:ext cx="11420475" cy="838200"/>
            </a:xfrm>
            <a:custGeom>
              <a:avLst/>
              <a:gdLst/>
              <a:ahLst/>
              <a:cxnLst/>
              <a:rect l="l" t="t" r="r" b="b"/>
              <a:pathLst>
                <a:path w="11420475" h="838200">
                  <a:moveTo>
                    <a:pt x="0" y="838200"/>
                  </a:moveTo>
                  <a:lnTo>
                    <a:pt x="11420475" y="838200"/>
                  </a:lnTo>
                  <a:lnTo>
                    <a:pt x="11420475" y="0"/>
                  </a:lnTo>
                  <a:lnTo>
                    <a:pt x="0" y="0"/>
                  </a:lnTo>
                  <a:lnTo>
                    <a:pt x="0" y="838200"/>
                  </a:lnTo>
                  <a:close/>
                </a:path>
              </a:pathLst>
            </a:custGeom>
            <a:ln w="19050">
              <a:solidFill>
                <a:srgbClr val="F8DD01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334375" y="2225018"/>
            <a:ext cx="657225" cy="664887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343518" y="3138236"/>
            <a:ext cx="657605" cy="691258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734550" y="4021489"/>
            <a:ext cx="647700" cy="662358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305800" y="3995006"/>
            <a:ext cx="666750" cy="678612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315325" y="4869034"/>
            <a:ext cx="647700" cy="655465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9686925" y="4872481"/>
            <a:ext cx="685800" cy="699643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0963275" y="4884493"/>
            <a:ext cx="657225" cy="668581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0915650" y="4008253"/>
            <a:ext cx="676275" cy="688458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0963275" y="2228519"/>
            <a:ext cx="676275" cy="700775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0953750" y="3099881"/>
            <a:ext cx="657225" cy="669410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9696450" y="3039416"/>
            <a:ext cx="685800" cy="707780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9725025" y="2181398"/>
            <a:ext cx="695325" cy="704330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7019925" y="2235291"/>
            <a:ext cx="657225" cy="667190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7029450" y="4850651"/>
            <a:ext cx="657225" cy="664323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7000875" y="3998132"/>
            <a:ext cx="657225" cy="671089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7000875" y="3149306"/>
            <a:ext cx="657225" cy="668181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8343900" y="1323975"/>
            <a:ext cx="676275" cy="685800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9715500" y="1352550"/>
            <a:ext cx="685800" cy="685928"/>
          </a:xfrm>
          <a:prstGeom prst="rect">
            <a:avLst/>
          </a:prstGeom>
        </p:spPr>
      </p:pic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452437" y="85661"/>
            <a:ext cx="3058160" cy="334645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-105"/>
              <a:t>Potential</a:t>
            </a:r>
            <a:r>
              <a:rPr dirty="0" spc="-140"/>
              <a:t> </a:t>
            </a:r>
            <a:r>
              <a:rPr dirty="0" spc="-120"/>
              <a:t>Alternative</a:t>
            </a:r>
            <a:r>
              <a:rPr dirty="0" spc="-170"/>
              <a:t> </a:t>
            </a:r>
            <a:r>
              <a:rPr dirty="0" spc="-90"/>
              <a:t>Targets</a:t>
            </a:r>
          </a:p>
        </p:txBody>
      </p:sp>
      <p:sp>
        <p:nvSpPr>
          <p:cNvPr id="25" name="object 25" descr=""/>
          <p:cNvSpPr txBox="1"/>
          <p:nvPr/>
        </p:nvSpPr>
        <p:spPr>
          <a:xfrm>
            <a:off x="339725" y="390842"/>
            <a:ext cx="11509375" cy="254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496040" algn="l"/>
              </a:tabLst>
            </a:pPr>
            <a:r>
              <a:rPr dirty="0" u="heavy" sz="1500" spc="45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 </a:t>
            </a:r>
            <a:r>
              <a:rPr dirty="0" u="heavy" sz="150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SK</a:t>
            </a:r>
            <a:r>
              <a:rPr dirty="0" u="heavy" sz="1500" spc="-12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heavy" sz="1500" spc="-25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On</a:t>
            </a:r>
            <a:r>
              <a:rPr dirty="0" u="heavy" sz="1500" spc="-13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heavy" sz="1500" spc="-35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is</a:t>
            </a:r>
            <a:r>
              <a:rPr dirty="0" u="heavy" sz="1500" spc="-14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heavy" sz="1500" spc="-11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the</a:t>
            </a:r>
            <a:r>
              <a:rPr dirty="0" u="heavy" sz="1500" spc="-105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heavy" sz="1500" spc="-55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most</a:t>
            </a:r>
            <a:r>
              <a:rPr dirty="0" u="heavy" sz="1500" spc="-12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heavy" sz="1500" spc="-7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promising</a:t>
            </a:r>
            <a:r>
              <a:rPr dirty="0" u="heavy" sz="1500" spc="-185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heavy" sz="1500" spc="-65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acquisition</a:t>
            </a:r>
            <a:r>
              <a:rPr dirty="0" u="heavy" sz="1500" spc="-13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heavy" sz="1500" spc="-135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target,</a:t>
            </a:r>
            <a:r>
              <a:rPr dirty="0" u="heavy" sz="1500" spc="-11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heavy" sz="1500" spc="-5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based</a:t>
            </a:r>
            <a:r>
              <a:rPr dirty="0" u="heavy" sz="1500" spc="-145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heavy" sz="1500" spc="-65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on</a:t>
            </a:r>
            <a:r>
              <a:rPr dirty="0" u="heavy" sz="1500" spc="-13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heavy" sz="1500" spc="-85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the</a:t>
            </a:r>
            <a:r>
              <a:rPr dirty="0" u="heavy" sz="1500" spc="-195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heavy" sz="1500" spc="-85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strategic</a:t>
            </a:r>
            <a:r>
              <a:rPr dirty="0" u="heavy" sz="1500" spc="-19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heavy" sz="1500" spc="-15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fit,</a:t>
            </a:r>
            <a:r>
              <a:rPr dirty="0" u="heavy" sz="1500" spc="-11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heavy" sz="1500" spc="-8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financial</a:t>
            </a:r>
            <a:r>
              <a:rPr dirty="0" u="heavy" sz="1500" spc="-19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heavy" sz="1500" spc="-9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impact,</a:t>
            </a:r>
            <a:r>
              <a:rPr dirty="0" u="heavy" sz="1500" spc="-195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heavy" sz="1500" spc="-95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feasibility</a:t>
            </a:r>
            <a:r>
              <a:rPr dirty="0" u="heavy" sz="1500" spc="-9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heavy" sz="1500" spc="-65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and</a:t>
            </a:r>
            <a:r>
              <a:rPr dirty="0" u="heavy" sz="1500" spc="-145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heavy" sz="1500" spc="-1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risks</a:t>
            </a:r>
            <a:r>
              <a:rPr dirty="0" u="heavy" sz="150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	</a:t>
            </a:r>
            <a:endParaRPr sz="1500">
              <a:latin typeface="Trebuchet MS"/>
              <a:cs typeface="Trebuchet MS"/>
            </a:endParaRPr>
          </a:p>
        </p:txBody>
      </p:sp>
      <p:sp>
        <p:nvSpPr>
          <p:cNvPr id="26" name="object 26" descr=""/>
          <p:cNvSpPr/>
          <p:nvPr/>
        </p:nvSpPr>
        <p:spPr>
          <a:xfrm>
            <a:off x="352425" y="2095500"/>
            <a:ext cx="11494770" cy="33655"/>
          </a:xfrm>
          <a:custGeom>
            <a:avLst/>
            <a:gdLst/>
            <a:ahLst/>
            <a:cxnLst/>
            <a:rect l="l" t="t" r="r" b="b"/>
            <a:pathLst>
              <a:path w="11494770" h="33655">
                <a:moveTo>
                  <a:pt x="0" y="33147"/>
                </a:moveTo>
                <a:lnTo>
                  <a:pt x="11494516" y="0"/>
                </a:lnTo>
              </a:path>
            </a:pathLst>
          </a:custGeom>
          <a:ln w="19050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 descr=""/>
          <p:cNvSpPr/>
          <p:nvPr/>
        </p:nvSpPr>
        <p:spPr>
          <a:xfrm>
            <a:off x="371475" y="2971800"/>
            <a:ext cx="11402060" cy="20955"/>
          </a:xfrm>
          <a:custGeom>
            <a:avLst/>
            <a:gdLst/>
            <a:ahLst/>
            <a:cxnLst/>
            <a:rect l="l" t="t" r="r" b="b"/>
            <a:pathLst>
              <a:path w="11402060" h="20955">
                <a:moveTo>
                  <a:pt x="0" y="0"/>
                </a:moveTo>
                <a:lnTo>
                  <a:pt x="11402060" y="20700"/>
                </a:lnTo>
              </a:path>
            </a:pathLst>
          </a:custGeom>
          <a:ln w="19050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 descr=""/>
          <p:cNvSpPr/>
          <p:nvPr/>
        </p:nvSpPr>
        <p:spPr>
          <a:xfrm>
            <a:off x="371475" y="3876675"/>
            <a:ext cx="11488420" cy="33655"/>
          </a:xfrm>
          <a:custGeom>
            <a:avLst/>
            <a:gdLst/>
            <a:ahLst/>
            <a:cxnLst/>
            <a:rect l="l" t="t" r="r" b="b"/>
            <a:pathLst>
              <a:path w="11488420" h="33654">
                <a:moveTo>
                  <a:pt x="0" y="0"/>
                </a:moveTo>
                <a:lnTo>
                  <a:pt x="11488420" y="33274"/>
                </a:lnTo>
              </a:path>
            </a:pathLst>
          </a:custGeom>
          <a:ln w="19050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 descr=""/>
          <p:cNvSpPr/>
          <p:nvPr/>
        </p:nvSpPr>
        <p:spPr>
          <a:xfrm>
            <a:off x="352425" y="5705475"/>
            <a:ext cx="7334250" cy="495300"/>
          </a:xfrm>
          <a:custGeom>
            <a:avLst/>
            <a:gdLst/>
            <a:ahLst/>
            <a:cxnLst/>
            <a:rect l="l" t="t" r="r" b="b"/>
            <a:pathLst>
              <a:path w="7334250" h="495300">
                <a:moveTo>
                  <a:pt x="7334250" y="0"/>
                </a:moveTo>
                <a:lnTo>
                  <a:pt x="0" y="0"/>
                </a:lnTo>
                <a:lnTo>
                  <a:pt x="0" y="495300"/>
                </a:lnTo>
                <a:lnTo>
                  <a:pt x="7334250" y="495300"/>
                </a:lnTo>
                <a:lnTo>
                  <a:pt x="7334250" y="0"/>
                </a:lnTo>
                <a:close/>
              </a:path>
            </a:pathLst>
          </a:custGeom>
          <a:solidFill>
            <a:srgbClr val="F8DD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 descr=""/>
          <p:cNvSpPr txBox="1"/>
          <p:nvPr/>
        </p:nvSpPr>
        <p:spPr>
          <a:xfrm>
            <a:off x="5189918" y="707707"/>
            <a:ext cx="1489075" cy="4337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algn="ctr" marL="17780">
              <a:lnSpc>
                <a:spcPts val="1590"/>
              </a:lnSpc>
              <a:spcBef>
                <a:spcPts val="125"/>
              </a:spcBef>
            </a:pPr>
            <a:r>
              <a:rPr dirty="0" sz="1400" spc="-105" b="1">
                <a:latin typeface="Tahoma"/>
                <a:cs typeface="Tahoma"/>
              </a:rPr>
              <a:t>Revenue</a:t>
            </a:r>
            <a:r>
              <a:rPr dirty="0" sz="1400" spc="-100" b="1">
                <a:latin typeface="Tahoma"/>
                <a:cs typeface="Tahoma"/>
              </a:rPr>
              <a:t> </a:t>
            </a:r>
            <a:r>
              <a:rPr dirty="0" sz="1400" spc="-10" b="1">
                <a:latin typeface="Tahoma"/>
                <a:cs typeface="Tahoma"/>
              </a:rPr>
              <a:t>FY24E</a:t>
            </a:r>
            <a:endParaRPr sz="1400">
              <a:latin typeface="Tahoma"/>
              <a:cs typeface="Tahoma"/>
            </a:endParaRPr>
          </a:p>
          <a:p>
            <a:pPr algn="ctr">
              <a:lnSpc>
                <a:spcPts val="1590"/>
              </a:lnSpc>
              <a:tabLst>
                <a:tab pos="181610" algn="l"/>
                <a:tab pos="1463040" algn="l"/>
              </a:tabLst>
            </a:pPr>
            <a:r>
              <a:rPr dirty="0" u="heavy" sz="1400" b="1">
                <a:uFill>
                  <a:solidFill>
                    <a:srgbClr val="747474"/>
                  </a:solidFill>
                </a:uFill>
                <a:latin typeface="Tahoma"/>
                <a:cs typeface="Tahoma"/>
              </a:rPr>
              <a:t>	</a:t>
            </a:r>
            <a:r>
              <a:rPr dirty="0" u="heavy" sz="1400" spc="-180" b="1">
                <a:uFill>
                  <a:solidFill>
                    <a:srgbClr val="747474"/>
                  </a:solidFill>
                </a:uFill>
                <a:latin typeface="Tahoma"/>
                <a:cs typeface="Tahoma"/>
              </a:rPr>
              <a:t>(3-</a:t>
            </a:r>
            <a:r>
              <a:rPr dirty="0" u="heavy" sz="1400" spc="-90" b="1">
                <a:uFill>
                  <a:solidFill>
                    <a:srgbClr val="747474"/>
                  </a:solidFill>
                </a:uFill>
                <a:latin typeface="Tahoma"/>
                <a:cs typeface="Tahoma"/>
              </a:rPr>
              <a:t>year</a:t>
            </a:r>
            <a:r>
              <a:rPr dirty="0" u="heavy" sz="1400" spc="-125" b="1">
                <a:uFill>
                  <a:solidFill>
                    <a:srgbClr val="747474"/>
                  </a:solidFill>
                </a:uFill>
                <a:latin typeface="Tahoma"/>
                <a:cs typeface="Tahoma"/>
              </a:rPr>
              <a:t> </a:t>
            </a:r>
            <a:r>
              <a:rPr dirty="0" u="heavy" sz="1400" spc="-20" b="1">
                <a:uFill>
                  <a:solidFill>
                    <a:srgbClr val="747474"/>
                  </a:solidFill>
                </a:uFill>
                <a:latin typeface="Tahoma"/>
                <a:cs typeface="Tahoma"/>
              </a:rPr>
              <a:t>CAGR)</a:t>
            </a:r>
            <a:r>
              <a:rPr dirty="0" u="heavy" sz="1400" b="1">
                <a:uFill>
                  <a:solidFill>
                    <a:srgbClr val="747474"/>
                  </a:solidFill>
                </a:uFill>
                <a:latin typeface="Tahoma"/>
                <a:cs typeface="Tahoma"/>
              </a:rPr>
              <a:t>	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1" name="object 31" descr=""/>
          <p:cNvSpPr txBox="1"/>
          <p:nvPr/>
        </p:nvSpPr>
        <p:spPr>
          <a:xfrm>
            <a:off x="6815201" y="873823"/>
            <a:ext cx="996950" cy="24320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400" spc="-85" b="1">
                <a:latin typeface="Tahoma"/>
                <a:cs typeface="Tahoma"/>
              </a:rPr>
              <a:t>Strategic</a:t>
            </a:r>
            <a:r>
              <a:rPr dirty="0" sz="1400" spc="-70" b="1">
                <a:latin typeface="Tahoma"/>
                <a:cs typeface="Tahoma"/>
              </a:rPr>
              <a:t> </a:t>
            </a:r>
            <a:r>
              <a:rPr dirty="0" sz="1400" spc="-40" b="1">
                <a:latin typeface="Tahoma"/>
                <a:cs typeface="Tahoma"/>
              </a:rPr>
              <a:t>Fit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2" name="object 32" descr=""/>
          <p:cNvSpPr txBox="1"/>
          <p:nvPr/>
        </p:nvSpPr>
        <p:spPr>
          <a:xfrm>
            <a:off x="10977880" y="833056"/>
            <a:ext cx="461645" cy="24320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400" spc="-55" b="1">
                <a:latin typeface="Tahoma"/>
                <a:cs typeface="Tahoma"/>
              </a:rPr>
              <a:t>Risks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3" name="object 33" descr=""/>
          <p:cNvSpPr/>
          <p:nvPr/>
        </p:nvSpPr>
        <p:spPr>
          <a:xfrm>
            <a:off x="6786626" y="1157350"/>
            <a:ext cx="1153795" cy="10160"/>
          </a:xfrm>
          <a:custGeom>
            <a:avLst/>
            <a:gdLst/>
            <a:ahLst/>
            <a:cxnLst/>
            <a:rect l="l" t="t" r="r" b="b"/>
            <a:pathLst>
              <a:path w="1153795" h="10159">
                <a:moveTo>
                  <a:pt x="0" y="10160"/>
                </a:moveTo>
                <a:lnTo>
                  <a:pt x="1153414" y="0"/>
                </a:lnTo>
              </a:path>
            </a:pathLst>
          </a:custGeom>
          <a:ln w="24765">
            <a:solidFill>
              <a:srgbClr val="747474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4" name="object 34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11401425" y="76200"/>
            <a:ext cx="438150" cy="533400"/>
          </a:xfrm>
          <a:prstGeom prst="rect">
            <a:avLst/>
          </a:prstGeom>
        </p:spPr>
      </p:pic>
      <p:sp>
        <p:nvSpPr>
          <p:cNvPr id="35" name="object 35" descr=""/>
          <p:cNvSpPr/>
          <p:nvPr/>
        </p:nvSpPr>
        <p:spPr>
          <a:xfrm>
            <a:off x="2833751" y="1157350"/>
            <a:ext cx="2262505" cy="0"/>
          </a:xfrm>
          <a:custGeom>
            <a:avLst/>
            <a:gdLst/>
            <a:ahLst/>
            <a:cxnLst/>
            <a:rect l="l" t="t" r="r" b="b"/>
            <a:pathLst>
              <a:path w="2262504" h="0">
                <a:moveTo>
                  <a:pt x="0" y="0"/>
                </a:moveTo>
                <a:lnTo>
                  <a:pt x="2262504" y="0"/>
                </a:lnTo>
              </a:path>
            </a:pathLst>
          </a:custGeom>
          <a:ln w="24765">
            <a:solidFill>
              <a:srgbClr val="74747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 descr=""/>
          <p:cNvSpPr txBox="1"/>
          <p:nvPr/>
        </p:nvSpPr>
        <p:spPr>
          <a:xfrm>
            <a:off x="3203829" y="858202"/>
            <a:ext cx="1596390" cy="24320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400" spc="-65" b="1">
                <a:latin typeface="Tahoma"/>
                <a:cs typeface="Tahoma"/>
              </a:rPr>
              <a:t>Company</a:t>
            </a:r>
            <a:r>
              <a:rPr dirty="0" sz="1400" spc="-95" b="1">
                <a:latin typeface="Tahoma"/>
                <a:cs typeface="Tahoma"/>
              </a:rPr>
              <a:t> </a:t>
            </a:r>
            <a:r>
              <a:rPr dirty="0" sz="1400" spc="-90" b="1">
                <a:latin typeface="Tahoma"/>
                <a:cs typeface="Tahoma"/>
              </a:rPr>
              <a:t>Overview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7" name="object 37" descr=""/>
          <p:cNvSpPr txBox="1"/>
          <p:nvPr/>
        </p:nvSpPr>
        <p:spPr>
          <a:xfrm>
            <a:off x="2780919" y="1210309"/>
            <a:ext cx="2350135" cy="8496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70815" indent="-170815">
              <a:lnSpc>
                <a:spcPts val="1065"/>
              </a:lnSpc>
              <a:spcBef>
                <a:spcPts val="100"/>
              </a:spcBef>
              <a:buFont typeface="Arial MT"/>
              <a:buChar char="•"/>
              <a:tabLst>
                <a:tab pos="170815" algn="l"/>
              </a:tabLst>
            </a:pPr>
            <a:r>
              <a:rPr dirty="0" sz="900" spc="-10">
                <a:latin typeface="Segoe UI Emoji"/>
                <a:cs typeface="Segoe UI Emoji"/>
              </a:rPr>
              <a:t>Incorporated</a:t>
            </a:r>
            <a:r>
              <a:rPr dirty="0" sz="900" spc="-80">
                <a:latin typeface="Segoe UI Emoji"/>
                <a:cs typeface="Segoe UI Emoji"/>
              </a:rPr>
              <a:t> </a:t>
            </a:r>
            <a:r>
              <a:rPr dirty="0" sz="900" spc="-10">
                <a:latin typeface="Segoe UI Emoji"/>
                <a:cs typeface="Segoe UI Emoji"/>
              </a:rPr>
              <a:t>in</a:t>
            </a:r>
            <a:r>
              <a:rPr dirty="0" sz="900" spc="-65">
                <a:latin typeface="Segoe UI Emoji"/>
                <a:cs typeface="Segoe UI Emoji"/>
              </a:rPr>
              <a:t> </a:t>
            </a:r>
            <a:r>
              <a:rPr dirty="0" sz="900" spc="-20">
                <a:latin typeface="Segoe UI Emoji"/>
                <a:cs typeface="Segoe UI Emoji"/>
              </a:rPr>
              <a:t>2021</a:t>
            </a:r>
            <a:r>
              <a:rPr dirty="0" sz="900" spc="-50">
                <a:latin typeface="Segoe UI Emoji"/>
                <a:cs typeface="Segoe UI Emoji"/>
              </a:rPr>
              <a:t> </a:t>
            </a:r>
            <a:r>
              <a:rPr dirty="0" sz="900" spc="-10">
                <a:latin typeface="Segoe UI Emoji"/>
                <a:cs typeface="Segoe UI Emoji"/>
              </a:rPr>
              <a:t>(spun</a:t>
            </a:r>
            <a:r>
              <a:rPr dirty="0" sz="900" spc="10">
                <a:latin typeface="Segoe UI Emoji"/>
                <a:cs typeface="Segoe UI Emoji"/>
              </a:rPr>
              <a:t> </a:t>
            </a:r>
            <a:r>
              <a:rPr dirty="0" sz="900" spc="-20">
                <a:latin typeface="Segoe UI Emoji"/>
                <a:cs typeface="Segoe UI Emoji"/>
              </a:rPr>
              <a:t>off)</a:t>
            </a:r>
            <a:endParaRPr sz="900">
              <a:latin typeface="Segoe UI Emoji"/>
              <a:cs typeface="Segoe UI Emoji"/>
            </a:endParaRPr>
          </a:p>
          <a:p>
            <a:pPr marL="170815" indent="-170815">
              <a:lnSpc>
                <a:spcPts val="1065"/>
              </a:lnSpc>
              <a:buFont typeface="Arial MT"/>
              <a:buChar char="•"/>
              <a:tabLst>
                <a:tab pos="170815" algn="l"/>
              </a:tabLst>
            </a:pPr>
            <a:r>
              <a:rPr dirty="0" sz="900">
                <a:latin typeface="Segoe UI Emoji"/>
                <a:cs typeface="Segoe UI Emoji"/>
              </a:rPr>
              <a:t>Focuses</a:t>
            </a:r>
            <a:r>
              <a:rPr dirty="0" sz="900" spc="40">
                <a:latin typeface="Segoe UI Emoji"/>
                <a:cs typeface="Segoe UI Emoji"/>
              </a:rPr>
              <a:t> </a:t>
            </a:r>
            <a:r>
              <a:rPr dirty="0" sz="900" spc="-55">
                <a:latin typeface="Segoe UI Emoji"/>
                <a:cs typeface="Segoe UI Emoji"/>
              </a:rPr>
              <a:t>on</a:t>
            </a:r>
            <a:r>
              <a:rPr dirty="0" sz="900" spc="-25">
                <a:latin typeface="Segoe UI Emoji"/>
                <a:cs typeface="Segoe UI Emoji"/>
              </a:rPr>
              <a:t> </a:t>
            </a:r>
            <a:r>
              <a:rPr dirty="0" sz="900" spc="-10">
                <a:latin typeface="Segoe UI Emoji"/>
                <a:cs typeface="Segoe UI Emoji"/>
              </a:rPr>
              <a:t>lithium-ion</a:t>
            </a:r>
            <a:r>
              <a:rPr dirty="0" sz="900" spc="-30">
                <a:latin typeface="Segoe UI Emoji"/>
                <a:cs typeface="Segoe UI Emoji"/>
              </a:rPr>
              <a:t> </a:t>
            </a:r>
            <a:r>
              <a:rPr dirty="0" sz="900" spc="-10">
                <a:latin typeface="Segoe UI Emoji"/>
                <a:cs typeface="Segoe UI Emoji"/>
              </a:rPr>
              <a:t>batteries</a:t>
            </a:r>
            <a:r>
              <a:rPr dirty="0" sz="900" spc="-50">
                <a:latin typeface="Segoe UI Emoji"/>
                <a:cs typeface="Segoe UI Emoji"/>
              </a:rPr>
              <a:t> </a:t>
            </a:r>
            <a:r>
              <a:rPr dirty="0" sz="900" spc="-10">
                <a:latin typeface="Segoe UI Emoji"/>
                <a:cs typeface="Segoe UI Emoji"/>
              </a:rPr>
              <a:t>for</a:t>
            </a:r>
            <a:r>
              <a:rPr dirty="0" sz="900" spc="-65">
                <a:latin typeface="Segoe UI Emoji"/>
                <a:cs typeface="Segoe UI Emoji"/>
              </a:rPr>
              <a:t> </a:t>
            </a:r>
            <a:r>
              <a:rPr dirty="0" sz="900" spc="-10">
                <a:latin typeface="Segoe UI Emoji"/>
                <a:cs typeface="Segoe UI Emoji"/>
              </a:rPr>
              <a:t>electric</a:t>
            </a:r>
            <a:endParaRPr sz="900">
              <a:latin typeface="Segoe UI Emoji"/>
              <a:cs typeface="Segoe UI Emoji"/>
            </a:endParaRPr>
          </a:p>
          <a:p>
            <a:pPr marL="171450">
              <a:lnSpc>
                <a:spcPts val="1065"/>
              </a:lnSpc>
              <a:spcBef>
                <a:spcPts val="45"/>
              </a:spcBef>
            </a:pPr>
            <a:r>
              <a:rPr dirty="0" sz="900" spc="-10">
                <a:latin typeface="Segoe UI Emoji"/>
                <a:cs typeface="Segoe UI Emoji"/>
              </a:rPr>
              <a:t>vehicles</a:t>
            </a:r>
            <a:endParaRPr sz="900">
              <a:latin typeface="Segoe UI Emoji"/>
              <a:cs typeface="Segoe UI Emoji"/>
            </a:endParaRPr>
          </a:p>
          <a:p>
            <a:pPr marL="170815" indent="-170815">
              <a:lnSpc>
                <a:spcPts val="1065"/>
              </a:lnSpc>
              <a:buFont typeface="Arial MT"/>
              <a:buChar char="•"/>
              <a:tabLst>
                <a:tab pos="170815" algn="l"/>
              </a:tabLst>
            </a:pPr>
            <a:r>
              <a:rPr dirty="0" sz="900" spc="-30">
                <a:latin typeface="Segoe UI Emoji"/>
                <a:cs typeface="Segoe UI Emoji"/>
              </a:rPr>
              <a:t>Key</a:t>
            </a:r>
            <a:r>
              <a:rPr dirty="0" sz="900" spc="-20">
                <a:latin typeface="Segoe UI Emoji"/>
                <a:cs typeface="Segoe UI Emoji"/>
              </a:rPr>
              <a:t> </a:t>
            </a:r>
            <a:r>
              <a:rPr dirty="0" sz="900" spc="-30">
                <a:latin typeface="Segoe UI Emoji"/>
                <a:cs typeface="Segoe UI Emoji"/>
              </a:rPr>
              <a:t>offering</a:t>
            </a:r>
            <a:r>
              <a:rPr dirty="0" sz="900" spc="-50">
                <a:latin typeface="Segoe UI Emoji"/>
                <a:cs typeface="Segoe UI Emoji"/>
              </a:rPr>
              <a:t> </a:t>
            </a:r>
            <a:r>
              <a:rPr dirty="0" sz="900">
                <a:latin typeface="Segoe UI Emoji"/>
                <a:cs typeface="Segoe UI Emoji"/>
              </a:rPr>
              <a:t>is</a:t>
            </a:r>
            <a:r>
              <a:rPr dirty="0" sz="900" spc="35">
                <a:latin typeface="Segoe UI Emoji"/>
                <a:cs typeface="Segoe UI Emoji"/>
              </a:rPr>
              <a:t> </a:t>
            </a:r>
            <a:r>
              <a:rPr dirty="0" sz="900" spc="-50">
                <a:latin typeface="Segoe UI Emoji"/>
                <a:cs typeface="Segoe UI Emoji"/>
              </a:rPr>
              <a:t>high-</a:t>
            </a:r>
            <a:r>
              <a:rPr dirty="0" sz="900" spc="-10">
                <a:latin typeface="Segoe UI Emoji"/>
                <a:cs typeface="Segoe UI Emoji"/>
              </a:rPr>
              <a:t>performance </a:t>
            </a:r>
            <a:r>
              <a:rPr dirty="0" sz="900" spc="-20">
                <a:latin typeface="Segoe UI Emoji"/>
                <a:cs typeface="Segoe UI Emoji"/>
              </a:rPr>
              <a:t>EV</a:t>
            </a:r>
            <a:r>
              <a:rPr dirty="0" sz="900" spc="20">
                <a:latin typeface="Segoe UI Emoji"/>
                <a:cs typeface="Segoe UI Emoji"/>
              </a:rPr>
              <a:t> </a:t>
            </a:r>
            <a:r>
              <a:rPr dirty="0" sz="900" spc="-10">
                <a:latin typeface="Segoe UI Emoji"/>
                <a:cs typeface="Segoe UI Emoji"/>
              </a:rPr>
              <a:t>battery</a:t>
            </a:r>
            <a:endParaRPr sz="900">
              <a:latin typeface="Segoe UI Emoji"/>
              <a:cs typeface="Segoe UI Emoji"/>
            </a:endParaRPr>
          </a:p>
          <a:p>
            <a:pPr marL="171450">
              <a:lnSpc>
                <a:spcPts val="1065"/>
              </a:lnSpc>
              <a:spcBef>
                <a:spcPts val="50"/>
              </a:spcBef>
            </a:pPr>
            <a:r>
              <a:rPr dirty="0" sz="900" spc="-10">
                <a:latin typeface="Segoe UI Emoji"/>
                <a:cs typeface="Segoe UI Emoji"/>
              </a:rPr>
              <a:t>solutions</a:t>
            </a:r>
            <a:endParaRPr sz="900">
              <a:latin typeface="Segoe UI Emoji"/>
              <a:cs typeface="Segoe UI Emoji"/>
            </a:endParaRPr>
          </a:p>
          <a:p>
            <a:pPr marL="170815" indent="-170815">
              <a:lnSpc>
                <a:spcPts val="1065"/>
              </a:lnSpc>
              <a:buFont typeface="Arial MT"/>
              <a:buChar char="•"/>
              <a:tabLst>
                <a:tab pos="170815" algn="l"/>
              </a:tabLst>
            </a:pPr>
            <a:r>
              <a:rPr dirty="0" sz="900" spc="-10">
                <a:latin typeface="Segoe UI Emoji"/>
                <a:cs typeface="Segoe UI Emoji"/>
              </a:rPr>
              <a:t>Industry</a:t>
            </a:r>
            <a:r>
              <a:rPr dirty="0" sz="900" spc="-25">
                <a:latin typeface="Segoe UI Emoji"/>
                <a:cs typeface="Segoe UI Emoji"/>
              </a:rPr>
              <a:t> </a:t>
            </a:r>
            <a:r>
              <a:rPr dirty="0" sz="900">
                <a:latin typeface="Segoe UI Emoji"/>
                <a:cs typeface="Segoe UI Emoji"/>
              </a:rPr>
              <a:t>applications:</a:t>
            </a:r>
            <a:r>
              <a:rPr dirty="0" sz="900" spc="-20">
                <a:latin typeface="Segoe UI Emoji"/>
                <a:cs typeface="Segoe UI Emoji"/>
              </a:rPr>
              <a:t> auto</a:t>
            </a:r>
            <a:r>
              <a:rPr dirty="0" sz="900" spc="-40">
                <a:latin typeface="Segoe UI Emoji"/>
                <a:cs typeface="Segoe UI Emoji"/>
              </a:rPr>
              <a:t> </a:t>
            </a:r>
            <a:r>
              <a:rPr dirty="0" sz="900">
                <a:latin typeface="Segoe UI Emoji"/>
                <a:cs typeface="Segoe UI Emoji"/>
              </a:rPr>
              <a:t>C</a:t>
            </a:r>
            <a:r>
              <a:rPr dirty="0" sz="900" spc="-50">
                <a:latin typeface="Segoe UI Emoji"/>
                <a:cs typeface="Segoe UI Emoji"/>
              </a:rPr>
              <a:t> </a:t>
            </a:r>
            <a:r>
              <a:rPr dirty="0" sz="900" spc="-40">
                <a:latin typeface="Segoe UI Emoji"/>
                <a:cs typeface="Segoe UI Emoji"/>
              </a:rPr>
              <a:t>energy</a:t>
            </a:r>
            <a:r>
              <a:rPr dirty="0" sz="900" spc="-20">
                <a:latin typeface="Segoe UI Emoji"/>
                <a:cs typeface="Segoe UI Emoji"/>
              </a:rPr>
              <a:t> </a:t>
            </a:r>
            <a:r>
              <a:rPr dirty="0" sz="900" spc="-10">
                <a:latin typeface="Segoe UI Emoji"/>
                <a:cs typeface="Segoe UI Emoji"/>
              </a:rPr>
              <a:t>storage</a:t>
            </a:r>
            <a:endParaRPr sz="900">
              <a:latin typeface="Segoe UI Emoji"/>
              <a:cs typeface="Segoe UI Emoji"/>
            </a:endParaRPr>
          </a:p>
        </p:txBody>
      </p:sp>
      <p:sp>
        <p:nvSpPr>
          <p:cNvPr id="38" name="object 38" descr=""/>
          <p:cNvSpPr txBox="1"/>
          <p:nvPr/>
        </p:nvSpPr>
        <p:spPr>
          <a:xfrm>
            <a:off x="2768219" y="2106612"/>
            <a:ext cx="2456815" cy="8502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83515" indent="-170815">
              <a:lnSpc>
                <a:spcPts val="1065"/>
              </a:lnSpc>
              <a:spcBef>
                <a:spcPts val="100"/>
              </a:spcBef>
              <a:buFont typeface="Arial MT"/>
              <a:buChar char="•"/>
              <a:tabLst>
                <a:tab pos="183515" algn="l"/>
              </a:tabLst>
            </a:pPr>
            <a:r>
              <a:rPr dirty="0" sz="900" spc="-10">
                <a:latin typeface="Segoe UI Emoji"/>
                <a:cs typeface="Segoe UI Emoji"/>
              </a:rPr>
              <a:t>Incorporated</a:t>
            </a:r>
            <a:r>
              <a:rPr dirty="0" sz="900" spc="-65">
                <a:latin typeface="Segoe UI Emoji"/>
                <a:cs typeface="Segoe UI Emoji"/>
              </a:rPr>
              <a:t> </a:t>
            </a:r>
            <a:r>
              <a:rPr dirty="0" sz="900" spc="-10">
                <a:latin typeface="Segoe UI Emoji"/>
                <a:cs typeface="Segoe UI Emoji"/>
              </a:rPr>
              <a:t>in</a:t>
            </a:r>
            <a:r>
              <a:rPr dirty="0" sz="900" spc="-50">
                <a:latin typeface="Segoe UI Emoji"/>
                <a:cs typeface="Segoe UI Emoji"/>
              </a:rPr>
              <a:t> </a:t>
            </a:r>
            <a:r>
              <a:rPr dirty="0" sz="900" spc="-20">
                <a:latin typeface="Segoe UI Emoji"/>
                <a:cs typeface="Segoe UI Emoji"/>
              </a:rPr>
              <a:t>2006</a:t>
            </a:r>
            <a:endParaRPr sz="900">
              <a:latin typeface="Segoe UI Emoji"/>
              <a:cs typeface="Segoe UI Emoji"/>
            </a:endParaRPr>
          </a:p>
          <a:p>
            <a:pPr marL="183515" indent="-170815">
              <a:lnSpc>
                <a:spcPts val="1065"/>
              </a:lnSpc>
              <a:buFont typeface="Arial MT"/>
              <a:buChar char="•"/>
              <a:tabLst>
                <a:tab pos="183515" algn="l"/>
              </a:tabLst>
            </a:pPr>
            <a:r>
              <a:rPr dirty="0" sz="900">
                <a:latin typeface="Segoe UI Emoji"/>
                <a:cs typeface="Segoe UI Emoji"/>
              </a:rPr>
              <a:t>Focuses</a:t>
            </a:r>
            <a:r>
              <a:rPr dirty="0" sz="900" spc="40">
                <a:latin typeface="Segoe UI Emoji"/>
                <a:cs typeface="Segoe UI Emoji"/>
              </a:rPr>
              <a:t> </a:t>
            </a:r>
            <a:r>
              <a:rPr dirty="0" sz="900" spc="-60">
                <a:latin typeface="Segoe UI Emoji"/>
                <a:cs typeface="Segoe UI Emoji"/>
              </a:rPr>
              <a:t>on</a:t>
            </a:r>
            <a:r>
              <a:rPr dirty="0" sz="900" spc="-25">
                <a:latin typeface="Segoe UI Emoji"/>
                <a:cs typeface="Segoe UI Emoji"/>
              </a:rPr>
              <a:t> </a:t>
            </a:r>
            <a:r>
              <a:rPr dirty="0" sz="900" spc="-10">
                <a:latin typeface="Segoe UI Emoji"/>
                <a:cs typeface="Segoe UI Emoji"/>
              </a:rPr>
              <a:t>lithium-ion</a:t>
            </a:r>
            <a:r>
              <a:rPr dirty="0" sz="900" spc="-25">
                <a:latin typeface="Segoe UI Emoji"/>
                <a:cs typeface="Segoe UI Emoji"/>
              </a:rPr>
              <a:t> battery</a:t>
            </a:r>
            <a:r>
              <a:rPr dirty="0" sz="900" spc="-10">
                <a:latin typeface="Segoe UI Emoji"/>
                <a:cs typeface="Segoe UI Emoji"/>
              </a:rPr>
              <a:t> </a:t>
            </a:r>
            <a:r>
              <a:rPr dirty="0" sz="900" spc="-20">
                <a:latin typeface="Segoe UI Emoji"/>
                <a:cs typeface="Segoe UI Emoji"/>
              </a:rPr>
              <a:t>and</a:t>
            </a:r>
            <a:r>
              <a:rPr dirty="0" sz="900" spc="-35">
                <a:latin typeface="Segoe UI Emoji"/>
                <a:cs typeface="Segoe UI Emoji"/>
              </a:rPr>
              <a:t> </a:t>
            </a:r>
            <a:r>
              <a:rPr dirty="0" sz="900" spc="-10">
                <a:latin typeface="Segoe UI Emoji"/>
                <a:cs typeface="Segoe UI Emoji"/>
              </a:rPr>
              <a:t>energy</a:t>
            </a:r>
            <a:endParaRPr sz="900">
              <a:latin typeface="Segoe UI Emoji"/>
              <a:cs typeface="Segoe UI Emoji"/>
            </a:endParaRPr>
          </a:p>
          <a:p>
            <a:pPr marL="184150">
              <a:lnSpc>
                <a:spcPts val="1065"/>
              </a:lnSpc>
              <a:spcBef>
                <a:spcPts val="50"/>
              </a:spcBef>
            </a:pPr>
            <a:r>
              <a:rPr dirty="0" sz="900" spc="-10">
                <a:latin typeface="Segoe UI Emoji"/>
                <a:cs typeface="Segoe UI Emoji"/>
              </a:rPr>
              <a:t>storage</a:t>
            </a:r>
            <a:endParaRPr sz="900">
              <a:latin typeface="Segoe UI Emoji"/>
              <a:cs typeface="Segoe UI Emoji"/>
            </a:endParaRPr>
          </a:p>
          <a:p>
            <a:pPr marL="183515" indent="-170815">
              <a:lnSpc>
                <a:spcPts val="1065"/>
              </a:lnSpc>
              <a:buFont typeface="Arial MT"/>
              <a:buChar char="•"/>
              <a:tabLst>
                <a:tab pos="183515" algn="l"/>
              </a:tabLst>
            </a:pPr>
            <a:r>
              <a:rPr dirty="0" sz="900" spc="-30">
                <a:latin typeface="Segoe UI Emoji"/>
                <a:cs typeface="Segoe UI Emoji"/>
              </a:rPr>
              <a:t>Key</a:t>
            </a:r>
            <a:r>
              <a:rPr dirty="0" sz="900" spc="-20">
                <a:latin typeface="Segoe UI Emoji"/>
                <a:cs typeface="Segoe UI Emoji"/>
              </a:rPr>
              <a:t> offerings</a:t>
            </a:r>
            <a:r>
              <a:rPr dirty="0" sz="900" spc="-50">
                <a:latin typeface="Segoe UI Emoji"/>
                <a:cs typeface="Segoe UI Emoji"/>
              </a:rPr>
              <a:t> </a:t>
            </a:r>
            <a:r>
              <a:rPr dirty="0" sz="900">
                <a:latin typeface="Segoe UI Emoji"/>
                <a:cs typeface="Segoe UI Emoji"/>
              </a:rPr>
              <a:t>are</a:t>
            </a:r>
            <a:r>
              <a:rPr dirty="0" sz="900" spc="-100">
                <a:latin typeface="Segoe UI Emoji"/>
                <a:cs typeface="Segoe UI Emoji"/>
              </a:rPr>
              <a:t> </a:t>
            </a:r>
            <a:r>
              <a:rPr dirty="0" sz="900" spc="-25">
                <a:latin typeface="Segoe UI Emoji"/>
                <a:cs typeface="Segoe UI Emoji"/>
              </a:rPr>
              <a:t>battery</a:t>
            </a:r>
            <a:r>
              <a:rPr dirty="0" sz="900" spc="-15">
                <a:latin typeface="Segoe UI Emoji"/>
                <a:cs typeface="Segoe UI Emoji"/>
              </a:rPr>
              <a:t> </a:t>
            </a:r>
            <a:r>
              <a:rPr dirty="0" sz="900" spc="-10">
                <a:latin typeface="Segoe UI Emoji"/>
                <a:cs typeface="Segoe UI Emoji"/>
              </a:rPr>
              <a:t>components</a:t>
            </a:r>
            <a:r>
              <a:rPr dirty="0" sz="900" spc="40">
                <a:latin typeface="Segoe UI Emoji"/>
                <a:cs typeface="Segoe UI Emoji"/>
              </a:rPr>
              <a:t> </a:t>
            </a:r>
            <a:r>
              <a:rPr dirty="0" sz="900" spc="-10">
                <a:latin typeface="Segoe UI Emoji"/>
                <a:cs typeface="Segoe UI Emoji"/>
              </a:rPr>
              <a:t>and</a:t>
            </a:r>
            <a:r>
              <a:rPr dirty="0" sz="900" spc="-40">
                <a:latin typeface="Segoe UI Emoji"/>
                <a:cs typeface="Segoe UI Emoji"/>
              </a:rPr>
              <a:t> </a:t>
            </a:r>
            <a:r>
              <a:rPr dirty="0" sz="900" spc="-20">
                <a:latin typeface="Segoe UI Emoji"/>
                <a:cs typeface="Segoe UI Emoji"/>
              </a:rPr>
              <a:t>cell</a:t>
            </a:r>
            <a:endParaRPr sz="900">
              <a:latin typeface="Segoe UI Emoji"/>
              <a:cs typeface="Segoe UI Emoji"/>
            </a:endParaRPr>
          </a:p>
          <a:p>
            <a:pPr marL="184150">
              <a:lnSpc>
                <a:spcPts val="1065"/>
              </a:lnSpc>
              <a:spcBef>
                <a:spcPts val="45"/>
              </a:spcBef>
            </a:pPr>
            <a:r>
              <a:rPr dirty="0" sz="900" spc="-10">
                <a:latin typeface="Segoe UI Emoji"/>
                <a:cs typeface="Segoe UI Emoji"/>
              </a:rPr>
              <a:t>chemistries</a:t>
            </a:r>
            <a:endParaRPr sz="900">
              <a:latin typeface="Segoe UI Emoji"/>
              <a:cs typeface="Segoe UI Emoji"/>
            </a:endParaRPr>
          </a:p>
          <a:p>
            <a:pPr marL="183515" indent="-170815">
              <a:lnSpc>
                <a:spcPts val="1065"/>
              </a:lnSpc>
              <a:buFont typeface="Arial MT"/>
              <a:buChar char="•"/>
              <a:tabLst>
                <a:tab pos="183515" algn="l"/>
              </a:tabLst>
            </a:pPr>
            <a:r>
              <a:rPr dirty="0" sz="900" spc="-10">
                <a:latin typeface="Segoe UI Emoji"/>
                <a:cs typeface="Segoe UI Emoji"/>
              </a:rPr>
              <a:t>Industry</a:t>
            </a:r>
            <a:r>
              <a:rPr dirty="0" sz="900" spc="-35">
                <a:latin typeface="Segoe UI Emoji"/>
                <a:cs typeface="Segoe UI Emoji"/>
              </a:rPr>
              <a:t> </a:t>
            </a:r>
            <a:r>
              <a:rPr dirty="0" sz="900">
                <a:latin typeface="Segoe UI Emoji"/>
                <a:cs typeface="Segoe UI Emoji"/>
              </a:rPr>
              <a:t>applications:</a:t>
            </a:r>
            <a:r>
              <a:rPr dirty="0" sz="900" spc="-35">
                <a:latin typeface="Segoe UI Emoji"/>
                <a:cs typeface="Segoe UI Emoji"/>
              </a:rPr>
              <a:t> </a:t>
            </a:r>
            <a:r>
              <a:rPr dirty="0" sz="900">
                <a:latin typeface="Segoe UI Emoji"/>
                <a:cs typeface="Segoe UI Emoji"/>
              </a:rPr>
              <a:t>EV</a:t>
            </a:r>
            <a:r>
              <a:rPr dirty="0" sz="900" spc="-80">
                <a:latin typeface="Segoe UI Emoji"/>
                <a:cs typeface="Segoe UI Emoji"/>
              </a:rPr>
              <a:t> </a:t>
            </a:r>
            <a:r>
              <a:rPr dirty="0" sz="900" spc="-10">
                <a:latin typeface="Segoe UI Emoji"/>
                <a:cs typeface="Segoe UI Emoji"/>
              </a:rPr>
              <a:t>and</a:t>
            </a:r>
            <a:r>
              <a:rPr dirty="0" sz="900" spc="-60">
                <a:latin typeface="Segoe UI Emoji"/>
                <a:cs typeface="Segoe UI Emoji"/>
              </a:rPr>
              <a:t> </a:t>
            </a:r>
            <a:r>
              <a:rPr dirty="0" sz="900" spc="-20">
                <a:latin typeface="Segoe UI Emoji"/>
                <a:cs typeface="Segoe UI Emoji"/>
              </a:rPr>
              <a:t>energy</a:t>
            </a:r>
            <a:r>
              <a:rPr dirty="0" sz="900" spc="-30">
                <a:latin typeface="Segoe UI Emoji"/>
                <a:cs typeface="Segoe UI Emoji"/>
              </a:rPr>
              <a:t> </a:t>
            </a:r>
            <a:r>
              <a:rPr dirty="0" sz="900" spc="-10">
                <a:latin typeface="Segoe UI Emoji"/>
                <a:cs typeface="Segoe UI Emoji"/>
              </a:rPr>
              <a:t>storage</a:t>
            </a:r>
            <a:endParaRPr sz="900">
              <a:latin typeface="Segoe UI Emoji"/>
              <a:cs typeface="Segoe UI Emoji"/>
            </a:endParaRPr>
          </a:p>
        </p:txBody>
      </p:sp>
      <p:sp>
        <p:nvSpPr>
          <p:cNvPr id="39" name="object 39" descr=""/>
          <p:cNvSpPr txBox="1"/>
          <p:nvPr/>
        </p:nvSpPr>
        <p:spPr>
          <a:xfrm>
            <a:off x="2778505" y="3011423"/>
            <a:ext cx="2390775" cy="8496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84150" indent="-171450">
              <a:lnSpc>
                <a:spcPts val="1065"/>
              </a:lnSpc>
              <a:spcBef>
                <a:spcPts val="100"/>
              </a:spcBef>
              <a:buFont typeface="Arial MT"/>
              <a:buChar char="•"/>
              <a:tabLst>
                <a:tab pos="184150" algn="l"/>
              </a:tabLst>
            </a:pPr>
            <a:r>
              <a:rPr dirty="0" sz="900" spc="-10">
                <a:latin typeface="Segoe UI Emoji"/>
                <a:cs typeface="Segoe UI Emoji"/>
              </a:rPr>
              <a:t>Incorporated:</a:t>
            </a:r>
            <a:r>
              <a:rPr dirty="0" sz="900" spc="-35">
                <a:latin typeface="Segoe UI Emoji"/>
                <a:cs typeface="Segoe UI Emoji"/>
              </a:rPr>
              <a:t> </a:t>
            </a:r>
            <a:r>
              <a:rPr dirty="0" sz="900" spc="-20">
                <a:latin typeface="Segoe UI Emoji"/>
                <a:cs typeface="Segoe UI Emoji"/>
              </a:rPr>
              <a:t>2011</a:t>
            </a:r>
            <a:endParaRPr sz="900">
              <a:latin typeface="Segoe UI Emoji"/>
              <a:cs typeface="Segoe UI Emoji"/>
            </a:endParaRPr>
          </a:p>
          <a:p>
            <a:pPr marL="184150" indent="-171450">
              <a:lnSpc>
                <a:spcPts val="1065"/>
              </a:lnSpc>
              <a:buFont typeface="Arial MT"/>
              <a:buChar char="•"/>
              <a:tabLst>
                <a:tab pos="184150" algn="l"/>
              </a:tabLst>
            </a:pPr>
            <a:r>
              <a:rPr dirty="0" sz="900">
                <a:latin typeface="Segoe UI Emoji"/>
                <a:cs typeface="Segoe UI Emoji"/>
              </a:rPr>
              <a:t>Focuses</a:t>
            </a:r>
            <a:r>
              <a:rPr dirty="0" sz="900" spc="65">
                <a:latin typeface="Segoe UI Emoji"/>
                <a:cs typeface="Segoe UI Emoji"/>
              </a:rPr>
              <a:t> </a:t>
            </a:r>
            <a:r>
              <a:rPr dirty="0" sz="900" spc="-55">
                <a:latin typeface="Segoe UI Emoji"/>
                <a:cs typeface="Segoe UI Emoji"/>
              </a:rPr>
              <a:t>on</a:t>
            </a:r>
            <a:r>
              <a:rPr dirty="0" sz="900" spc="-10">
                <a:latin typeface="Segoe UI Emoji"/>
                <a:cs typeface="Segoe UI Emoji"/>
              </a:rPr>
              <a:t> solid-</a:t>
            </a:r>
            <a:r>
              <a:rPr dirty="0" sz="900">
                <a:latin typeface="Segoe UI Emoji"/>
                <a:cs typeface="Segoe UI Emoji"/>
              </a:rPr>
              <a:t>state</a:t>
            </a:r>
            <a:r>
              <a:rPr dirty="0" sz="900" spc="15">
                <a:latin typeface="Segoe UI Emoji"/>
                <a:cs typeface="Segoe UI Emoji"/>
              </a:rPr>
              <a:t> </a:t>
            </a:r>
            <a:r>
              <a:rPr dirty="0" sz="900" spc="-25">
                <a:latin typeface="Segoe UI Emoji"/>
                <a:cs typeface="Segoe UI Emoji"/>
              </a:rPr>
              <a:t>battery</a:t>
            </a:r>
            <a:r>
              <a:rPr dirty="0" sz="900" spc="5">
                <a:latin typeface="Segoe UI Emoji"/>
                <a:cs typeface="Segoe UI Emoji"/>
              </a:rPr>
              <a:t> </a:t>
            </a:r>
            <a:r>
              <a:rPr dirty="0" sz="900" spc="-10">
                <a:latin typeface="Segoe UI Emoji"/>
                <a:cs typeface="Segoe UI Emoji"/>
              </a:rPr>
              <a:t>development</a:t>
            </a:r>
            <a:endParaRPr sz="900">
              <a:latin typeface="Segoe UI Emoji"/>
              <a:cs typeface="Segoe UI Emoji"/>
            </a:endParaRPr>
          </a:p>
          <a:p>
            <a:pPr marL="184150" marR="151130" indent="-172085">
              <a:lnSpc>
                <a:spcPts val="1050"/>
              </a:lnSpc>
              <a:spcBef>
                <a:spcPts val="105"/>
              </a:spcBef>
              <a:buFont typeface="Arial MT"/>
              <a:buChar char="•"/>
              <a:tabLst>
                <a:tab pos="184150" algn="l"/>
              </a:tabLst>
            </a:pPr>
            <a:r>
              <a:rPr dirty="0" sz="900" spc="-25">
                <a:latin typeface="Segoe UI Emoji"/>
                <a:cs typeface="Segoe UI Emoji"/>
              </a:rPr>
              <a:t>Key</a:t>
            </a:r>
            <a:r>
              <a:rPr dirty="0" sz="900" spc="15">
                <a:latin typeface="Segoe UI Emoji"/>
                <a:cs typeface="Segoe UI Emoji"/>
              </a:rPr>
              <a:t> </a:t>
            </a:r>
            <a:r>
              <a:rPr dirty="0" sz="900" spc="-20">
                <a:latin typeface="Segoe UI Emoji"/>
                <a:cs typeface="Segoe UI Emoji"/>
              </a:rPr>
              <a:t>offerings</a:t>
            </a:r>
            <a:r>
              <a:rPr dirty="0" sz="900" spc="-30">
                <a:latin typeface="Segoe UI Emoji"/>
                <a:cs typeface="Segoe UI Emoji"/>
              </a:rPr>
              <a:t> </a:t>
            </a:r>
            <a:r>
              <a:rPr dirty="0" sz="900">
                <a:latin typeface="Segoe UI Emoji"/>
                <a:cs typeface="Segoe UI Emoji"/>
              </a:rPr>
              <a:t>is</a:t>
            </a:r>
            <a:r>
              <a:rPr dirty="0" sz="900" spc="-25">
                <a:latin typeface="Segoe UI Emoji"/>
                <a:cs typeface="Segoe UI Emoji"/>
              </a:rPr>
              <a:t> </a:t>
            </a:r>
            <a:r>
              <a:rPr dirty="0" sz="900" spc="-35">
                <a:latin typeface="Segoe UI Emoji"/>
                <a:cs typeface="Segoe UI Emoji"/>
              </a:rPr>
              <a:t>high-</a:t>
            </a:r>
            <a:r>
              <a:rPr dirty="0" sz="900" spc="-40">
                <a:latin typeface="Segoe UI Emoji"/>
                <a:cs typeface="Segoe UI Emoji"/>
              </a:rPr>
              <a:t>energy-</a:t>
            </a:r>
            <a:r>
              <a:rPr dirty="0" sz="900" spc="-20">
                <a:latin typeface="Segoe UI Emoji"/>
                <a:cs typeface="Segoe UI Emoji"/>
              </a:rPr>
              <a:t>density</a:t>
            </a:r>
            <a:r>
              <a:rPr dirty="0" sz="900" spc="15">
                <a:latin typeface="Segoe UI Emoji"/>
                <a:cs typeface="Segoe UI Emoji"/>
              </a:rPr>
              <a:t> </a:t>
            </a:r>
            <a:r>
              <a:rPr dirty="0" sz="900" spc="-10">
                <a:latin typeface="Segoe UI Emoji"/>
                <a:cs typeface="Segoe UI Emoji"/>
              </a:rPr>
              <a:t>solid- </a:t>
            </a:r>
            <a:r>
              <a:rPr dirty="0" sz="900">
                <a:latin typeface="Segoe UI Emoji"/>
                <a:cs typeface="Segoe UI Emoji"/>
              </a:rPr>
              <a:t>state</a:t>
            </a:r>
            <a:r>
              <a:rPr dirty="0" sz="900" spc="-30">
                <a:latin typeface="Segoe UI Emoji"/>
                <a:cs typeface="Segoe UI Emoji"/>
              </a:rPr>
              <a:t> </a:t>
            </a:r>
            <a:r>
              <a:rPr dirty="0" sz="900" spc="-10">
                <a:latin typeface="Segoe UI Emoji"/>
                <a:cs typeface="Segoe UI Emoji"/>
              </a:rPr>
              <a:t>batteries</a:t>
            </a:r>
            <a:endParaRPr sz="900">
              <a:latin typeface="Segoe UI Emoji"/>
              <a:cs typeface="Segoe UI Emoji"/>
            </a:endParaRPr>
          </a:p>
          <a:p>
            <a:pPr marL="184150" indent="-171450">
              <a:lnSpc>
                <a:spcPts val="1065"/>
              </a:lnSpc>
              <a:spcBef>
                <a:spcPts val="20"/>
              </a:spcBef>
              <a:buFont typeface="Arial MT"/>
              <a:buChar char="•"/>
              <a:tabLst>
                <a:tab pos="184150" algn="l"/>
              </a:tabLst>
            </a:pPr>
            <a:r>
              <a:rPr dirty="0" sz="900" spc="-10">
                <a:latin typeface="Segoe UI Emoji"/>
                <a:cs typeface="Segoe UI Emoji"/>
              </a:rPr>
              <a:t>Industry</a:t>
            </a:r>
            <a:r>
              <a:rPr dirty="0" sz="900" spc="-35">
                <a:latin typeface="Segoe UI Emoji"/>
                <a:cs typeface="Segoe UI Emoji"/>
              </a:rPr>
              <a:t> </a:t>
            </a:r>
            <a:r>
              <a:rPr dirty="0" sz="900">
                <a:latin typeface="Segoe UI Emoji"/>
                <a:cs typeface="Segoe UI Emoji"/>
              </a:rPr>
              <a:t>Applications:</a:t>
            </a:r>
            <a:r>
              <a:rPr dirty="0" sz="900" spc="-30">
                <a:latin typeface="Segoe UI Emoji"/>
                <a:cs typeface="Segoe UI Emoji"/>
              </a:rPr>
              <a:t> </a:t>
            </a:r>
            <a:r>
              <a:rPr dirty="0" sz="900">
                <a:latin typeface="Segoe UI Emoji"/>
                <a:cs typeface="Segoe UI Emoji"/>
              </a:rPr>
              <a:t>EV,</a:t>
            </a:r>
            <a:r>
              <a:rPr dirty="0" sz="900" spc="-30">
                <a:latin typeface="Segoe UI Emoji"/>
                <a:cs typeface="Segoe UI Emoji"/>
              </a:rPr>
              <a:t> </a:t>
            </a:r>
            <a:r>
              <a:rPr dirty="0" sz="900">
                <a:latin typeface="Segoe UI Emoji"/>
                <a:cs typeface="Segoe UI Emoji"/>
              </a:rPr>
              <a:t>aerospace,</a:t>
            </a:r>
            <a:r>
              <a:rPr dirty="0" sz="900" spc="-35">
                <a:latin typeface="Segoe UI Emoji"/>
                <a:cs typeface="Segoe UI Emoji"/>
              </a:rPr>
              <a:t> </a:t>
            </a:r>
            <a:r>
              <a:rPr dirty="0" sz="900" spc="-10">
                <a:latin typeface="Segoe UI Emoji"/>
                <a:cs typeface="Segoe UI Emoji"/>
              </a:rPr>
              <a:t>energy</a:t>
            </a:r>
            <a:endParaRPr sz="900">
              <a:latin typeface="Segoe UI Emoji"/>
              <a:cs typeface="Segoe UI Emoji"/>
            </a:endParaRPr>
          </a:p>
          <a:p>
            <a:pPr marL="184150">
              <a:lnSpc>
                <a:spcPts val="1065"/>
              </a:lnSpc>
            </a:pPr>
            <a:r>
              <a:rPr dirty="0" sz="900" spc="-10">
                <a:latin typeface="Segoe UI Emoji"/>
                <a:cs typeface="Segoe UI Emoji"/>
              </a:rPr>
              <a:t>storage</a:t>
            </a:r>
            <a:endParaRPr sz="900">
              <a:latin typeface="Segoe UI Emoji"/>
              <a:cs typeface="Segoe UI Emoji"/>
            </a:endParaRPr>
          </a:p>
        </p:txBody>
      </p:sp>
      <p:sp>
        <p:nvSpPr>
          <p:cNvPr id="40" name="object 40" descr=""/>
          <p:cNvSpPr txBox="1"/>
          <p:nvPr/>
        </p:nvSpPr>
        <p:spPr>
          <a:xfrm>
            <a:off x="2786760" y="3907408"/>
            <a:ext cx="2215515" cy="7162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83515" indent="-170815">
              <a:lnSpc>
                <a:spcPts val="1065"/>
              </a:lnSpc>
              <a:spcBef>
                <a:spcPts val="100"/>
              </a:spcBef>
              <a:buFont typeface="Arial MT"/>
              <a:buChar char="•"/>
              <a:tabLst>
                <a:tab pos="183515" algn="l"/>
              </a:tabLst>
            </a:pPr>
            <a:r>
              <a:rPr dirty="0" sz="900" spc="-10">
                <a:latin typeface="Segoe UI Emoji"/>
                <a:cs typeface="Segoe UI Emoji"/>
              </a:rPr>
              <a:t>Incorporated</a:t>
            </a:r>
            <a:r>
              <a:rPr dirty="0" sz="900" spc="-75">
                <a:latin typeface="Segoe UI Emoji"/>
                <a:cs typeface="Segoe UI Emoji"/>
              </a:rPr>
              <a:t> </a:t>
            </a:r>
            <a:r>
              <a:rPr dirty="0" sz="900" spc="-10">
                <a:latin typeface="Segoe UI Emoji"/>
                <a:cs typeface="Segoe UI Emoji"/>
              </a:rPr>
              <a:t>in</a:t>
            </a:r>
            <a:r>
              <a:rPr dirty="0" sz="900" spc="-60">
                <a:latin typeface="Segoe UI Emoji"/>
                <a:cs typeface="Segoe UI Emoji"/>
              </a:rPr>
              <a:t> </a:t>
            </a:r>
            <a:r>
              <a:rPr dirty="0" sz="900" spc="-20">
                <a:latin typeface="Segoe UI Emoji"/>
                <a:cs typeface="Segoe UI Emoji"/>
              </a:rPr>
              <a:t>1994</a:t>
            </a:r>
            <a:endParaRPr sz="900">
              <a:latin typeface="Segoe UI Emoji"/>
              <a:cs typeface="Segoe UI Emoji"/>
            </a:endParaRPr>
          </a:p>
          <a:p>
            <a:pPr marL="183515" indent="-170815">
              <a:lnSpc>
                <a:spcPts val="1065"/>
              </a:lnSpc>
              <a:buFont typeface="Arial MT"/>
              <a:buChar char="•"/>
              <a:tabLst>
                <a:tab pos="183515" algn="l"/>
              </a:tabLst>
            </a:pPr>
            <a:r>
              <a:rPr dirty="0" sz="900">
                <a:latin typeface="Segoe UI Emoji"/>
                <a:cs typeface="Segoe UI Emoji"/>
              </a:rPr>
              <a:t>Focuses</a:t>
            </a:r>
            <a:r>
              <a:rPr dirty="0" sz="900" spc="70">
                <a:latin typeface="Segoe UI Emoji"/>
                <a:cs typeface="Segoe UI Emoji"/>
              </a:rPr>
              <a:t> </a:t>
            </a:r>
            <a:r>
              <a:rPr dirty="0" sz="900" spc="-55">
                <a:latin typeface="Segoe UI Emoji"/>
                <a:cs typeface="Segoe UI Emoji"/>
              </a:rPr>
              <a:t>on</a:t>
            </a:r>
            <a:r>
              <a:rPr dirty="0" sz="900">
                <a:latin typeface="Segoe UI Emoji"/>
                <a:cs typeface="Segoe UI Emoji"/>
              </a:rPr>
              <a:t> specialty</a:t>
            </a:r>
            <a:r>
              <a:rPr dirty="0" sz="900" spc="10">
                <a:latin typeface="Segoe UI Emoji"/>
                <a:cs typeface="Segoe UI Emoji"/>
              </a:rPr>
              <a:t> </a:t>
            </a:r>
            <a:r>
              <a:rPr dirty="0" sz="900" spc="-10">
                <a:latin typeface="Segoe UI Emoji"/>
                <a:cs typeface="Segoe UI Emoji"/>
              </a:rPr>
              <a:t>chemicals/lithium</a:t>
            </a:r>
            <a:endParaRPr sz="900">
              <a:latin typeface="Segoe UI Emoji"/>
              <a:cs typeface="Segoe UI Emoji"/>
            </a:endParaRPr>
          </a:p>
          <a:p>
            <a:pPr marL="184150">
              <a:lnSpc>
                <a:spcPts val="1065"/>
              </a:lnSpc>
              <a:spcBef>
                <a:spcPts val="45"/>
              </a:spcBef>
            </a:pPr>
            <a:r>
              <a:rPr dirty="0" sz="900" spc="-10">
                <a:latin typeface="Segoe UI Emoji"/>
                <a:cs typeface="Segoe UI Emoji"/>
              </a:rPr>
              <a:t>production</a:t>
            </a:r>
            <a:endParaRPr sz="900">
              <a:latin typeface="Segoe UI Emoji"/>
              <a:cs typeface="Segoe UI Emoji"/>
            </a:endParaRPr>
          </a:p>
          <a:p>
            <a:pPr marL="183515" indent="-170815">
              <a:lnSpc>
                <a:spcPts val="1065"/>
              </a:lnSpc>
              <a:buFont typeface="Arial MT"/>
              <a:buChar char="•"/>
              <a:tabLst>
                <a:tab pos="183515" algn="l"/>
              </a:tabLst>
            </a:pPr>
            <a:r>
              <a:rPr dirty="0" sz="900" spc="-25">
                <a:latin typeface="Segoe UI Emoji"/>
                <a:cs typeface="Segoe UI Emoji"/>
              </a:rPr>
              <a:t>Key</a:t>
            </a:r>
            <a:r>
              <a:rPr dirty="0" sz="900" spc="-35">
                <a:latin typeface="Segoe UI Emoji"/>
                <a:cs typeface="Segoe UI Emoji"/>
              </a:rPr>
              <a:t> </a:t>
            </a:r>
            <a:r>
              <a:rPr dirty="0" sz="900" spc="-20">
                <a:latin typeface="Segoe UI Emoji"/>
                <a:cs typeface="Segoe UI Emoji"/>
              </a:rPr>
              <a:t>offerings</a:t>
            </a:r>
            <a:r>
              <a:rPr dirty="0" sz="900" spc="-60">
                <a:latin typeface="Segoe UI Emoji"/>
                <a:cs typeface="Segoe UI Emoji"/>
              </a:rPr>
              <a:t> </a:t>
            </a:r>
            <a:r>
              <a:rPr dirty="0" sz="900">
                <a:latin typeface="Segoe UI Emoji"/>
                <a:cs typeface="Segoe UI Emoji"/>
              </a:rPr>
              <a:t>are</a:t>
            </a:r>
            <a:r>
              <a:rPr dirty="0" sz="900" spc="-110">
                <a:latin typeface="Segoe UI Emoji"/>
                <a:cs typeface="Segoe UI Emoji"/>
              </a:rPr>
              <a:t> </a:t>
            </a:r>
            <a:r>
              <a:rPr dirty="0" sz="900" spc="-10">
                <a:latin typeface="Segoe UI Emoji"/>
                <a:cs typeface="Segoe UI Emoji"/>
              </a:rPr>
              <a:t>lithium</a:t>
            </a:r>
            <a:r>
              <a:rPr dirty="0" sz="900" spc="-15">
                <a:latin typeface="Segoe UI Emoji"/>
                <a:cs typeface="Segoe UI Emoji"/>
              </a:rPr>
              <a:t> </a:t>
            </a:r>
            <a:r>
              <a:rPr dirty="0" sz="900" spc="-25">
                <a:latin typeface="Segoe UI Emoji"/>
                <a:cs typeface="Segoe UI Emoji"/>
              </a:rPr>
              <a:t>for</a:t>
            </a:r>
            <a:r>
              <a:rPr dirty="0" sz="900" spc="5">
                <a:latin typeface="Segoe UI Emoji"/>
                <a:cs typeface="Segoe UI Emoji"/>
              </a:rPr>
              <a:t> </a:t>
            </a:r>
            <a:r>
              <a:rPr dirty="0" sz="900">
                <a:latin typeface="Segoe UI Emoji"/>
                <a:cs typeface="Segoe UI Emoji"/>
              </a:rPr>
              <a:t>EV</a:t>
            </a:r>
            <a:r>
              <a:rPr dirty="0" sz="900" spc="-80">
                <a:latin typeface="Segoe UI Emoji"/>
                <a:cs typeface="Segoe UI Emoji"/>
              </a:rPr>
              <a:t> </a:t>
            </a:r>
            <a:r>
              <a:rPr dirty="0" sz="900" spc="-10">
                <a:latin typeface="Segoe UI Emoji"/>
                <a:cs typeface="Segoe UI Emoji"/>
              </a:rPr>
              <a:t>batteries</a:t>
            </a:r>
            <a:endParaRPr sz="900">
              <a:latin typeface="Segoe UI Emoji"/>
              <a:cs typeface="Segoe UI Emoji"/>
            </a:endParaRPr>
          </a:p>
          <a:p>
            <a:pPr marL="183515" indent="-170815">
              <a:lnSpc>
                <a:spcPct val="100000"/>
              </a:lnSpc>
              <a:spcBef>
                <a:spcPts val="45"/>
              </a:spcBef>
              <a:buFont typeface="Arial MT"/>
              <a:buChar char="•"/>
              <a:tabLst>
                <a:tab pos="183515" algn="l"/>
              </a:tabLst>
            </a:pPr>
            <a:r>
              <a:rPr dirty="0" sz="900" spc="-10">
                <a:latin typeface="Segoe UI Emoji"/>
                <a:cs typeface="Segoe UI Emoji"/>
              </a:rPr>
              <a:t>Industry </a:t>
            </a:r>
            <a:r>
              <a:rPr dirty="0" sz="900">
                <a:latin typeface="Segoe UI Emoji"/>
                <a:cs typeface="Segoe UI Emoji"/>
              </a:rPr>
              <a:t>Applications:</a:t>
            </a:r>
            <a:r>
              <a:rPr dirty="0" sz="900" spc="-5">
                <a:latin typeface="Segoe UI Emoji"/>
                <a:cs typeface="Segoe UI Emoji"/>
              </a:rPr>
              <a:t> </a:t>
            </a:r>
            <a:r>
              <a:rPr dirty="0" sz="900">
                <a:latin typeface="Segoe UI Emoji"/>
                <a:cs typeface="Segoe UI Emoji"/>
              </a:rPr>
              <a:t>EV,</a:t>
            </a:r>
            <a:r>
              <a:rPr dirty="0" sz="900" spc="-5">
                <a:latin typeface="Segoe UI Emoji"/>
                <a:cs typeface="Segoe UI Emoji"/>
              </a:rPr>
              <a:t> </a:t>
            </a:r>
            <a:r>
              <a:rPr dirty="0" sz="900">
                <a:latin typeface="Segoe UI Emoji"/>
                <a:cs typeface="Segoe UI Emoji"/>
              </a:rPr>
              <a:t>electronics,</a:t>
            </a:r>
            <a:r>
              <a:rPr dirty="0" sz="900" spc="-10">
                <a:latin typeface="Segoe UI Emoji"/>
                <a:cs typeface="Segoe UI Emoji"/>
              </a:rPr>
              <a:t> </a:t>
            </a:r>
            <a:r>
              <a:rPr dirty="0" sz="900" spc="-25">
                <a:latin typeface="Segoe UI Emoji"/>
                <a:cs typeface="Segoe UI Emoji"/>
              </a:rPr>
              <a:t>oil</a:t>
            </a:r>
            <a:endParaRPr sz="900">
              <a:latin typeface="Segoe UI Emoji"/>
              <a:cs typeface="Segoe UI Emoji"/>
            </a:endParaRPr>
          </a:p>
        </p:txBody>
      </p:sp>
      <p:sp>
        <p:nvSpPr>
          <p:cNvPr id="41" name="object 41" descr=""/>
          <p:cNvSpPr txBox="1"/>
          <p:nvPr/>
        </p:nvSpPr>
        <p:spPr>
          <a:xfrm>
            <a:off x="349250" y="4594225"/>
            <a:ext cx="1154684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21280" algn="l"/>
                <a:tab pos="11533505" algn="l"/>
              </a:tabLst>
            </a:pPr>
            <a:r>
              <a:rPr dirty="0" u="heavy" sz="900">
                <a:uFill>
                  <a:solidFill>
                    <a:srgbClr val="D9D9D9"/>
                  </a:solidFill>
                </a:uFill>
                <a:latin typeface="Segoe UI Emoji"/>
                <a:cs typeface="Segoe UI Emoji"/>
              </a:rPr>
              <a:t>	</a:t>
            </a:r>
            <a:r>
              <a:rPr dirty="0" u="heavy" sz="900" spc="-10">
                <a:uFill>
                  <a:solidFill>
                    <a:srgbClr val="D9D9D9"/>
                  </a:solidFill>
                </a:uFill>
                <a:latin typeface="Segoe UI Emoji"/>
                <a:cs typeface="Segoe UI Emoji"/>
              </a:rPr>
              <a:t>refining</a:t>
            </a:r>
            <a:r>
              <a:rPr dirty="0" u="heavy" sz="900">
                <a:uFill>
                  <a:solidFill>
                    <a:srgbClr val="D9D9D9"/>
                  </a:solidFill>
                </a:uFill>
                <a:latin typeface="Segoe UI Emoji"/>
                <a:cs typeface="Segoe UI Emoji"/>
              </a:rPr>
              <a:t>	</a:t>
            </a:r>
            <a:endParaRPr sz="900">
              <a:latin typeface="Segoe UI Emoji"/>
              <a:cs typeface="Segoe UI Emoji"/>
            </a:endParaRPr>
          </a:p>
        </p:txBody>
      </p:sp>
      <p:sp>
        <p:nvSpPr>
          <p:cNvPr id="42" name="object 42" descr=""/>
          <p:cNvSpPr txBox="1"/>
          <p:nvPr/>
        </p:nvSpPr>
        <p:spPr>
          <a:xfrm>
            <a:off x="2768219" y="4791646"/>
            <a:ext cx="2230755" cy="5734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83515" indent="-170815">
              <a:lnSpc>
                <a:spcPts val="1065"/>
              </a:lnSpc>
              <a:spcBef>
                <a:spcPts val="100"/>
              </a:spcBef>
              <a:buFont typeface="Arial MT"/>
              <a:buChar char="•"/>
              <a:tabLst>
                <a:tab pos="183515" algn="l"/>
              </a:tabLst>
            </a:pPr>
            <a:r>
              <a:rPr dirty="0" sz="900" spc="-10">
                <a:latin typeface="Segoe UI Emoji"/>
                <a:cs typeface="Segoe UI Emoji"/>
              </a:rPr>
              <a:t>Incorporated</a:t>
            </a:r>
            <a:r>
              <a:rPr dirty="0" sz="900" spc="-65">
                <a:latin typeface="Segoe UI Emoji"/>
                <a:cs typeface="Segoe UI Emoji"/>
              </a:rPr>
              <a:t> </a:t>
            </a:r>
            <a:r>
              <a:rPr dirty="0" sz="900" spc="-10">
                <a:latin typeface="Segoe UI Emoji"/>
                <a:cs typeface="Segoe UI Emoji"/>
              </a:rPr>
              <a:t>in</a:t>
            </a:r>
            <a:r>
              <a:rPr dirty="0" sz="900" spc="-50">
                <a:latin typeface="Segoe UI Emoji"/>
                <a:cs typeface="Segoe UI Emoji"/>
              </a:rPr>
              <a:t> </a:t>
            </a:r>
            <a:r>
              <a:rPr dirty="0" sz="900" spc="-20">
                <a:latin typeface="Segoe UI Emoji"/>
                <a:cs typeface="Segoe UI Emoji"/>
              </a:rPr>
              <a:t>1906</a:t>
            </a:r>
            <a:endParaRPr sz="900">
              <a:latin typeface="Segoe UI Emoji"/>
              <a:cs typeface="Segoe UI Emoji"/>
            </a:endParaRPr>
          </a:p>
          <a:p>
            <a:pPr marL="183515" indent="-170815">
              <a:lnSpc>
                <a:spcPts val="1065"/>
              </a:lnSpc>
              <a:buFont typeface="Arial MT"/>
              <a:buChar char="•"/>
              <a:tabLst>
                <a:tab pos="183515" algn="l"/>
              </a:tabLst>
            </a:pPr>
            <a:r>
              <a:rPr dirty="0" sz="900">
                <a:latin typeface="Segoe UI Emoji"/>
                <a:cs typeface="Segoe UI Emoji"/>
              </a:rPr>
              <a:t>Focuses</a:t>
            </a:r>
            <a:r>
              <a:rPr dirty="0" sz="900" spc="20">
                <a:latin typeface="Segoe UI Emoji"/>
                <a:cs typeface="Segoe UI Emoji"/>
              </a:rPr>
              <a:t> </a:t>
            </a:r>
            <a:r>
              <a:rPr dirty="0" sz="900" spc="-60">
                <a:latin typeface="Segoe UI Emoji"/>
                <a:cs typeface="Segoe UI Emoji"/>
              </a:rPr>
              <a:t>on</a:t>
            </a:r>
            <a:r>
              <a:rPr dirty="0" sz="900" spc="-45">
                <a:latin typeface="Segoe UI Emoji"/>
                <a:cs typeface="Segoe UI Emoji"/>
              </a:rPr>
              <a:t> </a:t>
            </a:r>
            <a:r>
              <a:rPr dirty="0" sz="900">
                <a:latin typeface="Segoe UI Emoji"/>
                <a:cs typeface="Segoe UI Emoji"/>
              </a:rPr>
              <a:t>industrial </a:t>
            </a:r>
            <a:r>
              <a:rPr dirty="0" sz="900" spc="-10">
                <a:latin typeface="Segoe UI Emoji"/>
                <a:cs typeface="Segoe UI Emoji"/>
              </a:rPr>
              <a:t>solutions</a:t>
            </a:r>
            <a:r>
              <a:rPr dirty="0" sz="900" spc="-60">
                <a:latin typeface="Segoe UI Emoji"/>
                <a:cs typeface="Segoe UI Emoji"/>
              </a:rPr>
              <a:t> </a:t>
            </a:r>
            <a:r>
              <a:rPr dirty="0" sz="900">
                <a:latin typeface="Segoe UI Emoji"/>
                <a:cs typeface="Segoe UI Emoji"/>
              </a:rPr>
              <a:t>and</a:t>
            </a:r>
            <a:r>
              <a:rPr dirty="0" sz="900" spc="35">
                <a:latin typeface="Segoe UI Emoji"/>
                <a:cs typeface="Segoe UI Emoji"/>
              </a:rPr>
              <a:t> </a:t>
            </a:r>
            <a:r>
              <a:rPr dirty="0" sz="900" spc="-20">
                <a:latin typeface="Segoe UI Emoji"/>
                <a:cs typeface="Segoe UI Emoji"/>
              </a:rPr>
              <a:t>tech.</a:t>
            </a:r>
            <a:endParaRPr sz="900">
              <a:latin typeface="Segoe UI Emoji"/>
              <a:cs typeface="Segoe UI Emoji"/>
            </a:endParaRPr>
          </a:p>
          <a:p>
            <a:pPr marL="183515" indent="-170815">
              <a:lnSpc>
                <a:spcPts val="1065"/>
              </a:lnSpc>
              <a:spcBef>
                <a:spcPts val="45"/>
              </a:spcBef>
              <a:buFont typeface="Arial MT"/>
              <a:buChar char="•"/>
              <a:tabLst>
                <a:tab pos="183515" algn="l"/>
              </a:tabLst>
            </a:pPr>
            <a:r>
              <a:rPr dirty="0" sz="900" spc="-30">
                <a:latin typeface="Segoe UI Emoji"/>
                <a:cs typeface="Segoe UI Emoji"/>
              </a:rPr>
              <a:t>Key</a:t>
            </a:r>
            <a:r>
              <a:rPr dirty="0" sz="900" spc="-10">
                <a:latin typeface="Segoe UI Emoji"/>
                <a:cs typeface="Segoe UI Emoji"/>
              </a:rPr>
              <a:t> </a:t>
            </a:r>
            <a:r>
              <a:rPr dirty="0" sz="900" spc="-20">
                <a:latin typeface="Segoe UI Emoji"/>
                <a:cs typeface="Segoe UI Emoji"/>
              </a:rPr>
              <a:t>offerings</a:t>
            </a:r>
            <a:r>
              <a:rPr dirty="0" sz="900" spc="-45">
                <a:latin typeface="Segoe UI Emoji"/>
                <a:cs typeface="Segoe UI Emoji"/>
              </a:rPr>
              <a:t> </a:t>
            </a:r>
            <a:r>
              <a:rPr dirty="0" sz="900">
                <a:latin typeface="Segoe UI Emoji"/>
                <a:cs typeface="Segoe UI Emoji"/>
              </a:rPr>
              <a:t>are</a:t>
            </a:r>
            <a:r>
              <a:rPr dirty="0" sz="900" spc="-90">
                <a:latin typeface="Segoe UI Emoji"/>
                <a:cs typeface="Segoe UI Emoji"/>
              </a:rPr>
              <a:t> </a:t>
            </a:r>
            <a:r>
              <a:rPr dirty="0" sz="900">
                <a:latin typeface="Segoe UI Emoji"/>
                <a:cs typeface="Segoe UI Emoji"/>
              </a:rPr>
              <a:t>aerospace</a:t>
            </a:r>
            <a:r>
              <a:rPr dirty="0" sz="900" spc="10">
                <a:latin typeface="Segoe UI Emoji"/>
                <a:cs typeface="Segoe UI Emoji"/>
              </a:rPr>
              <a:t> </a:t>
            </a:r>
            <a:r>
              <a:rPr dirty="0" sz="900">
                <a:latin typeface="Segoe UI Emoji"/>
                <a:cs typeface="Segoe UI Emoji"/>
              </a:rPr>
              <a:t>systems</a:t>
            </a:r>
            <a:r>
              <a:rPr dirty="0" sz="900" spc="50">
                <a:latin typeface="Segoe UI Emoji"/>
                <a:cs typeface="Segoe UI Emoji"/>
              </a:rPr>
              <a:t> </a:t>
            </a:r>
            <a:r>
              <a:rPr dirty="0" sz="900" spc="-25">
                <a:latin typeface="Segoe UI Emoji"/>
                <a:cs typeface="Segoe UI Emoji"/>
              </a:rPr>
              <a:t>and</a:t>
            </a:r>
            <a:endParaRPr sz="900">
              <a:latin typeface="Segoe UI Emoji"/>
              <a:cs typeface="Segoe UI Emoji"/>
            </a:endParaRPr>
          </a:p>
          <a:p>
            <a:pPr marL="184150">
              <a:lnSpc>
                <a:spcPts val="1065"/>
              </a:lnSpc>
            </a:pPr>
            <a:r>
              <a:rPr dirty="0" sz="900" spc="-20">
                <a:latin typeface="Segoe UI Emoji"/>
                <a:cs typeface="Segoe UI Emoji"/>
              </a:rPr>
              <a:t>automation</a:t>
            </a:r>
            <a:r>
              <a:rPr dirty="0" sz="900" spc="35">
                <a:latin typeface="Segoe UI Emoji"/>
                <a:cs typeface="Segoe UI Emoji"/>
              </a:rPr>
              <a:t> </a:t>
            </a:r>
            <a:r>
              <a:rPr dirty="0" sz="900" spc="-10">
                <a:latin typeface="Segoe UI Emoji"/>
                <a:cs typeface="Segoe UI Emoji"/>
              </a:rPr>
              <a:t>solutions</a:t>
            </a:r>
            <a:endParaRPr sz="900">
              <a:latin typeface="Segoe UI Emoji"/>
              <a:cs typeface="Segoe UI Emoji"/>
            </a:endParaRPr>
          </a:p>
        </p:txBody>
      </p:sp>
      <p:sp>
        <p:nvSpPr>
          <p:cNvPr id="43" name="object 43" descr=""/>
          <p:cNvSpPr txBox="1"/>
          <p:nvPr/>
        </p:nvSpPr>
        <p:spPr>
          <a:xfrm>
            <a:off x="2768219" y="5345429"/>
            <a:ext cx="264096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83515" indent="-17081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183515" algn="l"/>
              </a:tabLst>
            </a:pPr>
            <a:r>
              <a:rPr dirty="0" sz="900" spc="-10">
                <a:latin typeface="Segoe UI Emoji"/>
                <a:cs typeface="Segoe UI Emoji"/>
              </a:rPr>
              <a:t>Industry</a:t>
            </a:r>
            <a:r>
              <a:rPr dirty="0" sz="900" spc="-45">
                <a:latin typeface="Segoe UI Emoji"/>
                <a:cs typeface="Segoe UI Emoji"/>
              </a:rPr>
              <a:t> </a:t>
            </a:r>
            <a:r>
              <a:rPr dirty="0" sz="900">
                <a:latin typeface="Segoe UI Emoji"/>
                <a:cs typeface="Segoe UI Emoji"/>
              </a:rPr>
              <a:t>Applications:</a:t>
            </a:r>
            <a:r>
              <a:rPr dirty="0" sz="900" spc="-45">
                <a:latin typeface="Segoe UI Emoji"/>
                <a:cs typeface="Segoe UI Emoji"/>
              </a:rPr>
              <a:t> </a:t>
            </a:r>
            <a:r>
              <a:rPr dirty="0" sz="900">
                <a:latin typeface="Segoe UI Emoji"/>
                <a:cs typeface="Segoe UI Emoji"/>
              </a:rPr>
              <a:t>Aerospace,</a:t>
            </a:r>
            <a:r>
              <a:rPr dirty="0" sz="900" spc="-45">
                <a:latin typeface="Segoe UI Emoji"/>
                <a:cs typeface="Segoe UI Emoji"/>
              </a:rPr>
              <a:t> </a:t>
            </a:r>
            <a:r>
              <a:rPr dirty="0" sz="900" spc="-10">
                <a:latin typeface="Segoe UI Emoji"/>
                <a:cs typeface="Segoe UI Emoji"/>
              </a:rPr>
              <a:t>manufacturing,</a:t>
            </a:r>
            <a:endParaRPr sz="900">
              <a:latin typeface="Segoe UI Emoji"/>
              <a:cs typeface="Segoe UI Emoji"/>
            </a:endParaRPr>
          </a:p>
        </p:txBody>
      </p:sp>
      <p:sp>
        <p:nvSpPr>
          <p:cNvPr id="44" name="object 44" descr=""/>
          <p:cNvSpPr txBox="1"/>
          <p:nvPr/>
        </p:nvSpPr>
        <p:spPr>
          <a:xfrm>
            <a:off x="473075" y="5478462"/>
            <a:ext cx="11365230" cy="163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479040" algn="l"/>
                <a:tab pos="11351895" algn="l"/>
              </a:tabLst>
            </a:pPr>
            <a:r>
              <a:rPr dirty="0" u="heavy" sz="900">
                <a:uFill>
                  <a:solidFill>
                    <a:srgbClr val="D9D9D9"/>
                  </a:solidFill>
                </a:uFill>
                <a:latin typeface="Segoe UI Emoji"/>
                <a:cs typeface="Segoe UI Emoji"/>
              </a:rPr>
              <a:t>	</a:t>
            </a:r>
            <a:r>
              <a:rPr dirty="0" u="heavy" sz="900" spc="-10">
                <a:uFill>
                  <a:solidFill>
                    <a:srgbClr val="D9D9D9"/>
                  </a:solidFill>
                </a:uFill>
                <a:latin typeface="Segoe UI Emoji"/>
                <a:cs typeface="Segoe UI Emoji"/>
              </a:rPr>
              <a:t>energy</a:t>
            </a:r>
            <a:r>
              <a:rPr dirty="0" u="heavy" sz="900">
                <a:uFill>
                  <a:solidFill>
                    <a:srgbClr val="D9D9D9"/>
                  </a:solidFill>
                </a:uFill>
                <a:latin typeface="Segoe UI Emoji"/>
                <a:cs typeface="Segoe UI Emoji"/>
              </a:rPr>
              <a:t>	</a:t>
            </a:r>
            <a:endParaRPr sz="900">
              <a:latin typeface="Segoe UI Emoji"/>
              <a:cs typeface="Segoe UI Emoji"/>
            </a:endParaRPr>
          </a:p>
        </p:txBody>
      </p:sp>
      <p:sp>
        <p:nvSpPr>
          <p:cNvPr id="45" name="object 45" descr=""/>
          <p:cNvSpPr txBox="1"/>
          <p:nvPr/>
        </p:nvSpPr>
        <p:spPr>
          <a:xfrm>
            <a:off x="9502140" y="812482"/>
            <a:ext cx="857885" cy="24320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400" spc="-60" b="1">
                <a:latin typeface="Tahoma"/>
                <a:cs typeface="Tahoma"/>
              </a:rPr>
              <a:t>Feasibility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46" name="object 46" descr=""/>
          <p:cNvSpPr txBox="1"/>
          <p:nvPr/>
        </p:nvSpPr>
        <p:spPr>
          <a:xfrm>
            <a:off x="8294369" y="686117"/>
            <a:ext cx="767715" cy="43434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ts val="1590"/>
              </a:lnSpc>
              <a:spcBef>
                <a:spcPts val="125"/>
              </a:spcBef>
            </a:pPr>
            <a:r>
              <a:rPr dirty="0" sz="1400" spc="-45" b="1">
                <a:latin typeface="Tahoma"/>
                <a:cs typeface="Tahoma"/>
              </a:rPr>
              <a:t>Financial</a:t>
            </a:r>
            <a:endParaRPr sz="1400">
              <a:latin typeface="Tahoma"/>
              <a:cs typeface="Tahoma"/>
            </a:endParaRPr>
          </a:p>
          <a:p>
            <a:pPr marL="59690">
              <a:lnSpc>
                <a:spcPts val="1590"/>
              </a:lnSpc>
            </a:pPr>
            <a:r>
              <a:rPr dirty="0" sz="1400" spc="-10" b="1">
                <a:latin typeface="Tahoma"/>
                <a:cs typeface="Tahoma"/>
              </a:rPr>
              <a:t>Impact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47" name="object 47" descr=""/>
          <p:cNvSpPr/>
          <p:nvPr/>
        </p:nvSpPr>
        <p:spPr>
          <a:xfrm>
            <a:off x="8082026" y="1138300"/>
            <a:ext cx="1153795" cy="10160"/>
          </a:xfrm>
          <a:custGeom>
            <a:avLst/>
            <a:gdLst/>
            <a:ahLst/>
            <a:cxnLst/>
            <a:rect l="l" t="t" r="r" b="b"/>
            <a:pathLst>
              <a:path w="1153795" h="10159">
                <a:moveTo>
                  <a:pt x="0" y="10160"/>
                </a:moveTo>
                <a:lnTo>
                  <a:pt x="1153414" y="0"/>
                </a:lnTo>
              </a:path>
            </a:pathLst>
          </a:custGeom>
          <a:ln w="24765">
            <a:solidFill>
              <a:srgbClr val="74747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 descr=""/>
          <p:cNvSpPr/>
          <p:nvPr/>
        </p:nvSpPr>
        <p:spPr>
          <a:xfrm>
            <a:off x="9367901" y="1119250"/>
            <a:ext cx="1153795" cy="10160"/>
          </a:xfrm>
          <a:custGeom>
            <a:avLst/>
            <a:gdLst/>
            <a:ahLst/>
            <a:cxnLst/>
            <a:rect l="l" t="t" r="r" b="b"/>
            <a:pathLst>
              <a:path w="1153795" h="10159">
                <a:moveTo>
                  <a:pt x="0" y="10160"/>
                </a:moveTo>
                <a:lnTo>
                  <a:pt x="1153414" y="0"/>
                </a:lnTo>
              </a:path>
            </a:pathLst>
          </a:custGeom>
          <a:ln w="24765">
            <a:solidFill>
              <a:srgbClr val="74747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 descr=""/>
          <p:cNvSpPr/>
          <p:nvPr/>
        </p:nvSpPr>
        <p:spPr>
          <a:xfrm>
            <a:off x="10663301" y="1109725"/>
            <a:ext cx="1153795" cy="10160"/>
          </a:xfrm>
          <a:custGeom>
            <a:avLst/>
            <a:gdLst/>
            <a:ahLst/>
            <a:cxnLst/>
            <a:rect l="l" t="t" r="r" b="b"/>
            <a:pathLst>
              <a:path w="1153795" h="10159">
                <a:moveTo>
                  <a:pt x="0" y="10160"/>
                </a:moveTo>
                <a:lnTo>
                  <a:pt x="1153414" y="0"/>
                </a:lnTo>
              </a:path>
            </a:pathLst>
          </a:custGeom>
          <a:ln w="24765">
            <a:solidFill>
              <a:srgbClr val="747474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50" name="object 50" descr="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1314450" y="1323975"/>
            <a:ext cx="819150" cy="638175"/>
          </a:xfrm>
          <a:prstGeom prst="rect">
            <a:avLst/>
          </a:prstGeom>
        </p:spPr>
      </p:pic>
      <p:pic>
        <p:nvPicPr>
          <p:cNvPr id="51" name="object 51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400050" y="1476375"/>
            <a:ext cx="476250" cy="476250"/>
          </a:xfrm>
          <a:prstGeom prst="rect">
            <a:avLst/>
          </a:prstGeom>
        </p:spPr>
      </p:pic>
      <p:pic>
        <p:nvPicPr>
          <p:cNvPr id="52" name="object 52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1057275" y="2514600"/>
            <a:ext cx="1466850" cy="257175"/>
          </a:xfrm>
          <a:prstGeom prst="rect">
            <a:avLst/>
          </a:prstGeom>
        </p:spPr>
      </p:pic>
      <p:pic>
        <p:nvPicPr>
          <p:cNvPr id="53" name="object 53"/>
          <p:cNvPicPr/>
          <p:nvPr/>
        </p:nvPicPr>
        <p:blipFill>
          <a:blip r:embed="rId26" cstate="print"/>
          <a:stretch>
            <a:fillRect/>
          </a:stretch>
        </p:blipFill>
        <p:spPr>
          <a:xfrm>
            <a:off x="1033301" y="3383157"/>
            <a:ext cx="1405873" cy="185661"/>
          </a:xfrm>
          <a:prstGeom prst="rect">
            <a:avLst/>
          </a:prstGeom>
        </p:spPr>
      </p:pic>
      <p:pic>
        <p:nvPicPr>
          <p:cNvPr id="54" name="object 54"/>
          <p:cNvPicPr/>
          <p:nvPr/>
        </p:nvPicPr>
        <p:blipFill>
          <a:blip r:embed="rId27" cstate="print"/>
          <a:stretch>
            <a:fillRect/>
          </a:stretch>
        </p:blipFill>
        <p:spPr>
          <a:xfrm>
            <a:off x="1057275" y="4208122"/>
            <a:ext cx="1362075" cy="213404"/>
          </a:xfrm>
          <a:prstGeom prst="rect">
            <a:avLst/>
          </a:prstGeom>
        </p:spPr>
      </p:pic>
      <p:pic>
        <p:nvPicPr>
          <p:cNvPr id="55" name="object 55" descr=""/>
          <p:cNvPicPr/>
          <p:nvPr/>
        </p:nvPicPr>
        <p:blipFill>
          <a:blip r:embed="rId28" cstate="print"/>
          <a:stretch>
            <a:fillRect/>
          </a:stretch>
        </p:blipFill>
        <p:spPr>
          <a:xfrm>
            <a:off x="1028700" y="5048250"/>
            <a:ext cx="1495425" cy="257175"/>
          </a:xfrm>
          <a:prstGeom prst="rect">
            <a:avLst/>
          </a:prstGeom>
        </p:spPr>
      </p:pic>
      <p:pic>
        <p:nvPicPr>
          <p:cNvPr id="56" name="object 56"/>
          <p:cNvPicPr/>
          <p:nvPr/>
        </p:nvPicPr>
        <p:blipFill>
          <a:blip r:embed="rId29" cstate="print"/>
          <a:stretch>
            <a:fillRect/>
          </a:stretch>
        </p:blipFill>
        <p:spPr>
          <a:xfrm>
            <a:off x="371475" y="2409825"/>
            <a:ext cx="409575" cy="409575"/>
          </a:xfrm>
          <a:prstGeom prst="rect">
            <a:avLst/>
          </a:prstGeom>
        </p:spPr>
      </p:pic>
      <p:pic>
        <p:nvPicPr>
          <p:cNvPr id="57" name="object 57"/>
          <p:cNvPicPr/>
          <p:nvPr/>
        </p:nvPicPr>
        <p:blipFill>
          <a:blip r:embed="rId29" cstate="print"/>
          <a:stretch>
            <a:fillRect/>
          </a:stretch>
        </p:blipFill>
        <p:spPr>
          <a:xfrm>
            <a:off x="381000" y="3257550"/>
            <a:ext cx="409575" cy="409575"/>
          </a:xfrm>
          <a:prstGeom prst="rect">
            <a:avLst/>
          </a:prstGeom>
        </p:spPr>
      </p:pic>
      <p:pic>
        <p:nvPicPr>
          <p:cNvPr id="58" name="object 58"/>
          <p:cNvPicPr/>
          <p:nvPr/>
        </p:nvPicPr>
        <p:blipFill>
          <a:blip r:embed="rId29" cstate="print"/>
          <a:stretch>
            <a:fillRect/>
          </a:stretch>
        </p:blipFill>
        <p:spPr>
          <a:xfrm>
            <a:off x="381000" y="4086225"/>
            <a:ext cx="409575" cy="409575"/>
          </a:xfrm>
          <a:prstGeom prst="rect">
            <a:avLst/>
          </a:prstGeom>
        </p:spPr>
      </p:pic>
      <p:pic>
        <p:nvPicPr>
          <p:cNvPr id="59" name="object 59"/>
          <p:cNvPicPr/>
          <p:nvPr/>
        </p:nvPicPr>
        <p:blipFill>
          <a:blip r:embed="rId29" cstate="print"/>
          <a:stretch>
            <a:fillRect/>
          </a:stretch>
        </p:blipFill>
        <p:spPr>
          <a:xfrm>
            <a:off x="381000" y="4943475"/>
            <a:ext cx="409575" cy="409575"/>
          </a:xfrm>
          <a:prstGeom prst="rect">
            <a:avLst/>
          </a:prstGeom>
        </p:spPr>
      </p:pic>
      <p:grpSp>
        <p:nvGrpSpPr>
          <p:cNvPr id="60" name="object 60" descr=""/>
          <p:cNvGrpSpPr/>
          <p:nvPr/>
        </p:nvGrpSpPr>
        <p:grpSpPr>
          <a:xfrm>
            <a:off x="7858125" y="5715000"/>
            <a:ext cx="4010025" cy="504825"/>
            <a:chOff x="7858125" y="5715000"/>
            <a:chExt cx="4010025" cy="504825"/>
          </a:xfrm>
        </p:grpSpPr>
        <p:sp>
          <p:nvSpPr>
            <p:cNvPr id="61" name="object 61" descr=""/>
            <p:cNvSpPr/>
            <p:nvPr/>
          </p:nvSpPr>
          <p:spPr>
            <a:xfrm>
              <a:off x="7867650" y="5724525"/>
              <a:ext cx="3990975" cy="485775"/>
            </a:xfrm>
            <a:custGeom>
              <a:avLst/>
              <a:gdLst/>
              <a:ahLst/>
              <a:cxnLst/>
              <a:rect l="l" t="t" r="r" b="b"/>
              <a:pathLst>
                <a:path w="3990975" h="485775">
                  <a:moveTo>
                    <a:pt x="3990975" y="0"/>
                  </a:moveTo>
                  <a:lnTo>
                    <a:pt x="0" y="0"/>
                  </a:lnTo>
                  <a:lnTo>
                    <a:pt x="0" y="485775"/>
                  </a:lnTo>
                  <a:lnTo>
                    <a:pt x="3990975" y="485775"/>
                  </a:lnTo>
                  <a:lnTo>
                    <a:pt x="3990975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2" name="object 62" descr=""/>
            <p:cNvSpPr/>
            <p:nvPr/>
          </p:nvSpPr>
          <p:spPr>
            <a:xfrm>
              <a:off x="7867650" y="5724525"/>
              <a:ext cx="3990975" cy="485775"/>
            </a:xfrm>
            <a:custGeom>
              <a:avLst/>
              <a:gdLst/>
              <a:ahLst/>
              <a:cxnLst/>
              <a:rect l="l" t="t" r="r" b="b"/>
              <a:pathLst>
                <a:path w="3990975" h="485775">
                  <a:moveTo>
                    <a:pt x="0" y="485775"/>
                  </a:moveTo>
                  <a:lnTo>
                    <a:pt x="3990975" y="485775"/>
                  </a:lnTo>
                  <a:lnTo>
                    <a:pt x="3990975" y="0"/>
                  </a:lnTo>
                  <a:lnTo>
                    <a:pt x="0" y="0"/>
                  </a:lnTo>
                  <a:lnTo>
                    <a:pt x="0" y="485775"/>
                  </a:lnTo>
                  <a:close/>
                </a:path>
              </a:pathLst>
            </a:custGeom>
            <a:ln w="1905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aphicFrame>
        <p:nvGraphicFramePr>
          <p:cNvPr id="63" name="object 63" descr=""/>
          <p:cNvGraphicFramePr>
            <a:graphicFrameLocks noGrp="1"/>
          </p:cNvGraphicFramePr>
          <p:nvPr/>
        </p:nvGraphicFramePr>
        <p:xfrm>
          <a:off x="352425" y="5724525"/>
          <a:ext cx="11582400" cy="11055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42745"/>
                <a:gridCol w="1581150"/>
                <a:gridCol w="1685925"/>
                <a:gridCol w="1685925"/>
                <a:gridCol w="1685925"/>
                <a:gridCol w="1685925"/>
                <a:gridCol w="1537970"/>
              </a:tblGrid>
              <a:tr h="481965">
                <a:tc gridSpan="7">
                  <a:txBody>
                    <a:bodyPr/>
                    <a:lstStyle/>
                    <a:p>
                      <a:pPr marL="174625">
                        <a:lnSpc>
                          <a:spcPct val="100000"/>
                        </a:lnSpc>
                        <a:spcBef>
                          <a:spcPts val="165"/>
                        </a:spcBef>
                        <a:tabLst>
                          <a:tab pos="7850505" algn="l"/>
                        </a:tabLst>
                      </a:pPr>
                      <a:r>
                        <a:rPr dirty="0" baseline="3968" sz="2100" spc="-30">
                          <a:latin typeface="Segoe UI Emoji"/>
                          <a:cs typeface="Segoe UI Emoji"/>
                        </a:rPr>
                        <a:t>Ferrari's</a:t>
                      </a:r>
                      <a:r>
                        <a:rPr dirty="0" baseline="3968" sz="2100" spc="-89">
                          <a:latin typeface="Segoe UI Emoji"/>
                          <a:cs typeface="Segoe UI Emoji"/>
                        </a:rPr>
                        <a:t> </a:t>
                      </a:r>
                      <a:r>
                        <a:rPr dirty="0" baseline="3968" sz="2100" spc="-30">
                          <a:latin typeface="Segoe UI Emoji"/>
                          <a:cs typeface="Segoe UI Emoji"/>
                        </a:rPr>
                        <a:t>potential</a:t>
                      </a:r>
                      <a:r>
                        <a:rPr dirty="0" baseline="3968" sz="2100" spc="-179">
                          <a:latin typeface="Segoe UI Emoji"/>
                          <a:cs typeface="Segoe UI Emoji"/>
                        </a:rPr>
                        <a:t> </a:t>
                      </a:r>
                      <a:r>
                        <a:rPr dirty="0" baseline="3968" sz="2100">
                          <a:latin typeface="Segoe UI Emoji"/>
                          <a:cs typeface="Segoe UI Emoji"/>
                        </a:rPr>
                        <a:t>acquisition</a:t>
                      </a:r>
                      <a:r>
                        <a:rPr dirty="0" baseline="3968" sz="2100" spc="-112">
                          <a:latin typeface="Segoe UI Emoji"/>
                          <a:cs typeface="Segoe UI Emoji"/>
                        </a:rPr>
                        <a:t> </a:t>
                      </a:r>
                      <a:r>
                        <a:rPr dirty="0" baseline="3968" sz="2100" spc="-15">
                          <a:latin typeface="Segoe UI Emoji"/>
                          <a:cs typeface="Segoe UI Emoji"/>
                        </a:rPr>
                        <a:t>of</a:t>
                      </a:r>
                      <a:r>
                        <a:rPr dirty="0" baseline="3968" sz="2100" spc="-150">
                          <a:latin typeface="Segoe UI Emoji"/>
                          <a:cs typeface="Segoe UI Emoji"/>
                        </a:rPr>
                        <a:t> </a:t>
                      </a:r>
                      <a:r>
                        <a:rPr dirty="0" baseline="3968" sz="2100">
                          <a:latin typeface="Segoe UI Emoji"/>
                          <a:cs typeface="Segoe UI Emoji"/>
                        </a:rPr>
                        <a:t>SK</a:t>
                      </a:r>
                      <a:r>
                        <a:rPr dirty="0" baseline="3968" sz="2100" spc="-157">
                          <a:latin typeface="Segoe UI Emoji"/>
                          <a:cs typeface="Segoe UI Emoji"/>
                        </a:rPr>
                        <a:t> </a:t>
                      </a:r>
                      <a:r>
                        <a:rPr dirty="0" baseline="3968" sz="2100" spc="-15">
                          <a:latin typeface="Segoe UI Emoji"/>
                          <a:cs typeface="Segoe UI Emoji"/>
                        </a:rPr>
                        <a:t>On</a:t>
                      </a:r>
                      <a:r>
                        <a:rPr dirty="0" baseline="3968" sz="2100" spc="-120">
                          <a:latin typeface="Segoe UI Emoji"/>
                          <a:cs typeface="Segoe UI Emoji"/>
                        </a:rPr>
                        <a:t> </a:t>
                      </a:r>
                      <a:r>
                        <a:rPr dirty="0" baseline="3968" sz="2100" spc="-15">
                          <a:latin typeface="Segoe UI Emoji"/>
                          <a:cs typeface="Segoe UI Emoji"/>
                        </a:rPr>
                        <a:t>aligns</a:t>
                      </a:r>
                      <a:r>
                        <a:rPr dirty="0" baseline="3968" sz="2100" spc="-217">
                          <a:latin typeface="Segoe UI Emoji"/>
                          <a:cs typeface="Segoe UI Emoji"/>
                        </a:rPr>
                        <a:t> </a:t>
                      </a:r>
                      <a:r>
                        <a:rPr dirty="0" baseline="3968" sz="2100">
                          <a:latin typeface="Segoe UI Emoji"/>
                          <a:cs typeface="Segoe UI Emoji"/>
                        </a:rPr>
                        <a:t>well</a:t>
                      </a:r>
                      <a:r>
                        <a:rPr dirty="0" baseline="3968" sz="2100" spc="-44">
                          <a:latin typeface="Segoe UI Emoji"/>
                          <a:cs typeface="Segoe UI Emoji"/>
                        </a:rPr>
                        <a:t> </a:t>
                      </a:r>
                      <a:r>
                        <a:rPr dirty="0" baseline="3968" sz="2100" spc="-30">
                          <a:latin typeface="Segoe UI Emoji"/>
                          <a:cs typeface="Segoe UI Emoji"/>
                        </a:rPr>
                        <a:t>with</a:t>
                      </a:r>
                      <a:r>
                        <a:rPr dirty="0" baseline="3968" sz="2100" spc="-120">
                          <a:latin typeface="Segoe UI Emoji"/>
                          <a:cs typeface="Segoe UI Emoji"/>
                        </a:rPr>
                        <a:t> </a:t>
                      </a:r>
                      <a:r>
                        <a:rPr dirty="0" baseline="3968" sz="2100">
                          <a:latin typeface="Segoe UI Emoji"/>
                          <a:cs typeface="Segoe UI Emoji"/>
                        </a:rPr>
                        <a:t>its</a:t>
                      </a:r>
                      <a:r>
                        <a:rPr dirty="0" baseline="3968" sz="2100" spc="-217">
                          <a:latin typeface="Segoe UI Emoji"/>
                          <a:cs typeface="Segoe UI Emoji"/>
                        </a:rPr>
                        <a:t> </a:t>
                      </a:r>
                      <a:r>
                        <a:rPr dirty="0" baseline="3968" sz="2100">
                          <a:latin typeface="Segoe UI Emoji"/>
                          <a:cs typeface="Segoe UI Emoji"/>
                        </a:rPr>
                        <a:t>electrification</a:t>
                      </a:r>
                      <a:r>
                        <a:rPr dirty="0" baseline="3968" sz="2100" spc="-112">
                          <a:latin typeface="Segoe UI Emoji"/>
                          <a:cs typeface="Segoe UI Emoji"/>
                        </a:rPr>
                        <a:t> </a:t>
                      </a:r>
                      <a:r>
                        <a:rPr dirty="0" baseline="3968" sz="2100">
                          <a:latin typeface="Segoe UI Emoji"/>
                          <a:cs typeface="Segoe UI Emoji"/>
                        </a:rPr>
                        <a:t>goals,</a:t>
                      </a:r>
                      <a:r>
                        <a:rPr dirty="0" baseline="3968" sz="2100" spc="-112">
                          <a:latin typeface="Segoe UI Emoji"/>
                          <a:cs typeface="Segoe UI Emoji"/>
                        </a:rPr>
                        <a:t> </a:t>
                      </a:r>
                      <a:r>
                        <a:rPr dirty="0" baseline="3968" sz="2100" spc="-75">
                          <a:latin typeface="Segoe UI Emoji"/>
                          <a:cs typeface="Segoe UI Emoji"/>
                        </a:rPr>
                        <a:t>leveraging</a:t>
                      </a:r>
                      <a:r>
                        <a:rPr dirty="0" baseline="3968" sz="2100" spc="-82">
                          <a:latin typeface="Segoe UI Emoji"/>
                          <a:cs typeface="Segoe UI Emoji"/>
                        </a:rPr>
                        <a:t> </a:t>
                      </a:r>
                      <a:r>
                        <a:rPr dirty="0" baseline="3968" sz="2100" spc="-37">
                          <a:latin typeface="Segoe UI Emoji"/>
                          <a:cs typeface="Segoe UI Emoji"/>
                        </a:rPr>
                        <a:t>an</a:t>
                      </a:r>
                      <a:r>
                        <a:rPr dirty="0" baseline="3968" sz="2100">
                          <a:latin typeface="Segoe UI Emoji"/>
                          <a:cs typeface="Segoe UI Emoji"/>
                        </a:rPr>
                        <a:t>	</a:t>
                      </a:r>
                      <a:r>
                        <a:rPr dirty="0" sz="1400">
                          <a:latin typeface="Segoe UI Emoji"/>
                          <a:cs typeface="Segoe UI Emoji"/>
                        </a:rPr>
                        <a:t>This</a:t>
                      </a:r>
                      <a:r>
                        <a:rPr dirty="0" sz="1400" spc="-85">
                          <a:latin typeface="Segoe UI Emoji"/>
                          <a:cs typeface="Segoe UI Emoji"/>
                        </a:rPr>
                        <a:t> </a:t>
                      </a:r>
                      <a:r>
                        <a:rPr dirty="0" sz="1400" spc="-40">
                          <a:latin typeface="Segoe UI Emoji"/>
                          <a:cs typeface="Segoe UI Emoji"/>
                        </a:rPr>
                        <a:t>move</a:t>
                      </a:r>
                      <a:r>
                        <a:rPr dirty="0" sz="1400" spc="-60">
                          <a:latin typeface="Segoe UI Emoji"/>
                          <a:cs typeface="Segoe UI Emoji"/>
                        </a:rPr>
                        <a:t> </a:t>
                      </a:r>
                      <a:r>
                        <a:rPr dirty="0" sz="1400">
                          <a:latin typeface="Segoe UI Emoji"/>
                          <a:cs typeface="Segoe UI Emoji"/>
                        </a:rPr>
                        <a:t>could</a:t>
                      </a:r>
                      <a:r>
                        <a:rPr dirty="0" sz="1400" spc="-35">
                          <a:latin typeface="Segoe UI Emoji"/>
                          <a:cs typeface="Segoe UI Emoji"/>
                        </a:rPr>
                        <a:t> </a:t>
                      </a:r>
                      <a:r>
                        <a:rPr dirty="0" sz="1400" spc="-40">
                          <a:latin typeface="Segoe UI Emoji"/>
                          <a:cs typeface="Segoe UI Emoji"/>
                        </a:rPr>
                        <a:t>improve</a:t>
                      </a:r>
                      <a:r>
                        <a:rPr dirty="0" sz="1400" spc="-65">
                          <a:latin typeface="Segoe UI Emoji"/>
                          <a:cs typeface="Segoe UI Emoji"/>
                        </a:rPr>
                        <a:t> </a:t>
                      </a:r>
                      <a:r>
                        <a:rPr dirty="0" sz="1400" spc="-40">
                          <a:latin typeface="Segoe UI Emoji"/>
                          <a:cs typeface="Segoe UI Emoji"/>
                        </a:rPr>
                        <a:t>profit</a:t>
                      </a:r>
                      <a:r>
                        <a:rPr dirty="0" sz="1400" spc="-150">
                          <a:latin typeface="Segoe UI Emoji"/>
                          <a:cs typeface="Segoe UI Emoji"/>
                        </a:rPr>
                        <a:t> </a:t>
                      </a:r>
                      <a:r>
                        <a:rPr dirty="0" sz="1400" spc="-20">
                          <a:latin typeface="Segoe UI Emoji"/>
                          <a:cs typeface="Segoe UI Emoji"/>
                        </a:rPr>
                        <a:t>margins</a:t>
                      </a:r>
                      <a:r>
                        <a:rPr dirty="0" sz="1400" spc="-85">
                          <a:latin typeface="Segoe UI Emoji"/>
                          <a:cs typeface="Segoe UI Emoji"/>
                        </a:rPr>
                        <a:t> </a:t>
                      </a:r>
                      <a:r>
                        <a:rPr dirty="0" sz="1400" spc="-25">
                          <a:latin typeface="Segoe UI Emoji"/>
                          <a:cs typeface="Segoe UI Emoji"/>
                        </a:rPr>
                        <a:t>and</a:t>
                      </a:r>
                      <a:endParaRPr sz="1400">
                        <a:latin typeface="Segoe UI Emoji"/>
                        <a:cs typeface="Segoe UI Emoji"/>
                      </a:endParaRPr>
                    </a:p>
                    <a:p>
                      <a:pPr marL="225425">
                        <a:lnSpc>
                          <a:spcPct val="100000"/>
                        </a:lnSpc>
                        <a:spcBef>
                          <a:spcPts val="45"/>
                        </a:spcBef>
                        <a:tabLst>
                          <a:tab pos="7621905" algn="l"/>
                        </a:tabLst>
                      </a:pPr>
                      <a:r>
                        <a:rPr dirty="0" baseline="3968" sz="2100" spc="-52">
                          <a:latin typeface="Segoe UI Emoji"/>
                          <a:cs typeface="Segoe UI Emoji"/>
                        </a:rPr>
                        <a:t>existing</a:t>
                      </a:r>
                      <a:r>
                        <a:rPr dirty="0" baseline="3968" sz="2100" spc="-75">
                          <a:latin typeface="Segoe UI Emoji"/>
                          <a:cs typeface="Segoe UI Emoji"/>
                        </a:rPr>
                        <a:t> </a:t>
                      </a:r>
                      <a:r>
                        <a:rPr dirty="0" baseline="3968" sz="2100" spc="-15">
                          <a:latin typeface="Segoe UI Emoji"/>
                          <a:cs typeface="Segoe UI Emoji"/>
                        </a:rPr>
                        <a:t>partnership</a:t>
                      </a:r>
                      <a:r>
                        <a:rPr dirty="0" baseline="3968" sz="2100" spc="-127">
                          <a:latin typeface="Segoe UI Emoji"/>
                          <a:cs typeface="Segoe UI Emoji"/>
                        </a:rPr>
                        <a:t> </a:t>
                      </a:r>
                      <a:r>
                        <a:rPr dirty="0" baseline="3968" sz="2100" spc="-67">
                          <a:latin typeface="Segoe UI Emoji"/>
                          <a:cs typeface="Segoe UI Emoji"/>
                        </a:rPr>
                        <a:t>to</a:t>
                      </a:r>
                      <a:r>
                        <a:rPr dirty="0" baseline="3968" sz="2100" spc="-104">
                          <a:latin typeface="Segoe UI Emoji"/>
                          <a:cs typeface="Segoe UI Emoji"/>
                        </a:rPr>
                        <a:t> </a:t>
                      </a:r>
                      <a:r>
                        <a:rPr dirty="0" baseline="3968" sz="2100">
                          <a:latin typeface="Segoe UI Emoji"/>
                          <a:cs typeface="Segoe UI Emoji"/>
                        </a:rPr>
                        <a:t>enhance</a:t>
                      </a:r>
                      <a:r>
                        <a:rPr dirty="0" baseline="3968" sz="2100" spc="-179">
                          <a:latin typeface="Segoe UI Emoji"/>
                          <a:cs typeface="Segoe UI Emoji"/>
                        </a:rPr>
                        <a:t> </a:t>
                      </a:r>
                      <a:r>
                        <a:rPr dirty="0" baseline="3968" sz="2100" spc="-15">
                          <a:latin typeface="Segoe UI Emoji"/>
                          <a:cs typeface="Segoe UI Emoji"/>
                        </a:rPr>
                        <a:t>technological</a:t>
                      </a:r>
                      <a:r>
                        <a:rPr dirty="0" baseline="3968" sz="2100" spc="-30">
                          <a:latin typeface="Segoe UI Emoji"/>
                          <a:cs typeface="Segoe UI Emoji"/>
                        </a:rPr>
                        <a:t> </a:t>
                      </a:r>
                      <a:r>
                        <a:rPr dirty="0" baseline="3968" sz="2100">
                          <a:latin typeface="Segoe UI Emoji"/>
                          <a:cs typeface="Segoe UI Emoji"/>
                        </a:rPr>
                        <a:t>capabilities</a:t>
                      </a:r>
                      <a:r>
                        <a:rPr dirty="0" baseline="3968" sz="2100" spc="-75">
                          <a:latin typeface="Segoe UI Emoji"/>
                          <a:cs typeface="Segoe UI Emoji"/>
                        </a:rPr>
                        <a:t> </a:t>
                      </a:r>
                      <a:r>
                        <a:rPr dirty="0" baseline="3968" sz="2100" spc="-37">
                          <a:latin typeface="Segoe UI Emoji"/>
                          <a:cs typeface="Segoe UI Emoji"/>
                        </a:rPr>
                        <a:t>and</a:t>
                      </a:r>
                      <a:r>
                        <a:rPr dirty="0" baseline="3968" sz="2100" spc="-127">
                          <a:latin typeface="Segoe UI Emoji"/>
                          <a:cs typeface="Segoe UI Emoji"/>
                        </a:rPr>
                        <a:t> </a:t>
                      </a:r>
                      <a:r>
                        <a:rPr dirty="0" baseline="3968" sz="2100">
                          <a:latin typeface="Segoe UI Emoji"/>
                          <a:cs typeface="Segoe UI Emoji"/>
                        </a:rPr>
                        <a:t>accelerate</a:t>
                      </a:r>
                      <a:r>
                        <a:rPr dirty="0" baseline="3968" sz="2100" spc="-37">
                          <a:latin typeface="Segoe UI Emoji"/>
                          <a:cs typeface="Segoe UI Emoji"/>
                        </a:rPr>
                        <a:t> </a:t>
                      </a:r>
                      <a:r>
                        <a:rPr dirty="0" baseline="3968" sz="2100" spc="-15">
                          <a:latin typeface="Segoe UI Emoji"/>
                          <a:cs typeface="Segoe UI Emoji"/>
                        </a:rPr>
                        <a:t>EV</a:t>
                      </a:r>
                      <a:r>
                        <a:rPr dirty="0" baseline="3968" sz="2100" spc="-60">
                          <a:latin typeface="Segoe UI Emoji"/>
                          <a:cs typeface="Segoe UI Emoji"/>
                        </a:rPr>
                        <a:t> </a:t>
                      </a:r>
                      <a:r>
                        <a:rPr dirty="0" baseline="3968" sz="2100" spc="-15">
                          <a:latin typeface="Segoe UI Emoji"/>
                          <a:cs typeface="Segoe UI Emoji"/>
                        </a:rPr>
                        <a:t>development</a:t>
                      </a:r>
                      <a:r>
                        <a:rPr dirty="0" baseline="3968" sz="2100">
                          <a:latin typeface="Segoe UI Emoji"/>
                          <a:cs typeface="Segoe UI Emoji"/>
                        </a:rPr>
                        <a:t>	</a:t>
                      </a:r>
                      <a:r>
                        <a:rPr dirty="0" sz="1400">
                          <a:latin typeface="Segoe UI Emoji"/>
                          <a:cs typeface="Segoe UI Emoji"/>
                        </a:rPr>
                        <a:t>financial</a:t>
                      </a:r>
                      <a:r>
                        <a:rPr dirty="0" sz="1400" spc="-20">
                          <a:latin typeface="Segoe UI Emoji"/>
                          <a:cs typeface="Segoe UI Emoji"/>
                        </a:rPr>
                        <a:t> performance</a:t>
                      </a:r>
                      <a:r>
                        <a:rPr dirty="0" sz="1400" spc="-25">
                          <a:latin typeface="Segoe UI Emoji"/>
                          <a:cs typeface="Segoe UI Emoji"/>
                        </a:rPr>
                        <a:t> </a:t>
                      </a:r>
                      <a:r>
                        <a:rPr dirty="0" sz="1400" spc="-55">
                          <a:latin typeface="Segoe UI Emoji"/>
                          <a:cs typeface="Segoe UI Emoji"/>
                        </a:rPr>
                        <a:t>through</a:t>
                      </a:r>
                      <a:r>
                        <a:rPr dirty="0" sz="1400" spc="-70">
                          <a:latin typeface="Segoe UI Emoji"/>
                          <a:cs typeface="Segoe UI Emoji"/>
                        </a:rPr>
                        <a:t> </a:t>
                      </a:r>
                      <a:r>
                        <a:rPr dirty="0" sz="1400">
                          <a:latin typeface="Segoe UI Emoji"/>
                          <a:cs typeface="Segoe UI Emoji"/>
                        </a:rPr>
                        <a:t>vertical</a:t>
                      </a:r>
                      <a:r>
                        <a:rPr dirty="0" sz="1400" spc="-15">
                          <a:latin typeface="Segoe UI Emoji"/>
                          <a:cs typeface="Segoe UI Emoji"/>
                        </a:rPr>
                        <a:t> </a:t>
                      </a:r>
                      <a:r>
                        <a:rPr dirty="0" sz="1400" spc="-10">
                          <a:latin typeface="Segoe UI Emoji"/>
                          <a:cs typeface="Segoe UI Emoji"/>
                        </a:rPr>
                        <a:t>integration</a:t>
                      </a:r>
                      <a:endParaRPr sz="1400">
                        <a:latin typeface="Segoe UI Emoji"/>
                        <a:cs typeface="Segoe UI Emoji"/>
                      </a:endParaRPr>
                    </a:p>
                  </a:txBody>
                  <a:tcPr marL="0" marR="0" marB="0" marT="20955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1290">
                <a:tc>
                  <a:txBody>
                    <a:bodyPr/>
                    <a:lstStyle/>
                    <a:p>
                      <a:pPr marL="5715">
                        <a:lnSpc>
                          <a:spcPts val="1025"/>
                        </a:lnSpc>
                      </a:pPr>
                      <a:r>
                        <a:rPr dirty="0" u="heavy" sz="900" i="1">
                          <a:uFill>
                            <a:solidFill>
                              <a:srgbClr val="A6A6A6"/>
                            </a:solidFill>
                          </a:uFill>
                          <a:latin typeface="Trebuchet MS"/>
                          <a:cs typeface="Trebuchet MS"/>
                        </a:rPr>
                        <a:t>Sources</a:t>
                      </a:r>
                      <a:r>
                        <a:rPr dirty="0" u="heavy" sz="900" spc="-65" i="1">
                          <a:uFill>
                            <a:solidFill>
                              <a:srgbClr val="A6A6A6"/>
                            </a:solidFill>
                          </a:u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u="heavy" sz="900" spc="-70" i="1">
                          <a:uFill>
                            <a:solidFill>
                              <a:srgbClr val="A6A6A6"/>
                            </a:solidFill>
                          </a:uFill>
                          <a:latin typeface="Trebuchet MS"/>
                          <a:cs typeface="Trebuchet MS"/>
                        </a:rPr>
                        <a:t>:</a:t>
                      </a:r>
                      <a:r>
                        <a:rPr dirty="0" u="heavy" sz="900" i="1">
                          <a:uFill>
                            <a:solidFill>
                              <a:srgbClr val="A6A6A6"/>
                            </a:solidFill>
                          </a:u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u="heavy" sz="900" spc="-10" i="1">
                          <a:uFill>
                            <a:solidFill>
                              <a:srgbClr val="A6A6A6"/>
                            </a:solidFill>
                          </a:uFill>
                          <a:latin typeface="Trebuchet MS"/>
                          <a:cs typeface="Trebuchet MS"/>
                        </a:rPr>
                        <a:t>StockAnalysis.</a:t>
                      </a:r>
                      <a:r>
                        <a:rPr dirty="0" u="heavy" sz="900" spc="-30" i="1">
                          <a:uFill>
                            <a:solidFill>
                              <a:srgbClr val="A6A6A6"/>
                            </a:solidFill>
                          </a:u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u="heavy" sz="900" spc="-10" i="1">
                          <a:uFill>
                            <a:solidFill>
                              <a:srgbClr val="A6A6A6"/>
                            </a:solidFill>
                          </a:uFill>
                          <a:latin typeface="Trebuchet MS"/>
                          <a:cs typeface="Trebuchet MS"/>
                        </a:rPr>
                        <a:t>(2</a:t>
                      </a:r>
                      <a:r>
                        <a:rPr dirty="0" sz="900" spc="-10" i="1">
                          <a:latin typeface="Trebuchet MS"/>
                          <a:cs typeface="Trebuchet MS"/>
                        </a:rPr>
                        <a:t>025).</a:t>
                      </a:r>
                      <a:endParaRPr sz="90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R="96520">
                        <a:lnSpc>
                          <a:spcPts val="1025"/>
                        </a:lnSpc>
                        <a:tabLst>
                          <a:tab pos="1352550" algn="l"/>
                        </a:tabLst>
                      </a:pPr>
                      <a:r>
                        <a:rPr dirty="0" u="heavy" sz="900" i="1">
                          <a:uFill>
                            <a:solidFill>
                              <a:srgbClr val="ADADAD"/>
                            </a:solidFill>
                          </a:uFill>
                          <a:latin typeface="Trebuchet MS"/>
                          <a:cs typeface="Trebuchet MS"/>
                        </a:rPr>
                        <a:t>	</a:t>
                      </a:r>
                      <a:endParaRPr sz="90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25"/>
                        </a:lnSpc>
                        <a:tabLst>
                          <a:tab pos="1352550" algn="l"/>
                        </a:tabLst>
                      </a:pPr>
                      <a:r>
                        <a:rPr dirty="0" u="heavy" sz="900" i="1">
                          <a:uFill>
                            <a:solidFill>
                              <a:srgbClr val="A6A6A6"/>
                            </a:solidFill>
                          </a:uFill>
                          <a:latin typeface="Trebuchet MS"/>
                          <a:cs typeface="Trebuchet MS"/>
                        </a:rPr>
                        <a:t>	</a:t>
                      </a:r>
                      <a:endParaRPr sz="90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25"/>
                        </a:lnSpc>
                        <a:tabLst>
                          <a:tab pos="1352550" algn="l"/>
                        </a:tabLst>
                      </a:pPr>
                      <a:r>
                        <a:rPr dirty="0" u="heavy" sz="900" i="1">
                          <a:uFill>
                            <a:solidFill>
                              <a:srgbClr val="A6A6A6"/>
                            </a:solidFill>
                          </a:uFill>
                          <a:latin typeface="Trebuchet MS"/>
                          <a:cs typeface="Trebuchet MS"/>
                        </a:rPr>
                        <a:t>	</a:t>
                      </a:r>
                      <a:endParaRPr sz="90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25"/>
                        </a:lnSpc>
                        <a:tabLst>
                          <a:tab pos="1352550" algn="l"/>
                        </a:tabLst>
                      </a:pPr>
                      <a:r>
                        <a:rPr dirty="0" u="heavy" sz="900" i="1">
                          <a:uFill>
                            <a:solidFill>
                              <a:srgbClr val="A6A6A6"/>
                            </a:solidFill>
                          </a:uFill>
                          <a:latin typeface="Trebuchet MS"/>
                          <a:cs typeface="Trebuchet MS"/>
                        </a:rPr>
                        <a:t>	</a:t>
                      </a:r>
                      <a:endParaRPr sz="90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25"/>
                        </a:lnSpc>
                        <a:tabLst>
                          <a:tab pos="1352550" algn="l"/>
                        </a:tabLst>
                      </a:pPr>
                      <a:r>
                        <a:rPr dirty="0" u="heavy" sz="900" i="1">
                          <a:uFill>
                            <a:solidFill>
                              <a:srgbClr val="000000"/>
                            </a:solidFill>
                          </a:uFill>
                          <a:latin typeface="Trebuchet MS"/>
                          <a:cs typeface="Trebuchet MS"/>
                        </a:rPr>
                        <a:t>	</a:t>
                      </a:r>
                      <a:endParaRPr sz="90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147320">
                        <a:lnSpc>
                          <a:spcPts val="1025"/>
                        </a:lnSpc>
                        <a:tabLst>
                          <a:tab pos="1499870" algn="l"/>
                        </a:tabLst>
                      </a:pPr>
                      <a:r>
                        <a:rPr dirty="0" u="heavy" sz="900" i="1">
                          <a:uFill>
                            <a:solidFill>
                              <a:srgbClr val="A6A6A6"/>
                            </a:solidFill>
                          </a:uFill>
                          <a:latin typeface="Trebuchet MS"/>
                          <a:cs typeface="Trebuchet MS"/>
                        </a:rPr>
                        <a:t>	</a:t>
                      </a:r>
                      <a:endParaRPr sz="90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</a:tr>
              <a:tr h="241935">
                <a:tc>
                  <a:txBody>
                    <a:bodyPr/>
                    <a:lstStyle/>
                    <a:p>
                      <a:pPr marL="31750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dirty="0" sz="1400" spc="-10" b="1">
                          <a:solidFill>
                            <a:srgbClr val="A6A6A6"/>
                          </a:solidFill>
                          <a:latin typeface="Trebuchet MS"/>
                          <a:cs typeface="Trebuchet MS"/>
                        </a:rPr>
                        <a:t>Executive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13970"/>
                </a:tc>
                <a:tc>
                  <a:txBody>
                    <a:bodyPr/>
                    <a:lstStyle/>
                    <a:p>
                      <a:pPr algn="ctr" marR="108585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dirty="0" sz="1400" spc="-10" b="1">
                          <a:solidFill>
                            <a:srgbClr val="ADADAD"/>
                          </a:solidFill>
                          <a:latin typeface="Trebuchet MS"/>
                          <a:cs typeface="Trebuchet MS"/>
                        </a:rPr>
                        <a:t>Industry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13970"/>
                </a:tc>
                <a:tc>
                  <a:txBody>
                    <a:bodyPr/>
                    <a:lstStyle/>
                    <a:p>
                      <a:pPr algn="ctr" marR="127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dirty="0" sz="1400" spc="-10" b="1">
                          <a:solidFill>
                            <a:srgbClr val="A6A6A6"/>
                          </a:solidFill>
                          <a:latin typeface="Trebuchet MS"/>
                          <a:cs typeface="Trebuchet MS"/>
                        </a:rPr>
                        <a:t>Company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1397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dirty="0" sz="1400" spc="-10" b="1">
                          <a:solidFill>
                            <a:srgbClr val="A6A6A6"/>
                          </a:solidFill>
                          <a:latin typeface="Trebuchet MS"/>
                          <a:cs typeface="Trebuchet MS"/>
                        </a:rPr>
                        <a:t>Financial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1397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dirty="0" sz="1400" spc="-10" b="1">
                          <a:solidFill>
                            <a:srgbClr val="A6A6A6"/>
                          </a:solidFill>
                          <a:latin typeface="Trebuchet MS"/>
                          <a:cs typeface="Trebuchet MS"/>
                        </a:rPr>
                        <a:t>Acquisition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1397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dirty="0" sz="1400" spc="-10" b="1">
                          <a:latin typeface="Trebuchet MS"/>
                          <a:cs typeface="Trebuchet MS"/>
                        </a:rPr>
                        <a:t>Alternative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13970"/>
                </a:tc>
                <a:tc>
                  <a:txBody>
                    <a:bodyPr/>
                    <a:lstStyle/>
                    <a:p>
                      <a:pPr algn="ctr" marL="150495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dirty="0" sz="1400" spc="-10" b="1">
                          <a:solidFill>
                            <a:srgbClr val="A6A6A6"/>
                          </a:solidFill>
                          <a:latin typeface="Trebuchet MS"/>
                          <a:cs typeface="Trebuchet MS"/>
                        </a:rPr>
                        <a:t>Conclusion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13970"/>
                </a:tc>
              </a:tr>
              <a:tr h="220345">
                <a:tc>
                  <a:txBody>
                    <a:bodyPr/>
                    <a:lstStyle/>
                    <a:p>
                      <a:pPr marL="319405">
                        <a:lnSpc>
                          <a:spcPts val="1614"/>
                        </a:lnSpc>
                      </a:pPr>
                      <a:r>
                        <a:rPr dirty="0" sz="1400" spc="-10" b="1">
                          <a:solidFill>
                            <a:srgbClr val="A6A6A6"/>
                          </a:solidFill>
                          <a:latin typeface="Trebuchet MS"/>
                          <a:cs typeface="Trebuchet MS"/>
                        </a:rPr>
                        <a:t>Summary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R="110489">
                        <a:lnSpc>
                          <a:spcPts val="1614"/>
                        </a:lnSpc>
                      </a:pPr>
                      <a:r>
                        <a:rPr dirty="0" sz="1400" spc="-10" b="1">
                          <a:solidFill>
                            <a:srgbClr val="ADADAD"/>
                          </a:solidFill>
                          <a:latin typeface="Trebuchet MS"/>
                          <a:cs typeface="Trebuchet MS"/>
                        </a:rPr>
                        <a:t>Overview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R="5080">
                        <a:lnSpc>
                          <a:spcPts val="1614"/>
                        </a:lnSpc>
                      </a:pPr>
                      <a:r>
                        <a:rPr dirty="0" sz="1400" spc="-10" b="1">
                          <a:solidFill>
                            <a:srgbClr val="A6A6A6"/>
                          </a:solidFill>
                          <a:latin typeface="Trebuchet MS"/>
                          <a:cs typeface="Trebuchet MS"/>
                        </a:rPr>
                        <a:t>Analysis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R="1270">
                        <a:lnSpc>
                          <a:spcPts val="1614"/>
                        </a:lnSpc>
                      </a:pPr>
                      <a:r>
                        <a:rPr dirty="0" sz="1400" spc="-10" b="1">
                          <a:solidFill>
                            <a:srgbClr val="A6A6A6"/>
                          </a:solidFill>
                          <a:latin typeface="Trebuchet MS"/>
                          <a:cs typeface="Trebuchet MS"/>
                        </a:rPr>
                        <a:t>Analysis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14"/>
                        </a:lnSpc>
                      </a:pPr>
                      <a:r>
                        <a:rPr dirty="0" sz="1400" spc="-10" b="1">
                          <a:solidFill>
                            <a:srgbClr val="A6A6A6"/>
                          </a:solidFill>
                          <a:latin typeface="Trebuchet MS"/>
                          <a:cs typeface="Trebuchet MS"/>
                        </a:rPr>
                        <a:t>Feasibility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14"/>
                        </a:lnSpc>
                      </a:pPr>
                      <a:r>
                        <a:rPr dirty="0" sz="1400" spc="-10" b="1">
                          <a:latin typeface="Trebuchet MS"/>
                          <a:cs typeface="Trebuchet MS"/>
                        </a:rPr>
                        <a:t>Solution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64" name="object 64" descr=""/>
          <p:cNvSpPr txBox="1"/>
          <p:nvPr/>
        </p:nvSpPr>
        <p:spPr>
          <a:xfrm>
            <a:off x="5637276" y="1366837"/>
            <a:ext cx="706755" cy="5765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800" spc="-170" b="1">
                <a:latin typeface="Tahoma"/>
                <a:cs typeface="Tahoma"/>
              </a:rPr>
              <a:t>$4.5Gb</a:t>
            </a:r>
            <a:endParaRPr sz="1800">
              <a:latin typeface="Tahoma"/>
              <a:cs typeface="Tahoma"/>
            </a:endParaRPr>
          </a:p>
          <a:p>
            <a:pPr marL="29209">
              <a:lnSpc>
                <a:spcPct val="100000"/>
              </a:lnSpc>
              <a:spcBef>
                <a:spcPts val="20"/>
              </a:spcBef>
            </a:pPr>
            <a:r>
              <a:rPr dirty="0" sz="1800" spc="-10">
                <a:latin typeface="Segoe UI Emoji"/>
                <a:cs typeface="Segoe UI Emoji"/>
              </a:rPr>
              <a:t>(9.1%)</a:t>
            </a:r>
            <a:endParaRPr sz="1800">
              <a:latin typeface="Segoe UI Emoji"/>
              <a:cs typeface="Segoe UI Emoji"/>
            </a:endParaRPr>
          </a:p>
        </p:txBody>
      </p:sp>
      <p:sp>
        <p:nvSpPr>
          <p:cNvPr id="65" name="object 65" descr=""/>
          <p:cNvSpPr txBox="1"/>
          <p:nvPr/>
        </p:nvSpPr>
        <p:spPr>
          <a:xfrm>
            <a:off x="5607303" y="2271077"/>
            <a:ext cx="777240" cy="5765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4450">
              <a:lnSpc>
                <a:spcPct val="100000"/>
              </a:lnSpc>
              <a:spcBef>
                <a:spcPts val="100"/>
              </a:spcBef>
            </a:pPr>
            <a:r>
              <a:rPr dirty="0" sz="1800" spc="-105" b="1">
                <a:latin typeface="Tahoma"/>
                <a:cs typeface="Tahoma"/>
              </a:rPr>
              <a:t>$0.37b</a:t>
            </a:r>
            <a:endParaRPr sz="1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1800" spc="-10">
                <a:latin typeface="Segoe UI Emoji"/>
                <a:cs typeface="Segoe UI Emoji"/>
              </a:rPr>
              <a:t>(16.1%)</a:t>
            </a:r>
            <a:endParaRPr sz="1800">
              <a:latin typeface="Segoe UI Emoji"/>
              <a:cs typeface="Segoe UI Emoji"/>
            </a:endParaRPr>
          </a:p>
        </p:txBody>
      </p:sp>
      <p:sp>
        <p:nvSpPr>
          <p:cNvPr id="66" name="object 66" descr=""/>
          <p:cNvSpPr txBox="1"/>
          <p:nvPr/>
        </p:nvSpPr>
        <p:spPr>
          <a:xfrm>
            <a:off x="5620384" y="3142297"/>
            <a:ext cx="778510" cy="5772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4450">
              <a:lnSpc>
                <a:spcPct val="100000"/>
              </a:lnSpc>
              <a:spcBef>
                <a:spcPts val="100"/>
              </a:spcBef>
            </a:pPr>
            <a:r>
              <a:rPr dirty="0" sz="1800" spc="-95" b="1">
                <a:latin typeface="Tahoma"/>
                <a:cs typeface="Tahoma"/>
              </a:rPr>
              <a:t>$0.02b</a:t>
            </a:r>
            <a:endParaRPr sz="1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1800" spc="-10">
                <a:latin typeface="Segoe UI Emoji"/>
                <a:cs typeface="Segoe UI Emoji"/>
              </a:rPr>
              <a:t>(14.5%)</a:t>
            </a:r>
            <a:endParaRPr sz="1800">
              <a:latin typeface="Segoe UI Emoji"/>
              <a:cs typeface="Segoe UI Emoji"/>
            </a:endParaRPr>
          </a:p>
        </p:txBody>
      </p:sp>
      <p:sp>
        <p:nvSpPr>
          <p:cNvPr id="67" name="object 67" descr=""/>
          <p:cNvSpPr txBox="1"/>
          <p:nvPr/>
        </p:nvSpPr>
        <p:spPr>
          <a:xfrm>
            <a:off x="5578728" y="4027868"/>
            <a:ext cx="749300" cy="5765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0640">
              <a:lnSpc>
                <a:spcPct val="100000"/>
              </a:lnSpc>
              <a:spcBef>
                <a:spcPts val="100"/>
              </a:spcBef>
            </a:pPr>
            <a:r>
              <a:rPr dirty="0" sz="1800" spc="-135" b="1">
                <a:latin typeface="Tahoma"/>
                <a:cs typeface="Tahoma"/>
              </a:rPr>
              <a:t>$5.38b</a:t>
            </a:r>
            <a:endParaRPr sz="1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1800" spc="-110">
                <a:latin typeface="Segoe UI Emoji"/>
                <a:cs typeface="Segoe UI Emoji"/>
              </a:rPr>
              <a:t>(-</a:t>
            </a:r>
            <a:r>
              <a:rPr dirty="0" sz="1800" spc="-10">
                <a:latin typeface="Segoe UI Emoji"/>
                <a:cs typeface="Segoe UI Emoji"/>
              </a:rPr>
              <a:t>7.4%)</a:t>
            </a:r>
            <a:endParaRPr sz="1800">
              <a:latin typeface="Segoe UI Emoji"/>
              <a:cs typeface="Segoe UI Emoji"/>
            </a:endParaRPr>
          </a:p>
        </p:txBody>
      </p:sp>
      <p:sp>
        <p:nvSpPr>
          <p:cNvPr id="68" name="object 68" descr=""/>
          <p:cNvSpPr txBox="1"/>
          <p:nvPr/>
        </p:nvSpPr>
        <p:spPr>
          <a:xfrm>
            <a:off x="5639180" y="4874323"/>
            <a:ext cx="719455" cy="5765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70" b="1">
                <a:latin typeface="Tahoma"/>
                <a:cs typeface="Tahoma"/>
              </a:rPr>
              <a:t>$10.Gb</a:t>
            </a:r>
            <a:endParaRPr sz="1800">
              <a:latin typeface="Tahoma"/>
              <a:cs typeface="Tahoma"/>
            </a:endParaRPr>
          </a:p>
          <a:p>
            <a:pPr marL="41910">
              <a:lnSpc>
                <a:spcPct val="100000"/>
              </a:lnSpc>
              <a:spcBef>
                <a:spcPts val="20"/>
              </a:spcBef>
            </a:pPr>
            <a:r>
              <a:rPr dirty="0" sz="1800" spc="-10">
                <a:latin typeface="Segoe UI Emoji"/>
                <a:cs typeface="Segoe UI Emoji"/>
              </a:rPr>
              <a:t>(5.2%)</a:t>
            </a:r>
            <a:endParaRPr sz="1800">
              <a:latin typeface="Segoe UI Emoji"/>
              <a:cs typeface="Segoe UI Emoj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3069" y="85661"/>
            <a:ext cx="2847340" cy="334645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/>
              <a:t>SK</a:t>
            </a:r>
            <a:r>
              <a:rPr dirty="0" spc="-140"/>
              <a:t> </a:t>
            </a:r>
            <a:r>
              <a:rPr dirty="0" spc="-85"/>
              <a:t>On</a:t>
            </a:r>
            <a:r>
              <a:rPr dirty="0" spc="-150"/>
              <a:t> </a:t>
            </a:r>
            <a:r>
              <a:rPr dirty="0" spc="-70"/>
              <a:t>Company</a:t>
            </a:r>
            <a:r>
              <a:rPr dirty="0" spc="-180"/>
              <a:t> </a:t>
            </a:r>
            <a:r>
              <a:rPr dirty="0" spc="-85"/>
              <a:t>Overview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39725" y="390842"/>
            <a:ext cx="11509375" cy="254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496040" algn="l"/>
              </a:tabLst>
            </a:pPr>
            <a:r>
              <a:rPr dirty="0" u="heavy" sz="1500" spc="355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heavy" sz="150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SK</a:t>
            </a:r>
            <a:r>
              <a:rPr dirty="0" u="heavy" sz="1500" spc="-125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heavy" sz="1500" spc="-25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On</a:t>
            </a:r>
            <a:r>
              <a:rPr dirty="0" u="heavy" sz="1500" spc="-135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heavy" sz="1500" spc="-35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is</a:t>
            </a:r>
            <a:r>
              <a:rPr dirty="0" u="heavy" sz="1500" spc="-145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heavy" sz="1500" spc="-11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the</a:t>
            </a:r>
            <a:r>
              <a:rPr dirty="0" u="heavy" sz="1500" spc="-114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key</a:t>
            </a:r>
            <a:r>
              <a:rPr dirty="0" u="heavy" sz="1500" spc="-95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heavy" sz="1500" spc="-5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missing</a:t>
            </a:r>
            <a:r>
              <a:rPr dirty="0" u="heavy" sz="1500" spc="-11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heavy" sz="1500" spc="-10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element</a:t>
            </a:r>
            <a:r>
              <a:rPr dirty="0" u="heavy" sz="1500" spc="-125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heavy" sz="1500" spc="-105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in</a:t>
            </a:r>
            <a:r>
              <a:rPr dirty="0" u="heavy" sz="1500" spc="-13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heavy" sz="1500" spc="-8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Ferrari's</a:t>
            </a:r>
            <a:r>
              <a:rPr dirty="0" u="heavy" sz="1500" spc="-7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heavy" sz="1500" spc="-95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strategic</a:t>
            </a:r>
            <a:r>
              <a:rPr dirty="0" u="heavy" sz="1500" spc="-11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heavy" sz="1500" spc="-75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vision</a:t>
            </a:r>
            <a:r>
              <a:rPr dirty="0" u="heavy" sz="1500" spc="-13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heavy" sz="1500" spc="-105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for</a:t>
            </a:r>
            <a:r>
              <a:rPr dirty="0" u="heavy" sz="1500" spc="-14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heavy" sz="1500" spc="-11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the</a:t>
            </a:r>
            <a:r>
              <a:rPr dirty="0" u="heavy" sz="1500" spc="-114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heavy" sz="1500" spc="-85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electric</a:t>
            </a:r>
            <a:r>
              <a:rPr dirty="0" u="heavy" sz="1500" spc="-195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heavy" sz="1500" spc="-75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vehicle</a:t>
            </a:r>
            <a:r>
              <a:rPr dirty="0" u="heavy" sz="1500" spc="-20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heavy" sz="1500" spc="-1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industry</a:t>
            </a:r>
            <a:r>
              <a:rPr dirty="0" u="heavy" sz="150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	</a:t>
            </a:r>
            <a:endParaRPr sz="1500">
              <a:latin typeface="Trebuchet MS"/>
              <a:cs typeface="Trebuchet MS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2355850" y="6366192"/>
            <a:ext cx="741680" cy="462915"/>
          </a:xfrm>
          <a:prstGeom prst="rect">
            <a:avLst/>
          </a:prstGeom>
        </p:spPr>
        <p:txBody>
          <a:bodyPr wrap="square" lIns="0" tIns="10160" rIns="0" bIns="0" rtlCol="0" vert="horz">
            <a:spAutoFit/>
          </a:bodyPr>
          <a:lstStyle/>
          <a:p>
            <a:pPr marL="12700" marR="5080" indent="44450">
              <a:lnSpc>
                <a:spcPct val="102800"/>
              </a:lnSpc>
              <a:spcBef>
                <a:spcPts val="80"/>
              </a:spcBef>
            </a:pPr>
            <a:r>
              <a:rPr dirty="0" sz="1400" spc="-20" b="1">
                <a:solidFill>
                  <a:srgbClr val="A6A6A6"/>
                </a:solidFill>
                <a:latin typeface="Trebuchet MS"/>
                <a:cs typeface="Trebuchet MS"/>
              </a:rPr>
              <a:t>Industry </a:t>
            </a:r>
            <a:r>
              <a:rPr dirty="0" sz="1400" spc="-80" b="1">
                <a:solidFill>
                  <a:srgbClr val="A6A6A6"/>
                </a:solidFill>
                <a:latin typeface="Trebuchet MS"/>
                <a:cs typeface="Trebuchet MS"/>
              </a:rPr>
              <a:t>Overview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4035678" y="6366192"/>
            <a:ext cx="758825" cy="462915"/>
          </a:xfrm>
          <a:prstGeom prst="rect">
            <a:avLst/>
          </a:prstGeom>
        </p:spPr>
        <p:txBody>
          <a:bodyPr wrap="square" lIns="0" tIns="10160" rIns="0" bIns="0" rtlCol="0" vert="horz">
            <a:spAutoFit/>
          </a:bodyPr>
          <a:lstStyle/>
          <a:p>
            <a:pPr marL="57150" marR="5080" indent="-45085">
              <a:lnSpc>
                <a:spcPct val="102800"/>
              </a:lnSpc>
              <a:spcBef>
                <a:spcPts val="80"/>
              </a:spcBef>
            </a:pPr>
            <a:r>
              <a:rPr dirty="0" sz="1400" spc="-45" b="1">
                <a:solidFill>
                  <a:srgbClr val="A6A6A6"/>
                </a:solidFill>
                <a:latin typeface="Trebuchet MS"/>
                <a:cs typeface="Trebuchet MS"/>
              </a:rPr>
              <a:t>Company </a:t>
            </a:r>
            <a:r>
              <a:rPr dirty="0" sz="1400" spc="-10" b="1">
                <a:solidFill>
                  <a:srgbClr val="A6A6A6"/>
                </a:solidFill>
                <a:latin typeface="Trebuchet MS"/>
                <a:cs typeface="Trebuchet MS"/>
              </a:rPr>
              <a:t>Analysis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657542" y="6366192"/>
            <a:ext cx="768350" cy="462915"/>
          </a:xfrm>
          <a:prstGeom prst="rect">
            <a:avLst/>
          </a:prstGeom>
        </p:spPr>
        <p:txBody>
          <a:bodyPr wrap="square" lIns="0" tIns="10160" rIns="0" bIns="0" rtlCol="0" vert="horz">
            <a:spAutoFit/>
          </a:bodyPr>
          <a:lstStyle/>
          <a:p>
            <a:pPr marL="13970" marR="5080" indent="-1905">
              <a:lnSpc>
                <a:spcPct val="102800"/>
              </a:lnSpc>
              <a:spcBef>
                <a:spcPts val="80"/>
              </a:spcBef>
            </a:pPr>
            <a:r>
              <a:rPr dirty="0" sz="1400" spc="-75" b="1">
                <a:solidFill>
                  <a:srgbClr val="A6A6A6"/>
                </a:solidFill>
                <a:latin typeface="Trebuchet MS"/>
                <a:cs typeface="Trebuchet MS"/>
              </a:rPr>
              <a:t>Executive </a:t>
            </a:r>
            <a:r>
              <a:rPr dirty="0" sz="1400" spc="-40" b="1">
                <a:solidFill>
                  <a:srgbClr val="A6A6A6"/>
                </a:solidFill>
                <a:latin typeface="Trebuchet MS"/>
                <a:cs typeface="Trebuchet MS"/>
              </a:rPr>
              <a:t>Summary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5743575" y="6366192"/>
            <a:ext cx="716280" cy="462915"/>
          </a:xfrm>
          <a:prstGeom prst="rect">
            <a:avLst/>
          </a:prstGeom>
        </p:spPr>
        <p:txBody>
          <a:bodyPr wrap="square" lIns="0" tIns="10160" rIns="0" bIns="0" rtlCol="0" vert="horz">
            <a:spAutoFit/>
          </a:bodyPr>
          <a:lstStyle/>
          <a:p>
            <a:pPr marL="36195" marR="5080" indent="-24130">
              <a:lnSpc>
                <a:spcPct val="102800"/>
              </a:lnSpc>
              <a:spcBef>
                <a:spcPts val="80"/>
              </a:spcBef>
            </a:pPr>
            <a:r>
              <a:rPr dirty="0" sz="1400" spc="-65" b="1">
                <a:solidFill>
                  <a:srgbClr val="A6A6A6"/>
                </a:solidFill>
                <a:latin typeface="Trebuchet MS"/>
                <a:cs typeface="Trebuchet MS"/>
              </a:rPr>
              <a:t>Financial </a:t>
            </a:r>
            <a:r>
              <a:rPr dirty="0" sz="1400" spc="-10" b="1">
                <a:solidFill>
                  <a:srgbClr val="A6A6A6"/>
                </a:solidFill>
                <a:latin typeface="Trebuchet MS"/>
                <a:cs typeface="Trebuchet MS"/>
              </a:rPr>
              <a:t>Analysis</a:t>
            </a:r>
            <a:endParaRPr sz="1400">
              <a:latin typeface="Trebuchet MS"/>
              <a:cs typeface="Trebuchet MS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01425" y="76200"/>
            <a:ext cx="438150" cy="533400"/>
          </a:xfrm>
          <a:prstGeom prst="rect">
            <a:avLst/>
          </a:prstGeom>
        </p:spPr>
      </p:pic>
      <p:sp>
        <p:nvSpPr>
          <p:cNvPr id="9" name="object 9" descr=""/>
          <p:cNvSpPr txBox="1"/>
          <p:nvPr/>
        </p:nvSpPr>
        <p:spPr>
          <a:xfrm>
            <a:off x="297179" y="1240091"/>
            <a:ext cx="1613535" cy="12033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84150" marR="5080" indent="-171450">
              <a:lnSpc>
                <a:spcPct val="100800"/>
              </a:lnSpc>
              <a:spcBef>
                <a:spcPts val="90"/>
              </a:spcBef>
              <a:buFont typeface="Arial MT"/>
              <a:buChar char="•"/>
              <a:tabLst>
                <a:tab pos="184150" algn="l"/>
              </a:tabLst>
            </a:pPr>
            <a:r>
              <a:rPr dirty="0" sz="900">
                <a:latin typeface="Segoe UI Emoji"/>
                <a:cs typeface="Segoe UI Emoji"/>
              </a:rPr>
              <a:t>SK</a:t>
            </a:r>
            <a:r>
              <a:rPr dirty="0" sz="900" spc="-70">
                <a:latin typeface="Segoe UI Emoji"/>
                <a:cs typeface="Segoe UI Emoji"/>
              </a:rPr>
              <a:t> </a:t>
            </a:r>
            <a:r>
              <a:rPr dirty="0" sz="900" spc="-20">
                <a:latin typeface="Segoe UI Emoji"/>
                <a:cs typeface="Segoe UI Emoji"/>
              </a:rPr>
              <a:t>On</a:t>
            </a:r>
            <a:r>
              <a:rPr dirty="0" sz="900" spc="-40">
                <a:latin typeface="Segoe UI Emoji"/>
                <a:cs typeface="Segoe UI Emoji"/>
              </a:rPr>
              <a:t> </a:t>
            </a:r>
            <a:r>
              <a:rPr dirty="0" sz="900">
                <a:latin typeface="Segoe UI Emoji"/>
                <a:cs typeface="Segoe UI Emoji"/>
              </a:rPr>
              <a:t>has</a:t>
            </a:r>
            <a:r>
              <a:rPr dirty="0" sz="900" spc="-5">
                <a:latin typeface="Segoe UI Emoji"/>
                <a:cs typeface="Segoe UI Emoji"/>
              </a:rPr>
              <a:t> </a:t>
            </a:r>
            <a:r>
              <a:rPr dirty="0" sz="900" spc="-10" b="1">
                <a:latin typeface="Tahoma"/>
                <a:cs typeface="Tahoma"/>
              </a:rPr>
              <a:t>strategically </a:t>
            </a:r>
            <a:r>
              <a:rPr dirty="0" sz="900" spc="-30" b="1">
                <a:latin typeface="Tahoma"/>
                <a:cs typeface="Tahoma"/>
              </a:rPr>
              <a:t>placed</a:t>
            </a:r>
            <a:r>
              <a:rPr dirty="0" sz="900" spc="-60" b="1">
                <a:latin typeface="Tahoma"/>
                <a:cs typeface="Tahoma"/>
              </a:rPr>
              <a:t> </a:t>
            </a:r>
            <a:r>
              <a:rPr dirty="0" sz="900">
                <a:latin typeface="Segoe UI Emoji"/>
                <a:cs typeface="Segoe UI Emoji"/>
              </a:rPr>
              <a:t>its</a:t>
            </a:r>
            <a:r>
              <a:rPr dirty="0" sz="900" spc="-20">
                <a:latin typeface="Segoe UI Emoji"/>
                <a:cs typeface="Segoe UI Emoji"/>
              </a:rPr>
              <a:t> operations </a:t>
            </a:r>
            <a:r>
              <a:rPr dirty="0" sz="900" spc="-10">
                <a:latin typeface="Segoe UI Emoji"/>
                <a:cs typeface="Segoe UI Emoji"/>
              </a:rPr>
              <a:t>across </a:t>
            </a:r>
            <a:r>
              <a:rPr dirty="0" sz="900" spc="-70" b="1">
                <a:latin typeface="Tahoma"/>
                <a:cs typeface="Tahoma"/>
              </a:rPr>
              <a:t>key</a:t>
            </a:r>
            <a:r>
              <a:rPr dirty="0" sz="900" spc="-20" b="1">
                <a:latin typeface="Tahoma"/>
                <a:cs typeface="Tahoma"/>
              </a:rPr>
              <a:t> </a:t>
            </a:r>
            <a:r>
              <a:rPr dirty="0" sz="900" spc="-60" b="1">
                <a:latin typeface="Tahoma"/>
                <a:cs typeface="Tahoma"/>
              </a:rPr>
              <a:t>automotive</a:t>
            </a:r>
            <a:r>
              <a:rPr dirty="0" sz="900" b="1">
                <a:latin typeface="Tahoma"/>
                <a:cs typeface="Tahoma"/>
              </a:rPr>
              <a:t> </a:t>
            </a:r>
            <a:r>
              <a:rPr dirty="0" sz="900" spc="-10" b="1">
                <a:latin typeface="Tahoma"/>
                <a:cs typeface="Tahoma"/>
              </a:rPr>
              <a:t>markets</a:t>
            </a:r>
            <a:endParaRPr sz="900">
              <a:latin typeface="Tahoma"/>
              <a:cs typeface="Tahoma"/>
            </a:endParaRPr>
          </a:p>
          <a:p>
            <a:pPr marL="184150" marR="26670" indent="-171450">
              <a:lnSpc>
                <a:spcPct val="100899"/>
              </a:lnSpc>
              <a:spcBef>
                <a:spcPts val="565"/>
              </a:spcBef>
              <a:buChar char="•"/>
              <a:tabLst>
                <a:tab pos="184150" algn="l"/>
                <a:tab pos="207645" algn="l"/>
              </a:tabLst>
            </a:pPr>
            <a:r>
              <a:rPr dirty="0" sz="900">
                <a:latin typeface="Arial MT"/>
                <a:cs typeface="Arial MT"/>
              </a:rPr>
              <a:t>	</a:t>
            </a:r>
            <a:r>
              <a:rPr dirty="0" sz="900" spc="-35">
                <a:latin typeface="Segoe UI Emoji"/>
                <a:cs typeface="Segoe UI Emoji"/>
              </a:rPr>
              <a:t>The</a:t>
            </a:r>
            <a:r>
              <a:rPr dirty="0" sz="900" spc="-20">
                <a:latin typeface="Segoe UI Emoji"/>
                <a:cs typeface="Segoe UI Emoji"/>
              </a:rPr>
              <a:t> </a:t>
            </a:r>
            <a:r>
              <a:rPr dirty="0" sz="900" spc="-10">
                <a:latin typeface="Segoe UI Emoji"/>
                <a:cs typeface="Segoe UI Emoji"/>
              </a:rPr>
              <a:t>company</a:t>
            </a:r>
            <a:r>
              <a:rPr dirty="0" sz="900" spc="-30">
                <a:latin typeface="Segoe UI Emoji"/>
                <a:cs typeface="Segoe UI Emoji"/>
              </a:rPr>
              <a:t> </a:t>
            </a:r>
            <a:r>
              <a:rPr dirty="0" sz="900">
                <a:latin typeface="Segoe UI Emoji"/>
                <a:cs typeface="Segoe UI Emoji"/>
              </a:rPr>
              <a:t>is</a:t>
            </a:r>
            <a:r>
              <a:rPr dirty="0" sz="900" spc="-60">
                <a:latin typeface="Segoe UI Emoji"/>
                <a:cs typeface="Segoe UI Emoji"/>
              </a:rPr>
              <a:t> </a:t>
            </a:r>
            <a:r>
              <a:rPr dirty="0" sz="900" spc="-10">
                <a:latin typeface="Segoe UI Emoji"/>
                <a:cs typeface="Segoe UI Emoji"/>
              </a:rPr>
              <a:t>investing heavily</a:t>
            </a:r>
            <a:r>
              <a:rPr dirty="0" sz="900" spc="-5">
                <a:latin typeface="Segoe UI Emoji"/>
                <a:cs typeface="Segoe UI Emoji"/>
              </a:rPr>
              <a:t> </a:t>
            </a:r>
            <a:r>
              <a:rPr dirty="0" sz="900" spc="-10">
                <a:latin typeface="Segoe UI Emoji"/>
                <a:cs typeface="Segoe UI Emoji"/>
              </a:rPr>
              <a:t>in</a:t>
            </a:r>
            <a:r>
              <a:rPr dirty="0" sz="900" spc="-30">
                <a:latin typeface="Segoe UI Emoji"/>
                <a:cs typeface="Segoe UI Emoji"/>
              </a:rPr>
              <a:t> </a:t>
            </a:r>
            <a:r>
              <a:rPr dirty="0" sz="900" spc="-55" b="1">
                <a:latin typeface="Tahoma"/>
                <a:cs typeface="Tahoma"/>
              </a:rPr>
              <a:t>automation</a:t>
            </a:r>
            <a:r>
              <a:rPr dirty="0" sz="900" spc="-80" b="1">
                <a:latin typeface="Tahoma"/>
                <a:cs typeface="Tahoma"/>
              </a:rPr>
              <a:t> </a:t>
            </a:r>
            <a:r>
              <a:rPr dirty="0" sz="900" spc="-25">
                <a:latin typeface="Segoe UI Emoji"/>
                <a:cs typeface="Segoe UI Emoji"/>
              </a:rPr>
              <a:t>to </a:t>
            </a:r>
            <a:r>
              <a:rPr dirty="0" sz="900" spc="-20">
                <a:latin typeface="Segoe UI Emoji"/>
                <a:cs typeface="Segoe UI Emoji"/>
              </a:rPr>
              <a:t>improve</a:t>
            </a:r>
            <a:r>
              <a:rPr dirty="0" sz="900" spc="-15">
                <a:latin typeface="Segoe UI Emoji"/>
                <a:cs typeface="Segoe UI Emoji"/>
              </a:rPr>
              <a:t> </a:t>
            </a:r>
            <a:r>
              <a:rPr dirty="0" sz="900" spc="-10">
                <a:latin typeface="Segoe UI Emoji"/>
                <a:cs typeface="Segoe UI Emoji"/>
              </a:rPr>
              <a:t>operational </a:t>
            </a:r>
            <a:r>
              <a:rPr dirty="0" sz="900">
                <a:latin typeface="Segoe UI Emoji"/>
                <a:cs typeface="Segoe UI Emoji"/>
              </a:rPr>
              <a:t>efficiency</a:t>
            </a:r>
            <a:r>
              <a:rPr dirty="0" sz="900" spc="-40">
                <a:latin typeface="Segoe UI Emoji"/>
                <a:cs typeface="Segoe UI Emoji"/>
              </a:rPr>
              <a:t> </a:t>
            </a:r>
            <a:r>
              <a:rPr dirty="0" sz="900" spc="-10">
                <a:latin typeface="Segoe UI Emoji"/>
                <a:cs typeface="Segoe UI Emoji"/>
              </a:rPr>
              <a:t>and</a:t>
            </a:r>
            <a:r>
              <a:rPr dirty="0" sz="900" spc="-35">
                <a:latin typeface="Segoe UI Emoji"/>
                <a:cs typeface="Segoe UI Emoji"/>
              </a:rPr>
              <a:t> </a:t>
            </a:r>
            <a:r>
              <a:rPr dirty="0" sz="900" spc="-40" b="1">
                <a:latin typeface="Tahoma"/>
                <a:cs typeface="Tahoma"/>
              </a:rPr>
              <a:t>reduce</a:t>
            </a:r>
            <a:r>
              <a:rPr dirty="0" sz="900" spc="-75" b="1">
                <a:latin typeface="Tahoma"/>
                <a:cs typeface="Tahoma"/>
              </a:rPr>
              <a:t> </a:t>
            </a:r>
            <a:r>
              <a:rPr dirty="0" sz="900" spc="-20" b="1">
                <a:latin typeface="Tahoma"/>
                <a:cs typeface="Tahoma"/>
              </a:rPr>
              <a:t>costs </a:t>
            </a:r>
            <a:r>
              <a:rPr dirty="0" sz="900" spc="-25" b="1">
                <a:latin typeface="Tahoma"/>
                <a:cs typeface="Tahoma"/>
              </a:rPr>
              <a:t>across</a:t>
            </a:r>
            <a:r>
              <a:rPr dirty="0" sz="900" spc="-35" b="1">
                <a:latin typeface="Tahoma"/>
                <a:cs typeface="Tahoma"/>
              </a:rPr>
              <a:t> </a:t>
            </a:r>
            <a:r>
              <a:rPr dirty="0" sz="900" spc="-50" b="1">
                <a:latin typeface="Tahoma"/>
                <a:cs typeface="Tahoma"/>
              </a:rPr>
              <a:t>its</a:t>
            </a:r>
            <a:r>
              <a:rPr dirty="0" sz="900" spc="-30" b="1">
                <a:latin typeface="Tahoma"/>
                <a:cs typeface="Tahoma"/>
              </a:rPr>
              <a:t> </a:t>
            </a:r>
            <a:r>
              <a:rPr dirty="0" sz="900" spc="-10" b="1">
                <a:latin typeface="Tahoma"/>
                <a:cs typeface="Tahoma"/>
              </a:rPr>
              <a:t>facilities</a:t>
            </a:r>
            <a:endParaRPr sz="900">
              <a:latin typeface="Tahoma"/>
              <a:cs typeface="Tahoma"/>
            </a:endParaRPr>
          </a:p>
        </p:txBody>
      </p:sp>
      <p:grpSp>
        <p:nvGrpSpPr>
          <p:cNvPr id="10" name="object 10" descr=""/>
          <p:cNvGrpSpPr/>
          <p:nvPr/>
        </p:nvGrpSpPr>
        <p:grpSpPr>
          <a:xfrm>
            <a:off x="344487" y="753173"/>
            <a:ext cx="5866130" cy="2475865"/>
            <a:chOff x="344487" y="753173"/>
            <a:chExt cx="5866130" cy="2475865"/>
          </a:xfrm>
        </p:grpSpPr>
        <p:sp>
          <p:nvSpPr>
            <p:cNvPr id="11" name="object 11" descr=""/>
            <p:cNvSpPr/>
            <p:nvPr/>
          </p:nvSpPr>
          <p:spPr>
            <a:xfrm>
              <a:off x="3967226" y="1052576"/>
              <a:ext cx="2240280" cy="0"/>
            </a:xfrm>
            <a:custGeom>
              <a:avLst/>
              <a:gdLst/>
              <a:ahLst/>
              <a:cxnLst/>
              <a:rect l="l" t="t" r="r" b="b"/>
              <a:pathLst>
                <a:path w="2240279" h="0">
                  <a:moveTo>
                    <a:pt x="0" y="0"/>
                  </a:moveTo>
                  <a:lnTo>
                    <a:pt x="2240153" y="0"/>
                  </a:lnTo>
                </a:path>
              </a:pathLst>
            </a:custGeom>
            <a:ln w="6350">
              <a:solidFill>
                <a:srgbClr val="25252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3967226" y="2576575"/>
              <a:ext cx="2240280" cy="0"/>
            </a:xfrm>
            <a:custGeom>
              <a:avLst/>
              <a:gdLst/>
              <a:ahLst/>
              <a:cxnLst/>
              <a:rect l="l" t="t" r="r" b="b"/>
              <a:pathLst>
                <a:path w="2240279" h="0">
                  <a:moveTo>
                    <a:pt x="0" y="0"/>
                  </a:moveTo>
                  <a:lnTo>
                    <a:pt x="2240153" y="0"/>
                  </a:lnTo>
                </a:path>
              </a:pathLst>
            </a:custGeom>
            <a:ln w="6350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347662" y="1052576"/>
              <a:ext cx="2240280" cy="0"/>
            </a:xfrm>
            <a:custGeom>
              <a:avLst/>
              <a:gdLst/>
              <a:ahLst/>
              <a:cxnLst/>
              <a:rect l="l" t="t" r="r" b="b"/>
              <a:pathLst>
                <a:path w="2240280" h="0">
                  <a:moveTo>
                    <a:pt x="0" y="0"/>
                  </a:moveTo>
                  <a:lnTo>
                    <a:pt x="2240216" y="0"/>
                  </a:lnTo>
                </a:path>
              </a:pathLst>
            </a:custGeom>
            <a:ln w="6350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347662" y="2576575"/>
              <a:ext cx="2240280" cy="0"/>
            </a:xfrm>
            <a:custGeom>
              <a:avLst/>
              <a:gdLst/>
              <a:ahLst/>
              <a:cxnLst/>
              <a:rect l="l" t="t" r="r" b="b"/>
              <a:pathLst>
                <a:path w="2240280" h="0">
                  <a:moveTo>
                    <a:pt x="0" y="0"/>
                  </a:moveTo>
                  <a:lnTo>
                    <a:pt x="2240216" y="0"/>
                  </a:lnTo>
                </a:path>
              </a:pathLst>
            </a:custGeom>
            <a:ln w="6350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2019300" y="866775"/>
              <a:ext cx="971550" cy="1581150"/>
            </a:xfrm>
            <a:custGeom>
              <a:avLst/>
              <a:gdLst/>
              <a:ahLst/>
              <a:cxnLst/>
              <a:rect l="l" t="t" r="r" b="b"/>
              <a:pathLst>
                <a:path w="971550" h="1581150">
                  <a:moveTo>
                    <a:pt x="700786" y="0"/>
                  </a:moveTo>
                  <a:lnTo>
                    <a:pt x="658441" y="21317"/>
                  </a:lnTo>
                  <a:lnTo>
                    <a:pt x="617040" y="44227"/>
                  </a:lnTo>
                  <a:lnTo>
                    <a:pt x="576622" y="68688"/>
                  </a:lnTo>
                  <a:lnTo>
                    <a:pt x="537227" y="94662"/>
                  </a:lnTo>
                  <a:lnTo>
                    <a:pt x="498893" y="122108"/>
                  </a:lnTo>
                  <a:lnTo>
                    <a:pt x="461661" y="150987"/>
                  </a:lnTo>
                  <a:lnTo>
                    <a:pt x="425570" y="181258"/>
                  </a:lnTo>
                  <a:lnTo>
                    <a:pt x="390659" y="212882"/>
                  </a:lnTo>
                  <a:lnTo>
                    <a:pt x="356968" y="245819"/>
                  </a:lnTo>
                  <a:lnTo>
                    <a:pt x="324536" y="280029"/>
                  </a:lnTo>
                  <a:lnTo>
                    <a:pt x="293402" y="315472"/>
                  </a:lnTo>
                  <a:lnTo>
                    <a:pt x="263607" y="352109"/>
                  </a:lnTo>
                  <a:lnTo>
                    <a:pt x="235189" y="389899"/>
                  </a:lnTo>
                  <a:lnTo>
                    <a:pt x="208187" y="428802"/>
                  </a:lnTo>
                  <a:lnTo>
                    <a:pt x="182642" y="468779"/>
                  </a:lnTo>
                  <a:lnTo>
                    <a:pt x="158593" y="509790"/>
                  </a:lnTo>
                  <a:lnTo>
                    <a:pt x="136079" y="551795"/>
                  </a:lnTo>
                  <a:lnTo>
                    <a:pt x="115139" y="594754"/>
                  </a:lnTo>
                  <a:lnTo>
                    <a:pt x="95813" y="638627"/>
                  </a:lnTo>
                  <a:lnTo>
                    <a:pt x="78141" y="683374"/>
                  </a:lnTo>
                  <a:lnTo>
                    <a:pt x="62161" y="728956"/>
                  </a:lnTo>
                  <a:lnTo>
                    <a:pt x="47914" y="775333"/>
                  </a:lnTo>
                  <a:lnTo>
                    <a:pt x="35439" y="822464"/>
                  </a:lnTo>
                  <a:lnTo>
                    <a:pt x="24774" y="870310"/>
                  </a:lnTo>
                  <a:lnTo>
                    <a:pt x="15961" y="918832"/>
                  </a:lnTo>
                  <a:lnTo>
                    <a:pt x="9037" y="967988"/>
                  </a:lnTo>
                  <a:lnTo>
                    <a:pt x="4042" y="1017740"/>
                  </a:lnTo>
                  <a:lnTo>
                    <a:pt x="1017" y="1068047"/>
                  </a:lnTo>
                  <a:lnTo>
                    <a:pt x="0" y="1118870"/>
                  </a:lnTo>
                  <a:lnTo>
                    <a:pt x="1154" y="1173034"/>
                  </a:lnTo>
                  <a:lnTo>
                    <a:pt x="4585" y="1226613"/>
                  </a:lnTo>
                  <a:lnTo>
                    <a:pt x="10249" y="1279557"/>
                  </a:lnTo>
                  <a:lnTo>
                    <a:pt x="18098" y="1331818"/>
                  </a:lnTo>
                  <a:lnTo>
                    <a:pt x="28087" y="1383347"/>
                  </a:lnTo>
                  <a:lnTo>
                    <a:pt x="40169" y="1434093"/>
                  </a:lnTo>
                  <a:lnTo>
                    <a:pt x="54299" y="1484008"/>
                  </a:lnTo>
                  <a:lnTo>
                    <a:pt x="70431" y="1533044"/>
                  </a:lnTo>
                  <a:lnTo>
                    <a:pt x="88518" y="1581150"/>
                  </a:lnTo>
                  <a:lnTo>
                    <a:pt x="971550" y="1581150"/>
                  </a:lnTo>
                  <a:lnTo>
                    <a:pt x="932367" y="1557019"/>
                  </a:lnTo>
                  <a:lnTo>
                    <a:pt x="895534" y="1529594"/>
                  </a:lnTo>
                  <a:lnTo>
                    <a:pt x="861252" y="1499078"/>
                  </a:lnTo>
                  <a:lnTo>
                    <a:pt x="829723" y="1465674"/>
                  </a:lnTo>
                  <a:lnTo>
                    <a:pt x="801149" y="1429585"/>
                  </a:lnTo>
                  <a:lnTo>
                    <a:pt x="775731" y="1391015"/>
                  </a:lnTo>
                  <a:lnTo>
                    <a:pt x="753671" y="1350166"/>
                  </a:lnTo>
                  <a:lnTo>
                    <a:pt x="735170" y="1307243"/>
                  </a:lnTo>
                  <a:lnTo>
                    <a:pt x="720429" y="1262449"/>
                  </a:lnTo>
                  <a:lnTo>
                    <a:pt x="709650" y="1215986"/>
                  </a:lnTo>
                  <a:lnTo>
                    <a:pt x="703035" y="1168059"/>
                  </a:lnTo>
                  <a:lnTo>
                    <a:pt x="700786" y="1118870"/>
                  </a:lnTo>
                  <a:lnTo>
                    <a:pt x="700786" y="0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2133600" y="2238375"/>
              <a:ext cx="1562100" cy="990600"/>
            </a:xfrm>
            <a:custGeom>
              <a:avLst/>
              <a:gdLst/>
              <a:ahLst/>
              <a:cxnLst/>
              <a:rect l="l" t="t" r="r" b="b"/>
              <a:pathLst>
                <a:path w="1562100" h="990600">
                  <a:moveTo>
                    <a:pt x="1562100" y="0"/>
                  </a:moveTo>
                  <a:lnTo>
                    <a:pt x="1538273" y="39952"/>
                  </a:lnTo>
                  <a:lnTo>
                    <a:pt x="1511187" y="77504"/>
                  </a:lnTo>
                  <a:lnTo>
                    <a:pt x="1481042" y="112450"/>
                  </a:lnTo>
                  <a:lnTo>
                    <a:pt x="1448039" y="144587"/>
                  </a:lnTo>
                  <a:lnTo>
                    <a:pt x="1412381" y="173709"/>
                  </a:lnTo>
                  <a:lnTo>
                    <a:pt x="1374266" y="199612"/>
                  </a:lnTo>
                  <a:lnTo>
                    <a:pt x="1333898" y="222091"/>
                  </a:lnTo>
                  <a:lnTo>
                    <a:pt x="1291477" y="240942"/>
                  </a:lnTo>
                  <a:lnTo>
                    <a:pt x="1247203" y="255960"/>
                  </a:lnTo>
                  <a:lnTo>
                    <a:pt x="1201278" y="266941"/>
                  </a:lnTo>
                  <a:lnTo>
                    <a:pt x="1153904" y="273679"/>
                  </a:lnTo>
                  <a:lnTo>
                    <a:pt x="1105281" y="275971"/>
                  </a:lnTo>
                  <a:lnTo>
                    <a:pt x="0" y="275971"/>
                  </a:lnTo>
                  <a:lnTo>
                    <a:pt x="21058" y="319160"/>
                  </a:lnTo>
                  <a:lnTo>
                    <a:pt x="43688" y="361385"/>
                  </a:lnTo>
                  <a:lnTo>
                    <a:pt x="67852" y="402607"/>
                  </a:lnTo>
                  <a:lnTo>
                    <a:pt x="93509" y="442785"/>
                  </a:lnTo>
                  <a:lnTo>
                    <a:pt x="120621" y="481880"/>
                  </a:lnTo>
                  <a:lnTo>
                    <a:pt x="149148" y="519850"/>
                  </a:lnTo>
                  <a:lnTo>
                    <a:pt x="179051" y="556656"/>
                  </a:lnTo>
                  <a:lnTo>
                    <a:pt x="210290" y="592258"/>
                  </a:lnTo>
                  <a:lnTo>
                    <a:pt x="242826" y="626616"/>
                  </a:lnTo>
                  <a:lnTo>
                    <a:pt x="276620" y="659689"/>
                  </a:lnTo>
                  <a:lnTo>
                    <a:pt x="311631" y="691437"/>
                  </a:lnTo>
                  <a:lnTo>
                    <a:pt x="347822" y="721820"/>
                  </a:lnTo>
                  <a:lnTo>
                    <a:pt x="385152" y="750798"/>
                  </a:lnTo>
                  <a:lnTo>
                    <a:pt x="423582" y="778331"/>
                  </a:lnTo>
                  <a:lnTo>
                    <a:pt x="463073" y="804378"/>
                  </a:lnTo>
                  <a:lnTo>
                    <a:pt x="503586" y="828901"/>
                  </a:lnTo>
                  <a:lnTo>
                    <a:pt x="545080" y="851857"/>
                  </a:lnTo>
                  <a:lnTo>
                    <a:pt x="587517" y="873208"/>
                  </a:lnTo>
                  <a:lnTo>
                    <a:pt x="630857" y="892912"/>
                  </a:lnTo>
                  <a:lnTo>
                    <a:pt x="675062" y="910931"/>
                  </a:lnTo>
                  <a:lnTo>
                    <a:pt x="720090" y="927223"/>
                  </a:lnTo>
                  <a:lnTo>
                    <a:pt x="765904" y="941749"/>
                  </a:lnTo>
                  <a:lnTo>
                    <a:pt x="812464" y="954469"/>
                  </a:lnTo>
                  <a:lnTo>
                    <a:pt x="859730" y="965341"/>
                  </a:lnTo>
                  <a:lnTo>
                    <a:pt x="907664" y="974327"/>
                  </a:lnTo>
                  <a:lnTo>
                    <a:pt x="956225" y="981386"/>
                  </a:lnTo>
                  <a:lnTo>
                    <a:pt x="1005374" y="986478"/>
                  </a:lnTo>
                  <a:lnTo>
                    <a:pt x="1055073" y="989562"/>
                  </a:lnTo>
                  <a:lnTo>
                    <a:pt x="1105281" y="990600"/>
                  </a:lnTo>
                  <a:lnTo>
                    <a:pt x="1158810" y="989422"/>
                  </a:lnTo>
                  <a:lnTo>
                    <a:pt x="1211757" y="985922"/>
                  </a:lnTo>
                  <a:lnTo>
                    <a:pt x="1264073" y="980148"/>
                  </a:lnTo>
                  <a:lnTo>
                    <a:pt x="1315712" y="972147"/>
                  </a:lnTo>
                  <a:lnTo>
                    <a:pt x="1366626" y="961968"/>
                  </a:lnTo>
                  <a:lnTo>
                    <a:pt x="1416769" y="949658"/>
                  </a:lnTo>
                  <a:lnTo>
                    <a:pt x="1466094" y="935267"/>
                  </a:lnTo>
                  <a:lnTo>
                    <a:pt x="1514553" y="918841"/>
                  </a:lnTo>
                  <a:lnTo>
                    <a:pt x="1562100" y="900429"/>
                  </a:lnTo>
                  <a:lnTo>
                    <a:pt x="1562100" y="0"/>
                  </a:lnTo>
                  <a:close/>
                </a:path>
              </a:pathLst>
            </a:custGeom>
            <a:solidFill>
              <a:srgbClr val="58585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3495675" y="1524000"/>
              <a:ext cx="971550" cy="1581150"/>
            </a:xfrm>
            <a:custGeom>
              <a:avLst/>
              <a:gdLst/>
              <a:ahLst/>
              <a:cxnLst/>
              <a:rect l="l" t="t" r="r" b="b"/>
              <a:pathLst>
                <a:path w="971550" h="1581150">
                  <a:moveTo>
                    <a:pt x="883030" y="0"/>
                  </a:moveTo>
                  <a:lnTo>
                    <a:pt x="0" y="0"/>
                  </a:lnTo>
                  <a:lnTo>
                    <a:pt x="39182" y="24130"/>
                  </a:lnTo>
                  <a:lnTo>
                    <a:pt x="76015" y="51556"/>
                  </a:lnTo>
                  <a:lnTo>
                    <a:pt x="110297" y="82073"/>
                  </a:lnTo>
                  <a:lnTo>
                    <a:pt x="141826" y="115480"/>
                  </a:lnTo>
                  <a:lnTo>
                    <a:pt x="170400" y="151573"/>
                  </a:lnTo>
                  <a:lnTo>
                    <a:pt x="195818" y="190150"/>
                  </a:lnTo>
                  <a:lnTo>
                    <a:pt x="217878" y="231008"/>
                  </a:lnTo>
                  <a:lnTo>
                    <a:pt x="236379" y="273943"/>
                  </a:lnTo>
                  <a:lnTo>
                    <a:pt x="251120" y="318754"/>
                  </a:lnTo>
                  <a:lnTo>
                    <a:pt x="261899" y="365236"/>
                  </a:lnTo>
                  <a:lnTo>
                    <a:pt x="268514" y="413188"/>
                  </a:lnTo>
                  <a:lnTo>
                    <a:pt x="270763" y="462407"/>
                  </a:lnTo>
                  <a:lnTo>
                    <a:pt x="270763" y="1581150"/>
                  </a:lnTo>
                  <a:lnTo>
                    <a:pt x="313108" y="1559832"/>
                  </a:lnTo>
                  <a:lnTo>
                    <a:pt x="354509" y="1536922"/>
                  </a:lnTo>
                  <a:lnTo>
                    <a:pt x="394927" y="1512461"/>
                  </a:lnTo>
                  <a:lnTo>
                    <a:pt x="434322" y="1486487"/>
                  </a:lnTo>
                  <a:lnTo>
                    <a:pt x="472656" y="1459041"/>
                  </a:lnTo>
                  <a:lnTo>
                    <a:pt x="509888" y="1430163"/>
                  </a:lnTo>
                  <a:lnTo>
                    <a:pt x="545979" y="1399893"/>
                  </a:lnTo>
                  <a:lnTo>
                    <a:pt x="580890" y="1368269"/>
                  </a:lnTo>
                  <a:lnTo>
                    <a:pt x="614581" y="1335334"/>
                  </a:lnTo>
                  <a:lnTo>
                    <a:pt x="647013" y="1301125"/>
                  </a:lnTo>
                  <a:lnTo>
                    <a:pt x="678147" y="1265684"/>
                  </a:lnTo>
                  <a:lnTo>
                    <a:pt x="707942" y="1229049"/>
                  </a:lnTo>
                  <a:lnTo>
                    <a:pt x="736360" y="1191262"/>
                  </a:lnTo>
                  <a:lnTo>
                    <a:pt x="763362" y="1152361"/>
                  </a:lnTo>
                  <a:lnTo>
                    <a:pt x="788907" y="1112388"/>
                  </a:lnTo>
                  <a:lnTo>
                    <a:pt x="812956" y="1071380"/>
                  </a:lnTo>
                  <a:lnTo>
                    <a:pt x="835470" y="1029380"/>
                  </a:lnTo>
                  <a:lnTo>
                    <a:pt x="856410" y="986426"/>
                  </a:lnTo>
                  <a:lnTo>
                    <a:pt x="875736" y="942558"/>
                  </a:lnTo>
                  <a:lnTo>
                    <a:pt x="893408" y="897816"/>
                  </a:lnTo>
                  <a:lnTo>
                    <a:pt x="909388" y="852241"/>
                  </a:lnTo>
                  <a:lnTo>
                    <a:pt x="923635" y="805872"/>
                  </a:lnTo>
                  <a:lnTo>
                    <a:pt x="936110" y="758748"/>
                  </a:lnTo>
                  <a:lnTo>
                    <a:pt x="946775" y="710911"/>
                  </a:lnTo>
                  <a:lnTo>
                    <a:pt x="955588" y="662399"/>
                  </a:lnTo>
                  <a:lnTo>
                    <a:pt x="962512" y="613252"/>
                  </a:lnTo>
                  <a:lnTo>
                    <a:pt x="967507" y="563512"/>
                  </a:lnTo>
                  <a:lnTo>
                    <a:pt x="970532" y="513216"/>
                  </a:lnTo>
                  <a:lnTo>
                    <a:pt x="971550" y="462407"/>
                  </a:lnTo>
                  <a:lnTo>
                    <a:pt x="970395" y="408204"/>
                  </a:lnTo>
                  <a:lnTo>
                    <a:pt x="966964" y="354596"/>
                  </a:lnTo>
                  <a:lnTo>
                    <a:pt x="961300" y="301629"/>
                  </a:lnTo>
                  <a:lnTo>
                    <a:pt x="953451" y="249352"/>
                  </a:lnTo>
                  <a:lnTo>
                    <a:pt x="943462" y="197814"/>
                  </a:lnTo>
                  <a:lnTo>
                    <a:pt x="931380" y="147061"/>
                  </a:lnTo>
                  <a:lnTo>
                    <a:pt x="917250" y="97142"/>
                  </a:lnTo>
                  <a:lnTo>
                    <a:pt x="901118" y="48106"/>
                  </a:lnTo>
                  <a:lnTo>
                    <a:pt x="883030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2786126" y="757301"/>
              <a:ext cx="1571625" cy="981075"/>
            </a:xfrm>
            <a:custGeom>
              <a:avLst/>
              <a:gdLst/>
              <a:ahLst/>
              <a:cxnLst/>
              <a:rect l="l" t="t" r="r" b="b"/>
              <a:pathLst>
                <a:path w="1571625" h="981075">
                  <a:moveTo>
                    <a:pt x="459486" y="0"/>
                  </a:moveTo>
                  <a:lnTo>
                    <a:pt x="405655" y="1163"/>
                  </a:lnTo>
                  <a:lnTo>
                    <a:pt x="352402" y="4623"/>
                  </a:lnTo>
                  <a:lnTo>
                    <a:pt x="299776" y="10334"/>
                  </a:lnTo>
                  <a:lnTo>
                    <a:pt x="247827" y="18248"/>
                  </a:lnTo>
                  <a:lnTo>
                    <a:pt x="196606" y="28322"/>
                  </a:lnTo>
                  <a:lnTo>
                    <a:pt x="146162" y="40508"/>
                  </a:lnTo>
                  <a:lnTo>
                    <a:pt x="96547" y="54760"/>
                  </a:lnTo>
                  <a:lnTo>
                    <a:pt x="47809" y="71033"/>
                  </a:lnTo>
                  <a:lnTo>
                    <a:pt x="0" y="89281"/>
                  </a:lnTo>
                  <a:lnTo>
                    <a:pt x="0" y="981075"/>
                  </a:lnTo>
                  <a:lnTo>
                    <a:pt x="23963" y="941492"/>
                  </a:lnTo>
                  <a:lnTo>
                    <a:pt x="51207" y="904288"/>
                  </a:lnTo>
                  <a:lnTo>
                    <a:pt x="81528" y="869664"/>
                  </a:lnTo>
                  <a:lnTo>
                    <a:pt x="114723" y="837823"/>
                  </a:lnTo>
                  <a:lnTo>
                    <a:pt x="150590" y="808969"/>
                  </a:lnTo>
                  <a:lnTo>
                    <a:pt x="188928" y="783304"/>
                  </a:lnTo>
                  <a:lnTo>
                    <a:pt x="229533" y="761031"/>
                  </a:lnTo>
                  <a:lnTo>
                    <a:pt x="272203" y="742352"/>
                  </a:lnTo>
                  <a:lnTo>
                    <a:pt x="316736" y="727471"/>
                  </a:lnTo>
                  <a:lnTo>
                    <a:pt x="362928" y="716591"/>
                  </a:lnTo>
                  <a:lnTo>
                    <a:pt x="410579" y="709914"/>
                  </a:lnTo>
                  <a:lnTo>
                    <a:pt x="459486" y="707644"/>
                  </a:lnTo>
                  <a:lnTo>
                    <a:pt x="1571625" y="707644"/>
                  </a:lnTo>
                  <a:lnTo>
                    <a:pt x="1550430" y="664871"/>
                  </a:lnTo>
                  <a:lnTo>
                    <a:pt x="1527654" y="623053"/>
                  </a:lnTo>
                  <a:lnTo>
                    <a:pt x="1503334" y="582229"/>
                  </a:lnTo>
                  <a:lnTo>
                    <a:pt x="1477512" y="542440"/>
                  </a:lnTo>
                  <a:lnTo>
                    <a:pt x="1450227" y="503725"/>
                  </a:lnTo>
                  <a:lnTo>
                    <a:pt x="1421518" y="466124"/>
                  </a:lnTo>
                  <a:lnTo>
                    <a:pt x="1391425" y="429676"/>
                  </a:lnTo>
                  <a:lnTo>
                    <a:pt x="1359988" y="394421"/>
                  </a:lnTo>
                  <a:lnTo>
                    <a:pt x="1327246" y="360399"/>
                  </a:lnTo>
                  <a:lnTo>
                    <a:pt x="1293239" y="327649"/>
                  </a:lnTo>
                  <a:lnTo>
                    <a:pt x="1258007" y="296211"/>
                  </a:lnTo>
                  <a:lnTo>
                    <a:pt x="1221589" y="266126"/>
                  </a:lnTo>
                  <a:lnTo>
                    <a:pt x="1184025" y="237432"/>
                  </a:lnTo>
                  <a:lnTo>
                    <a:pt x="1145354" y="210170"/>
                  </a:lnTo>
                  <a:lnTo>
                    <a:pt x="1105617" y="184378"/>
                  </a:lnTo>
                  <a:lnTo>
                    <a:pt x="1064852" y="160098"/>
                  </a:lnTo>
                  <a:lnTo>
                    <a:pt x="1023100" y="137368"/>
                  </a:lnTo>
                  <a:lnTo>
                    <a:pt x="980401" y="116228"/>
                  </a:lnTo>
                  <a:lnTo>
                    <a:pt x="936793" y="96718"/>
                  </a:lnTo>
                  <a:lnTo>
                    <a:pt x="892316" y="78877"/>
                  </a:lnTo>
                  <a:lnTo>
                    <a:pt x="847011" y="62746"/>
                  </a:lnTo>
                  <a:lnTo>
                    <a:pt x="800916" y="48364"/>
                  </a:lnTo>
                  <a:lnTo>
                    <a:pt x="754072" y="35771"/>
                  </a:lnTo>
                  <a:lnTo>
                    <a:pt x="706518" y="25006"/>
                  </a:lnTo>
                  <a:lnTo>
                    <a:pt x="658293" y="16110"/>
                  </a:lnTo>
                  <a:lnTo>
                    <a:pt x="609438" y="9121"/>
                  </a:lnTo>
                  <a:lnTo>
                    <a:pt x="559992" y="4080"/>
                  </a:lnTo>
                  <a:lnTo>
                    <a:pt x="509995" y="1026"/>
                  </a:lnTo>
                  <a:lnTo>
                    <a:pt x="459486" y="0"/>
                  </a:lnTo>
                  <a:close/>
                </a:path>
              </a:pathLst>
            </a:custGeom>
            <a:solidFill>
              <a:srgbClr val="25252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2786126" y="757301"/>
              <a:ext cx="1571625" cy="981075"/>
            </a:xfrm>
            <a:custGeom>
              <a:avLst/>
              <a:gdLst/>
              <a:ahLst/>
              <a:cxnLst/>
              <a:rect l="l" t="t" r="r" b="b"/>
              <a:pathLst>
                <a:path w="1571625" h="981075">
                  <a:moveTo>
                    <a:pt x="1571625" y="707644"/>
                  </a:moveTo>
                  <a:lnTo>
                    <a:pt x="459486" y="707644"/>
                  </a:lnTo>
                  <a:lnTo>
                    <a:pt x="410579" y="709914"/>
                  </a:lnTo>
                  <a:lnTo>
                    <a:pt x="362928" y="716591"/>
                  </a:lnTo>
                  <a:lnTo>
                    <a:pt x="316736" y="727471"/>
                  </a:lnTo>
                  <a:lnTo>
                    <a:pt x="272203" y="742352"/>
                  </a:lnTo>
                  <a:lnTo>
                    <a:pt x="229533" y="761031"/>
                  </a:lnTo>
                  <a:lnTo>
                    <a:pt x="188928" y="783304"/>
                  </a:lnTo>
                  <a:lnTo>
                    <a:pt x="150590" y="808969"/>
                  </a:lnTo>
                  <a:lnTo>
                    <a:pt x="114723" y="837823"/>
                  </a:lnTo>
                  <a:lnTo>
                    <a:pt x="81528" y="869664"/>
                  </a:lnTo>
                  <a:lnTo>
                    <a:pt x="51207" y="904288"/>
                  </a:lnTo>
                  <a:lnTo>
                    <a:pt x="23963" y="941492"/>
                  </a:lnTo>
                  <a:lnTo>
                    <a:pt x="0" y="981075"/>
                  </a:lnTo>
                  <a:lnTo>
                    <a:pt x="0" y="89281"/>
                  </a:lnTo>
                  <a:lnTo>
                    <a:pt x="47809" y="71033"/>
                  </a:lnTo>
                  <a:lnTo>
                    <a:pt x="96547" y="54760"/>
                  </a:lnTo>
                  <a:lnTo>
                    <a:pt x="146162" y="40508"/>
                  </a:lnTo>
                  <a:lnTo>
                    <a:pt x="196606" y="28322"/>
                  </a:lnTo>
                  <a:lnTo>
                    <a:pt x="247827" y="18248"/>
                  </a:lnTo>
                  <a:lnTo>
                    <a:pt x="299776" y="10334"/>
                  </a:lnTo>
                  <a:lnTo>
                    <a:pt x="352402" y="4623"/>
                  </a:lnTo>
                  <a:lnTo>
                    <a:pt x="405655" y="1163"/>
                  </a:lnTo>
                  <a:lnTo>
                    <a:pt x="459486" y="0"/>
                  </a:lnTo>
                  <a:lnTo>
                    <a:pt x="509995" y="1026"/>
                  </a:lnTo>
                  <a:lnTo>
                    <a:pt x="559992" y="4080"/>
                  </a:lnTo>
                  <a:lnTo>
                    <a:pt x="609438" y="9121"/>
                  </a:lnTo>
                  <a:lnTo>
                    <a:pt x="658293" y="16110"/>
                  </a:lnTo>
                  <a:lnTo>
                    <a:pt x="706518" y="25006"/>
                  </a:lnTo>
                  <a:lnTo>
                    <a:pt x="754072" y="35771"/>
                  </a:lnTo>
                  <a:lnTo>
                    <a:pt x="800916" y="48364"/>
                  </a:lnTo>
                  <a:lnTo>
                    <a:pt x="847011" y="62746"/>
                  </a:lnTo>
                  <a:lnTo>
                    <a:pt x="892316" y="78877"/>
                  </a:lnTo>
                  <a:lnTo>
                    <a:pt x="936793" y="96718"/>
                  </a:lnTo>
                  <a:lnTo>
                    <a:pt x="980401" y="116228"/>
                  </a:lnTo>
                  <a:lnTo>
                    <a:pt x="1023100" y="137368"/>
                  </a:lnTo>
                  <a:lnTo>
                    <a:pt x="1064852" y="160098"/>
                  </a:lnTo>
                  <a:lnTo>
                    <a:pt x="1105617" y="184378"/>
                  </a:lnTo>
                  <a:lnTo>
                    <a:pt x="1145354" y="210170"/>
                  </a:lnTo>
                  <a:lnTo>
                    <a:pt x="1184025" y="237432"/>
                  </a:lnTo>
                  <a:lnTo>
                    <a:pt x="1221589" y="266126"/>
                  </a:lnTo>
                  <a:lnTo>
                    <a:pt x="1258007" y="296211"/>
                  </a:lnTo>
                  <a:lnTo>
                    <a:pt x="1293239" y="327649"/>
                  </a:lnTo>
                  <a:lnTo>
                    <a:pt x="1327246" y="360399"/>
                  </a:lnTo>
                  <a:lnTo>
                    <a:pt x="1359988" y="394421"/>
                  </a:lnTo>
                  <a:lnTo>
                    <a:pt x="1391425" y="429676"/>
                  </a:lnTo>
                  <a:lnTo>
                    <a:pt x="1421518" y="466124"/>
                  </a:lnTo>
                  <a:lnTo>
                    <a:pt x="1450227" y="503725"/>
                  </a:lnTo>
                  <a:lnTo>
                    <a:pt x="1477512" y="542440"/>
                  </a:lnTo>
                  <a:lnTo>
                    <a:pt x="1503334" y="582229"/>
                  </a:lnTo>
                  <a:lnTo>
                    <a:pt x="1527654" y="623053"/>
                  </a:lnTo>
                  <a:lnTo>
                    <a:pt x="1550430" y="664871"/>
                  </a:lnTo>
                  <a:lnTo>
                    <a:pt x="1571625" y="707644"/>
                  </a:lnTo>
                  <a:close/>
                </a:path>
              </a:pathLst>
            </a:custGeom>
            <a:ln w="7948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 descr=""/>
          <p:cNvSpPr txBox="1"/>
          <p:nvPr/>
        </p:nvSpPr>
        <p:spPr>
          <a:xfrm>
            <a:off x="3048254" y="876553"/>
            <a:ext cx="504190" cy="4743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100" spc="-25" b="1">
                <a:solidFill>
                  <a:srgbClr val="FFFFFF"/>
                </a:solidFill>
                <a:latin typeface="Tahoma"/>
                <a:cs typeface="Tahoma"/>
              </a:rPr>
              <a:t>01.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ts val="1065"/>
              </a:lnSpc>
              <a:spcBef>
                <a:spcPts val="55"/>
              </a:spcBef>
            </a:pPr>
            <a:r>
              <a:rPr dirty="0" sz="900" spc="-25" b="1">
                <a:solidFill>
                  <a:srgbClr val="FFFFFF"/>
                </a:solidFill>
                <a:latin typeface="Tahoma"/>
                <a:cs typeface="Tahoma"/>
              </a:rPr>
              <a:t>Business</a:t>
            </a:r>
            <a:endParaRPr sz="900">
              <a:latin typeface="Tahoma"/>
              <a:cs typeface="Tahoma"/>
            </a:endParaRPr>
          </a:p>
          <a:p>
            <a:pPr marL="12700">
              <a:lnSpc>
                <a:spcPts val="1065"/>
              </a:lnSpc>
            </a:pPr>
            <a:r>
              <a:rPr dirty="0" sz="900" spc="-10" b="1">
                <a:solidFill>
                  <a:srgbClr val="FFFFFF"/>
                </a:solidFill>
                <a:latin typeface="Tahoma"/>
                <a:cs typeface="Tahoma"/>
              </a:rPr>
              <a:t>Model</a:t>
            </a:r>
            <a:endParaRPr sz="900">
              <a:latin typeface="Tahoma"/>
              <a:cs typeface="Tahoma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2748026" y="2613723"/>
            <a:ext cx="732155" cy="4743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312420">
              <a:lnSpc>
                <a:spcPct val="100000"/>
              </a:lnSpc>
              <a:spcBef>
                <a:spcPts val="125"/>
              </a:spcBef>
            </a:pPr>
            <a:r>
              <a:rPr dirty="0" sz="1100" spc="-25" b="1">
                <a:solidFill>
                  <a:srgbClr val="FFFFFF"/>
                </a:solidFill>
                <a:latin typeface="Tahoma"/>
                <a:cs typeface="Tahoma"/>
              </a:rPr>
              <a:t>03.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ts val="1065"/>
              </a:lnSpc>
              <a:spcBef>
                <a:spcPts val="60"/>
              </a:spcBef>
            </a:pPr>
            <a:r>
              <a:rPr dirty="0" sz="900" spc="-45" b="1">
                <a:solidFill>
                  <a:srgbClr val="FFFFFF"/>
                </a:solidFill>
                <a:latin typeface="Tahoma"/>
                <a:cs typeface="Tahoma"/>
              </a:rPr>
              <a:t>Research</a:t>
            </a:r>
            <a:r>
              <a:rPr dirty="0" sz="90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900" spc="90" b="1">
                <a:solidFill>
                  <a:srgbClr val="FFFFFF"/>
                </a:solidFill>
                <a:latin typeface="Tahoma"/>
                <a:cs typeface="Tahoma"/>
              </a:rPr>
              <a:t>s</a:t>
            </a:r>
            <a:endParaRPr sz="900">
              <a:latin typeface="Tahoma"/>
              <a:cs typeface="Tahoma"/>
            </a:endParaRPr>
          </a:p>
          <a:p>
            <a:pPr marL="12700">
              <a:lnSpc>
                <a:spcPts val="1065"/>
              </a:lnSpc>
            </a:pPr>
            <a:r>
              <a:rPr dirty="0" sz="900" spc="-45" b="1">
                <a:solidFill>
                  <a:srgbClr val="FFFFFF"/>
                </a:solidFill>
                <a:latin typeface="Tahoma"/>
                <a:cs typeface="Tahoma"/>
              </a:rPr>
              <a:t>Development</a:t>
            </a:r>
            <a:endParaRPr sz="900">
              <a:latin typeface="Tahoma"/>
              <a:cs typeface="Tahoma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3797680" y="1822450"/>
            <a:ext cx="606425" cy="34099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100" spc="-25" b="1">
                <a:solidFill>
                  <a:srgbClr val="FFFFFF"/>
                </a:solidFill>
                <a:latin typeface="Tahoma"/>
                <a:cs typeface="Tahoma"/>
              </a:rPr>
              <a:t>02.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dirty="0" sz="900" spc="-35" b="1">
                <a:solidFill>
                  <a:srgbClr val="FFFFFF"/>
                </a:solidFill>
                <a:latin typeface="Tahoma"/>
                <a:cs typeface="Tahoma"/>
              </a:rPr>
              <a:t>Production</a:t>
            </a:r>
            <a:endParaRPr sz="900">
              <a:latin typeface="Tahoma"/>
              <a:cs typeface="Tahoma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2162810" y="1546225"/>
            <a:ext cx="548640" cy="34099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algn="ctr" marL="18415">
              <a:lnSpc>
                <a:spcPct val="100000"/>
              </a:lnSpc>
              <a:spcBef>
                <a:spcPts val="125"/>
              </a:spcBef>
            </a:pPr>
            <a:r>
              <a:rPr dirty="0" sz="1100" spc="-25" b="1">
                <a:solidFill>
                  <a:srgbClr val="FFFFFF"/>
                </a:solidFill>
                <a:latin typeface="Tahoma"/>
                <a:cs typeface="Tahoma"/>
              </a:rPr>
              <a:t>04.</a:t>
            </a:r>
            <a:endParaRPr sz="110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55"/>
              </a:spcBef>
            </a:pPr>
            <a:r>
              <a:rPr dirty="0" sz="900" spc="-30" b="1">
                <a:solidFill>
                  <a:srgbClr val="FFFFFF"/>
                </a:solidFill>
                <a:latin typeface="Tahoma"/>
                <a:cs typeface="Tahoma"/>
              </a:rPr>
              <a:t>Operation</a:t>
            </a:r>
            <a:endParaRPr sz="900">
              <a:latin typeface="Tahoma"/>
              <a:cs typeface="Tahoma"/>
            </a:endParaRPr>
          </a:p>
        </p:txBody>
      </p:sp>
      <p:sp>
        <p:nvSpPr>
          <p:cNvPr id="24" name="object 24" descr=""/>
          <p:cNvSpPr txBox="1"/>
          <p:nvPr/>
        </p:nvSpPr>
        <p:spPr>
          <a:xfrm>
            <a:off x="242887" y="2703448"/>
            <a:ext cx="1901825" cy="10598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84150" indent="-171450">
              <a:lnSpc>
                <a:spcPts val="1065"/>
              </a:lnSpc>
              <a:spcBef>
                <a:spcPts val="100"/>
              </a:spcBef>
              <a:buFont typeface="Arial MT"/>
              <a:buChar char="•"/>
              <a:tabLst>
                <a:tab pos="184150" algn="l"/>
              </a:tabLst>
            </a:pPr>
            <a:r>
              <a:rPr dirty="0" sz="900">
                <a:latin typeface="Segoe UI Emoji"/>
                <a:cs typeface="Segoe UI Emoji"/>
              </a:rPr>
              <a:t>SK</a:t>
            </a:r>
            <a:r>
              <a:rPr dirty="0" sz="900" spc="-45">
                <a:latin typeface="Segoe UI Emoji"/>
                <a:cs typeface="Segoe UI Emoji"/>
              </a:rPr>
              <a:t> </a:t>
            </a:r>
            <a:r>
              <a:rPr dirty="0" sz="900" spc="-25">
                <a:latin typeface="Segoe UI Emoji"/>
                <a:cs typeface="Segoe UI Emoji"/>
              </a:rPr>
              <a:t>On</a:t>
            </a:r>
            <a:r>
              <a:rPr dirty="0" sz="900" spc="-30">
                <a:latin typeface="Segoe UI Emoji"/>
                <a:cs typeface="Segoe UI Emoji"/>
              </a:rPr>
              <a:t> </a:t>
            </a:r>
            <a:r>
              <a:rPr dirty="0" sz="900">
                <a:latin typeface="Segoe UI Emoji"/>
                <a:cs typeface="Segoe UI Emoji"/>
              </a:rPr>
              <a:t>is</a:t>
            </a:r>
            <a:r>
              <a:rPr dirty="0" sz="900" spc="-45">
                <a:latin typeface="Segoe UI Emoji"/>
                <a:cs typeface="Segoe UI Emoji"/>
              </a:rPr>
              <a:t> </a:t>
            </a:r>
            <a:r>
              <a:rPr dirty="0" sz="900" spc="-25">
                <a:latin typeface="Segoe UI Emoji"/>
                <a:cs typeface="Segoe UI Emoji"/>
              </a:rPr>
              <a:t>developing</a:t>
            </a:r>
            <a:r>
              <a:rPr dirty="0" sz="900" spc="25">
                <a:latin typeface="Segoe UI Emoji"/>
                <a:cs typeface="Segoe UI Emoji"/>
              </a:rPr>
              <a:t> </a:t>
            </a:r>
            <a:r>
              <a:rPr dirty="0" sz="900" spc="-45" b="1">
                <a:latin typeface="Tahoma"/>
                <a:cs typeface="Tahoma"/>
              </a:rPr>
              <a:t>all-</a:t>
            </a:r>
            <a:r>
              <a:rPr dirty="0" sz="900" spc="-10" b="1">
                <a:latin typeface="Tahoma"/>
                <a:cs typeface="Tahoma"/>
              </a:rPr>
              <a:t>solid-</a:t>
            </a:r>
            <a:endParaRPr sz="900">
              <a:latin typeface="Tahoma"/>
              <a:cs typeface="Tahoma"/>
            </a:endParaRPr>
          </a:p>
          <a:p>
            <a:pPr marL="184150">
              <a:lnSpc>
                <a:spcPts val="1065"/>
              </a:lnSpc>
            </a:pPr>
            <a:r>
              <a:rPr dirty="0" sz="900" spc="-40" b="1">
                <a:latin typeface="Tahoma"/>
                <a:cs typeface="Tahoma"/>
              </a:rPr>
              <a:t>state</a:t>
            </a:r>
            <a:r>
              <a:rPr dirty="0" sz="900" spc="-50" b="1">
                <a:latin typeface="Tahoma"/>
                <a:cs typeface="Tahoma"/>
              </a:rPr>
              <a:t> </a:t>
            </a:r>
            <a:r>
              <a:rPr dirty="0" sz="900" spc="-40" b="1">
                <a:latin typeface="Tahoma"/>
                <a:cs typeface="Tahoma"/>
              </a:rPr>
              <a:t>batteries</a:t>
            </a:r>
            <a:r>
              <a:rPr dirty="0" sz="900" spc="-40">
                <a:latin typeface="Segoe UI Emoji"/>
                <a:cs typeface="Segoe UI Emoji"/>
              </a:rPr>
              <a:t>,</a:t>
            </a:r>
            <a:r>
              <a:rPr dirty="0" sz="900" spc="-5">
                <a:latin typeface="Segoe UI Emoji"/>
                <a:cs typeface="Segoe UI Emoji"/>
              </a:rPr>
              <a:t> </a:t>
            </a:r>
            <a:r>
              <a:rPr dirty="0" sz="900">
                <a:latin typeface="Segoe UI Emoji"/>
                <a:cs typeface="Segoe UI Emoji"/>
              </a:rPr>
              <a:t>which</a:t>
            </a:r>
            <a:r>
              <a:rPr dirty="0" sz="900" spc="-20">
                <a:latin typeface="Segoe UI Emoji"/>
                <a:cs typeface="Segoe UI Emoji"/>
              </a:rPr>
              <a:t> offer</a:t>
            </a:r>
            <a:endParaRPr sz="900">
              <a:latin typeface="Segoe UI Emoji"/>
              <a:cs typeface="Segoe UI Emoji"/>
            </a:endParaRPr>
          </a:p>
          <a:p>
            <a:pPr marL="184150">
              <a:lnSpc>
                <a:spcPts val="1065"/>
              </a:lnSpc>
              <a:spcBef>
                <a:spcPts val="45"/>
              </a:spcBef>
            </a:pPr>
            <a:r>
              <a:rPr dirty="0" sz="900" spc="-20">
                <a:latin typeface="Segoe UI Emoji"/>
                <a:cs typeface="Segoe UI Emoji"/>
              </a:rPr>
              <a:t>advantages</a:t>
            </a:r>
            <a:r>
              <a:rPr dirty="0" sz="900" spc="-60">
                <a:latin typeface="Segoe UI Emoji"/>
                <a:cs typeface="Segoe UI Emoji"/>
              </a:rPr>
              <a:t> </a:t>
            </a:r>
            <a:r>
              <a:rPr dirty="0" sz="900">
                <a:latin typeface="Segoe UI Emoji"/>
                <a:cs typeface="Segoe UI Emoji"/>
              </a:rPr>
              <a:t>in</a:t>
            </a:r>
            <a:r>
              <a:rPr dirty="0" sz="900" spc="-5">
                <a:latin typeface="Segoe UI Emoji"/>
                <a:cs typeface="Segoe UI Emoji"/>
              </a:rPr>
              <a:t> </a:t>
            </a:r>
            <a:r>
              <a:rPr dirty="0" sz="900" spc="-65" b="1">
                <a:latin typeface="Tahoma"/>
                <a:cs typeface="Tahoma"/>
              </a:rPr>
              <a:t>energy</a:t>
            </a:r>
            <a:r>
              <a:rPr dirty="0" sz="900" spc="5" b="1">
                <a:latin typeface="Tahoma"/>
                <a:cs typeface="Tahoma"/>
              </a:rPr>
              <a:t> </a:t>
            </a:r>
            <a:r>
              <a:rPr dirty="0" sz="900" spc="-55" b="1">
                <a:latin typeface="Tahoma"/>
                <a:cs typeface="Tahoma"/>
              </a:rPr>
              <a:t>density</a:t>
            </a:r>
            <a:r>
              <a:rPr dirty="0" sz="900" spc="-45" b="1">
                <a:latin typeface="Tahoma"/>
                <a:cs typeface="Tahoma"/>
              </a:rPr>
              <a:t> </a:t>
            </a:r>
            <a:r>
              <a:rPr dirty="0" sz="900" spc="-25">
                <a:latin typeface="Segoe UI Emoji"/>
                <a:cs typeface="Segoe UI Emoji"/>
              </a:rPr>
              <a:t>and</a:t>
            </a:r>
            <a:endParaRPr sz="900">
              <a:latin typeface="Segoe UI Emoji"/>
              <a:cs typeface="Segoe UI Emoji"/>
            </a:endParaRPr>
          </a:p>
          <a:p>
            <a:pPr marL="184150">
              <a:lnSpc>
                <a:spcPts val="1065"/>
              </a:lnSpc>
            </a:pPr>
            <a:r>
              <a:rPr dirty="0" sz="900" spc="-65" b="1">
                <a:latin typeface="Tahoma"/>
                <a:cs typeface="Tahoma"/>
              </a:rPr>
              <a:t>longevity </a:t>
            </a:r>
            <a:r>
              <a:rPr dirty="0" sz="900" spc="-10">
                <a:latin typeface="Segoe UI Emoji"/>
                <a:cs typeface="Segoe UI Emoji"/>
              </a:rPr>
              <a:t>over</a:t>
            </a:r>
            <a:r>
              <a:rPr dirty="0" sz="900" spc="-70">
                <a:latin typeface="Segoe UI Emoji"/>
                <a:cs typeface="Segoe UI Emoji"/>
              </a:rPr>
              <a:t> </a:t>
            </a:r>
            <a:r>
              <a:rPr dirty="0" sz="900" spc="-10">
                <a:latin typeface="Segoe UI Emoji"/>
                <a:cs typeface="Segoe UI Emoji"/>
              </a:rPr>
              <a:t>traditional</a:t>
            </a:r>
            <a:r>
              <a:rPr dirty="0" sz="900" spc="10">
                <a:latin typeface="Segoe UI Emoji"/>
                <a:cs typeface="Segoe UI Emoji"/>
              </a:rPr>
              <a:t> </a:t>
            </a:r>
            <a:r>
              <a:rPr dirty="0" sz="900" spc="-10">
                <a:latin typeface="Segoe UI Emoji"/>
                <a:cs typeface="Segoe UI Emoji"/>
              </a:rPr>
              <a:t>batteries</a:t>
            </a:r>
            <a:endParaRPr sz="900">
              <a:latin typeface="Segoe UI Emoji"/>
              <a:cs typeface="Segoe UI Emoji"/>
            </a:endParaRPr>
          </a:p>
          <a:p>
            <a:pPr algn="just" marL="184150" marR="28575" indent="-172085">
              <a:lnSpc>
                <a:spcPts val="1050"/>
              </a:lnSpc>
              <a:spcBef>
                <a:spcPts val="710"/>
              </a:spcBef>
              <a:buFont typeface="Arial MT"/>
              <a:buChar char="•"/>
              <a:tabLst>
                <a:tab pos="184150" algn="l"/>
              </a:tabLst>
            </a:pPr>
            <a:r>
              <a:rPr dirty="0" sz="900" spc="-45">
                <a:latin typeface="Segoe UI Emoji"/>
                <a:cs typeface="Segoe UI Emoji"/>
              </a:rPr>
              <a:t>The</a:t>
            </a:r>
            <a:r>
              <a:rPr dirty="0" sz="900" spc="25">
                <a:latin typeface="Segoe UI Emoji"/>
                <a:cs typeface="Segoe UI Emoji"/>
              </a:rPr>
              <a:t> </a:t>
            </a:r>
            <a:r>
              <a:rPr dirty="0" sz="900" spc="-10">
                <a:latin typeface="Segoe UI Emoji"/>
                <a:cs typeface="Segoe UI Emoji"/>
              </a:rPr>
              <a:t>company</a:t>
            </a:r>
            <a:r>
              <a:rPr dirty="0" sz="900" spc="10">
                <a:latin typeface="Segoe UI Emoji"/>
                <a:cs typeface="Segoe UI Emoji"/>
              </a:rPr>
              <a:t> </a:t>
            </a:r>
            <a:r>
              <a:rPr dirty="0" sz="900">
                <a:latin typeface="Segoe UI Emoji"/>
                <a:cs typeface="Segoe UI Emoji"/>
              </a:rPr>
              <a:t>is</a:t>
            </a:r>
            <a:r>
              <a:rPr dirty="0" sz="900" spc="-25">
                <a:latin typeface="Segoe UI Emoji"/>
                <a:cs typeface="Segoe UI Emoji"/>
              </a:rPr>
              <a:t> </a:t>
            </a:r>
            <a:r>
              <a:rPr dirty="0" sz="900" spc="-20">
                <a:latin typeface="Segoe UI Emoji"/>
                <a:cs typeface="Segoe UI Emoji"/>
              </a:rPr>
              <a:t>collaborating</a:t>
            </a:r>
            <a:r>
              <a:rPr dirty="0" sz="900" spc="-25">
                <a:latin typeface="Segoe UI Emoji"/>
                <a:cs typeface="Segoe UI Emoji"/>
              </a:rPr>
              <a:t> </a:t>
            </a:r>
            <a:r>
              <a:rPr dirty="0" sz="900" spc="-20">
                <a:latin typeface="Segoe UI Emoji"/>
                <a:cs typeface="Segoe UI Emoji"/>
              </a:rPr>
              <a:t>with </a:t>
            </a:r>
            <a:r>
              <a:rPr dirty="0" sz="900" spc="-50" b="1">
                <a:latin typeface="Tahoma"/>
                <a:cs typeface="Tahoma"/>
              </a:rPr>
              <a:t>research</a:t>
            </a:r>
            <a:r>
              <a:rPr dirty="0" sz="900" spc="-20" b="1">
                <a:latin typeface="Tahoma"/>
                <a:cs typeface="Tahoma"/>
              </a:rPr>
              <a:t> </a:t>
            </a:r>
            <a:r>
              <a:rPr dirty="0" sz="900" spc="-50" b="1">
                <a:latin typeface="Tahoma"/>
                <a:cs typeface="Tahoma"/>
              </a:rPr>
              <a:t>institutions</a:t>
            </a:r>
            <a:r>
              <a:rPr dirty="0" sz="900" spc="25" b="1">
                <a:latin typeface="Tahoma"/>
                <a:cs typeface="Tahoma"/>
              </a:rPr>
              <a:t> </a:t>
            </a:r>
            <a:r>
              <a:rPr dirty="0" sz="900" spc="-50">
                <a:latin typeface="Segoe UI Emoji"/>
                <a:cs typeface="Segoe UI Emoji"/>
              </a:rPr>
              <a:t>to</a:t>
            </a:r>
            <a:r>
              <a:rPr dirty="0" sz="900" spc="40">
                <a:latin typeface="Segoe UI Emoji"/>
                <a:cs typeface="Segoe UI Emoji"/>
              </a:rPr>
              <a:t> </a:t>
            </a:r>
            <a:r>
              <a:rPr dirty="0" sz="900" spc="-10">
                <a:latin typeface="Segoe UI Emoji"/>
                <a:cs typeface="Segoe UI Emoji"/>
              </a:rPr>
              <a:t>advance solid-</a:t>
            </a:r>
            <a:r>
              <a:rPr dirty="0" sz="900">
                <a:latin typeface="Segoe UI Emoji"/>
                <a:cs typeface="Segoe UI Emoji"/>
              </a:rPr>
              <a:t>state</a:t>
            </a:r>
            <a:r>
              <a:rPr dirty="0" sz="900" spc="-5">
                <a:latin typeface="Segoe UI Emoji"/>
                <a:cs typeface="Segoe UI Emoji"/>
              </a:rPr>
              <a:t> </a:t>
            </a:r>
            <a:r>
              <a:rPr dirty="0" sz="900" spc="-25">
                <a:latin typeface="Segoe UI Emoji"/>
                <a:cs typeface="Segoe UI Emoji"/>
              </a:rPr>
              <a:t>battery</a:t>
            </a:r>
            <a:r>
              <a:rPr dirty="0" sz="900" spc="-5">
                <a:latin typeface="Segoe UI Emoji"/>
                <a:cs typeface="Segoe UI Emoji"/>
              </a:rPr>
              <a:t> </a:t>
            </a:r>
            <a:r>
              <a:rPr dirty="0" sz="900" spc="-10">
                <a:latin typeface="Segoe UI Emoji"/>
                <a:cs typeface="Segoe UI Emoji"/>
              </a:rPr>
              <a:t>technology</a:t>
            </a:r>
            <a:endParaRPr sz="900">
              <a:latin typeface="Segoe UI Emoji"/>
              <a:cs typeface="Segoe UI Emoji"/>
            </a:endParaRPr>
          </a:p>
        </p:txBody>
      </p:sp>
      <p:sp>
        <p:nvSpPr>
          <p:cNvPr id="25" name="object 25" descr=""/>
          <p:cNvSpPr txBox="1"/>
          <p:nvPr/>
        </p:nvSpPr>
        <p:spPr>
          <a:xfrm>
            <a:off x="4408170" y="2720403"/>
            <a:ext cx="1909445" cy="10598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84150" indent="-171450">
              <a:lnSpc>
                <a:spcPts val="1065"/>
              </a:lnSpc>
              <a:spcBef>
                <a:spcPts val="100"/>
              </a:spcBef>
              <a:buFont typeface="Arial MT"/>
              <a:buChar char="•"/>
              <a:tabLst>
                <a:tab pos="184150" algn="l"/>
              </a:tabLst>
            </a:pPr>
            <a:r>
              <a:rPr dirty="0" sz="900">
                <a:latin typeface="Segoe UI Emoji"/>
                <a:cs typeface="Segoe UI Emoji"/>
              </a:rPr>
              <a:t>SK</a:t>
            </a:r>
            <a:r>
              <a:rPr dirty="0" sz="900" spc="-50">
                <a:latin typeface="Segoe UI Emoji"/>
                <a:cs typeface="Segoe UI Emoji"/>
              </a:rPr>
              <a:t> </a:t>
            </a:r>
            <a:r>
              <a:rPr dirty="0" sz="900">
                <a:latin typeface="Segoe UI Emoji"/>
                <a:cs typeface="Segoe UI Emoji"/>
              </a:rPr>
              <a:t>On’s</a:t>
            </a:r>
            <a:r>
              <a:rPr dirty="0" sz="900" spc="-50">
                <a:latin typeface="Segoe UI Emoji"/>
                <a:cs typeface="Segoe UI Emoji"/>
              </a:rPr>
              <a:t> </a:t>
            </a:r>
            <a:r>
              <a:rPr dirty="0" sz="900" spc="-10">
                <a:latin typeface="Segoe UI Emoji"/>
                <a:cs typeface="Segoe UI Emoji"/>
              </a:rPr>
              <a:t>production</a:t>
            </a:r>
            <a:r>
              <a:rPr dirty="0" sz="900" spc="-25">
                <a:latin typeface="Segoe UI Emoji"/>
                <a:cs typeface="Segoe UI Emoji"/>
              </a:rPr>
              <a:t> </a:t>
            </a:r>
            <a:r>
              <a:rPr dirty="0" sz="900">
                <a:latin typeface="Segoe UI Emoji"/>
                <a:cs typeface="Segoe UI Emoji"/>
              </a:rPr>
              <a:t>is</a:t>
            </a:r>
            <a:r>
              <a:rPr dirty="0" sz="900" spc="-40">
                <a:latin typeface="Segoe UI Emoji"/>
                <a:cs typeface="Segoe UI Emoji"/>
              </a:rPr>
              <a:t> </a:t>
            </a:r>
            <a:r>
              <a:rPr dirty="0" sz="900" spc="-10" b="1">
                <a:latin typeface="Tahoma"/>
                <a:cs typeface="Tahoma"/>
              </a:rPr>
              <a:t>deeply</a:t>
            </a:r>
            <a:endParaRPr sz="900">
              <a:latin typeface="Tahoma"/>
              <a:cs typeface="Tahoma"/>
            </a:endParaRPr>
          </a:p>
          <a:p>
            <a:pPr marL="184150">
              <a:lnSpc>
                <a:spcPts val="1065"/>
              </a:lnSpc>
            </a:pPr>
            <a:r>
              <a:rPr dirty="0" sz="900" spc="-45" b="1">
                <a:latin typeface="Tahoma"/>
                <a:cs typeface="Tahoma"/>
              </a:rPr>
              <a:t>reliant</a:t>
            </a:r>
            <a:r>
              <a:rPr dirty="0" sz="900" spc="-120" b="1">
                <a:latin typeface="Tahoma"/>
                <a:cs typeface="Tahoma"/>
              </a:rPr>
              <a:t> </a:t>
            </a:r>
            <a:r>
              <a:rPr dirty="0" sz="900" spc="-55" b="1">
                <a:latin typeface="Tahoma"/>
                <a:cs typeface="Tahoma"/>
              </a:rPr>
              <a:t>on</a:t>
            </a:r>
            <a:r>
              <a:rPr dirty="0" sz="900" spc="-10" b="1">
                <a:latin typeface="Tahoma"/>
                <a:cs typeface="Tahoma"/>
              </a:rPr>
              <a:t> </a:t>
            </a:r>
            <a:r>
              <a:rPr dirty="0" sz="900" spc="-50" b="1">
                <a:latin typeface="Tahoma"/>
                <a:cs typeface="Tahoma"/>
              </a:rPr>
              <a:t>its</a:t>
            </a:r>
            <a:r>
              <a:rPr dirty="0" sz="900" spc="-25" b="1">
                <a:latin typeface="Tahoma"/>
                <a:cs typeface="Tahoma"/>
              </a:rPr>
              <a:t> </a:t>
            </a:r>
            <a:r>
              <a:rPr dirty="0" sz="900" spc="-55" b="1">
                <a:latin typeface="Tahoma"/>
                <a:cs typeface="Tahoma"/>
              </a:rPr>
              <a:t>robust</a:t>
            </a:r>
            <a:r>
              <a:rPr dirty="0" sz="900" spc="-35" b="1">
                <a:latin typeface="Tahoma"/>
                <a:cs typeface="Tahoma"/>
              </a:rPr>
              <a:t> </a:t>
            </a:r>
            <a:r>
              <a:rPr dirty="0" sz="900" spc="-10" b="1">
                <a:latin typeface="Tahoma"/>
                <a:cs typeface="Tahoma"/>
              </a:rPr>
              <a:t>supply</a:t>
            </a:r>
            <a:endParaRPr sz="900">
              <a:latin typeface="Tahoma"/>
              <a:cs typeface="Tahoma"/>
            </a:endParaRPr>
          </a:p>
          <a:p>
            <a:pPr marL="184150">
              <a:lnSpc>
                <a:spcPts val="1065"/>
              </a:lnSpc>
              <a:spcBef>
                <a:spcPts val="45"/>
              </a:spcBef>
            </a:pPr>
            <a:r>
              <a:rPr dirty="0" sz="900" spc="-30" b="1">
                <a:latin typeface="Tahoma"/>
                <a:cs typeface="Tahoma"/>
              </a:rPr>
              <a:t>chain</a:t>
            </a:r>
            <a:r>
              <a:rPr dirty="0" sz="900" spc="-30">
                <a:latin typeface="Segoe UI Emoji"/>
                <a:cs typeface="Segoe UI Emoji"/>
              </a:rPr>
              <a:t>,</a:t>
            </a:r>
            <a:r>
              <a:rPr dirty="0" sz="900" spc="-35">
                <a:latin typeface="Segoe UI Emoji"/>
                <a:cs typeface="Segoe UI Emoji"/>
              </a:rPr>
              <a:t> </a:t>
            </a:r>
            <a:r>
              <a:rPr dirty="0" sz="900">
                <a:latin typeface="Segoe UI Emoji"/>
                <a:cs typeface="Segoe UI Emoji"/>
              </a:rPr>
              <a:t>which</a:t>
            </a:r>
            <a:r>
              <a:rPr dirty="0" sz="900" spc="-40">
                <a:latin typeface="Segoe UI Emoji"/>
                <a:cs typeface="Segoe UI Emoji"/>
              </a:rPr>
              <a:t> </a:t>
            </a:r>
            <a:r>
              <a:rPr dirty="0" sz="900">
                <a:latin typeface="Segoe UI Emoji"/>
                <a:cs typeface="Segoe UI Emoji"/>
              </a:rPr>
              <a:t>is</a:t>
            </a:r>
            <a:r>
              <a:rPr dirty="0" sz="900" spc="-70">
                <a:latin typeface="Segoe UI Emoji"/>
                <a:cs typeface="Segoe UI Emoji"/>
              </a:rPr>
              <a:t> </a:t>
            </a:r>
            <a:r>
              <a:rPr dirty="0" sz="900" spc="-20">
                <a:latin typeface="Segoe UI Emoji"/>
                <a:cs typeface="Segoe UI Emoji"/>
              </a:rPr>
              <a:t>designed</a:t>
            </a:r>
            <a:r>
              <a:rPr dirty="0" sz="900" spc="35">
                <a:latin typeface="Segoe UI Emoji"/>
                <a:cs typeface="Segoe UI Emoji"/>
              </a:rPr>
              <a:t> </a:t>
            </a:r>
            <a:r>
              <a:rPr dirty="0" sz="900" spc="-50">
                <a:latin typeface="Segoe UI Emoji"/>
                <a:cs typeface="Segoe UI Emoji"/>
              </a:rPr>
              <a:t>to</a:t>
            </a:r>
            <a:r>
              <a:rPr dirty="0" sz="900" spc="35">
                <a:latin typeface="Segoe UI Emoji"/>
                <a:cs typeface="Segoe UI Emoji"/>
              </a:rPr>
              <a:t> </a:t>
            </a:r>
            <a:r>
              <a:rPr dirty="0" sz="900" spc="-10">
                <a:latin typeface="Segoe UI Emoji"/>
                <a:cs typeface="Segoe UI Emoji"/>
              </a:rPr>
              <a:t>secure</a:t>
            </a:r>
            <a:endParaRPr sz="900">
              <a:latin typeface="Segoe UI Emoji"/>
              <a:cs typeface="Segoe UI Emoji"/>
            </a:endParaRPr>
          </a:p>
          <a:p>
            <a:pPr marL="184150">
              <a:lnSpc>
                <a:spcPts val="1065"/>
              </a:lnSpc>
            </a:pPr>
            <a:r>
              <a:rPr dirty="0" sz="900">
                <a:latin typeface="Segoe UI Emoji"/>
                <a:cs typeface="Segoe UI Emoji"/>
              </a:rPr>
              <a:t>essential</a:t>
            </a:r>
            <a:r>
              <a:rPr dirty="0" sz="900" spc="10">
                <a:latin typeface="Segoe UI Emoji"/>
                <a:cs typeface="Segoe UI Emoji"/>
              </a:rPr>
              <a:t> </a:t>
            </a:r>
            <a:r>
              <a:rPr dirty="0" sz="900" spc="-20">
                <a:latin typeface="Segoe UI Emoji"/>
                <a:cs typeface="Segoe UI Emoji"/>
              </a:rPr>
              <a:t>raw</a:t>
            </a:r>
            <a:r>
              <a:rPr dirty="0" sz="900" spc="-40">
                <a:latin typeface="Segoe UI Emoji"/>
                <a:cs typeface="Segoe UI Emoji"/>
              </a:rPr>
              <a:t> </a:t>
            </a:r>
            <a:r>
              <a:rPr dirty="0" sz="900" spc="-10">
                <a:latin typeface="Segoe UI Emoji"/>
                <a:cs typeface="Segoe UI Emoji"/>
              </a:rPr>
              <a:t>materials</a:t>
            </a:r>
            <a:endParaRPr sz="900">
              <a:latin typeface="Segoe UI Emoji"/>
              <a:cs typeface="Segoe UI Emoji"/>
            </a:endParaRPr>
          </a:p>
          <a:p>
            <a:pPr marL="184150" marR="43815" indent="-172085">
              <a:lnSpc>
                <a:spcPct val="97400"/>
              </a:lnSpc>
              <a:spcBef>
                <a:spcPts val="675"/>
              </a:spcBef>
              <a:buFont typeface="Arial MT"/>
              <a:buChar char="•"/>
              <a:tabLst>
                <a:tab pos="184150" algn="l"/>
              </a:tabLst>
            </a:pPr>
            <a:r>
              <a:rPr dirty="0" sz="900">
                <a:latin typeface="Segoe UI Emoji"/>
                <a:cs typeface="Segoe UI Emoji"/>
              </a:rPr>
              <a:t>SK</a:t>
            </a:r>
            <a:r>
              <a:rPr dirty="0" sz="900" spc="-70">
                <a:latin typeface="Segoe UI Emoji"/>
                <a:cs typeface="Segoe UI Emoji"/>
              </a:rPr>
              <a:t> </a:t>
            </a:r>
            <a:r>
              <a:rPr dirty="0" sz="900" spc="-25">
                <a:latin typeface="Segoe UI Emoji"/>
                <a:cs typeface="Segoe UI Emoji"/>
              </a:rPr>
              <a:t>On</a:t>
            </a:r>
            <a:r>
              <a:rPr dirty="0" sz="900" spc="-55">
                <a:latin typeface="Segoe UI Emoji"/>
                <a:cs typeface="Segoe UI Emoji"/>
              </a:rPr>
              <a:t> </a:t>
            </a:r>
            <a:r>
              <a:rPr dirty="0" sz="900">
                <a:latin typeface="Segoe UI Emoji"/>
                <a:cs typeface="Segoe UI Emoji"/>
              </a:rPr>
              <a:t>collaborates</a:t>
            </a:r>
            <a:r>
              <a:rPr dirty="0" sz="900" spc="-70">
                <a:latin typeface="Segoe UI Emoji"/>
                <a:cs typeface="Segoe UI Emoji"/>
              </a:rPr>
              <a:t> </a:t>
            </a:r>
            <a:r>
              <a:rPr dirty="0" sz="900" spc="-10">
                <a:latin typeface="Segoe UI Emoji"/>
                <a:cs typeface="Segoe UI Emoji"/>
              </a:rPr>
              <a:t>with</a:t>
            </a:r>
            <a:r>
              <a:rPr dirty="0" sz="900" spc="5">
                <a:latin typeface="Segoe UI Emoji"/>
                <a:cs typeface="Segoe UI Emoji"/>
              </a:rPr>
              <a:t> </a:t>
            </a:r>
            <a:r>
              <a:rPr dirty="0" sz="900" spc="-10" b="1">
                <a:latin typeface="Tahoma"/>
                <a:cs typeface="Tahoma"/>
              </a:rPr>
              <a:t>material </a:t>
            </a:r>
            <a:r>
              <a:rPr dirty="0" sz="900" spc="-40" b="1">
                <a:latin typeface="Tahoma"/>
                <a:cs typeface="Tahoma"/>
              </a:rPr>
              <a:t>suppliers</a:t>
            </a:r>
            <a:r>
              <a:rPr dirty="0" sz="900" spc="-60" b="1">
                <a:latin typeface="Tahoma"/>
                <a:cs typeface="Tahoma"/>
              </a:rPr>
              <a:t> </a:t>
            </a:r>
            <a:r>
              <a:rPr dirty="0" sz="900" spc="-25">
                <a:latin typeface="Segoe UI Emoji"/>
                <a:cs typeface="Segoe UI Emoji"/>
              </a:rPr>
              <a:t>to</a:t>
            </a:r>
            <a:r>
              <a:rPr dirty="0" sz="900" spc="-55">
                <a:latin typeface="Segoe UI Emoji"/>
                <a:cs typeface="Segoe UI Emoji"/>
              </a:rPr>
              <a:t> </a:t>
            </a:r>
            <a:r>
              <a:rPr dirty="0" sz="900">
                <a:latin typeface="Segoe UI Emoji"/>
                <a:cs typeface="Segoe UI Emoji"/>
              </a:rPr>
              <a:t>ensure</a:t>
            </a:r>
            <a:r>
              <a:rPr dirty="0" sz="900" spc="-110">
                <a:latin typeface="Segoe UI Emoji"/>
                <a:cs typeface="Segoe UI Emoji"/>
              </a:rPr>
              <a:t> </a:t>
            </a:r>
            <a:r>
              <a:rPr dirty="0" sz="900">
                <a:latin typeface="Segoe UI Emoji"/>
                <a:cs typeface="Segoe UI Emoji"/>
              </a:rPr>
              <a:t>that </a:t>
            </a:r>
            <a:r>
              <a:rPr dirty="0" sz="900" spc="-25">
                <a:latin typeface="Segoe UI Emoji"/>
                <a:cs typeface="Segoe UI Emoji"/>
              </a:rPr>
              <a:t>the raw </a:t>
            </a:r>
            <a:r>
              <a:rPr dirty="0" sz="900">
                <a:latin typeface="Segoe UI Emoji"/>
                <a:cs typeface="Segoe UI Emoji"/>
              </a:rPr>
              <a:t>materials</a:t>
            </a:r>
            <a:r>
              <a:rPr dirty="0" sz="900" spc="-70">
                <a:latin typeface="Segoe UI Emoji"/>
                <a:cs typeface="Segoe UI Emoji"/>
              </a:rPr>
              <a:t> </a:t>
            </a:r>
            <a:r>
              <a:rPr dirty="0" sz="900">
                <a:latin typeface="Segoe UI Emoji"/>
                <a:cs typeface="Segoe UI Emoji"/>
              </a:rPr>
              <a:t>are</a:t>
            </a:r>
            <a:r>
              <a:rPr dirty="0" sz="900" spc="-25">
                <a:latin typeface="Segoe UI Emoji"/>
                <a:cs typeface="Segoe UI Emoji"/>
              </a:rPr>
              <a:t> </a:t>
            </a:r>
            <a:r>
              <a:rPr dirty="0" sz="900">
                <a:latin typeface="Segoe UI Emoji"/>
                <a:cs typeface="Segoe UI Emoji"/>
              </a:rPr>
              <a:t>sustainably</a:t>
            </a:r>
            <a:r>
              <a:rPr dirty="0" sz="900" spc="-35">
                <a:latin typeface="Segoe UI Emoji"/>
                <a:cs typeface="Segoe UI Emoji"/>
              </a:rPr>
              <a:t> </a:t>
            </a:r>
            <a:r>
              <a:rPr dirty="0" sz="900" spc="-10">
                <a:latin typeface="Segoe UI Emoji"/>
                <a:cs typeface="Segoe UI Emoji"/>
              </a:rPr>
              <a:t>sourced</a:t>
            </a:r>
            <a:endParaRPr sz="900">
              <a:latin typeface="Segoe UI Emoji"/>
              <a:cs typeface="Segoe UI Emoji"/>
            </a:endParaRPr>
          </a:p>
        </p:txBody>
      </p:sp>
      <p:sp>
        <p:nvSpPr>
          <p:cNvPr id="26" name="object 26" descr=""/>
          <p:cNvSpPr txBox="1"/>
          <p:nvPr/>
        </p:nvSpPr>
        <p:spPr>
          <a:xfrm>
            <a:off x="4500879" y="1215072"/>
            <a:ext cx="1673225" cy="12795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r" marL="182880" marR="28575" indent="-182880">
              <a:lnSpc>
                <a:spcPts val="1065"/>
              </a:lnSpc>
              <a:spcBef>
                <a:spcPts val="100"/>
              </a:spcBef>
              <a:buFont typeface="Arial MT"/>
              <a:buChar char="•"/>
              <a:tabLst>
                <a:tab pos="182880" algn="l"/>
              </a:tabLst>
            </a:pPr>
            <a:r>
              <a:rPr dirty="0" sz="900" spc="-25">
                <a:latin typeface="Segoe UI Emoji"/>
                <a:cs typeface="Segoe UI Emoji"/>
              </a:rPr>
              <a:t>Manufacturing</a:t>
            </a:r>
            <a:r>
              <a:rPr dirty="0" sz="900" spc="5">
                <a:latin typeface="Segoe UI Emoji"/>
                <a:cs typeface="Segoe UI Emoji"/>
              </a:rPr>
              <a:t> </a:t>
            </a:r>
            <a:r>
              <a:rPr dirty="0" sz="900" spc="-45" b="1">
                <a:latin typeface="Tahoma"/>
                <a:cs typeface="Tahoma"/>
              </a:rPr>
              <a:t>of</a:t>
            </a:r>
            <a:r>
              <a:rPr dirty="0" sz="900" spc="-30" b="1">
                <a:latin typeface="Tahoma"/>
                <a:cs typeface="Tahoma"/>
              </a:rPr>
              <a:t> </a:t>
            </a:r>
            <a:r>
              <a:rPr dirty="0" sz="900" spc="-55" b="1">
                <a:latin typeface="Tahoma"/>
                <a:cs typeface="Tahoma"/>
              </a:rPr>
              <a:t>lithium-</a:t>
            </a:r>
            <a:r>
              <a:rPr dirty="0" sz="900" spc="-25" b="1">
                <a:latin typeface="Tahoma"/>
                <a:cs typeface="Tahoma"/>
              </a:rPr>
              <a:t>ion</a:t>
            </a:r>
            <a:endParaRPr sz="900">
              <a:latin typeface="Tahoma"/>
              <a:cs typeface="Tahoma"/>
            </a:endParaRPr>
          </a:p>
          <a:p>
            <a:pPr algn="r" marR="5080">
              <a:lnSpc>
                <a:spcPts val="1065"/>
              </a:lnSpc>
            </a:pPr>
            <a:r>
              <a:rPr dirty="0" sz="900" spc="-50" b="1">
                <a:latin typeface="Tahoma"/>
                <a:cs typeface="Tahoma"/>
              </a:rPr>
              <a:t>batteries</a:t>
            </a:r>
            <a:r>
              <a:rPr dirty="0" sz="900" spc="-5" b="1">
                <a:latin typeface="Tahoma"/>
                <a:cs typeface="Tahoma"/>
              </a:rPr>
              <a:t> </a:t>
            </a:r>
            <a:r>
              <a:rPr dirty="0" sz="900" spc="-25">
                <a:latin typeface="Segoe UI Emoji"/>
                <a:cs typeface="Segoe UI Emoji"/>
              </a:rPr>
              <a:t>for</a:t>
            </a:r>
            <a:r>
              <a:rPr dirty="0" sz="900" spc="25">
                <a:latin typeface="Segoe UI Emoji"/>
                <a:cs typeface="Segoe UI Emoji"/>
              </a:rPr>
              <a:t> </a:t>
            </a:r>
            <a:r>
              <a:rPr dirty="0" sz="900">
                <a:latin typeface="Segoe UI Emoji"/>
                <a:cs typeface="Segoe UI Emoji"/>
              </a:rPr>
              <a:t>electric</a:t>
            </a:r>
            <a:r>
              <a:rPr dirty="0" sz="900" spc="-5">
                <a:latin typeface="Segoe UI Emoji"/>
                <a:cs typeface="Segoe UI Emoji"/>
              </a:rPr>
              <a:t> </a:t>
            </a:r>
            <a:r>
              <a:rPr dirty="0" sz="900" spc="-10">
                <a:latin typeface="Segoe UI Emoji"/>
                <a:cs typeface="Segoe UI Emoji"/>
              </a:rPr>
              <a:t>vehicles</a:t>
            </a:r>
            <a:endParaRPr sz="900">
              <a:latin typeface="Segoe UI Emoji"/>
              <a:cs typeface="Segoe UI Emoji"/>
            </a:endParaRPr>
          </a:p>
          <a:p>
            <a:pPr marL="195580" marR="5715" indent="-183515">
              <a:lnSpc>
                <a:spcPct val="99700"/>
              </a:lnSpc>
              <a:spcBef>
                <a:spcPts val="650"/>
              </a:spcBef>
              <a:buFont typeface="Arial MT"/>
              <a:buChar char="•"/>
              <a:tabLst>
                <a:tab pos="195580" algn="l"/>
              </a:tabLst>
            </a:pPr>
            <a:r>
              <a:rPr dirty="0" sz="900" spc="-40">
                <a:latin typeface="Segoe UI Emoji"/>
                <a:cs typeface="Segoe UI Emoji"/>
              </a:rPr>
              <a:t>The</a:t>
            </a:r>
            <a:r>
              <a:rPr dirty="0" sz="900" spc="-15">
                <a:latin typeface="Segoe UI Emoji"/>
                <a:cs typeface="Segoe UI Emoji"/>
              </a:rPr>
              <a:t> </a:t>
            </a:r>
            <a:r>
              <a:rPr dirty="0" sz="900">
                <a:latin typeface="Segoe UI Emoji"/>
                <a:cs typeface="Segoe UI Emoji"/>
              </a:rPr>
              <a:t>company’s</a:t>
            </a:r>
            <a:r>
              <a:rPr dirty="0" sz="900" spc="-50">
                <a:latin typeface="Segoe UI Emoji"/>
                <a:cs typeface="Segoe UI Emoji"/>
              </a:rPr>
              <a:t> </a:t>
            </a:r>
            <a:r>
              <a:rPr dirty="0" sz="900" spc="-10">
                <a:latin typeface="Segoe UI Emoji"/>
                <a:cs typeface="Segoe UI Emoji"/>
              </a:rPr>
              <a:t>business model</a:t>
            </a:r>
            <a:r>
              <a:rPr dirty="0" sz="900" spc="-35">
                <a:latin typeface="Segoe UI Emoji"/>
                <a:cs typeface="Segoe UI Emoji"/>
              </a:rPr>
              <a:t> </a:t>
            </a:r>
            <a:r>
              <a:rPr dirty="0" sz="900">
                <a:latin typeface="Segoe UI Emoji"/>
                <a:cs typeface="Segoe UI Emoji"/>
              </a:rPr>
              <a:t>includes</a:t>
            </a:r>
            <a:r>
              <a:rPr dirty="0" sz="900" spc="-35">
                <a:latin typeface="Segoe UI Emoji"/>
                <a:cs typeface="Segoe UI Emoji"/>
              </a:rPr>
              <a:t> </a:t>
            </a:r>
            <a:r>
              <a:rPr dirty="0" sz="900" spc="-10" b="1">
                <a:latin typeface="Tahoma"/>
                <a:cs typeface="Tahoma"/>
              </a:rPr>
              <a:t>continuous </a:t>
            </a:r>
            <a:r>
              <a:rPr dirty="0" sz="900" spc="-55" b="1">
                <a:latin typeface="Tahoma"/>
                <a:cs typeface="Tahoma"/>
              </a:rPr>
              <a:t>investment</a:t>
            </a:r>
            <a:r>
              <a:rPr dirty="0" sz="900" spc="-30" b="1">
                <a:latin typeface="Tahoma"/>
                <a:cs typeface="Tahoma"/>
              </a:rPr>
              <a:t> </a:t>
            </a:r>
            <a:r>
              <a:rPr dirty="0" sz="900" spc="-65" b="1">
                <a:latin typeface="Tahoma"/>
                <a:cs typeface="Tahoma"/>
              </a:rPr>
              <a:t>in</a:t>
            </a:r>
            <a:r>
              <a:rPr dirty="0" sz="900" spc="-85" b="1">
                <a:latin typeface="Tahoma"/>
                <a:cs typeface="Tahoma"/>
              </a:rPr>
              <a:t> </a:t>
            </a:r>
            <a:r>
              <a:rPr dirty="0" sz="900" b="1">
                <a:latin typeface="Tahoma"/>
                <a:cs typeface="Tahoma"/>
              </a:rPr>
              <a:t>RsD</a:t>
            </a:r>
            <a:r>
              <a:rPr dirty="0" sz="900" spc="-35" b="1">
                <a:latin typeface="Tahoma"/>
                <a:cs typeface="Tahoma"/>
              </a:rPr>
              <a:t> </a:t>
            </a:r>
            <a:r>
              <a:rPr dirty="0" sz="900" spc="-25">
                <a:latin typeface="Segoe UI Emoji"/>
                <a:cs typeface="Segoe UI Emoji"/>
              </a:rPr>
              <a:t>to </a:t>
            </a:r>
            <a:r>
              <a:rPr dirty="0" sz="900" spc="-10">
                <a:latin typeface="Segoe UI Emoji"/>
                <a:cs typeface="Segoe UI Emoji"/>
              </a:rPr>
              <a:t>innovate</a:t>
            </a:r>
            <a:r>
              <a:rPr dirty="0" sz="900" spc="-100">
                <a:latin typeface="Segoe UI Emoji"/>
                <a:cs typeface="Segoe UI Emoji"/>
              </a:rPr>
              <a:t> </a:t>
            </a:r>
            <a:r>
              <a:rPr dirty="0" sz="900" spc="-25">
                <a:latin typeface="Segoe UI Emoji"/>
                <a:cs typeface="Segoe UI Emoji"/>
              </a:rPr>
              <a:t>battery</a:t>
            </a:r>
            <a:r>
              <a:rPr dirty="0" sz="900" spc="-20">
                <a:latin typeface="Segoe UI Emoji"/>
                <a:cs typeface="Segoe UI Emoji"/>
              </a:rPr>
              <a:t> </a:t>
            </a:r>
            <a:r>
              <a:rPr dirty="0" sz="900" spc="-10">
                <a:latin typeface="Segoe UI Emoji"/>
                <a:cs typeface="Segoe UI Emoji"/>
              </a:rPr>
              <a:t>technologies</a:t>
            </a:r>
            <a:endParaRPr sz="900">
              <a:latin typeface="Segoe UI Emoji"/>
              <a:cs typeface="Segoe UI Emoji"/>
            </a:endParaRPr>
          </a:p>
          <a:p>
            <a:pPr marL="195580" marR="103505" indent="-183515">
              <a:lnSpc>
                <a:spcPct val="104400"/>
              </a:lnSpc>
              <a:spcBef>
                <a:spcPts val="525"/>
              </a:spcBef>
              <a:buFont typeface="Arial MT"/>
              <a:buChar char="•"/>
              <a:tabLst>
                <a:tab pos="195580" algn="l"/>
              </a:tabLst>
            </a:pPr>
            <a:r>
              <a:rPr dirty="0" sz="900">
                <a:latin typeface="Segoe UI Emoji"/>
                <a:cs typeface="Segoe UI Emoji"/>
              </a:rPr>
              <a:t>SK</a:t>
            </a:r>
            <a:r>
              <a:rPr dirty="0" sz="900" spc="-60">
                <a:latin typeface="Segoe UI Emoji"/>
                <a:cs typeface="Segoe UI Emoji"/>
              </a:rPr>
              <a:t> </a:t>
            </a:r>
            <a:r>
              <a:rPr dirty="0" sz="900" spc="-20">
                <a:latin typeface="Segoe UI Emoji"/>
                <a:cs typeface="Segoe UI Emoji"/>
              </a:rPr>
              <a:t>On</a:t>
            </a:r>
            <a:r>
              <a:rPr dirty="0" sz="900" spc="-40">
                <a:latin typeface="Segoe UI Emoji"/>
                <a:cs typeface="Segoe UI Emoji"/>
              </a:rPr>
              <a:t> </a:t>
            </a:r>
            <a:r>
              <a:rPr dirty="0" sz="900">
                <a:latin typeface="Segoe UI Emoji"/>
                <a:cs typeface="Segoe UI Emoji"/>
              </a:rPr>
              <a:t>emphasizes</a:t>
            </a:r>
            <a:r>
              <a:rPr dirty="0" sz="900" spc="-60">
                <a:latin typeface="Segoe UI Emoji"/>
                <a:cs typeface="Segoe UI Emoji"/>
              </a:rPr>
              <a:t> </a:t>
            </a:r>
            <a:r>
              <a:rPr dirty="0" sz="900" spc="-10">
                <a:latin typeface="Segoe UI Emoji"/>
                <a:cs typeface="Segoe UI Emoji"/>
              </a:rPr>
              <a:t>working toward</a:t>
            </a:r>
            <a:r>
              <a:rPr dirty="0" sz="900" spc="-55">
                <a:latin typeface="Segoe UI Emoji"/>
                <a:cs typeface="Segoe UI Emoji"/>
              </a:rPr>
              <a:t> </a:t>
            </a:r>
            <a:r>
              <a:rPr dirty="0" sz="900">
                <a:latin typeface="Segoe UI Emoji"/>
                <a:cs typeface="Segoe UI Emoji"/>
              </a:rPr>
              <a:t>a</a:t>
            </a:r>
            <a:r>
              <a:rPr dirty="0" sz="900" spc="-50">
                <a:latin typeface="Segoe UI Emoji"/>
                <a:cs typeface="Segoe UI Emoji"/>
              </a:rPr>
              <a:t> </a:t>
            </a:r>
            <a:r>
              <a:rPr dirty="0" sz="900" spc="-40" b="1">
                <a:latin typeface="Tahoma"/>
                <a:cs typeface="Tahoma"/>
              </a:rPr>
              <a:t>circular</a:t>
            </a:r>
            <a:r>
              <a:rPr dirty="0" sz="900" spc="-35" b="1">
                <a:latin typeface="Tahoma"/>
                <a:cs typeface="Tahoma"/>
              </a:rPr>
              <a:t> </a:t>
            </a:r>
            <a:r>
              <a:rPr dirty="0" sz="900" spc="-40" b="1">
                <a:latin typeface="Tahoma"/>
                <a:cs typeface="Tahoma"/>
              </a:rPr>
              <a:t>economy</a:t>
            </a:r>
            <a:endParaRPr sz="900">
              <a:latin typeface="Tahoma"/>
              <a:cs typeface="Tahoma"/>
            </a:endParaRPr>
          </a:p>
        </p:txBody>
      </p:sp>
      <p:pic>
        <p:nvPicPr>
          <p:cNvPr id="27" name="object 27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971800" y="1714500"/>
            <a:ext cx="609600" cy="476250"/>
          </a:xfrm>
          <a:prstGeom prst="rect">
            <a:avLst/>
          </a:prstGeom>
        </p:spPr>
      </p:pic>
      <p:grpSp>
        <p:nvGrpSpPr>
          <p:cNvPr id="28" name="object 28" descr=""/>
          <p:cNvGrpSpPr/>
          <p:nvPr/>
        </p:nvGrpSpPr>
        <p:grpSpPr>
          <a:xfrm>
            <a:off x="9048813" y="2181288"/>
            <a:ext cx="2790825" cy="1276350"/>
            <a:chOff x="9048813" y="2181288"/>
            <a:chExt cx="2790825" cy="1276350"/>
          </a:xfrm>
        </p:grpSpPr>
        <p:sp>
          <p:nvSpPr>
            <p:cNvPr id="29" name="object 29" descr=""/>
            <p:cNvSpPr/>
            <p:nvPr/>
          </p:nvSpPr>
          <p:spPr>
            <a:xfrm>
              <a:off x="9153525" y="2190749"/>
              <a:ext cx="2581275" cy="1266825"/>
            </a:xfrm>
            <a:custGeom>
              <a:avLst/>
              <a:gdLst/>
              <a:ahLst/>
              <a:cxnLst/>
              <a:rect l="l" t="t" r="r" b="b"/>
              <a:pathLst>
                <a:path w="2581275" h="1266825">
                  <a:moveTo>
                    <a:pt x="257175" y="0"/>
                  </a:moveTo>
                  <a:lnTo>
                    <a:pt x="0" y="0"/>
                  </a:lnTo>
                  <a:lnTo>
                    <a:pt x="0" y="1266825"/>
                  </a:lnTo>
                  <a:lnTo>
                    <a:pt x="257175" y="1266825"/>
                  </a:lnTo>
                  <a:lnTo>
                    <a:pt x="257175" y="0"/>
                  </a:lnTo>
                  <a:close/>
                </a:path>
                <a:path w="2581275" h="1266825">
                  <a:moveTo>
                    <a:pt x="723900" y="0"/>
                  </a:moveTo>
                  <a:lnTo>
                    <a:pt x="466725" y="0"/>
                  </a:lnTo>
                  <a:lnTo>
                    <a:pt x="466725" y="628650"/>
                  </a:lnTo>
                  <a:lnTo>
                    <a:pt x="723900" y="628650"/>
                  </a:lnTo>
                  <a:lnTo>
                    <a:pt x="723900" y="0"/>
                  </a:lnTo>
                  <a:close/>
                </a:path>
                <a:path w="2581275" h="1266825">
                  <a:moveTo>
                    <a:pt x="1190625" y="0"/>
                  </a:moveTo>
                  <a:lnTo>
                    <a:pt x="933450" y="0"/>
                  </a:lnTo>
                  <a:lnTo>
                    <a:pt x="933450" y="314325"/>
                  </a:lnTo>
                  <a:lnTo>
                    <a:pt x="1190625" y="314325"/>
                  </a:lnTo>
                  <a:lnTo>
                    <a:pt x="1190625" y="0"/>
                  </a:lnTo>
                  <a:close/>
                </a:path>
                <a:path w="2581275" h="1266825">
                  <a:moveTo>
                    <a:pt x="1647825" y="0"/>
                  </a:moveTo>
                  <a:lnTo>
                    <a:pt x="1390650" y="0"/>
                  </a:lnTo>
                  <a:lnTo>
                    <a:pt x="1390650" y="238125"/>
                  </a:lnTo>
                  <a:lnTo>
                    <a:pt x="1647825" y="238125"/>
                  </a:lnTo>
                  <a:lnTo>
                    <a:pt x="1647825" y="0"/>
                  </a:lnTo>
                  <a:close/>
                </a:path>
                <a:path w="2581275" h="1266825">
                  <a:moveTo>
                    <a:pt x="2114550" y="0"/>
                  </a:moveTo>
                  <a:lnTo>
                    <a:pt x="1857375" y="0"/>
                  </a:lnTo>
                  <a:lnTo>
                    <a:pt x="1857375" y="152400"/>
                  </a:lnTo>
                  <a:lnTo>
                    <a:pt x="2114550" y="152400"/>
                  </a:lnTo>
                  <a:lnTo>
                    <a:pt x="2114550" y="0"/>
                  </a:lnTo>
                  <a:close/>
                </a:path>
                <a:path w="2581275" h="1266825">
                  <a:moveTo>
                    <a:pt x="2581275" y="0"/>
                  </a:moveTo>
                  <a:lnTo>
                    <a:pt x="2324100" y="0"/>
                  </a:lnTo>
                  <a:lnTo>
                    <a:pt x="2324100" y="47625"/>
                  </a:lnTo>
                  <a:lnTo>
                    <a:pt x="2581275" y="47625"/>
                  </a:lnTo>
                  <a:lnTo>
                    <a:pt x="2581275" y="0"/>
                  </a:lnTo>
                  <a:close/>
                </a:path>
              </a:pathLst>
            </a:custGeom>
            <a:solidFill>
              <a:srgbClr val="25252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 descr=""/>
            <p:cNvSpPr/>
            <p:nvPr/>
          </p:nvSpPr>
          <p:spPr>
            <a:xfrm>
              <a:off x="9053576" y="2186051"/>
              <a:ext cx="2781300" cy="0"/>
            </a:xfrm>
            <a:custGeom>
              <a:avLst/>
              <a:gdLst/>
              <a:ahLst/>
              <a:cxnLst/>
              <a:rect l="l" t="t" r="r" b="b"/>
              <a:pathLst>
                <a:path w="2781300" h="0">
                  <a:moveTo>
                    <a:pt x="0" y="0"/>
                  </a:moveTo>
                  <a:lnTo>
                    <a:pt x="2781300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1" name="object 31" descr=""/>
          <p:cNvSpPr txBox="1"/>
          <p:nvPr/>
        </p:nvSpPr>
        <p:spPr>
          <a:xfrm>
            <a:off x="9078341" y="3450335"/>
            <a:ext cx="424815" cy="24257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400" spc="-95">
                <a:latin typeface="Segoe UI Emoji"/>
                <a:cs typeface="Segoe UI Emoji"/>
              </a:rPr>
              <a:t>-</a:t>
            </a:r>
            <a:r>
              <a:rPr dirty="0" sz="1400" spc="-25">
                <a:latin typeface="Segoe UI Emoji"/>
                <a:cs typeface="Segoe UI Emoji"/>
              </a:rPr>
              <a:t>85%</a:t>
            </a:r>
            <a:endParaRPr sz="1400">
              <a:latin typeface="Segoe UI Emoji"/>
              <a:cs typeface="Segoe UI Emoji"/>
            </a:endParaRPr>
          </a:p>
        </p:txBody>
      </p:sp>
      <p:sp>
        <p:nvSpPr>
          <p:cNvPr id="32" name="object 32" descr=""/>
          <p:cNvSpPr txBox="1"/>
          <p:nvPr/>
        </p:nvSpPr>
        <p:spPr>
          <a:xfrm>
            <a:off x="9543033" y="2806636"/>
            <a:ext cx="424815" cy="24320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400" spc="-95">
                <a:latin typeface="Segoe UI Emoji"/>
                <a:cs typeface="Segoe UI Emoji"/>
              </a:rPr>
              <a:t>-</a:t>
            </a:r>
            <a:r>
              <a:rPr dirty="0" sz="1400" spc="-25">
                <a:latin typeface="Segoe UI Emoji"/>
                <a:cs typeface="Segoe UI Emoji"/>
              </a:rPr>
              <a:t>42%</a:t>
            </a:r>
            <a:endParaRPr sz="1400">
              <a:latin typeface="Segoe UI Emoji"/>
              <a:cs typeface="Segoe UI Emoji"/>
            </a:endParaRPr>
          </a:p>
        </p:txBody>
      </p:sp>
      <p:sp>
        <p:nvSpPr>
          <p:cNvPr id="33" name="object 33" descr=""/>
          <p:cNvSpPr txBox="1"/>
          <p:nvPr/>
        </p:nvSpPr>
        <p:spPr>
          <a:xfrm>
            <a:off x="9982834" y="2418334"/>
            <a:ext cx="934085" cy="24257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dirty="0" baseline="-23809" sz="2100" spc="-142">
                <a:latin typeface="Segoe UI Emoji"/>
                <a:cs typeface="Segoe UI Emoji"/>
              </a:rPr>
              <a:t>-</a:t>
            </a:r>
            <a:r>
              <a:rPr dirty="0" baseline="-23809" sz="2100">
                <a:latin typeface="Segoe UI Emoji"/>
                <a:cs typeface="Segoe UI Emoji"/>
              </a:rPr>
              <a:t>21%</a:t>
            </a:r>
            <a:r>
              <a:rPr dirty="0" baseline="-23809" sz="2100" spc="270">
                <a:latin typeface="Segoe UI Emoji"/>
                <a:cs typeface="Segoe UI Emoji"/>
              </a:rPr>
              <a:t> </a:t>
            </a:r>
            <a:r>
              <a:rPr dirty="0" sz="1400" spc="-200">
                <a:latin typeface="Segoe UI Emoji"/>
                <a:cs typeface="Segoe UI Emoji"/>
              </a:rPr>
              <a:t>-</a:t>
            </a:r>
            <a:r>
              <a:rPr dirty="0" sz="1400" spc="-25">
                <a:latin typeface="Segoe UI Emoji"/>
                <a:cs typeface="Segoe UI Emoji"/>
              </a:rPr>
              <a:t>16%</a:t>
            </a:r>
            <a:endParaRPr sz="1400">
              <a:latin typeface="Segoe UI Emoji"/>
              <a:cs typeface="Segoe UI Emoji"/>
            </a:endParaRPr>
          </a:p>
        </p:txBody>
      </p:sp>
      <p:sp>
        <p:nvSpPr>
          <p:cNvPr id="34" name="object 34" descr=""/>
          <p:cNvSpPr txBox="1"/>
          <p:nvPr/>
        </p:nvSpPr>
        <p:spPr>
          <a:xfrm>
            <a:off x="10919459" y="2326957"/>
            <a:ext cx="886460" cy="24320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dirty="0" sz="1400" spc="-204">
                <a:latin typeface="Segoe UI Emoji"/>
                <a:cs typeface="Segoe UI Emoji"/>
              </a:rPr>
              <a:t>-</a:t>
            </a:r>
            <a:r>
              <a:rPr dirty="0" sz="1400">
                <a:latin typeface="Segoe UI Emoji"/>
                <a:cs typeface="Segoe UI Emoji"/>
              </a:rPr>
              <a:t>10%</a:t>
            </a:r>
            <a:r>
              <a:rPr dirty="0" sz="1400" spc="95">
                <a:latin typeface="Segoe UI Emoji"/>
                <a:cs typeface="Segoe UI Emoji"/>
              </a:rPr>
              <a:t>  </a:t>
            </a:r>
            <a:r>
              <a:rPr dirty="0" baseline="33730" sz="2100" spc="-142">
                <a:latin typeface="Segoe UI Emoji"/>
                <a:cs typeface="Segoe UI Emoji"/>
              </a:rPr>
              <a:t>-</a:t>
            </a:r>
            <a:r>
              <a:rPr dirty="0" baseline="33730" sz="2100" spc="-37">
                <a:latin typeface="Segoe UI Emoji"/>
                <a:cs typeface="Segoe UI Emoji"/>
              </a:rPr>
              <a:t>3%</a:t>
            </a:r>
            <a:endParaRPr baseline="33730" sz="2100">
              <a:latin typeface="Segoe UI Emoji"/>
              <a:cs typeface="Segoe UI Emoji"/>
            </a:endParaRPr>
          </a:p>
        </p:txBody>
      </p:sp>
      <p:grpSp>
        <p:nvGrpSpPr>
          <p:cNvPr id="35" name="object 35" descr=""/>
          <p:cNvGrpSpPr/>
          <p:nvPr/>
        </p:nvGrpSpPr>
        <p:grpSpPr>
          <a:xfrm>
            <a:off x="9285351" y="1838388"/>
            <a:ext cx="2359025" cy="328930"/>
            <a:chOff x="9285351" y="1838388"/>
            <a:chExt cx="2359025" cy="328930"/>
          </a:xfrm>
        </p:grpSpPr>
        <p:sp>
          <p:nvSpPr>
            <p:cNvPr id="36" name="object 36" descr=""/>
            <p:cNvSpPr/>
            <p:nvPr/>
          </p:nvSpPr>
          <p:spPr>
            <a:xfrm>
              <a:off x="9291701" y="1986026"/>
              <a:ext cx="2322830" cy="174625"/>
            </a:xfrm>
            <a:custGeom>
              <a:avLst/>
              <a:gdLst/>
              <a:ahLst/>
              <a:cxnLst/>
              <a:rect l="l" t="t" r="r" b="b"/>
              <a:pathLst>
                <a:path w="2322829" h="174625">
                  <a:moveTo>
                    <a:pt x="0" y="174625"/>
                  </a:moveTo>
                  <a:lnTo>
                    <a:pt x="0" y="0"/>
                  </a:lnTo>
                </a:path>
                <a:path w="2322829" h="174625">
                  <a:moveTo>
                    <a:pt x="0" y="0"/>
                  </a:moveTo>
                  <a:lnTo>
                    <a:pt x="2322449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7" name="object 37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568049" y="1985899"/>
              <a:ext cx="76200" cy="174625"/>
            </a:xfrm>
            <a:prstGeom prst="rect">
              <a:avLst/>
            </a:prstGeom>
          </p:spPr>
        </p:pic>
        <p:sp>
          <p:nvSpPr>
            <p:cNvPr id="38" name="object 38" descr=""/>
            <p:cNvSpPr/>
            <p:nvPr/>
          </p:nvSpPr>
          <p:spPr>
            <a:xfrm>
              <a:off x="10168001" y="1843151"/>
              <a:ext cx="561975" cy="276225"/>
            </a:xfrm>
            <a:custGeom>
              <a:avLst/>
              <a:gdLst/>
              <a:ahLst/>
              <a:cxnLst/>
              <a:rect l="l" t="t" r="r" b="b"/>
              <a:pathLst>
                <a:path w="561975" h="276225">
                  <a:moveTo>
                    <a:pt x="280924" y="0"/>
                  </a:moveTo>
                  <a:lnTo>
                    <a:pt x="216496" y="3641"/>
                  </a:lnTo>
                  <a:lnTo>
                    <a:pt x="157361" y="14016"/>
                  </a:lnTo>
                  <a:lnTo>
                    <a:pt x="105201" y="30301"/>
                  </a:lnTo>
                  <a:lnTo>
                    <a:pt x="61702" y="51670"/>
                  </a:lnTo>
                  <a:lnTo>
                    <a:pt x="28545" y="77301"/>
                  </a:lnTo>
                  <a:lnTo>
                    <a:pt x="0" y="138049"/>
                  </a:lnTo>
                  <a:lnTo>
                    <a:pt x="7417" y="169736"/>
                  </a:lnTo>
                  <a:lnTo>
                    <a:pt x="61702" y="224477"/>
                  </a:lnTo>
                  <a:lnTo>
                    <a:pt x="105201" y="245873"/>
                  </a:lnTo>
                  <a:lnTo>
                    <a:pt x="157361" y="262183"/>
                  </a:lnTo>
                  <a:lnTo>
                    <a:pt x="216496" y="272576"/>
                  </a:lnTo>
                  <a:lnTo>
                    <a:pt x="280924" y="276225"/>
                  </a:lnTo>
                  <a:lnTo>
                    <a:pt x="345358" y="272576"/>
                  </a:lnTo>
                  <a:lnTo>
                    <a:pt x="404511" y="262183"/>
                  </a:lnTo>
                  <a:lnTo>
                    <a:pt x="456696" y="245873"/>
                  </a:lnTo>
                  <a:lnTo>
                    <a:pt x="500223" y="224477"/>
                  </a:lnTo>
                  <a:lnTo>
                    <a:pt x="533404" y="198821"/>
                  </a:lnTo>
                  <a:lnTo>
                    <a:pt x="561975" y="138049"/>
                  </a:lnTo>
                  <a:lnTo>
                    <a:pt x="554550" y="106368"/>
                  </a:lnTo>
                  <a:lnTo>
                    <a:pt x="500223" y="51670"/>
                  </a:lnTo>
                  <a:lnTo>
                    <a:pt x="456696" y="30301"/>
                  </a:lnTo>
                  <a:lnTo>
                    <a:pt x="404511" y="14016"/>
                  </a:lnTo>
                  <a:lnTo>
                    <a:pt x="345358" y="3641"/>
                  </a:lnTo>
                  <a:lnTo>
                    <a:pt x="28092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 descr=""/>
            <p:cNvSpPr/>
            <p:nvPr/>
          </p:nvSpPr>
          <p:spPr>
            <a:xfrm>
              <a:off x="10168001" y="1843151"/>
              <a:ext cx="561975" cy="276225"/>
            </a:xfrm>
            <a:custGeom>
              <a:avLst/>
              <a:gdLst/>
              <a:ahLst/>
              <a:cxnLst/>
              <a:rect l="l" t="t" r="r" b="b"/>
              <a:pathLst>
                <a:path w="561975" h="276225">
                  <a:moveTo>
                    <a:pt x="0" y="138049"/>
                  </a:moveTo>
                  <a:lnTo>
                    <a:pt x="28545" y="77301"/>
                  </a:lnTo>
                  <a:lnTo>
                    <a:pt x="61702" y="51670"/>
                  </a:lnTo>
                  <a:lnTo>
                    <a:pt x="105201" y="30301"/>
                  </a:lnTo>
                  <a:lnTo>
                    <a:pt x="157361" y="14016"/>
                  </a:lnTo>
                  <a:lnTo>
                    <a:pt x="216496" y="3641"/>
                  </a:lnTo>
                  <a:lnTo>
                    <a:pt x="280924" y="0"/>
                  </a:lnTo>
                  <a:lnTo>
                    <a:pt x="345358" y="3641"/>
                  </a:lnTo>
                  <a:lnTo>
                    <a:pt x="404511" y="14016"/>
                  </a:lnTo>
                  <a:lnTo>
                    <a:pt x="456696" y="30301"/>
                  </a:lnTo>
                  <a:lnTo>
                    <a:pt x="500223" y="51670"/>
                  </a:lnTo>
                  <a:lnTo>
                    <a:pt x="533404" y="77301"/>
                  </a:lnTo>
                  <a:lnTo>
                    <a:pt x="561975" y="138049"/>
                  </a:lnTo>
                  <a:lnTo>
                    <a:pt x="554550" y="169736"/>
                  </a:lnTo>
                  <a:lnTo>
                    <a:pt x="500223" y="224477"/>
                  </a:lnTo>
                  <a:lnTo>
                    <a:pt x="456696" y="245873"/>
                  </a:lnTo>
                  <a:lnTo>
                    <a:pt x="404511" y="262183"/>
                  </a:lnTo>
                  <a:lnTo>
                    <a:pt x="345358" y="272576"/>
                  </a:lnTo>
                  <a:lnTo>
                    <a:pt x="280924" y="276225"/>
                  </a:lnTo>
                  <a:lnTo>
                    <a:pt x="216496" y="272576"/>
                  </a:lnTo>
                  <a:lnTo>
                    <a:pt x="157361" y="262183"/>
                  </a:lnTo>
                  <a:lnTo>
                    <a:pt x="105201" y="245873"/>
                  </a:lnTo>
                  <a:lnTo>
                    <a:pt x="61702" y="224477"/>
                  </a:lnTo>
                  <a:lnTo>
                    <a:pt x="28545" y="198821"/>
                  </a:lnTo>
                  <a:lnTo>
                    <a:pt x="0" y="13804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0" name="object 40" descr=""/>
          <p:cNvSpPr txBox="1"/>
          <p:nvPr/>
        </p:nvSpPr>
        <p:spPr>
          <a:xfrm>
            <a:off x="10238358" y="1831403"/>
            <a:ext cx="428625" cy="24320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400" spc="-135" b="1">
                <a:latin typeface="Tahoma"/>
                <a:cs typeface="Tahoma"/>
              </a:rPr>
              <a:t>-</a:t>
            </a:r>
            <a:r>
              <a:rPr dirty="0" sz="1400" spc="-340" b="1">
                <a:latin typeface="Tahoma"/>
                <a:cs typeface="Tahoma"/>
              </a:rPr>
              <a:t>G6%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41" name="object 4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315200" y="4352925"/>
            <a:ext cx="676275" cy="628650"/>
          </a:xfrm>
          <a:prstGeom prst="rect">
            <a:avLst/>
          </a:prstGeom>
        </p:spPr>
      </p:pic>
      <p:pic>
        <p:nvPicPr>
          <p:cNvPr id="42" name="object 4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410325" y="4362450"/>
            <a:ext cx="657225" cy="628650"/>
          </a:xfrm>
          <a:prstGeom prst="rect">
            <a:avLst/>
          </a:prstGeom>
        </p:spPr>
      </p:pic>
      <p:pic>
        <p:nvPicPr>
          <p:cNvPr id="43" name="object 43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505450" y="4362450"/>
            <a:ext cx="619125" cy="628650"/>
          </a:xfrm>
          <a:prstGeom prst="rect">
            <a:avLst/>
          </a:prstGeom>
        </p:spPr>
      </p:pic>
      <p:pic>
        <p:nvPicPr>
          <p:cNvPr id="44" name="object 44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581525" y="4324350"/>
            <a:ext cx="647700" cy="657225"/>
          </a:xfrm>
          <a:prstGeom prst="rect">
            <a:avLst/>
          </a:prstGeom>
        </p:spPr>
      </p:pic>
      <p:sp>
        <p:nvSpPr>
          <p:cNvPr id="45" name="object 45" descr=""/>
          <p:cNvSpPr/>
          <p:nvPr/>
        </p:nvSpPr>
        <p:spPr>
          <a:xfrm>
            <a:off x="4476750" y="5086350"/>
            <a:ext cx="3667125" cy="209550"/>
          </a:xfrm>
          <a:custGeom>
            <a:avLst/>
            <a:gdLst/>
            <a:ahLst/>
            <a:cxnLst/>
            <a:rect l="l" t="t" r="r" b="b"/>
            <a:pathLst>
              <a:path w="3667125" h="209550">
                <a:moveTo>
                  <a:pt x="3667125" y="0"/>
                </a:moveTo>
                <a:lnTo>
                  <a:pt x="0" y="0"/>
                </a:lnTo>
                <a:lnTo>
                  <a:pt x="1833626" y="209550"/>
                </a:lnTo>
                <a:lnTo>
                  <a:pt x="3667125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 descr=""/>
          <p:cNvSpPr/>
          <p:nvPr/>
        </p:nvSpPr>
        <p:spPr>
          <a:xfrm>
            <a:off x="4552950" y="5343525"/>
            <a:ext cx="3581400" cy="857250"/>
          </a:xfrm>
          <a:custGeom>
            <a:avLst/>
            <a:gdLst/>
            <a:ahLst/>
            <a:cxnLst/>
            <a:rect l="l" t="t" r="r" b="b"/>
            <a:pathLst>
              <a:path w="3581400" h="857250">
                <a:moveTo>
                  <a:pt x="3581400" y="0"/>
                </a:moveTo>
                <a:lnTo>
                  <a:pt x="0" y="0"/>
                </a:lnTo>
                <a:lnTo>
                  <a:pt x="0" y="857250"/>
                </a:lnTo>
                <a:lnTo>
                  <a:pt x="3581400" y="857250"/>
                </a:lnTo>
                <a:lnTo>
                  <a:pt x="3581400" y="0"/>
                </a:lnTo>
                <a:close/>
              </a:path>
            </a:pathLst>
          </a:custGeom>
          <a:solidFill>
            <a:srgbClr val="D1D1D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 descr=""/>
          <p:cNvSpPr txBox="1"/>
          <p:nvPr/>
        </p:nvSpPr>
        <p:spPr>
          <a:xfrm>
            <a:off x="4658740" y="5454650"/>
            <a:ext cx="3377565" cy="63246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25"/>
              </a:spcBef>
            </a:pPr>
            <a:r>
              <a:rPr dirty="0" sz="950" spc="50">
                <a:latin typeface="Segoe UI Emoji"/>
                <a:cs typeface="Segoe UI Emoji"/>
              </a:rPr>
              <a:t>SK</a:t>
            </a:r>
            <a:r>
              <a:rPr dirty="0" sz="950" spc="5">
                <a:latin typeface="Segoe UI Emoji"/>
                <a:cs typeface="Segoe UI Emoji"/>
              </a:rPr>
              <a:t> </a:t>
            </a:r>
            <a:r>
              <a:rPr dirty="0" sz="950">
                <a:latin typeface="Segoe UI Emoji"/>
                <a:cs typeface="Segoe UI Emoji"/>
              </a:rPr>
              <a:t>On,</a:t>
            </a:r>
            <a:r>
              <a:rPr dirty="0" sz="950" spc="-30">
                <a:latin typeface="Segoe UI Emoji"/>
                <a:cs typeface="Segoe UI Emoji"/>
              </a:rPr>
              <a:t> </a:t>
            </a:r>
            <a:r>
              <a:rPr dirty="0" sz="950">
                <a:latin typeface="Segoe UI Emoji"/>
                <a:cs typeface="Segoe UI Emoji"/>
              </a:rPr>
              <a:t>in</a:t>
            </a:r>
            <a:r>
              <a:rPr dirty="0" sz="950" spc="25">
                <a:latin typeface="Segoe UI Emoji"/>
                <a:cs typeface="Segoe UI Emoji"/>
              </a:rPr>
              <a:t> </a:t>
            </a:r>
            <a:r>
              <a:rPr dirty="0" sz="950">
                <a:latin typeface="Segoe UI Emoji"/>
                <a:cs typeface="Segoe UI Emoji"/>
              </a:rPr>
              <a:t>partnership</a:t>
            </a:r>
            <a:r>
              <a:rPr dirty="0" sz="950" spc="20">
                <a:latin typeface="Segoe UI Emoji"/>
                <a:cs typeface="Segoe UI Emoji"/>
              </a:rPr>
              <a:t> </a:t>
            </a:r>
            <a:r>
              <a:rPr dirty="0" sz="950">
                <a:latin typeface="Segoe UI Emoji"/>
                <a:cs typeface="Segoe UI Emoji"/>
              </a:rPr>
              <a:t>with</a:t>
            </a:r>
            <a:r>
              <a:rPr dirty="0" sz="950" spc="30">
                <a:latin typeface="Segoe UI Emoji"/>
                <a:cs typeface="Segoe UI Emoji"/>
              </a:rPr>
              <a:t> </a:t>
            </a:r>
            <a:r>
              <a:rPr dirty="0" sz="950">
                <a:latin typeface="Segoe UI Emoji"/>
                <a:cs typeface="Segoe UI Emoji"/>
              </a:rPr>
              <a:t>Ford,</a:t>
            </a:r>
            <a:r>
              <a:rPr dirty="0" sz="950" spc="-30">
                <a:latin typeface="Segoe UI Emoji"/>
                <a:cs typeface="Segoe UI Emoji"/>
              </a:rPr>
              <a:t> </a:t>
            </a:r>
            <a:r>
              <a:rPr dirty="0" sz="950">
                <a:latin typeface="Segoe UI Emoji"/>
                <a:cs typeface="Segoe UI Emoji"/>
              </a:rPr>
              <a:t>is</a:t>
            </a:r>
            <a:r>
              <a:rPr dirty="0" sz="950" spc="15">
                <a:latin typeface="Segoe UI Emoji"/>
                <a:cs typeface="Segoe UI Emoji"/>
              </a:rPr>
              <a:t> </a:t>
            </a:r>
            <a:r>
              <a:rPr dirty="0" sz="950">
                <a:latin typeface="Segoe UI Emoji"/>
                <a:cs typeface="Segoe UI Emoji"/>
              </a:rPr>
              <a:t>building</a:t>
            </a:r>
            <a:r>
              <a:rPr dirty="0" sz="950" spc="10">
                <a:latin typeface="Segoe UI Emoji"/>
                <a:cs typeface="Segoe UI Emoji"/>
              </a:rPr>
              <a:t> </a:t>
            </a:r>
            <a:r>
              <a:rPr dirty="0" sz="950">
                <a:latin typeface="Segoe UI Emoji"/>
                <a:cs typeface="Segoe UI Emoji"/>
              </a:rPr>
              <a:t>cutting-</a:t>
            </a:r>
            <a:r>
              <a:rPr dirty="0" sz="950" spc="-20">
                <a:latin typeface="Segoe UI Emoji"/>
                <a:cs typeface="Segoe UI Emoji"/>
              </a:rPr>
              <a:t>edge</a:t>
            </a:r>
            <a:endParaRPr sz="950">
              <a:latin typeface="Segoe UI Emoji"/>
              <a:cs typeface="Segoe UI Emoji"/>
            </a:endParaRPr>
          </a:p>
          <a:p>
            <a:pPr algn="ctr">
              <a:lnSpc>
                <a:spcPct val="100000"/>
              </a:lnSpc>
              <a:spcBef>
                <a:spcPts val="65"/>
              </a:spcBef>
            </a:pPr>
            <a:r>
              <a:rPr dirty="0" sz="950">
                <a:latin typeface="Segoe UI Emoji"/>
                <a:cs typeface="Segoe UI Emoji"/>
              </a:rPr>
              <a:t>battery</a:t>
            </a:r>
            <a:r>
              <a:rPr dirty="0" sz="950" spc="-5">
                <a:latin typeface="Segoe UI Emoji"/>
                <a:cs typeface="Segoe UI Emoji"/>
              </a:rPr>
              <a:t> </a:t>
            </a:r>
            <a:r>
              <a:rPr dirty="0" sz="950">
                <a:latin typeface="Segoe UI Emoji"/>
                <a:cs typeface="Segoe UI Emoji"/>
              </a:rPr>
              <a:t>plants</a:t>
            </a:r>
            <a:r>
              <a:rPr dirty="0" sz="950" spc="40">
                <a:latin typeface="Segoe UI Emoji"/>
                <a:cs typeface="Segoe UI Emoji"/>
              </a:rPr>
              <a:t> </a:t>
            </a:r>
            <a:r>
              <a:rPr dirty="0" sz="950">
                <a:latin typeface="Segoe UI Emoji"/>
                <a:cs typeface="Segoe UI Emoji"/>
              </a:rPr>
              <a:t>in</a:t>
            </a:r>
            <a:r>
              <a:rPr dirty="0" sz="950" spc="-30">
                <a:latin typeface="Segoe UI Emoji"/>
                <a:cs typeface="Segoe UI Emoji"/>
              </a:rPr>
              <a:t> </a:t>
            </a:r>
            <a:r>
              <a:rPr dirty="0" sz="950">
                <a:latin typeface="Segoe UI Emoji"/>
                <a:cs typeface="Segoe UI Emoji"/>
              </a:rPr>
              <a:t>the</a:t>
            </a:r>
            <a:r>
              <a:rPr dirty="0" sz="950" spc="20">
                <a:latin typeface="Segoe UI Emoji"/>
                <a:cs typeface="Segoe UI Emoji"/>
              </a:rPr>
              <a:t> </a:t>
            </a:r>
            <a:r>
              <a:rPr dirty="0" sz="950" spc="-10" b="1">
                <a:latin typeface="Tahoma"/>
                <a:cs typeface="Tahoma"/>
              </a:rPr>
              <a:t>U.S.,</a:t>
            </a:r>
            <a:r>
              <a:rPr dirty="0" sz="950" spc="-25" b="1">
                <a:latin typeface="Tahoma"/>
                <a:cs typeface="Tahoma"/>
              </a:rPr>
              <a:t> </a:t>
            </a:r>
            <a:r>
              <a:rPr dirty="0" sz="950" spc="-40" b="1">
                <a:latin typeface="Tahoma"/>
                <a:cs typeface="Tahoma"/>
              </a:rPr>
              <a:t>South</a:t>
            </a:r>
            <a:r>
              <a:rPr dirty="0" sz="950" spc="10" b="1">
                <a:latin typeface="Tahoma"/>
                <a:cs typeface="Tahoma"/>
              </a:rPr>
              <a:t> </a:t>
            </a:r>
            <a:r>
              <a:rPr dirty="0" sz="950" spc="-40" b="1">
                <a:latin typeface="Tahoma"/>
                <a:cs typeface="Tahoma"/>
              </a:rPr>
              <a:t>Korea,</a:t>
            </a:r>
            <a:r>
              <a:rPr dirty="0" sz="950" spc="-20" b="1">
                <a:latin typeface="Tahoma"/>
                <a:cs typeface="Tahoma"/>
              </a:rPr>
              <a:t> </a:t>
            </a:r>
            <a:r>
              <a:rPr dirty="0" sz="950" spc="-10" b="1">
                <a:latin typeface="Tahoma"/>
                <a:cs typeface="Tahoma"/>
              </a:rPr>
              <a:t>China,</a:t>
            </a:r>
            <a:r>
              <a:rPr dirty="0" sz="950" spc="-65" b="1">
                <a:latin typeface="Tahoma"/>
                <a:cs typeface="Tahoma"/>
              </a:rPr>
              <a:t> </a:t>
            </a:r>
            <a:r>
              <a:rPr dirty="0" sz="950">
                <a:latin typeface="Segoe UI Emoji"/>
                <a:cs typeface="Segoe UI Emoji"/>
              </a:rPr>
              <a:t>and</a:t>
            </a:r>
            <a:r>
              <a:rPr dirty="0" sz="950" spc="-60">
                <a:latin typeface="Segoe UI Emoji"/>
                <a:cs typeface="Segoe UI Emoji"/>
              </a:rPr>
              <a:t> </a:t>
            </a:r>
            <a:r>
              <a:rPr dirty="0" sz="950" spc="-10" b="1">
                <a:latin typeface="Tahoma"/>
                <a:cs typeface="Tahoma"/>
              </a:rPr>
              <a:t>Hungary,</a:t>
            </a:r>
            <a:endParaRPr sz="95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60"/>
              </a:spcBef>
            </a:pPr>
            <a:r>
              <a:rPr dirty="0" sz="950">
                <a:latin typeface="Segoe UI Emoji"/>
                <a:cs typeface="Segoe UI Emoji"/>
              </a:rPr>
              <a:t>rapidly</a:t>
            </a:r>
            <a:r>
              <a:rPr dirty="0" sz="950" spc="45">
                <a:latin typeface="Segoe UI Emoji"/>
                <a:cs typeface="Segoe UI Emoji"/>
              </a:rPr>
              <a:t> </a:t>
            </a:r>
            <a:r>
              <a:rPr dirty="0" sz="950" spc="-10">
                <a:latin typeface="Segoe UI Emoji"/>
                <a:cs typeface="Segoe UI Emoji"/>
              </a:rPr>
              <a:t>expanding</a:t>
            </a:r>
            <a:r>
              <a:rPr dirty="0" sz="950" spc="10">
                <a:latin typeface="Segoe UI Emoji"/>
                <a:cs typeface="Segoe UI Emoji"/>
              </a:rPr>
              <a:t> </a:t>
            </a:r>
            <a:r>
              <a:rPr dirty="0" sz="950">
                <a:latin typeface="Segoe UI Emoji"/>
                <a:cs typeface="Segoe UI Emoji"/>
              </a:rPr>
              <a:t>toward</a:t>
            </a:r>
            <a:r>
              <a:rPr dirty="0" sz="950" spc="5">
                <a:latin typeface="Segoe UI Emoji"/>
                <a:cs typeface="Segoe UI Emoji"/>
              </a:rPr>
              <a:t> </a:t>
            </a:r>
            <a:r>
              <a:rPr dirty="0" sz="950">
                <a:latin typeface="Segoe UI Emoji"/>
                <a:cs typeface="Segoe UI Emoji"/>
              </a:rPr>
              <a:t>a</a:t>
            </a:r>
            <a:r>
              <a:rPr dirty="0" sz="950" spc="85">
                <a:latin typeface="Segoe UI Emoji"/>
                <a:cs typeface="Segoe UI Emoji"/>
              </a:rPr>
              <a:t> </a:t>
            </a:r>
            <a:r>
              <a:rPr dirty="0" sz="950" spc="-85" b="1">
                <a:latin typeface="Tahoma"/>
                <a:cs typeface="Tahoma"/>
              </a:rPr>
              <a:t>150</a:t>
            </a:r>
            <a:r>
              <a:rPr dirty="0" sz="950" spc="20" b="1">
                <a:latin typeface="Tahoma"/>
                <a:cs typeface="Tahoma"/>
              </a:rPr>
              <a:t> </a:t>
            </a:r>
            <a:r>
              <a:rPr dirty="0" sz="950" spc="-35" b="1">
                <a:latin typeface="Tahoma"/>
                <a:cs typeface="Tahoma"/>
              </a:rPr>
              <a:t>GWh</a:t>
            </a:r>
            <a:r>
              <a:rPr dirty="0" sz="950" spc="25" b="1">
                <a:latin typeface="Tahoma"/>
                <a:cs typeface="Tahoma"/>
              </a:rPr>
              <a:t> </a:t>
            </a:r>
            <a:r>
              <a:rPr dirty="0" sz="950">
                <a:latin typeface="Segoe UI Emoji"/>
                <a:cs typeface="Segoe UI Emoji"/>
              </a:rPr>
              <a:t>annual capacity</a:t>
            </a:r>
            <a:r>
              <a:rPr dirty="0" sz="950" spc="50">
                <a:latin typeface="Segoe UI Emoji"/>
                <a:cs typeface="Segoe UI Emoji"/>
              </a:rPr>
              <a:t> </a:t>
            </a:r>
            <a:r>
              <a:rPr dirty="0" sz="950" spc="-25">
                <a:latin typeface="Segoe UI Emoji"/>
                <a:cs typeface="Segoe UI Emoji"/>
              </a:rPr>
              <a:t>to</a:t>
            </a:r>
            <a:endParaRPr sz="950">
              <a:latin typeface="Segoe UI Emoji"/>
              <a:cs typeface="Segoe UI Emoji"/>
            </a:endParaRPr>
          </a:p>
          <a:p>
            <a:pPr algn="ctr" marL="1905">
              <a:lnSpc>
                <a:spcPct val="100000"/>
              </a:lnSpc>
              <a:spcBef>
                <a:spcPts val="60"/>
              </a:spcBef>
            </a:pPr>
            <a:r>
              <a:rPr dirty="0" sz="950">
                <a:latin typeface="Segoe UI Emoji"/>
                <a:cs typeface="Segoe UI Emoji"/>
              </a:rPr>
              <a:t>become</a:t>
            </a:r>
            <a:r>
              <a:rPr dirty="0" sz="950" spc="10">
                <a:latin typeface="Segoe UI Emoji"/>
                <a:cs typeface="Segoe UI Emoji"/>
              </a:rPr>
              <a:t> </a:t>
            </a:r>
            <a:r>
              <a:rPr dirty="0" sz="950">
                <a:latin typeface="Segoe UI Emoji"/>
                <a:cs typeface="Segoe UI Emoji"/>
              </a:rPr>
              <a:t>a</a:t>
            </a:r>
            <a:r>
              <a:rPr dirty="0" sz="950" spc="-15">
                <a:latin typeface="Segoe UI Emoji"/>
                <a:cs typeface="Segoe UI Emoji"/>
              </a:rPr>
              <a:t> </a:t>
            </a:r>
            <a:r>
              <a:rPr dirty="0" sz="950" spc="-50" b="1">
                <a:latin typeface="Tahoma"/>
                <a:cs typeface="Tahoma"/>
              </a:rPr>
              <a:t>top-</a:t>
            </a:r>
            <a:r>
              <a:rPr dirty="0" sz="950" spc="-40" b="1">
                <a:latin typeface="Tahoma"/>
                <a:cs typeface="Tahoma"/>
              </a:rPr>
              <a:t>three </a:t>
            </a:r>
            <a:r>
              <a:rPr dirty="0" sz="950" spc="-35" b="1">
                <a:latin typeface="Tahoma"/>
                <a:cs typeface="Tahoma"/>
              </a:rPr>
              <a:t>global</a:t>
            </a:r>
            <a:r>
              <a:rPr dirty="0" sz="950" spc="-5" b="1">
                <a:latin typeface="Tahoma"/>
                <a:cs typeface="Tahoma"/>
              </a:rPr>
              <a:t> </a:t>
            </a:r>
            <a:r>
              <a:rPr dirty="0" sz="950" spc="-20" b="1">
                <a:latin typeface="Tahoma"/>
                <a:cs typeface="Tahoma"/>
              </a:rPr>
              <a:t>EV </a:t>
            </a:r>
            <a:r>
              <a:rPr dirty="0" sz="950" spc="-50" b="1">
                <a:latin typeface="Tahoma"/>
                <a:cs typeface="Tahoma"/>
              </a:rPr>
              <a:t>battery</a:t>
            </a:r>
            <a:r>
              <a:rPr dirty="0" sz="950" spc="30" b="1">
                <a:latin typeface="Tahoma"/>
                <a:cs typeface="Tahoma"/>
              </a:rPr>
              <a:t> </a:t>
            </a:r>
            <a:r>
              <a:rPr dirty="0" sz="950" spc="-25" b="1">
                <a:latin typeface="Tahoma"/>
                <a:cs typeface="Tahoma"/>
              </a:rPr>
              <a:t>supplier</a:t>
            </a:r>
            <a:r>
              <a:rPr dirty="0" sz="950" spc="-30" b="1">
                <a:latin typeface="Tahoma"/>
                <a:cs typeface="Tahoma"/>
              </a:rPr>
              <a:t> </a:t>
            </a:r>
            <a:r>
              <a:rPr dirty="0" sz="950">
                <a:latin typeface="Segoe UI Emoji"/>
                <a:cs typeface="Segoe UI Emoji"/>
              </a:rPr>
              <a:t>by</a:t>
            </a:r>
            <a:r>
              <a:rPr dirty="0" sz="950" spc="-75">
                <a:latin typeface="Segoe UI Emoji"/>
                <a:cs typeface="Segoe UI Emoji"/>
              </a:rPr>
              <a:t> </a:t>
            </a:r>
            <a:r>
              <a:rPr dirty="0" sz="950" spc="-20">
                <a:latin typeface="Segoe UI Emoji"/>
                <a:cs typeface="Segoe UI Emoji"/>
              </a:rPr>
              <a:t>2025</a:t>
            </a:r>
            <a:endParaRPr sz="950">
              <a:latin typeface="Segoe UI Emoji"/>
              <a:cs typeface="Segoe UI Emoji"/>
            </a:endParaRPr>
          </a:p>
        </p:txBody>
      </p:sp>
      <p:grpSp>
        <p:nvGrpSpPr>
          <p:cNvPr id="48" name="object 48" descr=""/>
          <p:cNvGrpSpPr/>
          <p:nvPr/>
        </p:nvGrpSpPr>
        <p:grpSpPr>
          <a:xfrm>
            <a:off x="8334375" y="4114800"/>
            <a:ext cx="3457575" cy="2095500"/>
            <a:chOff x="8334375" y="4114800"/>
            <a:chExt cx="3457575" cy="2095500"/>
          </a:xfrm>
        </p:grpSpPr>
        <p:sp>
          <p:nvSpPr>
            <p:cNvPr id="49" name="object 49" descr=""/>
            <p:cNvSpPr/>
            <p:nvPr/>
          </p:nvSpPr>
          <p:spPr>
            <a:xfrm>
              <a:off x="8343900" y="4124325"/>
              <a:ext cx="3429000" cy="2076450"/>
            </a:xfrm>
            <a:custGeom>
              <a:avLst/>
              <a:gdLst/>
              <a:ahLst/>
              <a:cxnLst/>
              <a:rect l="l" t="t" r="r" b="b"/>
              <a:pathLst>
                <a:path w="3429000" h="2076450">
                  <a:moveTo>
                    <a:pt x="0" y="2076450"/>
                  </a:moveTo>
                  <a:lnTo>
                    <a:pt x="3429000" y="2076450"/>
                  </a:lnTo>
                  <a:lnTo>
                    <a:pt x="3429000" y="0"/>
                  </a:lnTo>
                  <a:lnTo>
                    <a:pt x="0" y="0"/>
                  </a:lnTo>
                  <a:lnTo>
                    <a:pt x="0" y="2076450"/>
                  </a:lnTo>
                  <a:close/>
                </a:path>
              </a:pathLst>
            </a:custGeom>
            <a:ln w="19050">
              <a:solidFill>
                <a:srgbClr val="252525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 descr=""/>
            <p:cNvSpPr/>
            <p:nvPr/>
          </p:nvSpPr>
          <p:spPr>
            <a:xfrm>
              <a:off x="8353425" y="4133850"/>
              <a:ext cx="3429000" cy="342900"/>
            </a:xfrm>
            <a:custGeom>
              <a:avLst/>
              <a:gdLst/>
              <a:ahLst/>
              <a:cxnLst/>
              <a:rect l="l" t="t" r="r" b="b"/>
              <a:pathLst>
                <a:path w="3429000" h="342900">
                  <a:moveTo>
                    <a:pt x="3429000" y="0"/>
                  </a:moveTo>
                  <a:lnTo>
                    <a:pt x="0" y="0"/>
                  </a:lnTo>
                  <a:lnTo>
                    <a:pt x="0" y="342900"/>
                  </a:lnTo>
                  <a:lnTo>
                    <a:pt x="3429000" y="342900"/>
                  </a:lnTo>
                  <a:lnTo>
                    <a:pt x="3429000" y="0"/>
                  </a:lnTo>
                  <a:close/>
                </a:path>
              </a:pathLst>
            </a:custGeom>
            <a:solidFill>
              <a:srgbClr val="39393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 descr=""/>
            <p:cNvSpPr/>
            <p:nvPr/>
          </p:nvSpPr>
          <p:spPr>
            <a:xfrm>
              <a:off x="8353425" y="4133850"/>
              <a:ext cx="3429000" cy="342900"/>
            </a:xfrm>
            <a:custGeom>
              <a:avLst/>
              <a:gdLst/>
              <a:ahLst/>
              <a:cxnLst/>
              <a:rect l="l" t="t" r="r" b="b"/>
              <a:pathLst>
                <a:path w="3429000" h="342900">
                  <a:moveTo>
                    <a:pt x="0" y="342900"/>
                  </a:moveTo>
                  <a:lnTo>
                    <a:pt x="3429000" y="342900"/>
                  </a:lnTo>
                  <a:lnTo>
                    <a:pt x="3429000" y="0"/>
                  </a:lnTo>
                  <a:lnTo>
                    <a:pt x="0" y="0"/>
                  </a:lnTo>
                  <a:lnTo>
                    <a:pt x="0" y="342900"/>
                  </a:lnTo>
                  <a:close/>
                </a:path>
              </a:pathLst>
            </a:custGeom>
            <a:ln w="19050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2" name="object 52" descr=""/>
          <p:cNvSpPr txBox="1"/>
          <p:nvPr/>
        </p:nvSpPr>
        <p:spPr>
          <a:xfrm>
            <a:off x="9351009" y="4143311"/>
            <a:ext cx="145288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40" b="1">
                <a:solidFill>
                  <a:srgbClr val="FFFFFF"/>
                </a:solidFill>
                <a:latin typeface="Tahoma"/>
                <a:cs typeface="Tahoma"/>
              </a:rPr>
              <a:t>Key</a:t>
            </a:r>
            <a:r>
              <a:rPr dirty="0" sz="1800" spc="-20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800" spc="-145" b="1">
                <a:solidFill>
                  <a:srgbClr val="FFFFFF"/>
                </a:solidFill>
                <a:latin typeface="Tahoma"/>
                <a:cs typeface="Tahoma"/>
              </a:rPr>
              <a:t>Takeaway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53" name="object 53" descr=""/>
          <p:cNvSpPr txBox="1"/>
          <p:nvPr/>
        </p:nvSpPr>
        <p:spPr>
          <a:xfrm>
            <a:off x="8541766" y="4571682"/>
            <a:ext cx="3124200" cy="151701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562610" marR="73660">
              <a:lnSpc>
                <a:spcPct val="98900"/>
              </a:lnSpc>
              <a:spcBef>
                <a:spcPts val="114"/>
              </a:spcBef>
            </a:pPr>
            <a:r>
              <a:rPr dirty="0" sz="1050">
                <a:latin typeface="Arial MT"/>
                <a:cs typeface="Arial MT"/>
              </a:rPr>
              <a:t>SK</a:t>
            </a:r>
            <a:r>
              <a:rPr dirty="0" sz="1050" spc="4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On</a:t>
            </a:r>
            <a:r>
              <a:rPr dirty="0" sz="1050" spc="1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has</a:t>
            </a:r>
            <a:r>
              <a:rPr dirty="0" sz="1050" spc="5">
                <a:latin typeface="Arial MT"/>
                <a:cs typeface="Arial MT"/>
              </a:rPr>
              <a:t> </a:t>
            </a:r>
            <a:r>
              <a:rPr dirty="0" sz="1050" spc="-10">
                <a:latin typeface="Arial MT"/>
                <a:cs typeface="Arial MT"/>
              </a:rPr>
              <a:t>transformed</a:t>
            </a:r>
            <a:r>
              <a:rPr dirty="0" sz="1050" spc="-6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from</a:t>
            </a:r>
            <a:r>
              <a:rPr dirty="0" sz="1050" spc="-4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deep</a:t>
            </a:r>
            <a:r>
              <a:rPr dirty="0" sz="1050" spc="-60">
                <a:latin typeface="Arial MT"/>
                <a:cs typeface="Arial MT"/>
              </a:rPr>
              <a:t> </a:t>
            </a:r>
            <a:r>
              <a:rPr dirty="0" sz="1050" spc="-10">
                <a:latin typeface="Arial MT"/>
                <a:cs typeface="Arial MT"/>
              </a:rPr>
              <a:t>losses </a:t>
            </a:r>
            <a:r>
              <a:rPr dirty="0" sz="1050">
                <a:latin typeface="Arial MT"/>
                <a:cs typeface="Arial MT"/>
              </a:rPr>
              <a:t>to</a:t>
            </a:r>
            <a:r>
              <a:rPr dirty="0" sz="1050" spc="-4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near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profitability</a:t>
            </a:r>
            <a:r>
              <a:rPr dirty="0" sz="1050" spc="-30">
                <a:latin typeface="Arial MT"/>
                <a:cs typeface="Arial MT"/>
              </a:rPr>
              <a:t> </a:t>
            </a:r>
            <a:r>
              <a:rPr dirty="0" sz="1050" spc="-10">
                <a:latin typeface="Arial MT"/>
                <a:cs typeface="Arial MT"/>
              </a:rPr>
              <a:t>with</a:t>
            </a:r>
            <a:r>
              <a:rPr dirty="0" sz="1050" spc="-6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explosive</a:t>
            </a:r>
            <a:r>
              <a:rPr dirty="0" sz="1050" spc="-15">
                <a:latin typeface="Arial MT"/>
                <a:cs typeface="Arial MT"/>
              </a:rPr>
              <a:t> </a:t>
            </a:r>
            <a:r>
              <a:rPr dirty="0" sz="1050" spc="-10">
                <a:latin typeface="Arial MT"/>
                <a:cs typeface="Arial MT"/>
              </a:rPr>
              <a:t>revenue </a:t>
            </a:r>
            <a:r>
              <a:rPr dirty="0" sz="1050">
                <a:latin typeface="Arial MT"/>
                <a:cs typeface="Arial MT"/>
              </a:rPr>
              <a:t>growth</a:t>
            </a:r>
            <a:r>
              <a:rPr dirty="0" sz="1050" spc="-1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and</a:t>
            </a:r>
            <a:r>
              <a:rPr dirty="0" sz="1050" spc="-7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operational</a:t>
            </a:r>
            <a:r>
              <a:rPr dirty="0" sz="1050" spc="-25">
                <a:latin typeface="Arial MT"/>
                <a:cs typeface="Arial MT"/>
              </a:rPr>
              <a:t> </a:t>
            </a:r>
            <a:r>
              <a:rPr dirty="0" sz="1050" spc="-10">
                <a:latin typeface="Arial MT"/>
                <a:cs typeface="Arial MT"/>
              </a:rPr>
              <a:t>efficiencies.</a:t>
            </a:r>
            <a:r>
              <a:rPr dirty="0" sz="1050" spc="-1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As</a:t>
            </a:r>
            <a:r>
              <a:rPr dirty="0" sz="1050" spc="-20">
                <a:latin typeface="Arial MT"/>
                <a:cs typeface="Arial MT"/>
              </a:rPr>
              <a:t> </a:t>
            </a:r>
            <a:r>
              <a:rPr dirty="0" sz="1050" spc="-50">
                <a:latin typeface="Arial MT"/>
                <a:cs typeface="Arial MT"/>
              </a:rPr>
              <a:t>a </a:t>
            </a:r>
            <a:r>
              <a:rPr dirty="0" sz="1050">
                <a:latin typeface="Arial MT"/>
                <a:cs typeface="Arial MT"/>
              </a:rPr>
              <a:t>leader</a:t>
            </a:r>
            <a:r>
              <a:rPr dirty="0" sz="1050" spc="-7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in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EV</a:t>
            </a:r>
            <a:r>
              <a:rPr dirty="0" sz="1050" spc="-4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battery</a:t>
            </a:r>
            <a:r>
              <a:rPr dirty="0" sz="1050" spc="-2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technology,</a:t>
            </a:r>
            <a:r>
              <a:rPr dirty="0" sz="1050" spc="-1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SK</a:t>
            </a:r>
            <a:r>
              <a:rPr dirty="0" sz="1050" spc="-5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On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 spc="-25">
                <a:latin typeface="Arial MT"/>
                <a:cs typeface="Arial MT"/>
              </a:rPr>
              <a:t>is </a:t>
            </a:r>
            <a:r>
              <a:rPr dirty="0" sz="1050">
                <a:latin typeface="Arial MT"/>
                <a:cs typeface="Arial MT"/>
              </a:rPr>
              <a:t>positioned</a:t>
            </a:r>
            <a:r>
              <a:rPr dirty="0" sz="1050" spc="-3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at</a:t>
            </a:r>
            <a:r>
              <a:rPr dirty="0" sz="1050" spc="-2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the</a:t>
            </a:r>
            <a:r>
              <a:rPr dirty="0" sz="1050" spc="-1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forefront</a:t>
            </a:r>
            <a:r>
              <a:rPr dirty="0" sz="1050" spc="-2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of</a:t>
            </a:r>
            <a:r>
              <a:rPr dirty="0" sz="1050" spc="-7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the</a:t>
            </a:r>
            <a:r>
              <a:rPr dirty="0" sz="1050" spc="-20">
                <a:latin typeface="Arial MT"/>
                <a:cs typeface="Arial MT"/>
              </a:rPr>
              <a:t> </a:t>
            </a:r>
            <a:r>
              <a:rPr dirty="0" sz="1050" spc="-10">
                <a:latin typeface="Arial MT"/>
                <a:cs typeface="Arial MT"/>
              </a:rPr>
              <a:t>electric </a:t>
            </a:r>
            <a:r>
              <a:rPr dirty="0" sz="1050">
                <a:latin typeface="Arial MT"/>
                <a:cs typeface="Arial MT"/>
              </a:rPr>
              <a:t>vehicle</a:t>
            </a:r>
            <a:r>
              <a:rPr dirty="0" sz="1050" spc="-30">
                <a:latin typeface="Arial MT"/>
                <a:cs typeface="Arial MT"/>
              </a:rPr>
              <a:t> </a:t>
            </a:r>
            <a:r>
              <a:rPr dirty="0" sz="1050" spc="-10">
                <a:latin typeface="Arial MT"/>
                <a:cs typeface="Arial MT"/>
              </a:rPr>
              <a:t>revolution</a:t>
            </a:r>
            <a:endParaRPr sz="1050">
              <a:latin typeface="Arial MT"/>
              <a:cs typeface="Arial MT"/>
            </a:endParaRPr>
          </a:p>
          <a:p>
            <a:pPr algn="ctr" marL="12700" marR="5080">
              <a:lnSpc>
                <a:spcPct val="98300"/>
              </a:lnSpc>
              <a:spcBef>
                <a:spcPts val="530"/>
              </a:spcBef>
            </a:pPr>
            <a:r>
              <a:rPr dirty="0" sz="1050" b="1" i="1">
                <a:latin typeface="Arial"/>
                <a:cs typeface="Arial"/>
              </a:rPr>
              <a:t>Ferrari,</a:t>
            </a:r>
            <a:r>
              <a:rPr dirty="0" sz="1050" spc="-60" b="1" i="1">
                <a:latin typeface="Arial"/>
                <a:cs typeface="Arial"/>
              </a:rPr>
              <a:t> </a:t>
            </a:r>
            <a:r>
              <a:rPr dirty="0" sz="1050" b="1" i="1">
                <a:latin typeface="Arial"/>
                <a:cs typeface="Arial"/>
              </a:rPr>
              <a:t>with</a:t>
            </a:r>
            <a:r>
              <a:rPr dirty="0" sz="1050" spc="-30" b="1" i="1">
                <a:latin typeface="Arial"/>
                <a:cs typeface="Arial"/>
              </a:rPr>
              <a:t> </a:t>
            </a:r>
            <a:r>
              <a:rPr dirty="0" sz="1050" b="1" i="1">
                <a:latin typeface="Arial"/>
                <a:cs typeface="Arial"/>
              </a:rPr>
              <a:t>its</a:t>
            </a:r>
            <a:r>
              <a:rPr dirty="0" sz="1050" spc="25" b="1" i="1">
                <a:latin typeface="Arial"/>
                <a:cs typeface="Arial"/>
              </a:rPr>
              <a:t> </a:t>
            </a:r>
            <a:r>
              <a:rPr dirty="0" sz="1050" b="1" i="1">
                <a:latin typeface="Arial"/>
                <a:cs typeface="Arial"/>
              </a:rPr>
              <a:t>push</a:t>
            </a:r>
            <a:r>
              <a:rPr dirty="0" sz="1050" spc="-30" b="1" i="1">
                <a:latin typeface="Arial"/>
                <a:cs typeface="Arial"/>
              </a:rPr>
              <a:t> </a:t>
            </a:r>
            <a:r>
              <a:rPr dirty="0" sz="1050" b="1" i="1">
                <a:latin typeface="Arial"/>
                <a:cs typeface="Arial"/>
              </a:rPr>
              <a:t>into</a:t>
            </a:r>
            <a:r>
              <a:rPr dirty="0" sz="1050" spc="45" b="1" i="1">
                <a:latin typeface="Arial"/>
                <a:cs typeface="Arial"/>
              </a:rPr>
              <a:t> </a:t>
            </a:r>
            <a:r>
              <a:rPr dirty="0" sz="1050" spc="-10" b="1" i="1">
                <a:latin typeface="Arial"/>
                <a:cs typeface="Arial"/>
              </a:rPr>
              <a:t>the</a:t>
            </a:r>
            <a:r>
              <a:rPr dirty="0" sz="1050" spc="-50" b="1" i="1">
                <a:latin typeface="Arial"/>
                <a:cs typeface="Arial"/>
              </a:rPr>
              <a:t> </a:t>
            </a:r>
            <a:r>
              <a:rPr dirty="0" sz="1050" b="1" i="1">
                <a:latin typeface="Arial"/>
                <a:cs typeface="Arial"/>
              </a:rPr>
              <a:t>EV</a:t>
            </a:r>
            <a:r>
              <a:rPr dirty="0" sz="1050" spc="-15" b="1" i="1">
                <a:latin typeface="Arial"/>
                <a:cs typeface="Arial"/>
              </a:rPr>
              <a:t> </a:t>
            </a:r>
            <a:r>
              <a:rPr dirty="0" sz="1050" spc="-10" b="1" i="1">
                <a:latin typeface="Arial"/>
                <a:cs typeface="Arial"/>
              </a:rPr>
              <a:t>space,</a:t>
            </a:r>
            <a:r>
              <a:rPr dirty="0" sz="1050" spc="-55" b="1" i="1">
                <a:latin typeface="Arial"/>
                <a:cs typeface="Arial"/>
              </a:rPr>
              <a:t> </a:t>
            </a:r>
            <a:r>
              <a:rPr dirty="0" sz="1050" b="1" i="1">
                <a:latin typeface="Arial"/>
                <a:cs typeface="Arial"/>
              </a:rPr>
              <a:t>would</a:t>
            </a:r>
            <a:r>
              <a:rPr dirty="0" sz="1050" spc="-30" b="1" i="1">
                <a:latin typeface="Arial"/>
                <a:cs typeface="Arial"/>
              </a:rPr>
              <a:t> </a:t>
            </a:r>
            <a:r>
              <a:rPr dirty="0" sz="1050" spc="-25" b="1" i="1">
                <a:latin typeface="Arial"/>
                <a:cs typeface="Arial"/>
              </a:rPr>
              <a:t>be </a:t>
            </a:r>
            <a:r>
              <a:rPr dirty="0" sz="1050" b="1" i="1">
                <a:latin typeface="Arial"/>
                <a:cs typeface="Arial"/>
              </a:rPr>
              <a:t>making</a:t>
            </a:r>
            <a:r>
              <a:rPr dirty="0" sz="1050" spc="-55" b="1" i="1">
                <a:latin typeface="Arial"/>
                <a:cs typeface="Arial"/>
              </a:rPr>
              <a:t> </a:t>
            </a:r>
            <a:r>
              <a:rPr dirty="0" sz="1050" b="1" i="1">
                <a:latin typeface="Arial"/>
                <a:cs typeface="Arial"/>
              </a:rPr>
              <a:t>a </a:t>
            </a:r>
            <a:r>
              <a:rPr dirty="0" sz="1050" spc="-10" b="1" i="1">
                <a:latin typeface="Arial"/>
                <a:cs typeface="Arial"/>
              </a:rPr>
              <a:t>genius</a:t>
            </a:r>
            <a:r>
              <a:rPr dirty="0" sz="1050" spc="-60" b="1" i="1">
                <a:latin typeface="Arial"/>
                <a:cs typeface="Arial"/>
              </a:rPr>
              <a:t> </a:t>
            </a:r>
            <a:r>
              <a:rPr dirty="0" sz="1050" b="1" i="1">
                <a:latin typeface="Arial"/>
                <a:cs typeface="Arial"/>
              </a:rPr>
              <a:t>move by acquiring</a:t>
            </a:r>
            <a:r>
              <a:rPr dirty="0" sz="1050" spc="20" b="1" i="1">
                <a:latin typeface="Arial"/>
                <a:cs typeface="Arial"/>
              </a:rPr>
              <a:t> </a:t>
            </a:r>
            <a:r>
              <a:rPr dirty="0" sz="1050" b="1" i="1">
                <a:latin typeface="Arial"/>
                <a:cs typeface="Arial"/>
              </a:rPr>
              <a:t>SK</a:t>
            </a:r>
            <a:r>
              <a:rPr dirty="0" sz="1050" spc="-15" b="1" i="1">
                <a:latin typeface="Arial"/>
                <a:cs typeface="Arial"/>
              </a:rPr>
              <a:t> </a:t>
            </a:r>
            <a:r>
              <a:rPr dirty="0" sz="1050" b="1" i="1">
                <a:latin typeface="Arial"/>
                <a:cs typeface="Arial"/>
              </a:rPr>
              <a:t>On</a:t>
            </a:r>
            <a:r>
              <a:rPr dirty="0" sz="1050" spc="-50" b="1" i="1">
                <a:latin typeface="Arial"/>
                <a:cs typeface="Arial"/>
              </a:rPr>
              <a:t> </a:t>
            </a:r>
            <a:r>
              <a:rPr dirty="0" sz="1050" spc="-25" b="1" i="1">
                <a:latin typeface="Arial"/>
                <a:cs typeface="Arial"/>
              </a:rPr>
              <a:t>to </a:t>
            </a:r>
            <a:r>
              <a:rPr dirty="0" sz="1050" b="1" i="1">
                <a:latin typeface="Arial"/>
                <a:cs typeface="Arial"/>
              </a:rPr>
              <a:t>secure</a:t>
            </a:r>
            <a:r>
              <a:rPr dirty="0" sz="1050" spc="-40" b="1" i="1">
                <a:latin typeface="Arial"/>
                <a:cs typeface="Arial"/>
              </a:rPr>
              <a:t> </a:t>
            </a:r>
            <a:r>
              <a:rPr dirty="0" sz="1050" spc="-10" b="1" i="1">
                <a:latin typeface="Arial"/>
                <a:cs typeface="Arial"/>
              </a:rPr>
              <a:t>cutting-</a:t>
            </a:r>
            <a:r>
              <a:rPr dirty="0" sz="1050" b="1" i="1">
                <a:latin typeface="Arial"/>
                <a:cs typeface="Arial"/>
              </a:rPr>
              <a:t>edge</a:t>
            </a:r>
            <a:r>
              <a:rPr dirty="0" sz="1050" spc="40" b="1" i="1">
                <a:latin typeface="Arial"/>
                <a:cs typeface="Arial"/>
              </a:rPr>
              <a:t> </a:t>
            </a:r>
            <a:r>
              <a:rPr dirty="0" sz="1050" spc="-10" b="1" i="1">
                <a:latin typeface="Arial"/>
                <a:cs typeface="Arial"/>
              </a:rPr>
              <a:t>battery</a:t>
            </a:r>
            <a:r>
              <a:rPr dirty="0" sz="1050" spc="-35" b="1" i="1">
                <a:latin typeface="Arial"/>
                <a:cs typeface="Arial"/>
              </a:rPr>
              <a:t> </a:t>
            </a:r>
            <a:r>
              <a:rPr dirty="0" sz="1050" spc="-10" b="1" i="1">
                <a:latin typeface="Arial"/>
                <a:cs typeface="Arial"/>
              </a:rPr>
              <a:t>innovation</a:t>
            </a:r>
            <a:endParaRPr sz="1050">
              <a:latin typeface="Arial"/>
              <a:cs typeface="Arial"/>
            </a:endParaRPr>
          </a:p>
        </p:txBody>
      </p:sp>
      <p:grpSp>
        <p:nvGrpSpPr>
          <p:cNvPr id="54" name="object 54" descr=""/>
          <p:cNvGrpSpPr/>
          <p:nvPr/>
        </p:nvGrpSpPr>
        <p:grpSpPr>
          <a:xfrm>
            <a:off x="8531983" y="4642671"/>
            <a:ext cx="486409" cy="699135"/>
            <a:chOff x="8531983" y="4642671"/>
            <a:chExt cx="486409" cy="699135"/>
          </a:xfrm>
        </p:grpSpPr>
        <p:pic>
          <p:nvPicPr>
            <p:cNvPr id="55" name="object 55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536009" y="5089476"/>
              <a:ext cx="223011" cy="247957"/>
            </a:xfrm>
            <a:prstGeom prst="rect">
              <a:avLst/>
            </a:prstGeom>
          </p:spPr>
        </p:pic>
        <p:sp>
          <p:nvSpPr>
            <p:cNvPr id="56" name="object 56" descr=""/>
            <p:cNvSpPr/>
            <p:nvPr/>
          </p:nvSpPr>
          <p:spPr>
            <a:xfrm>
              <a:off x="8536009" y="5089476"/>
              <a:ext cx="223520" cy="248285"/>
            </a:xfrm>
            <a:custGeom>
              <a:avLst/>
              <a:gdLst/>
              <a:ahLst/>
              <a:cxnLst/>
              <a:rect l="l" t="t" r="r" b="b"/>
              <a:pathLst>
                <a:path w="223520" h="248285">
                  <a:moveTo>
                    <a:pt x="173900" y="41057"/>
                  </a:moveTo>
                  <a:lnTo>
                    <a:pt x="129494" y="28768"/>
                  </a:lnTo>
                  <a:lnTo>
                    <a:pt x="99831" y="805"/>
                  </a:lnTo>
                  <a:lnTo>
                    <a:pt x="99026" y="805"/>
                  </a:lnTo>
                  <a:lnTo>
                    <a:pt x="97416" y="0"/>
                  </a:lnTo>
                  <a:lnTo>
                    <a:pt x="96611" y="0"/>
                  </a:lnTo>
                  <a:lnTo>
                    <a:pt x="0" y="189993"/>
                  </a:lnTo>
                  <a:lnTo>
                    <a:pt x="81314" y="171476"/>
                  </a:lnTo>
                  <a:lnTo>
                    <a:pt x="122374" y="247957"/>
                  </a:lnTo>
                  <a:lnTo>
                    <a:pt x="223011" y="51523"/>
                  </a:lnTo>
                  <a:lnTo>
                    <a:pt x="214582" y="49749"/>
                  </a:lnTo>
                  <a:lnTo>
                    <a:pt x="206305" y="46995"/>
                  </a:lnTo>
                  <a:lnTo>
                    <a:pt x="198329" y="43485"/>
                  </a:lnTo>
                  <a:lnTo>
                    <a:pt x="190807" y="39447"/>
                  </a:lnTo>
                  <a:lnTo>
                    <a:pt x="185171" y="40252"/>
                  </a:lnTo>
                  <a:lnTo>
                    <a:pt x="179536" y="41057"/>
                  </a:lnTo>
                  <a:lnTo>
                    <a:pt x="173900" y="41057"/>
                  </a:lnTo>
                  <a:close/>
                </a:path>
              </a:pathLst>
            </a:custGeom>
            <a:ln w="8050">
              <a:solidFill>
                <a:srgbClr val="364D6D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7" name="object 57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779952" y="5090281"/>
              <a:ext cx="238307" cy="246347"/>
            </a:xfrm>
            <a:prstGeom prst="rect">
              <a:avLst/>
            </a:prstGeom>
          </p:spPr>
        </p:pic>
        <p:sp>
          <p:nvSpPr>
            <p:cNvPr id="58" name="object 58" descr=""/>
            <p:cNvSpPr/>
            <p:nvPr/>
          </p:nvSpPr>
          <p:spPr>
            <a:xfrm>
              <a:off x="8539229" y="4646696"/>
              <a:ext cx="468630" cy="468630"/>
            </a:xfrm>
            <a:custGeom>
              <a:avLst/>
              <a:gdLst/>
              <a:ahLst/>
              <a:cxnLst/>
              <a:rect l="l" t="t" r="r" b="b"/>
              <a:pathLst>
                <a:path w="468629" h="468629">
                  <a:moveTo>
                    <a:pt x="275673" y="452440"/>
                  </a:moveTo>
                  <a:lnTo>
                    <a:pt x="193222" y="452440"/>
                  </a:lnTo>
                  <a:lnTo>
                    <a:pt x="202129" y="459031"/>
                  </a:lnTo>
                  <a:lnTo>
                    <a:pt x="211941" y="464113"/>
                  </a:lnTo>
                  <a:lnTo>
                    <a:pt x="222659" y="467384"/>
                  </a:lnTo>
                  <a:lnTo>
                    <a:pt x="234282" y="468541"/>
                  </a:lnTo>
                  <a:lnTo>
                    <a:pt x="247214" y="467220"/>
                  </a:lnTo>
                  <a:lnTo>
                    <a:pt x="259240" y="463409"/>
                  </a:lnTo>
                  <a:lnTo>
                    <a:pt x="270059" y="457333"/>
                  </a:lnTo>
                  <a:lnTo>
                    <a:pt x="275673" y="452440"/>
                  </a:lnTo>
                  <a:close/>
                </a:path>
                <a:path w="468629" h="468629">
                  <a:moveTo>
                    <a:pt x="164943" y="14189"/>
                  </a:moveTo>
                  <a:lnTo>
                    <a:pt x="121065" y="32302"/>
                  </a:lnTo>
                  <a:lnTo>
                    <a:pt x="108687" y="50718"/>
                  </a:lnTo>
                  <a:lnTo>
                    <a:pt x="97869" y="52240"/>
                  </a:lnTo>
                  <a:lnTo>
                    <a:pt x="60117" y="78656"/>
                  </a:lnTo>
                  <a:lnTo>
                    <a:pt x="50740" y="113927"/>
                  </a:lnTo>
                  <a:lnTo>
                    <a:pt x="50720" y="114317"/>
                  </a:lnTo>
                  <a:lnTo>
                    <a:pt x="16101" y="148934"/>
                  </a:lnTo>
                  <a:lnTo>
                    <a:pt x="11875" y="171375"/>
                  </a:lnTo>
                  <a:lnTo>
                    <a:pt x="12931" y="182558"/>
                  </a:lnTo>
                  <a:lnTo>
                    <a:pt x="16101" y="193212"/>
                  </a:lnTo>
                  <a:lnTo>
                    <a:pt x="9510" y="202118"/>
                  </a:lnTo>
                  <a:lnTo>
                    <a:pt x="4428" y="211930"/>
                  </a:lnTo>
                  <a:lnTo>
                    <a:pt x="1157" y="222647"/>
                  </a:lnTo>
                  <a:lnTo>
                    <a:pt x="0" y="234270"/>
                  </a:lnTo>
                  <a:lnTo>
                    <a:pt x="1198" y="246006"/>
                  </a:lnTo>
                  <a:lnTo>
                    <a:pt x="1320" y="247201"/>
                  </a:lnTo>
                  <a:lnTo>
                    <a:pt x="5132" y="259227"/>
                  </a:lnTo>
                  <a:lnTo>
                    <a:pt x="11208" y="270045"/>
                  </a:lnTo>
                  <a:lnTo>
                    <a:pt x="19322" y="279353"/>
                  </a:lnTo>
                  <a:lnTo>
                    <a:pt x="15586" y="291215"/>
                  </a:lnTo>
                  <a:lnTo>
                    <a:pt x="14189" y="303606"/>
                  </a:lnTo>
                  <a:lnTo>
                    <a:pt x="15359" y="316147"/>
                  </a:lnTo>
                  <a:lnTo>
                    <a:pt x="19322" y="328462"/>
                  </a:lnTo>
                  <a:lnTo>
                    <a:pt x="25020" y="338688"/>
                  </a:lnTo>
                  <a:lnTo>
                    <a:pt x="32304" y="347481"/>
                  </a:lnTo>
                  <a:lnTo>
                    <a:pt x="40946" y="354613"/>
                  </a:lnTo>
                  <a:lnTo>
                    <a:pt x="50721" y="359859"/>
                  </a:lnTo>
                  <a:lnTo>
                    <a:pt x="52243" y="370677"/>
                  </a:lnTo>
                  <a:lnTo>
                    <a:pt x="78660" y="408426"/>
                  </a:lnTo>
                  <a:lnTo>
                    <a:pt x="114323" y="417823"/>
                  </a:lnTo>
                  <a:lnTo>
                    <a:pt x="119732" y="428779"/>
                  </a:lnTo>
                  <a:lnTo>
                    <a:pt x="160050" y="455610"/>
                  </a:lnTo>
                  <a:lnTo>
                    <a:pt x="171384" y="456666"/>
                  </a:lnTo>
                  <a:lnTo>
                    <a:pt x="182568" y="455610"/>
                  </a:lnTo>
                  <a:lnTo>
                    <a:pt x="193222" y="452440"/>
                  </a:lnTo>
                  <a:lnTo>
                    <a:pt x="275673" y="452440"/>
                  </a:lnTo>
                  <a:lnTo>
                    <a:pt x="279368" y="449220"/>
                  </a:lnTo>
                  <a:lnTo>
                    <a:pt x="328478" y="449220"/>
                  </a:lnTo>
                  <a:lnTo>
                    <a:pt x="338706" y="443521"/>
                  </a:lnTo>
                  <a:lnTo>
                    <a:pt x="347499" y="436238"/>
                  </a:lnTo>
                  <a:lnTo>
                    <a:pt x="354631" y="427597"/>
                  </a:lnTo>
                  <a:lnTo>
                    <a:pt x="359877" y="417823"/>
                  </a:lnTo>
                  <a:lnTo>
                    <a:pt x="370696" y="416301"/>
                  </a:lnTo>
                  <a:lnTo>
                    <a:pt x="408447" y="389885"/>
                  </a:lnTo>
                  <a:lnTo>
                    <a:pt x="415453" y="373545"/>
                  </a:lnTo>
                  <a:lnTo>
                    <a:pt x="231062" y="373545"/>
                  </a:lnTo>
                  <a:lnTo>
                    <a:pt x="187207" y="366479"/>
                  </a:lnTo>
                  <a:lnTo>
                    <a:pt x="148994" y="346778"/>
                  </a:lnTo>
                  <a:lnTo>
                    <a:pt x="118780" y="316682"/>
                  </a:lnTo>
                  <a:lnTo>
                    <a:pt x="98923" y="278432"/>
                  </a:lnTo>
                  <a:lnTo>
                    <a:pt x="91780" y="234270"/>
                  </a:lnTo>
                  <a:lnTo>
                    <a:pt x="98923" y="190108"/>
                  </a:lnTo>
                  <a:lnTo>
                    <a:pt x="118780" y="151858"/>
                  </a:lnTo>
                  <a:lnTo>
                    <a:pt x="148993" y="121762"/>
                  </a:lnTo>
                  <a:lnTo>
                    <a:pt x="187206" y="102061"/>
                  </a:lnTo>
                  <a:lnTo>
                    <a:pt x="231062" y="94996"/>
                  </a:lnTo>
                  <a:lnTo>
                    <a:pt x="415392" y="94996"/>
                  </a:lnTo>
                  <a:lnTo>
                    <a:pt x="412912" y="87348"/>
                  </a:lnTo>
                  <a:lnTo>
                    <a:pt x="378696" y="54441"/>
                  </a:lnTo>
                  <a:lnTo>
                    <a:pt x="354241" y="50718"/>
                  </a:lnTo>
                  <a:lnTo>
                    <a:pt x="348832" y="39762"/>
                  </a:lnTo>
                  <a:lnTo>
                    <a:pt x="341158" y="30088"/>
                  </a:lnTo>
                  <a:lnTo>
                    <a:pt x="331371" y="22076"/>
                  </a:lnTo>
                  <a:lnTo>
                    <a:pt x="325954" y="19321"/>
                  </a:lnTo>
                  <a:lnTo>
                    <a:pt x="189197" y="19321"/>
                  </a:lnTo>
                  <a:lnTo>
                    <a:pt x="177334" y="15585"/>
                  </a:lnTo>
                  <a:lnTo>
                    <a:pt x="164943" y="14189"/>
                  </a:lnTo>
                  <a:close/>
                </a:path>
                <a:path w="468629" h="468629">
                  <a:moveTo>
                    <a:pt x="328478" y="449220"/>
                  </a:moveTo>
                  <a:lnTo>
                    <a:pt x="279368" y="449220"/>
                  </a:lnTo>
                  <a:lnTo>
                    <a:pt x="291230" y="452956"/>
                  </a:lnTo>
                  <a:lnTo>
                    <a:pt x="303621" y="454352"/>
                  </a:lnTo>
                  <a:lnTo>
                    <a:pt x="316163" y="453182"/>
                  </a:lnTo>
                  <a:lnTo>
                    <a:pt x="328478" y="449220"/>
                  </a:lnTo>
                  <a:close/>
                </a:path>
                <a:path w="468629" h="468629">
                  <a:moveTo>
                    <a:pt x="415392" y="94996"/>
                  </a:moveTo>
                  <a:lnTo>
                    <a:pt x="231062" y="94996"/>
                  </a:lnTo>
                  <a:lnTo>
                    <a:pt x="274917" y="102061"/>
                  </a:lnTo>
                  <a:lnTo>
                    <a:pt x="313130" y="121762"/>
                  </a:lnTo>
                  <a:lnTo>
                    <a:pt x="343343" y="151859"/>
                  </a:lnTo>
                  <a:lnTo>
                    <a:pt x="363200" y="190108"/>
                  </a:lnTo>
                  <a:lnTo>
                    <a:pt x="370343" y="234270"/>
                  </a:lnTo>
                  <a:lnTo>
                    <a:pt x="363200" y="278432"/>
                  </a:lnTo>
                  <a:lnTo>
                    <a:pt x="343344" y="316682"/>
                  </a:lnTo>
                  <a:lnTo>
                    <a:pt x="313130" y="346778"/>
                  </a:lnTo>
                  <a:lnTo>
                    <a:pt x="274917" y="366479"/>
                  </a:lnTo>
                  <a:lnTo>
                    <a:pt x="231062" y="373545"/>
                  </a:lnTo>
                  <a:lnTo>
                    <a:pt x="415453" y="373545"/>
                  </a:lnTo>
                  <a:lnTo>
                    <a:pt x="417227" y="366714"/>
                  </a:lnTo>
                  <a:lnTo>
                    <a:pt x="417825" y="354613"/>
                  </a:lnTo>
                  <a:lnTo>
                    <a:pt x="417844" y="354223"/>
                  </a:lnTo>
                  <a:lnTo>
                    <a:pt x="452463" y="319606"/>
                  </a:lnTo>
                  <a:lnTo>
                    <a:pt x="456690" y="297165"/>
                  </a:lnTo>
                  <a:lnTo>
                    <a:pt x="455633" y="285982"/>
                  </a:lnTo>
                  <a:lnTo>
                    <a:pt x="452463" y="275328"/>
                  </a:lnTo>
                  <a:lnTo>
                    <a:pt x="459055" y="266762"/>
                  </a:lnTo>
                  <a:lnTo>
                    <a:pt x="464137" y="256912"/>
                  </a:lnTo>
                  <a:lnTo>
                    <a:pt x="467407" y="246006"/>
                  </a:lnTo>
                  <a:lnTo>
                    <a:pt x="468565" y="234270"/>
                  </a:lnTo>
                  <a:lnTo>
                    <a:pt x="467244" y="221339"/>
                  </a:lnTo>
                  <a:lnTo>
                    <a:pt x="463432" y="209314"/>
                  </a:lnTo>
                  <a:lnTo>
                    <a:pt x="457356" y="198496"/>
                  </a:lnTo>
                  <a:lnTo>
                    <a:pt x="449242" y="189187"/>
                  </a:lnTo>
                  <a:lnTo>
                    <a:pt x="452979" y="177325"/>
                  </a:lnTo>
                  <a:lnTo>
                    <a:pt x="454375" y="164935"/>
                  </a:lnTo>
                  <a:lnTo>
                    <a:pt x="453205" y="152394"/>
                  </a:lnTo>
                  <a:lnTo>
                    <a:pt x="449242" y="140079"/>
                  </a:lnTo>
                  <a:lnTo>
                    <a:pt x="443544" y="129852"/>
                  </a:lnTo>
                  <a:lnTo>
                    <a:pt x="436260" y="121060"/>
                  </a:lnTo>
                  <a:lnTo>
                    <a:pt x="427618" y="113927"/>
                  </a:lnTo>
                  <a:lnTo>
                    <a:pt x="417844" y="108682"/>
                  </a:lnTo>
                  <a:lnTo>
                    <a:pt x="416321" y="97864"/>
                  </a:lnTo>
                  <a:lnTo>
                    <a:pt x="415392" y="94996"/>
                  </a:lnTo>
                  <a:close/>
                </a:path>
                <a:path w="468629" h="468629">
                  <a:moveTo>
                    <a:pt x="234282" y="0"/>
                  </a:moveTo>
                  <a:lnTo>
                    <a:pt x="221350" y="1320"/>
                  </a:lnTo>
                  <a:lnTo>
                    <a:pt x="209324" y="5132"/>
                  </a:lnTo>
                  <a:lnTo>
                    <a:pt x="198506" y="11207"/>
                  </a:lnTo>
                  <a:lnTo>
                    <a:pt x="189197" y="19321"/>
                  </a:lnTo>
                  <a:lnTo>
                    <a:pt x="325954" y="19321"/>
                  </a:lnTo>
                  <a:lnTo>
                    <a:pt x="319622" y="16101"/>
                  </a:lnTo>
                  <a:lnTo>
                    <a:pt x="275342" y="16101"/>
                  </a:lnTo>
                  <a:lnTo>
                    <a:pt x="266435" y="9509"/>
                  </a:lnTo>
                  <a:lnTo>
                    <a:pt x="256623" y="4427"/>
                  </a:lnTo>
                  <a:lnTo>
                    <a:pt x="245905" y="1157"/>
                  </a:lnTo>
                  <a:lnTo>
                    <a:pt x="234282" y="0"/>
                  </a:lnTo>
                  <a:close/>
                </a:path>
                <a:path w="468629" h="468629">
                  <a:moveTo>
                    <a:pt x="297180" y="11874"/>
                  </a:moveTo>
                  <a:lnTo>
                    <a:pt x="285997" y="12931"/>
                  </a:lnTo>
                  <a:lnTo>
                    <a:pt x="275342" y="16101"/>
                  </a:lnTo>
                  <a:lnTo>
                    <a:pt x="319622" y="16101"/>
                  </a:lnTo>
                  <a:lnTo>
                    <a:pt x="308514" y="12931"/>
                  </a:lnTo>
                  <a:lnTo>
                    <a:pt x="297180" y="11874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9" name="object 59" descr=""/>
            <p:cNvSpPr/>
            <p:nvPr/>
          </p:nvSpPr>
          <p:spPr>
            <a:xfrm>
              <a:off x="8539229" y="4646696"/>
              <a:ext cx="468630" cy="468630"/>
            </a:xfrm>
            <a:custGeom>
              <a:avLst/>
              <a:gdLst/>
              <a:ahLst/>
              <a:cxnLst/>
              <a:rect l="l" t="t" r="r" b="b"/>
              <a:pathLst>
                <a:path w="468629" h="468629">
                  <a:moveTo>
                    <a:pt x="231062" y="373545"/>
                  </a:moveTo>
                  <a:lnTo>
                    <a:pt x="187207" y="366479"/>
                  </a:lnTo>
                  <a:lnTo>
                    <a:pt x="148994" y="346778"/>
                  </a:lnTo>
                  <a:lnTo>
                    <a:pt x="118780" y="316682"/>
                  </a:lnTo>
                  <a:lnTo>
                    <a:pt x="98923" y="278432"/>
                  </a:lnTo>
                  <a:lnTo>
                    <a:pt x="91780" y="234270"/>
                  </a:lnTo>
                  <a:lnTo>
                    <a:pt x="98923" y="190108"/>
                  </a:lnTo>
                  <a:lnTo>
                    <a:pt x="118780" y="151858"/>
                  </a:lnTo>
                  <a:lnTo>
                    <a:pt x="148993" y="121762"/>
                  </a:lnTo>
                  <a:lnTo>
                    <a:pt x="187206" y="102061"/>
                  </a:lnTo>
                  <a:lnTo>
                    <a:pt x="231062" y="94996"/>
                  </a:lnTo>
                  <a:lnTo>
                    <a:pt x="274917" y="102061"/>
                  </a:lnTo>
                  <a:lnTo>
                    <a:pt x="313130" y="121762"/>
                  </a:lnTo>
                  <a:lnTo>
                    <a:pt x="343343" y="151858"/>
                  </a:lnTo>
                  <a:lnTo>
                    <a:pt x="363200" y="190108"/>
                  </a:lnTo>
                  <a:lnTo>
                    <a:pt x="370343" y="234270"/>
                  </a:lnTo>
                  <a:lnTo>
                    <a:pt x="363200" y="278432"/>
                  </a:lnTo>
                  <a:lnTo>
                    <a:pt x="343344" y="316682"/>
                  </a:lnTo>
                  <a:lnTo>
                    <a:pt x="313130" y="346778"/>
                  </a:lnTo>
                  <a:lnTo>
                    <a:pt x="274917" y="366479"/>
                  </a:lnTo>
                  <a:lnTo>
                    <a:pt x="231062" y="373545"/>
                  </a:lnTo>
                  <a:close/>
                </a:path>
                <a:path w="468629" h="468629">
                  <a:moveTo>
                    <a:pt x="468565" y="234270"/>
                  </a:moveTo>
                  <a:lnTo>
                    <a:pt x="467244" y="221339"/>
                  </a:lnTo>
                  <a:lnTo>
                    <a:pt x="463432" y="209314"/>
                  </a:lnTo>
                  <a:lnTo>
                    <a:pt x="457356" y="198496"/>
                  </a:lnTo>
                  <a:lnTo>
                    <a:pt x="449242" y="189187"/>
                  </a:lnTo>
                  <a:lnTo>
                    <a:pt x="452979" y="177325"/>
                  </a:lnTo>
                  <a:lnTo>
                    <a:pt x="454375" y="164935"/>
                  </a:lnTo>
                  <a:lnTo>
                    <a:pt x="453205" y="152394"/>
                  </a:lnTo>
                  <a:lnTo>
                    <a:pt x="449242" y="140079"/>
                  </a:lnTo>
                  <a:lnTo>
                    <a:pt x="443544" y="129852"/>
                  </a:lnTo>
                  <a:lnTo>
                    <a:pt x="436260" y="121060"/>
                  </a:lnTo>
                  <a:lnTo>
                    <a:pt x="427618" y="113927"/>
                  </a:lnTo>
                  <a:lnTo>
                    <a:pt x="417844" y="108682"/>
                  </a:lnTo>
                  <a:lnTo>
                    <a:pt x="416321" y="97864"/>
                  </a:lnTo>
                  <a:lnTo>
                    <a:pt x="389904" y="60114"/>
                  </a:lnTo>
                  <a:lnTo>
                    <a:pt x="354241" y="50718"/>
                  </a:lnTo>
                  <a:lnTo>
                    <a:pt x="348832" y="39762"/>
                  </a:lnTo>
                  <a:lnTo>
                    <a:pt x="308514" y="12931"/>
                  </a:lnTo>
                  <a:lnTo>
                    <a:pt x="297180" y="11874"/>
                  </a:lnTo>
                  <a:lnTo>
                    <a:pt x="285997" y="12931"/>
                  </a:lnTo>
                  <a:lnTo>
                    <a:pt x="275342" y="16101"/>
                  </a:lnTo>
                  <a:lnTo>
                    <a:pt x="266435" y="9509"/>
                  </a:lnTo>
                  <a:lnTo>
                    <a:pt x="256623" y="4427"/>
                  </a:lnTo>
                  <a:lnTo>
                    <a:pt x="245905" y="1157"/>
                  </a:lnTo>
                  <a:lnTo>
                    <a:pt x="234282" y="0"/>
                  </a:lnTo>
                  <a:lnTo>
                    <a:pt x="221350" y="1320"/>
                  </a:lnTo>
                  <a:lnTo>
                    <a:pt x="209324" y="5132"/>
                  </a:lnTo>
                  <a:lnTo>
                    <a:pt x="198506" y="11207"/>
                  </a:lnTo>
                  <a:lnTo>
                    <a:pt x="189197" y="19321"/>
                  </a:lnTo>
                  <a:lnTo>
                    <a:pt x="177334" y="15585"/>
                  </a:lnTo>
                  <a:lnTo>
                    <a:pt x="164943" y="14189"/>
                  </a:lnTo>
                  <a:lnTo>
                    <a:pt x="152401" y="15358"/>
                  </a:lnTo>
                  <a:lnTo>
                    <a:pt x="140086" y="19321"/>
                  </a:lnTo>
                  <a:lnTo>
                    <a:pt x="129859" y="25019"/>
                  </a:lnTo>
                  <a:lnTo>
                    <a:pt x="121065" y="32302"/>
                  </a:lnTo>
                  <a:lnTo>
                    <a:pt x="113933" y="40944"/>
                  </a:lnTo>
                  <a:lnTo>
                    <a:pt x="108687" y="50718"/>
                  </a:lnTo>
                  <a:lnTo>
                    <a:pt x="97869" y="52240"/>
                  </a:lnTo>
                  <a:lnTo>
                    <a:pt x="60117" y="78656"/>
                  </a:lnTo>
                  <a:lnTo>
                    <a:pt x="50720" y="114317"/>
                  </a:lnTo>
                  <a:lnTo>
                    <a:pt x="39764" y="119726"/>
                  </a:lnTo>
                  <a:lnTo>
                    <a:pt x="12931" y="160042"/>
                  </a:lnTo>
                  <a:lnTo>
                    <a:pt x="11875" y="171375"/>
                  </a:lnTo>
                  <a:lnTo>
                    <a:pt x="12931" y="182558"/>
                  </a:lnTo>
                  <a:lnTo>
                    <a:pt x="16101" y="193212"/>
                  </a:lnTo>
                  <a:lnTo>
                    <a:pt x="9510" y="202118"/>
                  </a:lnTo>
                  <a:lnTo>
                    <a:pt x="4428" y="211930"/>
                  </a:lnTo>
                  <a:lnTo>
                    <a:pt x="1157" y="222647"/>
                  </a:lnTo>
                  <a:lnTo>
                    <a:pt x="0" y="234270"/>
                  </a:lnTo>
                  <a:lnTo>
                    <a:pt x="1320" y="247201"/>
                  </a:lnTo>
                  <a:lnTo>
                    <a:pt x="5132" y="259227"/>
                  </a:lnTo>
                  <a:lnTo>
                    <a:pt x="11208" y="270045"/>
                  </a:lnTo>
                  <a:lnTo>
                    <a:pt x="19322" y="279353"/>
                  </a:lnTo>
                  <a:lnTo>
                    <a:pt x="15586" y="291215"/>
                  </a:lnTo>
                  <a:lnTo>
                    <a:pt x="14189" y="303605"/>
                  </a:lnTo>
                  <a:lnTo>
                    <a:pt x="15359" y="316147"/>
                  </a:lnTo>
                  <a:lnTo>
                    <a:pt x="19322" y="328462"/>
                  </a:lnTo>
                  <a:lnTo>
                    <a:pt x="25020" y="338688"/>
                  </a:lnTo>
                  <a:lnTo>
                    <a:pt x="32304" y="347481"/>
                  </a:lnTo>
                  <a:lnTo>
                    <a:pt x="40946" y="354613"/>
                  </a:lnTo>
                  <a:lnTo>
                    <a:pt x="50721" y="359859"/>
                  </a:lnTo>
                  <a:lnTo>
                    <a:pt x="52243" y="370677"/>
                  </a:lnTo>
                  <a:lnTo>
                    <a:pt x="78660" y="408426"/>
                  </a:lnTo>
                  <a:lnTo>
                    <a:pt x="114323" y="417823"/>
                  </a:lnTo>
                  <a:lnTo>
                    <a:pt x="119732" y="428779"/>
                  </a:lnTo>
                  <a:lnTo>
                    <a:pt x="160050" y="455610"/>
                  </a:lnTo>
                  <a:lnTo>
                    <a:pt x="171384" y="456666"/>
                  </a:lnTo>
                  <a:lnTo>
                    <a:pt x="182568" y="455610"/>
                  </a:lnTo>
                  <a:lnTo>
                    <a:pt x="193222" y="452440"/>
                  </a:lnTo>
                  <a:lnTo>
                    <a:pt x="202129" y="459031"/>
                  </a:lnTo>
                  <a:lnTo>
                    <a:pt x="211941" y="464113"/>
                  </a:lnTo>
                  <a:lnTo>
                    <a:pt x="222659" y="467384"/>
                  </a:lnTo>
                  <a:lnTo>
                    <a:pt x="234282" y="468541"/>
                  </a:lnTo>
                  <a:lnTo>
                    <a:pt x="247214" y="467220"/>
                  </a:lnTo>
                  <a:lnTo>
                    <a:pt x="259240" y="463409"/>
                  </a:lnTo>
                  <a:lnTo>
                    <a:pt x="270059" y="457333"/>
                  </a:lnTo>
                  <a:lnTo>
                    <a:pt x="279368" y="449220"/>
                  </a:lnTo>
                  <a:lnTo>
                    <a:pt x="291230" y="452956"/>
                  </a:lnTo>
                  <a:lnTo>
                    <a:pt x="303621" y="454352"/>
                  </a:lnTo>
                  <a:lnTo>
                    <a:pt x="316163" y="453182"/>
                  </a:lnTo>
                  <a:lnTo>
                    <a:pt x="328478" y="449220"/>
                  </a:lnTo>
                  <a:lnTo>
                    <a:pt x="338706" y="443521"/>
                  </a:lnTo>
                  <a:lnTo>
                    <a:pt x="347499" y="436238"/>
                  </a:lnTo>
                  <a:lnTo>
                    <a:pt x="354631" y="427596"/>
                  </a:lnTo>
                  <a:lnTo>
                    <a:pt x="359877" y="417823"/>
                  </a:lnTo>
                  <a:lnTo>
                    <a:pt x="370696" y="416301"/>
                  </a:lnTo>
                  <a:lnTo>
                    <a:pt x="408447" y="389885"/>
                  </a:lnTo>
                  <a:lnTo>
                    <a:pt x="417844" y="354223"/>
                  </a:lnTo>
                  <a:lnTo>
                    <a:pt x="428801" y="348814"/>
                  </a:lnTo>
                  <a:lnTo>
                    <a:pt x="455633" y="308499"/>
                  </a:lnTo>
                  <a:lnTo>
                    <a:pt x="456690" y="297165"/>
                  </a:lnTo>
                  <a:lnTo>
                    <a:pt x="455633" y="285982"/>
                  </a:lnTo>
                  <a:lnTo>
                    <a:pt x="452463" y="275328"/>
                  </a:lnTo>
                  <a:lnTo>
                    <a:pt x="459055" y="266762"/>
                  </a:lnTo>
                  <a:lnTo>
                    <a:pt x="464137" y="256912"/>
                  </a:lnTo>
                  <a:lnTo>
                    <a:pt x="467407" y="246006"/>
                  </a:lnTo>
                  <a:lnTo>
                    <a:pt x="468565" y="234270"/>
                  </a:lnTo>
                  <a:close/>
                </a:path>
              </a:pathLst>
            </a:custGeom>
            <a:ln w="8050">
              <a:solidFill>
                <a:srgbClr val="364D6D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60" name="object 60" descr=""/>
          <p:cNvGrpSpPr/>
          <p:nvPr/>
        </p:nvGrpSpPr>
        <p:grpSpPr>
          <a:xfrm>
            <a:off x="192087" y="4154551"/>
            <a:ext cx="1769110" cy="2054225"/>
            <a:chOff x="192087" y="4154551"/>
            <a:chExt cx="1769110" cy="2054225"/>
          </a:xfrm>
        </p:grpSpPr>
        <p:sp>
          <p:nvSpPr>
            <p:cNvPr id="61" name="object 61" descr=""/>
            <p:cNvSpPr/>
            <p:nvPr/>
          </p:nvSpPr>
          <p:spPr>
            <a:xfrm>
              <a:off x="195262" y="5443601"/>
              <a:ext cx="885825" cy="762000"/>
            </a:xfrm>
            <a:custGeom>
              <a:avLst/>
              <a:gdLst/>
              <a:ahLst/>
              <a:cxnLst/>
              <a:rect l="l" t="t" r="r" b="b"/>
              <a:pathLst>
                <a:path w="885825" h="762000">
                  <a:moveTo>
                    <a:pt x="269405" y="0"/>
                  </a:moveTo>
                  <a:lnTo>
                    <a:pt x="162280" y="222250"/>
                  </a:lnTo>
                  <a:lnTo>
                    <a:pt x="115798" y="317792"/>
                  </a:lnTo>
                  <a:lnTo>
                    <a:pt x="0" y="558076"/>
                  </a:lnTo>
                  <a:lnTo>
                    <a:pt x="885825" y="761936"/>
                  </a:lnTo>
                  <a:lnTo>
                    <a:pt x="885825" y="140843"/>
                  </a:lnTo>
                  <a:lnTo>
                    <a:pt x="699528" y="98298"/>
                  </a:lnTo>
                  <a:lnTo>
                    <a:pt x="269405" y="0"/>
                  </a:lnTo>
                  <a:close/>
                </a:path>
              </a:pathLst>
            </a:custGeom>
            <a:solidFill>
              <a:srgbClr val="ADADA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2" name="object 62" descr=""/>
            <p:cNvSpPr/>
            <p:nvPr/>
          </p:nvSpPr>
          <p:spPr>
            <a:xfrm>
              <a:off x="1081087" y="5443601"/>
              <a:ext cx="876935" cy="762000"/>
            </a:xfrm>
            <a:custGeom>
              <a:avLst/>
              <a:gdLst/>
              <a:ahLst/>
              <a:cxnLst/>
              <a:rect l="l" t="t" r="r" b="b"/>
              <a:pathLst>
                <a:path w="876935" h="762000">
                  <a:moveTo>
                    <a:pt x="608901" y="0"/>
                  </a:moveTo>
                  <a:lnTo>
                    <a:pt x="0" y="140843"/>
                  </a:lnTo>
                  <a:lnTo>
                    <a:pt x="0" y="761936"/>
                  </a:lnTo>
                  <a:lnTo>
                    <a:pt x="876363" y="558076"/>
                  </a:lnTo>
                  <a:lnTo>
                    <a:pt x="760666" y="316839"/>
                  </a:lnTo>
                  <a:lnTo>
                    <a:pt x="715327" y="221297"/>
                  </a:lnTo>
                  <a:lnTo>
                    <a:pt x="608901" y="0"/>
                  </a:lnTo>
                  <a:close/>
                </a:path>
              </a:pathLst>
            </a:custGeom>
            <a:solidFill>
              <a:srgbClr val="ADADA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3" name="object 63" descr=""/>
            <p:cNvSpPr/>
            <p:nvPr/>
          </p:nvSpPr>
          <p:spPr>
            <a:xfrm>
              <a:off x="1081087" y="5443601"/>
              <a:ext cx="876935" cy="762000"/>
            </a:xfrm>
            <a:custGeom>
              <a:avLst/>
              <a:gdLst/>
              <a:ahLst/>
              <a:cxnLst/>
              <a:rect l="l" t="t" r="r" b="b"/>
              <a:pathLst>
                <a:path w="876935" h="762000">
                  <a:moveTo>
                    <a:pt x="760666" y="316839"/>
                  </a:moveTo>
                  <a:lnTo>
                    <a:pt x="715327" y="221297"/>
                  </a:lnTo>
                  <a:lnTo>
                    <a:pt x="608901" y="0"/>
                  </a:lnTo>
                  <a:lnTo>
                    <a:pt x="183705" y="98298"/>
                  </a:lnTo>
                  <a:lnTo>
                    <a:pt x="0" y="140843"/>
                  </a:lnTo>
                  <a:lnTo>
                    <a:pt x="0" y="761936"/>
                  </a:lnTo>
                  <a:lnTo>
                    <a:pt x="876363" y="558076"/>
                  </a:lnTo>
                  <a:lnTo>
                    <a:pt x="760666" y="316839"/>
                  </a:lnTo>
                  <a:close/>
                </a:path>
              </a:pathLst>
            </a:custGeom>
            <a:ln w="63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4" name="object 64" descr=""/>
            <p:cNvSpPr/>
            <p:nvPr/>
          </p:nvSpPr>
          <p:spPr>
            <a:xfrm>
              <a:off x="195262" y="5795962"/>
              <a:ext cx="885825" cy="409575"/>
            </a:xfrm>
            <a:custGeom>
              <a:avLst/>
              <a:gdLst/>
              <a:ahLst/>
              <a:cxnLst/>
              <a:rect l="l" t="t" r="r" b="b"/>
              <a:pathLst>
                <a:path w="885825" h="409575">
                  <a:moveTo>
                    <a:pt x="885825" y="0"/>
                  </a:moveTo>
                  <a:lnTo>
                    <a:pt x="0" y="204076"/>
                  </a:lnTo>
                  <a:lnTo>
                    <a:pt x="885825" y="409575"/>
                  </a:lnTo>
                  <a:lnTo>
                    <a:pt x="885825" y="0"/>
                  </a:lnTo>
                  <a:close/>
                </a:path>
              </a:pathLst>
            </a:custGeom>
            <a:solidFill>
              <a:srgbClr val="58585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5" name="object 65" descr=""/>
            <p:cNvSpPr/>
            <p:nvPr/>
          </p:nvSpPr>
          <p:spPr>
            <a:xfrm>
              <a:off x="195262" y="5795962"/>
              <a:ext cx="885825" cy="409575"/>
            </a:xfrm>
            <a:custGeom>
              <a:avLst/>
              <a:gdLst/>
              <a:ahLst/>
              <a:cxnLst/>
              <a:rect l="l" t="t" r="r" b="b"/>
              <a:pathLst>
                <a:path w="885825" h="409575">
                  <a:moveTo>
                    <a:pt x="0" y="204076"/>
                  </a:moveTo>
                  <a:lnTo>
                    <a:pt x="885825" y="0"/>
                  </a:lnTo>
                  <a:lnTo>
                    <a:pt x="885825" y="409575"/>
                  </a:lnTo>
                  <a:lnTo>
                    <a:pt x="0" y="204076"/>
                  </a:lnTo>
                  <a:close/>
                </a:path>
              </a:pathLst>
            </a:custGeom>
            <a:ln w="63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6" name="object 66" descr=""/>
            <p:cNvSpPr/>
            <p:nvPr/>
          </p:nvSpPr>
          <p:spPr>
            <a:xfrm>
              <a:off x="1081087" y="5795962"/>
              <a:ext cx="876935" cy="409575"/>
            </a:xfrm>
            <a:custGeom>
              <a:avLst/>
              <a:gdLst/>
              <a:ahLst/>
              <a:cxnLst/>
              <a:rect l="l" t="t" r="r" b="b"/>
              <a:pathLst>
                <a:path w="876935" h="409575">
                  <a:moveTo>
                    <a:pt x="0" y="0"/>
                  </a:moveTo>
                  <a:lnTo>
                    <a:pt x="0" y="409575"/>
                  </a:lnTo>
                  <a:lnTo>
                    <a:pt x="876363" y="2040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8585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7" name="object 67" descr=""/>
            <p:cNvSpPr/>
            <p:nvPr/>
          </p:nvSpPr>
          <p:spPr>
            <a:xfrm>
              <a:off x="1081087" y="5795962"/>
              <a:ext cx="876935" cy="409575"/>
            </a:xfrm>
            <a:custGeom>
              <a:avLst/>
              <a:gdLst/>
              <a:ahLst/>
              <a:cxnLst/>
              <a:rect l="l" t="t" r="r" b="b"/>
              <a:pathLst>
                <a:path w="876935" h="409575">
                  <a:moveTo>
                    <a:pt x="0" y="0"/>
                  </a:moveTo>
                  <a:lnTo>
                    <a:pt x="876363" y="204076"/>
                  </a:lnTo>
                  <a:lnTo>
                    <a:pt x="0" y="409575"/>
                  </a:lnTo>
                  <a:lnTo>
                    <a:pt x="0" y="0"/>
                  </a:lnTo>
                  <a:close/>
                </a:path>
              </a:pathLst>
            </a:custGeom>
            <a:ln w="63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8" name="object 68" descr=""/>
            <p:cNvSpPr/>
            <p:nvPr/>
          </p:nvSpPr>
          <p:spPr>
            <a:xfrm>
              <a:off x="461962" y="5395976"/>
              <a:ext cx="1229360" cy="190500"/>
            </a:xfrm>
            <a:custGeom>
              <a:avLst/>
              <a:gdLst/>
              <a:ahLst/>
              <a:cxnLst/>
              <a:rect l="l" t="t" r="r" b="b"/>
              <a:pathLst>
                <a:path w="1229360" h="190500">
                  <a:moveTo>
                    <a:pt x="1044892" y="0"/>
                  </a:moveTo>
                  <a:lnTo>
                    <a:pt x="615340" y="102108"/>
                  </a:lnTo>
                  <a:lnTo>
                    <a:pt x="184569" y="0"/>
                  </a:lnTo>
                  <a:lnTo>
                    <a:pt x="0" y="43180"/>
                  </a:lnTo>
                  <a:lnTo>
                    <a:pt x="615340" y="190500"/>
                  </a:lnTo>
                  <a:lnTo>
                    <a:pt x="1228788" y="43180"/>
                  </a:lnTo>
                  <a:lnTo>
                    <a:pt x="1044892" y="0"/>
                  </a:lnTo>
                  <a:close/>
                </a:path>
              </a:pathLst>
            </a:custGeom>
            <a:solidFill>
              <a:srgbClr val="58585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9" name="object 69" descr=""/>
            <p:cNvSpPr/>
            <p:nvPr/>
          </p:nvSpPr>
          <p:spPr>
            <a:xfrm>
              <a:off x="461962" y="5395976"/>
              <a:ext cx="1229360" cy="190500"/>
            </a:xfrm>
            <a:custGeom>
              <a:avLst/>
              <a:gdLst/>
              <a:ahLst/>
              <a:cxnLst/>
              <a:rect l="l" t="t" r="r" b="b"/>
              <a:pathLst>
                <a:path w="1229360" h="190500">
                  <a:moveTo>
                    <a:pt x="0" y="43180"/>
                  </a:moveTo>
                  <a:lnTo>
                    <a:pt x="184569" y="0"/>
                  </a:lnTo>
                  <a:lnTo>
                    <a:pt x="615340" y="102108"/>
                  </a:lnTo>
                  <a:lnTo>
                    <a:pt x="1044892" y="0"/>
                  </a:lnTo>
                  <a:lnTo>
                    <a:pt x="1228788" y="43180"/>
                  </a:lnTo>
                  <a:lnTo>
                    <a:pt x="615340" y="190500"/>
                  </a:lnTo>
                  <a:lnTo>
                    <a:pt x="0" y="43180"/>
                  </a:lnTo>
                  <a:close/>
                </a:path>
              </a:pathLst>
            </a:custGeom>
            <a:ln w="63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0" name="object 70" descr=""/>
            <p:cNvSpPr/>
            <p:nvPr/>
          </p:nvSpPr>
          <p:spPr>
            <a:xfrm>
              <a:off x="500062" y="5319776"/>
              <a:ext cx="1153160" cy="180975"/>
            </a:xfrm>
            <a:custGeom>
              <a:avLst/>
              <a:gdLst/>
              <a:ahLst/>
              <a:cxnLst/>
              <a:rect l="l" t="t" r="r" b="b"/>
              <a:pathLst>
                <a:path w="1153160" h="180975">
                  <a:moveTo>
                    <a:pt x="980122" y="0"/>
                  </a:moveTo>
                  <a:lnTo>
                    <a:pt x="577189" y="96901"/>
                  </a:lnTo>
                  <a:lnTo>
                    <a:pt x="173113" y="0"/>
                  </a:lnTo>
                  <a:lnTo>
                    <a:pt x="0" y="41021"/>
                  </a:lnTo>
                  <a:lnTo>
                    <a:pt x="577189" y="180975"/>
                  </a:lnTo>
                  <a:lnTo>
                    <a:pt x="1152588" y="41021"/>
                  </a:lnTo>
                  <a:lnTo>
                    <a:pt x="980122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1" name="object 71" descr=""/>
            <p:cNvSpPr/>
            <p:nvPr/>
          </p:nvSpPr>
          <p:spPr>
            <a:xfrm>
              <a:off x="500062" y="5319776"/>
              <a:ext cx="1153160" cy="180975"/>
            </a:xfrm>
            <a:custGeom>
              <a:avLst/>
              <a:gdLst/>
              <a:ahLst/>
              <a:cxnLst/>
              <a:rect l="l" t="t" r="r" b="b"/>
              <a:pathLst>
                <a:path w="1153160" h="180975">
                  <a:moveTo>
                    <a:pt x="0" y="41021"/>
                  </a:moveTo>
                  <a:lnTo>
                    <a:pt x="173113" y="0"/>
                  </a:lnTo>
                  <a:lnTo>
                    <a:pt x="577189" y="96901"/>
                  </a:lnTo>
                  <a:lnTo>
                    <a:pt x="980122" y="0"/>
                  </a:lnTo>
                  <a:lnTo>
                    <a:pt x="1152588" y="41021"/>
                  </a:lnTo>
                  <a:lnTo>
                    <a:pt x="577189" y="180975"/>
                  </a:lnTo>
                  <a:lnTo>
                    <a:pt x="0" y="41021"/>
                  </a:lnTo>
                  <a:close/>
                </a:path>
              </a:pathLst>
            </a:custGeom>
            <a:ln w="63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2" name="object 72" descr=""/>
            <p:cNvSpPr/>
            <p:nvPr/>
          </p:nvSpPr>
          <p:spPr>
            <a:xfrm>
              <a:off x="500062" y="4795901"/>
              <a:ext cx="581025" cy="704850"/>
            </a:xfrm>
            <a:custGeom>
              <a:avLst/>
              <a:gdLst/>
              <a:ahLst/>
              <a:cxnLst/>
              <a:rect l="l" t="t" r="r" b="b"/>
              <a:pathLst>
                <a:path w="581025" h="704850">
                  <a:moveTo>
                    <a:pt x="271386" y="0"/>
                  </a:moveTo>
                  <a:lnTo>
                    <a:pt x="240614" y="64135"/>
                  </a:lnTo>
                  <a:lnTo>
                    <a:pt x="194856" y="161036"/>
                  </a:lnTo>
                  <a:lnTo>
                    <a:pt x="0" y="570484"/>
                  </a:lnTo>
                  <a:lnTo>
                    <a:pt x="581025" y="704850"/>
                  </a:lnTo>
                  <a:lnTo>
                    <a:pt x="581025" y="71881"/>
                  </a:lnTo>
                  <a:lnTo>
                    <a:pt x="395236" y="28701"/>
                  </a:lnTo>
                  <a:lnTo>
                    <a:pt x="271386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3" name="object 73" descr=""/>
            <p:cNvSpPr/>
            <p:nvPr/>
          </p:nvSpPr>
          <p:spPr>
            <a:xfrm>
              <a:off x="500062" y="4795901"/>
              <a:ext cx="581025" cy="704850"/>
            </a:xfrm>
            <a:custGeom>
              <a:avLst/>
              <a:gdLst/>
              <a:ahLst/>
              <a:cxnLst/>
              <a:rect l="l" t="t" r="r" b="b"/>
              <a:pathLst>
                <a:path w="581025" h="704850">
                  <a:moveTo>
                    <a:pt x="395236" y="28701"/>
                  </a:moveTo>
                  <a:lnTo>
                    <a:pt x="271386" y="0"/>
                  </a:lnTo>
                  <a:lnTo>
                    <a:pt x="240614" y="64135"/>
                  </a:lnTo>
                  <a:lnTo>
                    <a:pt x="194856" y="161036"/>
                  </a:lnTo>
                  <a:lnTo>
                    <a:pt x="0" y="570484"/>
                  </a:lnTo>
                  <a:lnTo>
                    <a:pt x="581025" y="704850"/>
                  </a:lnTo>
                  <a:lnTo>
                    <a:pt x="581025" y="71881"/>
                  </a:lnTo>
                  <a:lnTo>
                    <a:pt x="395236" y="28701"/>
                  </a:lnTo>
                  <a:close/>
                </a:path>
              </a:pathLst>
            </a:custGeom>
            <a:ln w="63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4" name="object 74" descr=""/>
            <p:cNvSpPr/>
            <p:nvPr/>
          </p:nvSpPr>
          <p:spPr>
            <a:xfrm>
              <a:off x="1081087" y="4795901"/>
              <a:ext cx="572135" cy="704850"/>
            </a:xfrm>
            <a:custGeom>
              <a:avLst/>
              <a:gdLst/>
              <a:ahLst/>
              <a:cxnLst/>
              <a:rect l="l" t="t" r="r" b="b"/>
              <a:pathLst>
                <a:path w="572135" h="704850">
                  <a:moveTo>
                    <a:pt x="303339" y="0"/>
                  </a:moveTo>
                  <a:lnTo>
                    <a:pt x="0" y="71881"/>
                  </a:lnTo>
                  <a:lnTo>
                    <a:pt x="0" y="704850"/>
                  </a:lnTo>
                  <a:lnTo>
                    <a:pt x="571563" y="570484"/>
                  </a:lnTo>
                  <a:lnTo>
                    <a:pt x="378142" y="161036"/>
                  </a:lnTo>
                  <a:lnTo>
                    <a:pt x="332930" y="64135"/>
                  </a:lnTo>
                  <a:lnTo>
                    <a:pt x="303339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5" name="object 75" descr=""/>
            <p:cNvSpPr/>
            <p:nvPr/>
          </p:nvSpPr>
          <p:spPr>
            <a:xfrm>
              <a:off x="1081087" y="4795901"/>
              <a:ext cx="572135" cy="704850"/>
            </a:xfrm>
            <a:custGeom>
              <a:avLst/>
              <a:gdLst/>
              <a:ahLst/>
              <a:cxnLst/>
              <a:rect l="l" t="t" r="r" b="b"/>
              <a:pathLst>
                <a:path w="572135" h="704850">
                  <a:moveTo>
                    <a:pt x="378142" y="161036"/>
                  </a:moveTo>
                  <a:lnTo>
                    <a:pt x="332930" y="64135"/>
                  </a:lnTo>
                  <a:lnTo>
                    <a:pt x="303339" y="0"/>
                  </a:lnTo>
                  <a:lnTo>
                    <a:pt x="182448" y="28701"/>
                  </a:lnTo>
                  <a:lnTo>
                    <a:pt x="0" y="71881"/>
                  </a:lnTo>
                  <a:lnTo>
                    <a:pt x="0" y="704850"/>
                  </a:lnTo>
                  <a:lnTo>
                    <a:pt x="571563" y="570484"/>
                  </a:lnTo>
                  <a:lnTo>
                    <a:pt x="378142" y="161036"/>
                  </a:lnTo>
                  <a:close/>
                </a:path>
              </a:pathLst>
            </a:custGeom>
            <a:ln w="63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6" name="object 76" descr=""/>
            <p:cNvSpPr/>
            <p:nvPr/>
          </p:nvSpPr>
          <p:spPr>
            <a:xfrm>
              <a:off x="509587" y="5234051"/>
              <a:ext cx="571500" cy="266700"/>
            </a:xfrm>
            <a:custGeom>
              <a:avLst/>
              <a:gdLst/>
              <a:ahLst/>
              <a:cxnLst/>
              <a:rect l="l" t="t" r="r" b="b"/>
              <a:pathLst>
                <a:path w="571500" h="266700">
                  <a:moveTo>
                    <a:pt x="571500" y="0"/>
                  </a:moveTo>
                  <a:lnTo>
                    <a:pt x="0" y="132334"/>
                  </a:lnTo>
                  <a:lnTo>
                    <a:pt x="571500" y="266700"/>
                  </a:lnTo>
                  <a:lnTo>
                    <a:pt x="571500" y="0"/>
                  </a:lnTo>
                  <a:close/>
                </a:path>
              </a:pathLst>
            </a:custGeom>
            <a:solidFill>
              <a:srgbClr val="ACACA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7" name="object 77" descr=""/>
            <p:cNvSpPr/>
            <p:nvPr/>
          </p:nvSpPr>
          <p:spPr>
            <a:xfrm>
              <a:off x="509587" y="5234051"/>
              <a:ext cx="571500" cy="266700"/>
            </a:xfrm>
            <a:custGeom>
              <a:avLst/>
              <a:gdLst/>
              <a:ahLst/>
              <a:cxnLst/>
              <a:rect l="l" t="t" r="r" b="b"/>
              <a:pathLst>
                <a:path w="571500" h="266700">
                  <a:moveTo>
                    <a:pt x="0" y="132334"/>
                  </a:moveTo>
                  <a:lnTo>
                    <a:pt x="571500" y="0"/>
                  </a:lnTo>
                  <a:lnTo>
                    <a:pt x="571500" y="266700"/>
                  </a:lnTo>
                  <a:lnTo>
                    <a:pt x="0" y="132334"/>
                  </a:lnTo>
                  <a:close/>
                </a:path>
              </a:pathLst>
            </a:custGeom>
            <a:ln w="63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8" name="object 78" descr=""/>
            <p:cNvSpPr/>
            <p:nvPr/>
          </p:nvSpPr>
          <p:spPr>
            <a:xfrm>
              <a:off x="1081087" y="5234051"/>
              <a:ext cx="572135" cy="266700"/>
            </a:xfrm>
            <a:custGeom>
              <a:avLst/>
              <a:gdLst/>
              <a:ahLst/>
              <a:cxnLst/>
              <a:rect l="l" t="t" r="r" b="b"/>
              <a:pathLst>
                <a:path w="572135" h="266700">
                  <a:moveTo>
                    <a:pt x="0" y="0"/>
                  </a:moveTo>
                  <a:lnTo>
                    <a:pt x="0" y="266700"/>
                  </a:lnTo>
                  <a:lnTo>
                    <a:pt x="571563" y="1313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CACA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9" name="object 79" descr=""/>
            <p:cNvSpPr/>
            <p:nvPr/>
          </p:nvSpPr>
          <p:spPr>
            <a:xfrm>
              <a:off x="1081087" y="5234051"/>
              <a:ext cx="572135" cy="266700"/>
            </a:xfrm>
            <a:custGeom>
              <a:avLst/>
              <a:gdLst/>
              <a:ahLst/>
              <a:cxnLst/>
              <a:rect l="l" t="t" r="r" b="b"/>
              <a:pathLst>
                <a:path w="572135" h="266700">
                  <a:moveTo>
                    <a:pt x="0" y="0"/>
                  </a:moveTo>
                  <a:lnTo>
                    <a:pt x="571563" y="131318"/>
                  </a:lnTo>
                  <a:lnTo>
                    <a:pt x="0" y="266700"/>
                  </a:lnTo>
                  <a:lnTo>
                    <a:pt x="0" y="0"/>
                  </a:lnTo>
                  <a:close/>
                </a:path>
              </a:pathLst>
            </a:custGeom>
            <a:ln w="63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0" name="object 80" descr=""/>
            <p:cNvSpPr/>
            <p:nvPr/>
          </p:nvSpPr>
          <p:spPr>
            <a:xfrm>
              <a:off x="776287" y="4757801"/>
              <a:ext cx="610235" cy="114300"/>
            </a:xfrm>
            <a:custGeom>
              <a:avLst/>
              <a:gdLst/>
              <a:ahLst/>
              <a:cxnLst/>
              <a:rect l="l" t="t" r="r" b="b"/>
              <a:pathLst>
                <a:path w="610235" h="114300">
                  <a:moveTo>
                    <a:pt x="427850" y="0"/>
                  </a:moveTo>
                  <a:lnTo>
                    <a:pt x="306171" y="28575"/>
                  </a:lnTo>
                  <a:lnTo>
                    <a:pt x="183311" y="0"/>
                  </a:lnTo>
                  <a:lnTo>
                    <a:pt x="0" y="42799"/>
                  </a:lnTo>
                  <a:lnTo>
                    <a:pt x="306171" y="114300"/>
                  </a:lnTo>
                  <a:lnTo>
                    <a:pt x="609663" y="42799"/>
                  </a:lnTo>
                  <a:lnTo>
                    <a:pt x="427850" y="0"/>
                  </a:lnTo>
                  <a:close/>
                </a:path>
              </a:pathLst>
            </a:custGeom>
            <a:solidFill>
              <a:srgbClr val="ACACA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1" name="object 81" descr=""/>
            <p:cNvSpPr/>
            <p:nvPr/>
          </p:nvSpPr>
          <p:spPr>
            <a:xfrm>
              <a:off x="776287" y="4757801"/>
              <a:ext cx="610235" cy="114300"/>
            </a:xfrm>
            <a:custGeom>
              <a:avLst/>
              <a:gdLst/>
              <a:ahLst/>
              <a:cxnLst/>
              <a:rect l="l" t="t" r="r" b="b"/>
              <a:pathLst>
                <a:path w="610235" h="114300">
                  <a:moveTo>
                    <a:pt x="427850" y="0"/>
                  </a:moveTo>
                  <a:lnTo>
                    <a:pt x="306171" y="28575"/>
                  </a:lnTo>
                  <a:lnTo>
                    <a:pt x="183311" y="0"/>
                  </a:lnTo>
                  <a:lnTo>
                    <a:pt x="0" y="42799"/>
                  </a:lnTo>
                  <a:lnTo>
                    <a:pt x="306171" y="114300"/>
                  </a:lnTo>
                  <a:lnTo>
                    <a:pt x="609663" y="42799"/>
                  </a:lnTo>
                  <a:lnTo>
                    <a:pt x="427850" y="0"/>
                  </a:lnTo>
                  <a:close/>
                </a:path>
              </a:pathLst>
            </a:custGeom>
            <a:ln w="63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2" name="object 82" descr=""/>
            <p:cNvSpPr/>
            <p:nvPr/>
          </p:nvSpPr>
          <p:spPr>
            <a:xfrm>
              <a:off x="804862" y="4681601"/>
              <a:ext cx="543560" cy="104775"/>
            </a:xfrm>
            <a:custGeom>
              <a:avLst/>
              <a:gdLst/>
              <a:ahLst/>
              <a:cxnLst/>
              <a:rect l="l" t="t" r="r" b="b"/>
              <a:pathLst>
                <a:path w="543560" h="104775">
                  <a:moveTo>
                    <a:pt x="381050" y="0"/>
                  </a:moveTo>
                  <a:lnTo>
                    <a:pt x="272681" y="26162"/>
                  </a:lnTo>
                  <a:lnTo>
                    <a:pt x="163258" y="0"/>
                  </a:lnTo>
                  <a:lnTo>
                    <a:pt x="0" y="39243"/>
                  </a:lnTo>
                  <a:lnTo>
                    <a:pt x="272681" y="104775"/>
                  </a:lnTo>
                  <a:lnTo>
                    <a:pt x="542988" y="39243"/>
                  </a:lnTo>
                  <a:lnTo>
                    <a:pt x="38105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3" name="object 83" descr=""/>
            <p:cNvSpPr/>
            <p:nvPr/>
          </p:nvSpPr>
          <p:spPr>
            <a:xfrm>
              <a:off x="804862" y="4681601"/>
              <a:ext cx="543560" cy="104775"/>
            </a:xfrm>
            <a:custGeom>
              <a:avLst/>
              <a:gdLst/>
              <a:ahLst/>
              <a:cxnLst/>
              <a:rect l="l" t="t" r="r" b="b"/>
              <a:pathLst>
                <a:path w="543560" h="104775">
                  <a:moveTo>
                    <a:pt x="381050" y="0"/>
                  </a:moveTo>
                  <a:lnTo>
                    <a:pt x="272681" y="26162"/>
                  </a:lnTo>
                  <a:lnTo>
                    <a:pt x="163258" y="0"/>
                  </a:lnTo>
                  <a:lnTo>
                    <a:pt x="0" y="39243"/>
                  </a:lnTo>
                  <a:lnTo>
                    <a:pt x="272681" y="104775"/>
                  </a:lnTo>
                  <a:lnTo>
                    <a:pt x="542988" y="39243"/>
                  </a:lnTo>
                  <a:lnTo>
                    <a:pt x="381050" y="0"/>
                  </a:lnTo>
                  <a:close/>
                </a:path>
              </a:pathLst>
            </a:custGeom>
            <a:ln w="63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4" name="object 84" descr=""/>
            <p:cNvSpPr/>
            <p:nvPr/>
          </p:nvSpPr>
          <p:spPr>
            <a:xfrm>
              <a:off x="804862" y="4157726"/>
              <a:ext cx="276225" cy="628650"/>
            </a:xfrm>
            <a:custGeom>
              <a:avLst/>
              <a:gdLst/>
              <a:ahLst/>
              <a:cxnLst/>
              <a:rect l="l" t="t" r="r" b="b"/>
              <a:pathLst>
                <a:path w="276225" h="628650">
                  <a:moveTo>
                    <a:pt x="274624" y="0"/>
                  </a:moveTo>
                  <a:lnTo>
                    <a:pt x="0" y="565657"/>
                  </a:lnTo>
                  <a:lnTo>
                    <a:pt x="276225" y="628650"/>
                  </a:lnTo>
                  <a:lnTo>
                    <a:pt x="276225" y="1905"/>
                  </a:lnTo>
                  <a:lnTo>
                    <a:pt x="274624" y="0"/>
                  </a:lnTo>
                  <a:close/>
                </a:path>
              </a:pathLst>
            </a:custGeom>
            <a:solidFill>
              <a:srgbClr val="ADADA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5" name="object 85" descr=""/>
            <p:cNvSpPr/>
            <p:nvPr/>
          </p:nvSpPr>
          <p:spPr>
            <a:xfrm>
              <a:off x="804862" y="4157726"/>
              <a:ext cx="276225" cy="628650"/>
            </a:xfrm>
            <a:custGeom>
              <a:avLst/>
              <a:gdLst/>
              <a:ahLst/>
              <a:cxnLst/>
              <a:rect l="l" t="t" r="r" b="b"/>
              <a:pathLst>
                <a:path w="276225" h="628650">
                  <a:moveTo>
                    <a:pt x="276225" y="1905"/>
                  </a:moveTo>
                  <a:lnTo>
                    <a:pt x="274624" y="0"/>
                  </a:lnTo>
                  <a:lnTo>
                    <a:pt x="0" y="565657"/>
                  </a:lnTo>
                  <a:lnTo>
                    <a:pt x="276225" y="628650"/>
                  </a:lnTo>
                  <a:lnTo>
                    <a:pt x="276225" y="1905"/>
                  </a:lnTo>
                  <a:close/>
                </a:path>
              </a:pathLst>
            </a:custGeom>
            <a:ln w="63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6" name="object 86" descr=""/>
            <p:cNvSpPr/>
            <p:nvPr/>
          </p:nvSpPr>
          <p:spPr>
            <a:xfrm>
              <a:off x="1081087" y="4157726"/>
              <a:ext cx="267335" cy="628650"/>
            </a:xfrm>
            <a:custGeom>
              <a:avLst/>
              <a:gdLst/>
              <a:ahLst/>
              <a:cxnLst/>
              <a:rect l="l" t="t" r="r" b="b"/>
              <a:pathLst>
                <a:path w="267334" h="628650">
                  <a:moveTo>
                    <a:pt x="0" y="0"/>
                  </a:moveTo>
                  <a:lnTo>
                    <a:pt x="0" y="628650"/>
                  </a:lnTo>
                  <a:lnTo>
                    <a:pt x="266763" y="5664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DADA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7" name="object 87" descr=""/>
            <p:cNvSpPr/>
            <p:nvPr/>
          </p:nvSpPr>
          <p:spPr>
            <a:xfrm>
              <a:off x="1081087" y="4157726"/>
              <a:ext cx="267335" cy="628650"/>
            </a:xfrm>
            <a:custGeom>
              <a:avLst/>
              <a:gdLst/>
              <a:ahLst/>
              <a:cxnLst/>
              <a:rect l="l" t="t" r="r" b="b"/>
              <a:pathLst>
                <a:path w="267334" h="628650">
                  <a:moveTo>
                    <a:pt x="0" y="628650"/>
                  </a:moveTo>
                  <a:lnTo>
                    <a:pt x="266763" y="566419"/>
                  </a:lnTo>
                  <a:lnTo>
                    <a:pt x="0" y="0"/>
                  </a:lnTo>
                  <a:lnTo>
                    <a:pt x="0" y="628650"/>
                  </a:lnTo>
                  <a:close/>
                </a:path>
              </a:pathLst>
            </a:custGeom>
            <a:ln w="63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8" name="object 88" descr=""/>
            <p:cNvSpPr/>
            <p:nvPr/>
          </p:nvSpPr>
          <p:spPr>
            <a:xfrm>
              <a:off x="804862" y="4662551"/>
              <a:ext cx="276225" cy="123825"/>
            </a:xfrm>
            <a:custGeom>
              <a:avLst/>
              <a:gdLst/>
              <a:ahLst/>
              <a:cxnLst/>
              <a:rect l="l" t="t" r="r" b="b"/>
              <a:pathLst>
                <a:path w="276225" h="123825">
                  <a:moveTo>
                    <a:pt x="276225" y="0"/>
                  </a:moveTo>
                  <a:lnTo>
                    <a:pt x="0" y="62103"/>
                  </a:lnTo>
                  <a:lnTo>
                    <a:pt x="276225" y="123825"/>
                  </a:lnTo>
                  <a:lnTo>
                    <a:pt x="276225" y="0"/>
                  </a:lnTo>
                  <a:close/>
                </a:path>
              </a:pathLst>
            </a:custGeom>
            <a:solidFill>
              <a:srgbClr val="58585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9" name="object 89" descr=""/>
            <p:cNvSpPr/>
            <p:nvPr/>
          </p:nvSpPr>
          <p:spPr>
            <a:xfrm>
              <a:off x="804862" y="4662551"/>
              <a:ext cx="276225" cy="123825"/>
            </a:xfrm>
            <a:custGeom>
              <a:avLst/>
              <a:gdLst/>
              <a:ahLst/>
              <a:cxnLst/>
              <a:rect l="l" t="t" r="r" b="b"/>
              <a:pathLst>
                <a:path w="276225" h="123825">
                  <a:moveTo>
                    <a:pt x="0" y="62103"/>
                  </a:moveTo>
                  <a:lnTo>
                    <a:pt x="276225" y="0"/>
                  </a:lnTo>
                  <a:lnTo>
                    <a:pt x="276225" y="123825"/>
                  </a:lnTo>
                  <a:lnTo>
                    <a:pt x="0" y="62103"/>
                  </a:lnTo>
                  <a:close/>
                </a:path>
              </a:pathLst>
            </a:custGeom>
            <a:ln w="63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0" name="object 90" descr=""/>
            <p:cNvSpPr/>
            <p:nvPr/>
          </p:nvSpPr>
          <p:spPr>
            <a:xfrm>
              <a:off x="1081087" y="4662551"/>
              <a:ext cx="267335" cy="123825"/>
            </a:xfrm>
            <a:custGeom>
              <a:avLst/>
              <a:gdLst/>
              <a:ahLst/>
              <a:cxnLst/>
              <a:rect l="l" t="t" r="r" b="b"/>
              <a:pathLst>
                <a:path w="267334" h="123825">
                  <a:moveTo>
                    <a:pt x="0" y="0"/>
                  </a:moveTo>
                  <a:lnTo>
                    <a:pt x="0" y="123825"/>
                  </a:lnTo>
                  <a:lnTo>
                    <a:pt x="266763" y="629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8585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1" name="object 91" descr=""/>
            <p:cNvSpPr/>
            <p:nvPr/>
          </p:nvSpPr>
          <p:spPr>
            <a:xfrm>
              <a:off x="1081087" y="4662551"/>
              <a:ext cx="267335" cy="123825"/>
            </a:xfrm>
            <a:custGeom>
              <a:avLst/>
              <a:gdLst/>
              <a:ahLst/>
              <a:cxnLst/>
              <a:rect l="l" t="t" r="r" b="b"/>
              <a:pathLst>
                <a:path w="267334" h="123825">
                  <a:moveTo>
                    <a:pt x="0" y="123825"/>
                  </a:moveTo>
                  <a:lnTo>
                    <a:pt x="0" y="0"/>
                  </a:lnTo>
                  <a:lnTo>
                    <a:pt x="266763" y="62992"/>
                  </a:lnTo>
                  <a:lnTo>
                    <a:pt x="0" y="123825"/>
                  </a:lnTo>
                  <a:close/>
                </a:path>
              </a:pathLst>
            </a:custGeom>
            <a:ln w="634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2" name="object 92" descr=""/>
          <p:cNvSpPr txBox="1"/>
          <p:nvPr/>
        </p:nvSpPr>
        <p:spPr>
          <a:xfrm>
            <a:off x="315912" y="3888803"/>
            <a:ext cx="4123054" cy="2194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109720" algn="l"/>
              </a:tabLst>
            </a:pPr>
            <a:r>
              <a:rPr dirty="0" u="sng" sz="1200" spc="-130" b="1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dirty="0" u="sng" sz="1200" spc="-80" b="1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Main</a:t>
            </a:r>
            <a:r>
              <a:rPr dirty="0" u="sng" sz="1200" spc="-40" b="1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dirty="0" u="sng" sz="1200" spc="-50" b="1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Business</a:t>
            </a:r>
            <a:r>
              <a:rPr dirty="0" u="sng" sz="1200" spc="-45" b="1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dirty="0" u="sng" sz="1200" spc="-10" b="1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Segments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	</a:t>
            </a:r>
            <a:endParaRPr sz="1200">
              <a:latin typeface="Tahoma"/>
              <a:cs typeface="Tahoma"/>
            </a:endParaRPr>
          </a:p>
          <a:p>
            <a:pPr marL="1186815">
              <a:lnSpc>
                <a:spcPts val="1425"/>
              </a:lnSpc>
              <a:spcBef>
                <a:spcPts val="895"/>
              </a:spcBef>
            </a:pPr>
            <a:r>
              <a:rPr dirty="0" sz="1200" spc="-95" b="1">
                <a:latin typeface="Tahoma"/>
                <a:cs typeface="Tahoma"/>
              </a:rPr>
              <a:t>Emerging</a:t>
            </a:r>
            <a:r>
              <a:rPr dirty="0" sz="1200" spc="-85" b="1">
                <a:latin typeface="Tahoma"/>
                <a:cs typeface="Tahoma"/>
              </a:rPr>
              <a:t> </a:t>
            </a:r>
            <a:r>
              <a:rPr dirty="0" sz="1200" spc="-10" b="1">
                <a:latin typeface="Tahoma"/>
                <a:cs typeface="Tahoma"/>
              </a:rPr>
              <a:t>Segment</a:t>
            </a:r>
            <a:endParaRPr sz="1200">
              <a:latin typeface="Tahoma"/>
              <a:cs typeface="Tahoma"/>
            </a:endParaRPr>
          </a:p>
          <a:p>
            <a:pPr marL="1189990">
              <a:lnSpc>
                <a:spcPts val="1050"/>
              </a:lnSpc>
            </a:pPr>
            <a:r>
              <a:rPr dirty="0" u="sng" sz="900" spc="-20">
                <a:uFill>
                  <a:solidFill>
                    <a:srgbClr val="000000"/>
                  </a:solidFill>
                </a:uFill>
                <a:latin typeface="Segoe UI Emoji"/>
                <a:cs typeface="Segoe UI Emoji"/>
              </a:rPr>
              <a:t>Battery-</a:t>
            </a:r>
            <a:r>
              <a:rPr dirty="0" u="sng" sz="900">
                <a:uFill>
                  <a:solidFill>
                    <a:srgbClr val="000000"/>
                  </a:solidFill>
                </a:uFill>
                <a:latin typeface="Segoe UI Emoji"/>
                <a:cs typeface="Segoe UI Emoji"/>
              </a:rPr>
              <a:t>as-</a:t>
            </a:r>
            <a:r>
              <a:rPr dirty="0" u="sng" sz="900" spc="-30">
                <a:uFill>
                  <a:solidFill>
                    <a:srgbClr val="000000"/>
                  </a:solidFill>
                </a:uFill>
                <a:latin typeface="Segoe UI Emoji"/>
                <a:cs typeface="Segoe UI Emoji"/>
              </a:rPr>
              <a:t>a-</a:t>
            </a:r>
            <a:r>
              <a:rPr dirty="0" u="sng" sz="900">
                <a:uFill>
                  <a:solidFill>
                    <a:srgbClr val="000000"/>
                  </a:solidFill>
                </a:uFill>
                <a:latin typeface="Segoe UI Emoji"/>
                <a:cs typeface="Segoe UI Emoji"/>
              </a:rPr>
              <a:t>Service</a:t>
            </a:r>
            <a:r>
              <a:rPr dirty="0" u="sng" sz="900" spc="5">
                <a:uFill>
                  <a:solidFill>
                    <a:srgbClr val="000000"/>
                  </a:solidFill>
                </a:uFill>
                <a:latin typeface="Segoe UI Emoji"/>
                <a:cs typeface="Segoe UI Emoji"/>
              </a:rPr>
              <a:t> </a:t>
            </a:r>
            <a:r>
              <a:rPr dirty="0" u="sng" sz="900">
                <a:uFill>
                  <a:solidFill>
                    <a:srgbClr val="000000"/>
                  </a:solidFill>
                </a:uFill>
                <a:latin typeface="Segoe UI Emoji"/>
                <a:cs typeface="Segoe UI Emoji"/>
              </a:rPr>
              <a:t>(BaaS):</a:t>
            </a:r>
            <a:r>
              <a:rPr dirty="0" u="sng" sz="900" spc="35">
                <a:uFill>
                  <a:solidFill>
                    <a:srgbClr val="000000"/>
                  </a:solidFill>
                </a:uFill>
                <a:latin typeface="Segoe UI Emoji"/>
                <a:cs typeface="Segoe UI Emoji"/>
              </a:rPr>
              <a:t> </a:t>
            </a:r>
            <a:r>
              <a:rPr dirty="0" sz="900">
                <a:latin typeface="Segoe UI Emoji"/>
                <a:cs typeface="Segoe UI Emoji"/>
              </a:rPr>
              <a:t>SK</a:t>
            </a:r>
            <a:r>
              <a:rPr dirty="0" sz="900" spc="-45">
                <a:latin typeface="Segoe UI Emoji"/>
                <a:cs typeface="Segoe UI Emoji"/>
              </a:rPr>
              <a:t> </a:t>
            </a:r>
            <a:r>
              <a:rPr dirty="0" sz="900" spc="-20">
                <a:latin typeface="Segoe UI Emoji"/>
                <a:cs typeface="Segoe UI Emoji"/>
              </a:rPr>
              <a:t>On </a:t>
            </a:r>
            <a:r>
              <a:rPr dirty="0" sz="900">
                <a:latin typeface="Segoe UI Emoji"/>
                <a:cs typeface="Segoe UI Emoji"/>
              </a:rPr>
              <a:t>is</a:t>
            </a:r>
            <a:r>
              <a:rPr dirty="0" sz="900" spc="-45">
                <a:latin typeface="Segoe UI Emoji"/>
                <a:cs typeface="Segoe UI Emoji"/>
              </a:rPr>
              <a:t> </a:t>
            </a:r>
            <a:r>
              <a:rPr dirty="0" sz="900" spc="-10">
                <a:latin typeface="Segoe UI Emoji"/>
                <a:cs typeface="Segoe UI Emoji"/>
              </a:rPr>
              <a:t>building</a:t>
            </a:r>
            <a:endParaRPr sz="900">
              <a:latin typeface="Segoe UI Emoji"/>
              <a:cs typeface="Segoe UI Emoji"/>
            </a:endParaRPr>
          </a:p>
          <a:p>
            <a:pPr marL="1166495">
              <a:lnSpc>
                <a:spcPts val="1065"/>
              </a:lnSpc>
            </a:pPr>
            <a:r>
              <a:rPr dirty="0" sz="900">
                <a:latin typeface="Segoe UI Emoji"/>
                <a:cs typeface="Segoe UI Emoji"/>
              </a:rPr>
              <a:t>a</a:t>
            </a:r>
            <a:r>
              <a:rPr dirty="0" sz="900" spc="-5">
                <a:latin typeface="Segoe UI Emoji"/>
                <a:cs typeface="Segoe UI Emoji"/>
              </a:rPr>
              <a:t> </a:t>
            </a:r>
            <a:r>
              <a:rPr dirty="0" sz="900">
                <a:latin typeface="Segoe UI Emoji"/>
                <a:cs typeface="Segoe UI Emoji"/>
              </a:rPr>
              <a:t>circular</a:t>
            </a:r>
            <a:r>
              <a:rPr dirty="0" sz="900" spc="-60">
                <a:latin typeface="Segoe UI Emoji"/>
                <a:cs typeface="Segoe UI Emoji"/>
              </a:rPr>
              <a:t> </a:t>
            </a:r>
            <a:r>
              <a:rPr dirty="0" sz="900" spc="-25">
                <a:latin typeface="Segoe UI Emoji"/>
                <a:cs typeface="Segoe UI Emoji"/>
              </a:rPr>
              <a:t>battery</a:t>
            </a:r>
            <a:r>
              <a:rPr dirty="0" sz="900" spc="-5">
                <a:latin typeface="Segoe UI Emoji"/>
                <a:cs typeface="Segoe UI Emoji"/>
              </a:rPr>
              <a:t> </a:t>
            </a:r>
            <a:r>
              <a:rPr dirty="0" sz="900" spc="-10">
                <a:latin typeface="Segoe UI Emoji"/>
                <a:cs typeface="Segoe UI Emoji"/>
              </a:rPr>
              <a:t>economy</a:t>
            </a:r>
            <a:r>
              <a:rPr dirty="0" sz="900" spc="-5">
                <a:latin typeface="Segoe UI Emoji"/>
                <a:cs typeface="Segoe UI Emoji"/>
              </a:rPr>
              <a:t> </a:t>
            </a:r>
            <a:r>
              <a:rPr dirty="0" sz="900" spc="-25">
                <a:latin typeface="Segoe UI Emoji"/>
                <a:cs typeface="Segoe UI Emoji"/>
              </a:rPr>
              <a:t>with</a:t>
            </a:r>
            <a:r>
              <a:rPr dirty="0" sz="900" spc="-20">
                <a:latin typeface="Segoe UI Emoji"/>
                <a:cs typeface="Segoe UI Emoji"/>
              </a:rPr>
              <a:t> </a:t>
            </a:r>
            <a:r>
              <a:rPr dirty="0" sz="900" spc="-25">
                <a:latin typeface="Segoe UI Emoji"/>
                <a:cs typeface="Segoe UI Emoji"/>
              </a:rPr>
              <a:t>battery</a:t>
            </a:r>
            <a:r>
              <a:rPr dirty="0" sz="900" spc="-5">
                <a:latin typeface="Segoe UI Emoji"/>
                <a:cs typeface="Segoe UI Emoji"/>
              </a:rPr>
              <a:t> </a:t>
            </a:r>
            <a:r>
              <a:rPr dirty="0" sz="900" spc="-10">
                <a:latin typeface="Segoe UI Emoji"/>
                <a:cs typeface="Segoe UI Emoji"/>
              </a:rPr>
              <a:t>leasing</a:t>
            </a:r>
            <a:endParaRPr sz="900">
              <a:latin typeface="Segoe UI Emoji"/>
              <a:cs typeface="Segoe UI Emoji"/>
            </a:endParaRPr>
          </a:p>
          <a:p>
            <a:pPr marL="1166495">
              <a:lnSpc>
                <a:spcPct val="100000"/>
              </a:lnSpc>
              <a:spcBef>
                <a:spcPts val="45"/>
              </a:spcBef>
            </a:pPr>
            <a:r>
              <a:rPr dirty="0" sz="900" spc="-10">
                <a:latin typeface="Segoe UI Emoji"/>
                <a:cs typeface="Segoe UI Emoji"/>
              </a:rPr>
              <a:t>and</a:t>
            </a:r>
            <a:r>
              <a:rPr dirty="0" sz="900" spc="-80">
                <a:latin typeface="Segoe UI Emoji"/>
                <a:cs typeface="Segoe UI Emoji"/>
              </a:rPr>
              <a:t> </a:t>
            </a:r>
            <a:r>
              <a:rPr dirty="0" sz="900" spc="-40">
                <a:latin typeface="Segoe UI Emoji"/>
                <a:cs typeface="Segoe UI Emoji"/>
              </a:rPr>
              <a:t>AI-</a:t>
            </a:r>
            <a:r>
              <a:rPr dirty="0" sz="900" spc="-10">
                <a:latin typeface="Segoe UI Emoji"/>
                <a:cs typeface="Segoe UI Emoji"/>
              </a:rPr>
              <a:t>driven</a:t>
            </a:r>
            <a:r>
              <a:rPr dirty="0" sz="900" spc="5">
                <a:latin typeface="Segoe UI Emoji"/>
                <a:cs typeface="Segoe UI Emoji"/>
              </a:rPr>
              <a:t> </a:t>
            </a:r>
            <a:r>
              <a:rPr dirty="0" sz="900" spc="-10">
                <a:latin typeface="Segoe UI Emoji"/>
                <a:cs typeface="Segoe UI Emoji"/>
              </a:rPr>
              <a:t>health</a:t>
            </a:r>
            <a:r>
              <a:rPr dirty="0" sz="900" spc="-70">
                <a:latin typeface="Segoe UI Emoji"/>
                <a:cs typeface="Segoe UI Emoji"/>
              </a:rPr>
              <a:t> </a:t>
            </a:r>
            <a:r>
              <a:rPr dirty="0" sz="900" spc="-10">
                <a:latin typeface="Segoe UI Emoji"/>
                <a:cs typeface="Segoe UI Emoji"/>
              </a:rPr>
              <a:t>monitoring</a:t>
            </a:r>
            <a:endParaRPr sz="900">
              <a:latin typeface="Segoe UI Emoji"/>
              <a:cs typeface="Segoe UI Emoji"/>
            </a:endParaRPr>
          </a:p>
          <a:p>
            <a:pPr marL="1445895">
              <a:lnSpc>
                <a:spcPct val="100000"/>
              </a:lnSpc>
              <a:spcBef>
                <a:spcPts val="315"/>
              </a:spcBef>
            </a:pPr>
            <a:r>
              <a:rPr dirty="0" sz="1200" spc="-95" b="1">
                <a:latin typeface="Tahoma"/>
                <a:cs typeface="Tahoma"/>
              </a:rPr>
              <a:t>Large-</a:t>
            </a:r>
            <a:r>
              <a:rPr dirty="0" sz="1200" spc="-35" b="1">
                <a:latin typeface="Tahoma"/>
                <a:cs typeface="Tahoma"/>
              </a:rPr>
              <a:t>Scale</a:t>
            </a:r>
            <a:r>
              <a:rPr dirty="0" sz="1200" spc="-65" b="1">
                <a:latin typeface="Tahoma"/>
                <a:cs typeface="Tahoma"/>
              </a:rPr>
              <a:t> </a:t>
            </a:r>
            <a:r>
              <a:rPr dirty="0" sz="1200" spc="-10" b="1">
                <a:latin typeface="Tahoma"/>
                <a:cs typeface="Tahoma"/>
              </a:rPr>
              <a:t>Segment</a:t>
            </a:r>
            <a:endParaRPr sz="1200">
              <a:latin typeface="Tahoma"/>
              <a:cs typeface="Tahoma"/>
            </a:endParaRPr>
          </a:p>
          <a:p>
            <a:pPr marL="1468120" marR="216535">
              <a:lnSpc>
                <a:spcPct val="100800"/>
              </a:lnSpc>
              <a:spcBef>
                <a:spcPts val="25"/>
              </a:spcBef>
            </a:pPr>
            <a:r>
              <a:rPr dirty="0" u="sng" sz="900" spc="-20">
                <a:uFill>
                  <a:solidFill>
                    <a:srgbClr val="000000"/>
                  </a:solidFill>
                </a:uFill>
                <a:latin typeface="Segoe UI Emoji"/>
                <a:cs typeface="Segoe UI Emoji"/>
              </a:rPr>
              <a:t>Energy</a:t>
            </a:r>
            <a:r>
              <a:rPr dirty="0" u="sng" sz="900" spc="-5">
                <a:uFill>
                  <a:solidFill>
                    <a:srgbClr val="000000"/>
                  </a:solidFill>
                </a:uFill>
                <a:latin typeface="Segoe UI Emoji"/>
                <a:cs typeface="Segoe UI Emoji"/>
              </a:rPr>
              <a:t> </a:t>
            </a:r>
            <a:r>
              <a:rPr dirty="0" u="sng" sz="900" spc="-30">
                <a:uFill>
                  <a:solidFill>
                    <a:srgbClr val="000000"/>
                  </a:solidFill>
                </a:uFill>
                <a:latin typeface="Segoe UI Emoji"/>
                <a:cs typeface="Segoe UI Emoji"/>
              </a:rPr>
              <a:t>Storage</a:t>
            </a:r>
            <a:r>
              <a:rPr dirty="0" u="sng" sz="900" spc="15">
                <a:uFill>
                  <a:solidFill>
                    <a:srgbClr val="000000"/>
                  </a:solidFill>
                </a:uFill>
                <a:latin typeface="Segoe UI Emoji"/>
                <a:cs typeface="Segoe UI Emoji"/>
              </a:rPr>
              <a:t> </a:t>
            </a:r>
            <a:r>
              <a:rPr dirty="0" u="sng" sz="900">
                <a:uFill>
                  <a:solidFill>
                    <a:srgbClr val="000000"/>
                  </a:solidFill>
                </a:uFill>
                <a:latin typeface="Segoe UI Emoji"/>
                <a:cs typeface="Segoe UI Emoji"/>
              </a:rPr>
              <a:t>Systems</a:t>
            </a:r>
            <a:r>
              <a:rPr dirty="0" u="sng" sz="900" spc="55">
                <a:uFill>
                  <a:solidFill>
                    <a:srgbClr val="000000"/>
                  </a:solidFill>
                </a:uFill>
                <a:latin typeface="Segoe UI Emoji"/>
                <a:cs typeface="Segoe UI Emoji"/>
              </a:rPr>
              <a:t> </a:t>
            </a:r>
            <a:r>
              <a:rPr dirty="0" u="sng" sz="900">
                <a:uFill>
                  <a:solidFill>
                    <a:srgbClr val="000000"/>
                  </a:solidFill>
                </a:uFill>
                <a:latin typeface="Segoe UI Emoji"/>
                <a:cs typeface="Segoe UI Emoji"/>
              </a:rPr>
              <a:t>(ESS): </a:t>
            </a:r>
            <a:r>
              <a:rPr dirty="0" sz="900">
                <a:latin typeface="Segoe UI Emoji"/>
                <a:cs typeface="Segoe UI Emoji"/>
              </a:rPr>
              <a:t>SK</a:t>
            </a:r>
            <a:r>
              <a:rPr dirty="0" sz="900" spc="-40">
                <a:latin typeface="Segoe UI Emoji"/>
                <a:cs typeface="Segoe UI Emoji"/>
              </a:rPr>
              <a:t> </a:t>
            </a:r>
            <a:r>
              <a:rPr dirty="0" sz="900">
                <a:latin typeface="Segoe UI Emoji"/>
                <a:cs typeface="Segoe UI Emoji"/>
              </a:rPr>
              <a:t>On’s</a:t>
            </a:r>
            <a:r>
              <a:rPr dirty="0" sz="900" spc="-40">
                <a:latin typeface="Segoe UI Emoji"/>
                <a:cs typeface="Segoe UI Emoji"/>
              </a:rPr>
              <a:t> grid-</a:t>
            </a:r>
            <a:r>
              <a:rPr dirty="0" sz="900" spc="-20">
                <a:latin typeface="Segoe UI Emoji"/>
                <a:cs typeface="Segoe UI Emoji"/>
              </a:rPr>
              <a:t>scale </a:t>
            </a:r>
            <a:r>
              <a:rPr dirty="0" sz="900" spc="-25">
                <a:latin typeface="Segoe UI Emoji"/>
                <a:cs typeface="Segoe UI Emoji"/>
              </a:rPr>
              <a:t>battery</a:t>
            </a:r>
            <a:r>
              <a:rPr dirty="0" sz="900" spc="-45">
                <a:latin typeface="Segoe UI Emoji"/>
                <a:cs typeface="Segoe UI Emoji"/>
              </a:rPr>
              <a:t> </a:t>
            </a:r>
            <a:r>
              <a:rPr dirty="0" sz="900">
                <a:latin typeface="Segoe UI Emoji"/>
                <a:cs typeface="Segoe UI Emoji"/>
              </a:rPr>
              <a:t>solutions</a:t>
            </a:r>
            <a:r>
              <a:rPr dirty="0" sz="900" spc="-5">
                <a:latin typeface="Segoe UI Emoji"/>
                <a:cs typeface="Segoe UI Emoji"/>
              </a:rPr>
              <a:t> </a:t>
            </a:r>
            <a:r>
              <a:rPr dirty="0" sz="900" spc="-10">
                <a:latin typeface="Segoe UI Emoji"/>
                <a:cs typeface="Segoe UI Emoji"/>
              </a:rPr>
              <a:t>help</a:t>
            </a:r>
            <a:r>
              <a:rPr dirty="0" sz="900" spc="-70">
                <a:latin typeface="Segoe UI Emoji"/>
                <a:cs typeface="Segoe UI Emoji"/>
              </a:rPr>
              <a:t> </a:t>
            </a:r>
            <a:r>
              <a:rPr dirty="0" sz="900">
                <a:latin typeface="Segoe UI Emoji"/>
                <a:cs typeface="Segoe UI Emoji"/>
              </a:rPr>
              <a:t>stabilize</a:t>
            </a:r>
            <a:r>
              <a:rPr dirty="0" sz="900" spc="-40">
                <a:latin typeface="Segoe UI Emoji"/>
                <a:cs typeface="Segoe UI Emoji"/>
              </a:rPr>
              <a:t> </a:t>
            </a:r>
            <a:r>
              <a:rPr dirty="0" sz="900" spc="-20">
                <a:latin typeface="Segoe UI Emoji"/>
                <a:cs typeface="Segoe UI Emoji"/>
              </a:rPr>
              <a:t>power</a:t>
            </a:r>
            <a:r>
              <a:rPr dirty="0" sz="900" spc="-10">
                <a:latin typeface="Segoe UI Emoji"/>
                <a:cs typeface="Segoe UI Emoji"/>
              </a:rPr>
              <a:t> </a:t>
            </a:r>
            <a:r>
              <a:rPr dirty="0" sz="900" spc="-55">
                <a:latin typeface="Segoe UI Emoji"/>
                <a:cs typeface="Segoe UI Emoji"/>
              </a:rPr>
              <a:t>grid</a:t>
            </a:r>
            <a:r>
              <a:rPr dirty="0" sz="900" spc="-70">
                <a:latin typeface="Segoe UI Emoji"/>
                <a:cs typeface="Segoe UI Emoji"/>
              </a:rPr>
              <a:t> </a:t>
            </a:r>
            <a:r>
              <a:rPr dirty="0" sz="900" spc="-25">
                <a:latin typeface="Segoe UI Emoji"/>
                <a:cs typeface="Segoe UI Emoji"/>
              </a:rPr>
              <a:t>and provide</a:t>
            </a:r>
            <a:r>
              <a:rPr dirty="0" sz="900" spc="-10">
                <a:latin typeface="Segoe UI Emoji"/>
                <a:cs typeface="Segoe UI Emoji"/>
              </a:rPr>
              <a:t> backup</a:t>
            </a:r>
            <a:r>
              <a:rPr dirty="0" sz="900" spc="-45">
                <a:latin typeface="Segoe UI Emoji"/>
                <a:cs typeface="Segoe UI Emoji"/>
              </a:rPr>
              <a:t> </a:t>
            </a:r>
            <a:r>
              <a:rPr dirty="0" sz="900" spc="-10">
                <a:latin typeface="Segoe UI Emoji"/>
                <a:cs typeface="Segoe UI Emoji"/>
              </a:rPr>
              <a:t>power</a:t>
            </a:r>
            <a:r>
              <a:rPr dirty="0" sz="900" spc="-70">
                <a:latin typeface="Segoe UI Emoji"/>
                <a:cs typeface="Segoe UI Emoji"/>
              </a:rPr>
              <a:t> </a:t>
            </a:r>
            <a:r>
              <a:rPr dirty="0" sz="900" spc="-25">
                <a:latin typeface="Segoe UI Emoji"/>
                <a:cs typeface="Segoe UI Emoji"/>
              </a:rPr>
              <a:t>for</a:t>
            </a:r>
            <a:r>
              <a:rPr dirty="0" sz="900" spc="20">
                <a:latin typeface="Segoe UI Emoji"/>
                <a:cs typeface="Segoe UI Emoji"/>
              </a:rPr>
              <a:t> </a:t>
            </a:r>
            <a:r>
              <a:rPr dirty="0" sz="900" spc="-10">
                <a:latin typeface="Segoe UI Emoji"/>
                <a:cs typeface="Segoe UI Emoji"/>
              </a:rPr>
              <a:t>industrial</a:t>
            </a:r>
            <a:r>
              <a:rPr dirty="0" sz="900" spc="-80">
                <a:latin typeface="Segoe UI Emoji"/>
                <a:cs typeface="Segoe UI Emoji"/>
              </a:rPr>
              <a:t> </a:t>
            </a:r>
            <a:r>
              <a:rPr dirty="0" sz="900" spc="-25">
                <a:latin typeface="Segoe UI Emoji"/>
                <a:cs typeface="Segoe UI Emoji"/>
              </a:rPr>
              <a:t>use</a:t>
            </a:r>
            <a:endParaRPr sz="900">
              <a:latin typeface="Segoe UI Emoji"/>
              <a:cs typeface="Segoe UI Emoji"/>
            </a:endParaRPr>
          </a:p>
          <a:p>
            <a:pPr marL="1769110">
              <a:lnSpc>
                <a:spcPct val="100000"/>
              </a:lnSpc>
              <a:spcBef>
                <a:spcPts val="240"/>
              </a:spcBef>
            </a:pPr>
            <a:r>
              <a:rPr dirty="0" sz="1200" spc="-50" b="1">
                <a:latin typeface="Tahoma"/>
                <a:cs typeface="Tahoma"/>
              </a:rPr>
              <a:t>Core</a:t>
            </a:r>
            <a:r>
              <a:rPr dirty="0" sz="1200" spc="-105" b="1">
                <a:latin typeface="Tahoma"/>
                <a:cs typeface="Tahoma"/>
              </a:rPr>
              <a:t> </a:t>
            </a:r>
            <a:r>
              <a:rPr dirty="0" sz="1200" spc="-10" b="1">
                <a:latin typeface="Tahoma"/>
                <a:cs typeface="Tahoma"/>
              </a:rPr>
              <a:t>Segment</a:t>
            </a:r>
            <a:endParaRPr sz="1200">
              <a:latin typeface="Tahoma"/>
              <a:cs typeface="Tahoma"/>
            </a:endParaRPr>
          </a:p>
          <a:p>
            <a:pPr marL="1755775" marR="35560" indent="-1905">
              <a:lnSpc>
                <a:spcPct val="100800"/>
              </a:lnSpc>
              <a:spcBef>
                <a:spcPts val="85"/>
              </a:spcBef>
            </a:pPr>
            <a:r>
              <a:rPr dirty="0" u="sng" sz="900" spc="-20">
                <a:uFill>
                  <a:solidFill>
                    <a:srgbClr val="000000"/>
                  </a:solidFill>
                </a:uFill>
                <a:latin typeface="Segoe UI Emoji"/>
                <a:cs typeface="Segoe UI Emoji"/>
              </a:rPr>
              <a:t> </a:t>
            </a:r>
            <a:r>
              <a:rPr dirty="0" u="sng" sz="900">
                <a:uFill>
                  <a:solidFill>
                    <a:srgbClr val="000000"/>
                  </a:solidFill>
                </a:uFill>
                <a:latin typeface="Segoe UI Emoji"/>
                <a:cs typeface="Segoe UI Emoji"/>
              </a:rPr>
              <a:t>EV</a:t>
            </a:r>
            <a:r>
              <a:rPr dirty="0" u="sng" sz="900" spc="-75">
                <a:uFill>
                  <a:solidFill>
                    <a:srgbClr val="000000"/>
                  </a:solidFill>
                </a:uFill>
                <a:latin typeface="Segoe UI Emoji"/>
                <a:cs typeface="Segoe UI Emoji"/>
              </a:rPr>
              <a:t> </a:t>
            </a:r>
            <a:r>
              <a:rPr dirty="0" u="sng" sz="900">
                <a:uFill>
                  <a:solidFill>
                    <a:srgbClr val="000000"/>
                  </a:solidFill>
                </a:uFill>
                <a:latin typeface="Segoe UI Emoji"/>
                <a:cs typeface="Segoe UI Emoji"/>
              </a:rPr>
              <a:t>Batteries:</a:t>
            </a:r>
            <a:r>
              <a:rPr dirty="0" sz="900" spc="-40">
                <a:latin typeface="Segoe UI Emoji"/>
                <a:cs typeface="Segoe UI Emoji"/>
              </a:rPr>
              <a:t> </a:t>
            </a:r>
            <a:r>
              <a:rPr dirty="0" sz="900" spc="-10">
                <a:latin typeface="Segoe UI Emoji"/>
                <a:cs typeface="Segoe UI Emoji"/>
              </a:rPr>
              <a:t>supplier</a:t>
            </a:r>
            <a:r>
              <a:rPr dirty="0" sz="900" spc="20">
                <a:latin typeface="Segoe UI Emoji"/>
                <a:cs typeface="Segoe UI Emoji"/>
              </a:rPr>
              <a:t> </a:t>
            </a:r>
            <a:r>
              <a:rPr dirty="0" sz="900" spc="-35">
                <a:latin typeface="Segoe UI Emoji"/>
                <a:cs typeface="Segoe UI Emoji"/>
              </a:rPr>
              <a:t>of</a:t>
            </a:r>
            <a:r>
              <a:rPr dirty="0" sz="900" spc="50">
                <a:latin typeface="Segoe UI Emoji"/>
                <a:cs typeface="Segoe UI Emoji"/>
              </a:rPr>
              <a:t> </a:t>
            </a:r>
            <a:r>
              <a:rPr dirty="0" sz="900" spc="-50">
                <a:latin typeface="Segoe UI Emoji"/>
                <a:cs typeface="Segoe UI Emoji"/>
              </a:rPr>
              <a:t>high-</a:t>
            </a:r>
            <a:r>
              <a:rPr dirty="0" sz="900" spc="-10">
                <a:latin typeface="Segoe UI Emoji"/>
                <a:cs typeface="Segoe UI Emoji"/>
              </a:rPr>
              <a:t>performance </a:t>
            </a:r>
            <a:r>
              <a:rPr dirty="0" sz="900" spc="-20">
                <a:latin typeface="Segoe UI Emoji"/>
                <a:cs typeface="Segoe UI Emoji"/>
              </a:rPr>
              <a:t>lithium-</a:t>
            </a:r>
            <a:r>
              <a:rPr dirty="0" sz="900" spc="-10">
                <a:latin typeface="Segoe UI Emoji"/>
                <a:cs typeface="Segoe UI Emoji"/>
              </a:rPr>
              <a:t>ion</a:t>
            </a:r>
            <a:r>
              <a:rPr dirty="0" sz="900" spc="-25">
                <a:latin typeface="Segoe UI Emoji"/>
                <a:cs typeface="Segoe UI Emoji"/>
              </a:rPr>
              <a:t> </a:t>
            </a:r>
            <a:r>
              <a:rPr dirty="0" sz="900">
                <a:latin typeface="Segoe UI Emoji"/>
                <a:cs typeface="Segoe UI Emoji"/>
              </a:rPr>
              <a:t>batteries,</a:t>
            </a:r>
            <a:r>
              <a:rPr dirty="0" sz="900" spc="-5">
                <a:latin typeface="Segoe UI Emoji"/>
                <a:cs typeface="Segoe UI Emoji"/>
              </a:rPr>
              <a:t> </a:t>
            </a:r>
            <a:r>
              <a:rPr dirty="0" sz="900" spc="-10">
                <a:latin typeface="Segoe UI Emoji"/>
                <a:cs typeface="Segoe UI Emoji"/>
              </a:rPr>
              <a:t>specializing</a:t>
            </a:r>
            <a:r>
              <a:rPr dirty="0" sz="900" spc="-40">
                <a:latin typeface="Segoe UI Emoji"/>
                <a:cs typeface="Segoe UI Emoji"/>
              </a:rPr>
              <a:t> </a:t>
            </a:r>
            <a:r>
              <a:rPr dirty="0" sz="900" spc="-10">
                <a:latin typeface="Segoe UI Emoji"/>
                <a:cs typeface="Segoe UI Emoji"/>
              </a:rPr>
              <a:t>in</a:t>
            </a:r>
            <a:r>
              <a:rPr dirty="0" sz="900" spc="-20">
                <a:latin typeface="Segoe UI Emoji"/>
                <a:cs typeface="Segoe UI Emoji"/>
              </a:rPr>
              <a:t> </a:t>
            </a:r>
            <a:r>
              <a:rPr dirty="0" sz="900" spc="-35">
                <a:latin typeface="Segoe UI Emoji"/>
                <a:cs typeface="Segoe UI Emoji"/>
              </a:rPr>
              <a:t>high-</a:t>
            </a:r>
            <a:r>
              <a:rPr dirty="0" sz="900" spc="-10">
                <a:latin typeface="Segoe UI Emoji"/>
                <a:cs typeface="Segoe UI Emoji"/>
              </a:rPr>
              <a:t>nickel </a:t>
            </a:r>
            <a:r>
              <a:rPr dirty="0" sz="900" spc="-35">
                <a:latin typeface="Segoe UI Emoji"/>
                <a:cs typeface="Segoe UI Emoji"/>
              </a:rPr>
              <a:t>NCM</a:t>
            </a:r>
            <a:r>
              <a:rPr dirty="0" sz="900" spc="-40">
                <a:latin typeface="Segoe UI Emoji"/>
                <a:cs typeface="Segoe UI Emoji"/>
              </a:rPr>
              <a:t> </a:t>
            </a:r>
            <a:r>
              <a:rPr dirty="0" sz="900">
                <a:latin typeface="Segoe UI Emoji"/>
                <a:cs typeface="Segoe UI Emoji"/>
              </a:rPr>
              <a:t>C</a:t>
            </a:r>
            <a:r>
              <a:rPr dirty="0" sz="900" spc="-65">
                <a:latin typeface="Segoe UI Emoji"/>
                <a:cs typeface="Segoe UI Emoji"/>
              </a:rPr>
              <a:t> </a:t>
            </a:r>
            <a:r>
              <a:rPr dirty="0" sz="900" spc="-50">
                <a:latin typeface="Segoe UI Emoji"/>
                <a:cs typeface="Segoe UI Emoji"/>
              </a:rPr>
              <a:t>NCMA</a:t>
            </a:r>
            <a:r>
              <a:rPr dirty="0" sz="900" spc="-5">
                <a:latin typeface="Segoe UI Emoji"/>
                <a:cs typeface="Segoe UI Emoji"/>
              </a:rPr>
              <a:t> </a:t>
            </a:r>
            <a:r>
              <a:rPr dirty="0" sz="900" spc="-10">
                <a:latin typeface="Segoe UI Emoji"/>
                <a:cs typeface="Segoe UI Emoji"/>
              </a:rPr>
              <a:t>batteries</a:t>
            </a:r>
            <a:r>
              <a:rPr dirty="0" sz="900" spc="-70">
                <a:latin typeface="Segoe UI Emoji"/>
                <a:cs typeface="Segoe UI Emoji"/>
              </a:rPr>
              <a:t> </a:t>
            </a:r>
            <a:r>
              <a:rPr dirty="0" sz="900" spc="-10">
                <a:latin typeface="Segoe UI Emoji"/>
                <a:cs typeface="Segoe UI Emoji"/>
              </a:rPr>
              <a:t>for</a:t>
            </a:r>
            <a:r>
              <a:rPr dirty="0" sz="900" spc="-80">
                <a:latin typeface="Segoe UI Emoji"/>
                <a:cs typeface="Segoe UI Emoji"/>
              </a:rPr>
              <a:t> </a:t>
            </a:r>
            <a:r>
              <a:rPr dirty="0" sz="900" spc="-10">
                <a:latin typeface="Segoe UI Emoji"/>
                <a:cs typeface="Segoe UI Emoji"/>
              </a:rPr>
              <a:t>major</a:t>
            </a:r>
            <a:r>
              <a:rPr dirty="0" sz="900" spc="-5">
                <a:latin typeface="Segoe UI Emoji"/>
                <a:cs typeface="Segoe UI Emoji"/>
              </a:rPr>
              <a:t> </a:t>
            </a:r>
            <a:r>
              <a:rPr dirty="0" sz="900" spc="-10">
                <a:latin typeface="Segoe UI Emoji"/>
                <a:cs typeface="Segoe UI Emoji"/>
              </a:rPr>
              <a:t>automakers</a:t>
            </a:r>
            <a:endParaRPr sz="900">
              <a:latin typeface="Segoe UI Emoji"/>
              <a:cs typeface="Segoe UI Emoji"/>
            </a:endParaRPr>
          </a:p>
        </p:txBody>
      </p:sp>
      <p:sp>
        <p:nvSpPr>
          <p:cNvPr id="93" name="object 93" descr=""/>
          <p:cNvSpPr/>
          <p:nvPr/>
        </p:nvSpPr>
        <p:spPr>
          <a:xfrm>
            <a:off x="7134225" y="3886200"/>
            <a:ext cx="180975" cy="133350"/>
          </a:xfrm>
          <a:custGeom>
            <a:avLst/>
            <a:gdLst/>
            <a:ahLst/>
            <a:cxnLst/>
            <a:rect l="l" t="t" r="r" b="b"/>
            <a:pathLst>
              <a:path w="180975" h="133350">
                <a:moveTo>
                  <a:pt x="180975" y="0"/>
                </a:moveTo>
                <a:lnTo>
                  <a:pt x="0" y="0"/>
                </a:lnTo>
                <a:lnTo>
                  <a:pt x="0" y="133350"/>
                </a:lnTo>
                <a:lnTo>
                  <a:pt x="180975" y="133350"/>
                </a:lnTo>
                <a:lnTo>
                  <a:pt x="180975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4" name="object 94" descr=""/>
          <p:cNvSpPr txBox="1"/>
          <p:nvPr/>
        </p:nvSpPr>
        <p:spPr>
          <a:xfrm>
            <a:off x="7357364" y="3870007"/>
            <a:ext cx="883919" cy="1746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 spc="10">
                <a:latin typeface="Segoe UI Emoji"/>
                <a:cs typeface="Segoe UI Emoji"/>
              </a:rPr>
              <a:t>EV/Sales</a:t>
            </a:r>
            <a:r>
              <a:rPr dirty="0" sz="950" spc="110">
                <a:latin typeface="Segoe UI Emoji"/>
                <a:cs typeface="Segoe UI Emoji"/>
              </a:rPr>
              <a:t> </a:t>
            </a:r>
            <a:r>
              <a:rPr dirty="0" sz="950" spc="-10">
                <a:latin typeface="Segoe UI Emoji"/>
                <a:cs typeface="Segoe UI Emoji"/>
              </a:rPr>
              <a:t>FY24E</a:t>
            </a:r>
            <a:endParaRPr sz="950">
              <a:latin typeface="Segoe UI Emoji"/>
              <a:cs typeface="Segoe UI Emoji"/>
            </a:endParaRPr>
          </a:p>
        </p:txBody>
      </p:sp>
      <p:grpSp>
        <p:nvGrpSpPr>
          <p:cNvPr id="95" name="object 95" descr=""/>
          <p:cNvGrpSpPr/>
          <p:nvPr/>
        </p:nvGrpSpPr>
        <p:grpSpPr>
          <a:xfrm>
            <a:off x="6629400" y="1966976"/>
            <a:ext cx="1895475" cy="1924050"/>
            <a:chOff x="6629400" y="1966976"/>
            <a:chExt cx="1895475" cy="1924050"/>
          </a:xfrm>
        </p:grpSpPr>
        <p:sp>
          <p:nvSpPr>
            <p:cNvPr id="96" name="object 96" descr=""/>
            <p:cNvSpPr/>
            <p:nvPr/>
          </p:nvSpPr>
          <p:spPr>
            <a:xfrm>
              <a:off x="7781925" y="2047874"/>
              <a:ext cx="742950" cy="1752600"/>
            </a:xfrm>
            <a:custGeom>
              <a:avLst/>
              <a:gdLst/>
              <a:ahLst/>
              <a:cxnLst/>
              <a:rect l="l" t="t" r="r" b="b"/>
              <a:pathLst>
                <a:path w="742950" h="1752600">
                  <a:moveTo>
                    <a:pt x="85725" y="0"/>
                  </a:moveTo>
                  <a:lnTo>
                    <a:pt x="0" y="0"/>
                  </a:lnTo>
                  <a:lnTo>
                    <a:pt x="0" y="219075"/>
                  </a:lnTo>
                  <a:lnTo>
                    <a:pt x="85725" y="219075"/>
                  </a:lnTo>
                  <a:lnTo>
                    <a:pt x="85725" y="0"/>
                  </a:lnTo>
                  <a:close/>
                </a:path>
                <a:path w="742950" h="1752600">
                  <a:moveTo>
                    <a:pt x="285750" y="390525"/>
                  </a:moveTo>
                  <a:lnTo>
                    <a:pt x="0" y="390525"/>
                  </a:lnTo>
                  <a:lnTo>
                    <a:pt x="0" y="600075"/>
                  </a:lnTo>
                  <a:lnTo>
                    <a:pt x="285750" y="600075"/>
                  </a:lnTo>
                  <a:lnTo>
                    <a:pt x="285750" y="390525"/>
                  </a:lnTo>
                  <a:close/>
                </a:path>
                <a:path w="742950" h="1752600">
                  <a:moveTo>
                    <a:pt x="390525" y="1152525"/>
                  </a:moveTo>
                  <a:lnTo>
                    <a:pt x="0" y="1152525"/>
                  </a:lnTo>
                  <a:lnTo>
                    <a:pt x="0" y="1371600"/>
                  </a:lnTo>
                  <a:lnTo>
                    <a:pt x="390525" y="1371600"/>
                  </a:lnTo>
                  <a:lnTo>
                    <a:pt x="390525" y="1152525"/>
                  </a:lnTo>
                  <a:close/>
                </a:path>
                <a:path w="742950" h="1752600">
                  <a:moveTo>
                    <a:pt x="628650" y="1543050"/>
                  </a:moveTo>
                  <a:lnTo>
                    <a:pt x="0" y="1543050"/>
                  </a:lnTo>
                  <a:lnTo>
                    <a:pt x="0" y="1752600"/>
                  </a:lnTo>
                  <a:lnTo>
                    <a:pt x="628650" y="1752600"/>
                  </a:lnTo>
                  <a:lnTo>
                    <a:pt x="628650" y="1543050"/>
                  </a:lnTo>
                  <a:close/>
                </a:path>
                <a:path w="742950" h="1752600">
                  <a:moveTo>
                    <a:pt x="742950" y="771525"/>
                  </a:moveTo>
                  <a:lnTo>
                    <a:pt x="0" y="771525"/>
                  </a:lnTo>
                  <a:lnTo>
                    <a:pt x="0" y="981075"/>
                  </a:lnTo>
                  <a:lnTo>
                    <a:pt x="742950" y="981075"/>
                  </a:lnTo>
                  <a:lnTo>
                    <a:pt x="742950" y="771525"/>
                  </a:lnTo>
                  <a:close/>
                </a:path>
              </a:pathLst>
            </a:custGeom>
            <a:solidFill>
              <a:srgbClr val="25252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7" name="object 97" descr=""/>
            <p:cNvSpPr/>
            <p:nvPr/>
          </p:nvSpPr>
          <p:spPr>
            <a:xfrm>
              <a:off x="7786750" y="1966976"/>
              <a:ext cx="0" cy="1924050"/>
            </a:xfrm>
            <a:custGeom>
              <a:avLst/>
              <a:gdLst/>
              <a:ahLst/>
              <a:cxnLst/>
              <a:rect l="l" t="t" r="r" b="b"/>
              <a:pathLst>
                <a:path w="0" h="1924050">
                  <a:moveTo>
                    <a:pt x="0" y="0"/>
                  </a:moveTo>
                  <a:lnTo>
                    <a:pt x="0" y="192405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98" name="object 98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953250" y="2000250"/>
              <a:ext cx="533400" cy="409575"/>
            </a:xfrm>
            <a:prstGeom prst="rect">
              <a:avLst/>
            </a:prstGeom>
          </p:spPr>
        </p:pic>
        <p:pic>
          <p:nvPicPr>
            <p:cNvPr id="99" name="object 99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629400" y="2390775"/>
              <a:ext cx="1114425" cy="190500"/>
            </a:xfrm>
            <a:prstGeom prst="rect">
              <a:avLst/>
            </a:prstGeom>
          </p:spPr>
        </p:pic>
        <p:pic>
          <p:nvPicPr>
            <p:cNvPr id="100" name="object 100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726407" y="2763610"/>
              <a:ext cx="815635" cy="106135"/>
            </a:xfrm>
            <a:prstGeom prst="rect">
              <a:avLst/>
            </a:prstGeom>
          </p:spPr>
        </p:pic>
        <p:pic>
          <p:nvPicPr>
            <p:cNvPr id="101" name="object 101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772275" y="3079976"/>
              <a:ext cx="809625" cy="121200"/>
            </a:xfrm>
            <a:prstGeom prst="rect">
              <a:avLst/>
            </a:prstGeom>
          </p:spPr>
        </p:pic>
        <p:pic>
          <p:nvPicPr>
            <p:cNvPr id="102" name="object 102" descr="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753225" y="3438525"/>
              <a:ext cx="866775" cy="152400"/>
            </a:xfrm>
            <a:prstGeom prst="rect">
              <a:avLst/>
            </a:prstGeom>
          </p:spPr>
        </p:pic>
      </p:grpSp>
      <p:sp>
        <p:nvSpPr>
          <p:cNvPr id="103" name="object 103" descr=""/>
          <p:cNvSpPr txBox="1"/>
          <p:nvPr/>
        </p:nvSpPr>
        <p:spPr>
          <a:xfrm>
            <a:off x="7910194" y="2011997"/>
            <a:ext cx="344170" cy="24320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400" spc="-20">
                <a:latin typeface="Segoe UI Emoji"/>
                <a:cs typeface="Segoe UI Emoji"/>
              </a:rPr>
              <a:t>0.6x</a:t>
            </a:r>
            <a:endParaRPr sz="1400">
              <a:latin typeface="Segoe UI Emoji"/>
              <a:cs typeface="Segoe UI Emoji"/>
            </a:endParaRPr>
          </a:p>
        </p:txBody>
      </p:sp>
      <p:sp>
        <p:nvSpPr>
          <p:cNvPr id="104" name="object 104" descr=""/>
          <p:cNvSpPr txBox="1"/>
          <p:nvPr/>
        </p:nvSpPr>
        <p:spPr>
          <a:xfrm>
            <a:off x="8110601" y="2396553"/>
            <a:ext cx="344170" cy="24320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400" spc="-20">
                <a:latin typeface="Segoe UI Emoji"/>
                <a:cs typeface="Segoe UI Emoji"/>
              </a:rPr>
              <a:t>1.9x</a:t>
            </a:r>
            <a:endParaRPr sz="1400">
              <a:latin typeface="Segoe UI Emoji"/>
              <a:cs typeface="Segoe UI Emoji"/>
            </a:endParaRPr>
          </a:p>
        </p:txBody>
      </p:sp>
      <p:sp>
        <p:nvSpPr>
          <p:cNvPr id="105" name="object 105" descr=""/>
          <p:cNvSpPr txBox="1"/>
          <p:nvPr/>
        </p:nvSpPr>
        <p:spPr>
          <a:xfrm>
            <a:off x="8572881" y="2782887"/>
            <a:ext cx="344170" cy="24320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400" spc="-20">
                <a:latin typeface="Segoe UI Emoji"/>
                <a:cs typeface="Segoe UI Emoji"/>
              </a:rPr>
              <a:t>5.0x</a:t>
            </a:r>
            <a:endParaRPr sz="1400">
              <a:latin typeface="Segoe UI Emoji"/>
              <a:cs typeface="Segoe UI Emoji"/>
            </a:endParaRPr>
          </a:p>
        </p:txBody>
      </p:sp>
      <p:sp>
        <p:nvSpPr>
          <p:cNvPr id="106" name="object 106" descr=""/>
          <p:cNvSpPr txBox="1"/>
          <p:nvPr/>
        </p:nvSpPr>
        <p:spPr>
          <a:xfrm>
            <a:off x="8213725" y="3167697"/>
            <a:ext cx="344170" cy="24320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400" spc="-20">
                <a:latin typeface="Segoe UI Emoji"/>
                <a:cs typeface="Segoe UI Emoji"/>
              </a:rPr>
              <a:t>2.6x</a:t>
            </a:r>
            <a:endParaRPr sz="1400">
              <a:latin typeface="Segoe UI Emoji"/>
              <a:cs typeface="Segoe UI Emoji"/>
            </a:endParaRPr>
          </a:p>
        </p:txBody>
      </p:sp>
      <p:sp>
        <p:nvSpPr>
          <p:cNvPr id="107" name="object 107" descr=""/>
          <p:cNvSpPr txBox="1"/>
          <p:nvPr/>
        </p:nvSpPr>
        <p:spPr>
          <a:xfrm>
            <a:off x="8453755" y="3553777"/>
            <a:ext cx="344170" cy="24320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400" spc="-20">
                <a:latin typeface="Segoe UI Emoji"/>
                <a:cs typeface="Segoe UI Emoji"/>
              </a:rPr>
              <a:t>4.2x</a:t>
            </a:r>
            <a:endParaRPr sz="1400">
              <a:latin typeface="Segoe UI Emoji"/>
              <a:cs typeface="Segoe UI Emoji"/>
            </a:endParaRPr>
          </a:p>
        </p:txBody>
      </p:sp>
      <p:sp>
        <p:nvSpPr>
          <p:cNvPr id="108" name="object 108" descr=""/>
          <p:cNvSpPr/>
          <p:nvPr/>
        </p:nvSpPr>
        <p:spPr>
          <a:xfrm>
            <a:off x="9105900" y="3876675"/>
            <a:ext cx="180975" cy="133350"/>
          </a:xfrm>
          <a:custGeom>
            <a:avLst/>
            <a:gdLst/>
            <a:ahLst/>
            <a:cxnLst/>
            <a:rect l="l" t="t" r="r" b="b"/>
            <a:pathLst>
              <a:path w="180975" h="133350">
                <a:moveTo>
                  <a:pt x="180975" y="0"/>
                </a:moveTo>
                <a:lnTo>
                  <a:pt x="0" y="0"/>
                </a:lnTo>
                <a:lnTo>
                  <a:pt x="0" y="133350"/>
                </a:lnTo>
                <a:lnTo>
                  <a:pt x="180975" y="133350"/>
                </a:lnTo>
                <a:lnTo>
                  <a:pt x="180975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9" name="object 109" descr=""/>
          <p:cNvSpPr txBox="1"/>
          <p:nvPr/>
        </p:nvSpPr>
        <p:spPr>
          <a:xfrm>
            <a:off x="9327515" y="3852481"/>
            <a:ext cx="2063750" cy="1746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>
                <a:latin typeface="Segoe UI Emoji"/>
                <a:cs typeface="Segoe UI Emoji"/>
              </a:rPr>
              <a:t>EBIT</a:t>
            </a:r>
            <a:r>
              <a:rPr dirty="0" sz="950" spc="10">
                <a:latin typeface="Segoe UI Emoji"/>
                <a:cs typeface="Segoe UI Emoji"/>
              </a:rPr>
              <a:t> </a:t>
            </a:r>
            <a:r>
              <a:rPr dirty="0" sz="950" spc="-20">
                <a:latin typeface="Segoe UI Emoji"/>
                <a:cs typeface="Segoe UI Emoji"/>
              </a:rPr>
              <a:t>Margin</a:t>
            </a:r>
            <a:r>
              <a:rPr dirty="0" sz="950" spc="15">
                <a:latin typeface="Segoe UI Emoji"/>
                <a:cs typeface="Segoe UI Emoji"/>
              </a:rPr>
              <a:t> </a:t>
            </a:r>
            <a:r>
              <a:rPr dirty="0" sz="950">
                <a:latin typeface="Segoe UI Emoji"/>
                <a:cs typeface="Segoe UI Emoji"/>
              </a:rPr>
              <a:t>(%),</a:t>
            </a:r>
            <a:r>
              <a:rPr dirty="0" sz="950" spc="60">
                <a:latin typeface="Segoe UI Emoji"/>
                <a:cs typeface="Segoe UI Emoji"/>
              </a:rPr>
              <a:t> </a:t>
            </a:r>
            <a:r>
              <a:rPr dirty="0" sz="950">
                <a:latin typeface="Segoe UI Emoji"/>
                <a:cs typeface="Segoe UI Emoji"/>
              </a:rPr>
              <a:t>SK</a:t>
            </a:r>
            <a:r>
              <a:rPr dirty="0" sz="950" spc="95">
                <a:latin typeface="Segoe UI Emoji"/>
                <a:cs typeface="Segoe UI Emoji"/>
              </a:rPr>
              <a:t> </a:t>
            </a:r>
            <a:r>
              <a:rPr dirty="0" sz="950">
                <a:latin typeface="Segoe UI Emoji"/>
                <a:cs typeface="Segoe UI Emoji"/>
              </a:rPr>
              <a:t>On,</a:t>
            </a:r>
            <a:r>
              <a:rPr dirty="0" sz="950" spc="-40">
                <a:latin typeface="Segoe UI Emoji"/>
                <a:cs typeface="Segoe UI Emoji"/>
              </a:rPr>
              <a:t> </a:t>
            </a:r>
            <a:r>
              <a:rPr dirty="0" sz="950">
                <a:latin typeface="Segoe UI Emoji"/>
                <a:cs typeface="Segoe UI Emoji"/>
              </a:rPr>
              <a:t>2018A-</a:t>
            </a:r>
            <a:r>
              <a:rPr dirty="0" sz="950" spc="-20">
                <a:latin typeface="Segoe UI Emoji"/>
                <a:cs typeface="Segoe UI Emoji"/>
              </a:rPr>
              <a:t>2023A</a:t>
            </a:r>
            <a:endParaRPr sz="950">
              <a:latin typeface="Segoe UI Emoji"/>
              <a:cs typeface="Segoe UI Emoji"/>
            </a:endParaRPr>
          </a:p>
        </p:txBody>
      </p:sp>
      <p:sp>
        <p:nvSpPr>
          <p:cNvPr id="110" name="object 110" descr=""/>
          <p:cNvSpPr txBox="1"/>
          <p:nvPr/>
        </p:nvSpPr>
        <p:spPr>
          <a:xfrm>
            <a:off x="6583426" y="836866"/>
            <a:ext cx="5276215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262880" algn="l"/>
              </a:tabLst>
            </a:pPr>
            <a:r>
              <a:rPr dirty="0" u="sng" sz="1200" spc="-295" b="1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dirty="0" u="sng" sz="1200" spc="-55" b="1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Financial</a:t>
            </a:r>
            <a:r>
              <a:rPr dirty="0" u="sng" sz="1200" spc="-45" b="1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dirty="0" u="sng" sz="1200" spc="-10" b="1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Overview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	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11" name="object 111" descr=""/>
          <p:cNvSpPr/>
          <p:nvPr/>
        </p:nvSpPr>
        <p:spPr>
          <a:xfrm>
            <a:off x="4519676" y="4110101"/>
            <a:ext cx="3576954" cy="0"/>
          </a:xfrm>
          <a:custGeom>
            <a:avLst/>
            <a:gdLst/>
            <a:ahLst/>
            <a:cxnLst/>
            <a:rect l="l" t="t" r="r" b="b"/>
            <a:pathLst>
              <a:path w="3576954" h="0">
                <a:moveTo>
                  <a:pt x="0" y="0"/>
                </a:moveTo>
                <a:lnTo>
                  <a:pt x="3576828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2" name="object 112" descr=""/>
          <p:cNvSpPr txBox="1"/>
          <p:nvPr/>
        </p:nvSpPr>
        <p:spPr>
          <a:xfrm>
            <a:off x="4541520" y="3891216"/>
            <a:ext cx="1560195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80" b="1">
                <a:latin typeface="Tahoma"/>
                <a:cs typeface="Tahoma"/>
              </a:rPr>
              <a:t>Strategic</a:t>
            </a:r>
            <a:r>
              <a:rPr dirty="0" sz="1200" spc="-55" b="1">
                <a:latin typeface="Tahoma"/>
                <a:cs typeface="Tahoma"/>
              </a:rPr>
              <a:t> </a:t>
            </a:r>
            <a:r>
              <a:rPr dirty="0" sz="1200" spc="-50" b="1">
                <a:latin typeface="Tahoma"/>
                <a:cs typeface="Tahoma"/>
              </a:rPr>
              <a:t>Partnerships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13" name="object 113" descr=""/>
          <p:cNvSpPr txBox="1"/>
          <p:nvPr/>
        </p:nvSpPr>
        <p:spPr>
          <a:xfrm>
            <a:off x="7186294" y="1732915"/>
            <a:ext cx="1127125" cy="19685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100" spc="-85" b="1">
                <a:latin typeface="Tahoma"/>
                <a:cs typeface="Tahoma"/>
              </a:rPr>
              <a:t>Trading</a:t>
            </a:r>
            <a:r>
              <a:rPr dirty="0" sz="1100" spc="-35" b="1">
                <a:latin typeface="Tahoma"/>
                <a:cs typeface="Tahoma"/>
              </a:rPr>
              <a:t> Multiples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14" name="object 114" descr=""/>
          <p:cNvSpPr txBox="1"/>
          <p:nvPr/>
        </p:nvSpPr>
        <p:spPr>
          <a:xfrm>
            <a:off x="6610350" y="1143000"/>
            <a:ext cx="2914650" cy="561975"/>
          </a:xfrm>
          <a:prstGeom prst="rect">
            <a:avLst/>
          </a:prstGeom>
          <a:solidFill>
            <a:srgbClr val="D1D1D1"/>
          </a:solidFill>
        </p:spPr>
        <p:txBody>
          <a:bodyPr wrap="square" lIns="0" tIns="38735" rIns="0" bIns="0" rtlCol="0" vert="horz">
            <a:spAutoFit/>
          </a:bodyPr>
          <a:lstStyle/>
          <a:p>
            <a:pPr algn="ctr" marL="116839" marR="90170" indent="19685">
              <a:lnSpc>
                <a:spcPct val="105400"/>
              </a:lnSpc>
              <a:spcBef>
                <a:spcPts val="305"/>
              </a:spcBef>
            </a:pPr>
            <a:r>
              <a:rPr dirty="0" sz="950" spc="50">
                <a:latin typeface="Segoe UI Emoji"/>
                <a:cs typeface="Segoe UI Emoji"/>
              </a:rPr>
              <a:t>SK</a:t>
            </a:r>
            <a:r>
              <a:rPr dirty="0" sz="950">
                <a:latin typeface="Segoe UI Emoji"/>
                <a:cs typeface="Segoe UI Emoji"/>
              </a:rPr>
              <a:t> On</a:t>
            </a:r>
            <a:r>
              <a:rPr dirty="0" sz="950" spc="20">
                <a:latin typeface="Segoe UI Emoji"/>
                <a:cs typeface="Segoe UI Emoji"/>
              </a:rPr>
              <a:t> </a:t>
            </a:r>
            <a:r>
              <a:rPr dirty="0" sz="950">
                <a:latin typeface="Segoe UI Emoji"/>
                <a:cs typeface="Segoe UI Emoji"/>
              </a:rPr>
              <a:t>is</a:t>
            </a:r>
            <a:r>
              <a:rPr dirty="0" sz="950" spc="10">
                <a:latin typeface="Segoe UI Emoji"/>
                <a:cs typeface="Segoe UI Emoji"/>
              </a:rPr>
              <a:t> </a:t>
            </a:r>
            <a:r>
              <a:rPr dirty="0" sz="950">
                <a:latin typeface="Segoe UI Emoji"/>
                <a:cs typeface="Segoe UI Emoji"/>
              </a:rPr>
              <a:t>currently</a:t>
            </a:r>
            <a:r>
              <a:rPr dirty="0" sz="950" spc="-50">
                <a:latin typeface="Segoe UI Emoji"/>
                <a:cs typeface="Segoe UI Emoji"/>
              </a:rPr>
              <a:t> </a:t>
            </a:r>
            <a:r>
              <a:rPr dirty="0" sz="950" spc="-10">
                <a:latin typeface="Segoe UI Emoji"/>
                <a:cs typeface="Segoe UI Emoji"/>
              </a:rPr>
              <a:t>trading</a:t>
            </a:r>
            <a:r>
              <a:rPr dirty="0" sz="950" spc="10">
                <a:latin typeface="Segoe UI Emoji"/>
                <a:cs typeface="Segoe UI Emoji"/>
              </a:rPr>
              <a:t> </a:t>
            </a:r>
            <a:r>
              <a:rPr dirty="0" sz="950">
                <a:latin typeface="Segoe UI Emoji"/>
                <a:cs typeface="Segoe UI Emoji"/>
              </a:rPr>
              <a:t>well</a:t>
            </a:r>
            <a:r>
              <a:rPr dirty="0" sz="950" spc="10">
                <a:latin typeface="Segoe UI Emoji"/>
                <a:cs typeface="Segoe UI Emoji"/>
              </a:rPr>
              <a:t> </a:t>
            </a:r>
            <a:r>
              <a:rPr dirty="0" sz="950" spc="-35" b="1">
                <a:latin typeface="Tahoma"/>
                <a:cs typeface="Tahoma"/>
              </a:rPr>
              <a:t>below</a:t>
            </a:r>
            <a:r>
              <a:rPr dirty="0" sz="950" spc="5" b="1">
                <a:latin typeface="Tahoma"/>
                <a:cs typeface="Tahoma"/>
              </a:rPr>
              <a:t> </a:t>
            </a:r>
            <a:r>
              <a:rPr dirty="0" sz="950">
                <a:latin typeface="Segoe UI Emoji"/>
                <a:cs typeface="Segoe UI Emoji"/>
              </a:rPr>
              <a:t>the</a:t>
            </a:r>
            <a:r>
              <a:rPr dirty="0" sz="950" spc="-50">
                <a:latin typeface="Segoe UI Emoji"/>
                <a:cs typeface="Segoe UI Emoji"/>
              </a:rPr>
              <a:t> </a:t>
            </a:r>
            <a:r>
              <a:rPr dirty="0" sz="950" spc="-10">
                <a:latin typeface="Segoe UI Emoji"/>
                <a:cs typeface="Segoe UI Emoji"/>
              </a:rPr>
              <a:t>industry </a:t>
            </a:r>
            <a:r>
              <a:rPr dirty="0" sz="950" spc="10">
                <a:latin typeface="Segoe UI Emoji"/>
                <a:cs typeface="Segoe UI Emoji"/>
              </a:rPr>
              <a:t>median,</a:t>
            </a:r>
            <a:r>
              <a:rPr dirty="0" sz="950" spc="-70">
                <a:latin typeface="Segoe UI Emoji"/>
                <a:cs typeface="Segoe UI Emoji"/>
              </a:rPr>
              <a:t> </a:t>
            </a:r>
            <a:r>
              <a:rPr dirty="0" sz="950" spc="10">
                <a:latin typeface="Segoe UI Emoji"/>
                <a:cs typeface="Segoe UI Emoji"/>
              </a:rPr>
              <a:t>and</a:t>
            </a:r>
            <a:r>
              <a:rPr dirty="0" sz="950" spc="-30">
                <a:latin typeface="Segoe UI Emoji"/>
                <a:cs typeface="Segoe UI Emoji"/>
              </a:rPr>
              <a:t> </a:t>
            </a:r>
            <a:r>
              <a:rPr dirty="0" sz="950" spc="50">
                <a:latin typeface="Segoe UI Emoji"/>
                <a:cs typeface="Segoe UI Emoji"/>
              </a:rPr>
              <a:t>as</a:t>
            </a:r>
            <a:r>
              <a:rPr dirty="0" sz="950" spc="-35">
                <a:latin typeface="Segoe UI Emoji"/>
                <a:cs typeface="Segoe UI Emoji"/>
              </a:rPr>
              <a:t> </a:t>
            </a:r>
            <a:r>
              <a:rPr dirty="0" sz="950">
                <a:latin typeface="Segoe UI Emoji"/>
                <a:cs typeface="Segoe UI Emoji"/>
              </a:rPr>
              <a:t>operating</a:t>
            </a:r>
            <a:r>
              <a:rPr dirty="0" sz="950" spc="55">
                <a:latin typeface="Segoe UI Emoji"/>
                <a:cs typeface="Segoe UI Emoji"/>
              </a:rPr>
              <a:t> </a:t>
            </a:r>
            <a:r>
              <a:rPr dirty="0" sz="950" spc="10">
                <a:latin typeface="Segoe UI Emoji"/>
                <a:cs typeface="Segoe UI Emoji"/>
              </a:rPr>
              <a:t>performance</a:t>
            </a:r>
            <a:r>
              <a:rPr dirty="0" sz="950">
                <a:latin typeface="Segoe UI Emoji"/>
                <a:cs typeface="Segoe UI Emoji"/>
              </a:rPr>
              <a:t> </a:t>
            </a:r>
            <a:r>
              <a:rPr dirty="0" sz="950" spc="-10">
                <a:latin typeface="Segoe UI Emoji"/>
                <a:cs typeface="Segoe UI Emoji"/>
              </a:rPr>
              <a:t>improves, </a:t>
            </a:r>
            <a:r>
              <a:rPr dirty="0" sz="950">
                <a:latin typeface="Segoe UI Emoji"/>
                <a:cs typeface="Segoe UI Emoji"/>
              </a:rPr>
              <a:t>the</a:t>
            </a:r>
            <a:r>
              <a:rPr dirty="0" sz="950" spc="-15">
                <a:latin typeface="Segoe UI Emoji"/>
                <a:cs typeface="Segoe UI Emoji"/>
              </a:rPr>
              <a:t> </a:t>
            </a:r>
            <a:r>
              <a:rPr dirty="0" sz="950">
                <a:latin typeface="Segoe UI Emoji"/>
                <a:cs typeface="Segoe UI Emoji"/>
              </a:rPr>
              <a:t>stock</a:t>
            </a:r>
            <a:r>
              <a:rPr dirty="0" sz="950" spc="35">
                <a:latin typeface="Segoe UI Emoji"/>
                <a:cs typeface="Segoe UI Emoji"/>
              </a:rPr>
              <a:t> </a:t>
            </a:r>
            <a:r>
              <a:rPr dirty="0" sz="950">
                <a:latin typeface="Segoe UI Emoji"/>
                <a:cs typeface="Segoe UI Emoji"/>
              </a:rPr>
              <a:t>could</a:t>
            </a:r>
            <a:r>
              <a:rPr dirty="0" sz="950" spc="55">
                <a:latin typeface="Segoe UI Emoji"/>
                <a:cs typeface="Segoe UI Emoji"/>
              </a:rPr>
              <a:t> </a:t>
            </a:r>
            <a:r>
              <a:rPr dirty="0" sz="950" spc="-55" b="1">
                <a:latin typeface="Tahoma"/>
                <a:cs typeface="Tahoma"/>
              </a:rPr>
              <a:t>re-</a:t>
            </a:r>
            <a:r>
              <a:rPr dirty="0" sz="950" spc="-45" b="1">
                <a:latin typeface="Tahoma"/>
                <a:cs typeface="Tahoma"/>
              </a:rPr>
              <a:t>rate</a:t>
            </a:r>
            <a:r>
              <a:rPr dirty="0" sz="950" spc="30" b="1">
                <a:latin typeface="Tahoma"/>
                <a:cs typeface="Tahoma"/>
              </a:rPr>
              <a:t> </a:t>
            </a:r>
            <a:r>
              <a:rPr dirty="0" sz="950" spc="-10" b="1">
                <a:latin typeface="Tahoma"/>
                <a:cs typeface="Tahoma"/>
              </a:rPr>
              <a:t>higher</a:t>
            </a:r>
            <a:endParaRPr sz="950">
              <a:latin typeface="Tahoma"/>
              <a:cs typeface="Tahoma"/>
            </a:endParaRPr>
          </a:p>
        </p:txBody>
      </p:sp>
      <p:sp>
        <p:nvSpPr>
          <p:cNvPr id="115" name="object 115" descr=""/>
          <p:cNvSpPr txBox="1"/>
          <p:nvPr/>
        </p:nvSpPr>
        <p:spPr>
          <a:xfrm>
            <a:off x="9629775" y="1133475"/>
            <a:ext cx="2209800" cy="552450"/>
          </a:xfrm>
          <a:prstGeom prst="rect">
            <a:avLst/>
          </a:prstGeom>
          <a:solidFill>
            <a:srgbClr val="D1D1D1"/>
          </a:solidFill>
        </p:spPr>
        <p:txBody>
          <a:bodyPr wrap="square" lIns="0" tIns="38100" rIns="0" bIns="0" rtlCol="0" vert="horz">
            <a:spAutoFit/>
          </a:bodyPr>
          <a:lstStyle/>
          <a:p>
            <a:pPr algn="ctr" marL="149225" marR="95250">
              <a:lnSpc>
                <a:spcPct val="105400"/>
              </a:lnSpc>
              <a:spcBef>
                <a:spcPts val="300"/>
              </a:spcBef>
            </a:pPr>
            <a:r>
              <a:rPr dirty="0" sz="950">
                <a:latin typeface="Segoe UI Emoji"/>
                <a:cs typeface="Segoe UI Emoji"/>
              </a:rPr>
              <a:t>Market</a:t>
            </a:r>
            <a:r>
              <a:rPr dirty="0" sz="950" spc="-30">
                <a:latin typeface="Segoe UI Emoji"/>
                <a:cs typeface="Segoe UI Emoji"/>
              </a:rPr>
              <a:t> </a:t>
            </a:r>
            <a:r>
              <a:rPr dirty="0" sz="950">
                <a:latin typeface="Segoe UI Emoji"/>
                <a:cs typeface="Segoe UI Emoji"/>
              </a:rPr>
              <a:t>mispricing</a:t>
            </a:r>
            <a:r>
              <a:rPr dirty="0" sz="950" spc="50">
                <a:latin typeface="Segoe UI Emoji"/>
                <a:cs typeface="Segoe UI Emoji"/>
              </a:rPr>
              <a:t> </a:t>
            </a:r>
            <a:r>
              <a:rPr dirty="0" sz="950">
                <a:latin typeface="Segoe UI Emoji"/>
                <a:cs typeface="Segoe UI Emoji"/>
              </a:rPr>
              <a:t>offers</a:t>
            </a:r>
            <a:r>
              <a:rPr dirty="0" sz="950" spc="30">
                <a:latin typeface="Segoe UI Emoji"/>
                <a:cs typeface="Segoe UI Emoji"/>
              </a:rPr>
              <a:t> </a:t>
            </a:r>
            <a:r>
              <a:rPr dirty="0" sz="950" spc="-20" b="1">
                <a:latin typeface="Tahoma"/>
                <a:cs typeface="Tahoma"/>
              </a:rPr>
              <a:t>significant upside</a:t>
            </a:r>
            <a:r>
              <a:rPr dirty="0" sz="950" spc="-40" b="1">
                <a:latin typeface="Tahoma"/>
                <a:cs typeface="Tahoma"/>
              </a:rPr>
              <a:t> </a:t>
            </a:r>
            <a:r>
              <a:rPr dirty="0" sz="950" spc="50">
                <a:latin typeface="Segoe UI Emoji"/>
                <a:cs typeface="Segoe UI Emoji"/>
              </a:rPr>
              <a:t>as</a:t>
            </a:r>
            <a:r>
              <a:rPr dirty="0" sz="950" spc="-20">
                <a:latin typeface="Segoe UI Emoji"/>
                <a:cs typeface="Segoe UI Emoji"/>
              </a:rPr>
              <a:t> </a:t>
            </a:r>
            <a:r>
              <a:rPr dirty="0" sz="950" spc="50">
                <a:latin typeface="Segoe UI Emoji"/>
                <a:cs typeface="Segoe UI Emoji"/>
              </a:rPr>
              <a:t>SK</a:t>
            </a:r>
            <a:r>
              <a:rPr dirty="0" sz="950" spc="-30">
                <a:latin typeface="Segoe UI Emoji"/>
                <a:cs typeface="Segoe UI Emoji"/>
              </a:rPr>
              <a:t> </a:t>
            </a:r>
            <a:r>
              <a:rPr dirty="0" sz="950">
                <a:latin typeface="Segoe UI Emoji"/>
                <a:cs typeface="Segoe UI Emoji"/>
              </a:rPr>
              <a:t>On</a:t>
            </a:r>
            <a:r>
              <a:rPr dirty="0" sz="950" spc="-10">
                <a:latin typeface="Segoe UI Emoji"/>
                <a:cs typeface="Segoe UI Emoji"/>
              </a:rPr>
              <a:t> </a:t>
            </a:r>
            <a:r>
              <a:rPr dirty="0" sz="950">
                <a:latin typeface="Segoe UI Emoji"/>
                <a:cs typeface="Segoe UI Emoji"/>
              </a:rPr>
              <a:t>nears</a:t>
            </a:r>
            <a:r>
              <a:rPr dirty="0" sz="950" spc="-20">
                <a:latin typeface="Segoe UI Emoji"/>
                <a:cs typeface="Segoe UI Emoji"/>
              </a:rPr>
              <a:t> </a:t>
            </a:r>
            <a:r>
              <a:rPr dirty="0" sz="950" spc="-10">
                <a:latin typeface="Segoe UI Emoji"/>
                <a:cs typeface="Segoe UI Emoji"/>
              </a:rPr>
              <a:t>profitability </a:t>
            </a:r>
            <a:r>
              <a:rPr dirty="0" sz="950">
                <a:latin typeface="Segoe UI Emoji"/>
                <a:cs typeface="Segoe UI Emoji"/>
              </a:rPr>
              <a:t>and </a:t>
            </a:r>
            <a:r>
              <a:rPr dirty="0" sz="950" spc="-40" b="1">
                <a:latin typeface="Tahoma"/>
                <a:cs typeface="Tahoma"/>
              </a:rPr>
              <a:t>narrows</a:t>
            </a:r>
            <a:r>
              <a:rPr dirty="0" sz="950" spc="10" b="1">
                <a:latin typeface="Tahoma"/>
                <a:cs typeface="Tahoma"/>
              </a:rPr>
              <a:t> </a:t>
            </a:r>
            <a:r>
              <a:rPr dirty="0" sz="950">
                <a:latin typeface="Segoe UI Emoji"/>
                <a:cs typeface="Segoe UI Emoji"/>
              </a:rPr>
              <a:t>the</a:t>
            </a:r>
            <a:r>
              <a:rPr dirty="0" sz="950" spc="-35">
                <a:latin typeface="Segoe UI Emoji"/>
                <a:cs typeface="Segoe UI Emoji"/>
              </a:rPr>
              <a:t> </a:t>
            </a:r>
            <a:r>
              <a:rPr dirty="0" sz="950">
                <a:latin typeface="Segoe UI Emoji"/>
                <a:cs typeface="Segoe UI Emoji"/>
              </a:rPr>
              <a:t>valuation</a:t>
            </a:r>
            <a:r>
              <a:rPr dirty="0" sz="950" spc="40">
                <a:latin typeface="Segoe UI Emoji"/>
                <a:cs typeface="Segoe UI Emoji"/>
              </a:rPr>
              <a:t> </a:t>
            </a:r>
            <a:r>
              <a:rPr dirty="0" sz="950" spc="-25">
                <a:latin typeface="Segoe UI Emoji"/>
                <a:cs typeface="Segoe UI Emoji"/>
              </a:rPr>
              <a:t>gap</a:t>
            </a:r>
            <a:endParaRPr sz="950">
              <a:latin typeface="Segoe UI Emoji"/>
              <a:cs typeface="Segoe UI Emoji"/>
            </a:endParaRPr>
          </a:p>
        </p:txBody>
      </p:sp>
      <p:sp>
        <p:nvSpPr>
          <p:cNvPr id="116" name="object 116" descr=""/>
          <p:cNvSpPr/>
          <p:nvPr/>
        </p:nvSpPr>
        <p:spPr>
          <a:xfrm>
            <a:off x="10001250" y="2800350"/>
            <a:ext cx="1781175" cy="933450"/>
          </a:xfrm>
          <a:custGeom>
            <a:avLst/>
            <a:gdLst/>
            <a:ahLst/>
            <a:cxnLst/>
            <a:rect l="l" t="t" r="r" b="b"/>
            <a:pathLst>
              <a:path w="1781175" h="933450">
                <a:moveTo>
                  <a:pt x="1781175" y="0"/>
                </a:moveTo>
                <a:lnTo>
                  <a:pt x="0" y="0"/>
                </a:lnTo>
                <a:lnTo>
                  <a:pt x="0" y="933450"/>
                </a:lnTo>
                <a:lnTo>
                  <a:pt x="1781175" y="933450"/>
                </a:lnTo>
                <a:lnTo>
                  <a:pt x="1781175" y="0"/>
                </a:lnTo>
                <a:close/>
              </a:path>
            </a:pathLst>
          </a:custGeom>
          <a:solidFill>
            <a:srgbClr val="D1D1D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7" name="object 117" descr=""/>
          <p:cNvSpPr txBox="1"/>
          <p:nvPr/>
        </p:nvSpPr>
        <p:spPr>
          <a:xfrm>
            <a:off x="10111105" y="2790253"/>
            <a:ext cx="1579245" cy="937260"/>
          </a:xfrm>
          <a:prstGeom prst="rect">
            <a:avLst/>
          </a:prstGeom>
        </p:spPr>
        <p:txBody>
          <a:bodyPr wrap="square" lIns="0" tIns="8255" rIns="0" bIns="0" rtlCol="0" vert="horz">
            <a:spAutoFit/>
          </a:bodyPr>
          <a:lstStyle/>
          <a:p>
            <a:pPr algn="ctr" marL="12700" marR="5080" indent="-635">
              <a:lnSpc>
                <a:spcPct val="105400"/>
              </a:lnSpc>
              <a:spcBef>
                <a:spcPts val="65"/>
              </a:spcBef>
            </a:pPr>
            <a:r>
              <a:rPr dirty="0" sz="950">
                <a:latin typeface="Segoe UI Emoji"/>
                <a:cs typeface="Segoe UI Emoji"/>
              </a:rPr>
              <a:t>While</a:t>
            </a:r>
            <a:r>
              <a:rPr dirty="0" sz="950" spc="35">
                <a:latin typeface="Segoe UI Emoji"/>
                <a:cs typeface="Segoe UI Emoji"/>
              </a:rPr>
              <a:t> </a:t>
            </a:r>
            <a:r>
              <a:rPr dirty="0" sz="950">
                <a:latin typeface="Segoe UI Emoji"/>
                <a:cs typeface="Segoe UI Emoji"/>
              </a:rPr>
              <a:t>EBIT</a:t>
            </a:r>
            <a:r>
              <a:rPr dirty="0" sz="950" spc="5">
                <a:latin typeface="Segoe UI Emoji"/>
                <a:cs typeface="Segoe UI Emoji"/>
              </a:rPr>
              <a:t> </a:t>
            </a:r>
            <a:r>
              <a:rPr dirty="0" sz="950" spc="70">
                <a:latin typeface="Segoe UI Emoji"/>
                <a:cs typeface="Segoe UI Emoji"/>
              </a:rPr>
              <a:t>is</a:t>
            </a:r>
            <a:r>
              <a:rPr dirty="0" sz="950" spc="-10">
                <a:latin typeface="Segoe UI Emoji"/>
                <a:cs typeface="Segoe UI Emoji"/>
              </a:rPr>
              <a:t> </a:t>
            </a:r>
            <a:r>
              <a:rPr dirty="0" sz="950">
                <a:latin typeface="Segoe UI Emoji"/>
                <a:cs typeface="Segoe UI Emoji"/>
              </a:rPr>
              <a:t>still</a:t>
            </a:r>
            <a:r>
              <a:rPr dirty="0" sz="950" spc="10">
                <a:latin typeface="Segoe UI Emoji"/>
                <a:cs typeface="Segoe UI Emoji"/>
              </a:rPr>
              <a:t> </a:t>
            </a:r>
            <a:r>
              <a:rPr dirty="0" sz="950" spc="-10" b="1">
                <a:latin typeface="Tahoma"/>
                <a:cs typeface="Tahoma"/>
              </a:rPr>
              <a:t>negative</a:t>
            </a:r>
            <a:r>
              <a:rPr dirty="0" sz="950" spc="-10">
                <a:latin typeface="Segoe UI Emoji"/>
                <a:cs typeface="Segoe UI Emoji"/>
              </a:rPr>
              <a:t>, </a:t>
            </a:r>
            <a:r>
              <a:rPr dirty="0" sz="950">
                <a:latin typeface="Segoe UI Emoji"/>
                <a:cs typeface="Segoe UI Emoji"/>
              </a:rPr>
              <a:t>the</a:t>
            </a:r>
            <a:r>
              <a:rPr dirty="0" sz="950" spc="-65">
                <a:latin typeface="Segoe UI Emoji"/>
                <a:cs typeface="Segoe UI Emoji"/>
              </a:rPr>
              <a:t> </a:t>
            </a:r>
            <a:r>
              <a:rPr dirty="0" sz="950">
                <a:latin typeface="Segoe UI Emoji"/>
                <a:cs typeface="Segoe UI Emoji"/>
              </a:rPr>
              <a:t>margin</a:t>
            </a:r>
            <a:r>
              <a:rPr dirty="0" sz="950" spc="-10">
                <a:latin typeface="Segoe UI Emoji"/>
                <a:cs typeface="Segoe UI Emoji"/>
              </a:rPr>
              <a:t> </a:t>
            </a:r>
            <a:r>
              <a:rPr dirty="0" sz="950">
                <a:latin typeface="Segoe UI Emoji"/>
                <a:cs typeface="Segoe UI Emoji"/>
              </a:rPr>
              <a:t>is</a:t>
            </a:r>
            <a:r>
              <a:rPr dirty="0" sz="950" spc="5">
                <a:latin typeface="Segoe UI Emoji"/>
                <a:cs typeface="Segoe UI Emoji"/>
              </a:rPr>
              <a:t> </a:t>
            </a:r>
            <a:r>
              <a:rPr dirty="0" sz="950" spc="-20" b="1">
                <a:latin typeface="Tahoma"/>
                <a:cs typeface="Tahoma"/>
              </a:rPr>
              <a:t>fast</a:t>
            </a:r>
            <a:r>
              <a:rPr dirty="0" sz="950" spc="-60" b="1">
                <a:latin typeface="Tahoma"/>
                <a:cs typeface="Tahoma"/>
              </a:rPr>
              <a:t> </a:t>
            </a:r>
            <a:r>
              <a:rPr dirty="0" sz="950" spc="-10">
                <a:latin typeface="Segoe UI Emoji"/>
                <a:cs typeface="Segoe UI Emoji"/>
              </a:rPr>
              <a:t>improving, </a:t>
            </a:r>
            <a:r>
              <a:rPr dirty="0" sz="950">
                <a:latin typeface="Segoe UI Emoji"/>
                <a:cs typeface="Segoe UI Emoji"/>
              </a:rPr>
              <a:t>meaning</a:t>
            </a:r>
            <a:r>
              <a:rPr dirty="0" sz="950" spc="35">
                <a:latin typeface="Segoe UI Emoji"/>
                <a:cs typeface="Segoe UI Emoji"/>
              </a:rPr>
              <a:t> </a:t>
            </a:r>
            <a:r>
              <a:rPr dirty="0" sz="950" spc="-10">
                <a:latin typeface="Segoe UI Emoji"/>
                <a:cs typeface="Segoe UI Emoji"/>
              </a:rPr>
              <a:t>operating</a:t>
            </a:r>
            <a:r>
              <a:rPr dirty="0" sz="950" spc="-50">
                <a:latin typeface="Segoe UI Emoji"/>
                <a:cs typeface="Segoe UI Emoji"/>
              </a:rPr>
              <a:t> </a:t>
            </a:r>
            <a:r>
              <a:rPr dirty="0" sz="950" spc="-10">
                <a:latin typeface="Segoe UI Emoji"/>
                <a:cs typeface="Segoe UI Emoji"/>
              </a:rPr>
              <a:t>losses</a:t>
            </a:r>
            <a:r>
              <a:rPr dirty="0" sz="950" spc="500">
                <a:latin typeface="Segoe UI Emoji"/>
                <a:cs typeface="Segoe UI Emoji"/>
              </a:rPr>
              <a:t> </a:t>
            </a:r>
            <a:r>
              <a:rPr dirty="0" sz="950">
                <a:latin typeface="Segoe UI Emoji"/>
                <a:cs typeface="Segoe UI Emoji"/>
              </a:rPr>
              <a:t>are</a:t>
            </a:r>
            <a:r>
              <a:rPr dirty="0" sz="950" spc="-5">
                <a:latin typeface="Segoe UI Emoji"/>
                <a:cs typeface="Segoe UI Emoji"/>
              </a:rPr>
              <a:t> </a:t>
            </a:r>
            <a:r>
              <a:rPr dirty="0" sz="950" spc="-45" b="1">
                <a:latin typeface="Tahoma"/>
                <a:cs typeface="Tahoma"/>
              </a:rPr>
              <a:t>shrinking</a:t>
            </a:r>
            <a:r>
              <a:rPr dirty="0" sz="950" spc="5" b="1">
                <a:latin typeface="Tahoma"/>
                <a:cs typeface="Tahoma"/>
              </a:rPr>
              <a:t> </a:t>
            </a:r>
            <a:r>
              <a:rPr dirty="0" sz="950">
                <a:latin typeface="Segoe UI Emoji"/>
                <a:cs typeface="Segoe UI Emoji"/>
              </a:rPr>
              <a:t>and</a:t>
            </a:r>
            <a:r>
              <a:rPr dirty="0" sz="950" spc="15">
                <a:latin typeface="Segoe UI Emoji"/>
                <a:cs typeface="Segoe UI Emoji"/>
              </a:rPr>
              <a:t> </a:t>
            </a:r>
            <a:r>
              <a:rPr dirty="0" sz="950" spc="-10">
                <a:latin typeface="Segoe UI Emoji"/>
                <a:cs typeface="Segoe UI Emoji"/>
              </a:rPr>
              <a:t>revenue</a:t>
            </a:r>
            <a:endParaRPr sz="950">
              <a:latin typeface="Segoe UI Emoji"/>
              <a:cs typeface="Segoe UI Emoji"/>
            </a:endParaRPr>
          </a:p>
          <a:p>
            <a:pPr algn="ctr">
              <a:lnSpc>
                <a:spcPct val="100000"/>
              </a:lnSpc>
              <a:spcBef>
                <a:spcPts val="60"/>
              </a:spcBef>
            </a:pPr>
            <a:r>
              <a:rPr dirty="0" sz="950" spc="-20">
                <a:latin typeface="Segoe UI Emoji"/>
                <a:cs typeface="Segoe UI Emoji"/>
              </a:rPr>
              <a:t>growth</a:t>
            </a:r>
            <a:r>
              <a:rPr dirty="0" sz="950" spc="-30">
                <a:latin typeface="Segoe UI Emoji"/>
                <a:cs typeface="Segoe UI Emoji"/>
              </a:rPr>
              <a:t> </a:t>
            </a:r>
            <a:r>
              <a:rPr dirty="0" sz="950" spc="70">
                <a:latin typeface="Segoe UI Emoji"/>
                <a:cs typeface="Segoe UI Emoji"/>
              </a:rPr>
              <a:t>is</a:t>
            </a:r>
            <a:r>
              <a:rPr dirty="0" sz="950" spc="-50">
                <a:latin typeface="Segoe UI Emoji"/>
                <a:cs typeface="Segoe UI Emoji"/>
              </a:rPr>
              <a:t> </a:t>
            </a:r>
            <a:r>
              <a:rPr dirty="0" sz="950" spc="-35" b="1">
                <a:latin typeface="Tahoma"/>
                <a:cs typeface="Tahoma"/>
              </a:rPr>
              <a:t>outpacing</a:t>
            </a:r>
            <a:r>
              <a:rPr dirty="0" sz="950" spc="-40" b="1">
                <a:latin typeface="Tahoma"/>
                <a:cs typeface="Tahoma"/>
              </a:rPr>
              <a:t> </a:t>
            </a:r>
            <a:r>
              <a:rPr dirty="0" sz="950" spc="-20">
                <a:latin typeface="Segoe UI Emoji"/>
                <a:cs typeface="Segoe UI Emoji"/>
              </a:rPr>
              <a:t>cost</a:t>
            </a:r>
            <a:endParaRPr sz="950">
              <a:latin typeface="Segoe UI Emoji"/>
              <a:cs typeface="Segoe UI Emoji"/>
            </a:endParaRPr>
          </a:p>
          <a:p>
            <a:pPr algn="ctr">
              <a:lnSpc>
                <a:spcPct val="100000"/>
              </a:lnSpc>
              <a:spcBef>
                <a:spcPts val="60"/>
              </a:spcBef>
            </a:pPr>
            <a:r>
              <a:rPr dirty="0" sz="950" spc="-10">
                <a:latin typeface="Segoe UI Emoji"/>
                <a:cs typeface="Segoe UI Emoji"/>
              </a:rPr>
              <a:t>growth</a:t>
            </a:r>
            <a:endParaRPr sz="950">
              <a:latin typeface="Segoe UI Emoji"/>
              <a:cs typeface="Segoe UI Emoji"/>
            </a:endParaRPr>
          </a:p>
        </p:txBody>
      </p:sp>
      <p:sp>
        <p:nvSpPr>
          <p:cNvPr id="118" name="object 118" descr=""/>
          <p:cNvSpPr/>
          <p:nvPr/>
        </p:nvSpPr>
        <p:spPr>
          <a:xfrm>
            <a:off x="11191875" y="2466975"/>
            <a:ext cx="304800" cy="390525"/>
          </a:xfrm>
          <a:custGeom>
            <a:avLst/>
            <a:gdLst/>
            <a:ahLst/>
            <a:cxnLst/>
            <a:rect l="l" t="t" r="r" b="b"/>
            <a:pathLst>
              <a:path w="304800" h="390525">
                <a:moveTo>
                  <a:pt x="304800" y="0"/>
                </a:moveTo>
                <a:lnTo>
                  <a:pt x="0" y="390525"/>
                </a:lnTo>
                <a:lnTo>
                  <a:pt x="304800" y="390525"/>
                </a:lnTo>
                <a:lnTo>
                  <a:pt x="304800" y="0"/>
                </a:lnTo>
                <a:close/>
              </a:path>
            </a:pathLst>
          </a:custGeom>
          <a:solidFill>
            <a:srgbClr val="D1D1D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9" name="object 119" descr=""/>
          <p:cNvSpPr txBox="1"/>
          <p:nvPr/>
        </p:nvSpPr>
        <p:spPr>
          <a:xfrm>
            <a:off x="345757" y="6187122"/>
            <a:ext cx="6449060" cy="163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083175" algn="l"/>
                <a:tab pos="6435725" algn="l"/>
              </a:tabLst>
            </a:pPr>
            <a:r>
              <a:rPr dirty="0" u="heavy" sz="900" i="1">
                <a:uFill>
                  <a:solidFill>
                    <a:srgbClr val="A6A6A6"/>
                  </a:solidFill>
                </a:uFill>
                <a:latin typeface="Trebuchet MS"/>
                <a:cs typeface="Trebuchet MS"/>
              </a:rPr>
              <a:t>Sources</a:t>
            </a:r>
            <a:r>
              <a:rPr dirty="0" u="heavy" sz="900" spc="-80" i="1">
                <a:uFill>
                  <a:solidFill>
                    <a:srgbClr val="A6A6A6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heavy" sz="900" spc="-75" i="1">
                <a:uFill>
                  <a:solidFill>
                    <a:srgbClr val="A6A6A6"/>
                  </a:solidFill>
                </a:uFill>
                <a:latin typeface="Trebuchet MS"/>
                <a:cs typeface="Trebuchet MS"/>
              </a:rPr>
              <a:t>:</a:t>
            </a:r>
            <a:r>
              <a:rPr dirty="0" u="heavy" sz="900" spc="-50" i="1">
                <a:uFill>
                  <a:solidFill>
                    <a:srgbClr val="A6A6A6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heavy" sz="900" i="1">
                <a:uFill>
                  <a:solidFill>
                    <a:srgbClr val="A6A6A6"/>
                  </a:solidFill>
                </a:uFill>
                <a:latin typeface="Trebuchet MS"/>
                <a:cs typeface="Trebuchet MS"/>
              </a:rPr>
              <a:t>SK.</a:t>
            </a:r>
            <a:r>
              <a:rPr dirty="0" u="heavy" sz="900" spc="-45" i="1">
                <a:uFill>
                  <a:solidFill>
                    <a:srgbClr val="A6A6A6"/>
                  </a:solidFill>
                </a:uFill>
                <a:latin typeface="Trebuchet MS"/>
                <a:cs typeface="Trebuchet MS"/>
              </a:rPr>
              <a:t> (2024),</a:t>
            </a:r>
            <a:r>
              <a:rPr dirty="0" u="heavy" sz="900" spc="-40" i="1">
                <a:uFill>
                  <a:solidFill>
                    <a:srgbClr val="A6A6A6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heavy" sz="900" i="1">
                <a:uFill>
                  <a:solidFill>
                    <a:srgbClr val="A6A6A6"/>
                  </a:solidFill>
                </a:uFill>
                <a:latin typeface="Trebuchet MS"/>
                <a:cs typeface="Trebuchet MS"/>
              </a:rPr>
              <a:t>SK</a:t>
            </a:r>
            <a:r>
              <a:rPr dirty="0" u="heavy" sz="900" spc="-75" i="1">
                <a:uFill>
                  <a:solidFill>
                    <a:srgbClr val="A6A6A6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heavy" sz="900" spc="-20" i="1">
                <a:uFill>
                  <a:solidFill>
                    <a:srgbClr val="A6A6A6"/>
                  </a:solidFill>
                </a:uFill>
                <a:latin typeface="Trebuchet MS"/>
                <a:cs typeface="Trebuchet MS"/>
              </a:rPr>
              <a:t>Inn</a:t>
            </a:r>
            <a:r>
              <a:rPr dirty="0" sz="900" spc="-20" i="1">
                <a:latin typeface="Trebuchet MS"/>
                <a:cs typeface="Trebuchet MS"/>
              </a:rPr>
              <a:t>ovation</a:t>
            </a:r>
            <a:r>
              <a:rPr dirty="0" u="heavy" sz="900" spc="110" i="1">
                <a:uFill>
                  <a:solidFill>
                    <a:srgbClr val="A6A6A6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heavy" sz="900" spc="-10" i="1">
                <a:uFill>
                  <a:solidFill>
                    <a:srgbClr val="A6A6A6"/>
                  </a:solidFill>
                </a:uFill>
                <a:latin typeface="Trebuchet MS"/>
                <a:cs typeface="Trebuchet MS"/>
              </a:rPr>
              <a:t>Newsroom</a:t>
            </a:r>
            <a:r>
              <a:rPr dirty="0" u="heavy" sz="900" spc="-15" i="1">
                <a:uFill>
                  <a:solidFill>
                    <a:srgbClr val="A6A6A6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heavy" sz="900" i="1">
                <a:uFill>
                  <a:solidFill>
                    <a:srgbClr val="A6A6A6"/>
                  </a:solidFill>
                </a:uFill>
                <a:latin typeface="Trebuchet MS"/>
                <a:cs typeface="Trebuchet MS"/>
              </a:rPr>
              <a:t>SKinno</a:t>
            </a:r>
            <a:r>
              <a:rPr dirty="0" u="heavy" sz="900" spc="-70" i="1">
                <a:uFill>
                  <a:solidFill>
                    <a:srgbClr val="A6A6A6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heavy" sz="900" spc="-10" i="1">
                <a:uFill>
                  <a:solidFill>
                    <a:srgbClr val="A6A6A6"/>
                  </a:solidFill>
                </a:uFill>
                <a:latin typeface="Trebuchet MS"/>
                <a:cs typeface="Trebuchet MS"/>
              </a:rPr>
              <a:t>News.</a:t>
            </a:r>
            <a:r>
              <a:rPr dirty="0" u="heavy" sz="900" spc="-45" i="1">
                <a:uFill>
                  <a:solidFill>
                    <a:srgbClr val="A6A6A6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sz="900" spc="-35" i="1">
                <a:latin typeface="Trebuchet MS"/>
                <a:cs typeface="Trebuchet MS"/>
              </a:rPr>
              <a:t>(2020),</a:t>
            </a:r>
            <a:r>
              <a:rPr dirty="0" sz="900" spc="-120" i="1">
                <a:latin typeface="Trebuchet MS"/>
                <a:cs typeface="Trebuchet MS"/>
              </a:rPr>
              <a:t> </a:t>
            </a:r>
            <a:r>
              <a:rPr dirty="0" u="heavy" sz="900" i="1">
                <a:uFill>
                  <a:solidFill>
                    <a:srgbClr val="A6A6A6"/>
                  </a:solidFill>
                </a:uFill>
                <a:latin typeface="Trebuchet MS"/>
                <a:cs typeface="Trebuchet MS"/>
              </a:rPr>
              <a:t>SK.</a:t>
            </a:r>
            <a:r>
              <a:rPr dirty="0" u="heavy" sz="900" spc="-50" i="1">
                <a:uFill>
                  <a:solidFill>
                    <a:srgbClr val="A6A6A6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heavy" sz="900" spc="-45" i="1">
                <a:uFill>
                  <a:solidFill>
                    <a:srgbClr val="A6A6A6"/>
                  </a:solidFill>
                </a:uFill>
                <a:latin typeface="Trebuchet MS"/>
                <a:cs typeface="Trebuchet MS"/>
              </a:rPr>
              <a:t>(2025),</a:t>
            </a:r>
            <a:r>
              <a:rPr dirty="0" u="heavy" sz="900" spc="-30" i="1">
                <a:uFill>
                  <a:solidFill>
                    <a:srgbClr val="A6A6A6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heavy" sz="900" spc="-20" i="1">
                <a:uFill>
                  <a:solidFill>
                    <a:srgbClr val="A6A6A6"/>
                  </a:solidFill>
                </a:uFill>
                <a:latin typeface="Trebuchet MS"/>
                <a:cs typeface="Trebuchet MS"/>
              </a:rPr>
              <a:t>Park</a:t>
            </a:r>
            <a:r>
              <a:rPr dirty="0" u="heavy" sz="900" spc="5" i="1">
                <a:uFill>
                  <a:solidFill>
                    <a:srgbClr val="A6A6A6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heavy" sz="900" spc="-55" i="1">
                <a:uFill>
                  <a:solidFill>
                    <a:srgbClr val="A6A6A6"/>
                  </a:solidFill>
                </a:uFill>
                <a:latin typeface="Trebuchet MS"/>
                <a:cs typeface="Trebuchet MS"/>
              </a:rPr>
              <a:t>Jae-</a:t>
            </a:r>
            <a:r>
              <a:rPr dirty="0" u="heavy" sz="900" spc="-20" i="1">
                <a:uFill>
                  <a:solidFill>
                    <a:srgbClr val="A6A6A6"/>
                  </a:solidFill>
                </a:uFill>
                <a:latin typeface="Trebuchet MS"/>
                <a:cs typeface="Trebuchet MS"/>
              </a:rPr>
              <a:t>hyuk</a:t>
            </a:r>
            <a:r>
              <a:rPr dirty="0" u="heavy" sz="900" spc="-80" i="1">
                <a:uFill>
                  <a:solidFill>
                    <a:srgbClr val="A6A6A6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heavy" sz="900" spc="-10" i="1">
                <a:uFill>
                  <a:solidFill>
                    <a:srgbClr val="A6A6A6"/>
                  </a:solidFill>
                </a:uFill>
                <a:latin typeface="Trebuchet MS"/>
                <a:cs typeface="Trebuchet MS"/>
              </a:rPr>
              <a:t>(2</a:t>
            </a:r>
            <a:r>
              <a:rPr dirty="0" sz="900" spc="-10" i="1">
                <a:latin typeface="Trebuchet MS"/>
                <a:cs typeface="Trebuchet MS"/>
              </a:rPr>
              <a:t>025)</a:t>
            </a:r>
            <a:r>
              <a:rPr dirty="0" sz="900" i="1">
                <a:latin typeface="Trebuchet MS"/>
                <a:cs typeface="Trebuchet MS"/>
              </a:rPr>
              <a:t>	</a:t>
            </a:r>
            <a:r>
              <a:rPr dirty="0" u="heavy" sz="900" i="1">
                <a:uFill>
                  <a:solidFill>
                    <a:srgbClr val="A6A6A6"/>
                  </a:solidFill>
                </a:uFill>
                <a:latin typeface="Trebuchet MS"/>
                <a:cs typeface="Trebuchet MS"/>
              </a:rPr>
              <a:t>	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120" name="object 120" descr=""/>
          <p:cNvSpPr txBox="1"/>
          <p:nvPr/>
        </p:nvSpPr>
        <p:spPr>
          <a:xfrm>
            <a:off x="7102475" y="6160866"/>
            <a:ext cx="1378585" cy="668020"/>
          </a:xfrm>
          <a:prstGeom prst="rect">
            <a:avLst/>
          </a:prstGeom>
        </p:spPr>
        <p:txBody>
          <a:bodyPr wrap="square" lIns="0" tIns="39369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309"/>
              </a:spcBef>
              <a:tabLst>
                <a:tab pos="1352550" algn="l"/>
              </a:tabLst>
            </a:pPr>
            <a:r>
              <a:rPr dirty="0" u="heavy" sz="900" i="1">
                <a:uFill>
                  <a:solidFill>
                    <a:srgbClr val="A6A6A6"/>
                  </a:solidFill>
                </a:uFill>
                <a:latin typeface="Trebuchet MS"/>
                <a:cs typeface="Trebuchet MS"/>
              </a:rPr>
              <a:t>	</a:t>
            </a:r>
            <a:endParaRPr sz="900">
              <a:latin typeface="Trebuchet MS"/>
              <a:cs typeface="Trebuchet MS"/>
            </a:endParaRPr>
          </a:p>
          <a:p>
            <a:pPr algn="ctr" marL="259079" marR="253365">
              <a:lnSpc>
                <a:spcPct val="102800"/>
              </a:lnSpc>
              <a:spcBef>
                <a:spcPts val="305"/>
              </a:spcBef>
            </a:pPr>
            <a:r>
              <a:rPr dirty="0" sz="1400" spc="-55" b="1">
                <a:solidFill>
                  <a:srgbClr val="A6A6A6"/>
                </a:solidFill>
                <a:latin typeface="Trebuchet MS"/>
                <a:cs typeface="Trebuchet MS"/>
              </a:rPr>
              <a:t>Acquisition </a:t>
            </a:r>
            <a:r>
              <a:rPr dirty="0" sz="1400" spc="-10" b="1">
                <a:solidFill>
                  <a:srgbClr val="A6A6A6"/>
                </a:solidFill>
                <a:latin typeface="Trebuchet MS"/>
                <a:cs typeface="Trebuchet MS"/>
              </a:rPr>
              <a:t>Feasibility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21" name="object 121" descr=""/>
          <p:cNvSpPr txBox="1"/>
          <p:nvPr/>
        </p:nvSpPr>
        <p:spPr>
          <a:xfrm>
            <a:off x="8788400" y="6160866"/>
            <a:ext cx="1378585" cy="668020"/>
          </a:xfrm>
          <a:prstGeom prst="rect">
            <a:avLst/>
          </a:prstGeom>
        </p:spPr>
        <p:txBody>
          <a:bodyPr wrap="square" lIns="0" tIns="39369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309"/>
              </a:spcBef>
              <a:tabLst>
                <a:tab pos="1352550" algn="l"/>
              </a:tabLst>
            </a:pPr>
            <a:r>
              <a:rPr dirty="0" u="heavy" sz="900" i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	</a:t>
            </a:r>
            <a:endParaRPr sz="900">
              <a:latin typeface="Trebuchet MS"/>
              <a:cs typeface="Trebuchet MS"/>
            </a:endParaRPr>
          </a:p>
          <a:p>
            <a:pPr algn="ctr" marL="272415" marR="271145">
              <a:lnSpc>
                <a:spcPct val="102800"/>
              </a:lnSpc>
              <a:spcBef>
                <a:spcPts val="305"/>
              </a:spcBef>
            </a:pPr>
            <a:r>
              <a:rPr dirty="0" sz="1400" spc="-85" b="1">
                <a:latin typeface="Trebuchet MS"/>
                <a:cs typeface="Trebuchet MS"/>
              </a:rPr>
              <a:t>Alternative </a:t>
            </a:r>
            <a:r>
              <a:rPr dirty="0" sz="1400" spc="-10" b="1">
                <a:latin typeface="Trebuchet MS"/>
                <a:cs typeface="Trebuchet MS"/>
              </a:rPr>
              <a:t>Solution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22" name="object 122" descr=""/>
          <p:cNvSpPr txBox="1"/>
          <p:nvPr/>
        </p:nvSpPr>
        <p:spPr>
          <a:xfrm>
            <a:off x="10474325" y="6160866"/>
            <a:ext cx="1378585" cy="448309"/>
          </a:xfrm>
          <a:prstGeom prst="rect">
            <a:avLst/>
          </a:prstGeom>
        </p:spPr>
        <p:txBody>
          <a:bodyPr wrap="square" lIns="0" tIns="39369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309"/>
              </a:spcBef>
              <a:tabLst>
                <a:tab pos="1352550" algn="l"/>
              </a:tabLst>
            </a:pPr>
            <a:r>
              <a:rPr dirty="0" u="heavy" sz="900" i="1">
                <a:uFill>
                  <a:solidFill>
                    <a:srgbClr val="A6A6A6"/>
                  </a:solidFill>
                </a:uFill>
                <a:latin typeface="Trebuchet MS"/>
                <a:cs typeface="Trebuchet MS"/>
              </a:rPr>
              <a:t>	</a:t>
            </a:r>
            <a:endParaRPr sz="900">
              <a:latin typeface="Trebuchet MS"/>
              <a:cs typeface="Trebuchet MS"/>
            </a:endParaRPr>
          </a:p>
          <a:p>
            <a:pPr algn="ctr" marL="3175">
              <a:lnSpc>
                <a:spcPct val="100000"/>
              </a:lnSpc>
              <a:spcBef>
                <a:spcPts val="355"/>
              </a:spcBef>
            </a:pPr>
            <a:r>
              <a:rPr dirty="0" sz="1400" spc="-10" b="1">
                <a:solidFill>
                  <a:srgbClr val="A6A6A6"/>
                </a:solidFill>
                <a:latin typeface="Trebuchet MS"/>
                <a:cs typeface="Trebuchet MS"/>
              </a:rPr>
              <a:t>Conclusion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3069" y="85661"/>
            <a:ext cx="3225800" cy="334645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-150"/>
              <a:t>Ferrari</a:t>
            </a:r>
            <a:r>
              <a:rPr dirty="0" spc="-225"/>
              <a:t> </a:t>
            </a:r>
            <a:r>
              <a:rPr dirty="0" spc="-85"/>
              <a:t>and</a:t>
            </a:r>
            <a:r>
              <a:rPr dirty="0" spc="-155"/>
              <a:t> </a:t>
            </a:r>
            <a:r>
              <a:rPr dirty="0"/>
              <a:t>SK</a:t>
            </a:r>
            <a:r>
              <a:rPr dirty="0" spc="-204"/>
              <a:t> </a:t>
            </a:r>
            <a:r>
              <a:rPr dirty="0" spc="-60"/>
              <a:t>On</a:t>
            </a:r>
            <a:r>
              <a:rPr dirty="0" spc="-225"/>
              <a:t> </a:t>
            </a:r>
            <a:r>
              <a:rPr dirty="0" spc="-85"/>
              <a:t>Strategic</a:t>
            </a:r>
            <a:r>
              <a:rPr dirty="0" spc="-245"/>
              <a:t> </a:t>
            </a:r>
            <a:r>
              <a:rPr dirty="0" spc="-50"/>
              <a:t>Fit</a:t>
            </a:r>
          </a:p>
        </p:txBody>
      </p:sp>
      <p:graphicFrame>
        <p:nvGraphicFramePr>
          <p:cNvPr id="3" name="object 3" descr=""/>
          <p:cNvGraphicFramePr>
            <a:graphicFrameLocks noGrp="1"/>
          </p:cNvGraphicFramePr>
          <p:nvPr/>
        </p:nvGraphicFramePr>
        <p:xfrm>
          <a:off x="371475" y="6343650"/>
          <a:ext cx="11523980" cy="4864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32230"/>
                <a:gridCol w="354330"/>
                <a:gridCol w="1332230"/>
                <a:gridCol w="354330"/>
                <a:gridCol w="1332229"/>
                <a:gridCol w="354329"/>
                <a:gridCol w="1332229"/>
                <a:gridCol w="354329"/>
                <a:gridCol w="1332229"/>
                <a:gridCol w="354329"/>
                <a:gridCol w="1332229"/>
                <a:gridCol w="354329"/>
                <a:gridCol w="1332229"/>
              </a:tblGrid>
              <a:tr h="266065">
                <a:tc>
                  <a:txBody>
                    <a:bodyPr/>
                    <a:lstStyle/>
                    <a:p>
                      <a:pPr algn="ctr" marL="825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400" spc="-10" b="1">
                          <a:solidFill>
                            <a:srgbClr val="A6A6A6"/>
                          </a:solidFill>
                          <a:latin typeface="Trebuchet MS"/>
                          <a:cs typeface="Trebuchet MS"/>
                        </a:rPr>
                        <a:t>Executive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38735">
                    <a:lnT w="19050">
                      <a:solidFill>
                        <a:srgbClr val="A6A6A6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825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400" spc="-10" b="1">
                          <a:solidFill>
                            <a:srgbClr val="A6A6A6"/>
                          </a:solidFill>
                          <a:latin typeface="Trebuchet MS"/>
                          <a:cs typeface="Trebuchet MS"/>
                        </a:rPr>
                        <a:t>Industry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38735">
                    <a:lnT w="19050">
                      <a:solidFill>
                        <a:srgbClr val="A6A6A6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1079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400" spc="-10" b="1">
                          <a:solidFill>
                            <a:srgbClr val="A6A6A6"/>
                          </a:solidFill>
                          <a:latin typeface="Trebuchet MS"/>
                          <a:cs typeface="Trebuchet MS"/>
                        </a:rPr>
                        <a:t>Company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38735">
                    <a:lnT w="19050">
                      <a:solidFill>
                        <a:srgbClr val="A6A6A6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1270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400" spc="-10" b="1">
                          <a:solidFill>
                            <a:srgbClr val="A6A6A6"/>
                          </a:solidFill>
                          <a:latin typeface="Trebuchet MS"/>
                          <a:cs typeface="Trebuchet MS"/>
                        </a:rPr>
                        <a:t>Financial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38735">
                    <a:lnT w="19050">
                      <a:solidFill>
                        <a:srgbClr val="A6A6A6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1841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400" spc="-10" b="1">
                          <a:solidFill>
                            <a:srgbClr val="A6A6A6"/>
                          </a:solidFill>
                          <a:latin typeface="Trebuchet MS"/>
                          <a:cs typeface="Trebuchet MS"/>
                        </a:rPr>
                        <a:t>Acquisition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38735">
                    <a:lnT w="19050">
                      <a:solidFill>
                        <a:srgbClr val="A6A6A6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1397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400" spc="-10" b="1">
                          <a:latin typeface="Trebuchet MS"/>
                          <a:cs typeface="Trebuchet MS"/>
                        </a:rPr>
                        <a:t>Alternative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38735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438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400" spc="-10" b="1">
                          <a:solidFill>
                            <a:srgbClr val="A6A6A6"/>
                          </a:solidFill>
                          <a:latin typeface="Trebuchet MS"/>
                          <a:cs typeface="Trebuchet MS"/>
                        </a:rPr>
                        <a:t>Conclusion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38735">
                    <a:lnT w="19050">
                      <a:solidFill>
                        <a:srgbClr val="A6A6A6"/>
                      </a:solidFill>
                      <a:prstDash val="solid"/>
                    </a:lnT>
                  </a:tcPr>
                </a:tc>
              </a:tr>
              <a:tr h="220345">
                <a:tc>
                  <a:txBody>
                    <a:bodyPr/>
                    <a:lstStyle/>
                    <a:p>
                      <a:pPr algn="ctr" marL="2540">
                        <a:lnSpc>
                          <a:spcPts val="1614"/>
                        </a:lnSpc>
                      </a:pPr>
                      <a:r>
                        <a:rPr dirty="0" sz="1400" spc="-10" b="1">
                          <a:solidFill>
                            <a:srgbClr val="A6A6A6"/>
                          </a:solidFill>
                          <a:latin typeface="Trebuchet MS"/>
                          <a:cs typeface="Trebuchet MS"/>
                        </a:rPr>
                        <a:t>Summary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6350">
                        <a:lnSpc>
                          <a:spcPts val="1614"/>
                        </a:lnSpc>
                      </a:pPr>
                      <a:r>
                        <a:rPr dirty="0" sz="1400" spc="-10" b="1">
                          <a:solidFill>
                            <a:srgbClr val="A6A6A6"/>
                          </a:solidFill>
                          <a:latin typeface="Trebuchet MS"/>
                          <a:cs typeface="Trebuchet MS"/>
                        </a:rPr>
                        <a:t>Overview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7620">
                        <a:lnSpc>
                          <a:spcPts val="1614"/>
                        </a:lnSpc>
                      </a:pPr>
                      <a:r>
                        <a:rPr dirty="0" sz="1400" spc="-10" b="1">
                          <a:solidFill>
                            <a:srgbClr val="A6A6A6"/>
                          </a:solidFill>
                          <a:latin typeface="Trebuchet MS"/>
                          <a:cs typeface="Trebuchet MS"/>
                        </a:rPr>
                        <a:t>Analysis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10795">
                        <a:lnSpc>
                          <a:spcPts val="1614"/>
                        </a:lnSpc>
                      </a:pPr>
                      <a:r>
                        <a:rPr dirty="0" sz="1400" spc="-10" b="1">
                          <a:solidFill>
                            <a:srgbClr val="A6A6A6"/>
                          </a:solidFill>
                          <a:latin typeface="Trebuchet MS"/>
                          <a:cs typeface="Trebuchet MS"/>
                        </a:rPr>
                        <a:t>Analysis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19685">
                        <a:lnSpc>
                          <a:spcPts val="1614"/>
                        </a:lnSpc>
                      </a:pPr>
                      <a:r>
                        <a:rPr dirty="0" sz="1400" spc="-10" b="1">
                          <a:solidFill>
                            <a:srgbClr val="A6A6A6"/>
                          </a:solidFill>
                          <a:latin typeface="Trebuchet MS"/>
                          <a:cs typeface="Trebuchet MS"/>
                        </a:rPr>
                        <a:t>Feasibility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14604">
                        <a:lnSpc>
                          <a:spcPts val="1614"/>
                        </a:lnSpc>
                      </a:pPr>
                      <a:r>
                        <a:rPr dirty="0" sz="1400" spc="-10" b="1">
                          <a:latin typeface="Trebuchet MS"/>
                          <a:cs typeface="Trebuchet MS"/>
                        </a:rPr>
                        <a:t>Solution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01425" y="76200"/>
            <a:ext cx="438150" cy="533400"/>
          </a:xfrm>
          <a:prstGeom prst="rect">
            <a:avLst/>
          </a:prstGeom>
        </p:spPr>
      </p:pic>
      <p:sp>
        <p:nvSpPr>
          <p:cNvPr id="5" name="object 5" descr=""/>
          <p:cNvSpPr txBox="1"/>
          <p:nvPr/>
        </p:nvSpPr>
        <p:spPr>
          <a:xfrm>
            <a:off x="339725" y="390842"/>
            <a:ext cx="11509375" cy="6038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496040" algn="l"/>
              </a:tabLst>
            </a:pPr>
            <a:r>
              <a:rPr dirty="0" u="heavy" sz="1500" spc="42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heavy" sz="1500" spc="-95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Leveraging</a:t>
            </a:r>
            <a:r>
              <a:rPr dirty="0" u="heavy" sz="1500" spc="-165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heavy" sz="1500" spc="-9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cutting-</a:t>
            </a:r>
            <a:r>
              <a:rPr dirty="0" u="heavy" sz="1500" spc="-85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edge</a:t>
            </a:r>
            <a:r>
              <a:rPr dirty="0" u="heavy" sz="1500" spc="-9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heavy" sz="1500" spc="-114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battery</a:t>
            </a:r>
            <a:r>
              <a:rPr dirty="0" u="heavy" sz="1500" spc="-155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heavy" sz="1500" spc="-75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technology</a:t>
            </a:r>
            <a:r>
              <a:rPr dirty="0" u="heavy" sz="1500" spc="-155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heavy" sz="1500" spc="-10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for</a:t>
            </a:r>
            <a:r>
              <a:rPr dirty="0" u="heavy" sz="1500" spc="-11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heavy" sz="1500" spc="-114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Ferrari’s</a:t>
            </a:r>
            <a:r>
              <a:rPr dirty="0" u="heavy" sz="1500" spc="-12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heavy" sz="1500" spc="-10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electrification</a:t>
            </a:r>
            <a:r>
              <a:rPr dirty="0" u="heavy" sz="1500" spc="-105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heavy" sz="1500" spc="-1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future</a:t>
            </a:r>
            <a:r>
              <a:rPr dirty="0" u="heavy" sz="150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	</a:t>
            </a:r>
            <a:endParaRPr sz="1500">
              <a:latin typeface="Trebuchet MS"/>
              <a:cs typeface="Trebuchet MS"/>
            </a:endParaRPr>
          </a:p>
          <a:p>
            <a:pPr marL="243204">
              <a:lnSpc>
                <a:spcPct val="100000"/>
              </a:lnSpc>
              <a:spcBef>
                <a:spcPts val="1245"/>
              </a:spcBef>
              <a:tabLst>
                <a:tab pos="6013450" algn="l"/>
              </a:tabLst>
            </a:pPr>
            <a:r>
              <a:rPr dirty="0" sz="1250" spc="-60" b="1">
                <a:latin typeface="Tahoma"/>
                <a:cs typeface="Tahoma"/>
              </a:rPr>
              <a:t>Ferrari</a:t>
            </a:r>
            <a:r>
              <a:rPr dirty="0" sz="1250" spc="-85" b="1">
                <a:latin typeface="Tahoma"/>
                <a:cs typeface="Tahoma"/>
              </a:rPr>
              <a:t> </a:t>
            </a:r>
            <a:r>
              <a:rPr dirty="0" sz="1250" spc="-45" b="1">
                <a:latin typeface="Tahoma"/>
                <a:cs typeface="Tahoma"/>
              </a:rPr>
              <a:t>and</a:t>
            </a:r>
            <a:r>
              <a:rPr dirty="0" sz="1250" spc="-114" b="1">
                <a:latin typeface="Tahoma"/>
                <a:cs typeface="Tahoma"/>
              </a:rPr>
              <a:t> </a:t>
            </a:r>
            <a:r>
              <a:rPr dirty="0" sz="1250" spc="-35" b="1">
                <a:latin typeface="Tahoma"/>
                <a:cs typeface="Tahoma"/>
              </a:rPr>
              <a:t>SK</a:t>
            </a:r>
            <a:r>
              <a:rPr dirty="0" sz="1250" spc="-85" b="1">
                <a:latin typeface="Tahoma"/>
                <a:cs typeface="Tahoma"/>
              </a:rPr>
              <a:t> </a:t>
            </a:r>
            <a:r>
              <a:rPr dirty="0" sz="1250" spc="-30" b="1">
                <a:latin typeface="Tahoma"/>
                <a:cs typeface="Tahoma"/>
              </a:rPr>
              <a:t>On’s</a:t>
            </a:r>
            <a:r>
              <a:rPr dirty="0" sz="1250" spc="-105" b="1">
                <a:latin typeface="Tahoma"/>
                <a:cs typeface="Tahoma"/>
              </a:rPr>
              <a:t> </a:t>
            </a:r>
            <a:r>
              <a:rPr dirty="0" sz="1250" spc="-10" b="1">
                <a:latin typeface="Tahoma"/>
                <a:cs typeface="Tahoma"/>
              </a:rPr>
              <a:t>Weaknesses</a:t>
            </a:r>
            <a:r>
              <a:rPr dirty="0" sz="1250" b="1">
                <a:latin typeface="Tahoma"/>
                <a:cs typeface="Tahoma"/>
              </a:rPr>
              <a:t>	</a:t>
            </a:r>
            <a:r>
              <a:rPr dirty="0" baseline="2222" sz="1875" spc="-89" b="1">
                <a:latin typeface="Tahoma"/>
                <a:cs typeface="Tahoma"/>
              </a:rPr>
              <a:t>Ferrari</a:t>
            </a:r>
            <a:r>
              <a:rPr dirty="0" baseline="2222" sz="1875" spc="-112" b="1">
                <a:latin typeface="Tahoma"/>
                <a:cs typeface="Tahoma"/>
              </a:rPr>
              <a:t> </a:t>
            </a:r>
            <a:r>
              <a:rPr dirty="0" baseline="2222" sz="1875" spc="-67" b="1">
                <a:latin typeface="Tahoma"/>
                <a:cs typeface="Tahoma"/>
              </a:rPr>
              <a:t>and</a:t>
            </a:r>
            <a:r>
              <a:rPr dirty="0" baseline="2222" sz="1875" spc="-165" b="1">
                <a:latin typeface="Tahoma"/>
                <a:cs typeface="Tahoma"/>
              </a:rPr>
              <a:t> </a:t>
            </a:r>
            <a:r>
              <a:rPr dirty="0" baseline="2222" sz="1875" spc="-52" b="1">
                <a:latin typeface="Tahoma"/>
                <a:cs typeface="Tahoma"/>
              </a:rPr>
              <a:t>SK</a:t>
            </a:r>
            <a:r>
              <a:rPr dirty="0" baseline="2222" sz="1875" spc="-120" b="1">
                <a:latin typeface="Tahoma"/>
                <a:cs typeface="Tahoma"/>
              </a:rPr>
              <a:t> </a:t>
            </a:r>
            <a:r>
              <a:rPr dirty="0" baseline="2222" sz="1875" spc="-44" b="1">
                <a:latin typeface="Tahoma"/>
                <a:cs typeface="Tahoma"/>
              </a:rPr>
              <a:t>On’s</a:t>
            </a:r>
            <a:r>
              <a:rPr dirty="0" baseline="2222" sz="1875" spc="-150" b="1">
                <a:latin typeface="Tahoma"/>
                <a:cs typeface="Tahoma"/>
              </a:rPr>
              <a:t> </a:t>
            </a:r>
            <a:r>
              <a:rPr dirty="0" baseline="2222" sz="1875" spc="-89" b="1">
                <a:latin typeface="Tahoma"/>
                <a:cs typeface="Tahoma"/>
              </a:rPr>
              <a:t>Strategic</a:t>
            </a:r>
            <a:r>
              <a:rPr dirty="0" baseline="2222" sz="1875" spc="-82" b="1">
                <a:latin typeface="Tahoma"/>
                <a:cs typeface="Tahoma"/>
              </a:rPr>
              <a:t> </a:t>
            </a:r>
            <a:r>
              <a:rPr dirty="0" baseline="2222" sz="1875" spc="-15" b="1">
                <a:latin typeface="Tahoma"/>
                <a:cs typeface="Tahoma"/>
              </a:rPr>
              <a:t>Benefits</a:t>
            </a:r>
            <a:endParaRPr baseline="2222" sz="1875">
              <a:latin typeface="Tahoma"/>
              <a:cs typeface="Tahoma"/>
            </a:endParaRPr>
          </a:p>
        </p:txBody>
      </p:sp>
      <p:pic>
        <p:nvPicPr>
          <p:cNvPr id="6" name="object 6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453312" y="3053431"/>
            <a:ext cx="1366837" cy="574661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334625" y="3000375"/>
            <a:ext cx="790575" cy="619125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024730" y="3219850"/>
            <a:ext cx="1076739" cy="170649"/>
          </a:xfrm>
          <a:prstGeom prst="rect">
            <a:avLst/>
          </a:prstGeom>
        </p:spPr>
      </p:pic>
      <p:sp>
        <p:nvSpPr>
          <p:cNvPr id="9" name="object 9" descr=""/>
          <p:cNvSpPr txBox="1"/>
          <p:nvPr/>
        </p:nvSpPr>
        <p:spPr>
          <a:xfrm>
            <a:off x="7319009" y="2656840"/>
            <a:ext cx="1675764" cy="21971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250" spc="-60" b="1">
                <a:latin typeface="Tahoma"/>
                <a:cs typeface="Tahoma"/>
              </a:rPr>
              <a:t>Strategic </a:t>
            </a:r>
            <a:r>
              <a:rPr dirty="0" sz="1250" spc="-45" b="1">
                <a:latin typeface="Tahoma"/>
                <a:cs typeface="Tahoma"/>
              </a:rPr>
              <a:t>Fit</a:t>
            </a:r>
            <a:r>
              <a:rPr dirty="0" sz="1250" spc="-40" b="1">
                <a:latin typeface="Tahoma"/>
                <a:cs typeface="Tahoma"/>
              </a:rPr>
              <a:t> </a:t>
            </a:r>
            <a:r>
              <a:rPr dirty="0" sz="1250" spc="-35" b="1">
                <a:latin typeface="Tahoma"/>
                <a:cs typeface="Tahoma"/>
              </a:rPr>
              <a:t>Summary</a:t>
            </a:r>
            <a:endParaRPr sz="1250">
              <a:latin typeface="Tahoma"/>
              <a:cs typeface="Tahoma"/>
            </a:endParaRPr>
          </a:p>
        </p:txBody>
      </p:sp>
      <p:sp>
        <p:nvSpPr>
          <p:cNvPr id="10" name="object 10" descr=""/>
          <p:cNvSpPr/>
          <p:nvPr/>
        </p:nvSpPr>
        <p:spPr>
          <a:xfrm>
            <a:off x="7200900" y="2905125"/>
            <a:ext cx="4363085" cy="0"/>
          </a:xfrm>
          <a:custGeom>
            <a:avLst/>
            <a:gdLst/>
            <a:ahLst/>
            <a:cxnLst/>
            <a:rect l="l" t="t" r="r" b="b"/>
            <a:pathLst>
              <a:path w="4363084" h="0">
                <a:moveTo>
                  <a:pt x="0" y="0"/>
                </a:moveTo>
                <a:lnTo>
                  <a:pt x="4362704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 txBox="1"/>
          <p:nvPr/>
        </p:nvSpPr>
        <p:spPr>
          <a:xfrm>
            <a:off x="7319009" y="3751516"/>
            <a:ext cx="4095750" cy="119951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81610" indent="-168910">
              <a:lnSpc>
                <a:spcPts val="1300"/>
              </a:lnSpc>
              <a:spcBef>
                <a:spcPts val="125"/>
              </a:spcBef>
              <a:buFont typeface="Arial MT"/>
              <a:buChar char="•"/>
              <a:tabLst>
                <a:tab pos="181610" algn="l"/>
              </a:tabLst>
            </a:pPr>
            <a:r>
              <a:rPr dirty="0" sz="1100" spc="-75" b="1">
                <a:latin typeface="Tahoma"/>
                <a:cs typeface="Tahoma"/>
              </a:rPr>
              <a:t>Growth</a:t>
            </a:r>
            <a:r>
              <a:rPr dirty="0" sz="1100" spc="-114" b="1">
                <a:latin typeface="Tahoma"/>
                <a:cs typeface="Tahoma"/>
              </a:rPr>
              <a:t> </a:t>
            </a:r>
            <a:r>
              <a:rPr dirty="0" sz="1100" spc="-75" b="1">
                <a:latin typeface="Tahoma"/>
                <a:cs typeface="Tahoma"/>
              </a:rPr>
              <a:t>of</a:t>
            </a:r>
            <a:r>
              <a:rPr dirty="0" sz="1100" spc="-65" b="1">
                <a:latin typeface="Tahoma"/>
                <a:cs typeface="Tahoma"/>
              </a:rPr>
              <a:t> </a:t>
            </a:r>
            <a:r>
              <a:rPr dirty="0" sz="1100" spc="-75" b="1">
                <a:latin typeface="Tahoma"/>
                <a:cs typeface="Tahoma"/>
              </a:rPr>
              <a:t>Ferrari</a:t>
            </a:r>
            <a:r>
              <a:rPr dirty="0" sz="1100" spc="-55" b="1">
                <a:latin typeface="Tahoma"/>
                <a:cs typeface="Tahoma"/>
              </a:rPr>
              <a:t> </a:t>
            </a:r>
            <a:r>
              <a:rPr dirty="0" sz="1100" spc="-10" b="1">
                <a:latin typeface="Tahoma"/>
                <a:cs typeface="Tahoma"/>
              </a:rPr>
              <a:t>EVs</a:t>
            </a:r>
            <a:r>
              <a:rPr dirty="0" sz="1100" spc="-10">
                <a:latin typeface="Segoe UI Emoji"/>
                <a:cs typeface="Segoe UI Emoji"/>
              </a:rPr>
              <a:t>:</a:t>
            </a:r>
            <a:r>
              <a:rPr dirty="0" sz="1100" spc="-45">
                <a:latin typeface="Segoe UI Emoji"/>
                <a:cs typeface="Segoe UI Emoji"/>
              </a:rPr>
              <a:t> </a:t>
            </a:r>
            <a:r>
              <a:rPr dirty="0" sz="1100">
                <a:latin typeface="Segoe UI Emoji"/>
                <a:cs typeface="Segoe UI Emoji"/>
              </a:rPr>
              <a:t>40%</a:t>
            </a:r>
            <a:r>
              <a:rPr dirty="0" sz="1100" spc="-75">
                <a:latin typeface="Segoe UI Emoji"/>
                <a:cs typeface="Segoe UI Emoji"/>
              </a:rPr>
              <a:t> </a:t>
            </a:r>
            <a:r>
              <a:rPr dirty="0" sz="1100" spc="-40">
                <a:latin typeface="Segoe UI Emoji"/>
                <a:cs typeface="Segoe UI Emoji"/>
              </a:rPr>
              <a:t>targeting</a:t>
            </a:r>
            <a:r>
              <a:rPr dirty="0" sz="1100" spc="-50">
                <a:latin typeface="Segoe UI Emoji"/>
                <a:cs typeface="Segoe UI Emoji"/>
              </a:rPr>
              <a:t> </a:t>
            </a:r>
            <a:r>
              <a:rPr dirty="0" sz="1100" spc="-20">
                <a:latin typeface="Segoe UI Emoji"/>
                <a:cs typeface="Segoe UI Emoji"/>
              </a:rPr>
              <a:t>hybrid/EVs</a:t>
            </a:r>
            <a:r>
              <a:rPr dirty="0" sz="1100" spc="-60">
                <a:latin typeface="Segoe UI Emoji"/>
                <a:cs typeface="Segoe UI Emoji"/>
              </a:rPr>
              <a:t> </a:t>
            </a:r>
            <a:r>
              <a:rPr dirty="0" sz="1100" spc="-10">
                <a:latin typeface="Segoe UI Emoji"/>
                <a:cs typeface="Segoe UI Emoji"/>
              </a:rPr>
              <a:t>by</a:t>
            </a:r>
            <a:r>
              <a:rPr dirty="0" sz="1100" spc="-125">
                <a:latin typeface="Segoe UI Emoji"/>
                <a:cs typeface="Segoe UI Emoji"/>
              </a:rPr>
              <a:t> </a:t>
            </a:r>
            <a:r>
              <a:rPr dirty="0" sz="1100" spc="-20">
                <a:latin typeface="Segoe UI Emoji"/>
                <a:cs typeface="Segoe UI Emoji"/>
              </a:rPr>
              <a:t>2030</a:t>
            </a:r>
            <a:endParaRPr sz="1100">
              <a:latin typeface="Segoe UI Emoji"/>
              <a:cs typeface="Segoe UI Emoji"/>
            </a:endParaRPr>
          </a:p>
          <a:p>
            <a:pPr marL="181610" indent="-168910">
              <a:lnSpc>
                <a:spcPts val="1300"/>
              </a:lnSpc>
              <a:buFont typeface="Arial MT"/>
              <a:buChar char="•"/>
              <a:tabLst>
                <a:tab pos="181610" algn="l"/>
              </a:tabLst>
            </a:pPr>
            <a:r>
              <a:rPr dirty="0" sz="1100" spc="-55" b="1">
                <a:latin typeface="Tahoma"/>
                <a:cs typeface="Tahoma"/>
              </a:rPr>
              <a:t>SK</a:t>
            </a:r>
            <a:r>
              <a:rPr dirty="0" sz="1100" spc="-90" b="1">
                <a:latin typeface="Tahoma"/>
                <a:cs typeface="Tahoma"/>
              </a:rPr>
              <a:t> </a:t>
            </a:r>
            <a:r>
              <a:rPr dirty="0" sz="1100" spc="-25" b="1">
                <a:latin typeface="Tahoma"/>
                <a:cs typeface="Tahoma"/>
              </a:rPr>
              <a:t>On’s</a:t>
            </a:r>
            <a:r>
              <a:rPr dirty="0" sz="1100" spc="-35" b="1">
                <a:latin typeface="Tahoma"/>
                <a:cs typeface="Tahoma"/>
              </a:rPr>
              <a:t> </a:t>
            </a:r>
            <a:r>
              <a:rPr dirty="0" sz="1100" spc="-85" b="1">
                <a:latin typeface="Tahoma"/>
                <a:cs typeface="Tahoma"/>
              </a:rPr>
              <a:t>Market</a:t>
            </a:r>
            <a:r>
              <a:rPr dirty="0" sz="1100" spc="-90" b="1">
                <a:latin typeface="Tahoma"/>
                <a:cs typeface="Tahoma"/>
              </a:rPr>
              <a:t> </a:t>
            </a:r>
            <a:r>
              <a:rPr dirty="0" sz="1100" spc="-45" b="1">
                <a:latin typeface="Tahoma"/>
                <a:cs typeface="Tahoma"/>
              </a:rPr>
              <a:t>Position</a:t>
            </a:r>
            <a:r>
              <a:rPr dirty="0" sz="1100" spc="-45">
                <a:latin typeface="Segoe UI Emoji"/>
                <a:cs typeface="Segoe UI Emoji"/>
              </a:rPr>
              <a:t>:</a:t>
            </a:r>
            <a:r>
              <a:rPr dirty="0" sz="1100" spc="-50">
                <a:latin typeface="Segoe UI Emoji"/>
                <a:cs typeface="Segoe UI Emoji"/>
              </a:rPr>
              <a:t> </a:t>
            </a:r>
            <a:r>
              <a:rPr dirty="0" sz="1100" spc="-10">
                <a:latin typeface="Segoe UI Emoji"/>
                <a:cs typeface="Segoe UI Emoji"/>
              </a:rPr>
              <a:t>the</a:t>
            </a:r>
            <a:r>
              <a:rPr dirty="0" sz="1100" spc="-75">
                <a:latin typeface="Segoe UI Emoji"/>
                <a:cs typeface="Segoe UI Emoji"/>
              </a:rPr>
              <a:t> </a:t>
            </a:r>
            <a:r>
              <a:rPr dirty="0" sz="1100" spc="-10">
                <a:latin typeface="Segoe UI Emoji"/>
                <a:cs typeface="Segoe UI Emoji"/>
              </a:rPr>
              <a:t>5th</a:t>
            </a:r>
            <a:r>
              <a:rPr dirty="0" sz="1100" spc="-60">
                <a:latin typeface="Segoe UI Emoji"/>
                <a:cs typeface="Segoe UI Emoji"/>
              </a:rPr>
              <a:t> </a:t>
            </a:r>
            <a:r>
              <a:rPr dirty="0" sz="1100" spc="-20">
                <a:latin typeface="Segoe UI Emoji"/>
                <a:cs typeface="Segoe UI Emoji"/>
              </a:rPr>
              <a:t>largest</a:t>
            </a:r>
            <a:r>
              <a:rPr dirty="0" sz="1100" spc="-30">
                <a:latin typeface="Segoe UI Emoji"/>
                <a:cs typeface="Segoe UI Emoji"/>
              </a:rPr>
              <a:t> </a:t>
            </a:r>
            <a:r>
              <a:rPr dirty="0" sz="1100">
                <a:latin typeface="Segoe UI Emoji"/>
                <a:cs typeface="Segoe UI Emoji"/>
              </a:rPr>
              <a:t>EV</a:t>
            </a:r>
            <a:r>
              <a:rPr dirty="0" sz="1100" spc="-20">
                <a:latin typeface="Segoe UI Emoji"/>
                <a:cs typeface="Segoe UI Emoji"/>
              </a:rPr>
              <a:t> </a:t>
            </a:r>
            <a:r>
              <a:rPr dirty="0" sz="1100" spc="-30">
                <a:latin typeface="Segoe UI Emoji"/>
                <a:cs typeface="Segoe UI Emoji"/>
              </a:rPr>
              <a:t>battery</a:t>
            </a:r>
            <a:r>
              <a:rPr dirty="0" sz="1100" spc="-110">
                <a:latin typeface="Segoe UI Emoji"/>
                <a:cs typeface="Segoe UI Emoji"/>
              </a:rPr>
              <a:t> </a:t>
            </a:r>
            <a:r>
              <a:rPr dirty="0" sz="1100" spc="-10">
                <a:latin typeface="Segoe UI Emoji"/>
                <a:cs typeface="Segoe UI Emoji"/>
              </a:rPr>
              <a:t>supplier</a:t>
            </a:r>
            <a:r>
              <a:rPr dirty="0" sz="1100" spc="-40">
                <a:latin typeface="Segoe UI Emoji"/>
                <a:cs typeface="Segoe UI Emoji"/>
              </a:rPr>
              <a:t> </a:t>
            </a:r>
            <a:r>
              <a:rPr dirty="0" sz="1100" spc="-20">
                <a:latin typeface="Segoe UI Emoji"/>
                <a:cs typeface="Segoe UI Emoji"/>
              </a:rPr>
              <a:t>with</a:t>
            </a:r>
            <a:endParaRPr sz="1100">
              <a:latin typeface="Segoe UI Emoji"/>
              <a:cs typeface="Segoe UI Emoji"/>
            </a:endParaRPr>
          </a:p>
          <a:p>
            <a:pPr marL="184150">
              <a:lnSpc>
                <a:spcPts val="1300"/>
              </a:lnSpc>
              <a:spcBef>
                <a:spcPts val="35"/>
              </a:spcBef>
            </a:pPr>
            <a:r>
              <a:rPr dirty="0" sz="1100">
                <a:latin typeface="Segoe UI Emoji"/>
                <a:cs typeface="Segoe UI Emoji"/>
              </a:rPr>
              <a:t>solid</a:t>
            </a:r>
            <a:r>
              <a:rPr dirty="0" sz="1100" spc="-95">
                <a:latin typeface="Segoe UI Emoji"/>
                <a:cs typeface="Segoe UI Emoji"/>
              </a:rPr>
              <a:t> </a:t>
            </a:r>
            <a:r>
              <a:rPr dirty="0" sz="1100" spc="-25">
                <a:latin typeface="Segoe UI Emoji"/>
                <a:cs typeface="Segoe UI Emoji"/>
              </a:rPr>
              <a:t>strength</a:t>
            </a:r>
            <a:r>
              <a:rPr dirty="0" sz="1100" spc="15">
                <a:latin typeface="Segoe UI Emoji"/>
                <a:cs typeface="Segoe UI Emoji"/>
              </a:rPr>
              <a:t> </a:t>
            </a:r>
            <a:r>
              <a:rPr dirty="0" sz="1100" spc="-30">
                <a:latin typeface="Segoe UI Emoji"/>
                <a:cs typeface="Segoe UI Emoji"/>
              </a:rPr>
              <a:t>in</a:t>
            </a:r>
            <a:r>
              <a:rPr dirty="0" sz="1100" spc="-70">
                <a:latin typeface="Segoe UI Emoji"/>
                <a:cs typeface="Segoe UI Emoji"/>
              </a:rPr>
              <a:t> </a:t>
            </a:r>
            <a:r>
              <a:rPr dirty="0" sz="1100" spc="-10">
                <a:latin typeface="Segoe UI Emoji"/>
                <a:cs typeface="Segoe UI Emoji"/>
              </a:rPr>
              <a:t>the</a:t>
            </a:r>
            <a:r>
              <a:rPr dirty="0" sz="1100" spc="-40">
                <a:latin typeface="Segoe UI Emoji"/>
                <a:cs typeface="Segoe UI Emoji"/>
              </a:rPr>
              <a:t> </a:t>
            </a:r>
            <a:r>
              <a:rPr dirty="0" sz="1100">
                <a:latin typeface="Segoe UI Emoji"/>
                <a:cs typeface="Segoe UI Emoji"/>
              </a:rPr>
              <a:t>US</a:t>
            </a:r>
            <a:r>
              <a:rPr dirty="0" sz="1100" spc="-85">
                <a:latin typeface="Segoe UI Emoji"/>
                <a:cs typeface="Segoe UI Emoji"/>
              </a:rPr>
              <a:t> </a:t>
            </a:r>
            <a:r>
              <a:rPr dirty="0" sz="1100">
                <a:latin typeface="Segoe UI Emoji"/>
                <a:cs typeface="Segoe UI Emoji"/>
              </a:rPr>
              <a:t>C</a:t>
            </a:r>
            <a:r>
              <a:rPr dirty="0" sz="1100" spc="-15">
                <a:latin typeface="Segoe UI Emoji"/>
                <a:cs typeface="Segoe UI Emoji"/>
              </a:rPr>
              <a:t> </a:t>
            </a:r>
            <a:r>
              <a:rPr dirty="0" sz="1100" spc="-10">
                <a:latin typeface="Segoe UI Emoji"/>
                <a:cs typeface="Segoe UI Emoji"/>
              </a:rPr>
              <a:t>Europe</a:t>
            </a:r>
            <a:endParaRPr sz="1100">
              <a:latin typeface="Segoe UI Emoji"/>
              <a:cs typeface="Segoe UI Emoji"/>
            </a:endParaRPr>
          </a:p>
          <a:p>
            <a:pPr marL="181610" indent="-168910">
              <a:lnSpc>
                <a:spcPts val="1300"/>
              </a:lnSpc>
              <a:buFont typeface="Arial MT"/>
              <a:buChar char="•"/>
              <a:tabLst>
                <a:tab pos="181610" algn="l"/>
              </a:tabLst>
            </a:pPr>
            <a:r>
              <a:rPr dirty="0" sz="1100" spc="-55" b="1">
                <a:latin typeface="Tahoma"/>
                <a:cs typeface="Tahoma"/>
              </a:rPr>
              <a:t>Exclusive</a:t>
            </a:r>
            <a:r>
              <a:rPr dirty="0" sz="1100" spc="-50" b="1">
                <a:latin typeface="Tahoma"/>
                <a:cs typeface="Tahoma"/>
              </a:rPr>
              <a:t> </a:t>
            </a:r>
            <a:r>
              <a:rPr dirty="0" sz="1100" spc="-75" b="1">
                <a:latin typeface="Tahoma"/>
                <a:cs typeface="Tahoma"/>
              </a:rPr>
              <a:t>battery</a:t>
            </a:r>
            <a:r>
              <a:rPr dirty="0" sz="1100" spc="-50" b="1">
                <a:latin typeface="Tahoma"/>
                <a:cs typeface="Tahoma"/>
              </a:rPr>
              <a:t> </a:t>
            </a:r>
            <a:r>
              <a:rPr dirty="0" sz="1100" spc="-35" b="1">
                <a:latin typeface="Tahoma"/>
                <a:cs typeface="Tahoma"/>
              </a:rPr>
              <a:t>supply</a:t>
            </a:r>
            <a:r>
              <a:rPr dirty="0" sz="1100" spc="-35">
                <a:latin typeface="Segoe UI Emoji"/>
                <a:cs typeface="Segoe UI Emoji"/>
              </a:rPr>
              <a:t>:</a:t>
            </a:r>
            <a:r>
              <a:rPr dirty="0" sz="1100" spc="-20">
                <a:latin typeface="Segoe UI Emoji"/>
                <a:cs typeface="Segoe UI Emoji"/>
              </a:rPr>
              <a:t> </a:t>
            </a:r>
            <a:r>
              <a:rPr dirty="0" sz="1100">
                <a:latin typeface="Segoe UI Emoji"/>
                <a:cs typeface="Segoe UI Emoji"/>
              </a:rPr>
              <a:t>assures</a:t>
            </a:r>
            <a:r>
              <a:rPr dirty="0" sz="1100" spc="-20">
                <a:latin typeface="Segoe UI Emoji"/>
                <a:cs typeface="Segoe UI Emoji"/>
              </a:rPr>
              <a:t> </a:t>
            </a:r>
            <a:r>
              <a:rPr dirty="0" sz="1100" spc="-10">
                <a:latin typeface="Segoe UI Emoji"/>
                <a:cs typeface="Segoe UI Emoji"/>
              </a:rPr>
              <a:t>that</a:t>
            </a:r>
            <a:r>
              <a:rPr dirty="0" sz="1100" spc="20">
                <a:latin typeface="Segoe UI Emoji"/>
                <a:cs typeface="Segoe UI Emoji"/>
              </a:rPr>
              <a:t> </a:t>
            </a:r>
            <a:r>
              <a:rPr dirty="0" sz="1100" spc="-20">
                <a:latin typeface="Segoe UI Emoji"/>
                <a:cs typeface="Segoe UI Emoji"/>
              </a:rPr>
              <a:t>Ferrari</a:t>
            </a:r>
            <a:r>
              <a:rPr dirty="0" sz="1100" spc="50">
                <a:latin typeface="Segoe UI Emoji"/>
                <a:cs typeface="Segoe UI Emoji"/>
              </a:rPr>
              <a:t> </a:t>
            </a:r>
            <a:r>
              <a:rPr dirty="0" sz="1100">
                <a:latin typeface="Segoe UI Emoji"/>
                <a:cs typeface="Segoe UI Emoji"/>
              </a:rPr>
              <a:t>has</a:t>
            </a:r>
            <a:r>
              <a:rPr dirty="0" sz="1100" spc="-20">
                <a:latin typeface="Segoe UI Emoji"/>
                <a:cs typeface="Segoe UI Emoji"/>
              </a:rPr>
              <a:t> </a:t>
            </a:r>
            <a:r>
              <a:rPr dirty="0" sz="1100" spc="-10">
                <a:latin typeface="Segoe UI Emoji"/>
                <a:cs typeface="Segoe UI Emoji"/>
              </a:rPr>
              <a:t>direct</a:t>
            </a:r>
            <a:r>
              <a:rPr dirty="0" sz="1100" spc="-85">
                <a:latin typeface="Segoe UI Emoji"/>
                <a:cs typeface="Segoe UI Emoji"/>
              </a:rPr>
              <a:t> </a:t>
            </a:r>
            <a:r>
              <a:rPr dirty="0" sz="1100" spc="-10">
                <a:latin typeface="Segoe UI Emoji"/>
                <a:cs typeface="Segoe UI Emoji"/>
              </a:rPr>
              <a:t>control</a:t>
            </a:r>
            <a:endParaRPr sz="1100">
              <a:latin typeface="Segoe UI Emoji"/>
              <a:cs typeface="Segoe UI Emoji"/>
            </a:endParaRPr>
          </a:p>
          <a:p>
            <a:pPr marL="184150">
              <a:lnSpc>
                <a:spcPct val="100000"/>
              </a:lnSpc>
              <a:spcBef>
                <a:spcPts val="30"/>
              </a:spcBef>
            </a:pPr>
            <a:r>
              <a:rPr dirty="0" sz="1100" spc="-20">
                <a:latin typeface="Segoe UI Emoji"/>
                <a:cs typeface="Segoe UI Emoji"/>
              </a:rPr>
              <a:t>over</a:t>
            </a:r>
            <a:r>
              <a:rPr dirty="0" sz="1100" spc="-120">
                <a:latin typeface="Segoe UI Emoji"/>
                <a:cs typeface="Segoe UI Emoji"/>
              </a:rPr>
              <a:t> </a:t>
            </a:r>
            <a:r>
              <a:rPr dirty="0" sz="1100" spc="-25">
                <a:latin typeface="Segoe UI Emoji"/>
                <a:cs typeface="Segoe UI Emoji"/>
              </a:rPr>
              <a:t>production</a:t>
            </a:r>
            <a:r>
              <a:rPr dirty="0" sz="1100" spc="-50">
                <a:latin typeface="Segoe UI Emoji"/>
                <a:cs typeface="Segoe UI Emoji"/>
              </a:rPr>
              <a:t> </a:t>
            </a:r>
            <a:r>
              <a:rPr dirty="0" sz="1100">
                <a:latin typeface="Segoe UI Emoji"/>
                <a:cs typeface="Segoe UI Emoji"/>
              </a:rPr>
              <a:t>C</a:t>
            </a:r>
            <a:r>
              <a:rPr dirty="0" sz="1100" spc="10">
                <a:latin typeface="Segoe UI Emoji"/>
                <a:cs typeface="Segoe UI Emoji"/>
              </a:rPr>
              <a:t> </a:t>
            </a:r>
            <a:r>
              <a:rPr dirty="0" sz="1100" spc="-10">
                <a:latin typeface="Segoe UI Emoji"/>
                <a:cs typeface="Segoe UI Emoji"/>
              </a:rPr>
              <a:t>innovation</a:t>
            </a:r>
            <a:endParaRPr sz="1100">
              <a:latin typeface="Segoe UI Emoji"/>
              <a:cs typeface="Segoe UI Emoji"/>
            </a:endParaRPr>
          </a:p>
          <a:p>
            <a:pPr marL="181610" indent="-168910">
              <a:lnSpc>
                <a:spcPts val="1300"/>
              </a:lnSpc>
              <a:spcBef>
                <a:spcPts val="30"/>
              </a:spcBef>
              <a:buFont typeface="Arial MT"/>
              <a:buChar char="•"/>
              <a:tabLst>
                <a:tab pos="181610" algn="l"/>
              </a:tabLst>
            </a:pPr>
            <a:r>
              <a:rPr dirty="0" sz="1100" spc="-60" b="1">
                <a:latin typeface="Tahoma"/>
                <a:cs typeface="Tahoma"/>
              </a:rPr>
              <a:t>Competitive</a:t>
            </a:r>
            <a:r>
              <a:rPr dirty="0" sz="1100" spc="-65" b="1">
                <a:latin typeface="Tahoma"/>
                <a:cs typeface="Tahoma"/>
              </a:rPr>
              <a:t> </a:t>
            </a:r>
            <a:r>
              <a:rPr dirty="0" sz="1100" spc="-40" b="1">
                <a:latin typeface="Tahoma"/>
                <a:cs typeface="Tahoma"/>
              </a:rPr>
              <a:t>edge</a:t>
            </a:r>
            <a:r>
              <a:rPr dirty="0" sz="1100" spc="-40">
                <a:latin typeface="Segoe UI Emoji"/>
                <a:cs typeface="Segoe UI Emoji"/>
              </a:rPr>
              <a:t>: </a:t>
            </a:r>
            <a:r>
              <a:rPr dirty="0" sz="1100" spc="-10">
                <a:latin typeface="Segoe UI Emoji"/>
                <a:cs typeface="Segoe UI Emoji"/>
              </a:rPr>
              <a:t>maintain</a:t>
            </a:r>
            <a:r>
              <a:rPr dirty="0" sz="1100" spc="-40">
                <a:latin typeface="Segoe UI Emoji"/>
                <a:cs typeface="Segoe UI Emoji"/>
              </a:rPr>
              <a:t> </a:t>
            </a:r>
            <a:r>
              <a:rPr dirty="0" sz="1100">
                <a:latin typeface="Segoe UI Emoji"/>
                <a:cs typeface="Segoe UI Emoji"/>
              </a:rPr>
              <a:t>its</a:t>
            </a:r>
            <a:r>
              <a:rPr dirty="0" sz="1100" spc="-40">
                <a:latin typeface="Segoe UI Emoji"/>
                <a:cs typeface="Segoe UI Emoji"/>
              </a:rPr>
              <a:t> </a:t>
            </a:r>
            <a:r>
              <a:rPr dirty="0" sz="1100">
                <a:latin typeface="Segoe UI Emoji"/>
                <a:cs typeface="Segoe UI Emoji"/>
              </a:rPr>
              <a:t>status</a:t>
            </a:r>
            <a:r>
              <a:rPr dirty="0" sz="1100" spc="-40">
                <a:latin typeface="Segoe UI Emoji"/>
                <a:cs typeface="Segoe UI Emoji"/>
              </a:rPr>
              <a:t> </a:t>
            </a:r>
            <a:r>
              <a:rPr dirty="0" sz="1100">
                <a:latin typeface="Segoe UI Emoji"/>
                <a:cs typeface="Segoe UI Emoji"/>
              </a:rPr>
              <a:t>in</a:t>
            </a:r>
            <a:r>
              <a:rPr dirty="0" sz="1100" spc="-40">
                <a:latin typeface="Segoe UI Emoji"/>
                <a:cs typeface="Segoe UI Emoji"/>
              </a:rPr>
              <a:t> </a:t>
            </a:r>
            <a:r>
              <a:rPr dirty="0" sz="1100">
                <a:latin typeface="Segoe UI Emoji"/>
                <a:cs typeface="Segoe UI Emoji"/>
              </a:rPr>
              <a:t>ultra</a:t>
            </a:r>
            <a:r>
              <a:rPr dirty="0" sz="1100" spc="-105">
                <a:latin typeface="Segoe UI Emoji"/>
                <a:cs typeface="Segoe UI Emoji"/>
              </a:rPr>
              <a:t> </a:t>
            </a:r>
            <a:r>
              <a:rPr dirty="0" sz="1100" spc="-10">
                <a:latin typeface="Segoe UI Emoji"/>
                <a:cs typeface="Segoe UI Emoji"/>
              </a:rPr>
              <a:t>performance</a:t>
            </a:r>
            <a:r>
              <a:rPr dirty="0" sz="1100" spc="-100">
                <a:latin typeface="Segoe UI Emoji"/>
                <a:cs typeface="Segoe UI Emoji"/>
              </a:rPr>
              <a:t> </a:t>
            </a:r>
            <a:r>
              <a:rPr dirty="0" sz="1100" spc="-25">
                <a:latin typeface="Segoe UI Emoji"/>
                <a:cs typeface="Segoe UI Emoji"/>
              </a:rPr>
              <a:t>and</a:t>
            </a:r>
            <a:endParaRPr sz="1100">
              <a:latin typeface="Segoe UI Emoji"/>
              <a:cs typeface="Segoe UI Emoji"/>
            </a:endParaRPr>
          </a:p>
          <a:p>
            <a:pPr marL="184150">
              <a:lnSpc>
                <a:spcPts val="1300"/>
              </a:lnSpc>
            </a:pPr>
            <a:r>
              <a:rPr dirty="0" sz="1100">
                <a:latin typeface="Segoe UI Emoji"/>
                <a:cs typeface="Segoe UI Emoji"/>
              </a:rPr>
              <a:t>sustainable</a:t>
            </a:r>
            <a:r>
              <a:rPr dirty="0" sz="1100" spc="5">
                <a:latin typeface="Segoe UI Emoji"/>
                <a:cs typeface="Segoe UI Emoji"/>
              </a:rPr>
              <a:t> </a:t>
            </a:r>
            <a:r>
              <a:rPr dirty="0" sz="1100" spc="-25">
                <a:latin typeface="Segoe UI Emoji"/>
                <a:cs typeface="Segoe UI Emoji"/>
              </a:rPr>
              <a:t>EVs</a:t>
            </a:r>
            <a:endParaRPr sz="1100">
              <a:latin typeface="Segoe UI Emoji"/>
              <a:cs typeface="Segoe UI Emoji"/>
            </a:endParaRPr>
          </a:p>
        </p:txBody>
      </p:sp>
      <p:sp>
        <p:nvSpPr>
          <p:cNvPr id="12" name="object 12" descr=""/>
          <p:cNvSpPr/>
          <p:nvPr/>
        </p:nvSpPr>
        <p:spPr>
          <a:xfrm>
            <a:off x="419100" y="1019175"/>
            <a:ext cx="5432425" cy="8890"/>
          </a:xfrm>
          <a:custGeom>
            <a:avLst/>
            <a:gdLst/>
            <a:ahLst/>
            <a:cxnLst/>
            <a:rect l="l" t="t" r="r" b="b"/>
            <a:pathLst>
              <a:path w="5432425" h="8890">
                <a:moveTo>
                  <a:pt x="0" y="8382"/>
                </a:moveTo>
                <a:lnTo>
                  <a:pt x="5431917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 descr=""/>
          <p:cNvSpPr txBox="1"/>
          <p:nvPr/>
        </p:nvSpPr>
        <p:spPr>
          <a:xfrm>
            <a:off x="514350" y="1143000"/>
            <a:ext cx="2466975" cy="1323975"/>
          </a:xfrm>
          <a:prstGeom prst="rect">
            <a:avLst/>
          </a:prstGeom>
          <a:solidFill>
            <a:srgbClr val="D9D9D9"/>
          </a:solidFill>
          <a:ln w="19050">
            <a:solidFill>
              <a:srgbClr val="E2172E"/>
            </a:solidFill>
          </a:ln>
        </p:spPr>
        <p:txBody>
          <a:bodyPr wrap="square" lIns="0" tIns="114300" rIns="0" bIns="0" rtlCol="0" vert="horz">
            <a:spAutoFit/>
          </a:bodyPr>
          <a:lstStyle/>
          <a:p>
            <a:pPr algn="ctr" marL="16510">
              <a:lnSpc>
                <a:spcPct val="100000"/>
              </a:lnSpc>
              <a:spcBef>
                <a:spcPts val="900"/>
              </a:spcBef>
            </a:pPr>
            <a:r>
              <a:rPr dirty="0" sz="1100" spc="-45" b="1">
                <a:latin typeface="Tahoma"/>
                <a:cs typeface="Tahoma"/>
              </a:rPr>
              <a:t>Ferrari’s</a:t>
            </a:r>
            <a:r>
              <a:rPr dirty="0" sz="1100" spc="-90" b="1">
                <a:latin typeface="Tahoma"/>
                <a:cs typeface="Tahoma"/>
              </a:rPr>
              <a:t> </a:t>
            </a:r>
            <a:r>
              <a:rPr dirty="0" sz="1100" spc="-10" b="1">
                <a:latin typeface="Tahoma"/>
                <a:cs typeface="Tahoma"/>
              </a:rPr>
              <a:t>Weaknesses</a:t>
            </a:r>
            <a:endParaRPr sz="1100">
              <a:latin typeface="Tahoma"/>
              <a:cs typeface="Tahoma"/>
            </a:endParaRPr>
          </a:p>
          <a:p>
            <a:pPr algn="ctr" marL="7620">
              <a:lnSpc>
                <a:spcPct val="100000"/>
              </a:lnSpc>
              <a:spcBef>
                <a:spcPts val="30"/>
              </a:spcBef>
            </a:pPr>
            <a:r>
              <a:rPr dirty="0" sz="950" spc="-35" b="1">
                <a:latin typeface="Tahoma"/>
                <a:cs typeface="Tahoma"/>
              </a:rPr>
              <a:t>Limited</a:t>
            </a:r>
            <a:r>
              <a:rPr dirty="0" sz="950" spc="-45" b="1">
                <a:latin typeface="Tahoma"/>
                <a:cs typeface="Tahoma"/>
              </a:rPr>
              <a:t> Battery</a:t>
            </a:r>
            <a:r>
              <a:rPr dirty="0" sz="950" spc="45" b="1">
                <a:latin typeface="Tahoma"/>
                <a:cs typeface="Tahoma"/>
              </a:rPr>
              <a:t> </a:t>
            </a:r>
            <a:r>
              <a:rPr dirty="0" sz="950" spc="-25" b="1">
                <a:latin typeface="Tahoma"/>
                <a:cs typeface="Tahoma"/>
              </a:rPr>
              <a:t>Expertise</a:t>
            </a:r>
            <a:r>
              <a:rPr dirty="0" sz="950" spc="-25">
                <a:latin typeface="Segoe UI Emoji"/>
                <a:cs typeface="Segoe UI Emoji"/>
              </a:rPr>
              <a:t>:</a:t>
            </a:r>
            <a:r>
              <a:rPr dirty="0" sz="950" spc="45">
                <a:latin typeface="Segoe UI Emoji"/>
                <a:cs typeface="Segoe UI Emoji"/>
              </a:rPr>
              <a:t> </a:t>
            </a:r>
            <a:r>
              <a:rPr dirty="0" sz="950" spc="-45">
                <a:latin typeface="Segoe UI Emoji"/>
                <a:cs typeface="Segoe UI Emoji"/>
              </a:rPr>
              <a:t>No</a:t>
            </a:r>
            <a:r>
              <a:rPr dirty="0" sz="950" spc="5">
                <a:latin typeface="Segoe UI Emoji"/>
                <a:cs typeface="Segoe UI Emoji"/>
              </a:rPr>
              <a:t> </a:t>
            </a:r>
            <a:r>
              <a:rPr dirty="0" sz="950">
                <a:latin typeface="Segoe UI Emoji"/>
                <a:cs typeface="Segoe UI Emoji"/>
              </a:rPr>
              <a:t>mature</a:t>
            </a:r>
            <a:r>
              <a:rPr dirty="0" sz="950" spc="-65">
                <a:latin typeface="Segoe UI Emoji"/>
                <a:cs typeface="Segoe UI Emoji"/>
              </a:rPr>
              <a:t> </a:t>
            </a:r>
            <a:r>
              <a:rPr dirty="0" sz="950" spc="-25">
                <a:latin typeface="Segoe UI Emoji"/>
                <a:cs typeface="Segoe UI Emoji"/>
              </a:rPr>
              <a:t>in-</a:t>
            </a:r>
            <a:endParaRPr sz="950">
              <a:latin typeface="Segoe UI Emoji"/>
              <a:cs typeface="Segoe UI Emoji"/>
            </a:endParaRPr>
          </a:p>
          <a:p>
            <a:pPr algn="ctr" marL="6350">
              <a:lnSpc>
                <a:spcPct val="100000"/>
              </a:lnSpc>
              <a:spcBef>
                <a:spcPts val="60"/>
              </a:spcBef>
            </a:pPr>
            <a:r>
              <a:rPr dirty="0" sz="950">
                <a:latin typeface="Segoe UI Emoji"/>
                <a:cs typeface="Segoe UI Emoji"/>
              </a:rPr>
              <a:t>house</a:t>
            </a:r>
            <a:r>
              <a:rPr dirty="0" sz="950" spc="-20">
                <a:latin typeface="Segoe UI Emoji"/>
                <a:cs typeface="Segoe UI Emoji"/>
              </a:rPr>
              <a:t> </a:t>
            </a:r>
            <a:r>
              <a:rPr dirty="0" sz="950">
                <a:latin typeface="Segoe UI Emoji"/>
                <a:cs typeface="Segoe UI Emoji"/>
              </a:rPr>
              <a:t>battery</a:t>
            </a:r>
            <a:r>
              <a:rPr dirty="0" sz="950" spc="100">
                <a:latin typeface="Segoe UI Emoji"/>
                <a:cs typeface="Segoe UI Emoji"/>
              </a:rPr>
              <a:t> </a:t>
            </a:r>
            <a:r>
              <a:rPr dirty="0" sz="950" spc="-25">
                <a:latin typeface="Segoe UI Emoji"/>
                <a:cs typeface="Segoe UI Emoji"/>
              </a:rPr>
              <a:t>RCD</a:t>
            </a:r>
            <a:endParaRPr sz="950">
              <a:latin typeface="Segoe UI Emoji"/>
              <a:cs typeface="Segoe UI Emoji"/>
            </a:endParaRPr>
          </a:p>
          <a:p>
            <a:pPr algn="ctr" marL="8890">
              <a:lnSpc>
                <a:spcPct val="100000"/>
              </a:lnSpc>
              <a:spcBef>
                <a:spcPts val="65"/>
              </a:spcBef>
            </a:pPr>
            <a:r>
              <a:rPr dirty="0" sz="950" spc="-25" b="1">
                <a:latin typeface="Tahoma"/>
                <a:cs typeface="Tahoma"/>
              </a:rPr>
              <a:t>Supply</a:t>
            </a:r>
            <a:r>
              <a:rPr dirty="0" sz="950" spc="-45" b="1">
                <a:latin typeface="Tahoma"/>
                <a:cs typeface="Tahoma"/>
              </a:rPr>
              <a:t> </a:t>
            </a:r>
            <a:r>
              <a:rPr dirty="0" sz="950" spc="-20" b="1">
                <a:latin typeface="Tahoma"/>
                <a:cs typeface="Tahoma"/>
              </a:rPr>
              <a:t>Chain</a:t>
            </a:r>
            <a:r>
              <a:rPr dirty="0" sz="950" spc="-55" b="1">
                <a:latin typeface="Tahoma"/>
                <a:cs typeface="Tahoma"/>
              </a:rPr>
              <a:t> </a:t>
            </a:r>
            <a:r>
              <a:rPr dirty="0" sz="950" spc="-10" b="1">
                <a:latin typeface="Tahoma"/>
                <a:cs typeface="Tahoma"/>
              </a:rPr>
              <a:t>Dependency</a:t>
            </a:r>
            <a:r>
              <a:rPr dirty="0" sz="950" spc="-10">
                <a:latin typeface="Segoe UI Emoji"/>
                <a:cs typeface="Segoe UI Emoji"/>
              </a:rPr>
              <a:t>:</a:t>
            </a:r>
            <a:r>
              <a:rPr dirty="0" sz="950" spc="45">
                <a:latin typeface="Segoe UI Emoji"/>
                <a:cs typeface="Segoe UI Emoji"/>
              </a:rPr>
              <a:t> </a:t>
            </a:r>
            <a:r>
              <a:rPr dirty="0" sz="950">
                <a:latin typeface="Segoe UI Emoji"/>
                <a:cs typeface="Segoe UI Emoji"/>
              </a:rPr>
              <a:t>Relies</a:t>
            </a:r>
            <a:r>
              <a:rPr dirty="0" sz="950" spc="-15">
                <a:latin typeface="Segoe UI Emoji"/>
                <a:cs typeface="Segoe UI Emoji"/>
              </a:rPr>
              <a:t> </a:t>
            </a:r>
            <a:r>
              <a:rPr dirty="0" sz="950" spc="-25">
                <a:latin typeface="Segoe UI Emoji"/>
                <a:cs typeface="Segoe UI Emoji"/>
              </a:rPr>
              <a:t>on</a:t>
            </a:r>
            <a:endParaRPr sz="950">
              <a:latin typeface="Segoe UI Emoji"/>
              <a:cs typeface="Segoe UI Emoji"/>
            </a:endParaRPr>
          </a:p>
          <a:p>
            <a:pPr algn="ctr" marL="5715">
              <a:lnSpc>
                <a:spcPct val="100000"/>
              </a:lnSpc>
              <a:spcBef>
                <a:spcPts val="60"/>
              </a:spcBef>
            </a:pPr>
            <a:r>
              <a:rPr dirty="0" sz="950" spc="-10">
                <a:latin typeface="Segoe UI Emoji"/>
                <a:cs typeface="Segoe UI Emoji"/>
              </a:rPr>
              <a:t>third-</a:t>
            </a:r>
            <a:r>
              <a:rPr dirty="0" sz="950">
                <a:latin typeface="Segoe UI Emoji"/>
                <a:cs typeface="Segoe UI Emoji"/>
              </a:rPr>
              <a:t>party</a:t>
            </a:r>
            <a:r>
              <a:rPr dirty="0" sz="950" spc="-55">
                <a:latin typeface="Segoe UI Emoji"/>
                <a:cs typeface="Segoe UI Emoji"/>
              </a:rPr>
              <a:t> </a:t>
            </a:r>
            <a:r>
              <a:rPr dirty="0" sz="950">
                <a:latin typeface="Segoe UI Emoji"/>
                <a:cs typeface="Segoe UI Emoji"/>
              </a:rPr>
              <a:t>battery</a:t>
            </a:r>
            <a:r>
              <a:rPr dirty="0" sz="950" spc="55">
                <a:latin typeface="Segoe UI Emoji"/>
                <a:cs typeface="Segoe UI Emoji"/>
              </a:rPr>
              <a:t> </a:t>
            </a:r>
            <a:r>
              <a:rPr dirty="0" sz="950" spc="-10">
                <a:latin typeface="Segoe UI Emoji"/>
                <a:cs typeface="Segoe UI Emoji"/>
              </a:rPr>
              <a:t>suppliers</a:t>
            </a:r>
            <a:endParaRPr sz="950">
              <a:latin typeface="Segoe UI Emoji"/>
              <a:cs typeface="Segoe UI Emoji"/>
            </a:endParaRPr>
          </a:p>
          <a:p>
            <a:pPr algn="ctr" marL="187325" marR="174625">
              <a:lnSpc>
                <a:spcPts val="1200"/>
              </a:lnSpc>
              <a:spcBef>
                <a:spcPts val="50"/>
              </a:spcBef>
            </a:pPr>
            <a:r>
              <a:rPr dirty="0" sz="950" spc="-35" b="1">
                <a:latin typeface="Tahoma"/>
                <a:cs typeface="Tahoma"/>
              </a:rPr>
              <a:t>Late</a:t>
            </a:r>
            <a:r>
              <a:rPr dirty="0" sz="950" spc="-65" b="1">
                <a:latin typeface="Tahoma"/>
                <a:cs typeface="Tahoma"/>
              </a:rPr>
              <a:t> </a:t>
            </a:r>
            <a:r>
              <a:rPr dirty="0" sz="950" spc="-40" b="1">
                <a:latin typeface="Tahoma"/>
                <a:cs typeface="Tahoma"/>
              </a:rPr>
              <a:t>to</a:t>
            </a:r>
            <a:r>
              <a:rPr dirty="0" sz="950" spc="-75" b="1">
                <a:latin typeface="Tahoma"/>
                <a:cs typeface="Tahoma"/>
              </a:rPr>
              <a:t> </a:t>
            </a:r>
            <a:r>
              <a:rPr dirty="0" sz="950" spc="-25" b="1">
                <a:latin typeface="Tahoma"/>
                <a:cs typeface="Tahoma"/>
              </a:rPr>
              <a:t>EV</a:t>
            </a:r>
            <a:r>
              <a:rPr dirty="0" sz="950" spc="-125" b="1">
                <a:latin typeface="Tahoma"/>
                <a:cs typeface="Tahoma"/>
              </a:rPr>
              <a:t> </a:t>
            </a:r>
            <a:r>
              <a:rPr dirty="0" sz="950" spc="-10" b="1">
                <a:latin typeface="Tahoma"/>
                <a:cs typeface="Tahoma"/>
              </a:rPr>
              <a:t>Market</a:t>
            </a:r>
            <a:r>
              <a:rPr dirty="0" sz="950" spc="-10">
                <a:latin typeface="Segoe UI Emoji"/>
                <a:cs typeface="Segoe UI Emoji"/>
              </a:rPr>
              <a:t>:</a:t>
            </a:r>
            <a:r>
              <a:rPr dirty="0" sz="950">
                <a:latin typeface="Segoe UI Emoji"/>
                <a:cs typeface="Segoe UI Emoji"/>
              </a:rPr>
              <a:t> Lags</a:t>
            </a:r>
            <a:r>
              <a:rPr dirty="0" sz="950" spc="-50">
                <a:latin typeface="Segoe UI Emoji"/>
                <a:cs typeface="Segoe UI Emoji"/>
              </a:rPr>
              <a:t> </a:t>
            </a:r>
            <a:r>
              <a:rPr dirty="0" sz="950">
                <a:latin typeface="Segoe UI Emoji"/>
                <a:cs typeface="Segoe UI Emoji"/>
              </a:rPr>
              <a:t>behind</a:t>
            </a:r>
            <a:r>
              <a:rPr dirty="0" sz="950" spc="30">
                <a:latin typeface="Segoe UI Emoji"/>
                <a:cs typeface="Segoe UI Emoji"/>
              </a:rPr>
              <a:t> </a:t>
            </a:r>
            <a:r>
              <a:rPr dirty="0" sz="950" spc="-10">
                <a:latin typeface="Segoe UI Emoji"/>
                <a:cs typeface="Segoe UI Emoji"/>
              </a:rPr>
              <a:t>others </a:t>
            </a:r>
            <a:r>
              <a:rPr dirty="0" sz="950">
                <a:latin typeface="Segoe UI Emoji"/>
                <a:cs typeface="Segoe UI Emoji"/>
              </a:rPr>
              <a:t>like</a:t>
            </a:r>
            <a:r>
              <a:rPr dirty="0" sz="950" spc="40">
                <a:latin typeface="Segoe UI Emoji"/>
                <a:cs typeface="Segoe UI Emoji"/>
              </a:rPr>
              <a:t> </a:t>
            </a:r>
            <a:r>
              <a:rPr dirty="0" sz="950">
                <a:latin typeface="Segoe UI Emoji"/>
                <a:cs typeface="Segoe UI Emoji"/>
              </a:rPr>
              <a:t>Porsche</a:t>
            </a:r>
            <a:r>
              <a:rPr dirty="0" sz="950" spc="45">
                <a:latin typeface="Segoe UI Emoji"/>
                <a:cs typeface="Segoe UI Emoji"/>
              </a:rPr>
              <a:t> </a:t>
            </a:r>
            <a:r>
              <a:rPr dirty="0" sz="950">
                <a:latin typeface="Segoe UI Emoji"/>
                <a:cs typeface="Segoe UI Emoji"/>
              </a:rPr>
              <a:t>and</a:t>
            </a:r>
            <a:r>
              <a:rPr dirty="0" sz="950" spc="95">
                <a:latin typeface="Segoe UI Emoji"/>
                <a:cs typeface="Segoe UI Emoji"/>
              </a:rPr>
              <a:t> </a:t>
            </a:r>
            <a:r>
              <a:rPr dirty="0" sz="950" spc="-20">
                <a:latin typeface="Segoe UI Emoji"/>
                <a:cs typeface="Segoe UI Emoji"/>
              </a:rPr>
              <a:t>Rimac</a:t>
            </a:r>
            <a:endParaRPr sz="950">
              <a:latin typeface="Segoe UI Emoji"/>
              <a:cs typeface="Segoe UI Emoji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3257550" y="1133475"/>
            <a:ext cx="2466975" cy="1333500"/>
          </a:xfrm>
          <a:prstGeom prst="rect">
            <a:avLst/>
          </a:prstGeom>
          <a:solidFill>
            <a:srgbClr val="D9D9D9"/>
          </a:solidFill>
          <a:ln w="19050">
            <a:solidFill>
              <a:srgbClr val="E2172E"/>
            </a:solidFill>
          </a:ln>
        </p:spPr>
        <p:txBody>
          <a:bodyPr wrap="square" lIns="0" tIns="11811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930"/>
              </a:spcBef>
            </a:pPr>
            <a:r>
              <a:rPr dirty="0" sz="1100" spc="-55" b="1">
                <a:latin typeface="Tahoma"/>
                <a:cs typeface="Tahoma"/>
              </a:rPr>
              <a:t>SK</a:t>
            </a:r>
            <a:r>
              <a:rPr dirty="0" sz="1100" spc="-105" b="1">
                <a:latin typeface="Tahoma"/>
                <a:cs typeface="Tahoma"/>
              </a:rPr>
              <a:t> </a:t>
            </a:r>
            <a:r>
              <a:rPr dirty="0" sz="1100" spc="-20" b="1">
                <a:latin typeface="Tahoma"/>
                <a:cs typeface="Tahoma"/>
              </a:rPr>
              <a:t>On’s</a:t>
            </a:r>
            <a:r>
              <a:rPr dirty="0" sz="1100" spc="-135" b="1">
                <a:latin typeface="Tahoma"/>
                <a:cs typeface="Tahoma"/>
              </a:rPr>
              <a:t> </a:t>
            </a:r>
            <a:r>
              <a:rPr dirty="0" sz="1100" spc="-10" b="1">
                <a:latin typeface="Tahoma"/>
                <a:cs typeface="Tahoma"/>
              </a:rPr>
              <a:t>Weakness</a:t>
            </a:r>
            <a:endParaRPr sz="1100">
              <a:latin typeface="Tahoma"/>
              <a:cs typeface="Tahoma"/>
            </a:endParaRPr>
          </a:p>
          <a:p>
            <a:pPr algn="ctr" marL="241935" marR="241935">
              <a:lnSpc>
                <a:spcPts val="1200"/>
              </a:lnSpc>
              <a:spcBef>
                <a:spcPts val="25"/>
              </a:spcBef>
            </a:pPr>
            <a:r>
              <a:rPr dirty="0" sz="950" spc="-20" b="1">
                <a:latin typeface="Tahoma"/>
                <a:cs typeface="Tahoma"/>
              </a:rPr>
              <a:t>No</a:t>
            </a:r>
            <a:r>
              <a:rPr dirty="0" sz="950" b="1">
                <a:latin typeface="Tahoma"/>
                <a:cs typeface="Tahoma"/>
              </a:rPr>
              <a:t> </a:t>
            </a:r>
            <a:r>
              <a:rPr dirty="0" sz="950" spc="-20" b="1">
                <a:latin typeface="Tahoma"/>
                <a:cs typeface="Tahoma"/>
              </a:rPr>
              <a:t>Supercar</a:t>
            </a:r>
            <a:r>
              <a:rPr dirty="0" sz="950" spc="-35" b="1">
                <a:latin typeface="Tahoma"/>
                <a:cs typeface="Tahoma"/>
              </a:rPr>
              <a:t> </a:t>
            </a:r>
            <a:r>
              <a:rPr dirty="0" sz="950" spc="-20" b="1">
                <a:latin typeface="Tahoma"/>
                <a:cs typeface="Tahoma"/>
              </a:rPr>
              <a:t>Expertise</a:t>
            </a:r>
            <a:r>
              <a:rPr dirty="0" sz="950" spc="-20">
                <a:latin typeface="Segoe UI Emoji"/>
                <a:cs typeface="Segoe UI Emoji"/>
              </a:rPr>
              <a:t>:</a:t>
            </a:r>
            <a:r>
              <a:rPr dirty="0" sz="950" spc="105">
                <a:latin typeface="Segoe UI Emoji"/>
                <a:cs typeface="Segoe UI Emoji"/>
              </a:rPr>
              <a:t> </a:t>
            </a:r>
            <a:r>
              <a:rPr dirty="0" sz="950">
                <a:latin typeface="Segoe UI Emoji"/>
                <a:cs typeface="Segoe UI Emoji"/>
              </a:rPr>
              <a:t>Focuses</a:t>
            </a:r>
            <a:r>
              <a:rPr dirty="0" sz="950" spc="40">
                <a:latin typeface="Segoe UI Emoji"/>
                <a:cs typeface="Segoe UI Emoji"/>
              </a:rPr>
              <a:t> </a:t>
            </a:r>
            <a:r>
              <a:rPr dirty="0" sz="950" spc="-25">
                <a:latin typeface="Segoe UI Emoji"/>
                <a:cs typeface="Segoe UI Emoji"/>
              </a:rPr>
              <a:t>on </a:t>
            </a:r>
            <a:r>
              <a:rPr dirty="0" sz="950">
                <a:latin typeface="Segoe UI Emoji"/>
                <a:cs typeface="Segoe UI Emoji"/>
              </a:rPr>
              <a:t>mass-market</a:t>
            </a:r>
            <a:r>
              <a:rPr dirty="0" sz="950" spc="280">
                <a:latin typeface="Segoe UI Emoji"/>
                <a:cs typeface="Segoe UI Emoji"/>
              </a:rPr>
              <a:t> </a:t>
            </a:r>
            <a:r>
              <a:rPr dirty="0" sz="950" spc="-25">
                <a:latin typeface="Segoe UI Emoji"/>
                <a:cs typeface="Segoe UI Emoji"/>
              </a:rPr>
              <a:t>EVs</a:t>
            </a:r>
            <a:endParaRPr sz="950">
              <a:latin typeface="Segoe UI Emoji"/>
              <a:cs typeface="Segoe UI Emoji"/>
            </a:endParaRPr>
          </a:p>
          <a:p>
            <a:pPr algn="ctr">
              <a:lnSpc>
                <a:spcPct val="100000"/>
              </a:lnSpc>
              <a:spcBef>
                <a:spcPts val="10"/>
              </a:spcBef>
            </a:pPr>
            <a:r>
              <a:rPr dirty="0" sz="950" spc="-30" b="1">
                <a:latin typeface="Tahoma"/>
                <a:cs typeface="Tahoma"/>
              </a:rPr>
              <a:t>Competitive</a:t>
            </a:r>
            <a:r>
              <a:rPr dirty="0" sz="950" spc="-25" b="1">
                <a:latin typeface="Tahoma"/>
                <a:cs typeface="Tahoma"/>
              </a:rPr>
              <a:t> </a:t>
            </a:r>
            <a:r>
              <a:rPr dirty="0" sz="950" spc="-35" b="1">
                <a:latin typeface="Tahoma"/>
                <a:cs typeface="Tahoma"/>
              </a:rPr>
              <a:t>Industry</a:t>
            </a:r>
            <a:r>
              <a:rPr dirty="0" sz="950" spc="-35">
                <a:latin typeface="Segoe UI Emoji"/>
                <a:cs typeface="Segoe UI Emoji"/>
              </a:rPr>
              <a:t>:</a:t>
            </a:r>
            <a:r>
              <a:rPr dirty="0" sz="950" spc="45">
                <a:latin typeface="Segoe UI Emoji"/>
                <a:cs typeface="Segoe UI Emoji"/>
              </a:rPr>
              <a:t> </a:t>
            </a:r>
            <a:r>
              <a:rPr dirty="0" sz="950" spc="50">
                <a:latin typeface="Segoe UI Emoji"/>
                <a:cs typeface="Segoe UI Emoji"/>
              </a:rPr>
              <a:t>Faces</a:t>
            </a:r>
            <a:r>
              <a:rPr dirty="0" sz="950" spc="-15">
                <a:latin typeface="Segoe UI Emoji"/>
                <a:cs typeface="Segoe UI Emoji"/>
              </a:rPr>
              <a:t> </a:t>
            </a:r>
            <a:r>
              <a:rPr dirty="0" sz="950">
                <a:latin typeface="Segoe UI Emoji"/>
                <a:cs typeface="Segoe UI Emoji"/>
              </a:rPr>
              <a:t>rivals</a:t>
            </a:r>
            <a:r>
              <a:rPr dirty="0" sz="950" spc="-15">
                <a:latin typeface="Segoe UI Emoji"/>
                <a:cs typeface="Segoe UI Emoji"/>
              </a:rPr>
              <a:t> </a:t>
            </a:r>
            <a:r>
              <a:rPr dirty="0" sz="950" spc="-20">
                <a:latin typeface="Segoe UI Emoji"/>
                <a:cs typeface="Segoe UI Emoji"/>
              </a:rPr>
              <a:t>like</a:t>
            </a:r>
            <a:endParaRPr sz="950">
              <a:latin typeface="Segoe UI Emoji"/>
              <a:cs typeface="Segoe UI Emoji"/>
            </a:endParaRPr>
          </a:p>
          <a:p>
            <a:pPr algn="ctr">
              <a:lnSpc>
                <a:spcPct val="100000"/>
              </a:lnSpc>
              <a:spcBef>
                <a:spcPts val="65"/>
              </a:spcBef>
            </a:pPr>
            <a:r>
              <a:rPr dirty="0" sz="950">
                <a:latin typeface="Segoe UI Emoji"/>
                <a:cs typeface="Segoe UI Emoji"/>
              </a:rPr>
              <a:t>CATL</a:t>
            </a:r>
            <a:r>
              <a:rPr dirty="0" sz="950" spc="45">
                <a:latin typeface="Segoe UI Emoji"/>
                <a:cs typeface="Segoe UI Emoji"/>
              </a:rPr>
              <a:t> </a:t>
            </a:r>
            <a:r>
              <a:rPr dirty="0" sz="950">
                <a:latin typeface="Segoe UI Emoji"/>
                <a:cs typeface="Segoe UI Emoji"/>
              </a:rPr>
              <a:t>C</a:t>
            </a:r>
            <a:r>
              <a:rPr dirty="0" sz="950" spc="-30">
                <a:latin typeface="Segoe UI Emoji"/>
                <a:cs typeface="Segoe UI Emoji"/>
              </a:rPr>
              <a:t> </a:t>
            </a:r>
            <a:r>
              <a:rPr dirty="0" sz="950" spc="-10">
                <a:latin typeface="Segoe UI Emoji"/>
                <a:cs typeface="Segoe UI Emoji"/>
              </a:rPr>
              <a:t>Panasonic</a:t>
            </a:r>
            <a:endParaRPr sz="950">
              <a:latin typeface="Segoe UI Emoji"/>
              <a:cs typeface="Segoe UI Emoji"/>
            </a:endParaRPr>
          </a:p>
          <a:p>
            <a:pPr algn="ctr" marL="3810">
              <a:lnSpc>
                <a:spcPct val="100000"/>
              </a:lnSpc>
              <a:spcBef>
                <a:spcPts val="60"/>
              </a:spcBef>
            </a:pPr>
            <a:r>
              <a:rPr dirty="0" sz="950" spc="-40" b="1">
                <a:latin typeface="Tahoma"/>
                <a:cs typeface="Tahoma"/>
              </a:rPr>
              <a:t>Brand</a:t>
            </a:r>
            <a:r>
              <a:rPr dirty="0" sz="950" b="1">
                <a:latin typeface="Tahoma"/>
                <a:cs typeface="Tahoma"/>
              </a:rPr>
              <a:t> </a:t>
            </a:r>
            <a:r>
              <a:rPr dirty="0" sz="950" spc="-25" b="1">
                <a:latin typeface="Tahoma"/>
                <a:cs typeface="Tahoma"/>
              </a:rPr>
              <a:t>Recognition</a:t>
            </a:r>
            <a:r>
              <a:rPr dirty="0" sz="950" spc="-25">
                <a:latin typeface="Segoe UI Emoji"/>
                <a:cs typeface="Segoe UI Emoji"/>
              </a:rPr>
              <a:t>:</a:t>
            </a:r>
            <a:r>
              <a:rPr dirty="0" sz="950" spc="15">
                <a:latin typeface="Segoe UI Emoji"/>
                <a:cs typeface="Segoe UI Emoji"/>
              </a:rPr>
              <a:t> </a:t>
            </a:r>
            <a:r>
              <a:rPr dirty="0" sz="950" spc="-10">
                <a:latin typeface="Segoe UI Emoji"/>
                <a:cs typeface="Segoe UI Emoji"/>
              </a:rPr>
              <a:t>Strong</a:t>
            </a:r>
            <a:r>
              <a:rPr dirty="0" sz="950" spc="-30">
                <a:latin typeface="Segoe UI Emoji"/>
                <a:cs typeface="Segoe UI Emoji"/>
              </a:rPr>
              <a:t> </a:t>
            </a:r>
            <a:r>
              <a:rPr dirty="0" sz="950">
                <a:latin typeface="Segoe UI Emoji"/>
                <a:cs typeface="Segoe UI Emoji"/>
              </a:rPr>
              <a:t>in</a:t>
            </a:r>
            <a:r>
              <a:rPr dirty="0" sz="950" spc="-25">
                <a:latin typeface="Segoe UI Emoji"/>
                <a:cs typeface="Segoe UI Emoji"/>
              </a:rPr>
              <a:t> </a:t>
            </a:r>
            <a:r>
              <a:rPr dirty="0" sz="950">
                <a:latin typeface="Segoe UI Emoji"/>
                <a:cs typeface="Segoe UI Emoji"/>
              </a:rPr>
              <a:t>B2B</a:t>
            </a:r>
            <a:r>
              <a:rPr dirty="0" sz="950" spc="5">
                <a:latin typeface="Segoe UI Emoji"/>
                <a:cs typeface="Segoe UI Emoji"/>
              </a:rPr>
              <a:t> </a:t>
            </a:r>
            <a:r>
              <a:rPr dirty="0" sz="950" spc="-25">
                <a:latin typeface="Segoe UI Emoji"/>
                <a:cs typeface="Segoe UI Emoji"/>
              </a:rPr>
              <a:t>but</a:t>
            </a:r>
            <a:endParaRPr sz="950">
              <a:latin typeface="Segoe UI Emoji"/>
              <a:cs typeface="Segoe UI Emoji"/>
            </a:endParaRPr>
          </a:p>
          <a:p>
            <a:pPr algn="ctr">
              <a:lnSpc>
                <a:spcPct val="100000"/>
              </a:lnSpc>
              <a:spcBef>
                <a:spcPts val="60"/>
              </a:spcBef>
            </a:pPr>
            <a:r>
              <a:rPr dirty="0" sz="950" spc="20">
                <a:latin typeface="Segoe UI Emoji"/>
                <a:cs typeface="Segoe UI Emoji"/>
              </a:rPr>
              <a:t>lacks</a:t>
            </a:r>
            <a:r>
              <a:rPr dirty="0" sz="950" spc="65">
                <a:latin typeface="Segoe UI Emoji"/>
                <a:cs typeface="Segoe UI Emoji"/>
              </a:rPr>
              <a:t> </a:t>
            </a:r>
            <a:r>
              <a:rPr dirty="0" sz="950" spc="20">
                <a:latin typeface="Segoe UI Emoji"/>
                <a:cs typeface="Segoe UI Emoji"/>
              </a:rPr>
              <a:t>Ferrari’s</a:t>
            </a:r>
            <a:r>
              <a:rPr dirty="0" sz="950" spc="70">
                <a:latin typeface="Segoe UI Emoji"/>
                <a:cs typeface="Segoe UI Emoji"/>
              </a:rPr>
              <a:t> </a:t>
            </a:r>
            <a:r>
              <a:rPr dirty="0" sz="950" spc="-10">
                <a:latin typeface="Segoe UI Emoji"/>
                <a:cs typeface="Segoe UI Emoji"/>
              </a:rPr>
              <a:t>prestige</a:t>
            </a:r>
            <a:endParaRPr sz="950">
              <a:latin typeface="Segoe UI Emoji"/>
              <a:cs typeface="Segoe UI Emoji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6286500" y="1162050"/>
            <a:ext cx="2466975" cy="1304925"/>
          </a:xfrm>
          <a:prstGeom prst="rect">
            <a:avLst/>
          </a:prstGeom>
          <a:solidFill>
            <a:srgbClr val="D9D9D9"/>
          </a:solidFill>
          <a:ln w="19050">
            <a:solidFill>
              <a:srgbClr val="00AF50"/>
            </a:solidFill>
          </a:ln>
        </p:spPr>
        <p:txBody>
          <a:bodyPr wrap="square" lIns="0" tIns="107950" rIns="0" bIns="0" rtlCol="0" vert="horz">
            <a:spAutoFit/>
          </a:bodyPr>
          <a:lstStyle/>
          <a:p>
            <a:pPr algn="ctr" marL="16510">
              <a:lnSpc>
                <a:spcPct val="100000"/>
              </a:lnSpc>
              <a:spcBef>
                <a:spcPts val="850"/>
              </a:spcBef>
            </a:pPr>
            <a:r>
              <a:rPr dirty="0" sz="1100" spc="-70" b="1">
                <a:latin typeface="Tahoma"/>
                <a:cs typeface="Tahoma"/>
              </a:rPr>
              <a:t>Ferrari</a:t>
            </a:r>
            <a:r>
              <a:rPr dirty="0" sz="1100" spc="-65" b="1">
                <a:latin typeface="Tahoma"/>
                <a:cs typeface="Tahoma"/>
              </a:rPr>
              <a:t> </a:t>
            </a:r>
            <a:r>
              <a:rPr dirty="0" sz="1100" spc="-20" b="1">
                <a:latin typeface="Tahoma"/>
                <a:cs typeface="Tahoma"/>
              </a:rPr>
              <a:t>Gain</a:t>
            </a:r>
            <a:endParaRPr sz="1100">
              <a:latin typeface="Tahoma"/>
              <a:cs typeface="Tahoma"/>
            </a:endParaRPr>
          </a:p>
          <a:p>
            <a:pPr algn="ctr" marL="108585" marR="83185">
              <a:lnSpc>
                <a:spcPts val="1200"/>
              </a:lnSpc>
              <a:spcBef>
                <a:spcPts val="20"/>
              </a:spcBef>
            </a:pPr>
            <a:r>
              <a:rPr dirty="0" sz="950">
                <a:latin typeface="Segoe UI Emoji"/>
                <a:cs typeface="Segoe UI Emoji"/>
              </a:rPr>
              <a:t>Direct</a:t>
            </a:r>
            <a:r>
              <a:rPr dirty="0" sz="950" spc="-15">
                <a:latin typeface="Segoe UI Emoji"/>
                <a:cs typeface="Segoe UI Emoji"/>
              </a:rPr>
              <a:t> </a:t>
            </a:r>
            <a:r>
              <a:rPr dirty="0" sz="950">
                <a:latin typeface="Segoe UI Emoji"/>
                <a:cs typeface="Segoe UI Emoji"/>
              </a:rPr>
              <a:t>control</a:t>
            </a:r>
            <a:r>
              <a:rPr dirty="0" sz="950" spc="-35">
                <a:latin typeface="Segoe UI Emoji"/>
                <a:cs typeface="Segoe UI Emoji"/>
              </a:rPr>
              <a:t> </a:t>
            </a:r>
            <a:r>
              <a:rPr dirty="0" sz="950">
                <a:latin typeface="Segoe UI Emoji"/>
                <a:cs typeface="Segoe UI Emoji"/>
              </a:rPr>
              <a:t>over</a:t>
            </a:r>
            <a:r>
              <a:rPr dirty="0" sz="950" spc="25">
                <a:latin typeface="Segoe UI Emoji"/>
                <a:cs typeface="Segoe UI Emoji"/>
              </a:rPr>
              <a:t> </a:t>
            </a:r>
            <a:r>
              <a:rPr dirty="0" sz="950" spc="-45" b="1">
                <a:latin typeface="Tahoma"/>
                <a:cs typeface="Tahoma"/>
              </a:rPr>
              <a:t>battery</a:t>
            </a:r>
            <a:r>
              <a:rPr dirty="0" sz="950" spc="-55" b="1">
                <a:latin typeface="Tahoma"/>
                <a:cs typeface="Tahoma"/>
              </a:rPr>
              <a:t> </a:t>
            </a:r>
            <a:r>
              <a:rPr dirty="0" sz="950" spc="-20" b="1">
                <a:latin typeface="Tahoma"/>
                <a:cs typeface="Tahoma"/>
              </a:rPr>
              <a:t>tech</a:t>
            </a:r>
            <a:r>
              <a:rPr dirty="0" sz="950" spc="30" b="1">
                <a:latin typeface="Tahoma"/>
                <a:cs typeface="Tahoma"/>
              </a:rPr>
              <a:t> </a:t>
            </a:r>
            <a:r>
              <a:rPr dirty="0" sz="950" spc="170" b="1">
                <a:latin typeface="Tahoma"/>
                <a:cs typeface="Tahoma"/>
              </a:rPr>
              <a:t>s</a:t>
            </a:r>
            <a:r>
              <a:rPr dirty="0" sz="950" spc="-85" b="1">
                <a:latin typeface="Tahoma"/>
                <a:cs typeface="Tahoma"/>
              </a:rPr>
              <a:t> </a:t>
            </a:r>
            <a:r>
              <a:rPr dirty="0" sz="950" spc="-10" b="1">
                <a:latin typeface="Tahoma"/>
                <a:cs typeface="Tahoma"/>
              </a:rPr>
              <a:t>supply chain</a:t>
            </a:r>
            <a:endParaRPr sz="950">
              <a:latin typeface="Tahoma"/>
              <a:cs typeface="Tahoma"/>
            </a:endParaRPr>
          </a:p>
          <a:p>
            <a:pPr algn="ctr" marL="12700">
              <a:lnSpc>
                <a:spcPct val="100000"/>
              </a:lnSpc>
              <a:spcBef>
                <a:spcPts val="15"/>
              </a:spcBef>
            </a:pPr>
            <a:r>
              <a:rPr dirty="0" sz="950" spc="-10" b="1">
                <a:latin typeface="Tahoma"/>
                <a:cs typeface="Tahoma"/>
              </a:rPr>
              <a:t>Custom</a:t>
            </a:r>
            <a:r>
              <a:rPr dirty="0" sz="950" spc="-50" b="1">
                <a:latin typeface="Tahoma"/>
                <a:cs typeface="Tahoma"/>
              </a:rPr>
              <a:t> </a:t>
            </a:r>
            <a:r>
              <a:rPr dirty="0" sz="950" spc="-60" b="1">
                <a:latin typeface="Tahoma"/>
                <a:cs typeface="Tahoma"/>
              </a:rPr>
              <a:t>high-</a:t>
            </a:r>
            <a:r>
              <a:rPr dirty="0" sz="950" spc="-25" b="1">
                <a:latin typeface="Tahoma"/>
                <a:cs typeface="Tahoma"/>
              </a:rPr>
              <a:t>performance</a:t>
            </a:r>
            <a:r>
              <a:rPr dirty="0" sz="950" spc="-20" b="1">
                <a:latin typeface="Tahoma"/>
                <a:cs typeface="Tahoma"/>
              </a:rPr>
              <a:t> </a:t>
            </a:r>
            <a:r>
              <a:rPr dirty="0" sz="950" spc="-55" b="1">
                <a:latin typeface="Tahoma"/>
                <a:cs typeface="Tahoma"/>
              </a:rPr>
              <a:t>EV</a:t>
            </a:r>
            <a:r>
              <a:rPr dirty="0" sz="950" spc="5" b="1">
                <a:latin typeface="Tahoma"/>
                <a:cs typeface="Tahoma"/>
              </a:rPr>
              <a:t> </a:t>
            </a:r>
            <a:r>
              <a:rPr dirty="0" sz="950" spc="-10" b="1">
                <a:latin typeface="Tahoma"/>
                <a:cs typeface="Tahoma"/>
              </a:rPr>
              <a:t>batteries</a:t>
            </a:r>
            <a:endParaRPr sz="950">
              <a:latin typeface="Tahoma"/>
              <a:cs typeface="Tahoma"/>
            </a:endParaRPr>
          </a:p>
          <a:p>
            <a:pPr algn="ctr" marL="15240">
              <a:lnSpc>
                <a:spcPct val="100000"/>
              </a:lnSpc>
              <a:spcBef>
                <a:spcPts val="60"/>
              </a:spcBef>
            </a:pPr>
            <a:r>
              <a:rPr dirty="0" sz="950" spc="10">
                <a:latin typeface="Segoe UI Emoji"/>
                <a:cs typeface="Segoe UI Emoji"/>
              </a:rPr>
              <a:t>for</a:t>
            </a:r>
            <a:r>
              <a:rPr dirty="0" sz="950" spc="70">
                <a:latin typeface="Segoe UI Emoji"/>
                <a:cs typeface="Segoe UI Emoji"/>
              </a:rPr>
              <a:t> </a:t>
            </a:r>
            <a:r>
              <a:rPr dirty="0" sz="950" spc="10">
                <a:latin typeface="Segoe UI Emoji"/>
                <a:cs typeface="Segoe UI Emoji"/>
              </a:rPr>
              <a:t>Ferrari’s</a:t>
            </a:r>
            <a:r>
              <a:rPr dirty="0" sz="950" spc="-15">
                <a:latin typeface="Segoe UI Emoji"/>
                <a:cs typeface="Segoe UI Emoji"/>
              </a:rPr>
              <a:t> </a:t>
            </a:r>
            <a:r>
              <a:rPr dirty="0" sz="950" spc="-10">
                <a:latin typeface="Segoe UI Emoji"/>
                <a:cs typeface="Segoe UI Emoji"/>
              </a:rPr>
              <a:t>standards</a:t>
            </a:r>
            <a:endParaRPr sz="950">
              <a:latin typeface="Segoe UI Emoji"/>
              <a:cs typeface="Segoe UI Emoji"/>
            </a:endParaRPr>
          </a:p>
          <a:p>
            <a:pPr algn="ctr" marL="8255">
              <a:lnSpc>
                <a:spcPct val="100000"/>
              </a:lnSpc>
              <a:spcBef>
                <a:spcPts val="60"/>
              </a:spcBef>
            </a:pPr>
            <a:r>
              <a:rPr dirty="0" sz="950">
                <a:latin typeface="Segoe UI Emoji"/>
                <a:cs typeface="Segoe UI Emoji"/>
              </a:rPr>
              <a:t>Faster transition</a:t>
            </a:r>
            <a:r>
              <a:rPr dirty="0" sz="950" spc="25">
                <a:latin typeface="Segoe UI Emoji"/>
                <a:cs typeface="Segoe UI Emoji"/>
              </a:rPr>
              <a:t> </a:t>
            </a:r>
            <a:r>
              <a:rPr dirty="0" sz="950" spc="-35">
                <a:latin typeface="Segoe UI Emoji"/>
                <a:cs typeface="Segoe UI Emoji"/>
              </a:rPr>
              <a:t>to</a:t>
            </a:r>
            <a:r>
              <a:rPr dirty="0" sz="950" spc="40">
                <a:latin typeface="Segoe UI Emoji"/>
                <a:cs typeface="Segoe UI Emoji"/>
              </a:rPr>
              <a:t> </a:t>
            </a:r>
            <a:r>
              <a:rPr dirty="0" sz="950" spc="-45" b="1">
                <a:latin typeface="Tahoma"/>
                <a:cs typeface="Tahoma"/>
              </a:rPr>
              <a:t>luxury</a:t>
            </a:r>
            <a:r>
              <a:rPr dirty="0" sz="950" spc="75" b="1">
                <a:latin typeface="Tahoma"/>
                <a:cs typeface="Tahoma"/>
              </a:rPr>
              <a:t> </a:t>
            </a:r>
            <a:r>
              <a:rPr dirty="0" sz="950" spc="-40" b="1">
                <a:latin typeface="Tahoma"/>
                <a:cs typeface="Tahoma"/>
              </a:rPr>
              <a:t>EVs</a:t>
            </a:r>
            <a:r>
              <a:rPr dirty="0" sz="950" spc="50" b="1">
                <a:latin typeface="Tahoma"/>
                <a:cs typeface="Tahoma"/>
              </a:rPr>
              <a:t> </a:t>
            </a:r>
            <a:r>
              <a:rPr dirty="0" sz="950" spc="-10" b="1">
                <a:latin typeface="Tahoma"/>
                <a:cs typeface="Tahoma"/>
              </a:rPr>
              <a:t>without</a:t>
            </a:r>
            <a:endParaRPr sz="950">
              <a:latin typeface="Tahoma"/>
              <a:cs typeface="Tahoma"/>
            </a:endParaRPr>
          </a:p>
          <a:p>
            <a:pPr algn="ctr" marL="6350">
              <a:lnSpc>
                <a:spcPct val="100000"/>
              </a:lnSpc>
              <a:spcBef>
                <a:spcPts val="65"/>
              </a:spcBef>
            </a:pPr>
            <a:r>
              <a:rPr dirty="0" sz="950" spc="-45" b="1">
                <a:latin typeface="Tahoma"/>
                <a:cs typeface="Tahoma"/>
              </a:rPr>
              <a:t>relying</a:t>
            </a:r>
            <a:r>
              <a:rPr dirty="0" sz="950" spc="5" b="1">
                <a:latin typeface="Tahoma"/>
                <a:cs typeface="Tahoma"/>
              </a:rPr>
              <a:t> </a:t>
            </a:r>
            <a:r>
              <a:rPr dirty="0" sz="950" spc="-65" b="1">
                <a:latin typeface="Tahoma"/>
                <a:cs typeface="Tahoma"/>
              </a:rPr>
              <a:t>on</a:t>
            </a:r>
            <a:r>
              <a:rPr dirty="0" sz="950" spc="20" b="1">
                <a:latin typeface="Tahoma"/>
                <a:cs typeface="Tahoma"/>
              </a:rPr>
              <a:t> </a:t>
            </a:r>
            <a:r>
              <a:rPr dirty="0" sz="950" spc="-35" b="1">
                <a:latin typeface="Tahoma"/>
                <a:cs typeface="Tahoma"/>
              </a:rPr>
              <a:t>multiple</a:t>
            </a:r>
            <a:r>
              <a:rPr dirty="0" sz="950" spc="-45" b="1">
                <a:latin typeface="Tahoma"/>
                <a:cs typeface="Tahoma"/>
              </a:rPr>
              <a:t> </a:t>
            </a:r>
            <a:r>
              <a:rPr dirty="0" sz="950" spc="-10" b="1">
                <a:latin typeface="Tahoma"/>
                <a:cs typeface="Tahoma"/>
              </a:rPr>
              <a:t>suppliers</a:t>
            </a:r>
            <a:endParaRPr sz="950">
              <a:latin typeface="Tahoma"/>
              <a:cs typeface="Tahoma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7343775" y="5153025"/>
            <a:ext cx="4476750" cy="771525"/>
          </a:xfrm>
          <a:prstGeom prst="rect">
            <a:avLst/>
          </a:prstGeom>
          <a:solidFill>
            <a:srgbClr val="F8DD01"/>
          </a:solidFill>
          <a:ln w="19050">
            <a:solidFill>
              <a:srgbClr val="CF152C"/>
            </a:solidFill>
          </a:ln>
        </p:spPr>
        <p:txBody>
          <a:bodyPr wrap="square" lIns="0" tIns="140335" rIns="0" bIns="0" rtlCol="0" vert="horz">
            <a:spAutoFit/>
          </a:bodyPr>
          <a:lstStyle/>
          <a:p>
            <a:pPr algn="ctr" marL="172085" marR="157480">
              <a:lnSpc>
                <a:spcPct val="99500"/>
              </a:lnSpc>
              <a:spcBef>
                <a:spcPts val="1105"/>
              </a:spcBef>
            </a:pPr>
            <a:r>
              <a:rPr dirty="0" sz="1100" spc="-75" b="1">
                <a:latin typeface="Tahoma"/>
                <a:cs typeface="Tahoma"/>
              </a:rPr>
              <a:t>Ferrari</a:t>
            </a:r>
            <a:r>
              <a:rPr dirty="0" sz="1100" spc="-70" b="1">
                <a:latin typeface="Tahoma"/>
                <a:cs typeface="Tahoma"/>
              </a:rPr>
              <a:t> </a:t>
            </a:r>
            <a:r>
              <a:rPr dirty="0" sz="1100" spc="-55" b="1">
                <a:latin typeface="Tahoma"/>
                <a:cs typeface="Tahoma"/>
              </a:rPr>
              <a:t>partners</a:t>
            </a:r>
            <a:r>
              <a:rPr dirty="0" sz="1100" spc="-130" b="1">
                <a:latin typeface="Tahoma"/>
                <a:cs typeface="Tahoma"/>
              </a:rPr>
              <a:t> </a:t>
            </a:r>
            <a:r>
              <a:rPr dirty="0" sz="1100" spc="-90" b="1">
                <a:latin typeface="Tahoma"/>
                <a:cs typeface="Tahoma"/>
              </a:rPr>
              <a:t>with</a:t>
            </a:r>
            <a:r>
              <a:rPr dirty="0" sz="1100" spc="-40" b="1">
                <a:latin typeface="Tahoma"/>
                <a:cs typeface="Tahoma"/>
              </a:rPr>
              <a:t> </a:t>
            </a:r>
            <a:r>
              <a:rPr dirty="0" sz="1100" spc="-55" b="1">
                <a:latin typeface="Tahoma"/>
                <a:cs typeface="Tahoma"/>
              </a:rPr>
              <a:t>SK</a:t>
            </a:r>
            <a:r>
              <a:rPr dirty="0" sz="1100" spc="-95" b="1">
                <a:latin typeface="Tahoma"/>
                <a:cs typeface="Tahoma"/>
              </a:rPr>
              <a:t> </a:t>
            </a:r>
            <a:r>
              <a:rPr dirty="0" sz="1100" spc="-50" b="1">
                <a:latin typeface="Tahoma"/>
                <a:cs typeface="Tahoma"/>
              </a:rPr>
              <a:t>On,</a:t>
            </a:r>
            <a:r>
              <a:rPr dirty="0" sz="1100" spc="-30" b="1">
                <a:latin typeface="Tahoma"/>
                <a:cs typeface="Tahoma"/>
              </a:rPr>
              <a:t> </a:t>
            </a:r>
            <a:r>
              <a:rPr dirty="0" sz="1100" spc="-80" b="1">
                <a:latin typeface="Tahoma"/>
                <a:cs typeface="Tahoma"/>
              </a:rPr>
              <a:t>relying</a:t>
            </a:r>
            <a:r>
              <a:rPr dirty="0" sz="1100" spc="-35" b="1">
                <a:latin typeface="Tahoma"/>
                <a:cs typeface="Tahoma"/>
              </a:rPr>
              <a:t> </a:t>
            </a:r>
            <a:r>
              <a:rPr dirty="0" sz="1100" spc="-75" b="1">
                <a:latin typeface="Tahoma"/>
                <a:cs typeface="Tahoma"/>
              </a:rPr>
              <a:t>on</a:t>
            </a:r>
            <a:r>
              <a:rPr dirty="0" sz="1100" spc="-125" b="1">
                <a:latin typeface="Tahoma"/>
                <a:cs typeface="Tahoma"/>
              </a:rPr>
              <a:t> </a:t>
            </a:r>
            <a:r>
              <a:rPr dirty="0" sz="1100" spc="-75" b="1">
                <a:latin typeface="Tahoma"/>
                <a:cs typeface="Tahoma"/>
              </a:rPr>
              <a:t>new</a:t>
            </a:r>
            <a:r>
              <a:rPr dirty="0" sz="1100" spc="-100" b="1">
                <a:latin typeface="Tahoma"/>
                <a:cs typeface="Tahoma"/>
              </a:rPr>
              <a:t> </a:t>
            </a:r>
            <a:r>
              <a:rPr dirty="0" sz="1100" spc="-35" b="1">
                <a:latin typeface="Tahoma"/>
                <a:cs typeface="Tahoma"/>
              </a:rPr>
              <a:t>EV</a:t>
            </a:r>
            <a:r>
              <a:rPr dirty="0" sz="1100" spc="-90" b="1">
                <a:latin typeface="Tahoma"/>
                <a:cs typeface="Tahoma"/>
              </a:rPr>
              <a:t> </a:t>
            </a:r>
            <a:r>
              <a:rPr dirty="0" sz="1100" spc="-85" b="1">
                <a:latin typeface="Tahoma"/>
                <a:cs typeface="Tahoma"/>
              </a:rPr>
              <a:t>battery</a:t>
            </a:r>
            <a:r>
              <a:rPr dirty="0" sz="1100" spc="-100" b="1">
                <a:latin typeface="Tahoma"/>
                <a:cs typeface="Tahoma"/>
              </a:rPr>
              <a:t> </a:t>
            </a:r>
            <a:r>
              <a:rPr dirty="0" sz="1100" spc="-40" b="1">
                <a:latin typeface="Tahoma"/>
                <a:cs typeface="Tahoma"/>
              </a:rPr>
              <a:t>technology, </a:t>
            </a:r>
            <a:r>
              <a:rPr dirty="0" sz="1100" spc="-50" b="1">
                <a:latin typeface="Tahoma"/>
                <a:cs typeface="Tahoma"/>
              </a:rPr>
              <a:t>and</a:t>
            </a:r>
            <a:r>
              <a:rPr dirty="0" sz="1100" spc="-135" b="1">
                <a:latin typeface="Tahoma"/>
                <a:cs typeface="Tahoma"/>
              </a:rPr>
              <a:t> </a:t>
            </a:r>
            <a:r>
              <a:rPr dirty="0" sz="1100" spc="-30" b="1">
                <a:latin typeface="Tahoma"/>
                <a:cs typeface="Tahoma"/>
              </a:rPr>
              <a:t>also </a:t>
            </a:r>
            <a:r>
              <a:rPr dirty="0" sz="1100" spc="-70" b="1">
                <a:latin typeface="Tahoma"/>
                <a:cs typeface="Tahoma"/>
              </a:rPr>
              <a:t>strengthens</a:t>
            </a:r>
            <a:r>
              <a:rPr dirty="0" sz="1100" spc="-45" b="1">
                <a:latin typeface="Tahoma"/>
                <a:cs typeface="Tahoma"/>
              </a:rPr>
              <a:t> </a:t>
            </a:r>
            <a:r>
              <a:rPr dirty="0" sz="1100" spc="-55" b="1">
                <a:latin typeface="Tahoma"/>
                <a:cs typeface="Tahoma"/>
              </a:rPr>
              <a:t>supply</a:t>
            </a:r>
            <a:r>
              <a:rPr dirty="0" sz="1100" spc="-20" b="1">
                <a:latin typeface="Tahoma"/>
                <a:cs typeface="Tahoma"/>
              </a:rPr>
              <a:t> </a:t>
            </a:r>
            <a:r>
              <a:rPr dirty="0" sz="1100" spc="-60" b="1">
                <a:latin typeface="Tahoma"/>
                <a:cs typeface="Tahoma"/>
              </a:rPr>
              <a:t>chain</a:t>
            </a:r>
            <a:r>
              <a:rPr dirty="0" sz="1100" spc="-40" b="1">
                <a:latin typeface="Tahoma"/>
                <a:cs typeface="Tahoma"/>
              </a:rPr>
              <a:t> </a:t>
            </a:r>
            <a:r>
              <a:rPr dirty="0" sz="1100" spc="-60" b="1">
                <a:latin typeface="Tahoma"/>
                <a:cs typeface="Tahoma"/>
              </a:rPr>
              <a:t>control</a:t>
            </a:r>
            <a:r>
              <a:rPr dirty="0" sz="1100" spc="-20" b="1">
                <a:latin typeface="Tahoma"/>
                <a:cs typeface="Tahoma"/>
              </a:rPr>
              <a:t> </a:t>
            </a:r>
            <a:r>
              <a:rPr dirty="0" sz="1100" spc="-70" b="1">
                <a:latin typeface="Tahoma"/>
                <a:cs typeface="Tahoma"/>
              </a:rPr>
              <a:t>to</a:t>
            </a:r>
            <a:r>
              <a:rPr dirty="0" sz="1100" spc="-114" b="1">
                <a:latin typeface="Tahoma"/>
                <a:cs typeface="Tahoma"/>
              </a:rPr>
              <a:t> </a:t>
            </a:r>
            <a:r>
              <a:rPr dirty="0" sz="1100" spc="-40" b="1">
                <a:latin typeface="Tahoma"/>
                <a:cs typeface="Tahoma"/>
              </a:rPr>
              <a:t>accelerate</a:t>
            </a:r>
            <a:r>
              <a:rPr dirty="0" sz="1100" spc="-90" b="1">
                <a:latin typeface="Tahoma"/>
                <a:cs typeface="Tahoma"/>
              </a:rPr>
              <a:t> </a:t>
            </a:r>
            <a:r>
              <a:rPr dirty="0" sz="1100" spc="-10" b="1">
                <a:latin typeface="Tahoma"/>
                <a:cs typeface="Tahoma"/>
              </a:rPr>
              <a:t>high- </a:t>
            </a:r>
            <a:r>
              <a:rPr dirty="0" sz="1100" spc="-60" b="1">
                <a:latin typeface="Tahoma"/>
                <a:cs typeface="Tahoma"/>
              </a:rPr>
              <a:t>performance</a:t>
            </a:r>
            <a:r>
              <a:rPr dirty="0" sz="1100" b="1">
                <a:latin typeface="Tahoma"/>
                <a:cs typeface="Tahoma"/>
              </a:rPr>
              <a:t> </a:t>
            </a:r>
            <a:r>
              <a:rPr dirty="0" sz="1100" spc="-10" b="1">
                <a:latin typeface="Tahoma"/>
                <a:cs typeface="Tahoma"/>
              </a:rPr>
              <a:t>electrification.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7" name="object 17" descr=""/>
          <p:cNvSpPr/>
          <p:nvPr/>
        </p:nvSpPr>
        <p:spPr>
          <a:xfrm>
            <a:off x="6181725" y="1019175"/>
            <a:ext cx="5377180" cy="0"/>
          </a:xfrm>
          <a:custGeom>
            <a:avLst/>
            <a:gdLst/>
            <a:ahLst/>
            <a:cxnLst/>
            <a:rect l="l" t="t" r="r" b="b"/>
            <a:pathLst>
              <a:path w="5377180" h="0">
                <a:moveTo>
                  <a:pt x="0" y="0"/>
                </a:moveTo>
                <a:lnTo>
                  <a:pt x="537718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 descr=""/>
          <p:cNvSpPr txBox="1"/>
          <p:nvPr/>
        </p:nvSpPr>
        <p:spPr>
          <a:xfrm>
            <a:off x="9105900" y="1190625"/>
            <a:ext cx="2447925" cy="1295400"/>
          </a:xfrm>
          <a:prstGeom prst="rect">
            <a:avLst/>
          </a:prstGeom>
          <a:solidFill>
            <a:srgbClr val="D9D9D9"/>
          </a:solidFill>
          <a:ln w="19050">
            <a:solidFill>
              <a:srgbClr val="00AF50"/>
            </a:solidFill>
          </a:ln>
        </p:spPr>
        <p:txBody>
          <a:bodyPr wrap="square" lIns="0" tIns="102870" rIns="0" bIns="0" rtlCol="0" vert="horz">
            <a:spAutoFit/>
          </a:bodyPr>
          <a:lstStyle/>
          <a:p>
            <a:pPr algn="ctr" marL="19050">
              <a:lnSpc>
                <a:spcPct val="100000"/>
              </a:lnSpc>
              <a:spcBef>
                <a:spcPts val="810"/>
              </a:spcBef>
            </a:pPr>
            <a:r>
              <a:rPr dirty="0" sz="1100" spc="-60" b="1">
                <a:latin typeface="Tahoma"/>
                <a:cs typeface="Tahoma"/>
              </a:rPr>
              <a:t>SK</a:t>
            </a:r>
            <a:r>
              <a:rPr dirty="0" sz="1100" spc="-110" b="1">
                <a:latin typeface="Tahoma"/>
                <a:cs typeface="Tahoma"/>
              </a:rPr>
              <a:t> </a:t>
            </a:r>
            <a:r>
              <a:rPr dirty="0" sz="1100" spc="-45" b="1">
                <a:latin typeface="Tahoma"/>
                <a:cs typeface="Tahoma"/>
              </a:rPr>
              <a:t>On</a:t>
            </a:r>
            <a:r>
              <a:rPr dirty="0" sz="1100" spc="-140" b="1">
                <a:latin typeface="Tahoma"/>
                <a:cs typeface="Tahoma"/>
              </a:rPr>
              <a:t> </a:t>
            </a:r>
            <a:r>
              <a:rPr dirty="0" sz="1100" spc="-20" b="1">
                <a:latin typeface="Tahoma"/>
                <a:cs typeface="Tahoma"/>
              </a:rPr>
              <a:t>Gain</a:t>
            </a:r>
            <a:endParaRPr sz="1100">
              <a:latin typeface="Tahoma"/>
              <a:cs typeface="Tahoma"/>
            </a:endParaRPr>
          </a:p>
          <a:p>
            <a:pPr marL="529590" marR="91440" indent="-414020">
              <a:lnSpc>
                <a:spcPts val="1200"/>
              </a:lnSpc>
              <a:spcBef>
                <a:spcPts val="20"/>
              </a:spcBef>
            </a:pPr>
            <a:r>
              <a:rPr dirty="0" sz="950">
                <a:latin typeface="Segoe UI Emoji"/>
                <a:cs typeface="Segoe UI Emoji"/>
              </a:rPr>
              <a:t>Entry</a:t>
            </a:r>
            <a:r>
              <a:rPr dirty="0" sz="950" spc="-60">
                <a:latin typeface="Segoe UI Emoji"/>
                <a:cs typeface="Segoe UI Emoji"/>
              </a:rPr>
              <a:t> </a:t>
            </a:r>
            <a:r>
              <a:rPr dirty="0" sz="950">
                <a:latin typeface="Segoe UI Emoji"/>
                <a:cs typeface="Segoe UI Emoji"/>
              </a:rPr>
              <a:t>into</a:t>
            </a:r>
            <a:r>
              <a:rPr dirty="0" sz="950" spc="15">
                <a:latin typeface="Segoe UI Emoji"/>
                <a:cs typeface="Segoe UI Emoji"/>
              </a:rPr>
              <a:t> </a:t>
            </a:r>
            <a:r>
              <a:rPr dirty="0" sz="950" spc="-65" b="1">
                <a:latin typeface="Tahoma"/>
                <a:cs typeface="Tahoma"/>
              </a:rPr>
              <a:t>high-</a:t>
            </a:r>
            <a:r>
              <a:rPr dirty="0" sz="950" spc="-25" b="1">
                <a:latin typeface="Tahoma"/>
                <a:cs typeface="Tahoma"/>
              </a:rPr>
              <a:t>performance</a:t>
            </a:r>
            <a:r>
              <a:rPr dirty="0" sz="950" spc="-20" b="1">
                <a:latin typeface="Tahoma"/>
                <a:cs typeface="Tahoma"/>
              </a:rPr>
              <a:t> </a:t>
            </a:r>
            <a:r>
              <a:rPr dirty="0" sz="950" spc="-55" b="1">
                <a:latin typeface="Tahoma"/>
                <a:cs typeface="Tahoma"/>
              </a:rPr>
              <a:t>EV</a:t>
            </a:r>
            <a:r>
              <a:rPr dirty="0" sz="950" spc="5" b="1">
                <a:latin typeface="Tahoma"/>
                <a:cs typeface="Tahoma"/>
              </a:rPr>
              <a:t> </a:t>
            </a:r>
            <a:r>
              <a:rPr dirty="0" sz="950" spc="-10" b="1">
                <a:latin typeface="Tahoma"/>
                <a:cs typeface="Tahoma"/>
              </a:rPr>
              <a:t>market</a:t>
            </a:r>
            <a:r>
              <a:rPr dirty="0" sz="950" spc="-10">
                <a:latin typeface="Segoe UI Emoji"/>
                <a:cs typeface="Segoe UI Emoji"/>
              </a:rPr>
              <a:t>, </a:t>
            </a:r>
            <a:r>
              <a:rPr dirty="0" sz="950">
                <a:latin typeface="Segoe UI Emoji"/>
                <a:cs typeface="Segoe UI Emoji"/>
              </a:rPr>
              <a:t>strengthening</a:t>
            </a:r>
            <a:r>
              <a:rPr dirty="0" sz="950" spc="-25">
                <a:latin typeface="Segoe UI Emoji"/>
                <a:cs typeface="Segoe UI Emoji"/>
              </a:rPr>
              <a:t> </a:t>
            </a:r>
            <a:r>
              <a:rPr dirty="0" sz="950">
                <a:latin typeface="Segoe UI Emoji"/>
                <a:cs typeface="Segoe UI Emoji"/>
              </a:rPr>
              <a:t>its</a:t>
            </a:r>
            <a:r>
              <a:rPr dirty="0" sz="950" spc="60">
                <a:latin typeface="Segoe UI Emoji"/>
                <a:cs typeface="Segoe UI Emoji"/>
              </a:rPr>
              <a:t> </a:t>
            </a:r>
            <a:r>
              <a:rPr dirty="0" sz="950" spc="-10">
                <a:latin typeface="Segoe UI Emoji"/>
                <a:cs typeface="Segoe UI Emoji"/>
              </a:rPr>
              <a:t>portfolio</a:t>
            </a:r>
            <a:endParaRPr sz="950">
              <a:latin typeface="Segoe UI Emoji"/>
              <a:cs typeface="Segoe UI Emoji"/>
            </a:endParaRPr>
          </a:p>
          <a:p>
            <a:pPr marL="149225">
              <a:lnSpc>
                <a:spcPct val="100000"/>
              </a:lnSpc>
              <a:spcBef>
                <a:spcPts val="15"/>
              </a:spcBef>
            </a:pPr>
            <a:r>
              <a:rPr dirty="0" sz="950">
                <a:latin typeface="Segoe UI Emoji"/>
                <a:cs typeface="Segoe UI Emoji"/>
              </a:rPr>
              <a:t>Collaboration</a:t>
            </a:r>
            <a:r>
              <a:rPr dirty="0" sz="950" spc="10">
                <a:latin typeface="Segoe UI Emoji"/>
                <a:cs typeface="Segoe UI Emoji"/>
              </a:rPr>
              <a:t> </a:t>
            </a:r>
            <a:r>
              <a:rPr dirty="0" sz="950">
                <a:latin typeface="Segoe UI Emoji"/>
                <a:cs typeface="Segoe UI Emoji"/>
              </a:rPr>
              <a:t>with</a:t>
            </a:r>
            <a:r>
              <a:rPr dirty="0" sz="950" spc="15">
                <a:latin typeface="Segoe UI Emoji"/>
                <a:cs typeface="Segoe UI Emoji"/>
              </a:rPr>
              <a:t> </a:t>
            </a:r>
            <a:r>
              <a:rPr dirty="0" sz="950">
                <a:latin typeface="Segoe UI Emoji"/>
                <a:cs typeface="Segoe UI Emoji"/>
              </a:rPr>
              <a:t>a</a:t>
            </a:r>
            <a:r>
              <a:rPr dirty="0" sz="950" spc="65">
                <a:latin typeface="Segoe UI Emoji"/>
                <a:cs typeface="Segoe UI Emoji"/>
              </a:rPr>
              <a:t> </a:t>
            </a:r>
            <a:r>
              <a:rPr dirty="0" sz="950" spc="-30" b="1">
                <a:latin typeface="Tahoma"/>
                <a:cs typeface="Tahoma"/>
              </a:rPr>
              <a:t>prestigious</a:t>
            </a:r>
            <a:r>
              <a:rPr dirty="0" sz="950" spc="45" b="1">
                <a:latin typeface="Tahoma"/>
                <a:cs typeface="Tahoma"/>
              </a:rPr>
              <a:t> </a:t>
            </a:r>
            <a:r>
              <a:rPr dirty="0" sz="950" spc="-10" b="1">
                <a:latin typeface="Tahoma"/>
                <a:cs typeface="Tahoma"/>
              </a:rPr>
              <a:t>luxury</a:t>
            </a:r>
            <a:endParaRPr sz="950">
              <a:latin typeface="Tahoma"/>
              <a:cs typeface="Tahoma"/>
            </a:endParaRPr>
          </a:p>
          <a:p>
            <a:pPr marL="178435" marR="154940" indent="222250">
              <a:lnSpc>
                <a:spcPts val="1200"/>
              </a:lnSpc>
              <a:spcBef>
                <a:spcPts val="50"/>
              </a:spcBef>
            </a:pPr>
            <a:r>
              <a:rPr dirty="0" sz="950" spc="-35" b="1">
                <a:latin typeface="Tahoma"/>
                <a:cs typeface="Tahoma"/>
              </a:rPr>
              <a:t>brand</a:t>
            </a:r>
            <a:r>
              <a:rPr dirty="0" sz="950" spc="60" b="1">
                <a:latin typeface="Tahoma"/>
                <a:cs typeface="Tahoma"/>
              </a:rPr>
              <a:t> </a:t>
            </a:r>
            <a:r>
              <a:rPr dirty="0" sz="950">
                <a:latin typeface="Segoe UI Emoji"/>
                <a:cs typeface="Segoe UI Emoji"/>
              </a:rPr>
              <a:t>enhances</a:t>
            </a:r>
            <a:r>
              <a:rPr dirty="0" sz="950" spc="65">
                <a:latin typeface="Segoe UI Emoji"/>
                <a:cs typeface="Segoe UI Emoji"/>
              </a:rPr>
              <a:t> </a:t>
            </a:r>
            <a:r>
              <a:rPr dirty="0" sz="950">
                <a:latin typeface="Segoe UI Emoji"/>
                <a:cs typeface="Segoe UI Emoji"/>
              </a:rPr>
              <a:t>its</a:t>
            </a:r>
            <a:r>
              <a:rPr dirty="0" sz="950" spc="70">
                <a:latin typeface="Segoe UI Emoji"/>
                <a:cs typeface="Segoe UI Emoji"/>
              </a:rPr>
              <a:t> </a:t>
            </a:r>
            <a:r>
              <a:rPr dirty="0" sz="950" spc="-10">
                <a:latin typeface="Segoe UI Emoji"/>
                <a:cs typeface="Segoe UI Emoji"/>
              </a:rPr>
              <a:t>reputation </a:t>
            </a:r>
            <a:r>
              <a:rPr dirty="0" sz="950">
                <a:latin typeface="Segoe UI Emoji"/>
                <a:cs typeface="Segoe UI Emoji"/>
              </a:rPr>
              <a:t>Potential</a:t>
            </a:r>
            <a:r>
              <a:rPr dirty="0" sz="950" spc="75">
                <a:latin typeface="Segoe UI Emoji"/>
                <a:cs typeface="Segoe UI Emoji"/>
              </a:rPr>
              <a:t> </a:t>
            </a:r>
            <a:r>
              <a:rPr dirty="0" sz="950" spc="-30">
                <a:latin typeface="Segoe UI Emoji"/>
                <a:cs typeface="Segoe UI Emoji"/>
              </a:rPr>
              <a:t>to</a:t>
            </a:r>
            <a:r>
              <a:rPr dirty="0" sz="950" spc="5">
                <a:latin typeface="Segoe UI Emoji"/>
                <a:cs typeface="Segoe UI Emoji"/>
              </a:rPr>
              <a:t> </a:t>
            </a:r>
            <a:r>
              <a:rPr dirty="0" sz="950" spc="-30" b="1">
                <a:latin typeface="Tahoma"/>
                <a:cs typeface="Tahoma"/>
              </a:rPr>
              <a:t>develop</a:t>
            </a:r>
            <a:r>
              <a:rPr dirty="0" sz="950" spc="-60" b="1">
                <a:latin typeface="Tahoma"/>
                <a:cs typeface="Tahoma"/>
              </a:rPr>
              <a:t> </a:t>
            </a:r>
            <a:r>
              <a:rPr dirty="0" sz="950" spc="-30" b="1">
                <a:latin typeface="Tahoma"/>
                <a:cs typeface="Tahoma"/>
              </a:rPr>
              <a:t>premium</a:t>
            </a:r>
            <a:r>
              <a:rPr dirty="0" sz="950" spc="-50" b="1">
                <a:latin typeface="Tahoma"/>
                <a:cs typeface="Tahoma"/>
              </a:rPr>
              <a:t> </a:t>
            </a:r>
            <a:r>
              <a:rPr dirty="0" sz="950" spc="-30" b="1">
                <a:latin typeface="Tahoma"/>
                <a:cs typeface="Tahoma"/>
              </a:rPr>
              <a:t>battery</a:t>
            </a:r>
            <a:endParaRPr sz="950">
              <a:latin typeface="Tahoma"/>
              <a:cs typeface="Tahoma"/>
            </a:endParaRPr>
          </a:p>
          <a:p>
            <a:pPr marL="405765">
              <a:lnSpc>
                <a:spcPct val="100000"/>
              </a:lnSpc>
              <a:spcBef>
                <a:spcPts val="15"/>
              </a:spcBef>
            </a:pPr>
            <a:r>
              <a:rPr dirty="0" sz="950" spc="-25" b="1">
                <a:latin typeface="Tahoma"/>
                <a:cs typeface="Tahoma"/>
              </a:rPr>
              <a:t>solutions</a:t>
            </a:r>
            <a:r>
              <a:rPr dirty="0" sz="950" spc="-65" b="1">
                <a:latin typeface="Tahoma"/>
                <a:cs typeface="Tahoma"/>
              </a:rPr>
              <a:t> </a:t>
            </a:r>
            <a:r>
              <a:rPr dirty="0" sz="950">
                <a:latin typeface="Segoe UI Emoji"/>
                <a:cs typeface="Segoe UI Emoji"/>
              </a:rPr>
              <a:t>for</a:t>
            </a:r>
            <a:r>
              <a:rPr dirty="0" sz="950" spc="30">
                <a:latin typeface="Segoe UI Emoji"/>
                <a:cs typeface="Segoe UI Emoji"/>
              </a:rPr>
              <a:t> </a:t>
            </a:r>
            <a:r>
              <a:rPr dirty="0" sz="950">
                <a:latin typeface="Segoe UI Emoji"/>
                <a:cs typeface="Segoe UI Emoji"/>
              </a:rPr>
              <a:t>future</a:t>
            </a:r>
            <a:r>
              <a:rPr dirty="0" sz="950" spc="-15">
                <a:latin typeface="Segoe UI Emoji"/>
                <a:cs typeface="Segoe UI Emoji"/>
              </a:rPr>
              <a:t> </a:t>
            </a:r>
            <a:r>
              <a:rPr dirty="0" sz="950" spc="-10">
                <a:latin typeface="Segoe UI Emoji"/>
                <a:cs typeface="Segoe UI Emoji"/>
              </a:rPr>
              <a:t>supercars</a:t>
            </a:r>
            <a:endParaRPr sz="950">
              <a:latin typeface="Segoe UI Emoji"/>
              <a:cs typeface="Segoe UI Emoji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1647825" y="2981325"/>
            <a:ext cx="5229225" cy="619125"/>
          </a:xfrm>
          <a:prstGeom prst="rect">
            <a:avLst/>
          </a:prstGeom>
          <a:solidFill>
            <a:srgbClr val="D9D9D9"/>
          </a:solidFill>
          <a:ln w="19050">
            <a:solidFill>
              <a:srgbClr val="000000"/>
            </a:solidFill>
          </a:ln>
        </p:spPr>
        <p:txBody>
          <a:bodyPr wrap="square" lIns="0" tIns="57785" rIns="0" bIns="0" rtlCol="0" vert="horz">
            <a:spAutoFit/>
          </a:bodyPr>
          <a:lstStyle/>
          <a:p>
            <a:pPr algn="just" marL="85725" marR="302260">
              <a:lnSpc>
                <a:spcPct val="99500"/>
              </a:lnSpc>
              <a:spcBef>
                <a:spcPts val="455"/>
              </a:spcBef>
            </a:pPr>
            <a:r>
              <a:rPr dirty="0" sz="1100" spc="45" i="1">
                <a:latin typeface="Trebuchet MS"/>
                <a:cs typeface="Trebuchet MS"/>
              </a:rPr>
              <a:t>As</a:t>
            </a:r>
            <a:r>
              <a:rPr dirty="0" sz="1100" spc="-125" i="1">
                <a:latin typeface="Trebuchet MS"/>
                <a:cs typeface="Trebuchet MS"/>
              </a:rPr>
              <a:t> </a:t>
            </a:r>
            <a:r>
              <a:rPr dirty="0" sz="1100" spc="-35" i="1">
                <a:latin typeface="Trebuchet MS"/>
                <a:cs typeface="Trebuchet MS"/>
              </a:rPr>
              <a:t>the</a:t>
            </a:r>
            <a:r>
              <a:rPr dirty="0" sz="1100" spc="-175" i="1">
                <a:latin typeface="Trebuchet MS"/>
                <a:cs typeface="Trebuchet MS"/>
              </a:rPr>
              <a:t> </a:t>
            </a:r>
            <a:r>
              <a:rPr dirty="0" sz="1100" spc="-80" i="1">
                <a:latin typeface="Trebuchet MS"/>
                <a:cs typeface="Trebuchet MS"/>
              </a:rPr>
              <a:t>fifth-</a:t>
            </a:r>
            <a:r>
              <a:rPr dirty="0" sz="1100" spc="-30" i="1">
                <a:latin typeface="Trebuchet MS"/>
                <a:cs typeface="Trebuchet MS"/>
              </a:rPr>
              <a:t>largest</a:t>
            </a:r>
            <a:r>
              <a:rPr dirty="0" sz="1100" spc="-160" i="1">
                <a:latin typeface="Trebuchet MS"/>
                <a:cs typeface="Trebuchet MS"/>
              </a:rPr>
              <a:t> </a:t>
            </a:r>
            <a:r>
              <a:rPr dirty="0" sz="1100" spc="40" i="1">
                <a:latin typeface="Trebuchet MS"/>
                <a:cs typeface="Trebuchet MS"/>
              </a:rPr>
              <a:t>EV</a:t>
            </a:r>
            <a:r>
              <a:rPr dirty="0" sz="1100" spc="-165" i="1">
                <a:latin typeface="Trebuchet MS"/>
                <a:cs typeface="Trebuchet MS"/>
              </a:rPr>
              <a:t> </a:t>
            </a:r>
            <a:r>
              <a:rPr dirty="0" sz="1100" spc="-60" i="1">
                <a:latin typeface="Trebuchet MS"/>
                <a:cs typeface="Trebuchet MS"/>
              </a:rPr>
              <a:t>battery</a:t>
            </a:r>
            <a:r>
              <a:rPr dirty="0" sz="1100" spc="-90" i="1">
                <a:latin typeface="Trebuchet MS"/>
                <a:cs typeface="Trebuchet MS"/>
              </a:rPr>
              <a:t> </a:t>
            </a:r>
            <a:r>
              <a:rPr dirty="0" sz="1100" spc="-40" i="1">
                <a:latin typeface="Trebuchet MS"/>
                <a:cs typeface="Trebuchet MS"/>
              </a:rPr>
              <a:t>supplier,</a:t>
            </a:r>
            <a:r>
              <a:rPr dirty="0" sz="1100" spc="-110" i="1">
                <a:latin typeface="Trebuchet MS"/>
                <a:cs typeface="Trebuchet MS"/>
              </a:rPr>
              <a:t> </a:t>
            </a:r>
            <a:r>
              <a:rPr dirty="0" sz="1100" spc="60" i="1">
                <a:latin typeface="Trebuchet MS"/>
                <a:cs typeface="Trebuchet MS"/>
              </a:rPr>
              <a:t>SK</a:t>
            </a:r>
            <a:r>
              <a:rPr dirty="0" sz="1100" spc="-135" i="1">
                <a:latin typeface="Trebuchet MS"/>
                <a:cs typeface="Trebuchet MS"/>
              </a:rPr>
              <a:t> </a:t>
            </a:r>
            <a:r>
              <a:rPr dirty="0" sz="1100" spc="5" i="1">
                <a:latin typeface="Trebuchet MS"/>
                <a:cs typeface="Trebuchet MS"/>
              </a:rPr>
              <a:t>On</a:t>
            </a:r>
            <a:r>
              <a:rPr dirty="0" sz="1100" spc="-50" i="1">
                <a:latin typeface="Trebuchet MS"/>
                <a:cs typeface="Trebuchet MS"/>
              </a:rPr>
              <a:t> </a:t>
            </a:r>
            <a:r>
              <a:rPr dirty="0" sz="1100" spc="-15" i="1">
                <a:latin typeface="Trebuchet MS"/>
                <a:cs typeface="Trebuchet MS"/>
              </a:rPr>
              <a:t>is</a:t>
            </a:r>
            <a:r>
              <a:rPr dirty="0" sz="1100" spc="-125" i="1">
                <a:latin typeface="Trebuchet MS"/>
                <a:cs typeface="Trebuchet MS"/>
              </a:rPr>
              <a:t> </a:t>
            </a:r>
            <a:r>
              <a:rPr dirty="0" sz="1100" spc="-15" i="1">
                <a:latin typeface="Trebuchet MS"/>
                <a:cs typeface="Trebuchet MS"/>
              </a:rPr>
              <a:t>geared</a:t>
            </a:r>
            <a:r>
              <a:rPr dirty="0" sz="1100" spc="-135" i="1">
                <a:latin typeface="Trebuchet MS"/>
                <a:cs typeface="Trebuchet MS"/>
              </a:rPr>
              <a:t> </a:t>
            </a:r>
            <a:r>
              <a:rPr dirty="0" sz="1100" spc="-75" i="1">
                <a:latin typeface="Trebuchet MS"/>
                <a:cs typeface="Trebuchet MS"/>
              </a:rPr>
              <a:t>to</a:t>
            </a:r>
            <a:r>
              <a:rPr dirty="0" sz="1100" spc="-50" i="1">
                <a:latin typeface="Trebuchet MS"/>
                <a:cs typeface="Trebuchet MS"/>
              </a:rPr>
              <a:t> put</a:t>
            </a:r>
            <a:r>
              <a:rPr dirty="0" sz="1100" spc="-85" i="1">
                <a:latin typeface="Trebuchet MS"/>
                <a:cs typeface="Trebuchet MS"/>
              </a:rPr>
              <a:t> </a:t>
            </a:r>
            <a:r>
              <a:rPr dirty="0" sz="1100" spc="-60" i="1">
                <a:latin typeface="Trebuchet MS"/>
                <a:cs typeface="Trebuchet MS"/>
              </a:rPr>
              <a:t>Ferrari</a:t>
            </a:r>
            <a:r>
              <a:rPr dirty="0" sz="1100" spc="-140" i="1">
                <a:latin typeface="Trebuchet MS"/>
                <a:cs typeface="Trebuchet MS"/>
              </a:rPr>
              <a:t> </a:t>
            </a:r>
            <a:r>
              <a:rPr dirty="0" sz="1100" spc="-50" i="1">
                <a:latin typeface="Trebuchet MS"/>
                <a:cs typeface="Trebuchet MS"/>
              </a:rPr>
              <a:t>in </a:t>
            </a:r>
            <a:r>
              <a:rPr dirty="0" sz="1100" spc="20" i="1">
                <a:latin typeface="Trebuchet MS"/>
                <a:cs typeface="Trebuchet MS"/>
              </a:rPr>
              <a:t>a</a:t>
            </a:r>
            <a:r>
              <a:rPr dirty="0" sz="1100" spc="-180" i="1">
                <a:latin typeface="Trebuchet MS"/>
                <a:cs typeface="Trebuchet MS"/>
              </a:rPr>
              <a:t> </a:t>
            </a:r>
            <a:r>
              <a:rPr dirty="0" sz="1100" spc="-30" i="1">
                <a:latin typeface="Trebuchet MS"/>
                <a:cs typeface="Trebuchet MS"/>
              </a:rPr>
              <a:t>stronger</a:t>
            </a:r>
            <a:r>
              <a:rPr dirty="0" sz="1100" spc="-65" i="1">
                <a:latin typeface="Trebuchet MS"/>
                <a:cs typeface="Trebuchet MS"/>
              </a:rPr>
              <a:t> </a:t>
            </a:r>
            <a:r>
              <a:rPr dirty="0" sz="1100" spc="-25" i="1">
                <a:latin typeface="Trebuchet MS"/>
                <a:cs typeface="Trebuchet MS"/>
              </a:rPr>
              <a:t>position</a:t>
            </a:r>
            <a:r>
              <a:rPr dirty="0" sz="1100" spc="-130" i="1">
                <a:latin typeface="Trebuchet MS"/>
                <a:cs typeface="Trebuchet MS"/>
              </a:rPr>
              <a:t> </a:t>
            </a:r>
            <a:r>
              <a:rPr dirty="0" sz="1100" spc="-15" i="1">
                <a:latin typeface="Trebuchet MS"/>
                <a:cs typeface="Trebuchet MS"/>
              </a:rPr>
              <a:t>in</a:t>
            </a:r>
            <a:r>
              <a:rPr dirty="0" sz="1100" spc="-130" i="1">
                <a:latin typeface="Trebuchet MS"/>
                <a:cs typeface="Trebuchet MS"/>
              </a:rPr>
              <a:t> </a:t>
            </a:r>
            <a:r>
              <a:rPr dirty="0" sz="1100" spc="-25" i="1">
                <a:latin typeface="Trebuchet MS"/>
                <a:cs typeface="Trebuchet MS"/>
              </a:rPr>
              <a:t>both</a:t>
            </a:r>
            <a:r>
              <a:rPr dirty="0" sz="1100" spc="-130" i="1">
                <a:latin typeface="Trebuchet MS"/>
                <a:cs typeface="Trebuchet MS"/>
              </a:rPr>
              <a:t> </a:t>
            </a:r>
            <a:r>
              <a:rPr dirty="0" sz="1100" spc="-20" i="1">
                <a:latin typeface="Trebuchet MS"/>
                <a:cs typeface="Trebuchet MS"/>
              </a:rPr>
              <a:t>Europe</a:t>
            </a:r>
            <a:r>
              <a:rPr dirty="0" sz="1100" spc="-105" i="1">
                <a:latin typeface="Trebuchet MS"/>
                <a:cs typeface="Trebuchet MS"/>
              </a:rPr>
              <a:t> </a:t>
            </a:r>
            <a:r>
              <a:rPr dirty="0" sz="1100" spc="5" i="1">
                <a:latin typeface="Trebuchet MS"/>
                <a:cs typeface="Trebuchet MS"/>
              </a:rPr>
              <a:t>and</a:t>
            </a:r>
            <a:r>
              <a:rPr dirty="0" sz="1100" spc="-140" i="1">
                <a:latin typeface="Trebuchet MS"/>
                <a:cs typeface="Trebuchet MS"/>
              </a:rPr>
              <a:t> </a:t>
            </a:r>
            <a:r>
              <a:rPr dirty="0" sz="1100" spc="-35" i="1">
                <a:latin typeface="Trebuchet MS"/>
                <a:cs typeface="Trebuchet MS"/>
              </a:rPr>
              <a:t>the</a:t>
            </a:r>
            <a:r>
              <a:rPr dirty="0" sz="1100" spc="-105" i="1">
                <a:latin typeface="Trebuchet MS"/>
                <a:cs typeface="Trebuchet MS"/>
              </a:rPr>
              <a:t> </a:t>
            </a:r>
            <a:r>
              <a:rPr dirty="0" sz="1100" spc="-45" i="1">
                <a:latin typeface="Trebuchet MS"/>
                <a:cs typeface="Trebuchet MS"/>
              </a:rPr>
              <a:t>U.S.,</a:t>
            </a:r>
            <a:r>
              <a:rPr dirty="0" sz="1100" spc="-114" i="1">
                <a:latin typeface="Trebuchet MS"/>
                <a:cs typeface="Trebuchet MS"/>
              </a:rPr>
              <a:t> </a:t>
            </a:r>
            <a:r>
              <a:rPr dirty="0" sz="1100" spc="-35" i="1">
                <a:latin typeface="Trebuchet MS"/>
                <a:cs typeface="Trebuchet MS"/>
              </a:rPr>
              <a:t>while</a:t>
            </a:r>
            <a:r>
              <a:rPr dirty="0" sz="1100" spc="-105" i="1">
                <a:latin typeface="Trebuchet MS"/>
                <a:cs typeface="Trebuchet MS"/>
              </a:rPr>
              <a:t> </a:t>
            </a:r>
            <a:r>
              <a:rPr dirty="0" sz="1100" spc="-15" i="1">
                <a:latin typeface="Trebuchet MS"/>
                <a:cs typeface="Trebuchet MS"/>
              </a:rPr>
              <a:t>making</a:t>
            </a:r>
            <a:r>
              <a:rPr dirty="0" sz="1100" spc="-130" i="1">
                <a:latin typeface="Trebuchet MS"/>
                <a:cs typeface="Trebuchet MS"/>
              </a:rPr>
              <a:t> </a:t>
            </a:r>
            <a:r>
              <a:rPr dirty="0" sz="1100" spc="15" i="1">
                <a:latin typeface="Trebuchet MS"/>
                <a:cs typeface="Trebuchet MS"/>
              </a:rPr>
              <a:t>use</a:t>
            </a:r>
            <a:r>
              <a:rPr dirty="0" sz="1100" spc="-105" i="1">
                <a:latin typeface="Trebuchet MS"/>
                <a:cs typeface="Trebuchet MS"/>
              </a:rPr>
              <a:t> </a:t>
            </a:r>
            <a:r>
              <a:rPr dirty="0" sz="1100" spc="-55" i="1">
                <a:latin typeface="Trebuchet MS"/>
                <a:cs typeface="Trebuchet MS"/>
              </a:rPr>
              <a:t>of</a:t>
            </a:r>
            <a:r>
              <a:rPr dirty="0" sz="1100" spc="-60" i="1">
                <a:latin typeface="Trebuchet MS"/>
                <a:cs typeface="Trebuchet MS"/>
              </a:rPr>
              <a:t> </a:t>
            </a:r>
            <a:r>
              <a:rPr dirty="0" sz="1100" spc="-40" i="1">
                <a:latin typeface="Trebuchet MS"/>
                <a:cs typeface="Trebuchet MS"/>
              </a:rPr>
              <a:t>its</a:t>
            </a:r>
            <a:r>
              <a:rPr dirty="0" sz="1100" spc="-130" i="1">
                <a:latin typeface="Trebuchet MS"/>
                <a:cs typeface="Trebuchet MS"/>
              </a:rPr>
              <a:t> </a:t>
            </a:r>
            <a:r>
              <a:rPr dirty="0" sz="1100" spc="-30" i="1">
                <a:latin typeface="Trebuchet MS"/>
                <a:cs typeface="Trebuchet MS"/>
              </a:rPr>
              <a:t>Fortune-</a:t>
            </a:r>
            <a:r>
              <a:rPr dirty="0" sz="1100" spc="-15" i="1">
                <a:latin typeface="Trebuchet MS"/>
                <a:cs typeface="Trebuchet MS"/>
              </a:rPr>
              <a:t>recognized</a:t>
            </a:r>
            <a:r>
              <a:rPr dirty="0" sz="1100" spc="5" i="1">
                <a:latin typeface="Trebuchet MS"/>
                <a:cs typeface="Trebuchet MS"/>
              </a:rPr>
              <a:t> </a:t>
            </a:r>
            <a:r>
              <a:rPr dirty="0" sz="1100" spc="-20" i="1">
                <a:latin typeface="Trebuchet MS"/>
                <a:cs typeface="Trebuchet MS"/>
              </a:rPr>
              <a:t>leadership</a:t>
            </a:r>
            <a:r>
              <a:rPr dirty="0" sz="1100" spc="-140" i="1">
                <a:latin typeface="Trebuchet MS"/>
                <a:cs typeface="Trebuchet MS"/>
              </a:rPr>
              <a:t> </a:t>
            </a:r>
            <a:r>
              <a:rPr dirty="0" sz="1100" spc="-50" i="1">
                <a:latin typeface="Trebuchet MS"/>
                <a:cs typeface="Trebuchet MS"/>
              </a:rPr>
              <a:t>in</a:t>
            </a:r>
            <a:r>
              <a:rPr dirty="0" sz="1100" spc="-55" i="1">
                <a:latin typeface="Trebuchet MS"/>
                <a:cs typeface="Trebuchet MS"/>
              </a:rPr>
              <a:t> </a:t>
            </a:r>
            <a:r>
              <a:rPr dirty="0" sz="1100" spc="-45" i="1">
                <a:latin typeface="Trebuchet MS"/>
                <a:cs typeface="Trebuchet MS"/>
              </a:rPr>
              <a:t>electrification</a:t>
            </a:r>
            <a:r>
              <a:rPr dirty="0" sz="1100" spc="-130" i="1">
                <a:latin typeface="Trebuchet MS"/>
                <a:cs typeface="Trebuchet MS"/>
              </a:rPr>
              <a:t> </a:t>
            </a:r>
            <a:r>
              <a:rPr dirty="0" sz="1100" spc="-35" i="1">
                <a:latin typeface="Trebuchet MS"/>
                <a:cs typeface="Trebuchet MS"/>
              </a:rPr>
              <a:t>to</a:t>
            </a:r>
            <a:r>
              <a:rPr dirty="0" sz="1100" spc="-130" i="1">
                <a:latin typeface="Trebuchet MS"/>
                <a:cs typeface="Trebuchet MS"/>
              </a:rPr>
              <a:t> </a:t>
            </a:r>
            <a:r>
              <a:rPr dirty="0" sz="1100" spc="30" i="1">
                <a:latin typeface="Trebuchet MS"/>
                <a:cs typeface="Trebuchet MS"/>
              </a:rPr>
              <a:t>sync</a:t>
            </a:r>
            <a:r>
              <a:rPr dirty="0" sz="1100" spc="-105" i="1">
                <a:latin typeface="Trebuchet MS"/>
                <a:cs typeface="Trebuchet MS"/>
              </a:rPr>
              <a:t> </a:t>
            </a:r>
            <a:r>
              <a:rPr dirty="0" sz="1100" spc="-70" i="1">
                <a:latin typeface="Trebuchet MS"/>
                <a:cs typeface="Trebuchet MS"/>
              </a:rPr>
              <a:t>with</a:t>
            </a:r>
            <a:r>
              <a:rPr dirty="0" sz="1100" spc="-130" i="1">
                <a:latin typeface="Trebuchet MS"/>
                <a:cs typeface="Trebuchet MS"/>
              </a:rPr>
              <a:t> </a:t>
            </a:r>
            <a:r>
              <a:rPr dirty="0" sz="1100" spc="-25" i="1">
                <a:latin typeface="Trebuchet MS"/>
                <a:cs typeface="Trebuchet MS"/>
              </a:rPr>
              <a:t>Ferrari's</a:t>
            </a:r>
            <a:r>
              <a:rPr dirty="0" sz="1100" spc="-130" i="1">
                <a:latin typeface="Trebuchet MS"/>
                <a:cs typeface="Trebuchet MS"/>
              </a:rPr>
              <a:t> </a:t>
            </a:r>
            <a:r>
              <a:rPr dirty="0" sz="1100" spc="-25" i="1">
                <a:latin typeface="Trebuchet MS"/>
                <a:cs typeface="Trebuchet MS"/>
              </a:rPr>
              <a:t>premium</a:t>
            </a:r>
            <a:r>
              <a:rPr dirty="0" sz="1100" spc="-170" i="1">
                <a:latin typeface="Trebuchet MS"/>
                <a:cs typeface="Trebuchet MS"/>
              </a:rPr>
              <a:t> </a:t>
            </a:r>
            <a:r>
              <a:rPr dirty="0" sz="1100" spc="-30" i="1">
                <a:latin typeface="Trebuchet MS"/>
                <a:cs typeface="Trebuchet MS"/>
              </a:rPr>
              <a:t>markets.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495300" y="2981325"/>
            <a:ext cx="1152525" cy="619125"/>
          </a:xfrm>
          <a:prstGeom prst="rect">
            <a:avLst/>
          </a:prstGeom>
          <a:solidFill>
            <a:srgbClr val="BEBEBE"/>
          </a:solidFill>
          <a:ln w="19050">
            <a:solidFill>
              <a:srgbClr val="000000"/>
            </a:solidFill>
          </a:ln>
        </p:spPr>
        <p:txBody>
          <a:bodyPr wrap="square" lIns="0" tIns="154940" rIns="0" bIns="0" rtlCol="0" vert="horz">
            <a:spAutoFit/>
          </a:bodyPr>
          <a:lstStyle/>
          <a:p>
            <a:pPr marL="217804" marR="120014" indent="-92075">
              <a:lnSpc>
                <a:spcPts val="1200"/>
              </a:lnSpc>
              <a:spcBef>
                <a:spcPts val="1220"/>
              </a:spcBef>
            </a:pPr>
            <a:r>
              <a:rPr dirty="0" sz="1100" spc="-50" b="1">
                <a:latin typeface="Tahoma"/>
                <a:cs typeface="Tahoma"/>
              </a:rPr>
              <a:t>Global</a:t>
            </a:r>
            <a:r>
              <a:rPr dirty="0" sz="1100" spc="-80" b="1">
                <a:latin typeface="Tahoma"/>
                <a:cs typeface="Tahoma"/>
              </a:rPr>
              <a:t> </a:t>
            </a:r>
            <a:r>
              <a:rPr dirty="0" sz="1100" spc="-65" b="1">
                <a:latin typeface="Tahoma"/>
                <a:cs typeface="Tahoma"/>
              </a:rPr>
              <a:t>Market </a:t>
            </a:r>
            <a:r>
              <a:rPr dirty="0" sz="1100" spc="-10" b="1">
                <a:latin typeface="Tahoma"/>
                <a:cs typeface="Tahoma"/>
              </a:rPr>
              <a:t>Leadership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499427" y="2636456"/>
            <a:ext cx="2646680" cy="2203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250" spc="-70" b="1">
                <a:latin typeface="Tahoma"/>
                <a:cs typeface="Tahoma"/>
              </a:rPr>
              <a:t>The</a:t>
            </a:r>
            <a:r>
              <a:rPr dirty="0" sz="1250" spc="-75" b="1">
                <a:latin typeface="Tahoma"/>
                <a:cs typeface="Tahoma"/>
              </a:rPr>
              <a:t> </a:t>
            </a:r>
            <a:r>
              <a:rPr dirty="0" sz="1250" spc="-90" b="1">
                <a:latin typeface="Tahoma"/>
                <a:cs typeface="Tahoma"/>
              </a:rPr>
              <a:t>Power</a:t>
            </a:r>
            <a:r>
              <a:rPr dirty="0" sz="1250" spc="-55" b="1">
                <a:latin typeface="Tahoma"/>
                <a:cs typeface="Tahoma"/>
              </a:rPr>
              <a:t> </a:t>
            </a:r>
            <a:r>
              <a:rPr dirty="0" sz="1250" spc="-45" b="1">
                <a:latin typeface="Tahoma"/>
                <a:cs typeface="Tahoma"/>
              </a:rPr>
              <a:t>of</a:t>
            </a:r>
            <a:r>
              <a:rPr dirty="0" sz="1250" spc="-5" b="1">
                <a:latin typeface="Tahoma"/>
                <a:cs typeface="Tahoma"/>
              </a:rPr>
              <a:t> </a:t>
            </a:r>
            <a:r>
              <a:rPr dirty="0" sz="1250" spc="-55" b="1">
                <a:latin typeface="Tahoma"/>
                <a:cs typeface="Tahoma"/>
              </a:rPr>
              <a:t>this</a:t>
            </a:r>
            <a:r>
              <a:rPr dirty="0" sz="1250" spc="-15" b="1">
                <a:latin typeface="Tahoma"/>
                <a:cs typeface="Tahoma"/>
              </a:rPr>
              <a:t> </a:t>
            </a:r>
            <a:r>
              <a:rPr dirty="0" sz="1250" spc="-60" b="1">
                <a:latin typeface="Tahoma"/>
                <a:cs typeface="Tahoma"/>
              </a:rPr>
              <a:t>Strategic </a:t>
            </a:r>
            <a:r>
              <a:rPr dirty="0" sz="1250" spc="-10" b="1">
                <a:latin typeface="Tahoma"/>
                <a:cs typeface="Tahoma"/>
              </a:rPr>
              <a:t>Alliance</a:t>
            </a:r>
            <a:endParaRPr sz="1250">
              <a:latin typeface="Tahoma"/>
              <a:cs typeface="Tahoma"/>
            </a:endParaRPr>
          </a:p>
        </p:txBody>
      </p:sp>
      <p:sp>
        <p:nvSpPr>
          <p:cNvPr id="22" name="object 22" descr=""/>
          <p:cNvSpPr/>
          <p:nvPr/>
        </p:nvSpPr>
        <p:spPr>
          <a:xfrm>
            <a:off x="390525" y="2886075"/>
            <a:ext cx="6560184" cy="17145"/>
          </a:xfrm>
          <a:custGeom>
            <a:avLst/>
            <a:gdLst/>
            <a:ahLst/>
            <a:cxnLst/>
            <a:rect l="l" t="t" r="r" b="b"/>
            <a:pathLst>
              <a:path w="6560184" h="17144">
                <a:moveTo>
                  <a:pt x="0" y="0"/>
                </a:moveTo>
                <a:lnTo>
                  <a:pt x="6559931" y="16763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 descr=""/>
          <p:cNvSpPr txBox="1"/>
          <p:nvPr/>
        </p:nvSpPr>
        <p:spPr>
          <a:xfrm>
            <a:off x="1628775" y="3771900"/>
            <a:ext cx="5229225" cy="619125"/>
          </a:xfrm>
          <a:prstGeom prst="rect">
            <a:avLst/>
          </a:prstGeom>
          <a:solidFill>
            <a:srgbClr val="D9D9D9"/>
          </a:solidFill>
          <a:ln w="19050">
            <a:solidFill>
              <a:srgbClr val="000000"/>
            </a:solidFill>
          </a:ln>
        </p:spPr>
        <p:txBody>
          <a:bodyPr wrap="square" lIns="0" tIns="59055" rIns="0" bIns="0" rtlCol="0" vert="horz">
            <a:spAutoFit/>
          </a:bodyPr>
          <a:lstStyle/>
          <a:p>
            <a:pPr marL="90170" marR="208279">
              <a:lnSpc>
                <a:spcPct val="99500"/>
              </a:lnSpc>
              <a:spcBef>
                <a:spcPts val="465"/>
              </a:spcBef>
            </a:pPr>
            <a:r>
              <a:rPr dirty="0" sz="1100" spc="-60" i="1">
                <a:latin typeface="Trebuchet MS"/>
                <a:cs typeface="Trebuchet MS"/>
              </a:rPr>
              <a:t>Ferrari</a:t>
            </a:r>
            <a:r>
              <a:rPr dirty="0" sz="1100" spc="-20" i="1">
                <a:latin typeface="Trebuchet MS"/>
                <a:cs typeface="Trebuchet MS"/>
              </a:rPr>
              <a:t> </a:t>
            </a:r>
            <a:r>
              <a:rPr dirty="0" sz="1100" spc="-10" i="1">
                <a:latin typeface="Trebuchet MS"/>
                <a:cs typeface="Trebuchet MS"/>
              </a:rPr>
              <a:t>gains</a:t>
            </a:r>
            <a:r>
              <a:rPr dirty="0" sz="1100" spc="-90" i="1">
                <a:latin typeface="Trebuchet MS"/>
                <a:cs typeface="Trebuchet MS"/>
              </a:rPr>
              <a:t> </a:t>
            </a:r>
            <a:r>
              <a:rPr dirty="0" sz="1100" spc="-50" i="1">
                <a:latin typeface="Trebuchet MS"/>
                <a:cs typeface="Trebuchet MS"/>
              </a:rPr>
              <a:t>direct</a:t>
            </a:r>
            <a:r>
              <a:rPr dirty="0" sz="1100" spc="-35" i="1">
                <a:latin typeface="Trebuchet MS"/>
                <a:cs typeface="Trebuchet MS"/>
              </a:rPr>
              <a:t> </a:t>
            </a:r>
            <a:r>
              <a:rPr dirty="0" sz="1100" spc="-25" i="1">
                <a:latin typeface="Trebuchet MS"/>
                <a:cs typeface="Trebuchet MS"/>
              </a:rPr>
              <a:t>control</a:t>
            </a:r>
            <a:r>
              <a:rPr dirty="0" sz="1100" spc="-55" i="1">
                <a:latin typeface="Trebuchet MS"/>
                <a:cs typeface="Trebuchet MS"/>
              </a:rPr>
              <a:t> </a:t>
            </a:r>
            <a:r>
              <a:rPr dirty="0" sz="1100" spc="-50" i="1">
                <a:latin typeface="Trebuchet MS"/>
                <a:cs typeface="Trebuchet MS"/>
              </a:rPr>
              <a:t>over</a:t>
            </a:r>
            <a:r>
              <a:rPr dirty="0" sz="1100" spc="-60" i="1">
                <a:latin typeface="Trebuchet MS"/>
                <a:cs typeface="Trebuchet MS"/>
              </a:rPr>
              <a:t> battery</a:t>
            </a:r>
            <a:r>
              <a:rPr dirty="0" sz="1100" spc="-45" i="1">
                <a:latin typeface="Trebuchet MS"/>
                <a:cs typeface="Trebuchet MS"/>
              </a:rPr>
              <a:t> </a:t>
            </a:r>
            <a:r>
              <a:rPr dirty="0" sz="1100" spc="-40" i="1">
                <a:latin typeface="Trebuchet MS"/>
                <a:cs typeface="Trebuchet MS"/>
              </a:rPr>
              <a:t>production,</a:t>
            </a:r>
            <a:r>
              <a:rPr dirty="0" sz="1100" spc="-75" i="1">
                <a:latin typeface="Trebuchet MS"/>
                <a:cs typeface="Trebuchet MS"/>
              </a:rPr>
              <a:t> </a:t>
            </a:r>
            <a:r>
              <a:rPr dirty="0" sz="1100" spc="-10" i="1">
                <a:latin typeface="Trebuchet MS"/>
                <a:cs typeface="Trebuchet MS"/>
              </a:rPr>
              <a:t>reducing</a:t>
            </a:r>
            <a:r>
              <a:rPr dirty="0" sz="1100" spc="-85" i="1">
                <a:latin typeface="Trebuchet MS"/>
                <a:cs typeface="Trebuchet MS"/>
              </a:rPr>
              <a:t> </a:t>
            </a:r>
            <a:r>
              <a:rPr dirty="0" sz="1100" spc="-30" i="1">
                <a:latin typeface="Trebuchet MS"/>
                <a:cs typeface="Trebuchet MS"/>
              </a:rPr>
              <a:t>supplier</a:t>
            </a:r>
            <a:r>
              <a:rPr dirty="0" sz="1100" spc="-150" i="1">
                <a:latin typeface="Trebuchet MS"/>
                <a:cs typeface="Trebuchet MS"/>
              </a:rPr>
              <a:t> </a:t>
            </a:r>
            <a:r>
              <a:rPr dirty="0" sz="1100" spc="-30" i="1">
                <a:latin typeface="Trebuchet MS"/>
                <a:cs typeface="Trebuchet MS"/>
              </a:rPr>
              <a:t>risks,</a:t>
            </a:r>
            <a:r>
              <a:rPr dirty="0" sz="1100" spc="-70" i="1">
                <a:latin typeface="Trebuchet MS"/>
                <a:cs typeface="Trebuchet MS"/>
              </a:rPr>
              <a:t> </a:t>
            </a:r>
            <a:r>
              <a:rPr dirty="0" sz="1100" spc="-10" i="1">
                <a:latin typeface="Trebuchet MS"/>
                <a:cs typeface="Trebuchet MS"/>
              </a:rPr>
              <a:t>while </a:t>
            </a:r>
            <a:r>
              <a:rPr dirty="0" sz="1100" spc="-55" i="1">
                <a:latin typeface="Trebuchet MS"/>
                <a:cs typeface="Trebuchet MS"/>
              </a:rPr>
              <a:t>integrating</a:t>
            </a:r>
            <a:r>
              <a:rPr dirty="0" sz="1100" spc="-60" i="1">
                <a:latin typeface="Trebuchet MS"/>
                <a:cs typeface="Trebuchet MS"/>
              </a:rPr>
              <a:t> </a:t>
            </a:r>
            <a:r>
              <a:rPr dirty="0" sz="1100" spc="60" i="1">
                <a:latin typeface="Trebuchet MS"/>
                <a:cs typeface="Trebuchet MS"/>
              </a:rPr>
              <a:t>SK</a:t>
            </a:r>
            <a:r>
              <a:rPr dirty="0" sz="1100" spc="-70" i="1">
                <a:latin typeface="Trebuchet MS"/>
                <a:cs typeface="Trebuchet MS"/>
              </a:rPr>
              <a:t> </a:t>
            </a:r>
            <a:r>
              <a:rPr dirty="0" sz="1100" i="1">
                <a:latin typeface="Trebuchet MS"/>
                <a:cs typeface="Trebuchet MS"/>
              </a:rPr>
              <a:t>On’s</a:t>
            </a:r>
            <a:r>
              <a:rPr dirty="0" sz="1100" spc="-55" i="1">
                <a:latin typeface="Trebuchet MS"/>
                <a:cs typeface="Trebuchet MS"/>
              </a:rPr>
              <a:t> </a:t>
            </a:r>
            <a:r>
              <a:rPr dirty="0" sz="1100" spc="-20" i="1">
                <a:latin typeface="Trebuchet MS"/>
                <a:cs typeface="Trebuchet MS"/>
              </a:rPr>
              <a:t>technology</a:t>
            </a:r>
            <a:r>
              <a:rPr dirty="0" sz="1100" spc="-110" i="1">
                <a:latin typeface="Trebuchet MS"/>
                <a:cs typeface="Trebuchet MS"/>
              </a:rPr>
              <a:t> </a:t>
            </a:r>
            <a:r>
              <a:rPr dirty="0" sz="1100" spc="-25" i="1">
                <a:latin typeface="Trebuchet MS"/>
                <a:cs typeface="Trebuchet MS"/>
              </a:rPr>
              <a:t>streamlines</a:t>
            </a:r>
            <a:r>
              <a:rPr dirty="0" sz="1100" spc="-55" i="1">
                <a:latin typeface="Trebuchet MS"/>
                <a:cs typeface="Trebuchet MS"/>
              </a:rPr>
              <a:t> </a:t>
            </a:r>
            <a:r>
              <a:rPr dirty="0" sz="1100" i="1">
                <a:latin typeface="Trebuchet MS"/>
                <a:cs typeface="Trebuchet MS"/>
              </a:rPr>
              <a:t>EV</a:t>
            </a:r>
            <a:r>
              <a:rPr dirty="0" sz="1100" spc="-110" i="1">
                <a:latin typeface="Trebuchet MS"/>
                <a:cs typeface="Trebuchet MS"/>
              </a:rPr>
              <a:t> </a:t>
            </a:r>
            <a:r>
              <a:rPr dirty="0" sz="1100" i="1">
                <a:latin typeface="Trebuchet MS"/>
                <a:cs typeface="Trebuchet MS"/>
              </a:rPr>
              <a:t>assembly</a:t>
            </a:r>
            <a:r>
              <a:rPr dirty="0" sz="1100" spc="-105" i="1">
                <a:latin typeface="Trebuchet MS"/>
                <a:cs typeface="Trebuchet MS"/>
              </a:rPr>
              <a:t> </a:t>
            </a:r>
            <a:r>
              <a:rPr dirty="0" sz="1100" spc="-60" i="1">
                <a:latin typeface="Trebuchet MS"/>
                <a:cs typeface="Trebuchet MS"/>
              </a:rPr>
              <a:t>for</a:t>
            </a:r>
            <a:r>
              <a:rPr dirty="0" sz="1100" spc="-130" i="1">
                <a:latin typeface="Trebuchet MS"/>
                <a:cs typeface="Trebuchet MS"/>
              </a:rPr>
              <a:t> </a:t>
            </a:r>
            <a:r>
              <a:rPr dirty="0" sz="1100" spc="-45" i="1">
                <a:latin typeface="Trebuchet MS"/>
                <a:cs typeface="Trebuchet MS"/>
              </a:rPr>
              <a:t>greater</a:t>
            </a:r>
            <a:r>
              <a:rPr dirty="0" sz="1100" spc="-130" i="1">
                <a:latin typeface="Trebuchet MS"/>
                <a:cs typeface="Trebuchet MS"/>
              </a:rPr>
              <a:t> </a:t>
            </a:r>
            <a:r>
              <a:rPr dirty="0" sz="1100" spc="-10" i="1">
                <a:latin typeface="Trebuchet MS"/>
                <a:cs typeface="Trebuchet MS"/>
              </a:rPr>
              <a:t>customization </a:t>
            </a:r>
            <a:r>
              <a:rPr dirty="0" sz="1100" i="1">
                <a:latin typeface="Trebuchet MS"/>
                <a:cs typeface="Trebuchet MS"/>
              </a:rPr>
              <a:t>and</a:t>
            </a:r>
            <a:r>
              <a:rPr dirty="0" sz="1100" spc="-80" i="1">
                <a:latin typeface="Trebuchet MS"/>
                <a:cs typeface="Trebuchet MS"/>
              </a:rPr>
              <a:t> </a:t>
            </a:r>
            <a:r>
              <a:rPr dirty="0" sz="1100" spc="-25" i="1">
                <a:latin typeface="Trebuchet MS"/>
                <a:cs typeface="Trebuchet MS"/>
              </a:rPr>
              <a:t>performance</a:t>
            </a:r>
            <a:r>
              <a:rPr dirty="0" sz="1100" spc="-130" i="1">
                <a:latin typeface="Trebuchet MS"/>
                <a:cs typeface="Trebuchet MS"/>
              </a:rPr>
              <a:t> </a:t>
            </a:r>
            <a:r>
              <a:rPr dirty="0" sz="1100" spc="-10" i="1">
                <a:latin typeface="Trebuchet MS"/>
                <a:cs typeface="Trebuchet MS"/>
              </a:rPr>
              <a:t>optimization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24" name="object 24" descr=""/>
          <p:cNvSpPr txBox="1"/>
          <p:nvPr/>
        </p:nvSpPr>
        <p:spPr>
          <a:xfrm>
            <a:off x="476250" y="3771900"/>
            <a:ext cx="1152525" cy="619125"/>
          </a:xfrm>
          <a:prstGeom prst="rect">
            <a:avLst/>
          </a:prstGeom>
          <a:solidFill>
            <a:srgbClr val="BEBEBE"/>
          </a:solidFill>
          <a:ln w="19050">
            <a:solidFill>
              <a:srgbClr val="000000"/>
            </a:solidFill>
          </a:ln>
        </p:spPr>
        <p:txBody>
          <a:bodyPr wrap="square" lIns="0" tIns="76835" rIns="0" bIns="0" rtlCol="0" vert="horz">
            <a:spAutoFit/>
          </a:bodyPr>
          <a:lstStyle/>
          <a:p>
            <a:pPr algn="just" marL="191135" marR="144145" indent="-36195">
              <a:lnSpc>
                <a:spcPct val="91000"/>
              </a:lnSpc>
              <a:spcBef>
                <a:spcPts val="605"/>
              </a:spcBef>
            </a:pPr>
            <a:r>
              <a:rPr dirty="0" sz="1100" spc="-75" b="1">
                <a:latin typeface="Tahoma"/>
                <a:cs typeface="Tahoma"/>
              </a:rPr>
              <a:t>Supply</a:t>
            </a:r>
            <a:r>
              <a:rPr dirty="0" sz="1100" spc="35" b="1">
                <a:latin typeface="Tahoma"/>
                <a:cs typeface="Tahoma"/>
              </a:rPr>
              <a:t> </a:t>
            </a:r>
            <a:r>
              <a:rPr dirty="0" sz="1100" spc="-45" b="1">
                <a:latin typeface="Tahoma"/>
                <a:cs typeface="Tahoma"/>
              </a:rPr>
              <a:t>Chain </a:t>
            </a:r>
            <a:r>
              <a:rPr dirty="0" sz="1100" spc="-95" b="1">
                <a:latin typeface="Tahoma"/>
                <a:cs typeface="Tahoma"/>
              </a:rPr>
              <a:t>Autonomy</a:t>
            </a:r>
            <a:r>
              <a:rPr dirty="0" sz="1100" spc="70" b="1">
                <a:latin typeface="Tahoma"/>
                <a:cs typeface="Tahoma"/>
              </a:rPr>
              <a:t> </a:t>
            </a:r>
            <a:r>
              <a:rPr dirty="0" sz="1100" spc="145" b="1">
                <a:latin typeface="Tahoma"/>
                <a:cs typeface="Tahoma"/>
              </a:rPr>
              <a:t>s </a:t>
            </a:r>
            <a:r>
              <a:rPr dirty="0" sz="1100" spc="-10" b="1">
                <a:latin typeface="Tahoma"/>
                <a:cs typeface="Tahoma"/>
              </a:rPr>
              <a:t>Efficiency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5" name="object 25" descr=""/>
          <p:cNvSpPr txBox="1"/>
          <p:nvPr/>
        </p:nvSpPr>
        <p:spPr>
          <a:xfrm>
            <a:off x="1628775" y="4543425"/>
            <a:ext cx="5229225" cy="619125"/>
          </a:xfrm>
          <a:prstGeom prst="rect">
            <a:avLst/>
          </a:prstGeom>
          <a:solidFill>
            <a:srgbClr val="D9D9D9"/>
          </a:solidFill>
          <a:ln w="19050">
            <a:solidFill>
              <a:srgbClr val="000000"/>
            </a:solidFill>
          </a:ln>
        </p:spPr>
        <p:txBody>
          <a:bodyPr wrap="square" lIns="0" tIns="59690" rIns="0" bIns="0" rtlCol="0" vert="horz">
            <a:spAutoFit/>
          </a:bodyPr>
          <a:lstStyle/>
          <a:p>
            <a:pPr marL="90170" marR="370205">
              <a:lnSpc>
                <a:spcPct val="99500"/>
              </a:lnSpc>
              <a:spcBef>
                <a:spcPts val="470"/>
              </a:spcBef>
            </a:pPr>
            <a:r>
              <a:rPr dirty="0" sz="1100" i="1">
                <a:latin typeface="Trebuchet MS"/>
                <a:cs typeface="Trebuchet MS"/>
              </a:rPr>
              <a:t>As</a:t>
            </a:r>
            <a:r>
              <a:rPr dirty="0" sz="1100" spc="-75" i="1">
                <a:latin typeface="Trebuchet MS"/>
                <a:cs typeface="Trebuchet MS"/>
              </a:rPr>
              <a:t> </a:t>
            </a:r>
            <a:r>
              <a:rPr dirty="0" sz="1100" spc="-55" i="1">
                <a:latin typeface="Trebuchet MS"/>
                <a:cs typeface="Trebuchet MS"/>
              </a:rPr>
              <a:t>Ferrari’s</a:t>
            </a:r>
            <a:r>
              <a:rPr dirty="0" sz="1100" spc="15" i="1">
                <a:latin typeface="Trebuchet MS"/>
                <a:cs typeface="Trebuchet MS"/>
              </a:rPr>
              <a:t> </a:t>
            </a:r>
            <a:r>
              <a:rPr dirty="0" sz="1100" i="1">
                <a:latin typeface="Trebuchet MS"/>
                <a:cs typeface="Trebuchet MS"/>
              </a:rPr>
              <a:t>sole</a:t>
            </a:r>
            <a:r>
              <a:rPr dirty="0" sz="1100" spc="-45" i="1">
                <a:latin typeface="Trebuchet MS"/>
                <a:cs typeface="Trebuchet MS"/>
              </a:rPr>
              <a:t> </a:t>
            </a:r>
            <a:r>
              <a:rPr dirty="0" sz="1100" spc="-65" i="1">
                <a:latin typeface="Trebuchet MS"/>
                <a:cs typeface="Trebuchet MS"/>
              </a:rPr>
              <a:t>battery</a:t>
            </a:r>
            <a:r>
              <a:rPr dirty="0" sz="1100" spc="-125" i="1">
                <a:latin typeface="Trebuchet MS"/>
                <a:cs typeface="Trebuchet MS"/>
              </a:rPr>
              <a:t> </a:t>
            </a:r>
            <a:r>
              <a:rPr dirty="0" sz="1100" spc="-35" i="1">
                <a:latin typeface="Trebuchet MS"/>
                <a:cs typeface="Trebuchet MS"/>
              </a:rPr>
              <a:t>supplier,</a:t>
            </a:r>
            <a:r>
              <a:rPr dirty="0" sz="1100" spc="-50" i="1">
                <a:latin typeface="Trebuchet MS"/>
                <a:cs typeface="Trebuchet MS"/>
              </a:rPr>
              <a:t> </a:t>
            </a:r>
            <a:r>
              <a:rPr dirty="0" sz="1100" i="1">
                <a:latin typeface="Trebuchet MS"/>
                <a:cs typeface="Trebuchet MS"/>
              </a:rPr>
              <a:t>SK</a:t>
            </a:r>
            <a:r>
              <a:rPr dirty="0" sz="1100" spc="-85" i="1">
                <a:latin typeface="Trebuchet MS"/>
                <a:cs typeface="Trebuchet MS"/>
              </a:rPr>
              <a:t> </a:t>
            </a:r>
            <a:r>
              <a:rPr dirty="0" sz="1100" i="1">
                <a:latin typeface="Trebuchet MS"/>
                <a:cs typeface="Trebuchet MS"/>
              </a:rPr>
              <a:t>On</a:t>
            </a:r>
            <a:r>
              <a:rPr dirty="0" sz="1100" spc="-75" i="1">
                <a:latin typeface="Trebuchet MS"/>
                <a:cs typeface="Trebuchet MS"/>
              </a:rPr>
              <a:t> </a:t>
            </a:r>
            <a:r>
              <a:rPr dirty="0" sz="1100" i="1">
                <a:latin typeface="Trebuchet MS"/>
                <a:cs typeface="Trebuchet MS"/>
              </a:rPr>
              <a:t>enables</a:t>
            </a:r>
            <a:r>
              <a:rPr dirty="0" sz="1100" spc="-70" i="1">
                <a:latin typeface="Trebuchet MS"/>
                <a:cs typeface="Trebuchet MS"/>
              </a:rPr>
              <a:t> </a:t>
            </a:r>
            <a:r>
              <a:rPr dirty="0" sz="1100" spc="-20" i="1">
                <a:latin typeface="Trebuchet MS"/>
                <a:cs typeface="Trebuchet MS"/>
              </a:rPr>
              <a:t>dedicated</a:t>
            </a:r>
            <a:r>
              <a:rPr dirty="0" sz="1100" spc="-85" i="1">
                <a:latin typeface="Trebuchet MS"/>
                <a:cs typeface="Trebuchet MS"/>
              </a:rPr>
              <a:t> </a:t>
            </a:r>
            <a:r>
              <a:rPr dirty="0" sz="1100" i="1">
                <a:latin typeface="Trebuchet MS"/>
                <a:cs typeface="Trebuchet MS"/>
              </a:rPr>
              <a:t>R&amp;D</a:t>
            </a:r>
            <a:r>
              <a:rPr dirty="0" sz="1100" spc="-70" i="1">
                <a:latin typeface="Trebuchet MS"/>
                <a:cs typeface="Trebuchet MS"/>
              </a:rPr>
              <a:t> </a:t>
            </a:r>
            <a:r>
              <a:rPr dirty="0" sz="1100" spc="-60" i="1">
                <a:latin typeface="Trebuchet MS"/>
                <a:cs typeface="Trebuchet MS"/>
              </a:rPr>
              <a:t>for</a:t>
            </a:r>
            <a:r>
              <a:rPr dirty="0" sz="1100" spc="-145" i="1">
                <a:latin typeface="Trebuchet MS"/>
                <a:cs typeface="Trebuchet MS"/>
              </a:rPr>
              <a:t> </a:t>
            </a:r>
            <a:r>
              <a:rPr dirty="0" sz="1100" spc="-10" i="1">
                <a:latin typeface="Trebuchet MS"/>
                <a:cs typeface="Trebuchet MS"/>
              </a:rPr>
              <a:t>high- </a:t>
            </a:r>
            <a:r>
              <a:rPr dirty="0" sz="1100" spc="-30" i="1">
                <a:latin typeface="Trebuchet MS"/>
                <a:cs typeface="Trebuchet MS"/>
              </a:rPr>
              <a:t>performance</a:t>
            </a:r>
            <a:r>
              <a:rPr dirty="0" sz="1100" spc="-45" i="1">
                <a:latin typeface="Trebuchet MS"/>
                <a:cs typeface="Trebuchet MS"/>
              </a:rPr>
              <a:t> </a:t>
            </a:r>
            <a:r>
              <a:rPr dirty="0" sz="1100" i="1">
                <a:latin typeface="Trebuchet MS"/>
                <a:cs typeface="Trebuchet MS"/>
              </a:rPr>
              <a:t>EVs,</a:t>
            </a:r>
            <a:r>
              <a:rPr dirty="0" sz="1100" spc="-55" i="1">
                <a:latin typeface="Trebuchet MS"/>
                <a:cs typeface="Trebuchet MS"/>
              </a:rPr>
              <a:t> </a:t>
            </a:r>
            <a:r>
              <a:rPr dirty="0" sz="1100" spc="-25" i="1">
                <a:latin typeface="Trebuchet MS"/>
                <a:cs typeface="Trebuchet MS"/>
              </a:rPr>
              <a:t>accelerating</a:t>
            </a:r>
            <a:r>
              <a:rPr dirty="0" sz="1100" spc="-80" i="1">
                <a:latin typeface="Trebuchet MS"/>
                <a:cs typeface="Trebuchet MS"/>
              </a:rPr>
              <a:t> </a:t>
            </a:r>
            <a:r>
              <a:rPr dirty="0" sz="1100" spc="-30" i="1">
                <a:latin typeface="Trebuchet MS"/>
                <a:cs typeface="Trebuchet MS"/>
              </a:rPr>
              <a:t>innovation</a:t>
            </a:r>
            <a:r>
              <a:rPr dirty="0" sz="1100" spc="-75" i="1">
                <a:latin typeface="Trebuchet MS"/>
                <a:cs typeface="Trebuchet MS"/>
              </a:rPr>
              <a:t> </a:t>
            </a:r>
            <a:r>
              <a:rPr dirty="0" sz="1100" spc="-40" i="1">
                <a:latin typeface="Trebuchet MS"/>
                <a:cs typeface="Trebuchet MS"/>
              </a:rPr>
              <a:t>through</a:t>
            </a:r>
            <a:r>
              <a:rPr dirty="0" sz="1100" spc="-75" i="1">
                <a:latin typeface="Trebuchet MS"/>
                <a:cs typeface="Trebuchet MS"/>
              </a:rPr>
              <a:t> </a:t>
            </a:r>
            <a:r>
              <a:rPr dirty="0" sz="1100" i="1">
                <a:latin typeface="Trebuchet MS"/>
                <a:cs typeface="Trebuchet MS"/>
              </a:rPr>
              <a:t>focused</a:t>
            </a:r>
            <a:r>
              <a:rPr dirty="0" sz="1100" spc="-85" i="1">
                <a:latin typeface="Trebuchet MS"/>
                <a:cs typeface="Trebuchet MS"/>
              </a:rPr>
              <a:t> </a:t>
            </a:r>
            <a:r>
              <a:rPr dirty="0" sz="1100" spc="-25" i="1">
                <a:latin typeface="Trebuchet MS"/>
                <a:cs typeface="Trebuchet MS"/>
              </a:rPr>
              <a:t>collaboration</a:t>
            </a:r>
            <a:r>
              <a:rPr dirty="0" sz="1100" spc="-75" i="1">
                <a:latin typeface="Trebuchet MS"/>
                <a:cs typeface="Trebuchet MS"/>
              </a:rPr>
              <a:t> </a:t>
            </a:r>
            <a:r>
              <a:rPr dirty="0" sz="1100" spc="-10" i="1">
                <a:latin typeface="Trebuchet MS"/>
                <a:cs typeface="Trebuchet MS"/>
              </a:rPr>
              <a:t>rather </a:t>
            </a:r>
            <a:r>
              <a:rPr dirty="0" sz="1100" spc="-25" i="1">
                <a:latin typeface="Trebuchet MS"/>
                <a:cs typeface="Trebuchet MS"/>
              </a:rPr>
              <a:t>than</a:t>
            </a:r>
            <a:r>
              <a:rPr dirty="0" sz="1100" spc="-75" i="1">
                <a:latin typeface="Trebuchet MS"/>
                <a:cs typeface="Trebuchet MS"/>
              </a:rPr>
              <a:t> </a:t>
            </a:r>
            <a:r>
              <a:rPr dirty="0" sz="1100" spc="-40" i="1">
                <a:latin typeface="Trebuchet MS"/>
                <a:cs typeface="Trebuchet MS"/>
              </a:rPr>
              <a:t>fragmented</a:t>
            </a:r>
            <a:r>
              <a:rPr dirty="0" sz="1100" spc="-85" i="1">
                <a:latin typeface="Trebuchet MS"/>
                <a:cs typeface="Trebuchet MS"/>
              </a:rPr>
              <a:t> </a:t>
            </a:r>
            <a:r>
              <a:rPr dirty="0" sz="1100" spc="-30" i="1">
                <a:latin typeface="Trebuchet MS"/>
                <a:cs typeface="Trebuchet MS"/>
              </a:rPr>
              <a:t>supplier</a:t>
            </a:r>
            <a:r>
              <a:rPr dirty="0" sz="1100" spc="-135" i="1">
                <a:latin typeface="Trebuchet MS"/>
                <a:cs typeface="Trebuchet MS"/>
              </a:rPr>
              <a:t> </a:t>
            </a:r>
            <a:r>
              <a:rPr dirty="0" sz="1100" spc="-10" i="1">
                <a:latin typeface="Trebuchet MS"/>
                <a:cs typeface="Trebuchet MS"/>
              </a:rPr>
              <a:t>networks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26" name="object 26" descr=""/>
          <p:cNvSpPr txBox="1"/>
          <p:nvPr/>
        </p:nvSpPr>
        <p:spPr>
          <a:xfrm>
            <a:off x="476250" y="4543425"/>
            <a:ext cx="1152525" cy="619125"/>
          </a:xfrm>
          <a:prstGeom prst="rect">
            <a:avLst/>
          </a:prstGeom>
          <a:solidFill>
            <a:srgbClr val="BEBEBE"/>
          </a:solidFill>
          <a:ln w="19050">
            <a:solidFill>
              <a:srgbClr val="000000"/>
            </a:solidFill>
          </a:ln>
        </p:spPr>
        <p:txBody>
          <a:bodyPr wrap="square" lIns="0" tIns="78105" rIns="0" bIns="0" rtlCol="0" vert="horz">
            <a:spAutoFit/>
          </a:bodyPr>
          <a:lstStyle/>
          <a:p>
            <a:pPr algn="ctr" marL="205104" marR="188595" indent="-6350">
              <a:lnSpc>
                <a:spcPct val="91000"/>
              </a:lnSpc>
              <a:spcBef>
                <a:spcPts val="615"/>
              </a:spcBef>
            </a:pPr>
            <a:r>
              <a:rPr dirty="0" sz="1100" spc="-10" b="1">
                <a:latin typeface="Tahoma"/>
                <a:cs typeface="Tahoma"/>
              </a:rPr>
              <a:t>Exclusive </a:t>
            </a:r>
            <a:r>
              <a:rPr dirty="0" sz="1100" spc="-30" b="1">
                <a:latin typeface="Tahoma"/>
                <a:cs typeface="Tahoma"/>
              </a:rPr>
              <a:t>Innovation </a:t>
            </a:r>
            <a:r>
              <a:rPr dirty="0" sz="1100" spc="-60" b="1">
                <a:latin typeface="Tahoma"/>
                <a:cs typeface="Tahoma"/>
              </a:rPr>
              <a:t>Partnership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7" name="object 27" descr=""/>
          <p:cNvSpPr txBox="1"/>
          <p:nvPr/>
        </p:nvSpPr>
        <p:spPr>
          <a:xfrm>
            <a:off x="1628775" y="5314950"/>
            <a:ext cx="5229225" cy="609600"/>
          </a:xfrm>
          <a:prstGeom prst="rect">
            <a:avLst/>
          </a:prstGeom>
          <a:solidFill>
            <a:srgbClr val="D9D9D9"/>
          </a:solidFill>
          <a:ln w="19050">
            <a:solidFill>
              <a:srgbClr val="000000"/>
            </a:solidFill>
          </a:ln>
        </p:spPr>
        <p:txBody>
          <a:bodyPr wrap="square" lIns="0" tIns="59054" rIns="0" bIns="0" rtlCol="0" vert="horz">
            <a:spAutoFit/>
          </a:bodyPr>
          <a:lstStyle/>
          <a:p>
            <a:pPr marL="90170" marR="331470">
              <a:lnSpc>
                <a:spcPct val="99500"/>
              </a:lnSpc>
              <a:spcBef>
                <a:spcPts val="464"/>
              </a:spcBef>
            </a:pPr>
            <a:r>
              <a:rPr dirty="0" sz="1100" i="1">
                <a:latin typeface="Trebuchet MS"/>
                <a:cs typeface="Trebuchet MS"/>
              </a:rPr>
              <a:t>SK</a:t>
            </a:r>
            <a:r>
              <a:rPr dirty="0" sz="1100" spc="5" i="1">
                <a:latin typeface="Trebuchet MS"/>
                <a:cs typeface="Trebuchet MS"/>
              </a:rPr>
              <a:t> </a:t>
            </a:r>
            <a:r>
              <a:rPr dirty="0" sz="1100" i="1">
                <a:latin typeface="Trebuchet MS"/>
                <a:cs typeface="Trebuchet MS"/>
              </a:rPr>
              <a:t>On’s</a:t>
            </a:r>
            <a:r>
              <a:rPr dirty="0" sz="1100" spc="15" i="1">
                <a:latin typeface="Trebuchet MS"/>
                <a:cs typeface="Trebuchet MS"/>
              </a:rPr>
              <a:t> </a:t>
            </a:r>
            <a:r>
              <a:rPr dirty="0" sz="1100" spc="-55" i="1">
                <a:latin typeface="Trebuchet MS"/>
                <a:cs typeface="Trebuchet MS"/>
              </a:rPr>
              <a:t>Battery-</a:t>
            </a:r>
            <a:r>
              <a:rPr dirty="0" sz="1100" i="1">
                <a:latin typeface="Trebuchet MS"/>
                <a:cs typeface="Trebuchet MS"/>
              </a:rPr>
              <a:t>as-</a:t>
            </a:r>
            <a:r>
              <a:rPr dirty="0" sz="1100" spc="-20" i="1">
                <a:latin typeface="Trebuchet MS"/>
                <a:cs typeface="Trebuchet MS"/>
              </a:rPr>
              <a:t>a-</a:t>
            </a:r>
            <a:r>
              <a:rPr dirty="0" sz="1100" spc="-10" i="1">
                <a:latin typeface="Trebuchet MS"/>
                <a:cs typeface="Trebuchet MS"/>
              </a:rPr>
              <a:t>Service</a:t>
            </a:r>
            <a:r>
              <a:rPr dirty="0" sz="1100" spc="-45" i="1">
                <a:latin typeface="Trebuchet MS"/>
                <a:cs typeface="Trebuchet MS"/>
              </a:rPr>
              <a:t> </a:t>
            </a:r>
            <a:r>
              <a:rPr dirty="0" sz="1100" i="1">
                <a:latin typeface="Trebuchet MS"/>
                <a:cs typeface="Trebuchet MS"/>
              </a:rPr>
              <a:t>and</a:t>
            </a:r>
            <a:r>
              <a:rPr dirty="0" sz="1100" spc="-85" i="1">
                <a:latin typeface="Trebuchet MS"/>
                <a:cs typeface="Trebuchet MS"/>
              </a:rPr>
              <a:t> </a:t>
            </a:r>
            <a:r>
              <a:rPr dirty="0" sz="1100" spc="-35" i="1">
                <a:latin typeface="Trebuchet MS"/>
                <a:cs typeface="Trebuchet MS"/>
              </a:rPr>
              <a:t>energy</a:t>
            </a:r>
            <a:r>
              <a:rPr dirty="0" sz="1100" spc="-120" i="1">
                <a:latin typeface="Trebuchet MS"/>
                <a:cs typeface="Trebuchet MS"/>
              </a:rPr>
              <a:t> </a:t>
            </a:r>
            <a:r>
              <a:rPr dirty="0" sz="1100" spc="-10" i="1">
                <a:latin typeface="Trebuchet MS"/>
                <a:cs typeface="Trebuchet MS"/>
              </a:rPr>
              <a:t>management</a:t>
            </a:r>
            <a:r>
              <a:rPr dirty="0" sz="1100" spc="-25" i="1">
                <a:latin typeface="Trebuchet MS"/>
                <a:cs typeface="Trebuchet MS"/>
              </a:rPr>
              <a:t> </a:t>
            </a:r>
            <a:r>
              <a:rPr dirty="0" sz="1100" i="1">
                <a:latin typeface="Trebuchet MS"/>
                <a:cs typeface="Trebuchet MS"/>
              </a:rPr>
              <a:t>systems</a:t>
            </a:r>
            <a:r>
              <a:rPr dirty="0" sz="1100" spc="-70" i="1">
                <a:latin typeface="Trebuchet MS"/>
                <a:cs typeface="Trebuchet MS"/>
              </a:rPr>
              <a:t> </a:t>
            </a:r>
            <a:r>
              <a:rPr dirty="0" sz="1100" spc="-40" i="1">
                <a:latin typeface="Trebuchet MS"/>
                <a:cs typeface="Trebuchet MS"/>
              </a:rPr>
              <a:t>elevate</a:t>
            </a:r>
            <a:r>
              <a:rPr dirty="0" sz="1100" spc="-45" i="1">
                <a:latin typeface="Trebuchet MS"/>
                <a:cs typeface="Trebuchet MS"/>
              </a:rPr>
              <a:t> </a:t>
            </a:r>
            <a:r>
              <a:rPr dirty="0" sz="1100" spc="-25" i="1">
                <a:latin typeface="Trebuchet MS"/>
                <a:cs typeface="Trebuchet MS"/>
              </a:rPr>
              <a:t>Ferrari’s ownership</a:t>
            </a:r>
            <a:r>
              <a:rPr dirty="0" sz="1100" spc="-70" i="1">
                <a:latin typeface="Trebuchet MS"/>
                <a:cs typeface="Trebuchet MS"/>
              </a:rPr>
              <a:t> </a:t>
            </a:r>
            <a:r>
              <a:rPr dirty="0" sz="1100" spc="-35" i="1">
                <a:latin typeface="Trebuchet MS"/>
                <a:cs typeface="Trebuchet MS"/>
              </a:rPr>
              <a:t>experience,</a:t>
            </a:r>
            <a:r>
              <a:rPr dirty="0" sz="1100" spc="-30" i="1">
                <a:latin typeface="Trebuchet MS"/>
                <a:cs typeface="Trebuchet MS"/>
              </a:rPr>
              <a:t> </a:t>
            </a:r>
            <a:r>
              <a:rPr dirty="0" sz="1100" spc="-20" i="1">
                <a:latin typeface="Trebuchet MS"/>
                <a:cs typeface="Trebuchet MS"/>
              </a:rPr>
              <a:t>enabling</a:t>
            </a:r>
            <a:r>
              <a:rPr dirty="0" sz="1100" spc="-55" i="1">
                <a:latin typeface="Trebuchet MS"/>
                <a:cs typeface="Trebuchet MS"/>
              </a:rPr>
              <a:t> </a:t>
            </a:r>
            <a:r>
              <a:rPr dirty="0" sz="1100" spc="-60" i="1">
                <a:latin typeface="Trebuchet MS"/>
                <a:cs typeface="Trebuchet MS"/>
              </a:rPr>
              <a:t>flexible</a:t>
            </a:r>
            <a:r>
              <a:rPr dirty="0" sz="1100" spc="-120" i="1">
                <a:latin typeface="Trebuchet MS"/>
                <a:cs typeface="Trebuchet MS"/>
              </a:rPr>
              <a:t> </a:t>
            </a:r>
            <a:r>
              <a:rPr dirty="0" sz="1100" i="1">
                <a:latin typeface="Trebuchet MS"/>
                <a:cs typeface="Trebuchet MS"/>
              </a:rPr>
              <a:t>models</a:t>
            </a:r>
            <a:r>
              <a:rPr dirty="0" sz="1100" spc="-55" i="1">
                <a:latin typeface="Trebuchet MS"/>
                <a:cs typeface="Trebuchet MS"/>
              </a:rPr>
              <a:t> </a:t>
            </a:r>
            <a:r>
              <a:rPr dirty="0" sz="1100" i="1">
                <a:latin typeface="Trebuchet MS"/>
                <a:cs typeface="Trebuchet MS"/>
              </a:rPr>
              <a:t>and</a:t>
            </a:r>
            <a:r>
              <a:rPr dirty="0" sz="1100" spc="-65" i="1">
                <a:latin typeface="Trebuchet MS"/>
                <a:cs typeface="Trebuchet MS"/>
              </a:rPr>
              <a:t> </a:t>
            </a:r>
            <a:r>
              <a:rPr dirty="0" sz="1100" i="1">
                <a:latin typeface="Trebuchet MS"/>
                <a:cs typeface="Trebuchet MS"/>
              </a:rPr>
              <a:t>advanced</a:t>
            </a:r>
            <a:r>
              <a:rPr dirty="0" sz="1100" spc="-65" i="1">
                <a:latin typeface="Trebuchet MS"/>
                <a:cs typeface="Trebuchet MS"/>
              </a:rPr>
              <a:t> </a:t>
            </a:r>
            <a:r>
              <a:rPr dirty="0" sz="1100" spc="-10" i="1">
                <a:latin typeface="Trebuchet MS"/>
                <a:cs typeface="Trebuchet MS"/>
              </a:rPr>
              <a:t>performance enhancements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28" name="object 28" descr=""/>
          <p:cNvSpPr txBox="1"/>
          <p:nvPr/>
        </p:nvSpPr>
        <p:spPr>
          <a:xfrm>
            <a:off x="476250" y="5314950"/>
            <a:ext cx="1152525" cy="609600"/>
          </a:xfrm>
          <a:prstGeom prst="rect">
            <a:avLst/>
          </a:prstGeom>
          <a:solidFill>
            <a:srgbClr val="BEBEBE"/>
          </a:solidFill>
          <a:ln w="19050">
            <a:solidFill>
              <a:srgbClr val="000000"/>
            </a:solidFill>
          </a:ln>
        </p:spPr>
        <p:txBody>
          <a:bodyPr wrap="square" lIns="0" tIns="76835" rIns="0" bIns="0" rtlCol="0" vert="horz">
            <a:spAutoFit/>
          </a:bodyPr>
          <a:lstStyle/>
          <a:p>
            <a:pPr algn="just" marL="261620" marR="247015" indent="26034">
              <a:lnSpc>
                <a:spcPct val="91000"/>
              </a:lnSpc>
              <a:spcBef>
                <a:spcPts val="605"/>
              </a:spcBef>
            </a:pPr>
            <a:r>
              <a:rPr dirty="0" sz="1100" spc="-40" b="1">
                <a:latin typeface="Tahoma"/>
                <a:cs typeface="Tahoma"/>
              </a:rPr>
              <a:t>Premium </a:t>
            </a:r>
            <a:r>
              <a:rPr dirty="0" sz="1100" spc="-50" b="1">
                <a:latin typeface="Tahoma"/>
                <a:cs typeface="Tahoma"/>
              </a:rPr>
              <a:t>Customer </a:t>
            </a:r>
            <a:r>
              <a:rPr dirty="0" sz="1100" spc="-20" b="1">
                <a:latin typeface="Tahoma"/>
                <a:cs typeface="Tahoma"/>
              </a:rPr>
              <a:t>Solutions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5095">
              <a:lnSpc>
                <a:spcPts val="2390"/>
              </a:lnSpc>
              <a:spcBef>
                <a:spcPts val="125"/>
              </a:spcBef>
            </a:pPr>
            <a:r>
              <a:rPr dirty="0" spc="-120"/>
              <a:t>Executive</a:t>
            </a:r>
            <a:r>
              <a:rPr dirty="0" spc="-155"/>
              <a:t> </a:t>
            </a:r>
            <a:r>
              <a:rPr dirty="0" spc="-10"/>
              <a:t>Summary</a:t>
            </a:r>
          </a:p>
          <a:p>
            <a:pPr marL="12700">
              <a:lnSpc>
                <a:spcPts val="1789"/>
              </a:lnSpc>
              <a:tabLst>
                <a:tab pos="11496040" algn="l"/>
              </a:tabLst>
            </a:pPr>
            <a:r>
              <a:rPr dirty="0" u="heavy" sz="1500" spc="50" b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 </a:t>
            </a:r>
            <a:r>
              <a:rPr dirty="0" u="heavy" sz="1500" spc="-105" b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Ferrari</a:t>
            </a:r>
            <a:r>
              <a:rPr dirty="0" u="heavy" sz="1500" spc="-135" b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heavy" sz="1500" spc="-55" b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should</a:t>
            </a:r>
            <a:r>
              <a:rPr dirty="0" u="heavy" sz="1500" spc="-60" b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heavy" sz="1500" spc="-100" b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not</a:t>
            </a:r>
            <a:r>
              <a:rPr dirty="0" u="heavy" sz="1500" spc="-120" b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heavy" sz="1500" spc="-85" b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acquire</a:t>
            </a:r>
            <a:r>
              <a:rPr dirty="0" u="heavy" sz="1500" spc="-105" b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heavy" sz="1500" spc="-110" b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Pirelli, but</a:t>
            </a:r>
            <a:r>
              <a:rPr dirty="0" u="heavy" sz="1500" spc="-120" b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heavy" sz="1500" spc="-85" b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acquire</a:t>
            </a:r>
            <a:r>
              <a:rPr dirty="0" u="heavy" sz="1500" spc="-100" b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heavy" sz="1500" b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SK</a:t>
            </a:r>
            <a:r>
              <a:rPr dirty="0" u="heavy" sz="1500" spc="-120" b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heavy" sz="1500" spc="-25" b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On</a:t>
            </a:r>
            <a:r>
              <a:rPr dirty="0" u="heavy" sz="1500" spc="-125" b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heavy" sz="1500" spc="-75" b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global</a:t>
            </a:r>
            <a:r>
              <a:rPr dirty="0" u="heavy" sz="1500" spc="-190" b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heavy" sz="1500" b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EV</a:t>
            </a:r>
            <a:r>
              <a:rPr dirty="0" u="heavy" sz="1500" spc="-155" b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heavy" sz="1500" spc="-114" b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battery</a:t>
            </a:r>
            <a:r>
              <a:rPr dirty="0" u="heavy" sz="1500" spc="-85" b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developer</a:t>
            </a:r>
            <a:r>
              <a:rPr dirty="0" u="heavy" sz="1500" spc="-130" b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heavy" sz="1500" spc="-100" b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to</a:t>
            </a:r>
            <a:r>
              <a:rPr dirty="0" u="heavy" sz="1500" spc="-140" b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heavy" sz="1500" spc="-60" b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pursue</a:t>
            </a:r>
            <a:r>
              <a:rPr dirty="0" u="heavy" sz="1500" spc="-190" b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heavy" sz="1500" spc="-50" b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its</a:t>
            </a:r>
            <a:r>
              <a:rPr dirty="0" u="heavy" sz="1500" spc="-135" b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heavy" sz="1500" spc="-100" b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electrification</a:t>
            </a:r>
            <a:r>
              <a:rPr dirty="0" u="heavy" sz="1500" spc="-125" b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heavy" sz="1500" spc="-10" b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goals</a:t>
            </a:r>
            <a:r>
              <a:rPr dirty="0" u="heavy" sz="1500" b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	</a:t>
            </a:r>
            <a:endParaRPr sz="1500">
              <a:latin typeface="Trebuchet MS"/>
              <a:cs typeface="Trebuchet MS"/>
            </a:endParaRPr>
          </a:p>
        </p:txBody>
      </p:sp>
      <p:graphicFrame>
        <p:nvGraphicFramePr>
          <p:cNvPr id="3" name="object 3" descr=""/>
          <p:cNvGraphicFramePr>
            <a:graphicFrameLocks noGrp="1"/>
          </p:cNvGraphicFramePr>
          <p:nvPr/>
        </p:nvGraphicFramePr>
        <p:xfrm>
          <a:off x="371475" y="6343650"/>
          <a:ext cx="11523980" cy="4864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32230"/>
                <a:gridCol w="354330"/>
                <a:gridCol w="1332230"/>
                <a:gridCol w="354330"/>
                <a:gridCol w="1332229"/>
                <a:gridCol w="354329"/>
                <a:gridCol w="1332229"/>
                <a:gridCol w="354329"/>
                <a:gridCol w="1332229"/>
                <a:gridCol w="354329"/>
                <a:gridCol w="1332229"/>
                <a:gridCol w="354329"/>
                <a:gridCol w="1332229"/>
              </a:tblGrid>
              <a:tr h="266065">
                <a:tc>
                  <a:txBody>
                    <a:bodyPr/>
                    <a:lstStyle/>
                    <a:p>
                      <a:pPr algn="ctr" marL="825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400" spc="-10" b="1">
                          <a:latin typeface="Trebuchet MS"/>
                          <a:cs typeface="Trebuchet MS"/>
                        </a:rPr>
                        <a:t>Executive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38735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825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400" spc="-10" b="1">
                          <a:solidFill>
                            <a:srgbClr val="A6A6A6"/>
                          </a:solidFill>
                          <a:latin typeface="Trebuchet MS"/>
                          <a:cs typeface="Trebuchet MS"/>
                        </a:rPr>
                        <a:t>Industry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38735">
                    <a:lnT w="19050">
                      <a:solidFill>
                        <a:srgbClr val="A6A6A6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1079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400" spc="-10" b="1">
                          <a:solidFill>
                            <a:srgbClr val="A6A6A6"/>
                          </a:solidFill>
                          <a:latin typeface="Trebuchet MS"/>
                          <a:cs typeface="Trebuchet MS"/>
                        </a:rPr>
                        <a:t>Company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38735">
                    <a:lnT w="19050">
                      <a:solidFill>
                        <a:srgbClr val="A6A6A6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1270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400" spc="-10" b="1">
                          <a:solidFill>
                            <a:srgbClr val="A6A6A6"/>
                          </a:solidFill>
                          <a:latin typeface="Trebuchet MS"/>
                          <a:cs typeface="Trebuchet MS"/>
                        </a:rPr>
                        <a:t>Financial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38735">
                    <a:lnT w="19050">
                      <a:solidFill>
                        <a:srgbClr val="A6A6A6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1841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400" spc="-10" b="1">
                          <a:solidFill>
                            <a:srgbClr val="A6A6A6"/>
                          </a:solidFill>
                          <a:latin typeface="Trebuchet MS"/>
                          <a:cs typeface="Trebuchet MS"/>
                        </a:rPr>
                        <a:t>Acquisition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38735">
                    <a:lnT w="19050">
                      <a:solidFill>
                        <a:srgbClr val="A6A6A6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1397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400" spc="-10" b="1">
                          <a:solidFill>
                            <a:srgbClr val="A6A6A6"/>
                          </a:solidFill>
                          <a:latin typeface="Trebuchet MS"/>
                          <a:cs typeface="Trebuchet MS"/>
                        </a:rPr>
                        <a:t>Alternative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38735">
                    <a:lnT w="19050">
                      <a:solidFill>
                        <a:srgbClr val="A6A6A6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438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400" spc="-10" b="1">
                          <a:solidFill>
                            <a:srgbClr val="A6A6A6"/>
                          </a:solidFill>
                          <a:latin typeface="Trebuchet MS"/>
                          <a:cs typeface="Trebuchet MS"/>
                        </a:rPr>
                        <a:t>Conclusion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38735">
                    <a:lnT w="19050">
                      <a:solidFill>
                        <a:srgbClr val="A6A6A6"/>
                      </a:solidFill>
                      <a:prstDash val="solid"/>
                    </a:lnT>
                  </a:tcPr>
                </a:tc>
              </a:tr>
              <a:tr h="220345">
                <a:tc>
                  <a:txBody>
                    <a:bodyPr/>
                    <a:lstStyle/>
                    <a:p>
                      <a:pPr algn="ctr" marL="2540">
                        <a:lnSpc>
                          <a:spcPts val="1614"/>
                        </a:lnSpc>
                      </a:pPr>
                      <a:r>
                        <a:rPr dirty="0" sz="1400" spc="-10" b="1">
                          <a:latin typeface="Trebuchet MS"/>
                          <a:cs typeface="Trebuchet MS"/>
                        </a:rPr>
                        <a:t>Summary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6350">
                        <a:lnSpc>
                          <a:spcPts val="1614"/>
                        </a:lnSpc>
                      </a:pPr>
                      <a:r>
                        <a:rPr dirty="0" sz="1400" spc="-10" b="1">
                          <a:solidFill>
                            <a:srgbClr val="A6A6A6"/>
                          </a:solidFill>
                          <a:latin typeface="Trebuchet MS"/>
                          <a:cs typeface="Trebuchet MS"/>
                        </a:rPr>
                        <a:t>Overview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7620">
                        <a:lnSpc>
                          <a:spcPts val="1614"/>
                        </a:lnSpc>
                      </a:pPr>
                      <a:r>
                        <a:rPr dirty="0" sz="1400" spc="-10" b="1">
                          <a:solidFill>
                            <a:srgbClr val="A6A6A6"/>
                          </a:solidFill>
                          <a:latin typeface="Trebuchet MS"/>
                          <a:cs typeface="Trebuchet MS"/>
                        </a:rPr>
                        <a:t>Analysis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10795">
                        <a:lnSpc>
                          <a:spcPts val="1614"/>
                        </a:lnSpc>
                      </a:pPr>
                      <a:r>
                        <a:rPr dirty="0" sz="1400" spc="-10" b="1">
                          <a:solidFill>
                            <a:srgbClr val="A6A6A6"/>
                          </a:solidFill>
                          <a:latin typeface="Trebuchet MS"/>
                          <a:cs typeface="Trebuchet MS"/>
                        </a:rPr>
                        <a:t>Analysis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19685">
                        <a:lnSpc>
                          <a:spcPts val="1614"/>
                        </a:lnSpc>
                      </a:pPr>
                      <a:r>
                        <a:rPr dirty="0" sz="1400" spc="-10" b="1">
                          <a:solidFill>
                            <a:srgbClr val="A6A6A6"/>
                          </a:solidFill>
                          <a:latin typeface="Trebuchet MS"/>
                          <a:cs typeface="Trebuchet MS"/>
                        </a:rPr>
                        <a:t>Feasibility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14604">
                        <a:lnSpc>
                          <a:spcPts val="1614"/>
                        </a:lnSpc>
                      </a:pPr>
                      <a:r>
                        <a:rPr dirty="0" sz="1400" spc="-10" b="1">
                          <a:solidFill>
                            <a:srgbClr val="A6A6A6"/>
                          </a:solidFill>
                          <a:latin typeface="Trebuchet MS"/>
                          <a:cs typeface="Trebuchet MS"/>
                        </a:rPr>
                        <a:t>Solution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01425" y="76200"/>
            <a:ext cx="438150" cy="533400"/>
          </a:xfrm>
          <a:prstGeom prst="rect">
            <a:avLst/>
          </a:prstGeom>
        </p:spPr>
      </p:pic>
      <p:sp>
        <p:nvSpPr>
          <p:cNvPr id="5" name="object 5" descr=""/>
          <p:cNvSpPr/>
          <p:nvPr/>
        </p:nvSpPr>
        <p:spPr>
          <a:xfrm>
            <a:off x="6096000" y="819150"/>
            <a:ext cx="0" cy="5400040"/>
          </a:xfrm>
          <a:custGeom>
            <a:avLst/>
            <a:gdLst/>
            <a:ahLst/>
            <a:cxnLst/>
            <a:rect l="l" t="t" r="r" b="b"/>
            <a:pathLst>
              <a:path w="0" h="5400040">
                <a:moveTo>
                  <a:pt x="0" y="0"/>
                </a:moveTo>
                <a:lnTo>
                  <a:pt x="0" y="5400001"/>
                </a:lnTo>
              </a:path>
            </a:pathLst>
          </a:custGeom>
          <a:ln w="1905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6257925" y="904875"/>
            <a:ext cx="5553075" cy="152400"/>
          </a:xfrm>
          <a:custGeom>
            <a:avLst/>
            <a:gdLst/>
            <a:ahLst/>
            <a:cxnLst/>
            <a:rect l="l" t="t" r="r" b="b"/>
            <a:pathLst>
              <a:path w="5553075" h="152400">
                <a:moveTo>
                  <a:pt x="5553075" y="0"/>
                </a:moveTo>
                <a:lnTo>
                  <a:pt x="0" y="0"/>
                </a:lnTo>
                <a:lnTo>
                  <a:pt x="0" y="152400"/>
                </a:lnTo>
                <a:lnTo>
                  <a:pt x="5553075" y="152400"/>
                </a:lnTo>
                <a:lnTo>
                  <a:pt x="5553075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419100" y="2971800"/>
            <a:ext cx="5400675" cy="1114425"/>
          </a:xfrm>
          <a:custGeom>
            <a:avLst/>
            <a:gdLst/>
            <a:ahLst/>
            <a:cxnLst/>
            <a:rect l="l" t="t" r="r" b="b"/>
            <a:pathLst>
              <a:path w="5400675" h="1114425">
                <a:moveTo>
                  <a:pt x="5400675" y="0"/>
                </a:moveTo>
                <a:lnTo>
                  <a:pt x="0" y="0"/>
                </a:lnTo>
                <a:lnTo>
                  <a:pt x="0" y="1114425"/>
                </a:lnTo>
                <a:lnTo>
                  <a:pt x="5400675" y="1114425"/>
                </a:lnTo>
                <a:lnTo>
                  <a:pt x="5400675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/>
          <p:nvPr/>
        </p:nvSpPr>
        <p:spPr>
          <a:xfrm>
            <a:off x="419100" y="4143375"/>
            <a:ext cx="5400675" cy="1009650"/>
          </a:xfrm>
          <a:custGeom>
            <a:avLst/>
            <a:gdLst/>
            <a:ahLst/>
            <a:cxnLst/>
            <a:rect l="l" t="t" r="r" b="b"/>
            <a:pathLst>
              <a:path w="5400675" h="1009650">
                <a:moveTo>
                  <a:pt x="5400675" y="0"/>
                </a:moveTo>
                <a:lnTo>
                  <a:pt x="0" y="0"/>
                </a:lnTo>
                <a:lnTo>
                  <a:pt x="0" y="1009650"/>
                </a:lnTo>
                <a:lnTo>
                  <a:pt x="5400675" y="1009650"/>
                </a:lnTo>
                <a:lnTo>
                  <a:pt x="5400675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 txBox="1"/>
          <p:nvPr/>
        </p:nvSpPr>
        <p:spPr>
          <a:xfrm>
            <a:off x="419100" y="2015426"/>
            <a:ext cx="5400675" cy="3104515"/>
          </a:xfrm>
          <a:prstGeom prst="rect">
            <a:avLst/>
          </a:prstGeom>
        </p:spPr>
        <p:txBody>
          <a:bodyPr wrap="square" lIns="0" tIns="19685" rIns="0" bIns="0" rtlCol="0" vert="horz">
            <a:spAutoFit/>
          </a:bodyPr>
          <a:lstStyle/>
          <a:p>
            <a:pPr marL="1090295" marR="393065" indent="-171450">
              <a:lnSpc>
                <a:spcPts val="1430"/>
              </a:lnSpc>
              <a:spcBef>
                <a:spcPts val="155"/>
              </a:spcBef>
              <a:buFont typeface="Arial MT"/>
              <a:buChar char="•"/>
              <a:tabLst>
                <a:tab pos="1090295" algn="l"/>
              </a:tabLst>
            </a:pPr>
            <a:r>
              <a:rPr dirty="0" sz="1200">
                <a:latin typeface="Segoe UI Emoji"/>
                <a:cs typeface="Segoe UI Emoji"/>
              </a:rPr>
              <a:t>Pirelli</a:t>
            </a:r>
            <a:r>
              <a:rPr dirty="0" sz="1200" spc="-55">
                <a:latin typeface="Segoe UI Emoji"/>
                <a:cs typeface="Segoe UI Emoji"/>
              </a:rPr>
              <a:t> </a:t>
            </a:r>
            <a:r>
              <a:rPr dirty="0" sz="1200">
                <a:latin typeface="Segoe UI Emoji"/>
                <a:cs typeface="Segoe UI Emoji"/>
              </a:rPr>
              <a:t>is</a:t>
            </a:r>
            <a:r>
              <a:rPr dirty="0" sz="1200" spc="-40">
                <a:latin typeface="Segoe UI Emoji"/>
                <a:cs typeface="Segoe UI Emoji"/>
              </a:rPr>
              <a:t> </a:t>
            </a:r>
            <a:r>
              <a:rPr dirty="0" sz="1200">
                <a:latin typeface="Segoe UI Emoji"/>
                <a:cs typeface="Segoe UI Emoji"/>
              </a:rPr>
              <a:t>an</a:t>
            </a:r>
            <a:r>
              <a:rPr dirty="0" sz="1200" spc="-50">
                <a:latin typeface="Segoe UI Emoji"/>
                <a:cs typeface="Segoe UI Emoji"/>
              </a:rPr>
              <a:t> </a:t>
            </a:r>
            <a:r>
              <a:rPr dirty="0" sz="1200" spc="-10">
                <a:latin typeface="Segoe UI Emoji"/>
                <a:cs typeface="Segoe UI Emoji"/>
              </a:rPr>
              <a:t>Italian</a:t>
            </a:r>
            <a:r>
              <a:rPr dirty="0" sz="1200" spc="-50">
                <a:latin typeface="Segoe UI Emoji"/>
                <a:cs typeface="Segoe UI Emoji"/>
              </a:rPr>
              <a:t> </a:t>
            </a:r>
            <a:r>
              <a:rPr dirty="0" sz="1200" spc="-20">
                <a:latin typeface="Segoe UI Emoji"/>
                <a:cs typeface="Segoe UI Emoji"/>
              </a:rPr>
              <a:t>tire</a:t>
            </a:r>
            <a:r>
              <a:rPr dirty="0" sz="1200" spc="-15">
                <a:latin typeface="Segoe UI Emoji"/>
                <a:cs typeface="Segoe UI Emoji"/>
              </a:rPr>
              <a:t> </a:t>
            </a:r>
            <a:r>
              <a:rPr dirty="0" sz="1200" spc="-20">
                <a:latin typeface="Segoe UI Emoji"/>
                <a:cs typeface="Segoe UI Emoji"/>
              </a:rPr>
              <a:t>manufacturing</a:t>
            </a:r>
            <a:r>
              <a:rPr dirty="0" sz="1200" spc="-45">
                <a:latin typeface="Segoe UI Emoji"/>
                <a:cs typeface="Segoe UI Emoji"/>
              </a:rPr>
              <a:t> </a:t>
            </a:r>
            <a:r>
              <a:rPr dirty="0" sz="1200" spc="-10">
                <a:latin typeface="Segoe UI Emoji"/>
                <a:cs typeface="Segoe UI Emoji"/>
              </a:rPr>
              <a:t>company,</a:t>
            </a:r>
            <a:r>
              <a:rPr dirty="0" sz="1200" spc="-30">
                <a:latin typeface="Segoe UI Emoji"/>
                <a:cs typeface="Segoe UI Emoji"/>
              </a:rPr>
              <a:t> and</a:t>
            </a:r>
            <a:r>
              <a:rPr dirty="0" sz="1200" spc="-60">
                <a:latin typeface="Segoe UI Emoji"/>
                <a:cs typeface="Segoe UI Emoji"/>
              </a:rPr>
              <a:t> </a:t>
            </a:r>
            <a:r>
              <a:rPr dirty="0" sz="1200" spc="-10">
                <a:latin typeface="Segoe UI Emoji"/>
                <a:cs typeface="Segoe UI Emoji"/>
              </a:rPr>
              <a:t>the</a:t>
            </a:r>
            <a:r>
              <a:rPr dirty="0" sz="1200" spc="-15">
                <a:latin typeface="Segoe UI Emoji"/>
                <a:cs typeface="Segoe UI Emoji"/>
              </a:rPr>
              <a:t> </a:t>
            </a:r>
            <a:r>
              <a:rPr dirty="0" sz="1200" spc="-10">
                <a:latin typeface="Segoe UI Emoji"/>
                <a:cs typeface="Segoe UI Emoji"/>
              </a:rPr>
              <a:t>fifth largest</a:t>
            </a:r>
            <a:r>
              <a:rPr dirty="0" sz="1200" spc="-100">
                <a:latin typeface="Segoe UI Emoji"/>
                <a:cs typeface="Segoe UI Emoji"/>
              </a:rPr>
              <a:t> </a:t>
            </a:r>
            <a:r>
              <a:rPr dirty="0" sz="1200" spc="-20">
                <a:latin typeface="Segoe UI Emoji"/>
                <a:cs typeface="Segoe UI Emoji"/>
              </a:rPr>
              <a:t>tire</a:t>
            </a:r>
            <a:r>
              <a:rPr dirty="0" sz="1200" spc="-35">
                <a:latin typeface="Segoe UI Emoji"/>
                <a:cs typeface="Segoe UI Emoji"/>
              </a:rPr>
              <a:t> </a:t>
            </a:r>
            <a:r>
              <a:rPr dirty="0" sz="1200" spc="-10">
                <a:latin typeface="Segoe UI Emoji"/>
                <a:cs typeface="Segoe UI Emoji"/>
              </a:rPr>
              <a:t>manufacturer</a:t>
            </a:r>
            <a:r>
              <a:rPr dirty="0" sz="1200" spc="-30">
                <a:latin typeface="Segoe UI Emoji"/>
                <a:cs typeface="Segoe UI Emoji"/>
              </a:rPr>
              <a:t> </a:t>
            </a:r>
            <a:r>
              <a:rPr dirty="0" sz="1200" spc="-10">
                <a:latin typeface="Segoe UI Emoji"/>
                <a:cs typeface="Segoe UI Emoji"/>
              </a:rPr>
              <a:t>in</a:t>
            </a:r>
            <a:r>
              <a:rPr dirty="0" sz="1200" spc="-65">
                <a:latin typeface="Segoe UI Emoji"/>
                <a:cs typeface="Segoe UI Emoji"/>
              </a:rPr>
              <a:t> </a:t>
            </a:r>
            <a:r>
              <a:rPr dirty="0" sz="1200" spc="-10">
                <a:latin typeface="Segoe UI Emoji"/>
                <a:cs typeface="Segoe UI Emoji"/>
              </a:rPr>
              <a:t>the</a:t>
            </a:r>
            <a:r>
              <a:rPr dirty="0" sz="1200" spc="-35">
                <a:latin typeface="Segoe UI Emoji"/>
                <a:cs typeface="Segoe UI Emoji"/>
              </a:rPr>
              <a:t> </a:t>
            </a:r>
            <a:r>
              <a:rPr dirty="0" sz="1200" spc="-10">
                <a:latin typeface="Segoe UI Emoji"/>
                <a:cs typeface="Segoe UI Emoji"/>
              </a:rPr>
              <a:t>world.</a:t>
            </a:r>
            <a:endParaRPr sz="1200">
              <a:latin typeface="Segoe UI Emoji"/>
              <a:cs typeface="Segoe UI Emoji"/>
            </a:endParaRPr>
          </a:p>
          <a:p>
            <a:pPr marL="1090930" indent="-172085">
              <a:lnSpc>
                <a:spcPts val="1375"/>
              </a:lnSpc>
              <a:buFont typeface="Arial MT"/>
              <a:buChar char="•"/>
              <a:tabLst>
                <a:tab pos="1090930" algn="l"/>
              </a:tabLst>
            </a:pPr>
            <a:r>
              <a:rPr dirty="0" sz="1200" spc="-10">
                <a:latin typeface="Segoe UI Emoji"/>
                <a:cs typeface="Segoe UI Emoji"/>
              </a:rPr>
              <a:t>Tires</a:t>
            </a:r>
            <a:r>
              <a:rPr dirty="0" sz="1200" spc="-70">
                <a:latin typeface="Segoe UI Emoji"/>
                <a:cs typeface="Segoe UI Emoji"/>
              </a:rPr>
              <a:t> </a:t>
            </a:r>
            <a:r>
              <a:rPr dirty="0" sz="1200">
                <a:latin typeface="Segoe UI Emoji"/>
                <a:cs typeface="Segoe UI Emoji"/>
              </a:rPr>
              <a:t>are</a:t>
            </a:r>
            <a:r>
              <a:rPr dirty="0" sz="1200" spc="-45">
                <a:latin typeface="Segoe UI Emoji"/>
                <a:cs typeface="Segoe UI Emoji"/>
              </a:rPr>
              <a:t> </a:t>
            </a:r>
            <a:r>
              <a:rPr dirty="0" sz="1200">
                <a:latin typeface="Segoe UI Emoji"/>
                <a:cs typeface="Segoe UI Emoji"/>
              </a:rPr>
              <a:t>a</a:t>
            </a:r>
            <a:r>
              <a:rPr dirty="0" sz="1200" spc="-50">
                <a:latin typeface="Segoe UI Emoji"/>
                <a:cs typeface="Segoe UI Emoji"/>
              </a:rPr>
              <a:t> </a:t>
            </a:r>
            <a:r>
              <a:rPr dirty="0" sz="1200">
                <a:latin typeface="Segoe UI Emoji"/>
                <a:cs typeface="Segoe UI Emoji"/>
              </a:rPr>
              <a:t>necessity,</a:t>
            </a:r>
            <a:r>
              <a:rPr dirty="0" sz="1200" spc="-50">
                <a:latin typeface="Segoe UI Emoji"/>
                <a:cs typeface="Segoe UI Emoji"/>
              </a:rPr>
              <a:t> </a:t>
            </a:r>
            <a:r>
              <a:rPr dirty="0" sz="1200" spc="-10">
                <a:latin typeface="Segoe UI Emoji"/>
                <a:cs typeface="Segoe UI Emoji"/>
              </a:rPr>
              <a:t>but</a:t>
            </a:r>
            <a:r>
              <a:rPr dirty="0" sz="1200" spc="-25">
                <a:latin typeface="Segoe UI Emoji"/>
                <a:cs typeface="Segoe UI Emoji"/>
              </a:rPr>
              <a:t> </a:t>
            </a:r>
            <a:r>
              <a:rPr dirty="0" sz="1200" spc="-10">
                <a:latin typeface="Segoe UI Emoji"/>
                <a:cs typeface="Segoe UI Emoji"/>
              </a:rPr>
              <a:t>Ferrari</a:t>
            </a:r>
            <a:r>
              <a:rPr dirty="0" sz="1200" spc="5">
                <a:latin typeface="Segoe UI Emoji"/>
                <a:cs typeface="Segoe UI Emoji"/>
              </a:rPr>
              <a:t> </a:t>
            </a:r>
            <a:r>
              <a:rPr dirty="0" sz="1200" spc="-10">
                <a:latin typeface="Segoe UI Emoji"/>
                <a:cs typeface="Segoe UI Emoji"/>
              </a:rPr>
              <a:t>already</a:t>
            </a:r>
            <a:r>
              <a:rPr dirty="0" sz="1200" spc="-25">
                <a:latin typeface="Segoe UI Emoji"/>
                <a:cs typeface="Segoe UI Emoji"/>
              </a:rPr>
              <a:t> </a:t>
            </a:r>
            <a:r>
              <a:rPr dirty="0" sz="1200">
                <a:latin typeface="Segoe UI Emoji"/>
                <a:cs typeface="Segoe UI Emoji"/>
              </a:rPr>
              <a:t>has</a:t>
            </a:r>
            <a:r>
              <a:rPr dirty="0" sz="1200" spc="-70">
                <a:latin typeface="Segoe UI Emoji"/>
                <a:cs typeface="Segoe UI Emoji"/>
              </a:rPr>
              <a:t> </a:t>
            </a:r>
            <a:r>
              <a:rPr dirty="0" sz="1200" spc="-10">
                <a:latin typeface="Segoe UI Emoji"/>
                <a:cs typeface="Segoe UI Emoji"/>
              </a:rPr>
              <a:t>strategic</a:t>
            </a:r>
            <a:endParaRPr sz="1200">
              <a:latin typeface="Segoe UI Emoji"/>
              <a:cs typeface="Segoe UI Emoji"/>
            </a:endParaRPr>
          </a:p>
          <a:p>
            <a:pPr marL="1090295">
              <a:lnSpc>
                <a:spcPts val="1435"/>
              </a:lnSpc>
            </a:pPr>
            <a:r>
              <a:rPr dirty="0" sz="1200">
                <a:latin typeface="Segoe UI Emoji"/>
                <a:cs typeface="Segoe UI Emoji"/>
              </a:rPr>
              <a:t>partnerships</a:t>
            </a:r>
            <a:r>
              <a:rPr dirty="0" sz="1200" spc="-70">
                <a:latin typeface="Segoe UI Emoji"/>
                <a:cs typeface="Segoe UI Emoji"/>
              </a:rPr>
              <a:t> </a:t>
            </a:r>
            <a:r>
              <a:rPr dirty="0" sz="1200" spc="-45">
                <a:latin typeface="Segoe UI Emoji"/>
                <a:cs typeface="Segoe UI Emoji"/>
              </a:rPr>
              <a:t>to</a:t>
            </a:r>
            <a:r>
              <a:rPr dirty="0" sz="1200" spc="-70">
                <a:latin typeface="Segoe UI Emoji"/>
                <a:cs typeface="Segoe UI Emoji"/>
              </a:rPr>
              <a:t> </a:t>
            </a:r>
            <a:r>
              <a:rPr dirty="0" sz="1200">
                <a:latin typeface="Segoe UI Emoji"/>
                <a:cs typeface="Segoe UI Emoji"/>
              </a:rPr>
              <a:t>meet</a:t>
            </a:r>
            <a:r>
              <a:rPr dirty="0" sz="1200" spc="-15">
                <a:latin typeface="Segoe UI Emoji"/>
                <a:cs typeface="Segoe UI Emoji"/>
              </a:rPr>
              <a:t> </a:t>
            </a:r>
            <a:r>
              <a:rPr dirty="0" sz="1200">
                <a:latin typeface="Segoe UI Emoji"/>
                <a:cs typeface="Segoe UI Emoji"/>
              </a:rPr>
              <a:t>its</a:t>
            </a:r>
            <a:r>
              <a:rPr dirty="0" sz="1200" spc="-65">
                <a:latin typeface="Segoe UI Emoji"/>
                <a:cs typeface="Segoe UI Emoji"/>
              </a:rPr>
              <a:t> </a:t>
            </a:r>
            <a:r>
              <a:rPr dirty="0" sz="1200" spc="-10">
                <a:latin typeface="Segoe UI Emoji"/>
                <a:cs typeface="Segoe UI Emoji"/>
              </a:rPr>
              <a:t>needs.</a:t>
            </a:r>
            <a:endParaRPr sz="1200">
              <a:latin typeface="Segoe UI Emoji"/>
              <a:cs typeface="Segoe UI Emoji"/>
            </a:endParaRPr>
          </a:p>
          <a:p>
            <a:pPr>
              <a:lnSpc>
                <a:spcPct val="100000"/>
              </a:lnSpc>
              <a:spcBef>
                <a:spcPts val="120"/>
              </a:spcBef>
            </a:pPr>
            <a:endParaRPr sz="1200">
              <a:latin typeface="Segoe UI Emoji"/>
              <a:cs typeface="Segoe UI Emoji"/>
            </a:endParaRPr>
          </a:p>
          <a:p>
            <a:pPr marL="1089660" indent="-172085">
              <a:lnSpc>
                <a:spcPts val="1435"/>
              </a:lnSpc>
              <a:spcBef>
                <a:spcPts val="5"/>
              </a:spcBef>
              <a:buFont typeface="Arial MT"/>
              <a:buChar char="•"/>
              <a:tabLst>
                <a:tab pos="1089660" algn="l"/>
              </a:tabLst>
            </a:pPr>
            <a:r>
              <a:rPr dirty="0" sz="1200">
                <a:latin typeface="Segoe UI Emoji"/>
                <a:cs typeface="Segoe UI Emoji"/>
              </a:rPr>
              <a:t>Pirelli</a:t>
            </a:r>
            <a:r>
              <a:rPr dirty="0" sz="1200" spc="-75">
                <a:latin typeface="Segoe UI Emoji"/>
                <a:cs typeface="Segoe UI Emoji"/>
              </a:rPr>
              <a:t> </a:t>
            </a:r>
            <a:r>
              <a:rPr dirty="0" sz="1200">
                <a:latin typeface="Segoe UI Emoji"/>
                <a:cs typeface="Segoe UI Emoji"/>
              </a:rPr>
              <a:t>is</a:t>
            </a:r>
            <a:r>
              <a:rPr dirty="0" sz="1200" spc="-70">
                <a:latin typeface="Segoe UI Emoji"/>
                <a:cs typeface="Segoe UI Emoji"/>
              </a:rPr>
              <a:t> </a:t>
            </a:r>
            <a:r>
              <a:rPr dirty="0" sz="1200">
                <a:latin typeface="Segoe UI Emoji"/>
                <a:cs typeface="Segoe UI Emoji"/>
              </a:rPr>
              <a:t>currently</a:t>
            </a:r>
            <a:r>
              <a:rPr dirty="0" sz="1200" spc="-105">
                <a:latin typeface="Segoe UI Emoji"/>
                <a:cs typeface="Segoe UI Emoji"/>
              </a:rPr>
              <a:t> </a:t>
            </a:r>
            <a:r>
              <a:rPr dirty="0" sz="1200" spc="-10">
                <a:latin typeface="Segoe UI Emoji"/>
                <a:cs typeface="Segoe UI Emoji"/>
              </a:rPr>
              <a:t>valued</a:t>
            </a:r>
            <a:r>
              <a:rPr dirty="0" sz="1200">
                <a:latin typeface="Segoe UI Emoji"/>
                <a:cs typeface="Segoe UI Emoji"/>
              </a:rPr>
              <a:t> </a:t>
            </a:r>
            <a:r>
              <a:rPr dirty="0" sz="1200" spc="-10">
                <a:latin typeface="Segoe UI Emoji"/>
                <a:cs typeface="Segoe UI Emoji"/>
              </a:rPr>
              <a:t>at</a:t>
            </a:r>
            <a:r>
              <a:rPr dirty="0" sz="1200" spc="-20">
                <a:latin typeface="Segoe UI Emoji"/>
                <a:cs typeface="Segoe UI Emoji"/>
              </a:rPr>
              <a:t> </a:t>
            </a:r>
            <a:r>
              <a:rPr dirty="0" sz="1200" spc="-30">
                <a:latin typeface="Segoe UI Emoji"/>
                <a:cs typeface="Segoe UI Emoji"/>
              </a:rPr>
              <a:t>$9,385M</a:t>
            </a:r>
            <a:r>
              <a:rPr dirty="0" sz="1200" spc="-60">
                <a:latin typeface="Segoe UI Emoji"/>
                <a:cs typeface="Segoe UI Emoji"/>
              </a:rPr>
              <a:t> </a:t>
            </a:r>
            <a:r>
              <a:rPr dirty="0" sz="1200" spc="-20">
                <a:latin typeface="Segoe UI Emoji"/>
                <a:cs typeface="Segoe UI Emoji"/>
              </a:rPr>
              <a:t>USD.</a:t>
            </a:r>
            <a:endParaRPr sz="1200">
              <a:latin typeface="Segoe UI Emoji"/>
              <a:cs typeface="Segoe UI Emoji"/>
            </a:endParaRPr>
          </a:p>
          <a:p>
            <a:pPr marL="1089660" indent="-172085">
              <a:lnSpc>
                <a:spcPts val="1430"/>
              </a:lnSpc>
              <a:buFont typeface="Arial MT"/>
              <a:buChar char="•"/>
              <a:tabLst>
                <a:tab pos="1089660" algn="l"/>
              </a:tabLst>
            </a:pPr>
            <a:r>
              <a:rPr dirty="0" sz="1200" spc="-30">
                <a:latin typeface="Segoe UI Emoji"/>
                <a:cs typeface="Segoe UI Emoji"/>
              </a:rPr>
              <a:t>Acquiring</a:t>
            </a:r>
            <a:r>
              <a:rPr dirty="0" sz="1200" spc="-60">
                <a:latin typeface="Segoe UI Emoji"/>
                <a:cs typeface="Segoe UI Emoji"/>
              </a:rPr>
              <a:t> </a:t>
            </a:r>
            <a:r>
              <a:rPr dirty="0" sz="1200">
                <a:latin typeface="Segoe UI Emoji"/>
                <a:cs typeface="Segoe UI Emoji"/>
              </a:rPr>
              <a:t>Pirelli</a:t>
            </a:r>
            <a:r>
              <a:rPr dirty="0" sz="1200" spc="-65">
                <a:latin typeface="Segoe UI Emoji"/>
                <a:cs typeface="Segoe UI Emoji"/>
              </a:rPr>
              <a:t> </a:t>
            </a:r>
            <a:r>
              <a:rPr dirty="0" sz="1200" spc="-20">
                <a:latin typeface="Segoe UI Emoji"/>
                <a:cs typeface="Segoe UI Emoji"/>
              </a:rPr>
              <a:t>would</a:t>
            </a:r>
            <a:r>
              <a:rPr dirty="0" sz="1200" spc="5">
                <a:latin typeface="Segoe UI Emoji"/>
                <a:cs typeface="Segoe UI Emoji"/>
              </a:rPr>
              <a:t> </a:t>
            </a:r>
            <a:r>
              <a:rPr dirty="0" sz="1200" spc="-25">
                <a:latin typeface="Segoe UI Emoji"/>
                <a:cs typeface="Segoe UI Emoji"/>
              </a:rPr>
              <a:t>require </a:t>
            </a:r>
            <a:r>
              <a:rPr dirty="0" sz="1200" spc="-30">
                <a:latin typeface="Segoe UI Emoji"/>
                <a:cs typeface="Segoe UI Emoji"/>
              </a:rPr>
              <a:t>over $10,000M</a:t>
            </a:r>
            <a:r>
              <a:rPr dirty="0" sz="1200" spc="-45">
                <a:latin typeface="Segoe UI Emoji"/>
                <a:cs typeface="Segoe UI Emoji"/>
              </a:rPr>
              <a:t> </a:t>
            </a:r>
            <a:r>
              <a:rPr dirty="0" sz="1200" spc="-20">
                <a:latin typeface="Segoe UI Emoji"/>
                <a:cs typeface="Segoe UI Emoji"/>
              </a:rPr>
              <a:t>USD.</a:t>
            </a:r>
            <a:endParaRPr sz="1200">
              <a:latin typeface="Segoe UI Emoji"/>
              <a:cs typeface="Segoe UI Emoji"/>
            </a:endParaRPr>
          </a:p>
          <a:p>
            <a:pPr marL="1089660" indent="-172085">
              <a:lnSpc>
                <a:spcPts val="1425"/>
              </a:lnSpc>
              <a:buFont typeface="Arial MT"/>
              <a:buChar char="•"/>
              <a:tabLst>
                <a:tab pos="1089660" algn="l"/>
              </a:tabLst>
            </a:pPr>
            <a:r>
              <a:rPr dirty="0" sz="1200" spc="-10">
                <a:latin typeface="Segoe UI Emoji"/>
                <a:cs typeface="Segoe UI Emoji"/>
              </a:rPr>
              <a:t>Regardless</a:t>
            </a:r>
            <a:r>
              <a:rPr dirty="0" sz="1200" spc="-45">
                <a:latin typeface="Segoe UI Emoji"/>
                <a:cs typeface="Segoe UI Emoji"/>
              </a:rPr>
              <a:t> </a:t>
            </a:r>
            <a:r>
              <a:rPr dirty="0" sz="1200" spc="-30">
                <a:latin typeface="Segoe UI Emoji"/>
                <a:cs typeface="Segoe UI Emoji"/>
              </a:rPr>
              <a:t>of</a:t>
            </a:r>
            <a:r>
              <a:rPr dirty="0" sz="1200" spc="-55">
                <a:latin typeface="Segoe UI Emoji"/>
                <a:cs typeface="Segoe UI Emoji"/>
              </a:rPr>
              <a:t> </a:t>
            </a:r>
            <a:r>
              <a:rPr dirty="0" sz="1200" spc="-10">
                <a:latin typeface="Segoe UI Emoji"/>
                <a:cs typeface="Segoe UI Emoji"/>
              </a:rPr>
              <a:t>the</a:t>
            </a:r>
            <a:r>
              <a:rPr dirty="0" sz="1200" spc="-15">
                <a:latin typeface="Segoe UI Emoji"/>
                <a:cs typeface="Segoe UI Emoji"/>
              </a:rPr>
              <a:t> </a:t>
            </a:r>
            <a:r>
              <a:rPr dirty="0" sz="1200" spc="-20">
                <a:latin typeface="Segoe UI Emoji"/>
                <a:cs typeface="Segoe UI Emoji"/>
              </a:rPr>
              <a:t>$4,335.15M</a:t>
            </a:r>
            <a:r>
              <a:rPr dirty="0" sz="1200" spc="-30">
                <a:latin typeface="Segoe UI Emoji"/>
                <a:cs typeface="Segoe UI Emoji"/>
              </a:rPr>
              <a:t> </a:t>
            </a:r>
            <a:r>
              <a:rPr dirty="0" sz="1200" spc="-10">
                <a:latin typeface="Segoe UI Emoji"/>
                <a:cs typeface="Segoe UI Emoji"/>
              </a:rPr>
              <a:t>in</a:t>
            </a:r>
            <a:r>
              <a:rPr dirty="0" sz="1200" spc="-50">
                <a:latin typeface="Segoe UI Emoji"/>
                <a:cs typeface="Segoe UI Emoji"/>
              </a:rPr>
              <a:t> </a:t>
            </a:r>
            <a:r>
              <a:rPr dirty="0" sz="1200" spc="-10">
                <a:latin typeface="Segoe UI Emoji"/>
                <a:cs typeface="Segoe UI Emoji"/>
              </a:rPr>
              <a:t>synergies,</a:t>
            </a:r>
            <a:r>
              <a:rPr dirty="0" sz="1200" spc="-30">
                <a:latin typeface="Segoe UI Emoji"/>
                <a:cs typeface="Segoe UI Emoji"/>
              </a:rPr>
              <a:t> </a:t>
            </a:r>
            <a:r>
              <a:rPr dirty="0" sz="1200" spc="-20">
                <a:latin typeface="Segoe UI Emoji"/>
                <a:cs typeface="Segoe UI Emoji"/>
              </a:rPr>
              <a:t>acquiring</a:t>
            </a:r>
            <a:r>
              <a:rPr dirty="0" sz="1200" spc="-45">
                <a:latin typeface="Segoe UI Emoji"/>
                <a:cs typeface="Segoe UI Emoji"/>
              </a:rPr>
              <a:t> </a:t>
            </a:r>
            <a:r>
              <a:rPr dirty="0" sz="1200" spc="-10">
                <a:latin typeface="Segoe UI Emoji"/>
                <a:cs typeface="Segoe UI Emoji"/>
              </a:rPr>
              <a:t>it</a:t>
            </a:r>
            <a:r>
              <a:rPr dirty="0" sz="1200" spc="-80">
                <a:latin typeface="Segoe UI Emoji"/>
                <a:cs typeface="Segoe UI Emoji"/>
              </a:rPr>
              <a:t> </a:t>
            </a:r>
            <a:r>
              <a:rPr dirty="0" sz="1200">
                <a:latin typeface="Segoe UI Emoji"/>
                <a:cs typeface="Segoe UI Emoji"/>
              </a:rPr>
              <a:t>at</a:t>
            </a:r>
            <a:r>
              <a:rPr dirty="0" sz="1200" spc="-85">
                <a:latin typeface="Segoe UI Emoji"/>
                <a:cs typeface="Segoe UI Emoji"/>
              </a:rPr>
              <a:t> </a:t>
            </a:r>
            <a:r>
              <a:rPr dirty="0" sz="1200">
                <a:latin typeface="Segoe UI Emoji"/>
                <a:cs typeface="Segoe UI Emoji"/>
              </a:rPr>
              <a:t>a</a:t>
            </a:r>
            <a:r>
              <a:rPr dirty="0" sz="1200" spc="-20">
                <a:latin typeface="Segoe UI Emoji"/>
                <a:cs typeface="Segoe UI Emoji"/>
              </a:rPr>
              <a:t> fair</a:t>
            </a:r>
            <a:endParaRPr sz="1200">
              <a:latin typeface="Segoe UI Emoji"/>
              <a:cs typeface="Segoe UI Emoji"/>
            </a:endParaRPr>
          </a:p>
          <a:p>
            <a:pPr marL="1089025">
              <a:lnSpc>
                <a:spcPts val="1435"/>
              </a:lnSpc>
            </a:pPr>
            <a:r>
              <a:rPr dirty="0" sz="1200" spc="-10">
                <a:latin typeface="Segoe UI Emoji"/>
                <a:cs typeface="Segoe UI Emoji"/>
              </a:rPr>
              <a:t>valuation</a:t>
            </a:r>
            <a:r>
              <a:rPr dirty="0" sz="1200" spc="-70">
                <a:latin typeface="Segoe UI Emoji"/>
                <a:cs typeface="Segoe UI Emoji"/>
              </a:rPr>
              <a:t> </a:t>
            </a:r>
            <a:r>
              <a:rPr dirty="0" sz="1200" spc="-10">
                <a:latin typeface="Segoe UI Emoji"/>
                <a:cs typeface="Segoe UI Emoji"/>
              </a:rPr>
              <a:t>it</a:t>
            </a:r>
            <a:r>
              <a:rPr dirty="0" sz="1200" spc="-100">
                <a:latin typeface="Segoe UI Emoji"/>
                <a:cs typeface="Segoe UI Emoji"/>
              </a:rPr>
              <a:t> </a:t>
            </a:r>
            <a:r>
              <a:rPr dirty="0" sz="1200">
                <a:latin typeface="Segoe UI Emoji"/>
                <a:cs typeface="Segoe UI Emoji"/>
              </a:rPr>
              <a:t>will</a:t>
            </a:r>
            <a:r>
              <a:rPr dirty="0" sz="1200" spc="-100">
                <a:latin typeface="Segoe UI Emoji"/>
                <a:cs typeface="Segoe UI Emoji"/>
              </a:rPr>
              <a:t> </a:t>
            </a:r>
            <a:r>
              <a:rPr dirty="0" sz="1200" spc="-20">
                <a:latin typeface="Segoe UI Emoji"/>
                <a:cs typeface="Segoe UI Emoji"/>
              </a:rPr>
              <a:t>not</a:t>
            </a:r>
            <a:r>
              <a:rPr dirty="0" sz="1200" spc="-10">
                <a:latin typeface="Segoe UI Emoji"/>
                <a:cs typeface="Segoe UI Emoji"/>
              </a:rPr>
              <a:t> </a:t>
            </a:r>
            <a:r>
              <a:rPr dirty="0" sz="1200" spc="-60">
                <a:latin typeface="Segoe UI Emoji"/>
                <a:cs typeface="Segoe UI Emoji"/>
              </a:rPr>
              <a:t>give</a:t>
            </a:r>
            <a:r>
              <a:rPr dirty="0" sz="1200" spc="-40">
                <a:latin typeface="Segoe UI Emoji"/>
                <a:cs typeface="Segoe UI Emoji"/>
              </a:rPr>
              <a:t> </a:t>
            </a:r>
            <a:r>
              <a:rPr dirty="0" sz="1200" spc="-10">
                <a:latin typeface="Segoe UI Emoji"/>
                <a:cs typeface="Segoe UI Emoji"/>
              </a:rPr>
              <a:t>Ferrari</a:t>
            </a:r>
            <a:r>
              <a:rPr dirty="0" sz="1200" spc="-70">
                <a:latin typeface="Segoe UI Emoji"/>
                <a:cs typeface="Segoe UI Emoji"/>
              </a:rPr>
              <a:t> </a:t>
            </a:r>
            <a:r>
              <a:rPr dirty="0" sz="1200" spc="-20">
                <a:latin typeface="Segoe UI Emoji"/>
                <a:cs typeface="Segoe UI Emoji"/>
              </a:rPr>
              <a:t>any competitive</a:t>
            </a:r>
            <a:r>
              <a:rPr dirty="0" sz="1200" spc="-35">
                <a:latin typeface="Segoe UI Emoji"/>
                <a:cs typeface="Segoe UI Emoji"/>
              </a:rPr>
              <a:t> </a:t>
            </a:r>
            <a:r>
              <a:rPr dirty="0" sz="1200" spc="-50">
                <a:latin typeface="Segoe UI Emoji"/>
                <a:cs typeface="Segoe UI Emoji"/>
              </a:rPr>
              <a:t>edge</a:t>
            </a:r>
            <a:r>
              <a:rPr dirty="0" sz="1200" spc="-35">
                <a:latin typeface="Segoe UI Emoji"/>
                <a:cs typeface="Segoe UI Emoji"/>
              </a:rPr>
              <a:t> </a:t>
            </a:r>
            <a:r>
              <a:rPr dirty="0" sz="1200" spc="-10">
                <a:latin typeface="Segoe UI Emoji"/>
                <a:cs typeface="Segoe UI Emoji"/>
              </a:rPr>
              <a:t>financially</a:t>
            </a:r>
            <a:endParaRPr sz="1200">
              <a:latin typeface="Segoe UI Emoji"/>
              <a:cs typeface="Segoe UI Emoji"/>
            </a:endParaRPr>
          </a:p>
          <a:p>
            <a:pPr marL="1089025">
              <a:lnSpc>
                <a:spcPts val="1435"/>
              </a:lnSpc>
              <a:spcBef>
                <a:spcPts val="60"/>
              </a:spcBef>
            </a:pPr>
            <a:r>
              <a:rPr dirty="0" sz="1200" spc="-50">
                <a:latin typeface="Segoe UI Emoji"/>
                <a:cs typeface="Segoe UI Emoji"/>
              </a:rPr>
              <a:t>given </a:t>
            </a:r>
            <a:r>
              <a:rPr dirty="0" sz="1200">
                <a:latin typeface="Segoe UI Emoji"/>
                <a:cs typeface="Segoe UI Emoji"/>
              </a:rPr>
              <a:t>its</a:t>
            </a:r>
            <a:r>
              <a:rPr dirty="0" sz="1200" spc="-45">
                <a:latin typeface="Segoe UI Emoji"/>
                <a:cs typeface="Segoe UI Emoji"/>
              </a:rPr>
              <a:t> </a:t>
            </a:r>
            <a:r>
              <a:rPr dirty="0" sz="1200" spc="-10">
                <a:latin typeface="Segoe UI Emoji"/>
                <a:cs typeface="Segoe UI Emoji"/>
              </a:rPr>
              <a:t>low</a:t>
            </a:r>
            <a:r>
              <a:rPr dirty="0" sz="1200" spc="-15">
                <a:latin typeface="Segoe UI Emoji"/>
                <a:cs typeface="Segoe UI Emoji"/>
              </a:rPr>
              <a:t> </a:t>
            </a:r>
            <a:r>
              <a:rPr dirty="0" sz="1200" spc="-35">
                <a:latin typeface="Segoe UI Emoji"/>
                <a:cs typeface="Segoe UI Emoji"/>
              </a:rPr>
              <a:t>growth,</a:t>
            </a:r>
            <a:r>
              <a:rPr dirty="0" sz="1200" spc="-25">
                <a:latin typeface="Segoe UI Emoji"/>
                <a:cs typeface="Segoe UI Emoji"/>
              </a:rPr>
              <a:t> </a:t>
            </a:r>
            <a:r>
              <a:rPr dirty="0" sz="1200" spc="-10">
                <a:latin typeface="Segoe UI Emoji"/>
                <a:cs typeface="Segoe UI Emoji"/>
              </a:rPr>
              <a:t>inability</a:t>
            </a:r>
            <a:r>
              <a:rPr dirty="0" sz="1200" spc="5">
                <a:latin typeface="Segoe UI Emoji"/>
                <a:cs typeface="Segoe UI Emoji"/>
              </a:rPr>
              <a:t> </a:t>
            </a:r>
            <a:r>
              <a:rPr dirty="0" sz="1200" spc="-50">
                <a:latin typeface="Segoe UI Emoji"/>
                <a:cs typeface="Segoe UI Emoji"/>
              </a:rPr>
              <a:t>to </a:t>
            </a:r>
            <a:r>
              <a:rPr dirty="0" sz="1200" spc="-10">
                <a:latin typeface="Segoe UI Emoji"/>
                <a:cs typeface="Segoe UI Emoji"/>
              </a:rPr>
              <a:t>recover</a:t>
            </a:r>
            <a:r>
              <a:rPr dirty="0" sz="1200" spc="-5">
                <a:latin typeface="Segoe UI Emoji"/>
                <a:cs typeface="Segoe UI Emoji"/>
              </a:rPr>
              <a:t> </a:t>
            </a:r>
            <a:r>
              <a:rPr dirty="0" sz="1200" spc="-10">
                <a:latin typeface="Segoe UI Emoji"/>
                <a:cs typeface="Segoe UI Emoji"/>
              </a:rPr>
              <a:t>acquisition</a:t>
            </a:r>
            <a:r>
              <a:rPr dirty="0" sz="1200" spc="-50">
                <a:latin typeface="Segoe UI Emoji"/>
                <a:cs typeface="Segoe UI Emoji"/>
              </a:rPr>
              <a:t> </a:t>
            </a:r>
            <a:r>
              <a:rPr dirty="0" sz="1200">
                <a:latin typeface="Segoe UI Emoji"/>
                <a:cs typeface="Segoe UI Emoji"/>
              </a:rPr>
              <a:t>costs,</a:t>
            </a:r>
            <a:r>
              <a:rPr dirty="0" sz="1200" spc="-25">
                <a:latin typeface="Segoe UI Emoji"/>
                <a:cs typeface="Segoe UI Emoji"/>
              </a:rPr>
              <a:t> </a:t>
            </a:r>
            <a:r>
              <a:rPr dirty="0" sz="1200" spc="-10">
                <a:latin typeface="Segoe UI Emoji"/>
                <a:cs typeface="Segoe UI Emoji"/>
              </a:rPr>
              <a:t>while</a:t>
            </a:r>
            <a:endParaRPr sz="1200">
              <a:latin typeface="Segoe UI Emoji"/>
              <a:cs typeface="Segoe UI Emoji"/>
            </a:endParaRPr>
          </a:p>
          <a:p>
            <a:pPr marL="1089025">
              <a:lnSpc>
                <a:spcPts val="1435"/>
              </a:lnSpc>
            </a:pPr>
            <a:r>
              <a:rPr dirty="0" sz="1200">
                <a:latin typeface="Segoe UI Emoji"/>
                <a:cs typeface="Segoe UI Emoji"/>
              </a:rPr>
              <a:t>still</a:t>
            </a:r>
            <a:r>
              <a:rPr dirty="0" sz="1200" spc="-95">
                <a:latin typeface="Segoe UI Emoji"/>
                <a:cs typeface="Segoe UI Emoji"/>
              </a:rPr>
              <a:t> </a:t>
            </a:r>
            <a:r>
              <a:rPr dirty="0" sz="1200" spc="-10">
                <a:latin typeface="Segoe UI Emoji"/>
                <a:cs typeface="Segoe UI Emoji"/>
              </a:rPr>
              <a:t>needed</a:t>
            </a:r>
            <a:r>
              <a:rPr dirty="0" sz="1200" spc="-75">
                <a:latin typeface="Segoe UI Emoji"/>
                <a:cs typeface="Segoe UI Emoji"/>
              </a:rPr>
              <a:t> </a:t>
            </a:r>
            <a:r>
              <a:rPr dirty="0" sz="1200" spc="-50">
                <a:latin typeface="Segoe UI Emoji"/>
                <a:cs typeface="Segoe UI Emoji"/>
              </a:rPr>
              <a:t>to</a:t>
            </a:r>
            <a:r>
              <a:rPr dirty="0" sz="1200" spc="-65">
                <a:latin typeface="Segoe UI Emoji"/>
                <a:cs typeface="Segoe UI Emoji"/>
              </a:rPr>
              <a:t> </a:t>
            </a:r>
            <a:r>
              <a:rPr dirty="0" sz="1200">
                <a:latin typeface="Segoe UI Emoji"/>
                <a:cs typeface="Segoe UI Emoji"/>
              </a:rPr>
              <a:t>invest</a:t>
            </a:r>
            <a:r>
              <a:rPr dirty="0" sz="1200" spc="-15">
                <a:latin typeface="Segoe UI Emoji"/>
                <a:cs typeface="Segoe UI Emoji"/>
              </a:rPr>
              <a:t> </a:t>
            </a:r>
            <a:r>
              <a:rPr dirty="0" sz="1200" spc="-10">
                <a:latin typeface="Segoe UI Emoji"/>
                <a:cs typeface="Segoe UI Emoji"/>
              </a:rPr>
              <a:t>in</a:t>
            </a:r>
            <a:r>
              <a:rPr dirty="0" sz="1200" spc="-65">
                <a:latin typeface="Segoe UI Emoji"/>
                <a:cs typeface="Segoe UI Emoji"/>
              </a:rPr>
              <a:t> </a:t>
            </a:r>
            <a:r>
              <a:rPr dirty="0" sz="1200" spc="-10">
                <a:latin typeface="Segoe UI Emoji"/>
                <a:cs typeface="Segoe UI Emoji"/>
              </a:rPr>
              <a:t>EV’s</a:t>
            </a:r>
            <a:r>
              <a:rPr dirty="0" sz="1200" spc="-60">
                <a:latin typeface="Segoe UI Emoji"/>
                <a:cs typeface="Segoe UI Emoji"/>
              </a:rPr>
              <a:t> </a:t>
            </a:r>
            <a:r>
              <a:rPr dirty="0" sz="1200" spc="-50">
                <a:latin typeface="Segoe UI Emoji"/>
                <a:cs typeface="Segoe UI Emoji"/>
              </a:rPr>
              <a:t>to</a:t>
            </a:r>
            <a:r>
              <a:rPr dirty="0" sz="1200" spc="-70">
                <a:latin typeface="Segoe UI Emoji"/>
                <a:cs typeface="Segoe UI Emoji"/>
              </a:rPr>
              <a:t> </a:t>
            </a:r>
            <a:r>
              <a:rPr dirty="0" sz="1200">
                <a:latin typeface="Segoe UI Emoji"/>
                <a:cs typeface="Segoe UI Emoji"/>
              </a:rPr>
              <a:t>achieve</a:t>
            </a:r>
            <a:r>
              <a:rPr dirty="0" sz="1200" spc="-30">
                <a:latin typeface="Segoe UI Emoji"/>
                <a:cs typeface="Segoe UI Emoji"/>
              </a:rPr>
              <a:t> </a:t>
            </a:r>
            <a:r>
              <a:rPr dirty="0" sz="1200" spc="-10">
                <a:latin typeface="Segoe UI Emoji"/>
                <a:cs typeface="Segoe UI Emoji"/>
              </a:rPr>
              <a:t>strategic</a:t>
            </a:r>
            <a:r>
              <a:rPr dirty="0" sz="1200" spc="-114">
                <a:latin typeface="Segoe UI Emoji"/>
                <a:cs typeface="Segoe UI Emoji"/>
              </a:rPr>
              <a:t> </a:t>
            </a:r>
            <a:r>
              <a:rPr dirty="0" sz="1200" spc="-10">
                <a:latin typeface="Segoe UI Emoji"/>
                <a:cs typeface="Segoe UI Emoji"/>
              </a:rPr>
              <a:t>objectives.</a:t>
            </a:r>
            <a:endParaRPr sz="1200">
              <a:latin typeface="Segoe UI Emoji"/>
              <a:cs typeface="Segoe UI Emoji"/>
            </a:endParaRPr>
          </a:p>
          <a:p>
            <a:pPr marL="1089025" marR="112395" indent="-171450">
              <a:lnSpc>
                <a:spcPts val="1430"/>
              </a:lnSpc>
              <a:spcBef>
                <a:spcPts val="980"/>
              </a:spcBef>
              <a:buFont typeface="Arial MT"/>
              <a:buChar char="•"/>
              <a:tabLst>
                <a:tab pos="1089025" algn="l"/>
              </a:tabLst>
            </a:pPr>
            <a:r>
              <a:rPr dirty="0" sz="1200" spc="-25">
                <a:latin typeface="Segoe UI Emoji"/>
                <a:cs typeface="Segoe UI Emoji"/>
              </a:rPr>
              <a:t>Misalignment</a:t>
            </a:r>
            <a:r>
              <a:rPr dirty="0" sz="1200" spc="-85">
                <a:latin typeface="Segoe UI Emoji"/>
                <a:cs typeface="Segoe UI Emoji"/>
              </a:rPr>
              <a:t> </a:t>
            </a:r>
            <a:r>
              <a:rPr dirty="0" sz="1200" spc="-30">
                <a:latin typeface="Segoe UI Emoji"/>
                <a:cs typeface="Segoe UI Emoji"/>
              </a:rPr>
              <a:t>of</a:t>
            </a:r>
            <a:r>
              <a:rPr dirty="0" sz="1200" spc="-50">
                <a:latin typeface="Segoe UI Emoji"/>
                <a:cs typeface="Segoe UI Emoji"/>
              </a:rPr>
              <a:t> </a:t>
            </a:r>
            <a:r>
              <a:rPr dirty="0" sz="1200" spc="-10">
                <a:latin typeface="Segoe UI Emoji"/>
                <a:cs typeface="Segoe UI Emoji"/>
              </a:rPr>
              <a:t>operations,</a:t>
            </a:r>
            <a:r>
              <a:rPr dirty="0" sz="1200" spc="-25">
                <a:latin typeface="Segoe UI Emoji"/>
                <a:cs typeface="Segoe UI Emoji"/>
              </a:rPr>
              <a:t> </a:t>
            </a:r>
            <a:r>
              <a:rPr dirty="0" sz="1200" spc="-10">
                <a:latin typeface="Segoe UI Emoji"/>
                <a:cs typeface="Segoe UI Emoji"/>
              </a:rPr>
              <a:t>expertise</a:t>
            </a:r>
            <a:r>
              <a:rPr dirty="0" sz="1200" spc="-95">
                <a:latin typeface="Segoe UI Emoji"/>
                <a:cs typeface="Segoe UI Emoji"/>
              </a:rPr>
              <a:t> </a:t>
            </a:r>
            <a:r>
              <a:rPr dirty="0" sz="1200">
                <a:latin typeface="Segoe UI Emoji"/>
                <a:cs typeface="Segoe UI Emoji"/>
              </a:rPr>
              <a:t>and</a:t>
            </a:r>
            <a:r>
              <a:rPr dirty="0" sz="1200" spc="-60">
                <a:latin typeface="Segoe UI Emoji"/>
                <a:cs typeface="Segoe UI Emoji"/>
              </a:rPr>
              <a:t> </a:t>
            </a:r>
            <a:r>
              <a:rPr dirty="0" sz="1200" spc="-20">
                <a:latin typeface="Segoe UI Emoji"/>
                <a:cs typeface="Segoe UI Emoji"/>
              </a:rPr>
              <a:t>future</a:t>
            </a:r>
            <a:r>
              <a:rPr dirty="0" sz="1200" spc="-15">
                <a:latin typeface="Segoe UI Emoji"/>
                <a:cs typeface="Segoe UI Emoji"/>
              </a:rPr>
              <a:t> </a:t>
            </a:r>
            <a:r>
              <a:rPr dirty="0" sz="1200" spc="-10">
                <a:latin typeface="Segoe UI Emoji"/>
                <a:cs typeface="Segoe UI Emoji"/>
              </a:rPr>
              <a:t>direction</a:t>
            </a:r>
            <a:r>
              <a:rPr dirty="0" sz="1200" spc="-50">
                <a:latin typeface="Segoe UI Emoji"/>
                <a:cs typeface="Segoe UI Emoji"/>
              </a:rPr>
              <a:t> </a:t>
            </a:r>
            <a:r>
              <a:rPr dirty="0" sz="1200" spc="-20">
                <a:latin typeface="Segoe UI Emoji"/>
                <a:cs typeface="Segoe UI Emoji"/>
              </a:rPr>
              <a:t>make the</a:t>
            </a:r>
            <a:r>
              <a:rPr dirty="0" sz="1200">
                <a:latin typeface="Segoe UI Emoji"/>
                <a:cs typeface="Segoe UI Emoji"/>
              </a:rPr>
              <a:t> </a:t>
            </a:r>
            <a:r>
              <a:rPr dirty="0" sz="1200" spc="-10">
                <a:latin typeface="Segoe UI Emoji"/>
                <a:cs typeface="Segoe UI Emoji"/>
              </a:rPr>
              <a:t>acquisition</a:t>
            </a:r>
            <a:r>
              <a:rPr dirty="0" sz="1200" spc="-35">
                <a:latin typeface="Segoe UI Emoji"/>
                <a:cs typeface="Segoe UI Emoji"/>
              </a:rPr>
              <a:t> </a:t>
            </a:r>
            <a:r>
              <a:rPr dirty="0" sz="1200" spc="-10">
                <a:latin typeface="Segoe UI Emoji"/>
                <a:cs typeface="Segoe UI Emoji"/>
              </a:rPr>
              <a:t>unfeasible.</a:t>
            </a:r>
            <a:endParaRPr sz="1200">
              <a:latin typeface="Segoe UI Emoji"/>
              <a:cs typeface="Segoe UI Emoji"/>
            </a:endParaRPr>
          </a:p>
          <a:p>
            <a:pPr marL="1089660" indent="-172085">
              <a:lnSpc>
                <a:spcPts val="1370"/>
              </a:lnSpc>
              <a:buFont typeface="Arial MT"/>
              <a:buChar char="•"/>
              <a:tabLst>
                <a:tab pos="1089660" algn="l"/>
              </a:tabLst>
            </a:pPr>
            <a:r>
              <a:rPr dirty="0" sz="1200">
                <a:latin typeface="Segoe UI Emoji"/>
                <a:cs typeface="Segoe UI Emoji"/>
              </a:rPr>
              <a:t>Ferrari's</a:t>
            </a:r>
            <a:r>
              <a:rPr dirty="0" sz="1200" spc="5">
                <a:latin typeface="Segoe UI Emoji"/>
                <a:cs typeface="Segoe UI Emoji"/>
              </a:rPr>
              <a:t> </a:t>
            </a:r>
            <a:r>
              <a:rPr dirty="0" sz="1200" spc="-35">
                <a:latin typeface="Segoe UI Emoji"/>
                <a:cs typeface="Segoe UI Emoji"/>
              </a:rPr>
              <a:t>brand</a:t>
            </a:r>
            <a:r>
              <a:rPr dirty="0" sz="1200" spc="-85">
                <a:latin typeface="Segoe UI Emoji"/>
                <a:cs typeface="Segoe UI Emoji"/>
              </a:rPr>
              <a:t> </a:t>
            </a:r>
            <a:r>
              <a:rPr dirty="0" sz="1200" spc="-10">
                <a:latin typeface="Segoe UI Emoji"/>
                <a:cs typeface="Segoe UI Emoji"/>
              </a:rPr>
              <a:t>would</a:t>
            </a:r>
            <a:r>
              <a:rPr dirty="0" sz="1200" spc="-85">
                <a:latin typeface="Segoe UI Emoji"/>
                <a:cs typeface="Segoe UI Emoji"/>
              </a:rPr>
              <a:t> </a:t>
            </a:r>
            <a:r>
              <a:rPr dirty="0" sz="1200" spc="-10">
                <a:latin typeface="Segoe UI Emoji"/>
                <a:cs typeface="Segoe UI Emoji"/>
              </a:rPr>
              <a:t>be</a:t>
            </a:r>
            <a:r>
              <a:rPr dirty="0" sz="1200" spc="-40">
                <a:latin typeface="Segoe UI Emoji"/>
                <a:cs typeface="Segoe UI Emoji"/>
              </a:rPr>
              <a:t> </a:t>
            </a:r>
            <a:r>
              <a:rPr dirty="0" sz="1200" spc="-20">
                <a:latin typeface="Segoe UI Emoji"/>
                <a:cs typeface="Segoe UI Emoji"/>
              </a:rPr>
              <a:t>diluted</a:t>
            </a:r>
            <a:r>
              <a:rPr dirty="0" sz="1200" spc="-5">
                <a:latin typeface="Segoe UI Emoji"/>
                <a:cs typeface="Segoe UI Emoji"/>
              </a:rPr>
              <a:t> </a:t>
            </a:r>
            <a:r>
              <a:rPr dirty="0" sz="1200" spc="-30">
                <a:latin typeface="Segoe UI Emoji"/>
                <a:cs typeface="Segoe UI Emoji"/>
              </a:rPr>
              <a:t>and</a:t>
            </a:r>
            <a:r>
              <a:rPr dirty="0" sz="1200" spc="-85">
                <a:latin typeface="Segoe UI Emoji"/>
                <a:cs typeface="Segoe UI Emoji"/>
              </a:rPr>
              <a:t> </a:t>
            </a:r>
            <a:r>
              <a:rPr dirty="0" sz="1200">
                <a:latin typeface="Segoe UI Emoji"/>
                <a:cs typeface="Segoe UI Emoji"/>
              </a:rPr>
              <a:t>its</a:t>
            </a:r>
            <a:r>
              <a:rPr dirty="0" sz="1200" spc="-75">
                <a:latin typeface="Segoe UI Emoji"/>
                <a:cs typeface="Segoe UI Emoji"/>
              </a:rPr>
              <a:t> </a:t>
            </a:r>
            <a:r>
              <a:rPr dirty="0" sz="1200" spc="-20">
                <a:latin typeface="Segoe UI Emoji"/>
                <a:cs typeface="Segoe UI Emoji"/>
              </a:rPr>
              <a:t>profitability</a:t>
            </a:r>
            <a:r>
              <a:rPr dirty="0" sz="1200" spc="-105">
                <a:latin typeface="Segoe UI Emoji"/>
                <a:cs typeface="Segoe UI Emoji"/>
              </a:rPr>
              <a:t> </a:t>
            </a:r>
            <a:r>
              <a:rPr dirty="0" sz="1200" spc="-30">
                <a:latin typeface="Segoe UI Emoji"/>
                <a:cs typeface="Segoe UI Emoji"/>
              </a:rPr>
              <a:t>greatly and</a:t>
            </a:r>
            <a:r>
              <a:rPr dirty="0" sz="1200" spc="-85">
                <a:latin typeface="Segoe UI Emoji"/>
                <a:cs typeface="Segoe UI Emoji"/>
              </a:rPr>
              <a:t> </a:t>
            </a:r>
            <a:r>
              <a:rPr dirty="0" sz="1200" spc="-25">
                <a:latin typeface="Segoe UI Emoji"/>
                <a:cs typeface="Segoe UI Emoji"/>
              </a:rPr>
              <a:t>it</a:t>
            </a:r>
            <a:endParaRPr sz="1200">
              <a:latin typeface="Segoe UI Emoji"/>
              <a:cs typeface="Segoe UI Emoji"/>
            </a:endParaRPr>
          </a:p>
          <a:p>
            <a:pPr marL="1089025">
              <a:lnSpc>
                <a:spcPts val="1435"/>
              </a:lnSpc>
            </a:pPr>
            <a:r>
              <a:rPr dirty="0" sz="1200" spc="-20">
                <a:latin typeface="Segoe UI Emoji"/>
                <a:cs typeface="Segoe UI Emoji"/>
              </a:rPr>
              <a:t>would</a:t>
            </a:r>
            <a:r>
              <a:rPr dirty="0" sz="1200" spc="15">
                <a:latin typeface="Segoe UI Emoji"/>
                <a:cs typeface="Segoe UI Emoji"/>
              </a:rPr>
              <a:t> </a:t>
            </a:r>
            <a:r>
              <a:rPr dirty="0" sz="1200">
                <a:latin typeface="Segoe UI Emoji"/>
                <a:cs typeface="Segoe UI Emoji"/>
              </a:rPr>
              <a:t>still</a:t>
            </a:r>
            <a:r>
              <a:rPr dirty="0" sz="1200" spc="-90">
                <a:latin typeface="Segoe UI Emoji"/>
                <a:cs typeface="Segoe UI Emoji"/>
              </a:rPr>
              <a:t> </a:t>
            </a:r>
            <a:r>
              <a:rPr dirty="0" sz="1200" spc="-10">
                <a:latin typeface="Segoe UI Emoji"/>
                <a:cs typeface="Segoe UI Emoji"/>
              </a:rPr>
              <a:t>need</a:t>
            </a:r>
            <a:r>
              <a:rPr dirty="0" sz="1200" spc="-65">
                <a:latin typeface="Segoe UI Emoji"/>
                <a:cs typeface="Segoe UI Emoji"/>
              </a:rPr>
              <a:t> </a:t>
            </a:r>
            <a:r>
              <a:rPr dirty="0" sz="1200" spc="-30">
                <a:latin typeface="Segoe UI Emoji"/>
                <a:cs typeface="Segoe UI Emoji"/>
              </a:rPr>
              <a:t>to</a:t>
            </a:r>
            <a:r>
              <a:rPr dirty="0" sz="1200" spc="25">
                <a:latin typeface="Segoe UI Emoji"/>
                <a:cs typeface="Segoe UI Emoji"/>
              </a:rPr>
              <a:t> </a:t>
            </a:r>
            <a:r>
              <a:rPr dirty="0" sz="1200">
                <a:latin typeface="Segoe UI Emoji"/>
                <a:cs typeface="Segoe UI Emoji"/>
              </a:rPr>
              <a:t>pursue</a:t>
            </a:r>
            <a:r>
              <a:rPr dirty="0" sz="1200" spc="-105">
                <a:latin typeface="Segoe UI Emoji"/>
                <a:cs typeface="Segoe UI Emoji"/>
              </a:rPr>
              <a:t> </a:t>
            </a:r>
            <a:r>
              <a:rPr dirty="0" sz="1200" spc="-10">
                <a:latin typeface="Segoe UI Emoji"/>
                <a:cs typeface="Segoe UI Emoji"/>
              </a:rPr>
              <a:t>further</a:t>
            </a:r>
            <a:r>
              <a:rPr dirty="0" sz="1200" spc="-20">
                <a:latin typeface="Segoe UI Emoji"/>
                <a:cs typeface="Segoe UI Emoji"/>
              </a:rPr>
              <a:t> </a:t>
            </a:r>
            <a:r>
              <a:rPr dirty="0" sz="1200">
                <a:latin typeface="Segoe UI Emoji"/>
                <a:cs typeface="Segoe UI Emoji"/>
              </a:rPr>
              <a:t>acquisitions</a:t>
            </a:r>
            <a:r>
              <a:rPr dirty="0" sz="1200" spc="-55">
                <a:latin typeface="Segoe UI Emoji"/>
                <a:cs typeface="Segoe UI Emoji"/>
              </a:rPr>
              <a:t> </a:t>
            </a:r>
            <a:r>
              <a:rPr dirty="0" sz="1200" spc="-50">
                <a:latin typeface="Segoe UI Emoji"/>
                <a:cs typeface="Segoe UI Emoji"/>
              </a:rPr>
              <a:t>to</a:t>
            </a:r>
            <a:r>
              <a:rPr dirty="0" sz="1200" spc="-60">
                <a:latin typeface="Segoe UI Emoji"/>
                <a:cs typeface="Segoe UI Emoji"/>
              </a:rPr>
              <a:t> </a:t>
            </a:r>
            <a:r>
              <a:rPr dirty="0" sz="1200">
                <a:latin typeface="Segoe UI Emoji"/>
                <a:cs typeface="Segoe UI Emoji"/>
              </a:rPr>
              <a:t>accomplish</a:t>
            </a:r>
            <a:r>
              <a:rPr dirty="0" sz="1200" spc="-60">
                <a:latin typeface="Segoe UI Emoji"/>
                <a:cs typeface="Segoe UI Emoji"/>
              </a:rPr>
              <a:t> </a:t>
            </a:r>
            <a:r>
              <a:rPr dirty="0" sz="1200" spc="-25">
                <a:latin typeface="Segoe UI Emoji"/>
                <a:cs typeface="Segoe UI Emoji"/>
              </a:rPr>
              <a:t>its</a:t>
            </a:r>
            <a:endParaRPr sz="1200">
              <a:latin typeface="Segoe UI Emoji"/>
              <a:cs typeface="Segoe UI Emoji"/>
            </a:endParaRPr>
          </a:p>
          <a:p>
            <a:pPr marL="1089025">
              <a:lnSpc>
                <a:spcPct val="100000"/>
              </a:lnSpc>
              <a:spcBef>
                <a:spcPts val="60"/>
              </a:spcBef>
            </a:pPr>
            <a:r>
              <a:rPr dirty="0" sz="1200" spc="-10">
                <a:latin typeface="Segoe UI Emoji"/>
                <a:cs typeface="Segoe UI Emoji"/>
              </a:rPr>
              <a:t>objectives.</a:t>
            </a:r>
            <a:endParaRPr sz="1200">
              <a:latin typeface="Segoe UI Emoji"/>
              <a:cs typeface="Segoe UI Emoji"/>
            </a:endParaRPr>
          </a:p>
        </p:txBody>
      </p: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963025" y="1104900"/>
            <a:ext cx="819150" cy="676275"/>
          </a:xfrm>
          <a:prstGeom prst="rect">
            <a:avLst/>
          </a:prstGeom>
        </p:spPr>
      </p:pic>
      <p:sp>
        <p:nvSpPr>
          <p:cNvPr id="11" name="object 11" descr=""/>
          <p:cNvSpPr txBox="1"/>
          <p:nvPr/>
        </p:nvSpPr>
        <p:spPr>
          <a:xfrm>
            <a:off x="419100" y="5153025"/>
            <a:ext cx="5400675" cy="609600"/>
          </a:xfrm>
          <a:prstGeom prst="rect">
            <a:avLst/>
          </a:prstGeom>
          <a:solidFill>
            <a:srgbClr val="BEBEBE"/>
          </a:solidFill>
        </p:spPr>
        <p:txBody>
          <a:bodyPr wrap="square" lIns="0" tIns="154305" rIns="0" bIns="0" rtlCol="0" vert="horz">
            <a:spAutoFit/>
          </a:bodyPr>
          <a:lstStyle/>
          <a:p>
            <a:pPr algn="ctr" marL="6350">
              <a:lnSpc>
                <a:spcPct val="100000"/>
              </a:lnSpc>
              <a:spcBef>
                <a:spcPts val="1215"/>
              </a:spcBef>
            </a:pPr>
            <a:r>
              <a:rPr dirty="0" sz="1800" spc="-114" b="1">
                <a:solidFill>
                  <a:srgbClr val="FFFFFF"/>
                </a:solidFill>
                <a:latin typeface="Tahoma"/>
                <a:cs typeface="Tahoma"/>
              </a:rPr>
              <a:t>Ferrari</a:t>
            </a:r>
            <a:r>
              <a:rPr dirty="0" sz="1800" spc="-15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800" spc="-80" b="1">
                <a:solidFill>
                  <a:srgbClr val="FFFFFF"/>
                </a:solidFill>
                <a:latin typeface="Tahoma"/>
                <a:cs typeface="Tahoma"/>
              </a:rPr>
              <a:t>should </a:t>
            </a:r>
            <a:r>
              <a:rPr dirty="0" u="sng" sz="1800" spc="-155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ahoma"/>
                <a:cs typeface="Tahoma"/>
              </a:rPr>
              <a:t>NOT</a:t>
            </a:r>
            <a:r>
              <a:rPr dirty="0" u="sng" sz="1800" spc="-130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ahoma"/>
                <a:cs typeface="Tahoma"/>
              </a:rPr>
              <a:t> </a:t>
            </a:r>
            <a:r>
              <a:rPr dirty="0" u="sng" sz="1800" spc="-165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ahoma"/>
                <a:cs typeface="Tahoma"/>
              </a:rPr>
              <a:t>AQUIRE</a:t>
            </a:r>
            <a:r>
              <a:rPr dirty="0" sz="1800" spc="-10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800" spc="-10" b="1">
                <a:solidFill>
                  <a:srgbClr val="FFFFFF"/>
                </a:solidFill>
                <a:latin typeface="Tahoma"/>
                <a:cs typeface="Tahoma"/>
              </a:rPr>
              <a:t>Pirelli</a:t>
            </a:r>
            <a:endParaRPr sz="1800">
              <a:latin typeface="Tahoma"/>
              <a:cs typeface="Tahoma"/>
            </a:endParaRPr>
          </a:p>
        </p:txBody>
      </p:sp>
      <p:grpSp>
        <p:nvGrpSpPr>
          <p:cNvPr id="12" name="object 12" descr=""/>
          <p:cNvGrpSpPr/>
          <p:nvPr/>
        </p:nvGrpSpPr>
        <p:grpSpPr>
          <a:xfrm>
            <a:off x="6257925" y="1857375"/>
            <a:ext cx="5553075" cy="1066800"/>
            <a:chOff x="6257925" y="1857375"/>
            <a:chExt cx="5553075" cy="1066800"/>
          </a:xfrm>
        </p:grpSpPr>
        <p:sp>
          <p:nvSpPr>
            <p:cNvPr id="13" name="object 13" descr=""/>
            <p:cNvSpPr/>
            <p:nvPr/>
          </p:nvSpPr>
          <p:spPr>
            <a:xfrm>
              <a:off x="6257925" y="1895475"/>
              <a:ext cx="5553075" cy="1028700"/>
            </a:xfrm>
            <a:custGeom>
              <a:avLst/>
              <a:gdLst/>
              <a:ahLst/>
              <a:cxnLst/>
              <a:rect l="l" t="t" r="r" b="b"/>
              <a:pathLst>
                <a:path w="5553075" h="1028700">
                  <a:moveTo>
                    <a:pt x="5553075" y="0"/>
                  </a:moveTo>
                  <a:lnTo>
                    <a:pt x="0" y="0"/>
                  </a:lnTo>
                  <a:lnTo>
                    <a:pt x="0" y="1028700"/>
                  </a:lnTo>
                  <a:lnTo>
                    <a:pt x="5553075" y="1028700"/>
                  </a:lnTo>
                  <a:lnTo>
                    <a:pt x="5553075" y="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6257925" y="1857375"/>
              <a:ext cx="5553075" cy="47625"/>
            </a:xfrm>
            <a:custGeom>
              <a:avLst/>
              <a:gdLst/>
              <a:ahLst/>
              <a:cxnLst/>
              <a:rect l="l" t="t" r="r" b="b"/>
              <a:pathLst>
                <a:path w="5553075" h="47625">
                  <a:moveTo>
                    <a:pt x="5553075" y="0"/>
                  </a:moveTo>
                  <a:lnTo>
                    <a:pt x="0" y="0"/>
                  </a:lnTo>
                  <a:lnTo>
                    <a:pt x="0" y="47625"/>
                  </a:lnTo>
                  <a:lnTo>
                    <a:pt x="5553075" y="47625"/>
                  </a:lnTo>
                  <a:lnTo>
                    <a:pt x="5553075" y="0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 descr=""/>
          <p:cNvSpPr/>
          <p:nvPr/>
        </p:nvSpPr>
        <p:spPr>
          <a:xfrm>
            <a:off x="6257925" y="2971800"/>
            <a:ext cx="5553075" cy="1104900"/>
          </a:xfrm>
          <a:custGeom>
            <a:avLst/>
            <a:gdLst/>
            <a:ahLst/>
            <a:cxnLst/>
            <a:rect l="l" t="t" r="r" b="b"/>
            <a:pathLst>
              <a:path w="5553075" h="1104900">
                <a:moveTo>
                  <a:pt x="5553075" y="0"/>
                </a:moveTo>
                <a:lnTo>
                  <a:pt x="0" y="0"/>
                </a:lnTo>
                <a:lnTo>
                  <a:pt x="0" y="1104900"/>
                </a:lnTo>
                <a:lnTo>
                  <a:pt x="5553075" y="1104900"/>
                </a:lnTo>
                <a:lnTo>
                  <a:pt x="5553075" y="0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 descr=""/>
          <p:cNvSpPr/>
          <p:nvPr/>
        </p:nvSpPr>
        <p:spPr>
          <a:xfrm>
            <a:off x="6257925" y="4143375"/>
            <a:ext cx="5553075" cy="1009650"/>
          </a:xfrm>
          <a:custGeom>
            <a:avLst/>
            <a:gdLst/>
            <a:ahLst/>
            <a:cxnLst/>
            <a:rect l="l" t="t" r="r" b="b"/>
            <a:pathLst>
              <a:path w="5553075" h="1009650">
                <a:moveTo>
                  <a:pt x="5553075" y="0"/>
                </a:moveTo>
                <a:lnTo>
                  <a:pt x="0" y="0"/>
                </a:lnTo>
                <a:lnTo>
                  <a:pt x="0" y="1009650"/>
                </a:lnTo>
                <a:lnTo>
                  <a:pt x="5553075" y="1009650"/>
                </a:lnTo>
                <a:lnTo>
                  <a:pt x="5553075" y="0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 descr=""/>
          <p:cNvSpPr txBox="1"/>
          <p:nvPr/>
        </p:nvSpPr>
        <p:spPr>
          <a:xfrm>
            <a:off x="6257925" y="1931606"/>
            <a:ext cx="5553075" cy="31883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96010" indent="-172085">
              <a:lnSpc>
                <a:spcPts val="1435"/>
              </a:lnSpc>
              <a:spcBef>
                <a:spcPts val="100"/>
              </a:spcBef>
              <a:buFont typeface="Arial MT"/>
              <a:buChar char="•"/>
              <a:tabLst>
                <a:tab pos="1096010" algn="l"/>
              </a:tabLst>
            </a:pPr>
            <a:r>
              <a:rPr dirty="0" sz="1200">
                <a:solidFill>
                  <a:srgbClr val="FFFFFF"/>
                </a:solidFill>
                <a:latin typeface="Segoe UI Emoji"/>
                <a:cs typeface="Segoe UI Emoji"/>
              </a:rPr>
              <a:t>SK </a:t>
            </a:r>
            <a:r>
              <a:rPr dirty="0" sz="1200" spc="-60">
                <a:solidFill>
                  <a:srgbClr val="FFFFFF"/>
                </a:solidFill>
                <a:latin typeface="Segoe UI Emoji"/>
                <a:cs typeface="Segoe UI Emoji"/>
              </a:rPr>
              <a:t>On</a:t>
            </a:r>
            <a:r>
              <a:rPr dirty="0" sz="1200" spc="-55">
                <a:solidFill>
                  <a:srgbClr val="FFFFFF"/>
                </a:solidFill>
                <a:latin typeface="Segoe UI Emoji"/>
                <a:cs typeface="Segoe UI Emoj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 Emoji"/>
                <a:cs typeface="Segoe UI Emoji"/>
              </a:rPr>
              <a:t>is</a:t>
            </a:r>
            <a:r>
              <a:rPr dirty="0" sz="1200" spc="-55">
                <a:solidFill>
                  <a:srgbClr val="FFFFFF"/>
                </a:solidFill>
                <a:latin typeface="Segoe UI Emoji"/>
                <a:cs typeface="Segoe UI Emoji"/>
              </a:rPr>
              <a:t> </a:t>
            </a:r>
            <a:r>
              <a:rPr dirty="0" sz="1200" spc="-20">
                <a:solidFill>
                  <a:srgbClr val="FFFFFF"/>
                </a:solidFill>
                <a:latin typeface="Segoe UI Emoji"/>
                <a:cs typeface="Segoe UI Emoji"/>
              </a:rPr>
              <a:t>the</a:t>
            </a:r>
            <a:r>
              <a:rPr dirty="0" sz="1200" spc="-25">
                <a:solidFill>
                  <a:srgbClr val="FFFFFF"/>
                </a:solidFill>
                <a:latin typeface="Segoe UI Emoji"/>
                <a:cs typeface="Segoe UI Emoji"/>
              </a:rPr>
              <a:t> </a:t>
            </a:r>
            <a:r>
              <a:rPr dirty="0" sz="1200" spc="-20">
                <a:solidFill>
                  <a:srgbClr val="FFFFFF"/>
                </a:solidFill>
                <a:latin typeface="Segoe UI Emoji"/>
                <a:cs typeface="Segoe UI Emoji"/>
              </a:rPr>
              <a:t>battery</a:t>
            </a:r>
            <a:r>
              <a:rPr dirty="0" sz="1200" spc="-90">
                <a:solidFill>
                  <a:srgbClr val="FFFFFF"/>
                </a:solidFill>
                <a:latin typeface="Segoe UI Emoji"/>
                <a:cs typeface="Segoe UI Emoj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 Emoji"/>
                <a:cs typeface="Segoe UI Emoji"/>
              </a:rPr>
              <a:t>subsidiary</a:t>
            </a:r>
            <a:r>
              <a:rPr dirty="0" sz="1200" spc="-95">
                <a:solidFill>
                  <a:srgbClr val="FFFFFF"/>
                </a:solidFill>
                <a:latin typeface="Segoe UI Emoji"/>
                <a:cs typeface="Segoe UI Emoji"/>
              </a:rPr>
              <a:t> </a:t>
            </a:r>
            <a:r>
              <a:rPr dirty="0" sz="1200" spc="-35">
                <a:solidFill>
                  <a:srgbClr val="FFFFFF"/>
                </a:solidFill>
                <a:latin typeface="Segoe UI Emoji"/>
                <a:cs typeface="Segoe UI Emoji"/>
              </a:rPr>
              <a:t>of</a:t>
            </a:r>
            <a:r>
              <a:rPr dirty="0" sz="1200" spc="-60">
                <a:solidFill>
                  <a:srgbClr val="FFFFFF"/>
                </a:solidFill>
                <a:latin typeface="Segoe UI Emoji"/>
                <a:cs typeface="Segoe UI Emoj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 Emoji"/>
                <a:cs typeface="Segoe UI Emoji"/>
              </a:rPr>
              <a:t>SK</a:t>
            </a:r>
            <a:r>
              <a:rPr dirty="0" sz="1200" spc="5">
                <a:solidFill>
                  <a:srgbClr val="FFFFFF"/>
                </a:solidFill>
                <a:latin typeface="Segoe UI Emoji"/>
                <a:cs typeface="Segoe UI Emoji"/>
              </a:rPr>
              <a:t> </a:t>
            </a:r>
            <a:r>
              <a:rPr dirty="0" sz="1200" spc="-30">
                <a:solidFill>
                  <a:srgbClr val="FFFFFF"/>
                </a:solidFill>
                <a:latin typeface="Segoe UI Emoji"/>
                <a:cs typeface="Segoe UI Emoji"/>
              </a:rPr>
              <a:t>Innovation</a:t>
            </a:r>
            <a:r>
              <a:rPr dirty="0" sz="1200" spc="-60">
                <a:solidFill>
                  <a:srgbClr val="FFFFFF"/>
                </a:solidFill>
                <a:latin typeface="Segoe UI Emoji"/>
                <a:cs typeface="Segoe UI Emoji"/>
              </a:rPr>
              <a:t> </a:t>
            </a:r>
            <a:r>
              <a:rPr dirty="0" sz="1200" spc="-30">
                <a:solidFill>
                  <a:srgbClr val="FFFFFF"/>
                </a:solidFill>
                <a:latin typeface="Segoe UI Emoji"/>
                <a:cs typeface="Segoe UI Emoji"/>
              </a:rPr>
              <a:t>and</a:t>
            </a:r>
            <a:r>
              <a:rPr dirty="0" sz="1200" spc="-70">
                <a:solidFill>
                  <a:srgbClr val="FFFFFF"/>
                </a:solidFill>
                <a:latin typeface="Segoe UI Emoji"/>
                <a:cs typeface="Segoe UI Emoji"/>
              </a:rPr>
              <a:t> </a:t>
            </a:r>
            <a:r>
              <a:rPr dirty="0" sz="1200" spc="-20">
                <a:solidFill>
                  <a:srgbClr val="FFFFFF"/>
                </a:solidFill>
                <a:latin typeface="Segoe UI Emoji"/>
                <a:cs typeface="Segoe UI Emoji"/>
              </a:rPr>
              <a:t>the</a:t>
            </a:r>
            <a:r>
              <a:rPr dirty="0" sz="1200" spc="-25">
                <a:solidFill>
                  <a:srgbClr val="FFFFFF"/>
                </a:solidFill>
                <a:latin typeface="Segoe UI Emoji"/>
                <a:cs typeface="Segoe UI Emoji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Segoe UI Emoji"/>
                <a:cs typeface="Segoe UI Emoji"/>
              </a:rPr>
              <a:t>fifth</a:t>
            </a:r>
            <a:endParaRPr sz="1200">
              <a:latin typeface="Segoe UI Emoji"/>
              <a:cs typeface="Segoe UI Emoji"/>
            </a:endParaRPr>
          </a:p>
          <a:p>
            <a:pPr marL="1095375">
              <a:lnSpc>
                <a:spcPts val="1425"/>
              </a:lnSpc>
            </a:pPr>
            <a:r>
              <a:rPr dirty="0" sz="1200" spc="-10">
                <a:solidFill>
                  <a:srgbClr val="FFFFFF"/>
                </a:solidFill>
                <a:latin typeface="Segoe UI Emoji"/>
                <a:cs typeface="Segoe UI Emoji"/>
              </a:rPr>
              <a:t>largest</a:t>
            </a:r>
            <a:r>
              <a:rPr dirty="0" sz="1200" spc="-110">
                <a:solidFill>
                  <a:srgbClr val="FFFFFF"/>
                </a:solidFill>
                <a:latin typeface="Segoe UI Emoji"/>
                <a:cs typeface="Segoe UI Emoj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 Emoji"/>
                <a:cs typeface="Segoe UI Emoji"/>
              </a:rPr>
              <a:t>Battery</a:t>
            </a:r>
            <a:r>
              <a:rPr dirty="0" sz="1200" spc="-110">
                <a:solidFill>
                  <a:srgbClr val="FFFFFF"/>
                </a:solidFill>
                <a:latin typeface="Segoe UI Emoji"/>
                <a:cs typeface="Segoe UI Emoji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Segoe UI Emoji"/>
                <a:cs typeface="Segoe UI Emoji"/>
              </a:rPr>
              <a:t>Producer</a:t>
            </a:r>
            <a:r>
              <a:rPr dirty="0" sz="1200" spc="-114">
                <a:solidFill>
                  <a:srgbClr val="FFFFFF"/>
                </a:solidFill>
                <a:latin typeface="Segoe UI Emoji"/>
                <a:cs typeface="Segoe UI Emoji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Segoe UI Emoji"/>
                <a:cs typeface="Segoe UI Emoji"/>
              </a:rPr>
              <a:t>in</a:t>
            </a:r>
            <a:r>
              <a:rPr dirty="0" sz="1200" spc="-80">
                <a:solidFill>
                  <a:srgbClr val="FFFFFF"/>
                </a:solidFill>
                <a:latin typeface="Segoe UI Emoji"/>
                <a:cs typeface="Segoe UI Emoji"/>
              </a:rPr>
              <a:t> </a:t>
            </a:r>
            <a:r>
              <a:rPr dirty="0" sz="1200" spc="-20">
                <a:solidFill>
                  <a:srgbClr val="FFFFFF"/>
                </a:solidFill>
                <a:latin typeface="Segoe UI Emoji"/>
                <a:cs typeface="Segoe UI Emoji"/>
              </a:rPr>
              <a:t>the</a:t>
            </a:r>
            <a:r>
              <a:rPr dirty="0" sz="1200" spc="-50">
                <a:solidFill>
                  <a:srgbClr val="FFFFFF"/>
                </a:solidFill>
                <a:latin typeface="Segoe UI Emoji"/>
                <a:cs typeface="Segoe UI Emoji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Segoe UI Emoji"/>
                <a:cs typeface="Segoe UI Emoji"/>
              </a:rPr>
              <a:t>world.</a:t>
            </a:r>
            <a:endParaRPr sz="1200">
              <a:latin typeface="Segoe UI Emoji"/>
              <a:cs typeface="Segoe UI Emoji"/>
            </a:endParaRPr>
          </a:p>
          <a:p>
            <a:pPr marL="1096010" indent="-172085">
              <a:lnSpc>
                <a:spcPts val="1425"/>
              </a:lnSpc>
              <a:buFont typeface="Arial MT"/>
              <a:buChar char="•"/>
              <a:tabLst>
                <a:tab pos="1096010" algn="l"/>
              </a:tabLst>
            </a:pPr>
            <a:r>
              <a:rPr dirty="0" sz="1200" spc="-10">
                <a:solidFill>
                  <a:srgbClr val="FFFFFF"/>
                </a:solidFill>
                <a:latin typeface="Segoe UI Emoji"/>
                <a:cs typeface="Segoe UI Emoji"/>
              </a:rPr>
              <a:t>Have</a:t>
            </a:r>
            <a:r>
              <a:rPr dirty="0" sz="1200" spc="-55">
                <a:solidFill>
                  <a:srgbClr val="FFFFFF"/>
                </a:solidFill>
                <a:latin typeface="Segoe UI Emoji"/>
                <a:cs typeface="Segoe UI Emoji"/>
              </a:rPr>
              <a:t> </a:t>
            </a:r>
            <a:r>
              <a:rPr dirty="0" sz="1200" spc="-25">
                <a:solidFill>
                  <a:srgbClr val="FFFFFF"/>
                </a:solidFill>
                <a:latin typeface="Segoe UI Emoji"/>
                <a:cs typeface="Segoe UI Emoji"/>
              </a:rPr>
              <a:t>existing</a:t>
            </a:r>
            <a:r>
              <a:rPr dirty="0" sz="1200" spc="-5">
                <a:solidFill>
                  <a:srgbClr val="FFFFFF"/>
                </a:solidFill>
                <a:latin typeface="Segoe UI Emoji"/>
                <a:cs typeface="Segoe UI Emoji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Segoe UI Emoji"/>
                <a:cs typeface="Segoe UI Emoji"/>
              </a:rPr>
              <a:t>partnership</a:t>
            </a:r>
            <a:r>
              <a:rPr dirty="0" sz="1200" spc="-95">
                <a:solidFill>
                  <a:srgbClr val="FFFFFF"/>
                </a:solidFill>
                <a:latin typeface="Segoe UI Emoji"/>
                <a:cs typeface="Segoe UI Emoji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Segoe UI Emoji"/>
                <a:cs typeface="Segoe UI Emoji"/>
              </a:rPr>
              <a:t>with</a:t>
            </a:r>
            <a:r>
              <a:rPr dirty="0" sz="1200" spc="-5">
                <a:solidFill>
                  <a:srgbClr val="FFFFFF"/>
                </a:solidFill>
                <a:latin typeface="Segoe UI Emoji"/>
                <a:cs typeface="Segoe UI Emoji"/>
              </a:rPr>
              <a:t> </a:t>
            </a:r>
            <a:r>
              <a:rPr dirty="0" sz="1200" spc="-20">
                <a:solidFill>
                  <a:srgbClr val="FFFFFF"/>
                </a:solidFill>
                <a:latin typeface="Segoe UI Emoji"/>
                <a:cs typeface="Segoe UI Emoji"/>
              </a:rPr>
              <a:t>Ferrari</a:t>
            </a:r>
            <a:r>
              <a:rPr dirty="0" sz="1200" spc="-85">
                <a:solidFill>
                  <a:srgbClr val="FFFFFF"/>
                </a:solidFill>
                <a:latin typeface="Segoe UI Emoji"/>
                <a:cs typeface="Segoe UI Emoji"/>
              </a:rPr>
              <a:t> </a:t>
            </a:r>
            <a:r>
              <a:rPr dirty="0" sz="1200" spc="60">
                <a:solidFill>
                  <a:srgbClr val="FFFFFF"/>
                </a:solidFill>
                <a:latin typeface="Segoe UI Emoji"/>
                <a:cs typeface="Segoe UI Emoji"/>
              </a:rPr>
              <a:t>as</a:t>
            </a:r>
            <a:r>
              <a:rPr dirty="0" sz="1200" spc="-80">
                <a:solidFill>
                  <a:srgbClr val="FFFFFF"/>
                </a:solidFill>
                <a:latin typeface="Segoe UI Emoji"/>
                <a:cs typeface="Segoe UI Emoj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 Emoji"/>
                <a:cs typeface="Segoe UI Emoji"/>
              </a:rPr>
              <a:t>exclusive</a:t>
            </a:r>
            <a:r>
              <a:rPr dirty="0" sz="1200" spc="-55">
                <a:solidFill>
                  <a:srgbClr val="FFFFFF"/>
                </a:solidFill>
                <a:latin typeface="Segoe UI Emoji"/>
                <a:cs typeface="Segoe UI Emoji"/>
              </a:rPr>
              <a:t> </a:t>
            </a:r>
            <a:r>
              <a:rPr dirty="0" sz="1200" spc="-20">
                <a:solidFill>
                  <a:srgbClr val="FFFFFF"/>
                </a:solidFill>
                <a:latin typeface="Segoe UI Emoji"/>
                <a:cs typeface="Segoe UI Emoji"/>
              </a:rPr>
              <a:t>battery</a:t>
            </a:r>
            <a:r>
              <a:rPr dirty="0" sz="1200" spc="-114">
                <a:solidFill>
                  <a:srgbClr val="FFFFFF"/>
                </a:solidFill>
                <a:latin typeface="Segoe UI Emoji"/>
                <a:cs typeface="Segoe UI Emoji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Segoe UI Emoji"/>
                <a:cs typeface="Segoe UI Emoji"/>
              </a:rPr>
              <a:t>supplier</a:t>
            </a:r>
            <a:endParaRPr sz="1200">
              <a:latin typeface="Segoe UI Emoji"/>
              <a:cs typeface="Segoe UI Emoji"/>
            </a:endParaRPr>
          </a:p>
          <a:p>
            <a:pPr marL="1096010" indent="-172085">
              <a:lnSpc>
                <a:spcPts val="1435"/>
              </a:lnSpc>
              <a:buFont typeface="Arial MT"/>
              <a:buChar char="•"/>
              <a:tabLst>
                <a:tab pos="1096010" algn="l"/>
              </a:tabLst>
            </a:pPr>
            <a:r>
              <a:rPr dirty="0" sz="1200">
                <a:solidFill>
                  <a:srgbClr val="FFFFFF"/>
                </a:solidFill>
                <a:latin typeface="Segoe UI Emoji"/>
                <a:cs typeface="Segoe UI Emoji"/>
              </a:rPr>
              <a:t>Fits</a:t>
            </a:r>
            <a:r>
              <a:rPr dirty="0" sz="1200" spc="-40">
                <a:solidFill>
                  <a:srgbClr val="FFFFFF"/>
                </a:solidFill>
                <a:latin typeface="Segoe UI Emoji"/>
                <a:cs typeface="Segoe UI Emoji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Segoe UI Emoji"/>
                <a:cs typeface="Segoe UI Emoji"/>
              </a:rPr>
              <a:t>strategically</a:t>
            </a:r>
            <a:r>
              <a:rPr dirty="0" sz="1200" spc="-80">
                <a:solidFill>
                  <a:srgbClr val="FFFFFF"/>
                </a:solidFill>
                <a:latin typeface="Segoe UI Emoji"/>
                <a:cs typeface="Segoe UI Emoji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Segoe UI Emoji"/>
                <a:cs typeface="Segoe UI Emoji"/>
              </a:rPr>
              <a:t>with</a:t>
            </a:r>
            <a:r>
              <a:rPr dirty="0" sz="1200" spc="-45">
                <a:solidFill>
                  <a:srgbClr val="FFFFFF"/>
                </a:solidFill>
                <a:latin typeface="Segoe UI Emoji"/>
                <a:cs typeface="Segoe UI Emoji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Segoe UI Emoji"/>
                <a:cs typeface="Segoe UI Emoji"/>
              </a:rPr>
              <a:t>Ferrari's</a:t>
            </a:r>
            <a:r>
              <a:rPr dirty="0" sz="1200" spc="-40">
                <a:solidFill>
                  <a:srgbClr val="FFFFFF"/>
                </a:solidFill>
                <a:latin typeface="Segoe UI Emoji"/>
                <a:cs typeface="Segoe UI Emoj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 Emoji"/>
                <a:cs typeface="Segoe UI Emoji"/>
              </a:rPr>
              <a:t>focus</a:t>
            </a:r>
            <a:r>
              <a:rPr dirty="0" sz="1200" spc="-40">
                <a:solidFill>
                  <a:srgbClr val="FFFFFF"/>
                </a:solidFill>
                <a:latin typeface="Segoe UI Emoji"/>
                <a:cs typeface="Segoe UI Emoji"/>
              </a:rPr>
              <a:t> </a:t>
            </a:r>
            <a:r>
              <a:rPr dirty="0" sz="1200" spc="-35">
                <a:solidFill>
                  <a:srgbClr val="FFFFFF"/>
                </a:solidFill>
                <a:latin typeface="Segoe UI Emoji"/>
                <a:cs typeface="Segoe UI Emoji"/>
              </a:rPr>
              <a:t>on</a:t>
            </a:r>
            <a:r>
              <a:rPr dirty="0" sz="1200" spc="-45">
                <a:solidFill>
                  <a:srgbClr val="FFFFFF"/>
                </a:solidFill>
                <a:latin typeface="Segoe UI Emoji"/>
                <a:cs typeface="Segoe UI Emoji"/>
              </a:rPr>
              <a:t> </a:t>
            </a:r>
            <a:r>
              <a:rPr dirty="0" sz="1200" spc="-40">
                <a:solidFill>
                  <a:srgbClr val="FFFFFF"/>
                </a:solidFill>
                <a:latin typeface="Segoe UI Emoji"/>
                <a:cs typeface="Segoe UI Emoji"/>
              </a:rPr>
              <a:t>integrating</a:t>
            </a:r>
            <a:r>
              <a:rPr dirty="0" sz="1200" spc="-35">
                <a:solidFill>
                  <a:srgbClr val="FFFFFF"/>
                </a:solidFill>
                <a:latin typeface="Segoe UI Emoji"/>
                <a:cs typeface="Segoe UI Emoji"/>
              </a:rPr>
              <a:t> </a:t>
            </a:r>
            <a:r>
              <a:rPr dirty="0" sz="1200" spc="-30">
                <a:solidFill>
                  <a:srgbClr val="FFFFFF"/>
                </a:solidFill>
                <a:latin typeface="Segoe UI Emoji"/>
                <a:cs typeface="Segoe UI Emoji"/>
              </a:rPr>
              <a:t>cutting-</a:t>
            </a:r>
            <a:r>
              <a:rPr dirty="0" sz="1200" spc="-50">
                <a:solidFill>
                  <a:srgbClr val="FFFFFF"/>
                </a:solidFill>
                <a:latin typeface="Segoe UI Emoji"/>
                <a:cs typeface="Segoe UI Emoji"/>
              </a:rPr>
              <a:t>edge</a:t>
            </a:r>
            <a:r>
              <a:rPr dirty="0" sz="1200" spc="-10">
                <a:solidFill>
                  <a:srgbClr val="FFFFFF"/>
                </a:solidFill>
                <a:latin typeface="Segoe UI Emoji"/>
                <a:cs typeface="Segoe UI Emoji"/>
              </a:rPr>
              <a:t> </a:t>
            </a:r>
            <a:r>
              <a:rPr dirty="0" sz="1200" spc="-25">
                <a:solidFill>
                  <a:srgbClr val="FFFFFF"/>
                </a:solidFill>
                <a:latin typeface="Segoe UI Emoji"/>
                <a:cs typeface="Segoe UI Emoji"/>
              </a:rPr>
              <a:t>EV</a:t>
            </a:r>
            <a:endParaRPr sz="1200">
              <a:latin typeface="Segoe UI Emoji"/>
              <a:cs typeface="Segoe UI Emoji"/>
            </a:endParaRPr>
          </a:p>
          <a:p>
            <a:pPr marL="1095375">
              <a:lnSpc>
                <a:spcPct val="100000"/>
              </a:lnSpc>
              <a:spcBef>
                <a:spcPts val="65"/>
              </a:spcBef>
            </a:pPr>
            <a:r>
              <a:rPr dirty="0" sz="1200" spc="-20">
                <a:solidFill>
                  <a:srgbClr val="FFFFFF"/>
                </a:solidFill>
                <a:latin typeface="Segoe UI Emoji"/>
                <a:cs typeface="Segoe UI Emoji"/>
              </a:rPr>
              <a:t>battery</a:t>
            </a:r>
            <a:r>
              <a:rPr dirty="0" sz="1200" spc="-95">
                <a:solidFill>
                  <a:srgbClr val="FFFFFF"/>
                </a:solidFill>
                <a:latin typeface="Segoe UI Emoji"/>
                <a:cs typeface="Segoe UI Emoji"/>
              </a:rPr>
              <a:t> </a:t>
            </a:r>
            <a:r>
              <a:rPr dirty="0" sz="1200" spc="-25">
                <a:solidFill>
                  <a:srgbClr val="FFFFFF"/>
                </a:solidFill>
                <a:latin typeface="Segoe UI Emoji"/>
                <a:cs typeface="Segoe UI Emoji"/>
              </a:rPr>
              <a:t>technology</a:t>
            </a:r>
            <a:r>
              <a:rPr dirty="0" sz="1200" spc="-90">
                <a:solidFill>
                  <a:srgbClr val="FFFFFF"/>
                </a:solidFill>
                <a:latin typeface="Segoe UI Emoji"/>
                <a:cs typeface="Segoe UI Emoji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Segoe UI Emoji"/>
                <a:cs typeface="Segoe UI Emoji"/>
              </a:rPr>
              <a:t>in</a:t>
            </a:r>
            <a:r>
              <a:rPr dirty="0" sz="1200" spc="-55">
                <a:solidFill>
                  <a:srgbClr val="FFFFFF"/>
                </a:solidFill>
                <a:latin typeface="Segoe UI Emoji"/>
                <a:cs typeface="Segoe UI Emoj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 Emoji"/>
                <a:cs typeface="Segoe UI Emoji"/>
              </a:rPr>
              <a:t>its</a:t>
            </a:r>
            <a:r>
              <a:rPr dirty="0" sz="1200" spc="-45">
                <a:solidFill>
                  <a:srgbClr val="FFFFFF"/>
                </a:solidFill>
                <a:latin typeface="Segoe UI Emoji"/>
                <a:cs typeface="Segoe UI Emoji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Segoe UI Emoji"/>
                <a:cs typeface="Segoe UI Emoji"/>
              </a:rPr>
              <a:t>luxury</a:t>
            </a:r>
            <a:r>
              <a:rPr dirty="0" sz="1200" spc="-90">
                <a:solidFill>
                  <a:srgbClr val="FFFFFF"/>
                </a:solidFill>
                <a:latin typeface="Segoe UI Emoji"/>
                <a:cs typeface="Segoe UI Emoji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Segoe UI Emoji"/>
                <a:cs typeface="Segoe UI Emoji"/>
              </a:rPr>
              <a:t>offering.</a:t>
            </a:r>
            <a:endParaRPr sz="1200">
              <a:latin typeface="Segoe UI Emoji"/>
              <a:cs typeface="Segoe UI Emoji"/>
            </a:endParaRPr>
          </a:p>
          <a:p>
            <a:pPr marL="1096010" indent="-172085">
              <a:lnSpc>
                <a:spcPts val="1435"/>
              </a:lnSpc>
              <a:spcBef>
                <a:spcPts val="865"/>
              </a:spcBef>
              <a:buFont typeface="Arial MT"/>
              <a:buChar char="•"/>
              <a:tabLst>
                <a:tab pos="1096010" algn="l"/>
              </a:tabLst>
            </a:pPr>
            <a:r>
              <a:rPr dirty="0" sz="1200">
                <a:solidFill>
                  <a:srgbClr val="FFFFFF"/>
                </a:solidFill>
                <a:latin typeface="Segoe UI Emoji"/>
                <a:cs typeface="Segoe UI Emoji"/>
              </a:rPr>
              <a:t>SK</a:t>
            </a:r>
            <a:r>
              <a:rPr dirty="0" sz="1200" spc="-5">
                <a:solidFill>
                  <a:srgbClr val="FFFFFF"/>
                </a:solidFill>
                <a:latin typeface="Segoe UI Emoji"/>
                <a:cs typeface="Segoe UI Emoji"/>
              </a:rPr>
              <a:t> </a:t>
            </a:r>
            <a:r>
              <a:rPr dirty="0" sz="1200" spc="-80">
                <a:solidFill>
                  <a:srgbClr val="FFFFFF"/>
                </a:solidFill>
                <a:latin typeface="Segoe UI Emoji"/>
                <a:cs typeface="Segoe UI Emoji"/>
              </a:rPr>
              <a:t>ON</a:t>
            </a:r>
            <a:r>
              <a:rPr dirty="0" sz="1200" spc="-15">
                <a:solidFill>
                  <a:srgbClr val="FFFFFF"/>
                </a:solidFill>
                <a:latin typeface="Segoe UI Emoji"/>
                <a:cs typeface="Segoe UI Emoj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 Emoji"/>
                <a:cs typeface="Segoe UI Emoji"/>
              </a:rPr>
              <a:t>is</a:t>
            </a:r>
            <a:r>
              <a:rPr dirty="0" sz="1200" spc="-60">
                <a:solidFill>
                  <a:srgbClr val="FFFFFF"/>
                </a:solidFill>
                <a:latin typeface="Segoe UI Emoji"/>
                <a:cs typeface="Segoe UI Emoji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Segoe UI Emoji"/>
                <a:cs typeface="Segoe UI Emoji"/>
              </a:rPr>
              <a:t>currently</a:t>
            </a:r>
            <a:r>
              <a:rPr dirty="0" sz="1200" spc="-15">
                <a:solidFill>
                  <a:srgbClr val="FFFFFF"/>
                </a:solidFill>
                <a:latin typeface="Segoe UI Emoji"/>
                <a:cs typeface="Segoe UI Emoji"/>
              </a:rPr>
              <a:t> </a:t>
            </a:r>
            <a:r>
              <a:rPr dirty="0" sz="1200" spc="-20">
                <a:solidFill>
                  <a:srgbClr val="FFFFFF"/>
                </a:solidFill>
                <a:latin typeface="Segoe UI Emoji"/>
                <a:cs typeface="Segoe UI Emoji"/>
              </a:rPr>
              <a:t>valued</a:t>
            </a:r>
            <a:r>
              <a:rPr dirty="0" sz="1200" spc="-75">
                <a:solidFill>
                  <a:srgbClr val="FFFFFF"/>
                </a:solidFill>
                <a:latin typeface="Segoe UI Emoji"/>
                <a:cs typeface="Segoe UI Emoj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 Emoji"/>
                <a:cs typeface="Segoe UI Emoji"/>
              </a:rPr>
              <a:t>at</a:t>
            </a:r>
            <a:r>
              <a:rPr dirty="0" sz="1200" spc="-90">
                <a:solidFill>
                  <a:srgbClr val="FFFFFF"/>
                </a:solidFill>
                <a:latin typeface="Segoe UI Emoji"/>
                <a:cs typeface="Segoe UI Emoj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 Emoji"/>
                <a:cs typeface="Segoe UI Emoji"/>
              </a:rPr>
              <a:t>$2,741</a:t>
            </a:r>
            <a:r>
              <a:rPr dirty="0" sz="1200" spc="-40">
                <a:solidFill>
                  <a:srgbClr val="FFFFFF"/>
                </a:solidFill>
                <a:latin typeface="Segoe UI Emoji"/>
                <a:cs typeface="Segoe UI Emoji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Segoe UI Emoji"/>
                <a:cs typeface="Segoe UI Emoji"/>
              </a:rPr>
              <a:t>millions</a:t>
            </a:r>
            <a:r>
              <a:rPr dirty="0" sz="1200" spc="-60">
                <a:solidFill>
                  <a:srgbClr val="FFFFFF"/>
                </a:solidFill>
                <a:latin typeface="Segoe UI Emoji"/>
                <a:cs typeface="Segoe UI Emoji"/>
              </a:rPr>
              <a:t> </a:t>
            </a:r>
            <a:r>
              <a:rPr dirty="0" sz="1200" spc="-25">
                <a:solidFill>
                  <a:srgbClr val="FFFFFF"/>
                </a:solidFill>
                <a:latin typeface="Segoe UI Emoji"/>
                <a:cs typeface="Segoe UI Emoji"/>
              </a:rPr>
              <a:t>USD</a:t>
            </a:r>
            <a:endParaRPr sz="1200">
              <a:latin typeface="Segoe UI Emoji"/>
              <a:cs typeface="Segoe UI Emoji"/>
            </a:endParaRPr>
          </a:p>
          <a:p>
            <a:pPr marL="1095375" marR="476250" indent="-171450">
              <a:lnSpc>
                <a:spcPts val="1430"/>
              </a:lnSpc>
              <a:spcBef>
                <a:spcPts val="50"/>
              </a:spcBef>
              <a:buFont typeface="Arial MT"/>
              <a:buChar char="•"/>
              <a:tabLst>
                <a:tab pos="1095375" algn="l"/>
              </a:tabLst>
            </a:pPr>
            <a:r>
              <a:rPr dirty="0" sz="1200" spc="-30">
                <a:solidFill>
                  <a:srgbClr val="FFFFFF"/>
                </a:solidFill>
                <a:latin typeface="Segoe UI Emoji"/>
                <a:cs typeface="Segoe UI Emoji"/>
              </a:rPr>
              <a:t>Acquiring</a:t>
            </a:r>
            <a:r>
              <a:rPr dirty="0" sz="1200" spc="-80">
                <a:solidFill>
                  <a:srgbClr val="FFFFFF"/>
                </a:solidFill>
                <a:latin typeface="Segoe UI Emoji"/>
                <a:cs typeface="Segoe UI Emoj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 Emoji"/>
                <a:cs typeface="Segoe UI Emoji"/>
              </a:rPr>
              <a:t>SK</a:t>
            </a:r>
            <a:r>
              <a:rPr dirty="0" sz="1200" spc="-100">
                <a:solidFill>
                  <a:srgbClr val="FFFFFF"/>
                </a:solidFill>
                <a:latin typeface="Segoe UI Emoji"/>
                <a:cs typeface="Segoe UI Emoji"/>
              </a:rPr>
              <a:t> </a:t>
            </a:r>
            <a:r>
              <a:rPr dirty="0" sz="1200" spc="-35">
                <a:solidFill>
                  <a:srgbClr val="FFFFFF"/>
                </a:solidFill>
                <a:latin typeface="Segoe UI Emoji"/>
                <a:cs typeface="Segoe UI Emoji"/>
              </a:rPr>
              <a:t>ON</a:t>
            </a:r>
            <a:r>
              <a:rPr dirty="0" sz="1200" spc="-40">
                <a:solidFill>
                  <a:srgbClr val="FFFFFF"/>
                </a:solidFill>
                <a:latin typeface="Segoe UI Emoji"/>
                <a:cs typeface="Segoe UI Emoji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Segoe UI Emoji"/>
                <a:cs typeface="Segoe UI Emoji"/>
              </a:rPr>
              <a:t>could</a:t>
            </a:r>
            <a:r>
              <a:rPr dirty="0" sz="1200" spc="-90">
                <a:solidFill>
                  <a:srgbClr val="FFFFFF"/>
                </a:solidFill>
                <a:latin typeface="Segoe UI Emoji"/>
                <a:cs typeface="Segoe UI Emoji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Segoe UI Emoji"/>
                <a:cs typeface="Segoe UI Emoji"/>
              </a:rPr>
              <a:t>be</a:t>
            </a:r>
            <a:r>
              <a:rPr dirty="0" sz="1200" spc="-45">
                <a:solidFill>
                  <a:srgbClr val="FFFFFF"/>
                </a:solidFill>
                <a:latin typeface="Segoe UI Emoji"/>
                <a:cs typeface="Segoe UI Emoj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 Emoji"/>
                <a:cs typeface="Segoe UI Emoji"/>
              </a:rPr>
              <a:t>achieved</a:t>
            </a:r>
            <a:r>
              <a:rPr dirty="0" sz="1200" spc="-90">
                <a:solidFill>
                  <a:srgbClr val="FFFFFF"/>
                </a:solidFill>
                <a:latin typeface="Segoe UI Emoji"/>
                <a:cs typeface="Segoe UI Emoji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Segoe UI Emoji"/>
                <a:cs typeface="Segoe UI Emoji"/>
              </a:rPr>
              <a:t>at</a:t>
            </a:r>
            <a:r>
              <a:rPr dirty="0" sz="1200" spc="-30">
                <a:solidFill>
                  <a:srgbClr val="FFFFFF"/>
                </a:solidFill>
                <a:latin typeface="Segoe UI Emoji"/>
                <a:cs typeface="Segoe UI Emoj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 Emoji"/>
                <a:cs typeface="Segoe UI Emoji"/>
              </a:rPr>
              <a:t>a</a:t>
            </a:r>
            <a:r>
              <a:rPr dirty="0" sz="1200" spc="-55">
                <a:solidFill>
                  <a:srgbClr val="FFFFFF"/>
                </a:solidFill>
                <a:latin typeface="Segoe UI Emoji"/>
                <a:cs typeface="Segoe UI Emoji"/>
              </a:rPr>
              <a:t> </a:t>
            </a:r>
            <a:r>
              <a:rPr dirty="0" sz="1200" spc="-25">
                <a:solidFill>
                  <a:srgbClr val="FFFFFF"/>
                </a:solidFill>
                <a:latin typeface="Segoe UI Emoji"/>
                <a:cs typeface="Segoe UI Emoji"/>
              </a:rPr>
              <a:t>lower</a:t>
            </a:r>
            <a:r>
              <a:rPr dirty="0" sz="1200" spc="-40">
                <a:solidFill>
                  <a:srgbClr val="FFFFFF"/>
                </a:solidFill>
                <a:latin typeface="Segoe UI Emoji"/>
                <a:cs typeface="Segoe UI Emoj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 Emoji"/>
                <a:cs typeface="Segoe UI Emoji"/>
              </a:rPr>
              <a:t>multiple,</a:t>
            </a:r>
            <a:r>
              <a:rPr dirty="0" sz="1200" spc="-60">
                <a:solidFill>
                  <a:srgbClr val="FFFFFF"/>
                </a:solidFill>
                <a:latin typeface="Segoe UI Emoji"/>
                <a:cs typeface="Segoe UI Emoji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Segoe UI Emoji"/>
                <a:cs typeface="Segoe UI Emoji"/>
              </a:rPr>
              <a:t>while </a:t>
            </a:r>
            <a:r>
              <a:rPr dirty="0" sz="1200" spc="-30">
                <a:solidFill>
                  <a:srgbClr val="FFFFFF"/>
                </a:solidFill>
                <a:latin typeface="Segoe UI Emoji"/>
                <a:cs typeface="Segoe UI Emoji"/>
              </a:rPr>
              <a:t>earning</a:t>
            </a:r>
            <a:r>
              <a:rPr dirty="0" sz="1200" spc="-80">
                <a:solidFill>
                  <a:srgbClr val="FFFFFF"/>
                </a:solidFill>
                <a:latin typeface="Segoe UI Emoji"/>
                <a:cs typeface="Segoe UI Emoji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Segoe UI Emoji"/>
                <a:cs typeface="Segoe UI Emoji"/>
              </a:rPr>
              <a:t>$4,907.66M</a:t>
            </a:r>
            <a:r>
              <a:rPr dirty="0" sz="1200" spc="-60">
                <a:solidFill>
                  <a:srgbClr val="FFFFFF"/>
                </a:solidFill>
                <a:latin typeface="Segoe UI Emoji"/>
                <a:cs typeface="Segoe UI Emoji"/>
              </a:rPr>
              <a:t> </a:t>
            </a:r>
            <a:r>
              <a:rPr dirty="0" sz="1200" spc="-30">
                <a:solidFill>
                  <a:srgbClr val="FFFFFF"/>
                </a:solidFill>
                <a:latin typeface="Segoe UI Emoji"/>
                <a:cs typeface="Segoe UI Emoji"/>
              </a:rPr>
              <a:t>in</a:t>
            </a:r>
            <a:r>
              <a:rPr dirty="0" sz="1200" spc="-5">
                <a:solidFill>
                  <a:srgbClr val="FFFFFF"/>
                </a:solidFill>
                <a:latin typeface="Segoe UI Emoji"/>
                <a:cs typeface="Segoe UI Emoji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Segoe UI Emoji"/>
                <a:cs typeface="Segoe UI Emoji"/>
              </a:rPr>
              <a:t>synergies</a:t>
            </a:r>
            <a:endParaRPr sz="1200">
              <a:latin typeface="Segoe UI Emoji"/>
              <a:cs typeface="Segoe UI Emoji"/>
            </a:endParaRPr>
          </a:p>
          <a:p>
            <a:pPr marL="1096010" indent="-172085">
              <a:lnSpc>
                <a:spcPts val="1375"/>
              </a:lnSpc>
              <a:buFont typeface="Arial MT"/>
              <a:buChar char="•"/>
              <a:tabLst>
                <a:tab pos="1096010" algn="l"/>
              </a:tabLst>
            </a:pPr>
            <a:r>
              <a:rPr dirty="0" sz="1200">
                <a:solidFill>
                  <a:srgbClr val="FFFFFF"/>
                </a:solidFill>
                <a:latin typeface="Segoe UI Emoji"/>
                <a:cs typeface="Segoe UI Emoji"/>
              </a:rPr>
              <a:t>Historical</a:t>
            </a:r>
            <a:r>
              <a:rPr dirty="0" sz="1200" spc="-95">
                <a:solidFill>
                  <a:srgbClr val="FFFFFF"/>
                </a:solidFill>
                <a:latin typeface="Segoe UI Emoji"/>
                <a:cs typeface="Segoe UI Emoji"/>
              </a:rPr>
              <a:t> </a:t>
            </a:r>
            <a:r>
              <a:rPr dirty="0" sz="1200" spc="-25">
                <a:solidFill>
                  <a:srgbClr val="FFFFFF"/>
                </a:solidFill>
                <a:latin typeface="Segoe UI Emoji"/>
                <a:cs typeface="Segoe UI Emoji"/>
              </a:rPr>
              <a:t>unprofitability</a:t>
            </a:r>
            <a:r>
              <a:rPr dirty="0" sz="1200" spc="-15">
                <a:solidFill>
                  <a:srgbClr val="FFFFFF"/>
                </a:solidFill>
                <a:latin typeface="Segoe UI Emoji"/>
                <a:cs typeface="Segoe UI Emoji"/>
              </a:rPr>
              <a:t> </a:t>
            </a:r>
            <a:r>
              <a:rPr dirty="0" sz="1200" spc="-30">
                <a:solidFill>
                  <a:srgbClr val="FFFFFF"/>
                </a:solidFill>
                <a:latin typeface="Segoe UI Emoji"/>
                <a:cs typeface="Segoe UI Emoji"/>
              </a:rPr>
              <a:t>would</a:t>
            </a:r>
            <a:r>
              <a:rPr dirty="0" sz="1200" spc="-75">
                <a:solidFill>
                  <a:srgbClr val="FFFFFF"/>
                </a:solidFill>
                <a:latin typeface="Segoe UI Emoji"/>
                <a:cs typeface="Segoe UI Emoj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 Emoji"/>
                <a:cs typeface="Segoe UI Emoji"/>
              </a:rPr>
              <a:t>allow</a:t>
            </a:r>
            <a:r>
              <a:rPr dirty="0" sz="1200" spc="-40">
                <a:solidFill>
                  <a:srgbClr val="FFFFFF"/>
                </a:solidFill>
                <a:latin typeface="Segoe UI Emoji"/>
                <a:cs typeface="Segoe UI Emoji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Segoe UI Emoji"/>
                <a:cs typeface="Segoe UI Emoji"/>
              </a:rPr>
              <a:t>Ferrari</a:t>
            </a:r>
            <a:r>
              <a:rPr dirty="0" sz="1200" spc="20">
                <a:solidFill>
                  <a:srgbClr val="FFFFFF"/>
                </a:solidFill>
                <a:latin typeface="Segoe UI Emoji"/>
                <a:cs typeface="Segoe UI Emoji"/>
              </a:rPr>
              <a:t> </a:t>
            </a:r>
            <a:r>
              <a:rPr dirty="0" sz="1200" spc="-50">
                <a:solidFill>
                  <a:srgbClr val="FFFFFF"/>
                </a:solidFill>
                <a:latin typeface="Segoe UI Emoji"/>
                <a:cs typeface="Segoe UI Emoji"/>
              </a:rPr>
              <a:t>to</a:t>
            </a:r>
            <a:r>
              <a:rPr dirty="0" sz="1200" spc="-65">
                <a:solidFill>
                  <a:srgbClr val="FFFFFF"/>
                </a:solidFill>
                <a:latin typeface="Segoe UI Emoji"/>
                <a:cs typeface="Segoe UI Emoj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 Emoji"/>
                <a:cs typeface="Segoe UI Emoji"/>
              </a:rPr>
              <a:t>acquire</a:t>
            </a:r>
            <a:r>
              <a:rPr dirty="0" sz="1200" spc="-30">
                <a:solidFill>
                  <a:srgbClr val="FFFFFF"/>
                </a:solidFill>
                <a:latin typeface="Segoe UI Emoji"/>
                <a:cs typeface="Segoe UI Emoji"/>
              </a:rPr>
              <a:t> at</a:t>
            </a:r>
            <a:r>
              <a:rPr dirty="0" sz="1200" spc="-95">
                <a:solidFill>
                  <a:srgbClr val="FFFFFF"/>
                </a:solidFill>
                <a:latin typeface="Segoe UI Emoji"/>
                <a:cs typeface="Segoe UI Emoj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 Emoji"/>
                <a:cs typeface="Segoe UI Emoji"/>
              </a:rPr>
              <a:t>a</a:t>
            </a:r>
            <a:r>
              <a:rPr dirty="0" sz="1200" spc="-35">
                <a:solidFill>
                  <a:srgbClr val="FFFFFF"/>
                </a:solidFill>
                <a:latin typeface="Segoe UI Emoji"/>
                <a:cs typeface="Segoe UI Emoji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Segoe UI Emoji"/>
                <a:cs typeface="Segoe UI Emoji"/>
              </a:rPr>
              <a:t>lower</a:t>
            </a:r>
            <a:endParaRPr sz="1200">
              <a:latin typeface="Segoe UI Emoji"/>
              <a:cs typeface="Segoe UI Emoji"/>
            </a:endParaRPr>
          </a:p>
          <a:p>
            <a:pPr marL="1095375" marR="299085">
              <a:lnSpc>
                <a:spcPts val="1430"/>
              </a:lnSpc>
              <a:spcBef>
                <a:spcPts val="114"/>
              </a:spcBef>
            </a:pPr>
            <a:r>
              <a:rPr dirty="0" sz="1200">
                <a:solidFill>
                  <a:srgbClr val="FFFFFF"/>
                </a:solidFill>
                <a:latin typeface="Segoe UI Emoji"/>
                <a:cs typeface="Segoe UI Emoji"/>
              </a:rPr>
              <a:t>multiple,</a:t>
            </a:r>
            <a:r>
              <a:rPr dirty="0" sz="1200" spc="-60">
                <a:solidFill>
                  <a:srgbClr val="FFFFFF"/>
                </a:solidFill>
                <a:latin typeface="Segoe UI Emoji"/>
                <a:cs typeface="Segoe UI Emoji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Segoe UI Emoji"/>
                <a:cs typeface="Segoe UI Emoji"/>
              </a:rPr>
              <a:t>and </a:t>
            </a:r>
            <a:r>
              <a:rPr dirty="0" sz="1200" spc="-20">
                <a:solidFill>
                  <a:srgbClr val="FFFFFF"/>
                </a:solidFill>
                <a:latin typeface="Segoe UI Emoji"/>
                <a:cs typeface="Segoe UI Emoji"/>
              </a:rPr>
              <a:t>their</a:t>
            </a:r>
            <a:r>
              <a:rPr dirty="0" sz="1200" spc="-40">
                <a:solidFill>
                  <a:srgbClr val="FFFFFF"/>
                </a:solidFill>
                <a:latin typeface="Segoe UI Emoji"/>
                <a:cs typeface="Segoe UI Emoji"/>
              </a:rPr>
              <a:t> </a:t>
            </a:r>
            <a:r>
              <a:rPr dirty="0" sz="1200" spc="-50">
                <a:solidFill>
                  <a:srgbClr val="FFFFFF"/>
                </a:solidFill>
                <a:latin typeface="Segoe UI Emoji"/>
                <a:cs typeface="Segoe UI Emoji"/>
              </a:rPr>
              <a:t>strong</a:t>
            </a:r>
            <a:r>
              <a:rPr dirty="0" sz="1200" spc="-75">
                <a:solidFill>
                  <a:srgbClr val="FFFFFF"/>
                </a:solidFill>
                <a:latin typeface="Segoe UI Emoji"/>
                <a:cs typeface="Segoe UI Emoji"/>
              </a:rPr>
              <a:t> </a:t>
            </a:r>
            <a:r>
              <a:rPr dirty="0" sz="1200" spc="-45">
                <a:solidFill>
                  <a:srgbClr val="FFFFFF"/>
                </a:solidFill>
                <a:latin typeface="Segoe UI Emoji"/>
                <a:cs typeface="Segoe UI Emoji"/>
              </a:rPr>
              <a:t>growth</a:t>
            </a:r>
            <a:r>
              <a:rPr dirty="0" sz="1200" spc="-80">
                <a:solidFill>
                  <a:srgbClr val="FFFFFF"/>
                </a:solidFill>
                <a:latin typeface="Segoe UI Emoji"/>
                <a:cs typeface="Segoe UI Emoji"/>
              </a:rPr>
              <a:t> </a:t>
            </a:r>
            <a:r>
              <a:rPr dirty="0" sz="1200" spc="-25">
                <a:solidFill>
                  <a:srgbClr val="FFFFFF"/>
                </a:solidFill>
                <a:latin typeface="Segoe UI Emoji"/>
                <a:cs typeface="Segoe UI Emoji"/>
              </a:rPr>
              <a:t>rate</a:t>
            </a:r>
            <a:r>
              <a:rPr dirty="0" sz="1200" spc="-45">
                <a:solidFill>
                  <a:srgbClr val="FFFFFF"/>
                </a:solidFill>
                <a:latin typeface="Segoe UI Emoji"/>
                <a:cs typeface="Segoe UI Emoji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Segoe UI Emoji"/>
                <a:cs typeface="Segoe UI Emoji"/>
              </a:rPr>
              <a:t>and </a:t>
            </a:r>
            <a:r>
              <a:rPr dirty="0" sz="1200" spc="-50">
                <a:solidFill>
                  <a:srgbClr val="FFFFFF"/>
                </a:solidFill>
                <a:latin typeface="Segoe UI Emoji"/>
                <a:cs typeface="Segoe UI Emoji"/>
              </a:rPr>
              <a:t>improving</a:t>
            </a:r>
            <a:r>
              <a:rPr dirty="0" sz="1200" spc="-75">
                <a:solidFill>
                  <a:srgbClr val="FFFFFF"/>
                </a:solidFill>
                <a:latin typeface="Segoe UI Emoji"/>
                <a:cs typeface="Segoe UI Emoji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Segoe UI Emoji"/>
                <a:cs typeface="Segoe UI Emoji"/>
              </a:rPr>
              <a:t>profitability </a:t>
            </a:r>
            <a:r>
              <a:rPr dirty="0" sz="1200" spc="-20">
                <a:solidFill>
                  <a:srgbClr val="FFFFFF"/>
                </a:solidFill>
                <a:latin typeface="Segoe UI Emoji"/>
                <a:cs typeface="Segoe UI Emoji"/>
              </a:rPr>
              <a:t>would</a:t>
            </a:r>
            <a:r>
              <a:rPr dirty="0" sz="1200" spc="-5">
                <a:solidFill>
                  <a:srgbClr val="FFFFFF"/>
                </a:solidFill>
                <a:latin typeface="Segoe UI Emoji"/>
                <a:cs typeface="Segoe UI Emoji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Segoe UI Emoji"/>
                <a:cs typeface="Segoe UI Emoji"/>
              </a:rPr>
              <a:t>allow</a:t>
            </a:r>
            <a:r>
              <a:rPr dirty="0" sz="1200" spc="-55">
                <a:solidFill>
                  <a:srgbClr val="FFFFFF"/>
                </a:solidFill>
                <a:latin typeface="Segoe UI Emoji"/>
                <a:cs typeface="Segoe UI Emoji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Segoe UI Emoji"/>
                <a:cs typeface="Segoe UI Emoji"/>
              </a:rPr>
              <a:t>Ferrari</a:t>
            </a:r>
            <a:r>
              <a:rPr dirty="0" sz="1200" spc="-75">
                <a:solidFill>
                  <a:srgbClr val="FFFFFF"/>
                </a:solidFill>
                <a:latin typeface="Segoe UI Emoji"/>
                <a:cs typeface="Segoe UI Emoji"/>
              </a:rPr>
              <a:t> </a:t>
            </a:r>
            <a:r>
              <a:rPr dirty="0" sz="1200" spc="-50">
                <a:solidFill>
                  <a:srgbClr val="FFFFFF"/>
                </a:solidFill>
                <a:latin typeface="Segoe UI Emoji"/>
                <a:cs typeface="Segoe UI Emoji"/>
              </a:rPr>
              <a:t>to</a:t>
            </a:r>
            <a:r>
              <a:rPr dirty="0" sz="1200" spc="-75">
                <a:solidFill>
                  <a:srgbClr val="FFFFFF"/>
                </a:solidFill>
                <a:latin typeface="Segoe UI Emoji"/>
                <a:cs typeface="Segoe UI Emoji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Segoe UI Emoji"/>
                <a:cs typeface="Segoe UI Emoji"/>
              </a:rPr>
              <a:t>meet</a:t>
            </a:r>
            <a:r>
              <a:rPr dirty="0" sz="1200" spc="-105">
                <a:solidFill>
                  <a:srgbClr val="FFFFFF"/>
                </a:solidFill>
                <a:latin typeface="Segoe UI Emoji"/>
                <a:cs typeface="Segoe UI Emoj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 Emoji"/>
                <a:cs typeface="Segoe UI Emoji"/>
              </a:rPr>
              <a:t>its</a:t>
            </a:r>
            <a:r>
              <a:rPr dirty="0" sz="1200" spc="-70">
                <a:solidFill>
                  <a:srgbClr val="FFFFFF"/>
                </a:solidFill>
                <a:latin typeface="Segoe UI Emoji"/>
                <a:cs typeface="Segoe UI Emoji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Segoe UI Emoji"/>
                <a:cs typeface="Segoe UI Emoji"/>
              </a:rPr>
              <a:t>targets.</a:t>
            </a:r>
            <a:endParaRPr sz="1200">
              <a:latin typeface="Segoe UI Emoji"/>
              <a:cs typeface="Segoe UI Emoji"/>
            </a:endParaRPr>
          </a:p>
          <a:p>
            <a:pPr marL="1095375" marR="171450" indent="-171450">
              <a:lnSpc>
                <a:spcPts val="1430"/>
              </a:lnSpc>
              <a:spcBef>
                <a:spcPts val="944"/>
              </a:spcBef>
              <a:buFont typeface="Arial MT"/>
              <a:buChar char="•"/>
              <a:tabLst>
                <a:tab pos="1095375" algn="l"/>
              </a:tabLst>
            </a:pPr>
            <a:r>
              <a:rPr dirty="0" sz="1200" spc="-40">
                <a:solidFill>
                  <a:srgbClr val="FFFFFF"/>
                </a:solidFill>
                <a:latin typeface="Segoe UI Emoji"/>
                <a:cs typeface="Segoe UI Emoji"/>
              </a:rPr>
              <a:t>Aligned</a:t>
            </a:r>
            <a:r>
              <a:rPr dirty="0" sz="1200" spc="-85">
                <a:solidFill>
                  <a:srgbClr val="FFFFFF"/>
                </a:solidFill>
                <a:latin typeface="Segoe UI Emoji"/>
                <a:cs typeface="Segoe UI Emoji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Segoe UI Emoji"/>
                <a:cs typeface="Segoe UI Emoji"/>
              </a:rPr>
              <a:t>with</a:t>
            </a:r>
            <a:r>
              <a:rPr dirty="0" sz="1200" spc="-75">
                <a:solidFill>
                  <a:srgbClr val="FFFFFF"/>
                </a:solidFill>
                <a:latin typeface="Segoe UI Emoji"/>
                <a:cs typeface="Segoe UI Emoji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Segoe UI Emoji"/>
                <a:cs typeface="Segoe UI Emoji"/>
              </a:rPr>
              <a:t>Ferrari's</a:t>
            </a:r>
            <a:r>
              <a:rPr dirty="0" sz="1200" spc="-65">
                <a:solidFill>
                  <a:srgbClr val="FFFFFF"/>
                </a:solidFill>
                <a:latin typeface="Segoe UI Emoji"/>
                <a:cs typeface="Segoe UI Emoji"/>
              </a:rPr>
              <a:t> </a:t>
            </a:r>
            <a:r>
              <a:rPr dirty="0" sz="1200" spc="-45">
                <a:solidFill>
                  <a:srgbClr val="FFFFFF"/>
                </a:solidFill>
                <a:latin typeface="Segoe UI Emoji"/>
                <a:cs typeface="Segoe UI Emoji"/>
              </a:rPr>
              <a:t>long-</a:t>
            </a:r>
            <a:r>
              <a:rPr dirty="0" sz="1200" spc="-20">
                <a:solidFill>
                  <a:srgbClr val="FFFFFF"/>
                </a:solidFill>
                <a:latin typeface="Segoe UI Emoji"/>
                <a:cs typeface="Segoe UI Emoji"/>
              </a:rPr>
              <a:t>term</a:t>
            </a:r>
            <a:r>
              <a:rPr dirty="0" sz="1200" spc="-55">
                <a:solidFill>
                  <a:srgbClr val="FFFFFF"/>
                </a:solidFill>
                <a:latin typeface="Segoe UI Emoji"/>
                <a:cs typeface="Segoe UI Emoji"/>
              </a:rPr>
              <a:t> </a:t>
            </a:r>
            <a:r>
              <a:rPr dirty="0" sz="1200" spc="-30">
                <a:solidFill>
                  <a:srgbClr val="FFFFFF"/>
                </a:solidFill>
                <a:latin typeface="Segoe UI Emoji"/>
                <a:cs typeface="Segoe UI Emoji"/>
              </a:rPr>
              <a:t>strategy</a:t>
            </a:r>
            <a:r>
              <a:rPr dirty="0" sz="1200" spc="-105">
                <a:solidFill>
                  <a:srgbClr val="FFFFFF"/>
                </a:solidFill>
                <a:latin typeface="Segoe UI Emoji"/>
                <a:cs typeface="Segoe UI Emoji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Segoe UI Emoji"/>
                <a:cs typeface="Segoe UI Emoji"/>
              </a:rPr>
              <a:t>and</a:t>
            </a:r>
            <a:r>
              <a:rPr dirty="0" sz="1200">
                <a:solidFill>
                  <a:srgbClr val="FFFFFF"/>
                </a:solidFill>
                <a:latin typeface="Segoe UI Emoji"/>
                <a:cs typeface="Segoe UI Emoji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Segoe UI Emoji"/>
                <a:cs typeface="Segoe UI Emoji"/>
              </a:rPr>
              <a:t>expands</a:t>
            </a:r>
            <a:r>
              <a:rPr dirty="0" sz="1200" spc="15">
                <a:solidFill>
                  <a:srgbClr val="FFFFFF"/>
                </a:solidFill>
                <a:latin typeface="Segoe UI Emoji"/>
                <a:cs typeface="Segoe UI Emoji"/>
              </a:rPr>
              <a:t> </a:t>
            </a:r>
            <a:r>
              <a:rPr dirty="0" sz="1200" spc="-60">
                <a:solidFill>
                  <a:srgbClr val="FFFFFF"/>
                </a:solidFill>
                <a:latin typeface="Segoe UI Emoji"/>
                <a:cs typeface="Segoe UI Emoji"/>
              </a:rPr>
              <a:t>on</a:t>
            </a:r>
            <a:r>
              <a:rPr dirty="0" sz="1200" spc="10">
                <a:solidFill>
                  <a:srgbClr val="FFFFFF"/>
                </a:solidFill>
                <a:latin typeface="Segoe UI Emoji"/>
                <a:cs typeface="Segoe UI Emoji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Segoe UI Emoji"/>
                <a:cs typeface="Segoe UI Emoji"/>
              </a:rPr>
              <a:t>Ferrari's </a:t>
            </a:r>
            <a:r>
              <a:rPr dirty="0" sz="1200">
                <a:solidFill>
                  <a:srgbClr val="FFFFFF"/>
                </a:solidFill>
                <a:latin typeface="Segoe UI Emoji"/>
                <a:cs typeface="Segoe UI Emoji"/>
              </a:rPr>
              <a:t>abilities</a:t>
            </a:r>
            <a:r>
              <a:rPr dirty="0" sz="1200" spc="-40">
                <a:solidFill>
                  <a:srgbClr val="FFFFFF"/>
                </a:solidFill>
                <a:latin typeface="Segoe UI Emoji"/>
                <a:cs typeface="Segoe UI Emoji"/>
              </a:rPr>
              <a:t> </a:t>
            </a:r>
            <a:r>
              <a:rPr dirty="0" sz="1200" spc="-50">
                <a:solidFill>
                  <a:srgbClr val="FFFFFF"/>
                </a:solidFill>
                <a:latin typeface="Segoe UI Emoji"/>
                <a:cs typeface="Segoe UI Emoji"/>
              </a:rPr>
              <a:t>to </a:t>
            </a:r>
            <a:r>
              <a:rPr dirty="0" sz="1200" spc="-35">
                <a:solidFill>
                  <a:srgbClr val="FFFFFF"/>
                </a:solidFill>
                <a:latin typeface="Segoe UI Emoji"/>
                <a:cs typeface="Segoe UI Emoji"/>
              </a:rPr>
              <a:t>provide</a:t>
            </a:r>
            <a:r>
              <a:rPr dirty="0" sz="1200" spc="-10">
                <a:solidFill>
                  <a:srgbClr val="FFFFFF"/>
                </a:solidFill>
                <a:latin typeface="Segoe UI Emoji"/>
                <a:cs typeface="Segoe UI Emoji"/>
              </a:rPr>
              <a:t> personalized</a:t>
            </a:r>
            <a:r>
              <a:rPr dirty="0" sz="1200" spc="-55">
                <a:solidFill>
                  <a:srgbClr val="FFFFFF"/>
                </a:solidFill>
                <a:latin typeface="Segoe UI Emoji"/>
                <a:cs typeface="Segoe UI Emoj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 Emoji"/>
                <a:cs typeface="Segoe UI Emoji"/>
              </a:rPr>
              <a:t>solutions</a:t>
            </a:r>
            <a:r>
              <a:rPr dirty="0" sz="1200" spc="-40">
                <a:solidFill>
                  <a:srgbClr val="FFFFFF"/>
                </a:solidFill>
                <a:latin typeface="Segoe UI Emoji"/>
                <a:cs typeface="Segoe UI Emoji"/>
              </a:rPr>
              <a:t> </a:t>
            </a:r>
            <a:r>
              <a:rPr dirty="0" sz="1200" spc="-45">
                <a:solidFill>
                  <a:srgbClr val="FFFFFF"/>
                </a:solidFill>
                <a:latin typeface="Segoe UI Emoji"/>
                <a:cs typeface="Segoe UI Emoji"/>
              </a:rPr>
              <a:t>for</a:t>
            </a:r>
            <a:r>
              <a:rPr dirty="0" sz="1200" spc="-5">
                <a:solidFill>
                  <a:srgbClr val="FFFFFF"/>
                </a:solidFill>
                <a:latin typeface="Segoe UI Emoji"/>
                <a:cs typeface="Segoe UI Emoj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 Emoji"/>
                <a:cs typeface="Segoe UI Emoji"/>
              </a:rPr>
              <a:t>electric</a:t>
            </a:r>
            <a:r>
              <a:rPr dirty="0" sz="1200" spc="-95">
                <a:solidFill>
                  <a:srgbClr val="FFFFFF"/>
                </a:solidFill>
                <a:latin typeface="Segoe UI Emoji"/>
                <a:cs typeface="Segoe UI Emoj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 Emoji"/>
                <a:cs typeface="Segoe UI Emoji"/>
              </a:rPr>
              <a:t>cars</a:t>
            </a:r>
            <a:r>
              <a:rPr dirty="0" sz="1200" spc="45">
                <a:solidFill>
                  <a:srgbClr val="FFFFFF"/>
                </a:solidFill>
                <a:latin typeface="Segoe UI Emoji"/>
                <a:cs typeface="Segoe UI Emoji"/>
              </a:rPr>
              <a:t> </a:t>
            </a:r>
            <a:r>
              <a:rPr dirty="0" sz="1200" spc="-30">
                <a:solidFill>
                  <a:srgbClr val="FFFFFF"/>
                </a:solidFill>
                <a:latin typeface="Segoe UI Emoji"/>
                <a:cs typeface="Segoe UI Emoji"/>
              </a:rPr>
              <a:t>with</a:t>
            </a:r>
            <a:r>
              <a:rPr dirty="0" sz="1200" spc="-45">
                <a:solidFill>
                  <a:srgbClr val="FFFFFF"/>
                </a:solidFill>
                <a:latin typeface="Segoe UI Emoji"/>
                <a:cs typeface="Segoe UI Emoji"/>
              </a:rPr>
              <a:t> </a:t>
            </a:r>
            <a:r>
              <a:rPr dirty="0" sz="1200" spc="-25">
                <a:solidFill>
                  <a:srgbClr val="FFFFFF"/>
                </a:solidFill>
                <a:latin typeface="Segoe UI Emoji"/>
                <a:cs typeface="Segoe UI Emoji"/>
              </a:rPr>
              <a:t>its </a:t>
            </a:r>
            <a:r>
              <a:rPr dirty="0" sz="1200">
                <a:solidFill>
                  <a:srgbClr val="FFFFFF"/>
                </a:solidFill>
                <a:latin typeface="Segoe UI Emoji"/>
                <a:cs typeface="Segoe UI Emoji"/>
              </a:rPr>
              <a:t>BaaS</a:t>
            </a:r>
            <a:r>
              <a:rPr dirty="0" sz="1200" spc="-30">
                <a:solidFill>
                  <a:srgbClr val="FFFFFF"/>
                </a:solidFill>
                <a:latin typeface="Segoe UI Emoji"/>
                <a:cs typeface="Segoe UI Emoji"/>
              </a:rPr>
              <a:t> </a:t>
            </a:r>
            <a:r>
              <a:rPr dirty="0" sz="1200" spc="-20">
                <a:solidFill>
                  <a:srgbClr val="FFFFFF"/>
                </a:solidFill>
                <a:latin typeface="Segoe UI Emoji"/>
                <a:cs typeface="Segoe UI Emoji"/>
              </a:rPr>
              <a:t>and</a:t>
            </a:r>
            <a:r>
              <a:rPr dirty="0" sz="1200" spc="65">
                <a:solidFill>
                  <a:srgbClr val="FFFFFF"/>
                </a:solidFill>
                <a:latin typeface="Segoe UI Emoji"/>
                <a:cs typeface="Segoe UI Emoj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 Emoji"/>
                <a:cs typeface="Segoe UI Emoji"/>
              </a:rPr>
              <a:t>ESaaS </a:t>
            </a:r>
            <a:r>
              <a:rPr dirty="0" sz="1200" spc="-10">
                <a:solidFill>
                  <a:srgbClr val="FFFFFF"/>
                </a:solidFill>
                <a:latin typeface="Segoe UI Emoji"/>
                <a:cs typeface="Segoe UI Emoji"/>
              </a:rPr>
              <a:t>solutions</a:t>
            </a:r>
            <a:endParaRPr sz="1200">
              <a:latin typeface="Segoe UI Emoji"/>
              <a:cs typeface="Segoe UI Emoji"/>
            </a:endParaRPr>
          </a:p>
          <a:p>
            <a:pPr marL="1096010" indent="-172085">
              <a:lnSpc>
                <a:spcPts val="1375"/>
              </a:lnSpc>
              <a:buFont typeface="Arial MT"/>
              <a:buChar char="•"/>
              <a:tabLst>
                <a:tab pos="1096010" algn="l"/>
              </a:tabLst>
            </a:pPr>
            <a:r>
              <a:rPr dirty="0" sz="1200" spc="-10">
                <a:solidFill>
                  <a:srgbClr val="FFFFFF"/>
                </a:solidFill>
                <a:latin typeface="Segoe UI Emoji"/>
                <a:cs typeface="Segoe UI Emoji"/>
              </a:rPr>
              <a:t>Allows</a:t>
            </a:r>
            <a:r>
              <a:rPr dirty="0" sz="1200" spc="-70">
                <a:solidFill>
                  <a:srgbClr val="FFFFFF"/>
                </a:solidFill>
                <a:latin typeface="Segoe UI Emoji"/>
                <a:cs typeface="Segoe UI Emoji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Segoe UI Emoji"/>
                <a:cs typeface="Segoe UI Emoji"/>
              </a:rPr>
              <a:t>Ferrari</a:t>
            </a:r>
            <a:r>
              <a:rPr dirty="0" sz="1200" spc="-70">
                <a:solidFill>
                  <a:srgbClr val="FFFFFF"/>
                </a:solidFill>
                <a:latin typeface="Segoe UI Emoji"/>
                <a:cs typeface="Segoe UI Emoji"/>
              </a:rPr>
              <a:t> </a:t>
            </a:r>
            <a:r>
              <a:rPr dirty="0" sz="1200" spc="-50">
                <a:solidFill>
                  <a:srgbClr val="FFFFFF"/>
                </a:solidFill>
                <a:latin typeface="Segoe UI Emoji"/>
                <a:cs typeface="Segoe UI Emoji"/>
              </a:rPr>
              <a:t>to</a:t>
            </a:r>
            <a:r>
              <a:rPr dirty="0" sz="1200" spc="-70">
                <a:solidFill>
                  <a:srgbClr val="FFFFFF"/>
                </a:solidFill>
                <a:latin typeface="Segoe UI Emoji"/>
                <a:cs typeface="Segoe UI Emoji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Segoe UI Emoji"/>
                <a:cs typeface="Segoe UI Emoji"/>
              </a:rPr>
              <a:t>make</a:t>
            </a:r>
            <a:r>
              <a:rPr dirty="0" sz="1200" spc="-40">
                <a:solidFill>
                  <a:srgbClr val="FFFFFF"/>
                </a:solidFill>
                <a:latin typeface="Segoe UI Emoji"/>
                <a:cs typeface="Segoe UI Emoji"/>
              </a:rPr>
              <a:t> </a:t>
            </a:r>
            <a:r>
              <a:rPr dirty="0" sz="1200" spc="-20">
                <a:solidFill>
                  <a:srgbClr val="FFFFFF"/>
                </a:solidFill>
                <a:latin typeface="Segoe UI Emoji"/>
                <a:cs typeface="Segoe UI Emoji"/>
              </a:rPr>
              <a:t>quality </a:t>
            </a:r>
            <a:r>
              <a:rPr dirty="0" sz="1200" spc="-10">
                <a:solidFill>
                  <a:srgbClr val="FFFFFF"/>
                </a:solidFill>
                <a:latin typeface="Segoe UI Emoji"/>
                <a:cs typeface="Segoe UI Emoji"/>
              </a:rPr>
              <a:t>batteries</a:t>
            </a:r>
            <a:r>
              <a:rPr dirty="0" sz="1200" spc="-65">
                <a:solidFill>
                  <a:srgbClr val="FFFFFF"/>
                </a:solidFill>
                <a:latin typeface="Segoe UI Emoji"/>
                <a:cs typeface="Segoe UI Emoji"/>
              </a:rPr>
              <a:t> </a:t>
            </a:r>
            <a:r>
              <a:rPr dirty="0" sz="1200" spc="-20">
                <a:solidFill>
                  <a:srgbClr val="FFFFFF"/>
                </a:solidFill>
                <a:latin typeface="Segoe UI Emoji"/>
                <a:cs typeface="Segoe UI Emoji"/>
              </a:rPr>
              <a:t>that </a:t>
            </a:r>
            <a:r>
              <a:rPr dirty="0" sz="1200" spc="-10">
                <a:solidFill>
                  <a:srgbClr val="FFFFFF"/>
                </a:solidFill>
                <a:latin typeface="Segoe UI Emoji"/>
                <a:cs typeface="Segoe UI Emoji"/>
              </a:rPr>
              <a:t>complement</a:t>
            </a:r>
            <a:r>
              <a:rPr dirty="0" sz="1200" spc="-15">
                <a:solidFill>
                  <a:srgbClr val="FFFFFF"/>
                </a:solidFill>
                <a:latin typeface="Segoe UI Emoji"/>
                <a:cs typeface="Segoe UI Emoj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 Emoji"/>
                <a:cs typeface="Segoe UI Emoji"/>
              </a:rPr>
              <a:t>its</a:t>
            </a:r>
            <a:r>
              <a:rPr dirty="0" sz="1200" spc="-65">
                <a:solidFill>
                  <a:srgbClr val="FFFFFF"/>
                </a:solidFill>
                <a:latin typeface="Segoe UI Emoji"/>
                <a:cs typeface="Segoe UI Emoji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Segoe UI Emoji"/>
                <a:cs typeface="Segoe UI Emoji"/>
              </a:rPr>
              <a:t>luxury</a:t>
            </a:r>
            <a:endParaRPr sz="1200">
              <a:latin typeface="Segoe UI Emoji"/>
              <a:cs typeface="Segoe UI Emoji"/>
            </a:endParaRPr>
          </a:p>
          <a:p>
            <a:pPr marL="1095375">
              <a:lnSpc>
                <a:spcPct val="100000"/>
              </a:lnSpc>
              <a:spcBef>
                <a:spcPts val="60"/>
              </a:spcBef>
            </a:pPr>
            <a:r>
              <a:rPr dirty="0" sz="1200" spc="-40">
                <a:solidFill>
                  <a:srgbClr val="FFFFFF"/>
                </a:solidFill>
                <a:latin typeface="Segoe UI Emoji"/>
                <a:cs typeface="Segoe UI Emoji"/>
              </a:rPr>
              <a:t>offering</a:t>
            </a:r>
            <a:r>
              <a:rPr dirty="0" sz="1200" spc="-30">
                <a:solidFill>
                  <a:srgbClr val="FFFFFF"/>
                </a:solidFill>
                <a:latin typeface="Segoe UI Emoji"/>
                <a:cs typeface="Segoe UI Emoji"/>
              </a:rPr>
              <a:t> </a:t>
            </a:r>
            <a:r>
              <a:rPr dirty="0" sz="1200" spc="-50">
                <a:solidFill>
                  <a:srgbClr val="FFFFFF"/>
                </a:solidFill>
                <a:latin typeface="Segoe UI Emoji"/>
                <a:cs typeface="Segoe UI Emoji"/>
              </a:rPr>
              <a:t>for</a:t>
            </a:r>
            <a:r>
              <a:rPr dirty="0" sz="1200" spc="15">
                <a:solidFill>
                  <a:srgbClr val="FFFFFF"/>
                </a:solidFill>
                <a:latin typeface="Segoe UI Emoji"/>
                <a:cs typeface="Segoe UI Emoj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 Emoji"/>
                <a:cs typeface="Segoe UI Emoji"/>
              </a:rPr>
              <a:t>a </a:t>
            </a:r>
            <a:r>
              <a:rPr dirty="0" sz="1200" spc="-60">
                <a:solidFill>
                  <a:srgbClr val="FFFFFF"/>
                </a:solidFill>
                <a:latin typeface="Segoe UI Emoji"/>
                <a:cs typeface="Segoe UI Emoji"/>
              </a:rPr>
              <a:t>growing</a:t>
            </a:r>
            <a:r>
              <a:rPr dirty="0" sz="1200" spc="-25">
                <a:solidFill>
                  <a:srgbClr val="FFFFFF"/>
                </a:solidFill>
                <a:latin typeface="Segoe UI Emoji"/>
                <a:cs typeface="Segoe UI Emoji"/>
              </a:rPr>
              <a:t> </a:t>
            </a:r>
            <a:r>
              <a:rPr dirty="0" sz="1200">
                <a:solidFill>
                  <a:srgbClr val="FFFFFF"/>
                </a:solidFill>
                <a:latin typeface="Segoe UI Emoji"/>
                <a:cs typeface="Segoe UI Emoji"/>
              </a:rPr>
              <a:t>electric</a:t>
            </a:r>
            <a:r>
              <a:rPr dirty="0" sz="1200" spc="-85">
                <a:solidFill>
                  <a:srgbClr val="FFFFFF"/>
                </a:solidFill>
                <a:latin typeface="Segoe UI Emoji"/>
                <a:cs typeface="Segoe UI Emoji"/>
              </a:rPr>
              <a:t> </a:t>
            </a:r>
            <a:r>
              <a:rPr dirty="0" sz="1200" spc="-20">
                <a:solidFill>
                  <a:srgbClr val="FFFFFF"/>
                </a:solidFill>
                <a:latin typeface="Segoe UI Emoji"/>
                <a:cs typeface="Segoe UI Emoji"/>
              </a:rPr>
              <a:t>automobile</a:t>
            </a:r>
            <a:r>
              <a:rPr dirty="0" sz="1200" spc="10">
                <a:solidFill>
                  <a:srgbClr val="FFFFFF"/>
                </a:solidFill>
                <a:latin typeface="Segoe UI Emoji"/>
                <a:cs typeface="Segoe UI Emoji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Segoe UI Emoji"/>
                <a:cs typeface="Segoe UI Emoji"/>
              </a:rPr>
              <a:t>future</a:t>
            </a:r>
            <a:endParaRPr sz="1200">
              <a:latin typeface="Segoe UI Emoji"/>
              <a:cs typeface="Segoe UI Emoji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6257925" y="5143500"/>
            <a:ext cx="5553075" cy="609600"/>
          </a:xfrm>
          <a:prstGeom prst="rect">
            <a:avLst/>
          </a:prstGeom>
          <a:solidFill>
            <a:srgbClr val="7E7E7E"/>
          </a:solidFill>
        </p:spPr>
        <p:txBody>
          <a:bodyPr wrap="square" lIns="0" tIns="153670" rIns="0" bIns="0" rtlCol="0" vert="horz">
            <a:spAutoFit/>
          </a:bodyPr>
          <a:lstStyle/>
          <a:p>
            <a:pPr algn="ctr" marL="15875">
              <a:lnSpc>
                <a:spcPct val="100000"/>
              </a:lnSpc>
              <a:spcBef>
                <a:spcPts val="1210"/>
              </a:spcBef>
            </a:pPr>
            <a:r>
              <a:rPr dirty="0" sz="1800" spc="-114" b="1">
                <a:solidFill>
                  <a:srgbClr val="FFFFFF"/>
                </a:solidFill>
                <a:latin typeface="Tahoma"/>
                <a:cs typeface="Tahoma"/>
              </a:rPr>
              <a:t>Ferrari</a:t>
            </a:r>
            <a:r>
              <a:rPr dirty="0" sz="1800" spc="-16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800" spc="-80" b="1">
                <a:solidFill>
                  <a:srgbClr val="FFFFFF"/>
                </a:solidFill>
                <a:latin typeface="Tahoma"/>
                <a:cs typeface="Tahoma"/>
              </a:rPr>
              <a:t>should</a:t>
            </a:r>
            <a:r>
              <a:rPr dirty="0" sz="1800" spc="-12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800" spc="-85" b="1">
                <a:solidFill>
                  <a:srgbClr val="FFFFFF"/>
                </a:solidFill>
                <a:latin typeface="Tahoma"/>
                <a:cs typeface="Tahoma"/>
              </a:rPr>
              <a:t>instead</a:t>
            </a:r>
            <a:r>
              <a:rPr dirty="0" sz="1800" spc="-13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u="sng" sz="1800" spc="-165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ahoma"/>
                <a:cs typeface="Tahoma"/>
              </a:rPr>
              <a:t>AQUIRE</a:t>
            </a:r>
            <a:r>
              <a:rPr dirty="0" sz="1800" spc="-13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800" spc="-125" b="1">
                <a:solidFill>
                  <a:srgbClr val="FFFFFF"/>
                </a:solidFill>
                <a:latin typeface="Tahoma"/>
                <a:cs typeface="Tahoma"/>
              </a:rPr>
              <a:t>SK</a:t>
            </a:r>
            <a:r>
              <a:rPr dirty="0" sz="1800" spc="-11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800" spc="-25" b="1">
                <a:solidFill>
                  <a:srgbClr val="FFFFFF"/>
                </a:solidFill>
                <a:latin typeface="Tahoma"/>
                <a:cs typeface="Tahoma"/>
              </a:rPr>
              <a:t>On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9" name="object 19" descr=""/>
          <p:cNvSpPr/>
          <p:nvPr/>
        </p:nvSpPr>
        <p:spPr>
          <a:xfrm>
            <a:off x="6583226" y="4506077"/>
            <a:ext cx="435609" cy="306070"/>
          </a:xfrm>
          <a:custGeom>
            <a:avLst/>
            <a:gdLst/>
            <a:ahLst/>
            <a:cxnLst/>
            <a:rect l="l" t="t" r="r" b="b"/>
            <a:pathLst>
              <a:path w="435609" h="306070">
                <a:moveTo>
                  <a:pt x="397284" y="0"/>
                </a:moveTo>
                <a:lnTo>
                  <a:pt x="155992" y="228084"/>
                </a:lnTo>
                <a:lnTo>
                  <a:pt x="40058" y="109329"/>
                </a:lnTo>
                <a:lnTo>
                  <a:pt x="0" y="147500"/>
                </a:lnTo>
                <a:lnTo>
                  <a:pt x="154107" y="305840"/>
                </a:lnTo>
                <a:lnTo>
                  <a:pt x="194637" y="268140"/>
                </a:lnTo>
                <a:lnTo>
                  <a:pt x="435457" y="39584"/>
                </a:lnTo>
                <a:lnTo>
                  <a:pt x="397284" y="0"/>
                </a:lnTo>
                <a:close/>
              </a:path>
            </a:pathLst>
          </a:custGeom>
          <a:solidFill>
            <a:srgbClr val="46D35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 descr=""/>
          <p:cNvSpPr/>
          <p:nvPr/>
        </p:nvSpPr>
        <p:spPr>
          <a:xfrm>
            <a:off x="633373" y="4481472"/>
            <a:ext cx="334010" cy="334010"/>
          </a:xfrm>
          <a:custGeom>
            <a:avLst/>
            <a:gdLst/>
            <a:ahLst/>
            <a:cxnLst/>
            <a:rect l="l" t="t" r="r" b="b"/>
            <a:pathLst>
              <a:path w="334009" h="334010">
                <a:moveTo>
                  <a:pt x="293604" y="0"/>
                </a:moveTo>
                <a:lnTo>
                  <a:pt x="166831" y="126766"/>
                </a:lnTo>
                <a:lnTo>
                  <a:pt x="40059" y="0"/>
                </a:lnTo>
                <a:lnTo>
                  <a:pt x="0" y="40056"/>
                </a:lnTo>
                <a:lnTo>
                  <a:pt x="126773" y="166822"/>
                </a:lnTo>
                <a:lnTo>
                  <a:pt x="0" y="293588"/>
                </a:lnTo>
                <a:lnTo>
                  <a:pt x="40059" y="333645"/>
                </a:lnTo>
                <a:lnTo>
                  <a:pt x="166831" y="206878"/>
                </a:lnTo>
                <a:lnTo>
                  <a:pt x="293604" y="333645"/>
                </a:lnTo>
                <a:lnTo>
                  <a:pt x="333662" y="293588"/>
                </a:lnTo>
                <a:lnTo>
                  <a:pt x="206890" y="166822"/>
                </a:lnTo>
                <a:lnTo>
                  <a:pt x="333662" y="40056"/>
                </a:lnTo>
                <a:lnTo>
                  <a:pt x="293604" y="0"/>
                </a:lnTo>
                <a:close/>
              </a:path>
            </a:pathLst>
          </a:custGeom>
          <a:solidFill>
            <a:srgbClr val="CF152C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1" name="object 21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09600" y="2209800"/>
            <a:ext cx="390525" cy="390525"/>
          </a:xfrm>
          <a:prstGeom prst="rect">
            <a:avLst/>
          </a:prstGeom>
        </p:spPr>
      </p:pic>
      <p:grpSp>
        <p:nvGrpSpPr>
          <p:cNvPr id="22" name="object 22" descr=""/>
          <p:cNvGrpSpPr/>
          <p:nvPr/>
        </p:nvGrpSpPr>
        <p:grpSpPr>
          <a:xfrm>
            <a:off x="6550415" y="2342362"/>
            <a:ext cx="501650" cy="278130"/>
            <a:chOff x="6550415" y="2342362"/>
            <a:chExt cx="501650" cy="278130"/>
          </a:xfrm>
        </p:grpSpPr>
        <p:pic>
          <p:nvPicPr>
            <p:cNvPr id="23" name="object 23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852237" y="2440833"/>
              <a:ext cx="79724" cy="81093"/>
            </a:xfrm>
            <a:prstGeom prst="rect">
              <a:avLst/>
            </a:prstGeom>
          </p:spPr>
        </p:pic>
        <p:sp>
          <p:nvSpPr>
            <p:cNvPr id="24" name="object 24" descr=""/>
            <p:cNvSpPr/>
            <p:nvPr/>
          </p:nvSpPr>
          <p:spPr>
            <a:xfrm>
              <a:off x="6550406" y="2342362"/>
              <a:ext cx="501650" cy="278130"/>
            </a:xfrm>
            <a:custGeom>
              <a:avLst/>
              <a:gdLst/>
              <a:ahLst/>
              <a:cxnLst/>
              <a:rect l="l" t="t" r="r" b="b"/>
              <a:pathLst>
                <a:path w="501650" h="278130">
                  <a:moveTo>
                    <a:pt x="153771" y="127444"/>
                  </a:moveTo>
                  <a:lnTo>
                    <a:pt x="74041" y="127444"/>
                  </a:lnTo>
                  <a:lnTo>
                    <a:pt x="74041" y="150609"/>
                  </a:lnTo>
                  <a:lnTo>
                    <a:pt x="153771" y="150609"/>
                  </a:lnTo>
                  <a:lnTo>
                    <a:pt x="153771" y="127444"/>
                  </a:lnTo>
                  <a:close/>
                </a:path>
                <a:path w="501650" h="278130">
                  <a:moveTo>
                    <a:pt x="501129" y="110058"/>
                  </a:moveTo>
                  <a:lnTo>
                    <a:pt x="499338" y="101041"/>
                  </a:lnTo>
                  <a:lnTo>
                    <a:pt x="494461" y="93675"/>
                  </a:lnTo>
                  <a:lnTo>
                    <a:pt x="487222" y="88709"/>
                  </a:lnTo>
                  <a:lnTo>
                    <a:pt x="478345" y="86893"/>
                  </a:lnTo>
                  <a:lnTo>
                    <a:pt x="455574" y="86893"/>
                  </a:lnTo>
                  <a:lnTo>
                    <a:pt x="455574" y="34759"/>
                  </a:lnTo>
                  <a:lnTo>
                    <a:pt x="455574" y="23177"/>
                  </a:lnTo>
                  <a:lnTo>
                    <a:pt x="453783" y="14160"/>
                  </a:lnTo>
                  <a:lnTo>
                    <a:pt x="448894" y="6794"/>
                  </a:lnTo>
                  <a:lnTo>
                    <a:pt x="441655" y="1828"/>
                  </a:lnTo>
                  <a:lnTo>
                    <a:pt x="432790" y="0"/>
                  </a:lnTo>
                  <a:lnTo>
                    <a:pt x="421398" y="0"/>
                  </a:lnTo>
                  <a:lnTo>
                    <a:pt x="421398" y="34759"/>
                  </a:lnTo>
                  <a:lnTo>
                    <a:pt x="421398" y="243281"/>
                  </a:lnTo>
                  <a:lnTo>
                    <a:pt x="34175" y="243281"/>
                  </a:lnTo>
                  <a:lnTo>
                    <a:pt x="34175" y="34759"/>
                  </a:lnTo>
                  <a:lnTo>
                    <a:pt x="421398" y="34759"/>
                  </a:lnTo>
                  <a:lnTo>
                    <a:pt x="421398" y="0"/>
                  </a:lnTo>
                  <a:lnTo>
                    <a:pt x="22783" y="0"/>
                  </a:lnTo>
                  <a:lnTo>
                    <a:pt x="13919" y="1828"/>
                  </a:lnTo>
                  <a:lnTo>
                    <a:pt x="6680" y="6794"/>
                  </a:lnTo>
                  <a:lnTo>
                    <a:pt x="1790" y="14160"/>
                  </a:lnTo>
                  <a:lnTo>
                    <a:pt x="0" y="23177"/>
                  </a:lnTo>
                  <a:lnTo>
                    <a:pt x="0" y="254876"/>
                  </a:lnTo>
                  <a:lnTo>
                    <a:pt x="1790" y="263893"/>
                  </a:lnTo>
                  <a:lnTo>
                    <a:pt x="6680" y="271259"/>
                  </a:lnTo>
                  <a:lnTo>
                    <a:pt x="13919" y="276225"/>
                  </a:lnTo>
                  <a:lnTo>
                    <a:pt x="22783" y="278041"/>
                  </a:lnTo>
                  <a:lnTo>
                    <a:pt x="432790" y="278041"/>
                  </a:lnTo>
                  <a:lnTo>
                    <a:pt x="441655" y="276225"/>
                  </a:lnTo>
                  <a:lnTo>
                    <a:pt x="448894" y="271259"/>
                  </a:lnTo>
                  <a:lnTo>
                    <a:pt x="453783" y="263893"/>
                  </a:lnTo>
                  <a:lnTo>
                    <a:pt x="455574" y="254876"/>
                  </a:lnTo>
                  <a:lnTo>
                    <a:pt x="455574" y="243281"/>
                  </a:lnTo>
                  <a:lnTo>
                    <a:pt x="455574" y="191160"/>
                  </a:lnTo>
                  <a:lnTo>
                    <a:pt x="478345" y="191160"/>
                  </a:lnTo>
                  <a:lnTo>
                    <a:pt x="487222" y="189331"/>
                  </a:lnTo>
                  <a:lnTo>
                    <a:pt x="494461" y="184365"/>
                  </a:lnTo>
                  <a:lnTo>
                    <a:pt x="499338" y="176999"/>
                  </a:lnTo>
                  <a:lnTo>
                    <a:pt x="501129" y="167982"/>
                  </a:lnTo>
                  <a:lnTo>
                    <a:pt x="501129" y="11005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5" name="object 25" descr=""/>
          <p:cNvGrpSpPr/>
          <p:nvPr/>
        </p:nvGrpSpPr>
        <p:grpSpPr>
          <a:xfrm>
            <a:off x="6539096" y="3317068"/>
            <a:ext cx="514984" cy="479425"/>
            <a:chOff x="6539096" y="3317068"/>
            <a:chExt cx="514984" cy="479425"/>
          </a:xfrm>
        </p:grpSpPr>
        <p:pic>
          <p:nvPicPr>
            <p:cNvPr id="26" name="object 26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717483" y="3500066"/>
              <a:ext cx="91962" cy="91011"/>
            </a:xfrm>
            <a:prstGeom prst="rect">
              <a:avLst/>
            </a:prstGeom>
          </p:spPr>
        </p:pic>
        <p:sp>
          <p:nvSpPr>
            <p:cNvPr id="27" name="object 27" descr=""/>
            <p:cNvSpPr/>
            <p:nvPr/>
          </p:nvSpPr>
          <p:spPr>
            <a:xfrm>
              <a:off x="6539090" y="3317074"/>
              <a:ext cx="514984" cy="479425"/>
            </a:xfrm>
            <a:custGeom>
              <a:avLst/>
              <a:gdLst/>
              <a:ahLst/>
              <a:cxnLst/>
              <a:rect l="l" t="t" r="r" b="b"/>
              <a:pathLst>
                <a:path w="514984" h="479425">
                  <a:moveTo>
                    <a:pt x="206286" y="330847"/>
                  </a:moveTo>
                  <a:lnTo>
                    <a:pt x="203682" y="324040"/>
                  </a:lnTo>
                  <a:lnTo>
                    <a:pt x="198513" y="318554"/>
                  </a:lnTo>
                  <a:lnTo>
                    <a:pt x="192087" y="314680"/>
                  </a:lnTo>
                  <a:lnTo>
                    <a:pt x="184912" y="313601"/>
                  </a:lnTo>
                  <a:lnTo>
                    <a:pt x="177863" y="315290"/>
                  </a:lnTo>
                  <a:lnTo>
                    <a:pt x="171780" y="319709"/>
                  </a:lnTo>
                  <a:lnTo>
                    <a:pt x="168821" y="326644"/>
                  </a:lnTo>
                  <a:lnTo>
                    <a:pt x="168706" y="333921"/>
                  </a:lnTo>
                  <a:lnTo>
                    <a:pt x="171323" y="340728"/>
                  </a:lnTo>
                  <a:lnTo>
                    <a:pt x="176479" y="346214"/>
                  </a:lnTo>
                  <a:lnTo>
                    <a:pt x="182918" y="350088"/>
                  </a:lnTo>
                  <a:lnTo>
                    <a:pt x="190080" y="351167"/>
                  </a:lnTo>
                  <a:lnTo>
                    <a:pt x="197142" y="349465"/>
                  </a:lnTo>
                  <a:lnTo>
                    <a:pt x="203212" y="345046"/>
                  </a:lnTo>
                  <a:lnTo>
                    <a:pt x="206184" y="338124"/>
                  </a:lnTo>
                  <a:lnTo>
                    <a:pt x="206286" y="330847"/>
                  </a:lnTo>
                  <a:close/>
                </a:path>
                <a:path w="514984" h="479425">
                  <a:moveTo>
                    <a:pt x="297599" y="132676"/>
                  </a:moveTo>
                  <a:lnTo>
                    <a:pt x="274916" y="109474"/>
                  </a:lnTo>
                  <a:lnTo>
                    <a:pt x="267970" y="111582"/>
                  </a:lnTo>
                  <a:lnTo>
                    <a:pt x="262178" y="116357"/>
                  </a:lnTo>
                  <a:lnTo>
                    <a:pt x="259626" y="123444"/>
                  </a:lnTo>
                  <a:lnTo>
                    <a:pt x="259943" y="130721"/>
                  </a:lnTo>
                  <a:lnTo>
                    <a:pt x="262940" y="137350"/>
                  </a:lnTo>
                  <a:lnTo>
                    <a:pt x="268427" y="142519"/>
                  </a:lnTo>
                  <a:lnTo>
                    <a:pt x="275082" y="146011"/>
                  </a:lnTo>
                  <a:lnTo>
                    <a:pt x="282308" y="146646"/>
                  </a:lnTo>
                  <a:lnTo>
                    <a:pt x="289242" y="144538"/>
                  </a:lnTo>
                  <a:lnTo>
                    <a:pt x="295033" y="139763"/>
                  </a:lnTo>
                  <a:lnTo>
                    <a:pt x="297599" y="132676"/>
                  </a:lnTo>
                  <a:close/>
                </a:path>
                <a:path w="514984" h="479425">
                  <a:moveTo>
                    <a:pt x="514565" y="333032"/>
                  </a:moveTo>
                  <a:lnTo>
                    <a:pt x="499313" y="331279"/>
                  </a:lnTo>
                  <a:lnTo>
                    <a:pt x="485025" y="325094"/>
                  </a:lnTo>
                  <a:lnTo>
                    <a:pt x="477367" y="319862"/>
                  </a:lnTo>
                  <a:lnTo>
                    <a:pt x="471728" y="316014"/>
                  </a:lnTo>
                  <a:lnTo>
                    <a:pt x="459028" y="305320"/>
                  </a:lnTo>
                  <a:lnTo>
                    <a:pt x="434886" y="280758"/>
                  </a:lnTo>
                  <a:lnTo>
                    <a:pt x="419354" y="261454"/>
                  </a:lnTo>
                  <a:lnTo>
                    <a:pt x="418007" y="260019"/>
                  </a:lnTo>
                  <a:lnTo>
                    <a:pt x="406031" y="247294"/>
                  </a:lnTo>
                  <a:lnTo>
                    <a:pt x="388493" y="238112"/>
                  </a:lnTo>
                  <a:lnTo>
                    <a:pt x="370611" y="235953"/>
                  </a:lnTo>
                  <a:lnTo>
                    <a:pt x="353199" y="239788"/>
                  </a:lnTo>
                  <a:lnTo>
                    <a:pt x="336054" y="248259"/>
                  </a:lnTo>
                  <a:lnTo>
                    <a:pt x="319011" y="260019"/>
                  </a:lnTo>
                  <a:lnTo>
                    <a:pt x="322275" y="253136"/>
                  </a:lnTo>
                  <a:lnTo>
                    <a:pt x="363258" y="193814"/>
                  </a:lnTo>
                  <a:lnTo>
                    <a:pt x="396684" y="160147"/>
                  </a:lnTo>
                  <a:lnTo>
                    <a:pt x="435102" y="127825"/>
                  </a:lnTo>
                  <a:lnTo>
                    <a:pt x="356908" y="71018"/>
                  </a:lnTo>
                  <a:lnTo>
                    <a:pt x="356908" y="151828"/>
                  </a:lnTo>
                  <a:lnTo>
                    <a:pt x="342493" y="166624"/>
                  </a:lnTo>
                  <a:lnTo>
                    <a:pt x="328968" y="182219"/>
                  </a:lnTo>
                  <a:lnTo>
                    <a:pt x="304685" y="215620"/>
                  </a:lnTo>
                  <a:lnTo>
                    <a:pt x="279717" y="267512"/>
                  </a:lnTo>
                  <a:lnTo>
                    <a:pt x="266065" y="316014"/>
                  </a:lnTo>
                  <a:lnTo>
                    <a:pt x="262001" y="332613"/>
                  </a:lnTo>
                  <a:lnTo>
                    <a:pt x="257505" y="349110"/>
                  </a:lnTo>
                  <a:lnTo>
                    <a:pt x="243776" y="390753"/>
                  </a:lnTo>
                  <a:lnTo>
                    <a:pt x="195821" y="424218"/>
                  </a:lnTo>
                  <a:lnTo>
                    <a:pt x="116344" y="353288"/>
                  </a:lnTo>
                  <a:lnTo>
                    <a:pt x="112293" y="313817"/>
                  </a:lnTo>
                  <a:lnTo>
                    <a:pt x="124015" y="292874"/>
                  </a:lnTo>
                  <a:lnTo>
                    <a:pt x="133972" y="271056"/>
                  </a:lnTo>
                  <a:lnTo>
                    <a:pt x="142087" y="248500"/>
                  </a:lnTo>
                  <a:lnTo>
                    <a:pt x="148323" y="225310"/>
                  </a:lnTo>
                  <a:lnTo>
                    <a:pt x="152869" y="207949"/>
                  </a:lnTo>
                  <a:lnTo>
                    <a:pt x="153657" y="205359"/>
                  </a:lnTo>
                  <a:lnTo>
                    <a:pt x="153733" y="205092"/>
                  </a:lnTo>
                  <a:lnTo>
                    <a:pt x="153860" y="204698"/>
                  </a:lnTo>
                  <a:lnTo>
                    <a:pt x="158115" y="190779"/>
                  </a:lnTo>
                  <a:lnTo>
                    <a:pt x="175628" y="146888"/>
                  </a:lnTo>
                  <a:lnTo>
                    <a:pt x="197472" y="107530"/>
                  </a:lnTo>
                  <a:lnTo>
                    <a:pt x="233324" y="63995"/>
                  </a:lnTo>
                  <a:lnTo>
                    <a:pt x="278396" y="55499"/>
                  </a:lnTo>
                  <a:lnTo>
                    <a:pt x="354114" y="110502"/>
                  </a:lnTo>
                  <a:lnTo>
                    <a:pt x="356908" y="151828"/>
                  </a:lnTo>
                  <a:lnTo>
                    <a:pt x="356908" y="71018"/>
                  </a:lnTo>
                  <a:lnTo>
                    <a:pt x="335546" y="55499"/>
                  </a:lnTo>
                  <a:lnTo>
                    <a:pt x="259156" y="0"/>
                  </a:lnTo>
                  <a:lnTo>
                    <a:pt x="221361" y="28981"/>
                  </a:lnTo>
                  <a:lnTo>
                    <a:pt x="188518" y="63106"/>
                  </a:lnTo>
                  <a:lnTo>
                    <a:pt x="161124" y="101752"/>
                  </a:lnTo>
                  <a:lnTo>
                    <a:pt x="139712" y="144284"/>
                  </a:lnTo>
                  <a:lnTo>
                    <a:pt x="138645" y="146888"/>
                  </a:lnTo>
                  <a:lnTo>
                    <a:pt x="137909" y="136652"/>
                  </a:lnTo>
                  <a:lnTo>
                    <a:pt x="111264" y="98348"/>
                  </a:lnTo>
                  <a:lnTo>
                    <a:pt x="76847" y="91973"/>
                  </a:lnTo>
                  <a:lnTo>
                    <a:pt x="50393" y="85115"/>
                  </a:lnTo>
                  <a:lnTo>
                    <a:pt x="38011" y="80352"/>
                  </a:lnTo>
                  <a:lnTo>
                    <a:pt x="26238" y="74091"/>
                  </a:lnTo>
                  <a:lnTo>
                    <a:pt x="16129" y="65862"/>
                  </a:lnTo>
                  <a:lnTo>
                    <a:pt x="8750" y="55206"/>
                  </a:lnTo>
                  <a:lnTo>
                    <a:pt x="3073" y="69075"/>
                  </a:lnTo>
                  <a:lnTo>
                    <a:pt x="0" y="84912"/>
                  </a:lnTo>
                  <a:lnTo>
                    <a:pt x="152" y="91973"/>
                  </a:lnTo>
                  <a:lnTo>
                    <a:pt x="215" y="94843"/>
                  </a:lnTo>
                  <a:lnTo>
                    <a:pt x="25603" y="129806"/>
                  </a:lnTo>
                  <a:lnTo>
                    <a:pt x="39573" y="134607"/>
                  </a:lnTo>
                  <a:lnTo>
                    <a:pt x="37249" y="136169"/>
                  </a:lnTo>
                  <a:lnTo>
                    <a:pt x="32512" y="140817"/>
                  </a:lnTo>
                  <a:lnTo>
                    <a:pt x="28727" y="148463"/>
                  </a:lnTo>
                  <a:lnTo>
                    <a:pt x="29146" y="157175"/>
                  </a:lnTo>
                  <a:lnTo>
                    <a:pt x="29235" y="159042"/>
                  </a:lnTo>
                  <a:lnTo>
                    <a:pt x="33324" y="166306"/>
                  </a:lnTo>
                  <a:lnTo>
                    <a:pt x="41249" y="173037"/>
                  </a:lnTo>
                  <a:lnTo>
                    <a:pt x="53086" y="177965"/>
                  </a:lnTo>
                  <a:lnTo>
                    <a:pt x="68961" y="179832"/>
                  </a:lnTo>
                  <a:lnTo>
                    <a:pt x="63969" y="185089"/>
                  </a:lnTo>
                  <a:lnTo>
                    <a:pt x="61379" y="190512"/>
                  </a:lnTo>
                  <a:lnTo>
                    <a:pt x="61518" y="193814"/>
                  </a:lnTo>
                  <a:lnTo>
                    <a:pt x="61607" y="195745"/>
                  </a:lnTo>
                  <a:lnTo>
                    <a:pt x="65049" y="200444"/>
                  </a:lnTo>
                  <a:lnTo>
                    <a:pt x="75653" y="205092"/>
                  </a:lnTo>
                  <a:lnTo>
                    <a:pt x="87858" y="206108"/>
                  </a:lnTo>
                  <a:lnTo>
                    <a:pt x="97917" y="205359"/>
                  </a:lnTo>
                  <a:lnTo>
                    <a:pt x="102108" y="204698"/>
                  </a:lnTo>
                  <a:lnTo>
                    <a:pt x="104952" y="210908"/>
                  </a:lnTo>
                  <a:lnTo>
                    <a:pt x="109385" y="216281"/>
                  </a:lnTo>
                  <a:lnTo>
                    <a:pt x="114935" y="220256"/>
                  </a:lnTo>
                  <a:lnTo>
                    <a:pt x="108991" y="241515"/>
                  </a:lnTo>
                  <a:lnTo>
                    <a:pt x="91859" y="282092"/>
                  </a:lnTo>
                  <a:lnTo>
                    <a:pt x="65735" y="320586"/>
                  </a:lnTo>
                  <a:lnTo>
                    <a:pt x="46710" y="336372"/>
                  </a:lnTo>
                  <a:lnTo>
                    <a:pt x="46977" y="336372"/>
                  </a:lnTo>
                  <a:lnTo>
                    <a:pt x="207238" y="479399"/>
                  </a:lnTo>
                  <a:lnTo>
                    <a:pt x="215011" y="475627"/>
                  </a:lnTo>
                  <a:lnTo>
                    <a:pt x="233934" y="462127"/>
                  </a:lnTo>
                  <a:lnTo>
                    <a:pt x="263156" y="424218"/>
                  </a:lnTo>
                  <a:lnTo>
                    <a:pt x="284657" y="375386"/>
                  </a:lnTo>
                  <a:lnTo>
                    <a:pt x="299148" y="322186"/>
                  </a:lnTo>
                  <a:lnTo>
                    <a:pt x="301205" y="321538"/>
                  </a:lnTo>
                  <a:lnTo>
                    <a:pt x="303212" y="320763"/>
                  </a:lnTo>
                  <a:lnTo>
                    <a:pt x="305181" y="319862"/>
                  </a:lnTo>
                  <a:lnTo>
                    <a:pt x="307809" y="324878"/>
                  </a:lnTo>
                  <a:lnTo>
                    <a:pt x="333641" y="357428"/>
                  </a:lnTo>
                  <a:lnTo>
                    <a:pt x="340512" y="358635"/>
                  </a:lnTo>
                  <a:lnTo>
                    <a:pt x="345922" y="355777"/>
                  </a:lnTo>
                  <a:lnTo>
                    <a:pt x="349745" y="349643"/>
                  </a:lnTo>
                  <a:lnTo>
                    <a:pt x="351802" y="341058"/>
                  </a:lnTo>
                  <a:lnTo>
                    <a:pt x="363702" y="358470"/>
                  </a:lnTo>
                  <a:lnTo>
                    <a:pt x="375958" y="369519"/>
                  </a:lnTo>
                  <a:lnTo>
                    <a:pt x="388124" y="375069"/>
                  </a:lnTo>
                  <a:lnTo>
                    <a:pt x="399694" y="375932"/>
                  </a:lnTo>
                  <a:lnTo>
                    <a:pt x="410641" y="370382"/>
                  </a:lnTo>
                  <a:lnTo>
                    <a:pt x="415455" y="360260"/>
                  </a:lnTo>
                  <a:lnTo>
                    <a:pt x="416560" y="350545"/>
                  </a:lnTo>
                  <a:lnTo>
                    <a:pt x="416496" y="349110"/>
                  </a:lnTo>
                  <a:lnTo>
                    <a:pt x="416394" y="346202"/>
                  </a:lnTo>
                  <a:lnTo>
                    <a:pt x="420255" y="350012"/>
                  </a:lnTo>
                  <a:lnTo>
                    <a:pt x="430326" y="358470"/>
                  </a:lnTo>
                  <a:lnTo>
                    <a:pt x="444334" y="367080"/>
                  </a:lnTo>
                  <a:lnTo>
                    <a:pt x="460006" y="371386"/>
                  </a:lnTo>
                  <a:lnTo>
                    <a:pt x="475983" y="368554"/>
                  </a:lnTo>
                  <a:lnTo>
                    <a:pt x="491299" y="359816"/>
                  </a:lnTo>
                  <a:lnTo>
                    <a:pt x="504609" y="347281"/>
                  </a:lnTo>
                  <a:lnTo>
                    <a:pt x="505371" y="346202"/>
                  </a:lnTo>
                  <a:lnTo>
                    <a:pt x="508965" y="341058"/>
                  </a:lnTo>
                  <a:lnTo>
                    <a:pt x="514565" y="33303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28" name="object 28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79441" y="3326603"/>
            <a:ext cx="453307" cy="37846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3069" y="85661"/>
            <a:ext cx="2995295" cy="334645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-90"/>
              <a:t>Financial</a:t>
            </a:r>
            <a:r>
              <a:rPr dirty="0" spc="-165"/>
              <a:t> </a:t>
            </a:r>
            <a:r>
              <a:rPr dirty="0" spc="-85"/>
              <a:t>Outlook</a:t>
            </a:r>
            <a:r>
              <a:rPr dirty="0" spc="-229"/>
              <a:t> </a:t>
            </a:r>
            <a:r>
              <a:rPr dirty="0" spc="-100"/>
              <a:t>on</a:t>
            </a:r>
            <a:r>
              <a:rPr dirty="0" spc="-150"/>
              <a:t> </a:t>
            </a:r>
            <a:r>
              <a:rPr dirty="0"/>
              <a:t>SK</a:t>
            </a:r>
            <a:r>
              <a:rPr dirty="0" spc="-215"/>
              <a:t> </a:t>
            </a:r>
            <a:r>
              <a:rPr dirty="0" spc="-25"/>
              <a:t>ON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39725" y="390842"/>
            <a:ext cx="11509375" cy="254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496040" algn="l"/>
              </a:tabLst>
            </a:pPr>
            <a:r>
              <a:rPr dirty="0" u="heavy" sz="1500" spc="38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heavy" sz="1500" spc="-1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Business</a:t>
            </a:r>
            <a:r>
              <a:rPr dirty="0" u="heavy" sz="1500" spc="-135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heavy" sz="1500" spc="-10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being </a:t>
            </a:r>
            <a:r>
              <a:rPr dirty="0" u="heavy" sz="1500" spc="-95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unprofitable</a:t>
            </a:r>
            <a:r>
              <a:rPr dirty="0" u="heavy" sz="1500" spc="-19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heavy" sz="1500" spc="-7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may</a:t>
            </a:r>
            <a:r>
              <a:rPr dirty="0" u="heavy" sz="1500" spc="-8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heavy" sz="1500" spc="-6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command</a:t>
            </a:r>
            <a:r>
              <a:rPr dirty="0" u="heavy" sz="1500" spc="-145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heavy" sz="1500" spc="-85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lower</a:t>
            </a:r>
            <a:r>
              <a:rPr dirty="0" u="heavy" sz="1500" spc="-13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heavy" sz="1500" spc="-75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acquisition</a:t>
            </a:r>
            <a:r>
              <a:rPr dirty="0" u="heavy" sz="1500" spc="-125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heavy" sz="1500" spc="-95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multiples,</a:t>
            </a:r>
            <a:r>
              <a:rPr dirty="0" u="heavy" sz="1500" spc="-105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heavy" sz="1500" spc="-8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while</a:t>
            </a:r>
            <a:r>
              <a:rPr dirty="0" u="heavy" sz="1500" spc="-19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heavy" sz="1500" spc="-65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steep</a:t>
            </a:r>
            <a:r>
              <a:rPr dirty="0" u="heavy" sz="1500" spc="-145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heavy" sz="1500" spc="-9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growth</a:t>
            </a:r>
            <a:r>
              <a:rPr dirty="0" u="heavy" sz="1500" spc="-125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heavy" sz="1500" spc="-13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rate</a:t>
            </a:r>
            <a:r>
              <a:rPr dirty="0" u="heavy" sz="1500" spc="-105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heavy" sz="1500" spc="-5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ensures</a:t>
            </a:r>
            <a:r>
              <a:rPr dirty="0" u="heavy" sz="1500" spc="-13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heavy" sz="1500" spc="-114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future</a:t>
            </a:r>
            <a:r>
              <a:rPr dirty="0" u="heavy" sz="1500" spc="-105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heavy" sz="1500" spc="-1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opportunities</a:t>
            </a:r>
            <a:r>
              <a:rPr dirty="0" u="heavy" sz="150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	</a:t>
            </a:r>
            <a:endParaRPr sz="1500">
              <a:latin typeface="Trebuchet MS"/>
              <a:cs typeface="Trebuchet MS"/>
            </a:endParaRPr>
          </a:p>
        </p:txBody>
      </p:sp>
      <p:graphicFrame>
        <p:nvGraphicFramePr>
          <p:cNvPr id="4" name="object 4" descr=""/>
          <p:cNvGraphicFramePr>
            <a:graphicFrameLocks noGrp="1"/>
          </p:cNvGraphicFramePr>
          <p:nvPr/>
        </p:nvGraphicFramePr>
        <p:xfrm>
          <a:off x="371475" y="6343650"/>
          <a:ext cx="11523980" cy="4864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32230"/>
                <a:gridCol w="354330"/>
                <a:gridCol w="1332230"/>
                <a:gridCol w="354330"/>
                <a:gridCol w="1332229"/>
                <a:gridCol w="354329"/>
                <a:gridCol w="1332229"/>
                <a:gridCol w="354329"/>
                <a:gridCol w="1332229"/>
                <a:gridCol w="354329"/>
                <a:gridCol w="1332229"/>
                <a:gridCol w="354329"/>
                <a:gridCol w="1332229"/>
              </a:tblGrid>
              <a:tr h="266065">
                <a:tc>
                  <a:txBody>
                    <a:bodyPr/>
                    <a:lstStyle/>
                    <a:p>
                      <a:pPr algn="ctr" marL="825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400" spc="-10" b="1">
                          <a:solidFill>
                            <a:srgbClr val="A6A6A6"/>
                          </a:solidFill>
                          <a:latin typeface="Trebuchet MS"/>
                          <a:cs typeface="Trebuchet MS"/>
                        </a:rPr>
                        <a:t>Executive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38735">
                    <a:lnT w="19050">
                      <a:solidFill>
                        <a:srgbClr val="A6A6A6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825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400" spc="-10" b="1">
                          <a:solidFill>
                            <a:srgbClr val="A6A6A6"/>
                          </a:solidFill>
                          <a:latin typeface="Trebuchet MS"/>
                          <a:cs typeface="Trebuchet MS"/>
                        </a:rPr>
                        <a:t>Industry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38735">
                    <a:lnT w="19050">
                      <a:solidFill>
                        <a:srgbClr val="A6A6A6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1079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400" spc="-10" b="1">
                          <a:solidFill>
                            <a:srgbClr val="A6A6A6"/>
                          </a:solidFill>
                          <a:latin typeface="Trebuchet MS"/>
                          <a:cs typeface="Trebuchet MS"/>
                        </a:rPr>
                        <a:t>Company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38735">
                    <a:lnT w="19050">
                      <a:solidFill>
                        <a:srgbClr val="A6A6A6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1270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400" spc="-10" b="1">
                          <a:solidFill>
                            <a:srgbClr val="A6A6A6"/>
                          </a:solidFill>
                          <a:latin typeface="Trebuchet MS"/>
                          <a:cs typeface="Trebuchet MS"/>
                        </a:rPr>
                        <a:t>Financial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38735">
                    <a:lnT w="19050">
                      <a:solidFill>
                        <a:srgbClr val="A6A6A6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1841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400" spc="-10" b="1">
                          <a:solidFill>
                            <a:srgbClr val="A6A6A6"/>
                          </a:solidFill>
                          <a:latin typeface="Trebuchet MS"/>
                          <a:cs typeface="Trebuchet MS"/>
                        </a:rPr>
                        <a:t>Acquisition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38735">
                    <a:lnT w="19050">
                      <a:solidFill>
                        <a:srgbClr val="A6A6A6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1397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400" spc="-10" b="1">
                          <a:latin typeface="Trebuchet MS"/>
                          <a:cs typeface="Trebuchet MS"/>
                        </a:rPr>
                        <a:t>Alternative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38735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438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400" spc="-10" b="1">
                          <a:solidFill>
                            <a:srgbClr val="A6A6A6"/>
                          </a:solidFill>
                          <a:latin typeface="Trebuchet MS"/>
                          <a:cs typeface="Trebuchet MS"/>
                        </a:rPr>
                        <a:t>Conclusion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38735">
                    <a:lnT w="19050">
                      <a:solidFill>
                        <a:srgbClr val="A6A6A6"/>
                      </a:solidFill>
                      <a:prstDash val="solid"/>
                    </a:lnT>
                  </a:tcPr>
                </a:tc>
              </a:tr>
              <a:tr h="220345">
                <a:tc>
                  <a:txBody>
                    <a:bodyPr/>
                    <a:lstStyle/>
                    <a:p>
                      <a:pPr algn="ctr" marL="2540">
                        <a:lnSpc>
                          <a:spcPts val="1614"/>
                        </a:lnSpc>
                      </a:pPr>
                      <a:r>
                        <a:rPr dirty="0" sz="1400" spc="-10" b="1">
                          <a:solidFill>
                            <a:srgbClr val="A6A6A6"/>
                          </a:solidFill>
                          <a:latin typeface="Trebuchet MS"/>
                          <a:cs typeface="Trebuchet MS"/>
                        </a:rPr>
                        <a:t>Summary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6350">
                        <a:lnSpc>
                          <a:spcPts val="1614"/>
                        </a:lnSpc>
                      </a:pPr>
                      <a:r>
                        <a:rPr dirty="0" sz="1400" spc="-10" b="1">
                          <a:solidFill>
                            <a:srgbClr val="A6A6A6"/>
                          </a:solidFill>
                          <a:latin typeface="Trebuchet MS"/>
                          <a:cs typeface="Trebuchet MS"/>
                        </a:rPr>
                        <a:t>Overview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7620">
                        <a:lnSpc>
                          <a:spcPts val="1614"/>
                        </a:lnSpc>
                      </a:pPr>
                      <a:r>
                        <a:rPr dirty="0" sz="1400" spc="-10" b="1">
                          <a:solidFill>
                            <a:srgbClr val="A6A6A6"/>
                          </a:solidFill>
                          <a:latin typeface="Trebuchet MS"/>
                          <a:cs typeface="Trebuchet MS"/>
                        </a:rPr>
                        <a:t>Analysis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10795">
                        <a:lnSpc>
                          <a:spcPts val="1614"/>
                        </a:lnSpc>
                      </a:pPr>
                      <a:r>
                        <a:rPr dirty="0" sz="1400" spc="-10" b="1">
                          <a:solidFill>
                            <a:srgbClr val="A6A6A6"/>
                          </a:solidFill>
                          <a:latin typeface="Trebuchet MS"/>
                          <a:cs typeface="Trebuchet MS"/>
                        </a:rPr>
                        <a:t>Analysis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19685">
                        <a:lnSpc>
                          <a:spcPts val="1614"/>
                        </a:lnSpc>
                      </a:pPr>
                      <a:r>
                        <a:rPr dirty="0" sz="1400" spc="-10" b="1">
                          <a:solidFill>
                            <a:srgbClr val="A6A6A6"/>
                          </a:solidFill>
                          <a:latin typeface="Trebuchet MS"/>
                          <a:cs typeface="Trebuchet MS"/>
                        </a:rPr>
                        <a:t>Feasibility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14604">
                        <a:lnSpc>
                          <a:spcPts val="1614"/>
                        </a:lnSpc>
                      </a:pPr>
                      <a:r>
                        <a:rPr dirty="0" sz="1400" spc="-10" b="1">
                          <a:latin typeface="Trebuchet MS"/>
                          <a:cs typeface="Trebuchet MS"/>
                        </a:rPr>
                        <a:t>Solution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01425" y="76200"/>
            <a:ext cx="438150" cy="533400"/>
          </a:xfrm>
          <a:prstGeom prst="rect">
            <a:avLst/>
          </a:prstGeom>
        </p:spPr>
      </p:pic>
      <p:grpSp>
        <p:nvGrpSpPr>
          <p:cNvPr id="6" name="object 6" descr=""/>
          <p:cNvGrpSpPr/>
          <p:nvPr/>
        </p:nvGrpSpPr>
        <p:grpSpPr>
          <a:xfrm>
            <a:off x="647700" y="2000250"/>
            <a:ext cx="5058410" cy="1953260"/>
            <a:chOff x="647700" y="2000250"/>
            <a:chExt cx="5058410" cy="1953260"/>
          </a:xfrm>
        </p:grpSpPr>
        <p:sp>
          <p:nvSpPr>
            <p:cNvPr id="7" name="object 7" descr=""/>
            <p:cNvSpPr/>
            <p:nvPr/>
          </p:nvSpPr>
          <p:spPr>
            <a:xfrm>
              <a:off x="876300" y="2000249"/>
              <a:ext cx="4591050" cy="1943100"/>
            </a:xfrm>
            <a:custGeom>
              <a:avLst/>
              <a:gdLst/>
              <a:ahLst/>
              <a:cxnLst/>
              <a:rect l="l" t="t" r="r" b="b"/>
              <a:pathLst>
                <a:path w="4591050" h="1943100">
                  <a:moveTo>
                    <a:pt x="561975" y="1857375"/>
                  </a:moveTo>
                  <a:lnTo>
                    <a:pt x="0" y="1857375"/>
                  </a:lnTo>
                  <a:lnTo>
                    <a:pt x="0" y="1943100"/>
                  </a:lnTo>
                  <a:lnTo>
                    <a:pt x="561975" y="1943100"/>
                  </a:lnTo>
                  <a:lnTo>
                    <a:pt x="561975" y="1857375"/>
                  </a:lnTo>
                  <a:close/>
                </a:path>
                <a:path w="4591050" h="1943100">
                  <a:moveTo>
                    <a:pt x="1571625" y="1695450"/>
                  </a:moveTo>
                  <a:lnTo>
                    <a:pt x="1009650" y="1695450"/>
                  </a:lnTo>
                  <a:lnTo>
                    <a:pt x="1009650" y="1943100"/>
                  </a:lnTo>
                  <a:lnTo>
                    <a:pt x="1571625" y="1943100"/>
                  </a:lnTo>
                  <a:lnTo>
                    <a:pt x="1571625" y="1695450"/>
                  </a:lnTo>
                  <a:close/>
                </a:path>
                <a:path w="4591050" h="1943100">
                  <a:moveTo>
                    <a:pt x="2581275" y="1438275"/>
                  </a:moveTo>
                  <a:lnTo>
                    <a:pt x="2019300" y="1438275"/>
                  </a:lnTo>
                  <a:lnTo>
                    <a:pt x="2019300" y="1943100"/>
                  </a:lnTo>
                  <a:lnTo>
                    <a:pt x="2581275" y="1943100"/>
                  </a:lnTo>
                  <a:lnTo>
                    <a:pt x="2581275" y="1438275"/>
                  </a:lnTo>
                  <a:close/>
                </a:path>
                <a:path w="4591050" h="1943100">
                  <a:moveTo>
                    <a:pt x="3590925" y="742950"/>
                  </a:moveTo>
                  <a:lnTo>
                    <a:pt x="3028950" y="742950"/>
                  </a:lnTo>
                  <a:lnTo>
                    <a:pt x="3028950" y="1943100"/>
                  </a:lnTo>
                  <a:lnTo>
                    <a:pt x="3590925" y="1943100"/>
                  </a:lnTo>
                  <a:lnTo>
                    <a:pt x="3590925" y="742950"/>
                  </a:lnTo>
                  <a:close/>
                </a:path>
                <a:path w="4591050" h="1943100">
                  <a:moveTo>
                    <a:pt x="4591050" y="0"/>
                  </a:moveTo>
                  <a:lnTo>
                    <a:pt x="4038600" y="0"/>
                  </a:lnTo>
                  <a:lnTo>
                    <a:pt x="4038600" y="1943100"/>
                  </a:lnTo>
                  <a:lnTo>
                    <a:pt x="4591050" y="1943100"/>
                  </a:lnTo>
                  <a:lnTo>
                    <a:pt x="4591050" y="0"/>
                  </a:lnTo>
                  <a:close/>
                </a:path>
              </a:pathLst>
            </a:custGeom>
            <a:solidFill>
              <a:srgbClr val="D5D6D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652462" y="3948176"/>
              <a:ext cx="5048885" cy="0"/>
            </a:xfrm>
            <a:custGeom>
              <a:avLst/>
              <a:gdLst/>
              <a:ahLst/>
              <a:cxnLst/>
              <a:rect l="l" t="t" r="r" b="b"/>
              <a:pathLst>
                <a:path w="5048885" h="0">
                  <a:moveTo>
                    <a:pt x="0" y="0"/>
                  </a:moveTo>
                  <a:lnTo>
                    <a:pt x="5048313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 descr=""/>
          <p:cNvSpPr txBox="1"/>
          <p:nvPr/>
        </p:nvSpPr>
        <p:spPr>
          <a:xfrm>
            <a:off x="834389" y="3604323"/>
            <a:ext cx="646430" cy="24320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400" spc="-10">
                <a:latin typeface="Segoe UI Emoji"/>
                <a:cs typeface="Segoe UI Emoji"/>
              </a:rPr>
              <a:t>$631.33</a:t>
            </a:r>
            <a:endParaRPr sz="1400">
              <a:latin typeface="Segoe UI Emoji"/>
              <a:cs typeface="Segoe UI Emoji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1771014" y="3438207"/>
            <a:ext cx="798195" cy="24320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400" spc="-10">
                <a:latin typeface="Segoe UI Emoji"/>
                <a:cs typeface="Segoe UI Emoji"/>
              </a:rPr>
              <a:t>$1,846.57</a:t>
            </a:r>
            <a:endParaRPr sz="1400">
              <a:latin typeface="Segoe UI Emoji"/>
              <a:cs typeface="Segoe UI Emoji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2780410" y="3181286"/>
            <a:ext cx="798195" cy="24320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400" spc="-10">
                <a:latin typeface="Segoe UI Emoji"/>
                <a:cs typeface="Segoe UI Emoji"/>
              </a:rPr>
              <a:t>$3,708.08</a:t>
            </a:r>
            <a:endParaRPr sz="1400">
              <a:latin typeface="Segoe UI Emoji"/>
              <a:cs typeface="Segoe UI Emoji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3789934" y="2487231"/>
            <a:ext cx="798195" cy="24320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400" spc="-10">
                <a:latin typeface="Segoe UI Emoji"/>
                <a:cs typeface="Segoe UI Emoji"/>
              </a:rPr>
              <a:t>$8,761.69</a:t>
            </a:r>
            <a:endParaRPr sz="1400">
              <a:latin typeface="Segoe UI Emoji"/>
              <a:cs typeface="Segoe UI Emoji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4751704" y="1744027"/>
            <a:ext cx="883919" cy="24320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400" spc="-10">
                <a:latin typeface="Segoe UI Emoji"/>
                <a:cs typeface="Segoe UI Emoji"/>
              </a:rPr>
              <a:t>$14,162.60</a:t>
            </a:r>
            <a:endParaRPr sz="1400">
              <a:latin typeface="Segoe UI Emoji"/>
              <a:cs typeface="Segoe UI Emoji"/>
            </a:endParaRPr>
          </a:p>
        </p:txBody>
      </p:sp>
      <p:grpSp>
        <p:nvGrpSpPr>
          <p:cNvPr id="14" name="object 14" descr=""/>
          <p:cNvGrpSpPr/>
          <p:nvPr/>
        </p:nvGrpSpPr>
        <p:grpSpPr>
          <a:xfrm>
            <a:off x="1151318" y="1458975"/>
            <a:ext cx="4041775" cy="1873885"/>
            <a:chOff x="1151318" y="1458975"/>
            <a:chExt cx="4041775" cy="1873885"/>
          </a:xfrm>
        </p:grpSpPr>
        <p:sp>
          <p:nvSpPr>
            <p:cNvPr id="15" name="object 15" descr=""/>
            <p:cNvSpPr/>
            <p:nvPr/>
          </p:nvSpPr>
          <p:spPr>
            <a:xfrm>
              <a:off x="1151318" y="1458975"/>
              <a:ext cx="4041775" cy="1873885"/>
            </a:xfrm>
            <a:custGeom>
              <a:avLst/>
              <a:gdLst/>
              <a:ahLst/>
              <a:cxnLst/>
              <a:rect l="l" t="t" r="r" b="b"/>
              <a:pathLst>
                <a:path w="4041775" h="1873885">
                  <a:moveTo>
                    <a:pt x="3957491" y="25910"/>
                  </a:moveTo>
                  <a:lnTo>
                    <a:pt x="0" y="1847469"/>
                  </a:lnTo>
                  <a:lnTo>
                    <a:pt x="11937" y="1873503"/>
                  </a:lnTo>
                  <a:lnTo>
                    <a:pt x="3969484" y="51978"/>
                  </a:lnTo>
                  <a:lnTo>
                    <a:pt x="3957491" y="25910"/>
                  </a:lnTo>
                  <a:close/>
                </a:path>
                <a:path w="4041775" h="1873885">
                  <a:moveTo>
                    <a:pt x="4027873" y="19938"/>
                  </a:moveTo>
                  <a:lnTo>
                    <a:pt x="3970464" y="19938"/>
                  </a:lnTo>
                  <a:lnTo>
                    <a:pt x="3982529" y="45974"/>
                  </a:lnTo>
                  <a:lnTo>
                    <a:pt x="3969484" y="51978"/>
                  </a:lnTo>
                  <a:lnTo>
                    <a:pt x="3981386" y="77850"/>
                  </a:lnTo>
                  <a:lnTo>
                    <a:pt x="4027873" y="19938"/>
                  </a:lnTo>
                  <a:close/>
                </a:path>
                <a:path w="4041775" h="1873885">
                  <a:moveTo>
                    <a:pt x="3970464" y="19938"/>
                  </a:moveTo>
                  <a:lnTo>
                    <a:pt x="3957491" y="25910"/>
                  </a:lnTo>
                  <a:lnTo>
                    <a:pt x="3969484" y="51978"/>
                  </a:lnTo>
                  <a:lnTo>
                    <a:pt x="3982529" y="45974"/>
                  </a:lnTo>
                  <a:lnTo>
                    <a:pt x="3970464" y="19938"/>
                  </a:lnTo>
                  <a:close/>
                </a:path>
                <a:path w="4041775" h="1873885">
                  <a:moveTo>
                    <a:pt x="3945572" y="0"/>
                  </a:moveTo>
                  <a:lnTo>
                    <a:pt x="3957491" y="25910"/>
                  </a:lnTo>
                  <a:lnTo>
                    <a:pt x="3970464" y="19938"/>
                  </a:lnTo>
                  <a:lnTo>
                    <a:pt x="4027873" y="19938"/>
                  </a:lnTo>
                  <a:lnTo>
                    <a:pt x="4041330" y="3175"/>
                  </a:lnTo>
                  <a:lnTo>
                    <a:pt x="394557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2833751" y="2252725"/>
              <a:ext cx="695325" cy="276225"/>
            </a:xfrm>
            <a:custGeom>
              <a:avLst/>
              <a:gdLst/>
              <a:ahLst/>
              <a:cxnLst/>
              <a:rect l="l" t="t" r="r" b="b"/>
              <a:pathLst>
                <a:path w="695325" h="276225">
                  <a:moveTo>
                    <a:pt x="347599" y="0"/>
                  </a:moveTo>
                  <a:lnTo>
                    <a:pt x="285104" y="2221"/>
                  </a:lnTo>
                  <a:lnTo>
                    <a:pt x="226290" y="8626"/>
                  </a:lnTo>
                  <a:lnTo>
                    <a:pt x="172136" y="18828"/>
                  </a:lnTo>
                  <a:lnTo>
                    <a:pt x="123624" y="32439"/>
                  </a:lnTo>
                  <a:lnTo>
                    <a:pt x="81734" y="49070"/>
                  </a:lnTo>
                  <a:lnTo>
                    <a:pt x="47446" y="68335"/>
                  </a:lnTo>
                  <a:lnTo>
                    <a:pt x="5598" y="113212"/>
                  </a:lnTo>
                  <a:lnTo>
                    <a:pt x="0" y="138049"/>
                  </a:lnTo>
                  <a:lnTo>
                    <a:pt x="5598" y="162890"/>
                  </a:lnTo>
                  <a:lnTo>
                    <a:pt x="47446" y="207795"/>
                  </a:lnTo>
                  <a:lnTo>
                    <a:pt x="81734" y="227080"/>
                  </a:lnTo>
                  <a:lnTo>
                    <a:pt x="123624" y="243732"/>
                  </a:lnTo>
                  <a:lnTo>
                    <a:pt x="172136" y="257363"/>
                  </a:lnTo>
                  <a:lnTo>
                    <a:pt x="226290" y="267582"/>
                  </a:lnTo>
                  <a:lnTo>
                    <a:pt x="285104" y="273999"/>
                  </a:lnTo>
                  <a:lnTo>
                    <a:pt x="347599" y="276225"/>
                  </a:lnTo>
                  <a:lnTo>
                    <a:pt x="410097" y="273999"/>
                  </a:lnTo>
                  <a:lnTo>
                    <a:pt x="468923" y="267582"/>
                  </a:lnTo>
                  <a:lnTo>
                    <a:pt x="523094" y="257363"/>
                  </a:lnTo>
                  <a:lnTo>
                    <a:pt x="571626" y="243732"/>
                  </a:lnTo>
                  <a:lnTo>
                    <a:pt x="613537" y="227080"/>
                  </a:lnTo>
                  <a:lnTo>
                    <a:pt x="647845" y="207795"/>
                  </a:lnTo>
                  <a:lnTo>
                    <a:pt x="689722" y="162890"/>
                  </a:lnTo>
                  <a:lnTo>
                    <a:pt x="695325" y="138049"/>
                  </a:lnTo>
                  <a:lnTo>
                    <a:pt x="689722" y="113212"/>
                  </a:lnTo>
                  <a:lnTo>
                    <a:pt x="647845" y="68335"/>
                  </a:lnTo>
                  <a:lnTo>
                    <a:pt x="613537" y="49070"/>
                  </a:lnTo>
                  <a:lnTo>
                    <a:pt x="571626" y="32439"/>
                  </a:lnTo>
                  <a:lnTo>
                    <a:pt x="523094" y="18828"/>
                  </a:lnTo>
                  <a:lnTo>
                    <a:pt x="468923" y="8626"/>
                  </a:lnTo>
                  <a:lnTo>
                    <a:pt x="410097" y="2221"/>
                  </a:lnTo>
                  <a:lnTo>
                    <a:pt x="34759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2833751" y="2252725"/>
              <a:ext cx="695325" cy="276225"/>
            </a:xfrm>
            <a:custGeom>
              <a:avLst/>
              <a:gdLst/>
              <a:ahLst/>
              <a:cxnLst/>
              <a:rect l="l" t="t" r="r" b="b"/>
              <a:pathLst>
                <a:path w="695325" h="276225">
                  <a:moveTo>
                    <a:pt x="0" y="138049"/>
                  </a:moveTo>
                  <a:lnTo>
                    <a:pt x="21740" y="89845"/>
                  </a:lnTo>
                  <a:lnTo>
                    <a:pt x="81734" y="49070"/>
                  </a:lnTo>
                  <a:lnTo>
                    <a:pt x="123624" y="32439"/>
                  </a:lnTo>
                  <a:lnTo>
                    <a:pt x="172136" y="18828"/>
                  </a:lnTo>
                  <a:lnTo>
                    <a:pt x="226290" y="8626"/>
                  </a:lnTo>
                  <a:lnTo>
                    <a:pt x="285104" y="2221"/>
                  </a:lnTo>
                  <a:lnTo>
                    <a:pt x="347599" y="0"/>
                  </a:lnTo>
                  <a:lnTo>
                    <a:pt x="410097" y="2221"/>
                  </a:lnTo>
                  <a:lnTo>
                    <a:pt x="468923" y="8626"/>
                  </a:lnTo>
                  <a:lnTo>
                    <a:pt x="523094" y="18828"/>
                  </a:lnTo>
                  <a:lnTo>
                    <a:pt x="571626" y="32439"/>
                  </a:lnTo>
                  <a:lnTo>
                    <a:pt x="613537" y="49070"/>
                  </a:lnTo>
                  <a:lnTo>
                    <a:pt x="647845" y="68335"/>
                  </a:lnTo>
                  <a:lnTo>
                    <a:pt x="689722" y="113212"/>
                  </a:lnTo>
                  <a:lnTo>
                    <a:pt x="695325" y="138049"/>
                  </a:lnTo>
                  <a:lnTo>
                    <a:pt x="689722" y="162890"/>
                  </a:lnTo>
                  <a:lnTo>
                    <a:pt x="647845" y="207795"/>
                  </a:lnTo>
                  <a:lnTo>
                    <a:pt x="613537" y="227080"/>
                  </a:lnTo>
                  <a:lnTo>
                    <a:pt x="571626" y="243732"/>
                  </a:lnTo>
                  <a:lnTo>
                    <a:pt x="523094" y="257363"/>
                  </a:lnTo>
                  <a:lnTo>
                    <a:pt x="468923" y="267582"/>
                  </a:lnTo>
                  <a:lnTo>
                    <a:pt x="410097" y="273999"/>
                  </a:lnTo>
                  <a:lnTo>
                    <a:pt x="347599" y="276225"/>
                  </a:lnTo>
                  <a:lnTo>
                    <a:pt x="285104" y="273999"/>
                  </a:lnTo>
                  <a:lnTo>
                    <a:pt x="226290" y="267582"/>
                  </a:lnTo>
                  <a:lnTo>
                    <a:pt x="172136" y="257363"/>
                  </a:lnTo>
                  <a:lnTo>
                    <a:pt x="123624" y="243732"/>
                  </a:lnTo>
                  <a:lnTo>
                    <a:pt x="81734" y="227080"/>
                  </a:lnTo>
                  <a:lnTo>
                    <a:pt x="47446" y="207795"/>
                  </a:lnTo>
                  <a:lnTo>
                    <a:pt x="5598" y="162890"/>
                  </a:lnTo>
                  <a:lnTo>
                    <a:pt x="0" y="13804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 descr=""/>
          <p:cNvSpPr txBox="1"/>
          <p:nvPr/>
        </p:nvSpPr>
        <p:spPr>
          <a:xfrm>
            <a:off x="2972435" y="3958272"/>
            <a:ext cx="407670" cy="24320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400" spc="-20">
                <a:latin typeface="Segoe UI Emoji"/>
                <a:cs typeface="Segoe UI Emoji"/>
              </a:rPr>
              <a:t>2021</a:t>
            </a:r>
            <a:endParaRPr sz="1400">
              <a:latin typeface="Segoe UI Emoji"/>
              <a:cs typeface="Segoe UI Emoji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3983101" y="3958272"/>
            <a:ext cx="406400" cy="24320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400" spc="-20">
                <a:latin typeface="Segoe UI Emoji"/>
                <a:cs typeface="Segoe UI Emoji"/>
              </a:rPr>
              <a:t>2022</a:t>
            </a:r>
            <a:endParaRPr sz="1400">
              <a:latin typeface="Segoe UI Emoji"/>
              <a:cs typeface="Segoe UI Emoji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953135" y="3958272"/>
            <a:ext cx="407670" cy="24320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400" spc="-20">
                <a:latin typeface="Segoe UI Emoji"/>
                <a:cs typeface="Segoe UI Emoji"/>
              </a:rPr>
              <a:t>2019</a:t>
            </a:r>
            <a:endParaRPr sz="1400">
              <a:latin typeface="Segoe UI Emoji"/>
              <a:cs typeface="Segoe UI Emoji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1963801" y="3958272"/>
            <a:ext cx="406400" cy="24320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400" spc="-20">
                <a:latin typeface="Segoe UI Emoji"/>
                <a:cs typeface="Segoe UI Emoji"/>
              </a:rPr>
              <a:t>2020</a:t>
            </a:r>
            <a:endParaRPr sz="1400">
              <a:latin typeface="Segoe UI Emoji"/>
              <a:cs typeface="Segoe UI Emoji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4991734" y="3958272"/>
            <a:ext cx="406400" cy="24320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400" spc="-20">
                <a:latin typeface="Segoe UI Emoji"/>
                <a:cs typeface="Segoe UI Emoji"/>
              </a:rPr>
              <a:t>2023</a:t>
            </a:r>
            <a:endParaRPr sz="1400">
              <a:latin typeface="Segoe UI Emoji"/>
              <a:cs typeface="Segoe UI Emoji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2918460" y="2238311"/>
            <a:ext cx="518159" cy="24320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400" spc="-204" b="1">
                <a:latin typeface="Tahoma"/>
                <a:cs typeface="Tahoma"/>
              </a:rPr>
              <a:t>67.G%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24" name="object 24" descr=""/>
          <p:cNvGrpSpPr/>
          <p:nvPr/>
        </p:nvGrpSpPr>
        <p:grpSpPr>
          <a:xfrm>
            <a:off x="6581838" y="1973326"/>
            <a:ext cx="4533900" cy="1970405"/>
            <a:chOff x="6581838" y="1973326"/>
            <a:chExt cx="4533900" cy="1970405"/>
          </a:xfrm>
        </p:grpSpPr>
        <p:sp>
          <p:nvSpPr>
            <p:cNvPr id="25" name="object 25" descr=""/>
            <p:cNvSpPr/>
            <p:nvPr/>
          </p:nvSpPr>
          <p:spPr>
            <a:xfrm>
              <a:off x="6791325" y="2095500"/>
              <a:ext cx="495300" cy="1847850"/>
            </a:xfrm>
            <a:custGeom>
              <a:avLst/>
              <a:gdLst/>
              <a:ahLst/>
              <a:cxnLst/>
              <a:rect l="l" t="t" r="r" b="b"/>
              <a:pathLst>
                <a:path w="495300" h="1847850">
                  <a:moveTo>
                    <a:pt x="495300" y="0"/>
                  </a:moveTo>
                  <a:lnTo>
                    <a:pt x="0" y="0"/>
                  </a:lnTo>
                  <a:lnTo>
                    <a:pt x="0" y="1847850"/>
                  </a:lnTo>
                  <a:lnTo>
                    <a:pt x="495300" y="1847850"/>
                  </a:lnTo>
                  <a:lnTo>
                    <a:pt x="495300" y="0"/>
                  </a:lnTo>
                  <a:close/>
                </a:path>
              </a:pathLst>
            </a:custGeom>
            <a:solidFill>
              <a:srgbClr val="D5D6D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 descr=""/>
            <p:cNvSpPr/>
            <p:nvPr/>
          </p:nvSpPr>
          <p:spPr>
            <a:xfrm>
              <a:off x="9505950" y="2000250"/>
              <a:ext cx="504825" cy="95250"/>
            </a:xfrm>
            <a:custGeom>
              <a:avLst/>
              <a:gdLst/>
              <a:ahLst/>
              <a:cxnLst/>
              <a:rect l="l" t="t" r="r" b="b"/>
              <a:pathLst>
                <a:path w="504825" h="95250">
                  <a:moveTo>
                    <a:pt x="504825" y="0"/>
                  </a:moveTo>
                  <a:lnTo>
                    <a:pt x="0" y="0"/>
                  </a:lnTo>
                  <a:lnTo>
                    <a:pt x="0" y="95250"/>
                  </a:lnTo>
                  <a:lnTo>
                    <a:pt x="504825" y="95250"/>
                  </a:lnTo>
                  <a:lnTo>
                    <a:pt x="504825" y="0"/>
                  </a:lnTo>
                  <a:close/>
                </a:path>
              </a:pathLst>
            </a:custGeom>
            <a:solidFill>
              <a:srgbClr val="6E8DB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 descr=""/>
            <p:cNvSpPr/>
            <p:nvPr/>
          </p:nvSpPr>
          <p:spPr>
            <a:xfrm>
              <a:off x="10410825" y="2000250"/>
              <a:ext cx="504825" cy="95250"/>
            </a:xfrm>
            <a:custGeom>
              <a:avLst/>
              <a:gdLst/>
              <a:ahLst/>
              <a:cxnLst/>
              <a:rect l="l" t="t" r="r" b="b"/>
              <a:pathLst>
                <a:path w="504825" h="95250">
                  <a:moveTo>
                    <a:pt x="504825" y="0"/>
                  </a:moveTo>
                  <a:lnTo>
                    <a:pt x="0" y="0"/>
                  </a:lnTo>
                  <a:lnTo>
                    <a:pt x="0" y="95250"/>
                  </a:lnTo>
                  <a:lnTo>
                    <a:pt x="504825" y="95250"/>
                  </a:lnTo>
                  <a:lnTo>
                    <a:pt x="504825" y="0"/>
                  </a:lnTo>
                  <a:close/>
                </a:path>
              </a:pathLst>
            </a:custGeom>
            <a:solidFill>
              <a:srgbClr val="4EA72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 descr=""/>
            <p:cNvSpPr/>
            <p:nvPr/>
          </p:nvSpPr>
          <p:spPr>
            <a:xfrm>
              <a:off x="9505950" y="2095500"/>
              <a:ext cx="504825" cy="762000"/>
            </a:xfrm>
            <a:custGeom>
              <a:avLst/>
              <a:gdLst/>
              <a:ahLst/>
              <a:cxnLst/>
              <a:rect l="l" t="t" r="r" b="b"/>
              <a:pathLst>
                <a:path w="504825" h="762000">
                  <a:moveTo>
                    <a:pt x="504825" y="0"/>
                  </a:moveTo>
                  <a:lnTo>
                    <a:pt x="0" y="0"/>
                  </a:lnTo>
                  <a:lnTo>
                    <a:pt x="0" y="762000"/>
                  </a:lnTo>
                  <a:lnTo>
                    <a:pt x="504825" y="762000"/>
                  </a:lnTo>
                  <a:lnTo>
                    <a:pt x="504825" y="0"/>
                  </a:lnTo>
                  <a:close/>
                </a:path>
              </a:pathLst>
            </a:custGeom>
            <a:solidFill>
              <a:srgbClr val="6E8DB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 descr=""/>
            <p:cNvSpPr/>
            <p:nvPr/>
          </p:nvSpPr>
          <p:spPr>
            <a:xfrm>
              <a:off x="6586601" y="2100326"/>
              <a:ext cx="4524375" cy="0"/>
            </a:xfrm>
            <a:custGeom>
              <a:avLst/>
              <a:gdLst/>
              <a:ahLst/>
              <a:cxnLst/>
              <a:rect l="l" t="t" r="r" b="b"/>
              <a:pathLst>
                <a:path w="4524375" h="0">
                  <a:moveTo>
                    <a:pt x="0" y="0"/>
                  </a:moveTo>
                  <a:lnTo>
                    <a:pt x="4524375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 descr=""/>
            <p:cNvSpPr/>
            <p:nvPr/>
          </p:nvSpPr>
          <p:spPr>
            <a:xfrm>
              <a:off x="10663301" y="1976501"/>
              <a:ext cx="0" cy="73025"/>
            </a:xfrm>
            <a:custGeom>
              <a:avLst/>
              <a:gdLst/>
              <a:ahLst/>
              <a:cxnLst/>
              <a:rect l="l" t="t" r="r" b="b"/>
              <a:pathLst>
                <a:path w="0" h="73025">
                  <a:moveTo>
                    <a:pt x="0" y="0"/>
                  </a:moveTo>
                  <a:lnTo>
                    <a:pt x="0" y="73025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 descr=""/>
            <p:cNvSpPr/>
            <p:nvPr/>
          </p:nvSpPr>
          <p:spPr>
            <a:xfrm>
              <a:off x="6648450" y="2924175"/>
              <a:ext cx="781050" cy="190500"/>
            </a:xfrm>
            <a:custGeom>
              <a:avLst/>
              <a:gdLst/>
              <a:ahLst/>
              <a:cxnLst/>
              <a:rect l="l" t="t" r="r" b="b"/>
              <a:pathLst>
                <a:path w="781050" h="190500">
                  <a:moveTo>
                    <a:pt x="781050" y="0"/>
                  </a:moveTo>
                  <a:lnTo>
                    <a:pt x="0" y="0"/>
                  </a:lnTo>
                  <a:lnTo>
                    <a:pt x="0" y="190500"/>
                  </a:lnTo>
                  <a:lnTo>
                    <a:pt x="781050" y="190500"/>
                  </a:lnTo>
                  <a:lnTo>
                    <a:pt x="781050" y="0"/>
                  </a:lnTo>
                  <a:close/>
                </a:path>
              </a:pathLst>
            </a:custGeom>
            <a:solidFill>
              <a:srgbClr val="D5D6D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2" name="object 32" descr=""/>
          <p:cNvSpPr txBox="1"/>
          <p:nvPr/>
        </p:nvSpPr>
        <p:spPr>
          <a:xfrm>
            <a:off x="7610475" y="3095625"/>
            <a:ext cx="666750" cy="847725"/>
          </a:xfrm>
          <a:prstGeom prst="rect">
            <a:avLst/>
          </a:prstGeom>
          <a:solidFill>
            <a:srgbClr val="6E8DB8"/>
          </a:solidFill>
        </p:spPr>
        <p:txBody>
          <a:bodyPr wrap="square" lIns="0" tIns="933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735"/>
              </a:spcBef>
            </a:pPr>
            <a:endParaRPr sz="1400">
              <a:latin typeface="Times New Roman"/>
              <a:cs typeface="Times New Roman"/>
            </a:endParaRPr>
          </a:p>
          <a:p>
            <a:pPr marL="27940">
              <a:lnSpc>
                <a:spcPct val="100000"/>
              </a:lnSpc>
            </a:pPr>
            <a:r>
              <a:rPr dirty="0" sz="1400" spc="-10">
                <a:solidFill>
                  <a:srgbClr val="FFFFFF"/>
                </a:solidFill>
                <a:latin typeface="Segoe UI Emoji"/>
                <a:cs typeface="Segoe UI Emoji"/>
              </a:rPr>
              <a:t>$161.03</a:t>
            </a:r>
            <a:endParaRPr sz="1400">
              <a:latin typeface="Segoe UI Emoji"/>
              <a:cs typeface="Segoe UI Emoji"/>
            </a:endParaRPr>
          </a:p>
        </p:txBody>
      </p:sp>
      <p:sp>
        <p:nvSpPr>
          <p:cNvPr id="33" name="object 33" descr=""/>
          <p:cNvSpPr txBox="1"/>
          <p:nvPr/>
        </p:nvSpPr>
        <p:spPr>
          <a:xfrm>
            <a:off x="7713726" y="3958272"/>
            <a:ext cx="2327275" cy="434340"/>
          </a:xfrm>
          <a:prstGeom prst="rect">
            <a:avLst/>
          </a:prstGeom>
        </p:spPr>
        <p:txBody>
          <a:bodyPr wrap="square" lIns="0" tIns="41275" rIns="0" bIns="0" rtlCol="0" vert="horz">
            <a:spAutoFit/>
          </a:bodyPr>
          <a:lstStyle/>
          <a:p>
            <a:pPr marL="12700" marR="5080" indent="32384">
              <a:lnSpc>
                <a:spcPts val="1500"/>
              </a:lnSpc>
              <a:spcBef>
                <a:spcPts val="325"/>
              </a:spcBef>
              <a:tabLst>
                <a:tab pos="602615" algn="l"/>
                <a:tab pos="704215" algn="l"/>
                <a:tab pos="1788160" algn="l"/>
              </a:tabLst>
            </a:pPr>
            <a:r>
              <a:rPr dirty="0" sz="1400" spc="-20">
                <a:latin typeface="Segoe UI Emoji"/>
                <a:cs typeface="Segoe UI Emoji"/>
              </a:rPr>
              <a:t>Base</a:t>
            </a:r>
            <a:r>
              <a:rPr dirty="0" sz="1400">
                <a:latin typeface="Segoe UI Emoji"/>
                <a:cs typeface="Segoe UI Emoji"/>
              </a:rPr>
              <a:t>		</a:t>
            </a:r>
            <a:r>
              <a:rPr dirty="0" sz="1400" spc="-10">
                <a:latin typeface="Segoe UI Emoji"/>
                <a:cs typeface="Segoe UI Emoji"/>
              </a:rPr>
              <a:t>Profitability</a:t>
            </a:r>
            <a:r>
              <a:rPr dirty="0" sz="1400">
                <a:latin typeface="Segoe UI Emoji"/>
                <a:cs typeface="Segoe UI Emoji"/>
              </a:rPr>
              <a:t>	</a:t>
            </a:r>
            <a:r>
              <a:rPr dirty="0" sz="1400" spc="-10">
                <a:latin typeface="Segoe UI Emoji"/>
                <a:cs typeface="Segoe UI Emoji"/>
              </a:rPr>
              <a:t>Others Effect</a:t>
            </a:r>
            <a:r>
              <a:rPr dirty="0" sz="1400">
                <a:latin typeface="Segoe UI Emoji"/>
                <a:cs typeface="Segoe UI Emoji"/>
              </a:rPr>
              <a:t>	</a:t>
            </a:r>
            <a:r>
              <a:rPr dirty="0" sz="1400" spc="-10">
                <a:latin typeface="Segoe UI Emoji"/>
                <a:cs typeface="Segoe UI Emoji"/>
              </a:rPr>
              <a:t>Enhancement</a:t>
            </a:r>
            <a:endParaRPr sz="1400">
              <a:latin typeface="Segoe UI Emoji"/>
              <a:cs typeface="Segoe UI Emoji"/>
            </a:endParaRPr>
          </a:p>
        </p:txBody>
      </p:sp>
      <p:sp>
        <p:nvSpPr>
          <p:cNvPr id="34" name="object 34" descr=""/>
          <p:cNvSpPr txBox="1"/>
          <p:nvPr/>
        </p:nvSpPr>
        <p:spPr>
          <a:xfrm>
            <a:off x="8562975" y="2857500"/>
            <a:ext cx="571500" cy="238125"/>
          </a:xfrm>
          <a:prstGeom prst="rect">
            <a:avLst/>
          </a:prstGeom>
          <a:solidFill>
            <a:srgbClr val="6E8DB8"/>
          </a:solidFill>
        </p:spPr>
        <p:txBody>
          <a:bodyPr wrap="square" lIns="0" tIns="0" rIns="0" bIns="0" rtlCol="0" vert="horz">
            <a:spAutoFit/>
          </a:bodyPr>
          <a:lstStyle/>
          <a:p>
            <a:pPr marL="28575">
              <a:lnSpc>
                <a:spcPts val="1610"/>
              </a:lnSpc>
            </a:pPr>
            <a:r>
              <a:rPr dirty="0" sz="1400" spc="-10">
                <a:solidFill>
                  <a:srgbClr val="FFFFFF"/>
                </a:solidFill>
                <a:latin typeface="Segoe UI Emoji"/>
                <a:cs typeface="Segoe UI Emoji"/>
              </a:rPr>
              <a:t>$45.61</a:t>
            </a:r>
            <a:endParaRPr sz="1400">
              <a:latin typeface="Segoe UI Emoji"/>
              <a:cs typeface="Segoe UI Emoji"/>
            </a:endParaRPr>
          </a:p>
        </p:txBody>
      </p:sp>
      <p:sp>
        <p:nvSpPr>
          <p:cNvPr id="35" name="object 35" descr=""/>
          <p:cNvSpPr txBox="1"/>
          <p:nvPr/>
        </p:nvSpPr>
        <p:spPr>
          <a:xfrm>
            <a:off x="6666230" y="2878137"/>
            <a:ext cx="754380" cy="24320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400" spc="-10">
                <a:latin typeface="Segoe UI Emoji"/>
                <a:cs typeface="Segoe UI Emoji"/>
              </a:rPr>
              <a:t>$(350.31)</a:t>
            </a:r>
            <a:endParaRPr sz="1400">
              <a:latin typeface="Segoe UI Emoji"/>
              <a:cs typeface="Segoe UI Emoji"/>
            </a:endParaRPr>
          </a:p>
        </p:txBody>
      </p:sp>
      <p:sp>
        <p:nvSpPr>
          <p:cNvPr id="36" name="object 36" descr=""/>
          <p:cNvSpPr txBox="1"/>
          <p:nvPr/>
        </p:nvSpPr>
        <p:spPr>
          <a:xfrm>
            <a:off x="10391775" y="1733550"/>
            <a:ext cx="550545" cy="24257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400" spc="-10">
                <a:latin typeface="Segoe UI Emoji"/>
                <a:cs typeface="Segoe UI Emoji"/>
              </a:rPr>
              <a:t>$18.27</a:t>
            </a:r>
            <a:endParaRPr sz="1400">
              <a:latin typeface="Segoe UI Emoji"/>
              <a:cs typeface="Segoe UI Emoji"/>
            </a:endParaRPr>
          </a:p>
        </p:txBody>
      </p:sp>
      <p:sp>
        <p:nvSpPr>
          <p:cNvPr id="37" name="object 37" descr=""/>
          <p:cNvSpPr txBox="1"/>
          <p:nvPr/>
        </p:nvSpPr>
        <p:spPr>
          <a:xfrm>
            <a:off x="6652259" y="3958272"/>
            <a:ext cx="779780" cy="62484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algn="ctr" marL="1270">
              <a:lnSpc>
                <a:spcPts val="1590"/>
              </a:lnSpc>
              <a:spcBef>
                <a:spcPts val="125"/>
              </a:spcBef>
            </a:pPr>
            <a:r>
              <a:rPr dirty="0" sz="1400" spc="-20">
                <a:latin typeface="Segoe UI Emoji"/>
                <a:cs typeface="Segoe UI Emoji"/>
              </a:rPr>
              <a:t>2Q24</a:t>
            </a:r>
            <a:endParaRPr sz="1400">
              <a:latin typeface="Segoe UI Emoji"/>
              <a:cs typeface="Segoe UI Emoji"/>
            </a:endParaRPr>
          </a:p>
          <a:p>
            <a:pPr algn="ctr" marL="12065" marR="5080">
              <a:lnSpc>
                <a:spcPts val="1500"/>
              </a:lnSpc>
              <a:spcBef>
                <a:spcPts val="110"/>
              </a:spcBef>
            </a:pPr>
            <a:r>
              <a:rPr dirty="0" sz="1400" spc="-45">
                <a:latin typeface="Segoe UI Emoji"/>
                <a:cs typeface="Segoe UI Emoji"/>
              </a:rPr>
              <a:t>Operating </a:t>
            </a:r>
            <a:r>
              <a:rPr dirty="0" sz="1400" spc="-10">
                <a:latin typeface="Segoe UI Emoji"/>
                <a:cs typeface="Segoe UI Emoji"/>
              </a:rPr>
              <a:t>Porfit</a:t>
            </a:r>
            <a:endParaRPr sz="1400">
              <a:latin typeface="Segoe UI Emoji"/>
              <a:cs typeface="Segoe UI Emoji"/>
            </a:endParaRPr>
          </a:p>
        </p:txBody>
      </p:sp>
      <p:sp>
        <p:nvSpPr>
          <p:cNvPr id="38" name="object 38" descr=""/>
          <p:cNvSpPr txBox="1"/>
          <p:nvPr/>
        </p:nvSpPr>
        <p:spPr>
          <a:xfrm>
            <a:off x="10277856" y="3958272"/>
            <a:ext cx="779780" cy="62484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algn="ctr" marL="5715">
              <a:lnSpc>
                <a:spcPts val="1590"/>
              </a:lnSpc>
              <a:spcBef>
                <a:spcPts val="125"/>
              </a:spcBef>
            </a:pPr>
            <a:r>
              <a:rPr dirty="0" sz="1400" spc="-20">
                <a:latin typeface="Segoe UI Emoji"/>
                <a:cs typeface="Segoe UI Emoji"/>
              </a:rPr>
              <a:t>3Q24</a:t>
            </a:r>
            <a:endParaRPr sz="1400">
              <a:latin typeface="Segoe UI Emoji"/>
              <a:cs typeface="Segoe UI Emoji"/>
            </a:endParaRPr>
          </a:p>
          <a:p>
            <a:pPr algn="ctr" marL="12065" marR="5080">
              <a:lnSpc>
                <a:spcPts val="1500"/>
              </a:lnSpc>
              <a:spcBef>
                <a:spcPts val="110"/>
              </a:spcBef>
            </a:pPr>
            <a:r>
              <a:rPr dirty="0" sz="1400" spc="-45">
                <a:latin typeface="Segoe UI Emoji"/>
                <a:cs typeface="Segoe UI Emoji"/>
              </a:rPr>
              <a:t>Operating </a:t>
            </a:r>
            <a:r>
              <a:rPr dirty="0" sz="1400" spc="-10">
                <a:latin typeface="Segoe UI Emoji"/>
                <a:cs typeface="Segoe UI Emoji"/>
              </a:rPr>
              <a:t>Profit</a:t>
            </a:r>
            <a:endParaRPr sz="1400">
              <a:latin typeface="Segoe UI Emoji"/>
              <a:cs typeface="Segoe UI Emoji"/>
            </a:endParaRPr>
          </a:p>
        </p:txBody>
      </p:sp>
      <p:sp>
        <p:nvSpPr>
          <p:cNvPr id="39" name="object 39" descr=""/>
          <p:cNvSpPr/>
          <p:nvPr/>
        </p:nvSpPr>
        <p:spPr>
          <a:xfrm>
            <a:off x="9420225" y="2381250"/>
            <a:ext cx="676275" cy="190500"/>
          </a:xfrm>
          <a:custGeom>
            <a:avLst/>
            <a:gdLst/>
            <a:ahLst/>
            <a:cxnLst/>
            <a:rect l="l" t="t" r="r" b="b"/>
            <a:pathLst>
              <a:path w="676275" h="190500">
                <a:moveTo>
                  <a:pt x="676275" y="0"/>
                </a:moveTo>
                <a:lnTo>
                  <a:pt x="0" y="0"/>
                </a:lnTo>
                <a:lnTo>
                  <a:pt x="0" y="190500"/>
                </a:lnTo>
                <a:lnTo>
                  <a:pt x="676275" y="190500"/>
                </a:lnTo>
                <a:lnTo>
                  <a:pt x="676275" y="0"/>
                </a:lnTo>
                <a:close/>
              </a:path>
            </a:pathLst>
          </a:custGeom>
          <a:solidFill>
            <a:srgbClr val="6E8DB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 descr=""/>
          <p:cNvSpPr txBox="1"/>
          <p:nvPr/>
        </p:nvSpPr>
        <p:spPr>
          <a:xfrm>
            <a:off x="9438640" y="2331402"/>
            <a:ext cx="646430" cy="24320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400" spc="-10">
                <a:solidFill>
                  <a:srgbClr val="FFFFFF"/>
                </a:solidFill>
                <a:latin typeface="Segoe UI Emoji"/>
                <a:cs typeface="Segoe UI Emoji"/>
              </a:rPr>
              <a:t>$161.94</a:t>
            </a:r>
            <a:endParaRPr sz="1400">
              <a:latin typeface="Segoe UI Emoji"/>
              <a:cs typeface="Segoe UI Emoji"/>
            </a:endParaRPr>
          </a:p>
        </p:txBody>
      </p:sp>
      <p:sp>
        <p:nvSpPr>
          <p:cNvPr id="41" name="object 41" descr=""/>
          <p:cNvSpPr txBox="1"/>
          <p:nvPr/>
        </p:nvSpPr>
        <p:spPr>
          <a:xfrm>
            <a:off x="552450" y="819150"/>
            <a:ext cx="5257800" cy="438150"/>
          </a:xfrm>
          <a:prstGeom prst="rect">
            <a:avLst/>
          </a:prstGeom>
          <a:ln w="19050">
            <a:solidFill>
              <a:srgbClr val="00AF50"/>
            </a:solidFill>
          </a:ln>
        </p:spPr>
        <p:txBody>
          <a:bodyPr wrap="square" lIns="0" tIns="31115" rIns="0" bIns="0" rtlCol="0" vert="horz">
            <a:spAutoFit/>
          </a:bodyPr>
          <a:lstStyle/>
          <a:p>
            <a:pPr algn="ctr" marL="11430">
              <a:lnSpc>
                <a:spcPts val="1430"/>
              </a:lnSpc>
              <a:spcBef>
                <a:spcPts val="245"/>
              </a:spcBef>
            </a:pPr>
            <a:r>
              <a:rPr dirty="0" sz="1200">
                <a:latin typeface="Segoe UI Emoji"/>
                <a:cs typeface="Segoe UI Emoji"/>
              </a:rPr>
              <a:t>SK</a:t>
            </a:r>
            <a:r>
              <a:rPr dirty="0" sz="1200" spc="-15">
                <a:latin typeface="Segoe UI Emoji"/>
                <a:cs typeface="Segoe UI Emoji"/>
              </a:rPr>
              <a:t> </a:t>
            </a:r>
            <a:r>
              <a:rPr dirty="0" sz="1200" spc="-75">
                <a:latin typeface="Segoe UI Emoji"/>
                <a:cs typeface="Segoe UI Emoji"/>
              </a:rPr>
              <a:t>ON</a:t>
            </a:r>
            <a:r>
              <a:rPr dirty="0" sz="1200" spc="-25">
                <a:latin typeface="Segoe UI Emoji"/>
                <a:cs typeface="Segoe UI Emoji"/>
              </a:rPr>
              <a:t> </a:t>
            </a:r>
            <a:r>
              <a:rPr dirty="0" sz="1200">
                <a:latin typeface="Segoe UI Emoji"/>
                <a:cs typeface="Segoe UI Emoji"/>
              </a:rPr>
              <a:t>has</a:t>
            </a:r>
            <a:r>
              <a:rPr dirty="0" sz="1200" spc="-70">
                <a:latin typeface="Segoe UI Emoji"/>
                <a:cs typeface="Segoe UI Emoji"/>
              </a:rPr>
              <a:t> </a:t>
            </a:r>
            <a:r>
              <a:rPr dirty="0" sz="1200" spc="-45">
                <a:latin typeface="Segoe UI Emoji"/>
                <a:cs typeface="Segoe UI Emoji"/>
              </a:rPr>
              <a:t>grown</a:t>
            </a:r>
            <a:r>
              <a:rPr dirty="0" sz="1200" spc="10">
                <a:latin typeface="Segoe UI Emoji"/>
                <a:cs typeface="Segoe UI Emoji"/>
              </a:rPr>
              <a:t> </a:t>
            </a:r>
            <a:r>
              <a:rPr dirty="0" sz="1200" spc="-30">
                <a:latin typeface="Segoe UI Emoji"/>
                <a:cs typeface="Segoe UI Emoji"/>
              </a:rPr>
              <a:t>at</a:t>
            </a:r>
            <a:r>
              <a:rPr dirty="0" sz="1200" spc="-95">
                <a:latin typeface="Segoe UI Emoji"/>
                <a:cs typeface="Segoe UI Emoji"/>
              </a:rPr>
              <a:t> </a:t>
            </a:r>
            <a:r>
              <a:rPr dirty="0" sz="1200">
                <a:latin typeface="Segoe UI Emoji"/>
                <a:cs typeface="Segoe UI Emoji"/>
              </a:rPr>
              <a:t>a</a:t>
            </a:r>
            <a:r>
              <a:rPr dirty="0" sz="1200" spc="-55">
                <a:latin typeface="Segoe UI Emoji"/>
                <a:cs typeface="Segoe UI Emoji"/>
              </a:rPr>
              <a:t> </a:t>
            </a:r>
            <a:r>
              <a:rPr dirty="0" sz="1200" spc="-70" b="1">
                <a:latin typeface="Tahoma"/>
                <a:cs typeface="Tahoma"/>
              </a:rPr>
              <a:t>CAGR</a:t>
            </a:r>
            <a:r>
              <a:rPr dirty="0" sz="1200" spc="-45" b="1">
                <a:latin typeface="Tahoma"/>
                <a:cs typeface="Tahoma"/>
              </a:rPr>
              <a:t> </a:t>
            </a:r>
            <a:r>
              <a:rPr dirty="0" sz="1200" spc="-70" b="1">
                <a:latin typeface="Tahoma"/>
                <a:cs typeface="Tahoma"/>
              </a:rPr>
              <a:t>of</a:t>
            </a:r>
            <a:r>
              <a:rPr dirty="0" sz="1200" spc="-65" b="1">
                <a:latin typeface="Tahoma"/>
                <a:cs typeface="Tahoma"/>
              </a:rPr>
              <a:t> </a:t>
            </a:r>
            <a:r>
              <a:rPr dirty="0" sz="1200" spc="-210" b="1">
                <a:latin typeface="Tahoma"/>
                <a:cs typeface="Tahoma"/>
              </a:rPr>
              <a:t>67.G%</a:t>
            </a:r>
            <a:r>
              <a:rPr dirty="0" sz="1200" spc="-60" b="1">
                <a:latin typeface="Tahoma"/>
                <a:cs typeface="Tahoma"/>
              </a:rPr>
              <a:t> </a:t>
            </a:r>
            <a:r>
              <a:rPr dirty="0" sz="1200" spc="-30">
                <a:latin typeface="Segoe UI Emoji"/>
                <a:cs typeface="Segoe UI Emoji"/>
              </a:rPr>
              <a:t>over</a:t>
            </a:r>
            <a:r>
              <a:rPr dirty="0" sz="1200" spc="-35">
                <a:latin typeface="Segoe UI Emoji"/>
                <a:cs typeface="Segoe UI Emoji"/>
              </a:rPr>
              <a:t> </a:t>
            </a:r>
            <a:r>
              <a:rPr dirty="0" sz="1200" spc="-10">
                <a:latin typeface="Segoe UI Emoji"/>
                <a:cs typeface="Segoe UI Emoji"/>
              </a:rPr>
              <a:t>the</a:t>
            </a:r>
            <a:r>
              <a:rPr dirty="0" sz="1200" spc="-40">
                <a:latin typeface="Segoe UI Emoji"/>
                <a:cs typeface="Segoe UI Emoji"/>
              </a:rPr>
              <a:t> </a:t>
            </a:r>
            <a:r>
              <a:rPr dirty="0" sz="1200">
                <a:latin typeface="Segoe UI Emoji"/>
                <a:cs typeface="Segoe UI Emoji"/>
              </a:rPr>
              <a:t>past</a:t>
            </a:r>
            <a:r>
              <a:rPr dirty="0" sz="1200" spc="-95">
                <a:latin typeface="Segoe UI Emoji"/>
                <a:cs typeface="Segoe UI Emoji"/>
              </a:rPr>
              <a:t> </a:t>
            </a:r>
            <a:r>
              <a:rPr dirty="0" sz="1200" spc="-10">
                <a:latin typeface="Segoe UI Emoji"/>
                <a:cs typeface="Segoe UI Emoji"/>
              </a:rPr>
              <a:t>five</a:t>
            </a:r>
            <a:r>
              <a:rPr dirty="0" sz="1200" spc="-40">
                <a:latin typeface="Segoe UI Emoji"/>
                <a:cs typeface="Segoe UI Emoji"/>
              </a:rPr>
              <a:t> </a:t>
            </a:r>
            <a:r>
              <a:rPr dirty="0" sz="1200">
                <a:latin typeface="Segoe UI Emoji"/>
                <a:cs typeface="Segoe UI Emoji"/>
              </a:rPr>
              <a:t>years,</a:t>
            </a:r>
            <a:r>
              <a:rPr dirty="0" sz="1200" spc="-50">
                <a:latin typeface="Segoe UI Emoji"/>
                <a:cs typeface="Segoe UI Emoji"/>
              </a:rPr>
              <a:t> </a:t>
            </a:r>
            <a:r>
              <a:rPr dirty="0" sz="1200" spc="-10">
                <a:latin typeface="Segoe UI Emoji"/>
                <a:cs typeface="Segoe UI Emoji"/>
              </a:rPr>
              <a:t>demonstrating</a:t>
            </a:r>
            <a:endParaRPr sz="1200">
              <a:latin typeface="Segoe UI Emoji"/>
              <a:cs typeface="Segoe UI Emoji"/>
            </a:endParaRPr>
          </a:p>
          <a:p>
            <a:pPr algn="ctr" marL="1905">
              <a:lnSpc>
                <a:spcPts val="1430"/>
              </a:lnSpc>
            </a:pPr>
            <a:r>
              <a:rPr dirty="0" sz="1200" spc="-40">
                <a:latin typeface="Segoe UI Emoji"/>
                <a:cs typeface="Segoe UI Emoji"/>
              </a:rPr>
              <a:t>strong</a:t>
            </a:r>
            <a:r>
              <a:rPr dirty="0" sz="1200" spc="-85">
                <a:latin typeface="Segoe UI Emoji"/>
                <a:cs typeface="Segoe UI Emoji"/>
              </a:rPr>
              <a:t> </a:t>
            </a:r>
            <a:r>
              <a:rPr dirty="0" sz="1200" spc="-20">
                <a:latin typeface="Segoe UI Emoji"/>
                <a:cs typeface="Segoe UI Emoji"/>
              </a:rPr>
              <a:t>market</a:t>
            </a:r>
            <a:r>
              <a:rPr dirty="0" sz="1200" spc="-40">
                <a:latin typeface="Segoe UI Emoji"/>
                <a:cs typeface="Segoe UI Emoji"/>
              </a:rPr>
              <a:t> </a:t>
            </a:r>
            <a:r>
              <a:rPr dirty="0" sz="1200" spc="-10">
                <a:latin typeface="Segoe UI Emoji"/>
                <a:cs typeface="Segoe UI Emoji"/>
              </a:rPr>
              <a:t>expansion</a:t>
            </a:r>
            <a:r>
              <a:rPr dirty="0" sz="1200" spc="-90">
                <a:latin typeface="Segoe UI Emoji"/>
                <a:cs typeface="Segoe UI Emoji"/>
              </a:rPr>
              <a:t> </a:t>
            </a:r>
            <a:r>
              <a:rPr dirty="0" sz="1200" spc="-10">
                <a:latin typeface="Segoe UI Emoji"/>
                <a:cs typeface="Segoe UI Emoji"/>
              </a:rPr>
              <a:t>and</a:t>
            </a:r>
            <a:r>
              <a:rPr dirty="0" sz="1200" spc="-20">
                <a:latin typeface="Segoe UI Emoji"/>
                <a:cs typeface="Segoe UI Emoji"/>
              </a:rPr>
              <a:t> </a:t>
            </a:r>
            <a:r>
              <a:rPr dirty="0" sz="1200" spc="-10">
                <a:latin typeface="Segoe UI Emoji"/>
                <a:cs typeface="Segoe UI Emoji"/>
              </a:rPr>
              <a:t>increasing demand.</a:t>
            </a:r>
            <a:endParaRPr sz="1200">
              <a:latin typeface="Segoe UI Emoji"/>
              <a:cs typeface="Segoe UI Emoji"/>
            </a:endParaRPr>
          </a:p>
        </p:txBody>
      </p:sp>
      <p:sp>
        <p:nvSpPr>
          <p:cNvPr id="42" name="object 42" descr=""/>
          <p:cNvSpPr txBox="1"/>
          <p:nvPr/>
        </p:nvSpPr>
        <p:spPr>
          <a:xfrm>
            <a:off x="2352675" y="4657725"/>
            <a:ext cx="7829550" cy="571500"/>
          </a:xfrm>
          <a:prstGeom prst="rect">
            <a:avLst/>
          </a:prstGeom>
          <a:ln w="19050">
            <a:solidFill>
              <a:srgbClr val="00AF50"/>
            </a:solidFill>
          </a:ln>
        </p:spPr>
        <p:txBody>
          <a:bodyPr wrap="square" lIns="0" tIns="40005" rIns="0" bIns="0" rtlCol="0" vert="horz">
            <a:spAutoFit/>
          </a:bodyPr>
          <a:lstStyle/>
          <a:p>
            <a:pPr marL="1113790" marR="481330" indent="-628015">
              <a:lnSpc>
                <a:spcPct val="100899"/>
              </a:lnSpc>
              <a:spcBef>
                <a:spcPts val="315"/>
              </a:spcBef>
            </a:pPr>
            <a:r>
              <a:rPr dirty="0" sz="1550">
                <a:latin typeface="Segoe UI Emoji"/>
                <a:cs typeface="Segoe UI Emoji"/>
              </a:rPr>
              <a:t>The</a:t>
            </a:r>
            <a:r>
              <a:rPr dirty="0" sz="1550" spc="-40">
                <a:latin typeface="Segoe UI Emoji"/>
                <a:cs typeface="Segoe UI Emoji"/>
              </a:rPr>
              <a:t> </a:t>
            </a:r>
            <a:r>
              <a:rPr dirty="0" sz="1550">
                <a:latin typeface="Segoe UI Emoji"/>
                <a:cs typeface="Segoe UI Emoji"/>
              </a:rPr>
              <a:t>company</a:t>
            </a:r>
            <a:r>
              <a:rPr dirty="0" sz="1550" spc="-75">
                <a:latin typeface="Segoe UI Emoji"/>
                <a:cs typeface="Segoe UI Emoji"/>
              </a:rPr>
              <a:t> </a:t>
            </a:r>
            <a:r>
              <a:rPr dirty="0" sz="1550" spc="50">
                <a:latin typeface="Segoe UI Emoji"/>
                <a:cs typeface="Segoe UI Emoji"/>
              </a:rPr>
              <a:t>is</a:t>
            </a:r>
            <a:r>
              <a:rPr dirty="0" sz="1550" spc="-50">
                <a:latin typeface="Segoe UI Emoji"/>
                <a:cs typeface="Segoe UI Emoji"/>
              </a:rPr>
              <a:t> </a:t>
            </a:r>
            <a:r>
              <a:rPr dirty="0" sz="1550">
                <a:latin typeface="Segoe UI Emoji"/>
                <a:cs typeface="Segoe UI Emoji"/>
              </a:rPr>
              <a:t>projected</a:t>
            </a:r>
            <a:r>
              <a:rPr dirty="0" sz="1550" spc="-90">
                <a:latin typeface="Segoe UI Emoji"/>
                <a:cs typeface="Segoe UI Emoji"/>
              </a:rPr>
              <a:t> </a:t>
            </a:r>
            <a:r>
              <a:rPr dirty="0" sz="1550" spc="-25">
                <a:latin typeface="Segoe UI Emoji"/>
                <a:cs typeface="Segoe UI Emoji"/>
              </a:rPr>
              <a:t>to</a:t>
            </a:r>
            <a:r>
              <a:rPr dirty="0" sz="1550" spc="-75">
                <a:latin typeface="Segoe UI Emoji"/>
                <a:cs typeface="Segoe UI Emoji"/>
              </a:rPr>
              <a:t> </a:t>
            </a:r>
            <a:r>
              <a:rPr dirty="0" sz="1550">
                <a:latin typeface="Segoe UI Emoji"/>
                <a:cs typeface="Segoe UI Emoji"/>
              </a:rPr>
              <a:t>further</a:t>
            </a:r>
            <a:r>
              <a:rPr dirty="0" sz="1550" spc="-50">
                <a:latin typeface="Segoe UI Emoji"/>
                <a:cs typeface="Segoe UI Emoji"/>
              </a:rPr>
              <a:t> </a:t>
            </a:r>
            <a:r>
              <a:rPr dirty="0" sz="1550" spc="-80" b="1">
                <a:latin typeface="Tahoma"/>
                <a:cs typeface="Tahoma"/>
              </a:rPr>
              <a:t>improve</a:t>
            </a:r>
            <a:r>
              <a:rPr dirty="0" sz="1550" spc="-120" b="1">
                <a:latin typeface="Tahoma"/>
                <a:cs typeface="Tahoma"/>
              </a:rPr>
              <a:t> </a:t>
            </a:r>
            <a:r>
              <a:rPr dirty="0" sz="1550" spc="-50" b="1">
                <a:latin typeface="Tahoma"/>
                <a:cs typeface="Tahoma"/>
              </a:rPr>
              <a:t>its</a:t>
            </a:r>
            <a:r>
              <a:rPr dirty="0" sz="1550" spc="-55" b="1">
                <a:latin typeface="Tahoma"/>
                <a:cs typeface="Tahoma"/>
              </a:rPr>
              <a:t> </a:t>
            </a:r>
            <a:r>
              <a:rPr dirty="0" sz="1550" spc="-70" b="1">
                <a:latin typeface="Tahoma"/>
                <a:cs typeface="Tahoma"/>
              </a:rPr>
              <a:t>profitability</a:t>
            </a:r>
            <a:r>
              <a:rPr dirty="0" sz="1550" spc="-90" b="1">
                <a:latin typeface="Tahoma"/>
                <a:cs typeface="Tahoma"/>
              </a:rPr>
              <a:t> </a:t>
            </a:r>
            <a:r>
              <a:rPr dirty="0" sz="1550" spc="-55" b="1">
                <a:latin typeface="Tahoma"/>
                <a:cs typeface="Tahoma"/>
              </a:rPr>
              <a:t>in</a:t>
            </a:r>
            <a:r>
              <a:rPr dirty="0" sz="1550" spc="-155" b="1">
                <a:latin typeface="Tahoma"/>
                <a:cs typeface="Tahoma"/>
              </a:rPr>
              <a:t> </a:t>
            </a:r>
            <a:r>
              <a:rPr dirty="0" sz="1550" spc="-85" b="1">
                <a:latin typeface="Tahoma"/>
                <a:cs typeface="Tahoma"/>
              </a:rPr>
              <a:t>2025</a:t>
            </a:r>
            <a:r>
              <a:rPr dirty="0" sz="1550" spc="-85">
                <a:latin typeface="Segoe UI Emoji"/>
                <a:cs typeface="Segoe UI Emoji"/>
              </a:rPr>
              <a:t>,</a:t>
            </a:r>
            <a:r>
              <a:rPr dirty="0" sz="1550" spc="-35">
                <a:latin typeface="Segoe UI Emoji"/>
                <a:cs typeface="Segoe UI Emoji"/>
              </a:rPr>
              <a:t> </a:t>
            </a:r>
            <a:r>
              <a:rPr dirty="0" sz="1550" spc="-10">
                <a:latin typeface="Segoe UI Emoji"/>
                <a:cs typeface="Segoe UI Emoji"/>
              </a:rPr>
              <a:t>driven</a:t>
            </a:r>
            <a:r>
              <a:rPr dirty="0" sz="1550">
                <a:latin typeface="Segoe UI Emoji"/>
                <a:cs typeface="Segoe UI Emoji"/>
              </a:rPr>
              <a:t> </a:t>
            </a:r>
            <a:r>
              <a:rPr dirty="0" sz="1550" spc="-25">
                <a:latin typeface="Segoe UI Emoji"/>
                <a:cs typeface="Segoe UI Emoji"/>
              </a:rPr>
              <a:t>by </a:t>
            </a:r>
            <a:r>
              <a:rPr dirty="0" sz="1550">
                <a:latin typeface="Segoe UI Emoji"/>
                <a:cs typeface="Segoe UI Emoji"/>
              </a:rPr>
              <a:t>expanded</a:t>
            </a:r>
            <a:r>
              <a:rPr dirty="0" sz="1550" spc="-45">
                <a:latin typeface="Segoe UI Emoji"/>
                <a:cs typeface="Segoe UI Emoji"/>
              </a:rPr>
              <a:t> </a:t>
            </a:r>
            <a:r>
              <a:rPr dirty="0" sz="1550" spc="60">
                <a:latin typeface="Segoe UI Emoji"/>
                <a:cs typeface="Segoe UI Emoji"/>
              </a:rPr>
              <a:t>sales</a:t>
            </a:r>
            <a:r>
              <a:rPr dirty="0" sz="1550" spc="5">
                <a:latin typeface="Segoe UI Emoji"/>
                <a:cs typeface="Segoe UI Emoji"/>
              </a:rPr>
              <a:t> </a:t>
            </a:r>
            <a:r>
              <a:rPr dirty="0" sz="1550" spc="-25">
                <a:latin typeface="Segoe UI Emoji"/>
                <a:cs typeface="Segoe UI Emoji"/>
              </a:rPr>
              <a:t>to </a:t>
            </a:r>
            <a:r>
              <a:rPr dirty="0" sz="1550" spc="-10">
                <a:latin typeface="Segoe UI Emoji"/>
                <a:cs typeface="Segoe UI Emoji"/>
              </a:rPr>
              <a:t>existing</a:t>
            </a:r>
            <a:r>
              <a:rPr dirty="0" sz="1550" spc="20">
                <a:latin typeface="Segoe UI Emoji"/>
                <a:cs typeface="Segoe UI Emoji"/>
              </a:rPr>
              <a:t> </a:t>
            </a:r>
            <a:r>
              <a:rPr dirty="0" sz="1550">
                <a:latin typeface="Segoe UI Emoji"/>
                <a:cs typeface="Segoe UI Emoji"/>
              </a:rPr>
              <a:t>customers</a:t>
            </a:r>
            <a:r>
              <a:rPr dirty="0" sz="1550" spc="10">
                <a:latin typeface="Segoe UI Emoji"/>
                <a:cs typeface="Segoe UI Emoji"/>
              </a:rPr>
              <a:t> </a:t>
            </a:r>
            <a:r>
              <a:rPr dirty="0" sz="1550">
                <a:latin typeface="Segoe UI Emoji"/>
                <a:cs typeface="Segoe UI Emoji"/>
              </a:rPr>
              <a:t>and</a:t>
            </a:r>
            <a:r>
              <a:rPr dirty="0" sz="1550" spc="50">
                <a:latin typeface="Segoe UI Emoji"/>
                <a:cs typeface="Segoe UI Emoji"/>
              </a:rPr>
              <a:t> </a:t>
            </a:r>
            <a:r>
              <a:rPr dirty="0" sz="1550">
                <a:latin typeface="Segoe UI Emoji"/>
                <a:cs typeface="Segoe UI Emoji"/>
              </a:rPr>
              <a:t>new</a:t>
            </a:r>
            <a:r>
              <a:rPr dirty="0" sz="1550" spc="-75">
                <a:latin typeface="Segoe UI Emoji"/>
                <a:cs typeface="Segoe UI Emoji"/>
              </a:rPr>
              <a:t> </a:t>
            </a:r>
            <a:r>
              <a:rPr dirty="0" sz="1550">
                <a:latin typeface="Segoe UI Emoji"/>
                <a:cs typeface="Segoe UI Emoji"/>
              </a:rPr>
              <a:t>customer</a:t>
            </a:r>
            <a:r>
              <a:rPr dirty="0" sz="1550" spc="25">
                <a:latin typeface="Segoe UI Emoji"/>
                <a:cs typeface="Segoe UI Emoji"/>
              </a:rPr>
              <a:t> </a:t>
            </a:r>
            <a:r>
              <a:rPr dirty="0" sz="1550" spc="-10">
                <a:latin typeface="Segoe UI Emoji"/>
                <a:cs typeface="Segoe UI Emoji"/>
              </a:rPr>
              <a:t>orders.</a:t>
            </a:r>
            <a:endParaRPr sz="1550">
              <a:latin typeface="Segoe UI Emoji"/>
              <a:cs typeface="Segoe UI Emoji"/>
            </a:endParaRPr>
          </a:p>
        </p:txBody>
      </p:sp>
      <p:sp>
        <p:nvSpPr>
          <p:cNvPr id="43" name="object 43" descr=""/>
          <p:cNvSpPr txBox="1"/>
          <p:nvPr/>
        </p:nvSpPr>
        <p:spPr>
          <a:xfrm>
            <a:off x="6219825" y="809625"/>
            <a:ext cx="5419725" cy="447675"/>
          </a:xfrm>
          <a:prstGeom prst="rect">
            <a:avLst/>
          </a:prstGeom>
          <a:ln w="19050">
            <a:solidFill>
              <a:srgbClr val="00AF50"/>
            </a:solidFill>
          </a:ln>
        </p:spPr>
        <p:txBody>
          <a:bodyPr wrap="square" lIns="0" tIns="41910" rIns="0" bIns="0" rtlCol="0" vert="horz">
            <a:spAutoFit/>
          </a:bodyPr>
          <a:lstStyle/>
          <a:p>
            <a:pPr marL="190500" marR="150495" indent="-27940">
              <a:lnSpc>
                <a:spcPts val="1430"/>
              </a:lnSpc>
              <a:spcBef>
                <a:spcPts val="330"/>
              </a:spcBef>
            </a:pPr>
            <a:r>
              <a:rPr dirty="0" sz="1200" spc="-10">
                <a:latin typeface="Segoe UI Emoji"/>
                <a:cs typeface="Segoe UI Emoji"/>
              </a:rPr>
              <a:t>Despite</a:t>
            </a:r>
            <a:r>
              <a:rPr dirty="0" sz="1200" spc="-15">
                <a:latin typeface="Segoe UI Emoji"/>
                <a:cs typeface="Segoe UI Emoji"/>
              </a:rPr>
              <a:t> </a:t>
            </a:r>
            <a:r>
              <a:rPr dirty="0" sz="1200">
                <a:latin typeface="Segoe UI Emoji"/>
                <a:cs typeface="Segoe UI Emoji"/>
              </a:rPr>
              <a:t>historically</a:t>
            </a:r>
            <a:r>
              <a:rPr dirty="0" sz="1200" spc="-85">
                <a:latin typeface="Segoe UI Emoji"/>
                <a:cs typeface="Segoe UI Emoji"/>
              </a:rPr>
              <a:t> </a:t>
            </a:r>
            <a:r>
              <a:rPr dirty="0" sz="1200" spc="-35">
                <a:latin typeface="Segoe UI Emoji"/>
                <a:cs typeface="Segoe UI Emoji"/>
              </a:rPr>
              <a:t>operating</a:t>
            </a:r>
            <a:r>
              <a:rPr dirty="0" sz="1200" spc="-45">
                <a:latin typeface="Segoe UI Emoji"/>
                <a:cs typeface="Segoe UI Emoji"/>
              </a:rPr>
              <a:t> </a:t>
            </a:r>
            <a:r>
              <a:rPr dirty="0" sz="1200" spc="-10">
                <a:latin typeface="Segoe UI Emoji"/>
                <a:cs typeface="Segoe UI Emoji"/>
              </a:rPr>
              <a:t>at</a:t>
            </a:r>
            <a:r>
              <a:rPr dirty="0" sz="1200" spc="15">
                <a:latin typeface="Segoe UI Emoji"/>
                <a:cs typeface="Segoe UI Emoji"/>
              </a:rPr>
              <a:t> </a:t>
            </a:r>
            <a:r>
              <a:rPr dirty="0" sz="1200">
                <a:latin typeface="Segoe UI Emoji"/>
                <a:cs typeface="Segoe UI Emoji"/>
              </a:rPr>
              <a:t>a</a:t>
            </a:r>
            <a:r>
              <a:rPr dirty="0" sz="1200" spc="-110">
                <a:latin typeface="Segoe UI Emoji"/>
                <a:cs typeface="Segoe UI Emoji"/>
              </a:rPr>
              <a:t> </a:t>
            </a:r>
            <a:r>
              <a:rPr dirty="0" sz="1200">
                <a:latin typeface="Segoe UI Emoji"/>
                <a:cs typeface="Segoe UI Emoji"/>
              </a:rPr>
              <a:t>loss, </a:t>
            </a:r>
            <a:r>
              <a:rPr dirty="0" sz="1200" spc="-65" b="1">
                <a:latin typeface="Tahoma"/>
                <a:cs typeface="Tahoma"/>
              </a:rPr>
              <a:t>SK</a:t>
            </a:r>
            <a:r>
              <a:rPr dirty="0" sz="1200" spc="-90" b="1">
                <a:latin typeface="Tahoma"/>
                <a:cs typeface="Tahoma"/>
              </a:rPr>
              <a:t> </a:t>
            </a:r>
            <a:r>
              <a:rPr dirty="0" sz="1200" spc="-60" b="1">
                <a:latin typeface="Tahoma"/>
                <a:cs typeface="Tahoma"/>
              </a:rPr>
              <a:t>ON</a:t>
            </a:r>
            <a:r>
              <a:rPr dirty="0" sz="1200" spc="-45" b="1">
                <a:latin typeface="Tahoma"/>
                <a:cs typeface="Tahoma"/>
              </a:rPr>
              <a:t> </a:t>
            </a:r>
            <a:r>
              <a:rPr dirty="0" sz="1200" spc="-75" b="1">
                <a:latin typeface="Tahoma"/>
                <a:cs typeface="Tahoma"/>
              </a:rPr>
              <a:t>became</a:t>
            </a:r>
            <a:r>
              <a:rPr dirty="0" sz="1200" spc="10" b="1">
                <a:latin typeface="Tahoma"/>
                <a:cs typeface="Tahoma"/>
              </a:rPr>
              <a:t> </a:t>
            </a:r>
            <a:r>
              <a:rPr dirty="0" sz="1200" spc="-70" b="1">
                <a:latin typeface="Tahoma"/>
                <a:cs typeface="Tahoma"/>
              </a:rPr>
              <a:t>profitable</a:t>
            </a:r>
            <a:r>
              <a:rPr dirty="0" sz="1200" spc="-80" b="1">
                <a:latin typeface="Tahoma"/>
                <a:cs typeface="Tahoma"/>
              </a:rPr>
              <a:t> </a:t>
            </a:r>
            <a:r>
              <a:rPr dirty="0" sz="1200" spc="-90" b="1">
                <a:latin typeface="Tahoma"/>
                <a:cs typeface="Tahoma"/>
              </a:rPr>
              <a:t>for</a:t>
            </a:r>
            <a:r>
              <a:rPr dirty="0" sz="1200" spc="10" b="1">
                <a:latin typeface="Tahoma"/>
                <a:cs typeface="Tahoma"/>
              </a:rPr>
              <a:t> </a:t>
            </a:r>
            <a:r>
              <a:rPr dirty="0" sz="1200" spc="-75" b="1">
                <a:latin typeface="Tahoma"/>
                <a:cs typeface="Tahoma"/>
              </a:rPr>
              <a:t>the</a:t>
            </a:r>
            <a:r>
              <a:rPr dirty="0" sz="1200" spc="-80" b="1">
                <a:latin typeface="Tahoma"/>
                <a:cs typeface="Tahoma"/>
              </a:rPr>
              <a:t> </a:t>
            </a:r>
            <a:r>
              <a:rPr dirty="0" sz="1200" spc="-10" b="1">
                <a:latin typeface="Tahoma"/>
                <a:cs typeface="Tahoma"/>
              </a:rPr>
              <a:t>first </a:t>
            </a:r>
            <a:r>
              <a:rPr dirty="0" sz="1200" spc="-80" b="1">
                <a:latin typeface="Tahoma"/>
                <a:cs typeface="Tahoma"/>
              </a:rPr>
              <a:t>time</a:t>
            </a:r>
            <a:r>
              <a:rPr dirty="0" sz="1200" spc="-100" b="1">
                <a:latin typeface="Tahoma"/>
                <a:cs typeface="Tahoma"/>
              </a:rPr>
              <a:t> </a:t>
            </a:r>
            <a:r>
              <a:rPr dirty="0" sz="1200" spc="-40" b="1">
                <a:latin typeface="Tahoma"/>
                <a:cs typeface="Tahoma"/>
              </a:rPr>
              <a:t>in</a:t>
            </a:r>
            <a:r>
              <a:rPr dirty="0" sz="1200" spc="-125" b="1">
                <a:latin typeface="Tahoma"/>
                <a:cs typeface="Tahoma"/>
              </a:rPr>
              <a:t> </a:t>
            </a:r>
            <a:r>
              <a:rPr dirty="0" sz="1200" spc="-85" b="1">
                <a:latin typeface="Tahoma"/>
                <a:cs typeface="Tahoma"/>
              </a:rPr>
              <a:t>Q3</a:t>
            </a:r>
            <a:r>
              <a:rPr dirty="0" sz="1200" spc="-70" b="1">
                <a:latin typeface="Tahoma"/>
                <a:cs typeface="Tahoma"/>
              </a:rPr>
              <a:t> </a:t>
            </a:r>
            <a:r>
              <a:rPr dirty="0" sz="1200" spc="-90" b="1">
                <a:latin typeface="Tahoma"/>
                <a:cs typeface="Tahoma"/>
              </a:rPr>
              <a:t>2024</a:t>
            </a:r>
            <a:r>
              <a:rPr dirty="0" sz="1200" spc="-90">
                <a:latin typeface="Segoe UI Emoji"/>
                <a:cs typeface="Segoe UI Emoji"/>
              </a:rPr>
              <a:t>,</a:t>
            </a:r>
            <a:r>
              <a:rPr dirty="0" sz="1200" spc="-45">
                <a:latin typeface="Segoe UI Emoji"/>
                <a:cs typeface="Segoe UI Emoji"/>
              </a:rPr>
              <a:t> </a:t>
            </a:r>
            <a:r>
              <a:rPr dirty="0" sz="1200" spc="-35">
                <a:latin typeface="Segoe UI Emoji"/>
                <a:cs typeface="Segoe UI Emoji"/>
              </a:rPr>
              <a:t>marking</a:t>
            </a:r>
            <a:r>
              <a:rPr dirty="0" sz="1200" spc="-65">
                <a:latin typeface="Segoe UI Emoji"/>
                <a:cs typeface="Segoe UI Emoji"/>
              </a:rPr>
              <a:t> </a:t>
            </a:r>
            <a:r>
              <a:rPr dirty="0" sz="1200">
                <a:latin typeface="Segoe UI Emoji"/>
                <a:cs typeface="Segoe UI Emoji"/>
              </a:rPr>
              <a:t>a</a:t>
            </a:r>
            <a:r>
              <a:rPr dirty="0" sz="1200" spc="-35">
                <a:latin typeface="Segoe UI Emoji"/>
                <a:cs typeface="Segoe UI Emoji"/>
              </a:rPr>
              <a:t> </a:t>
            </a:r>
            <a:r>
              <a:rPr dirty="0" sz="1200" spc="-10">
                <a:latin typeface="Segoe UI Emoji"/>
                <a:cs typeface="Segoe UI Emoji"/>
              </a:rPr>
              <a:t>significant</a:t>
            </a:r>
            <a:r>
              <a:rPr dirty="0" sz="1200" spc="-15">
                <a:latin typeface="Segoe UI Emoji"/>
                <a:cs typeface="Segoe UI Emoji"/>
              </a:rPr>
              <a:t> </a:t>
            </a:r>
            <a:r>
              <a:rPr dirty="0" sz="1200" spc="-10">
                <a:latin typeface="Segoe UI Emoji"/>
                <a:cs typeface="Segoe UI Emoji"/>
              </a:rPr>
              <a:t>milestone</a:t>
            </a:r>
            <a:r>
              <a:rPr dirty="0" sz="1200" spc="-30">
                <a:latin typeface="Segoe UI Emoji"/>
                <a:cs typeface="Segoe UI Emoji"/>
              </a:rPr>
              <a:t> </a:t>
            </a:r>
            <a:r>
              <a:rPr dirty="0" sz="1200" spc="-10">
                <a:latin typeface="Segoe UI Emoji"/>
                <a:cs typeface="Segoe UI Emoji"/>
              </a:rPr>
              <a:t>in</a:t>
            </a:r>
            <a:r>
              <a:rPr dirty="0" sz="1200" spc="-70">
                <a:latin typeface="Segoe UI Emoji"/>
                <a:cs typeface="Segoe UI Emoji"/>
              </a:rPr>
              <a:t> </a:t>
            </a:r>
            <a:r>
              <a:rPr dirty="0" sz="1200">
                <a:latin typeface="Segoe UI Emoji"/>
                <a:cs typeface="Segoe UI Emoji"/>
              </a:rPr>
              <a:t>its</a:t>
            </a:r>
            <a:r>
              <a:rPr dirty="0" sz="1200" spc="-60">
                <a:latin typeface="Segoe UI Emoji"/>
                <a:cs typeface="Segoe UI Emoji"/>
              </a:rPr>
              <a:t> </a:t>
            </a:r>
            <a:r>
              <a:rPr dirty="0" sz="1200">
                <a:latin typeface="Segoe UI Emoji"/>
                <a:cs typeface="Segoe UI Emoji"/>
              </a:rPr>
              <a:t>financial</a:t>
            </a:r>
            <a:r>
              <a:rPr dirty="0" sz="1200" spc="-95">
                <a:latin typeface="Segoe UI Emoji"/>
                <a:cs typeface="Segoe UI Emoji"/>
              </a:rPr>
              <a:t> </a:t>
            </a:r>
            <a:r>
              <a:rPr dirty="0" sz="1200" spc="-10">
                <a:latin typeface="Segoe UI Emoji"/>
                <a:cs typeface="Segoe UI Emoji"/>
              </a:rPr>
              <a:t>performance.</a:t>
            </a:r>
            <a:endParaRPr sz="1200">
              <a:latin typeface="Segoe UI Emoji"/>
              <a:cs typeface="Segoe UI Emoji"/>
            </a:endParaRPr>
          </a:p>
        </p:txBody>
      </p:sp>
      <p:sp>
        <p:nvSpPr>
          <p:cNvPr id="44" name="object 44" descr=""/>
          <p:cNvSpPr txBox="1"/>
          <p:nvPr/>
        </p:nvSpPr>
        <p:spPr>
          <a:xfrm>
            <a:off x="1152525" y="5324475"/>
            <a:ext cx="10248900" cy="876300"/>
          </a:xfrm>
          <a:prstGeom prst="rect">
            <a:avLst/>
          </a:prstGeom>
          <a:solidFill>
            <a:srgbClr val="F8DD01"/>
          </a:solidFill>
          <a:ln w="19050">
            <a:solidFill>
              <a:srgbClr val="CF152C"/>
            </a:solidFill>
          </a:ln>
        </p:spPr>
        <p:txBody>
          <a:bodyPr wrap="square" lIns="0" tIns="635" rIns="0" bIns="0" rtlCol="0" vert="horz">
            <a:spAutoFit/>
          </a:bodyPr>
          <a:lstStyle/>
          <a:p>
            <a:pPr algn="ctr" marL="9525">
              <a:lnSpc>
                <a:spcPct val="100000"/>
              </a:lnSpc>
              <a:spcBef>
                <a:spcPts val="5"/>
              </a:spcBef>
            </a:pPr>
            <a:r>
              <a:rPr dirty="0" sz="1400" spc="-20">
                <a:latin typeface="Segoe UI Emoji"/>
                <a:cs typeface="Segoe UI Emoji"/>
              </a:rPr>
              <a:t>Given</a:t>
            </a:r>
            <a:r>
              <a:rPr dirty="0" sz="1400" spc="-80">
                <a:latin typeface="Segoe UI Emoji"/>
                <a:cs typeface="Segoe UI Emoji"/>
              </a:rPr>
              <a:t> </a:t>
            </a:r>
            <a:r>
              <a:rPr dirty="0" sz="1400">
                <a:latin typeface="Segoe UI Emoji"/>
                <a:cs typeface="Segoe UI Emoji"/>
              </a:rPr>
              <a:t>SK</a:t>
            </a:r>
            <a:r>
              <a:rPr dirty="0" sz="1400" spc="-20">
                <a:latin typeface="Segoe UI Emoji"/>
                <a:cs typeface="Segoe UI Emoji"/>
              </a:rPr>
              <a:t> </a:t>
            </a:r>
            <a:r>
              <a:rPr dirty="0" sz="1400" spc="-10">
                <a:latin typeface="Segoe UI Emoji"/>
                <a:cs typeface="Segoe UI Emoji"/>
              </a:rPr>
              <a:t>ON’s</a:t>
            </a:r>
            <a:r>
              <a:rPr dirty="0" sz="1400" spc="-95">
                <a:latin typeface="Segoe UI Emoji"/>
                <a:cs typeface="Segoe UI Emoji"/>
              </a:rPr>
              <a:t> </a:t>
            </a:r>
            <a:r>
              <a:rPr dirty="0" sz="1400" spc="-60" b="1">
                <a:latin typeface="Tahoma"/>
                <a:cs typeface="Tahoma"/>
              </a:rPr>
              <a:t>historical</a:t>
            </a:r>
            <a:r>
              <a:rPr dirty="0" sz="1400" spc="-114" b="1">
                <a:latin typeface="Tahoma"/>
                <a:cs typeface="Tahoma"/>
              </a:rPr>
              <a:t> </a:t>
            </a:r>
            <a:r>
              <a:rPr dirty="0" sz="1400" spc="-70" b="1">
                <a:latin typeface="Tahoma"/>
                <a:cs typeface="Tahoma"/>
              </a:rPr>
              <a:t>unprofitability</a:t>
            </a:r>
            <a:r>
              <a:rPr dirty="0" sz="1400" spc="-70">
                <a:latin typeface="Segoe UI Emoji"/>
                <a:cs typeface="Segoe UI Emoji"/>
              </a:rPr>
              <a:t>,</a:t>
            </a:r>
            <a:r>
              <a:rPr dirty="0" sz="1400" spc="-75">
                <a:latin typeface="Segoe UI Emoji"/>
                <a:cs typeface="Segoe UI Emoji"/>
              </a:rPr>
              <a:t> </a:t>
            </a:r>
            <a:r>
              <a:rPr dirty="0" sz="1400" spc="-10">
                <a:latin typeface="Segoe UI Emoji"/>
                <a:cs typeface="Segoe UI Emoji"/>
              </a:rPr>
              <a:t>Ferrari</a:t>
            </a:r>
            <a:r>
              <a:rPr dirty="0" sz="1400" spc="-85">
                <a:latin typeface="Segoe UI Emoji"/>
                <a:cs typeface="Segoe UI Emoji"/>
              </a:rPr>
              <a:t> </a:t>
            </a:r>
            <a:r>
              <a:rPr dirty="0" sz="1400">
                <a:latin typeface="Segoe UI Emoji"/>
                <a:cs typeface="Segoe UI Emoji"/>
              </a:rPr>
              <a:t>can</a:t>
            </a:r>
            <a:r>
              <a:rPr dirty="0" sz="1400" spc="-80">
                <a:latin typeface="Segoe UI Emoji"/>
                <a:cs typeface="Segoe UI Emoji"/>
              </a:rPr>
              <a:t> </a:t>
            </a:r>
            <a:r>
              <a:rPr dirty="0" sz="1400" spc="-45">
                <a:latin typeface="Segoe UI Emoji"/>
                <a:cs typeface="Segoe UI Emoji"/>
              </a:rPr>
              <a:t>negotiate</a:t>
            </a:r>
            <a:r>
              <a:rPr dirty="0" sz="1400" spc="-35">
                <a:latin typeface="Segoe UI Emoji"/>
                <a:cs typeface="Segoe UI Emoji"/>
              </a:rPr>
              <a:t> </a:t>
            </a:r>
            <a:r>
              <a:rPr dirty="0" sz="1400">
                <a:latin typeface="Segoe UI Emoji"/>
                <a:cs typeface="Segoe UI Emoji"/>
              </a:rPr>
              <a:t>a</a:t>
            </a:r>
            <a:r>
              <a:rPr dirty="0" sz="1400" spc="-45">
                <a:latin typeface="Segoe UI Emoji"/>
                <a:cs typeface="Segoe UI Emoji"/>
              </a:rPr>
              <a:t> </a:t>
            </a:r>
            <a:r>
              <a:rPr dirty="0" sz="1400" spc="-25">
                <a:latin typeface="Segoe UI Emoji"/>
                <a:cs typeface="Segoe UI Emoji"/>
              </a:rPr>
              <a:t>lower</a:t>
            </a:r>
            <a:r>
              <a:rPr dirty="0" sz="1400" spc="-70">
                <a:latin typeface="Segoe UI Emoji"/>
                <a:cs typeface="Segoe UI Emoji"/>
              </a:rPr>
              <a:t> </a:t>
            </a:r>
            <a:r>
              <a:rPr dirty="0" sz="1400">
                <a:latin typeface="Segoe UI Emoji"/>
                <a:cs typeface="Segoe UI Emoji"/>
              </a:rPr>
              <a:t>acquisition</a:t>
            </a:r>
            <a:r>
              <a:rPr dirty="0" sz="1400" spc="-75">
                <a:latin typeface="Segoe UI Emoji"/>
                <a:cs typeface="Segoe UI Emoji"/>
              </a:rPr>
              <a:t> </a:t>
            </a:r>
            <a:r>
              <a:rPr dirty="0" sz="1400">
                <a:latin typeface="Segoe UI Emoji"/>
                <a:cs typeface="Segoe UI Emoji"/>
              </a:rPr>
              <a:t>value</a:t>
            </a:r>
            <a:r>
              <a:rPr dirty="0" sz="1400" spc="-130">
                <a:latin typeface="Segoe UI Emoji"/>
                <a:cs typeface="Segoe UI Emoji"/>
              </a:rPr>
              <a:t> </a:t>
            </a:r>
            <a:r>
              <a:rPr dirty="0" sz="1400">
                <a:latin typeface="Segoe UI Emoji"/>
                <a:cs typeface="Segoe UI Emoji"/>
              </a:rPr>
              <a:t>at</a:t>
            </a:r>
            <a:r>
              <a:rPr dirty="0" sz="1400" spc="-50">
                <a:latin typeface="Segoe UI Emoji"/>
                <a:cs typeface="Segoe UI Emoji"/>
              </a:rPr>
              <a:t> </a:t>
            </a:r>
            <a:r>
              <a:rPr dirty="0" sz="1400">
                <a:latin typeface="Segoe UI Emoji"/>
                <a:cs typeface="Segoe UI Emoji"/>
              </a:rPr>
              <a:t>a </a:t>
            </a:r>
            <a:r>
              <a:rPr dirty="0" sz="1400" spc="-90" b="1">
                <a:latin typeface="Tahoma"/>
                <a:cs typeface="Tahoma"/>
              </a:rPr>
              <a:t>more</a:t>
            </a:r>
            <a:r>
              <a:rPr dirty="0" sz="1400" spc="-120" b="1">
                <a:latin typeface="Tahoma"/>
                <a:cs typeface="Tahoma"/>
              </a:rPr>
              <a:t> </a:t>
            </a:r>
            <a:r>
              <a:rPr dirty="0" sz="1400" spc="-90" b="1">
                <a:latin typeface="Tahoma"/>
                <a:cs typeface="Tahoma"/>
              </a:rPr>
              <a:t>favorable</a:t>
            </a:r>
            <a:r>
              <a:rPr dirty="0" sz="1400" spc="-110" b="1">
                <a:latin typeface="Tahoma"/>
                <a:cs typeface="Tahoma"/>
              </a:rPr>
              <a:t> </a:t>
            </a:r>
            <a:r>
              <a:rPr dirty="0" sz="1400" spc="-10" b="1">
                <a:latin typeface="Tahoma"/>
                <a:cs typeface="Tahoma"/>
              </a:rPr>
              <a:t>multiple</a:t>
            </a:r>
            <a:r>
              <a:rPr dirty="0" sz="1400" spc="-10">
                <a:latin typeface="Segoe UI Emoji"/>
                <a:cs typeface="Segoe UI Emoji"/>
              </a:rPr>
              <a:t>.</a:t>
            </a:r>
            <a:endParaRPr sz="1400">
              <a:latin typeface="Segoe UI Emoji"/>
              <a:cs typeface="Segoe UI Emoji"/>
            </a:endParaRPr>
          </a:p>
          <a:p>
            <a:pPr algn="ctr" marL="528955" marR="514984">
              <a:lnSpc>
                <a:spcPts val="1650"/>
              </a:lnSpc>
              <a:spcBef>
                <a:spcPts val="1780"/>
              </a:spcBef>
            </a:pPr>
            <a:r>
              <a:rPr dirty="0" sz="1400">
                <a:latin typeface="Segoe UI Emoji"/>
                <a:cs typeface="Segoe UI Emoji"/>
              </a:rPr>
              <a:t>SK</a:t>
            </a:r>
            <a:r>
              <a:rPr dirty="0" sz="1400" spc="-114">
                <a:latin typeface="Segoe UI Emoji"/>
                <a:cs typeface="Segoe UI Emoji"/>
              </a:rPr>
              <a:t> </a:t>
            </a:r>
            <a:r>
              <a:rPr dirty="0" sz="1400" spc="-10">
                <a:latin typeface="Segoe UI Emoji"/>
                <a:cs typeface="Segoe UI Emoji"/>
              </a:rPr>
              <a:t>ON’s</a:t>
            </a:r>
            <a:r>
              <a:rPr dirty="0" sz="1400" spc="-105">
                <a:latin typeface="Segoe UI Emoji"/>
                <a:cs typeface="Segoe UI Emoji"/>
              </a:rPr>
              <a:t> </a:t>
            </a:r>
            <a:r>
              <a:rPr dirty="0" sz="1400" spc="-100" b="1">
                <a:latin typeface="Tahoma"/>
                <a:cs typeface="Tahoma"/>
              </a:rPr>
              <a:t>strong</a:t>
            </a:r>
            <a:r>
              <a:rPr dirty="0" sz="1400" spc="-50" b="1">
                <a:latin typeface="Tahoma"/>
                <a:cs typeface="Tahoma"/>
              </a:rPr>
              <a:t> </a:t>
            </a:r>
            <a:r>
              <a:rPr dirty="0" sz="1400" spc="-135" b="1">
                <a:latin typeface="Tahoma"/>
                <a:cs typeface="Tahoma"/>
              </a:rPr>
              <a:t>growth</a:t>
            </a:r>
            <a:r>
              <a:rPr dirty="0" sz="1400" spc="-75" b="1">
                <a:latin typeface="Tahoma"/>
                <a:cs typeface="Tahoma"/>
              </a:rPr>
              <a:t> </a:t>
            </a:r>
            <a:r>
              <a:rPr dirty="0" sz="1400" spc="-95" b="1">
                <a:latin typeface="Tahoma"/>
                <a:cs typeface="Tahoma"/>
              </a:rPr>
              <a:t>trajectory</a:t>
            </a:r>
            <a:r>
              <a:rPr dirty="0" sz="1400" spc="-60" b="1">
                <a:latin typeface="Tahoma"/>
                <a:cs typeface="Tahoma"/>
              </a:rPr>
              <a:t> </a:t>
            </a:r>
            <a:r>
              <a:rPr dirty="0" sz="1400" spc="-10">
                <a:latin typeface="Segoe UI Emoji"/>
                <a:cs typeface="Segoe UI Emoji"/>
              </a:rPr>
              <a:t>and</a:t>
            </a:r>
            <a:r>
              <a:rPr dirty="0" sz="1400" spc="-15">
                <a:latin typeface="Segoe UI Emoji"/>
                <a:cs typeface="Segoe UI Emoji"/>
              </a:rPr>
              <a:t> </a:t>
            </a:r>
            <a:r>
              <a:rPr dirty="0" sz="1400" spc="-10">
                <a:latin typeface="Segoe UI Emoji"/>
                <a:cs typeface="Segoe UI Emoji"/>
              </a:rPr>
              <a:t>recent</a:t>
            </a:r>
            <a:r>
              <a:rPr dirty="0" sz="1400" spc="-25">
                <a:latin typeface="Segoe UI Emoji"/>
                <a:cs typeface="Segoe UI Emoji"/>
              </a:rPr>
              <a:t> </a:t>
            </a:r>
            <a:r>
              <a:rPr dirty="0" sz="1400" spc="-65" b="1">
                <a:latin typeface="Tahoma"/>
                <a:cs typeface="Tahoma"/>
              </a:rPr>
              <a:t>shift</a:t>
            </a:r>
            <a:r>
              <a:rPr dirty="0" sz="1400" spc="-140" b="1">
                <a:latin typeface="Tahoma"/>
                <a:cs typeface="Tahoma"/>
              </a:rPr>
              <a:t> </a:t>
            </a:r>
            <a:r>
              <a:rPr dirty="0" sz="1400" spc="-65" b="1">
                <a:latin typeface="Tahoma"/>
                <a:cs typeface="Tahoma"/>
              </a:rPr>
              <a:t>to</a:t>
            </a:r>
            <a:r>
              <a:rPr dirty="0" sz="1400" spc="-60" b="1">
                <a:latin typeface="Tahoma"/>
                <a:cs typeface="Tahoma"/>
              </a:rPr>
              <a:t> </a:t>
            </a:r>
            <a:r>
              <a:rPr dirty="0" sz="1400" spc="-85" b="1">
                <a:latin typeface="Tahoma"/>
                <a:cs typeface="Tahoma"/>
              </a:rPr>
              <a:t>profitability</a:t>
            </a:r>
            <a:r>
              <a:rPr dirty="0" sz="1400" spc="-50" b="1">
                <a:latin typeface="Tahoma"/>
                <a:cs typeface="Tahoma"/>
              </a:rPr>
              <a:t> </a:t>
            </a:r>
            <a:r>
              <a:rPr dirty="0" sz="1400" spc="-25">
                <a:latin typeface="Segoe UI Emoji"/>
                <a:cs typeface="Segoe UI Emoji"/>
              </a:rPr>
              <a:t>present</a:t>
            </a:r>
            <a:r>
              <a:rPr dirty="0" sz="1400" spc="-55">
                <a:latin typeface="Segoe UI Emoji"/>
                <a:cs typeface="Segoe UI Emoji"/>
              </a:rPr>
              <a:t> </a:t>
            </a:r>
            <a:r>
              <a:rPr dirty="0" sz="1400">
                <a:latin typeface="Segoe UI Emoji"/>
                <a:cs typeface="Segoe UI Emoji"/>
              </a:rPr>
              <a:t>a</a:t>
            </a:r>
            <a:r>
              <a:rPr dirty="0" sz="1400" spc="-55">
                <a:latin typeface="Segoe UI Emoji"/>
                <a:cs typeface="Segoe UI Emoji"/>
              </a:rPr>
              <a:t> </a:t>
            </a:r>
            <a:r>
              <a:rPr dirty="0" sz="1400" spc="-20">
                <a:latin typeface="Segoe UI Emoji"/>
                <a:cs typeface="Segoe UI Emoji"/>
              </a:rPr>
              <a:t>strategic</a:t>
            </a:r>
            <a:r>
              <a:rPr dirty="0" sz="1400" spc="-130">
                <a:latin typeface="Segoe UI Emoji"/>
                <a:cs typeface="Segoe UI Emoji"/>
              </a:rPr>
              <a:t> </a:t>
            </a:r>
            <a:r>
              <a:rPr dirty="0" sz="1400" spc="-40">
                <a:latin typeface="Segoe UI Emoji"/>
                <a:cs typeface="Segoe UI Emoji"/>
              </a:rPr>
              <a:t>opportunity</a:t>
            </a:r>
            <a:r>
              <a:rPr dirty="0" sz="1400" spc="-10">
                <a:latin typeface="Segoe UI Emoji"/>
                <a:cs typeface="Segoe UI Emoji"/>
              </a:rPr>
              <a:t> </a:t>
            </a:r>
            <a:r>
              <a:rPr dirty="0" sz="1400" spc="-35">
                <a:latin typeface="Segoe UI Emoji"/>
                <a:cs typeface="Segoe UI Emoji"/>
              </a:rPr>
              <a:t>for</a:t>
            </a:r>
            <a:r>
              <a:rPr dirty="0" sz="1400" spc="-75">
                <a:latin typeface="Segoe UI Emoji"/>
                <a:cs typeface="Segoe UI Emoji"/>
              </a:rPr>
              <a:t> </a:t>
            </a:r>
            <a:r>
              <a:rPr dirty="0" sz="1400" spc="-25">
                <a:latin typeface="Segoe UI Emoji"/>
                <a:cs typeface="Segoe UI Emoji"/>
              </a:rPr>
              <a:t>Ferrari</a:t>
            </a:r>
            <a:r>
              <a:rPr dirty="0" sz="1400" spc="-90">
                <a:latin typeface="Segoe UI Emoji"/>
                <a:cs typeface="Segoe UI Emoji"/>
              </a:rPr>
              <a:t> </a:t>
            </a:r>
            <a:r>
              <a:rPr dirty="0" sz="1400" spc="-45">
                <a:latin typeface="Segoe UI Emoji"/>
                <a:cs typeface="Segoe UI Emoji"/>
              </a:rPr>
              <a:t>to</a:t>
            </a:r>
            <a:r>
              <a:rPr dirty="0" sz="1400" spc="-85">
                <a:latin typeface="Segoe UI Emoji"/>
                <a:cs typeface="Segoe UI Emoji"/>
              </a:rPr>
              <a:t> </a:t>
            </a:r>
            <a:r>
              <a:rPr dirty="0" sz="1400" spc="-25">
                <a:latin typeface="Segoe UI Emoji"/>
                <a:cs typeface="Segoe UI Emoji"/>
              </a:rPr>
              <a:t>expand</a:t>
            </a:r>
            <a:r>
              <a:rPr dirty="0" sz="1400" spc="-100">
                <a:latin typeface="Segoe UI Emoji"/>
                <a:cs typeface="Segoe UI Emoji"/>
              </a:rPr>
              <a:t> </a:t>
            </a:r>
            <a:r>
              <a:rPr dirty="0" sz="1400" spc="-25">
                <a:latin typeface="Segoe UI Emoji"/>
                <a:cs typeface="Segoe UI Emoji"/>
              </a:rPr>
              <a:t>its </a:t>
            </a:r>
            <a:r>
              <a:rPr dirty="0" sz="1400">
                <a:latin typeface="Segoe UI Emoji"/>
                <a:cs typeface="Segoe UI Emoji"/>
              </a:rPr>
              <a:t>capabilities</a:t>
            </a:r>
            <a:r>
              <a:rPr dirty="0" sz="1400" spc="-55">
                <a:latin typeface="Segoe UI Emoji"/>
                <a:cs typeface="Segoe UI Emoji"/>
              </a:rPr>
              <a:t> </a:t>
            </a:r>
            <a:r>
              <a:rPr dirty="0" sz="1400" spc="-25">
                <a:latin typeface="Segoe UI Emoji"/>
                <a:cs typeface="Segoe UI Emoji"/>
              </a:rPr>
              <a:t>and</a:t>
            </a:r>
            <a:r>
              <a:rPr dirty="0" sz="1400" spc="-90">
                <a:latin typeface="Segoe UI Emoji"/>
                <a:cs typeface="Segoe UI Emoji"/>
              </a:rPr>
              <a:t> </a:t>
            </a:r>
            <a:r>
              <a:rPr dirty="0" sz="1400" spc="-10">
                <a:latin typeface="Segoe UI Emoji"/>
                <a:cs typeface="Segoe UI Emoji"/>
              </a:rPr>
              <a:t>meet</a:t>
            </a:r>
            <a:r>
              <a:rPr dirty="0" sz="1400" spc="-50">
                <a:latin typeface="Segoe UI Emoji"/>
                <a:cs typeface="Segoe UI Emoji"/>
              </a:rPr>
              <a:t> </a:t>
            </a:r>
            <a:r>
              <a:rPr dirty="0" sz="1400">
                <a:latin typeface="Segoe UI Emoji"/>
                <a:cs typeface="Segoe UI Emoji"/>
              </a:rPr>
              <a:t>its</a:t>
            </a:r>
            <a:r>
              <a:rPr dirty="0" sz="1400" spc="-55">
                <a:latin typeface="Segoe UI Emoji"/>
                <a:cs typeface="Segoe UI Emoji"/>
              </a:rPr>
              <a:t> </a:t>
            </a:r>
            <a:r>
              <a:rPr dirty="0" sz="1400" spc="-60">
                <a:latin typeface="Segoe UI Emoji"/>
                <a:cs typeface="Segoe UI Emoji"/>
              </a:rPr>
              <a:t>long-</a:t>
            </a:r>
            <a:r>
              <a:rPr dirty="0" sz="1400" spc="-20">
                <a:latin typeface="Segoe UI Emoji"/>
                <a:cs typeface="Segoe UI Emoji"/>
              </a:rPr>
              <a:t>term</a:t>
            </a:r>
            <a:r>
              <a:rPr dirty="0" sz="1400" spc="-45">
                <a:latin typeface="Segoe UI Emoji"/>
                <a:cs typeface="Segoe UI Emoji"/>
              </a:rPr>
              <a:t> </a:t>
            </a:r>
            <a:r>
              <a:rPr dirty="0" sz="1400" spc="-10">
                <a:latin typeface="Segoe UI Emoji"/>
                <a:cs typeface="Segoe UI Emoji"/>
              </a:rPr>
              <a:t>objectives</a:t>
            </a:r>
            <a:r>
              <a:rPr dirty="0" sz="1400" spc="-55">
                <a:latin typeface="Segoe UI Emoji"/>
                <a:cs typeface="Segoe UI Emoji"/>
              </a:rPr>
              <a:t> </a:t>
            </a:r>
            <a:r>
              <a:rPr dirty="0" sz="1400" spc="-30">
                <a:latin typeface="Segoe UI Emoji"/>
                <a:cs typeface="Segoe UI Emoji"/>
              </a:rPr>
              <a:t>without</a:t>
            </a:r>
            <a:r>
              <a:rPr dirty="0" sz="1400" spc="-40">
                <a:latin typeface="Segoe UI Emoji"/>
                <a:cs typeface="Segoe UI Emoji"/>
              </a:rPr>
              <a:t> </a:t>
            </a:r>
            <a:r>
              <a:rPr dirty="0" sz="1400" spc="-20">
                <a:latin typeface="Segoe UI Emoji"/>
                <a:cs typeface="Segoe UI Emoji"/>
              </a:rPr>
              <a:t>incurring</a:t>
            </a:r>
            <a:r>
              <a:rPr dirty="0" sz="1400" spc="-140">
                <a:latin typeface="Segoe UI Emoji"/>
                <a:cs typeface="Segoe UI Emoji"/>
              </a:rPr>
              <a:t> </a:t>
            </a:r>
            <a:r>
              <a:rPr dirty="0" sz="1400" spc="-10">
                <a:latin typeface="Segoe UI Emoji"/>
                <a:cs typeface="Segoe UI Emoji"/>
              </a:rPr>
              <a:t>significant</a:t>
            </a:r>
            <a:r>
              <a:rPr dirty="0" sz="1400" spc="-40">
                <a:latin typeface="Segoe UI Emoji"/>
                <a:cs typeface="Segoe UI Emoji"/>
              </a:rPr>
              <a:t> </a:t>
            </a:r>
            <a:r>
              <a:rPr dirty="0" sz="1400" spc="-10">
                <a:latin typeface="Segoe UI Emoji"/>
                <a:cs typeface="Segoe UI Emoji"/>
              </a:rPr>
              <a:t>losses.</a:t>
            </a:r>
            <a:endParaRPr sz="1400">
              <a:latin typeface="Segoe UI Emoji"/>
              <a:cs typeface="Segoe UI Emoj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3069" y="85661"/>
            <a:ext cx="4749165" cy="334645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-150"/>
              <a:t>Ferrari</a:t>
            </a:r>
            <a:r>
              <a:rPr dirty="0" spc="-235"/>
              <a:t> </a:t>
            </a:r>
            <a:r>
              <a:rPr dirty="0" spc="-85"/>
              <a:t>and</a:t>
            </a:r>
            <a:r>
              <a:rPr dirty="0" spc="-170"/>
              <a:t> </a:t>
            </a:r>
            <a:r>
              <a:rPr dirty="0"/>
              <a:t>SK</a:t>
            </a:r>
            <a:r>
              <a:rPr dirty="0" spc="-220"/>
              <a:t> </a:t>
            </a:r>
            <a:r>
              <a:rPr dirty="0" spc="-60"/>
              <a:t>On</a:t>
            </a:r>
            <a:r>
              <a:rPr dirty="0" spc="-235"/>
              <a:t> </a:t>
            </a:r>
            <a:r>
              <a:rPr dirty="0" spc="-110"/>
              <a:t>Revenue</a:t>
            </a:r>
            <a:r>
              <a:rPr dirty="0" spc="-270"/>
              <a:t> </a:t>
            </a:r>
            <a:r>
              <a:rPr dirty="0" spc="465"/>
              <a:t>s</a:t>
            </a:r>
            <a:r>
              <a:rPr dirty="0" spc="-175"/>
              <a:t> </a:t>
            </a:r>
            <a:r>
              <a:rPr dirty="0"/>
              <a:t>Cost</a:t>
            </a:r>
            <a:r>
              <a:rPr dirty="0" spc="-200"/>
              <a:t> </a:t>
            </a:r>
            <a:r>
              <a:rPr dirty="0" spc="-45"/>
              <a:t>Synergies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01425" y="76200"/>
            <a:ext cx="438150" cy="533400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6200775" y="1162050"/>
            <a:ext cx="2324100" cy="1104900"/>
          </a:xfrm>
          <a:prstGeom prst="rect">
            <a:avLst/>
          </a:prstGeom>
          <a:solidFill>
            <a:srgbClr val="000000"/>
          </a:solidFill>
          <a:ln w="3175">
            <a:solidFill>
              <a:srgbClr val="000000"/>
            </a:solidFill>
          </a:ln>
        </p:spPr>
        <p:txBody>
          <a:bodyPr wrap="square" lIns="0" tIns="133350" rIns="0" bIns="0" rtlCol="0" vert="horz">
            <a:spAutoFit/>
          </a:bodyPr>
          <a:lstStyle/>
          <a:p>
            <a:pPr marL="105410" marR="186690">
              <a:lnSpc>
                <a:spcPct val="99600"/>
              </a:lnSpc>
              <a:spcBef>
                <a:spcPts val="1050"/>
              </a:spcBef>
            </a:pPr>
            <a:r>
              <a:rPr dirty="0" sz="1100" spc="-50">
                <a:solidFill>
                  <a:srgbClr val="FFFFFF"/>
                </a:solidFill>
                <a:latin typeface="Trebuchet MS"/>
                <a:cs typeface="Trebuchet MS"/>
              </a:rPr>
              <a:t>Over</a:t>
            </a:r>
            <a:r>
              <a:rPr dirty="0" sz="1100" spc="-1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100" spc="-75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dirty="0" sz="1100" spc="-10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100" spc="-30">
                <a:solidFill>
                  <a:srgbClr val="FFFFFF"/>
                </a:solidFill>
                <a:latin typeface="Trebuchet MS"/>
                <a:cs typeface="Trebuchet MS"/>
              </a:rPr>
              <a:t>past</a:t>
            </a:r>
            <a:r>
              <a:rPr dirty="0" sz="1100" spc="-1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100">
                <a:solidFill>
                  <a:srgbClr val="FFFFFF"/>
                </a:solidFill>
                <a:latin typeface="Trebuchet MS"/>
                <a:cs typeface="Trebuchet MS"/>
              </a:rPr>
              <a:t>5</a:t>
            </a:r>
            <a:r>
              <a:rPr dirty="0" sz="1100" spc="-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100" spc="-65">
                <a:solidFill>
                  <a:srgbClr val="FFFFFF"/>
                </a:solidFill>
                <a:latin typeface="Trebuchet MS"/>
                <a:cs typeface="Trebuchet MS"/>
              </a:rPr>
              <a:t>years,</a:t>
            </a:r>
            <a:r>
              <a:rPr dirty="0" sz="1100" spc="-1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100" spc="-80">
                <a:solidFill>
                  <a:srgbClr val="FFFFFF"/>
                </a:solidFill>
                <a:latin typeface="Trebuchet MS"/>
                <a:cs typeface="Trebuchet MS"/>
              </a:rPr>
              <a:t>Ferrari </a:t>
            </a:r>
            <a:r>
              <a:rPr dirty="0" sz="1100" spc="-25">
                <a:solidFill>
                  <a:srgbClr val="FFFFFF"/>
                </a:solidFill>
                <a:latin typeface="Trebuchet MS"/>
                <a:cs typeface="Trebuchet MS"/>
              </a:rPr>
              <a:t>and </a:t>
            </a:r>
            <a:r>
              <a:rPr dirty="0" sz="1100" spc="-50">
                <a:solidFill>
                  <a:srgbClr val="FFFFFF"/>
                </a:solidFill>
                <a:latin typeface="Trebuchet MS"/>
                <a:cs typeface="Trebuchet MS"/>
              </a:rPr>
              <a:t>Pirelli's</a:t>
            </a:r>
            <a:r>
              <a:rPr dirty="0" sz="1100" spc="-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100" spc="-50">
                <a:solidFill>
                  <a:srgbClr val="FFFFFF"/>
                </a:solidFill>
                <a:latin typeface="Trebuchet MS"/>
                <a:cs typeface="Trebuchet MS"/>
              </a:rPr>
              <a:t>combined</a:t>
            </a:r>
            <a:r>
              <a:rPr dirty="0" sz="1100" spc="-1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100" spc="100">
                <a:solidFill>
                  <a:srgbClr val="FFFFFF"/>
                </a:solidFill>
                <a:latin typeface="Trebuchet MS"/>
                <a:cs typeface="Trebuchet MS"/>
              </a:rPr>
              <a:t>RsD</a:t>
            </a:r>
            <a:r>
              <a:rPr dirty="0" sz="1100" spc="-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100" spc="-10">
                <a:solidFill>
                  <a:srgbClr val="FFFFFF"/>
                </a:solidFill>
                <a:latin typeface="Trebuchet MS"/>
                <a:cs typeface="Trebuchet MS"/>
              </a:rPr>
              <a:t>Investment </a:t>
            </a:r>
            <a:r>
              <a:rPr dirty="0" sz="1100" spc="-55">
                <a:solidFill>
                  <a:srgbClr val="FFFFFF"/>
                </a:solidFill>
                <a:latin typeface="Trebuchet MS"/>
                <a:cs typeface="Trebuchet MS"/>
              </a:rPr>
              <a:t>Growth</a:t>
            </a:r>
            <a:r>
              <a:rPr dirty="0" sz="1100" spc="-1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100" spc="-85">
                <a:solidFill>
                  <a:srgbClr val="FFFFFF"/>
                </a:solidFill>
                <a:latin typeface="Trebuchet MS"/>
                <a:cs typeface="Trebuchet MS"/>
              </a:rPr>
              <a:t>rate</a:t>
            </a:r>
            <a:r>
              <a:rPr dirty="0" sz="1100" spc="-1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100">
                <a:solidFill>
                  <a:srgbClr val="FFFFFF"/>
                </a:solidFill>
                <a:latin typeface="Trebuchet MS"/>
                <a:cs typeface="Trebuchet MS"/>
              </a:rPr>
              <a:t>was</a:t>
            </a:r>
            <a:r>
              <a:rPr dirty="0" sz="1100" spc="-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100" spc="-10" b="1">
                <a:solidFill>
                  <a:srgbClr val="FFFFFF"/>
                </a:solidFill>
                <a:latin typeface="Trebuchet MS"/>
                <a:cs typeface="Trebuchet MS"/>
              </a:rPr>
              <a:t>7%.</a:t>
            </a:r>
            <a:r>
              <a:rPr dirty="0" sz="1100" spc="-5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100" spc="-55">
                <a:solidFill>
                  <a:srgbClr val="FFFFFF"/>
                </a:solidFill>
                <a:latin typeface="Trebuchet MS"/>
                <a:cs typeface="Trebuchet MS"/>
              </a:rPr>
              <a:t>Continuing</a:t>
            </a:r>
            <a:r>
              <a:rPr dirty="0" sz="1100" spc="-1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100" spc="-25">
                <a:solidFill>
                  <a:srgbClr val="FFFFFF"/>
                </a:solidFill>
                <a:latin typeface="Trebuchet MS"/>
                <a:cs typeface="Trebuchet MS"/>
              </a:rPr>
              <a:t>on </a:t>
            </a:r>
            <a:r>
              <a:rPr dirty="0" sz="1100" spc="-50">
                <a:solidFill>
                  <a:srgbClr val="FFFFFF"/>
                </a:solidFill>
                <a:latin typeface="Trebuchet MS"/>
                <a:cs typeface="Trebuchet MS"/>
              </a:rPr>
              <a:t>this </a:t>
            </a:r>
            <a:r>
              <a:rPr dirty="0" sz="1100" spc="-95">
                <a:solidFill>
                  <a:srgbClr val="FFFFFF"/>
                </a:solidFill>
                <a:latin typeface="Trebuchet MS"/>
                <a:cs typeface="Trebuchet MS"/>
              </a:rPr>
              <a:t>trajectory,</a:t>
            </a:r>
            <a:r>
              <a:rPr dirty="0" sz="1100" spc="-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100">
                <a:solidFill>
                  <a:srgbClr val="FFFFFF"/>
                </a:solidFill>
                <a:latin typeface="Trebuchet MS"/>
                <a:cs typeface="Trebuchet MS"/>
              </a:rPr>
              <a:t>2025</a:t>
            </a:r>
            <a:r>
              <a:rPr dirty="0" sz="1100" spc="-1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100">
                <a:solidFill>
                  <a:srgbClr val="FFFFFF"/>
                </a:solidFill>
                <a:latin typeface="Trebuchet MS"/>
                <a:cs typeface="Trebuchet MS"/>
              </a:rPr>
              <a:t>is</a:t>
            </a:r>
            <a:r>
              <a:rPr dirty="0" sz="1100" spc="-1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100" spc="-60">
                <a:solidFill>
                  <a:srgbClr val="FFFFFF"/>
                </a:solidFill>
                <a:latin typeface="Trebuchet MS"/>
                <a:cs typeface="Trebuchet MS"/>
              </a:rPr>
              <a:t>forecasted</a:t>
            </a:r>
            <a:r>
              <a:rPr dirty="0" sz="1100" spc="-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100" spc="-40">
                <a:solidFill>
                  <a:srgbClr val="FFFFFF"/>
                </a:solidFill>
                <a:latin typeface="Trebuchet MS"/>
                <a:cs typeface="Trebuchet MS"/>
              </a:rPr>
              <a:t>to be</a:t>
            </a:r>
            <a:r>
              <a:rPr dirty="0" sz="1100" spc="-1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100" spc="-70" b="1">
                <a:solidFill>
                  <a:srgbClr val="FFFFFF"/>
                </a:solidFill>
                <a:latin typeface="Trebuchet MS"/>
                <a:cs typeface="Trebuchet MS"/>
              </a:rPr>
              <a:t>1,381</a:t>
            </a:r>
            <a:r>
              <a:rPr dirty="0" sz="1100" spc="-9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100" spc="-25" b="1">
                <a:solidFill>
                  <a:srgbClr val="FFFFFF"/>
                </a:solidFill>
                <a:latin typeface="Trebuchet MS"/>
                <a:cs typeface="Trebuchet MS"/>
              </a:rPr>
              <a:t>Mil</a:t>
            </a:r>
            <a:r>
              <a:rPr dirty="0" sz="1100" spc="-10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100" spc="-20" b="1">
                <a:solidFill>
                  <a:srgbClr val="FFFFFF"/>
                </a:solidFill>
                <a:latin typeface="Trebuchet MS"/>
                <a:cs typeface="Trebuchet MS"/>
              </a:rPr>
              <a:t>USD.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6200775" y="2381250"/>
            <a:ext cx="2324100" cy="2038350"/>
          </a:xfrm>
          <a:prstGeom prst="rect">
            <a:avLst/>
          </a:prstGeom>
          <a:solidFill>
            <a:srgbClr val="D9D9D9"/>
          </a:solidFill>
          <a:ln w="19050">
            <a:solidFill>
              <a:srgbClr val="000000"/>
            </a:solidFill>
          </a:ln>
        </p:spPr>
        <p:txBody>
          <a:bodyPr wrap="square" lIns="0" tIns="1778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40"/>
              </a:spcBef>
            </a:pPr>
            <a:endParaRPr sz="1100">
              <a:latin typeface="Times New Roman"/>
              <a:cs typeface="Times New Roman"/>
            </a:endParaRPr>
          </a:p>
          <a:p>
            <a:pPr marL="97155" marR="80645">
              <a:lnSpc>
                <a:spcPct val="99900"/>
              </a:lnSpc>
              <a:spcBef>
                <a:spcPts val="5"/>
              </a:spcBef>
            </a:pPr>
            <a:r>
              <a:rPr dirty="0" sz="1100" spc="-80">
                <a:latin typeface="Trebuchet MS"/>
                <a:cs typeface="Trebuchet MS"/>
              </a:rPr>
              <a:t>Ferrari</a:t>
            </a:r>
            <a:r>
              <a:rPr dirty="0" sz="1100" spc="-85">
                <a:latin typeface="Trebuchet MS"/>
                <a:cs typeface="Trebuchet MS"/>
              </a:rPr>
              <a:t> </a:t>
            </a:r>
            <a:r>
              <a:rPr dirty="0" sz="1100">
                <a:latin typeface="Trebuchet MS"/>
                <a:cs typeface="Trebuchet MS"/>
              </a:rPr>
              <a:t>has</a:t>
            </a:r>
            <a:r>
              <a:rPr dirty="0" sz="1100" spc="-65">
                <a:latin typeface="Trebuchet MS"/>
                <a:cs typeface="Trebuchet MS"/>
              </a:rPr>
              <a:t> </a:t>
            </a:r>
            <a:r>
              <a:rPr dirty="0" sz="1100" spc="-60">
                <a:latin typeface="Trebuchet MS"/>
                <a:cs typeface="Trebuchet MS"/>
              </a:rPr>
              <a:t>been</a:t>
            </a:r>
            <a:r>
              <a:rPr dirty="0" sz="1100" spc="-120">
                <a:latin typeface="Trebuchet MS"/>
                <a:cs typeface="Trebuchet MS"/>
              </a:rPr>
              <a:t> </a:t>
            </a:r>
            <a:r>
              <a:rPr dirty="0" sz="1100" spc="-65">
                <a:latin typeface="Trebuchet MS"/>
                <a:cs typeface="Trebuchet MS"/>
              </a:rPr>
              <a:t>heavily</a:t>
            </a:r>
            <a:r>
              <a:rPr dirty="0" sz="1100" spc="-110">
                <a:latin typeface="Trebuchet MS"/>
                <a:cs typeface="Trebuchet MS"/>
              </a:rPr>
              <a:t> </a:t>
            </a:r>
            <a:r>
              <a:rPr dirty="0" sz="1100" spc="-65">
                <a:latin typeface="Trebuchet MS"/>
                <a:cs typeface="Trebuchet MS"/>
              </a:rPr>
              <a:t>investing</a:t>
            </a:r>
            <a:r>
              <a:rPr dirty="0" sz="1100" spc="-35">
                <a:latin typeface="Trebuchet MS"/>
                <a:cs typeface="Trebuchet MS"/>
              </a:rPr>
              <a:t> </a:t>
            </a:r>
            <a:r>
              <a:rPr dirty="0" sz="1100" spc="-25">
                <a:latin typeface="Trebuchet MS"/>
                <a:cs typeface="Trebuchet MS"/>
              </a:rPr>
              <a:t>in </a:t>
            </a:r>
            <a:r>
              <a:rPr dirty="0" sz="1100" spc="-65">
                <a:latin typeface="Trebuchet MS"/>
                <a:cs typeface="Trebuchet MS"/>
              </a:rPr>
              <a:t>features</a:t>
            </a:r>
            <a:r>
              <a:rPr dirty="0" sz="1100" spc="-75">
                <a:latin typeface="Trebuchet MS"/>
                <a:cs typeface="Trebuchet MS"/>
              </a:rPr>
              <a:t> </a:t>
            </a:r>
            <a:r>
              <a:rPr dirty="0" sz="1100" spc="-85">
                <a:latin typeface="Trebuchet MS"/>
                <a:cs typeface="Trebuchet MS"/>
              </a:rPr>
              <a:t>to</a:t>
            </a:r>
            <a:r>
              <a:rPr dirty="0" sz="1100" spc="-55">
                <a:latin typeface="Trebuchet MS"/>
                <a:cs typeface="Trebuchet MS"/>
              </a:rPr>
              <a:t> </a:t>
            </a:r>
            <a:r>
              <a:rPr dirty="0" sz="1100" spc="-50">
                <a:latin typeface="Trebuchet MS"/>
                <a:cs typeface="Trebuchet MS"/>
              </a:rPr>
              <a:t>enhance</a:t>
            </a:r>
            <a:r>
              <a:rPr dirty="0" sz="1100" spc="-110">
                <a:latin typeface="Trebuchet MS"/>
                <a:cs typeface="Trebuchet MS"/>
              </a:rPr>
              <a:t> </a:t>
            </a:r>
            <a:r>
              <a:rPr dirty="0" sz="1100" spc="-70">
                <a:latin typeface="Trebuchet MS"/>
                <a:cs typeface="Trebuchet MS"/>
              </a:rPr>
              <a:t>the</a:t>
            </a:r>
            <a:r>
              <a:rPr dirty="0" sz="1100" spc="-114">
                <a:latin typeface="Trebuchet MS"/>
                <a:cs typeface="Trebuchet MS"/>
              </a:rPr>
              <a:t> </a:t>
            </a:r>
            <a:r>
              <a:rPr dirty="0" sz="1100" spc="-25">
                <a:latin typeface="Trebuchet MS"/>
                <a:cs typeface="Trebuchet MS"/>
              </a:rPr>
              <a:t>EV </a:t>
            </a:r>
            <a:r>
              <a:rPr dirty="0" sz="1100" spc="-70">
                <a:latin typeface="Trebuchet MS"/>
                <a:cs typeface="Trebuchet MS"/>
              </a:rPr>
              <a:t>development</a:t>
            </a:r>
            <a:r>
              <a:rPr dirty="0" sz="1100" spc="-25">
                <a:latin typeface="Trebuchet MS"/>
                <a:cs typeface="Trebuchet MS"/>
              </a:rPr>
              <a:t> </a:t>
            </a:r>
            <a:r>
              <a:rPr dirty="0" sz="1100" spc="-90">
                <a:latin typeface="Trebuchet MS"/>
                <a:cs typeface="Trebuchet MS"/>
              </a:rPr>
              <a:t>of</a:t>
            </a:r>
            <a:r>
              <a:rPr dirty="0" sz="1100" spc="-85">
                <a:latin typeface="Trebuchet MS"/>
                <a:cs typeface="Trebuchet MS"/>
              </a:rPr>
              <a:t> </a:t>
            </a:r>
            <a:r>
              <a:rPr dirty="0" sz="1100" spc="-70">
                <a:latin typeface="Trebuchet MS"/>
                <a:cs typeface="Trebuchet MS"/>
              </a:rPr>
              <a:t>their</a:t>
            </a:r>
            <a:r>
              <a:rPr dirty="0" sz="1100" spc="-120">
                <a:latin typeface="Trebuchet MS"/>
                <a:cs typeface="Trebuchet MS"/>
              </a:rPr>
              <a:t> </a:t>
            </a:r>
            <a:r>
              <a:rPr dirty="0" sz="1100" spc="-60">
                <a:latin typeface="Trebuchet MS"/>
                <a:cs typeface="Trebuchet MS"/>
              </a:rPr>
              <a:t>offerings</a:t>
            </a:r>
            <a:r>
              <a:rPr dirty="0" sz="1100" spc="-150">
                <a:latin typeface="Trebuchet MS"/>
                <a:cs typeface="Trebuchet MS"/>
              </a:rPr>
              <a:t> </a:t>
            </a:r>
            <a:r>
              <a:rPr dirty="0" sz="1100" spc="-45">
                <a:latin typeface="Trebuchet MS"/>
                <a:cs typeface="Trebuchet MS"/>
              </a:rPr>
              <a:t>to</a:t>
            </a:r>
            <a:r>
              <a:rPr dirty="0" sz="1100" spc="-120">
                <a:latin typeface="Trebuchet MS"/>
                <a:cs typeface="Trebuchet MS"/>
              </a:rPr>
              <a:t> </a:t>
            </a:r>
            <a:r>
              <a:rPr dirty="0" sz="1100" spc="-55">
                <a:latin typeface="Trebuchet MS"/>
                <a:cs typeface="Trebuchet MS"/>
              </a:rPr>
              <a:t>meet </a:t>
            </a:r>
            <a:r>
              <a:rPr dirty="0" sz="1100" spc="-80">
                <a:latin typeface="Trebuchet MS"/>
                <a:cs typeface="Trebuchet MS"/>
              </a:rPr>
              <a:t>their</a:t>
            </a:r>
            <a:r>
              <a:rPr dirty="0" sz="1100" spc="-50">
                <a:latin typeface="Trebuchet MS"/>
                <a:cs typeface="Trebuchet MS"/>
              </a:rPr>
              <a:t> </a:t>
            </a:r>
            <a:r>
              <a:rPr dirty="0" sz="1100">
                <a:latin typeface="Trebuchet MS"/>
                <a:cs typeface="Trebuchet MS"/>
              </a:rPr>
              <a:t>2040</a:t>
            </a:r>
            <a:r>
              <a:rPr dirty="0" sz="1100" spc="-150">
                <a:latin typeface="Trebuchet MS"/>
                <a:cs typeface="Trebuchet MS"/>
              </a:rPr>
              <a:t> </a:t>
            </a:r>
            <a:r>
              <a:rPr dirty="0" sz="1100" spc="-70">
                <a:latin typeface="Trebuchet MS"/>
                <a:cs typeface="Trebuchet MS"/>
              </a:rPr>
              <a:t>objectives.</a:t>
            </a:r>
            <a:r>
              <a:rPr dirty="0" sz="1100" spc="-135">
                <a:latin typeface="Trebuchet MS"/>
                <a:cs typeface="Trebuchet MS"/>
              </a:rPr>
              <a:t> </a:t>
            </a:r>
            <a:r>
              <a:rPr dirty="0" sz="1100" spc="-50">
                <a:latin typeface="Trebuchet MS"/>
                <a:cs typeface="Trebuchet MS"/>
              </a:rPr>
              <a:t>With</a:t>
            </a:r>
            <a:r>
              <a:rPr dirty="0" sz="1100" spc="-125">
                <a:latin typeface="Trebuchet MS"/>
                <a:cs typeface="Trebuchet MS"/>
              </a:rPr>
              <a:t> </a:t>
            </a:r>
            <a:r>
              <a:rPr dirty="0" sz="1100" spc="-25">
                <a:latin typeface="Trebuchet MS"/>
                <a:cs typeface="Trebuchet MS"/>
              </a:rPr>
              <a:t>an </a:t>
            </a:r>
            <a:r>
              <a:rPr dirty="0" sz="1100" spc="-65">
                <a:latin typeface="Trebuchet MS"/>
                <a:cs typeface="Trebuchet MS"/>
              </a:rPr>
              <a:t>estimated</a:t>
            </a:r>
            <a:r>
              <a:rPr dirty="0" sz="1100" spc="-50">
                <a:latin typeface="Trebuchet MS"/>
                <a:cs typeface="Trebuchet MS"/>
              </a:rPr>
              <a:t> </a:t>
            </a:r>
            <a:r>
              <a:rPr dirty="0" sz="1100" spc="-55">
                <a:latin typeface="Trebuchet MS"/>
                <a:cs typeface="Trebuchet MS"/>
              </a:rPr>
              <a:t>redundancy</a:t>
            </a:r>
            <a:r>
              <a:rPr dirty="0" sz="1100" spc="-110">
                <a:latin typeface="Trebuchet MS"/>
                <a:cs typeface="Trebuchet MS"/>
              </a:rPr>
              <a:t> </a:t>
            </a:r>
            <a:r>
              <a:rPr dirty="0" sz="1100" spc="-90">
                <a:latin typeface="Trebuchet MS"/>
                <a:cs typeface="Trebuchet MS"/>
              </a:rPr>
              <a:t>of</a:t>
            </a:r>
            <a:r>
              <a:rPr dirty="0" sz="1100" spc="-50">
                <a:latin typeface="Trebuchet MS"/>
                <a:cs typeface="Trebuchet MS"/>
              </a:rPr>
              <a:t> </a:t>
            </a:r>
            <a:r>
              <a:rPr dirty="0" sz="1100" spc="65" b="1">
                <a:latin typeface="Trebuchet MS"/>
                <a:cs typeface="Trebuchet MS"/>
              </a:rPr>
              <a:t>5%</a:t>
            </a:r>
            <a:r>
              <a:rPr dirty="0" sz="1100" spc="-120" b="1">
                <a:latin typeface="Trebuchet MS"/>
                <a:cs typeface="Trebuchet MS"/>
              </a:rPr>
              <a:t> </a:t>
            </a:r>
            <a:r>
              <a:rPr dirty="0" sz="1100" spc="75" b="1">
                <a:latin typeface="Trebuchet MS"/>
                <a:cs typeface="Trebuchet MS"/>
              </a:rPr>
              <a:t>RsD </a:t>
            </a:r>
            <a:r>
              <a:rPr dirty="0" sz="1100" spc="-45" b="1">
                <a:latin typeface="Trebuchet MS"/>
                <a:cs typeface="Trebuchet MS"/>
              </a:rPr>
              <a:t>expenses</a:t>
            </a:r>
            <a:r>
              <a:rPr dirty="0" sz="1100" spc="-110" b="1">
                <a:latin typeface="Trebuchet MS"/>
                <a:cs typeface="Trebuchet MS"/>
              </a:rPr>
              <a:t> </a:t>
            </a:r>
            <a:r>
              <a:rPr dirty="0" sz="1100" spc="-75">
                <a:latin typeface="Trebuchet MS"/>
                <a:cs typeface="Trebuchet MS"/>
              </a:rPr>
              <a:t>related</a:t>
            </a:r>
            <a:r>
              <a:rPr dirty="0" sz="1100" spc="-40">
                <a:latin typeface="Trebuchet MS"/>
                <a:cs typeface="Trebuchet MS"/>
              </a:rPr>
              <a:t> </a:t>
            </a:r>
            <a:r>
              <a:rPr dirty="0" sz="1100" spc="-85">
                <a:latin typeface="Trebuchet MS"/>
                <a:cs typeface="Trebuchet MS"/>
              </a:rPr>
              <a:t>to</a:t>
            </a:r>
            <a:r>
              <a:rPr dirty="0" sz="1100" spc="-130">
                <a:latin typeface="Trebuchet MS"/>
                <a:cs typeface="Trebuchet MS"/>
              </a:rPr>
              <a:t> </a:t>
            </a:r>
            <a:r>
              <a:rPr dirty="0" sz="1100" spc="-20">
                <a:latin typeface="Trebuchet MS"/>
                <a:cs typeface="Trebuchet MS"/>
              </a:rPr>
              <a:t>tire</a:t>
            </a:r>
            <a:r>
              <a:rPr dirty="0" sz="1100" spc="500">
                <a:latin typeface="Trebuchet MS"/>
                <a:cs typeface="Trebuchet MS"/>
              </a:rPr>
              <a:t> </a:t>
            </a:r>
            <a:r>
              <a:rPr dirty="0" sz="1100" spc="-70">
                <a:latin typeface="Trebuchet MS"/>
                <a:cs typeface="Trebuchet MS"/>
              </a:rPr>
              <a:t>development,</a:t>
            </a:r>
            <a:r>
              <a:rPr dirty="0" sz="1100" spc="-125">
                <a:latin typeface="Trebuchet MS"/>
                <a:cs typeface="Trebuchet MS"/>
              </a:rPr>
              <a:t> </a:t>
            </a:r>
            <a:r>
              <a:rPr dirty="0" sz="1100" spc="-70">
                <a:latin typeface="Trebuchet MS"/>
                <a:cs typeface="Trebuchet MS"/>
              </a:rPr>
              <a:t>the</a:t>
            </a:r>
            <a:r>
              <a:rPr dirty="0" sz="1100" spc="-90">
                <a:latin typeface="Trebuchet MS"/>
                <a:cs typeface="Trebuchet MS"/>
              </a:rPr>
              <a:t> </a:t>
            </a:r>
            <a:r>
              <a:rPr dirty="0" sz="1100" spc="-50">
                <a:latin typeface="Trebuchet MS"/>
                <a:cs typeface="Trebuchet MS"/>
              </a:rPr>
              <a:t>acquisition</a:t>
            </a:r>
            <a:r>
              <a:rPr dirty="0" sz="1100" spc="-15">
                <a:latin typeface="Trebuchet MS"/>
                <a:cs typeface="Trebuchet MS"/>
              </a:rPr>
              <a:t> </a:t>
            </a:r>
            <a:r>
              <a:rPr dirty="0" sz="1100" spc="-25">
                <a:latin typeface="Trebuchet MS"/>
                <a:cs typeface="Trebuchet MS"/>
              </a:rPr>
              <a:t>can </a:t>
            </a:r>
            <a:r>
              <a:rPr dirty="0" sz="1100" spc="-55">
                <a:latin typeface="Trebuchet MS"/>
                <a:cs typeface="Trebuchet MS"/>
              </a:rPr>
              <a:t>result</a:t>
            </a:r>
            <a:r>
              <a:rPr dirty="0" sz="1100" spc="-100">
                <a:latin typeface="Trebuchet MS"/>
                <a:cs typeface="Trebuchet MS"/>
              </a:rPr>
              <a:t> </a:t>
            </a:r>
            <a:r>
              <a:rPr dirty="0" sz="1100" spc="-70">
                <a:latin typeface="Trebuchet MS"/>
                <a:cs typeface="Trebuchet MS"/>
              </a:rPr>
              <a:t>in</a:t>
            </a:r>
            <a:r>
              <a:rPr dirty="0" sz="1100" spc="-105">
                <a:latin typeface="Trebuchet MS"/>
                <a:cs typeface="Trebuchet MS"/>
              </a:rPr>
              <a:t> </a:t>
            </a:r>
            <a:r>
              <a:rPr dirty="0" sz="1100" spc="-35">
                <a:latin typeface="Trebuchet MS"/>
                <a:cs typeface="Trebuchet MS"/>
              </a:rPr>
              <a:t>a </a:t>
            </a:r>
            <a:r>
              <a:rPr dirty="0" sz="1100" spc="-10" b="1">
                <a:latin typeface="Trebuchet MS"/>
                <a:cs typeface="Trebuchet MS"/>
              </a:rPr>
              <a:t>-</a:t>
            </a:r>
            <a:r>
              <a:rPr dirty="0" sz="1100" spc="-50" b="1">
                <a:latin typeface="Trebuchet MS"/>
                <a:cs typeface="Trebuchet MS"/>
              </a:rPr>
              <a:t>408.62M</a:t>
            </a:r>
            <a:r>
              <a:rPr dirty="0" sz="1100" spc="-140" b="1">
                <a:latin typeface="Trebuchet MS"/>
                <a:cs typeface="Trebuchet MS"/>
              </a:rPr>
              <a:t> </a:t>
            </a:r>
            <a:r>
              <a:rPr dirty="0" sz="1100" b="1">
                <a:latin typeface="Trebuchet MS"/>
                <a:cs typeface="Trebuchet MS"/>
              </a:rPr>
              <a:t>USD</a:t>
            </a:r>
            <a:r>
              <a:rPr dirty="0" sz="1100" spc="-110" b="1">
                <a:latin typeface="Trebuchet MS"/>
                <a:cs typeface="Trebuchet MS"/>
              </a:rPr>
              <a:t> </a:t>
            </a:r>
            <a:r>
              <a:rPr dirty="0" sz="1100" spc="-10">
                <a:latin typeface="Trebuchet MS"/>
                <a:cs typeface="Trebuchet MS"/>
              </a:rPr>
              <a:t>reduction </a:t>
            </a:r>
            <a:r>
              <a:rPr dirty="0" sz="1100" spc="-70">
                <a:latin typeface="Trebuchet MS"/>
                <a:cs typeface="Trebuchet MS"/>
              </a:rPr>
              <a:t>in</a:t>
            </a:r>
            <a:r>
              <a:rPr dirty="0" sz="1100" spc="-45">
                <a:latin typeface="Trebuchet MS"/>
                <a:cs typeface="Trebuchet MS"/>
              </a:rPr>
              <a:t> </a:t>
            </a:r>
            <a:r>
              <a:rPr dirty="0" sz="1100" spc="75">
                <a:latin typeface="Trebuchet MS"/>
                <a:cs typeface="Trebuchet MS"/>
              </a:rPr>
              <a:t>RsD</a:t>
            </a:r>
            <a:r>
              <a:rPr dirty="0" sz="1100" spc="-60">
                <a:latin typeface="Trebuchet MS"/>
                <a:cs typeface="Trebuchet MS"/>
              </a:rPr>
              <a:t> </a:t>
            </a:r>
            <a:r>
              <a:rPr dirty="0" sz="1100" spc="-40">
                <a:latin typeface="Trebuchet MS"/>
                <a:cs typeface="Trebuchet MS"/>
              </a:rPr>
              <a:t>expenses</a:t>
            </a:r>
            <a:r>
              <a:rPr dirty="0" sz="1100" spc="-70">
                <a:latin typeface="Trebuchet MS"/>
                <a:cs typeface="Trebuchet MS"/>
              </a:rPr>
              <a:t> over</a:t>
            </a:r>
            <a:r>
              <a:rPr dirty="0" sz="1100" spc="-135">
                <a:latin typeface="Trebuchet MS"/>
                <a:cs typeface="Trebuchet MS"/>
              </a:rPr>
              <a:t> </a:t>
            </a:r>
            <a:r>
              <a:rPr dirty="0" sz="1100" spc="-75">
                <a:latin typeface="Trebuchet MS"/>
                <a:cs typeface="Trebuchet MS"/>
              </a:rPr>
              <a:t>the</a:t>
            </a:r>
            <a:r>
              <a:rPr dirty="0" sz="1100" spc="-110">
                <a:latin typeface="Trebuchet MS"/>
                <a:cs typeface="Trebuchet MS"/>
              </a:rPr>
              <a:t> </a:t>
            </a:r>
            <a:r>
              <a:rPr dirty="0" sz="1100" spc="-80">
                <a:latin typeface="Trebuchet MS"/>
                <a:cs typeface="Trebuchet MS"/>
              </a:rPr>
              <a:t>next</a:t>
            </a:r>
            <a:r>
              <a:rPr dirty="0" sz="1100" spc="-125">
                <a:latin typeface="Trebuchet MS"/>
                <a:cs typeface="Trebuchet MS"/>
              </a:rPr>
              <a:t> </a:t>
            </a:r>
            <a:r>
              <a:rPr dirty="0" sz="1100" spc="-50">
                <a:latin typeface="Trebuchet MS"/>
                <a:cs typeface="Trebuchet MS"/>
              </a:rPr>
              <a:t>6 </a:t>
            </a:r>
            <a:r>
              <a:rPr dirty="0" sz="1100" spc="-10">
                <a:latin typeface="Trebuchet MS"/>
                <a:cs typeface="Trebuchet MS"/>
              </a:rPr>
              <a:t>years.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8705850" y="3648075"/>
            <a:ext cx="3028950" cy="704850"/>
          </a:xfrm>
          <a:prstGeom prst="rect">
            <a:avLst/>
          </a:prstGeom>
          <a:ln w="19050">
            <a:solidFill>
              <a:srgbClr val="000000"/>
            </a:solidFill>
          </a:ln>
        </p:spPr>
        <p:txBody>
          <a:bodyPr wrap="square" lIns="0" tIns="109855" rIns="0" bIns="0" rtlCol="0" vert="horz">
            <a:spAutoFit/>
          </a:bodyPr>
          <a:lstStyle/>
          <a:p>
            <a:pPr algn="ctr" marL="454025">
              <a:lnSpc>
                <a:spcPct val="100000"/>
              </a:lnSpc>
              <a:spcBef>
                <a:spcPts val="865"/>
              </a:spcBef>
            </a:pPr>
            <a:r>
              <a:rPr dirty="0" u="sng" sz="1800" spc="-445" b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sng" sz="1800" spc="-10" b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-</a:t>
            </a:r>
            <a:r>
              <a:rPr dirty="0" u="sng" sz="1800" spc="-90" b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408.62M</a:t>
            </a:r>
            <a:r>
              <a:rPr dirty="0" u="sng" sz="1800" spc="-125" b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sng" sz="1800" spc="-25" b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USD</a:t>
            </a:r>
            <a:endParaRPr sz="1800">
              <a:latin typeface="Trebuchet MS"/>
              <a:cs typeface="Trebuchet MS"/>
            </a:endParaRPr>
          </a:p>
          <a:p>
            <a:pPr algn="ctr" marL="460375">
              <a:lnSpc>
                <a:spcPct val="100000"/>
              </a:lnSpc>
              <a:spcBef>
                <a:spcPts val="95"/>
              </a:spcBef>
            </a:pPr>
            <a:r>
              <a:rPr dirty="0" sz="1200" spc="-65" b="1">
                <a:latin typeface="Trebuchet MS"/>
                <a:cs typeface="Trebuchet MS"/>
              </a:rPr>
              <a:t>2025</a:t>
            </a:r>
            <a:r>
              <a:rPr dirty="0" sz="1200" spc="-100" b="1">
                <a:latin typeface="Trebuchet MS"/>
                <a:cs typeface="Trebuchet MS"/>
              </a:rPr>
              <a:t> </a:t>
            </a:r>
            <a:r>
              <a:rPr dirty="0" sz="1200" spc="-80" b="1">
                <a:latin typeface="Trebuchet MS"/>
                <a:cs typeface="Trebuchet MS"/>
              </a:rPr>
              <a:t>to</a:t>
            </a:r>
            <a:r>
              <a:rPr dirty="0" sz="1200" spc="-85" b="1">
                <a:latin typeface="Trebuchet MS"/>
                <a:cs typeface="Trebuchet MS"/>
              </a:rPr>
              <a:t> </a:t>
            </a:r>
            <a:r>
              <a:rPr dirty="0" sz="1200" spc="-65" b="1">
                <a:latin typeface="Trebuchet MS"/>
                <a:cs typeface="Trebuchet MS"/>
              </a:rPr>
              <a:t>2030</a:t>
            </a:r>
            <a:r>
              <a:rPr dirty="0" sz="1200" spc="-95" b="1">
                <a:latin typeface="Trebuchet MS"/>
                <a:cs typeface="Trebuchet MS"/>
              </a:rPr>
              <a:t> </a:t>
            </a:r>
            <a:r>
              <a:rPr dirty="0" sz="1200" spc="90" b="1">
                <a:latin typeface="Trebuchet MS"/>
                <a:cs typeface="Trebuchet MS"/>
              </a:rPr>
              <a:t>RsD</a:t>
            </a:r>
            <a:r>
              <a:rPr dirty="0" sz="1200" spc="-114" b="1">
                <a:latin typeface="Trebuchet MS"/>
                <a:cs typeface="Trebuchet MS"/>
              </a:rPr>
              <a:t> </a:t>
            </a:r>
            <a:r>
              <a:rPr dirty="0" sz="1200" spc="-10" b="1">
                <a:latin typeface="Trebuchet MS"/>
                <a:cs typeface="Trebuchet MS"/>
              </a:rPr>
              <a:t>Overlap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7" name="object 7" descr=""/>
          <p:cNvGrpSpPr/>
          <p:nvPr/>
        </p:nvGrpSpPr>
        <p:grpSpPr>
          <a:xfrm>
            <a:off x="9029700" y="3743325"/>
            <a:ext cx="314325" cy="552450"/>
            <a:chOff x="9029700" y="3743325"/>
            <a:chExt cx="314325" cy="552450"/>
          </a:xfrm>
        </p:grpSpPr>
        <p:sp>
          <p:nvSpPr>
            <p:cNvPr id="8" name="object 8" descr=""/>
            <p:cNvSpPr/>
            <p:nvPr/>
          </p:nvSpPr>
          <p:spPr>
            <a:xfrm>
              <a:off x="9039225" y="3752850"/>
              <a:ext cx="295275" cy="533400"/>
            </a:xfrm>
            <a:custGeom>
              <a:avLst/>
              <a:gdLst/>
              <a:ahLst/>
              <a:cxnLst/>
              <a:rect l="l" t="t" r="r" b="b"/>
              <a:pathLst>
                <a:path w="295275" h="533400">
                  <a:moveTo>
                    <a:pt x="221488" y="0"/>
                  </a:moveTo>
                  <a:lnTo>
                    <a:pt x="73786" y="0"/>
                  </a:lnTo>
                  <a:lnTo>
                    <a:pt x="73786" y="385825"/>
                  </a:lnTo>
                  <a:lnTo>
                    <a:pt x="0" y="385825"/>
                  </a:lnTo>
                  <a:lnTo>
                    <a:pt x="147700" y="533400"/>
                  </a:lnTo>
                  <a:lnTo>
                    <a:pt x="295275" y="385825"/>
                  </a:lnTo>
                  <a:lnTo>
                    <a:pt x="221488" y="385825"/>
                  </a:lnTo>
                  <a:lnTo>
                    <a:pt x="221488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9039225" y="3752850"/>
              <a:ext cx="295275" cy="533400"/>
            </a:xfrm>
            <a:custGeom>
              <a:avLst/>
              <a:gdLst/>
              <a:ahLst/>
              <a:cxnLst/>
              <a:rect l="l" t="t" r="r" b="b"/>
              <a:pathLst>
                <a:path w="295275" h="533400">
                  <a:moveTo>
                    <a:pt x="0" y="385825"/>
                  </a:moveTo>
                  <a:lnTo>
                    <a:pt x="73786" y="385825"/>
                  </a:lnTo>
                  <a:lnTo>
                    <a:pt x="73786" y="0"/>
                  </a:lnTo>
                  <a:lnTo>
                    <a:pt x="221488" y="0"/>
                  </a:lnTo>
                  <a:lnTo>
                    <a:pt x="221488" y="385825"/>
                  </a:lnTo>
                  <a:lnTo>
                    <a:pt x="295275" y="385825"/>
                  </a:lnTo>
                  <a:lnTo>
                    <a:pt x="147700" y="533400"/>
                  </a:lnTo>
                  <a:lnTo>
                    <a:pt x="0" y="385825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 descr=""/>
          <p:cNvSpPr/>
          <p:nvPr/>
        </p:nvSpPr>
        <p:spPr>
          <a:xfrm>
            <a:off x="8908668" y="1364869"/>
            <a:ext cx="2573655" cy="403860"/>
          </a:xfrm>
          <a:custGeom>
            <a:avLst/>
            <a:gdLst/>
            <a:ahLst/>
            <a:cxnLst/>
            <a:rect l="l" t="t" r="r" b="b"/>
            <a:pathLst>
              <a:path w="2573654" h="403860">
                <a:moveTo>
                  <a:pt x="2486827" y="28267"/>
                </a:moveTo>
                <a:lnTo>
                  <a:pt x="0" y="375157"/>
                </a:lnTo>
                <a:lnTo>
                  <a:pt x="3936" y="403478"/>
                </a:lnTo>
                <a:lnTo>
                  <a:pt x="2490812" y="56581"/>
                </a:lnTo>
                <a:lnTo>
                  <a:pt x="2486827" y="28267"/>
                </a:lnTo>
                <a:close/>
              </a:path>
              <a:path w="2573654" h="403860">
                <a:moveTo>
                  <a:pt x="2560844" y="26288"/>
                </a:moveTo>
                <a:lnTo>
                  <a:pt x="2501010" y="26288"/>
                </a:lnTo>
                <a:lnTo>
                  <a:pt x="2504948" y="54609"/>
                </a:lnTo>
                <a:lnTo>
                  <a:pt x="2490812" y="56581"/>
                </a:lnTo>
                <a:lnTo>
                  <a:pt x="2494787" y="84835"/>
                </a:lnTo>
                <a:lnTo>
                  <a:pt x="2573654" y="30606"/>
                </a:lnTo>
                <a:lnTo>
                  <a:pt x="2560844" y="26288"/>
                </a:lnTo>
                <a:close/>
              </a:path>
              <a:path w="2573654" h="403860">
                <a:moveTo>
                  <a:pt x="2501010" y="26288"/>
                </a:moveTo>
                <a:lnTo>
                  <a:pt x="2486827" y="28267"/>
                </a:lnTo>
                <a:lnTo>
                  <a:pt x="2490812" y="56581"/>
                </a:lnTo>
                <a:lnTo>
                  <a:pt x="2504948" y="54609"/>
                </a:lnTo>
                <a:lnTo>
                  <a:pt x="2501010" y="26288"/>
                </a:lnTo>
                <a:close/>
              </a:path>
              <a:path w="2573654" h="403860">
                <a:moveTo>
                  <a:pt x="2482850" y="0"/>
                </a:moveTo>
                <a:lnTo>
                  <a:pt x="2486827" y="28267"/>
                </a:lnTo>
                <a:lnTo>
                  <a:pt x="2501010" y="26288"/>
                </a:lnTo>
                <a:lnTo>
                  <a:pt x="2560844" y="26288"/>
                </a:lnTo>
                <a:lnTo>
                  <a:pt x="24828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1" name="object 11" descr=""/>
          <p:cNvGrpSpPr/>
          <p:nvPr/>
        </p:nvGrpSpPr>
        <p:grpSpPr>
          <a:xfrm>
            <a:off x="8644001" y="1819275"/>
            <a:ext cx="3086100" cy="1360805"/>
            <a:chOff x="8644001" y="1819275"/>
            <a:chExt cx="3086100" cy="1360805"/>
          </a:xfrm>
        </p:grpSpPr>
        <p:sp>
          <p:nvSpPr>
            <p:cNvPr id="12" name="object 12" descr=""/>
            <p:cNvSpPr/>
            <p:nvPr/>
          </p:nvSpPr>
          <p:spPr>
            <a:xfrm>
              <a:off x="8763000" y="1819274"/>
              <a:ext cx="2857500" cy="1257300"/>
            </a:xfrm>
            <a:custGeom>
              <a:avLst/>
              <a:gdLst/>
              <a:ahLst/>
              <a:cxnLst/>
              <a:rect l="l" t="t" r="r" b="b"/>
              <a:pathLst>
                <a:path w="2857500" h="1257300">
                  <a:moveTo>
                    <a:pt x="285750" y="361950"/>
                  </a:moveTo>
                  <a:lnTo>
                    <a:pt x="0" y="361950"/>
                  </a:lnTo>
                  <a:lnTo>
                    <a:pt x="0" y="1257300"/>
                  </a:lnTo>
                  <a:lnTo>
                    <a:pt x="285750" y="1257300"/>
                  </a:lnTo>
                  <a:lnTo>
                    <a:pt x="285750" y="361950"/>
                  </a:lnTo>
                  <a:close/>
                </a:path>
                <a:path w="2857500" h="1257300">
                  <a:moveTo>
                    <a:pt x="800100" y="295275"/>
                  </a:moveTo>
                  <a:lnTo>
                    <a:pt x="514350" y="295275"/>
                  </a:lnTo>
                  <a:lnTo>
                    <a:pt x="514350" y="1257300"/>
                  </a:lnTo>
                  <a:lnTo>
                    <a:pt x="800100" y="1257300"/>
                  </a:lnTo>
                  <a:lnTo>
                    <a:pt x="800100" y="295275"/>
                  </a:lnTo>
                  <a:close/>
                </a:path>
                <a:path w="2857500" h="1257300">
                  <a:moveTo>
                    <a:pt x="1314450" y="228600"/>
                  </a:moveTo>
                  <a:lnTo>
                    <a:pt x="1028700" y="228600"/>
                  </a:lnTo>
                  <a:lnTo>
                    <a:pt x="1028700" y="1257300"/>
                  </a:lnTo>
                  <a:lnTo>
                    <a:pt x="1314450" y="1257300"/>
                  </a:lnTo>
                  <a:lnTo>
                    <a:pt x="1314450" y="228600"/>
                  </a:lnTo>
                  <a:close/>
                </a:path>
                <a:path w="2857500" h="1257300">
                  <a:moveTo>
                    <a:pt x="1828800" y="161925"/>
                  </a:moveTo>
                  <a:lnTo>
                    <a:pt x="1543050" y="161925"/>
                  </a:lnTo>
                  <a:lnTo>
                    <a:pt x="1543050" y="1257300"/>
                  </a:lnTo>
                  <a:lnTo>
                    <a:pt x="1828800" y="1257300"/>
                  </a:lnTo>
                  <a:lnTo>
                    <a:pt x="1828800" y="161925"/>
                  </a:lnTo>
                  <a:close/>
                </a:path>
                <a:path w="2857500" h="1257300">
                  <a:moveTo>
                    <a:pt x="2343150" y="85725"/>
                  </a:moveTo>
                  <a:lnTo>
                    <a:pt x="2057400" y="85725"/>
                  </a:lnTo>
                  <a:lnTo>
                    <a:pt x="2057400" y="1257300"/>
                  </a:lnTo>
                  <a:lnTo>
                    <a:pt x="2343150" y="1257300"/>
                  </a:lnTo>
                  <a:lnTo>
                    <a:pt x="2343150" y="85725"/>
                  </a:lnTo>
                  <a:close/>
                </a:path>
                <a:path w="2857500" h="1257300">
                  <a:moveTo>
                    <a:pt x="2857500" y="0"/>
                  </a:moveTo>
                  <a:lnTo>
                    <a:pt x="2571750" y="0"/>
                  </a:lnTo>
                  <a:lnTo>
                    <a:pt x="2571750" y="1257300"/>
                  </a:lnTo>
                  <a:lnTo>
                    <a:pt x="2857500" y="1257300"/>
                  </a:lnTo>
                  <a:lnTo>
                    <a:pt x="28575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8763000" y="3076574"/>
              <a:ext cx="2857500" cy="76200"/>
            </a:xfrm>
            <a:custGeom>
              <a:avLst/>
              <a:gdLst/>
              <a:ahLst/>
              <a:cxnLst/>
              <a:rect l="l" t="t" r="r" b="b"/>
              <a:pathLst>
                <a:path w="2857500" h="76200">
                  <a:moveTo>
                    <a:pt x="285750" y="0"/>
                  </a:moveTo>
                  <a:lnTo>
                    <a:pt x="0" y="0"/>
                  </a:lnTo>
                  <a:lnTo>
                    <a:pt x="0" y="47625"/>
                  </a:lnTo>
                  <a:lnTo>
                    <a:pt x="285750" y="47625"/>
                  </a:lnTo>
                  <a:lnTo>
                    <a:pt x="285750" y="0"/>
                  </a:lnTo>
                  <a:close/>
                </a:path>
                <a:path w="2857500" h="76200">
                  <a:moveTo>
                    <a:pt x="800100" y="0"/>
                  </a:moveTo>
                  <a:lnTo>
                    <a:pt x="514350" y="0"/>
                  </a:lnTo>
                  <a:lnTo>
                    <a:pt x="514350" y="57150"/>
                  </a:lnTo>
                  <a:lnTo>
                    <a:pt x="800100" y="57150"/>
                  </a:lnTo>
                  <a:lnTo>
                    <a:pt x="800100" y="0"/>
                  </a:lnTo>
                  <a:close/>
                </a:path>
                <a:path w="2857500" h="76200">
                  <a:moveTo>
                    <a:pt x="1314450" y="0"/>
                  </a:moveTo>
                  <a:lnTo>
                    <a:pt x="1028700" y="0"/>
                  </a:lnTo>
                  <a:lnTo>
                    <a:pt x="1028700" y="57150"/>
                  </a:lnTo>
                  <a:lnTo>
                    <a:pt x="1314450" y="57150"/>
                  </a:lnTo>
                  <a:lnTo>
                    <a:pt x="1314450" y="0"/>
                  </a:lnTo>
                  <a:close/>
                </a:path>
                <a:path w="2857500" h="76200">
                  <a:moveTo>
                    <a:pt x="1828800" y="0"/>
                  </a:moveTo>
                  <a:lnTo>
                    <a:pt x="1543050" y="0"/>
                  </a:lnTo>
                  <a:lnTo>
                    <a:pt x="1543050" y="66675"/>
                  </a:lnTo>
                  <a:lnTo>
                    <a:pt x="1828800" y="66675"/>
                  </a:lnTo>
                  <a:lnTo>
                    <a:pt x="1828800" y="0"/>
                  </a:lnTo>
                  <a:close/>
                </a:path>
                <a:path w="2857500" h="76200">
                  <a:moveTo>
                    <a:pt x="2343150" y="0"/>
                  </a:moveTo>
                  <a:lnTo>
                    <a:pt x="2057400" y="0"/>
                  </a:lnTo>
                  <a:lnTo>
                    <a:pt x="2057400" y="66675"/>
                  </a:lnTo>
                  <a:lnTo>
                    <a:pt x="2343150" y="66675"/>
                  </a:lnTo>
                  <a:lnTo>
                    <a:pt x="2343150" y="0"/>
                  </a:lnTo>
                  <a:close/>
                </a:path>
                <a:path w="2857500" h="76200">
                  <a:moveTo>
                    <a:pt x="2857500" y="0"/>
                  </a:moveTo>
                  <a:lnTo>
                    <a:pt x="2571750" y="0"/>
                  </a:lnTo>
                  <a:lnTo>
                    <a:pt x="2571750" y="76200"/>
                  </a:lnTo>
                  <a:lnTo>
                    <a:pt x="2857500" y="76200"/>
                  </a:lnTo>
                  <a:lnTo>
                    <a:pt x="2857500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8644001" y="3081400"/>
              <a:ext cx="3086100" cy="0"/>
            </a:xfrm>
            <a:custGeom>
              <a:avLst/>
              <a:gdLst/>
              <a:ahLst/>
              <a:cxnLst/>
              <a:rect l="l" t="t" r="r" b="b"/>
              <a:pathLst>
                <a:path w="3086100" h="0">
                  <a:moveTo>
                    <a:pt x="0" y="0"/>
                  </a:moveTo>
                  <a:lnTo>
                    <a:pt x="3086100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8910701" y="3109849"/>
              <a:ext cx="2571750" cy="70485"/>
            </a:xfrm>
            <a:custGeom>
              <a:avLst/>
              <a:gdLst/>
              <a:ahLst/>
              <a:cxnLst/>
              <a:rect l="l" t="t" r="r" b="b"/>
              <a:pathLst>
                <a:path w="2571750" h="70485">
                  <a:moveTo>
                    <a:pt x="0" y="49275"/>
                  </a:moveTo>
                  <a:lnTo>
                    <a:pt x="0" y="126"/>
                  </a:lnTo>
                </a:path>
                <a:path w="2571750" h="70485">
                  <a:moveTo>
                    <a:pt x="514350" y="50926"/>
                  </a:moveTo>
                  <a:lnTo>
                    <a:pt x="514350" y="126"/>
                  </a:lnTo>
                </a:path>
                <a:path w="2571750" h="70485">
                  <a:moveTo>
                    <a:pt x="1028700" y="52450"/>
                  </a:moveTo>
                  <a:lnTo>
                    <a:pt x="1028700" y="0"/>
                  </a:lnTo>
                </a:path>
                <a:path w="2571750" h="70485">
                  <a:moveTo>
                    <a:pt x="1543050" y="65150"/>
                  </a:moveTo>
                  <a:lnTo>
                    <a:pt x="1543050" y="9651"/>
                  </a:lnTo>
                </a:path>
                <a:path w="2571750" h="70485">
                  <a:moveTo>
                    <a:pt x="2057400" y="66801"/>
                  </a:moveTo>
                  <a:lnTo>
                    <a:pt x="2057400" y="9651"/>
                  </a:lnTo>
                </a:path>
                <a:path w="2571750" h="70485">
                  <a:moveTo>
                    <a:pt x="2571750" y="69976"/>
                  </a:moveTo>
                  <a:lnTo>
                    <a:pt x="2571750" y="9651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 descr=""/>
          <p:cNvSpPr txBox="1"/>
          <p:nvPr/>
        </p:nvSpPr>
        <p:spPr>
          <a:xfrm>
            <a:off x="8696579" y="3069759"/>
            <a:ext cx="422275" cy="493395"/>
          </a:xfrm>
          <a:prstGeom prst="rect">
            <a:avLst/>
          </a:prstGeom>
        </p:spPr>
        <p:txBody>
          <a:bodyPr wrap="square" lIns="0" tIns="6286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495"/>
              </a:spcBef>
            </a:pPr>
            <a:r>
              <a:rPr dirty="0" sz="1200" spc="-35">
                <a:latin typeface="Trebuchet MS"/>
                <a:cs typeface="Trebuchet MS"/>
              </a:rPr>
              <a:t>-</a:t>
            </a:r>
            <a:r>
              <a:rPr dirty="0" sz="1200" spc="-25">
                <a:latin typeface="Trebuchet MS"/>
                <a:cs typeface="Trebuchet MS"/>
              </a:rPr>
              <a:t>66</a:t>
            </a:r>
            <a:endParaRPr sz="120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  <a:spcBef>
                <a:spcPts val="405"/>
              </a:spcBef>
            </a:pPr>
            <a:r>
              <a:rPr dirty="0" sz="1200" spc="-10">
                <a:latin typeface="Trebuchet MS"/>
                <a:cs typeface="Trebuchet MS"/>
              </a:rPr>
              <a:t>2025E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9211309" y="3076511"/>
            <a:ext cx="423545" cy="48640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96520">
              <a:lnSpc>
                <a:spcPct val="126000"/>
              </a:lnSpc>
              <a:spcBef>
                <a:spcPts val="100"/>
              </a:spcBef>
            </a:pPr>
            <a:r>
              <a:rPr dirty="0" sz="1200" spc="-80">
                <a:latin typeface="Trebuchet MS"/>
                <a:cs typeface="Trebuchet MS"/>
              </a:rPr>
              <a:t>-</a:t>
            </a:r>
            <a:r>
              <a:rPr dirty="0" sz="1200" spc="-25">
                <a:latin typeface="Trebuchet MS"/>
                <a:cs typeface="Trebuchet MS"/>
              </a:rPr>
              <a:t>75 </a:t>
            </a:r>
            <a:r>
              <a:rPr dirty="0" sz="1200" spc="-10">
                <a:latin typeface="Trebuchet MS"/>
                <a:cs typeface="Trebuchet MS"/>
              </a:rPr>
              <a:t>2026E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9726294" y="3084221"/>
            <a:ext cx="422275" cy="478790"/>
          </a:xfrm>
          <a:prstGeom prst="rect">
            <a:avLst/>
          </a:prstGeom>
        </p:spPr>
        <p:txBody>
          <a:bodyPr wrap="square" lIns="0" tIns="5588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440"/>
              </a:spcBef>
            </a:pPr>
            <a:r>
              <a:rPr dirty="0" sz="1200" spc="-30">
                <a:latin typeface="Trebuchet MS"/>
                <a:cs typeface="Trebuchet MS"/>
              </a:rPr>
              <a:t>-</a:t>
            </a:r>
            <a:r>
              <a:rPr dirty="0" sz="1200" spc="-25">
                <a:latin typeface="Trebuchet MS"/>
                <a:cs typeface="Trebuchet MS"/>
              </a:rPr>
              <a:t>81</a:t>
            </a:r>
            <a:endParaRPr sz="120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  <a:spcBef>
                <a:spcPts val="345"/>
              </a:spcBef>
            </a:pPr>
            <a:r>
              <a:rPr dirty="0" sz="1200" spc="-10">
                <a:latin typeface="Trebuchet MS"/>
                <a:cs typeface="Trebuchet MS"/>
              </a:rPr>
              <a:t>2027E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10241026" y="3094037"/>
            <a:ext cx="422275" cy="4686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93345">
              <a:lnSpc>
                <a:spcPct val="121200"/>
              </a:lnSpc>
              <a:spcBef>
                <a:spcPts val="100"/>
              </a:spcBef>
            </a:pPr>
            <a:r>
              <a:rPr dirty="0" sz="1200" spc="-30">
                <a:latin typeface="Trebuchet MS"/>
                <a:cs typeface="Trebuchet MS"/>
              </a:rPr>
              <a:t>-</a:t>
            </a:r>
            <a:r>
              <a:rPr dirty="0" sz="1200" spc="-25">
                <a:latin typeface="Trebuchet MS"/>
                <a:cs typeface="Trebuchet MS"/>
              </a:rPr>
              <a:t>87 </a:t>
            </a:r>
            <a:r>
              <a:rPr dirty="0" sz="1200" spc="-20">
                <a:latin typeface="Trebuchet MS"/>
                <a:cs typeface="Trebuchet MS"/>
              </a:rPr>
              <a:t>2028E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10755630" y="3102744"/>
            <a:ext cx="422275" cy="460375"/>
          </a:xfrm>
          <a:prstGeom prst="rect">
            <a:avLst/>
          </a:prstGeom>
        </p:spPr>
        <p:txBody>
          <a:bodyPr wrap="square" lIns="0" tIns="4635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365"/>
              </a:spcBef>
            </a:pPr>
            <a:r>
              <a:rPr dirty="0" sz="1200" spc="-35">
                <a:latin typeface="Trebuchet MS"/>
                <a:cs typeface="Trebuchet MS"/>
              </a:rPr>
              <a:t>-</a:t>
            </a:r>
            <a:r>
              <a:rPr dirty="0" sz="1200" spc="-25">
                <a:latin typeface="Trebuchet MS"/>
                <a:cs typeface="Trebuchet MS"/>
              </a:rPr>
              <a:t>64</a:t>
            </a:r>
            <a:endParaRPr sz="120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  <a:spcBef>
                <a:spcPts val="275"/>
              </a:spcBef>
            </a:pPr>
            <a:r>
              <a:rPr dirty="0" sz="1200" spc="-10">
                <a:latin typeface="Trebuchet MS"/>
                <a:cs typeface="Trebuchet MS"/>
              </a:rPr>
              <a:t>2026E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11270233" y="3113087"/>
            <a:ext cx="422275" cy="4495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59690">
              <a:lnSpc>
                <a:spcPct val="115999"/>
              </a:lnSpc>
              <a:spcBef>
                <a:spcPts val="100"/>
              </a:spcBef>
            </a:pPr>
            <a:r>
              <a:rPr dirty="0" sz="1200" spc="-125">
                <a:latin typeface="Trebuchet MS"/>
                <a:cs typeface="Trebuchet MS"/>
              </a:rPr>
              <a:t>-</a:t>
            </a:r>
            <a:r>
              <a:rPr dirty="0" sz="1200" spc="-25">
                <a:latin typeface="Trebuchet MS"/>
                <a:cs typeface="Trebuchet MS"/>
              </a:rPr>
              <a:t>101 </a:t>
            </a:r>
            <a:r>
              <a:rPr dirty="0" sz="1200" spc="-20">
                <a:latin typeface="Trebuchet MS"/>
                <a:cs typeface="Trebuchet MS"/>
              </a:rPr>
              <a:t>2030E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8718931" y="1951990"/>
            <a:ext cx="38163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5">
                <a:latin typeface="Trebuchet MS"/>
                <a:cs typeface="Trebuchet MS"/>
              </a:rPr>
              <a:t>1,243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9233534" y="1889442"/>
            <a:ext cx="382270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5">
                <a:latin typeface="Trebuchet MS"/>
                <a:cs typeface="Trebuchet MS"/>
              </a:rPr>
              <a:t>1,328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24" name="object 24" descr=""/>
          <p:cNvSpPr txBox="1"/>
          <p:nvPr/>
        </p:nvSpPr>
        <p:spPr>
          <a:xfrm>
            <a:off x="9748519" y="1822767"/>
            <a:ext cx="381635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5">
                <a:latin typeface="Trebuchet MS"/>
                <a:cs typeface="Trebuchet MS"/>
              </a:rPr>
              <a:t>1,420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25" name="object 25" descr=""/>
          <p:cNvSpPr txBox="1"/>
          <p:nvPr/>
        </p:nvSpPr>
        <p:spPr>
          <a:xfrm>
            <a:off x="10263251" y="1751584"/>
            <a:ext cx="38163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5">
                <a:latin typeface="Trebuchet MS"/>
                <a:cs typeface="Trebuchet MS"/>
              </a:rPr>
              <a:t>1,518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26" name="object 26" descr=""/>
          <p:cNvSpPr txBox="1"/>
          <p:nvPr/>
        </p:nvSpPr>
        <p:spPr>
          <a:xfrm>
            <a:off x="10777855" y="1673161"/>
            <a:ext cx="381635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5">
                <a:latin typeface="Trebuchet MS"/>
                <a:cs typeface="Trebuchet MS"/>
              </a:rPr>
              <a:t>1,622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27" name="object 27" descr=""/>
          <p:cNvSpPr txBox="1"/>
          <p:nvPr/>
        </p:nvSpPr>
        <p:spPr>
          <a:xfrm>
            <a:off x="11292458" y="1592262"/>
            <a:ext cx="382270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5">
                <a:latin typeface="Trebuchet MS"/>
                <a:cs typeface="Trebuchet MS"/>
              </a:rPr>
              <a:t>1,734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28" name="object 28" descr=""/>
          <p:cNvGrpSpPr/>
          <p:nvPr/>
        </p:nvGrpSpPr>
        <p:grpSpPr>
          <a:xfrm>
            <a:off x="9982263" y="1457388"/>
            <a:ext cx="428625" cy="238125"/>
            <a:chOff x="9982263" y="1457388"/>
            <a:chExt cx="428625" cy="238125"/>
          </a:xfrm>
        </p:grpSpPr>
        <p:sp>
          <p:nvSpPr>
            <p:cNvPr id="29" name="object 29" descr=""/>
            <p:cNvSpPr/>
            <p:nvPr/>
          </p:nvSpPr>
          <p:spPr>
            <a:xfrm>
              <a:off x="9987026" y="1462150"/>
              <a:ext cx="419100" cy="228600"/>
            </a:xfrm>
            <a:custGeom>
              <a:avLst/>
              <a:gdLst/>
              <a:ahLst/>
              <a:cxnLst/>
              <a:rect l="l" t="t" r="r" b="b"/>
              <a:pathLst>
                <a:path w="419100" h="228600">
                  <a:moveTo>
                    <a:pt x="209550" y="0"/>
                  </a:moveTo>
                  <a:lnTo>
                    <a:pt x="153811" y="4074"/>
                  </a:lnTo>
                  <a:lnTo>
                    <a:pt x="103744" y="15578"/>
                  </a:lnTo>
                  <a:lnTo>
                    <a:pt x="61340" y="33432"/>
                  </a:lnTo>
                  <a:lnTo>
                    <a:pt x="28589" y="56557"/>
                  </a:lnTo>
                  <a:lnTo>
                    <a:pt x="0" y="114300"/>
                  </a:lnTo>
                  <a:lnTo>
                    <a:pt x="7478" y="144682"/>
                  </a:lnTo>
                  <a:lnTo>
                    <a:pt x="61341" y="195119"/>
                  </a:lnTo>
                  <a:lnTo>
                    <a:pt x="103744" y="212993"/>
                  </a:lnTo>
                  <a:lnTo>
                    <a:pt x="153811" y="224516"/>
                  </a:lnTo>
                  <a:lnTo>
                    <a:pt x="209550" y="228600"/>
                  </a:lnTo>
                  <a:lnTo>
                    <a:pt x="265244" y="224516"/>
                  </a:lnTo>
                  <a:lnTo>
                    <a:pt x="315298" y="212993"/>
                  </a:lnTo>
                  <a:lnTo>
                    <a:pt x="357711" y="195119"/>
                  </a:lnTo>
                  <a:lnTo>
                    <a:pt x="390482" y="171986"/>
                  </a:lnTo>
                  <a:lnTo>
                    <a:pt x="419100" y="114300"/>
                  </a:lnTo>
                  <a:lnTo>
                    <a:pt x="411612" y="83872"/>
                  </a:lnTo>
                  <a:lnTo>
                    <a:pt x="357711" y="33432"/>
                  </a:lnTo>
                  <a:lnTo>
                    <a:pt x="315298" y="15578"/>
                  </a:lnTo>
                  <a:lnTo>
                    <a:pt x="265244" y="4074"/>
                  </a:lnTo>
                  <a:lnTo>
                    <a:pt x="2095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 descr=""/>
            <p:cNvSpPr/>
            <p:nvPr/>
          </p:nvSpPr>
          <p:spPr>
            <a:xfrm>
              <a:off x="9987026" y="1462150"/>
              <a:ext cx="419100" cy="228600"/>
            </a:xfrm>
            <a:custGeom>
              <a:avLst/>
              <a:gdLst/>
              <a:ahLst/>
              <a:cxnLst/>
              <a:rect l="l" t="t" r="r" b="b"/>
              <a:pathLst>
                <a:path w="419100" h="228600">
                  <a:moveTo>
                    <a:pt x="0" y="114300"/>
                  </a:moveTo>
                  <a:lnTo>
                    <a:pt x="28589" y="56557"/>
                  </a:lnTo>
                  <a:lnTo>
                    <a:pt x="61340" y="33432"/>
                  </a:lnTo>
                  <a:lnTo>
                    <a:pt x="103744" y="15578"/>
                  </a:lnTo>
                  <a:lnTo>
                    <a:pt x="153811" y="4074"/>
                  </a:lnTo>
                  <a:lnTo>
                    <a:pt x="209550" y="0"/>
                  </a:lnTo>
                  <a:lnTo>
                    <a:pt x="265244" y="4074"/>
                  </a:lnTo>
                  <a:lnTo>
                    <a:pt x="315298" y="15578"/>
                  </a:lnTo>
                  <a:lnTo>
                    <a:pt x="357711" y="33432"/>
                  </a:lnTo>
                  <a:lnTo>
                    <a:pt x="390482" y="56557"/>
                  </a:lnTo>
                  <a:lnTo>
                    <a:pt x="419100" y="114300"/>
                  </a:lnTo>
                  <a:lnTo>
                    <a:pt x="411612" y="144682"/>
                  </a:lnTo>
                  <a:lnTo>
                    <a:pt x="357711" y="195119"/>
                  </a:lnTo>
                  <a:lnTo>
                    <a:pt x="315298" y="212993"/>
                  </a:lnTo>
                  <a:lnTo>
                    <a:pt x="265244" y="224516"/>
                  </a:lnTo>
                  <a:lnTo>
                    <a:pt x="209550" y="228600"/>
                  </a:lnTo>
                  <a:lnTo>
                    <a:pt x="153811" y="224516"/>
                  </a:lnTo>
                  <a:lnTo>
                    <a:pt x="103744" y="212993"/>
                  </a:lnTo>
                  <a:lnTo>
                    <a:pt x="61341" y="195119"/>
                  </a:lnTo>
                  <a:lnTo>
                    <a:pt x="28589" y="171986"/>
                  </a:lnTo>
                  <a:lnTo>
                    <a:pt x="0" y="1143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1" name="object 31" descr=""/>
          <p:cNvSpPr txBox="1"/>
          <p:nvPr/>
        </p:nvSpPr>
        <p:spPr>
          <a:xfrm>
            <a:off x="10036809" y="1449387"/>
            <a:ext cx="315595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5" b="1">
                <a:latin typeface="Trebuchet MS"/>
                <a:cs typeface="Trebuchet MS"/>
              </a:rPr>
              <a:t>+7%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32" name="object 32" descr=""/>
          <p:cNvGrpSpPr/>
          <p:nvPr/>
        </p:nvGrpSpPr>
        <p:grpSpPr>
          <a:xfrm>
            <a:off x="8705850" y="1162050"/>
            <a:ext cx="219075" cy="390525"/>
            <a:chOff x="8705850" y="1162050"/>
            <a:chExt cx="219075" cy="390525"/>
          </a:xfrm>
        </p:grpSpPr>
        <p:sp>
          <p:nvSpPr>
            <p:cNvPr id="33" name="object 33" descr=""/>
            <p:cNvSpPr/>
            <p:nvPr/>
          </p:nvSpPr>
          <p:spPr>
            <a:xfrm>
              <a:off x="8705850" y="1162050"/>
              <a:ext cx="219075" cy="161925"/>
            </a:xfrm>
            <a:custGeom>
              <a:avLst/>
              <a:gdLst/>
              <a:ahLst/>
              <a:cxnLst/>
              <a:rect l="l" t="t" r="r" b="b"/>
              <a:pathLst>
                <a:path w="219075" h="161925">
                  <a:moveTo>
                    <a:pt x="219075" y="0"/>
                  </a:moveTo>
                  <a:lnTo>
                    <a:pt x="0" y="0"/>
                  </a:lnTo>
                  <a:lnTo>
                    <a:pt x="0" y="161925"/>
                  </a:lnTo>
                  <a:lnTo>
                    <a:pt x="219075" y="161925"/>
                  </a:lnTo>
                  <a:lnTo>
                    <a:pt x="219075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 descr=""/>
            <p:cNvSpPr/>
            <p:nvPr/>
          </p:nvSpPr>
          <p:spPr>
            <a:xfrm>
              <a:off x="8705850" y="1390650"/>
              <a:ext cx="219075" cy="161925"/>
            </a:xfrm>
            <a:custGeom>
              <a:avLst/>
              <a:gdLst/>
              <a:ahLst/>
              <a:cxnLst/>
              <a:rect l="l" t="t" r="r" b="b"/>
              <a:pathLst>
                <a:path w="219075" h="161925">
                  <a:moveTo>
                    <a:pt x="219075" y="0"/>
                  </a:moveTo>
                  <a:lnTo>
                    <a:pt x="0" y="0"/>
                  </a:lnTo>
                  <a:lnTo>
                    <a:pt x="0" y="161925"/>
                  </a:lnTo>
                  <a:lnTo>
                    <a:pt x="219075" y="161925"/>
                  </a:lnTo>
                  <a:lnTo>
                    <a:pt x="2190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5" name="object 35" descr=""/>
          <p:cNvSpPr txBox="1"/>
          <p:nvPr/>
        </p:nvSpPr>
        <p:spPr>
          <a:xfrm>
            <a:off x="8966834" y="1090612"/>
            <a:ext cx="819785" cy="47370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2600"/>
              </a:lnSpc>
              <a:spcBef>
                <a:spcPts val="100"/>
              </a:spcBef>
            </a:pPr>
            <a:r>
              <a:rPr dirty="0" sz="1200" spc="-10">
                <a:latin typeface="Trebuchet MS"/>
                <a:cs typeface="Trebuchet MS"/>
              </a:rPr>
              <a:t>Cost</a:t>
            </a:r>
            <a:r>
              <a:rPr dirty="0" sz="1200" spc="-125">
                <a:latin typeface="Trebuchet MS"/>
                <a:cs typeface="Trebuchet MS"/>
              </a:rPr>
              <a:t> </a:t>
            </a:r>
            <a:r>
              <a:rPr dirty="0" sz="1200" spc="-30">
                <a:latin typeface="Trebuchet MS"/>
                <a:cs typeface="Trebuchet MS"/>
              </a:rPr>
              <a:t>Savings </a:t>
            </a:r>
            <a:r>
              <a:rPr dirty="0" sz="1200" spc="90">
                <a:latin typeface="Trebuchet MS"/>
                <a:cs typeface="Trebuchet MS"/>
              </a:rPr>
              <a:t>RsD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36" name="object 36" descr=""/>
          <p:cNvSpPr/>
          <p:nvPr/>
        </p:nvSpPr>
        <p:spPr>
          <a:xfrm>
            <a:off x="6219825" y="1076325"/>
            <a:ext cx="5636260" cy="0"/>
          </a:xfrm>
          <a:custGeom>
            <a:avLst/>
            <a:gdLst/>
            <a:ahLst/>
            <a:cxnLst/>
            <a:rect l="l" t="t" r="r" b="b"/>
            <a:pathLst>
              <a:path w="5636259" h="0">
                <a:moveTo>
                  <a:pt x="0" y="0"/>
                </a:moveTo>
                <a:lnTo>
                  <a:pt x="5636133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 descr=""/>
          <p:cNvSpPr txBox="1"/>
          <p:nvPr/>
        </p:nvSpPr>
        <p:spPr>
          <a:xfrm>
            <a:off x="336867" y="390842"/>
            <a:ext cx="11512550" cy="6489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5240">
              <a:lnSpc>
                <a:spcPct val="100000"/>
              </a:lnSpc>
              <a:spcBef>
                <a:spcPts val="100"/>
              </a:spcBef>
              <a:tabLst>
                <a:tab pos="11499215" algn="l"/>
              </a:tabLst>
            </a:pPr>
            <a:r>
              <a:rPr dirty="0" u="heavy" sz="1500" spc="35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heavy" sz="1500" spc="-105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Ferrari</a:t>
            </a:r>
            <a:r>
              <a:rPr dirty="0" u="heavy" sz="1500" spc="-145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heavy" sz="1500" spc="-95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will</a:t>
            </a:r>
            <a:r>
              <a:rPr dirty="0" u="heavy" sz="1500" spc="-11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heavy" sz="1500" spc="-35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see</a:t>
            </a:r>
            <a:r>
              <a:rPr dirty="0" u="heavy" sz="1500" spc="-204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heavy" sz="1500" spc="-75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additional</a:t>
            </a:r>
            <a:r>
              <a:rPr dirty="0" u="heavy" sz="1500" spc="-195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heavy" sz="1500" spc="-9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revenue</a:t>
            </a:r>
            <a:r>
              <a:rPr dirty="0" u="heavy" sz="1500" spc="-20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heavy" sz="1500" spc="-7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inflows </a:t>
            </a:r>
            <a:r>
              <a:rPr dirty="0" u="heavy" sz="1500" spc="-95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from</a:t>
            </a:r>
            <a:r>
              <a:rPr dirty="0" u="heavy" sz="1500" spc="-204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heavy" sz="150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EV</a:t>
            </a:r>
            <a:r>
              <a:rPr dirty="0" u="heavy" sz="1500" spc="-17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heavy" sz="1500" spc="-95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Battery</a:t>
            </a:r>
            <a:r>
              <a:rPr dirty="0" u="heavy" sz="1500" spc="-18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heavy" sz="1500" spc="-1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Sales</a:t>
            </a:r>
            <a:r>
              <a:rPr dirty="0" u="heavy" sz="1500" spc="-145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heavy" sz="1500" spc="-10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to</a:t>
            </a:r>
            <a:r>
              <a:rPr dirty="0" u="heavy" sz="1500" spc="-145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heavy" sz="1500" spc="-9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Luxury</a:t>
            </a:r>
            <a:r>
              <a:rPr dirty="0" u="heavy" sz="1500" spc="-10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heavy" sz="1500" spc="-65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Players</a:t>
            </a:r>
            <a:r>
              <a:rPr dirty="0" u="heavy" sz="1500" spc="-145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heavy" sz="1500" spc="-7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and</a:t>
            </a:r>
            <a:r>
              <a:rPr dirty="0" u="heavy" sz="1500" spc="-16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heavy" sz="1500" spc="-25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cost</a:t>
            </a:r>
            <a:r>
              <a:rPr dirty="0" u="heavy" sz="1500" spc="-21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heavy" sz="1500" spc="-7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reductions</a:t>
            </a:r>
            <a:r>
              <a:rPr dirty="0" u="heavy" sz="1500" spc="-145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heavy" sz="1500" spc="-7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in</a:t>
            </a:r>
            <a:r>
              <a:rPr dirty="0" u="heavy" sz="1500" spc="-135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heavy" sz="1500" spc="9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RsD</a:t>
            </a:r>
            <a:r>
              <a:rPr dirty="0" u="heavy" sz="150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	</a:t>
            </a:r>
            <a:endParaRPr sz="15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600"/>
              </a:spcBef>
              <a:tabLst>
                <a:tab pos="5984875" algn="l"/>
              </a:tabLst>
            </a:pPr>
            <a:r>
              <a:rPr dirty="0" baseline="2222" sz="1875" spc="-52" b="1">
                <a:latin typeface="Trebuchet MS"/>
                <a:cs typeface="Trebuchet MS"/>
              </a:rPr>
              <a:t>EV</a:t>
            </a:r>
            <a:r>
              <a:rPr dirty="0" baseline="2222" sz="1875" spc="-67" b="1">
                <a:latin typeface="Trebuchet MS"/>
                <a:cs typeface="Trebuchet MS"/>
              </a:rPr>
              <a:t> </a:t>
            </a:r>
            <a:r>
              <a:rPr dirty="0" baseline="2222" sz="1875" spc="-60" b="1">
                <a:latin typeface="Trebuchet MS"/>
                <a:cs typeface="Trebuchet MS"/>
              </a:rPr>
              <a:t>Batteries</a:t>
            </a:r>
            <a:r>
              <a:rPr dirty="0" baseline="2222" sz="1875" spc="-202" b="1">
                <a:latin typeface="Trebuchet MS"/>
                <a:cs typeface="Trebuchet MS"/>
              </a:rPr>
              <a:t> </a:t>
            </a:r>
            <a:r>
              <a:rPr dirty="0" baseline="2222" sz="1875" spc="-60" b="1">
                <a:latin typeface="Trebuchet MS"/>
                <a:cs typeface="Trebuchet MS"/>
              </a:rPr>
              <a:t>Additional</a:t>
            </a:r>
            <a:r>
              <a:rPr dirty="0" baseline="2222" sz="1875" spc="-135" b="1">
                <a:latin typeface="Trebuchet MS"/>
                <a:cs typeface="Trebuchet MS"/>
              </a:rPr>
              <a:t> </a:t>
            </a:r>
            <a:r>
              <a:rPr dirty="0" baseline="2222" sz="1875" spc="-15" b="1">
                <a:latin typeface="Trebuchet MS"/>
                <a:cs typeface="Trebuchet MS"/>
              </a:rPr>
              <a:t>Revenue</a:t>
            </a:r>
            <a:r>
              <a:rPr dirty="0" baseline="2222" sz="1875" b="1">
                <a:latin typeface="Trebuchet MS"/>
                <a:cs typeface="Trebuchet MS"/>
              </a:rPr>
              <a:t>	</a:t>
            </a:r>
            <a:r>
              <a:rPr dirty="0" sz="1250" spc="-25" b="1">
                <a:latin typeface="Trebuchet MS"/>
                <a:cs typeface="Trebuchet MS"/>
              </a:rPr>
              <a:t>Research</a:t>
            </a:r>
            <a:r>
              <a:rPr dirty="0" sz="1250" spc="-30" b="1">
                <a:latin typeface="Trebuchet MS"/>
                <a:cs typeface="Trebuchet MS"/>
              </a:rPr>
              <a:t> </a:t>
            </a:r>
            <a:r>
              <a:rPr dirty="0" sz="1250" spc="295" b="1">
                <a:latin typeface="Trebuchet MS"/>
                <a:cs typeface="Trebuchet MS"/>
              </a:rPr>
              <a:t>s</a:t>
            </a:r>
            <a:r>
              <a:rPr dirty="0" sz="1250" spc="-30" b="1">
                <a:latin typeface="Trebuchet MS"/>
                <a:cs typeface="Trebuchet MS"/>
              </a:rPr>
              <a:t> </a:t>
            </a:r>
            <a:r>
              <a:rPr dirty="0" sz="1250" spc="-40" b="1">
                <a:latin typeface="Trebuchet MS"/>
                <a:cs typeface="Trebuchet MS"/>
              </a:rPr>
              <a:t>Development</a:t>
            </a:r>
            <a:r>
              <a:rPr dirty="0" sz="1250" spc="-80" b="1">
                <a:latin typeface="Trebuchet MS"/>
                <a:cs typeface="Trebuchet MS"/>
              </a:rPr>
              <a:t> </a:t>
            </a:r>
            <a:r>
              <a:rPr dirty="0" sz="1250" b="1">
                <a:latin typeface="Trebuchet MS"/>
                <a:cs typeface="Trebuchet MS"/>
              </a:rPr>
              <a:t>Cost</a:t>
            </a:r>
            <a:r>
              <a:rPr dirty="0" sz="1250" spc="-80" b="1">
                <a:latin typeface="Trebuchet MS"/>
                <a:cs typeface="Trebuchet MS"/>
              </a:rPr>
              <a:t> </a:t>
            </a:r>
            <a:r>
              <a:rPr dirty="0" sz="1250" spc="-10" b="1">
                <a:latin typeface="Trebuchet MS"/>
                <a:cs typeface="Trebuchet MS"/>
              </a:rPr>
              <a:t>Savings</a:t>
            </a:r>
            <a:endParaRPr sz="1250">
              <a:latin typeface="Trebuchet MS"/>
              <a:cs typeface="Trebuchet MS"/>
            </a:endParaRPr>
          </a:p>
        </p:txBody>
      </p:sp>
      <p:sp>
        <p:nvSpPr>
          <p:cNvPr id="38" name="object 38" descr=""/>
          <p:cNvSpPr/>
          <p:nvPr/>
        </p:nvSpPr>
        <p:spPr>
          <a:xfrm>
            <a:off x="371475" y="1066800"/>
            <a:ext cx="5621020" cy="0"/>
          </a:xfrm>
          <a:custGeom>
            <a:avLst/>
            <a:gdLst/>
            <a:ahLst/>
            <a:cxnLst/>
            <a:rect l="l" t="t" r="r" b="b"/>
            <a:pathLst>
              <a:path w="5621020" h="0">
                <a:moveTo>
                  <a:pt x="0" y="0"/>
                </a:moveTo>
                <a:lnTo>
                  <a:pt x="562102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 descr=""/>
          <p:cNvSpPr/>
          <p:nvPr/>
        </p:nvSpPr>
        <p:spPr>
          <a:xfrm>
            <a:off x="3195701" y="1176400"/>
            <a:ext cx="2800350" cy="2628900"/>
          </a:xfrm>
          <a:custGeom>
            <a:avLst/>
            <a:gdLst/>
            <a:ahLst/>
            <a:cxnLst/>
            <a:rect l="l" t="t" r="r" b="b"/>
            <a:pathLst>
              <a:path w="2800350" h="2628900">
                <a:moveTo>
                  <a:pt x="0" y="2628900"/>
                </a:moveTo>
                <a:lnTo>
                  <a:pt x="2800350" y="2628900"/>
                </a:lnTo>
                <a:lnTo>
                  <a:pt x="2800350" y="0"/>
                </a:lnTo>
                <a:lnTo>
                  <a:pt x="0" y="0"/>
                </a:lnTo>
                <a:lnTo>
                  <a:pt x="0" y="26289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 descr=""/>
          <p:cNvSpPr txBox="1"/>
          <p:nvPr/>
        </p:nvSpPr>
        <p:spPr>
          <a:xfrm>
            <a:off x="3200463" y="1193165"/>
            <a:ext cx="2790825" cy="254317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366395" marR="121920" indent="-285750">
              <a:lnSpc>
                <a:spcPct val="99600"/>
              </a:lnSpc>
              <a:spcBef>
                <a:spcPts val="130"/>
              </a:spcBef>
              <a:buFont typeface="Arial MT"/>
              <a:buChar char="•"/>
              <a:tabLst>
                <a:tab pos="366395" algn="l"/>
              </a:tabLst>
            </a:pPr>
            <a:r>
              <a:rPr dirty="0" sz="1100">
                <a:latin typeface="Segoe UI Emoji"/>
                <a:cs typeface="Segoe UI Emoji"/>
              </a:rPr>
              <a:t>SK</a:t>
            </a:r>
            <a:r>
              <a:rPr dirty="0" sz="1100" spc="-20">
                <a:latin typeface="Segoe UI Emoji"/>
                <a:cs typeface="Segoe UI Emoji"/>
              </a:rPr>
              <a:t> </a:t>
            </a:r>
            <a:r>
              <a:rPr dirty="0" sz="1100" spc="-35">
                <a:latin typeface="Segoe UI Emoji"/>
                <a:cs typeface="Segoe UI Emoji"/>
              </a:rPr>
              <a:t>On</a:t>
            </a:r>
            <a:r>
              <a:rPr dirty="0" sz="1100" spc="5">
                <a:latin typeface="Segoe UI Emoji"/>
                <a:cs typeface="Segoe UI Emoji"/>
              </a:rPr>
              <a:t> </a:t>
            </a:r>
            <a:r>
              <a:rPr dirty="0" sz="1100">
                <a:latin typeface="Segoe UI Emoji"/>
                <a:cs typeface="Segoe UI Emoji"/>
              </a:rPr>
              <a:t>has</a:t>
            </a:r>
            <a:r>
              <a:rPr dirty="0" sz="1100" spc="-75">
                <a:latin typeface="Segoe UI Emoji"/>
                <a:cs typeface="Segoe UI Emoji"/>
              </a:rPr>
              <a:t> </a:t>
            </a:r>
            <a:r>
              <a:rPr dirty="0" sz="1100" spc="-10">
                <a:latin typeface="Segoe UI Emoji"/>
                <a:cs typeface="Segoe UI Emoji"/>
              </a:rPr>
              <a:t>had</a:t>
            </a:r>
            <a:r>
              <a:rPr dirty="0" sz="1100" spc="-85">
                <a:latin typeface="Segoe UI Emoji"/>
                <a:cs typeface="Segoe UI Emoji"/>
              </a:rPr>
              <a:t> </a:t>
            </a:r>
            <a:r>
              <a:rPr dirty="0" sz="1100">
                <a:latin typeface="Segoe UI Emoji"/>
                <a:cs typeface="Segoe UI Emoji"/>
              </a:rPr>
              <a:t>a</a:t>
            </a:r>
            <a:r>
              <a:rPr dirty="0" sz="1100" spc="-55">
                <a:latin typeface="Segoe UI Emoji"/>
                <a:cs typeface="Segoe UI Emoji"/>
              </a:rPr>
              <a:t> </a:t>
            </a:r>
            <a:r>
              <a:rPr dirty="0" sz="1100" spc="-20">
                <a:latin typeface="Segoe UI Emoji"/>
                <a:cs typeface="Segoe UI Emoji"/>
              </a:rPr>
              <a:t>history</a:t>
            </a:r>
            <a:r>
              <a:rPr dirty="0" sz="1100" spc="-35">
                <a:latin typeface="Segoe UI Emoji"/>
                <a:cs typeface="Segoe UI Emoji"/>
              </a:rPr>
              <a:t> of</a:t>
            </a:r>
            <a:r>
              <a:rPr dirty="0" sz="1100" spc="-10">
                <a:latin typeface="Segoe UI Emoji"/>
                <a:cs typeface="Segoe UI Emoji"/>
              </a:rPr>
              <a:t> rapid </a:t>
            </a:r>
            <a:r>
              <a:rPr dirty="0" sz="1100" spc="-40">
                <a:latin typeface="Segoe UI Emoji"/>
                <a:cs typeface="Segoe UI Emoji"/>
              </a:rPr>
              <a:t>growth</a:t>
            </a:r>
            <a:r>
              <a:rPr dirty="0" sz="1100" spc="-5">
                <a:latin typeface="Segoe UI Emoji"/>
                <a:cs typeface="Segoe UI Emoji"/>
              </a:rPr>
              <a:t> </a:t>
            </a:r>
            <a:r>
              <a:rPr dirty="0" sz="1100" spc="-30">
                <a:latin typeface="Segoe UI Emoji"/>
                <a:cs typeface="Segoe UI Emoji"/>
              </a:rPr>
              <a:t>in</a:t>
            </a:r>
            <a:r>
              <a:rPr dirty="0" sz="1100" spc="-80">
                <a:latin typeface="Segoe UI Emoji"/>
                <a:cs typeface="Segoe UI Emoji"/>
              </a:rPr>
              <a:t> </a:t>
            </a:r>
            <a:r>
              <a:rPr dirty="0" sz="1100" spc="-10">
                <a:latin typeface="Segoe UI Emoji"/>
                <a:cs typeface="Segoe UI Emoji"/>
              </a:rPr>
              <a:t>Battery</a:t>
            </a:r>
            <a:r>
              <a:rPr dirty="0" sz="1100" spc="-120">
                <a:latin typeface="Segoe UI Emoji"/>
                <a:cs typeface="Segoe UI Emoji"/>
              </a:rPr>
              <a:t> </a:t>
            </a:r>
            <a:r>
              <a:rPr dirty="0" sz="1100">
                <a:latin typeface="Segoe UI Emoji"/>
                <a:cs typeface="Segoe UI Emoji"/>
              </a:rPr>
              <a:t>Revenue,</a:t>
            </a:r>
            <a:r>
              <a:rPr dirty="0" sz="1100" spc="-85">
                <a:latin typeface="Segoe UI Emoji"/>
                <a:cs typeface="Segoe UI Emoji"/>
              </a:rPr>
              <a:t> </a:t>
            </a:r>
            <a:r>
              <a:rPr dirty="0" sz="1100" spc="-10">
                <a:latin typeface="Segoe UI Emoji"/>
                <a:cs typeface="Segoe UI Emoji"/>
              </a:rPr>
              <a:t>from</a:t>
            </a:r>
            <a:r>
              <a:rPr dirty="0" sz="1100" spc="-125">
                <a:latin typeface="Segoe UI Emoji"/>
                <a:cs typeface="Segoe UI Emoji"/>
              </a:rPr>
              <a:t> </a:t>
            </a:r>
            <a:r>
              <a:rPr dirty="0" sz="1100" spc="-20">
                <a:latin typeface="Segoe UI Emoji"/>
                <a:cs typeface="Segoe UI Emoji"/>
              </a:rPr>
              <a:t>2018 </a:t>
            </a:r>
            <a:r>
              <a:rPr dirty="0" sz="1100" spc="-25">
                <a:latin typeface="Segoe UI Emoji"/>
                <a:cs typeface="Segoe UI Emoji"/>
              </a:rPr>
              <a:t>to</a:t>
            </a:r>
            <a:r>
              <a:rPr dirty="0" sz="1100" spc="-80">
                <a:latin typeface="Segoe UI Emoji"/>
                <a:cs typeface="Segoe UI Emoji"/>
              </a:rPr>
              <a:t> </a:t>
            </a:r>
            <a:r>
              <a:rPr dirty="0" sz="1100">
                <a:latin typeface="Segoe UI Emoji"/>
                <a:cs typeface="Segoe UI Emoji"/>
              </a:rPr>
              <a:t>2023,</a:t>
            </a:r>
            <a:r>
              <a:rPr dirty="0" sz="1100" spc="-75">
                <a:latin typeface="Segoe UI Emoji"/>
                <a:cs typeface="Segoe UI Emoji"/>
              </a:rPr>
              <a:t> </a:t>
            </a:r>
            <a:r>
              <a:rPr dirty="0" sz="1100">
                <a:latin typeface="Segoe UI Emoji"/>
                <a:cs typeface="Segoe UI Emoji"/>
              </a:rPr>
              <a:t>a</a:t>
            </a:r>
            <a:r>
              <a:rPr dirty="0" sz="1100" spc="-50">
                <a:latin typeface="Segoe UI Emoji"/>
                <a:cs typeface="Segoe UI Emoji"/>
              </a:rPr>
              <a:t> </a:t>
            </a:r>
            <a:r>
              <a:rPr dirty="0" sz="1100">
                <a:latin typeface="Segoe UI Emoji"/>
                <a:cs typeface="Segoe UI Emoji"/>
              </a:rPr>
              <a:t>decline</a:t>
            </a:r>
            <a:r>
              <a:rPr dirty="0" sz="1100" spc="-45">
                <a:latin typeface="Segoe UI Emoji"/>
                <a:cs typeface="Segoe UI Emoji"/>
              </a:rPr>
              <a:t> </a:t>
            </a:r>
            <a:r>
              <a:rPr dirty="0" sz="1100">
                <a:latin typeface="Segoe UI Emoji"/>
                <a:cs typeface="Segoe UI Emoji"/>
              </a:rPr>
              <a:t>in</a:t>
            </a:r>
            <a:r>
              <a:rPr dirty="0" sz="1100" spc="5">
                <a:latin typeface="Segoe UI Emoji"/>
                <a:cs typeface="Segoe UI Emoji"/>
              </a:rPr>
              <a:t> </a:t>
            </a:r>
            <a:r>
              <a:rPr dirty="0" sz="1100">
                <a:latin typeface="Segoe UI Emoji"/>
                <a:cs typeface="Segoe UI Emoji"/>
              </a:rPr>
              <a:t>2024,</a:t>
            </a:r>
            <a:r>
              <a:rPr dirty="0" sz="1100" spc="-80">
                <a:latin typeface="Segoe UI Emoji"/>
                <a:cs typeface="Segoe UI Emoji"/>
              </a:rPr>
              <a:t> </a:t>
            </a:r>
            <a:r>
              <a:rPr dirty="0" sz="1100" spc="-20">
                <a:latin typeface="Segoe UI Emoji"/>
                <a:cs typeface="Segoe UI Emoji"/>
              </a:rPr>
              <a:t>with </a:t>
            </a:r>
            <a:r>
              <a:rPr dirty="0" sz="1100">
                <a:latin typeface="Segoe UI Emoji"/>
                <a:cs typeface="Segoe UI Emoji"/>
              </a:rPr>
              <a:t>expectations</a:t>
            </a:r>
            <a:r>
              <a:rPr dirty="0" sz="1100" spc="-80">
                <a:latin typeface="Segoe UI Emoji"/>
                <a:cs typeface="Segoe UI Emoji"/>
              </a:rPr>
              <a:t> </a:t>
            </a:r>
            <a:r>
              <a:rPr dirty="0" sz="1100" spc="-35">
                <a:latin typeface="Segoe UI Emoji"/>
                <a:cs typeface="Segoe UI Emoji"/>
              </a:rPr>
              <a:t>of</a:t>
            </a:r>
            <a:r>
              <a:rPr dirty="0" sz="1100" spc="-15">
                <a:latin typeface="Segoe UI Emoji"/>
                <a:cs typeface="Segoe UI Emoji"/>
              </a:rPr>
              <a:t> </a:t>
            </a:r>
            <a:r>
              <a:rPr dirty="0" sz="1100" spc="-25">
                <a:latin typeface="Segoe UI Emoji"/>
                <a:cs typeface="Segoe UI Emoji"/>
              </a:rPr>
              <a:t>recovery</a:t>
            </a:r>
            <a:r>
              <a:rPr dirty="0" sz="1100" spc="-35">
                <a:latin typeface="Segoe UI Emoji"/>
                <a:cs typeface="Segoe UI Emoji"/>
              </a:rPr>
              <a:t> </a:t>
            </a:r>
            <a:r>
              <a:rPr dirty="0" sz="1100" spc="-20">
                <a:latin typeface="Segoe UI Emoji"/>
                <a:cs typeface="Segoe UI Emoji"/>
              </a:rPr>
              <a:t>with</a:t>
            </a:r>
            <a:r>
              <a:rPr dirty="0" sz="1100">
                <a:latin typeface="Segoe UI Emoji"/>
                <a:cs typeface="Segoe UI Emoji"/>
              </a:rPr>
              <a:t> a</a:t>
            </a:r>
            <a:r>
              <a:rPr dirty="0" sz="1100" spc="-155">
                <a:latin typeface="Segoe UI Emoji"/>
                <a:cs typeface="Segoe UI Emoji"/>
              </a:rPr>
              <a:t> </a:t>
            </a:r>
            <a:r>
              <a:rPr dirty="0" sz="1100" spc="-120" b="1">
                <a:latin typeface="Tahoma"/>
                <a:cs typeface="Tahoma"/>
              </a:rPr>
              <a:t>5-</a:t>
            </a:r>
            <a:r>
              <a:rPr dirty="0" sz="1100" spc="-30" b="1">
                <a:latin typeface="Tahoma"/>
                <a:cs typeface="Tahoma"/>
              </a:rPr>
              <a:t>year </a:t>
            </a:r>
            <a:r>
              <a:rPr dirty="0" sz="1100" spc="-50" b="1">
                <a:latin typeface="Tahoma"/>
                <a:cs typeface="Tahoma"/>
              </a:rPr>
              <a:t>CAGR</a:t>
            </a:r>
            <a:r>
              <a:rPr dirty="0" sz="1100" spc="-110" b="1">
                <a:latin typeface="Tahoma"/>
                <a:cs typeface="Tahoma"/>
              </a:rPr>
              <a:t> </a:t>
            </a:r>
            <a:r>
              <a:rPr dirty="0" sz="1100" spc="-35" b="1">
                <a:latin typeface="Tahoma"/>
                <a:cs typeface="Tahoma"/>
              </a:rPr>
              <a:t>of</a:t>
            </a:r>
            <a:r>
              <a:rPr dirty="0" sz="1100" spc="-70" b="1">
                <a:latin typeface="Tahoma"/>
                <a:cs typeface="Tahoma"/>
              </a:rPr>
              <a:t> </a:t>
            </a:r>
            <a:r>
              <a:rPr dirty="0" sz="1100" spc="-10" b="1">
                <a:latin typeface="Tahoma"/>
                <a:cs typeface="Tahoma"/>
              </a:rPr>
              <a:t>67.G%.</a:t>
            </a:r>
            <a:endParaRPr sz="1100">
              <a:latin typeface="Tahoma"/>
              <a:cs typeface="Tahoma"/>
            </a:endParaRPr>
          </a:p>
          <a:p>
            <a:pPr marL="366395" marR="81915" indent="-285750">
              <a:lnSpc>
                <a:spcPct val="99600"/>
              </a:lnSpc>
              <a:spcBef>
                <a:spcPts val="35"/>
              </a:spcBef>
              <a:buFont typeface="Arial MT"/>
              <a:buChar char="•"/>
              <a:tabLst>
                <a:tab pos="366395" algn="l"/>
              </a:tabLst>
            </a:pPr>
            <a:r>
              <a:rPr dirty="0" sz="1100" spc="-20">
                <a:latin typeface="Segoe UI Emoji"/>
                <a:cs typeface="Segoe UI Emoji"/>
              </a:rPr>
              <a:t>Synergies</a:t>
            </a:r>
            <a:r>
              <a:rPr dirty="0" sz="1100" spc="-75">
                <a:latin typeface="Segoe UI Emoji"/>
                <a:cs typeface="Segoe UI Emoji"/>
              </a:rPr>
              <a:t> </a:t>
            </a:r>
            <a:r>
              <a:rPr dirty="0" sz="1100" spc="-35">
                <a:latin typeface="Segoe UI Emoji"/>
                <a:cs typeface="Segoe UI Emoji"/>
              </a:rPr>
              <a:t>through</a:t>
            </a:r>
            <a:r>
              <a:rPr dirty="0" sz="1100" spc="15">
                <a:latin typeface="Segoe UI Emoji"/>
                <a:cs typeface="Segoe UI Emoji"/>
              </a:rPr>
              <a:t> </a:t>
            </a:r>
            <a:r>
              <a:rPr dirty="0" sz="1100" spc="-10">
                <a:latin typeface="Segoe UI Emoji"/>
                <a:cs typeface="Segoe UI Emoji"/>
              </a:rPr>
              <a:t>directly</a:t>
            </a:r>
            <a:r>
              <a:rPr dirty="0" sz="1100" spc="-25">
                <a:latin typeface="Segoe UI Emoji"/>
                <a:cs typeface="Segoe UI Emoji"/>
              </a:rPr>
              <a:t> </a:t>
            </a:r>
            <a:r>
              <a:rPr dirty="0" sz="1100" spc="-10">
                <a:latin typeface="Segoe UI Emoji"/>
                <a:cs typeface="Segoe UI Emoji"/>
              </a:rPr>
              <a:t>selling</a:t>
            </a:r>
            <a:r>
              <a:rPr dirty="0" sz="1100" spc="-70">
                <a:latin typeface="Segoe UI Emoji"/>
                <a:cs typeface="Segoe UI Emoji"/>
              </a:rPr>
              <a:t> </a:t>
            </a:r>
            <a:r>
              <a:rPr dirty="0" sz="1100" spc="-20">
                <a:latin typeface="Segoe UI Emoji"/>
                <a:cs typeface="Segoe UI Emoji"/>
              </a:rPr>
              <a:t>high- </a:t>
            </a:r>
            <a:r>
              <a:rPr dirty="0" sz="1100" spc="-10">
                <a:latin typeface="Segoe UI Emoji"/>
                <a:cs typeface="Segoe UI Emoji"/>
              </a:rPr>
              <a:t>performance</a:t>
            </a:r>
            <a:r>
              <a:rPr dirty="0" sz="1100" spc="-40">
                <a:latin typeface="Segoe UI Emoji"/>
                <a:cs typeface="Segoe UI Emoji"/>
              </a:rPr>
              <a:t> </a:t>
            </a:r>
            <a:r>
              <a:rPr dirty="0" sz="1100" spc="-10">
                <a:latin typeface="Segoe UI Emoji"/>
                <a:cs typeface="Segoe UI Emoji"/>
              </a:rPr>
              <a:t>batteries</a:t>
            </a:r>
            <a:r>
              <a:rPr dirty="0" sz="1100" spc="-70">
                <a:latin typeface="Segoe UI Emoji"/>
                <a:cs typeface="Segoe UI Emoji"/>
              </a:rPr>
              <a:t> </a:t>
            </a:r>
            <a:r>
              <a:rPr dirty="0" sz="1100" spc="-25">
                <a:latin typeface="Segoe UI Emoji"/>
                <a:cs typeface="Segoe UI Emoji"/>
              </a:rPr>
              <a:t>to</a:t>
            </a:r>
            <a:r>
              <a:rPr dirty="0" sz="1100" spc="-70">
                <a:latin typeface="Segoe UI Emoji"/>
                <a:cs typeface="Segoe UI Emoji"/>
              </a:rPr>
              <a:t> </a:t>
            </a:r>
            <a:r>
              <a:rPr dirty="0" sz="1100" spc="-20">
                <a:latin typeface="Segoe UI Emoji"/>
                <a:cs typeface="Segoe UI Emoji"/>
              </a:rPr>
              <a:t>other</a:t>
            </a:r>
            <a:r>
              <a:rPr dirty="0" sz="1100" spc="-45">
                <a:latin typeface="Segoe UI Emoji"/>
                <a:cs typeface="Segoe UI Emoji"/>
              </a:rPr>
              <a:t> </a:t>
            </a:r>
            <a:r>
              <a:rPr dirty="0" sz="1100" spc="-10">
                <a:latin typeface="Segoe UI Emoji"/>
                <a:cs typeface="Segoe UI Emoji"/>
              </a:rPr>
              <a:t>luxury brands</a:t>
            </a:r>
            <a:r>
              <a:rPr dirty="0" sz="1100" spc="-55">
                <a:latin typeface="Segoe UI Emoji"/>
                <a:cs typeface="Segoe UI Emoji"/>
              </a:rPr>
              <a:t> </a:t>
            </a:r>
            <a:r>
              <a:rPr dirty="0" sz="1100">
                <a:latin typeface="Segoe UI Emoji"/>
                <a:cs typeface="Segoe UI Emoji"/>
              </a:rPr>
              <a:t>and</a:t>
            </a:r>
            <a:r>
              <a:rPr dirty="0" sz="1100" spc="20">
                <a:latin typeface="Segoe UI Emoji"/>
                <a:cs typeface="Segoe UI Emoji"/>
              </a:rPr>
              <a:t> </a:t>
            </a:r>
            <a:r>
              <a:rPr dirty="0" sz="1100" spc="-25">
                <a:latin typeface="Segoe UI Emoji"/>
                <a:cs typeface="Segoe UI Emoji"/>
              </a:rPr>
              <a:t>collaborating</a:t>
            </a:r>
            <a:r>
              <a:rPr dirty="0" sz="1100" spc="-55">
                <a:latin typeface="Segoe UI Emoji"/>
                <a:cs typeface="Segoe UI Emoji"/>
              </a:rPr>
              <a:t> </a:t>
            </a:r>
            <a:r>
              <a:rPr dirty="0" sz="1100" spc="-20">
                <a:latin typeface="Segoe UI Emoji"/>
                <a:cs typeface="Segoe UI Emoji"/>
              </a:rPr>
              <a:t>with </a:t>
            </a:r>
            <a:r>
              <a:rPr dirty="0" sz="1100" spc="-25">
                <a:latin typeface="Segoe UI Emoji"/>
                <a:cs typeface="Segoe UI Emoji"/>
              </a:rPr>
              <a:t>motorsport</a:t>
            </a:r>
            <a:r>
              <a:rPr dirty="0" sz="1100" spc="-95">
                <a:latin typeface="Segoe UI Emoji"/>
                <a:cs typeface="Segoe UI Emoji"/>
              </a:rPr>
              <a:t> </a:t>
            </a:r>
            <a:r>
              <a:rPr dirty="0" sz="1100">
                <a:latin typeface="Segoe UI Emoji"/>
                <a:cs typeface="Segoe UI Emoji"/>
              </a:rPr>
              <a:t>events</a:t>
            </a:r>
            <a:r>
              <a:rPr dirty="0" sz="1100" spc="-45">
                <a:latin typeface="Segoe UI Emoji"/>
                <a:cs typeface="Segoe UI Emoji"/>
              </a:rPr>
              <a:t> </a:t>
            </a:r>
            <a:r>
              <a:rPr dirty="0" sz="1100">
                <a:latin typeface="Segoe UI Emoji"/>
                <a:cs typeface="Segoe UI Emoji"/>
              </a:rPr>
              <a:t>(such</a:t>
            </a:r>
            <a:r>
              <a:rPr dirty="0" sz="1100" spc="-40">
                <a:latin typeface="Segoe UI Emoji"/>
                <a:cs typeface="Segoe UI Emoji"/>
              </a:rPr>
              <a:t> </a:t>
            </a:r>
            <a:r>
              <a:rPr dirty="0" sz="1100" spc="55">
                <a:latin typeface="Segoe UI Emoji"/>
                <a:cs typeface="Segoe UI Emoji"/>
              </a:rPr>
              <a:t>as</a:t>
            </a:r>
            <a:r>
              <a:rPr dirty="0" sz="1100" spc="-45">
                <a:latin typeface="Segoe UI Emoji"/>
                <a:cs typeface="Segoe UI Emoji"/>
              </a:rPr>
              <a:t> </a:t>
            </a:r>
            <a:r>
              <a:rPr dirty="0" sz="1100" spc="-10">
                <a:latin typeface="Segoe UI Emoji"/>
                <a:cs typeface="Segoe UI Emoji"/>
              </a:rPr>
              <a:t>Formula </a:t>
            </a:r>
            <a:r>
              <a:rPr dirty="0" sz="1100" spc="-25">
                <a:latin typeface="Segoe UI Emoji"/>
                <a:cs typeface="Segoe UI Emoji"/>
              </a:rPr>
              <a:t>E) </a:t>
            </a:r>
            <a:r>
              <a:rPr dirty="0" sz="1100">
                <a:latin typeface="Segoe UI Emoji"/>
                <a:cs typeface="Segoe UI Emoji"/>
              </a:rPr>
              <a:t>will</a:t>
            </a:r>
            <a:r>
              <a:rPr dirty="0" sz="1100" spc="-40">
                <a:latin typeface="Segoe UI Emoji"/>
                <a:cs typeface="Segoe UI Emoji"/>
              </a:rPr>
              <a:t> </a:t>
            </a:r>
            <a:r>
              <a:rPr dirty="0" sz="1100" spc="-25">
                <a:latin typeface="Segoe UI Emoji"/>
                <a:cs typeface="Segoe UI Emoji"/>
              </a:rPr>
              <a:t>generate</a:t>
            </a:r>
            <a:r>
              <a:rPr dirty="0" sz="1100" spc="-114">
                <a:latin typeface="Segoe UI Emoji"/>
                <a:cs typeface="Segoe UI Emoji"/>
              </a:rPr>
              <a:t> </a:t>
            </a:r>
            <a:r>
              <a:rPr dirty="0" sz="1100">
                <a:latin typeface="Segoe UI Emoji"/>
                <a:cs typeface="Segoe UI Emoji"/>
              </a:rPr>
              <a:t>a</a:t>
            </a:r>
            <a:r>
              <a:rPr dirty="0" sz="1100" spc="-35">
                <a:latin typeface="Segoe UI Emoji"/>
                <a:cs typeface="Segoe UI Emoji"/>
              </a:rPr>
              <a:t> </a:t>
            </a:r>
            <a:r>
              <a:rPr dirty="0" sz="1100">
                <a:latin typeface="Segoe UI Emoji"/>
                <a:cs typeface="Segoe UI Emoji"/>
              </a:rPr>
              <a:t>new</a:t>
            </a:r>
            <a:r>
              <a:rPr dirty="0" sz="1100" spc="-25">
                <a:latin typeface="Segoe UI Emoji"/>
                <a:cs typeface="Segoe UI Emoji"/>
              </a:rPr>
              <a:t> </a:t>
            </a:r>
            <a:r>
              <a:rPr dirty="0" sz="1100" spc="-20">
                <a:latin typeface="Segoe UI Emoji"/>
                <a:cs typeface="Segoe UI Emoji"/>
              </a:rPr>
              <a:t>revenue</a:t>
            </a:r>
            <a:r>
              <a:rPr dirty="0" sz="1100" spc="-114">
                <a:latin typeface="Segoe UI Emoji"/>
                <a:cs typeface="Segoe UI Emoji"/>
              </a:rPr>
              <a:t> </a:t>
            </a:r>
            <a:r>
              <a:rPr dirty="0" sz="1100" spc="-10">
                <a:latin typeface="Segoe UI Emoji"/>
                <a:cs typeface="Segoe UI Emoji"/>
              </a:rPr>
              <a:t>stream.</a:t>
            </a:r>
            <a:endParaRPr sz="1100">
              <a:latin typeface="Segoe UI Emoji"/>
              <a:cs typeface="Segoe UI Emoji"/>
            </a:endParaRPr>
          </a:p>
          <a:p>
            <a:pPr marL="366395" marR="95885" indent="-285750">
              <a:lnSpc>
                <a:spcPct val="99600"/>
              </a:lnSpc>
              <a:spcBef>
                <a:spcPts val="35"/>
              </a:spcBef>
              <a:buFont typeface="Arial MT"/>
              <a:buChar char="•"/>
              <a:tabLst>
                <a:tab pos="366395" algn="l"/>
              </a:tabLst>
            </a:pPr>
            <a:r>
              <a:rPr dirty="0" sz="1100" spc="-30">
                <a:latin typeface="Segoe UI Emoji"/>
                <a:cs typeface="Segoe UI Emoji"/>
              </a:rPr>
              <a:t>Matching</a:t>
            </a:r>
            <a:r>
              <a:rPr dirty="0" sz="1100" spc="-60">
                <a:latin typeface="Segoe UI Emoji"/>
                <a:cs typeface="Segoe UI Emoji"/>
              </a:rPr>
              <a:t> </a:t>
            </a:r>
            <a:r>
              <a:rPr dirty="0" sz="1100" spc="-10">
                <a:latin typeface="Segoe UI Emoji"/>
                <a:cs typeface="Segoe UI Emoji"/>
              </a:rPr>
              <a:t>the</a:t>
            </a:r>
            <a:r>
              <a:rPr dirty="0" sz="1100" spc="-100">
                <a:latin typeface="Segoe UI Emoji"/>
                <a:cs typeface="Segoe UI Emoji"/>
              </a:rPr>
              <a:t> </a:t>
            </a:r>
            <a:r>
              <a:rPr dirty="0" sz="1100" spc="-70" b="1">
                <a:latin typeface="Tahoma"/>
                <a:cs typeface="Tahoma"/>
              </a:rPr>
              <a:t>EV</a:t>
            </a:r>
            <a:r>
              <a:rPr dirty="0" sz="1100" spc="-75" b="1">
                <a:latin typeface="Tahoma"/>
                <a:cs typeface="Tahoma"/>
              </a:rPr>
              <a:t> </a:t>
            </a:r>
            <a:r>
              <a:rPr dirty="0" sz="1100" spc="-70" b="1">
                <a:latin typeface="Tahoma"/>
                <a:cs typeface="Tahoma"/>
              </a:rPr>
              <a:t>battery</a:t>
            </a:r>
            <a:r>
              <a:rPr dirty="0" sz="1100" spc="-95" b="1">
                <a:latin typeface="Tahoma"/>
                <a:cs typeface="Tahoma"/>
              </a:rPr>
              <a:t> </a:t>
            </a:r>
            <a:r>
              <a:rPr dirty="0" sz="1100" spc="-10" b="1">
                <a:latin typeface="Tahoma"/>
                <a:cs typeface="Tahoma"/>
              </a:rPr>
              <a:t>market </a:t>
            </a:r>
            <a:r>
              <a:rPr dirty="0" sz="1100" spc="-85" b="1">
                <a:latin typeface="Tahoma"/>
                <a:cs typeface="Tahoma"/>
              </a:rPr>
              <a:t>growth,</a:t>
            </a:r>
            <a:r>
              <a:rPr dirty="0" sz="1100" spc="-95" b="1">
                <a:latin typeface="Tahoma"/>
                <a:cs typeface="Tahoma"/>
              </a:rPr>
              <a:t> </a:t>
            </a:r>
            <a:r>
              <a:rPr dirty="0" sz="1100" spc="-20">
                <a:latin typeface="Segoe UI Emoji"/>
                <a:cs typeface="Segoe UI Emoji"/>
              </a:rPr>
              <a:t>demand</a:t>
            </a:r>
            <a:r>
              <a:rPr dirty="0" sz="1100" spc="5">
                <a:latin typeface="Segoe UI Emoji"/>
                <a:cs typeface="Segoe UI Emoji"/>
              </a:rPr>
              <a:t> </a:t>
            </a:r>
            <a:r>
              <a:rPr dirty="0" sz="1100" spc="-50">
                <a:latin typeface="Segoe UI Emoji"/>
                <a:cs typeface="Segoe UI Emoji"/>
              </a:rPr>
              <a:t>for </a:t>
            </a:r>
            <a:r>
              <a:rPr dirty="0" sz="1100" spc="-20">
                <a:latin typeface="Segoe UI Emoji"/>
                <a:cs typeface="Segoe UI Emoji"/>
              </a:rPr>
              <a:t>additional</a:t>
            </a:r>
            <a:r>
              <a:rPr dirty="0" sz="1100" spc="-30">
                <a:latin typeface="Segoe UI Emoji"/>
                <a:cs typeface="Segoe UI Emoji"/>
              </a:rPr>
              <a:t> </a:t>
            </a:r>
            <a:r>
              <a:rPr dirty="0" sz="1100">
                <a:latin typeface="Segoe UI Emoji"/>
                <a:cs typeface="Segoe UI Emoji"/>
              </a:rPr>
              <a:t>SK</a:t>
            </a:r>
            <a:r>
              <a:rPr dirty="0" sz="1100" spc="-5">
                <a:latin typeface="Segoe UI Emoji"/>
                <a:cs typeface="Segoe UI Emoji"/>
              </a:rPr>
              <a:t> </a:t>
            </a:r>
            <a:r>
              <a:rPr dirty="0" sz="1100" spc="-25">
                <a:latin typeface="Segoe UI Emoji"/>
                <a:cs typeface="Segoe UI Emoji"/>
              </a:rPr>
              <a:t>On </a:t>
            </a:r>
            <a:r>
              <a:rPr dirty="0" sz="1100" spc="-10">
                <a:latin typeface="Segoe UI Emoji"/>
                <a:cs typeface="Segoe UI Emoji"/>
              </a:rPr>
              <a:t>batterys</a:t>
            </a:r>
            <a:r>
              <a:rPr dirty="0" sz="1100" spc="-120">
                <a:latin typeface="Segoe UI Emoji"/>
                <a:cs typeface="Segoe UI Emoji"/>
              </a:rPr>
              <a:t> </a:t>
            </a:r>
            <a:r>
              <a:rPr dirty="0" sz="1100" spc="-10">
                <a:latin typeface="Segoe UI Emoji"/>
                <a:cs typeface="Segoe UI Emoji"/>
              </a:rPr>
              <a:t>with</a:t>
            </a:r>
            <a:r>
              <a:rPr dirty="0" sz="1100" spc="-85">
                <a:latin typeface="Segoe UI Emoji"/>
                <a:cs typeface="Segoe UI Emoji"/>
              </a:rPr>
              <a:t> </a:t>
            </a:r>
            <a:r>
              <a:rPr dirty="0" sz="1100" spc="-25">
                <a:latin typeface="Segoe UI Emoji"/>
                <a:cs typeface="Segoe UI Emoji"/>
              </a:rPr>
              <a:t>post</a:t>
            </a:r>
            <a:r>
              <a:rPr dirty="0" sz="1100" spc="-55">
                <a:latin typeface="Segoe UI Emoji"/>
                <a:cs typeface="Segoe UI Emoji"/>
              </a:rPr>
              <a:t> </a:t>
            </a:r>
            <a:r>
              <a:rPr dirty="0" sz="1100">
                <a:latin typeface="Segoe UI Emoji"/>
                <a:cs typeface="Segoe UI Emoji"/>
              </a:rPr>
              <a:t>acquisition</a:t>
            </a:r>
            <a:r>
              <a:rPr dirty="0" sz="1100" spc="-5">
                <a:latin typeface="Segoe UI Emoji"/>
                <a:cs typeface="Segoe UI Emoji"/>
              </a:rPr>
              <a:t> </a:t>
            </a:r>
            <a:r>
              <a:rPr dirty="0" sz="1100" spc="-25">
                <a:latin typeface="Segoe UI Emoji"/>
                <a:cs typeface="Segoe UI Emoji"/>
              </a:rPr>
              <a:t>is </a:t>
            </a:r>
            <a:r>
              <a:rPr dirty="0" sz="1100" spc="-10">
                <a:latin typeface="Segoe UI Emoji"/>
                <a:cs typeface="Segoe UI Emoji"/>
              </a:rPr>
              <a:t>expected</a:t>
            </a:r>
            <a:r>
              <a:rPr dirty="0" sz="1100" spc="-100">
                <a:latin typeface="Segoe UI Emoji"/>
                <a:cs typeface="Segoe UI Emoji"/>
              </a:rPr>
              <a:t> </a:t>
            </a:r>
            <a:r>
              <a:rPr dirty="0" sz="1100" spc="-25">
                <a:latin typeface="Segoe UI Emoji"/>
                <a:cs typeface="Segoe UI Emoji"/>
              </a:rPr>
              <a:t>to</a:t>
            </a:r>
            <a:r>
              <a:rPr dirty="0" sz="1100" spc="-85">
                <a:latin typeface="Segoe UI Emoji"/>
                <a:cs typeface="Segoe UI Emoji"/>
              </a:rPr>
              <a:t> </a:t>
            </a:r>
            <a:r>
              <a:rPr dirty="0" sz="1100" spc="-25">
                <a:latin typeface="Segoe UI Emoji"/>
                <a:cs typeface="Segoe UI Emoji"/>
              </a:rPr>
              <a:t>generate</a:t>
            </a:r>
            <a:r>
              <a:rPr dirty="0" sz="1100" spc="-55">
                <a:latin typeface="Segoe UI Emoji"/>
                <a:cs typeface="Segoe UI Emoji"/>
              </a:rPr>
              <a:t> </a:t>
            </a:r>
            <a:r>
              <a:rPr dirty="0" sz="1100">
                <a:latin typeface="Segoe UI Emoji"/>
                <a:cs typeface="Segoe UI Emoji"/>
              </a:rPr>
              <a:t>12%</a:t>
            </a:r>
            <a:r>
              <a:rPr dirty="0" sz="1100" spc="-20">
                <a:latin typeface="Segoe UI Emoji"/>
                <a:cs typeface="Segoe UI Emoji"/>
              </a:rPr>
              <a:t> </a:t>
            </a:r>
            <a:r>
              <a:rPr dirty="0" sz="1100" spc="-10">
                <a:latin typeface="Segoe UI Emoji"/>
                <a:cs typeface="Segoe UI Emoji"/>
              </a:rPr>
              <a:t>incremental </a:t>
            </a:r>
            <a:r>
              <a:rPr dirty="0" sz="1100">
                <a:latin typeface="Segoe UI Emoji"/>
                <a:cs typeface="Segoe UI Emoji"/>
              </a:rPr>
              <a:t>increase</a:t>
            </a:r>
            <a:r>
              <a:rPr dirty="0" sz="1100" spc="5">
                <a:latin typeface="Segoe UI Emoji"/>
                <a:cs typeface="Segoe UI Emoji"/>
              </a:rPr>
              <a:t> </a:t>
            </a:r>
            <a:r>
              <a:rPr dirty="0" sz="1100" spc="-35">
                <a:latin typeface="Segoe UI Emoji"/>
                <a:cs typeface="Segoe UI Emoji"/>
              </a:rPr>
              <a:t>in </a:t>
            </a:r>
            <a:r>
              <a:rPr dirty="0" sz="1100" spc="-25">
                <a:latin typeface="Segoe UI Emoji"/>
                <a:cs typeface="Segoe UI Emoji"/>
              </a:rPr>
              <a:t>battery</a:t>
            </a:r>
            <a:r>
              <a:rPr dirty="0" sz="1100" spc="15">
                <a:latin typeface="Segoe UI Emoji"/>
                <a:cs typeface="Segoe UI Emoji"/>
              </a:rPr>
              <a:t> </a:t>
            </a:r>
            <a:r>
              <a:rPr dirty="0" sz="1100" spc="-10">
                <a:latin typeface="Segoe UI Emoji"/>
                <a:cs typeface="Segoe UI Emoji"/>
              </a:rPr>
              <a:t>sales.</a:t>
            </a:r>
            <a:endParaRPr sz="1100">
              <a:latin typeface="Segoe UI Emoji"/>
              <a:cs typeface="Segoe UI Emoji"/>
            </a:endParaRPr>
          </a:p>
        </p:txBody>
      </p:sp>
      <p:sp>
        <p:nvSpPr>
          <p:cNvPr id="41" name="object 41" descr=""/>
          <p:cNvSpPr/>
          <p:nvPr/>
        </p:nvSpPr>
        <p:spPr>
          <a:xfrm>
            <a:off x="3181350" y="3838575"/>
            <a:ext cx="2809875" cy="828675"/>
          </a:xfrm>
          <a:custGeom>
            <a:avLst/>
            <a:gdLst/>
            <a:ahLst/>
            <a:cxnLst/>
            <a:rect l="l" t="t" r="r" b="b"/>
            <a:pathLst>
              <a:path w="2809875" h="828675">
                <a:moveTo>
                  <a:pt x="0" y="828675"/>
                </a:moveTo>
                <a:lnTo>
                  <a:pt x="2809875" y="828675"/>
                </a:lnTo>
                <a:lnTo>
                  <a:pt x="2809875" y="0"/>
                </a:lnTo>
                <a:lnTo>
                  <a:pt x="0" y="0"/>
                </a:lnTo>
                <a:lnTo>
                  <a:pt x="0" y="828675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 descr=""/>
          <p:cNvSpPr txBox="1"/>
          <p:nvPr/>
        </p:nvSpPr>
        <p:spPr>
          <a:xfrm>
            <a:off x="3205226" y="3886651"/>
            <a:ext cx="2786380" cy="693420"/>
          </a:xfrm>
          <a:prstGeom prst="rect">
            <a:avLst/>
          </a:prstGeom>
        </p:spPr>
        <p:txBody>
          <a:bodyPr wrap="square" lIns="0" tIns="30480" rIns="0" bIns="0" rtlCol="0" vert="horz">
            <a:spAutoFit/>
          </a:bodyPr>
          <a:lstStyle/>
          <a:p>
            <a:pPr algn="ctr" marL="438150">
              <a:lnSpc>
                <a:spcPct val="100000"/>
              </a:lnSpc>
              <a:spcBef>
                <a:spcPts val="240"/>
              </a:spcBef>
            </a:pPr>
            <a:r>
              <a:rPr dirty="0" u="sng" sz="1800" spc="-110" b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+4,37G.72M</a:t>
            </a:r>
            <a:r>
              <a:rPr dirty="0" u="sng" sz="1800" spc="-175" b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sng" sz="1800" spc="25" b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USD</a:t>
            </a:r>
            <a:endParaRPr sz="1800">
              <a:latin typeface="Trebuchet MS"/>
              <a:cs typeface="Trebuchet MS"/>
            </a:endParaRPr>
          </a:p>
          <a:p>
            <a:pPr algn="ctr" marL="431165">
              <a:lnSpc>
                <a:spcPts val="1430"/>
              </a:lnSpc>
              <a:spcBef>
                <a:spcPts val="95"/>
              </a:spcBef>
            </a:pPr>
            <a:r>
              <a:rPr dirty="0" sz="1200" spc="-65" b="1">
                <a:latin typeface="Trebuchet MS"/>
                <a:cs typeface="Trebuchet MS"/>
              </a:rPr>
              <a:t>2025</a:t>
            </a:r>
            <a:r>
              <a:rPr dirty="0" sz="1200" spc="-85" b="1">
                <a:latin typeface="Trebuchet MS"/>
                <a:cs typeface="Trebuchet MS"/>
              </a:rPr>
              <a:t> </a:t>
            </a:r>
            <a:r>
              <a:rPr dirty="0" sz="1200" spc="-80" b="1">
                <a:latin typeface="Trebuchet MS"/>
                <a:cs typeface="Trebuchet MS"/>
              </a:rPr>
              <a:t>to</a:t>
            </a:r>
            <a:r>
              <a:rPr dirty="0" sz="1200" spc="-65" b="1">
                <a:latin typeface="Trebuchet MS"/>
                <a:cs typeface="Trebuchet MS"/>
              </a:rPr>
              <a:t> 2030</a:t>
            </a:r>
            <a:r>
              <a:rPr dirty="0" sz="1200" spc="-85" b="1">
                <a:latin typeface="Trebuchet MS"/>
                <a:cs typeface="Trebuchet MS"/>
              </a:rPr>
              <a:t> </a:t>
            </a:r>
            <a:r>
              <a:rPr dirty="0" sz="1200" spc="-70" b="1">
                <a:latin typeface="Trebuchet MS"/>
                <a:cs typeface="Trebuchet MS"/>
              </a:rPr>
              <a:t>EV</a:t>
            </a:r>
            <a:r>
              <a:rPr dirty="0" sz="1200" spc="-75" b="1">
                <a:latin typeface="Trebuchet MS"/>
                <a:cs typeface="Trebuchet MS"/>
              </a:rPr>
              <a:t> Battery</a:t>
            </a:r>
            <a:r>
              <a:rPr dirty="0" sz="1200" spc="-80" b="1">
                <a:latin typeface="Trebuchet MS"/>
                <a:cs typeface="Trebuchet MS"/>
              </a:rPr>
              <a:t> </a:t>
            </a:r>
            <a:r>
              <a:rPr dirty="0" sz="1200" spc="-25" b="1">
                <a:latin typeface="Trebuchet MS"/>
                <a:cs typeface="Trebuchet MS"/>
              </a:rPr>
              <a:t>New</a:t>
            </a:r>
            <a:endParaRPr sz="1200">
              <a:latin typeface="Trebuchet MS"/>
              <a:cs typeface="Trebuchet MS"/>
            </a:endParaRPr>
          </a:p>
          <a:p>
            <a:pPr algn="ctr" marL="440690">
              <a:lnSpc>
                <a:spcPts val="1430"/>
              </a:lnSpc>
            </a:pPr>
            <a:r>
              <a:rPr dirty="0" sz="1200" spc="-10" b="1">
                <a:latin typeface="Trebuchet MS"/>
                <a:cs typeface="Trebuchet MS"/>
              </a:rPr>
              <a:t>Sales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43" name="object 43" descr=""/>
          <p:cNvGrpSpPr/>
          <p:nvPr/>
        </p:nvGrpSpPr>
        <p:grpSpPr>
          <a:xfrm>
            <a:off x="371475" y="1819275"/>
            <a:ext cx="3381375" cy="4057650"/>
            <a:chOff x="371475" y="1819275"/>
            <a:chExt cx="3381375" cy="4057650"/>
          </a:xfrm>
        </p:grpSpPr>
        <p:sp>
          <p:nvSpPr>
            <p:cNvPr id="44" name="object 44" descr=""/>
            <p:cNvSpPr/>
            <p:nvPr/>
          </p:nvSpPr>
          <p:spPr>
            <a:xfrm>
              <a:off x="3286125" y="3981450"/>
              <a:ext cx="457200" cy="495300"/>
            </a:xfrm>
            <a:custGeom>
              <a:avLst/>
              <a:gdLst/>
              <a:ahLst/>
              <a:cxnLst/>
              <a:rect l="l" t="t" r="r" b="b"/>
              <a:pathLst>
                <a:path w="457200" h="495300">
                  <a:moveTo>
                    <a:pt x="228600" y="0"/>
                  </a:moveTo>
                  <a:lnTo>
                    <a:pt x="0" y="228600"/>
                  </a:lnTo>
                  <a:lnTo>
                    <a:pt x="114300" y="228600"/>
                  </a:lnTo>
                  <a:lnTo>
                    <a:pt x="114300" y="495300"/>
                  </a:lnTo>
                  <a:lnTo>
                    <a:pt x="342900" y="495300"/>
                  </a:lnTo>
                  <a:lnTo>
                    <a:pt x="342900" y="228600"/>
                  </a:lnTo>
                  <a:lnTo>
                    <a:pt x="457200" y="228600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 descr=""/>
            <p:cNvSpPr/>
            <p:nvPr/>
          </p:nvSpPr>
          <p:spPr>
            <a:xfrm>
              <a:off x="3286125" y="3981450"/>
              <a:ext cx="457200" cy="495300"/>
            </a:xfrm>
            <a:custGeom>
              <a:avLst/>
              <a:gdLst/>
              <a:ahLst/>
              <a:cxnLst/>
              <a:rect l="l" t="t" r="r" b="b"/>
              <a:pathLst>
                <a:path w="457200" h="495300">
                  <a:moveTo>
                    <a:pt x="457200" y="228600"/>
                  </a:moveTo>
                  <a:lnTo>
                    <a:pt x="342900" y="228600"/>
                  </a:lnTo>
                  <a:lnTo>
                    <a:pt x="342900" y="495300"/>
                  </a:lnTo>
                  <a:lnTo>
                    <a:pt x="114300" y="495300"/>
                  </a:lnTo>
                  <a:lnTo>
                    <a:pt x="114300" y="228600"/>
                  </a:lnTo>
                  <a:lnTo>
                    <a:pt x="0" y="228600"/>
                  </a:lnTo>
                  <a:lnTo>
                    <a:pt x="228600" y="0"/>
                  </a:lnTo>
                  <a:lnTo>
                    <a:pt x="457200" y="22860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 descr=""/>
            <p:cNvSpPr/>
            <p:nvPr/>
          </p:nvSpPr>
          <p:spPr>
            <a:xfrm>
              <a:off x="476250" y="2124074"/>
              <a:ext cx="2647950" cy="3743325"/>
            </a:xfrm>
            <a:custGeom>
              <a:avLst/>
              <a:gdLst/>
              <a:ahLst/>
              <a:cxnLst/>
              <a:rect l="l" t="t" r="r" b="b"/>
              <a:pathLst>
                <a:path w="2647950" h="3743325">
                  <a:moveTo>
                    <a:pt x="266700" y="1619250"/>
                  </a:moveTo>
                  <a:lnTo>
                    <a:pt x="0" y="1619250"/>
                  </a:lnTo>
                  <a:lnTo>
                    <a:pt x="0" y="3743325"/>
                  </a:lnTo>
                  <a:lnTo>
                    <a:pt x="266700" y="3743325"/>
                  </a:lnTo>
                  <a:lnTo>
                    <a:pt x="266700" y="1619250"/>
                  </a:lnTo>
                  <a:close/>
                </a:path>
                <a:path w="2647950" h="3743325">
                  <a:moveTo>
                    <a:pt x="742950" y="1314450"/>
                  </a:moveTo>
                  <a:lnTo>
                    <a:pt x="476250" y="1314450"/>
                  </a:lnTo>
                  <a:lnTo>
                    <a:pt x="476250" y="3743325"/>
                  </a:lnTo>
                  <a:lnTo>
                    <a:pt x="742950" y="3743325"/>
                  </a:lnTo>
                  <a:lnTo>
                    <a:pt x="742950" y="1314450"/>
                  </a:lnTo>
                  <a:close/>
                </a:path>
                <a:path w="2647950" h="3743325">
                  <a:moveTo>
                    <a:pt x="1219200" y="1000125"/>
                  </a:moveTo>
                  <a:lnTo>
                    <a:pt x="952500" y="1000125"/>
                  </a:lnTo>
                  <a:lnTo>
                    <a:pt x="952500" y="3743325"/>
                  </a:lnTo>
                  <a:lnTo>
                    <a:pt x="1219200" y="3743325"/>
                  </a:lnTo>
                  <a:lnTo>
                    <a:pt x="1219200" y="1000125"/>
                  </a:lnTo>
                  <a:close/>
                </a:path>
                <a:path w="2647950" h="3743325">
                  <a:moveTo>
                    <a:pt x="1695450" y="676275"/>
                  </a:moveTo>
                  <a:lnTo>
                    <a:pt x="1428750" y="676275"/>
                  </a:lnTo>
                  <a:lnTo>
                    <a:pt x="1428750" y="3743325"/>
                  </a:lnTo>
                  <a:lnTo>
                    <a:pt x="1695450" y="3743325"/>
                  </a:lnTo>
                  <a:lnTo>
                    <a:pt x="1695450" y="676275"/>
                  </a:lnTo>
                  <a:close/>
                </a:path>
                <a:path w="2647950" h="3743325">
                  <a:moveTo>
                    <a:pt x="2171700" y="333375"/>
                  </a:moveTo>
                  <a:lnTo>
                    <a:pt x="1905000" y="333375"/>
                  </a:lnTo>
                  <a:lnTo>
                    <a:pt x="1905000" y="3743325"/>
                  </a:lnTo>
                  <a:lnTo>
                    <a:pt x="2171700" y="3743325"/>
                  </a:lnTo>
                  <a:lnTo>
                    <a:pt x="2171700" y="333375"/>
                  </a:lnTo>
                  <a:close/>
                </a:path>
                <a:path w="2647950" h="3743325">
                  <a:moveTo>
                    <a:pt x="2647950" y="0"/>
                  </a:moveTo>
                  <a:lnTo>
                    <a:pt x="2381250" y="0"/>
                  </a:lnTo>
                  <a:lnTo>
                    <a:pt x="2381250" y="3743325"/>
                  </a:lnTo>
                  <a:lnTo>
                    <a:pt x="2647950" y="3743325"/>
                  </a:lnTo>
                  <a:lnTo>
                    <a:pt x="26479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 descr=""/>
            <p:cNvSpPr/>
            <p:nvPr/>
          </p:nvSpPr>
          <p:spPr>
            <a:xfrm>
              <a:off x="476250" y="1819274"/>
              <a:ext cx="2647950" cy="1924050"/>
            </a:xfrm>
            <a:custGeom>
              <a:avLst/>
              <a:gdLst/>
              <a:ahLst/>
              <a:cxnLst/>
              <a:rect l="l" t="t" r="r" b="b"/>
              <a:pathLst>
                <a:path w="2647950" h="1924050">
                  <a:moveTo>
                    <a:pt x="266700" y="1666875"/>
                  </a:moveTo>
                  <a:lnTo>
                    <a:pt x="0" y="1666875"/>
                  </a:lnTo>
                  <a:lnTo>
                    <a:pt x="0" y="1924050"/>
                  </a:lnTo>
                  <a:lnTo>
                    <a:pt x="266700" y="1924050"/>
                  </a:lnTo>
                  <a:lnTo>
                    <a:pt x="266700" y="1666875"/>
                  </a:lnTo>
                  <a:close/>
                </a:path>
                <a:path w="2647950" h="1924050">
                  <a:moveTo>
                    <a:pt x="742950" y="1352550"/>
                  </a:moveTo>
                  <a:lnTo>
                    <a:pt x="476250" y="1352550"/>
                  </a:lnTo>
                  <a:lnTo>
                    <a:pt x="476250" y="1619250"/>
                  </a:lnTo>
                  <a:lnTo>
                    <a:pt x="742950" y="1619250"/>
                  </a:lnTo>
                  <a:lnTo>
                    <a:pt x="742950" y="1352550"/>
                  </a:lnTo>
                  <a:close/>
                </a:path>
                <a:path w="2647950" h="1924050">
                  <a:moveTo>
                    <a:pt x="1219200" y="1028700"/>
                  </a:moveTo>
                  <a:lnTo>
                    <a:pt x="952500" y="1028700"/>
                  </a:lnTo>
                  <a:lnTo>
                    <a:pt x="952500" y="1304925"/>
                  </a:lnTo>
                  <a:lnTo>
                    <a:pt x="1219200" y="1304925"/>
                  </a:lnTo>
                  <a:lnTo>
                    <a:pt x="1219200" y="1028700"/>
                  </a:lnTo>
                  <a:close/>
                </a:path>
                <a:path w="2647950" h="1924050">
                  <a:moveTo>
                    <a:pt x="1695450" y="695325"/>
                  </a:moveTo>
                  <a:lnTo>
                    <a:pt x="1428750" y="695325"/>
                  </a:lnTo>
                  <a:lnTo>
                    <a:pt x="1428750" y="981075"/>
                  </a:lnTo>
                  <a:lnTo>
                    <a:pt x="1695450" y="981075"/>
                  </a:lnTo>
                  <a:lnTo>
                    <a:pt x="1695450" y="695325"/>
                  </a:lnTo>
                  <a:close/>
                </a:path>
                <a:path w="2647950" h="1924050">
                  <a:moveTo>
                    <a:pt x="2171700" y="352425"/>
                  </a:moveTo>
                  <a:lnTo>
                    <a:pt x="1905000" y="352425"/>
                  </a:lnTo>
                  <a:lnTo>
                    <a:pt x="1905000" y="638175"/>
                  </a:lnTo>
                  <a:lnTo>
                    <a:pt x="2171700" y="638175"/>
                  </a:lnTo>
                  <a:lnTo>
                    <a:pt x="2171700" y="352425"/>
                  </a:lnTo>
                  <a:close/>
                </a:path>
                <a:path w="2647950" h="1924050">
                  <a:moveTo>
                    <a:pt x="2647950" y="0"/>
                  </a:moveTo>
                  <a:lnTo>
                    <a:pt x="2381250" y="0"/>
                  </a:lnTo>
                  <a:lnTo>
                    <a:pt x="2381250" y="304800"/>
                  </a:lnTo>
                  <a:lnTo>
                    <a:pt x="2647950" y="304800"/>
                  </a:lnTo>
                  <a:lnTo>
                    <a:pt x="2647950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 descr=""/>
            <p:cNvSpPr/>
            <p:nvPr/>
          </p:nvSpPr>
          <p:spPr>
            <a:xfrm>
              <a:off x="376237" y="5872162"/>
              <a:ext cx="2858135" cy="0"/>
            </a:xfrm>
            <a:custGeom>
              <a:avLst/>
              <a:gdLst/>
              <a:ahLst/>
              <a:cxnLst/>
              <a:rect l="l" t="t" r="r" b="b"/>
              <a:pathLst>
                <a:path w="2858135" h="0">
                  <a:moveTo>
                    <a:pt x="0" y="0"/>
                  </a:moveTo>
                  <a:lnTo>
                    <a:pt x="2857563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9" name="object 49" descr=""/>
          <p:cNvSpPr txBox="1"/>
          <p:nvPr/>
        </p:nvSpPr>
        <p:spPr>
          <a:xfrm>
            <a:off x="476884" y="3262566"/>
            <a:ext cx="269240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5">
                <a:latin typeface="Segoe UI Emoji"/>
                <a:cs typeface="Segoe UI Emoji"/>
              </a:rPr>
              <a:t>665</a:t>
            </a:r>
            <a:endParaRPr sz="1200">
              <a:latin typeface="Segoe UI Emoji"/>
              <a:cs typeface="Segoe UI Emoji"/>
            </a:endParaRPr>
          </a:p>
        </p:txBody>
      </p:sp>
      <p:sp>
        <p:nvSpPr>
          <p:cNvPr id="50" name="object 50" descr=""/>
          <p:cNvSpPr txBox="1"/>
          <p:nvPr/>
        </p:nvSpPr>
        <p:spPr>
          <a:xfrm>
            <a:off x="953769" y="2952115"/>
            <a:ext cx="26924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5">
                <a:latin typeface="Segoe UI Emoji"/>
                <a:cs typeface="Segoe UI Emoji"/>
              </a:rPr>
              <a:t>698</a:t>
            </a:r>
            <a:endParaRPr sz="1200">
              <a:latin typeface="Segoe UI Emoji"/>
              <a:cs typeface="Segoe UI Emoji"/>
            </a:endParaRPr>
          </a:p>
        </p:txBody>
      </p:sp>
      <p:sp>
        <p:nvSpPr>
          <p:cNvPr id="51" name="object 51" descr=""/>
          <p:cNvSpPr txBox="1"/>
          <p:nvPr/>
        </p:nvSpPr>
        <p:spPr>
          <a:xfrm>
            <a:off x="1430655" y="2625788"/>
            <a:ext cx="269240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5">
                <a:latin typeface="Segoe UI Emoji"/>
                <a:cs typeface="Segoe UI Emoji"/>
              </a:rPr>
              <a:t>726</a:t>
            </a:r>
            <a:endParaRPr sz="1200">
              <a:latin typeface="Segoe UI Emoji"/>
              <a:cs typeface="Segoe UI Emoji"/>
            </a:endParaRPr>
          </a:p>
        </p:txBody>
      </p:sp>
      <p:sp>
        <p:nvSpPr>
          <p:cNvPr id="52" name="object 52" descr=""/>
          <p:cNvSpPr txBox="1"/>
          <p:nvPr/>
        </p:nvSpPr>
        <p:spPr>
          <a:xfrm>
            <a:off x="1907539" y="2287523"/>
            <a:ext cx="26924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5">
                <a:latin typeface="Segoe UI Emoji"/>
                <a:cs typeface="Segoe UI Emoji"/>
              </a:rPr>
              <a:t>749</a:t>
            </a:r>
            <a:endParaRPr sz="1200">
              <a:latin typeface="Segoe UI Emoji"/>
              <a:cs typeface="Segoe UI Emoji"/>
            </a:endParaRPr>
          </a:p>
        </p:txBody>
      </p:sp>
      <p:sp>
        <p:nvSpPr>
          <p:cNvPr id="53" name="object 53" descr=""/>
          <p:cNvSpPr txBox="1"/>
          <p:nvPr/>
        </p:nvSpPr>
        <p:spPr>
          <a:xfrm>
            <a:off x="2384425" y="1940877"/>
            <a:ext cx="269240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5">
                <a:latin typeface="Segoe UI Emoji"/>
                <a:cs typeface="Segoe UI Emoji"/>
              </a:rPr>
              <a:t>766</a:t>
            </a:r>
            <a:endParaRPr sz="1200">
              <a:latin typeface="Segoe UI Emoji"/>
              <a:cs typeface="Segoe UI Emoji"/>
            </a:endParaRPr>
          </a:p>
        </p:txBody>
      </p:sp>
      <p:sp>
        <p:nvSpPr>
          <p:cNvPr id="54" name="object 54" descr=""/>
          <p:cNvSpPr txBox="1"/>
          <p:nvPr/>
        </p:nvSpPr>
        <p:spPr>
          <a:xfrm>
            <a:off x="2861310" y="1596771"/>
            <a:ext cx="26924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5">
                <a:latin typeface="Segoe UI Emoji"/>
                <a:cs typeface="Segoe UI Emoji"/>
              </a:rPr>
              <a:t>776</a:t>
            </a:r>
            <a:endParaRPr sz="1200">
              <a:latin typeface="Segoe UI Emoji"/>
              <a:cs typeface="Segoe UI Emoji"/>
            </a:endParaRPr>
          </a:p>
        </p:txBody>
      </p:sp>
      <p:sp>
        <p:nvSpPr>
          <p:cNvPr id="55" name="object 55" descr=""/>
          <p:cNvSpPr/>
          <p:nvPr/>
        </p:nvSpPr>
        <p:spPr>
          <a:xfrm>
            <a:off x="614362" y="1805051"/>
            <a:ext cx="2381885" cy="1758950"/>
          </a:xfrm>
          <a:custGeom>
            <a:avLst/>
            <a:gdLst/>
            <a:ahLst/>
            <a:cxnLst/>
            <a:rect l="l" t="t" r="r" b="b"/>
            <a:pathLst>
              <a:path w="2381885" h="1758950">
                <a:moveTo>
                  <a:pt x="0" y="1657350"/>
                </a:moveTo>
                <a:lnTo>
                  <a:pt x="0" y="1758950"/>
                </a:lnTo>
              </a:path>
              <a:path w="2381885" h="1758950">
                <a:moveTo>
                  <a:pt x="476250" y="1352550"/>
                </a:moveTo>
                <a:lnTo>
                  <a:pt x="476250" y="1454150"/>
                </a:lnTo>
              </a:path>
              <a:path w="2381885" h="1758950">
                <a:moveTo>
                  <a:pt x="952563" y="1028700"/>
                </a:moveTo>
                <a:lnTo>
                  <a:pt x="952563" y="1130300"/>
                </a:lnTo>
              </a:path>
              <a:path w="2381885" h="1758950">
                <a:moveTo>
                  <a:pt x="1428813" y="685800"/>
                </a:moveTo>
                <a:lnTo>
                  <a:pt x="1428813" y="787400"/>
                </a:lnTo>
              </a:path>
              <a:path w="2381885" h="1758950">
                <a:moveTo>
                  <a:pt x="1905063" y="342900"/>
                </a:moveTo>
                <a:lnTo>
                  <a:pt x="1905063" y="444500"/>
                </a:lnTo>
              </a:path>
              <a:path w="2381885" h="1758950">
                <a:moveTo>
                  <a:pt x="2381313" y="0"/>
                </a:moveTo>
                <a:lnTo>
                  <a:pt x="2381313" y="10160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 descr=""/>
          <p:cNvSpPr txBox="1"/>
          <p:nvPr/>
        </p:nvSpPr>
        <p:spPr>
          <a:xfrm>
            <a:off x="394017" y="5886450"/>
            <a:ext cx="2818765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Segoe UI Emoji"/>
                <a:cs typeface="Segoe UI Emoji"/>
              </a:rPr>
              <a:t>2025E</a:t>
            </a:r>
            <a:r>
              <a:rPr dirty="0" sz="1200" spc="175">
                <a:latin typeface="Segoe UI Emoji"/>
                <a:cs typeface="Segoe UI Emoji"/>
              </a:rPr>
              <a:t> </a:t>
            </a:r>
            <a:r>
              <a:rPr dirty="0" sz="1200">
                <a:latin typeface="Segoe UI Emoji"/>
                <a:cs typeface="Segoe UI Emoji"/>
              </a:rPr>
              <a:t>2026E</a:t>
            </a:r>
            <a:r>
              <a:rPr dirty="0" sz="1200" spc="195">
                <a:latin typeface="Segoe UI Emoji"/>
                <a:cs typeface="Segoe UI Emoji"/>
              </a:rPr>
              <a:t> </a:t>
            </a:r>
            <a:r>
              <a:rPr dirty="0" sz="1200">
                <a:latin typeface="Segoe UI Emoji"/>
                <a:cs typeface="Segoe UI Emoji"/>
              </a:rPr>
              <a:t>2027E</a:t>
            </a:r>
            <a:r>
              <a:rPr dirty="0" sz="1200" spc="165">
                <a:latin typeface="Segoe UI Emoji"/>
                <a:cs typeface="Segoe UI Emoji"/>
              </a:rPr>
              <a:t> </a:t>
            </a:r>
            <a:r>
              <a:rPr dirty="0" sz="1200">
                <a:latin typeface="Segoe UI Emoji"/>
                <a:cs typeface="Segoe UI Emoji"/>
              </a:rPr>
              <a:t>2028E</a:t>
            </a:r>
            <a:r>
              <a:rPr dirty="0" sz="1200" spc="175">
                <a:latin typeface="Segoe UI Emoji"/>
                <a:cs typeface="Segoe UI Emoji"/>
              </a:rPr>
              <a:t> </a:t>
            </a:r>
            <a:r>
              <a:rPr dirty="0" sz="1200">
                <a:latin typeface="Segoe UI Emoji"/>
                <a:cs typeface="Segoe UI Emoji"/>
              </a:rPr>
              <a:t>2029E</a:t>
            </a:r>
            <a:r>
              <a:rPr dirty="0" sz="1200" spc="180">
                <a:latin typeface="Segoe UI Emoji"/>
                <a:cs typeface="Segoe UI Emoji"/>
              </a:rPr>
              <a:t> </a:t>
            </a:r>
            <a:r>
              <a:rPr dirty="0" sz="1200" spc="-20">
                <a:latin typeface="Segoe UI Emoji"/>
                <a:cs typeface="Segoe UI Emoji"/>
              </a:rPr>
              <a:t>2030E</a:t>
            </a:r>
            <a:endParaRPr sz="1200">
              <a:latin typeface="Segoe UI Emoji"/>
              <a:cs typeface="Segoe UI Emoji"/>
            </a:endParaRPr>
          </a:p>
        </p:txBody>
      </p:sp>
      <p:sp>
        <p:nvSpPr>
          <p:cNvPr id="57" name="object 57" descr=""/>
          <p:cNvSpPr/>
          <p:nvPr/>
        </p:nvSpPr>
        <p:spPr>
          <a:xfrm>
            <a:off x="419100" y="1257300"/>
            <a:ext cx="209550" cy="161925"/>
          </a:xfrm>
          <a:custGeom>
            <a:avLst/>
            <a:gdLst/>
            <a:ahLst/>
            <a:cxnLst/>
            <a:rect l="l" t="t" r="r" b="b"/>
            <a:pathLst>
              <a:path w="209550" h="161925">
                <a:moveTo>
                  <a:pt x="209550" y="0"/>
                </a:moveTo>
                <a:lnTo>
                  <a:pt x="0" y="0"/>
                </a:lnTo>
                <a:lnTo>
                  <a:pt x="0" y="161925"/>
                </a:lnTo>
                <a:lnTo>
                  <a:pt x="209550" y="161925"/>
                </a:lnTo>
                <a:lnTo>
                  <a:pt x="209550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 descr=""/>
          <p:cNvSpPr/>
          <p:nvPr/>
        </p:nvSpPr>
        <p:spPr>
          <a:xfrm>
            <a:off x="419100" y="1476375"/>
            <a:ext cx="209550" cy="161925"/>
          </a:xfrm>
          <a:custGeom>
            <a:avLst/>
            <a:gdLst/>
            <a:ahLst/>
            <a:cxnLst/>
            <a:rect l="l" t="t" r="r" b="b"/>
            <a:pathLst>
              <a:path w="209550" h="161925">
                <a:moveTo>
                  <a:pt x="209550" y="0"/>
                </a:moveTo>
                <a:lnTo>
                  <a:pt x="0" y="0"/>
                </a:lnTo>
                <a:lnTo>
                  <a:pt x="0" y="161925"/>
                </a:lnTo>
                <a:lnTo>
                  <a:pt x="209550" y="161925"/>
                </a:lnTo>
                <a:lnTo>
                  <a:pt x="2095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object 59" descr=""/>
          <p:cNvSpPr txBox="1"/>
          <p:nvPr/>
        </p:nvSpPr>
        <p:spPr>
          <a:xfrm>
            <a:off x="667384" y="1182687"/>
            <a:ext cx="1894839" cy="473709"/>
          </a:xfrm>
          <a:prstGeom prst="rect">
            <a:avLst/>
          </a:prstGeom>
        </p:spPr>
        <p:txBody>
          <a:bodyPr wrap="square" lIns="0" tIns="539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25"/>
              </a:spcBef>
            </a:pPr>
            <a:r>
              <a:rPr dirty="0" sz="1200" spc="-25">
                <a:latin typeface="Segoe UI Emoji"/>
                <a:cs typeface="Segoe UI Emoji"/>
              </a:rPr>
              <a:t>Additional</a:t>
            </a:r>
            <a:r>
              <a:rPr dirty="0" sz="1200" spc="-55">
                <a:latin typeface="Segoe UI Emoji"/>
                <a:cs typeface="Segoe UI Emoji"/>
              </a:rPr>
              <a:t> </a:t>
            </a:r>
            <a:r>
              <a:rPr dirty="0" sz="1200" spc="-10">
                <a:latin typeface="Segoe UI Emoji"/>
                <a:cs typeface="Segoe UI Emoji"/>
              </a:rPr>
              <a:t>Revenue</a:t>
            </a:r>
            <a:endParaRPr sz="1200">
              <a:latin typeface="Segoe UI Emoji"/>
              <a:cs typeface="Segoe UI Emoji"/>
            </a:endParaRPr>
          </a:p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dirty="0" sz="1200">
                <a:latin typeface="Segoe UI Emoji"/>
                <a:cs typeface="Segoe UI Emoji"/>
              </a:rPr>
              <a:t>SK</a:t>
            </a:r>
            <a:r>
              <a:rPr dirty="0" sz="1200" spc="-20">
                <a:latin typeface="Segoe UI Emoji"/>
                <a:cs typeface="Segoe UI Emoji"/>
              </a:rPr>
              <a:t> </a:t>
            </a:r>
            <a:r>
              <a:rPr dirty="0" sz="1200" spc="-60">
                <a:latin typeface="Segoe UI Emoji"/>
                <a:cs typeface="Segoe UI Emoji"/>
              </a:rPr>
              <a:t>On</a:t>
            </a:r>
            <a:r>
              <a:rPr dirty="0" sz="1200" spc="-75">
                <a:latin typeface="Segoe UI Emoji"/>
                <a:cs typeface="Segoe UI Emoji"/>
              </a:rPr>
              <a:t> </a:t>
            </a:r>
            <a:r>
              <a:rPr dirty="0" sz="1200" spc="-10">
                <a:latin typeface="Segoe UI Emoji"/>
                <a:cs typeface="Segoe UI Emoji"/>
              </a:rPr>
              <a:t>Battery</a:t>
            </a:r>
            <a:r>
              <a:rPr dirty="0" sz="1200" spc="-105">
                <a:latin typeface="Segoe UI Emoji"/>
                <a:cs typeface="Segoe UI Emoji"/>
              </a:rPr>
              <a:t> </a:t>
            </a:r>
            <a:r>
              <a:rPr dirty="0" sz="1200">
                <a:latin typeface="Segoe UI Emoji"/>
                <a:cs typeface="Segoe UI Emoji"/>
              </a:rPr>
              <a:t>Revenue</a:t>
            </a:r>
            <a:r>
              <a:rPr dirty="0" sz="1200" spc="-45">
                <a:latin typeface="Segoe UI Emoji"/>
                <a:cs typeface="Segoe UI Emoji"/>
              </a:rPr>
              <a:t> </a:t>
            </a:r>
            <a:r>
              <a:rPr dirty="0" sz="1200" spc="-20">
                <a:latin typeface="Segoe UI Emoji"/>
                <a:cs typeface="Segoe UI Emoji"/>
              </a:rPr>
              <a:t>Base</a:t>
            </a:r>
            <a:endParaRPr sz="1200">
              <a:latin typeface="Segoe UI Emoji"/>
              <a:cs typeface="Segoe UI Emoji"/>
            </a:endParaRPr>
          </a:p>
        </p:txBody>
      </p:sp>
      <p:sp>
        <p:nvSpPr>
          <p:cNvPr id="60" name="object 60" descr=""/>
          <p:cNvSpPr txBox="1"/>
          <p:nvPr/>
        </p:nvSpPr>
        <p:spPr>
          <a:xfrm>
            <a:off x="6225285" y="4490402"/>
            <a:ext cx="3388360" cy="2203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250" b="1">
                <a:latin typeface="Trebuchet MS"/>
                <a:cs typeface="Trebuchet MS"/>
              </a:rPr>
              <a:t>Cost</a:t>
            </a:r>
            <a:r>
              <a:rPr dirty="0" sz="1250" spc="-65" b="1">
                <a:latin typeface="Trebuchet MS"/>
                <a:cs typeface="Trebuchet MS"/>
              </a:rPr>
              <a:t> </a:t>
            </a:r>
            <a:r>
              <a:rPr dirty="0" sz="1250" spc="-25" b="1">
                <a:latin typeface="Trebuchet MS"/>
                <a:cs typeface="Trebuchet MS"/>
              </a:rPr>
              <a:t>Reductions</a:t>
            </a:r>
            <a:r>
              <a:rPr dirty="0" sz="1250" spc="-114" b="1">
                <a:latin typeface="Trebuchet MS"/>
                <a:cs typeface="Trebuchet MS"/>
              </a:rPr>
              <a:t> </a:t>
            </a:r>
            <a:r>
              <a:rPr dirty="0" sz="1250" spc="-50" b="1">
                <a:latin typeface="Trebuchet MS"/>
                <a:cs typeface="Trebuchet MS"/>
              </a:rPr>
              <a:t>from</a:t>
            </a:r>
            <a:r>
              <a:rPr dirty="0" sz="1250" spc="-30" b="1">
                <a:latin typeface="Trebuchet MS"/>
                <a:cs typeface="Trebuchet MS"/>
              </a:rPr>
              <a:t> </a:t>
            </a:r>
            <a:r>
              <a:rPr dirty="0" sz="1250" spc="-50" b="1">
                <a:latin typeface="Trebuchet MS"/>
                <a:cs typeface="Trebuchet MS"/>
              </a:rPr>
              <a:t>Pricing</a:t>
            </a:r>
            <a:r>
              <a:rPr dirty="0" sz="1250" spc="-100" b="1">
                <a:latin typeface="Trebuchet MS"/>
                <a:cs typeface="Trebuchet MS"/>
              </a:rPr>
              <a:t> </a:t>
            </a:r>
            <a:r>
              <a:rPr dirty="0" sz="1250" spc="-25" b="1">
                <a:latin typeface="Trebuchet MS"/>
                <a:cs typeface="Trebuchet MS"/>
              </a:rPr>
              <a:t>Markup</a:t>
            </a:r>
            <a:r>
              <a:rPr dirty="0" sz="1250" spc="-20" b="1">
                <a:latin typeface="Trebuchet MS"/>
                <a:cs typeface="Trebuchet MS"/>
              </a:rPr>
              <a:t> </a:t>
            </a:r>
            <a:r>
              <a:rPr dirty="0" sz="1250" spc="-10" b="1">
                <a:latin typeface="Trebuchet MS"/>
                <a:cs typeface="Trebuchet MS"/>
              </a:rPr>
              <a:t>Reduction</a:t>
            </a:r>
            <a:endParaRPr sz="1250">
              <a:latin typeface="Trebuchet MS"/>
              <a:cs typeface="Trebuchet MS"/>
            </a:endParaRPr>
          </a:p>
        </p:txBody>
      </p:sp>
      <p:grpSp>
        <p:nvGrpSpPr>
          <p:cNvPr id="61" name="object 61" descr=""/>
          <p:cNvGrpSpPr/>
          <p:nvPr/>
        </p:nvGrpSpPr>
        <p:grpSpPr>
          <a:xfrm>
            <a:off x="9005951" y="5038725"/>
            <a:ext cx="2828925" cy="1123950"/>
            <a:chOff x="9005951" y="5038725"/>
            <a:chExt cx="2828925" cy="1123950"/>
          </a:xfrm>
        </p:grpSpPr>
        <p:sp>
          <p:nvSpPr>
            <p:cNvPr id="62" name="object 62" descr=""/>
            <p:cNvSpPr/>
            <p:nvPr/>
          </p:nvSpPr>
          <p:spPr>
            <a:xfrm>
              <a:off x="9115425" y="5038724"/>
              <a:ext cx="2619375" cy="1123950"/>
            </a:xfrm>
            <a:custGeom>
              <a:avLst/>
              <a:gdLst/>
              <a:ahLst/>
              <a:cxnLst/>
              <a:rect l="l" t="t" r="r" b="b"/>
              <a:pathLst>
                <a:path w="2619375" h="1123950">
                  <a:moveTo>
                    <a:pt x="257175" y="247650"/>
                  </a:moveTo>
                  <a:lnTo>
                    <a:pt x="0" y="247650"/>
                  </a:lnTo>
                  <a:lnTo>
                    <a:pt x="0" y="1123950"/>
                  </a:lnTo>
                  <a:lnTo>
                    <a:pt x="257175" y="1123950"/>
                  </a:lnTo>
                  <a:lnTo>
                    <a:pt x="257175" y="247650"/>
                  </a:lnTo>
                  <a:close/>
                </a:path>
                <a:path w="2619375" h="1123950">
                  <a:moveTo>
                    <a:pt x="733425" y="200025"/>
                  </a:moveTo>
                  <a:lnTo>
                    <a:pt x="466725" y="200025"/>
                  </a:lnTo>
                  <a:lnTo>
                    <a:pt x="466725" y="1123950"/>
                  </a:lnTo>
                  <a:lnTo>
                    <a:pt x="733425" y="1123950"/>
                  </a:lnTo>
                  <a:lnTo>
                    <a:pt x="733425" y="200025"/>
                  </a:lnTo>
                  <a:close/>
                </a:path>
                <a:path w="2619375" h="1123950">
                  <a:moveTo>
                    <a:pt x="1200150" y="152400"/>
                  </a:moveTo>
                  <a:lnTo>
                    <a:pt x="942975" y="152400"/>
                  </a:lnTo>
                  <a:lnTo>
                    <a:pt x="942975" y="1123950"/>
                  </a:lnTo>
                  <a:lnTo>
                    <a:pt x="1200150" y="1123950"/>
                  </a:lnTo>
                  <a:lnTo>
                    <a:pt x="1200150" y="152400"/>
                  </a:lnTo>
                  <a:close/>
                </a:path>
                <a:path w="2619375" h="1123950">
                  <a:moveTo>
                    <a:pt x="1676400" y="104775"/>
                  </a:moveTo>
                  <a:lnTo>
                    <a:pt x="1409700" y="104775"/>
                  </a:lnTo>
                  <a:lnTo>
                    <a:pt x="1409700" y="1123950"/>
                  </a:lnTo>
                  <a:lnTo>
                    <a:pt x="1676400" y="1123950"/>
                  </a:lnTo>
                  <a:lnTo>
                    <a:pt x="1676400" y="104775"/>
                  </a:lnTo>
                  <a:close/>
                </a:path>
                <a:path w="2619375" h="1123950">
                  <a:moveTo>
                    <a:pt x="2143125" y="57150"/>
                  </a:moveTo>
                  <a:lnTo>
                    <a:pt x="1885950" y="57150"/>
                  </a:lnTo>
                  <a:lnTo>
                    <a:pt x="1885950" y="1123950"/>
                  </a:lnTo>
                  <a:lnTo>
                    <a:pt x="2143125" y="1123950"/>
                  </a:lnTo>
                  <a:lnTo>
                    <a:pt x="2143125" y="57150"/>
                  </a:lnTo>
                  <a:close/>
                </a:path>
                <a:path w="2619375" h="1123950">
                  <a:moveTo>
                    <a:pt x="2619375" y="0"/>
                  </a:moveTo>
                  <a:lnTo>
                    <a:pt x="2352675" y="0"/>
                  </a:lnTo>
                  <a:lnTo>
                    <a:pt x="2352675" y="1123950"/>
                  </a:lnTo>
                  <a:lnTo>
                    <a:pt x="2619375" y="1123950"/>
                  </a:lnTo>
                  <a:lnTo>
                    <a:pt x="2619375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3" name="object 63" descr=""/>
            <p:cNvSpPr/>
            <p:nvPr/>
          </p:nvSpPr>
          <p:spPr>
            <a:xfrm>
              <a:off x="9005951" y="6157912"/>
              <a:ext cx="2828925" cy="0"/>
            </a:xfrm>
            <a:custGeom>
              <a:avLst/>
              <a:gdLst/>
              <a:ahLst/>
              <a:cxnLst/>
              <a:rect l="l" t="t" r="r" b="b"/>
              <a:pathLst>
                <a:path w="2828925" h="0">
                  <a:moveTo>
                    <a:pt x="0" y="0"/>
                  </a:moveTo>
                  <a:lnTo>
                    <a:pt x="2828925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4" name="object 64" descr=""/>
          <p:cNvSpPr txBox="1"/>
          <p:nvPr/>
        </p:nvSpPr>
        <p:spPr>
          <a:xfrm>
            <a:off x="9116441" y="5100701"/>
            <a:ext cx="262890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 spc="-20">
                <a:latin typeface="Segoe UI Emoji"/>
                <a:cs typeface="Segoe UI Emoji"/>
              </a:rPr>
              <a:t>21.6</a:t>
            </a:r>
            <a:endParaRPr sz="950">
              <a:latin typeface="Segoe UI Emoji"/>
              <a:cs typeface="Segoe UI Emoji"/>
            </a:endParaRPr>
          </a:p>
        </p:txBody>
      </p:sp>
      <p:sp>
        <p:nvSpPr>
          <p:cNvPr id="65" name="object 65" descr=""/>
          <p:cNvSpPr txBox="1"/>
          <p:nvPr/>
        </p:nvSpPr>
        <p:spPr>
          <a:xfrm>
            <a:off x="9554844" y="5058155"/>
            <a:ext cx="329565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 spc="-10">
                <a:latin typeface="Segoe UI Emoji"/>
                <a:cs typeface="Segoe UI Emoji"/>
              </a:rPr>
              <a:t>22.68</a:t>
            </a:r>
            <a:endParaRPr sz="950">
              <a:latin typeface="Segoe UI Emoji"/>
              <a:cs typeface="Segoe UI Emoji"/>
            </a:endParaRPr>
          </a:p>
        </p:txBody>
      </p:sp>
      <p:sp>
        <p:nvSpPr>
          <p:cNvPr id="66" name="object 66" descr=""/>
          <p:cNvSpPr txBox="1"/>
          <p:nvPr/>
        </p:nvSpPr>
        <p:spPr>
          <a:xfrm>
            <a:off x="10027284" y="5010721"/>
            <a:ext cx="329565" cy="1746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 spc="-10">
                <a:latin typeface="Segoe UI Emoji"/>
                <a:cs typeface="Segoe UI Emoji"/>
              </a:rPr>
              <a:t>23.81</a:t>
            </a:r>
            <a:endParaRPr sz="950">
              <a:latin typeface="Segoe UI Emoji"/>
              <a:cs typeface="Segoe UI Emoji"/>
            </a:endParaRPr>
          </a:p>
        </p:txBody>
      </p:sp>
      <p:sp>
        <p:nvSpPr>
          <p:cNvPr id="67" name="object 67" descr=""/>
          <p:cNvSpPr txBox="1"/>
          <p:nvPr/>
        </p:nvSpPr>
        <p:spPr>
          <a:xfrm>
            <a:off x="10585450" y="4962842"/>
            <a:ext cx="159385" cy="1746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 spc="-25">
                <a:latin typeface="Segoe UI Emoji"/>
                <a:cs typeface="Segoe UI Emoji"/>
              </a:rPr>
              <a:t>25</a:t>
            </a:r>
            <a:endParaRPr sz="950">
              <a:latin typeface="Segoe UI Emoji"/>
              <a:cs typeface="Segoe UI Emoji"/>
            </a:endParaRPr>
          </a:p>
        </p:txBody>
      </p:sp>
      <p:sp>
        <p:nvSpPr>
          <p:cNvPr id="68" name="object 68" descr=""/>
          <p:cNvSpPr txBox="1"/>
          <p:nvPr/>
        </p:nvSpPr>
        <p:spPr>
          <a:xfrm>
            <a:off x="10971783" y="4912042"/>
            <a:ext cx="329565" cy="1746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 spc="-10">
                <a:latin typeface="Segoe UI Emoji"/>
                <a:cs typeface="Segoe UI Emoji"/>
              </a:rPr>
              <a:t>26.25</a:t>
            </a:r>
            <a:endParaRPr sz="950">
              <a:latin typeface="Segoe UI Emoji"/>
              <a:cs typeface="Segoe UI Emoji"/>
            </a:endParaRPr>
          </a:p>
        </p:txBody>
      </p:sp>
      <p:sp>
        <p:nvSpPr>
          <p:cNvPr id="69" name="object 69" descr=""/>
          <p:cNvSpPr txBox="1"/>
          <p:nvPr/>
        </p:nvSpPr>
        <p:spPr>
          <a:xfrm>
            <a:off x="11444351" y="4858766"/>
            <a:ext cx="329565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 spc="-10">
                <a:latin typeface="Segoe UI Emoji"/>
                <a:cs typeface="Segoe UI Emoji"/>
              </a:rPr>
              <a:t>27.57</a:t>
            </a:r>
            <a:endParaRPr sz="950">
              <a:latin typeface="Segoe UI Emoji"/>
              <a:cs typeface="Segoe UI Emoji"/>
            </a:endParaRPr>
          </a:p>
        </p:txBody>
      </p:sp>
      <p:sp>
        <p:nvSpPr>
          <p:cNvPr id="70" name="object 70" descr=""/>
          <p:cNvSpPr/>
          <p:nvPr/>
        </p:nvSpPr>
        <p:spPr>
          <a:xfrm>
            <a:off x="6276975" y="4810125"/>
            <a:ext cx="219075" cy="161925"/>
          </a:xfrm>
          <a:custGeom>
            <a:avLst/>
            <a:gdLst/>
            <a:ahLst/>
            <a:cxnLst/>
            <a:rect l="l" t="t" r="r" b="b"/>
            <a:pathLst>
              <a:path w="219075" h="161925">
                <a:moveTo>
                  <a:pt x="219075" y="0"/>
                </a:moveTo>
                <a:lnTo>
                  <a:pt x="0" y="0"/>
                </a:lnTo>
                <a:lnTo>
                  <a:pt x="0" y="161925"/>
                </a:lnTo>
                <a:lnTo>
                  <a:pt x="219075" y="161925"/>
                </a:lnTo>
                <a:lnTo>
                  <a:pt x="219075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1" name="object 71" descr=""/>
          <p:cNvSpPr txBox="1"/>
          <p:nvPr/>
        </p:nvSpPr>
        <p:spPr>
          <a:xfrm>
            <a:off x="6534531" y="4786629"/>
            <a:ext cx="1647189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70">
                <a:latin typeface="Trebuchet MS"/>
                <a:cs typeface="Trebuchet MS"/>
              </a:rPr>
              <a:t>Procurement</a:t>
            </a:r>
            <a:r>
              <a:rPr dirty="0" sz="1200" spc="-100">
                <a:latin typeface="Trebuchet MS"/>
                <a:cs typeface="Trebuchet MS"/>
              </a:rPr>
              <a:t> </a:t>
            </a:r>
            <a:r>
              <a:rPr dirty="0" sz="1200" spc="-10">
                <a:latin typeface="Trebuchet MS"/>
                <a:cs typeface="Trebuchet MS"/>
              </a:rPr>
              <a:t>Cost</a:t>
            </a:r>
            <a:r>
              <a:rPr dirty="0" sz="1200" spc="-95">
                <a:latin typeface="Trebuchet MS"/>
                <a:cs typeface="Trebuchet MS"/>
              </a:rPr>
              <a:t> </a:t>
            </a:r>
            <a:r>
              <a:rPr dirty="0" sz="1200" spc="-10">
                <a:latin typeface="Trebuchet MS"/>
                <a:cs typeface="Trebuchet MS"/>
              </a:rPr>
              <a:t>Savings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72" name="object 72" descr=""/>
          <p:cNvSpPr txBox="1"/>
          <p:nvPr/>
        </p:nvSpPr>
        <p:spPr>
          <a:xfrm>
            <a:off x="3476625" y="4972050"/>
            <a:ext cx="2562225" cy="1219200"/>
          </a:xfrm>
          <a:prstGeom prst="rect">
            <a:avLst/>
          </a:prstGeom>
          <a:solidFill>
            <a:srgbClr val="000000"/>
          </a:solidFill>
          <a:ln w="19050">
            <a:solidFill>
              <a:srgbClr val="000000"/>
            </a:solidFill>
          </a:ln>
        </p:spPr>
        <p:txBody>
          <a:bodyPr wrap="square" lIns="0" tIns="3111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245"/>
              </a:spcBef>
            </a:pPr>
            <a:endParaRPr sz="1100">
              <a:latin typeface="Times New Roman"/>
              <a:cs typeface="Times New Roman"/>
            </a:endParaRPr>
          </a:p>
          <a:p>
            <a:pPr marL="96520" marR="287020">
              <a:lnSpc>
                <a:spcPct val="99600"/>
              </a:lnSpc>
            </a:pPr>
            <a:r>
              <a:rPr dirty="0" u="sng" sz="1100" spc="-55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Pricing</a:t>
            </a:r>
            <a:r>
              <a:rPr dirty="0" u="sng" sz="1100" spc="-70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sng" sz="1100" spc="-65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Markup:</a:t>
            </a:r>
            <a:r>
              <a:rPr dirty="0" u="sng" sz="1100" spc="-70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sz="1100" spc="-55" b="1">
                <a:solidFill>
                  <a:srgbClr val="FFFFFF"/>
                </a:solidFill>
                <a:latin typeface="Trebuchet MS"/>
                <a:cs typeface="Trebuchet MS"/>
              </a:rPr>
              <a:t>Reducing</a:t>
            </a:r>
            <a:r>
              <a:rPr dirty="0" sz="1100" spc="-6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100" b="1">
                <a:solidFill>
                  <a:srgbClr val="FFFFFF"/>
                </a:solidFill>
                <a:latin typeface="Trebuchet MS"/>
                <a:cs typeface="Trebuchet MS"/>
              </a:rPr>
              <a:t>SK</a:t>
            </a:r>
            <a:r>
              <a:rPr dirty="0" sz="1100" spc="-6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100" spc="-20" b="1">
                <a:solidFill>
                  <a:srgbClr val="FFFFFF"/>
                </a:solidFill>
                <a:latin typeface="Trebuchet MS"/>
                <a:cs typeface="Trebuchet MS"/>
              </a:rPr>
              <a:t>On’s </a:t>
            </a:r>
            <a:r>
              <a:rPr dirty="0" sz="1100" spc="-60" b="1">
                <a:solidFill>
                  <a:srgbClr val="FFFFFF"/>
                </a:solidFill>
                <a:latin typeface="Trebuchet MS"/>
                <a:cs typeface="Trebuchet MS"/>
              </a:rPr>
              <a:t>markup</a:t>
            </a:r>
            <a:r>
              <a:rPr dirty="0" sz="1100" spc="-9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100" spc="-50" b="1">
                <a:solidFill>
                  <a:srgbClr val="FFFFFF"/>
                </a:solidFill>
                <a:latin typeface="Trebuchet MS"/>
                <a:cs typeface="Trebuchet MS"/>
              </a:rPr>
              <a:t>on</a:t>
            </a:r>
            <a:r>
              <a:rPr dirty="0" sz="1100" spc="-16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100" spc="-30" b="1">
                <a:solidFill>
                  <a:srgbClr val="FFFFFF"/>
                </a:solidFill>
                <a:latin typeface="Trebuchet MS"/>
                <a:cs typeface="Trebuchet MS"/>
              </a:rPr>
              <a:t>EV</a:t>
            </a:r>
            <a:r>
              <a:rPr dirty="0" sz="1100" spc="-8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100" spc="-60" b="1">
                <a:solidFill>
                  <a:srgbClr val="FFFFFF"/>
                </a:solidFill>
                <a:latin typeface="Trebuchet MS"/>
                <a:cs typeface="Trebuchet MS"/>
              </a:rPr>
              <a:t>batteries</a:t>
            </a:r>
            <a:r>
              <a:rPr dirty="0" sz="1100" spc="-9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100" spc="-55" b="1">
                <a:solidFill>
                  <a:srgbClr val="FFFFFF"/>
                </a:solidFill>
                <a:latin typeface="Trebuchet MS"/>
                <a:cs typeface="Trebuchet MS"/>
              </a:rPr>
              <a:t>will</a:t>
            </a:r>
            <a:r>
              <a:rPr dirty="0" sz="1100" spc="-9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100" spc="-20" b="1">
                <a:solidFill>
                  <a:srgbClr val="FFFFFF"/>
                </a:solidFill>
                <a:latin typeface="Trebuchet MS"/>
                <a:cs typeface="Trebuchet MS"/>
              </a:rPr>
              <a:t>allow </a:t>
            </a:r>
            <a:r>
              <a:rPr dirty="0" sz="1100" spc="-75" b="1">
                <a:solidFill>
                  <a:srgbClr val="FFFFFF"/>
                </a:solidFill>
                <a:latin typeface="Trebuchet MS"/>
                <a:cs typeface="Trebuchet MS"/>
              </a:rPr>
              <a:t>Ferrari</a:t>
            </a:r>
            <a:r>
              <a:rPr dirty="0" sz="1100" spc="-12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100" spc="-55" b="1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dirty="0" sz="1100" spc="-15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100" spc="-65" b="1">
                <a:solidFill>
                  <a:srgbClr val="FFFFFF"/>
                </a:solidFill>
                <a:latin typeface="Trebuchet MS"/>
                <a:cs typeface="Trebuchet MS"/>
              </a:rPr>
              <a:t>generate</a:t>
            </a:r>
            <a:r>
              <a:rPr dirty="0" sz="1100" spc="-13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100" spc="-75" b="1">
                <a:solidFill>
                  <a:srgbClr val="FFFFFF"/>
                </a:solidFill>
                <a:latin typeface="Trebuchet MS"/>
                <a:cs typeface="Trebuchet MS"/>
              </a:rPr>
              <a:t>procurement</a:t>
            </a:r>
            <a:r>
              <a:rPr dirty="0" sz="1100" spc="-6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100" spc="-20" b="1">
                <a:solidFill>
                  <a:srgbClr val="FFFFFF"/>
                </a:solidFill>
                <a:latin typeface="Trebuchet MS"/>
                <a:cs typeface="Trebuchet MS"/>
              </a:rPr>
              <a:t>cost </a:t>
            </a:r>
            <a:r>
              <a:rPr dirty="0" sz="1100" spc="-40" b="1">
                <a:solidFill>
                  <a:srgbClr val="FFFFFF"/>
                </a:solidFill>
                <a:latin typeface="Trebuchet MS"/>
                <a:cs typeface="Trebuchet MS"/>
              </a:rPr>
              <a:t>savings,</a:t>
            </a:r>
            <a:r>
              <a:rPr dirty="0" sz="1100" spc="-4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100" spc="-55" b="1">
                <a:solidFill>
                  <a:srgbClr val="FFFFFF"/>
                </a:solidFill>
                <a:latin typeface="Trebuchet MS"/>
                <a:cs typeface="Trebuchet MS"/>
              </a:rPr>
              <a:t>estimated</a:t>
            </a:r>
            <a:r>
              <a:rPr dirty="0" sz="1100" spc="-6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100" spc="-60" b="1">
                <a:solidFill>
                  <a:srgbClr val="FFFFFF"/>
                </a:solidFill>
                <a:latin typeface="Trebuchet MS"/>
                <a:cs typeface="Trebuchet MS"/>
              </a:rPr>
              <a:t>around</a:t>
            </a:r>
            <a:r>
              <a:rPr dirty="0" sz="1100" spc="-6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100" b="1">
                <a:solidFill>
                  <a:srgbClr val="FFFFFF"/>
                </a:solidFill>
                <a:latin typeface="Trebuchet MS"/>
                <a:cs typeface="Trebuchet MS"/>
              </a:rPr>
              <a:t>15%</a:t>
            </a:r>
            <a:r>
              <a:rPr dirty="0" sz="1100" spc="-10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100" spc="-25" b="1">
                <a:solidFill>
                  <a:srgbClr val="FFFFFF"/>
                </a:solidFill>
                <a:latin typeface="Trebuchet MS"/>
                <a:cs typeface="Trebuchet MS"/>
              </a:rPr>
              <a:t>of </a:t>
            </a:r>
            <a:r>
              <a:rPr dirty="0" sz="1100" spc="-10" b="1">
                <a:solidFill>
                  <a:srgbClr val="FFFFFF"/>
                </a:solidFill>
                <a:latin typeface="Trebuchet MS"/>
                <a:cs typeface="Trebuchet MS"/>
              </a:rPr>
              <a:t>markup.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73" name="object 73" descr=""/>
          <p:cNvSpPr txBox="1"/>
          <p:nvPr/>
        </p:nvSpPr>
        <p:spPr>
          <a:xfrm>
            <a:off x="6305550" y="5019675"/>
            <a:ext cx="2428875" cy="1228725"/>
          </a:xfrm>
          <a:prstGeom prst="rect">
            <a:avLst/>
          </a:prstGeom>
          <a:ln w="19050">
            <a:solidFill>
              <a:srgbClr val="000000"/>
            </a:solidFill>
          </a:ln>
        </p:spPr>
        <p:txBody>
          <a:bodyPr wrap="square" lIns="0" tIns="1968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55"/>
              </a:spcBef>
            </a:pPr>
            <a:endParaRPr sz="1800">
              <a:latin typeface="Times New Roman"/>
              <a:cs typeface="Times New Roman"/>
            </a:endParaRPr>
          </a:p>
          <a:p>
            <a:pPr algn="ctr" marL="476250">
              <a:lnSpc>
                <a:spcPct val="100000"/>
              </a:lnSpc>
            </a:pPr>
            <a:r>
              <a:rPr dirty="0" u="sng" sz="1800" spc="-130" b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-</a:t>
            </a:r>
            <a:r>
              <a:rPr dirty="0" u="sng" sz="1800" spc="-110" b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11G.32M</a:t>
            </a:r>
            <a:r>
              <a:rPr dirty="0" u="sng" sz="1800" spc="-105" b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sng" sz="1800" spc="25" b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USD</a:t>
            </a:r>
            <a:endParaRPr sz="1800">
              <a:latin typeface="Trebuchet MS"/>
              <a:cs typeface="Trebuchet MS"/>
            </a:endParaRPr>
          </a:p>
          <a:p>
            <a:pPr algn="ctr" marL="471170">
              <a:lnSpc>
                <a:spcPts val="1435"/>
              </a:lnSpc>
              <a:spcBef>
                <a:spcPts val="95"/>
              </a:spcBef>
            </a:pPr>
            <a:r>
              <a:rPr dirty="0" sz="1200" spc="-65" b="1">
                <a:latin typeface="Trebuchet MS"/>
                <a:cs typeface="Trebuchet MS"/>
              </a:rPr>
              <a:t>2025</a:t>
            </a:r>
            <a:r>
              <a:rPr dirty="0" sz="1200" spc="-90" b="1">
                <a:latin typeface="Trebuchet MS"/>
                <a:cs typeface="Trebuchet MS"/>
              </a:rPr>
              <a:t> </a:t>
            </a:r>
            <a:r>
              <a:rPr dirty="0" sz="1200" spc="-80" b="1">
                <a:latin typeface="Trebuchet MS"/>
                <a:cs typeface="Trebuchet MS"/>
              </a:rPr>
              <a:t>to</a:t>
            </a:r>
            <a:r>
              <a:rPr dirty="0" sz="1200" spc="-70" b="1">
                <a:latin typeface="Trebuchet MS"/>
                <a:cs typeface="Trebuchet MS"/>
              </a:rPr>
              <a:t> </a:t>
            </a:r>
            <a:r>
              <a:rPr dirty="0" sz="1200" spc="-65" b="1">
                <a:latin typeface="Trebuchet MS"/>
                <a:cs typeface="Trebuchet MS"/>
              </a:rPr>
              <a:t>2030</a:t>
            </a:r>
            <a:r>
              <a:rPr dirty="0" sz="1200" spc="-85" b="1">
                <a:latin typeface="Trebuchet MS"/>
                <a:cs typeface="Trebuchet MS"/>
              </a:rPr>
              <a:t> </a:t>
            </a:r>
            <a:r>
              <a:rPr dirty="0" sz="1200" spc="-10" b="1">
                <a:latin typeface="Trebuchet MS"/>
                <a:cs typeface="Trebuchet MS"/>
              </a:rPr>
              <a:t>markup</a:t>
            </a:r>
            <a:endParaRPr sz="1200">
              <a:latin typeface="Trebuchet MS"/>
              <a:cs typeface="Trebuchet MS"/>
            </a:endParaRPr>
          </a:p>
          <a:p>
            <a:pPr algn="ctr" marL="478155">
              <a:lnSpc>
                <a:spcPts val="1435"/>
              </a:lnSpc>
            </a:pPr>
            <a:r>
              <a:rPr dirty="0" sz="1200" spc="-10" b="1">
                <a:latin typeface="Trebuchet MS"/>
                <a:cs typeface="Trebuchet MS"/>
              </a:rPr>
              <a:t>reduction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74" name="object 74" descr=""/>
          <p:cNvGrpSpPr/>
          <p:nvPr/>
        </p:nvGrpSpPr>
        <p:grpSpPr>
          <a:xfrm>
            <a:off x="3276600" y="847725"/>
            <a:ext cx="8694420" cy="5368925"/>
            <a:chOff x="3276600" y="847725"/>
            <a:chExt cx="8694420" cy="5368925"/>
          </a:xfrm>
        </p:grpSpPr>
        <p:sp>
          <p:nvSpPr>
            <p:cNvPr id="75" name="object 75" descr=""/>
            <p:cNvSpPr/>
            <p:nvPr/>
          </p:nvSpPr>
          <p:spPr>
            <a:xfrm>
              <a:off x="6200775" y="4733925"/>
              <a:ext cx="5636260" cy="0"/>
            </a:xfrm>
            <a:custGeom>
              <a:avLst/>
              <a:gdLst/>
              <a:ahLst/>
              <a:cxnLst/>
              <a:rect l="l" t="t" r="r" b="b"/>
              <a:pathLst>
                <a:path w="5636259" h="0">
                  <a:moveTo>
                    <a:pt x="0" y="0"/>
                  </a:moveTo>
                  <a:lnTo>
                    <a:pt x="5636133" y="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6" name="object 76" descr=""/>
            <p:cNvSpPr/>
            <p:nvPr/>
          </p:nvSpPr>
          <p:spPr>
            <a:xfrm>
              <a:off x="3286125" y="857250"/>
              <a:ext cx="8675370" cy="5349875"/>
            </a:xfrm>
            <a:custGeom>
              <a:avLst/>
              <a:gdLst/>
              <a:ahLst/>
              <a:cxnLst/>
              <a:rect l="l" t="t" r="r" b="b"/>
              <a:pathLst>
                <a:path w="8675370" h="5349875">
                  <a:moveTo>
                    <a:pt x="2809875" y="0"/>
                  </a:moveTo>
                  <a:lnTo>
                    <a:pt x="2855722" y="3819652"/>
                  </a:lnTo>
                </a:path>
                <a:path w="8675370" h="5349875">
                  <a:moveTo>
                    <a:pt x="8675243" y="3562350"/>
                  </a:moveTo>
                  <a:lnTo>
                    <a:pt x="2914650" y="3615436"/>
                  </a:lnTo>
                </a:path>
                <a:path w="8675370" h="5349875">
                  <a:moveTo>
                    <a:pt x="9398" y="3857625"/>
                  </a:moveTo>
                  <a:lnTo>
                    <a:pt x="0" y="5349875"/>
                  </a:lnTo>
                </a:path>
                <a:path w="8675370" h="5349875">
                  <a:moveTo>
                    <a:pt x="2887217" y="3883405"/>
                  </a:moveTo>
                  <a:lnTo>
                    <a:pt x="28575" y="3876675"/>
                  </a:lnTo>
                </a:path>
              </a:pathLst>
            </a:custGeom>
            <a:ln w="19050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</p:grpSp>
      <p:graphicFrame>
        <p:nvGraphicFramePr>
          <p:cNvPr id="77" name="object 77" descr=""/>
          <p:cNvGraphicFramePr>
            <a:graphicFrameLocks noGrp="1"/>
          </p:cNvGraphicFramePr>
          <p:nvPr/>
        </p:nvGraphicFramePr>
        <p:xfrm>
          <a:off x="305752" y="6197556"/>
          <a:ext cx="11621770" cy="6324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84960"/>
                <a:gridCol w="1685925"/>
                <a:gridCol w="1685925"/>
                <a:gridCol w="1685924"/>
                <a:gridCol w="1685925"/>
                <a:gridCol w="1675129"/>
                <a:gridCol w="1541779"/>
              </a:tblGrid>
              <a:tr h="151130">
                <a:tc gridSpan="2">
                  <a:txBody>
                    <a:bodyPr/>
                    <a:lstStyle/>
                    <a:p>
                      <a:pPr marL="31750">
                        <a:lnSpc>
                          <a:spcPts val="1075"/>
                        </a:lnSpc>
                        <a:spcBef>
                          <a:spcPts val="20"/>
                        </a:spcBef>
                        <a:tabLst>
                          <a:tab pos="3103880" algn="l"/>
                        </a:tabLst>
                      </a:pPr>
                      <a:r>
                        <a:rPr dirty="0" sz="900" spc="-10">
                          <a:latin typeface="Segoe UI Emoji"/>
                          <a:cs typeface="Segoe UI Emoji"/>
                        </a:rPr>
                        <a:t>(</a:t>
                      </a:r>
                      <a:r>
                        <a:rPr dirty="0" u="heavy" sz="900" spc="-10">
                          <a:uFill>
                            <a:solidFill>
                              <a:srgbClr val="A6A6A6"/>
                            </a:solidFill>
                          </a:uFill>
                          <a:latin typeface="Segoe UI Emoji"/>
                          <a:cs typeface="Segoe UI Emoji"/>
                        </a:rPr>
                        <a:t>Software,</a:t>
                      </a:r>
                      <a:r>
                        <a:rPr dirty="0" u="heavy" sz="900" spc="-25">
                          <a:uFill>
                            <a:solidFill>
                              <a:srgbClr val="A6A6A6"/>
                            </a:solidFill>
                          </a:uFill>
                          <a:latin typeface="Segoe UI Emoji"/>
                          <a:cs typeface="Segoe UI Emoji"/>
                        </a:rPr>
                        <a:t> </a:t>
                      </a:r>
                      <a:r>
                        <a:rPr dirty="0" u="heavy" sz="900">
                          <a:uFill>
                            <a:solidFill>
                              <a:srgbClr val="A6A6A6"/>
                            </a:solidFill>
                          </a:uFill>
                          <a:latin typeface="Segoe UI Emoji"/>
                          <a:cs typeface="Segoe UI Emoji"/>
                        </a:rPr>
                        <a:t>D.</a:t>
                      </a:r>
                      <a:r>
                        <a:rPr dirty="0" u="heavy" sz="900" spc="-25">
                          <a:uFill>
                            <a:solidFill>
                              <a:srgbClr val="A6A6A6"/>
                            </a:solidFill>
                          </a:uFill>
                          <a:latin typeface="Segoe UI Emoji"/>
                          <a:cs typeface="Segoe UI Emoji"/>
                        </a:rPr>
                        <a:t> </a:t>
                      </a:r>
                      <a:r>
                        <a:rPr dirty="0" u="heavy" sz="900" spc="-10">
                          <a:uFill>
                            <a:solidFill>
                              <a:srgbClr val="A6A6A6"/>
                            </a:solidFill>
                          </a:uFill>
                          <a:latin typeface="Segoe UI Emoji"/>
                          <a:cs typeface="Segoe UI Emoji"/>
                        </a:rPr>
                        <a:t>2023),</a:t>
                      </a:r>
                      <a:r>
                        <a:rPr dirty="0" u="heavy" sz="900" spc="-25">
                          <a:uFill>
                            <a:solidFill>
                              <a:srgbClr val="A6A6A6"/>
                            </a:solidFill>
                          </a:uFill>
                          <a:latin typeface="Segoe UI Emoji"/>
                          <a:cs typeface="Segoe UI Emoji"/>
                        </a:rPr>
                        <a:t> </a:t>
                      </a:r>
                      <a:r>
                        <a:rPr dirty="0" u="heavy" sz="900">
                          <a:uFill>
                            <a:solidFill>
                              <a:srgbClr val="A6A6A6"/>
                            </a:solidFill>
                          </a:uFill>
                          <a:latin typeface="Segoe UI Emoji"/>
                          <a:cs typeface="Segoe UI Emoji"/>
                        </a:rPr>
                        <a:t>(Ferrari</a:t>
                      </a:r>
                      <a:r>
                        <a:rPr dirty="0" sz="900">
                          <a:latin typeface="Segoe UI Emoji"/>
                          <a:cs typeface="Segoe UI Emoji"/>
                        </a:rPr>
                        <a:t>,</a:t>
                      </a:r>
                      <a:r>
                        <a:rPr dirty="0" sz="900" spc="-25">
                          <a:latin typeface="Segoe UI Emoji"/>
                          <a:cs typeface="Segoe UI Emoji"/>
                        </a:rPr>
                        <a:t> </a:t>
                      </a:r>
                      <a:r>
                        <a:rPr dirty="0" sz="900">
                          <a:latin typeface="Segoe UI Emoji"/>
                          <a:cs typeface="Segoe UI Emoji"/>
                        </a:rPr>
                        <a:t>2023)</a:t>
                      </a:r>
                      <a:r>
                        <a:rPr dirty="0" sz="900" spc="35">
                          <a:latin typeface="Segoe UI Emoji"/>
                          <a:cs typeface="Segoe UI Emoji"/>
                        </a:rPr>
                        <a:t> </a:t>
                      </a:r>
                      <a:r>
                        <a:rPr dirty="0" u="heavy" sz="900">
                          <a:uFill>
                            <a:solidFill>
                              <a:srgbClr val="A6A6A6"/>
                            </a:solidFill>
                          </a:uFill>
                          <a:latin typeface="Segoe UI Emoji"/>
                          <a:cs typeface="Segoe UI Emoji"/>
                        </a:rPr>
                        <a:t>	</a:t>
                      </a:r>
                      <a:endParaRPr sz="900">
                        <a:latin typeface="Segoe UI Emoji"/>
                        <a:cs typeface="Segoe UI Emoji"/>
                      </a:endParaRPr>
                    </a:p>
                  </a:txBody>
                  <a:tcPr marL="0" marR="0" marB="0" marT="254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75"/>
                        </a:lnSpc>
                        <a:spcBef>
                          <a:spcPts val="20"/>
                        </a:spcBef>
                        <a:tabLst>
                          <a:tab pos="1352550" algn="l"/>
                        </a:tabLst>
                      </a:pPr>
                      <a:r>
                        <a:rPr dirty="0" u="heavy" sz="900">
                          <a:uFill>
                            <a:solidFill>
                              <a:srgbClr val="A6A6A6"/>
                            </a:solidFill>
                          </a:uFill>
                          <a:latin typeface="Segoe UI Emoji"/>
                          <a:cs typeface="Segoe UI Emoji"/>
                        </a:rPr>
                        <a:t>	</a:t>
                      </a:r>
                      <a:endParaRPr sz="900">
                        <a:latin typeface="Segoe UI Emoji"/>
                        <a:cs typeface="Segoe UI Emoji"/>
                      </a:endParaRPr>
                    </a:p>
                  </a:txBody>
                  <a:tcPr marL="0" marR="0" marB="0" marT="254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75"/>
                        </a:lnSpc>
                        <a:spcBef>
                          <a:spcPts val="20"/>
                        </a:spcBef>
                        <a:tabLst>
                          <a:tab pos="1352550" algn="l"/>
                        </a:tabLst>
                      </a:pPr>
                      <a:r>
                        <a:rPr dirty="0" u="heavy" sz="900">
                          <a:uFill>
                            <a:solidFill>
                              <a:srgbClr val="A6A6A6"/>
                            </a:solidFill>
                          </a:uFill>
                          <a:latin typeface="Segoe UI Emoji"/>
                          <a:cs typeface="Segoe UI Emoji"/>
                        </a:rPr>
                        <a:t>	</a:t>
                      </a:r>
                      <a:endParaRPr sz="900">
                        <a:latin typeface="Segoe UI Emoji"/>
                        <a:cs typeface="Segoe UI Emoji"/>
                      </a:endParaRPr>
                    </a:p>
                  </a:txBody>
                  <a:tcPr marL="0" marR="0" marB="0" marT="254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75"/>
                        </a:lnSpc>
                        <a:spcBef>
                          <a:spcPts val="20"/>
                        </a:spcBef>
                        <a:tabLst>
                          <a:tab pos="1352550" algn="l"/>
                        </a:tabLst>
                      </a:pPr>
                      <a:r>
                        <a:rPr dirty="0" u="heavy" sz="900">
                          <a:uFill>
                            <a:solidFill>
                              <a:srgbClr val="A6A6A6"/>
                            </a:solidFill>
                          </a:uFill>
                          <a:latin typeface="Segoe UI Emoji"/>
                          <a:cs typeface="Segoe UI Emoji"/>
                        </a:rPr>
                        <a:t>	</a:t>
                      </a:r>
                      <a:endParaRPr sz="900">
                        <a:latin typeface="Segoe UI Emoji"/>
                        <a:cs typeface="Segoe UI Emoji"/>
                      </a:endParaRPr>
                    </a:p>
                  </a:txBody>
                  <a:tcPr marL="0" marR="0" marB="0" marT="2540"/>
                </a:tc>
                <a:tc gridSpan="2">
                  <a:txBody>
                    <a:bodyPr/>
                    <a:lstStyle/>
                    <a:p>
                      <a:pPr marL="166370">
                        <a:lnSpc>
                          <a:spcPts val="1095"/>
                        </a:lnSpc>
                        <a:tabLst>
                          <a:tab pos="441325" algn="l"/>
                          <a:tab pos="915035" algn="l"/>
                          <a:tab pos="2332355" algn="l"/>
                        </a:tabLst>
                      </a:pPr>
                      <a:r>
                        <a:rPr dirty="0" u="heavy" sz="950">
                          <a:uFill>
                            <a:solidFill>
                              <a:srgbClr val="000000"/>
                            </a:solidFill>
                          </a:uFill>
                          <a:latin typeface="Segoe UI Emoji"/>
                          <a:cs typeface="Segoe UI Emoji"/>
                        </a:rPr>
                        <a:t>	</a:t>
                      </a:r>
                      <a:r>
                        <a:rPr dirty="0" u="heavy" sz="950" spc="-10">
                          <a:uFill>
                            <a:solidFill>
                              <a:srgbClr val="000000"/>
                            </a:solidFill>
                          </a:uFill>
                          <a:latin typeface="Segoe UI Emoji"/>
                          <a:cs typeface="Segoe UI Emoji"/>
                        </a:rPr>
                        <a:t>2025E</a:t>
                      </a:r>
                      <a:r>
                        <a:rPr dirty="0" u="heavy" sz="950">
                          <a:uFill>
                            <a:solidFill>
                              <a:srgbClr val="000000"/>
                            </a:solidFill>
                          </a:uFill>
                          <a:latin typeface="Segoe UI Emoji"/>
                          <a:cs typeface="Segoe UI Emoji"/>
                        </a:rPr>
                        <a:t>	2026E</a:t>
                      </a:r>
                      <a:r>
                        <a:rPr dirty="0" u="heavy" sz="950" spc="320">
                          <a:uFill>
                            <a:solidFill>
                              <a:srgbClr val="000000"/>
                            </a:solidFill>
                          </a:uFill>
                          <a:latin typeface="Segoe UI Emoji"/>
                          <a:cs typeface="Segoe UI Emoji"/>
                        </a:rPr>
                        <a:t>  </a:t>
                      </a:r>
                      <a:r>
                        <a:rPr dirty="0" u="heavy" sz="950">
                          <a:uFill>
                            <a:solidFill>
                              <a:srgbClr val="000000"/>
                            </a:solidFill>
                          </a:uFill>
                          <a:latin typeface="Segoe UI Emoji"/>
                          <a:cs typeface="Segoe UI Emoji"/>
                        </a:rPr>
                        <a:t>20</a:t>
                      </a:r>
                      <a:r>
                        <a:rPr dirty="0" sz="950">
                          <a:latin typeface="Segoe UI Emoji"/>
                          <a:cs typeface="Segoe UI Emoji"/>
                        </a:rPr>
                        <a:t>27E</a:t>
                      </a:r>
                      <a:r>
                        <a:rPr dirty="0" sz="950" spc="290">
                          <a:latin typeface="Segoe UI Emoji"/>
                          <a:cs typeface="Segoe UI Emoji"/>
                        </a:rPr>
                        <a:t>  </a:t>
                      </a:r>
                      <a:r>
                        <a:rPr dirty="0" u="heavy" sz="950" spc="-210">
                          <a:uFill>
                            <a:solidFill>
                              <a:srgbClr val="A6A6A6"/>
                            </a:solidFill>
                          </a:uFill>
                          <a:latin typeface="Segoe UI Emoji"/>
                          <a:cs typeface="Segoe UI Emoji"/>
                        </a:rPr>
                        <a:t> </a:t>
                      </a:r>
                      <a:r>
                        <a:rPr dirty="0" u="heavy" sz="950" spc="-10">
                          <a:uFill>
                            <a:solidFill>
                              <a:srgbClr val="A6A6A6"/>
                            </a:solidFill>
                          </a:uFill>
                          <a:latin typeface="Segoe UI Emoji"/>
                          <a:cs typeface="Segoe UI Emoji"/>
                        </a:rPr>
                        <a:t>2028E</a:t>
                      </a:r>
                      <a:r>
                        <a:rPr dirty="0" u="heavy" sz="950">
                          <a:uFill>
                            <a:solidFill>
                              <a:srgbClr val="A6A6A6"/>
                            </a:solidFill>
                          </a:uFill>
                          <a:latin typeface="Segoe UI Emoji"/>
                          <a:cs typeface="Segoe UI Emoji"/>
                        </a:rPr>
                        <a:t>	2029E</a:t>
                      </a:r>
                      <a:r>
                        <a:rPr dirty="0" u="heavy" sz="950" spc="315">
                          <a:uFill>
                            <a:solidFill>
                              <a:srgbClr val="A6A6A6"/>
                            </a:solidFill>
                          </a:uFill>
                          <a:latin typeface="Segoe UI Emoji"/>
                          <a:cs typeface="Segoe UI Emoji"/>
                        </a:rPr>
                        <a:t>  </a:t>
                      </a:r>
                      <a:r>
                        <a:rPr dirty="0" u="heavy" sz="950" spc="-20">
                          <a:uFill>
                            <a:solidFill>
                              <a:srgbClr val="A6A6A6"/>
                            </a:solidFill>
                          </a:uFill>
                          <a:latin typeface="Segoe UI Emoji"/>
                          <a:cs typeface="Segoe UI Emoji"/>
                        </a:rPr>
                        <a:t>2030E</a:t>
                      </a:r>
                      <a:r>
                        <a:rPr dirty="0" u="heavy" sz="950" spc="500">
                          <a:uFill>
                            <a:solidFill>
                              <a:srgbClr val="A6A6A6"/>
                            </a:solidFill>
                          </a:uFill>
                          <a:latin typeface="Segoe UI Emoji"/>
                          <a:cs typeface="Segoe UI Emoji"/>
                        </a:rPr>
                        <a:t> </a:t>
                      </a:r>
                      <a:endParaRPr sz="950">
                        <a:latin typeface="Segoe UI Emoji"/>
                        <a:cs typeface="Segoe UI Emoji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60985">
                <a:tc>
                  <a:txBody>
                    <a:bodyPr/>
                    <a:lstStyle/>
                    <a:p>
                      <a:pPr marL="36449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1400" spc="-10" b="1">
                          <a:solidFill>
                            <a:srgbClr val="A6A6A6"/>
                          </a:solidFill>
                          <a:latin typeface="Trebuchet MS"/>
                          <a:cs typeface="Trebuchet MS"/>
                        </a:rPr>
                        <a:t>Executive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33020"/>
                </a:tc>
                <a:tc>
                  <a:txBody>
                    <a:bodyPr/>
                    <a:lstStyle/>
                    <a:p>
                      <a:pPr algn="ctr" marR="381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1400" spc="-10" b="1">
                          <a:solidFill>
                            <a:srgbClr val="A6A6A6"/>
                          </a:solidFill>
                          <a:latin typeface="Trebuchet MS"/>
                          <a:cs typeface="Trebuchet MS"/>
                        </a:rPr>
                        <a:t>Industry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33020"/>
                </a:tc>
                <a:tc>
                  <a:txBody>
                    <a:bodyPr/>
                    <a:lstStyle/>
                    <a:p>
                      <a:pPr algn="ctr" marR="127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1400" spc="-10" b="1">
                          <a:solidFill>
                            <a:srgbClr val="A6A6A6"/>
                          </a:solidFill>
                          <a:latin typeface="Trebuchet MS"/>
                          <a:cs typeface="Trebuchet MS"/>
                        </a:rPr>
                        <a:t>Company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3302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1400" spc="-10" b="1">
                          <a:solidFill>
                            <a:srgbClr val="A6A6A6"/>
                          </a:solidFill>
                          <a:latin typeface="Trebuchet MS"/>
                          <a:cs typeface="Trebuchet MS"/>
                        </a:rPr>
                        <a:t>Financial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3302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1400" spc="-10" b="1">
                          <a:solidFill>
                            <a:srgbClr val="A6A6A6"/>
                          </a:solidFill>
                          <a:latin typeface="Trebuchet MS"/>
                          <a:cs typeface="Trebuchet MS"/>
                        </a:rPr>
                        <a:t>Acquisition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33020"/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1400" spc="-10" b="1">
                          <a:latin typeface="Trebuchet MS"/>
                          <a:cs typeface="Trebuchet MS"/>
                        </a:rPr>
                        <a:t>Alternative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33020"/>
                </a:tc>
                <a:tc>
                  <a:txBody>
                    <a:bodyPr/>
                    <a:lstStyle/>
                    <a:p>
                      <a:pPr marL="4216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1400" spc="-10" b="1">
                          <a:solidFill>
                            <a:srgbClr val="A6A6A6"/>
                          </a:solidFill>
                          <a:latin typeface="Trebuchet MS"/>
                          <a:cs typeface="Trebuchet MS"/>
                        </a:rPr>
                        <a:t>Conclusion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33020"/>
                </a:tc>
              </a:tr>
              <a:tr h="220345">
                <a:tc>
                  <a:txBody>
                    <a:bodyPr/>
                    <a:lstStyle/>
                    <a:p>
                      <a:pPr marL="365760">
                        <a:lnSpc>
                          <a:spcPts val="1614"/>
                        </a:lnSpc>
                      </a:pPr>
                      <a:r>
                        <a:rPr dirty="0" sz="1400" spc="-10" b="1">
                          <a:solidFill>
                            <a:srgbClr val="A6A6A6"/>
                          </a:solidFill>
                          <a:latin typeface="Trebuchet MS"/>
                          <a:cs typeface="Trebuchet MS"/>
                        </a:rPr>
                        <a:t>Summary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R="6350">
                        <a:lnSpc>
                          <a:spcPts val="1614"/>
                        </a:lnSpc>
                      </a:pPr>
                      <a:r>
                        <a:rPr dirty="0" sz="1400" spc="-10" b="1">
                          <a:solidFill>
                            <a:srgbClr val="A6A6A6"/>
                          </a:solidFill>
                          <a:latin typeface="Trebuchet MS"/>
                          <a:cs typeface="Trebuchet MS"/>
                        </a:rPr>
                        <a:t>Overview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R="5080">
                        <a:lnSpc>
                          <a:spcPts val="1614"/>
                        </a:lnSpc>
                      </a:pPr>
                      <a:r>
                        <a:rPr dirty="0" sz="1400" spc="-10" b="1">
                          <a:solidFill>
                            <a:srgbClr val="A6A6A6"/>
                          </a:solidFill>
                          <a:latin typeface="Trebuchet MS"/>
                          <a:cs typeface="Trebuchet MS"/>
                        </a:rPr>
                        <a:t>Analysis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R="1270">
                        <a:lnSpc>
                          <a:spcPts val="1614"/>
                        </a:lnSpc>
                      </a:pPr>
                      <a:r>
                        <a:rPr dirty="0" sz="1400" spc="-10" b="1">
                          <a:solidFill>
                            <a:srgbClr val="A6A6A6"/>
                          </a:solidFill>
                          <a:latin typeface="Trebuchet MS"/>
                          <a:cs typeface="Trebuchet MS"/>
                        </a:rPr>
                        <a:t>Analysis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14"/>
                        </a:lnSpc>
                      </a:pPr>
                      <a:r>
                        <a:rPr dirty="0" sz="1400" spc="-10" b="1">
                          <a:solidFill>
                            <a:srgbClr val="A6A6A6"/>
                          </a:solidFill>
                          <a:latin typeface="Trebuchet MS"/>
                          <a:cs typeface="Trebuchet MS"/>
                        </a:rPr>
                        <a:t>Feasibility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ts val="1614"/>
                        </a:lnSpc>
                      </a:pPr>
                      <a:r>
                        <a:rPr dirty="0" sz="1400" spc="-10" b="1">
                          <a:latin typeface="Trebuchet MS"/>
                          <a:cs typeface="Trebuchet MS"/>
                        </a:rPr>
                        <a:t>Solution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grpSp>
        <p:nvGrpSpPr>
          <p:cNvPr id="78" name="object 78" descr=""/>
          <p:cNvGrpSpPr/>
          <p:nvPr/>
        </p:nvGrpSpPr>
        <p:grpSpPr>
          <a:xfrm>
            <a:off x="6467475" y="5362575"/>
            <a:ext cx="485775" cy="514350"/>
            <a:chOff x="6467475" y="5362575"/>
            <a:chExt cx="485775" cy="514350"/>
          </a:xfrm>
        </p:grpSpPr>
        <p:sp>
          <p:nvSpPr>
            <p:cNvPr id="79" name="object 79" descr=""/>
            <p:cNvSpPr/>
            <p:nvPr/>
          </p:nvSpPr>
          <p:spPr>
            <a:xfrm>
              <a:off x="6477000" y="5372100"/>
              <a:ext cx="466725" cy="495300"/>
            </a:xfrm>
            <a:custGeom>
              <a:avLst/>
              <a:gdLst/>
              <a:ahLst/>
              <a:cxnLst/>
              <a:rect l="l" t="t" r="r" b="b"/>
              <a:pathLst>
                <a:path w="466725" h="495300">
                  <a:moveTo>
                    <a:pt x="350011" y="0"/>
                  </a:moveTo>
                  <a:lnTo>
                    <a:pt x="116713" y="0"/>
                  </a:lnTo>
                  <a:lnTo>
                    <a:pt x="116713" y="261937"/>
                  </a:lnTo>
                  <a:lnTo>
                    <a:pt x="0" y="261937"/>
                  </a:lnTo>
                  <a:lnTo>
                    <a:pt x="233425" y="495300"/>
                  </a:lnTo>
                  <a:lnTo>
                    <a:pt x="466725" y="261937"/>
                  </a:lnTo>
                  <a:lnTo>
                    <a:pt x="350011" y="261937"/>
                  </a:lnTo>
                  <a:lnTo>
                    <a:pt x="350011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0" name="object 80" descr=""/>
            <p:cNvSpPr/>
            <p:nvPr/>
          </p:nvSpPr>
          <p:spPr>
            <a:xfrm>
              <a:off x="6477000" y="5372100"/>
              <a:ext cx="466725" cy="495300"/>
            </a:xfrm>
            <a:custGeom>
              <a:avLst/>
              <a:gdLst/>
              <a:ahLst/>
              <a:cxnLst/>
              <a:rect l="l" t="t" r="r" b="b"/>
              <a:pathLst>
                <a:path w="466725" h="495300">
                  <a:moveTo>
                    <a:pt x="0" y="261937"/>
                  </a:moveTo>
                  <a:lnTo>
                    <a:pt x="116713" y="261937"/>
                  </a:lnTo>
                  <a:lnTo>
                    <a:pt x="116713" y="0"/>
                  </a:lnTo>
                  <a:lnTo>
                    <a:pt x="350011" y="0"/>
                  </a:lnTo>
                  <a:lnTo>
                    <a:pt x="350011" y="261937"/>
                  </a:lnTo>
                  <a:lnTo>
                    <a:pt x="466725" y="261937"/>
                  </a:lnTo>
                  <a:lnTo>
                    <a:pt x="233425" y="495300"/>
                  </a:lnTo>
                  <a:lnTo>
                    <a:pt x="0" y="261937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3069" y="85661"/>
            <a:ext cx="2395220" cy="334645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-90"/>
              <a:t>Acquisition</a:t>
            </a:r>
            <a:r>
              <a:rPr dirty="0" spc="-114"/>
              <a:t> </a:t>
            </a:r>
            <a:r>
              <a:rPr dirty="0" spc="-85"/>
              <a:t>Feasibility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39725" y="400367"/>
            <a:ext cx="11509375" cy="2660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11496040" algn="l"/>
              </a:tabLst>
            </a:pPr>
            <a:r>
              <a:rPr dirty="0" u="heavy" sz="1550" spc="390">
                <a:uFill>
                  <a:solidFill>
                    <a:srgbClr val="000000"/>
                  </a:solidFill>
                </a:uFill>
                <a:latin typeface="Segoe UI Emoji"/>
                <a:cs typeface="Segoe UI Emoji"/>
              </a:rPr>
              <a:t> </a:t>
            </a:r>
            <a:r>
              <a:rPr dirty="0" u="heavy" sz="1550" spc="-25">
                <a:uFill>
                  <a:solidFill>
                    <a:srgbClr val="000000"/>
                  </a:solidFill>
                </a:uFill>
                <a:latin typeface="Segoe UI Emoji"/>
                <a:cs typeface="Segoe UI Emoji"/>
              </a:rPr>
              <a:t>Leveraging</a:t>
            </a:r>
            <a:r>
              <a:rPr dirty="0" u="heavy" sz="1550" spc="-105">
                <a:uFill>
                  <a:solidFill>
                    <a:srgbClr val="000000"/>
                  </a:solidFill>
                </a:uFill>
                <a:latin typeface="Segoe UI Emoji"/>
                <a:cs typeface="Segoe UI Emoji"/>
              </a:rPr>
              <a:t> </a:t>
            </a:r>
            <a:r>
              <a:rPr dirty="0" u="heavy" sz="1550">
                <a:uFill>
                  <a:solidFill>
                    <a:srgbClr val="000000"/>
                  </a:solidFill>
                </a:uFill>
                <a:latin typeface="Segoe UI Emoji"/>
                <a:cs typeface="Segoe UI Emoji"/>
              </a:rPr>
              <a:t>SK On</a:t>
            </a:r>
            <a:r>
              <a:rPr dirty="0" u="heavy" sz="1550" spc="-60">
                <a:uFill>
                  <a:solidFill>
                    <a:srgbClr val="000000"/>
                  </a:solidFill>
                </a:uFill>
                <a:latin typeface="Segoe UI Emoji"/>
                <a:cs typeface="Segoe UI Emoji"/>
              </a:rPr>
              <a:t> </a:t>
            </a:r>
            <a:r>
              <a:rPr dirty="0" u="heavy" sz="1550" spc="-35">
                <a:uFill>
                  <a:solidFill>
                    <a:srgbClr val="000000"/>
                  </a:solidFill>
                </a:uFill>
                <a:latin typeface="Segoe UI Emoji"/>
                <a:cs typeface="Segoe UI Emoji"/>
              </a:rPr>
              <a:t>for</a:t>
            </a:r>
            <a:r>
              <a:rPr dirty="0" u="heavy" sz="1550" spc="-95">
                <a:uFill>
                  <a:solidFill>
                    <a:srgbClr val="000000"/>
                  </a:solidFill>
                </a:uFill>
                <a:latin typeface="Segoe UI Emoji"/>
                <a:cs typeface="Segoe UI Emoji"/>
              </a:rPr>
              <a:t> </a:t>
            </a:r>
            <a:r>
              <a:rPr dirty="0" u="heavy" sz="1550">
                <a:uFill>
                  <a:solidFill>
                    <a:srgbClr val="000000"/>
                  </a:solidFill>
                </a:uFill>
                <a:latin typeface="Segoe UI Emoji"/>
                <a:cs typeface="Segoe UI Emoji"/>
              </a:rPr>
              <a:t>EV</a:t>
            </a:r>
            <a:r>
              <a:rPr dirty="0" u="heavy" sz="1550" spc="-35">
                <a:uFill>
                  <a:solidFill>
                    <a:srgbClr val="000000"/>
                  </a:solidFill>
                </a:uFill>
                <a:latin typeface="Segoe UI Emoji"/>
                <a:cs typeface="Segoe UI Emoji"/>
              </a:rPr>
              <a:t> </a:t>
            </a:r>
            <a:r>
              <a:rPr dirty="0" u="heavy" sz="1550" spc="-25">
                <a:uFill>
                  <a:solidFill>
                    <a:srgbClr val="000000"/>
                  </a:solidFill>
                </a:uFill>
                <a:latin typeface="Segoe UI Emoji"/>
                <a:cs typeface="Segoe UI Emoji"/>
              </a:rPr>
              <a:t>Technology,</a:t>
            </a:r>
            <a:r>
              <a:rPr dirty="0" u="heavy" sz="1550" spc="-10">
                <a:uFill>
                  <a:solidFill>
                    <a:srgbClr val="000000"/>
                  </a:solidFill>
                </a:uFill>
                <a:latin typeface="Segoe UI Emoji"/>
                <a:cs typeface="Segoe UI Emoji"/>
              </a:rPr>
              <a:t> </a:t>
            </a:r>
            <a:r>
              <a:rPr dirty="0" u="heavy" sz="1550">
                <a:uFill>
                  <a:solidFill>
                    <a:srgbClr val="000000"/>
                  </a:solidFill>
                </a:uFill>
                <a:latin typeface="Segoe UI Emoji"/>
                <a:cs typeface="Segoe UI Emoji"/>
              </a:rPr>
              <a:t>Revenue</a:t>
            </a:r>
            <a:r>
              <a:rPr dirty="0" u="heavy" sz="1550" spc="-15">
                <a:uFill>
                  <a:solidFill>
                    <a:srgbClr val="000000"/>
                  </a:solidFill>
                </a:uFill>
                <a:latin typeface="Segoe UI Emoji"/>
                <a:cs typeface="Segoe UI Emoji"/>
              </a:rPr>
              <a:t> </a:t>
            </a:r>
            <a:r>
              <a:rPr dirty="0" u="heavy" sz="1550">
                <a:uFill>
                  <a:solidFill>
                    <a:srgbClr val="000000"/>
                  </a:solidFill>
                </a:uFill>
                <a:latin typeface="Segoe UI Emoji"/>
                <a:cs typeface="Segoe UI Emoji"/>
              </a:rPr>
              <a:t>Diversification</a:t>
            </a:r>
            <a:r>
              <a:rPr dirty="0" u="heavy" sz="1550" spc="-60">
                <a:uFill>
                  <a:solidFill>
                    <a:srgbClr val="000000"/>
                  </a:solidFill>
                </a:uFill>
                <a:latin typeface="Segoe UI Emoji"/>
                <a:cs typeface="Segoe UI Emoji"/>
              </a:rPr>
              <a:t> </a:t>
            </a:r>
            <a:r>
              <a:rPr dirty="0" u="heavy" sz="1550">
                <a:uFill>
                  <a:solidFill>
                    <a:srgbClr val="000000"/>
                  </a:solidFill>
                </a:uFill>
                <a:latin typeface="Segoe UI Emoji"/>
                <a:cs typeface="Segoe UI Emoji"/>
              </a:rPr>
              <a:t>C</a:t>
            </a:r>
            <a:r>
              <a:rPr dirty="0" u="heavy" sz="1550" spc="-55">
                <a:uFill>
                  <a:solidFill>
                    <a:srgbClr val="000000"/>
                  </a:solidFill>
                </a:uFill>
                <a:latin typeface="Segoe UI Emoji"/>
                <a:cs typeface="Segoe UI Emoji"/>
              </a:rPr>
              <a:t> </a:t>
            </a:r>
            <a:r>
              <a:rPr dirty="0" u="heavy" sz="1550" spc="-10">
                <a:uFill>
                  <a:solidFill>
                    <a:srgbClr val="000000"/>
                  </a:solidFill>
                </a:uFill>
                <a:latin typeface="Segoe UI Emoji"/>
                <a:cs typeface="Segoe UI Emoji"/>
              </a:rPr>
              <a:t>Energy</a:t>
            </a:r>
            <a:r>
              <a:rPr dirty="0" u="heavy" sz="1550" spc="-45">
                <a:uFill>
                  <a:solidFill>
                    <a:srgbClr val="000000"/>
                  </a:solidFill>
                </a:uFill>
                <a:latin typeface="Segoe UI Emoji"/>
                <a:cs typeface="Segoe UI Emoji"/>
              </a:rPr>
              <a:t> </a:t>
            </a:r>
            <a:r>
              <a:rPr dirty="0" u="heavy" sz="1550" spc="-10">
                <a:uFill>
                  <a:solidFill>
                    <a:srgbClr val="000000"/>
                  </a:solidFill>
                </a:uFill>
                <a:latin typeface="Segoe UI Emoji"/>
                <a:cs typeface="Segoe UI Emoji"/>
              </a:rPr>
              <a:t>Solutions</a:t>
            </a:r>
            <a:r>
              <a:rPr dirty="0" u="heavy" sz="1550">
                <a:uFill>
                  <a:solidFill>
                    <a:srgbClr val="000000"/>
                  </a:solidFill>
                </a:uFill>
                <a:latin typeface="Segoe UI Emoji"/>
                <a:cs typeface="Segoe UI Emoji"/>
              </a:rPr>
              <a:t>	</a:t>
            </a:r>
            <a:endParaRPr sz="1550">
              <a:latin typeface="Segoe UI Emoji"/>
              <a:cs typeface="Segoe UI Emoji"/>
            </a:endParaRPr>
          </a:p>
        </p:txBody>
      </p:sp>
      <p:graphicFrame>
        <p:nvGraphicFramePr>
          <p:cNvPr id="4" name="object 4" descr=""/>
          <p:cNvGraphicFramePr>
            <a:graphicFrameLocks noGrp="1"/>
          </p:cNvGraphicFramePr>
          <p:nvPr/>
        </p:nvGraphicFramePr>
        <p:xfrm>
          <a:off x="371475" y="6343650"/>
          <a:ext cx="11523980" cy="4864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32230"/>
                <a:gridCol w="354330"/>
                <a:gridCol w="1332230"/>
                <a:gridCol w="354330"/>
                <a:gridCol w="1332229"/>
                <a:gridCol w="354329"/>
                <a:gridCol w="1332229"/>
                <a:gridCol w="354329"/>
                <a:gridCol w="1332229"/>
                <a:gridCol w="354329"/>
                <a:gridCol w="1332229"/>
                <a:gridCol w="354329"/>
                <a:gridCol w="1332229"/>
              </a:tblGrid>
              <a:tr h="266065">
                <a:tc>
                  <a:txBody>
                    <a:bodyPr/>
                    <a:lstStyle/>
                    <a:p>
                      <a:pPr algn="ctr" marL="825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400" spc="-10" b="1">
                          <a:solidFill>
                            <a:srgbClr val="A6A6A6"/>
                          </a:solidFill>
                          <a:latin typeface="Trebuchet MS"/>
                          <a:cs typeface="Trebuchet MS"/>
                        </a:rPr>
                        <a:t>Executive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38735">
                    <a:lnT w="19050">
                      <a:solidFill>
                        <a:srgbClr val="A6A6A6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825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400" spc="-10" b="1">
                          <a:solidFill>
                            <a:srgbClr val="A6A6A6"/>
                          </a:solidFill>
                          <a:latin typeface="Trebuchet MS"/>
                          <a:cs typeface="Trebuchet MS"/>
                        </a:rPr>
                        <a:t>Industry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38735">
                    <a:lnT w="19050">
                      <a:solidFill>
                        <a:srgbClr val="A6A6A6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1079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400" spc="-10" b="1">
                          <a:solidFill>
                            <a:srgbClr val="A6A6A6"/>
                          </a:solidFill>
                          <a:latin typeface="Trebuchet MS"/>
                          <a:cs typeface="Trebuchet MS"/>
                        </a:rPr>
                        <a:t>Company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38735">
                    <a:lnT w="19050">
                      <a:solidFill>
                        <a:srgbClr val="A6A6A6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1270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400" spc="-10" b="1">
                          <a:solidFill>
                            <a:srgbClr val="A6A6A6"/>
                          </a:solidFill>
                          <a:latin typeface="Trebuchet MS"/>
                          <a:cs typeface="Trebuchet MS"/>
                        </a:rPr>
                        <a:t>Financial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38735">
                    <a:lnT w="19050">
                      <a:solidFill>
                        <a:srgbClr val="A6A6A6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1841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400" spc="-10" b="1">
                          <a:solidFill>
                            <a:srgbClr val="A6A6A6"/>
                          </a:solidFill>
                          <a:latin typeface="Trebuchet MS"/>
                          <a:cs typeface="Trebuchet MS"/>
                        </a:rPr>
                        <a:t>Acquisition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38735">
                    <a:lnT w="19050">
                      <a:solidFill>
                        <a:srgbClr val="A6A6A6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1397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400" spc="-10" b="1">
                          <a:latin typeface="Trebuchet MS"/>
                          <a:cs typeface="Trebuchet MS"/>
                        </a:rPr>
                        <a:t>Alternative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38735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438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400" spc="-10" b="1">
                          <a:solidFill>
                            <a:srgbClr val="A6A6A6"/>
                          </a:solidFill>
                          <a:latin typeface="Trebuchet MS"/>
                          <a:cs typeface="Trebuchet MS"/>
                        </a:rPr>
                        <a:t>Conclusion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38735">
                    <a:lnT w="19050">
                      <a:solidFill>
                        <a:srgbClr val="A6A6A6"/>
                      </a:solidFill>
                      <a:prstDash val="solid"/>
                    </a:lnT>
                  </a:tcPr>
                </a:tc>
              </a:tr>
              <a:tr h="220345">
                <a:tc>
                  <a:txBody>
                    <a:bodyPr/>
                    <a:lstStyle/>
                    <a:p>
                      <a:pPr algn="ctr" marL="2540">
                        <a:lnSpc>
                          <a:spcPts val="1614"/>
                        </a:lnSpc>
                      </a:pPr>
                      <a:r>
                        <a:rPr dirty="0" sz="1400" spc="-10" b="1">
                          <a:solidFill>
                            <a:srgbClr val="A6A6A6"/>
                          </a:solidFill>
                          <a:latin typeface="Trebuchet MS"/>
                          <a:cs typeface="Trebuchet MS"/>
                        </a:rPr>
                        <a:t>Summary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6350">
                        <a:lnSpc>
                          <a:spcPts val="1614"/>
                        </a:lnSpc>
                      </a:pPr>
                      <a:r>
                        <a:rPr dirty="0" sz="1400" spc="-10" b="1">
                          <a:solidFill>
                            <a:srgbClr val="A6A6A6"/>
                          </a:solidFill>
                          <a:latin typeface="Trebuchet MS"/>
                          <a:cs typeface="Trebuchet MS"/>
                        </a:rPr>
                        <a:t>Overview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7620">
                        <a:lnSpc>
                          <a:spcPts val="1614"/>
                        </a:lnSpc>
                      </a:pPr>
                      <a:r>
                        <a:rPr dirty="0" sz="1400" spc="-10" b="1">
                          <a:solidFill>
                            <a:srgbClr val="A6A6A6"/>
                          </a:solidFill>
                          <a:latin typeface="Trebuchet MS"/>
                          <a:cs typeface="Trebuchet MS"/>
                        </a:rPr>
                        <a:t>Analysis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10795">
                        <a:lnSpc>
                          <a:spcPts val="1614"/>
                        </a:lnSpc>
                      </a:pPr>
                      <a:r>
                        <a:rPr dirty="0" sz="1400" spc="-10" b="1">
                          <a:solidFill>
                            <a:srgbClr val="A6A6A6"/>
                          </a:solidFill>
                          <a:latin typeface="Trebuchet MS"/>
                          <a:cs typeface="Trebuchet MS"/>
                        </a:rPr>
                        <a:t>Analysis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19685">
                        <a:lnSpc>
                          <a:spcPts val="1614"/>
                        </a:lnSpc>
                      </a:pPr>
                      <a:r>
                        <a:rPr dirty="0" sz="1400" spc="-10" b="1">
                          <a:solidFill>
                            <a:srgbClr val="A6A6A6"/>
                          </a:solidFill>
                          <a:latin typeface="Trebuchet MS"/>
                          <a:cs typeface="Trebuchet MS"/>
                        </a:rPr>
                        <a:t>Feasibility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14604">
                        <a:lnSpc>
                          <a:spcPts val="1614"/>
                        </a:lnSpc>
                      </a:pPr>
                      <a:r>
                        <a:rPr dirty="0" sz="1400" spc="-10" b="1">
                          <a:latin typeface="Trebuchet MS"/>
                          <a:cs typeface="Trebuchet MS"/>
                        </a:rPr>
                        <a:t>Solution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01425" y="76200"/>
            <a:ext cx="438150" cy="533400"/>
          </a:xfrm>
          <a:prstGeom prst="rect">
            <a:avLst/>
          </a:prstGeom>
        </p:spPr>
      </p:pic>
      <p:sp>
        <p:nvSpPr>
          <p:cNvPr id="6" name="object 6" descr=""/>
          <p:cNvSpPr txBox="1"/>
          <p:nvPr/>
        </p:nvSpPr>
        <p:spPr>
          <a:xfrm>
            <a:off x="452437" y="3033776"/>
            <a:ext cx="11039475" cy="304800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</a:ln>
        </p:spPr>
        <p:txBody>
          <a:bodyPr wrap="square" lIns="0" tIns="28575" rIns="0" bIns="0" rtlCol="0" vert="horz">
            <a:spAutoFit/>
          </a:bodyPr>
          <a:lstStyle/>
          <a:p>
            <a:pPr algn="ctr" marL="8890">
              <a:lnSpc>
                <a:spcPct val="100000"/>
              </a:lnSpc>
              <a:spcBef>
                <a:spcPts val="225"/>
              </a:spcBef>
            </a:pPr>
            <a:r>
              <a:rPr dirty="0" sz="1400" spc="-105" b="1">
                <a:latin typeface="Tahoma"/>
                <a:cs typeface="Tahoma"/>
              </a:rPr>
              <a:t>Revenue</a:t>
            </a:r>
            <a:r>
              <a:rPr dirty="0" sz="1400" spc="-85" b="1">
                <a:latin typeface="Tahoma"/>
                <a:cs typeface="Tahoma"/>
              </a:rPr>
              <a:t> </a:t>
            </a:r>
            <a:r>
              <a:rPr dirty="0" sz="1400" spc="-75" b="1">
                <a:latin typeface="Tahoma"/>
                <a:cs typeface="Tahoma"/>
              </a:rPr>
              <a:t>Diversification</a:t>
            </a:r>
            <a:r>
              <a:rPr dirty="0" sz="1400" spc="-30" b="1">
                <a:latin typeface="Tahoma"/>
                <a:cs typeface="Tahoma"/>
              </a:rPr>
              <a:t> </a:t>
            </a:r>
            <a:r>
              <a:rPr dirty="0" sz="1400" spc="235" b="1">
                <a:latin typeface="Tahoma"/>
                <a:cs typeface="Tahoma"/>
              </a:rPr>
              <a:t>s</a:t>
            </a:r>
            <a:r>
              <a:rPr dirty="0" sz="1400" spc="-114" b="1">
                <a:latin typeface="Tahoma"/>
                <a:cs typeface="Tahoma"/>
              </a:rPr>
              <a:t> </a:t>
            </a:r>
            <a:r>
              <a:rPr dirty="0" sz="1400" spc="-80" b="1">
                <a:latin typeface="Tahoma"/>
                <a:cs typeface="Tahoma"/>
              </a:rPr>
              <a:t>Personalization</a:t>
            </a:r>
            <a:r>
              <a:rPr dirty="0" sz="1400" spc="-30" b="1">
                <a:latin typeface="Tahoma"/>
                <a:cs typeface="Tahoma"/>
              </a:rPr>
              <a:t> </a:t>
            </a:r>
            <a:r>
              <a:rPr dirty="0" sz="1400" spc="-120" b="1">
                <a:latin typeface="Tahoma"/>
                <a:cs typeface="Tahoma"/>
              </a:rPr>
              <a:t>Through</a:t>
            </a:r>
            <a:r>
              <a:rPr dirty="0" sz="1400" spc="-125" b="1">
                <a:latin typeface="Tahoma"/>
                <a:cs typeface="Tahoma"/>
              </a:rPr>
              <a:t> </a:t>
            </a:r>
            <a:r>
              <a:rPr dirty="0" sz="1400" spc="-65" b="1">
                <a:latin typeface="Tahoma"/>
                <a:cs typeface="Tahoma"/>
              </a:rPr>
              <a:t>Service</a:t>
            </a:r>
            <a:r>
              <a:rPr dirty="0" sz="1400" spc="-80" b="1">
                <a:latin typeface="Tahoma"/>
                <a:cs typeface="Tahoma"/>
              </a:rPr>
              <a:t> </a:t>
            </a:r>
            <a:r>
              <a:rPr dirty="0" sz="1400" spc="-10" b="1">
                <a:latin typeface="Tahoma"/>
                <a:cs typeface="Tahoma"/>
              </a:rPr>
              <a:t>Integration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509587" y="795401"/>
            <a:ext cx="5181600" cy="466725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</a:ln>
        </p:spPr>
        <p:txBody>
          <a:bodyPr wrap="square" lIns="0" tIns="33655" rIns="0" bIns="0" rtlCol="0" vert="horz">
            <a:spAutoFit/>
          </a:bodyPr>
          <a:lstStyle/>
          <a:p>
            <a:pPr marL="91440">
              <a:lnSpc>
                <a:spcPts val="1435"/>
              </a:lnSpc>
              <a:spcBef>
                <a:spcPts val="265"/>
              </a:spcBef>
            </a:pPr>
            <a:r>
              <a:rPr dirty="0" sz="1200" spc="-80" b="1">
                <a:latin typeface="Tahoma"/>
                <a:cs typeface="Tahoma"/>
              </a:rPr>
              <a:t>Automakers</a:t>
            </a:r>
            <a:r>
              <a:rPr dirty="0" sz="1200" spc="-100" b="1">
                <a:latin typeface="Tahoma"/>
                <a:cs typeface="Tahoma"/>
              </a:rPr>
              <a:t> </a:t>
            </a:r>
            <a:r>
              <a:rPr dirty="0" sz="1200" spc="-60" b="1">
                <a:latin typeface="Tahoma"/>
                <a:cs typeface="Tahoma"/>
              </a:rPr>
              <a:t>increasingly</a:t>
            </a:r>
            <a:r>
              <a:rPr dirty="0" sz="1200" spc="-65" b="1">
                <a:latin typeface="Tahoma"/>
                <a:cs typeface="Tahoma"/>
              </a:rPr>
              <a:t> </a:t>
            </a:r>
            <a:r>
              <a:rPr dirty="0" sz="1200" spc="-55" b="1">
                <a:latin typeface="Tahoma"/>
                <a:cs typeface="Tahoma"/>
              </a:rPr>
              <a:t>acquire</a:t>
            </a:r>
            <a:r>
              <a:rPr dirty="0" sz="1200" spc="-65" b="1">
                <a:latin typeface="Tahoma"/>
                <a:cs typeface="Tahoma"/>
              </a:rPr>
              <a:t> </a:t>
            </a:r>
            <a:r>
              <a:rPr dirty="0" sz="1200" spc="-85" b="1">
                <a:latin typeface="Tahoma"/>
                <a:cs typeface="Tahoma"/>
              </a:rPr>
              <a:t>or</a:t>
            </a:r>
            <a:r>
              <a:rPr dirty="0" sz="1200" spc="-65" b="1">
                <a:latin typeface="Tahoma"/>
                <a:cs typeface="Tahoma"/>
              </a:rPr>
              <a:t> </a:t>
            </a:r>
            <a:r>
              <a:rPr dirty="0" sz="1200" spc="-70" b="1">
                <a:latin typeface="Tahoma"/>
                <a:cs typeface="Tahoma"/>
              </a:rPr>
              <a:t>vertically</a:t>
            </a:r>
            <a:r>
              <a:rPr dirty="0" sz="1200" spc="-60" b="1">
                <a:latin typeface="Tahoma"/>
                <a:cs typeface="Tahoma"/>
              </a:rPr>
              <a:t> </a:t>
            </a:r>
            <a:r>
              <a:rPr dirty="0" sz="1200" spc="-85" b="1">
                <a:latin typeface="Tahoma"/>
                <a:cs typeface="Tahoma"/>
              </a:rPr>
              <a:t>integrate</a:t>
            </a:r>
            <a:r>
              <a:rPr dirty="0" sz="1200" spc="30" b="1">
                <a:latin typeface="Tahoma"/>
                <a:cs typeface="Tahoma"/>
              </a:rPr>
              <a:t> </a:t>
            </a:r>
            <a:r>
              <a:rPr dirty="0" sz="1200" spc="-95" b="1">
                <a:latin typeface="Tahoma"/>
                <a:cs typeface="Tahoma"/>
              </a:rPr>
              <a:t>EV-</a:t>
            </a:r>
            <a:r>
              <a:rPr dirty="0" sz="1200" spc="-10" b="1">
                <a:latin typeface="Tahoma"/>
                <a:cs typeface="Tahoma"/>
              </a:rPr>
              <a:t>critical</a:t>
            </a:r>
            <a:endParaRPr sz="1200">
              <a:latin typeface="Tahoma"/>
              <a:cs typeface="Tahoma"/>
            </a:endParaRPr>
          </a:p>
          <a:p>
            <a:pPr marL="91440">
              <a:lnSpc>
                <a:spcPts val="1435"/>
              </a:lnSpc>
            </a:pPr>
            <a:r>
              <a:rPr dirty="0" sz="1200" spc="-60" b="1">
                <a:latin typeface="Tahoma"/>
                <a:cs typeface="Tahoma"/>
              </a:rPr>
              <a:t>technologies</a:t>
            </a:r>
            <a:r>
              <a:rPr dirty="0" sz="1200" spc="-20" b="1">
                <a:latin typeface="Tahoma"/>
                <a:cs typeface="Tahoma"/>
              </a:rPr>
              <a:t> </a:t>
            </a:r>
            <a:r>
              <a:rPr dirty="0" sz="1200" spc="-60" b="1">
                <a:latin typeface="Tahoma"/>
                <a:cs typeface="Tahoma"/>
              </a:rPr>
              <a:t>to</a:t>
            </a:r>
            <a:r>
              <a:rPr dirty="0" sz="1200" spc="-100" b="1">
                <a:latin typeface="Tahoma"/>
                <a:cs typeface="Tahoma"/>
              </a:rPr>
              <a:t> </a:t>
            </a:r>
            <a:r>
              <a:rPr dirty="0" sz="1200" spc="-50" b="1">
                <a:latin typeface="Tahoma"/>
                <a:cs typeface="Tahoma"/>
              </a:rPr>
              <a:t>secure</a:t>
            </a:r>
            <a:r>
              <a:rPr dirty="0" sz="1200" spc="-75" b="1">
                <a:latin typeface="Tahoma"/>
                <a:cs typeface="Tahoma"/>
              </a:rPr>
              <a:t> </a:t>
            </a:r>
            <a:r>
              <a:rPr dirty="0" sz="1200" spc="-55" b="1">
                <a:latin typeface="Tahoma"/>
                <a:cs typeface="Tahoma"/>
              </a:rPr>
              <a:t>supply</a:t>
            </a:r>
            <a:r>
              <a:rPr dirty="0" sz="1200" spc="-70" b="1">
                <a:latin typeface="Tahoma"/>
                <a:cs typeface="Tahoma"/>
              </a:rPr>
              <a:t> </a:t>
            </a:r>
            <a:r>
              <a:rPr dirty="0" sz="1200" spc="-35" b="1">
                <a:latin typeface="Tahoma"/>
                <a:cs typeface="Tahoma"/>
              </a:rPr>
              <a:t>chains</a:t>
            </a:r>
            <a:r>
              <a:rPr dirty="0" sz="1200" spc="-20" b="1">
                <a:latin typeface="Tahoma"/>
                <a:cs typeface="Tahoma"/>
              </a:rPr>
              <a:t> </a:t>
            </a:r>
            <a:r>
              <a:rPr dirty="0" sz="1200" spc="-70" b="1">
                <a:latin typeface="Tahoma"/>
                <a:cs typeface="Tahoma"/>
              </a:rPr>
              <a:t>and</a:t>
            </a:r>
            <a:r>
              <a:rPr dirty="0" sz="1200" spc="-120" b="1">
                <a:latin typeface="Tahoma"/>
                <a:cs typeface="Tahoma"/>
              </a:rPr>
              <a:t> </a:t>
            </a:r>
            <a:r>
              <a:rPr dirty="0" sz="1200" spc="-70" b="1">
                <a:latin typeface="Tahoma"/>
                <a:cs typeface="Tahoma"/>
              </a:rPr>
              <a:t>differentiate </a:t>
            </a:r>
            <a:r>
              <a:rPr dirty="0" sz="1200" spc="-10" b="1">
                <a:latin typeface="Tahoma"/>
                <a:cs typeface="Tahoma"/>
              </a:rPr>
              <a:t>offerings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8" name="object 8" descr=""/>
          <p:cNvGrpSpPr/>
          <p:nvPr/>
        </p:nvGrpSpPr>
        <p:grpSpPr>
          <a:xfrm>
            <a:off x="4518682" y="2125050"/>
            <a:ext cx="421640" cy="389255"/>
            <a:chOff x="4518682" y="2125050"/>
            <a:chExt cx="421640" cy="389255"/>
          </a:xfrm>
        </p:grpSpPr>
        <p:sp>
          <p:nvSpPr>
            <p:cNvPr id="9" name="object 9" descr=""/>
            <p:cNvSpPr/>
            <p:nvPr/>
          </p:nvSpPr>
          <p:spPr>
            <a:xfrm>
              <a:off x="4518682" y="2189849"/>
              <a:ext cx="421640" cy="324485"/>
            </a:xfrm>
            <a:custGeom>
              <a:avLst/>
              <a:gdLst/>
              <a:ahLst/>
              <a:cxnLst/>
              <a:rect l="l" t="t" r="r" b="b"/>
              <a:pathLst>
                <a:path w="421639" h="324485">
                  <a:moveTo>
                    <a:pt x="52381" y="0"/>
                  </a:moveTo>
                  <a:lnTo>
                    <a:pt x="14288" y="0"/>
                  </a:lnTo>
                  <a:lnTo>
                    <a:pt x="0" y="195349"/>
                  </a:lnTo>
                  <a:lnTo>
                    <a:pt x="0" y="323986"/>
                  </a:lnTo>
                  <a:lnTo>
                    <a:pt x="421204" y="323986"/>
                  </a:lnTo>
                  <a:lnTo>
                    <a:pt x="421204" y="290629"/>
                  </a:lnTo>
                  <a:lnTo>
                    <a:pt x="38111" y="290629"/>
                  </a:lnTo>
                  <a:lnTo>
                    <a:pt x="38111" y="247755"/>
                  </a:lnTo>
                  <a:lnTo>
                    <a:pt x="421204" y="247755"/>
                  </a:lnTo>
                  <a:lnTo>
                    <a:pt x="421204" y="226790"/>
                  </a:lnTo>
                  <a:lnTo>
                    <a:pt x="324003" y="226790"/>
                  </a:lnTo>
                  <a:lnTo>
                    <a:pt x="324003" y="195349"/>
                  </a:lnTo>
                  <a:lnTo>
                    <a:pt x="66702" y="195349"/>
                  </a:lnTo>
                  <a:lnTo>
                    <a:pt x="52381" y="0"/>
                  </a:lnTo>
                  <a:close/>
                </a:path>
                <a:path w="421639" h="324485">
                  <a:moveTo>
                    <a:pt x="133411" y="247755"/>
                  </a:moveTo>
                  <a:lnTo>
                    <a:pt x="95286" y="247755"/>
                  </a:lnTo>
                  <a:lnTo>
                    <a:pt x="95286" y="290629"/>
                  </a:lnTo>
                  <a:lnTo>
                    <a:pt x="133411" y="290629"/>
                  </a:lnTo>
                  <a:lnTo>
                    <a:pt x="133411" y="247755"/>
                  </a:lnTo>
                  <a:close/>
                </a:path>
                <a:path w="421639" h="324485">
                  <a:moveTo>
                    <a:pt x="228703" y="247755"/>
                  </a:moveTo>
                  <a:lnTo>
                    <a:pt x="190579" y="247755"/>
                  </a:lnTo>
                  <a:lnTo>
                    <a:pt x="190579" y="290629"/>
                  </a:lnTo>
                  <a:lnTo>
                    <a:pt x="228703" y="290629"/>
                  </a:lnTo>
                  <a:lnTo>
                    <a:pt x="228703" y="247755"/>
                  </a:lnTo>
                  <a:close/>
                </a:path>
                <a:path w="421639" h="324485">
                  <a:moveTo>
                    <a:pt x="421204" y="247755"/>
                  </a:moveTo>
                  <a:lnTo>
                    <a:pt x="285879" y="247755"/>
                  </a:lnTo>
                  <a:lnTo>
                    <a:pt x="285879" y="290629"/>
                  </a:lnTo>
                  <a:lnTo>
                    <a:pt x="421204" y="290629"/>
                  </a:lnTo>
                  <a:lnTo>
                    <a:pt x="421204" y="247755"/>
                  </a:lnTo>
                  <a:close/>
                </a:path>
                <a:path w="421639" h="324485">
                  <a:moveTo>
                    <a:pt x="195345" y="128636"/>
                  </a:moveTo>
                  <a:lnTo>
                    <a:pt x="66702" y="195349"/>
                  </a:lnTo>
                  <a:lnTo>
                    <a:pt x="195345" y="195349"/>
                  </a:lnTo>
                  <a:lnTo>
                    <a:pt x="195345" y="128636"/>
                  </a:lnTo>
                  <a:close/>
                </a:path>
                <a:path w="421639" h="324485">
                  <a:moveTo>
                    <a:pt x="324003" y="128636"/>
                  </a:moveTo>
                  <a:lnTo>
                    <a:pt x="195345" y="195349"/>
                  </a:lnTo>
                  <a:lnTo>
                    <a:pt x="324003" y="195349"/>
                  </a:lnTo>
                  <a:lnTo>
                    <a:pt x="324003" y="128636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40953" y="2125050"/>
              <a:ext cx="225425" cy="86374"/>
            </a:xfrm>
            <a:prstGeom prst="rect">
              <a:avLst/>
            </a:prstGeom>
          </p:spPr>
        </p:pic>
      </p:grpSp>
      <p:grpSp>
        <p:nvGrpSpPr>
          <p:cNvPr id="11" name="object 11" descr=""/>
          <p:cNvGrpSpPr/>
          <p:nvPr/>
        </p:nvGrpSpPr>
        <p:grpSpPr>
          <a:xfrm>
            <a:off x="1371600" y="1724025"/>
            <a:ext cx="3446145" cy="876300"/>
            <a:chOff x="1371600" y="1724025"/>
            <a:chExt cx="3446145" cy="876300"/>
          </a:xfrm>
        </p:grpSpPr>
        <p:pic>
          <p:nvPicPr>
            <p:cNvPr id="12" name="object 12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017320" y="2115259"/>
              <a:ext cx="75404" cy="76577"/>
            </a:xfrm>
            <a:prstGeom prst="rect">
              <a:avLst/>
            </a:prstGeom>
          </p:spPr>
        </p:pic>
        <p:sp>
          <p:nvSpPr>
            <p:cNvPr id="13" name="object 13" descr=""/>
            <p:cNvSpPr/>
            <p:nvPr/>
          </p:nvSpPr>
          <p:spPr>
            <a:xfrm>
              <a:off x="2928709" y="2038692"/>
              <a:ext cx="354330" cy="561975"/>
            </a:xfrm>
            <a:custGeom>
              <a:avLst/>
              <a:gdLst/>
              <a:ahLst/>
              <a:cxnLst/>
              <a:rect l="l" t="t" r="r" b="b"/>
              <a:pathLst>
                <a:path w="354329" h="561975">
                  <a:moveTo>
                    <a:pt x="126301" y="19138"/>
                  </a:moveTo>
                  <a:lnTo>
                    <a:pt x="124828" y="11684"/>
                  </a:lnTo>
                  <a:lnTo>
                    <a:pt x="120789" y="5600"/>
                  </a:lnTo>
                  <a:lnTo>
                    <a:pt x="114795" y="1498"/>
                  </a:lnTo>
                  <a:lnTo>
                    <a:pt x="107454" y="0"/>
                  </a:lnTo>
                  <a:lnTo>
                    <a:pt x="100114" y="1498"/>
                  </a:lnTo>
                  <a:lnTo>
                    <a:pt x="94119" y="5600"/>
                  </a:lnTo>
                  <a:lnTo>
                    <a:pt x="90081" y="11684"/>
                  </a:lnTo>
                  <a:lnTo>
                    <a:pt x="88607" y="19138"/>
                  </a:lnTo>
                  <a:lnTo>
                    <a:pt x="90081" y="26593"/>
                  </a:lnTo>
                  <a:lnTo>
                    <a:pt x="94119" y="32677"/>
                  </a:lnTo>
                  <a:lnTo>
                    <a:pt x="100114" y="36779"/>
                  </a:lnTo>
                  <a:lnTo>
                    <a:pt x="107454" y="38290"/>
                  </a:lnTo>
                  <a:lnTo>
                    <a:pt x="114795" y="36779"/>
                  </a:lnTo>
                  <a:lnTo>
                    <a:pt x="120789" y="32677"/>
                  </a:lnTo>
                  <a:lnTo>
                    <a:pt x="124828" y="26593"/>
                  </a:lnTo>
                  <a:lnTo>
                    <a:pt x="126301" y="19138"/>
                  </a:lnTo>
                  <a:close/>
                </a:path>
                <a:path w="354329" h="561975">
                  <a:moveTo>
                    <a:pt x="233133" y="134010"/>
                  </a:moveTo>
                  <a:lnTo>
                    <a:pt x="231648" y="126555"/>
                  </a:lnTo>
                  <a:lnTo>
                    <a:pt x="227609" y="120472"/>
                  </a:lnTo>
                  <a:lnTo>
                    <a:pt x="221615" y="116370"/>
                  </a:lnTo>
                  <a:lnTo>
                    <a:pt x="214274" y="114858"/>
                  </a:lnTo>
                  <a:lnTo>
                    <a:pt x="206946" y="116370"/>
                  </a:lnTo>
                  <a:lnTo>
                    <a:pt x="200952" y="120472"/>
                  </a:lnTo>
                  <a:lnTo>
                    <a:pt x="196913" y="126555"/>
                  </a:lnTo>
                  <a:lnTo>
                    <a:pt x="195427" y="134010"/>
                  </a:lnTo>
                  <a:lnTo>
                    <a:pt x="196913" y="141465"/>
                  </a:lnTo>
                  <a:lnTo>
                    <a:pt x="200952" y="147548"/>
                  </a:lnTo>
                  <a:lnTo>
                    <a:pt x="206946" y="151650"/>
                  </a:lnTo>
                  <a:lnTo>
                    <a:pt x="214274" y="153149"/>
                  </a:lnTo>
                  <a:lnTo>
                    <a:pt x="221615" y="151650"/>
                  </a:lnTo>
                  <a:lnTo>
                    <a:pt x="227609" y="147548"/>
                  </a:lnTo>
                  <a:lnTo>
                    <a:pt x="231648" y="141465"/>
                  </a:lnTo>
                  <a:lnTo>
                    <a:pt x="233133" y="134010"/>
                  </a:lnTo>
                  <a:close/>
                </a:path>
                <a:path w="354329" h="561975">
                  <a:moveTo>
                    <a:pt x="251980" y="51041"/>
                  </a:moveTo>
                  <a:lnTo>
                    <a:pt x="250012" y="41109"/>
                  </a:lnTo>
                  <a:lnTo>
                    <a:pt x="244614" y="32994"/>
                  </a:lnTo>
                  <a:lnTo>
                    <a:pt x="236626" y="27533"/>
                  </a:lnTo>
                  <a:lnTo>
                    <a:pt x="226847" y="25527"/>
                  </a:lnTo>
                  <a:lnTo>
                    <a:pt x="217068" y="27533"/>
                  </a:lnTo>
                  <a:lnTo>
                    <a:pt x="209067" y="32994"/>
                  </a:lnTo>
                  <a:lnTo>
                    <a:pt x="203682" y="41109"/>
                  </a:lnTo>
                  <a:lnTo>
                    <a:pt x="201714" y="51041"/>
                  </a:lnTo>
                  <a:lnTo>
                    <a:pt x="203682" y="60985"/>
                  </a:lnTo>
                  <a:lnTo>
                    <a:pt x="209067" y="69100"/>
                  </a:lnTo>
                  <a:lnTo>
                    <a:pt x="217068" y="74561"/>
                  </a:lnTo>
                  <a:lnTo>
                    <a:pt x="226847" y="76568"/>
                  </a:lnTo>
                  <a:lnTo>
                    <a:pt x="236626" y="74561"/>
                  </a:lnTo>
                  <a:lnTo>
                    <a:pt x="244614" y="69100"/>
                  </a:lnTo>
                  <a:lnTo>
                    <a:pt x="250012" y="60985"/>
                  </a:lnTo>
                  <a:lnTo>
                    <a:pt x="251980" y="51041"/>
                  </a:lnTo>
                  <a:close/>
                </a:path>
                <a:path w="354329" h="561975">
                  <a:moveTo>
                    <a:pt x="353771" y="187617"/>
                  </a:moveTo>
                  <a:lnTo>
                    <a:pt x="351891" y="181864"/>
                  </a:lnTo>
                  <a:lnTo>
                    <a:pt x="350634" y="176123"/>
                  </a:lnTo>
                  <a:lnTo>
                    <a:pt x="345605" y="172300"/>
                  </a:lnTo>
                  <a:lnTo>
                    <a:pt x="310413" y="172300"/>
                  </a:lnTo>
                  <a:lnTo>
                    <a:pt x="310413" y="197815"/>
                  </a:lnTo>
                  <a:lnTo>
                    <a:pt x="307289" y="204520"/>
                  </a:lnTo>
                  <a:lnTo>
                    <a:pt x="304685" y="212102"/>
                  </a:lnTo>
                  <a:lnTo>
                    <a:pt x="302907" y="220522"/>
                  </a:lnTo>
                  <a:lnTo>
                    <a:pt x="302247" y="229730"/>
                  </a:lnTo>
                  <a:lnTo>
                    <a:pt x="302247" y="241858"/>
                  </a:lnTo>
                  <a:lnTo>
                    <a:pt x="285597" y="235737"/>
                  </a:lnTo>
                  <a:lnTo>
                    <a:pt x="265645" y="229730"/>
                  </a:lnTo>
                  <a:lnTo>
                    <a:pt x="264553" y="229514"/>
                  </a:lnTo>
                  <a:lnTo>
                    <a:pt x="264553" y="280784"/>
                  </a:lnTo>
                  <a:lnTo>
                    <a:pt x="264553" y="306311"/>
                  </a:lnTo>
                  <a:lnTo>
                    <a:pt x="264553" y="510514"/>
                  </a:lnTo>
                  <a:lnTo>
                    <a:pt x="189141" y="510514"/>
                  </a:lnTo>
                  <a:lnTo>
                    <a:pt x="189141" y="484987"/>
                  </a:lnTo>
                  <a:lnTo>
                    <a:pt x="264553" y="484987"/>
                  </a:lnTo>
                  <a:lnTo>
                    <a:pt x="264553" y="459460"/>
                  </a:lnTo>
                  <a:lnTo>
                    <a:pt x="189141" y="459460"/>
                  </a:lnTo>
                  <a:lnTo>
                    <a:pt x="189141" y="433933"/>
                  </a:lnTo>
                  <a:lnTo>
                    <a:pt x="264553" y="433933"/>
                  </a:lnTo>
                  <a:lnTo>
                    <a:pt x="264553" y="408406"/>
                  </a:lnTo>
                  <a:lnTo>
                    <a:pt x="189141" y="408406"/>
                  </a:lnTo>
                  <a:lnTo>
                    <a:pt x="189141" y="382879"/>
                  </a:lnTo>
                  <a:lnTo>
                    <a:pt x="264553" y="382879"/>
                  </a:lnTo>
                  <a:lnTo>
                    <a:pt x="264553" y="357352"/>
                  </a:lnTo>
                  <a:lnTo>
                    <a:pt x="189141" y="357352"/>
                  </a:lnTo>
                  <a:lnTo>
                    <a:pt x="189141" y="331838"/>
                  </a:lnTo>
                  <a:lnTo>
                    <a:pt x="264553" y="331838"/>
                  </a:lnTo>
                  <a:lnTo>
                    <a:pt x="264553" y="306311"/>
                  </a:lnTo>
                  <a:lnTo>
                    <a:pt x="189141" y="306311"/>
                  </a:lnTo>
                  <a:lnTo>
                    <a:pt x="189141" y="280784"/>
                  </a:lnTo>
                  <a:lnTo>
                    <a:pt x="264553" y="280784"/>
                  </a:lnTo>
                  <a:lnTo>
                    <a:pt x="264553" y="229514"/>
                  </a:lnTo>
                  <a:lnTo>
                    <a:pt x="243573" y="225158"/>
                  </a:lnTo>
                  <a:lnTo>
                    <a:pt x="220560" y="223342"/>
                  </a:lnTo>
                  <a:lnTo>
                    <a:pt x="197370" y="224332"/>
                  </a:lnTo>
                  <a:lnTo>
                    <a:pt x="177838" y="226936"/>
                  </a:lnTo>
                  <a:lnTo>
                    <a:pt x="160655" y="230619"/>
                  </a:lnTo>
                  <a:lnTo>
                    <a:pt x="126542" y="239534"/>
                  </a:lnTo>
                  <a:lnTo>
                    <a:pt x="106197" y="243763"/>
                  </a:lnTo>
                  <a:lnTo>
                    <a:pt x="81610" y="247040"/>
                  </a:lnTo>
                  <a:lnTo>
                    <a:pt x="50901" y="248869"/>
                  </a:lnTo>
                  <a:lnTo>
                    <a:pt x="50901" y="229730"/>
                  </a:lnTo>
                  <a:lnTo>
                    <a:pt x="50241" y="220522"/>
                  </a:lnTo>
                  <a:lnTo>
                    <a:pt x="48463" y="212102"/>
                  </a:lnTo>
                  <a:lnTo>
                    <a:pt x="45872" y="204520"/>
                  </a:lnTo>
                  <a:lnTo>
                    <a:pt x="42799" y="197954"/>
                  </a:lnTo>
                  <a:lnTo>
                    <a:pt x="42735" y="197815"/>
                  </a:lnTo>
                  <a:lnTo>
                    <a:pt x="310413" y="197815"/>
                  </a:lnTo>
                  <a:lnTo>
                    <a:pt x="310413" y="172300"/>
                  </a:lnTo>
                  <a:lnTo>
                    <a:pt x="7543" y="172300"/>
                  </a:lnTo>
                  <a:lnTo>
                    <a:pt x="2514" y="176123"/>
                  </a:lnTo>
                  <a:lnTo>
                    <a:pt x="0" y="187617"/>
                  </a:lnTo>
                  <a:lnTo>
                    <a:pt x="2514" y="193357"/>
                  </a:lnTo>
                  <a:lnTo>
                    <a:pt x="7543" y="195910"/>
                  </a:lnTo>
                  <a:lnTo>
                    <a:pt x="10490" y="197954"/>
                  </a:lnTo>
                  <a:lnTo>
                    <a:pt x="16967" y="204203"/>
                  </a:lnTo>
                  <a:lnTo>
                    <a:pt x="21818" y="212102"/>
                  </a:lnTo>
                  <a:lnTo>
                    <a:pt x="23469" y="214845"/>
                  </a:lnTo>
                  <a:lnTo>
                    <a:pt x="26403" y="229730"/>
                  </a:lnTo>
                  <a:lnTo>
                    <a:pt x="26403" y="523278"/>
                  </a:lnTo>
                  <a:lnTo>
                    <a:pt x="29375" y="538149"/>
                  </a:lnTo>
                  <a:lnTo>
                    <a:pt x="37477" y="550316"/>
                  </a:lnTo>
                  <a:lnTo>
                    <a:pt x="49466" y="558546"/>
                  </a:lnTo>
                  <a:lnTo>
                    <a:pt x="64096" y="561568"/>
                  </a:lnTo>
                  <a:lnTo>
                    <a:pt x="290309" y="561568"/>
                  </a:lnTo>
                  <a:lnTo>
                    <a:pt x="304952" y="558546"/>
                  </a:lnTo>
                  <a:lnTo>
                    <a:pt x="316941" y="550316"/>
                  </a:lnTo>
                  <a:lnTo>
                    <a:pt x="325043" y="538149"/>
                  </a:lnTo>
                  <a:lnTo>
                    <a:pt x="328015" y="523278"/>
                  </a:lnTo>
                  <a:lnTo>
                    <a:pt x="328015" y="510514"/>
                  </a:lnTo>
                  <a:lnTo>
                    <a:pt x="328015" y="484987"/>
                  </a:lnTo>
                  <a:lnTo>
                    <a:pt x="328015" y="229730"/>
                  </a:lnTo>
                  <a:lnTo>
                    <a:pt x="330771" y="214845"/>
                  </a:lnTo>
                  <a:lnTo>
                    <a:pt x="336892" y="204520"/>
                  </a:lnTo>
                  <a:lnTo>
                    <a:pt x="343128" y="198501"/>
                  </a:lnTo>
                  <a:lnTo>
                    <a:pt x="344208" y="197815"/>
                  </a:lnTo>
                  <a:lnTo>
                    <a:pt x="346240" y="196545"/>
                  </a:lnTo>
                  <a:lnTo>
                    <a:pt x="350634" y="193357"/>
                  </a:lnTo>
                  <a:lnTo>
                    <a:pt x="353771" y="187617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057525" y="1743075"/>
              <a:ext cx="76200" cy="224154"/>
            </a:xfrm>
            <a:prstGeom prst="rect">
              <a:avLst/>
            </a:prstGeom>
          </p:spPr>
        </p:pic>
        <p:sp>
          <p:nvSpPr>
            <p:cNvPr id="15" name="object 15" descr=""/>
            <p:cNvSpPr/>
            <p:nvPr/>
          </p:nvSpPr>
          <p:spPr>
            <a:xfrm>
              <a:off x="1371600" y="1724024"/>
              <a:ext cx="3446145" cy="333375"/>
            </a:xfrm>
            <a:custGeom>
              <a:avLst/>
              <a:gdLst/>
              <a:ahLst/>
              <a:cxnLst/>
              <a:rect l="l" t="t" r="r" b="b"/>
              <a:pathLst>
                <a:path w="3446145" h="333375">
                  <a:moveTo>
                    <a:pt x="3446018" y="256921"/>
                  </a:moveTo>
                  <a:lnTo>
                    <a:pt x="3417443" y="256921"/>
                  </a:lnTo>
                  <a:lnTo>
                    <a:pt x="3417443" y="19050"/>
                  </a:lnTo>
                  <a:lnTo>
                    <a:pt x="3417443" y="9525"/>
                  </a:lnTo>
                  <a:lnTo>
                    <a:pt x="3417443" y="0"/>
                  </a:lnTo>
                  <a:lnTo>
                    <a:pt x="1735201" y="0"/>
                  </a:lnTo>
                  <a:lnTo>
                    <a:pt x="1724025" y="0"/>
                  </a:lnTo>
                  <a:lnTo>
                    <a:pt x="28575" y="0"/>
                  </a:lnTo>
                  <a:lnTo>
                    <a:pt x="28575" y="211709"/>
                  </a:lnTo>
                  <a:lnTo>
                    <a:pt x="0" y="211709"/>
                  </a:lnTo>
                  <a:lnTo>
                    <a:pt x="38100" y="287909"/>
                  </a:lnTo>
                  <a:lnTo>
                    <a:pt x="69850" y="224409"/>
                  </a:lnTo>
                  <a:lnTo>
                    <a:pt x="76200" y="211709"/>
                  </a:lnTo>
                  <a:lnTo>
                    <a:pt x="47625" y="211709"/>
                  </a:lnTo>
                  <a:lnTo>
                    <a:pt x="47625" y="19050"/>
                  </a:lnTo>
                  <a:lnTo>
                    <a:pt x="1724025" y="19050"/>
                  </a:lnTo>
                  <a:lnTo>
                    <a:pt x="1735201" y="19050"/>
                  </a:lnTo>
                  <a:lnTo>
                    <a:pt x="3398393" y="19050"/>
                  </a:lnTo>
                  <a:lnTo>
                    <a:pt x="3398393" y="256921"/>
                  </a:lnTo>
                  <a:lnTo>
                    <a:pt x="3369818" y="256921"/>
                  </a:lnTo>
                  <a:lnTo>
                    <a:pt x="3407918" y="333121"/>
                  </a:lnTo>
                  <a:lnTo>
                    <a:pt x="3439668" y="269621"/>
                  </a:lnTo>
                  <a:lnTo>
                    <a:pt x="3446018" y="256921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 descr=""/>
          <p:cNvSpPr/>
          <p:nvPr/>
        </p:nvSpPr>
        <p:spPr>
          <a:xfrm>
            <a:off x="1124267" y="2115261"/>
            <a:ext cx="561975" cy="408940"/>
          </a:xfrm>
          <a:custGeom>
            <a:avLst/>
            <a:gdLst/>
            <a:ahLst/>
            <a:cxnLst/>
            <a:rect l="l" t="t" r="r" b="b"/>
            <a:pathLst>
              <a:path w="561975" h="408939">
                <a:moveTo>
                  <a:pt x="236131" y="312699"/>
                </a:moveTo>
                <a:lnTo>
                  <a:pt x="38290" y="312699"/>
                </a:lnTo>
                <a:lnTo>
                  <a:pt x="38290" y="82969"/>
                </a:lnTo>
                <a:lnTo>
                  <a:pt x="213029" y="82969"/>
                </a:lnTo>
                <a:lnTo>
                  <a:pt x="228600" y="44678"/>
                </a:lnTo>
                <a:lnTo>
                  <a:pt x="25527" y="44678"/>
                </a:lnTo>
                <a:lnTo>
                  <a:pt x="15595" y="46685"/>
                </a:lnTo>
                <a:lnTo>
                  <a:pt x="7480" y="52146"/>
                </a:lnTo>
                <a:lnTo>
                  <a:pt x="2006" y="60261"/>
                </a:lnTo>
                <a:lnTo>
                  <a:pt x="0" y="70205"/>
                </a:lnTo>
                <a:lnTo>
                  <a:pt x="0" y="325462"/>
                </a:lnTo>
                <a:lnTo>
                  <a:pt x="2006" y="335394"/>
                </a:lnTo>
                <a:lnTo>
                  <a:pt x="7480" y="343509"/>
                </a:lnTo>
                <a:lnTo>
                  <a:pt x="15595" y="348983"/>
                </a:lnTo>
                <a:lnTo>
                  <a:pt x="25527" y="350989"/>
                </a:lnTo>
                <a:lnTo>
                  <a:pt x="236131" y="350989"/>
                </a:lnTo>
                <a:lnTo>
                  <a:pt x="236131" y="312699"/>
                </a:lnTo>
                <a:close/>
              </a:path>
              <a:path w="561975" h="408939">
                <a:moveTo>
                  <a:pt x="357390" y="191452"/>
                </a:moveTo>
                <a:lnTo>
                  <a:pt x="274421" y="191452"/>
                </a:lnTo>
                <a:lnTo>
                  <a:pt x="274421" y="0"/>
                </a:lnTo>
                <a:lnTo>
                  <a:pt x="170332" y="255079"/>
                </a:lnTo>
                <a:lnTo>
                  <a:pt x="261658" y="255270"/>
                </a:lnTo>
                <a:lnTo>
                  <a:pt x="261658" y="408419"/>
                </a:lnTo>
                <a:lnTo>
                  <a:pt x="357390" y="191452"/>
                </a:lnTo>
                <a:close/>
              </a:path>
              <a:path w="561975" h="408939">
                <a:moveTo>
                  <a:pt x="561606" y="165925"/>
                </a:moveTo>
                <a:lnTo>
                  <a:pt x="559600" y="155981"/>
                </a:lnTo>
                <a:lnTo>
                  <a:pt x="554126" y="147878"/>
                </a:lnTo>
                <a:lnTo>
                  <a:pt x="546011" y="142405"/>
                </a:lnTo>
                <a:lnTo>
                  <a:pt x="536079" y="140398"/>
                </a:lnTo>
                <a:lnTo>
                  <a:pt x="510552" y="140398"/>
                </a:lnTo>
                <a:lnTo>
                  <a:pt x="510552" y="70205"/>
                </a:lnTo>
                <a:lnTo>
                  <a:pt x="508546" y="60261"/>
                </a:lnTo>
                <a:lnTo>
                  <a:pt x="503072" y="52146"/>
                </a:lnTo>
                <a:lnTo>
                  <a:pt x="494957" y="46685"/>
                </a:lnTo>
                <a:lnTo>
                  <a:pt x="485025" y="44678"/>
                </a:lnTo>
                <a:lnTo>
                  <a:pt x="299948" y="44678"/>
                </a:lnTo>
                <a:lnTo>
                  <a:pt x="299948" y="82969"/>
                </a:lnTo>
                <a:lnTo>
                  <a:pt x="472262" y="82969"/>
                </a:lnTo>
                <a:lnTo>
                  <a:pt x="472262" y="312699"/>
                </a:lnTo>
                <a:lnTo>
                  <a:pt x="331863" y="312699"/>
                </a:lnTo>
                <a:lnTo>
                  <a:pt x="314947" y="350989"/>
                </a:lnTo>
                <a:lnTo>
                  <a:pt x="485025" y="350989"/>
                </a:lnTo>
                <a:lnTo>
                  <a:pt x="494957" y="348983"/>
                </a:lnTo>
                <a:lnTo>
                  <a:pt x="503072" y="343509"/>
                </a:lnTo>
                <a:lnTo>
                  <a:pt x="508546" y="335394"/>
                </a:lnTo>
                <a:lnTo>
                  <a:pt x="510552" y="325462"/>
                </a:lnTo>
                <a:lnTo>
                  <a:pt x="510552" y="255270"/>
                </a:lnTo>
                <a:lnTo>
                  <a:pt x="536079" y="255270"/>
                </a:lnTo>
                <a:lnTo>
                  <a:pt x="546011" y="253263"/>
                </a:lnTo>
                <a:lnTo>
                  <a:pt x="554126" y="247789"/>
                </a:lnTo>
                <a:lnTo>
                  <a:pt x="559600" y="239674"/>
                </a:lnTo>
                <a:lnTo>
                  <a:pt x="561606" y="229743"/>
                </a:lnTo>
                <a:lnTo>
                  <a:pt x="561606" y="165925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 descr=""/>
          <p:cNvSpPr txBox="1"/>
          <p:nvPr/>
        </p:nvSpPr>
        <p:spPr>
          <a:xfrm>
            <a:off x="523875" y="1362075"/>
            <a:ext cx="5153025" cy="247650"/>
          </a:xfrm>
          <a:prstGeom prst="rect">
            <a:avLst/>
          </a:prstGeom>
          <a:ln w="19050">
            <a:solidFill>
              <a:srgbClr val="4EA72D"/>
            </a:solidFill>
          </a:ln>
        </p:spPr>
        <p:txBody>
          <a:bodyPr wrap="square" lIns="0" tIns="23495" rIns="0" bIns="0" rtlCol="0" vert="horz">
            <a:spAutoFit/>
          </a:bodyPr>
          <a:lstStyle/>
          <a:p>
            <a:pPr marL="146050">
              <a:lnSpc>
                <a:spcPct val="100000"/>
              </a:lnSpc>
              <a:spcBef>
                <a:spcPts val="185"/>
              </a:spcBef>
            </a:pPr>
            <a:r>
              <a:rPr dirty="0" sz="1200" spc="-10">
                <a:latin typeface="Segoe UI Emoji"/>
                <a:cs typeface="Segoe UI Emoji"/>
              </a:rPr>
              <a:t>Ferrari</a:t>
            </a:r>
            <a:r>
              <a:rPr dirty="0" sz="1200" spc="-55">
                <a:latin typeface="Segoe UI Emoji"/>
                <a:cs typeface="Segoe UI Emoji"/>
              </a:rPr>
              <a:t> </a:t>
            </a:r>
            <a:r>
              <a:rPr dirty="0" sz="1200">
                <a:latin typeface="Segoe UI Emoji"/>
                <a:cs typeface="Segoe UI Emoji"/>
              </a:rPr>
              <a:t>ensures</a:t>
            </a:r>
            <a:r>
              <a:rPr dirty="0" sz="1200" spc="-40">
                <a:latin typeface="Segoe UI Emoji"/>
                <a:cs typeface="Segoe UI Emoji"/>
              </a:rPr>
              <a:t> </a:t>
            </a:r>
            <a:r>
              <a:rPr dirty="0" sz="1200" spc="-55">
                <a:latin typeface="Segoe UI Emoji"/>
                <a:cs typeface="Segoe UI Emoji"/>
              </a:rPr>
              <a:t>high-</a:t>
            </a:r>
            <a:r>
              <a:rPr dirty="0" sz="1200" spc="-10">
                <a:latin typeface="Segoe UI Emoji"/>
                <a:cs typeface="Segoe UI Emoji"/>
              </a:rPr>
              <a:t>performance</a:t>
            </a:r>
            <a:r>
              <a:rPr dirty="0" sz="1200" spc="-15">
                <a:latin typeface="Segoe UI Emoji"/>
                <a:cs typeface="Segoe UI Emoji"/>
              </a:rPr>
              <a:t> </a:t>
            </a:r>
            <a:r>
              <a:rPr dirty="0" sz="1200" spc="-10">
                <a:latin typeface="Segoe UI Emoji"/>
                <a:cs typeface="Segoe UI Emoji"/>
              </a:rPr>
              <a:t>solutions</a:t>
            </a:r>
            <a:r>
              <a:rPr dirty="0" sz="1200" spc="-45">
                <a:latin typeface="Segoe UI Emoji"/>
                <a:cs typeface="Segoe UI Emoji"/>
              </a:rPr>
              <a:t> </a:t>
            </a:r>
            <a:r>
              <a:rPr dirty="0" sz="1200" spc="-35">
                <a:latin typeface="Segoe UI Emoji"/>
                <a:cs typeface="Segoe UI Emoji"/>
              </a:rPr>
              <a:t>by</a:t>
            </a:r>
            <a:r>
              <a:rPr dirty="0" sz="1200" spc="10">
                <a:latin typeface="Segoe UI Emoji"/>
                <a:cs typeface="Segoe UI Emoji"/>
              </a:rPr>
              <a:t> </a:t>
            </a:r>
            <a:r>
              <a:rPr dirty="0" sz="1200" spc="-50">
                <a:latin typeface="Segoe UI Emoji"/>
                <a:cs typeface="Segoe UI Emoji"/>
              </a:rPr>
              <a:t>gaining</a:t>
            </a:r>
            <a:r>
              <a:rPr dirty="0" sz="1200" spc="-5">
                <a:latin typeface="Segoe UI Emoji"/>
                <a:cs typeface="Segoe UI Emoji"/>
              </a:rPr>
              <a:t> </a:t>
            </a:r>
            <a:r>
              <a:rPr dirty="0" sz="1200" spc="-60" b="1">
                <a:latin typeface="Tahoma"/>
                <a:cs typeface="Tahoma"/>
              </a:rPr>
              <a:t>direct </a:t>
            </a:r>
            <a:r>
              <a:rPr dirty="0" sz="1200" spc="-55" b="1">
                <a:latin typeface="Tahoma"/>
                <a:cs typeface="Tahoma"/>
              </a:rPr>
              <a:t>control</a:t>
            </a:r>
            <a:r>
              <a:rPr dirty="0" sz="1200" spc="-65" b="1">
                <a:latin typeface="Tahoma"/>
                <a:cs typeface="Tahoma"/>
              </a:rPr>
              <a:t> </a:t>
            </a:r>
            <a:r>
              <a:rPr dirty="0" sz="1200" spc="-10">
                <a:latin typeface="Segoe UI Emoji"/>
                <a:cs typeface="Segoe UI Emoji"/>
              </a:rPr>
              <a:t>over:</a:t>
            </a:r>
            <a:endParaRPr sz="1200">
              <a:latin typeface="Segoe UI Emoji"/>
              <a:cs typeface="Segoe UI Emoji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1160780" y="2624073"/>
            <a:ext cx="494030" cy="3898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430"/>
              </a:lnSpc>
              <a:spcBef>
                <a:spcPts val="100"/>
              </a:spcBef>
            </a:pPr>
            <a:r>
              <a:rPr dirty="0" sz="1200" spc="-10">
                <a:latin typeface="Segoe UI Emoji"/>
                <a:cs typeface="Segoe UI Emoji"/>
              </a:rPr>
              <a:t>Battery</a:t>
            </a:r>
            <a:endParaRPr sz="1200">
              <a:latin typeface="Segoe UI Emoji"/>
              <a:cs typeface="Segoe UI Emoji"/>
            </a:endParaRPr>
          </a:p>
          <a:p>
            <a:pPr marL="20320">
              <a:lnSpc>
                <a:spcPts val="1430"/>
              </a:lnSpc>
            </a:pPr>
            <a:r>
              <a:rPr dirty="0" sz="1200" spc="-10">
                <a:latin typeface="Segoe UI Emoji"/>
                <a:cs typeface="Segoe UI Emoji"/>
              </a:rPr>
              <a:t>Design</a:t>
            </a:r>
            <a:endParaRPr sz="1200">
              <a:latin typeface="Segoe UI Emoji"/>
              <a:cs typeface="Segoe UI Emoji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2754376" y="2716529"/>
            <a:ext cx="70421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latin typeface="Segoe UI Emoji"/>
                <a:cs typeface="Segoe UI Emoji"/>
              </a:rPr>
              <a:t>Chemistry</a:t>
            </a:r>
            <a:endParaRPr sz="1200">
              <a:latin typeface="Segoe UI Emoji"/>
              <a:cs typeface="Segoe UI Emoji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4339590" y="2695511"/>
            <a:ext cx="747395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latin typeface="Segoe UI Emoji"/>
                <a:cs typeface="Segoe UI Emoji"/>
              </a:rPr>
              <a:t>Production</a:t>
            </a:r>
            <a:endParaRPr sz="1200">
              <a:latin typeface="Segoe UI Emoji"/>
              <a:cs typeface="Segoe UI Emoji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4448428" y="4437379"/>
            <a:ext cx="885825" cy="66230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 marL="12065" marR="5080" indent="-5080">
              <a:lnSpc>
                <a:spcPct val="99300"/>
              </a:lnSpc>
              <a:spcBef>
                <a:spcPts val="105"/>
              </a:spcBef>
            </a:pPr>
            <a:r>
              <a:rPr dirty="0" sz="1050" spc="-10">
                <a:latin typeface="Segoe UI Emoji"/>
                <a:cs typeface="Segoe UI Emoji"/>
              </a:rPr>
              <a:t>Battery</a:t>
            </a:r>
            <a:r>
              <a:rPr dirty="0" sz="1050" spc="-75">
                <a:latin typeface="Segoe UI Emoji"/>
                <a:cs typeface="Segoe UI Emoji"/>
              </a:rPr>
              <a:t> </a:t>
            </a:r>
            <a:r>
              <a:rPr dirty="0" sz="1050" spc="55">
                <a:latin typeface="Segoe UI Emoji"/>
                <a:cs typeface="Segoe UI Emoji"/>
              </a:rPr>
              <a:t>as</a:t>
            </a:r>
            <a:r>
              <a:rPr dirty="0" sz="1050" spc="-110">
                <a:latin typeface="Segoe UI Emoji"/>
                <a:cs typeface="Segoe UI Emoji"/>
              </a:rPr>
              <a:t> </a:t>
            </a:r>
            <a:r>
              <a:rPr dirty="0" sz="1050" spc="-50">
                <a:latin typeface="Segoe UI Emoji"/>
                <a:cs typeface="Segoe UI Emoji"/>
              </a:rPr>
              <a:t>a </a:t>
            </a:r>
            <a:r>
              <a:rPr dirty="0" sz="1050">
                <a:latin typeface="Segoe UI Emoji"/>
                <a:cs typeface="Segoe UI Emoji"/>
              </a:rPr>
              <a:t>Service</a:t>
            </a:r>
            <a:r>
              <a:rPr dirty="0" sz="1050" spc="-65">
                <a:latin typeface="Segoe UI Emoji"/>
                <a:cs typeface="Segoe UI Emoji"/>
              </a:rPr>
              <a:t> </a:t>
            </a:r>
            <a:r>
              <a:rPr dirty="0" sz="1050" spc="-50">
                <a:latin typeface="Segoe UI Emoji"/>
                <a:cs typeface="Segoe UI Emoji"/>
              </a:rPr>
              <a:t>C </a:t>
            </a:r>
            <a:r>
              <a:rPr dirty="0" sz="1050" spc="-25">
                <a:latin typeface="Segoe UI Emoji"/>
                <a:cs typeface="Segoe UI Emoji"/>
              </a:rPr>
              <a:t>Energy</a:t>
            </a:r>
            <a:r>
              <a:rPr dirty="0" sz="1050" spc="-40">
                <a:latin typeface="Segoe UI Emoji"/>
                <a:cs typeface="Segoe UI Emoji"/>
              </a:rPr>
              <a:t> </a:t>
            </a:r>
            <a:r>
              <a:rPr dirty="0" sz="1050" spc="-25">
                <a:latin typeface="Segoe UI Emoji"/>
                <a:cs typeface="Segoe UI Emoji"/>
              </a:rPr>
              <a:t>Storage </a:t>
            </a:r>
            <a:r>
              <a:rPr dirty="0" sz="1050" spc="55">
                <a:latin typeface="Segoe UI Emoji"/>
                <a:cs typeface="Segoe UI Emoji"/>
              </a:rPr>
              <a:t>as</a:t>
            </a:r>
            <a:r>
              <a:rPr dirty="0" sz="1050" spc="-120">
                <a:latin typeface="Segoe UI Emoji"/>
                <a:cs typeface="Segoe UI Emoji"/>
              </a:rPr>
              <a:t> </a:t>
            </a:r>
            <a:r>
              <a:rPr dirty="0" sz="1050">
                <a:latin typeface="Segoe UI Emoji"/>
                <a:cs typeface="Segoe UI Emoji"/>
              </a:rPr>
              <a:t>a</a:t>
            </a:r>
            <a:r>
              <a:rPr dirty="0" sz="1050" spc="-10">
                <a:latin typeface="Segoe UI Emoji"/>
                <a:cs typeface="Segoe UI Emoji"/>
              </a:rPr>
              <a:t> Service</a:t>
            </a:r>
            <a:endParaRPr sz="1050">
              <a:latin typeface="Segoe UI Emoji"/>
              <a:cs typeface="Segoe UI Emoji"/>
            </a:endParaRPr>
          </a:p>
        </p:txBody>
      </p:sp>
      <p:pic>
        <p:nvPicPr>
          <p:cNvPr id="22" name="object 2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431422" y="1191144"/>
            <a:ext cx="872455" cy="872836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169220" y="2164412"/>
            <a:ext cx="1388545" cy="519400"/>
          </a:xfrm>
          <a:prstGeom prst="rect">
            <a:avLst/>
          </a:prstGeom>
        </p:spPr>
      </p:pic>
      <p:sp>
        <p:nvSpPr>
          <p:cNvPr id="24" name="object 24" descr=""/>
          <p:cNvSpPr txBox="1"/>
          <p:nvPr/>
        </p:nvSpPr>
        <p:spPr>
          <a:xfrm>
            <a:off x="7120001" y="757301"/>
            <a:ext cx="4286250" cy="304800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</a:ln>
        </p:spPr>
        <p:txBody>
          <a:bodyPr wrap="square" lIns="0" tIns="2476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95"/>
              </a:spcBef>
            </a:pPr>
            <a:r>
              <a:rPr dirty="0" sz="1400" spc="-85" b="1">
                <a:latin typeface="Tahoma"/>
                <a:cs typeface="Tahoma"/>
              </a:rPr>
              <a:t>Acquiring</a:t>
            </a:r>
            <a:r>
              <a:rPr dirty="0" sz="1400" spc="-60" b="1">
                <a:latin typeface="Tahoma"/>
                <a:cs typeface="Tahoma"/>
              </a:rPr>
              <a:t> </a:t>
            </a:r>
            <a:r>
              <a:rPr dirty="0" sz="1400" spc="-85" b="1">
                <a:latin typeface="Tahoma"/>
                <a:cs typeface="Tahoma"/>
              </a:rPr>
              <a:t>SK</a:t>
            </a:r>
            <a:r>
              <a:rPr dirty="0" sz="1400" spc="-155" b="1">
                <a:latin typeface="Tahoma"/>
                <a:cs typeface="Tahoma"/>
              </a:rPr>
              <a:t> </a:t>
            </a:r>
            <a:r>
              <a:rPr dirty="0" sz="1400" spc="-60" b="1">
                <a:latin typeface="Tahoma"/>
                <a:cs typeface="Tahoma"/>
              </a:rPr>
              <a:t>On</a:t>
            </a:r>
            <a:r>
              <a:rPr dirty="0" sz="1400" spc="-75" b="1">
                <a:latin typeface="Tahoma"/>
                <a:cs typeface="Tahoma"/>
              </a:rPr>
              <a:t> </a:t>
            </a:r>
            <a:r>
              <a:rPr dirty="0" sz="1400" spc="-95" b="1">
                <a:latin typeface="Tahoma"/>
                <a:cs typeface="Tahoma"/>
              </a:rPr>
              <a:t>Before</a:t>
            </a:r>
            <a:r>
              <a:rPr dirty="0" sz="1400" spc="-135" b="1">
                <a:latin typeface="Tahoma"/>
                <a:cs typeface="Tahoma"/>
              </a:rPr>
              <a:t> </a:t>
            </a:r>
            <a:r>
              <a:rPr dirty="0" sz="1400" spc="-10" b="1">
                <a:latin typeface="Tahoma"/>
                <a:cs typeface="Tahoma"/>
              </a:rPr>
              <a:t>Profitability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25" name="object 25" descr=""/>
          <p:cNvSpPr txBox="1"/>
          <p:nvPr/>
        </p:nvSpPr>
        <p:spPr>
          <a:xfrm>
            <a:off x="8734425" y="1181100"/>
            <a:ext cx="2590800" cy="1533525"/>
          </a:xfrm>
          <a:prstGeom prst="rect">
            <a:avLst/>
          </a:prstGeom>
          <a:ln w="19050">
            <a:solidFill>
              <a:srgbClr val="92D050"/>
            </a:solidFill>
          </a:ln>
        </p:spPr>
        <p:txBody>
          <a:bodyPr wrap="square" lIns="0" tIns="29844" rIns="0" bIns="0" rtlCol="0" vert="horz">
            <a:spAutoFit/>
          </a:bodyPr>
          <a:lstStyle/>
          <a:p>
            <a:pPr marL="97790" marR="262255">
              <a:lnSpc>
                <a:spcPct val="99900"/>
              </a:lnSpc>
              <a:spcBef>
                <a:spcPts val="234"/>
              </a:spcBef>
            </a:pPr>
            <a:r>
              <a:rPr dirty="0" sz="1200" spc="-10">
                <a:latin typeface="Segoe UI Emoji"/>
                <a:cs typeface="Segoe UI Emoji"/>
              </a:rPr>
              <a:t>Current</a:t>
            </a:r>
            <a:r>
              <a:rPr dirty="0" sz="1200" spc="-50">
                <a:latin typeface="Segoe UI Emoji"/>
                <a:cs typeface="Segoe UI Emoji"/>
              </a:rPr>
              <a:t> </a:t>
            </a:r>
            <a:r>
              <a:rPr dirty="0" sz="1200" spc="-20">
                <a:latin typeface="Segoe UI Emoji"/>
                <a:cs typeface="Segoe UI Emoji"/>
              </a:rPr>
              <a:t>valuation</a:t>
            </a:r>
            <a:r>
              <a:rPr dirty="0" sz="1200" spc="-10">
                <a:latin typeface="Segoe UI Emoji"/>
                <a:cs typeface="Segoe UI Emoji"/>
              </a:rPr>
              <a:t> </a:t>
            </a:r>
            <a:r>
              <a:rPr dirty="0" sz="1200">
                <a:latin typeface="Segoe UI Emoji"/>
                <a:cs typeface="Segoe UI Emoji"/>
              </a:rPr>
              <a:t>reflects</a:t>
            </a:r>
            <a:r>
              <a:rPr dirty="0" sz="1200" spc="40">
                <a:latin typeface="Segoe UI Emoji"/>
                <a:cs typeface="Segoe UI Emoji"/>
              </a:rPr>
              <a:t> </a:t>
            </a:r>
            <a:r>
              <a:rPr dirty="0" sz="1200" spc="-10" b="1">
                <a:latin typeface="Tahoma"/>
                <a:cs typeface="Tahoma"/>
              </a:rPr>
              <a:t>short- </a:t>
            </a:r>
            <a:r>
              <a:rPr dirty="0" sz="1200" spc="-90" b="1">
                <a:latin typeface="Tahoma"/>
                <a:cs typeface="Tahoma"/>
              </a:rPr>
              <a:t>term</a:t>
            </a:r>
            <a:r>
              <a:rPr dirty="0" sz="1200" spc="-30" b="1">
                <a:latin typeface="Tahoma"/>
                <a:cs typeface="Tahoma"/>
              </a:rPr>
              <a:t> losses,</a:t>
            </a:r>
            <a:r>
              <a:rPr dirty="0" sz="1200" spc="-75" b="1">
                <a:latin typeface="Tahoma"/>
                <a:cs typeface="Tahoma"/>
              </a:rPr>
              <a:t> </a:t>
            </a:r>
            <a:r>
              <a:rPr dirty="0" sz="1200" spc="-60" b="1">
                <a:latin typeface="Tahoma"/>
                <a:cs typeface="Tahoma"/>
              </a:rPr>
              <a:t>not</a:t>
            </a:r>
            <a:r>
              <a:rPr dirty="0" sz="1200" spc="-70" b="1">
                <a:latin typeface="Tahoma"/>
                <a:cs typeface="Tahoma"/>
              </a:rPr>
              <a:t> </a:t>
            </a:r>
            <a:r>
              <a:rPr dirty="0" sz="1200" spc="-85" b="1">
                <a:latin typeface="Tahoma"/>
                <a:cs typeface="Tahoma"/>
              </a:rPr>
              <a:t>long-</a:t>
            </a:r>
            <a:r>
              <a:rPr dirty="0" sz="1200" spc="-20" b="1">
                <a:latin typeface="Tahoma"/>
                <a:cs typeface="Tahoma"/>
              </a:rPr>
              <a:t>term </a:t>
            </a:r>
            <a:r>
              <a:rPr dirty="0" sz="1200" spc="-50" b="1">
                <a:latin typeface="Tahoma"/>
                <a:cs typeface="Tahoma"/>
              </a:rPr>
              <a:t>potential</a:t>
            </a:r>
            <a:r>
              <a:rPr dirty="0" sz="1200" spc="-50">
                <a:latin typeface="Segoe UI Emoji"/>
                <a:cs typeface="Segoe UI Emoji"/>
              </a:rPr>
              <a:t>.</a:t>
            </a:r>
            <a:r>
              <a:rPr dirty="0" sz="1200" spc="-35">
                <a:latin typeface="Segoe UI Emoji"/>
                <a:cs typeface="Segoe UI Emoji"/>
              </a:rPr>
              <a:t> </a:t>
            </a:r>
            <a:r>
              <a:rPr dirty="0" sz="1200" spc="-85" b="1">
                <a:latin typeface="Tahoma"/>
                <a:cs typeface="Tahoma"/>
              </a:rPr>
              <a:t>Margins</a:t>
            </a:r>
            <a:r>
              <a:rPr dirty="0" sz="1200" spc="-15" b="1">
                <a:latin typeface="Tahoma"/>
                <a:cs typeface="Tahoma"/>
              </a:rPr>
              <a:t> </a:t>
            </a:r>
            <a:r>
              <a:rPr dirty="0" sz="1200" spc="-70" b="1">
                <a:latin typeface="Tahoma"/>
                <a:cs typeface="Tahoma"/>
              </a:rPr>
              <a:t>expected</a:t>
            </a:r>
            <a:r>
              <a:rPr dirty="0" sz="1200" spc="-25" b="1">
                <a:latin typeface="Tahoma"/>
                <a:cs typeface="Tahoma"/>
              </a:rPr>
              <a:t> to </a:t>
            </a:r>
            <a:r>
              <a:rPr dirty="0" sz="1200" spc="-75" b="1">
                <a:latin typeface="Tahoma"/>
                <a:cs typeface="Tahoma"/>
              </a:rPr>
              <a:t>rebound</a:t>
            </a:r>
            <a:r>
              <a:rPr dirty="0" sz="1200" spc="-120" b="1">
                <a:latin typeface="Tahoma"/>
                <a:cs typeface="Tahoma"/>
              </a:rPr>
              <a:t> </a:t>
            </a:r>
            <a:r>
              <a:rPr dirty="0" sz="1200" spc="-60" b="1">
                <a:latin typeface="Tahoma"/>
                <a:cs typeface="Tahoma"/>
              </a:rPr>
              <a:t>post-</a:t>
            </a:r>
            <a:r>
              <a:rPr dirty="0" sz="1200" spc="-125" b="1">
                <a:latin typeface="Tahoma"/>
                <a:cs typeface="Tahoma"/>
              </a:rPr>
              <a:t>2025</a:t>
            </a:r>
            <a:r>
              <a:rPr dirty="0" sz="1200" spc="-100" b="1">
                <a:latin typeface="Tahoma"/>
                <a:cs typeface="Tahoma"/>
              </a:rPr>
              <a:t> </a:t>
            </a:r>
            <a:r>
              <a:rPr dirty="0" sz="1200" spc="60">
                <a:latin typeface="Segoe UI Emoji"/>
                <a:cs typeface="Segoe UI Emoji"/>
              </a:rPr>
              <a:t>as</a:t>
            </a:r>
            <a:r>
              <a:rPr dirty="0" sz="1200" spc="-40">
                <a:latin typeface="Segoe UI Emoji"/>
                <a:cs typeface="Segoe UI Emoji"/>
              </a:rPr>
              <a:t> </a:t>
            </a:r>
            <a:r>
              <a:rPr dirty="0" sz="1200" spc="-10">
                <a:latin typeface="Segoe UI Emoji"/>
                <a:cs typeface="Segoe UI Emoji"/>
              </a:rPr>
              <a:t>factories </a:t>
            </a:r>
            <a:r>
              <a:rPr dirty="0" sz="1200">
                <a:latin typeface="Segoe UI Emoji"/>
                <a:cs typeface="Segoe UI Emoji"/>
              </a:rPr>
              <a:t>scale</a:t>
            </a:r>
            <a:r>
              <a:rPr dirty="0" sz="1200" spc="30">
                <a:latin typeface="Segoe UI Emoji"/>
                <a:cs typeface="Segoe UI Emoji"/>
              </a:rPr>
              <a:t> </a:t>
            </a:r>
            <a:r>
              <a:rPr dirty="0" sz="1200" spc="-30">
                <a:latin typeface="Segoe UI Emoji"/>
                <a:cs typeface="Segoe UI Emoji"/>
              </a:rPr>
              <a:t>and</a:t>
            </a:r>
            <a:r>
              <a:rPr dirty="0" sz="1200" spc="-25">
                <a:latin typeface="Segoe UI Emoji"/>
                <a:cs typeface="Segoe UI Emoji"/>
              </a:rPr>
              <a:t> </a:t>
            </a:r>
            <a:r>
              <a:rPr dirty="0" sz="1200">
                <a:latin typeface="Segoe UI Emoji"/>
                <a:cs typeface="Segoe UI Emoji"/>
              </a:rPr>
              <a:t>subsidies </a:t>
            </a:r>
            <a:r>
              <a:rPr dirty="0" sz="1200" spc="-10">
                <a:latin typeface="Segoe UI Emoji"/>
                <a:cs typeface="Segoe UI Emoji"/>
              </a:rPr>
              <a:t>lower</a:t>
            </a:r>
            <a:r>
              <a:rPr dirty="0" sz="1200" spc="35">
                <a:latin typeface="Segoe UI Emoji"/>
                <a:cs typeface="Segoe UI Emoji"/>
              </a:rPr>
              <a:t> </a:t>
            </a:r>
            <a:r>
              <a:rPr dirty="0" sz="1200" spc="-10">
                <a:latin typeface="Segoe UI Emoji"/>
                <a:cs typeface="Segoe UI Emoji"/>
              </a:rPr>
              <a:t>costs. Ferrari</a:t>
            </a:r>
            <a:r>
              <a:rPr dirty="0" sz="1200" spc="-70">
                <a:latin typeface="Segoe UI Emoji"/>
                <a:cs typeface="Segoe UI Emoji"/>
              </a:rPr>
              <a:t> </a:t>
            </a:r>
            <a:r>
              <a:rPr dirty="0" sz="1200" spc="-10">
                <a:latin typeface="Segoe UI Emoji"/>
                <a:cs typeface="Segoe UI Emoji"/>
              </a:rPr>
              <a:t>could</a:t>
            </a:r>
            <a:r>
              <a:rPr dirty="0" sz="1200" spc="-25">
                <a:latin typeface="Segoe UI Emoji"/>
                <a:cs typeface="Segoe UI Emoji"/>
              </a:rPr>
              <a:t> </a:t>
            </a:r>
            <a:r>
              <a:rPr dirty="0" sz="1200" spc="-65" b="1">
                <a:latin typeface="Tahoma"/>
                <a:cs typeface="Tahoma"/>
              </a:rPr>
              <a:t>acquire</a:t>
            </a:r>
            <a:r>
              <a:rPr dirty="0" sz="1200" spc="-100" b="1">
                <a:latin typeface="Tahoma"/>
                <a:cs typeface="Tahoma"/>
              </a:rPr>
              <a:t> </a:t>
            </a:r>
            <a:r>
              <a:rPr dirty="0" sz="1200" spc="-65" b="1">
                <a:latin typeface="Tahoma"/>
                <a:cs typeface="Tahoma"/>
              </a:rPr>
              <a:t>SK</a:t>
            </a:r>
            <a:r>
              <a:rPr dirty="0" sz="1200" spc="-110" b="1">
                <a:latin typeface="Tahoma"/>
                <a:cs typeface="Tahoma"/>
              </a:rPr>
              <a:t> </a:t>
            </a:r>
            <a:r>
              <a:rPr dirty="0" sz="1200" spc="-55" b="1">
                <a:latin typeface="Tahoma"/>
                <a:cs typeface="Tahoma"/>
              </a:rPr>
              <a:t>On</a:t>
            </a:r>
            <a:r>
              <a:rPr dirty="0" sz="1200" spc="-50" b="1">
                <a:latin typeface="Tahoma"/>
                <a:cs typeface="Tahoma"/>
              </a:rPr>
              <a:t> </a:t>
            </a:r>
            <a:r>
              <a:rPr dirty="0" sz="1200" spc="-65" b="1">
                <a:latin typeface="Tahoma"/>
                <a:cs typeface="Tahoma"/>
              </a:rPr>
              <a:t>at</a:t>
            </a:r>
            <a:r>
              <a:rPr dirty="0" sz="1200" spc="-80" b="1">
                <a:latin typeface="Tahoma"/>
                <a:cs typeface="Tahoma"/>
              </a:rPr>
              <a:t> </a:t>
            </a:r>
            <a:r>
              <a:rPr dirty="0" sz="1200" spc="-50" b="1">
                <a:latin typeface="Tahoma"/>
                <a:cs typeface="Tahoma"/>
              </a:rPr>
              <a:t>a discount,</a:t>
            </a:r>
            <a:r>
              <a:rPr dirty="0" sz="1200" spc="5" b="1">
                <a:latin typeface="Tahoma"/>
                <a:cs typeface="Tahoma"/>
              </a:rPr>
              <a:t> </a:t>
            </a:r>
            <a:r>
              <a:rPr dirty="0" sz="1200" spc="-40">
                <a:latin typeface="Segoe UI Emoji"/>
                <a:cs typeface="Segoe UI Emoji"/>
              </a:rPr>
              <a:t>mirroring</a:t>
            </a:r>
            <a:r>
              <a:rPr dirty="0" sz="1200" spc="-20">
                <a:latin typeface="Segoe UI Emoji"/>
                <a:cs typeface="Segoe UI Emoji"/>
              </a:rPr>
              <a:t> </a:t>
            </a:r>
            <a:r>
              <a:rPr dirty="0" sz="1200" spc="-25">
                <a:latin typeface="Segoe UI Emoji"/>
                <a:cs typeface="Segoe UI Emoji"/>
              </a:rPr>
              <a:t>VolksWagen’s </a:t>
            </a:r>
            <a:r>
              <a:rPr dirty="0" sz="1200">
                <a:latin typeface="Segoe UI Emoji"/>
                <a:cs typeface="Segoe UI Emoji"/>
              </a:rPr>
              <a:t>early</a:t>
            </a:r>
            <a:r>
              <a:rPr dirty="0" sz="1200" spc="-105">
                <a:latin typeface="Segoe UI Emoji"/>
                <a:cs typeface="Segoe UI Emoji"/>
              </a:rPr>
              <a:t> </a:t>
            </a:r>
            <a:r>
              <a:rPr dirty="0" sz="1200" spc="-10">
                <a:latin typeface="Segoe UI Emoji"/>
                <a:cs typeface="Segoe UI Emoji"/>
              </a:rPr>
              <a:t>bet</a:t>
            </a:r>
            <a:r>
              <a:rPr dirty="0" sz="1200" spc="-100">
                <a:latin typeface="Segoe UI Emoji"/>
                <a:cs typeface="Segoe UI Emoji"/>
              </a:rPr>
              <a:t> </a:t>
            </a:r>
            <a:r>
              <a:rPr dirty="0" sz="1200" spc="-30">
                <a:latin typeface="Segoe UI Emoji"/>
                <a:cs typeface="Segoe UI Emoji"/>
              </a:rPr>
              <a:t>on</a:t>
            </a:r>
            <a:r>
              <a:rPr dirty="0" sz="1200" spc="-55">
                <a:latin typeface="Segoe UI Emoji"/>
                <a:cs typeface="Segoe UI Emoji"/>
              </a:rPr>
              <a:t> </a:t>
            </a:r>
            <a:r>
              <a:rPr dirty="0" sz="1200" spc="-10">
                <a:latin typeface="Segoe UI Emoji"/>
                <a:cs typeface="Segoe UI Emoji"/>
              </a:rPr>
              <a:t>QuantumScape</a:t>
            </a:r>
            <a:endParaRPr sz="1200">
              <a:latin typeface="Segoe UI Emoji"/>
              <a:cs typeface="Segoe UI Emoji"/>
            </a:endParaRPr>
          </a:p>
        </p:txBody>
      </p:sp>
      <p:sp>
        <p:nvSpPr>
          <p:cNvPr id="26" name="object 26" descr=""/>
          <p:cNvSpPr txBox="1"/>
          <p:nvPr/>
        </p:nvSpPr>
        <p:spPr>
          <a:xfrm>
            <a:off x="514350" y="3429000"/>
            <a:ext cx="3743325" cy="304800"/>
          </a:xfrm>
          <a:prstGeom prst="rect">
            <a:avLst/>
          </a:prstGeom>
          <a:ln w="19050">
            <a:solidFill>
              <a:srgbClr val="4EA72D"/>
            </a:solidFill>
          </a:ln>
        </p:spPr>
        <p:txBody>
          <a:bodyPr wrap="square" lIns="0" tIns="57785" rIns="0" bIns="0" rtlCol="0" vert="horz">
            <a:spAutoFit/>
          </a:bodyPr>
          <a:lstStyle/>
          <a:p>
            <a:pPr marL="142240">
              <a:lnSpc>
                <a:spcPct val="100000"/>
              </a:lnSpc>
              <a:spcBef>
                <a:spcPts val="455"/>
              </a:spcBef>
            </a:pPr>
            <a:r>
              <a:rPr dirty="0" sz="1200" spc="-40">
                <a:latin typeface="Segoe UI Emoji"/>
                <a:cs typeface="Segoe UI Emoji"/>
              </a:rPr>
              <a:t>Leveraging</a:t>
            </a:r>
            <a:r>
              <a:rPr dirty="0" sz="1200" spc="-70">
                <a:latin typeface="Segoe UI Emoji"/>
                <a:cs typeface="Segoe UI Emoji"/>
              </a:rPr>
              <a:t> </a:t>
            </a:r>
            <a:r>
              <a:rPr dirty="0" sz="1200">
                <a:latin typeface="Segoe UI Emoji"/>
                <a:cs typeface="Segoe UI Emoji"/>
              </a:rPr>
              <a:t>SK</a:t>
            </a:r>
            <a:r>
              <a:rPr dirty="0" sz="1200" spc="-20">
                <a:latin typeface="Segoe UI Emoji"/>
                <a:cs typeface="Segoe UI Emoji"/>
              </a:rPr>
              <a:t> </a:t>
            </a:r>
            <a:r>
              <a:rPr dirty="0" sz="1200" spc="-25">
                <a:latin typeface="Segoe UI Emoji"/>
                <a:cs typeface="Segoe UI Emoji"/>
              </a:rPr>
              <a:t>On’s</a:t>
            </a:r>
            <a:r>
              <a:rPr dirty="0" sz="1200" spc="-70">
                <a:latin typeface="Segoe UI Emoji"/>
                <a:cs typeface="Segoe UI Emoji"/>
              </a:rPr>
              <a:t> </a:t>
            </a:r>
            <a:r>
              <a:rPr dirty="0" sz="1200">
                <a:latin typeface="Segoe UI Emoji"/>
                <a:cs typeface="Segoe UI Emoji"/>
              </a:rPr>
              <a:t>Partnerships</a:t>
            </a:r>
            <a:r>
              <a:rPr dirty="0" sz="1200" spc="-70">
                <a:latin typeface="Segoe UI Emoji"/>
                <a:cs typeface="Segoe UI Emoji"/>
              </a:rPr>
              <a:t> </a:t>
            </a:r>
            <a:r>
              <a:rPr dirty="0" sz="1200" spc="-10">
                <a:latin typeface="Segoe UI Emoji"/>
                <a:cs typeface="Segoe UI Emoji"/>
              </a:rPr>
              <a:t>with</a:t>
            </a:r>
            <a:r>
              <a:rPr dirty="0" sz="1200" spc="10">
                <a:latin typeface="Segoe UI Emoji"/>
                <a:cs typeface="Segoe UI Emoji"/>
              </a:rPr>
              <a:t> </a:t>
            </a:r>
            <a:r>
              <a:rPr dirty="0" sz="1200" spc="-20">
                <a:latin typeface="Segoe UI Emoji"/>
                <a:cs typeface="Segoe UI Emoji"/>
              </a:rPr>
              <a:t>Hyundai</a:t>
            </a:r>
            <a:r>
              <a:rPr dirty="0" sz="1200" spc="5">
                <a:latin typeface="Segoe UI Emoji"/>
                <a:cs typeface="Segoe UI Emoji"/>
              </a:rPr>
              <a:t> </a:t>
            </a:r>
            <a:r>
              <a:rPr dirty="0" sz="1200">
                <a:latin typeface="Segoe UI Emoji"/>
                <a:cs typeface="Segoe UI Emoji"/>
              </a:rPr>
              <a:t>C</a:t>
            </a:r>
            <a:r>
              <a:rPr dirty="0" sz="1200" spc="-110">
                <a:latin typeface="Segoe UI Emoji"/>
                <a:cs typeface="Segoe UI Emoji"/>
              </a:rPr>
              <a:t> </a:t>
            </a:r>
            <a:r>
              <a:rPr dirty="0" sz="1200" spc="-20">
                <a:latin typeface="Segoe UI Emoji"/>
                <a:cs typeface="Segoe UI Emoji"/>
              </a:rPr>
              <a:t>Ford</a:t>
            </a:r>
            <a:endParaRPr sz="1200">
              <a:latin typeface="Segoe UI Emoji"/>
              <a:cs typeface="Segoe UI Emoji"/>
            </a:endParaRPr>
          </a:p>
        </p:txBody>
      </p:sp>
      <p:sp>
        <p:nvSpPr>
          <p:cNvPr id="27" name="object 27" descr=""/>
          <p:cNvSpPr/>
          <p:nvPr/>
        </p:nvSpPr>
        <p:spPr>
          <a:xfrm>
            <a:off x="705786" y="4655779"/>
            <a:ext cx="331470" cy="229235"/>
          </a:xfrm>
          <a:custGeom>
            <a:avLst/>
            <a:gdLst/>
            <a:ahLst/>
            <a:cxnLst/>
            <a:rect l="l" t="t" r="r" b="b"/>
            <a:pathLst>
              <a:path w="331469" h="229235">
                <a:moveTo>
                  <a:pt x="331108" y="0"/>
                </a:moveTo>
                <a:lnTo>
                  <a:pt x="260574" y="0"/>
                </a:lnTo>
                <a:lnTo>
                  <a:pt x="260574" y="11584"/>
                </a:lnTo>
                <a:lnTo>
                  <a:pt x="310875" y="11685"/>
                </a:lnTo>
                <a:lnTo>
                  <a:pt x="122146" y="197258"/>
                </a:lnTo>
                <a:lnTo>
                  <a:pt x="113631" y="204552"/>
                </a:lnTo>
                <a:lnTo>
                  <a:pt x="104063" y="210306"/>
                </a:lnTo>
                <a:lnTo>
                  <a:pt x="93655" y="214416"/>
                </a:lnTo>
                <a:lnTo>
                  <a:pt x="82622" y="216775"/>
                </a:lnTo>
                <a:lnTo>
                  <a:pt x="65094" y="216450"/>
                </a:lnTo>
                <a:lnTo>
                  <a:pt x="48575" y="211639"/>
                </a:lnTo>
                <a:lnTo>
                  <a:pt x="33928" y="202721"/>
                </a:lnTo>
                <a:lnTo>
                  <a:pt x="22016" y="190075"/>
                </a:lnTo>
                <a:lnTo>
                  <a:pt x="9606" y="172698"/>
                </a:lnTo>
                <a:lnTo>
                  <a:pt x="0" y="179371"/>
                </a:lnTo>
                <a:lnTo>
                  <a:pt x="24309" y="209555"/>
                </a:lnTo>
                <a:lnTo>
                  <a:pt x="66301" y="228270"/>
                </a:lnTo>
                <a:lnTo>
                  <a:pt x="75097" y="228769"/>
                </a:lnTo>
                <a:lnTo>
                  <a:pt x="90096" y="227312"/>
                </a:lnTo>
                <a:lnTo>
                  <a:pt x="104381" y="223040"/>
                </a:lnTo>
                <a:lnTo>
                  <a:pt x="117549" y="216118"/>
                </a:lnTo>
                <a:lnTo>
                  <a:pt x="129199" y="206711"/>
                </a:lnTo>
                <a:lnTo>
                  <a:pt x="319326" y="19902"/>
                </a:lnTo>
                <a:lnTo>
                  <a:pt x="319326" y="69508"/>
                </a:lnTo>
                <a:lnTo>
                  <a:pt x="331108" y="69508"/>
                </a:lnTo>
                <a:lnTo>
                  <a:pt x="331108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 descr=""/>
          <p:cNvSpPr/>
          <p:nvPr/>
        </p:nvSpPr>
        <p:spPr>
          <a:xfrm>
            <a:off x="638035" y="4570983"/>
            <a:ext cx="400685" cy="393065"/>
          </a:xfrm>
          <a:custGeom>
            <a:avLst/>
            <a:gdLst/>
            <a:ahLst/>
            <a:cxnLst/>
            <a:rect l="l" t="t" r="r" b="b"/>
            <a:pathLst>
              <a:path w="400684" h="393064">
                <a:moveTo>
                  <a:pt x="400405" y="381571"/>
                </a:moveTo>
                <a:lnTo>
                  <a:pt x="11785" y="381571"/>
                </a:lnTo>
                <a:lnTo>
                  <a:pt x="11785" y="0"/>
                </a:lnTo>
                <a:lnTo>
                  <a:pt x="0" y="0"/>
                </a:lnTo>
                <a:lnTo>
                  <a:pt x="0" y="381571"/>
                </a:lnTo>
                <a:lnTo>
                  <a:pt x="0" y="392899"/>
                </a:lnTo>
                <a:lnTo>
                  <a:pt x="400405" y="392899"/>
                </a:lnTo>
                <a:lnTo>
                  <a:pt x="400405" y="381571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 descr=""/>
          <p:cNvSpPr txBox="1"/>
          <p:nvPr/>
        </p:nvSpPr>
        <p:spPr>
          <a:xfrm>
            <a:off x="1336039" y="3874134"/>
            <a:ext cx="2821305" cy="3898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ts val="1435"/>
              </a:lnSpc>
              <a:spcBef>
                <a:spcPts val="100"/>
              </a:spcBef>
            </a:pPr>
            <a:r>
              <a:rPr dirty="0" sz="1200" spc="-10">
                <a:latin typeface="Segoe UI Emoji"/>
                <a:cs typeface="Segoe UI Emoji"/>
              </a:rPr>
              <a:t>Diversified</a:t>
            </a:r>
            <a:r>
              <a:rPr dirty="0" sz="1200" spc="30">
                <a:latin typeface="Segoe UI Emoji"/>
                <a:cs typeface="Segoe UI Emoji"/>
              </a:rPr>
              <a:t> </a:t>
            </a:r>
            <a:r>
              <a:rPr dirty="0" sz="1200" spc="-20">
                <a:latin typeface="Segoe UI Emoji"/>
                <a:cs typeface="Segoe UI Emoji"/>
              </a:rPr>
              <a:t>revenue</a:t>
            </a:r>
            <a:r>
              <a:rPr dirty="0" sz="1200" spc="-100">
                <a:latin typeface="Segoe UI Emoji"/>
                <a:cs typeface="Segoe UI Emoji"/>
              </a:rPr>
              <a:t> </a:t>
            </a:r>
            <a:r>
              <a:rPr dirty="0" sz="1200">
                <a:latin typeface="Segoe UI Emoji"/>
                <a:cs typeface="Segoe UI Emoji"/>
              </a:rPr>
              <a:t>streams</a:t>
            </a:r>
            <a:r>
              <a:rPr dirty="0" sz="1200" spc="-40">
                <a:latin typeface="Segoe UI Emoji"/>
                <a:cs typeface="Segoe UI Emoji"/>
              </a:rPr>
              <a:t> </a:t>
            </a:r>
            <a:r>
              <a:rPr dirty="0" sz="1200" spc="-10">
                <a:latin typeface="Segoe UI Emoji"/>
                <a:cs typeface="Segoe UI Emoji"/>
              </a:rPr>
              <a:t>offset</a:t>
            </a:r>
            <a:r>
              <a:rPr dirty="0" sz="1200" spc="-75">
                <a:latin typeface="Segoe UI Emoji"/>
                <a:cs typeface="Segoe UI Emoji"/>
              </a:rPr>
              <a:t> </a:t>
            </a:r>
            <a:r>
              <a:rPr dirty="0" sz="1200" spc="-10">
                <a:latin typeface="Segoe UI Emoji"/>
                <a:cs typeface="Segoe UI Emoji"/>
              </a:rPr>
              <a:t>Ferrari’s</a:t>
            </a:r>
            <a:endParaRPr sz="1200">
              <a:latin typeface="Segoe UI Emoji"/>
              <a:cs typeface="Segoe UI Emoji"/>
            </a:endParaRPr>
          </a:p>
          <a:p>
            <a:pPr algn="ctr" marL="8890">
              <a:lnSpc>
                <a:spcPts val="1435"/>
              </a:lnSpc>
            </a:pPr>
            <a:r>
              <a:rPr dirty="0" sz="1200" b="1">
                <a:latin typeface="Tahoma"/>
                <a:cs typeface="Tahoma"/>
              </a:rPr>
              <a:t>RsD</a:t>
            </a:r>
            <a:r>
              <a:rPr dirty="0" sz="1200" spc="-85" b="1">
                <a:latin typeface="Tahoma"/>
                <a:cs typeface="Tahoma"/>
              </a:rPr>
              <a:t> </a:t>
            </a:r>
            <a:r>
              <a:rPr dirty="0" sz="1200" spc="-10" b="1">
                <a:latin typeface="Tahoma"/>
                <a:cs typeface="Tahoma"/>
              </a:rPr>
              <a:t>costs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30" name="object 30" descr=""/>
          <p:cNvSpPr/>
          <p:nvPr/>
        </p:nvSpPr>
        <p:spPr>
          <a:xfrm>
            <a:off x="596320" y="3842096"/>
            <a:ext cx="494030" cy="461009"/>
          </a:xfrm>
          <a:custGeom>
            <a:avLst/>
            <a:gdLst/>
            <a:ahLst/>
            <a:cxnLst/>
            <a:rect l="l" t="t" r="r" b="b"/>
            <a:pathLst>
              <a:path w="494030" h="461010">
                <a:moveTo>
                  <a:pt x="289636" y="0"/>
                </a:moveTo>
                <a:lnTo>
                  <a:pt x="41707" y="86886"/>
                </a:lnTo>
                <a:lnTo>
                  <a:pt x="17839" y="136166"/>
                </a:lnTo>
                <a:lnTo>
                  <a:pt x="17497" y="151181"/>
                </a:lnTo>
                <a:lnTo>
                  <a:pt x="17378" y="156394"/>
                </a:lnTo>
                <a:lnTo>
                  <a:pt x="17563" y="162187"/>
                </a:lnTo>
                <a:lnTo>
                  <a:pt x="17586" y="162902"/>
                </a:lnTo>
                <a:lnTo>
                  <a:pt x="18174" y="169355"/>
                </a:lnTo>
                <a:lnTo>
                  <a:pt x="19088" y="175699"/>
                </a:lnTo>
                <a:lnTo>
                  <a:pt x="20274" y="181881"/>
                </a:lnTo>
                <a:lnTo>
                  <a:pt x="8797" y="194253"/>
                </a:lnTo>
                <a:lnTo>
                  <a:pt x="2751" y="210915"/>
                </a:lnTo>
                <a:lnTo>
                  <a:pt x="398" y="229858"/>
                </a:lnTo>
                <a:lnTo>
                  <a:pt x="240" y="237488"/>
                </a:lnTo>
                <a:lnTo>
                  <a:pt x="120" y="243281"/>
                </a:lnTo>
                <a:lnTo>
                  <a:pt x="0" y="249073"/>
                </a:lnTo>
                <a:lnTo>
                  <a:pt x="923" y="263871"/>
                </a:lnTo>
                <a:lnTo>
                  <a:pt x="3910" y="277528"/>
                </a:lnTo>
                <a:lnTo>
                  <a:pt x="9286" y="289556"/>
                </a:lnTo>
                <a:lnTo>
                  <a:pt x="17378" y="299467"/>
                </a:lnTo>
                <a:lnTo>
                  <a:pt x="15975" y="307287"/>
                </a:lnTo>
                <a:lnTo>
                  <a:pt x="15773" y="313948"/>
                </a:lnTo>
                <a:lnTo>
                  <a:pt x="15712" y="315975"/>
                </a:lnTo>
                <a:lnTo>
                  <a:pt x="15993" y="325533"/>
                </a:lnTo>
                <a:lnTo>
                  <a:pt x="16119" y="331325"/>
                </a:lnTo>
                <a:lnTo>
                  <a:pt x="16219" y="335959"/>
                </a:lnTo>
                <a:lnTo>
                  <a:pt x="17667" y="354866"/>
                </a:lnTo>
                <a:lnTo>
                  <a:pt x="22591" y="371655"/>
                </a:lnTo>
                <a:lnTo>
                  <a:pt x="31860" y="385077"/>
                </a:lnTo>
                <a:lnTo>
                  <a:pt x="46343" y="393883"/>
                </a:lnTo>
                <a:lnTo>
                  <a:pt x="207380" y="460497"/>
                </a:lnTo>
                <a:lnTo>
                  <a:pt x="298190" y="422845"/>
                </a:lnTo>
                <a:lnTo>
                  <a:pt x="208538" y="422845"/>
                </a:lnTo>
                <a:lnTo>
                  <a:pt x="46922" y="359129"/>
                </a:lnTo>
                <a:lnTo>
                  <a:pt x="46922" y="313948"/>
                </a:lnTo>
                <a:lnTo>
                  <a:pt x="136687" y="313948"/>
                </a:lnTo>
                <a:lnTo>
                  <a:pt x="31280" y="272243"/>
                </a:lnTo>
                <a:lnTo>
                  <a:pt x="31280" y="220111"/>
                </a:lnTo>
                <a:lnTo>
                  <a:pt x="151138" y="220111"/>
                </a:lnTo>
                <a:lnTo>
                  <a:pt x="48660" y="179564"/>
                </a:lnTo>
                <a:lnTo>
                  <a:pt x="48660" y="127432"/>
                </a:lnTo>
                <a:lnTo>
                  <a:pt x="366175" y="127433"/>
                </a:lnTo>
                <a:lnTo>
                  <a:pt x="440826" y="97312"/>
                </a:lnTo>
                <a:lnTo>
                  <a:pt x="463417" y="97312"/>
                </a:lnTo>
                <a:lnTo>
                  <a:pt x="463417" y="88044"/>
                </a:lnTo>
                <a:lnTo>
                  <a:pt x="493539" y="75301"/>
                </a:lnTo>
                <a:lnTo>
                  <a:pt x="289636" y="0"/>
                </a:lnTo>
                <a:close/>
              </a:path>
              <a:path w="494030" h="461010">
                <a:moveTo>
                  <a:pt x="462259" y="274560"/>
                </a:moveTo>
                <a:lnTo>
                  <a:pt x="440246" y="274560"/>
                </a:lnTo>
                <a:lnTo>
                  <a:pt x="440214" y="277528"/>
                </a:lnTo>
                <a:lnTo>
                  <a:pt x="440119" y="286145"/>
                </a:lnTo>
                <a:lnTo>
                  <a:pt x="440082" y="289557"/>
                </a:lnTo>
                <a:lnTo>
                  <a:pt x="439973" y="299467"/>
                </a:lnTo>
                <a:lnTo>
                  <a:pt x="439887" y="307287"/>
                </a:lnTo>
                <a:lnTo>
                  <a:pt x="439791" y="315975"/>
                </a:lnTo>
                <a:lnTo>
                  <a:pt x="439667" y="327271"/>
                </a:lnTo>
                <a:lnTo>
                  <a:pt x="208538" y="422845"/>
                </a:lnTo>
                <a:lnTo>
                  <a:pt x="298190" y="422845"/>
                </a:lnTo>
                <a:lnTo>
                  <a:pt x="492381" y="342331"/>
                </a:lnTo>
                <a:lnTo>
                  <a:pt x="462259" y="331325"/>
                </a:lnTo>
                <a:lnTo>
                  <a:pt x="462259" y="274560"/>
                </a:lnTo>
                <a:close/>
              </a:path>
              <a:path w="494030" h="461010">
                <a:moveTo>
                  <a:pt x="136687" y="313948"/>
                </a:moveTo>
                <a:lnTo>
                  <a:pt x="46922" y="313948"/>
                </a:lnTo>
                <a:lnTo>
                  <a:pt x="191160" y="373031"/>
                </a:lnTo>
                <a:lnTo>
                  <a:pt x="284934" y="335959"/>
                </a:lnTo>
                <a:lnTo>
                  <a:pt x="192319" y="335959"/>
                </a:lnTo>
                <a:lnTo>
                  <a:pt x="136687" y="313948"/>
                </a:lnTo>
                <a:close/>
              </a:path>
              <a:path w="494030" h="461010">
                <a:moveTo>
                  <a:pt x="446039" y="191149"/>
                </a:moveTo>
                <a:lnTo>
                  <a:pt x="424027" y="191149"/>
                </a:lnTo>
                <a:lnTo>
                  <a:pt x="424027" y="240384"/>
                </a:lnTo>
                <a:lnTo>
                  <a:pt x="423448" y="240384"/>
                </a:lnTo>
                <a:lnTo>
                  <a:pt x="192319" y="335959"/>
                </a:lnTo>
                <a:lnTo>
                  <a:pt x="284934" y="335959"/>
                </a:lnTo>
                <a:lnTo>
                  <a:pt x="440246" y="274560"/>
                </a:lnTo>
                <a:lnTo>
                  <a:pt x="462259" y="274560"/>
                </a:lnTo>
                <a:lnTo>
                  <a:pt x="462259" y="267609"/>
                </a:lnTo>
                <a:lnTo>
                  <a:pt x="492381" y="254866"/>
                </a:lnTo>
                <a:lnTo>
                  <a:pt x="446039" y="237488"/>
                </a:lnTo>
                <a:lnTo>
                  <a:pt x="446039" y="191149"/>
                </a:lnTo>
                <a:close/>
              </a:path>
              <a:path w="494030" h="461010">
                <a:moveTo>
                  <a:pt x="151138" y="220111"/>
                </a:moveTo>
                <a:lnTo>
                  <a:pt x="31280" y="220111"/>
                </a:lnTo>
                <a:lnTo>
                  <a:pt x="196953" y="286144"/>
                </a:lnTo>
                <a:lnTo>
                  <a:pt x="299413" y="243281"/>
                </a:lnTo>
                <a:lnTo>
                  <a:pt x="209697" y="243281"/>
                </a:lnTo>
                <a:lnTo>
                  <a:pt x="151138" y="220111"/>
                </a:lnTo>
                <a:close/>
              </a:path>
              <a:path w="494030" h="461010">
                <a:moveTo>
                  <a:pt x="463417" y="97312"/>
                </a:moveTo>
                <a:lnTo>
                  <a:pt x="440826" y="97312"/>
                </a:lnTo>
                <a:lnTo>
                  <a:pt x="440826" y="147127"/>
                </a:lnTo>
                <a:lnTo>
                  <a:pt x="209697" y="243281"/>
                </a:lnTo>
                <a:lnTo>
                  <a:pt x="299413" y="243281"/>
                </a:lnTo>
                <a:lnTo>
                  <a:pt x="424027" y="191149"/>
                </a:lnTo>
                <a:lnTo>
                  <a:pt x="446039" y="191149"/>
                </a:lnTo>
                <a:lnTo>
                  <a:pt x="446039" y="181881"/>
                </a:lnTo>
                <a:lnTo>
                  <a:pt x="493539" y="162187"/>
                </a:lnTo>
                <a:lnTo>
                  <a:pt x="463417" y="151181"/>
                </a:lnTo>
                <a:lnTo>
                  <a:pt x="463417" y="97312"/>
                </a:lnTo>
                <a:close/>
              </a:path>
              <a:path w="494030" h="461010">
                <a:moveTo>
                  <a:pt x="366175" y="127433"/>
                </a:moveTo>
                <a:lnTo>
                  <a:pt x="48660" y="127432"/>
                </a:lnTo>
                <a:lnTo>
                  <a:pt x="209697" y="190570"/>
                </a:lnTo>
                <a:lnTo>
                  <a:pt x="366175" y="127433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 descr=""/>
          <p:cNvSpPr txBox="1"/>
          <p:nvPr/>
        </p:nvSpPr>
        <p:spPr>
          <a:xfrm>
            <a:off x="1644269" y="4569396"/>
            <a:ext cx="2195830" cy="390525"/>
          </a:xfrm>
          <a:prstGeom prst="rect">
            <a:avLst/>
          </a:prstGeom>
        </p:spPr>
        <p:txBody>
          <a:bodyPr wrap="square" lIns="0" tIns="19685" rIns="0" bIns="0" rtlCol="0" vert="horz">
            <a:spAutoFit/>
          </a:bodyPr>
          <a:lstStyle/>
          <a:p>
            <a:pPr marL="453390" marR="5080" indent="-441325">
              <a:lnSpc>
                <a:spcPts val="1430"/>
              </a:lnSpc>
              <a:spcBef>
                <a:spcPts val="155"/>
              </a:spcBef>
            </a:pPr>
            <a:r>
              <a:rPr dirty="0" sz="1200" spc="-45">
                <a:latin typeface="Segoe UI Emoji"/>
                <a:cs typeface="Segoe UI Emoji"/>
              </a:rPr>
              <a:t>High </a:t>
            </a:r>
            <a:r>
              <a:rPr dirty="0" sz="1200" spc="-20">
                <a:latin typeface="Segoe UI Emoji"/>
                <a:cs typeface="Segoe UI Emoji"/>
              </a:rPr>
              <a:t>demand</a:t>
            </a:r>
            <a:r>
              <a:rPr dirty="0" sz="1200" spc="-50">
                <a:latin typeface="Segoe UI Emoji"/>
                <a:cs typeface="Segoe UI Emoji"/>
              </a:rPr>
              <a:t> </a:t>
            </a:r>
            <a:r>
              <a:rPr dirty="0" sz="1200">
                <a:latin typeface="Segoe UI Emoji"/>
                <a:cs typeface="Segoe UI Emoji"/>
              </a:rPr>
              <a:t>ensures</a:t>
            </a:r>
            <a:r>
              <a:rPr dirty="0" sz="1200" spc="-10">
                <a:latin typeface="Segoe UI Emoji"/>
                <a:cs typeface="Segoe UI Emoji"/>
              </a:rPr>
              <a:t> </a:t>
            </a:r>
            <a:r>
              <a:rPr dirty="0" sz="1200" spc="-60" b="1">
                <a:latin typeface="Tahoma"/>
                <a:cs typeface="Tahoma"/>
              </a:rPr>
              <a:t>stability</a:t>
            </a:r>
            <a:r>
              <a:rPr dirty="0" sz="1200" spc="-70" b="1">
                <a:latin typeface="Tahoma"/>
                <a:cs typeface="Tahoma"/>
              </a:rPr>
              <a:t> </a:t>
            </a:r>
            <a:r>
              <a:rPr dirty="0" sz="1200" spc="145" b="1">
                <a:latin typeface="Tahoma"/>
                <a:cs typeface="Tahoma"/>
              </a:rPr>
              <a:t>s </a:t>
            </a:r>
            <a:r>
              <a:rPr dirty="0" sz="1200" spc="-75" b="1">
                <a:latin typeface="Tahoma"/>
                <a:cs typeface="Tahoma"/>
              </a:rPr>
              <a:t>innovation</a:t>
            </a:r>
            <a:r>
              <a:rPr dirty="0" sz="1200" spc="-60" b="1">
                <a:latin typeface="Tahoma"/>
                <a:cs typeface="Tahoma"/>
              </a:rPr>
              <a:t> </a:t>
            </a:r>
            <a:r>
              <a:rPr dirty="0" sz="1200" spc="-10" b="1">
                <a:latin typeface="Tahoma"/>
                <a:cs typeface="Tahoma"/>
              </a:rPr>
              <a:t>funding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32" name="object 32" descr=""/>
          <p:cNvSpPr/>
          <p:nvPr/>
        </p:nvSpPr>
        <p:spPr>
          <a:xfrm>
            <a:off x="4362450" y="3429000"/>
            <a:ext cx="0" cy="1703070"/>
          </a:xfrm>
          <a:custGeom>
            <a:avLst/>
            <a:gdLst/>
            <a:ahLst/>
            <a:cxnLst/>
            <a:rect l="l" t="t" r="r" b="b"/>
            <a:pathLst>
              <a:path w="0" h="1703070">
                <a:moveTo>
                  <a:pt x="0" y="0"/>
                </a:moveTo>
                <a:lnTo>
                  <a:pt x="0" y="1702562"/>
                </a:lnTo>
              </a:path>
            </a:pathLst>
          </a:custGeom>
          <a:ln w="1905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 descr=""/>
          <p:cNvSpPr txBox="1"/>
          <p:nvPr/>
        </p:nvSpPr>
        <p:spPr>
          <a:xfrm>
            <a:off x="4533900" y="3429000"/>
            <a:ext cx="3743325" cy="304800"/>
          </a:xfrm>
          <a:prstGeom prst="rect">
            <a:avLst/>
          </a:prstGeom>
          <a:ln w="19050">
            <a:solidFill>
              <a:srgbClr val="4EA72D"/>
            </a:solidFill>
          </a:ln>
        </p:spPr>
        <p:txBody>
          <a:bodyPr wrap="square" lIns="0" tIns="57785" rIns="0" bIns="0" rtlCol="0" vert="horz">
            <a:spAutoFit/>
          </a:bodyPr>
          <a:lstStyle/>
          <a:p>
            <a:pPr marL="894715">
              <a:lnSpc>
                <a:spcPct val="100000"/>
              </a:lnSpc>
              <a:spcBef>
                <a:spcPts val="455"/>
              </a:spcBef>
            </a:pPr>
            <a:r>
              <a:rPr dirty="0" sz="1200" spc="-10">
                <a:latin typeface="Segoe UI Emoji"/>
                <a:cs typeface="Segoe UI Emoji"/>
              </a:rPr>
              <a:t>Utilising</a:t>
            </a:r>
            <a:r>
              <a:rPr dirty="0" sz="1200" spc="-30">
                <a:latin typeface="Segoe UI Emoji"/>
                <a:cs typeface="Segoe UI Emoji"/>
              </a:rPr>
              <a:t> </a:t>
            </a:r>
            <a:r>
              <a:rPr dirty="0" sz="1200">
                <a:latin typeface="Segoe UI Emoji"/>
                <a:cs typeface="Segoe UI Emoji"/>
              </a:rPr>
              <a:t>SK</a:t>
            </a:r>
            <a:r>
              <a:rPr dirty="0" sz="1200" spc="-114">
                <a:latin typeface="Segoe UI Emoji"/>
                <a:cs typeface="Segoe UI Emoji"/>
              </a:rPr>
              <a:t> </a:t>
            </a:r>
            <a:r>
              <a:rPr dirty="0" sz="1200" spc="-10">
                <a:latin typeface="Segoe UI Emoji"/>
                <a:cs typeface="Segoe UI Emoji"/>
              </a:rPr>
              <a:t>On’s</a:t>
            </a:r>
            <a:r>
              <a:rPr dirty="0" sz="1200" spc="-20">
                <a:latin typeface="Segoe UI Emoji"/>
                <a:cs typeface="Segoe UI Emoji"/>
              </a:rPr>
              <a:t> </a:t>
            </a:r>
            <a:r>
              <a:rPr dirty="0" sz="1200">
                <a:latin typeface="Segoe UI Emoji"/>
                <a:cs typeface="Segoe UI Emoji"/>
              </a:rPr>
              <a:t>Service</a:t>
            </a:r>
            <a:r>
              <a:rPr dirty="0" sz="1200" spc="-70">
                <a:latin typeface="Segoe UI Emoji"/>
                <a:cs typeface="Segoe UI Emoji"/>
              </a:rPr>
              <a:t> </a:t>
            </a:r>
            <a:r>
              <a:rPr dirty="0" sz="1200" spc="-20">
                <a:latin typeface="Segoe UI Emoji"/>
                <a:cs typeface="Segoe UI Emoji"/>
              </a:rPr>
              <a:t>Lines</a:t>
            </a:r>
            <a:endParaRPr sz="1200">
              <a:latin typeface="Segoe UI Emoji"/>
              <a:cs typeface="Segoe UI Emoji"/>
            </a:endParaRPr>
          </a:p>
        </p:txBody>
      </p:sp>
      <p:sp>
        <p:nvSpPr>
          <p:cNvPr id="34" name="object 34" descr=""/>
          <p:cNvSpPr/>
          <p:nvPr/>
        </p:nvSpPr>
        <p:spPr>
          <a:xfrm>
            <a:off x="7290803" y="3879672"/>
            <a:ext cx="754380" cy="528320"/>
          </a:xfrm>
          <a:custGeom>
            <a:avLst/>
            <a:gdLst/>
            <a:ahLst/>
            <a:cxnLst/>
            <a:rect l="l" t="t" r="r" b="b"/>
            <a:pathLst>
              <a:path w="754379" h="528320">
                <a:moveTo>
                  <a:pt x="263918" y="376999"/>
                </a:moveTo>
                <a:lnTo>
                  <a:pt x="113118" y="376999"/>
                </a:lnTo>
                <a:lnTo>
                  <a:pt x="113118" y="414693"/>
                </a:lnTo>
                <a:lnTo>
                  <a:pt x="263918" y="414693"/>
                </a:lnTo>
                <a:lnTo>
                  <a:pt x="263918" y="376999"/>
                </a:lnTo>
                <a:close/>
              </a:path>
              <a:path w="754379" h="528320">
                <a:moveTo>
                  <a:pt x="377024" y="376999"/>
                </a:moveTo>
                <a:lnTo>
                  <a:pt x="301625" y="376999"/>
                </a:lnTo>
                <a:lnTo>
                  <a:pt x="301625" y="414693"/>
                </a:lnTo>
                <a:lnTo>
                  <a:pt x="377024" y="414693"/>
                </a:lnTo>
                <a:lnTo>
                  <a:pt x="377024" y="376999"/>
                </a:lnTo>
                <a:close/>
              </a:path>
              <a:path w="754379" h="528320">
                <a:moveTo>
                  <a:pt x="754049" y="37693"/>
                </a:moveTo>
                <a:lnTo>
                  <a:pt x="751065" y="23063"/>
                </a:lnTo>
                <a:lnTo>
                  <a:pt x="742975" y="11074"/>
                </a:lnTo>
                <a:lnTo>
                  <a:pt x="730986" y="2971"/>
                </a:lnTo>
                <a:lnTo>
                  <a:pt x="716343" y="0"/>
                </a:lnTo>
                <a:lnTo>
                  <a:pt x="697496" y="0"/>
                </a:lnTo>
                <a:lnTo>
                  <a:pt x="697496" y="56553"/>
                </a:lnTo>
                <a:lnTo>
                  <a:pt x="697496" y="207352"/>
                </a:lnTo>
                <a:lnTo>
                  <a:pt x="697496" y="320446"/>
                </a:lnTo>
                <a:lnTo>
                  <a:pt x="697496" y="471246"/>
                </a:lnTo>
                <a:lnTo>
                  <a:pt x="56565" y="471246"/>
                </a:lnTo>
                <a:lnTo>
                  <a:pt x="56565" y="320446"/>
                </a:lnTo>
                <a:lnTo>
                  <a:pt x="697496" y="320446"/>
                </a:lnTo>
                <a:lnTo>
                  <a:pt x="697496" y="207352"/>
                </a:lnTo>
                <a:lnTo>
                  <a:pt x="56565" y="207352"/>
                </a:lnTo>
                <a:lnTo>
                  <a:pt x="56565" y="56553"/>
                </a:lnTo>
                <a:lnTo>
                  <a:pt x="697496" y="56553"/>
                </a:lnTo>
                <a:lnTo>
                  <a:pt x="697496" y="0"/>
                </a:lnTo>
                <a:lnTo>
                  <a:pt x="37706" y="0"/>
                </a:lnTo>
                <a:lnTo>
                  <a:pt x="23063" y="2971"/>
                </a:lnTo>
                <a:lnTo>
                  <a:pt x="11074" y="11074"/>
                </a:lnTo>
                <a:lnTo>
                  <a:pt x="2984" y="23063"/>
                </a:lnTo>
                <a:lnTo>
                  <a:pt x="0" y="37693"/>
                </a:lnTo>
                <a:lnTo>
                  <a:pt x="0" y="490093"/>
                </a:lnTo>
                <a:lnTo>
                  <a:pt x="2984" y="504736"/>
                </a:lnTo>
                <a:lnTo>
                  <a:pt x="11074" y="516724"/>
                </a:lnTo>
                <a:lnTo>
                  <a:pt x="23063" y="524827"/>
                </a:lnTo>
                <a:lnTo>
                  <a:pt x="37706" y="527799"/>
                </a:lnTo>
                <a:lnTo>
                  <a:pt x="716343" y="527799"/>
                </a:lnTo>
                <a:lnTo>
                  <a:pt x="730986" y="524827"/>
                </a:lnTo>
                <a:lnTo>
                  <a:pt x="742975" y="516724"/>
                </a:lnTo>
                <a:lnTo>
                  <a:pt x="751065" y="504736"/>
                </a:lnTo>
                <a:lnTo>
                  <a:pt x="754049" y="490093"/>
                </a:lnTo>
                <a:lnTo>
                  <a:pt x="754049" y="471246"/>
                </a:lnTo>
                <a:lnTo>
                  <a:pt x="754049" y="320446"/>
                </a:lnTo>
                <a:lnTo>
                  <a:pt x="754049" y="207352"/>
                </a:lnTo>
                <a:lnTo>
                  <a:pt x="754049" y="56553"/>
                </a:lnTo>
                <a:lnTo>
                  <a:pt x="754049" y="37693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 descr=""/>
          <p:cNvSpPr/>
          <p:nvPr/>
        </p:nvSpPr>
        <p:spPr>
          <a:xfrm>
            <a:off x="6064085" y="3811092"/>
            <a:ext cx="388620" cy="627380"/>
          </a:xfrm>
          <a:custGeom>
            <a:avLst/>
            <a:gdLst/>
            <a:ahLst/>
            <a:cxnLst/>
            <a:rect l="l" t="t" r="r" b="b"/>
            <a:pathLst>
              <a:path w="388620" h="627379">
                <a:moveTo>
                  <a:pt x="242506" y="582002"/>
                </a:moveTo>
                <a:lnTo>
                  <a:pt x="145503" y="582002"/>
                </a:lnTo>
                <a:lnTo>
                  <a:pt x="150456" y="599694"/>
                </a:lnTo>
                <a:lnTo>
                  <a:pt x="161074" y="613905"/>
                </a:lnTo>
                <a:lnTo>
                  <a:pt x="176034" y="623341"/>
                </a:lnTo>
                <a:lnTo>
                  <a:pt x="194005" y="626770"/>
                </a:lnTo>
                <a:lnTo>
                  <a:pt x="211975" y="623341"/>
                </a:lnTo>
                <a:lnTo>
                  <a:pt x="226923" y="613905"/>
                </a:lnTo>
                <a:lnTo>
                  <a:pt x="237553" y="599694"/>
                </a:lnTo>
                <a:lnTo>
                  <a:pt x="242506" y="582002"/>
                </a:lnTo>
                <a:close/>
              </a:path>
              <a:path w="388620" h="627379">
                <a:moveTo>
                  <a:pt x="291007" y="529767"/>
                </a:moveTo>
                <a:lnTo>
                  <a:pt x="289293" y="520915"/>
                </a:lnTo>
                <a:lnTo>
                  <a:pt x="284568" y="513816"/>
                </a:lnTo>
                <a:lnTo>
                  <a:pt x="277469" y="509104"/>
                </a:lnTo>
                <a:lnTo>
                  <a:pt x="268617" y="507390"/>
                </a:lnTo>
                <a:lnTo>
                  <a:pt x="119380" y="507390"/>
                </a:lnTo>
                <a:lnTo>
                  <a:pt x="110540" y="509104"/>
                </a:lnTo>
                <a:lnTo>
                  <a:pt x="103428" y="513816"/>
                </a:lnTo>
                <a:lnTo>
                  <a:pt x="98717" y="520915"/>
                </a:lnTo>
                <a:lnTo>
                  <a:pt x="97002" y="529767"/>
                </a:lnTo>
                <a:lnTo>
                  <a:pt x="98717" y="538619"/>
                </a:lnTo>
                <a:lnTo>
                  <a:pt x="103428" y="545719"/>
                </a:lnTo>
                <a:lnTo>
                  <a:pt x="110540" y="550443"/>
                </a:lnTo>
                <a:lnTo>
                  <a:pt x="119380" y="552157"/>
                </a:lnTo>
                <a:lnTo>
                  <a:pt x="268617" y="552157"/>
                </a:lnTo>
                <a:lnTo>
                  <a:pt x="277469" y="550443"/>
                </a:lnTo>
                <a:lnTo>
                  <a:pt x="284568" y="545719"/>
                </a:lnTo>
                <a:lnTo>
                  <a:pt x="289293" y="538619"/>
                </a:lnTo>
                <a:lnTo>
                  <a:pt x="291007" y="529767"/>
                </a:lnTo>
                <a:close/>
              </a:path>
              <a:path w="388620" h="627379">
                <a:moveTo>
                  <a:pt x="291007" y="455155"/>
                </a:moveTo>
                <a:lnTo>
                  <a:pt x="289293" y="446303"/>
                </a:lnTo>
                <a:lnTo>
                  <a:pt x="284568" y="439204"/>
                </a:lnTo>
                <a:lnTo>
                  <a:pt x="277469" y="434479"/>
                </a:lnTo>
                <a:lnTo>
                  <a:pt x="268617" y="432765"/>
                </a:lnTo>
                <a:lnTo>
                  <a:pt x="119380" y="432765"/>
                </a:lnTo>
                <a:lnTo>
                  <a:pt x="110540" y="434479"/>
                </a:lnTo>
                <a:lnTo>
                  <a:pt x="103428" y="439204"/>
                </a:lnTo>
                <a:lnTo>
                  <a:pt x="98717" y="446303"/>
                </a:lnTo>
                <a:lnTo>
                  <a:pt x="97002" y="455155"/>
                </a:lnTo>
                <a:lnTo>
                  <a:pt x="98717" y="464007"/>
                </a:lnTo>
                <a:lnTo>
                  <a:pt x="103428" y="471106"/>
                </a:lnTo>
                <a:lnTo>
                  <a:pt x="110540" y="475830"/>
                </a:lnTo>
                <a:lnTo>
                  <a:pt x="119380" y="477545"/>
                </a:lnTo>
                <a:lnTo>
                  <a:pt x="268617" y="477545"/>
                </a:lnTo>
                <a:lnTo>
                  <a:pt x="277469" y="475830"/>
                </a:lnTo>
                <a:lnTo>
                  <a:pt x="284568" y="471106"/>
                </a:lnTo>
                <a:lnTo>
                  <a:pt x="289293" y="464007"/>
                </a:lnTo>
                <a:lnTo>
                  <a:pt x="291007" y="455155"/>
                </a:lnTo>
                <a:close/>
              </a:path>
              <a:path w="388620" h="627379">
                <a:moveTo>
                  <a:pt x="388010" y="191770"/>
                </a:moveTo>
                <a:lnTo>
                  <a:pt x="382117" y="147815"/>
                </a:lnTo>
                <a:lnTo>
                  <a:pt x="367106" y="107543"/>
                </a:lnTo>
                <a:lnTo>
                  <a:pt x="344068" y="72047"/>
                </a:lnTo>
                <a:lnTo>
                  <a:pt x="343979" y="191770"/>
                </a:lnTo>
                <a:lnTo>
                  <a:pt x="343979" y="197739"/>
                </a:lnTo>
                <a:lnTo>
                  <a:pt x="343242" y="197739"/>
                </a:lnTo>
                <a:lnTo>
                  <a:pt x="342138" y="211137"/>
                </a:lnTo>
                <a:lnTo>
                  <a:pt x="339979" y="224409"/>
                </a:lnTo>
                <a:lnTo>
                  <a:pt x="327888" y="260997"/>
                </a:lnTo>
                <a:lnTo>
                  <a:pt x="307428" y="291007"/>
                </a:lnTo>
                <a:lnTo>
                  <a:pt x="294995" y="306946"/>
                </a:lnTo>
                <a:lnTo>
                  <a:pt x="283540" y="323456"/>
                </a:lnTo>
                <a:lnTo>
                  <a:pt x="273215" y="340525"/>
                </a:lnTo>
                <a:lnTo>
                  <a:pt x="264147" y="358152"/>
                </a:lnTo>
                <a:lnTo>
                  <a:pt x="124612" y="358152"/>
                </a:lnTo>
                <a:lnTo>
                  <a:pt x="104648" y="323456"/>
                </a:lnTo>
                <a:lnTo>
                  <a:pt x="81330" y="291007"/>
                </a:lnTo>
                <a:lnTo>
                  <a:pt x="73799" y="281647"/>
                </a:lnTo>
                <a:lnTo>
                  <a:pt x="66967" y="271602"/>
                </a:lnTo>
                <a:lnTo>
                  <a:pt x="48501" y="224409"/>
                </a:lnTo>
                <a:lnTo>
                  <a:pt x="45516" y="191770"/>
                </a:lnTo>
                <a:lnTo>
                  <a:pt x="53797" y="145237"/>
                </a:lnTo>
                <a:lnTo>
                  <a:pt x="75260" y="104838"/>
                </a:lnTo>
                <a:lnTo>
                  <a:pt x="107505" y="72936"/>
                </a:lnTo>
                <a:lnTo>
                  <a:pt x="148132" y="51866"/>
                </a:lnTo>
                <a:lnTo>
                  <a:pt x="194754" y="44030"/>
                </a:lnTo>
                <a:lnTo>
                  <a:pt x="241782" y="51866"/>
                </a:lnTo>
                <a:lnTo>
                  <a:pt x="241503" y="51866"/>
                </a:lnTo>
                <a:lnTo>
                  <a:pt x="281990" y="72720"/>
                </a:lnTo>
                <a:lnTo>
                  <a:pt x="314236" y="104521"/>
                </a:lnTo>
                <a:lnTo>
                  <a:pt x="335699" y="144957"/>
                </a:lnTo>
                <a:lnTo>
                  <a:pt x="343979" y="191770"/>
                </a:lnTo>
                <a:lnTo>
                  <a:pt x="343979" y="71970"/>
                </a:lnTo>
                <a:lnTo>
                  <a:pt x="315760" y="44030"/>
                </a:lnTo>
                <a:lnTo>
                  <a:pt x="278409" y="19812"/>
                </a:lnTo>
                <a:lnTo>
                  <a:pt x="237998" y="5295"/>
                </a:lnTo>
                <a:lnTo>
                  <a:pt x="194005" y="0"/>
                </a:lnTo>
                <a:lnTo>
                  <a:pt x="150012" y="5295"/>
                </a:lnTo>
                <a:lnTo>
                  <a:pt x="109588" y="19812"/>
                </a:lnTo>
                <a:lnTo>
                  <a:pt x="73863" y="42430"/>
                </a:lnTo>
                <a:lnTo>
                  <a:pt x="43929" y="72047"/>
                </a:lnTo>
                <a:lnTo>
                  <a:pt x="20904" y="107543"/>
                </a:lnTo>
                <a:lnTo>
                  <a:pt x="5880" y="147815"/>
                </a:lnTo>
                <a:lnTo>
                  <a:pt x="0" y="191770"/>
                </a:lnTo>
                <a:lnTo>
                  <a:pt x="0" y="198475"/>
                </a:lnTo>
                <a:lnTo>
                  <a:pt x="7962" y="249262"/>
                </a:lnTo>
                <a:lnTo>
                  <a:pt x="27978" y="294640"/>
                </a:lnTo>
                <a:lnTo>
                  <a:pt x="47002" y="320852"/>
                </a:lnTo>
                <a:lnTo>
                  <a:pt x="60515" y="338264"/>
                </a:lnTo>
                <a:lnTo>
                  <a:pt x="73406" y="358902"/>
                </a:lnTo>
                <a:lnTo>
                  <a:pt x="84467" y="378980"/>
                </a:lnTo>
                <a:lnTo>
                  <a:pt x="92519" y="394716"/>
                </a:lnTo>
                <a:lnTo>
                  <a:pt x="94754" y="399935"/>
                </a:lnTo>
                <a:lnTo>
                  <a:pt x="99987" y="402920"/>
                </a:lnTo>
                <a:lnTo>
                  <a:pt x="288023" y="402920"/>
                </a:lnTo>
                <a:lnTo>
                  <a:pt x="293243" y="399935"/>
                </a:lnTo>
                <a:lnTo>
                  <a:pt x="295478" y="394716"/>
                </a:lnTo>
                <a:lnTo>
                  <a:pt x="303542" y="378980"/>
                </a:lnTo>
                <a:lnTo>
                  <a:pt x="314604" y="358902"/>
                </a:lnTo>
                <a:lnTo>
                  <a:pt x="315074" y="358152"/>
                </a:lnTo>
                <a:lnTo>
                  <a:pt x="327482" y="338264"/>
                </a:lnTo>
                <a:lnTo>
                  <a:pt x="340995" y="320852"/>
                </a:lnTo>
                <a:lnTo>
                  <a:pt x="351180" y="308127"/>
                </a:lnTo>
                <a:lnTo>
                  <a:pt x="360311" y="294640"/>
                </a:lnTo>
                <a:lnTo>
                  <a:pt x="380034" y="249262"/>
                </a:lnTo>
                <a:lnTo>
                  <a:pt x="388010" y="198475"/>
                </a:lnTo>
                <a:lnTo>
                  <a:pt x="388010" y="19177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 descr=""/>
          <p:cNvSpPr/>
          <p:nvPr/>
        </p:nvSpPr>
        <p:spPr>
          <a:xfrm>
            <a:off x="4590112" y="3863137"/>
            <a:ext cx="593090" cy="522605"/>
          </a:xfrm>
          <a:custGeom>
            <a:avLst/>
            <a:gdLst/>
            <a:ahLst/>
            <a:cxnLst/>
            <a:rect l="l" t="t" r="r" b="b"/>
            <a:pathLst>
              <a:path w="593089" h="522604">
                <a:moveTo>
                  <a:pt x="296711" y="0"/>
                </a:moveTo>
                <a:lnTo>
                  <a:pt x="283309" y="3479"/>
                </a:lnTo>
                <a:lnTo>
                  <a:pt x="273000" y="13916"/>
                </a:lnTo>
                <a:lnTo>
                  <a:pt x="3586" y="481240"/>
                </a:lnTo>
                <a:lnTo>
                  <a:pt x="0" y="495512"/>
                </a:lnTo>
                <a:lnTo>
                  <a:pt x="3758" y="508817"/>
                </a:lnTo>
                <a:lnTo>
                  <a:pt x="13444" y="518642"/>
                </a:lnTo>
                <a:lnTo>
                  <a:pt x="27641" y="522476"/>
                </a:lnTo>
                <a:lnTo>
                  <a:pt x="565093" y="522476"/>
                </a:lnTo>
                <a:lnTo>
                  <a:pt x="579290" y="518642"/>
                </a:lnTo>
                <a:lnTo>
                  <a:pt x="588976" y="508817"/>
                </a:lnTo>
                <a:lnTo>
                  <a:pt x="592734" y="495512"/>
                </a:lnTo>
                <a:lnTo>
                  <a:pt x="589148" y="481241"/>
                </a:lnTo>
                <a:lnTo>
                  <a:pt x="577687" y="461311"/>
                </a:lnTo>
                <a:lnTo>
                  <a:pt x="251008" y="461311"/>
                </a:lnTo>
                <a:lnTo>
                  <a:pt x="290182" y="302558"/>
                </a:lnTo>
                <a:lnTo>
                  <a:pt x="233826" y="302558"/>
                </a:lnTo>
                <a:lnTo>
                  <a:pt x="261317" y="130747"/>
                </a:lnTo>
                <a:lnTo>
                  <a:pt x="387604" y="130747"/>
                </a:lnTo>
                <a:lnTo>
                  <a:pt x="320422" y="13916"/>
                </a:lnTo>
                <a:lnTo>
                  <a:pt x="310113" y="3479"/>
                </a:lnTo>
                <a:lnTo>
                  <a:pt x="296711" y="0"/>
                </a:lnTo>
                <a:close/>
              </a:path>
              <a:path w="593089" h="522604">
                <a:moveTo>
                  <a:pt x="387604" y="130747"/>
                </a:moveTo>
                <a:lnTo>
                  <a:pt x="343790" y="130747"/>
                </a:lnTo>
                <a:lnTo>
                  <a:pt x="307364" y="261323"/>
                </a:lnTo>
                <a:lnTo>
                  <a:pt x="365095" y="261323"/>
                </a:lnTo>
                <a:lnTo>
                  <a:pt x="251008" y="461311"/>
                </a:lnTo>
                <a:lnTo>
                  <a:pt x="577687" y="461311"/>
                </a:lnTo>
                <a:lnTo>
                  <a:pt x="387604" y="130747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 descr=""/>
          <p:cNvSpPr txBox="1"/>
          <p:nvPr/>
        </p:nvSpPr>
        <p:spPr>
          <a:xfrm>
            <a:off x="5647054" y="4519231"/>
            <a:ext cx="1232535" cy="5105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 spc="-10">
                <a:latin typeface="Segoe UI Emoji"/>
                <a:cs typeface="Segoe UI Emoji"/>
              </a:rPr>
              <a:t>Low</a:t>
            </a:r>
            <a:r>
              <a:rPr dirty="0" sz="1050" spc="-40">
                <a:latin typeface="Segoe UI Emoji"/>
                <a:cs typeface="Segoe UI Emoji"/>
              </a:rPr>
              <a:t> </a:t>
            </a:r>
            <a:r>
              <a:rPr dirty="0" sz="1050" spc="-30">
                <a:latin typeface="Segoe UI Emoji"/>
                <a:cs typeface="Segoe UI Emoji"/>
              </a:rPr>
              <a:t>upfront</a:t>
            </a:r>
            <a:r>
              <a:rPr dirty="0" sz="1050" spc="-75">
                <a:latin typeface="Segoe UI Emoji"/>
                <a:cs typeface="Segoe UI Emoji"/>
              </a:rPr>
              <a:t> </a:t>
            </a:r>
            <a:r>
              <a:rPr dirty="0" sz="1050">
                <a:latin typeface="Segoe UI Emoji"/>
                <a:cs typeface="Segoe UI Emoji"/>
              </a:rPr>
              <a:t>EV</a:t>
            </a:r>
            <a:r>
              <a:rPr dirty="0" sz="1050" spc="-45">
                <a:latin typeface="Segoe UI Emoji"/>
                <a:cs typeface="Segoe UI Emoji"/>
              </a:rPr>
              <a:t> </a:t>
            </a:r>
            <a:r>
              <a:rPr dirty="0" sz="1050" spc="-20">
                <a:latin typeface="Segoe UI Emoji"/>
                <a:cs typeface="Segoe UI Emoji"/>
              </a:rPr>
              <a:t>costs</a:t>
            </a:r>
            <a:endParaRPr sz="1050">
              <a:latin typeface="Segoe UI Emoji"/>
              <a:cs typeface="Segoe UI Emoji"/>
            </a:endParaRPr>
          </a:p>
          <a:p>
            <a:pPr marL="27940">
              <a:lnSpc>
                <a:spcPct val="100000"/>
              </a:lnSpc>
              <a:spcBef>
                <a:spcPts val="20"/>
              </a:spcBef>
            </a:pPr>
            <a:r>
              <a:rPr dirty="0" sz="1050" spc="-165">
                <a:latin typeface="Segoe UI Emoji"/>
                <a:cs typeface="Segoe UI Emoji"/>
              </a:rPr>
              <a:t>+</a:t>
            </a:r>
            <a:r>
              <a:rPr dirty="0" sz="1050" spc="-100">
                <a:latin typeface="Segoe UI Emoji"/>
                <a:cs typeface="Segoe UI Emoji"/>
              </a:rPr>
              <a:t> </a:t>
            </a:r>
            <a:r>
              <a:rPr dirty="0" sz="1050" spc="-10">
                <a:latin typeface="Segoe UI Emoji"/>
                <a:cs typeface="Segoe UI Emoji"/>
              </a:rPr>
              <a:t>Recurring</a:t>
            </a:r>
            <a:r>
              <a:rPr dirty="0" sz="1050" spc="-114">
                <a:latin typeface="Segoe UI Emoji"/>
                <a:cs typeface="Segoe UI Emoji"/>
              </a:rPr>
              <a:t> </a:t>
            </a:r>
            <a:r>
              <a:rPr dirty="0" sz="1050" spc="-10">
                <a:latin typeface="Segoe UI Emoji"/>
                <a:cs typeface="Segoe UI Emoji"/>
              </a:rPr>
              <a:t>Revenue</a:t>
            </a:r>
            <a:endParaRPr sz="1050">
              <a:latin typeface="Segoe UI Emoji"/>
              <a:cs typeface="Segoe UI Emoji"/>
            </a:endParaRPr>
          </a:p>
          <a:p>
            <a:pPr marL="26034">
              <a:lnSpc>
                <a:spcPct val="100000"/>
              </a:lnSpc>
              <a:spcBef>
                <a:spcPts val="15"/>
              </a:spcBef>
            </a:pPr>
            <a:r>
              <a:rPr dirty="0" sz="1050" spc="-20">
                <a:latin typeface="Segoe UI Emoji"/>
                <a:cs typeface="Segoe UI Emoji"/>
              </a:rPr>
              <a:t>from</a:t>
            </a:r>
            <a:r>
              <a:rPr dirty="0" sz="1050" spc="-125">
                <a:latin typeface="Segoe UI Emoji"/>
                <a:cs typeface="Segoe UI Emoji"/>
              </a:rPr>
              <a:t> </a:t>
            </a:r>
            <a:r>
              <a:rPr dirty="0" sz="1050" spc="-10">
                <a:latin typeface="Segoe UI Emoji"/>
                <a:cs typeface="Segoe UI Emoji"/>
              </a:rPr>
              <a:t>Battery</a:t>
            </a:r>
            <a:r>
              <a:rPr dirty="0" sz="1050" spc="10">
                <a:latin typeface="Segoe UI Emoji"/>
                <a:cs typeface="Segoe UI Emoji"/>
              </a:rPr>
              <a:t> </a:t>
            </a:r>
            <a:r>
              <a:rPr dirty="0" sz="1050" spc="-10">
                <a:latin typeface="Segoe UI Emoji"/>
                <a:cs typeface="Segoe UI Emoji"/>
              </a:rPr>
              <a:t>Leasing</a:t>
            </a:r>
            <a:endParaRPr sz="1050">
              <a:latin typeface="Segoe UI Emoji"/>
              <a:cs typeface="Segoe UI Emoji"/>
            </a:endParaRPr>
          </a:p>
        </p:txBody>
      </p:sp>
      <p:sp>
        <p:nvSpPr>
          <p:cNvPr id="38" name="object 38" descr=""/>
          <p:cNvSpPr txBox="1"/>
          <p:nvPr/>
        </p:nvSpPr>
        <p:spPr>
          <a:xfrm>
            <a:off x="7091044" y="4539297"/>
            <a:ext cx="1231265" cy="510540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algn="ctr" marL="12065" marR="5080">
              <a:lnSpc>
                <a:spcPct val="101400"/>
              </a:lnSpc>
              <a:spcBef>
                <a:spcPts val="85"/>
              </a:spcBef>
            </a:pPr>
            <a:r>
              <a:rPr dirty="0" sz="1050">
                <a:latin typeface="Segoe UI Emoji"/>
                <a:cs typeface="Segoe UI Emoji"/>
              </a:rPr>
              <a:t>Custom</a:t>
            </a:r>
            <a:r>
              <a:rPr dirty="0" sz="1050" spc="-65">
                <a:latin typeface="Segoe UI Emoji"/>
                <a:cs typeface="Segoe UI Emoji"/>
              </a:rPr>
              <a:t> </a:t>
            </a:r>
            <a:r>
              <a:rPr dirty="0" sz="1050" spc="-10">
                <a:latin typeface="Segoe UI Emoji"/>
                <a:cs typeface="Segoe UI Emoji"/>
              </a:rPr>
              <a:t>subscription </a:t>
            </a:r>
            <a:r>
              <a:rPr dirty="0" sz="1050">
                <a:latin typeface="Segoe UI Emoji"/>
                <a:cs typeface="Segoe UI Emoji"/>
              </a:rPr>
              <a:t>models</a:t>
            </a:r>
            <a:r>
              <a:rPr dirty="0" sz="1050" spc="-100">
                <a:latin typeface="Segoe UI Emoji"/>
                <a:cs typeface="Segoe UI Emoji"/>
              </a:rPr>
              <a:t> </a:t>
            </a:r>
            <a:r>
              <a:rPr dirty="0" sz="1050" spc="-10">
                <a:latin typeface="Segoe UI Emoji"/>
                <a:cs typeface="Segoe UI Emoji"/>
              </a:rPr>
              <a:t>boosting demand</a:t>
            </a:r>
            <a:endParaRPr sz="1050">
              <a:latin typeface="Segoe UI Emoji"/>
              <a:cs typeface="Segoe UI Emoji"/>
            </a:endParaRPr>
          </a:p>
        </p:txBody>
      </p:sp>
      <p:sp>
        <p:nvSpPr>
          <p:cNvPr id="39" name="object 39" descr=""/>
          <p:cNvSpPr/>
          <p:nvPr/>
        </p:nvSpPr>
        <p:spPr>
          <a:xfrm>
            <a:off x="8420100" y="3409950"/>
            <a:ext cx="0" cy="1703070"/>
          </a:xfrm>
          <a:custGeom>
            <a:avLst/>
            <a:gdLst/>
            <a:ahLst/>
            <a:cxnLst/>
            <a:rect l="l" t="t" r="r" b="b"/>
            <a:pathLst>
              <a:path w="0" h="1703070">
                <a:moveTo>
                  <a:pt x="0" y="0"/>
                </a:moveTo>
                <a:lnTo>
                  <a:pt x="0" y="1702562"/>
                </a:lnTo>
              </a:path>
            </a:pathLst>
          </a:custGeom>
          <a:ln w="1905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 descr=""/>
          <p:cNvSpPr txBox="1"/>
          <p:nvPr/>
        </p:nvSpPr>
        <p:spPr>
          <a:xfrm>
            <a:off x="8534400" y="3409950"/>
            <a:ext cx="2847975" cy="361950"/>
          </a:xfrm>
          <a:prstGeom prst="rect">
            <a:avLst/>
          </a:prstGeom>
          <a:ln w="19050">
            <a:solidFill>
              <a:srgbClr val="4EA72D"/>
            </a:solidFill>
          </a:ln>
        </p:spPr>
        <p:txBody>
          <a:bodyPr wrap="square" lIns="0" tIns="86995" rIns="0" bIns="0" rtlCol="0" vert="horz">
            <a:spAutoFit/>
          </a:bodyPr>
          <a:lstStyle/>
          <a:p>
            <a:pPr marL="93345">
              <a:lnSpc>
                <a:spcPct val="100000"/>
              </a:lnSpc>
              <a:spcBef>
                <a:spcPts val="685"/>
              </a:spcBef>
            </a:pPr>
            <a:r>
              <a:rPr dirty="0" sz="1200">
                <a:latin typeface="Segoe UI Emoji"/>
                <a:cs typeface="Segoe UI Emoji"/>
              </a:rPr>
              <a:t>Ferrari's</a:t>
            </a:r>
            <a:r>
              <a:rPr dirty="0" sz="1200" spc="-10">
                <a:latin typeface="Segoe UI Emoji"/>
                <a:cs typeface="Segoe UI Emoji"/>
              </a:rPr>
              <a:t> Expansion</a:t>
            </a:r>
            <a:r>
              <a:rPr dirty="0" sz="1200" spc="-90">
                <a:latin typeface="Segoe UI Emoji"/>
                <a:cs typeface="Segoe UI Emoji"/>
              </a:rPr>
              <a:t> </a:t>
            </a:r>
            <a:r>
              <a:rPr dirty="0" sz="1200" spc="-25">
                <a:latin typeface="Segoe UI Emoji"/>
                <a:cs typeface="Segoe UI Emoji"/>
              </a:rPr>
              <a:t>into</a:t>
            </a:r>
            <a:r>
              <a:rPr dirty="0" sz="1200" spc="-90">
                <a:latin typeface="Segoe UI Emoji"/>
                <a:cs typeface="Segoe UI Emoji"/>
              </a:rPr>
              <a:t> </a:t>
            </a:r>
            <a:r>
              <a:rPr dirty="0" sz="1200" spc="-25">
                <a:latin typeface="Segoe UI Emoji"/>
                <a:cs typeface="Segoe UI Emoji"/>
              </a:rPr>
              <a:t>Energy</a:t>
            </a:r>
            <a:r>
              <a:rPr dirty="0" sz="1200" spc="-120">
                <a:latin typeface="Segoe UI Emoji"/>
                <a:cs typeface="Segoe UI Emoji"/>
              </a:rPr>
              <a:t> </a:t>
            </a:r>
            <a:r>
              <a:rPr dirty="0" sz="1200" spc="-10">
                <a:latin typeface="Segoe UI Emoji"/>
                <a:cs typeface="Segoe UI Emoji"/>
              </a:rPr>
              <a:t>Solutions</a:t>
            </a:r>
            <a:endParaRPr sz="1200">
              <a:latin typeface="Segoe UI Emoji"/>
              <a:cs typeface="Segoe UI Emoji"/>
            </a:endParaRPr>
          </a:p>
        </p:txBody>
      </p:sp>
      <p:grpSp>
        <p:nvGrpSpPr>
          <p:cNvPr id="41" name="object 41" descr=""/>
          <p:cNvGrpSpPr/>
          <p:nvPr/>
        </p:nvGrpSpPr>
        <p:grpSpPr>
          <a:xfrm>
            <a:off x="8638193" y="3816638"/>
            <a:ext cx="370840" cy="340995"/>
            <a:chOff x="8638193" y="3816638"/>
            <a:chExt cx="370840" cy="340995"/>
          </a:xfrm>
        </p:grpSpPr>
        <p:sp>
          <p:nvSpPr>
            <p:cNvPr id="42" name="object 42" descr=""/>
            <p:cNvSpPr/>
            <p:nvPr/>
          </p:nvSpPr>
          <p:spPr>
            <a:xfrm>
              <a:off x="8638193" y="3853366"/>
              <a:ext cx="354965" cy="185420"/>
            </a:xfrm>
            <a:custGeom>
              <a:avLst/>
              <a:gdLst/>
              <a:ahLst/>
              <a:cxnLst/>
              <a:rect l="l" t="t" r="r" b="b"/>
              <a:pathLst>
                <a:path w="354965" h="185420">
                  <a:moveTo>
                    <a:pt x="177306" y="0"/>
                  </a:moveTo>
                  <a:lnTo>
                    <a:pt x="0" y="168668"/>
                  </a:lnTo>
                  <a:lnTo>
                    <a:pt x="19167" y="185048"/>
                  </a:lnTo>
                  <a:lnTo>
                    <a:pt x="177306" y="34831"/>
                  </a:lnTo>
                  <a:lnTo>
                    <a:pt x="335457" y="185048"/>
                  </a:lnTo>
                  <a:lnTo>
                    <a:pt x="354630" y="168668"/>
                  </a:lnTo>
                  <a:lnTo>
                    <a:pt x="177306" y="0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3" name="object 43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688850" y="3816638"/>
              <a:ext cx="319594" cy="340686"/>
            </a:xfrm>
            <a:prstGeom prst="rect">
              <a:avLst/>
            </a:prstGeom>
          </p:spPr>
        </p:pic>
      </p:grpSp>
      <p:sp>
        <p:nvSpPr>
          <p:cNvPr id="44" name="object 44" descr=""/>
          <p:cNvSpPr txBox="1"/>
          <p:nvPr/>
        </p:nvSpPr>
        <p:spPr>
          <a:xfrm>
            <a:off x="9273793" y="3804348"/>
            <a:ext cx="2104390" cy="1311275"/>
          </a:xfrm>
          <a:prstGeom prst="rect">
            <a:avLst/>
          </a:prstGeom>
        </p:spPr>
        <p:txBody>
          <a:bodyPr wrap="square" lIns="0" tIns="19685" rIns="0" bIns="0" rtlCol="0" vert="horz">
            <a:spAutoFit/>
          </a:bodyPr>
          <a:lstStyle/>
          <a:p>
            <a:pPr marL="297180" marR="273685" indent="-124460">
              <a:lnSpc>
                <a:spcPts val="1430"/>
              </a:lnSpc>
              <a:spcBef>
                <a:spcPts val="155"/>
              </a:spcBef>
            </a:pPr>
            <a:r>
              <a:rPr dirty="0" sz="1200" spc="-20">
                <a:latin typeface="Segoe UI Emoji"/>
                <a:cs typeface="Segoe UI Emoji"/>
              </a:rPr>
              <a:t>Branded</a:t>
            </a:r>
            <a:r>
              <a:rPr dirty="0" sz="1200" spc="-5">
                <a:latin typeface="Segoe UI Emoji"/>
                <a:cs typeface="Segoe UI Emoji"/>
              </a:rPr>
              <a:t> </a:t>
            </a:r>
            <a:r>
              <a:rPr dirty="0" sz="1200" spc="-25">
                <a:latin typeface="Segoe UI Emoji"/>
                <a:cs typeface="Segoe UI Emoji"/>
              </a:rPr>
              <a:t>Home</a:t>
            </a:r>
            <a:r>
              <a:rPr dirty="0" sz="1200" spc="-120">
                <a:latin typeface="Segoe UI Emoji"/>
                <a:cs typeface="Segoe UI Emoji"/>
              </a:rPr>
              <a:t> </a:t>
            </a:r>
            <a:r>
              <a:rPr dirty="0" sz="1200" spc="-35">
                <a:latin typeface="Segoe UI Emoji"/>
                <a:cs typeface="Segoe UI Emoji"/>
              </a:rPr>
              <a:t>Storage</a:t>
            </a:r>
            <a:r>
              <a:rPr dirty="0" sz="1200" spc="-40">
                <a:latin typeface="Segoe UI Emoji"/>
                <a:cs typeface="Segoe UI Emoji"/>
              </a:rPr>
              <a:t> </a:t>
            </a:r>
            <a:r>
              <a:rPr dirty="0" sz="1200" spc="-50">
                <a:latin typeface="Segoe UI Emoji"/>
                <a:cs typeface="Segoe UI Emoji"/>
              </a:rPr>
              <a:t>C </a:t>
            </a:r>
            <a:r>
              <a:rPr dirty="0" sz="1200" spc="-25">
                <a:latin typeface="Segoe UI Emoji"/>
                <a:cs typeface="Segoe UI Emoji"/>
              </a:rPr>
              <a:t>Solar-</a:t>
            </a:r>
            <a:r>
              <a:rPr dirty="0" sz="1200" spc="-20">
                <a:latin typeface="Segoe UI Emoji"/>
                <a:cs typeface="Segoe UI Emoji"/>
              </a:rPr>
              <a:t>linked </a:t>
            </a:r>
            <a:r>
              <a:rPr dirty="0" sz="1200" spc="-10">
                <a:latin typeface="Segoe UI Emoji"/>
                <a:cs typeface="Segoe UI Emoji"/>
              </a:rPr>
              <a:t>Charging</a:t>
            </a:r>
            <a:endParaRPr sz="1200">
              <a:latin typeface="Segoe UI Emoji"/>
              <a:cs typeface="Segoe UI Emoji"/>
            </a:endParaRPr>
          </a:p>
          <a:p>
            <a:pPr marL="74930">
              <a:lnSpc>
                <a:spcPts val="1430"/>
              </a:lnSpc>
              <a:spcBef>
                <a:spcPts val="855"/>
              </a:spcBef>
            </a:pPr>
            <a:r>
              <a:rPr dirty="0" sz="1200" spc="-10">
                <a:latin typeface="Segoe UI Emoji"/>
                <a:cs typeface="Segoe UI Emoji"/>
              </a:rPr>
              <a:t>Ferrari</a:t>
            </a:r>
            <a:r>
              <a:rPr dirty="0" sz="1200" spc="-60">
                <a:latin typeface="Segoe UI Emoji"/>
                <a:cs typeface="Segoe UI Emoji"/>
              </a:rPr>
              <a:t> </a:t>
            </a:r>
            <a:r>
              <a:rPr dirty="0" sz="1200" spc="-30">
                <a:latin typeface="Segoe UI Emoji"/>
                <a:cs typeface="Segoe UI Emoji"/>
              </a:rPr>
              <a:t>Energy</a:t>
            </a:r>
            <a:r>
              <a:rPr dirty="0" sz="1200">
                <a:latin typeface="Segoe UI Emoji"/>
                <a:cs typeface="Segoe UI Emoji"/>
              </a:rPr>
              <a:t> </a:t>
            </a:r>
            <a:r>
              <a:rPr dirty="0" sz="1200" spc="-20">
                <a:latin typeface="Segoe UI Emoji"/>
                <a:cs typeface="Segoe UI Emoji"/>
              </a:rPr>
              <a:t>Network:</a:t>
            </a:r>
            <a:r>
              <a:rPr dirty="0" sz="1200" spc="-30">
                <a:latin typeface="Segoe UI Emoji"/>
                <a:cs typeface="Segoe UI Emoji"/>
              </a:rPr>
              <a:t> </a:t>
            </a:r>
            <a:r>
              <a:rPr dirty="0" sz="1200" spc="-20">
                <a:latin typeface="Segoe UI Emoji"/>
                <a:cs typeface="Segoe UI Emoji"/>
              </a:rPr>
              <a:t>App-</a:t>
            </a:r>
            <a:endParaRPr sz="1200">
              <a:latin typeface="Segoe UI Emoji"/>
              <a:cs typeface="Segoe UI Emoji"/>
            </a:endParaRPr>
          </a:p>
          <a:p>
            <a:pPr marL="54610">
              <a:lnSpc>
                <a:spcPts val="1435"/>
              </a:lnSpc>
            </a:pPr>
            <a:r>
              <a:rPr dirty="0" sz="1200" spc="-20">
                <a:latin typeface="Segoe UI Emoji"/>
                <a:cs typeface="Segoe UI Emoji"/>
              </a:rPr>
              <a:t>controlled</a:t>
            </a:r>
            <a:r>
              <a:rPr dirty="0" sz="1200" spc="-25">
                <a:latin typeface="Segoe UI Emoji"/>
                <a:cs typeface="Segoe UI Emoji"/>
              </a:rPr>
              <a:t> </a:t>
            </a:r>
            <a:r>
              <a:rPr dirty="0" sz="1200" spc="-35">
                <a:latin typeface="Segoe UI Emoji"/>
                <a:cs typeface="Segoe UI Emoji"/>
              </a:rPr>
              <a:t>charging</a:t>
            </a:r>
            <a:r>
              <a:rPr dirty="0" sz="1200" spc="5">
                <a:latin typeface="Segoe UI Emoji"/>
                <a:cs typeface="Segoe UI Emoji"/>
              </a:rPr>
              <a:t> </a:t>
            </a:r>
            <a:r>
              <a:rPr dirty="0" sz="1200" spc="-10">
                <a:latin typeface="Segoe UI Emoji"/>
                <a:cs typeface="Segoe UI Emoji"/>
              </a:rPr>
              <a:t>solutions</a:t>
            </a:r>
            <a:endParaRPr sz="1200">
              <a:latin typeface="Segoe UI Emoji"/>
              <a:cs typeface="Segoe UI Emoji"/>
            </a:endParaRPr>
          </a:p>
          <a:p>
            <a:pPr marL="313055" marR="5080" indent="-300990">
              <a:lnSpc>
                <a:spcPts val="1430"/>
              </a:lnSpc>
              <a:spcBef>
                <a:spcPts val="675"/>
              </a:spcBef>
            </a:pPr>
            <a:r>
              <a:rPr dirty="0" sz="1200">
                <a:latin typeface="Segoe UI Emoji"/>
                <a:cs typeface="Segoe UI Emoji"/>
              </a:rPr>
              <a:t>Enhanced</a:t>
            </a:r>
            <a:r>
              <a:rPr dirty="0" sz="1200" spc="-75">
                <a:latin typeface="Segoe UI Emoji"/>
                <a:cs typeface="Segoe UI Emoji"/>
              </a:rPr>
              <a:t> </a:t>
            </a:r>
            <a:r>
              <a:rPr dirty="0" sz="1200">
                <a:latin typeface="Segoe UI Emoji"/>
                <a:cs typeface="Segoe UI Emoji"/>
              </a:rPr>
              <a:t>customer</a:t>
            </a:r>
            <a:r>
              <a:rPr dirty="0" sz="1200" spc="-25">
                <a:latin typeface="Segoe UI Emoji"/>
                <a:cs typeface="Segoe UI Emoji"/>
              </a:rPr>
              <a:t> </a:t>
            </a:r>
            <a:r>
              <a:rPr dirty="0" sz="1200" spc="-10">
                <a:latin typeface="Segoe UI Emoji"/>
                <a:cs typeface="Segoe UI Emoji"/>
              </a:rPr>
              <a:t>experience with</a:t>
            </a:r>
            <a:r>
              <a:rPr dirty="0" sz="1200" spc="-65">
                <a:latin typeface="Segoe UI Emoji"/>
                <a:cs typeface="Segoe UI Emoji"/>
              </a:rPr>
              <a:t> </a:t>
            </a:r>
            <a:r>
              <a:rPr dirty="0" sz="1200" spc="-20">
                <a:latin typeface="Segoe UI Emoji"/>
                <a:cs typeface="Segoe UI Emoji"/>
              </a:rPr>
              <a:t>Ferrari</a:t>
            </a:r>
            <a:r>
              <a:rPr dirty="0" sz="1200" spc="-65">
                <a:latin typeface="Segoe UI Emoji"/>
                <a:cs typeface="Segoe UI Emoji"/>
              </a:rPr>
              <a:t> </a:t>
            </a:r>
            <a:r>
              <a:rPr dirty="0" sz="1200" spc="-10">
                <a:latin typeface="Segoe UI Emoji"/>
                <a:cs typeface="Segoe UI Emoji"/>
              </a:rPr>
              <a:t>ecosystem</a:t>
            </a:r>
            <a:endParaRPr sz="1200">
              <a:latin typeface="Segoe UI Emoji"/>
              <a:cs typeface="Segoe UI Emoji"/>
            </a:endParaRPr>
          </a:p>
        </p:txBody>
      </p:sp>
      <p:sp>
        <p:nvSpPr>
          <p:cNvPr id="45" name="object 45" descr=""/>
          <p:cNvSpPr/>
          <p:nvPr/>
        </p:nvSpPr>
        <p:spPr>
          <a:xfrm>
            <a:off x="8714158" y="4304926"/>
            <a:ext cx="203200" cy="363220"/>
          </a:xfrm>
          <a:custGeom>
            <a:avLst/>
            <a:gdLst/>
            <a:ahLst/>
            <a:cxnLst/>
            <a:rect l="l" t="t" r="r" b="b"/>
            <a:pathLst>
              <a:path w="203200" h="363220">
                <a:moveTo>
                  <a:pt x="198849" y="0"/>
                </a:moveTo>
                <a:lnTo>
                  <a:pt x="3799" y="0"/>
                </a:lnTo>
                <a:lnTo>
                  <a:pt x="0" y="3711"/>
                </a:lnTo>
                <a:lnTo>
                  <a:pt x="0" y="359151"/>
                </a:lnTo>
                <a:lnTo>
                  <a:pt x="3800" y="362862"/>
                </a:lnTo>
                <a:lnTo>
                  <a:pt x="198849" y="362862"/>
                </a:lnTo>
                <a:lnTo>
                  <a:pt x="202649" y="359151"/>
                </a:lnTo>
                <a:lnTo>
                  <a:pt x="202649" y="313380"/>
                </a:lnTo>
                <a:lnTo>
                  <a:pt x="25331" y="313380"/>
                </a:lnTo>
                <a:lnTo>
                  <a:pt x="25331" y="49481"/>
                </a:lnTo>
                <a:lnTo>
                  <a:pt x="202649" y="49481"/>
                </a:lnTo>
                <a:lnTo>
                  <a:pt x="202649" y="32987"/>
                </a:lnTo>
                <a:lnTo>
                  <a:pt x="79793" y="32987"/>
                </a:lnTo>
                <a:lnTo>
                  <a:pt x="75993" y="29276"/>
                </a:lnTo>
                <a:lnTo>
                  <a:pt x="75993" y="20204"/>
                </a:lnTo>
                <a:lnTo>
                  <a:pt x="79793" y="16493"/>
                </a:lnTo>
                <a:lnTo>
                  <a:pt x="202648" y="16493"/>
                </a:lnTo>
                <a:lnTo>
                  <a:pt x="202648" y="3711"/>
                </a:lnTo>
                <a:lnTo>
                  <a:pt x="198849" y="0"/>
                </a:lnTo>
                <a:close/>
              </a:path>
              <a:path w="203200" h="363220">
                <a:moveTo>
                  <a:pt x="202649" y="49481"/>
                </a:moveTo>
                <a:lnTo>
                  <a:pt x="177317" y="49481"/>
                </a:lnTo>
                <a:lnTo>
                  <a:pt x="177318" y="313380"/>
                </a:lnTo>
                <a:lnTo>
                  <a:pt x="202649" y="313380"/>
                </a:lnTo>
                <a:lnTo>
                  <a:pt x="202649" y="49481"/>
                </a:lnTo>
                <a:close/>
              </a:path>
              <a:path w="203200" h="363220">
                <a:moveTo>
                  <a:pt x="202648" y="16493"/>
                </a:moveTo>
                <a:lnTo>
                  <a:pt x="122855" y="16493"/>
                </a:lnTo>
                <a:lnTo>
                  <a:pt x="126655" y="20204"/>
                </a:lnTo>
                <a:lnTo>
                  <a:pt x="126655" y="29276"/>
                </a:lnTo>
                <a:lnTo>
                  <a:pt x="122855" y="32987"/>
                </a:lnTo>
                <a:lnTo>
                  <a:pt x="202649" y="32987"/>
                </a:lnTo>
                <a:lnTo>
                  <a:pt x="202648" y="16493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46" name="object 46" descr=""/>
          <p:cNvGrpSpPr/>
          <p:nvPr/>
        </p:nvGrpSpPr>
        <p:grpSpPr>
          <a:xfrm>
            <a:off x="8548673" y="4828038"/>
            <a:ext cx="533400" cy="187960"/>
            <a:chOff x="8548673" y="4828038"/>
            <a:chExt cx="533400" cy="187960"/>
          </a:xfrm>
        </p:grpSpPr>
        <p:pic>
          <p:nvPicPr>
            <p:cNvPr id="47" name="object 47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624356" y="4941620"/>
              <a:ext cx="75305" cy="74025"/>
            </a:xfrm>
            <a:prstGeom prst="rect">
              <a:avLst/>
            </a:prstGeom>
          </p:spPr>
        </p:pic>
        <p:sp>
          <p:nvSpPr>
            <p:cNvPr id="48" name="object 48" descr=""/>
            <p:cNvSpPr/>
            <p:nvPr/>
          </p:nvSpPr>
          <p:spPr>
            <a:xfrm>
              <a:off x="8548673" y="4828038"/>
              <a:ext cx="533400" cy="167640"/>
            </a:xfrm>
            <a:custGeom>
              <a:avLst/>
              <a:gdLst/>
              <a:ahLst/>
              <a:cxnLst/>
              <a:rect l="l" t="t" r="r" b="b"/>
              <a:pathLst>
                <a:path w="533400" h="167639">
                  <a:moveTo>
                    <a:pt x="273352" y="0"/>
                  </a:moveTo>
                  <a:lnTo>
                    <a:pt x="268803" y="1176"/>
                  </a:lnTo>
                  <a:lnTo>
                    <a:pt x="263088" y="8640"/>
                  </a:lnTo>
                  <a:lnTo>
                    <a:pt x="263991" y="14493"/>
                  </a:lnTo>
                  <a:lnTo>
                    <a:pt x="269143" y="18161"/>
                  </a:lnTo>
                  <a:lnTo>
                    <a:pt x="280811" y="24670"/>
                  </a:lnTo>
                  <a:lnTo>
                    <a:pt x="291793" y="31235"/>
                  </a:lnTo>
                  <a:lnTo>
                    <a:pt x="302586" y="38096"/>
                  </a:lnTo>
                  <a:lnTo>
                    <a:pt x="313183" y="45250"/>
                  </a:lnTo>
                  <a:lnTo>
                    <a:pt x="295087" y="45250"/>
                  </a:lnTo>
                  <a:lnTo>
                    <a:pt x="290012" y="50238"/>
                  </a:lnTo>
                  <a:lnTo>
                    <a:pt x="290012" y="56396"/>
                  </a:lnTo>
                  <a:lnTo>
                    <a:pt x="221705" y="56396"/>
                  </a:lnTo>
                  <a:lnTo>
                    <a:pt x="219009" y="56016"/>
                  </a:lnTo>
                  <a:lnTo>
                    <a:pt x="214707" y="55189"/>
                  </a:lnTo>
                  <a:lnTo>
                    <a:pt x="214707" y="34469"/>
                  </a:lnTo>
                  <a:lnTo>
                    <a:pt x="214831" y="28752"/>
                  </a:lnTo>
                  <a:lnTo>
                    <a:pt x="210776" y="23756"/>
                  </a:lnTo>
                  <a:lnTo>
                    <a:pt x="205068" y="22625"/>
                  </a:lnTo>
                  <a:lnTo>
                    <a:pt x="198758" y="21569"/>
                  </a:lnTo>
                  <a:lnTo>
                    <a:pt x="192772" y="25738"/>
                  </a:lnTo>
                  <a:lnTo>
                    <a:pt x="191536" y="33216"/>
                  </a:lnTo>
                  <a:lnTo>
                    <a:pt x="191536" y="50777"/>
                  </a:lnTo>
                  <a:lnTo>
                    <a:pt x="162573" y="45250"/>
                  </a:lnTo>
                  <a:lnTo>
                    <a:pt x="128102" y="39594"/>
                  </a:lnTo>
                  <a:lnTo>
                    <a:pt x="121027" y="39768"/>
                  </a:lnTo>
                  <a:lnTo>
                    <a:pt x="108222" y="42555"/>
                  </a:lnTo>
                  <a:lnTo>
                    <a:pt x="52574" y="60874"/>
                  </a:lnTo>
                  <a:lnTo>
                    <a:pt x="10680" y="79401"/>
                  </a:lnTo>
                  <a:lnTo>
                    <a:pt x="4075" y="108298"/>
                  </a:lnTo>
                  <a:lnTo>
                    <a:pt x="5101" y="124432"/>
                  </a:lnTo>
                  <a:lnTo>
                    <a:pt x="5954" y="131507"/>
                  </a:lnTo>
                  <a:lnTo>
                    <a:pt x="376" y="138416"/>
                  </a:lnTo>
                  <a:lnTo>
                    <a:pt x="38450" y="161054"/>
                  </a:lnTo>
                  <a:lnTo>
                    <a:pt x="59629" y="162188"/>
                  </a:lnTo>
                  <a:lnTo>
                    <a:pt x="58403" y="153629"/>
                  </a:lnTo>
                  <a:lnTo>
                    <a:pt x="58623" y="145047"/>
                  </a:lnTo>
                  <a:lnTo>
                    <a:pt x="75954" y="111051"/>
                  </a:lnTo>
                  <a:lnTo>
                    <a:pt x="114520" y="96494"/>
                  </a:lnTo>
                  <a:lnTo>
                    <a:pt x="135795" y="101160"/>
                  </a:lnTo>
                  <a:lnTo>
                    <a:pt x="166092" y="135079"/>
                  </a:lnTo>
                  <a:lnTo>
                    <a:pt x="168366" y="156167"/>
                  </a:lnTo>
                  <a:lnTo>
                    <a:pt x="167485" y="161710"/>
                  </a:lnTo>
                  <a:lnTo>
                    <a:pt x="165755" y="167017"/>
                  </a:lnTo>
                  <a:lnTo>
                    <a:pt x="373713" y="167017"/>
                  </a:lnTo>
                  <a:lnTo>
                    <a:pt x="377043" y="125713"/>
                  </a:lnTo>
                  <a:lnTo>
                    <a:pt x="409110" y="98822"/>
                  </a:lnTo>
                  <a:lnTo>
                    <a:pt x="430836" y="96368"/>
                  </a:lnTo>
                  <a:lnTo>
                    <a:pt x="451128" y="102095"/>
                  </a:lnTo>
                  <a:lnTo>
                    <a:pt x="478484" y="133618"/>
                  </a:lnTo>
                  <a:lnTo>
                    <a:pt x="481081" y="153452"/>
                  </a:lnTo>
                  <a:lnTo>
                    <a:pt x="480260" y="160123"/>
                  </a:lnTo>
                  <a:lnTo>
                    <a:pt x="533306" y="160123"/>
                  </a:lnTo>
                  <a:lnTo>
                    <a:pt x="533290" y="124006"/>
                  </a:lnTo>
                  <a:lnTo>
                    <a:pt x="530541" y="118494"/>
                  </a:lnTo>
                  <a:lnTo>
                    <a:pt x="525845" y="114903"/>
                  </a:lnTo>
                  <a:lnTo>
                    <a:pt x="523257" y="112982"/>
                  </a:lnTo>
                  <a:lnTo>
                    <a:pt x="520817" y="110886"/>
                  </a:lnTo>
                  <a:lnTo>
                    <a:pt x="518530" y="108639"/>
                  </a:lnTo>
                  <a:lnTo>
                    <a:pt x="511207" y="100640"/>
                  </a:lnTo>
                  <a:lnTo>
                    <a:pt x="502295" y="91846"/>
                  </a:lnTo>
                  <a:lnTo>
                    <a:pt x="447867" y="65214"/>
                  </a:lnTo>
                  <a:lnTo>
                    <a:pt x="387524" y="54190"/>
                  </a:lnTo>
                  <a:lnTo>
                    <a:pt x="376903" y="53139"/>
                  </a:lnTo>
                  <a:lnTo>
                    <a:pt x="352708" y="38955"/>
                  </a:lnTo>
                  <a:lnTo>
                    <a:pt x="328021" y="25635"/>
                  </a:lnTo>
                  <a:lnTo>
                    <a:pt x="302866" y="13192"/>
                  </a:lnTo>
                  <a:lnTo>
                    <a:pt x="277268" y="1639"/>
                  </a:lnTo>
                  <a:lnTo>
                    <a:pt x="273352" y="0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9" name="object 49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937162" y="4941620"/>
              <a:ext cx="75305" cy="74025"/>
            </a:xfrm>
            <a:prstGeom prst="rect">
              <a:avLst/>
            </a:prstGeom>
          </p:spPr>
        </p:pic>
      </p:grpSp>
      <p:sp>
        <p:nvSpPr>
          <p:cNvPr id="50" name="object 50" descr=""/>
          <p:cNvSpPr txBox="1"/>
          <p:nvPr/>
        </p:nvSpPr>
        <p:spPr>
          <a:xfrm>
            <a:off x="447675" y="5391150"/>
            <a:ext cx="10953750" cy="590550"/>
          </a:xfrm>
          <a:prstGeom prst="rect">
            <a:avLst/>
          </a:prstGeom>
          <a:solidFill>
            <a:srgbClr val="00AF50"/>
          </a:solidFill>
          <a:ln w="19050">
            <a:solidFill>
              <a:srgbClr val="CF152C"/>
            </a:solidFill>
          </a:ln>
        </p:spPr>
        <p:txBody>
          <a:bodyPr wrap="square" lIns="0" tIns="118745" rIns="0" bIns="0" rtlCol="0" vert="horz">
            <a:spAutoFit/>
          </a:bodyPr>
          <a:lstStyle/>
          <a:p>
            <a:pPr marL="1482090" marR="195580" indent="-1281430">
              <a:lnSpc>
                <a:spcPts val="1430"/>
              </a:lnSpc>
              <a:spcBef>
                <a:spcPts val="935"/>
              </a:spcBef>
            </a:pPr>
            <a:r>
              <a:rPr dirty="0" sz="1200">
                <a:latin typeface="Segoe UI Emoji"/>
                <a:cs typeface="Segoe UI Emoji"/>
              </a:rPr>
              <a:t>SK</a:t>
            </a:r>
            <a:r>
              <a:rPr dirty="0" sz="1200" spc="10">
                <a:latin typeface="Segoe UI Emoji"/>
                <a:cs typeface="Segoe UI Emoji"/>
              </a:rPr>
              <a:t> </a:t>
            </a:r>
            <a:r>
              <a:rPr dirty="0" sz="1200" spc="-30">
                <a:latin typeface="Segoe UI Emoji"/>
                <a:cs typeface="Segoe UI Emoji"/>
              </a:rPr>
              <a:t>On’s</a:t>
            </a:r>
            <a:r>
              <a:rPr dirty="0" sz="1200" spc="-35">
                <a:latin typeface="Segoe UI Emoji"/>
                <a:cs typeface="Segoe UI Emoji"/>
              </a:rPr>
              <a:t> </a:t>
            </a:r>
            <a:r>
              <a:rPr dirty="0" sz="1200">
                <a:latin typeface="Segoe UI Emoji"/>
                <a:cs typeface="Segoe UI Emoji"/>
              </a:rPr>
              <a:t>business</a:t>
            </a:r>
            <a:r>
              <a:rPr dirty="0" sz="1200" spc="-40">
                <a:latin typeface="Segoe UI Emoji"/>
                <a:cs typeface="Segoe UI Emoji"/>
              </a:rPr>
              <a:t> </a:t>
            </a:r>
            <a:r>
              <a:rPr dirty="0" sz="1200" spc="-20">
                <a:latin typeface="Segoe UI Emoji"/>
                <a:cs typeface="Segoe UI Emoji"/>
              </a:rPr>
              <a:t>model</a:t>
            </a:r>
            <a:r>
              <a:rPr dirty="0" sz="1200" spc="-45">
                <a:latin typeface="Segoe UI Emoji"/>
                <a:cs typeface="Segoe UI Emoji"/>
              </a:rPr>
              <a:t> </a:t>
            </a:r>
            <a:r>
              <a:rPr dirty="0" sz="1200" spc="-80" b="1">
                <a:latin typeface="Tahoma"/>
                <a:cs typeface="Tahoma"/>
              </a:rPr>
              <a:t>integrates</a:t>
            </a:r>
            <a:r>
              <a:rPr dirty="0" sz="1200" spc="-15" b="1">
                <a:latin typeface="Tahoma"/>
                <a:cs typeface="Tahoma"/>
              </a:rPr>
              <a:t> </a:t>
            </a:r>
            <a:r>
              <a:rPr dirty="0" sz="1200" spc="-65" b="1">
                <a:latin typeface="Tahoma"/>
                <a:cs typeface="Tahoma"/>
              </a:rPr>
              <a:t>well</a:t>
            </a:r>
            <a:r>
              <a:rPr dirty="0" sz="1200" spc="-125" b="1">
                <a:latin typeface="Tahoma"/>
                <a:cs typeface="Tahoma"/>
              </a:rPr>
              <a:t> </a:t>
            </a:r>
            <a:r>
              <a:rPr dirty="0" sz="1200" spc="-10">
                <a:latin typeface="Segoe UI Emoji"/>
                <a:cs typeface="Segoe UI Emoji"/>
              </a:rPr>
              <a:t>with</a:t>
            </a:r>
            <a:r>
              <a:rPr dirty="0" sz="1200" spc="-50">
                <a:latin typeface="Segoe UI Emoji"/>
                <a:cs typeface="Segoe UI Emoji"/>
              </a:rPr>
              <a:t> </a:t>
            </a:r>
            <a:r>
              <a:rPr dirty="0" sz="1200" spc="-10">
                <a:latin typeface="Segoe UI Emoji"/>
                <a:cs typeface="Segoe UI Emoji"/>
              </a:rPr>
              <a:t>Ferrari’s</a:t>
            </a:r>
            <a:r>
              <a:rPr dirty="0" sz="1200" spc="-40">
                <a:latin typeface="Segoe UI Emoji"/>
                <a:cs typeface="Segoe UI Emoji"/>
              </a:rPr>
              <a:t> </a:t>
            </a:r>
            <a:r>
              <a:rPr dirty="0" sz="1200">
                <a:latin typeface="Segoe UI Emoji"/>
                <a:cs typeface="Segoe UI Emoji"/>
              </a:rPr>
              <a:t>vision.</a:t>
            </a:r>
            <a:r>
              <a:rPr dirty="0" sz="1200" spc="-114">
                <a:latin typeface="Segoe UI Emoji"/>
                <a:cs typeface="Segoe UI Emoji"/>
              </a:rPr>
              <a:t> </a:t>
            </a:r>
            <a:r>
              <a:rPr dirty="0" sz="1200" spc="-20">
                <a:latin typeface="Segoe UI Emoji"/>
                <a:cs typeface="Segoe UI Emoji"/>
              </a:rPr>
              <a:t>With</a:t>
            </a:r>
            <a:r>
              <a:rPr dirty="0" sz="1200" spc="-65">
                <a:latin typeface="Segoe UI Emoji"/>
                <a:cs typeface="Segoe UI Emoji"/>
              </a:rPr>
              <a:t> </a:t>
            </a:r>
            <a:r>
              <a:rPr dirty="0" sz="1200" spc="-75" b="1">
                <a:latin typeface="Tahoma"/>
                <a:cs typeface="Tahoma"/>
              </a:rPr>
              <a:t>undervalued</a:t>
            </a:r>
            <a:r>
              <a:rPr dirty="0" sz="1200" spc="-30" b="1">
                <a:latin typeface="Tahoma"/>
                <a:cs typeface="Tahoma"/>
              </a:rPr>
              <a:t> </a:t>
            </a:r>
            <a:r>
              <a:rPr dirty="0" sz="1200" spc="-90" b="1">
                <a:latin typeface="Tahoma"/>
                <a:cs typeface="Tahoma"/>
              </a:rPr>
              <a:t>market</a:t>
            </a:r>
            <a:r>
              <a:rPr dirty="0" sz="1200" spc="-60" b="1">
                <a:latin typeface="Tahoma"/>
                <a:cs typeface="Tahoma"/>
              </a:rPr>
              <a:t> </a:t>
            </a:r>
            <a:r>
              <a:rPr dirty="0" sz="1200" spc="-55" b="1">
                <a:latin typeface="Tahoma"/>
                <a:cs typeface="Tahoma"/>
              </a:rPr>
              <a:t>position</a:t>
            </a:r>
            <a:r>
              <a:rPr dirty="0" sz="1200" spc="-15" b="1">
                <a:latin typeface="Tahoma"/>
                <a:cs typeface="Tahoma"/>
              </a:rPr>
              <a:t> </a:t>
            </a:r>
            <a:r>
              <a:rPr dirty="0" sz="1200" spc="-20">
                <a:latin typeface="Segoe UI Emoji"/>
                <a:cs typeface="Segoe UI Emoji"/>
              </a:rPr>
              <a:t>and</a:t>
            </a:r>
            <a:r>
              <a:rPr dirty="0" sz="1200">
                <a:latin typeface="Segoe UI Emoji"/>
                <a:cs typeface="Segoe UI Emoji"/>
              </a:rPr>
              <a:t> </a:t>
            </a:r>
            <a:r>
              <a:rPr dirty="0" sz="1200" spc="-80" b="1">
                <a:latin typeface="Tahoma"/>
                <a:cs typeface="Tahoma"/>
              </a:rPr>
              <a:t>strong</a:t>
            </a:r>
            <a:r>
              <a:rPr dirty="0" sz="1200" spc="-15" b="1">
                <a:latin typeface="Tahoma"/>
                <a:cs typeface="Tahoma"/>
              </a:rPr>
              <a:t> </a:t>
            </a:r>
            <a:r>
              <a:rPr dirty="0" sz="1200" spc="-85" b="1">
                <a:latin typeface="Tahoma"/>
                <a:cs typeface="Tahoma"/>
              </a:rPr>
              <a:t>future</a:t>
            </a:r>
            <a:r>
              <a:rPr dirty="0" sz="1200" spc="-75" b="1">
                <a:latin typeface="Tahoma"/>
                <a:cs typeface="Tahoma"/>
              </a:rPr>
              <a:t> </a:t>
            </a:r>
            <a:r>
              <a:rPr dirty="0" sz="1200" spc="-105" b="1">
                <a:latin typeface="Tahoma"/>
                <a:cs typeface="Tahoma"/>
              </a:rPr>
              <a:t>growth</a:t>
            </a:r>
            <a:r>
              <a:rPr dirty="0" sz="1200" spc="-20" b="1">
                <a:latin typeface="Tahoma"/>
                <a:cs typeface="Tahoma"/>
              </a:rPr>
              <a:t> </a:t>
            </a:r>
            <a:r>
              <a:rPr dirty="0" sz="1200" spc="-50" b="1">
                <a:latin typeface="Tahoma"/>
                <a:cs typeface="Tahoma"/>
              </a:rPr>
              <a:t>potential</a:t>
            </a:r>
            <a:r>
              <a:rPr dirty="0" sz="1200" spc="-50">
                <a:latin typeface="Segoe UI Emoji"/>
                <a:cs typeface="Segoe UI Emoji"/>
              </a:rPr>
              <a:t>,</a:t>
            </a:r>
            <a:r>
              <a:rPr dirty="0" sz="1200" spc="-30">
                <a:latin typeface="Segoe UI Emoji"/>
                <a:cs typeface="Segoe UI Emoji"/>
              </a:rPr>
              <a:t> </a:t>
            </a:r>
            <a:r>
              <a:rPr dirty="0" sz="1200" spc="-20">
                <a:latin typeface="Segoe UI Emoji"/>
                <a:cs typeface="Segoe UI Emoji"/>
              </a:rPr>
              <a:t>acquiring</a:t>
            </a:r>
            <a:r>
              <a:rPr dirty="0" sz="1200" spc="-45">
                <a:latin typeface="Segoe UI Emoji"/>
                <a:cs typeface="Segoe UI Emoji"/>
              </a:rPr>
              <a:t> </a:t>
            </a:r>
            <a:r>
              <a:rPr dirty="0" sz="1200">
                <a:latin typeface="Segoe UI Emoji"/>
                <a:cs typeface="Segoe UI Emoji"/>
              </a:rPr>
              <a:t>SK</a:t>
            </a:r>
            <a:r>
              <a:rPr dirty="0" sz="1200" spc="-75">
                <a:latin typeface="Segoe UI Emoji"/>
                <a:cs typeface="Segoe UI Emoji"/>
              </a:rPr>
              <a:t> </a:t>
            </a:r>
            <a:r>
              <a:rPr dirty="0" sz="1200" spc="-20">
                <a:latin typeface="Segoe UI Emoji"/>
                <a:cs typeface="Segoe UI Emoji"/>
              </a:rPr>
              <a:t>On</a:t>
            </a:r>
            <a:r>
              <a:rPr dirty="0" sz="1200" spc="-50">
                <a:latin typeface="Segoe UI Emoji"/>
                <a:cs typeface="Segoe UI Emoji"/>
              </a:rPr>
              <a:t> </a:t>
            </a:r>
            <a:r>
              <a:rPr dirty="0" sz="1200">
                <a:latin typeface="Segoe UI Emoji"/>
                <a:cs typeface="Segoe UI Emoji"/>
              </a:rPr>
              <a:t>presents</a:t>
            </a:r>
            <a:r>
              <a:rPr dirty="0" sz="1200" spc="-45">
                <a:latin typeface="Segoe UI Emoji"/>
                <a:cs typeface="Segoe UI Emoji"/>
              </a:rPr>
              <a:t> </a:t>
            </a:r>
            <a:r>
              <a:rPr dirty="0" sz="1200" spc="-50">
                <a:latin typeface="Segoe UI Emoji"/>
                <a:cs typeface="Segoe UI Emoji"/>
              </a:rPr>
              <a:t>a </a:t>
            </a:r>
            <a:r>
              <a:rPr dirty="0" sz="1200" spc="-25">
                <a:latin typeface="Segoe UI Emoji"/>
                <a:cs typeface="Segoe UI Emoji"/>
              </a:rPr>
              <a:t>rare</a:t>
            </a:r>
            <a:r>
              <a:rPr dirty="0" sz="1200" spc="-30">
                <a:latin typeface="Segoe UI Emoji"/>
                <a:cs typeface="Segoe UI Emoji"/>
              </a:rPr>
              <a:t> opportunity</a:t>
            </a:r>
            <a:r>
              <a:rPr dirty="0" sz="1200" spc="-10">
                <a:latin typeface="Segoe UI Emoji"/>
                <a:cs typeface="Segoe UI Emoji"/>
              </a:rPr>
              <a:t> </a:t>
            </a:r>
            <a:r>
              <a:rPr dirty="0" sz="1200" spc="-50">
                <a:latin typeface="Segoe UI Emoji"/>
                <a:cs typeface="Segoe UI Emoji"/>
              </a:rPr>
              <a:t>for</a:t>
            </a:r>
            <a:r>
              <a:rPr dirty="0" sz="1200" spc="-20">
                <a:latin typeface="Segoe UI Emoji"/>
                <a:cs typeface="Segoe UI Emoji"/>
              </a:rPr>
              <a:t> </a:t>
            </a:r>
            <a:r>
              <a:rPr dirty="0" sz="1200" spc="-10">
                <a:latin typeface="Segoe UI Emoji"/>
                <a:cs typeface="Segoe UI Emoji"/>
              </a:rPr>
              <a:t>Ferrari</a:t>
            </a:r>
            <a:r>
              <a:rPr dirty="0" sz="1200" spc="-60">
                <a:latin typeface="Segoe UI Emoji"/>
                <a:cs typeface="Segoe UI Emoji"/>
              </a:rPr>
              <a:t> </a:t>
            </a:r>
            <a:r>
              <a:rPr dirty="0" sz="1200" spc="-45">
                <a:latin typeface="Segoe UI Emoji"/>
                <a:cs typeface="Segoe UI Emoji"/>
              </a:rPr>
              <a:t>to</a:t>
            </a:r>
            <a:r>
              <a:rPr dirty="0" sz="1200" spc="-35">
                <a:latin typeface="Segoe UI Emoji"/>
                <a:cs typeface="Segoe UI Emoji"/>
              </a:rPr>
              <a:t> </a:t>
            </a:r>
            <a:r>
              <a:rPr dirty="0" sz="1200" spc="-70" b="1">
                <a:latin typeface="Tahoma"/>
                <a:cs typeface="Tahoma"/>
              </a:rPr>
              <a:t>enter</a:t>
            </a:r>
            <a:r>
              <a:rPr dirty="0" sz="1200" spc="-90" b="1">
                <a:latin typeface="Tahoma"/>
                <a:cs typeface="Tahoma"/>
              </a:rPr>
              <a:t> </a:t>
            </a:r>
            <a:r>
              <a:rPr dirty="0" sz="1200" spc="-75" b="1">
                <a:latin typeface="Tahoma"/>
                <a:cs typeface="Tahoma"/>
              </a:rPr>
              <a:t>the</a:t>
            </a:r>
            <a:r>
              <a:rPr dirty="0" sz="1200" spc="-90" b="1">
                <a:latin typeface="Tahoma"/>
                <a:cs typeface="Tahoma"/>
              </a:rPr>
              <a:t> </a:t>
            </a:r>
            <a:r>
              <a:rPr dirty="0" sz="1200" spc="-75" b="1">
                <a:latin typeface="Tahoma"/>
                <a:cs typeface="Tahoma"/>
              </a:rPr>
              <a:t>EV</a:t>
            </a:r>
            <a:r>
              <a:rPr dirty="0" sz="1200" spc="-85" b="1">
                <a:latin typeface="Tahoma"/>
                <a:cs typeface="Tahoma"/>
              </a:rPr>
              <a:t> </a:t>
            </a:r>
            <a:r>
              <a:rPr dirty="0" sz="1200" spc="-60" b="1">
                <a:latin typeface="Tahoma"/>
                <a:cs typeface="Tahoma"/>
              </a:rPr>
              <a:t>ecosystem</a:t>
            </a:r>
            <a:r>
              <a:rPr dirty="0" sz="1200" spc="-30" b="1">
                <a:latin typeface="Tahoma"/>
                <a:cs typeface="Tahoma"/>
              </a:rPr>
              <a:t> </a:t>
            </a:r>
            <a:r>
              <a:rPr dirty="0" sz="1200" spc="-70" b="1">
                <a:latin typeface="Tahoma"/>
                <a:cs typeface="Tahoma"/>
              </a:rPr>
              <a:t>at</a:t>
            </a:r>
            <a:r>
              <a:rPr dirty="0" sz="1200" spc="-65" b="1">
                <a:latin typeface="Tahoma"/>
                <a:cs typeface="Tahoma"/>
              </a:rPr>
              <a:t> a</a:t>
            </a:r>
            <a:r>
              <a:rPr dirty="0" sz="1200" spc="-85" b="1">
                <a:latin typeface="Tahoma"/>
                <a:cs typeface="Tahoma"/>
              </a:rPr>
              <a:t> </a:t>
            </a:r>
            <a:r>
              <a:rPr dirty="0" sz="1200" spc="-55" b="1">
                <a:latin typeface="Tahoma"/>
                <a:cs typeface="Tahoma"/>
              </a:rPr>
              <a:t>discount</a:t>
            </a:r>
            <a:r>
              <a:rPr dirty="0" sz="1200" spc="-65" b="1">
                <a:latin typeface="Tahoma"/>
                <a:cs typeface="Tahoma"/>
              </a:rPr>
              <a:t> </a:t>
            </a:r>
            <a:r>
              <a:rPr dirty="0" sz="1200" spc="-70" b="1">
                <a:latin typeface="Tahoma"/>
                <a:cs typeface="Tahoma"/>
              </a:rPr>
              <a:t>while</a:t>
            </a:r>
            <a:r>
              <a:rPr dirty="0" sz="1200" spc="-90" b="1">
                <a:latin typeface="Tahoma"/>
                <a:cs typeface="Tahoma"/>
              </a:rPr>
              <a:t> </a:t>
            </a:r>
            <a:r>
              <a:rPr dirty="0" sz="1200" spc="-60" b="1">
                <a:latin typeface="Tahoma"/>
                <a:cs typeface="Tahoma"/>
              </a:rPr>
              <a:t>securing</a:t>
            </a:r>
            <a:r>
              <a:rPr dirty="0" sz="1200" spc="-105" b="1">
                <a:latin typeface="Tahoma"/>
                <a:cs typeface="Tahoma"/>
              </a:rPr>
              <a:t> </a:t>
            </a:r>
            <a:r>
              <a:rPr dirty="0" sz="1200" spc="-60" b="1">
                <a:latin typeface="Tahoma"/>
                <a:cs typeface="Tahoma"/>
              </a:rPr>
              <a:t>a</a:t>
            </a:r>
            <a:r>
              <a:rPr dirty="0" sz="1200" spc="-5" b="1">
                <a:latin typeface="Tahoma"/>
                <a:cs typeface="Tahoma"/>
              </a:rPr>
              <a:t> </a:t>
            </a:r>
            <a:r>
              <a:rPr dirty="0" sz="1200" spc="-85" b="1">
                <a:latin typeface="Tahoma"/>
                <a:cs typeface="Tahoma"/>
              </a:rPr>
              <a:t>long-</a:t>
            </a:r>
            <a:r>
              <a:rPr dirty="0" sz="1200" spc="-95" b="1">
                <a:latin typeface="Tahoma"/>
                <a:cs typeface="Tahoma"/>
              </a:rPr>
              <a:t>term</a:t>
            </a:r>
            <a:r>
              <a:rPr dirty="0" sz="1200" spc="-20" b="1">
                <a:latin typeface="Tahoma"/>
                <a:cs typeface="Tahoma"/>
              </a:rPr>
              <a:t> </a:t>
            </a:r>
            <a:r>
              <a:rPr dirty="0" sz="1200" spc="-65" b="1">
                <a:latin typeface="Tahoma"/>
                <a:cs typeface="Tahoma"/>
              </a:rPr>
              <a:t>competitive</a:t>
            </a:r>
            <a:r>
              <a:rPr dirty="0" sz="1200" spc="-80" b="1">
                <a:latin typeface="Tahoma"/>
                <a:cs typeface="Tahoma"/>
              </a:rPr>
              <a:t> </a:t>
            </a:r>
            <a:r>
              <a:rPr dirty="0" sz="1200" spc="-10" b="1">
                <a:latin typeface="Tahoma"/>
                <a:cs typeface="Tahoma"/>
              </a:rPr>
              <a:t>advantage.</a:t>
            </a:r>
            <a:endParaRPr sz="1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3069" y="85661"/>
            <a:ext cx="1257935" cy="334645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-45"/>
              <a:t>Conclusion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01425" y="76200"/>
            <a:ext cx="438150" cy="533400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43025" y="1990725"/>
            <a:ext cx="9401175" cy="2828925"/>
          </a:xfrm>
          <a:prstGeom prst="rect">
            <a:avLst/>
          </a:prstGeom>
        </p:spPr>
      </p:pic>
      <p:sp>
        <p:nvSpPr>
          <p:cNvPr id="5" name="object 5" descr=""/>
          <p:cNvSpPr txBox="1"/>
          <p:nvPr/>
        </p:nvSpPr>
        <p:spPr>
          <a:xfrm>
            <a:off x="2791841" y="2955988"/>
            <a:ext cx="27368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55" b="1">
                <a:solidFill>
                  <a:srgbClr val="FFFFFF"/>
                </a:solidFill>
                <a:latin typeface="Tahoma"/>
                <a:cs typeface="Tahoma"/>
              </a:rPr>
              <a:t>01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5030851" y="3769931"/>
            <a:ext cx="27368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55" b="1">
                <a:solidFill>
                  <a:srgbClr val="FFFFFF"/>
                </a:solidFill>
                <a:latin typeface="Tahoma"/>
                <a:cs typeface="Tahoma"/>
              </a:rPr>
              <a:t>02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7593965" y="2728912"/>
            <a:ext cx="27368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55" b="1">
                <a:solidFill>
                  <a:srgbClr val="FFFFFF"/>
                </a:solidFill>
                <a:latin typeface="Tahoma"/>
                <a:cs typeface="Tahoma"/>
              </a:rPr>
              <a:t>03</a:t>
            </a:r>
            <a:endParaRPr sz="1800">
              <a:latin typeface="Tahoma"/>
              <a:cs typeface="Tahoma"/>
            </a:endParaRPr>
          </a:p>
        </p:txBody>
      </p:sp>
      <p:graphicFrame>
        <p:nvGraphicFramePr>
          <p:cNvPr id="8" name="object 8" descr=""/>
          <p:cNvGraphicFramePr>
            <a:graphicFrameLocks noGrp="1"/>
          </p:cNvGraphicFramePr>
          <p:nvPr/>
        </p:nvGraphicFramePr>
        <p:xfrm>
          <a:off x="371475" y="6343650"/>
          <a:ext cx="11523980" cy="4864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32230"/>
                <a:gridCol w="354330"/>
                <a:gridCol w="1332230"/>
                <a:gridCol w="354330"/>
                <a:gridCol w="1332229"/>
                <a:gridCol w="354329"/>
                <a:gridCol w="1332229"/>
                <a:gridCol w="354329"/>
                <a:gridCol w="1332229"/>
                <a:gridCol w="354329"/>
                <a:gridCol w="1332229"/>
                <a:gridCol w="354329"/>
                <a:gridCol w="1332229"/>
              </a:tblGrid>
              <a:tr h="266065">
                <a:tc>
                  <a:txBody>
                    <a:bodyPr/>
                    <a:lstStyle/>
                    <a:p>
                      <a:pPr algn="ctr" marL="825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400" spc="-10" b="1">
                          <a:solidFill>
                            <a:srgbClr val="A6A6A6"/>
                          </a:solidFill>
                          <a:latin typeface="Trebuchet MS"/>
                          <a:cs typeface="Trebuchet MS"/>
                        </a:rPr>
                        <a:t>Executive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38735">
                    <a:lnT w="19050">
                      <a:solidFill>
                        <a:srgbClr val="A6A6A6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825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400" spc="-10" b="1">
                          <a:solidFill>
                            <a:srgbClr val="A6A6A6"/>
                          </a:solidFill>
                          <a:latin typeface="Trebuchet MS"/>
                          <a:cs typeface="Trebuchet MS"/>
                        </a:rPr>
                        <a:t>Industry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38735">
                    <a:lnT w="19050">
                      <a:solidFill>
                        <a:srgbClr val="A6A6A6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1079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400" spc="-10" b="1">
                          <a:solidFill>
                            <a:srgbClr val="A6A6A6"/>
                          </a:solidFill>
                          <a:latin typeface="Trebuchet MS"/>
                          <a:cs typeface="Trebuchet MS"/>
                        </a:rPr>
                        <a:t>Company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38735">
                    <a:lnT w="19050">
                      <a:solidFill>
                        <a:srgbClr val="A6A6A6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1270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400" spc="-10" b="1">
                          <a:solidFill>
                            <a:srgbClr val="A6A6A6"/>
                          </a:solidFill>
                          <a:latin typeface="Trebuchet MS"/>
                          <a:cs typeface="Trebuchet MS"/>
                        </a:rPr>
                        <a:t>Financial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38735">
                    <a:lnT w="19050">
                      <a:solidFill>
                        <a:srgbClr val="A6A6A6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1841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400" spc="-10" b="1">
                          <a:solidFill>
                            <a:srgbClr val="A6A6A6"/>
                          </a:solidFill>
                          <a:latin typeface="Trebuchet MS"/>
                          <a:cs typeface="Trebuchet MS"/>
                        </a:rPr>
                        <a:t>Acquisition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38735">
                    <a:lnT w="19050">
                      <a:solidFill>
                        <a:srgbClr val="A6A6A6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1397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400" spc="-10" b="1">
                          <a:solidFill>
                            <a:srgbClr val="A6A6A6"/>
                          </a:solidFill>
                          <a:latin typeface="Trebuchet MS"/>
                          <a:cs typeface="Trebuchet MS"/>
                        </a:rPr>
                        <a:t>Alternative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38735">
                    <a:lnT w="19050">
                      <a:solidFill>
                        <a:srgbClr val="A6A6A6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438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400" spc="-10" b="1">
                          <a:latin typeface="Trebuchet MS"/>
                          <a:cs typeface="Trebuchet MS"/>
                        </a:rPr>
                        <a:t>Conclusion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38735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220345">
                <a:tc>
                  <a:txBody>
                    <a:bodyPr/>
                    <a:lstStyle/>
                    <a:p>
                      <a:pPr algn="ctr" marL="2540">
                        <a:lnSpc>
                          <a:spcPts val="1614"/>
                        </a:lnSpc>
                      </a:pPr>
                      <a:r>
                        <a:rPr dirty="0" sz="1400" spc="-10" b="1">
                          <a:solidFill>
                            <a:srgbClr val="A6A6A6"/>
                          </a:solidFill>
                          <a:latin typeface="Trebuchet MS"/>
                          <a:cs typeface="Trebuchet MS"/>
                        </a:rPr>
                        <a:t>Summary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6350">
                        <a:lnSpc>
                          <a:spcPts val="1614"/>
                        </a:lnSpc>
                      </a:pPr>
                      <a:r>
                        <a:rPr dirty="0" sz="1400" spc="-10" b="1">
                          <a:solidFill>
                            <a:srgbClr val="A6A6A6"/>
                          </a:solidFill>
                          <a:latin typeface="Trebuchet MS"/>
                          <a:cs typeface="Trebuchet MS"/>
                        </a:rPr>
                        <a:t>Overview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7620">
                        <a:lnSpc>
                          <a:spcPts val="1614"/>
                        </a:lnSpc>
                      </a:pPr>
                      <a:r>
                        <a:rPr dirty="0" sz="1400" spc="-10" b="1">
                          <a:solidFill>
                            <a:srgbClr val="A6A6A6"/>
                          </a:solidFill>
                          <a:latin typeface="Trebuchet MS"/>
                          <a:cs typeface="Trebuchet MS"/>
                        </a:rPr>
                        <a:t>Analysis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10795">
                        <a:lnSpc>
                          <a:spcPts val="1614"/>
                        </a:lnSpc>
                      </a:pPr>
                      <a:r>
                        <a:rPr dirty="0" sz="1400" spc="-10" b="1">
                          <a:solidFill>
                            <a:srgbClr val="A6A6A6"/>
                          </a:solidFill>
                          <a:latin typeface="Trebuchet MS"/>
                          <a:cs typeface="Trebuchet MS"/>
                        </a:rPr>
                        <a:t>Analysis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19685">
                        <a:lnSpc>
                          <a:spcPts val="1614"/>
                        </a:lnSpc>
                      </a:pPr>
                      <a:r>
                        <a:rPr dirty="0" sz="1400" spc="-10" b="1">
                          <a:solidFill>
                            <a:srgbClr val="A6A6A6"/>
                          </a:solidFill>
                          <a:latin typeface="Trebuchet MS"/>
                          <a:cs typeface="Trebuchet MS"/>
                        </a:rPr>
                        <a:t>Feasibility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14604">
                        <a:lnSpc>
                          <a:spcPts val="1614"/>
                        </a:lnSpc>
                      </a:pPr>
                      <a:r>
                        <a:rPr dirty="0" sz="1400" spc="-10" b="1">
                          <a:solidFill>
                            <a:srgbClr val="A6A6A6"/>
                          </a:solidFill>
                          <a:latin typeface="Trebuchet MS"/>
                          <a:cs typeface="Trebuchet MS"/>
                        </a:rPr>
                        <a:t>Solution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9" name="object 9" descr=""/>
          <p:cNvSpPr/>
          <p:nvPr/>
        </p:nvSpPr>
        <p:spPr>
          <a:xfrm>
            <a:off x="485775" y="847725"/>
            <a:ext cx="0" cy="1416050"/>
          </a:xfrm>
          <a:custGeom>
            <a:avLst/>
            <a:gdLst/>
            <a:ahLst/>
            <a:cxnLst/>
            <a:rect l="l" t="t" r="r" b="b"/>
            <a:pathLst>
              <a:path w="0" h="1416050">
                <a:moveTo>
                  <a:pt x="0" y="0"/>
                </a:moveTo>
                <a:lnTo>
                  <a:pt x="0" y="1415796"/>
                </a:lnTo>
              </a:path>
            </a:pathLst>
          </a:custGeom>
          <a:ln w="38100">
            <a:solidFill>
              <a:srgbClr val="C00000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10" name="object 10" descr=""/>
          <p:cNvGrpSpPr/>
          <p:nvPr/>
        </p:nvGrpSpPr>
        <p:grpSpPr>
          <a:xfrm>
            <a:off x="1790700" y="695325"/>
            <a:ext cx="8782050" cy="5131435"/>
            <a:chOff x="1790700" y="695325"/>
            <a:chExt cx="8782050" cy="5131435"/>
          </a:xfrm>
        </p:grpSpPr>
        <p:pic>
          <p:nvPicPr>
            <p:cNvPr id="11" name="object 11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352925" y="2266950"/>
              <a:ext cx="1019175" cy="1409700"/>
            </a:xfrm>
            <a:prstGeom prst="rect">
              <a:avLst/>
            </a:prstGeom>
          </p:spPr>
        </p:pic>
        <p:pic>
          <p:nvPicPr>
            <p:cNvPr id="12" name="object 12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562725" y="3667125"/>
              <a:ext cx="1600200" cy="419100"/>
            </a:xfrm>
            <a:prstGeom prst="rect">
              <a:avLst/>
            </a:prstGeom>
          </p:spPr>
        </p:pic>
        <p:pic>
          <p:nvPicPr>
            <p:cNvPr id="13" name="object 13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058275" y="2219325"/>
              <a:ext cx="1514475" cy="118110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90700" y="3352800"/>
              <a:ext cx="1028700" cy="971550"/>
            </a:xfrm>
            <a:prstGeom prst="rect">
              <a:avLst/>
            </a:prstGeom>
          </p:spPr>
        </p:pic>
        <p:sp>
          <p:nvSpPr>
            <p:cNvPr id="15" name="object 15" descr=""/>
            <p:cNvSpPr/>
            <p:nvPr/>
          </p:nvSpPr>
          <p:spPr>
            <a:xfrm>
              <a:off x="3019425" y="714375"/>
              <a:ext cx="2895600" cy="5093335"/>
            </a:xfrm>
            <a:custGeom>
              <a:avLst/>
              <a:gdLst/>
              <a:ahLst/>
              <a:cxnLst/>
              <a:rect l="l" t="t" r="r" b="b"/>
              <a:pathLst>
                <a:path w="2895600" h="5093335">
                  <a:moveTo>
                    <a:pt x="0" y="4095750"/>
                  </a:moveTo>
                  <a:lnTo>
                    <a:pt x="0" y="5093271"/>
                  </a:lnTo>
                </a:path>
                <a:path w="2895600" h="5093335">
                  <a:moveTo>
                    <a:pt x="2895600" y="0"/>
                  </a:moveTo>
                  <a:lnTo>
                    <a:pt x="2895600" y="1318640"/>
                  </a:lnTo>
                </a:path>
              </a:pathLst>
            </a:custGeom>
            <a:ln w="3810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 descr=""/>
          <p:cNvSpPr txBox="1"/>
          <p:nvPr/>
        </p:nvSpPr>
        <p:spPr>
          <a:xfrm>
            <a:off x="638492" y="861123"/>
            <a:ext cx="2373630" cy="24320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400" spc="-95" b="1">
                <a:latin typeface="Tahoma"/>
                <a:cs typeface="Tahoma"/>
              </a:rPr>
              <a:t>Future</a:t>
            </a:r>
            <a:r>
              <a:rPr dirty="0" sz="1400" spc="-125" b="1">
                <a:latin typeface="Tahoma"/>
                <a:cs typeface="Tahoma"/>
              </a:rPr>
              <a:t> </a:t>
            </a:r>
            <a:r>
              <a:rPr dirty="0" sz="1400" spc="-65" b="1">
                <a:latin typeface="Tahoma"/>
                <a:cs typeface="Tahoma"/>
              </a:rPr>
              <a:t>of</a:t>
            </a:r>
            <a:r>
              <a:rPr dirty="0" sz="1400" spc="-100" b="1">
                <a:latin typeface="Tahoma"/>
                <a:cs typeface="Tahoma"/>
              </a:rPr>
              <a:t> EV</a:t>
            </a:r>
            <a:r>
              <a:rPr dirty="0" sz="1400" spc="-50" b="1">
                <a:latin typeface="Tahoma"/>
                <a:cs typeface="Tahoma"/>
              </a:rPr>
              <a:t> </a:t>
            </a:r>
            <a:r>
              <a:rPr dirty="0" sz="1400" spc="-85" b="1">
                <a:latin typeface="Tahoma"/>
                <a:cs typeface="Tahoma"/>
              </a:rPr>
              <a:t>Batteries</a:t>
            </a:r>
            <a:r>
              <a:rPr dirty="0" sz="1400" spc="-55" b="1">
                <a:latin typeface="Tahoma"/>
                <a:cs typeface="Tahoma"/>
              </a:rPr>
              <a:t> </a:t>
            </a:r>
            <a:r>
              <a:rPr dirty="0" sz="1400" spc="-65" b="1">
                <a:latin typeface="Tahoma"/>
                <a:cs typeface="Tahoma"/>
              </a:rPr>
              <a:t>Market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638492" y="1080452"/>
            <a:ext cx="3942715" cy="1124585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marL="298450" marR="5080" indent="-286385">
              <a:lnSpc>
                <a:spcPct val="101699"/>
              </a:lnSpc>
              <a:spcBef>
                <a:spcPts val="75"/>
              </a:spcBef>
              <a:buFont typeface="Arial MT"/>
              <a:buChar char="•"/>
              <a:tabLst>
                <a:tab pos="298450" algn="l"/>
              </a:tabLst>
            </a:pPr>
            <a:r>
              <a:rPr dirty="0" sz="1200" spc="-10">
                <a:latin typeface="Segoe UI Emoji"/>
                <a:cs typeface="Segoe UI Emoji"/>
              </a:rPr>
              <a:t>The</a:t>
            </a:r>
            <a:r>
              <a:rPr dirty="0" sz="1200" spc="-130">
                <a:latin typeface="Segoe UI Emoji"/>
                <a:cs typeface="Segoe UI Emoji"/>
              </a:rPr>
              <a:t> </a:t>
            </a:r>
            <a:r>
              <a:rPr dirty="0" sz="1200">
                <a:latin typeface="Segoe UI Emoji"/>
                <a:cs typeface="Segoe UI Emoji"/>
              </a:rPr>
              <a:t>EV</a:t>
            </a:r>
            <a:r>
              <a:rPr dirty="0" sz="1200" spc="-40">
                <a:latin typeface="Segoe UI Emoji"/>
                <a:cs typeface="Segoe UI Emoji"/>
              </a:rPr>
              <a:t> </a:t>
            </a:r>
            <a:r>
              <a:rPr dirty="0" sz="1200" spc="-20">
                <a:latin typeface="Segoe UI Emoji"/>
                <a:cs typeface="Segoe UI Emoji"/>
              </a:rPr>
              <a:t>market </a:t>
            </a:r>
            <a:r>
              <a:rPr dirty="0" sz="1200">
                <a:latin typeface="Segoe UI Emoji"/>
                <a:cs typeface="Segoe UI Emoji"/>
              </a:rPr>
              <a:t>is</a:t>
            </a:r>
            <a:r>
              <a:rPr dirty="0" sz="1200" spc="-75">
                <a:latin typeface="Segoe UI Emoji"/>
                <a:cs typeface="Segoe UI Emoji"/>
              </a:rPr>
              <a:t> </a:t>
            </a:r>
            <a:r>
              <a:rPr dirty="0" sz="1200" spc="-25">
                <a:latin typeface="Segoe UI Emoji"/>
                <a:cs typeface="Segoe UI Emoji"/>
              </a:rPr>
              <a:t>experiencing</a:t>
            </a:r>
            <a:r>
              <a:rPr dirty="0" sz="1200" spc="-70">
                <a:latin typeface="Segoe UI Emoji"/>
                <a:cs typeface="Segoe UI Emoji"/>
              </a:rPr>
              <a:t> </a:t>
            </a:r>
            <a:r>
              <a:rPr dirty="0" sz="1200" spc="-20">
                <a:latin typeface="Segoe UI Emoji"/>
                <a:cs typeface="Segoe UI Emoji"/>
              </a:rPr>
              <a:t>rapid</a:t>
            </a:r>
            <a:r>
              <a:rPr dirty="0" sz="1200" spc="-5">
                <a:latin typeface="Segoe UI Emoji"/>
                <a:cs typeface="Segoe UI Emoji"/>
              </a:rPr>
              <a:t> </a:t>
            </a:r>
            <a:r>
              <a:rPr dirty="0" sz="1200" spc="-35">
                <a:latin typeface="Segoe UI Emoji"/>
                <a:cs typeface="Segoe UI Emoji"/>
              </a:rPr>
              <a:t>growth,</a:t>
            </a:r>
            <a:r>
              <a:rPr dirty="0" sz="1200" spc="-55">
                <a:latin typeface="Segoe UI Emoji"/>
                <a:cs typeface="Segoe UI Emoji"/>
              </a:rPr>
              <a:t> </a:t>
            </a:r>
            <a:r>
              <a:rPr dirty="0" sz="1200" spc="-25">
                <a:latin typeface="Segoe UI Emoji"/>
                <a:cs typeface="Segoe UI Emoji"/>
              </a:rPr>
              <a:t>driven</a:t>
            </a:r>
            <a:r>
              <a:rPr dirty="0" sz="1200">
                <a:latin typeface="Segoe UI Emoji"/>
                <a:cs typeface="Segoe UI Emoji"/>
              </a:rPr>
              <a:t> </a:t>
            </a:r>
            <a:r>
              <a:rPr dirty="0" sz="1200" spc="-25">
                <a:latin typeface="Segoe UI Emoji"/>
                <a:cs typeface="Segoe UI Emoji"/>
              </a:rPr>
              <a:t>by </a:t>
            </a:r>
            <a:r>
              <a:rPr dirty="0" sz="1200" spc="-10">
                <a:latin typeface="Segoe UI Emoji"/>
                <a:cs typeface="Segoe UI Emoji"/>
              </a:rPr>
              <a:t>increasing</a:t>
            </a:r>
            <a:r>
              <a:rPr dirty="0" sz="1200" spc="-20">
                <a:latin typeface="Segoe UI Emoji"/>
                <a:cs typeface="Segoe UI Emoji"/>
              </a:rPr>
              <a:t> </a:t>
            </a:r>
            <a:r>
              <a:rPr dirty="0" sz="1200" spc="-40">
                <a:latin typeface="Segoe UI Emoji"/>
                <a:cs typeface="Segoe UI Emoji"/>
              </a:rPr>
              <a:t>government</a:t>
            </a:r>
            <a:r>
              <a:rPr dirty="0" sz="1200" spc="-50">
                <a:latin typeface="Segoe UI Emoji"/>
                <a:cs typeface="Segoe UI Emoji"/>
              </a:rPr>
              <a:t> </a:t>
            </a:r>
            <a:r>
              <a:rPr dirty="0" sz="1200" spc="-10">
                <a:latin typeface="Segoe UI Emoji"/>
                <a:cs typeface="Segoe UI Emoji"/>
              </a:rPr>
              <a:t>regulations,</a:t>
            </a:r>
            <a:r>
              <a:rPr dirty="0" sz="1200" spc="-95">
                <a:latin typeface="Segoe UI Emoji"/>
                <a:cs typeface="Segoe UI Emoji"/>
              </a:rPr>
              <a:t> </a:t>
            </a:r>
            <a:r>
              <a:rPr dirty="0" sz="1200">
                <a:latin typeface="Segoe UI Emoji"/>
                <a:cs typeface="Segoe UI Emoji"/>
              </a:rPr>
              <a:t>consumer</a:t>
            </a:r>
            <a:r>
              <a:rPr dirty="0" sz="1200" spc="25">
                <a:latin typeface="Segoe UI Emoji"/>
                <a:cs typeface="Segoe UI Emoji"/>
              </a:rPr>
              <a:t> </a:t>
            </a:r>
            <a:r>
              <a:rPr dirty="0" sz="1200" spc="-10">
                <a:latin typeface="Segoe UI Emoji"/>
                <a:cs typeface="Segoe UI Emoji"/>
              </a:rPr>
              <a:t>demand, and</a:t>
            </a:r>
            <a:r>
              <a:rPr dirty="0" sz="1200" spc="-60">
                <a:latin typeface="Segoe UI Emoji"/>
                <a:cs typeface="Segoe UI Emoji"/>
              </a:rPr>
              <a:t> </a:t>
            </a:r>
            <a:r>
              <a:rPr dirty="0" sz="1200" spc="-10">
                <a:latin typeface="Segoe UI Emoji"/>
                <a:cs typeface="Segoe UI Emoji"/>
              </a:rPr>
              <a:t>technological</a:t>
            </a:r>
            <a:r>
              <a:rPr dirty="0" sz="1200" spc="-65">
                <a:latin typeface="Segoe UI Emoji"/>
                <a:cs typeface="Segoe UI Emoji"/>
              </a:rPr>
              <a:t> </a:t>
            </a:r>
            <a:r>
              <a:rPr dirty="0" sz="1200" spc="-10">
                <a:latin typeface="Segoe UI Emoji"/>
                <a:cs typeface="Segoe UI Emoji"/>
              </a:rPr>
              <a:t>advancements.</a:t>
            </a:r>
            <a:endParaRPr sz="1200">
              <a:latin typeface="Segoe UI Emoji"/>
              <a:cs typeface="Segoe UI Emoji"/>
            </a:endParaRPr>
          </a:p>
          <a:p>
            <a:pPr marL="298450" marR="8890" indent="-286385">
              <a:lnSpc>
                <a:spcPts val="1430"/>
              </a:lnSpc>
              <a:spcBef>
                <a:spcPts val="45"/>
              </a:spcBef>
              <a:buFont typeface="Arial MT"/>
              <a:buChar char="•"/>
              <a:tabLst>
                <a:tab pos="298450" algn="l"/>
              </a:tabLst>
            </a:pPr>
            <a:r>
              <a:rPr dirty="0" sz="1200" spc="-20">
                <a:latin typeface="Segoe UI Emoji"/>
                <a:cs typeface="Segoe UI Emoji"/>
              </a:rPr>
              <a:t>Luxury</a:t>
            </a:r>
            <a:r>
              <a:rPr dirty="0" sz="1200" spc="10">
                <a:latin typeface="Segoe UI Emoji"/>
                <a:cs typeface="Segoe UI Emoji"/>
              </a:rPr>
              <a:t> </a:t>
            </a:r>
            <a:r>
              <a:rPr dirty="0" sz="1200" spc="-10">
                <a:latin typeface="Segoe UI Emoji"/>
                <a:cs typeface="Segoe UI Emoji"/>
              </a:rPr>
              <a:t>automakers,</a:t>
            </a:r>
            <a:r>
              <a:rPr dirty="0" sz="1200" spc="-20">
                <a:latin typeface="Segoe UI Emoji"/>
                <a:cs typeface="Segoe UI Emoji"/>
              </a:rPr>
              <a:t> including</a:t>
            </a:r>
            <a:r>
              <a:rPr dirty="0" sz="1200" spc="-40">
                <a:latin typeface="Segoe UI Emoji"/>
                <a:cs typeface="Segoe UI Emoji"/>
              </a:rPr>
              <a:t> </a:t>
            </a:r>
            <a:r>
              <a:rPr dirty="0" sz="1200">
                <a:latin typeface="Segoe UI Emoji"/>
                <a:cs typeface="Segoe UI Emoji"/>
              </a:rPr>
              <a:t>Ferrari,</a:t>
            </a:r>
            <a:r>
              <a:rPr dirty="0" sz="1200" spc="-110">
                <a:latin typeface="Segoe UI Emoji"/>
                <a:cs typeface="Segoe UI Emoji"/>
              </a:rPr>
              <a:t> </a:t>
            </a:r>
            <a:r>
              <a:rPr dirty="0" sz="1200">
                <a:latin typeface="Segoe UI Emoji"/>
                <a:cs typeface="Segoe UI Emoji"/>
              </a:rPr>
              <a:t>must</a:t>
            </a:r>
            <a:r>
              <a:rPr dirty="0" sz="1200" spc="-75">
                <a:latin typeface="Segoe UI Emoji"/>
                <a:cs typeface="Segoe UI Emoji"/>
              </a:rPr>
              <a:t> </a:t>
            </a:r>
            <a:r>
              <a:rPr dirty="0" sz="1200" spc="-10">
                <a:latin typeface="Segoe UI Emoji"/>
                <a:cs typeface="Segoe UI Emoji"/>
              </a:rPr>
              <a:t>strategically </a:t>
            </a:r>
            <a:r>
              <a:rPr dirty="0" sz="1200" spc="-25">
                <a:latin typeface="Segoe UI Emoji"/>
                <a:cs typeface="Segoe UI Emoji"/>
              </a:rPr>
              <a:t>align</a:t>
            </a:r>
            <a:r>
              <a:rPr dirty="0" sz="1200" spc="-15">
                <a:latin typeface="Segoe UI Emoji"/>
                <a:cs typeface="Segoe UI Emoji"/>
              </a:rPr>
              <a:t> </a:t>
            </a:r>
            <a:r>
              <a:rPr dirty="0" sz="1200" spc="-30">
                <a:latin typeface="Segoe UI Emoji"/>
                <a:cs typeface="Segoe UI Emoji"/>
              </a:rPr>
              <a:t>with</a:t>
            </a:r>
            <a:r>
              <a:rPr dirty="0" sz="1200" spc="-85">
                <a:latin typeface="Segoe UI Emoji"/>
                <a:cs typeface="Segoe UI Emoji"/>
              </a:rPr>
              <a:t> </a:t>
            </a:r>
            <a:r>
              <a:rPr dirty="0" sz="1200">
                <a:latin typeface="Segoe UI Emoji"/>
                <a:cs typeface="Segoe UI Emoji"/>
              </a:rPr>
              <a:t>EV</a:t>
            </a:r>
            <a:r>
              <a:rPr dirty="0" sz="1200" spc="-55">
                <a:latin typeface="Segoe UI Emoji"/>
                <a:cs typeface="Segoe UI Emoji"/>
              </a:rPr>
              <a:t> </a:t>
            </a:r>
            <a:r>
              <a:rPr dirty="0" sz="1200" spc="-25">
                <a:latin typeface="Segoe UI Emoji"/>
                <a:cs typeface="Segoe UI Emoji"/>
              </a:rPr>
              <a:t>battery</a:t>
            </a:r>
            <a:r>
              <a:rPr dirty="0" sz="1200" spc="-40">
                <a:latin typeface="Segoe UI Emoji"/>
                <a:cs typeface="Segoe UI Emoji"/>
              </a:rPr>
              <a:t> </a:t>
            </a:r>
            <a:r>
              <a:rPr dirty="0" sz="1200">
                <a:latin typeface="Segoe UI Emoji"/>
                <a:cs typeface="Segoe UI Emoji"/>
              </a:rPr>
              <a:t>suppliers</a:t>
            </a:r>
            <a:r>
              <a:rPr dirty="0" sz="1200" spc="-80">
                <a:latin typeface="Segoe UI Emoji"/>
                <a:cs typeface="Segoe UI Emoji"/>
              </a:rPr>
              <a:t> </a:t>
            </a:r>
            <a:r>
              <a:rPr dirty="0" sz="1200" spc="-10">
                <a:latin typeface="Segoe UI Emoji"/>
                <a:cs typeface="Segoe UI Emoji"/>
              </a:rPr>
              <a:t>to</a:t>
            </a:r>
            <a:r>
              <a:rPr dirty="0" sz="1200" spc="-90">
                <a:latin typeface="Segoe UI Emoji"/>
                <a:cs typeface="Segoe UI Emoji"/>
              </a:rPr>
              <a:t> </a:t>
            </a:r>
            <a:r>
              <a:rPr dirty="0" sz="1200" spc="-10">
                <a:latin typeface="Segoe UI Emoji"/>
                <a:cs typeface="Segoe UI Emoji"/>
              </a:rPr>
              <a:t>ensure competitiveness</a:t>
            </a:r>
            <a:r>
              <a:rPr dirty="0" sz="1200" spc="-25">
                <a:latin typeface="Segoe UI Emoji"/>
                <a:cs typeface="Segoe UI Emoji"/>
              </a:rPr>
              <a:t> </a:t>
            </a:r>
            <a:r>
              <a:rPr dirty="0" sz="1200" spc="-10">
                <a:latin typeface="Segoe UI Emoji"/>
                <a:cs typeface="Segoe UI Emoji"/>
              </a:rPr>
              <a:t>in</a:t>
            </a:r>
            <a:r>
              <a:rPr dirty="0" sz="1200" spc="-25">
                <a:latin typeface="Segoe UI Emoji"/>
                <a:cs typeface="Segoe UI Emoji"/>
              </a:rPr>
              <a:t> </a:t>
            </a:r>
            <a:r>
              <a:rPr dirty="0" sz="1200">
                <a:latin typeface="Segoe UI Emoji"/>
                <a:cs typeface="Segoe UI Emoji"/>
              </a:rPr>
              <a:t>an</a:t>
            </a:r>
            <a:r>
              <a:rPr dirty="0" sz="1200" spc="-30">
                <a:latin typeface="Segoe UI Emoji"/>
                <a:cs typeface="Segoe UI Emoji"/>
              </a:rPr>
              <a:t> </a:t>
            </a:r>
            <a:r>
              <a:rPr dirty="0" sz="1200" spc="-10">
                <a:latin typeface="Segoe UI Emoji"/>
                <a:cs typeface="Segoe UI Emoji"/>
              </a:rPr>
              <a:t>electrified</a:t>
            </a:r>
            <a:r>
              <a:rPr dirty="0" sz="1200" spc="-40">
                <a:latin typeface="Segoe UI Emoji"/>
                <a:cs typeface="Segoe UI Emoji"/>
              </a:rPr>
              <a:t> </a:t>
            </a:r>
            <a:r>
              <a:rPr dirty="0" sz="1200" spc="-10">
                <a:latin typeface="Segoe UI Emoji"/>
                <a:cs typeface="Segoe UI Emoji"/>
              </a:rPr>
              <a:t>future.</a:t>
            </a:r>
            <a:endParaRPr sz="1200">
              <a:latin typeface="Segoe UI Emoji"/>
              <a:cs typeface="Segoe UI Emoji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3155314" y="4779962"/>
            <a:ext cx="1898650" cy="24320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400" spc="-80" b="1">
                <a:latin typeface="Tahoma"/>
                <a:cs typeface="Tahoma"/>
              </a:rPr>
              <a:t>Ferrari’s</a:t>
            </a:r>
            <a:r>
              <a:rPr dirty="0" sz="1400" spc="-120" b="1">
                <a:latin typeface="Tahoma"/>
                <a:cs typeface="Tahoma"/>
              </a:rPr>
              <a:t> </a:t>
            </a:r>
            <a:r>
              <a:rPr dirty="0" sz="1400" spc="-75" b="1">
                <a:latin typeface="Tahoma"/>
                <a:cs typeface="Tahoma"/>
              </a:rPr>
              <a:t>strategic</a:t>
            </a:r>
            <a:r>
              <a:rPr dirty="0" sz="1400" spc="-85" b="1">
                <a:latin typeface="Tahoma"/>
                <a:cs typeface="Tahoma"/>
              </a:rPr>
              <a:t> </a:t>
            </a:r>
            <a:r>
              <a:rPr dirty="0" sz="1400" spc="-55" b="1">
                <a:latin typeface="Tahoma"/>
                <a:cs typeface="Tahoma"/>
              </a:rPr>
              <a:t>goals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3155314" y="4999291"/>
            <a:ext cx="3728720" cy="762000"/>
          </a:xfrm>
          <a:prstGeom prst="rect">
            <a:avLst/>
          </a:prstGeom>
        </p:spPr>
        <p:txBody>
          <a:bodyPr wrap="square" lIns="0" tIns="19685" rIns="0" bIns="0" rtlCol="0" vert="horz">
            <a:spAutoFit/>
          </a:bodyPr>
          <a:lstStyle/>
          <a:p>
            <a:pPr marL="298450" marR="5080" indent="-285750">
              <a:lnSpc>
                <a:spcPts val="1430"/>
              </a:lnSpc>
              <a:spcBef>
                <a:spcPts val="155"/>
              </a:spcBef>
              <a:buFont typeface="Arial MT"/>
              <a:buChar char="•"/>
              <a:tabLst>
                <a:tab pos="298450" algn="l"/>
              </a:tabLst>
            </a:pPr>
            <a:r>
              <a:rPr dirty="0" sz="1200" spc="-10">
                <a:latin typeface="Segoe UI Emoji"/>
                <a:cs typeface="Segoe UI Emoji"/>
              </a:rPr>
              <a:t>Ferrari</a:t>
            </a:r>
            <a:r>
              <a:rPr dirty="0" sz="1200" spc="-50">
                <a:latin typeface="Segoe UI Emoji"/>
                <a:cs typeface="Segoe UI Emoji"/>
              </a:rPr>
              <a:t> </a:t>
            </a:r>
            <a:r>
              <a:rPr dirty="0" sz="1200">
                <a:latin typeface="Segoe UI Emoji"/>
                <a:cs typeface="Segoe UI Emoji"/>
              </a:rPr>
              <a:t>is</a:t>
            </a:r>
            <a:r>
              <a:rPr dirty="0" sz="1200" spc="-40">
                <a:latin typeface="Segoe UI Emoji"/>
                <a:cs typeface="Segoe UI Emoji"/>
              </a:rPr>
              <a:t> </a:t>
            </a:r>
            <a:r>
              <a:rPr dirty="0" sz="1200" spc="-20">
                <a:latin typeface="Segoe UI Emoji"/>
                <a:cs typeface="Segoe UI Emoji"/>
              </a:rPr>
              <a:t>committed</a:t>
            </a:r>
            <a:r>
              <a:rPr dirty="0" sz="1200" spc="-55">
                <a:latin typeface="Segoe UI Emoji"/>
                <a:cs typeface="Segoe UI Emoji"/>
              </a:rPr>
              <a:t> </a:t>
            </a:r>
            <a:r>
              <a:rPr dirty="0" sz="1200" spc="-30">
                <a:latin typeface="Segoe UI Emoji"/>
                <a:cs typeface="Segoe UI Emoji"/>
              </a:rPr>
              <a:t>to</a:t>
            </a:r>
            <a:r>
              <a:rPr dirty="0" sz="1200" spc="45">
                <a:latin typeface="Segoe UI Emoji"/>
                <a:cs typeface="Segoe UI Emoji"/>
              </a:rPr>
              <a:t> </a:t>
            </a:r>
            <a:r>
              <a:rPr dirty="0" sz="1200" spc="-20">
                <a:latin typeface="Segoe UI Emoji"/>
                <a:cs typeface="Segoe UI Emoji"/>
              </a:rPr>
              <a:t>60%</a:t>
            </a:r>
            <a:r>
              <a:rPr dirty="0" sz="1200" spc="-80">
                <a:latin typeface="Segoe UI Emoji"/>
                <a:cs typeface="Segoe UI Emoji"/>
              </a:rPr>
              <a:t> </a:t>
            </a:r>
            <a:r>
              <a:rPr dirty="0" sz="1200" spc="-30">
                <a:latin typeface="Segoe UI Emoji"/>
                <a:cs typeface="Segoe UI Emoji"/>
              </a:rPr>
              <a:t>of</a:t>
            </a:r>
            <a:r>
              <a:rPr dirty="0" sz="1200" spc="-45">
                <a:latin typeface="Segoe UI Emoji"/>
                <a:cs typeface="Segoe UI Emoji"/>
              </a:rPr>
              <a:t> </a:t>
            </a:r>
            <a:r>
              <a:rPr dirty="0" sz="1200">
                <a:latin typeface="Segoe UI Emoji"/>
                <a:cs typeface="Segoe UI Emoji"/>
              </a:rPr>
              <a:t>its</a:t>
            </a:r>
            <a:r>
              <a:rPr dirty="0" sz="1200" spc="-40">
                <a:latin typeface="Segoe UI Emoji"/>
                <a:cs typeface="Segoe UI Emoji"/>
              </a:rPr>
              <a:t> </a:t>
            </a:r>
            <a:r>
              <a:rPr dirty="0" sz="1200">
                <a:latin typeface="Segoe UI Emoji"/>
                <a:cs typeface="Segoe UI Emoji"/>
              </a:rPr>
              <a:t>sales</a:t>
            </a:r>
            <a:r>
              <a:rPr dirty="0" sz="1200" spc="-40">
                <a:latin typeface="Segoe UI Emoji"/>
                <a:cs typeface="Segoe UI Emoji"/>
              </a:rPr>
              <a:t> </a:t>
            </a:r>
            <a:r>
              <a:rPr dirty="0" sz="1200" spc="-30">
                <a:latin typeface="Segoe UI Emoji"/>
                <a:cs typeface="Segoe UI Emoji"/>
              </a:rPr>
              <a:t>from </a:t>
            </a:r>
            <a:r>
              <a:rPr dirty="0" sz="1200" spc="-10">
                <a:latin typeface="Segoe UI Emoji"/>
                <a:cs typeface="Segoe UI Emoji"/>
              </a:rPr>
              <a:t>electric and</a:t>
            </a:r>
            <a:r>
              <a:rPr dirty="0" sz="1200" spc="-15">
                <a:latin typeface="Segoe UI Emoji"/>
                <a:cs typeface="Segoe UI Emoji"/>
              </a:rPr>
              <a:t> </a:t>
            </a:r>
            <a:r>
              <a:rPr dirty="0" sz="1200" spc="-35">
                <a:latin typeface="Segoe UI Emoji"/>
                <a:cs typeface="Segoe UI Emoji"/>
              </a:rPr>
              <a:t>hybrid</a:t>
            </a:r>
            <a:r>
              <a:rPr dirty="0" sz="1200" spc="-90">
                <a:latin typeface="Segoe UI Emoji"/>
                <a:cs typeface="Segoe UI Emoji"/>
              </a:rPr>
              <a:t> </a:t>
            </a:r>
            <a:r>
              <a:rPr dirty="0" sz="1200" spc="-10">
                <a:latin typeface="Segoe UI Emoji"/>
                <a:cs typeface="Segoe UI Emoji"/>
              </a:rPr>
              <a:t>models</a:t>
            </a:r>
            <a:r>
              <a:rPr dirty="0" sz="1200" spc="-45">
                <a:latin typeface="Segoe UI Emoji"/>
                <a:cs typeface="Segoe UI Emoji"/>
              </a:rPr>
              <a:t> </a:t>
            </a:r>
            <a:r>
              <a:rPr dirty="0" sz="1200" spc="-40">
                <a:latin typeface="Segoe UI Emoji"/>
                <a:cs typeface="Segoe UI Emoji"/>
              </a:rPr>
              <a:t>by</a:t>
            </a:r>
            <a:r>
              <a:rPr dirty="0" sz="1200" spc="-110">
                <a:latin typeface="Segoe UI Emoji"/>
                <a:cs typeface="Segoe UI Emoji"/>
              </a:rPr>
              <a:t> </a:t>
            </a:r>
            <a:r>
              <a:rPr dirty="0" sz="1200" spc="-10">
                <a:latin typeface="Segoe UI Emoji"/>
                <a:cs typeface="Segoe UI Emoji"/>
              </a:rPr>
              <a:t>2026</a:t>
            </a:r>
            <a:r>
              <a:rPr dirty="0" sz="1200" spc="-65">
                <a:latin typeface="Segoe UI Emoji"/>
                <a:cs typeface="Segoe UI Emoji"/>
              </a:rPr>
              <a:t> </a:t>
            </a:r>
            <a:r>
              <a:rPr dirty="0" sz="1200" spc="-30">
                <a:latin typeface="Segoe UI Emoji"/>
                <a:cs typeface="Segoe UI Emoji"/>
              </a:rPr>
              <a:t>and</a:t>
            </a:r>
            <a:r>
              <a:rPr dirty="0" sz="1200" spc="-85">
                <a:latin typeface="Segoe UI Emoji"/>
                <a:cs typeface="Segoe UI Emoji"/>
              </a:rPr>
              <a:t> </a:t>
            </a:r>
            <a:r>
              <a:rPr dirty="0" sz="1200" spc="-10">
                <a:latin typeface="Segoe UI Emoji"/>
                <a:cs typeface="Segoe UI Emoji"/>
              </a:rPr>
              <a:t>80%</a:t>
            </a:r>
            <a:r>
              <a:rPr dirty="0" sz="1200" spc="-40">
                <a:latin typeface="Segoe UI Emoji"/>
                <a:cs typeface="Segoe UI Emoji"/>
              </a:rPr>
              <a:t> by</a:t>
            </a:r>
            <a:r>
              <a:rPr dirty="0" sz="1200" spc="-110">
                <a:latin typeface="Segoe UI Emoji"/>
                <a:cs typeface="Segoe UI Emoji"/>
              </a:rPr>
              <a:t> </a:t>
            </a:r>
            <a:r>
              <a:rPr dirty="0" sz="1200" spc="-20">
                <a:latin typeface="Segoe UI Emoji"/>
                <a:cs typeface="Segoe UI Emoji"/>
              </a:rPr>
              <a:t>2030.</a:t>
            </a:r>
            <a:endParaRPr sz="1200">
              <a:latin typeface="Segoe UI Emoji"/>
              <a:cs typeface="Segoe UI Emoji"/>
            </a:endParaRPr>
          </a:p>
          <a:p>
            <a:pPr marL="297815" indent="-285115">
              <a:lnSpc>
                <a:spcPts val="1435"/>
              </a:lnSpc>
              <a:spcBef>
                <a:spcPts val="15"/>
              </a:spcBef>
              <a:buFont typeface="Arial MT"/>
              <a:buChar char="•"/>
              <a:tabLst>
                <a:tab pos="297815" algn="l"/>
              </a:tabLst>
            </a:pPr>
            <a:r>
              <a:rPr dirty="0" sz="1200" spc="-10">
                <a:latin typeface="Segoe UI Emoji"/>
                <a:cs typeface="Segoe UI Emoji"/>
              </a:rPr>
              <a:t>The</a:t>
            </a:r>
            <a:r>
              <a:rPr dirty="0" sz="1200" spc="-120">
                <a:latin typeface="Segoe UI Emoji"/>
                <a:cs typeface="Segoe UI Emoji"/>
              </a:rPr>
              <a:t> </a:t>
            </a:r>
            <a:r>
              <a:rPr dirty="0" sz="1200" spc="-10">
                <a:latin typeface="Segoe UI Emoji"/>
                <a:cs typeface="Segoe UI Emoji"/>
              </a:rPr>
              <a:t>company</a:t>
            </a:r>
            <a:r>
              <a:rPr dirty="0" sz="1200" spc="-15">
                <a:latin typeface="Segoe UI Emoji"/>
                <a:cs typeface="Segoe UI Emoji"/>
              </a:rPr>
              <a:t> </a:t>
            </a:r>
            <a:r>
              <a:rPr dirty="0" sz="1200" spc="-10">
                <a:latin typeface="Segoe UI Emoji"/>
                <a:cs typeface="Segoe UI Emoji"/>
              </a:rPr>
              <a:t>prioritizes</a:t>
            </a:r>
            <a:r>
              <a:rPr dirty="0" sz="1200" spc="20">
                <a:latin typeface="Segoe UI Emoji"/>
                <a:cs typeface="Segoe UI Emoji"/>
              </a:rPr>
              <a:t> </a:t>
            </a:r>
            <a:r>
              <a:rPr dirty="0" sz="1200" spc="-10">
                <a:latin typeface="Segoe UI Emoji"/>
                <a:cs typeface="Segoe UI Emoji"/>
              </a:rPr>
              <a:t>performance,</a:t>
            </a:r>
            <a:r>
              <a:rPr dirty="0" sz="1200" spc="-135">
                <a:latin typeface="Segoe UI Emoji"/>
                <a:cs typeface="Segoe UI Emoji"/>
              </a:rPr>
              <a:t> </a:t>
            </a:r>
            <a:r>
              <a:rPr dirty="0" sz="1200" spc="-10">
                <a:latin typeface="Segoe UI Emoji"/>
                <a:cs typeface="Segoe UI Emoji"/>
              </a:rPr>
              <a:t>exclusivity,</a:t>
            </a:r>
            <a:endParaRPr sz="1200">
              <a:latin typeface="Segoe UI Emoji"/>
              <a:cs typeface="Segoe UI Emoji"/>
            </a:endParaRPr>
          </a:p>
          <a:p>
            <a:pPr marL="298450">
              <a:lnSpc>
                <a:spcPts val="1435"/>
              </a:lnSpc>
            </a:pPr>
            <a:r>
              <a:rPr dirty="0" sz="1200" spc="-10">
                <a:latin typeface="Segoe UI Emoji"/>
                <a:cs typeface="Segoe UI Emoji"/>
              </a:rPr>
              <a:t>and</a:t>
            </a:r>
            <a:r>
              <a:rPr dirty="0" sz="1200" spc="-25">
                <a:latin typeface="Segoe UI Emoji"/>
                <a:cs typeface="Segoe UI Emoji"/>
              </a:rPr>
              <a:t> </a:t>
            </a:r>
            <a:r>
              <a:rPr dirty="0" sz="1200" spc="-20">
                <a:latin typeface="Segoe UI Emoji"/>
                <a:cs typeface="Segoe UI Emoji"/>
              </a:rPr>
              <a:t>luxury</a:t>
            </a:r>
            <a:r>
              <a:rPr dirty="0" sz="1200" spc="-40">
                <a:latin typeface="Segoe UI Emoji"/>
                <a:cs typeface="Segoe UI Emoji"/>
              </a:rPr>
              <a:t> </a:t>
            </a:r>
            <a:r>
              <a:rPr dirty="0" sz="1200" spc="-35">
                <a:latin typeface="Segoe UI Emoji"/>
                <a:cs typeface="Segoe UI Emoji"/>
              </a:rPr>
              <a:t>over</a:t>
            </a:r>
            <a:r>
              <a:rPr dirty="0" sz="1200" spc="-55">
                <a:latin typeface="Segoe UI Emoji"/>
                <a:cs typeface="Segoe UI Emoji"/>
              </a:rPr>
              <a:t> </a:t>
            </a:r>
            <a:r>
              <a:rPr dirty="0" sz="1200">
                <a:latin typeface="Segoe UI Emoji"/>
                <a:cs typeface="Segoe UI Emoji"/>
              </a:rPr>
              <a:t>mass-</a:t>
            </a:r>
            <a:r>
              <a:rPr dirty="0" sz="1200" spc="-20">
                <a:latin typeface="Segoe UI Emoji"/>
                <a:cs typeface="Segoe UI Emoji"/>
              </a:rPr>
              <a:t>market</a:t>
            </a:r>
            <a:r>
              <a:rPr dirty="0" sz="1200" spc="-35">
                <a:latin typeface="Segoe UI Emoji"/>
                <a:cs typeface="Segoe UI Emoji"/>
              </a:rPr>
              <a:t> </a:t>
            </a:r>
            <a:r>
              <a:rPr dirty="0" sz="1200" spc="-10">
                <a:latin typeface="Segoe UI Emoji"/>
                <a:cs typeface="Segoe UI Emoji"/>
              </a:rPr>
              <a:t>expansion.</a:t>
            </a:r>
            <a:endParaRPr sz="1200">
              <a:latin typeface="Segoe UI Emoji"/>
              <a:cs typeface="Segoe UI Emoji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339725" y="361211"/>
            <a:ext cx="11509375" cy="558165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  <a:tabLst>
                <a:tab pos="11496040" algn="l"/>
              </a:tabLst>
            </a:pPr>
            <a:r>
              <a:rPr dirty="0" u="heavy" sz="1550" spc="434">
                <a:uFill>
                  <a:solidFill>
                    <a:srgbClr val="000000"/>
                  </a:solidFill>
                </a:uFill>
                <a:latin typeface="Segoe UI Emoji"/>
                <a:cs typeface="Segoe UI Emoji"/>
              </a:rPr>
              <a:t> </a:t>
            </a:r>
            <a:r>
              <a:rPr dirty="0" u="heavy" sz="1550">
                <a:uFill>
                  <a:solidFill>
                    <a:srgbClr val="000000"/>
                  </a:solidFill>
                </a:uFill>
                <a:latin typeface="Segoe UI Emoji"/>
                <a:cs typeface="Segoe UI Emoji"/>
              </a:rPr>
              <a:t>Ferrari</a:t>
            </a:r>
            <a:r>
              <a:rPr dirty="0" u="heavy" sz="1550" spc="5">
                <a:uFill>
                  <a:solidFill>
                    <a:srgbClr val="000000"/>
                  </a:solidFill>
                </a:uFill>
                <a:latin typeface="Segoe UI Emoji"/>
                <a:cs typeface="Segoe UI Emoji"/>
              </a:rPr>
              <a:t> </a:t>
            </a:r>
            <a:r>
              <a:rPr dirty="0" u="heavy" sz="1550">
                <a:uFill>
                  <a:solidFill>
                    <a:srgbClr val="000000"/>
                  </a:solidFill>
                </a:uFill>
                <a:latin typeface="Segoe UI Emoji"/>
                <a:cs typeface="Segoe UI Emoji"/>
              </a:rPr>
              <a:t>should</a:t>
            </a:r>
            <a:r>
              <a:rPr dirty="0" u="heavy" sz="1550" spc="30">
                <a:uFill>
                  <a:solidFill>
                    <a:srgbClr val="000000"/>
                  </a:solidFill>
                </a:uFill>
                <a:latin typeface="Segoe UI Emoji"/>
                <a:cs typeface="Segoe UI Emoji"/>
              </a:rPr>
              <a:t> </a:t>
            </a:r>
            <a:r>
              <a:rPr dirty="0" u="heavy" sz="1550" spc="-40">
                <a:uFill>
                  <a:solidFill>
                    <a:srgbClr val="000000"/>
                  </a:solidFill>
                </a:uFill>
                <a:latin typeface="Segoe UI Emoji"/>
                <a:cs typeface="Segoe UI Emoji"/>
              </a:rPr>
              <a:t>not</a:t>
            </a:r>
            <a:r>
              <a:rPr dirty="0" u="heavy" sz="1550" spc="-60">
                <a:uFill>
                  <a:solidFill>
                    <a:srgbClr val="000000"/>
                  </a:solidFill>
                </a:uFill>
                <a:latin typeface="Segoe UI Emoji"/>
                <a:cs typeface="Segoe UI Emoji"/>
              </a:rPr>
              <a:t> </a:t>
            </a:r>
            <a:r>
              <a:rPr dirty="0" u="heavy" sz="1550">
                <a:uFill>
                  <a:solidFill>
                    <a:srgbClr val="000000"/>
                  </a:solidFill>
                </a:uFill>
                <a:latin typeface="Segoe UI Emoji"/>
                <a:cs typeface="Segoe UI Emoji"/>
              </a:rPr>
              <a:t>acquire</a:t>
            </a:r>
            <a:r>
              <a:rPr dirty="0" u="heavy" sz="1550" spc="-80">
                <a:uFill>
                  <a:solidFill>
                    <a:srgbClr val="000000"/>
                  </a:solidFill>
                </a:uFill>
                <a:latin typeface="Segoe UI Emoji"/>
                <a:cs typeface="Segoe UI Emoji"/>
              </a:rPr>
              <a:t> </a:t>
            </a:r>
            <a:r>
              <a:rPr dirty="0" u="heavy" sz="1550">
                <a:uFill>
                  <a:solidFill>
                    <a:srgbClr val="000000"/>
                  </a:solidFill>
                </a:uFill>
                <a:latin typeface="Segoe UI Emoji"/>
                <a:cs typeface="Segoe UI Emoji"/>
              </a:rPr>
              <a:t>Pirelli</a:t>
            </a:r>
            <a:r>
              <a:rPr dirty="0" u="heavy" sz="1550" spc="10">
                <a:uFill>
                  <a:solidFill>
                    <a:srgbClr val="000000"/>
                  </a:solidFill>
                </a:uFill>
                <a:latin typeface="Segoe UI Emoji"/>
                <a:cs typeface="Segoe UI Emoji"/>
              </a:rPr>
              <a:t> </a:t>
            </a:r>
            <a:r>
              <a:rPr dirty="0" u="heavy" sz="1550">
                <a:uFill>
                  <a:solidFill>
                    <a:srgbClr val="000000"/>
                  </a:solidFill>
                </a:uFill>
                <a:latin typeface="Segoe UI Emoji"/>
                <a:cs typeface="Segoe UI Emoji"/>
              </a:rPr>
              <a:t>and</a:t>
            </a:r>
            <a:r>
              <a:rPr dirty="0" u="heavy" sz="1550" spc="-55">
                <a:uFill>
                  <a:solidFill>
                    <a:srgbClr val="000000"/>
                  </a:solidFill>
                </a:uFill>
                <a:latin typeface="Segoe UI Emoji"/>
                <a:cs typeface="Segoe UI Emoji"/>
              </a:rPr>
              <a:t> </a:t>
            </a:r>
            <a:r>
              <a:rPr dirty="0" u="heavy" sz="1550">
                <a:uFill>
                  <a:solidFill>
                    <a:srgbClr val="000000"/>
                  </a:solidFill>
                </a:uFill>
                <a:latin typeface="Segoe UI Emoji"/>
                <a:cs typeface="Segoe UI Emoji"/>
              </a:rPr>
              <a:t>instead</a:t>
            </a:r>
            <a:r>
              <a:rPr dirty="0" u="heavy" sz="1550" spc="30">
                <a:uFill>
                  <a:solidFill>
                    <a:srgbClr val="000000"/>
                  </a:solidFill>
                </a:uFill>
                <a:latin typeface="Segoe UI Emoji"/>
                <a:cs typeface="Segoe UI Emoji"/>
              </a:rPr>
              <a:t> </a:t>
            </a:r>
            <a:r>
              <a:rPr dirty="0" u="heavy" sz="1550">
                <a:uFill>
                  <a:solidFill>
                    <a:srgbClr val="000000"/>
                  </a:solidFill>
                </a:uFill>
                <a:latin typeface="Segoe UI Emoji"/>
                <a:cs typeface="Segoe UI Emoji"/>
              </a:rPr>
              <a:t>focus</a:t>
            </a:r>
            <a:r>
              <a:rPr dirty="0" u="heavy" sz="1550" spc="-5">
                <a:uFill>
                  <a:solidFill>
                    <a:srgbClr val="000000"/>
                  </a:solidFill>
                </a:uFill>
                <a:latin typeface="Segoe UI Emoji"/>
                <a:cs typeface="Segoe UI Emoji"/>
              </a:rPr>
              <a:t> </a:t>
            </a:r>
            <a:r>
              <a:rPr dirty="0" u="heavy" sz="1550" spc="-20">
                <a:uFill>
                  <a:solidFill>
                    <a:srgbClr val="000000"/>
                  </a:solidFill>
                </a:uFill>
                <a:latin typeface="Segoe UI Emoji"/>
                <a:cs typeface="Segoe UI Emoji"/>
              </a:rPr>
              <a:t>on</a:t>
            </a:r>
            <a:r>
              <a:rPr dirty="0" u="heavy" sz="1550" spc="-40">
                <a:uFill>
                  <a:solidFill>
                    <a:srgbClr val="000000"/>
                  </a:solidFill>
                </a:uFill>
                <a:latin typeface="Segoe UI Emoji"/>
                <a:cs typeface="Segoe UI Emoji"/>
              </a:rPr>
              <a:t> </a:t>
            </a:r>
            <a:r>
              <a:rPr dirty="0" u="heavy" sz="1550">
                <a:uFill>
                  <a:solidFill>
                    <a:srgbClr val="000000"/>
                  </a:solidFill>
                </a:uFill>
                <a:latin typeface="Segoe UI Emoji"/>
                <a:cs typeface="Segoe UI Emoji"/>
              </a:rPr>
              <a:t>acquisition</a:t>
            </a:r>
            <a:r>
              <a:rPr dirty="0" u="heavy" sz="1550" spc="-40">
                <a:uFill>
                  <a:solidFill>
                    <a:srgbClr val="000000"/>
                  </a:solidFill>
                </a:uFill>
                <a:latin typeface="Segoe UI Emoji"/>
                <a:cs typeface="Segoe UI Emoji"/>
              </a:rPr>
              <a:t> </a:t>
            </a:r>
            <a:r>
              <a:rPr dirty="0" u="heavy" sz="1550">
                <a:uFill>
                  <a:solidFill>
                    <a:srgbClr val="000000"/>
                  </a:solidFill>
                </a:uFill>
                <a:latin typeface="Segoe UI Emoji"/>
                <a:cs typeface="Segoe UI Emoji"/>
              </a:rPr>
              <a:t>that</a:t>
            </a:r>
            <a:r>
              <a:rPr dirty="0" u="heavy" sz="1550" spc="-60">
                <a:uFill>
                  <a:solidFill>
                    <a:srgbClr val="000000"/>
                  </a:solidFill>
                </a:uFill>
                <a:latin typeface="Segoe UI Emoji"/>
                <a:cs typeface="Segoe UI Emoji"/>
              </a:rPr>
              <a:t> </a:t>
            </a:r>
            <a:r>
              <a:rPr dirty="0" u="heavy" sz="1550" spc="-10">
                <a:uFill>
                  <a:solidFill>
                    <a:srgbClr val="000000"/>
                  </a:solidFill>
                </a:uFill>
                <a:latin typeface="Segoe UI Emoji"/>
                <a:cs typeface="Segoe UI Emoji"/>
              </a:rPr>
              <a:t>better</a:t>
            </a:r>
            <a:r>
              <a:rPr dirty="0" u="heavy" sz="1550" spc="-75">
                <a:uFill>
                  <a:solidFill>
                    <a:srgbClr val="000000"/>
                  </a:solidFill>
                </a:uFill>
                <a:latin typeface="Segoe UI Emoji"/>
                <a:cs typeface="Segoe UI Emoji"/>
              </a:rPr>
              <a:t> </a:t>
            </a:r>
            <a:r>
              <a:rPr dirty="0" u="heavy" sz="1550">
                <a:uFill>
                  <a:solidFill>
                    <a:srgbClr val="000000"/>
                  </a:solidFill>
                </a:uFill>
                <a:latin typeface="Segoe UI Emoji"/>
                <a:cs typeface="Segoe UI Emoji"/>
              </a:rPr>
              <a:t>aligns</a:t>
            </a:r>
            <a:r>
              <a:rPr dirty="0" u="heavy" sz="1550" spc="-10">
                <a:uFill>
                  <a:solidFill>
                    <a:srgbClr val="000000"/>
                  </a:solidFill>
                </a:uFill>
                <a:latin typeface="Segoe UI Emoji"/>
                <a:cs typeface="Segoe UI Emoji"/>
              </a:rPr>
              <a:t> </a:t>
            </a:r>
            <a:r>
              <a:rPr dirty="0" u="heavy" sz="1550">
                <a:uFill>
                  <a:solidFill>
                    <a:srgbClr val="000000"/>
                  </a:solidFill>
                </a:uFill>
                <a:latin typeface="Segoe UI Emoji"/>
                <a:cs typeface="Segoe UI Emoji"/>
              </a:rPr>
              <a:t>with</a:t>
            </a:r>
            <a:r>
              <a:rPr dirty="0" u="heavy" sz="1550" spc="50">
                <a:uFill>
                  <a:solidFill>
                    <a:srgbClr val="000000"/>
                  </a:solidFill>
                </a:uFill>
                <a:latin typeface="Segoe UI Emoji"/>
                <a:cs typeface="Segoe UI Emoji"/>
              </a:rPr>
              <a:t> </a:t>
            </a:r>
            <a:r>
              <a:rPr dirty="0" u="heavy" sz="1550">
                <a:uFill>
                  <a:solidFill>
                    <a:srgbClr val="000000"/>
                  </a:solidFill>
                </a:uFill>
                <a:latin typeface="Segoe UI Emoji"/>
                <a:cs typeface="Segoe UI Emoji"/>
              </a:rPr>
              <a:t>its</a:t>
            </a:r>
            <a:r>
              <a:rPr dirty="0" u="heavy" sz="1550" spc="-5">
                <a:uFill>
                  <a:solidFill>
                    <a:srgbClr val="000000"/>
                  </a:solidFill>
                </a:uFill>
                <a:latin typeface="Segoe UI Emoji"/>
                <a:cs typeface="Segoe UI Emoji"/>
              </a:rPr>
              <a:t> </a:t>
            </a:r>
            <a:r>
              <a:rPr dirty="0" u="heavy" sz="1550">
                <a:uFill>
                  <a:solidFill>
                    <a:srgbClr val="000000"/>
                  </a:solidFill>
                </a:uFill>
                <a:latin typeface="Segoe UI Emoji"/>
                <a:cs typeface="Segoe UI Emoji"/>
              </a:rPr>
              <a:t>strategic</a:t>
            </a:r>
            <a:r>
              <a:rPr dirty="0" u="heavy" sz="1550" spc="5">
                <a:uFill>
                  <a:solidFill>
                    <a:srgbClr val="000000"/>
                  </a:solidFill>
                </a:uFill>
                <a:latin typeface="Segoe UI Emoji"/>
                <a:cs typeface="Segoe UI Emoji"/>
              </a:rPr>
              <a:t> </a:t>
            </a:r>
            <a:r>
              <a:rPr dirty="0" u="heavy" sz="1550" spc="-10">
                <a:uFill>
                  <a:solidFill>
                    <a:srgbClr val="000000"/>
                  </a:solidFill>
                </a:uFill>
                <a:latin typeface="Segoe UI Emoji"/>
                <a:cs typeface="Segoe UI Emoji"/>
              </a:rPr>
              <a:t>initiatives</a:t>
            </a:r>
            <a:r>
              <a:rPr dirty="0" u="heavy" sz="1550">
                <a:uFill>
                  <a:solidFill>
                    <a:srgbClr val="000000"/>
                  </a:solidFill>
                </a:uFill>
                <a:latin typeface="Segoe UI Emoji"/>
                <a:cs typeface="Segoe UI Emoji"/>
              </a:rPr>
              <a:t>	</a:t>
            </a:r>
            <a:endParaRPr sz="1550">
              <a:latin typeface="Segoe UI Emoji"/>
              <a:cs typeface="Segoe UI Emoji"/>
            </a:endParaRPr>
          </a:p>
          <a:p>
            <a:pPr marL="5671185">
              <a:lnSpc>
                <a:spcPct val="100000"/>
              </a:lnSpc>
              <a:spcBef>
                <a:spcPts val="310"/>
              </a:spcBef>
            </a:pPr>
            <a:r>
              <a:rPr dirty="0" sz="1400" spc="-125" b="1">
                <a:latin typeface="Tahoma"/>
                <a:cs typeface="Tahoma"/>
              </a:rPr>
              <a:t>Why</a:t>
            </a:r>
            <a:r>
              <a:rPr dirty="0" sz="1400" spc="-100" b="1">
                <a:latin typeface="Tahoma"/>
                <a:cs typeface="Tahoma"/>
              </a:rPr>
              <a:t> </a:t>
            </a:r>
            <a:r>
              <a:rPr dirty="0" sz="1400" spc="-60" b="1">
                <a:latin typeface="Tahoma"/>
                <a:cs typeface="Tahoma"/>
              </a:rPr>
              <a:t>Pirelli</a:t>
            </a:r>
            <a:r>
              <a:rPr dirty="0" sz="1400" spc="-155" b="1">
                <a:latin typeface="Tahoma"/>
                <a:cs typeface="Tahoma"/>
              </a:rPr>
              <a:t> </a:t>
            </a:r>
            <a:r>
              <a:rPr dirty="0" sz="1400" spc="-60" b="1">
                <a:latin typeface="Tahoma"/>
                <a:cs typeface="Tahoma"/>
              </a:rPr>
              <a:t>doesn’t</a:t>
            </a:r>
            <a:r>
              <a:rPr dirty="0" sz="1400" spc="-45" b="1">
                <a:latin typeface="Tahoma"/>
                <a:cs typeface="Tahoma"/>
              </a:rPr>
              <a:t> </a:t>
            </a:r>
            <a:r>
              <a:rPr dirty="0" sz="1400" spc="-90" b="1">
                <a:latin typeface="Tahoma"/>
                <a:cs typeface="Tahoma"/>
              </a:rPr>
              <a:t>align</a:t>
            </a:r>
            <a:r>
              <a:rPr dirty="0" sz="1400" spc="-65" b="1">
                <a:latin typeface="Tahoma"/>
                <a:cs typeface="Tahoma"/>
              </a:rPr>
              <a:t> </a:t>
            </a:r>
            <a:r>
              <a:rPr dirty="0" sz="1400" spc="-130" b="1">
                <a:latin typeface="Tahoma"/>
                <a:cs typeface="Tahoma"/>
              </a:rPr>
              <a:t>with</a:t>
            </a:r>
            <a:r>
              <a:rPr dirty="0" sz="1400" spc="-60" b="1">
                <a:latin typeface="Tahoma"/>
                <a:cs typeface="Tahoma"/>
              </a:rPr>
              <a:t> </a:t>
            </a:r>
            <a:r>
              <a:rPr dirty="0" sz="1400" spc="-85" b="1">
                <a:latin typeface="Tahoma"/>
                <a:cs typeface="Tahoma"/>
              </a:rPr>
              <a:t>Ferrari’s</a:t>
            </a:r>
            <a:r>
              <a:rPr dirty="0" sz="1400" spc="-45" b="1">
                <a:latin typeface="Tahoma"/>
                <a:cs typeface="Tahoma"/>
              </a:rPr>
              <a:t> </a:t>
            </a:r>
            <a:r>
              <a:rPr dirty="0" sz="1400" spc="-10" b="1">
                <a:latin typeface="Tahoma"/>
                <a:cs typeface="Tahoma"/>
              </a:rPr>
              <a:t>strategy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5998590" y="895984"/>
            <a:ext cx="5123180" cy="11239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84785" indent="-172085">
              <a:lnSpc>
                <a:spcPts val="1430"/>
              </a:lnSpc>
              <a:spcBef>
                <a:spcPts val="100"/>
              </a:spcBef>
              <a:buFont typeface="Arial MT"/>
              <a:buChar char="•"/>
              <a:tabLst>
                <a:tab pos="184785" algn="l"/>
              </a:tabLst>
            </a:pPr>
            <a:r>
              <a:rPr dirty="0" sz="1200">
                <a:latin typeface="Segoe UI Emoji"/>
                <a:cs typeface="Segoe UI Emoji"/>
              </a:rPr>
              <a:t>Pirelli</a:t>
            </a:r>
            <a:r>
              <a:rPr dirty="0" sz="1200" spc="-45">
                <a:latin typeface="Segoe UI Emoji"/>
                <a:cs typeface="Segoe UI Emoji"/>
              </a:rPr>
              <a:t> </a:t>
            </a:r>
            <a:r>
              <a:rPr dirty="0" sz="1200">
                <a:latin typeface="Segoe UI Emoji"/>
                <a:cs typeface="Segoe UI Emoji"/>
              </a:rPr>
              <a:t>focuses</a:t>
            </a:r>
            <a:r>
              <a:rPr dirty="0" sz="1200" spc="-40">
                <a:latin typeface="Segoe UI Emoji"/>
                <a:cs typeface="Segoe UI Emoji"/>
              </a:rPr>
              <a:t> </a:t>
            </a:r>
            <a:r>
              <a:rPr dirty="0" sz="1200" spc="-30">
                <a:latin typeface="Segoe UI Emoji"/>
                <a:cs typeface="Segoe UI Emoji"/>
              </a:rPr>
              <a:t>on</a:t>
            </a:r>
            <a:r>
              <a:rPr dirty="0" sz="1200" spc="-45">
                <a:latin typeface="Segoe UI Emoji"/>
                <a:cs typeface="Segoe UI Emoji"/>
              </a:rPr>
              <a:t> </a:t>
            </a:r>
            <a:r>
              <a:rPr dirty="0" sz="1200">
                <a:latin typeface="Segoe UI Emoji"/>
                <a:cs typeface="Segoe UI Emoji"/>
              </a:rPr>
              <a:t>mass-</a:t>
            </a:r>
            <a:r>
              <a:rPr dirty="0" sz="1200" spc="-20">
                <a:latin typeface="Segoe UI Emoji"/>
                <a:cs typeface="Segoe UI Emoji"/>
              </a:rPr>
              <a:t>market</a:t>
            </a:r>
            <a:r>
              <a:rPr dirty="0" sz="1200" spc="20">
                <a:latin typeface="Segoe UI Emoji"/>
                <a:cs typeface="Segoe UI Emoji"/>
              </a:rPr>
              <a:t> </a:t>
            </a:r>
            <a:r>
              <a:rPr dirty="0" sz="1200" spc="-20">
                <a:latin typeface="Segoe UI Emoji"/>
                <a:cs typeface="Segoe UI Emoji"/>
              </a:rPr>
              <a:t>tire</a:t>
            </a:r>
            <a:r>
              <a:rPr dirty="0" sz="1200">
                <a:latin typeface="Segoe UI Emoji"/>
                <a:cs typeface="Segoe UI Emoji"/>
              </a:rPr>
              <a:t> </a:t>
            </a:r>
            <a:r>
              <a:rPr dirty="0" sz="1200" spc="-25">
                <a:latin typeface="Segoe UI Emoji"/>
                <a:cs typeface="Segoe UI Emoji"/>
              </a:rPr>
              <a:t>production</a:t>
            </a:r>
            <a:r>
              <a:rPr dirty="0" sz="1200" spc="-40">
                <a:latin typeface="Segoe UI Emoji"/>
                <a:cs typeface="Segoe UI Emoji"/>
              </a:rPr>
              <a:t> </a:t>
            </a:r>
            <a:r>
              <a:rPr dirty="0" sz="1200" spc="-10">
                <a:latin typeface="Segoe UI Emoji"/>
                <a:cs typeface="Segoe UI Emoji"/>
              </a:rPr>
              <a:t>rather</a:t>
            </a:r>
            <a:r>
              <a:rPr dirty="0" sz="1200" spc="5">
                <a:latin typeface="Segoe UI Emoji"/>
                <a:cs typeface="Segoe UI Emoji"/>
              </a:rPr>
              <a:t> </a:t>
            </a:r>
            <a:r>
              <a:rPr dirty="0" sz="1200" spc="-25">
                <a:latin typeface="Segoe UI Emoji"/>
                <a:cs typeface="Segoe UI Emoji"/>
              </a:rPr>
              <a:t>than</a:t>
            </a:r>
            <a:r>
              <a:rPr dirty="0" sz="1200" spc="-40">
                <a:latin typeface="Segoe UI Emoji"/>
                <a:cs typeface="Segoe UI Emoji"/>
              </a:rPr>
              <a:t> </a:t>
            </a:r>
            <a:r>
              <a:rPr dirty="0" sz="1200">
                <a:latin typeface="Segoe UI Emoji"/>
                <a:cs typeface="Segoe UI Emoji"/>
              </a:rPr>
              <a:t>specialized</a:t>
            </a:r>
            <a:r>
              <a:rPr dirty="0" sz="1200" spc="35">
                <a:latin typeface="Segoe UI Emoji"/>
                <a:cs typeface="Segoe UI Emoji"/>
              </a:rPr>
              <a:t> </a:t>
            </a:r>
            <a:r>
              <a:rPr dirty="0" sz="1200" spc="-25">
                <a:latin typeface="Segoe UI Emoji"/>
                <a:cs typeface="Segoe UI Emoji"/>
              </a:rPr>
              <a:t>EV</a:t>
            </a:r>
            <a:endParaRPr sz="1200">
              <a:latin typeface="Segoe UI Emoji"/>
              <a:cs typeface="Segoe UI Emoji"/>
            </a:endParaRPr>
          </a:p>
          <a:p>
            <a:pPr marL="184150">
              <a:lnSpc>
                <a:spcPts val="1430"/>
              </a:lnSpc>
            </a:pPr>
            <a:r>
              <a:rPr dirty="0" sz="1200" spc="-20">
                <a:latin typeface="Segoe UI Emoji"/>
                <a:cs typeface="Segoe UI Emoji"/>
              </a:rPr>
              <a:t>battery</a:t>
            </a:r>
            <a:r>
              <a:rPr dirty="0" sz="1200" spc="-75">
                <a:latin typeface="Segoe UI Emoji"/>
                <a:cs typeface="Segoe UI Emoji"/>
              </a:rPr>
              <a:t> </a:t>
            </a:r>
            <a:r>
              <a:rPr dirty="0" sz="1200" spc="-10">
                <a:latin typeface="Segoe UI Emoji"/>
                <a:cs typeface="Segoe UI Emoji"/>
              </a:rPr>
              <a:t>technology.</a:t>
            </a:r>
            <a:endParaRPr sz="1200">
              <a:latin typeface="Segoe UI Emoji"/>
              <a:cs typeface="Segoe UI Emoji"/>
            </a:endParaRPr>
          </a:p>
          <a:p>
            <a:pPr marL="184150" marR="5080" indent="-171450">
              <a:lnSpc>
                <a:spcPts val="1430"/>
              </a:lnSpc>
              <a:spcBef>
                <a:spcPts val="114"/>
              </a:spcBef>
              <a:buFont typeface="Arial MT"/>
              <a:buChar char="•"/>
              <a:tabLst>
                <a:tab pos="184150" algn="l"/>
              </a:tabLst>
            </a:pPr>
            <a:r>
              <a:rPr dirty="0" sz="1200" spc="-10">
                <a:latin typeface="Segoe UI Emoji"/>
                <a:cs typeface="Segoe UI Emoji"/>
              </a:rPr>
              <a:t>Limited</a:t>
            </a:r>
            <a:r>
              <a:rPr dirty="0" sz="1200" spc="-65">
                <a:latin typeface="Segoe UI Emoji"/>
                <a:cs typeface="Segoe UI Emoji"/>
              </a:rPr>
              <a:t> </a:t>
            </a:r>
            <a:r>
              <a:rPr dirty="0" sz="1200" spc="-10">
                <a:latin typeface="Segoe UI Emoji"/>
                <a:cs typeface="Segoe UI Emoji"/>
              </a:rPr>
              <a:t>synergies</a:t>
            </a:r>
            <a:r>
              <a:rPr dirty="0" sz="1200" spc="-45">
                <a:latin typeface="Segoe UI Emoji"/>
                <a:cs typeface="Segoe UI Emoji"/>
              </a:rPr>
              <a:t> </a:t>
            </a:r>
            <a:r>
              <a:rPr dirty="0" sz="1200">
                <a:latin typeface="Segoe UI Emoji"/>
                <a:cs typeface="Segoe UI Emoji"/>
              </a:rPr>
              <a:t>exist,</a:t>
            </a:r>
            <a:r>
              <a:rPr dirty="0" sz="1200" spc="-30">
                <a:latin typeface="Segoe UI Emoji"/>
                <a:cs typeface="Segoe UI Emoji"/>
              </a:rPr>
              <a:t> </a:t>
            </a:r>
            <a:r>
              <a:rPr dirty="0" sz="1200">
                <a:latin typeface="Segoe UI Emoji"/>
                <a:cs typeface="Segoe UI Emoji"/>
              </a:rPr>
              <a:t>as</a:t>
            </a:r>
            <a:r>
              <a:rPr dirty="0" sz="1200" spc="-45">
                <a:latin typeface="Segoe UI Emoji"/>
                <a:cs typeface="Segoe UI Emoji"/>
              </a:rPr>
              <a:t> </a:t>
            </a:r>
            <a:r>
              <a:rPr dirty="0" sz="1200" spc="-10">
                <a:latin typeface="Segoe UI Emoji"/>
                <a:cs typeface="Segoe UI Emoji"/>
              </a:rPr>
              <a:t>Ferrari</a:t>
            </a:r>
            <a:r>
              <a:rPr dirty="0" sz="1200" spc="-50">
                <a:latin typeface="Segoe UI Emoji"/>
                <a:cs typeface="Segoe UI Emoji"/>
              </a:rPr>
              <a:t> </a:t>
            </a:r>
            <a:r>
              <a:rPr dirty="0" sz="1200" spc="-10">
                <a:latin typeface="Segoe UI Emoji"/>
                <a:cs typeface="Segoe UI Emoji"/>
              </a:rPr>
              <a:t>already</a:t>
            </a:r>
            <a:r>
              <a:rPr dirty="0" sz="1200" spc="-85">
                <a:latin typeface="Segoe UI Emoji"/>
                <a:cs typeface="Segoe UI Emoji"/>
              </a:rPr>
              <a:t> </a:t>
            </a:r>
            <a:r>
              <a:rPr dirty="0" sz="1200">
                <a:latin typeface="Segoe UI Emoji"/>
                <a:cs typeface="Segoe UI Emoji"/>
              </a:rPr>
              <a:t>has</a:t>
            </a:r>
            <a:r>
              <a:rPr dirty="0" sz="1200" spc="-45">
                <a:latin typeface="Segoe UI Emoji"/>
                <a:cs typeface="Segoe UI Emoji"/>
              </a:rPr>
              <a:t> </a:t>
            </a:r>
            <a:r>
              <a:rPr dirty="0" sz="1200" spc="-20">
                <a:latin typeface="Segoe UI Emoji"/>
                <a:cs typeface="Segoe UI Emoji"/>
              </a:rPr>
              <a:t>tire</a:t>
            </a:r>
            <a:r>
              <a:rPr dirty="0" sz="1200" spc="-15">
                <a:latin typeface="Segoe UI Emoji"/>
                <a:cs typeface="Segoe UI Emoji"/>
              </a:rPr>
              <a:t> </a:t>
            </a:r>
            <a:r>
              <a:rPr dirty="0" sz="1200" spc="-10">
                <a:latin typeface="Segoe UI Emoji"/>
                <a:cs typeface="Segoe UI Emoji"/>
              </a:rPr>
              <a:t>partnerships</a:t>
            </a:r>
            <a:r>
              <a:rPr dirty="0" sz="1200" spc="-50">
                <a:latin typeface="Segoe UI Emoji"/>
                <a:cs typeface="Segoe UI Emoji"/>
              </a:rPr>
              <a:t> </a:t>
            </a:r>
            <a:r>
              <a:rPr dirty="0" sz="1200" spc="-20">
                <a:latin typeface="Segoe UI Emoji"/>
                <a:cs typeface="Segoe UI Emoji"/>
              </a:rPr>
              <a:t>that</a:t>
            </a:r>
            <a:r>
              <a:rPr dirty="0" sz="1200" spc="10">
                <a:latin typeface="Segoe UI Emoji"/>
                <a:cs typeface="Segoe UI Emoji"/>
              </a:rPr>
              <a:t> </a:t>
            </a:r>
            <a:r>
              <a:rPr dirty="0" sz="1200" spc="-10">
                <a:latin typeface="Segoe UI Emoji"/>
                <a:cs typeface="Segoe UI Emoji"/>
              </a:rPr>
              <a:t>meet</a:t>
            </a:r>
            <a:r>
              <a:rPr dirty="0" sz="1200" spc="-80">
                <a:latin typeface="Segoe UI Emoji"/>
                <a:cs typeface="Segoe UI Emoji"/>
              </a:rPr>
              <a:t> </a:t>
            </a:r>
            <a:r>
              <a:rPr dirty="0" sz="1200" spc="-25">
                <a:latin typeface="Segoe UI Emoji"/>
                <a:cs typeface="Segoe UI Emoji"/>
              </a:rPr>
              <a:t>its </a:t>
            </a:r>
            <a:r>
              <a:rPr dirty="0" sz="1200">
                <a:latin typeface="Segoe UI Emoji"/>
                <a:cs typeface="Segoe UI Emoji"/>
              </a:rPr>
              <a:t>needs</a:t>
            </a:r>
            <a:r>
              <a:rPr dirty="0" sz="1200" spc="-55">
                <a:latin typeface="Segoe UI Emoji"/>
                <a:cs typeface="Segoe UI Emoji"/>
              </a:rPr>
              <a:t> </a:t>
            </a:r>
            <a:r>
              <a:rPr dirty="0" sz="1200" spc="-25">
                <a:latin typeface="Segoe UI Emoji"/>
                <a:cs typeface="Segoe UI Emoji"/>
              </a:rPr>
              <a:t>without</a:t>
            </a:r>
            <a:r>
              <a:rPr dirty="0" sz="1200">
                <a:latin typeface="Segoe UI Emoji"/>
                <a:cs typeface="Segoe UI Emoji"/>
              </a:rPr>
              <a:t> </a:t>
            </a:r>
            <a:r>
              <a:rPr dirty="0" sz="1200" spc="-40">
                <a:latin typeface="Segoe UI Emoji"/>
                <a:cs typeface="Segoe UI Emoji"/>
              </a:rPr>
              <a:t>requiring</a:t>
            </a:r>
            <a:r>
              <a:rPr dirty="0" sz="1200" spc="-50">
                <a:latin typeface="Segoe UI Emoji"/>
                <a:cs typeface="Segoe UI Emoji"/>
              </a:rPr>
              <a:t> </a:t>
            </a:r>
            <a:r>
              <a:rPr dirty="0" sz="1200" spc="-10">
                <a:latin typeface="Segoe UI Emoji"/>
                <a:cs typeface="Segoe UI Emoji"/>
              </a:rPr>
              <a:t>acquisition.</a:t>
            </a:r>
            <a:endParaRPr sz="1200">
              <a:latin typeface="Segoe UI Emoji"/>
              <a:cs typeface="Segoe UI Emoji"/>
            </a:endParaRPr>
          </a:p>
          <a:p>
            <a:pPr marL="184785" indent="-172085">
              <a:lnSpc>
                <a:spcPts val="1370"/>
              </a:lnSpc>
              <a:buFont typeface="Arial MT"/>
              <a:buChar char="•"/>
              <a:tabLst>
                <a:tab pos="184785" algn="l"/>
              </a:tabLst>
            </a:pPr>
            <a:r>
              <a:rPr dirty="0" sz="1200" spc="-30">
                <a:latin typeface="Segoe UI Emoji"/>
                <a:cs typeface="Segoe UI Emoji"/>
              </a:rPr>
              <a:t>Acquiring</a:t>
            </a:r>
            <a:r>
              <a:rPr dirty="0" sz="1200" spc="-60">
                <a:latin typeface="Segoe UI Emoji"/>
                <a:cs typeface="Segoe UI Emoji"/>
              </a:rPr>
              <a:t> </a:t>
            </a:r>
            <a:r>
              <a:rPr dirty="0" sz="1200">
                <a:latin typeface="Segoe UI Emoji"/>
                <a:cs typeface="Segoe UI Emoji"/>
              </a:rPr>
              <a:t>Pirelli</a:t>
            </a:r>
            <a:r>
              <a:rPr dirty="0" sz="1200" spc="-65">
                <a:latin typeface="Segoe UI Emoji"/>
                <a:cs typeface="Segoe UI Emoji"/>
              </a:rPr>
              <a:t> </a:t>
            </a:r>
            <a:r>
              <a:rPr dirty="0" sz="1200" spc="-20">
                <a:latin typeface="Segoe UI Emoji"/>
                <a:cs typeface="Segoe UI Emoji"/>
              </a:rPr>
              <a:t>would</a:t>
            </a:r>
            <a:r>
              <a:rPr dirty="0" sz="1200" spc="10">
                <a:latin typeface="Segoe UI Emoji"/>
                <a:cs typeface="Segoe UI Emoji"/>
              </a:rPr>
              <a:t> </a:t>
            </a:r>
            <a:r>
              <a:rPr dirty="0" sz="1200" spc="-20">
                <a:latin typeface="Segoe UI Emoji"/>
                <a:cs typeface="Segoe UI Emoji"/>
              </a:rPr>
              <a:t>dilute</a:t>
            </a:r>
            <a:r>
              <a:rPr dirty="0" sz="1200" spc="-30">
                <a:latin typeface="Segoe UI Emoji"/>
                <a:cs typeface="Segoe UI Emoji"/>
              </a:rPr>
              <a:t> </a:t>
            </a:r>
            <a:r>
              <a:rPr dirty="0" sz="1200" spc="-10">
                <a:latin typeface="Segoe UI Emoji"/>
                <a:cs typeface="Segoe UI Emoji"/>
              </a:rPr>
              <a:t>Ferrari’s</a:t>
            </a:r>
            <a:r>
              <a:rPr dirty="0" sz="1200" spc="-55">
                <a:latin typeface="Segoe UI Emoji"/>
                <a:cs typeface="Segoe UI Emoji"/>
              </a:rPr>
              <a:t> </a:t>
            </a:r>
            <a:r>
              <a:rPr dirty="0" sz="1200">
                <a:latin typeface="Segoe UI Emoji"/>
                <a:cs typeface="Segoe UI Emoji"/>
              </a:rPr>
              <a:t>brand,</a:t>
            </a:r>
            <a:r>
              <a:rPr dirty="0" sz="1200" spc="-125">
                <a:latin typeface="Segoe UI Emoji"/>
                <a:cs typeface="Segoe UI Emoji"/>
              </a:rPr>
              <a:t> </a:t>
            </a:r>
            <a:r>
              <a:rPr dirty="0" sz="1200" spc="-10">
                <a:latin typeface="Segoe UI Emoji"/>
                <a:cs typeface="Segoe UI Emoji"/>
              </a:rPr>
              <a:t>introduce</a:t>
            </a:r>
            <a:r>
              <a:rPr dirty="0" sz="1200" spc="-114">
                <a:latin typeface="Segoe UI Emoji"/>
                <a:cs typeface="Segoe UI Emoji"/>
              </a:rPr>
              <a:t> </a:t>
            </a:r>
            <a:r>
              <a:rPr dirty="0" sz="1200" spc="-10">
                <a:latin typeface="Segoe UI Emoji"/>
                <a:cs typeface="Segoe UI Emoji"/>
              </a:rPr>
              <a:t>operational</a:t>
            </a:r>
            <a:endParaRPr sz="1200">
              <a:latin typeface="Segoe UI Emoji"/>
              <a:cs typeface="Segoe UI Emoji"/>
            </a:endParaRPr>
          </a:p>
          <a:p>
            <a:pPr marL="184150">
              <a:lnSpc>
                <a:spcPts val="1435"/>
              </a:lnSpc>
            </a:pPr>
            <a:r>
              <a:rPr dirty="0" sz="1200">
                <a:latin typeface="Segoe UI Emoji"/>
                <a:cs typeface="Segoe UI Emoji"/>
              </a:rPr>
              <a:t>inefficiencies,</a:t>
            </a:r>
            <a:r>
              <a:rPr dirty="0" sz="1200" spc="-20">
                <a:latin typeface="Segoe UI Emoji"/>
                <a:cs typeface="Segoe UI Emoji"/>
              </a:rPr>
              <a:t> </a:t>
            </a:r>
            <a:r>
              <a:rPr dirty="0" sz="1200">
                <a:latin typeface="Segoe UI Emoji"/>
                <a:cs typeface="Segoe UI Emoji"/>
              </a:rPr>
              <a:t>and</a:t>
            </a:r>
            <a:r>
              <a:rPr dirty="0" sz="1200" spc="-55">
                <a:latin typeface="Segoe UI Emoji"/>
                <a:cs typeface="Segoe UI Emoji"/>
              </a:rPr>
              <a:t> </a:t>
            </a:r>
            <a:r>
              <a:rPr dirty="0" sz="1200" spc="-20">
                <a:latin typeface="Segoe UI Emoji"/>
                <a:cs typeface="Segoe UI Emoji"/>
              </a:rPr>
              <a:t>require</a:t>
            </a:r>
            <a:r>
              <a:rPr dirty="0" sz="1200" spc="-100">
                <a:latin typeface="Segoe UI Emoji"/>
                <a:cs typeface="Segoe UI Emoji"/>
              </a:rPr>
              <a:t> </a:t>
            </a:r>
            <a:r>
              <a:rPr dirty="0" sz="1200" spc="-10">
                <a:latin typeface="Segoe UI Emoji"/>
                <a:cs typeface="Segoe UI Emoji"/>
              </a:rPr>
              <a:t>further</a:t>
            </a:r>
            <a:r>
              <a:rPr dirty="0" sz="1200">
                <a:latin typeface="Segoe UI Emoji"/>
                <a:cs typeface="Segoe UI Emoji"/>
              </a:rPr>
              <a:t> </a:t>
            </a:r>
            <a:r>
              <a:rPr dirty="0" sz="1200" spc="-10">
                <a:latin typeface="Segoe UI Emoji"/>
                <a:cs typeface="Segoe UI Emoji"/>
              </a:rPr>
              <a:t>investments</a:t>
            </a:r>
            <a:r>
              <a:rPr dirty="0" sz="1200" spc="-35">
                <a:latin typeface="Segoe UI Emoji"/>
                <a:cs typeface="Segoe UI Emoji"/>
              </a:rPr>
              <a:t> </a:t>
            </a:r>
            <a:r>
              <a:rPr dirty="0" sz="1200" spc="-50">
                <a:latin typeface="Segoe UI Emoji"/>
                <a:cs typeface="Segoe UI Emoji"/>
              </a:rPr>
              <a:t>to</a:t>
            </a:r>
            <a:r>
              <a:rPr dirty="0" sz="1200" spc="-45">
                <a:latin typeface="Segoe UI Emoji"/>
                <a:cs typeface="Segoe UI Emoji"/>
              </a:rPr>
              <a:t> </a:t>
            </a:r>
            <a:r>
              <a:rPr dirty="0" sz="1200" spc="-10">
                <a:latin typeface="Segoe UI Emoji"/>
                <a:cs typeface="Segoe UI Emoji"/>
              </a:rPr>
              <a:t>meet</a:t>
            </a:r>
            <a:r>
              <a:rPr dirty="0" sz="1200" spc="-70">
                <a:latin typeface="Segoe UI Emoji"/>
                <a:cs typeface="Segoe UI Emoji"/>
              </a:rPr>
              <a:t> </a:t>
            </a:r>
            <a:r>
              <a:rPr dirty="0" sz="1200">
                <a:latin typeface="Segoe UI Emoji"/>
                <a:cs typeface="Segoe UI Emoji"/>
              </a:rPr>
              <a:t>electrification</a:t>
            </a:r>
            <a:r>
              <a:rPr dirty="0" sz="1200" spc="-45">
                <a:latin typeface="Segoe UI Emoji"/>
                <a:cs typeface="Segoe UI Emoji"/>
              </a:rPr>
              <a:t> </a:t>
            </a:r>
            <a:r>
              <a:rPr dirty="0" sz="1200" spc="-10">
                <a:latin typeface="Segoe UI Emoji"/>
                <a:cs typeface="Segoe UI Emoji"/>
              </a:rPr>
              <a:t>goals.</a:t>
            </a:r>
            <a:endParaRPr sz="1200">
              <a:latin typeface="Segoe UI Emoji"/>
              <a:cs typeface="Segoe UI Emoji"/>
            </a:endParaRPr>
          </a:p>
        </p:txBody>
      </p:sp>
      <p:sp>
        <p:nvSpPr>
          <p:cNvPr id="22" name="object 22" descr=""/>
          <p:cNvSpPr/>
          <p:nvPr/>
        </p:nvSpPr>
        <p:spPr>
          <a:xfrm>
            <a:off x="8448675" y="4086225"/>
            <a:ext cx="0" cy="1969770"/>
          </a:xfrm>
          <a:custGeom>
            <a:avLst/>
            <a:gdLst/>
            <a:ahLst/>
            <a:cxnLst/>
            <a:rect l="l" t="t" r="r" b="b"/>
            <a:pathLst>
              <a:path w="0" h="1969770">
                <a:moveTo>
                  <a:pt x="0" y="0"/>
                </a:moveTo>
                <a:lnTo>
                  <a:pt x="0" y="1969770"/>
                </a:lnTo>
              </a:path>
            </a:pathLst>
          </a:custGeom>
          <a:ln w="38100">
            <a:solidFill>
              <a:srgbClr val="C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 descr=""/>
          <p:cNvSpPr txBox="1"/>
          <p:nvPr/>
        </p:nvSpPr>
        <p:spPr>
          <a:xfrm>
            <a:off x="8539226" y="3581868"/>
            <a:ext cx="3387090" cy="2425700"/>
          </a:xfrm>
          <a:prstGeom prst="rect">
            <a:avLst/>
          </a:prstGeom>
        </p:spPr>
        <p:txBody>
          <a:bodyPr wrap="square" lIns="0" tIns="154940" rIns="0" bIns="0" rtlCol="0" vert="horz">
            <a:spAutoFit/>
          </a:bodyPr>
          <a:lstStyle/>
          <a:p>
            <a:pPr algn="ctr" marR="127635">
              <a:lnSpc>
                <a:spcPct val="100000"/>
              </a:lnSpc>
              <a:spcBef>
                <a:spcPts val="1220"/>
              </a:spcBef>
            </a:pPr>
            <a:r>
              <a:rPr dirty="0" sz="1800" spc="-25" b="1">
                <a:solidFill>
                  <a:srgbClr val="FFFFFF"/>
                </a:solidFill>
                <a:latin typeface="Tahoma"/>
                <a:cs typeface="Tahoma"/>
              </a:rPr>
              <a:t>04</a:t>
            </a:r>
            <a:endParaRPr sz="1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910"/>
              </a:spcBef>
            </a:pPr>
            <a:r>
              <a:rPr dirty="0" sz="1400" spc="-130" b="1">
                <a:latin typeface="Tahoma"/>
                <a:cs typeface="Tahoma"/>
              </a:rPr>
              <a:t>Why</a:t>
            </a:r>
            <a:r>
              <a:rPr dirty="0" sz="1400" spc="-125" b="1">
                <a:latin typeface="Tahoma"/>
                <a:cs typeface="Tahoma"/>
              </a:rPr>
              <a:t> </a:t>
            </a:r>
            <a:r>
              <a:rPr dirty="0" sz="1400" spc="-45" b="1">
                <a:latin typeface="Tahoma"/>
                <a:cs typeface="Tahoma"/>
              </a:rPr>
              <a:t>SK</a:t>
            </a:r>
            <a:r>
              <a:rPr dirty="0" sz="1400" spc="-155" b="1">
                <a:latin typeface="Tahoma"/>
                <a:cs typeface="Tahoma"/>
              </a:rPr>
              <a:t> </a:t>
            </a:r>
            <a:r>
              <a:rPr dirty="0" sz="1400" spc="-50" b="1">
                <a:latin typeface="Tahoma"/>
                <a:cs typeface="Tahoma"/>
              </a:rPr>
              <a:t>ON</a:t>
            </a:r>
            <a:r>
              <a:rPr dirty="0" sz="1400" spc="-150" b="1">
                <a:latin typeface="Tahoma"/>
                <a:cs typeface="Tahoma"/>
              </a:rPr>
              <a:t> </a:t>
            </a:r>
            <a:r>
              <a:rPr dirty="0" sz="1400" spc="-30" b="1">
                <a:latin typeface="Tahoma"/>
                <a:cs typeface="Tahoma"/>
              </a:rPr>
              <a:t>is</a:t>
            </a:r>
            <a:r>
              <a:rPr dirty="0" sz="1400" spc="-75" b="1">
                <a:latin typeface="Tahoma"/>
                <a:cs typeface="Tahoma"/>
              </a:rPr>
              <a:t> </a:t>
            </a:r>
            <a:r>
              <a:rPr dirty="0" sz="1400" spc="-65" b="1">
                <a:latin typeface="Tahoma"/>
                <a:cs typeface="Tahoma"/>
              </a:rPr>
              <a:t>a</a:t>
            </a:r>
            <a:r>
              <a:rPr dirty="0" sz="1400" spc="-130" b="1">
                <a:latin typeface="Tahoma"/>
                <a:cs typeface="Tahoma"/>
              </a:rPr>
              <a:t> </a:t>
            </a:r>
            <a:r>
              <a:rPr dirty="0" sz="1400" spc="-90" b="1">
                <a:latin typeface="Tahoma"/>
                <a:cs typeface="Tahoma"/>
              </a:rPr>
              <a:t>better</a:t>
            </a:r>
            <a:r>
              <a:rPr dirty="0" sz="1400" spc="-170" b="1">
                <a:latin typeface="Tahoma"/>
                <a:cs typeface="Tahoma"/>
              </a:rPr>
              <a:t> </a:t>
            </a:r>
            <a:r>
              <a:rPr dirty="0" sz="1400" spc="-10" b="1">
                <a:latin typeface="Tahoma"/>
                <a:cs typeface="Tahoma"/>
              </a:rPr>
              <a:t>Alternative</a:t>
            </a:r>
            <a:endParaRPr sz="1400">
              <a:latin typeface="Tahoma"/>
              <a:cs typeface="Tahoma"/>
            </a:endParaRPr>
          </a:p>
          <a:p>
            <a:pPr marL="184150" marR="158115" indent="-171450">
              <a:lnSpc>
                <a:spcPts val="1430"/>
              </a:lnSpc>
              <a:spcBef>
                <a:spcPts val="75"/>
              </a:spcBef>
              <a:buFont typeface="Arial MT"/>
              <a:buChar char="•"/>
              <a:tabLst>
                <a:tab pos="184150" algn="l"/>
              </a:tabLst>
            </a:pPr>
            <a:r>
              <a:rPr dirty="0" sz="1200">
                <a:latin typeface="Segoe UI Emoji"/>
                <a:cs typeface="Segoe UI Emoji"/>
              </a:rPr>
              <a:t>SK</a:t>
            </a:r>
            <a:r>
              <a:rPr dirty="0" sz="1200" spc="-10">
                <a:latin typeface="Segoe UI Emoji"/>
                <a:cs typeface="Segoe UI Emoji"/>
              </a:rPr>
              <a:t> </a:t>
            </a:r>
            <a:r>
              <a:rPr dirty="0" sz="1200" spc="-75">
                <a:latin typeface="Segoe UI Emoji"/>
                <a:cs typeface="Segoe UI Emoji"/>
              </a:rPr>
              <a:t>ON</a:t>
            </a:r>
            <a:r>
              <a:rPr dirty="0" sz="1200" spc="-25">
                <a:latin typeface="Segoe UI Emoji"/>
                <a:cs typeface="Segoe UI Emoji"/>
              </a:rPr>
              <a:t> </a:t>
            </a:r>
            <a:r>
              <a:rPr dirty="0" sz="1200">
                <a:latin typeface="Segoe UI Emoji"/>
                <a:cs typeface="Segoe UI Emoji"/>
              </a:rPr>
              <a:t>is</a:t>
            </a:r>
            <a:r>
              <a:rPr dirty="0" sz="1200" spc="-65">
                <a:latin typeface="Segoe UI Emoji"/>
                <a:cs typeface="Segoe UI Emoji"/>
              </a:rPr>
              <a:t> </a:t>
            </a:r>
            <a:r>
              <a:rPr dirty="0" sz="1200" spc="-10">
                <a:latin typeface="Segoe UI Emoji"/>
                <a:cs typeface="Segoe UI Emoji"/>
              </a:rPr>
              <a:t>Ferrari’s</a:t>
            </a:r>
            <a:r>
              <a:rPr dirty="0" sz="1200" spc="-65">
                <a:latin typeface="Segoe UI Emoji"/>
                <a:cs typeface="Segoe UI Emoji"/>
              </a:rPr>
              <a:t> </a:t>
            </a:r>
            <a:r>
              <a:rPr dirty="0" sz="1200">
                <a:latin typeface="Segoe UI Emoji"/>
                <a:cs typeface="Segoe UI Emoji"/>
              </a:rPr>
              <a:t>exclusive</a:t>
            </a:r>
            <a:r>
              <a:rPr dirty="0" sz="1200" spc="-35">
                <a:latin typeface="Segoe UI Emoji"/>
                <a:cs typeface="Segoe UI Emoji"/>
              </a:rPr>
              <a:t> </a:t>
            </a:r>
            <a:r>
              <a:rPr dirty="0" sz="1200">
                <a:latin typeface="Segoe UI Emoji"/>
                <a:cs typeface="Segoe UI Emoji"/>
              </a:rPr>
              <a:t>EV</a:t>
            </a:r>
            <a:r>
              <a:rPr dirty="0" sz="1200" spc="-35">
                <a:latin typeface="Segoe UI Emoji"/>
                <a:cs typeface="Segoe UI Emoji"/>
              </a:rPr>
              <a:t> </a:t>
            </a:r>
            <a:r>
              <a:rPr dirty="0" sz="1200" spc="-25">
                <a:latin typeface="Segoe UI Emoji"/>
                <a:cs typeface="Segoe UI Emoji"/>
              </a:rPr>
              <a:t>battery</a:t>
            </a:r>
            <a:r>
              <a:rPr dirty="0" sz="1200" spc="-20">
                <a:latin typeface="Segoe UI Emoji"/>
                <a:cs typeface="Segoe UI Emoji"/>
              </a:rPr>
              <a:t> </a:t>
            </a:r>
            <a:r>
              <a:rPr dirty="0" sz="1200" spc="-10">
                <a:latin typeface="Segoe UI Emoji"/>
                <a:cs typeface="Segoe UI Emoji"/>
              </a:rPr>
              <a:t>supplier and</a:t>
            </a:r>
            <a:r>
              <a:rPr dirty="0" sz="1200" spc="-20">
                <a:latin typeface="Segoe UI Emoji"/>
                <a:cs typeface="Segoe UI Emoji"/>
              </a:rPr>
              <a:t> </a:t>
            </a:r>
            <a:r>
              <a:rPr dirty="0" sz="1200" spc="-10">
                <a:latin typeface="Segoe UI Emoji"/>
                <a:cs typeface="Segoe UI Emoji"/>
              </a:rPr>
              <a:t>aligns</a:t>
            </a:r>
            <a:r>
              <a:rPr dirty="0" sz="1200" spc="-80">
                <a:latin typeface="Segoe UI Emoji"/>
                <a:cs typeface="Segoe UI Emoji"/>
              </a:rPr>
              <a:t> </a:t>
            </a:r>
            <a:r>
              <a:rPr dirty="0" sz="1200" spc="-10">
                <a:latin typeface="Segoe UI Emoji"/>
                <a:cs typeface="Segoe UI Emoji"/>
              </a:rPr>
              <a:t>with</a:t>
            </a:r>
            <a:r>
              <a:rPr dirty="0" sz="1200" spc="-85">
                <a:latin typeface="Segoe UI Emoji"/>
                <a:cs typeface="Segoe UI Emoji"/>
              </a:rPr>
              <a:t> </a:t>
            </a:r>
            <a:r>
              <a:rPr dirty="0" sz="1200">
                <a:latin typeface="Segoe UI Emoji"/>
                <a:cs typeface="Segoe UI Emoji"/>
              </a:rPr>
              <a:t>its</a:t>
            </a:r>
            <a:r>
              <a:rPr dirty="0" sz="1200" spc="-80">
                <a:latin typeface="Segoe UI Emoji"/>
                <a:cs typeface="Segoe UI Emoji"/>
              </a:rPr>
              <a:t> </a:t>
            </a:r>
            <a:r>
              <a:rPr dirty="0" sz="1200" spc="-35">
                <a:latin typeface="Segoe UI Emoji"/>
                <a:cs typeface="Segoe UI Emoji"/>
              </a:rPr>
              <a:t>goal</a:t>
            </a:r>
            <a:r>
              <a:rPr dirty="0" sz="1200" spc="-114">
                <a:latin typeface="Segoe UI Emoji"/>
                <a:cs typeface="Segoe UI Emoji"/>
              </a:rPr>
              <a:t> </a:t>
            </a:r>
            <a:r>
              <a:rPr dirty="0" sz="1200" spc="-30">
                <a:latin typeface="Segoe UI Emoji"/>
                <a:cs typeface="Segoe UI Emoji"/>
              </a:rPr>
              <a:t>of</a:t>
            </a:r>
            <a:r>
              <a:rPr dirty="0" sz="1200" spc="-85">
                <a:latin typeface="Segoe UI Emoji"/>
                <a:cs typeface="Segoe UI Emoji"/>
              </a:rPr>
              <a:t> </a:t>
            </a:r>
            <a:r>
              <a:rPr dirty="0" sz="1200" spc="-40">
                <a:latin typeface="Segoe UI Emoji"/>
                <a:cs typeface="Segoe UI Emoji"/>
              </a:rPr>
              <a:t>integrating</a:t>
            </a:r>
            <a:r>
              <a:rPr dirty="0" sz="1200">
                <a:latin typeface="Segoe UI Emoji"/>
                <a:cs typeface="Segoe UI Emoji"/>
              </a:rPr>
              <a:t> </a:t>
            </a:r>
            <a:r>
              <a:rPr dirty="0" sz="1200" spc="-10">
                <a:latin typeface="Segoe UI Emoji"/>
                <a:cs typeface="Segoe UI Emoji"/>
              </a:rPr>
              <a:t>cutting-</a:t>
            </a:r>
            <a:endParaRPr sz="1200">
              <a:latin typeface="Segoe UI Emoji"/>
              <a:cs typeface="Segoe UI Emoji"/>
            </a:endParaRPr>
          </a:p>
          <a:p>
            <a:pPr marL="184150">
              <a:lnSpc>
                <a:spcPts val="1435"/>
              </a:lnSpc>
              <a:spcBef>
                <a:spcPts val="15"/>
              </a:spcBef>
            </a:pPr>
            <a:r>
              <a:rPr dirty="0" sz="1200" spc="-50">
                <a:latin typeface="Segoe UI Emoji"/>
                <a:cs typeface="Segoe UI Emoji"/>
              </a:rPr>
              <a:t>edge</a:t>
            </a:r>
            <a:r>
              <a:rPr dirty="0" sz="1200" spc="-20">
                <a:latin typeface="Segoe UI Emoji"/>
                <a:cs typeface="Segoe UI Emoji"/>
              </a:rPr>
              <a:t> battery</a:t>
            </a:r>
            <a:r>
              <a:rPr dirty="0" sz="1200" spc="-85">
                <a:latin typeface="Segoe UI Emoji"/>
                <a:cs typeface="Segoe UI Emoji"/>
              </a:rPr>
              <a:t> </a:t>
            </a:r>
            <a:r>
              <a:rPr dirty="0" sz="1200" spc="-10">
                <a:latin typeface="Segoe UI Emoji"/>
                <a:cs typeface="Segoe UI Emoji"/>
              </a:rPr>
              <a:t>technology.</a:t>
            </a:r>
            <a:endParaRPr sz="1200">
              <a:latin typeface="Segoe UI Emoji"/>
              <a:cs typeface="Segoe UI Emoji"/>
            </a:endParaRPr>
          </a:p>
          <a:p>
            <a:pPr marL="184150" marR="5080" indent="-171450">
              <a:lnSpc>
                <a:spcPct val="99100"/>
              </a:lnSpc>
              <a:spcBef>
                <a:spcPts val="5"/>
              </a:spcBef>
              <a:buFont typeface="Arial MT"/>
              <a:buChar char="•"/>
              <a:tabLst>
                <a:tab pos="184150" algn="l"/>
              </a:tabLst>
            </a:pPr>
            <a:r>
              <a:rPr dirty="0" sz="1200">
                <a:latin typeface="Segoe UI Emoji"/>
                <a:cs typeface="Segoe UI Emoji"/>
              </a:rPr>
              <a:t>SK</a:t>
            </a:r>
            <a:r>
              <a:rPr dirty="0" sz="1200" spc="-5">
                <a:latin typeface="Segoe UI Emoji"/>
                <a:cs typeface="Segoe UI Emoji"/>
              </a:rPr>
              <a:t> </a:t>
            </a:r>
            <a:r>
              <a:rPr dirty="0" sz="1200" spc="-75">
                <a:latin typeface="Segoe UI Emoji"/>
                <a:cs typeface="Segoe UI Emoji"/>
              </a:rPr>
              <a:t>ON</a:t>
            </a:r>
            <a:r>
              <a:rPr dirty="0" sz="1200" spc="-20">
                <a:latin typeface="Segoe UI Emoji"/>
                <a:cs typeface="Segoe UI Emoji"/>
              </a:rPr>
              <a:t> </a:t>
            </a:r>
            <a:r>
              <a:rPr dirty="0" sz="1200">
                <a:latin typeface="Segoe UI Emoji"/>
                <a:cs typeface="Segoe UI Emoji"/>
              </a:rPr>
              <a:t>is</a:t>
            </a:r>
            <a:r>
              <a:rPr dirty="0" sz="1200" spc="-55">
                <a:latin typeface="Segoe UI Emoji"/>
                <a:cs typeface="Segoe UI Emoji"/>
              </a:rPr>
              <a:t> </a:t>
            </a:r>
            <a:r>
              <a:rPr dirty="0" sz="1200" spc="-10">
                <a:latin typeface="Segoe UI Emoji"/>
                <a:cs typeface="Segoe UI Emoji"/>
              </a:rPr>
              <a:t>currently</a:t>
            </a:r>
            <a:r>
              <a:rPr dirty="0" sz="1200" spc="-15">
                <a:latin typeface="Segoe UI Emoji"/>
                <a:cs typeface="Segoe UI Emoji"/>
              </a:rPr>
              <a:t> </a:t>
            </a:r>
            <a:r>
              <a:rPr dirty="0" sz="1200" spc="-20">
                <a:latin typeface="Segoe UI Emoji"/>
                <a:cs typeface="Segoe UI Emoji"/>
              </a:rPr>
              <a:t>valued</a:t>
            </a:r>
            <a:r>
              <a:rPr dirty="0" sz="1200" spc="-70">
                <a:latin typeface="Segoe UI Emoji"/>
                <a:cs typeface="Segoe UI Emoji"/>
              </a:rPr>
              <a:t> </a:t>
            </a:r>
            <a:r>
              <a:rPr dirty="0" sz="1200">
                <a:latin typeface="Segoe UI Emoji"/>
                <a:cs typeface="Segoe UI Emoji"/>
              </a:rPr>
              <a:t>at</a:t>
            </a:r>
            <a:r>
              <a:rPr dirty="0" sz="1200" spc="-90">
                <a:latin typeface="Segoe UI Emoji"/>
                <a:cs typeface="Segoe UI Emoji"/>
              </a:rPr>
              <a:t> </a:t>
            </a:r>
            <a:r>
              <a:rPr dirty="0" sz="1200">
                <a:latin typeface="Segoe UI Emoji"/>
                <a:cs typeface="Segoe UI Emoji"/>
              </a:rPr>
              <a:t>a</a:t>
            </a:r>
            <a:r>
              <a:rPr dirty="0" sz="1200" spc="-35">
                <a:latin typeface="Segoe UI Emoji"/>
                <a:cs typeface="Segoe UI Emoji"/>
              </a:rPr>
              <a:t> </a:t>
            </a:r>
            <a:r>
              <a:rPr dirty="0" sz="1200" spc="-10">
                <a:latin typeface="Segoe UI Emoji"/>
                <a:cs typeface="Segoe UI Emoji"/>
              </a:rPr>
              <a:t>lower</a:t>
            </a:r>
            <a:r>
              <a:rPr dirty="0" sz="1200" spc="-110">
                <a:latin typeface="Segoe UI Emoji"/>
                <a:cs typeface="Segoe UI Emoji"/>
              </a:rPr>
              <a:t> </a:t>
            </a:r>
            <a:r>
              <a:rPr dirty="0" sz="1200" spc="-10">
                <a:latin typeface="Segoe UI Emoji"/>
                <a:cs typeface="Segoe UI Emoji"/>
              </a:rPr>
              <a:t>multiple</a:t>
            </a:r>
            <a:r>
              <a:rPr dirty="0" sz="1200" spc="-30">
                <a:latin typeface="Segoe UI Emoji"/>
                <a:cs typeface="Segoe UI Emoji"/>
              </a:rPr>
              <a:t> </a:t>
            </a:r>
            <a:r>
              <a:rPr dirty="0" sz="1200" spc="-25">
                <a:latin typeface="Segoe UI Emoji"/>
                <a:cs typeface="Segoe UI Emoji"/>
              </a:rPr>
              <a:t>due </a:t>
            </a:r>
            <a:r>
              <a:rPr dirty="0" sz="1200" spc="-50">
                <a:latin typeface="Segoe UI Emoji"/>
                <a:cs typeface="Segoe UI Emoji"/>
              </a:rPr>
              <a:t>to </a:t>
            </a:r>
            <a:r>
              <a:rPr dirty="0" sz="1200">
                <a:latin typeface="Segoe UI Emoji"/>
                <a:cs typeface="Segoe UI Emoji"/>
              </a:rPr>
              <a:t>historical</a:t>
            </a:r>
            <a:r>
              <a:rPr dirty="0" sz="1200" spc="5">
                <a:latin typeface="Segoe UI Emoji"/>
                <a:cs typeface="Segoe UI Emoji"/>
              </a:rPr>
              <a:t> </a:t>
            </a:r>
            <a:r>
              <a:rPr dirty="0" sz="1200" spc="-25">
                <a:latin typeface="Segoe UI Emoji"/>
                <a:cs typeface="Segoe UI Emoji"/>
              </a:rPr>
              <a:t>unprofitability, </a:t>
            </a:r>
            <a:r>
              <a:rPr dirty="0" sz="1200" spc="-20">
                <a:latin typeface="Segoe UI Emoji"/>
                <a:cs typeface="Segoe UI Emoji"/>
              </a:rPr>
              <a:t>presenting</a:t>
            </a:r>
            <a:r>
              <a:rPr dirty="0" sz="1200" spc="45">
                <a:latin typeface="Segoe UI Emoji"/>
                <a:cs typeface="Segoe UI Emoji"/>
              </a:rPr>
              <a:t> </a:t>
            </a:r>
            <a:r>
              <a:rPr dirty="0" sz="1200" spc="-25">
                <a:latin typeface="Segoe UI Emoji"/>
                <a:cs typeface="Segoe UI Emoji"/>
              </a:rPr>
              <a:t>an </a:t>
            </a:r>
            <a:r>
              <a:rPr dirty="0" sz="1200" spc="-30">
                <a:latin typeface="Segoe UI Emoji"/>
                <a:cs typeface="Segoe UI Emoji"/>
              </a:rPr>
              <a:t>opportunity</a:t>
            </a:r>
            <a:r>
              <a:rPr dirty="0" sz="1200" spc="-35">
                <a:latin typeface="Segoe UI Emoji"/>
                <a:cs typeface="Segoe UI Emoji"/>
              </a:rPr>
              <a:t> </a:t>
            </a:r>
            <a:r>
              <a:rPr dirty="0" sz="1200" spc="-50">
                <a:latin typeface="Segoe UI Emoji"/>
                <a:cs typeface="Segoe UI Emoji"/>
              </a:rPr>
              <a:t>for</a:t>
            </a:r>
            <a:r>
              <a:rPr dirty="0" sz="1200" spc="-40">
                <a:latin typeface="Segoe UI Emoji"/>
                <a:cs typeface="Segoe UI Emoji"/>
              </a:rPr>
              <a:t> </a:t>
            </a:r>
            <a:r>
              <a:rPr dirty="0" sz="1200" spc="-20">
                <a:latin typeface="Segoe UI Emoji"/>
                <a:cs typeface="Segoe UI Emoji"/>
              </a:rPr>
              <a:t>Ferrari</a:t>
            </a:r>
            <a:r>
              <a:rPr dirty="0" sz="1200" spc="-80">
                <a:latin typeface="Segoe UI Emoji"/>
                <a:cs typeface="Segoe UI Emoji"/>
              </a:rPr>
              <a:t> </a:t>
            </a:r>
            <a:r>
              <a:rPr dirty="0" sz="1200" spc="-10">
                <a:latin typeface="Segoe UI Emoji"/>
                <a:cs typeface="Segoe UI Emoji"/>
              </a:rPr>
              <a:t>to</a:t>
            </a:r>
            <a:r>
              <a:rPr dirty="0" sz="1200" spc="-80">
                <a:latin typeface="Segoe UI Emoji"/>
                <a:cs typeface="Segoe UI Emoji"/>
              </a:rPr>
              <a:t> </a:t>
            </a:r>
            <a:r>
              <a:rPr dirty="0" sz="1200" spc="-10">
                <a:latin typeface="Segoe UI Emoji"/>
                <a:cs typeface="Segoe UI Emoji"/>
              </a:rPr>
              <a:t>acquire</a:t>
            </a:r>
            <a:r>
              <a:rPr dirty="0" sz="1200" spc="-45">
                <a:latin typeface="Segoe UI Emoji"/>
                <a:cs typeface="Segoe UI Emoji"/>
              </a:rPr>
              <a:t> </a:t>
            </a:r>
            <a:r>
              <a:rPr dirty="0" sz="1200">
                <a:latin typeface="Segoe UI Emoji"/>
                <a:cs typeface="Segoe UI Emoji"/>
              </a:rPr>
              <a:t>it</a:t>
            </a:r>
            <a:r>
              <a:rPr dirty="0" sz="1200" spc="-25">
                <a:latin typeface="Segoe UI Emoji"/>
                <a:cs typeface="Segoe UI Emoji"/>
              </a:rPr>
              <a:t> </a:t>
            </a:r>
            <a:r>
              <a:rPr dirty="0" sz="1200" spc="-10">
                <a:latin typeface="Segoe UI Emoji"/>
                <a:cs typeface="Segoe UI Emoji"/>
              </a:rPr>
              <a:t>at</a:t>
            </a:r>
            <a:r>
              <a:rPr dirty="0" sz="1200" spc="-25">
                <a:latin typeface="Segoe UI Emoji"/>
                <a:cs typeface="Segoe UI Emoji"/>
              </a:rPr>
              <a:t> </a:t>
            </a:r>
            <a:r>
              <a:rPr dirty="0" sz="1200">
                <a:latin typeface="Segoe UI Emoji"/>
                <a:cs typeface="Segoe UI Emoji"/>
              </a:rPr>
              <a:t>a</a:t>
            </a:r>
            <a:r>
              <a:rPr dirty="0" sz="1200" spc="-135">
                <a:latin typeface="Segoe UI Emoji"/>
                <a:cs typeface="Segoe UI Emoji"/>
              </a:rPr>
              <a:t> </a:t>
            </a:r>
            <a:r>
              <a:rPr dirty="0" sz="1200" spc="-10">
                <a:latin typeface="Segoe UI Emoji"/>
                <a:cs typeface="Segoe UI Emoji"/>
              </a:rPr>
              <a:t>discount.</a:t>
            </a:r>
            <a:endParaRPr sz="1200">
              <a:latin typeface="Segoe UI Emoji"/>
              <a:cs typeface="Segoe UI Emoji"/>
            </a:endParaRPr>
          </a:p>
          <a:p>
            <a:pPr marL="184785" indent="-172085">
              <a:lnSpc>
                <a:spcPts val="1425"/>
              </a:lnSpc>
              <a:buFont typeface="Arial MT"/>
              <a:buChar char="•"/>
              <a:tabLst>
                <a:tab pos="184785" algn="l"/>
              </a:tabLst>
            </a:pPr>
            <a:r>
              <a:rPr dirty="0" sz="1200" spc="-10">
                <a:latin typeface="Segoe UI Emoji"/>
                <a:cs typeface="Segoe UI Emoji"/>
              </a:rPr>
              <a:t>Its</a:t>
            </a:r>
            <a:r>
              <a:rPr dirty="0" sz="1200" spc="-70">
                <a:latin typeface="Segoe UI Emoji"/>
                <a:cs typeface="Segoe UI Emoji"/>
              </a:rPr>
              <a:t> </a:t>
            </a:r>
            <a:r>
              <a:rPr dirty="0" sz="1200" spc="-35">
                <a:latin typeface="Segoe UI Emoji"/>
                <a:cs typeface="Segoe UI Emoji"/>
              </a:rPr>
              <a:t>strong</a:t>
            </a:r>
            <a:r>
              <a:rPr dirty="0" sz="1200" spc="-65">
                <a:latin typeface="Segoe UI Emoji"/>
                <a:cs typeface="Segoe UI Emoji"/>
              </a:rPr>
              <a:t> </a:t>
            </a:r>
            <a:r>
              <a:rPr dirty="0" sz="1200" spc="-45">
                <a:latin typeface="Segoe UI Emoji"/>
                <a:cs typeface="Segoe UI Emoji"/>
              </a:rPr>
              <a:t>growth</a:t>
            </a:r>
            <a:r>
              <a:rPr dirty="0" sz="1200" spc="-70">
                <a:latin typeface="Segoe UI Emoji"/>
                <a:cs typeface="Segoe UI Emoji"/>
              </a:rPr>
              <a:t> </a:t>
            </a:r>
            <a:r>
              <a:rPr dirty="0" sz="1200" spc="-10">
                <a:latin typeface="Segoe UI Emoji"/>
                <a:cs typeface="Segoe UI Emoji"/>
              </a:rPr>
              <a:t>trajectory</a:t>
            </a:r>
            <a:r>
              <a:rPr dirty="0" sz="1200" spc="-100">
                <a:latin typeface="Segoe UI Emoji"/>
                <a:cs typeface="Segoe UI Emoji"/>
              </a:rPr>
              <a:t> </a:t>
            </a:r>
            <a:r>
              <a:rPr dirty="0" sz="1200" spc="-10">
                <a:latin typeface="Segoe UI Emoji"/>
                <a:cs typeface="Segoe UI Emoji"/>
              </a:rPr>
              <a:t>and</a:t>
            </a:r>
            <a:r>
              <a:rPr dirty="0" sz="1200">
                <a:latin typeface="Segoe UI Emoji"/>
                <a:cs typeface="Segoe UI Emoji"/>
              </a:rPr>
              <a:t> </a:t>
            </a:r>
            <a:r>
              <a:rPr dirty="0" sz="1200" spc="-10">
                <a:latin typeface="Segoe UI Emoji"/>
                <a:cs typeface="Segoe UI Emoji"/>
              </a:rPr>
              <a:t>improving</a:t>
            </a:r>
            <a:endParaRPr sz="1200">
              <a:latin typeface="Segoe UI Emoji"/>
              <a:cs typeface="Segoe UI Emoji"/>
            </a:endParaRPr>
          </a:p>
          <a:p>
            <a:pPr marL="184150" marR="139065">
              <a:lnSpc>
                <a:spcPts val="1430"/>
              </a:lnSpc>
              <a:spcBef>
                <a:spcPts val="120"/>
              </a:spcBef>
            </a:pPr>
            <a:r>
              <a:rPr dirty="0" sz="1200" spc="-25">
                <a:latin typeface="Segoe UI Emoji"/>
                <a:cs typeface="Segoe UI Emoji"/>
              </a:rPr>
              <a:t>profitability</a:t>
            </a:r>
            <a:r>
              <a:rPr dirty="0" sz="1200" spc="-10">
                <a:latin typeface="Segoe UI Emoji"/>
                <a:cs typeface="Segoe UI Emoji"/>
              </a:rPr>
              <a:t> </a:t>
            </a:r>
            <a:r>
              <a:rPr dirty="0" sz="1200" spc="-20">
                <a:latin typeface="Segoe UI Emoji"/>
                <a:cs typeface="Segoe UI Emoji"/>
              </a:rPr>
              <a:t>position</a:t>
            </a:r>
            <a:r>
              <a:rPr dirty="0" sz="1200" spc="-65">
                <a:latin typeface="Segoe UI Emoji"/>
                <a:cs typeface="Segoe UI Emoji"/>
              </a:rPr>
              <a:t> </a:t>
            </a:r>
            <a:r>
              <a:rPr dirty="0" sz="1200">
                <a:latin typeface="Segoe UI Emoji"/>
                <a:cs typeface="Segoe UI Emoji"/>
              </a:rPr>
              <a:t>SK</a:t>
            </a:r>
            <a:r>
              <a:rPr dirty="0" sz="1200" spc="5">
                <a:latin typeface="Segoe UI Emoji"/>
                <a:cs typeface="Segoe UI Emoji"/>
              </a:rPr>
              <a:t> </a:t>
            </a:r>
            <a:r>
              <a:rPr dirty="0" sz="1200" spc="-75">
                <a:latin typeface="Segoe UI Emoji"/>
                <a:cs typeface="Segoe UI Emoji"/>
              </a:rPr>
              <a:t>ON</a:t>
            </a:r>
            <a:r>
              <a:rPr dirty="0" sz="1200" spc="-20">
                <a:latin typeface="Segoe UI Emoji"/>
                <a:cs typeface="Segoe UI Emoji"/>
              </a:rPr>
              <a:t> </a:t>
            </a:r>
            <a:r>
              <a:rPr dirty="0" sz="1200" spc="60">
                <a:latin typeface="Segoe UI Emoji"/>
                <a:cs typeface="Segoe UI Emoji"/>
              </a:rPr>
              <a:t>as</a:t>
            </a:r>
            <a:r>
              <a:rPr dirty="0" sz="1200" spc="-55">
                <a:latin typeface="Segoe UI Emoji"/>
                <a:cs typeface="Segoe UI Emoji"/>
              </a:rPr>
              <a:t> </a:t>
            </a:r>
            <a:r>
              <a:rPr dirty="0" sz="1200">
                <a:latin typeface="Segoe UI Emoji"/>
                <a:cs typeface="Segoe UI Emoji"/>
              </a:rPr>
              <a:t>a</a:t>
            </a:r>
            <a:r>
              <a:rPr dirty="0" sz="1200" spc="-30">
                <a:latin typeface="Segoe UI Emoji"/>
                <a:cs typeface="Segoe UI Emoji"/>
              </a:rPr>
              <a:t> </a:t>
            </a:r>
            <a:r>
              <a:rPr dirty="0" sz="1200" spc="-65">
                <a:latin typeface="Segoe UI Emoji"/>
                <a:cs typeface="Segoe UI Emoji"/>
              </a:rPr>
              <a:t>long-</a:t>
            </a:r>
            <a:r>
              <a:rPr dirty="0" sz="1200" spc="-20">
                <a:latin typeface="Segoe UI Emoji"/>
                <a:cs typeface="Segoe UI Emoji"/>
              </a:rPr>
              <a:t>term strategic</a:t>
            </a:r>
            <a:r>
              <a:rPr dirty="0" sz="1200">
                <a:latin typeface="Segoe UI Emoji"/>
                <a:cs typeface="Segoe UI Emoji"/>
              </a:rPr>
              <a:t> asset</a:t>
            </a:r>
            <a:r>
              <a:rPr dirty="0" sz="1200" spc="-70">
                <a:latin typeface="Segoe UI Emoji"/>
                <a:cs typeface="Segoe UI Emoji"/>
              </a:rPr>
              <a:t> </a:t>
            </a:r>
            <a:r>
              <a:rPr dirty="0" sz="1200" spc="-25">
                <a:latin typeface="Segoe UI Emoji"/>
                <a:cs typeface="Segoe UI Emoji"/>
              </a:rPr>
              <a:t>for</a:t>
            </a:r>
            <a:r>
              <a:rPr dirty="0" sz="1200" spc="-85">
                <a:latin typeface="Segoe UI Emoji"/>
                <a:cs typeface="Segoe UI Emoji"/>
              </a:rPr>
              <a:t> </a:t>
            </a:r>
            <a:r>
              <a:rPr dirty="0" sz="1200">
                <a:latin typeface="Segoe UI Emoji"/>
                <a:cs typeface="Segoe UI Emoji"/>
              </a:rPr>
              <a:t>Ferrari’s</a:t>
            </a:r>
            <a:r>
              <a:rPr dirty="0" sz="1200" spc="-35">
                <a:latin typeface="Segoe UI Emoji"/>
                <a:cs typeface="Segoe UI Emoji"/>
              </a:rPr>
              <a:t> </a:t>
            </a:r>
            <a:r>
              <a:rPr dirty="0" sz="1200">
                <a:latin typeface="Segoe UI Emoji"/>
                <a:cs typeface="Segoe UI Emoji"/>
              </a:rPr>
              <a:t>electrification</a:t>
            </a:r>
            <a:r>
              <a:rPr dirty="0" sz="1200" spc="-35">
                <a:latin typeface="Segoe UI Emoji"/>
                <a:cs typeface="Segoe UI Emoji"/>
              </a:rPr>
              <a:t> </a:t>
            </a:r>
            <a:r>
              <a:rPr dirty="0" sz="1200" spc="-20">
                <a:latin typeface="Segoe UI Emoji"/>
                <a:cs typeface="Segoe UI Emoji"/>
              </a:rPr>
              <a:t>goals</a:t>
            </a:r>
            <a:endParaRPr sz="1200">
              <a:latin typeface="Segoe UI Emoji"/>
              <a:cs typeface="Segoe UI Emoj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4657" y="1800860"/>
            <a:ext cx="4323080" cy="4495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750" spc="-145">
                <a:solidFill>
                  <a:srgbClr val="FFFFFF"/>
                </a:solidFill>
                <a:latin typeface="Tahoma"/>
                <a:cs typeface="Tahoma"/>
              </a:rPr>
              <a:t>Appendix</a:t>
            </a:r>
            <a:r>
              <a:rPr dirty="0" sz="2750" spc="-19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750" spc="-114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dirty="0" sz="2750" spc="-22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750" spc="-110">
                <a:solidFill>
                  <a:srgbClr val="FFFFFF"/>
                </a:solidFill>
                <a:latin typeface="Tahoma"/>
                <a:cs typeface="Tahoma"/>
              </a:rPr>
              <a:t>Bibliography</a:t>
            </a:r>
            <a:endParaRPr sz="2750">
              <a:latin typeface="Tahoma"/>
              <a:cs typeface="Tahoma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190500" y="1676400"/>
            <a:ext cx="104775" cy="752475"/>
          </a:xfrm>
          <a:custGeom>
            <a:avLst/>
            <a:gdLst/>
            <a:ahLst/>
            <a:cxnLst/>
            <a:rect l="l" t="t" r="r" b="b"/>
            <a:pathLst>
              <a:path w="104775" h="752475">
                <a:moveTo>
                  <a:pt x="104775" y="0"/>
                </a:moveTo>
                <a:lnTo>
                  <a:pt x="0" y="0"/>
                </a:lnTo>
                <a:lnTo>
                  <a:pt x="0" y="752475"/>
                </a:lnTo>
                <a:lnTo>
                  <a:pt x="104775" y="752475"/>
                </a:lnTo>
                <a:lnTo>
                  <a:pt x="10477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06045">
              <a:lnSpc>
                <a:spcPct val="100000"/>
              </a:lnSpc>
              <a:spcBef>
                <a:spcPts val="125"/>
              </a:spcBef>
            </a:pPr>
            <a:r>
              <a:rPr dirty="0" spc="-10"/>
              <a:t>Appendix</a:t>
            </a:r>
          </a:p>
          <a:p>
            <a:pPr marL="12700">
              <a:lnSpc>
                <a:spcPct val="100000"/>
              </a:lnSpc>
              <a:spcBef>
                <a:spcPts val="80"/>
              </a:spcBef>
              <a:tabLst>
                <a:tab pos="11496040" algn="l"/>
              </a:tabLst>
            </a:pPr>
            <a:r>
              <a:rPr dirty="0" u="heavy" sz="1550" spc="340" b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heavy" sz="1550" spc="-85" b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Pirelli</a:t>
            </a:r>
            <a:r>
              <a:rPr dirty="0" u="heavy" sz="1550" spc="-165" b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heavy" sz="1550" spc="-70" b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Fair</a:t>
            </a:r>
            <a:r>
              <a:rPr dirty="0" u="heavy" sz="1550" spc="-95" b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heavy" sz="1550" spc="-65" b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Enterprise</a:t>
            </a:r>
            <a:r>
              <a:rPr dirty="0" u="heavy" sz="1550" spc="-165" b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heavy" sz="1550" spc="-65" b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Value</a:t>
            </a:r>
            <a:r>
              <a:rPr dirty="0" u="heavy" sz="1550" spc="-165" b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heavy" sz="1550" spc="-10" b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Determination</a:t>
            </a:r>
            <a:r>
              <a:rPr dirty="0" u="heavy" sz="1550" b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	</a:t>
            </a:r>
            <a:endParaRPr sz="1550">
              <a:latin typeface="Trebuchet MS"/>
              <a:cs typeface="Trebuchet MS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11401425" y="76200"/>
            <a:ext cx="438150" cy="533400"/>
            <a:chOff x="11401425" y="76200"/>
            <a:chExt cx="438150" cy="5334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449050" y="76200"/>
              <a:ext cx="390525" cy="46672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401425" y="76200"/>
              <a:ext cx="438150" cy="533400"/>
            </a:xfrm>
            <a:prstGeom prst="rect">
              <a:avLst/>
            </a:prstGeom>
          </p:spPr>
        </p:pic>
      </p:grpSp>
      <p:sp>
        <p:nvSpPr>
          <p:cNvPr id="6" name="object 6" descr=""/>
          <p:cNvSpPr/>
          <p:nvPr/>
        </p:nvSpPr>
        <p:spPr>
          <a:xfrm>
            <a:off x="1781175" y="5219700"/>
            <a:ext cx="2743200" cy="838200"/>
          </a:xfrm>
          <a:custGeom>
            <a:avLst/>
            <a:gdLst/>
            <a:ahLst/>
            <a:cxnLst/>
            <a:rect l="l" t="t" r="r" b="b"/>
            <a:pathLst>
              <a:path w="2743200" h="838200">
                <a:moveTo>
                  <a:pt x="2743200" y="0"/>
                </a:moveTo>
                <a:lnTo>
                  <a:pt x="0" y="0"/>
                </a:lnTo>
                <a:lnTo>
                  <a:pt x="0" y="838200"/>
                </a:lnTo>
                <a:lnTo>
                  <a:pt x="2743200" y="838200"/>
                </a:lnTo>
                <a:lnTo>
                  <a:pt x="2743200" y="0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 txBox="1"/>
          <p:nvPr/>
        </p:nvSpPr>
        <p:spPr>
          <a:xfrm>
            <a:off x="1864105" y="5272658"/>
            <a:ext cx="2511425" cy="5099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 spc="-60" b="1">
                <a:solidFill>
                  <a:srgbClr val="FFFFFF"/>
                </a:solidFill>
                <a:latin typeface="Tahoma"/>
                <a:cs typeface="Tahoma"/>
              </a:rPr>
              <a:t>Current</a:t>
            </a:r>
            <a:r>
              <a:rPr dirty="0" sz="1050" spc="-2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050" spc="-55" b="1">
                <a:solidFill>
                  <a:srgbClr val="FFFFFF"/>
                </a:solidFill>
                <a:latin typeface="Tahoma"/>
                <a:cs typeface="Tahoma"/>
              </a:rPr>
              <a:t>Enterprise</a:t>
            </a:r>
            <a:r>
              <a:rPr dirty="0" sz="1050" spc="-9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050" spc="-55" b="1">
                <a:solidFill>
                  <a:srgbClr val="FFFFFF"/>
                </a:solidFill>
                <a:latin typeface="Tahoma"/>
                <a:cs typeface="Tahoma"/>
              </a:rPr>
              <a:t>Value:</a:t>
            </a:r>
            <a:r>
              <a:rPr dirty="0" sz="1050" spc="-4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050" spc="-145" b="1">
                <a:solidFill>
                  <a:srgbClr val="FFFFFF"/>
                </a:solidFill>
                <a:latin typeface="Tahoma"/>
                <a:cs typeface="Tahoma"/>
              </a:rPr>
              <a:t>$G.3G5</a:t>
            </a:r>
            <a:r>
              <a:rPr dirty="0" sz="1050" spc="-6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050" spc="-10" b="1">
                <a:solidFill>
                  <a:srgbClr val="FFFFFF"/>
                </a:solidFill>
                <a:latin typeface="Tahoma"/>
                <a:cs typeface="Tahoma"/>
              </a:rPr>
              <a:t>millions</a:t>
            </a:r>
            <a:endParaRPr sz="1050">
              <a:latin typeface="Tahoma"/>
              <a:cs typeface="Tahoma"/>
            </a:endParaRPr>
          </a:p>
          <a:p>
            <a:pPr marL="120650">
              <a:lnSpc>
                <a:spcPct val="100000"/>
              </a:lnSpc>
              <a:spcBef>
                <a:spcPts val="15"/>
              </a:spcBef>
            </a:pPr>
            <a:r>
              <a:rPr dirty="0" sz="1050" spc="-165">
                <a:solidFill>
                  <a:srgbClr val="FFFFFF"/>
                </a:solidFill>
                <a:latin typeface="Segoe UI Emoji"/>
                <a:cs typeface="Segoe UI Emoji"/>
              </a:rPr>
              <a:t>+</a:t>
            </a:r>
            <a:r>
              <a:rPr dirty="0" sz="1050" spc="-70">
                <a:solidFill>
                  <a:srgbClr val="FFFFFF"/>
                </a:solidFill>
                <a:latin typeface="Segoe UI Emoji"/>
                <a:cs typeface="Segoe UI Emoji"/>
              </a:rPr>
              <a:t> </a:t>
            </a:r>
            <a:r>
              <a:rPr dirty="0" sz="1050">
                <a:solidFill>
                  <a:srgbClr val="FFFFFF"/>
                </a:solidFill>
                <a:latin typeface="Segoe UI Emoji"/>
                <a:cs typeface="Segoe UI Emoji"/>
              </a:rPr>
              <a:t>Cash</a:t>
            </a:r>
            <a:r>
              <a:rPr dirty="0" sz="1050" spc="5">
                <a:solidFill>
                  <a:srgbClr val="FFFFFF"/>
                </a:solidFill>
                <a:latin typeface="Segoe UI Emoji"/>
                <a:cs typeface="Segoe UI Emoji"/>
              </a:rPr>
              <a:t> </a:t>
            </a:r>
            <a:r>
              <a:rPr dirty="0" sz="1050">
                <a:solidFill>
                  <a:srgbClr val="FFFFFF"/>
                </a:solidFill>
                <a:latin typeface="Segoe UI Emoji"/>
                <a:cs typeface="Segoe UI Emoji"/>
              </a:rPr>
              <a:t>C</a:t>
            </a:r>
            <a:r>
              <a:rPr dirty="0" sz="1050" spc="-25">
                <a:solidFill>
                  <a:srgbClr val="FFFFFF"/>
                </a:solidFill>
                <a:latin typeface="Segoe UI Emoji"/>
                <a:cs typeface="Segoe UI Emoji"/>
              </a:rPr>
              <a:t> </a:t>
            </a:r>
            <a:r>
              <a:rPr dirty="0" sz="1050">
                <a:solidFill>
                  <a:srgbClr val="FFFFFF"/>
                </a:solidFill>
                <a:latin typeface="Segoe UI Emoji"/>
                <a:cs typeface="Segoe UI Emoji"/>
              </a:rPr>
              <a:t>Equivalents:</a:t>
            </a:r>
            <a:r>
              <a:rPr dirty="0" sz="1050" spc="-15">
                <a:solidFill>
                  <a:srgbClr val="FFFFFF"/>
                </a:solidFill>
                <a:latin typeface="Segoe UI Emoji"/>
                <a:cs typeface="Segoe UI Emoji"/>
              </a:rPr>
              <a:t> </a:t>
            </a:r>
            <a:r>
              <a:rPr dirty="0" sz="1050">
                <a:solidFill>
                  <a:srgbClr val="FFFFFF"/>
                </a:solidFill>
                <a:latin typeface="Segoe UI Emoji"/>
                <a:cs typeface="Segoe UI Emoji"/>
              </a:rPr>
              <a:t>$1.059</a:t>
            </a:r>
            <a:r>
              <a:rPr dirty="0" sz="1050" spc="20">
                <a:solidFill>
                  <a:srgbClr val="FFFFFF"/>
                </a:solidFill>
                <a:latin typeface="Segoe UI Emoji"/>
                <a:cs typeface="Segoe UI Emoji"/>
              </a:rPr>
              <a:t> </a:t>
            </a:r>
            <a:r>
              <a:rPr dirty="0" sz="1050" spc="-10">
                <a:solidFill>
                  <a:srgbClr val="FFFFFF"/>
                </a:solidFill>
                <a:latin typeface="Segoe UI Emoji"/>
                <a:cs typeface="Segoe UI Emoji"/>
              </a:rPr>
              <a:t>millions</a:t>
            </a:r>
            <a:endParaRPr sz="1050">
              <a:latin typeface="Segoe UI Emoji"/>
              <a:cs typeface="Segoe UI Emoji"/>
            </a:endParaRPr>
          </a:p>
          <a:p>
            <a:pPr marL="120650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solidFill>
                  <a:srgbClr val="FFFFFF"/>
                </a:solidFill>
                <a:latin typeface="Segoe UI Emoji"/>
                <a:cs typeface="Segoe UI Emoji"/>
              </a:rPr>
              <a:t>-</a:t>
            </a:r>
            <a:r>
              <a:rPr dirty="0" sz="1050" spc="130">
                <a:solidFill>
                  <a:srgbClr val="FFFFFF"/>
                </a:solidFill>
                <a:latin typeface="Segoe UI Emoji"/>
                <a:cs typeface="Segoe UI Emoji"/>
              </a:rPr>
              <a:t> </a:t>
            </a:r>
            <a:r>
              <a:rPr dirty="0" sz="1050" spc="-20">
                <a:solidFill>
                  <a:srgbClr val="FFFFFF"/>
                </a:solidFill>
                <a:latin typeface="Segoe UI Emoji"/>
                <a:cs typeface="Segoe UI Emoji"/>
              </a:rPr>
              <a:t>Total</a:t>
            </a:r>
            <a:r>
              <a:rPr dirty="0" sz="1050" spc="-45">
                <a:solidFill>
                  <a:srgbClr val="FFFFFF"/>
                </a:solidFill>
                <a:latin typeface="Segoe UI Emoji"/>
                <a:cs typeface="Segoe UI Emoji"/>
              </a:rPr>
              <a:t> </a:t>
            </a:r>
            <a:r>
              <a:rPr dirty="0" sz="1050" spc="-10">
                <a:solidFill>
                  <a:srgbClr val="FFFFFF"/>
                </a:solidFill>
                <a:latin typeface="Segoe UI Emoji"/>
                <a:cs typeface="Segoe UI Emoji"/>
              </a:rPr>
              <a:t>Debt:</a:t>
            </a:r>
            <a:r>
              <a:rPr dirty="0" sz="1050" spc="-65">
                <a:solidFill>
                  <a:srgbClr val="FFFFFF"/>
                </a:solidFill>
                <a:latin typeface="Segoe UI Emoji"/>
                <a:cs typeface="Segoe UI Emoji"/>
              </a:rPr>
              <a:t> </a:t>
            </a:r>
            <a:r>
              <a:rPr dirty="0" sz="1050">
                <a:solidFill>
                  <a:srgbClr val="FFFFFF"/>
                </a:solidFill>
                <a:latin typeface="Segoe UI Emoji"/>
                <a:cs typeface="Segoe UI Emoji"/>
              </a:rPr>
              <a:t>$4.478</a:t>
            </a:r>
            <a:r>
              <a:rPr dirty="0" sz="1050" spc="-105">
                <a:solidFill>
                  <a:srgbClr val="FFFFFF"/>
                </a:solidFill>
                <a:latin typeface="Segoe UI Emoji"/>
                <a:cs typeface="Segoe UI Emoji"/>
              </a:rPr>
              <a:t> </a:t>
            </a:r>
            <a:r>
              <a:rPr dirty="0" sz="1050" spc="-10">
                <a:solidFill>
                  <a:srgbClr val="FFFFFF"/>
                </a:solidFill>
                <a:latin typeface="Segoe UI Emoji"/>
                <a:cs typeface="Segoe UI Emoji"/>
              </a:rPr>
              <a:t>million</a:t>
            </a:r>
            <a:endParaRPr sz="1050">
              <a:latin typeface="Segoe UI Emoji"/>
              <a:cs typeface="Segoe UI Emoji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1864105" y="5816282"/>
            <a:ext cx="1692275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 spc="-70" b="1">
                <a:solidFill>
                  <a:srgbClr val="FFFFFF"/>
                </a:solidFill>
                <a:latin typeface="Tahoma"/>
                <a:cs typeface="Tahoma"/>
              </a:rPr>
              <a:t>Equity</a:t>
            </a:r>
            <a:r>
              <a:rPr dirty="0" sz="1050" spc="-4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050" spc="-65" b="1">
                <a:solidFill>
                  <a:srgbClr val="FFFFFF"/>
                </a:solidFill>
                <a:latin typeface="Tahoma"/>
                <a:cs typeface="Tahoma"/>
              </a:rPr>
              <a:t>Value:</a:t>
            </a:r>
            <a:r>
              <a:rPr dirty="0" sz="1050" spc="-6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050" spc="-110" b="1">
                <a:solidFill>
                  <a:srgbClr val="FFFFFF"/>
                </a:solidFill>
                <a:latin typeface="Tahoma"/>
                <a:cs typeface="Tahoma"/>
              </a:rPr>
              <a:t>$5.G76</a:t>
            </a:r>
            <a:r>
              <a:rPr dirty="0" sz="1050" spc="-8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050" spc="-25" b="1">
                <a:solidFill>
                  <a:srgbClr val="FFFFFF"/>
                </a:solidFill>
                <a:latin typeface="Tahoma"/>
                <a:cs typeface="Tahoma"/>
              </a:rPr>
              <a:t>million</a:t>
            </a:r>
            <a:endParaRPr sz="1050">
              <a:latin typeface="Tahoma"/>
              <a:cs typeface="Tahoma"/>
            </a:endParaRPr>
          </a:p>
        </p:txBody>
      </p:sp>
      <p:grpSp>
        <p:nvGrpSpPr>
          <p:cNvPr id="9" name="object 9" descr=""/>
          <p:cNvGrpSpPr/>
          <p:nvPr/>
        </p:nvGrpSpPr>
        <p:grpSpPr>
          <a:xfrm>
            <a:off x="1428813" y="1743075"/>
            <a:ext cx="3457575" cy="3001010"/>
            <a:chOff x="1428813" y="1743075"/>
            <a:chExt cx="3457575" cy="3001010"/>
          </a:xfrm>
        </p:grpSpPr>
        <p:sp>
          <p:nvSpPr>
            <p:cNvPr id="10" name="object 10" descr=""/>
            <p:cNvSpPr/>
            <p:nvPr/>
          </p:nvSpPr>
          <p:spPr>
            <a:xfrm>
              <a:off x="1685924" y="1743075"/>
              <a:ext cx="352425" cy="2990850"/>
            </a:xfrm>
            <a:custGeom>
              <a:avLst/>
              <a:gdLst/>
              <a:ahLst/>
              <a:cxnLst/>
              <a:rect l="l" t="t" r="r" b="b"/>
              <a:pathLst>
                <a:path w="352425" h="2990850">
                  <a:moveTo>
                    <a:pt x="352425" y="0"/>
                  </a:moveTo>
                  <a:lnTo>
                    <a:pt x="0" y="0"/>
                  </a:lnTo>
                  <a:lnTo>
                    <a:pt x="0" y="2990850"/>
                  </a:lnTo>
                  <a:lnTo>
                    <a:pt x="352425" y="2990850"/>
                  </a:lnTo>
                  <a:lnTo>
                    <a:pt x="352425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4276724" y="2828925"/>
              <a:ext cx="342900" cy="1905000"/>
            </a:xfrm>
            <a:custGeom>
              <a:avLst/>
              <a:gdLst/>
              <a:ahLst/>
              <a:cxnLst/>
              <a:rect l="l" t="t" r="r" b="b"/>
              <a:pathLst>
                <a:path w="342900" h="1905000">
                  <a:moveTo>
                    <a:pt x="342900" y="0"/>
                  </a:moveTo>
                  <a:lnTo>
                    <a:pt x="0" y="0"/>
                  </a:lnTo>
                  <a:lnTo>
                    <a:pt x="0" y="1905000"/>
                  </a:lnTo>
                  <a:lnTo>
                    <a:pt x="342900" y="1905000"/>
                  </a:lnTo>
                  <a:lnTo>
                    <a:pt x="342900" y="0"/>
                  </a:lnTo>
                  <a:close/>
                </a:path>
              </a:pathLst>
            </a:custGeom>
            <a:solidFill>
              <a:srgbClr val="81818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1433575" y="4738751"/>
              <a:ext cx="3448050" cy="0"/>
            </a:xfrm>
            <a:custGeom>
              <a:avLst/>
              <a:gdLst/>
              <a:ahLst/>
              <a:cxnLst/>
              <a:rect l="l" t="t" r="r" b="b"/>
              <a:pathLst>
                <a:path w="3448050" h="0">
                  <a:moveTo>
                    <a:pt x="0" y="0"/>
                  </a:moveTo>
                  <a:lnTo>
                    <a:pt x="3448050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 descr=""/>
          <p:cNvSpPr txBox="1"/>
          <p:nvPr/>
        </p:nvSpPr>
        <p:spPr>
          <a:xfrm>
            <a:off x="1710689" y="1564004"/>
            <a:ext cx="328930" cy="15113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800" spc="-100" b="1">
                <a:solidFill>
                  <a:srgbClr val="404040"/>
                </a:solidFill>
                <a:latin typeface="Tahoma"/>
                <a:cs typeface="Tahoma"/>
              </a:rPr>
              <a:t>$G,3G5</a:t>
            </a:r>
            <a:endParaRPr sz="800">
              <a:latin typeface="Tahoma"/>
              <a:cs typeface="Tahoma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4277359" y="2632011"/>
            <a:ext cx="328930" cy="1517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800" spc="-85" b="1">
                <a:solidFill>
                  <a:srgbClr val="404040"/>
                </a:solidFill>
                <a:latin typeface="Tahoma"/>
                <a:cs typeface="Tahoma"/>
              </a:rPr>
              <a:t>$5,G76</a:t>
            </a:r>
            <a:endParaRPr sz="800">
              <a:latin typeface="Tahoma"/>
              <a:cs typeface="Tahoma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2552700" y="1400175"/>
            <a:ext cx="342900" cy="342900"/>
          </a:xfrm>
          <a:prstGeom prst="rect">
            <a:avLst/>
          </a:prstGeom>
          <a:solidFill>
            <a:srgbClr val="00AF50"/>
          </a:solidFill>
        </p:spPr>
        <p:txBody>
          <a:bodyPr wrap="square" lIns="0" tIns="106045" rIns="0" bIns="0" rtlCol="0" vert="horz">
            <a:spAutoFit/>
          </a:bodyPr>
          <a:lstStyle/>
          <a:p>
            <a:pPr marL="33020">
              <a:lnSpc>
                <a:spcPct val="100000"/>
              </a:lnSpc>
              <a:spcBef>
                <a:spcPts val="835"/>
              </a:spcBef>
            </a:pPr>
            <a:r>
              <a:rPr dirty="0" sz="800" spc="-85" b="1">
                <a:solidFill>
                  <a:srgbClr val="FFFFFF"/>
                </a:solidFill>
                <a:latin typeface="Tahoma"/>
                <a:cs typeface="Tahoma"/>
              </a:rPr>
              <a:t>$1,05G</a:t>
            </a:r>
            <a:endParaRPr sz="800">
              <a:latin typeface="Tahoma"/>
              <a:cs typeface="Tahoma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3419475" y="1400175"/>
            <a:ext cx="342900" cy="1428750"/>
          </a:xfrm>
          <a:prstGeom prst="rect">
            <a:avLst/>
          </a:prstGeom>
          <a:solidFill>
            <a:srgbClr val="FF0000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35"/>
              </a:spcBef>
            </a:pPr>
            <a:endParaRPr sz="800">
              <a:latin typeface="Times New Roman"/>
              <a:cs typeface="Times New Roman"/>
            </a:endParaRPr>
          </a:p>
          <a:p>
            <a:pPr marL="29845">
              <a:lnSpc>
                <a:spcPct val="100000"/>
              </a:lnSpc>
            </a:pPr>
            <a:r>
              <a:rPr dirty="0" sz="800" spc="-75" b="1">
                <a:solidFill>
                  <a:srgbClr val="FFFFFF"/>
                </a:solidFill>
                <a:latin typeface="Tahoma"/>
                <a:cs typeface="Tahoma"/>
              </a:rPr>
              <a:t>$4,478</a:t>
            </a:r>
            <a:endParaRPr sz="800">
              <a:latin typeface="Tahoma"/>
              <a:cs typeface="Tahoma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1139545" y="4646041"/>
            <a:ext cx="13144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25">
                <a:solidFill>
                  <a:srgbClr val="585858"/>
                </a:solidFill>
                <a:latin typeface="Segoe UI Emoji"/>
                <a:cs typeface="Segoe UI Emoji"/>
              </a:rPr>
              <a:t>$-</a:t>
            </a:r>
            <a:endParaRPr sz="900">
              <a:latin typeface="Segoe UI Emoji"/>
              <a:cs typeface="Segoe UI Emoji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947714" y="4006786"/>
            <a:ext cx="372745" cy="163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10">
                <a:solidFill>
                  <a:srgbClr val="585858"/>
                </a:solidFill>
                <a:latin typeface="Segoe UI Emoji"/>
                <a:cs typeface="Segoe UI Emoji"/>
              </a:rPr>
              <a:t>$2,000</a:t>
            </a:r>
            <a:endParaRPr sz="900">
              <a:latin typeface="Segoe UI Emoji"/>
              <a:cs typeface="Segoe UI Emoji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947714" y="3368103"/>
            <a:ext cx="372745" cy="163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10">
                <a:solidFill>
                  <a:srgbClr val="585858"/>
                </a:solidFill>
                <a:latin typeface="Segoe UI Emoji"/>
                <a:cs typeface="Segoe UI Emoji"/>
              </a:rPr>
              <a:t>$4,000</a:t>
            </a:r>
            <a:endParaRPr sz="900">
              <a:latin typeface="Segoe UI Emoji"/>
              <a:cs typeface="Segoe UI Emoji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947714" y="2729166"/>
            <a:ext cx="372745" cy="163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10">
                <a:solidFill>
                  <a:srgbClr val="585858"/>
                </a:solidFill>
                <a:latin typeface="Segoe UI Emoji"/>
                <a:cs typeface="Segoe UI Emoji"/>
              </a:rPr>
              <a:t>$6,000</a:t>
            </a:r>
            <a:endParaRPr sz="900">
              <a:latin typeface="Segoe UI Emoji"/>
              <a:cs typeface="Segoe UI Emoji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947714" y="2090356"/>
            <a:ext cx="372745" cy="163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10">
                <a:solidFill>
                  <a:srgbClr val="585858"/>
                </a:solidFill>
                <a:latin typeface="Segoe UI Emoji"/>
                <a:cs typeface="Segoe UI Emoji"/>
              </a:rPr>
              <a:t>$8,000</a:t>
            </a:r>
            <a:endParaRPr sz="900">
              <a:latin typeface="Segoe UI Emoji"/>
              <a:cs typeface="Segoe UI Emoji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886754" y="1451673"/>
            <a:ext cx="429895" cy="163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10">
                <a:solidFill>
                  <a:srgbClr val="585858"/>
                </a:solidFill>
                <a:latin typeface="Segoe UI Emoji"/>
                <a:cs typeface="Segoe UI Emoji"/>
              </a:rPr>
              <a:t>$10,000</a:t>
            </a:r>
            <a:endParaRPr sz="900">
              <a:latin typeface="Segoe UI Emoji"/>
              <a:cs typeface="Segoe UI Emoji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1419860" y="4793297"/>
            <a:ext cx="890905" cy="163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0" b="1">
                <a:solidFill>
                  <a:srgbClr val="585858"/>
                </a:solidFill>
                <a:latin typeface="Tahoma"/>
                <a:cs typeface="Tahoma"/>
              </a:rPr>
              <a:t>Enterprise</a:t>
            </a:r>
            <a:r>
              <a:rPr dirty="0" sz="900" spc="-40" b="1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dirty="0" sz="900" spc="-10" b="1">
                <a:solidFill>
                  <a:srgbClr val="585858"/>
                </a:solidFill>
                <a:latin typeface="Tahoma"/>
                <a:cs typeface="Tahoma"/>
              </a:rPr>
              <a:t>Value</a:t>
            </a:r>
            <a:endParaRPr sz="900">
              <a:latin typeface="Tahoma"/>
              <a:cs typeface="Tahoma"/>
            </a:endParaRPr>
          </a:p>
        </p:txBody>
      </p:sp>
      <p:sp>
        <p:nvSpPr>
          <p:cNvPr id="24" name="object 24" descr=""/>
          <p:cNvSpPr txBox="1"/>
          <p:nvPr/>
        </p:nvSpPr>
        <p:spPr>
          <a:xfrm>
            <a:off x="2579751" y="4793297"/>
            <a:ext cx="292100" cy="163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20" b="1">
                <a:solidFill>
                  <a:srgbClr val="585858"/>
                </a:solidFill>
                <a:latin typeface="Tahoma"/>
                <a:cs typeface="Tahoma"/>
              </a:rPr>
              <a:t>Cash</a:t>
            </a:r>
            <a:endParaRPr sz="900">
              <a:latin typeface="Tahoma"/>
              <a:cs typeface="Tahoma"/>
            </a:endParaRPr>
          </a:p>
        </p:txBody>
      </p:sp>
      <p:sp>
        <p:nvSpPr>
          <p:cNvPr id="25" name="object 25" descr=""/>
          <p:cNvSpPr txBox="1"/>
          <p:nvPr/>
        </p:nvSpPr>
        <p:spPr>
          <a:xfrm>
            <a:off x="3451478" y="4793297"/>
            <a:ext cx="276225" cy="163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40" b="1">
                <a:solidFill>
                  <a:srgbClr val="585858"/>
                </a:solidFill>
                <a:latin typeface="Tahoma"/>
                <a:cs typeface="Tahoma"/>
              </a:rPr>
              <a:t>Debt</a:t>
            </a:r>
            <a:endParaRPr sz="900">
              <a:latin typeface="Tahoma"/>
              <a:cs typeface="Tahoma"/>
            </a:endParaRPr>
          </a:p>
        </p:txBody>
      </p:sp>
      <p:sp>
        <p:nvSpPr>
          <p:cNvPr id="26" name="object 26" descr=""/>
          <p:cNvSpPr txBox="1"/>
          <p:nvPr/>
        </p:nvSpPr>
        <p:spPr>
          <a:xfrm>
            <a:off x="4116959" y="4793297"/>
            <a:ext cx="669925" cy="163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60" b="1">
                <a:solidFill>
                  <a:srgbClr val="585858"/>
                </a:solidFill>
                <a:latin typeface="Tahoma"/>
                <a:cs typeface="Tahoma"/>
              </a:rPr>
              <a:t>Equity</a:t>
            </a:r>
            <a:r>
              <a:rPr dirty="0" sz="900" spc="-10" b="1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dirty="0" sz="900" spc="-40" b="1">
                <a:solidFill>
                  <a:srgbClr val="585858"/>
                </a:solidFill>
                <a:latin typeface="Tahoma"/>
                <a:cs typeface="Tahoma"/>
              </a:rPr>
              <a:t>Value</a:t>
            </a:r>
            <a:endParaRPr sz="900">
              <a:latin typeface="Tahoma"/>
              <a:cs typeface="Tahoma"/>
            </a:endParaRPr>
          </a:p>
        </p:txBody>
      </p:sp>
      <p:sp>
        <p:nvSpPr>
          <p:cNvPr id="27" name="object 27" descr=""/>
          <p:cNvSpPr txBox="1"/>
          <p:nvPr/>
        </p:nvSpPr>
        <p:spPr>
          <a:xfrm>
            <a:off x="681629" y="2488122"/>
            <a:ext cx="177165" cy="1005205"/>
          </a:xfrm>
          <a:prstGeom prst="rect">
            <a:avLst/>
          </a:prstGeom>
        </p:spPr>
        <p:txBody>
          <a:bodyPr wrap="square" lIns="0" tIns="8255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dirty="0" sz="950">
                <a:solidFill>
                  <a:srgbClr val="585858"/>
                </a:solidFill>
                <a:latin typeface="Segoe UI Emoji"/>
                <a:cs typeface="Segoe UI Emoji"/>
              </a:rPr>
              <a:t>In</a:t>
            </a:r>
            <a:r>
              <a:rPr dirty="0" sz="950" spc="65">
                <a:solidFill>
                  <a:srgbClr val="585858"/>
                </a:solidFill>
                <a:latin typeface="Segoe UI Emoji"/>
                <a:cs typeface="Segoe UI Emoji"/>
              </a:rPr>
              <a:t> </a:t>
            </a:r>
            <a:r>
              <a:rPr dirty="0" sz="950">
                <a:solidFill>
                  <a:srgbClr val="585858"/>
                </a:solidFill>
                <a:latin typeface="Segoe UI Emoji"/>
                <a:cs typeface="Segoe UI Emoji"/>
              </a:rPr>
              <a:t>thousands</a:t>
            </a:r>
            <a:r>
              <a:rPr dirty="0" sz="950" spc="60">
                <a:solidFill>
                  <a:srgbClr val="585858"/>
                </a:solidFill>
                <a:latin typeface="Segoe UI Emoji"/>
                <a:cs typeface="Segoe UI Emoji"/>
              </a:rPr>
              <a:t> </a:t>
            </a:r>
            <a:r>
              <a:rPr dirty="0" sz="950" spc="-25">
                <a:solidFill>
                  <a:srgbClr val="585858"/>
                </a:solidFill>
                <a:latin typeface="Segoe UI Emoji"/>
                <a:cs typeface="Segoe UI Emoji"/>
              </a:rPr>
              <a:t>USD</a:t>
            </a:r>
            <a:endParaRPr sz="950">
              <a:latin typeface="Segoe UI Emoji"/>
              <a:cs typeface="Segoe UI Emoji"/>
            </a:endParaRPr>
          </a:p>
        </p:txBody>
      </p:sp>
      <p:sp>
        <p:nvSpPr>
          <p:cNvPr id="28" name="object 28" descr=""/>
          <p:cNvSpPr/>
          <p:nvPr/>
        </p:nvSpPr>
        <p:spPr>
          <a:xfrm>
            <a:off x="4619625" y="2828925"/>
            <a:ext cx="632460" cy="288925"/>
          </a:xfrm>
          <a:custGeom>
            <a:avLst/>
            <a:gdLst/>
            <a:ahLst/>
            <a:cxnLst/>
            <a:rect l="l" t="t" r="r" b="b"/>
            <a:pathLst>
              <a:path w="632460" h="288925">
                <a:moveTo>
                  <a:pt x="584326" y="212471"/>
                </a:moveTo>
                <a:lnTo>
                  <a:pt x="555751" y="212471"/>
                </a:lnTo>
                <a:lnTo>
                  <a:pt x="593851" y="288671"/>
                </a:lnTo>
                <a:lnTo>
                  <a:pt x="625601" y="225171"/>
                </a:lnTo>
                <a:lnTo>
                  <a:pt x="584326" y="225171"/>
                </a:lnTo>
                <a:lnTo>
                  <a:pt x="584326" y="212471"/>
                </a:lnTo>
                <a:close/>
              </a:path>
              <a:path w="632460" h="288925">
                <a:moveTo>
                  <a:pt x="584326" y="9525"/>
                </a:moveTo>
                <a:lnTo>
                  <a:pt x="584326" y="225171"/>
                </a:lnTo>
                <a:lnTo>
                  <a:pt x="603376" y="225171"/>
                </a:lnTo>
                <a:lnTo>
                  <a:pt x="603376" y="19050"/>
                </a:lnTo>
                <a:lnTo>
                  <a:pt x="593851" y="19050"/>
                </a:lnTo>
                <a:lnTo>
                  <a:pt x="584326" y="9525"/>
                </a:lnTo>
                <a:close/>
              </a:path>
              <a:path w="632460" h="288925">
                <a:moveTo>
                  <a:pt x="631951" y="212471"/>
                </a:moveTo>
                <a:lnTo>
                  <a:pt x="603376" y="212471"/>
                </a:lnTo>
                <a:lnTo>
                  <a:pt x="603376" y="225171"/>
                </a:lnTo>
                <a:lnTo>
                  <a:pt x="625601" y="225171"/>
                </a:lnTo>
                <a:lnTo>
                  <a:pt x="631951" y="212471"/>
                </a:lnTo>
                <a:close/>
              </a:path>
              <a:path w="632460" h="288925">
                <a:moveTo>
                  <a:pt x="603376" y="0"/>
                </a:moveTo>
                <a:lnTo>
                  <a:pt x="0" y="0"/>
                </a:lnTo>
                <a:lnTo>
                  <a:pt x="0" y="19050"/>
                </a:lnTo>
                <a:lnTo>
                  <a:pt x="584326" y="19050"/>
                </a:lnTo>
                <a:lnTo>
                  <a:pt x="584326" y="9525"/>
                </a:lnTo>
                <a:lnTo>
                  <a:pt x="603376" y="9525"/>
                </a:lnTo>
                <a:lnTo>
                  <a:pt x="603376" y="0"/>
                </a:lnTo>
                <a:close/>
              </a:path>
              <a:path w="632460" h="288925">
                <a:moveTo>
                  <a:pt x="603376" y="9525"/>
                </a:moveTo>
                <a:lnTo>
                  <a:pt x="584326" y="9525"/>
                </a:lnTo>
                <a:lnTo>
                  <a:pt x="593851" y="19050"/>
                </a:lnTo>
                <a:lnTo>
                  <a:pt x="603376" y="19050"/>
                </a:lnTo>
                <a:lnTo>
                  <a:pt x="603376" y="9525"/>
                </a:lnTo>
                <a:close/>
              </a:path>
            </a:pathLst>
          </a:custGeom>
          <a:solidFill>
            <a:srgbClr val="81818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 descr=""/>
          <p:cNvSpPr txBox="1"/>
          <p:nvPr/>
        </p:nvSpPr>
        <p:spPr>
          <a:xfrm>
            <a:off x="4733925" y="3124200"/>
            <a:ext cx="952500" cy="571500"/>
          </a:xfrm>
          <a:prstGeom prst="rect">
            <a:avLst/>
          </a:prstGeom>
          <a:solidFill>
            <a:srgbClr val="2D2D2D"/>
          </a:solidFill>
        </p:spPr>
        <p:txBody>
          <a:bodyPr wrap="square" lIns="0" tIns="73025" rIns="0" bIns="0" rtlCol="0" vert="horz">
            <a:spAutoFit/>
          </a:bodyPr>
          <a:lstStyle/>
          <a:p>
            <a:pPr algn="ctr" marL="118745" marR="104139">
              <a:lnSpc>
                <a:spcPct val="100800"/>
              </a:lnSpc>
              <a:spcBef>
                <a:spcPts val="575"/>
              </a:spcBef>
            </a:pPr>
            <a:r>
              <a:rPr dirty="0" sz="900" spc="-10">
                <a:solidFill>
                  <a:srgbClr val="FFFFFF"/>
                </a:solidFill>
                <a:latin typeface="Segoe UI Emoji"/>
                <a:cs typeface="Segoe UI Emoji"/>
              </a:rPr>
              <a:t>Diluted</a:t>
            </a:r>
            <a:r>
              <a:rPr dirty="0" sz="900" spc="-75">
                <a:solidFill>
                  <a:srgbClr val="FFFFFF"/>
                </a:solidFill>
                <a:latin typeface="Segoe UI Emoji"/>
                <a:cs typeface="Segoe UI Emoji"/>
              </a:rPr>
              <a:t> </a:t>
            </a:r>
            <a:r>
              <a:rPr dirty="0" sz="900" spc="-10">
                <a:solidFill>
                  <a:srgbClr val="FFFFFF"/>
                </a:solidFill>
                <a:latin typeface="Segoe UI Emoji"/>
                <a:cs typeface="Segoe UI Emoji"/>
              </a:rPr>
              <a:t>Shares Outstanding: </a:t>
            </a:r>
            <a:r>
              <a:rPr dirty="0" sz="900" spc="-10" b="1">
                <a:solidFill>
                  <a:srgbClr val="FFFFFF"/>
                </a:solidFill>
                <a:latin typeface="Tahoma"/>
                <a:cs typeface="Tahoma"/>
              </a:rPr>
              <a:t>1,000,000</a:t>
            </a:r>
            <a:endParaRPr sz="900">
              <a:latin typeface="Tahoma"/>
              <a:cs typeface="Tahoma"/>
            </a:endParaRPr>
          </a:p>
        </p:txBody>
      </p:sp>
      <p:pic>
        <p:nvPicPr>
          <p:cNvPr id="30" name="object 30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172075" y="3695700"/>
            <a:ext cx="76200" cy="228092"/>
          </a:xfrm>
          <a:prstGeom prst="rect">
            <a:avLst/>
          </a:prstGeom>
        </p:spPr>
      </p:pic>
      <p:sp>
        <p:nvSpPr>
          <p:cNvPr id="31" name="object 31" descr=""/>
          <p:cNvSpPr txBox="1"/>
          <p:nvPr/>
        </p:nvSpPr>
        <p:spPr>
          <a:xfrm>
            <a:off x="4733925" y="3924300"/>
            <a:ext cx="952500" cy="581025"/>
          </a:xfrm>
          <a:prstGeom prst="rect">
            <a:avLst/>
          </a:prstGeom>
          <a:solidFill>
            <a:srgbClr val="2D2D2D"/>
          </a:solidFill>
        </p:spPr>
        <p:txBody>
          <a:bodyPr wrap="square" lIns="0" tIns="80010" rIns="0" bIns="0" rtlCol="0" vert="horz">
            <a:spAutoFit/>
          </a:bodyPr>
          <a:lstStyle/>
          <a:p>
            <a:pPr algn="ctr" marL="8255">
              <a:lnSpc>
                <a:spcPts val="1065"/>
              </a:lnSpc>
              <a:spcBef>
                <a:spcPts val="630"/>
              </a:spcBef>
            </a:pPr>
            <a:r>
              <a:rPr dirty="0" sz="900" spc="-10">
                <a:solidFill>
                  <a:srgbClr val="FFFFFF"/>
                </a:solidFill>
                <a:latin typeface="Segoe UI Emoji"/>
                <a:cs typeface="Segoe UI Emoji"/>
              </a:rPr>
              <a:t>Implied</a:t>
            </a:r>
            <a:r>
              <a:rPr dirty="0" sz="900" spc="-15">
                <a:solidFill>
                  <a:srgbClr val="FFFFFF"/>
                </a:solidFill>
                <a:latin typeface="Segoe UI Emoji"/>
                <a:cs typeface="Segoe UI Emoji"/>
              </a:rPr>
              <a:t> </a:t>
            </a:r>
            <a:r>
              <a:rPr dirty="0" sz="900" spc="-10">
                <a:solidFill>
                  <a:srgbClr val="FFFFFF"/>
                </a:solidFill>
                <a:latin typeface="Segoe UI Emoji"/>
                <a:cs typeface="Segoe UI Emoji"/>
              </a:rPr>
              <a:t>Share</a:t>
            </a:r>
            <a:endParaRPr sz="900">
              <a:latin typeface="Segoe UI Emoji"/>
              <a:cs typeface="Segoe UI Emoji"/>
            </a:endParaRPr>
          </a:p>
          <a:p>
            <a:pPr algn="ctr" marL="14604">
              <a:lnSpc>
                <a:spcPts val="1065"/>
              </a:lnSpc>
            </a:pPr>
            <a:r>
              <a:rPr dirty="0" sz="900" spc="-10">
                <a:solidFill>
                  <a:srgbClr val="FFFFFF"/>
                </a:solidFill>
                <a:latin typeface="Segoe UI Emoji"/>
                <a:cs typeface="Segoe UI Emoji"/>
              </a:rPr>
              <a:t>Price:</a:t>
            </a:r>
            <a:endParaRPr sz="900">
              <a:latin typeface="Segoe UI Emoji"/>
              <a:cs typeface="Segoe UI Emoji"/>
            </a:endParaRPr>
          </a:p>
          <a:p>
            <a:pPr algn="ctr" marL="13970">
              <a:lnSpc>
                <a:spcPct val="100000"/>
              </a:lnSpc>
              <a:spcBef>
                <a:spcPts val="45"/>
              </a:spcBef>
            </a:pPr>
            <a:r>
              <a:rPr dirty="0" sz="900" spc="-10" b="1">
                <a:solidFill>
                  <a:srgbClr val="FFFFFF"/>
                </a:solidFill>
                <a:latin typeface="Tahoma"/>
                <a:cs typeface="Tahoma"/>
              </a:rPr>
              <a:t>$5.G8</a:t>
            </a:r>
            <a:endParaRPr sz="900">
              <a:latin typeface="Tahoma"/>
              <a:cs typeface="Tahoma"/>
            </a:endParaRPr>
          </a:p>
        </p:txBody>
      </p:sp>
      <p:sp>
        <p:nvSpPr>
          <p:cNvPr id="32" name="object 32" descr=""/>
          <p:cNvSpPr/>
          <p:nvPr/>
        </p:nvSpPr>
        <p:spPr>
          <a:xfrm>
            <a:off x="2043176" y="1757426"/>
            <a:ext cx="2246630" cy="1076325"/>
          </a:xfrm>
          <a:custGeom>
            <a:avLst/>
            <a:gdLst/>
            <a:ahLst/>
            <a:cxnLst/>
            <a:rect l="l" t="t" r="r" b="b"/>
            <a:pathLst>
              <a:path w="2246629" h="1076325">
                <a:moveTo>
                  <a:pt x="0" y="0"/>
                </a:moveTo>
                <a:lnTo>
                  <a:pt x="511301" y="0"/>
                </a:lnTo>
              </a:path>
              <a:path w="2246629" h="1076325">
                <a:moveTo>
                  <a:pt x="1714500" y="1076325"/>
                </a:moveTo>
                <a:lnTo>
                  <a:pt x="2246122" y="1076325"/>
                </a:lnTo>
              </a:path>
            </a:pathLst>
          </a:custGeom>
          <a:ln w="12700">
            <a:solidFill>
              <a:srgbClr val="818182"/>
            </a:solidFill>
            <a:prstDash val="sysDot"/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 descr=""/>
          <p:cNvSpPr/>
          <p:nvPr/>
        </p:nvSpPr>
        <p:spPr>
          <a:xfrm>
            <a:off x="2900426" y="1414525"/>
            <a:ext cx="510540" cy="0"/>
          </a:xfrm>
          <a:custGeom>
            <a:avLst/>
            <a:gdLst/>
            <a:ahLst/>
            <a:cxnLst/>
            <a:rect l="l" t="t" r="r" b="b"/>
            <a:pathLst>
              <a:path w="510539" h="0">
                <a:moveTo>
                  <a:pt x="0" y="0"/>
                </a:moveTo>
                <a:lnTo>
                  <a:pt x="510539" y="0"/>
                </a:lnTo>
              </a:path>
            </a:pathLst>
          </a:custGeom>
          <a:ln w="12700">
            <a:solidFill>
              <a:srgbClr val="818182"/>
            </a:solidFill>
            <a:prstDash val="sysDot"/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 descr=""/>
          <p:cNvSpPr/>
          <p:nvPr/>
        </p:nvSpPr>
        <p:spPr>
          <a:xfrm>
            <a:off x="528637" y="890650"/>
            <a:ext cx="0" cy="321310"/>
          </a:xfrm>
          <a:custGeom>
            <a:avLst/>
            <a:gdLst/>
            <a:ahLst/>
            <a:cxnLst/>
            <a:rect l="l" t="t" r="r" b="b"/>
            <a:pathLst>
              <a:path w="0" h="321309">
                <a:moveTo>
                  <a:pt x="0" y="0"/>
                </a:moveTo>
                <a:lnTo>
                  <a:pt x="0" y="321310"/>
                </a:lnTo>
              </a:path>
            </a:pathLst>
          </a:custGeom>
          <a:ln w="82550">
            <a:solidFill>
              <a:srgbClr val="2D2D2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 descr=""/>
          <p:cNvSpPr/>
          <p:nvPr/>
        </p:nvSpPr>
        <p:spPr>
          <a:xfrm>
            <a:off x="1809750" y="5810250"/>
            <a:ext cx="2545715" cy="0"/>
          </a:xfrm>
          <a:custGeom>
            <a:avLst/>
            <a:gdLst/>
            <a:ahLst/>
            <a:cxnLst/>
            <a:rect l="l" t="t" r="r" b="b"/>
            <a:pathLst>
              <a:path w="2545715" h="0">
                <a:moveTo>
                  <a:pt x="0" y="0"/>
                </a:moveTo>
                <a:lnTo>
                  <a:pt x="2545207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36" name="object 36" descr=""/>
          <p:cNvGrpSpPr/>
          <p:nvPr/>
        </p:nvGrpSpPr>
        <p:grpSpPr>
          <a:xfrm>
            <a:off x="6896163" y="1547875"/>
            <a:ext cx="4294505" cy="2729230"/>
            <a:chOff x="6896163" y="1547875"/>
            <a:chExt cx="4294505" cy="2729230"/>
          </a:xfrm>
        </p:grpSpPr>
        <p:sp>
          <p:nvSpPr>
            <p:cNvPr id="37" name="object 37" descr=""/>
            <p:cNvSpPr/>
            <p:nvPr/>
          </p:nvSpPr>
          <p:spPr>
            <a:xfrm>
              <a:off x="7334250" y="2705100"/>
              <a:ext cx="571500" cy="504825"/>
            </a:xfrm>
            <a:custGeom>
              <a:avLst/>
              <a:gdLst/>
              <a:ahLst/>
              <a:cxnLst/>
              <a:rect l="l" t="t" r="r" b="b"/>
              <a:pathLst>
                <a:path w="571500" h="504825">
                  <a:moveTo>
                    <a:pt x="571500" y="0"/>
                  </a:moveTo>
                  <a:lnTo>
                    <a:pt x="0" y="0"/>
                  </a:lnTo>
                  <a:lnTo>
                    <a:pt x="0" y="504825"/>
                  </a:lnTo>
                  <a:lnTo>
                    <a:pt x="571500" y="504825"/>
                  </a:lnTo>
                  <a:lnTo>
                    <a:pt x="57150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 descr=""/>
            <p:cNvSpPr/>
            <p:nvPr/>
          </p:nvSpPr>
          <p:spPr>
            <a:xfrm>
              <a:off x="8763000" y="2514600"/>
              <a:ext cx="571500" cy="733425"/>
            </a:xfrm>
            <a:custGeom>
              <a:avLst/>
              <a:gdLst/>
              <a:ahLst/>
              <a:cxnLst/>
              <a:rect l="l" t="t" r="r" b="b"/>
              <a:pathLst>
                <a:path w="571500" h="733425">
                  <a:moveTo>
                    <a:pt x="571500" y="0"/>
                  </a:moveTo>
                  <a:lnTo>
                    <a:pt x="0" y="0"/>
                  </a:lnTo>
                  <a:lnTo>
                    <a:pt x="0" y="733425"/>
                  </a:lnTo>
                  <a:lnTo>
                    <a:pt x="571500" y="733425"/>
                  </a:lnTo>
                  <a:lnTo>
                    <a:pt x="571500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 descr=""/>
            <p:cNvSpPr/>
            <p:nvPr/>
          </p:nvSpPr>
          <p:spPr>
            <a:xfrm>
              <a:off x="10191750" y="3038475"/>
              <a:ext cx="571500" cy="295275"/>
            </a:xfrm>
            <a:custGeom>
              <a:avLst/>
              <a:gdLst/>
              <a:ahLst/>
              <a:cxnLst/>
              <a:rect l="l" t="t" r="r" b="b"/>
              <a:pathLst>
                <a:path w="571500" h="295275">
                  <a:moveTo>
                    <a:pt x="571500" y="0"/>
                  </a:moveTo>
                  <a:lnTo>
                    <a:pt x="0" y="0"/>
                  </a:lnTo>
                  <a:lnTo>
                    <a:pt x="0" y="295275"/>
                  </a:lnTo>
                  <a:lnTo>
                    <a:pt x="571500" y="295275"/>
                  </a:lnTo>
                  <a:lnTo>
                    <a:pt x="571500" y="0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 descr=""/>
            <p:cNvSpPr/>
            <p:nvPr/>
          </p:nvSpPr>
          <p:spPr>
            <a:xfrm>
              <a:off x="6900926" y="1547875"/>
              <a:ext cx="4286250" cy="2724150"/>
            </a:xfrm>
            <a:custGeom>
              <a:avLst/>
              <a:gdLst/>
              <a:ahLst/>
              <a:cxnLst/>
              <a:rect l="l" t="t" r="r" b="b"/>
              <a:pathLst>
                <a:path w="4286250" h="2724150">
                  <a:moveTo>
                    <a:pt x="0" y="2724150"/>
                  </a:moveTo>
                  <a:lnTo>
                    <a:pt x="0" y="0"/>
                  </a:lnTo>
                </a:path>
                <a:path w="4286250" h="2724150">
                  <a:moveTo>
                    <a:pt x="0" y="2724150"/>
                  </a:moveTo>
                  <a:lnTo>
                    <a:pt x="4286250" y="272415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 descr=""/>
            <p:cNvSpPr/>
            <p:nvPr/>
          </p:nvSpPr>
          <p:spPr>
            <a:xfrm>
              <a:off x="6929501" y="3129025"/>
              <a:ext cx="4248785" cy="14604"/>
            </a:xfrm>
            <a:custGeom>
              <a:avLst/>
              <a:gdLst/>
              <a:ahLst/>
              <a:cxnLst/>
              <a:rect l="l" t="t" r="r" b="b"/>
              <a:pathLst>
                <a:path w="4248784" h="14605">
                  <a:moveTo>
                    <a:pt x="0" y="14604"/>
                  </a:moveTo>
                  <a:lnTo>
                    <a:pt x="4248277" y="0"/>
                  </a:lnTo>
                </a:path>
              </a:pathLst>
            </a:custGeom>
            <a:ln w="25400">
              <a:solidFill>
                <a:srgbClr val="0A1E3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2" name="object 42" descr=""/>
          <p:cNvSpPr txBox="1"/>
          <p:nvPr/>
        </p:nvSpPr>
        <p:spPr>
          <a:xfrm>
            <a:off x="6616676" y="4177601"/>
            <a:ext cx="131445" cy="163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25">
                <a:solidFill>
                  <a:srgbClr val="585858"/>
                </a:solidFill>
                <a:latin typeface="Segoe UI Emoji"/>
                <a:cs typeface="Segoe UI Emoji"/>
              </a:rPr>
              <a:t>$-</a:t>
            </a:r>
            <a:endParaRPr sz="900">
              <a:latin typeface="Segoe UI Emoji"/>
              <a:cs typeface="Segoe UI Emoji"/>
            </a:endParaRPr>
          </a:p>
        </p:txBody>
      </p:sp>
      <p:sp>
        <p:nvSpPr>
          <p:cNvPr id="43" name="object 43" descr=""/>
          <p:cNvSpPr txBox="1"/>
          <p:nvPr/>
        </p:nvSpPr>
        <p:spPr>
          <a:xfrm>
            <a:off x="6485928" y="3632834"/>
            <a:ext cx="3054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10">
                <a:solidFill>
                  <a:srgbClr val="585858"/>
                </a:solidFill>
                <a:latin typeface="Segoe UI Emoji"/>
                <a:cs typeface="Segoe UI Emoji"/>
              </a:rPr>
              <a:t>$3.00</a:t>
            </a:r>
            <a:endParaRPr sz="900">
              <a:latin typeface="Segoe UI Emoji"/>
              <a:cs typeface="Segoe UI Emoji"/>
            </a:endParaRPr>
          </a:p>
        </p:txBody>
      </p:sp>
      <p:sp>
        <p:nvSpPr>
          <p:cNvPr id="44" name="object 44" descr=""/>
          <p:cNvSpPr txBox="1"/>
          <p:nvPr/>
        </p:nvSpPr>
        <p:spPr>
          <a:xfrm>
            <a:off x="6485866" y="3087052"/>
            <a:ext cx="306070" cy="163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10">
                <a:solidFill>
                  <a:srgbClr val="585858"/>
                </a:solidFill>
                <a:latin typeface="Segoe UI Emoji"/>
                <a:cs typeface="Segoe UI Emoji"/>
              </a:rPr>
              <a:t>$6.00</a:t>
            </a:r>
            <a:endParaRPr sz="900">
              <a:latin typeface="Segoe UI Emoji"/>
              <a:cs typeface="Segoe UI Emoji"/>
            </a:endParaRPr>
          </a:p>
        </p:txBody>
      </p:sp>
      <p:sp>
        <p:nvSpPr>
          <p:cNvPr id="45" name="object 45" descr=""/>
          <p:cNvSpPr txBox="1"/>
          <p:nvPr/>
        </p:nvSpPr>
        <p:spPr>
          <a:xfrm>
            <a:off x="6485928" y="2542159"/>
            <a:ext cx="3054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10">
                <a:solidFill>
                  <a:srgbClr val="585858"/>
                </a:solidFill>
                <a:latin typeface="Segoe UI Emoji"/>
                <a:cs typeface="Segoe UI Emoji"/>
              </a:rPr>
              <a:t>$9.00</a:t>
            </a:r>
            <a:endParaRPr sz="900">
              <a:latin typeface="Segoe UI Emoji"/>
              <a:cs typeface="Segoe UI Emoji"/>
            </a:endParaRPr>
          </a:p>
        </p:txBody>
      </p:sp>
      <p:sp>
        <p:nvSpPr>
          <p:cNvPr id="46" name="object 46" descr=""/>
          <p:cNvSpPr txBox="1"/>
          <p:nvPr/>
        </p:nvSpPr>
        <p:spPr>
          <a:xfrm>
            <a:off x="6424906" y="1996376"/>
            <a:ext cx="372745" cy="163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10">
                <a:solidFill>
                  <a:srgbClr val="585858"/>
                </a:solidFill>
                <a:latin typeface="Segoe UI Emoji"/>
                <a:cs typeface="Segoe UI Emoji"/>
              </a:rPr>
              <a:t>$12.00</a:t>
            </a:r>
            <a:endParaRPr sz="900">
              <a:latin typeface="Segoe UI Emoji"/>
              <a:cs typeface="Segoe UI Emoji"/>
            </a:endParaRPr>
          </a:p>
        </p:txBody>
      </p:sp>
      <p:sp>
        <p:nvSpPr>
          <p:cNvPr id="47" name="object 47" descr=""/>
          <p:cNvSpPr txBox="1"/>
          <p:nvPr/>
        </p:nvSpPr>
        <p:spPr>
          <a:xfrm>
            <a:off x="6424968" y="1451609"/>
            <a:ext cx="37211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10">
                <a:solidFill>
                  <a:srgbClr val="585858"/>
                </a:solidFill>
                <a:latin typeface="Segoe UI Emoji"/>
                <a:cs typeface="Segoe UI Emoji"/>
              </a:rPr>
              <a:t>$15.00</a:t>
            </a:r>
            <a:endParaRPr sz="900">
              <a:latin typeface="Segoe UI Emoji"/>
              <a:cs typeface="Segoe UI Emoji"/>
            </a:endParaRPr>
          </a:p>
        </p:txBody>
      </p:sp>
      <p:sp>
        <p:nvSpPr>
          <p:cNvPr id="48" name="object 48" descr=""/>
          <p:cNvSpPr txBox="1"/>
          <p:nvPr/>
        </p:nvSpPr>
        <p:spPr>
          <a:xfrm>
            <a:off x="7023481" y="4337367"/>
            <a:ext cx="1208405" cy="5124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1050" spc="-25" b="1">
                <a:solidFill>
                  <a:srgbClr val="585858"/>
                </a:solidFill>
                <a:latin typeface="Tahoma"/>
                <a:cs typeface="Tahoma"/>
              </a:rPr>
              <a:t>DCF</a:t>
            </a:r>
            <a:r>
              <a:rPr dirty="0" sz="1050" spc="-95" b="1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dirty="0" sz="1050" spc="-50" b="1">
                <a:solidFill>
                  <a:srgbClr val="585858"/>
                </a:solidFill>
                <a:latin typeface="Tahoma"/>
                <a:cs typeface="Tahoma"/>
              </a:rPr>
              <a:t>Value</a:t>
            </a:r>
            <a:r>
              <a:rPr dirty="0" sz="1050" spc="-114" b="1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dirty="0" sz="1050" spc="-55" b="1">
                <a:solidFill>
                  <a:srgbClr val="585858"/>
                </a:solidFill>
                <a:latin typeface="Tahoma"/>
                <a:cs typeface="Tahoma"/>
              </a:rPr>
              <a:t>at</a:t>
            </a:r>
            <a:r>
              <a:rPr dirty="0" sz="1050" spc="-50" b="1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dirty="0" sz="1050" spc="-60" b="1">
                <a:solidFill>
                  <a:srgbClr val="585858"/>
                </a:solidFill>
                <a:latin typeface="Tahoma"/>
                <a:cs typeface="Tahoma"/>
              </a:rPr>
              <a:t>6.64x-</a:t>
            </a:r>
            <a:endParaRPr sz="105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25"/>
              </a:spcBef>
            </a:pPr>
            <a:r>
              <a:rPr dirty="0" sz="1050" spc="-95" b="1">
                <a:solidFill>
                  <a:srgbClr val="585858"/>
                </a:solidFill>
                <a:latin typeface="Tahoma"/>
                <a:cs typeface="Tahoma"/>
              </a:rPr>
              <a:t>8.64x</a:t>
            </a:r>
            <a:r>
              <a:rPr dirty="0" sz="1050" spc="-130" b="1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dirty="0" sz="1050" spc="-75" b="1">
                <a:solidFill>
                  <a:srgbClr val="585858"/>
                </a:solidFill>
                <a:latin typeface="Tahoma"/>
                <a:cs typeface="Tahoma"/>
              </a:rPr>
              <a:t>Exit</a:t>
            </a:r>
            <a:r>
              <a:rPr dirty="0" sz="1050" spc="-45" b="1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dirty="0" sz="1050" spc="-10" b="1">
                <a:solidFill>
                  <a:srgbClr val="585858"/>
                </a:solidFill>
                <a:latin typeface="Tahoma"/>
                <a:cs typeface="Tahoma"/>
              </a:rPr>
              <a:t>EBITDA</a:t>
            </a:r>
            <a:endParaRPr sz="105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25"/>
              </a:spcBef>
            </a:pPr>
            <a:r>
              <a:rPr dirty="0" sz="1050" spc="-10" b="1">
                <a:solidFill>
                  <a:srgbClr val="585858"/>
                </a:solidFill>
                <a:latin typeface="Tahoma"/>
                <a:cs typeface="Tahoma"/>
              </a:rPr>
              <a:t>multiple</a:t>
            </a:r>
            <a:endParaRPr sz="1050">
              <a:latin typeface="Tahoma"/>
              <a:cs typeface="Tahoma"/>
            </a:endParaRPr>
          </a:p>
        </p:txBody>
      </p:sp>
      <p:sp>
        <p:nvSpPr>
          <p:cNvPr id="49" name="object 49" descr=""/>
          <p:cNvSpPr txBox="1"/>
          <p:nvPr/>
        </p:nvSpPr>
        <p:spPr>
          <a:xfrm>
            <a:off x="8327390" y="4337367"/>
            <a:ext cx="1455420" cy="5124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1050" spc="-25" b="1">
                <a:solidFill>
                  <a:srgbClr val="585858"/>
                </a:solidFill>
                <a:latin typeface="Tahoma"/>
                <a:cs typeface="Tahoma"/>
              </a:rPr>
              <a:t>DCF</a:t>
            </a:r>
            <a:r>
              <a:rPr dirty="0" sz="1050" spc="-105" b="1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dirty="0" sz="1050" spc="-50" b="1">
                <a:solidFill>
                  <a:srgbClr val="585858"/>
                </a:solidFill>
                <a:latin typeface="Tahoma"/>
                <a:cs typeface="Tahoma"/>
              </a:rPr>
              <a:t>Value</a:t>
            </a:r>
            <a:r>
              <a:rPr dirty="0" sz="1050" spc="-125" b="1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dirty="0" sz="1050" spc="-60" b="1">
                <a:solidFill>
                  <a:srgbClr val="585858"/>
                </a:solidFill>
                <a:latin typeface="Tahoma"/>
                <a:cs typeface="Tahoma"/>
              </a:rPr>
              <a:t>at </a:t>
            </a:r>
            <a:r>
              <a:rPr dirty="0" sz="1050" spc="-20" b="1">
                <a:solidFill>
                  <a:srgbClr val="585858"/>
                </a:solidFill>
                <a:latin typeface="Tahoma"/>
                <a:cs typeface="Tahoma"/>
              </a:rPr>
              <a:t>0.5%-</a:t>
            </a:r>
            <a:endParaRPr sz="1050">
              <a:latin typeface="Tahoma"/>
              <a:cs typeface="Tahoma"/>
            </a:endParaRPr>
          </a:p>
          <a:p>
            <a:pPr algn="ctr" marL="12700" marR="5080">
              <a:lnSpc>
                <a:spcPct val="101800"/>
              </a:lnSpc>
              <a:spcBef>
                <a:spcPts val="5"/>
              </a:spcBef>
            </a:pPr>
            <a:r>
              <a:rPr dirty="0" sz="1050" spc="-160" b="1">
                <a:solidFill>
                  <a:srgbClr val="585858"/>
                </a:solidFill>
                <a:latin typeface="Tahoma"/>
                <a:cs typeface="Tahoma"/>
              </a:rPr>
              <a:t>1.5%</a:t>
            </a:r>
            <a:r>
              <a:rPr dirty="0" sz="1050" spc="-25" b="1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dirty="0" sz="1050" spc="-70" b="1">
                <a:solidFill>
                  <a:srgbClr val="585858"/>
                </a:solidFill>
                <a:latin typeface="Tahoma"/>
                <a:cs typeface="Tahoma"/>
              </a:rPr>
              <a:t>Perpetuity</a:t>
            </a:r>
            <a:r>
              <a:rPr dirty="0" sz="1050" spc="-30" b="1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dirty="0" sz="1050" spc="-70" b="1">
                <a:solidFill>
                  <a:srgbClr val="585858"/>
                </a:solidFill>
                <a:latin typeface="Tahoma"/>
                <a:cs typeface="Tahoma"/>
              </a:rPr>
              <a:t>Growth </a:t>
            </a:r>
            <a:r>
              <a:rPr dirty="0" sz="1050" spc="-10" b="1">
                <a:solidFill>
                  <a:srgbClr val="585858"/>
                </a:solidFill>
                <a:latin typeface="Tahoma"/>
                <a:cs typeface="Tahoma"/>
              </a:rPr>
              <a:t>Range</a:t>
            </a:r>
            <a:endParaRPr sz="1050">
              <a:latin typeface="Tahoma"/>
              <a:cs typeface="Tahoma"/>
            </a:endParaRPr>
          </a:p>
        </p:txBody>
      </p:sp>
      <p:sp>
        <p:nvSpPr>
          <p:cNvPr id="50" name="object 50" descr=""/>
          <p:cNvSpPr txBox="1"/>
          <p:nvPr/>
        </p:nvSpPr>
        <p:spPr>
          <a:xfrm>
            <a:off x="9987660" y="4337367"/>
            <a:ext cx="998855" cy="349250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marL="207645" marR="5080" indent="-195580">
              <a:lnSpc>
                <a:spcPct val="102000"/>
              </a:lnSpc>
              <a:spcBef>
                <a:spcPts val="75"/>
              </a:spcBef>
            </a:pPr>
            <a:r>
              <a:rPr dirty="0" sz="1050" spc="-130" b="1">
                <a:solidFill>
                  <a:srgbClr val="585858"/>
                </a:solidFill>
                <a:latin typeface="Tahoma"/>
                <a:cs typeface="Tahoma"/>
              </a:rPr>
              <a:t>52</a:t>
            </a:r>
            <a:r>
              <a:rPr dirty="0" sz="1050" spc="-25" b="1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dirty="0" sz="1050" spc="-65" b="1">
                <a:solidFill>
                  <a:srgbClr val="585858"/>
                </a:solidFill>
                <a:latin typeface="Tahoma"/>
                <a:cs typeface="Tahoma"/>
              </a:rPr>
              <a:t>Week</a:t>
            </a:r>
            <a:r>
              <a:rPr dirty="0" sz="1050" spc="-105" b="1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dirty="0" sz="1050" spc="-65" b="1">
                <a:solidFill>
                  <a:srgbClr val="585858"/>
                </a:solidFill>
                <a:latin typeface="Tahoma"/>
                <a:cs typeface="Tahoma"/>
              </a:rPr>
              <a:t>Market </a:t>
            </a:r>
            <a:r>
              <a:rPr dirty="0" sz="1050" spc="-10" b="1">
                <a:solidFill>
                  <a:srgbClr val="585858"/>
                </a:solidFill>
                <a:latin typeface="Tahoma"/>
                <a:cs typeface="Tahoma"/>
              </a:rPr>
              <a:t>High/Low</a:t>
            </a:r>
            <a:endParaRPr sz="1050">
              <a:latin typeface="Tahoma"/>
              <a:cs typeface="Tahoma"/>
            </a:endParaRPr>
          </a:p>
        </p:txBody>
      </p:sp>
      <p:sp>
        <p:nvSpPr>
          <p:cNvPr id="51" name="object 51" descr=""/>
          <p:cNvSpPr txBox="1"/>
          <p:nvPr/>
        </p:nvSpPr>
        <p:spPr>
          <a:xfrm>
            <a:off x="10899140" y="2429573"/>
            <a:ext cx="555625" cy="5708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435"/>
              </a:lnSpc>
              <a:spcBef>
                <a:spcPts val="100"/>
              </a:spcBef>
            </a:pPr>
            <a:r>
              <a:rPr dirty="0" sz="1200" spc="-60" b="1">
                <a:latin typeface="Tahoma"/>
                <a:cs typeface="Tahoma"/>
              </a:rPr>
              <a:t>Current</a:t>
            </a:r>
            <a:endParaRPr sz="1200">
              <a:latin typeface="Tahoma"/>
              <a:cs typeface="Tahoma"/>
            </a:endParaRPr>
          </a:p>
          <a:p>
            <a:pPr marL="78105">
              <a:lnSpc>
                <a:spcPts val="1425"/>
              </a:lnSpc>
            </a:pPr>
            <a:r>
              <a:rPr dirty="0" sz="1200" spc="-10" b="1">
                <a:latin typeface="Tahoma"/>
                <a:cs typeface="Tahoma"/>
              </a:rPr>
              <a:t>Price:</a:t>
            </a:r>
            <a:endParaRPr sz="1200">
              <a:latin typeface="Tahoma"/>
              <a:cs typeface="Tahoma"/>
            </a:endParaRPr>
          </a:p>
          <a:p>
            <a:pPr marL="93980">
              <a:lnSpc>
                <a:spcPts val="1430"/>
              </a:lnSpc>
            </a:pPr>
            <a:r>
              <a:rPr dirty="0" sz="1200" spc="-10" b="1">
                <a:latin typeface="Tahoma"/>
                <a:cs typeface="Tahoma"/>
              </a:rPr>
              <a:t>$6.28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52" name="object 52" descr=""/>
          <p:cNvSpPr/>
          <p:nvPr/>
        </p:nvSpPr>
        <p:spPr>
          <a:xfrm>
            <a:off x="6338951" y="890650"/>
            <a:ext cx="0" cy="321310"/>
          </a:xfrm>
          <a:custGeom>
            <a:avLst/>
            <a:gdLst/>
            <a:ahLst/>
            <a:cxnLst/>
            <a:rect l="l" t="t" r="r" b="b"/>
            <a:pathLst>
              <a:path w="0" h="321309">
                <a:moveTo>
                  <a:pt x="0" y="0"/>
                </a:moveTo>
                <a:lnTo>
                  <a:pt x="0" y="321310"/>
                </a:lnTo>
              </a:path>
            </a:pathLst>
          </a:custGeom>
          <a:ln w="82550">
            <a:solidFill>
              <a:srgbClr val="2D2D2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 descr=""/>
          <p:cNvSpPr txBox="1"/>
          <p:nvPr/>
        </p:nvSpPr>
        <p:spPr>
          <a:xfrm>
            <a:off x="607059" y="901128"/>
            <a:ext cx="7150100" cy="2660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5877560" algn="l"/>
              </a:tabLst>
            </a:pPr>
            <a:r>
              <a:rPr dirty="0" sz="1550" spc="-60" b="1">
                <a:latin typeface="Tahoma"/>
                <a:cs typeface="Tahoma"/>
              </a:rPr>
              <a:t>Enterprise</a:t>
            </a:r>
            <a:r>
              <a:rPr dirty="0" sz="1550" spc="-105" b="1">
                <a:latin typeface="Tahoma"/>
                <a:cs typeface="Tahoma"/>
              </a:rPr>
              <a:t> to</a:t>
            </a:r>
            <a:r>
              <a:rPr dirty="0" sz="1550" spc="-50" b="1">
                <a:latin typeface="Tahoma"/>
                <a:cs typeface="Tahoma"/>
              </a:rPr>
              <a:t> </a:t>
            </a:r>
            <a:r>
              <a:rPr dirty="0" sz="1550" spc="-80" b="1">
                <a:latin typeface="Tahoma"/>
                <a:cs typeface="Tahoma"/>
              </a:rPr>
              <a:t>Equity</a:t>
            </a:r>
            <a:r>
              <a:rPr dirty="0" sz="1550" spc="-70" b="1">
                <a:latin typeface="Tahoma"/>
                <a:cs typeface="Tahoma"/>
              </a:rPr>
              <a:t> </a:t>
            </a:r>
            <a:r>
              <a:rPr dirty="0" sz="1550" spc="-65" b="1">
                <a:latin typeface="Tahoma"/>
                <a:cs typeface="Tahoma"/>
              </a:rPr>
              <a:t>Value</a:t>
            </a:r>
            <a:r>
              <a:rPr dirty="0" sz="1550" spc="-100" b="1">
                <a:latin typeface="Tahoma"/>
                <a:cs typeface="Tahoma"/>
              </a:rPr>
              <a:t> </a:t>
            </a:r>
            <a:r>
              <a:rPr dirty="0" sz="1550" spc="-10" b="1">
                <a:latin typeface="Tahoma"/>
                <a:cs typeface="Tahoma"/>
              </a:rPr>
              <a:t>Bridge</a:t>
            </a:r>
            <a:r>
              <a:rPr dirty="0" sz="1550" b="1">
                <a:latin typeface="Tahoma"/>
                <a:cs typeface="Tahoma"/>
              </a:rPr>
              <a:t>	</a:t>
            </a:r>
            <a:r>
              <a:rPr dirty="0" sz="1550" spc="-50" b="1">
                <a:latin typeface="Tahoma"/>
                <a:cs typeface="Tahoma"/>
              </a:rPr>
              <a:t>Football</a:t>
            </a:r>
            <a:r>
              <a:rPr dirty="0" sz="1550" spc="-60" b="1">
                <a:latin typeface="Tahoma"/>
                <a:cs typeface="Tahoma"/>
              </a:rPr>
              <a:t> </a:t>
            </a:r>
            <a:r>
              <a:rPr dirty="0" sz="1550" spc="-10" b="1">
                <a:latin typeface="Tahoma"/>
                <a:cs typeface="Tahoma"/>
              </a:rPr>
              <a:t>Field</a:t>
            </a:r>
            <a:endParaRPr sz="1550">
              <a:latin typeface="Tahoma"/>
              <a:cs typeface="Tahoma"/>
            </a:endParaRPr>
          </a:p>
        </p:txBody>
      </p:sp>
      <p:sp>
        <p:nvSpPr>
          <p:cNvPr id="54" name="object 54" descr=""/>
          <p:cNvSpPr txBox="1"/>
          <p:nvPr/>
        </p:nvSpPr>
        <p:spPr>
          <a:xfrm>
            <a:off x="7029450" y="5029200"/>
            <a:ext cx="4029075" cy="1019175"/>
          </a:xfrm>
          <a:prstGeom prst="rect">
            <a:avLst/>
          </a:prstGeom>
          <a:solidFill>
            <a:srgbClr val="2D2D2D"/>
          </a:solidFill>
        </p:spPr>
        <p:txBody>
          <a:bodyPr wrap="square" lIns="0" tIns="109855" rIns="0" bIns="0" rtlCol="0" vert="horz">
            <a:spAutoFit/>
          </a:bodyPr>
          <a:lstStyle/>
          <a:p>
            <a:pPr marL="101600">
              <a:lnSpc>
                <a:spcPct val="100000"/>
              </a:lnSpc>
              <a:spcBef>
                <a:spcPts val="865"/>
              </a:spcBef>
            </a:pPr>
            <a:r>
              <a:rPr dirty="0" sz="1050">
                <a:solidFill>
                  <a:srgbClr val="FFFFFF"/>
                </a:solidFill>
                <a:latin typeface="Segoe UI Emoji"/>
                <a:cs typeface="Segoe UI Emoji"/>
              </a:rPr>
              <a:t>Enterprise</a:t>
            </a:r>
            <a:r>
              <a:rPr dirty="0" sz="1050" spc="-75">
                <a:solidFill>
                  <a:srgbClr val="FFFFFF"/>
                </a:solidFill>
                <a:latin typeface="Segoe UI Emoji"/>
                <a:cs typeface="Segoe UI Emoji"/>
              </a:rPr>
              <a:t> </a:t>
            </a:r>
            <a:r>
              <a:rPr dirty="0" sz="1050" spc="-10">
                <a:solidFill>
                  <a:srgbClr val="FFFFFF"/>
                </a:solidFill>
                <a:latin typeface="Segoe UI Emoji"/>
                <a:cs typeface="Segoe UI Emoji"/>
              </a:rPr>
              <a:t>Value</a:t>
            </a:r>
            <a:r>
              <a:rPr dirty="0" sz="1050" spc="-75">
                <a:solidFill>
                  <a:srgbClr val="FFFFFF"/>
                </a:solidFill>
                <a:latin typeface="Segoe UI Emoji"/>
                <a:cs typeface="Segoe UI Emoji"/>
              </a:rPr>
              <a:t> </a:t>
            </a:r>
            <a:r>
              <a:rPr dirty="0" sz="1050">
                <a:solidFill>
                  <a:srgbClr val="FFFFFF"/>
                </a:solidFill>
                <a:latin typeface="Segoe UI Emoji"/>
                <a:cs typeface="Segoe UI Emoji"/>
              </a:rPr>
              <a:t>via</a:t>
            </a:r>
            <a:r>
              <a:rPr dirty="0" sz="1050" spc="-85">
                <a:solidFill>
                  <a:srgbClr val="FFFFFF"/>
                </a:solidFill>
                <a:latin typeface="Segoe UI Emoji"/>
                <a:cs typeface="Segoe UI Emoji"/>
              </a:rPr>
              <a:t> </a:t>
            </a:r>
            <a:r>
              <a:rPr dirty="0" sz="1050">
                <a:solidFill>
                  <a:srgbClr val="FFFFFF"/>
                </a:solidFill>
                <a:latin typeface="Segoe UI Emoji"/>
                <a:cs typeface="Segoe UI Emoji"/>
              </a:rPr>
              <a:t>Exit</a:t>
            </a:r>
            <a:r>
              <a:rPr dirty="0" sz="1050" spc="-85">
                <a:solidFill>
                  <a:srgbClr val="FFFFFF"/>
                </a:solidFill>
                <a:latin typeface="Segoe UI Emoji"/>
                <a:cs typeface="Segoe UI Emoji"/>
              </a:rPr>
              <a:t> </a:t>
            </a:r>
            <a:r>
              <a:rPr dirty="0" sz="1050" spc="-20">
                <a:solidFill>
                  <a:srgbClr val="FFFFFF"/>
                </a:solidFill>
                <a:latin typeface="Segoe UI Emoji"/>
                <a:cs typeface="Segoe UI Emoji"/>
              </a:rPr>
              <a:t>EBITDA</a:t>
            </a:r>
            <a:r>
              <a:rPr dirty="0" sz="1050" spc="-65">
                <a:solidFill>
                  <a:srgbClr val="FFFFFF"/>
                </a:solidFill>
                <a:latin typeface="Segoe UI Emoji"/>
                <a:cs typeface="Segoe UI Emoji"/>
              </a:rPr>
              <a:t> </a:t>
            </a:r>
            <a:r>
              <a:rPr dirty="0" sz="1050" spc="-10">
                <a:solidFill>
                  <a:srgbClr val="FFFFFF"/>
                </a:solidFill>
                <a:latin typeface="Segoe UI Emoji"/>
                <a:cs typeface="Segoe UI Emoji"/>
              </a:rPr>
              <a:t>multiple</a:t>
            </a:r>
            <a:r>
              <a:rPr dirty="0" sz="1050" spc="-75">
                <a:solidFill>
                  <a:srgbClr val="FFFFFF"/>
                </a:solidFill>
                <a:latin typeface="Segoe UI Emoji"/>
                <a:cs typeface="Segoe UI Emoji"/>
              </a:rPr>
              <a:t> </a:t>
            </a:r>
            <a:r>
              <a:rPr dirty="0" sz="1050">
                <a:solidFill>
                  <a:srgbClr val="FFFFFF"/>
                </a:solidFill>
                <a:latin typeface="Segoe UI Emoji"/>
                <a:cs typeface="Segoe UI Emoji"/>
              </a:rPr>
              <a:t>Approach:</a:t>
            </a:r>
            <a:r>
              <a:rPr dirty="0" sz="1050" spc="10">
                <a:solidFill>
                  <a:srgbClr val="FFFFFF"/>
                </a:solidFill>
                <a:latin typeface="Segoe UI Emoji"/>
                <a:cs typeface="Segoe UI Emoji"/>
              </a:rPr>
              <a:t> </a:t>
            </a:r>
            <a:r>
              <a:rPr dirty="0" sz="1050" spc="-120" b="1">
                <a:solidFill>
                  <a:srgbClr val="FFFFFF"/>
                </a:solidFill>
                <a:latin typeface="Tahoma"/>
                <a:cs typeface="Tahoma"/>
              </a:rPr>
              <a:t>$10.5G</a:t>
            </a:r>
            <a:r>
              <a:rPr dirty="0" sz="1050" spc="-2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050" spc="-10" b="1">
                <a:solidFill>
                  <a:srgbClr val="FFFFFF"/>
                </a:solidFill>
                <a:latin typeface="Tahoma"/>
                <a:cs typeface="Tahoma"/>
              </a:rPr>
              <a:t>million</a:t>
            </a:r>
            <a:endParaRPr sz="1050">
              <a:latin typeface="Tahoma"/>
              <a:cs typeface="Tahoma"/>
            </a:endParaRPr>
          </a:p>
          <a:p>
            <a:pPr marL="101600">
              <a:lnSpc>
                <a:spcPct val="100000"/>
              </a:lnSpc>
              <a:spcBef>
                <a:spcPts val="15"/>
              </a:spcBef>
            </a:pPr>
            <a:r>
              <a:rPr dirty="0" sz="1050">
                <a:solidFill>
                  <a:srgbClr val="FFFFFF"/>
                </a:solidFill>
                <a:latin typeface="Segoe UI Emoji"/>
                <a:cs typeface="Segoe UI Emoji"/>
              </a:rPr>
              <a:t>Enterprise</a:t>
            </a:r>
            <a:r>
              <a:rPr dirty="0" sz="1050" spc="-70">
                <a:solidFill>
                  <a:srgbClr val="FFFFFF"/>
                </a:solidFill>
                <a:latin typeface="Segoe UI Emoji"/>
                <a:cs typeface="Segoe UI Emoji"/>
              </a:rPr>
              <a:t> </a:t>
            </a:r>
            <a:r>
              <a:rPr dirty="0" sz="1050" spc="-10">
                <a:solidFill>
                  <a:srgbClr val="FFFFFF"/>
                </a:solidFill>
                <a:latin typeface="Segoe UI Emoji"/>
                <a:cs typeface="Segoe UI Emoji"/>
              </a:rPr>
              <a:t>Value</a:t>
            </a:r>
            <a:r>
              <a:rPr dirty="0" sz="1050" spc="-70">
                <a:solidFill>
                  <a:srgbClr val="FFFFFF"/>
                </a:solidFill>
                <a:latin typeface="Segoe UI Emoji"/>
                <a:cs typeface="Segoe UI Emoji"/>
              </a:rPr>
              <a:t> </a:t>
            </a:r>
            <a:r>
              <a:rPr dirty="0" sz="1050">
                <a:solidFill>
                  <a:srgbClr val="FFFFFF"/>
                </a:solidFill>
                <a:latin typeface="Segoe UI Emoji"/>
                <a:cs typeface="Segoe UI Emoji"/>
              </a:rPr>
              <a:t>via</a:t>
            </a:r>
            <a:r>
              <a:rPr dirty="0" sz="1050" spc="-75">
                <a:solidFill>
                  <a:srgbClr val="FFFFFF"/>
                </a:solidFill>
                <a:latin typeface="Segoe UI Emoji"/>
                <a:cs typeface="Segoe UI Emoji"/>
              </a:rPr>
              <a:t> </a:t>
            </a:r>
            <a:r>
              <a:rPr dirty="0" sz="1050" spc="-20">
                <a:solidFill>
                  <a:srgbClr val="FFFFFF"/>
                </a:solidFill>
                <a:latin typeface="Segoe UI Emoji"/>
                <a:cs typeface="Segoe UI Emoji"/>
              </a:rPr>
              <a:t>Perpetuity</a:t>
            </a:r>
            <a:r>
              <a:rPr dirty="0" sz="1050" spc="-65">
                <a:solidFill>
                  <a:srgbClr val="FFFFFF"/>
                </a:solidFill>
                <a:latin typeface="Segoe UI Emoji"/>
                <a:cs typeface="Segoe UI Emoji"/>
              </a:rPr>
              <a:t> </a:t>
            </a:r>
            <a:r>
              <a:rPr dirty="0" sz="1050" spc="-10">
                <a:solidFill>
                  <a:srgbClr val="FFFFFF"/>
                </a:solidFill>
                <a:latin typeface="Segoe UI Emoji"/>
                <a:cs typeface="Segoe UI Emoji"/>
              </a:rPr>
              <a:t>Approach:</a:t>
            </a:r>
            <a:r>
              <a:rPr dirty="0" sz="1050" spc="-35">
                <a:solidFill>
                  <a:srgbClr val="FFFFFF"/>
                </a:solidFill>
                <a:latin typeface="Segoe UI Emoji"/>
                <a:cs typeface="Segoe UI Emoji"/>
              </a:rPr>
              <a:t> </a:t>
            </a:r>
            <a:r>
              <a:rPr dirty="0" sz="1050" spc="-100" b="1">
                <a:solidFill>
                  <a:srgbClr val="FFFFFF"/>
                </a:solidFill>
                <a:latin typeface="Tahoma"/>
                <a:cs typeface="Tahoma"/>
              </a:rPr>
              <a:t>$10.66</a:t>
            </a:r>
            <a:r>
              <a:rPr dirty="0" sz="1050" spc="-1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050" spc="-10" b="1">
                <a:solidFill>
                  <a:srgbClr val="FFFFFF"/>
                </a:solidFill>
                <a:latin typeface="Tahoma"/>
                <a:cs typeface="Tahoma"/>
              </a:rPr>
              <a:t>million</a:t>
            </a:r>
            <a:endParaRPr sz="1050">
              <a:latin typeface="Tahoma"/>
              <a:cs typeface="Tahoma"/>
            </a:endParaRPr>
          </a:p>
          <a:p>
            <a:pPr marL="101600">
              <a:lnSpc>
                <a:spcPct val="100000"/>
              </a:lnSpc>
              <a:spcBef>
                <a:spcPts val="1220"/>
              </a:spcBef>
            </a:pPr>
            <a:r>
              <a:rPr dirty="0" sz="1050">
                <a:solidFill>
                  <a:srgbClr val="FFFFFF"/>
                </a:solidFill>
                <a:latin typeface="Segoe UI Emoji"/>
                <a:cs typeface="Segoe UI Emoji"/>
              </a:rPr>
              <a:t>Pirelli’s</a:t>
            </a:r>
            <a:r>
              <a:rPr dirty="0" sz="1050" spc="-15">
                <a:solidFill>
                  <a:srgbClr val="FFFFFF"/>
                </a:solidFill>
                <a:latin typeface="Segoe UI Emoji"/>
                <a:cs typeface="Segoe UI Emoji"/>
              </a:rPr>
              <a:t> </a:t>
            </a:r>
            <a:r>
              <a:rPr dirty="0" sz="1050">
                <a:solidFill>
                  <a:srgbClr val="FFFFFF"/>
                </a:solidFill>
                <a:latin typeface="Segoe UI Emoji"/>
                <a:cs typeface="Segoe UI Emoji"/>
              </a:rPr>
              <a:t>DCF</a:t>
            </a:r>
            <a:r>
              <a:rPr dirty="0" sz="1050" spc="-60">
                <a:solidFill>
                  <a:srgbClr val="FFFFFF"/>
                </a:solidFill>
                <a:latin typeface="Segoe UI Emoji"/>
                <a:cs typeface="Segoe UI Emoji"/>
              </a:rPr>
              <a:t> </a:t>
            </a:r>
            <a:r>
              <a:rPr dirty="0" sz="1050" spc="-10">
                <a:solidFill>
                  <a:srgbClr val="FFFFFF"/>
                </a:solidFill>
                <a:latin typeface="Segoe UI Emoji"/>
                <a:cs typeface="Segoe UI Emoji"/>
              </a:rPr>
              <a:t>Outputs</a:t>
            </a:r>
            <a:r>
              <a:rPr dirty="0" sz="1050" spc="-15">
                <a:solidFill>
                  <a:srgbClr val="FFFFFF"/>
                </a:solidFill>
                <a:latin typeface="Segoe UI Emoji"/>
                <a:cs typeface="Segoe UI Emoji"/>
              </a:rPr>
              <a:t> </a:t>
            </a:r>
            <a:r>
              <a:rPr dirty="0" sz="1050" spc="-10">
                <a:solidFill>
                  <a:srgbClr val="FFFFFF"/>
                </a:solidFill>
                <a:latin typeface="Segoe UI Emoji"/>
                <a:cs typeface="Segoe UI Emoji"/>
              </a:rPr>
              <a:t>Indicate</a:t>
            </a:r>
            <a:r>
              <a:rPr dirty="0" sz="1050" spc="30">
                <a:solidFill>
                  <a:srgbClr val="FFFFFF"/>
                </a:solidFill>
                <a:latin typeface="Segoe UI Emoji"/>
                <a:cs typeface="Segoe UI Emoji"/>
              </a:rPr>
              <a:t> </a:t>
            </a:r>
            <a:r>
              <a:rPr dirty="0" sz="1050" spc="-20">
                <a:solidFill>
                  <a:srgbClr val="FFFFFF"/>
                </a:solidFill>
                <a:latin typeface="Segoe UI Emoji"/>
                <a:cs typeface="Segoe UI Emoji"/>
              </a:rPr>
              <a:t>that</a:t>
            </a:r>
            <a:r>
              <a:rPr dirty="0" sz="1050" spc="15">
                <a:solidFill>
                  <a:srgbClr val="FFFFFF"/>
                </a:solidFill>
                <a:latin typeface="Segoe UI Emoji"/>
                <a:cs typeface="Segoe UI Emoji"/>
              </a:rPr>
              <a:t> </a:t>
            </a:r>
            <a:r>
              <a:rPr dirty="0" sz="1050" spc="-30">
                <a:solidFill>
                  <a:srgbClr val="FFFFFF"/>
                </a:solidFill>
                <a:latin typeface="Segoe UI Emoji"/>
                <a:cs typeface="Segoe UI Emoji"/>
              </a:rPr>
              <a:t>the</a:t>
            </a:r>
            <a:r>
              <a:rPr dirty="0" sz="1050" spc="-60">
                <a:solidFill>
                  <a:srgbClr val="FFFFFF"/>
                </a:solidFill>
                <a:latin typeface="Segoe UI Emoji"/>
                <a:cs typeface="Segoe UI Emoji"/>
              </a:rPr>
              <a:t> </a:t>
            </a:r>
            <a:r>
              <a:rPr dirty="0" sz="1050" spc="-20">
                <a:solidFill>
                  <a:srgbClr val="FFFFFF"/>
                </a:solidFill>
                <a:latin typeface="Segoe UI Emoji"/>
                <a:cs typeface="Segoe UI Emoji"/>
              </a:rPr>
              <a:t>company</a:t>
            </a:r>
            <a:r>
              <a:rPr dirty="0" sz="1050" spc="-55">
                <a:solidFill>
                  <a:srgbClr val="FFFFFF"/>
                </a:solidFill>
                <a:latin typeface="Segoe UI Emoji"/>
                <a:cs typeface="Segoe UI Emoji"/>
              </a:rPr>
              <a:t> </a:t>
            </a:r>
            <a:r>
              <a:rPr dirty="0" sz="1050">
                <a:solidFill>
                  <a:srgbClr val="FFFFFF"/>
                </a:solidFill>
                <a:latin typeface="Segoe UI Emoji"/>
                <a:cs typeface="Segoe UI Emoji"/>
              </a:rPr>
              <a:t>is</a:t>
            </a:r>
            <a:r>
              <a:rPr dirty="0" sz="1050" spc="40">
                <a:solidFill>
                  <a:srgbClr val="FFFFFF"/>
                </a:solidFill>
                <a:latin typeface="Segoe UI Emoji"/>
                <a:cs typeface="Segoe UI Emoji"/>
              </a:rPr>
              <a:t> </a:t>
            </a:r>
            <a:r>
              <a:rPr dirty="0" sz="1050" spc="-50" b="1">
                <a:solidFill>
                  <a:srgbClr val="FFFFFF"/>
                </a:solidFill>
                <a:latin typeface="Tahoma"/>
                <a:cs typeface="Tahoma"/>
              </a:rPr>
              <a:t>fairly</a:t>
            </a:r>
            <a:r>
              <a:rPr dirty="0" sz="1050" spc="-12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050" spc="-10" b="1">
                <a:solidFill>
                  <a:srgbClr val="FFFFFF"/>
                </a:solidFill>
                <a:latin typeface="Tahoma"/>
                <a:cs typeface="Tahoma"/>
              </a:rPr>
              <a:t>valued</a:t>
            </a:r>
            <a:endParaRPr sz="1050">
              <a:latin typeface="Tahoma"/>
              <a:cs typeface="Tahoma"/>
            </a:endParaRPr>
          </a:p>
          <a:p>
            <a:pPr marL="101600">
              <a:lnSpc>
                <a:spcPct val="100000"/>
              </a:lnSpc>
              <a:spcBef>
                <a:spcPts val="15"/>
              </a:spcBef>
            </a:pPr>
            <a:r>
              <a:rPr dirty="0" sz="1050" spc="-10">
                <a:solidFill>
                  <a:srgbClr val="FFFFFF"/>
                </a:solidFill>
                <a:latin typeface="Segoe UI Emoji"/>
                <a:cs typeface="Segoe UI Emoji"/>
              </a:rPr>
              <a:t>compared</a:t>
            </a:r>
            <a:r>
              <a:rPr dirty="0" sz="1050" spc="-25">
                <a:solidFill>
                  <a:srgbClr val="FFFFFF"/>
                </a:solidFill>
                <a:latin typeface="Segoe UI Emoji"/>
                <a:cs typeface="Segoe UI Emoji"/>
              </a:rPr>
              <a:t> </a:t>
            </a:r>
            <a:r>
              <a:rPr dirty="0" sz="1050" spc="-10">
                <a:solidFill>
                  <a:srgbClr val="FFFFFF"/>
                </a:solidFill>
                <a:latin typeface="Segoe UI Emoji"/>
                <a:cs typeface="Segoe UI Emoji"/>
              </a:rPr>
              <a:t>to</a:t>
            </a:r>
            <a:r>
              <a:rPr dirty="0" sz="1050" spc="-100">
                <a:solidFill>
                  <a:srgbClr val="FFFFFF"/>
                </a:solidFill>
                <a:latin typeface="Segoe UI Emoji"/>
                <a:cs typeface="Segoe UI Emoji"/>
              </a:rPr>
              <a:t> </a:t>
            </a:r>
            <a:r>
              <a:rPr dirty="0" sz="1050">
                <a:solidFill>
                  <a:srgbClr val="FFFFFF"/>
                </a:solidFill>
                <a:latin typeface="Segoe UI Emoji"/>
                <a:cs typeface="Segoe UI Emoji"/>
              </a:rPr>
              <a:t>its</a:t>
            </a:r>
            <a:r>
              <a:rPr dirty="0" sz="1050" spc="-25">
                <a:solidFill>
                  <a:srgbClr val="FFFFFF"/>
                </a:solidFill>
                <a:latin typeface="Segoe UI Emoji"/>
                <a:cs typeface="Segoe UI Emoji"/>
              </a:rPr>
              <a:t> </a:t>
            </a:r>
            <a:r>
              <a:rPr dirty="0" sz="1050" spc="-20">
                <a:solidFill>
                  <a:srgbClr val="FFFFFF"/>
                </a:solidFill>
                <a:latin typeface="Segoe UI Emoji"/>
                <a:cs typeface="Segoe UI Emoji"/>
              </a:rPr>
              <a:t>current</a:t>
            </a:r>
            <a:r>
              <a:rPr dirty="0" sz="1050" spc="-80">
                <a:solidFill>
                  <a:srgbClr val="FFFFFF"/>
                </a:solidFill>
                <a:latin typeface="Segoe UI Emoji"/>
                <a:cs typeface="Segoe UI Emoji"/>
              </a:rPr>
              <a:t> </a:t>
            </a:r>
            <a:r>
              <a:rPr dirty="0" sz="1050">
                <a:solidFill>
                  <a:srgbClr val="FFFFFF"/>
                </a:solidFill>
                <a:latin typeface="Segoe UI Emoji"/>
                <a:cs typeface="Segoe UI Emoji"/>
              </a:rPr>
              <a:t>market</a:t>
            </a:r>
            <a:r>
              <a:rPr dirty="0" sz="1050" spc="-85">
                <a:solidFill>
                  <a:srgbClr val="FFFFFF"/>
                </a:solidFill>
                <a:latin typeface="Segoe UI Emoji"/>
                <a:cs typeface="Segoe UI Emoji"/>
              </a:rPr>
              <a:t> </a:t>
            </a:r>
            <a:r>
              <a:rPr dirty="0" sz="1050" spc="-10">
                <a:solidFill>
                  <a:srgbClr val="FFFFFF"/>
                </a:solidFill>
                <a:latin typeface="Segoe UI Emoji"/>
                <a:cs typeface="Segoe UI Emoji"/>
              </a:rPr>
              <a:t>valuation</a:t>
            </a:r>
            <a:endParaRPr sz="1050">
              <a:latin typeface="Segoe UI Emoji"/>
              <a:cs typeface="Segoe UI Emoji"/>
            </a:endParaRPr>
          </a:p>
        </p:txBody>
      </p:sp>
      <p:sp>
        <p:nvSpPr>
          <p:cNvPr id="55" name="object 55" descr=""/>
          <p:cNvSpPr/>
          <p:nvPr/>
        </p:nvSpPr>
        <p:spPr>
          <a:xfrm>
            <a:off x="6010275" y="838200"/>
            <a:ext cx="0" cy="5276215"/>
          </a:xfrm>
          <a:custGeom>
            <a:avLst/>
            <a:gdLst/>
            <a:ahLst/>
            <a:cxnLst/>
            <a:rect l="l" t="t" r="r" b="b"/>
            <a:pathLst>
              <a:path w="0" h="5276215">
                <a:moveTo>
                  <a:pt x="0" y="0"/>
                </a:moveTo>
                <a:lnTo>
                  <a:pt x="0" y="5276189"/>
                </a:lnTo>
              </a:path>
            </a:pathLst>
          </a:custGeom>
          <a:ln w="3810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graphicFrame>
        <p:nvGraphicFramePr>
          <p:cNvPr id="56" name="object 56" descr=""/>
          <p:cNvGraphicFramePr>
            <a:graphicFrameLocks noGrp="1"/>
          </p:cNvGraphicFramePr>
          <p:nvPr/>
        </p:nvGraphicFramePr>
        <p:xfrm>
          <a:off x="371475" y="6343650"/>
          <a:ext cx="11523980" cy="5181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32230"/>
                <a:gridCol w="354330"/>
                <a:gridCol w="1332230"/>
                <a:gridCol w="354330"/>
                <a:gridCol w="1332229"/>
                <a:gridCol w="354329"/>
                <a:gridCol w="1332229"/>
                <a:gridCol w="354329"/>
                <a:gridCol w="1332229"/>
                <a:gridCol w="354329"/>
                <a:gridCol w="1332229"/>
                <a:gridCol w="354329"/>
                <a:gridCol w="1332229"/>
              </a:tblGrid>
              <a:tr h="266065">
                <a:tc>
                  <a:txBody>
                    <a:bodyPr/>
                    <a:lstStyle/>
                    <a:p>
                      <a:pPr algn="ctr" marL="825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400" spc="-10" b="1">
                          <a:solidFill>
                            <a:srgbClr val="A6A6A6"/>
                          </a:solidFill>
                          <a:latin typeface="Trebuchet MS"/>
                          <a:cs typeface="Trebuchet MS"/>
                        </a:rPr>
                        <a:t>Executive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38735">
                    <a:lnT w="19050">
                      <a:solidFill>
                        <a:srgbClr val="A6A6A6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825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400" spc="-10" b="1">
                          <a:solidFill>
                            <a:srgbClr val="A6A6A6"/>
                          </a:solidFill>
                          <a:latin typeface="Trebuchet MS"/>
                          <a:cs typeface="Trebuchet MS"/>
                        </a:rPr>
                        <a:t>Industry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38735">
                    <a:lnT w="19050">
                      <a:solidFill>
                        <a:srgbClr val="A6A6A6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1079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400" spc="-10" b="1">
                          <a:solidFill>
                            <a:srgbClr val="A6A6A6"/>
                          </a:solidFill>
                          <a:latin typeface="Trebuchet MS"/>
                          <a:cs typeface="Trebuchet MS"/>
                        </a:rPr>
                        <a:t>Company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38735">
                    <a:lnT w="19050">
                      <a:solidFill>
                        <a:srgbClr val="A6A6A6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1270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400" spc="-10" b="1">
                          <a:solidFill>
                            <a:srgbClr val="A6A6A6"/>
                          </a:solidFill>
                          <a:latin typeface="Trebuchet MS"/>
                          <a:cs typeface="Trebuchet MS"/>
                        </a:rPr>
                        <a:t>Financial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38735">
                    <a:lnT w="19050">
                      <a:solidFill>
                        <a:srgbClr val="A6A6A6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1841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400" spc="-10" b="1">
                          <a:solidFill>
                            <a:srgbClr val="A6A6A6"/>
                          </a:solidFill>
                          <a:latin typeface="Trebuchet MS"/>
                          <a:cs typeface="Trebuchet MS"/>
                        </a:rPr>
                        <a:t>Acquisition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38735">
                    <a:lnT w="19050">
                      <a:solidFill>
                        <a:srgbClr val="A6A6A6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1397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400" spc="-10" b="1">
                          <a:solidFill>
                            <a:srgbClr val="A6A6A6"/>
                          </a:solidFill>
                          <a:latin typeface="Trebuchet MS"/>
                          <a:cs typeface="Trebuchet MS"/>
                        </a:rPr>
                        <a:t>Alternative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38735">
                    <a:lnT w="19050">
                      <a:solidFill>
                        <a:srgbClr val="A6A6A6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438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400" spc="-10" b="1">
                          <a:solidFill>
                            <a:srgbClr val="A6A6A6"/>
                          </a:solidFill>
                          <a:latin typeface="Trebuchet MS"/>
                          <a:cs typeface="Trebuchet MS"/>
                        </a:rPr>
                        <a:t>Conclusion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38735">
                    <a:lnT w="19050">
                      <a:solidFill>
                        <a:srgbClr val="A6A6A6"/>
                      </a:solidFill>
                      <a:prstDash val="solid"/>
                    </a:lnT>
                  </a:tcPr>
                </a:tc>
              </a:tr>
              <a:tr h="252095">
                <a:tc>
                  <a:txBody>
                    <a:bodyPr/>
                    <a:lstStyle/>
                    <a:p>
                      <a:pPr algn="ctr" marL="2540">
                        <a:lnSpc>
                          <a:spcPts val="1614"/>
                        </a:lnSpc>
                      </a:pPr>
                      <a:r>
                        <a:rPr dirty="0" sz="1400" spc="-10" b="1">
                          <a:solidFill>
                            <a:srgbClr val="A6A6A6"/>
                          </a:solidFill>
                          <a:latin typeface="Trebuchet MS"/>
                          <a:cs typeface="Trebuchet MS"/>
                        </a:rPr>
                        <a:t>Summary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6350">
                        <a:lnSpc>
                          <a:spcPts val="1614"/>
                        </a:lnSpc>
                      </a:pPr>
                      <a:r>
                        <a:rPr dirty="0" sz="1400" spc="-10" b="1">
                          <a:solidFill>
                            <a:srgbClr val="A6A6A6"/>
                          </a:solidFill>
                          <a:latin typeface="Trebuchet MS"/>
                          <a:cs typeface="Trebuchet MS"/>
                        </a:rPr>
                        <a:t>Overview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7620">
                        <a:lnSpc>
                          <a:spcPts val="1614"/>
                        </a:lnSpc>
                      </a:pPr>
                      <a:r>
                        <a:rPr dirty="0" sz="1400" spc="-10" b="1">
                          <a:solidFill>
                            <a:srgbClr val="A6A6A6"/>
                          </a:solidFill>
                          <a:latin typeface="Trebuchet MS"/>
                          <a:cs typeface="Trebuchet MS"/>
                        </a:rPr>
                        <a:t>Analysis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10795">
                        <a:lnSpc>
                          <a:spcPts val="1614"/>
                        </a:lnSpc>
                      </a:pPr>
                      <a:r>
                        <a:rPr dirty="0" sz="1400" spc="-10" b="1">
                          <a:solidFill>
                            <a:srgbClr val="A6A6A6"/>
                          </a:solidFill>
                          <a:latin typeface="Trebuchet MS"/>
                          <a:cs typeface="Trebuchet MS"/>
                        </a:rPr>
                        <a:t>Analysis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19685">
                        <a:lnSpc>
                          <a:spcPts val="1614"/>
                        </a:lnSpc>
                      </a:pPr>
                      <a:r>
                        <a:rPr dirty="0" sz="1400" spc="-10" b="1">
                          <a:solidFill>
                            <a:srgbClr val="A6A6A6"/>
                          </a:solidFill>
                          <a:latin typeface="Trebuchet MS"/>
                          <a:cs typeface="Trebuchet MS"/>
                        </a:rPr>
                        <a:t>Feasibility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14604">
                        <a:lnSpc>
                          <a:spcPts val="1614"/>
                        </a:lnSpc>
                      </a:pPr>
                      <a:r>
                        <a:rPr dirty="0" sz="1400" spc="-10" b="1">
                          <a:solidFill>
                            <a:srgbClr val="A6A6A6"/>
                          </a:solidFill>
                          <a:latin typeface="Trebuchet MS"/>
                          <a:cs typeface="Trebuchet MS"/>
                        </a:rPr>
                        <a:t>Solution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6534150"/>
            <a:ext cx="14604" cy="323850"/>
          </a:xfrm>
          <a:custGeom>
            <a:avLst/>
            <a:gdLst/>
            <a:ahLst/>
            <a:cxnLst/>
            <a:rect l="l" t="t" r="r" b="b"/>
            <a:pathLst>
              <a:path w="14604" h="323850">
                <a:moveTo>
                  <a:pt x="0" y="323850"/>
                </a:moveTo>
                <a:lnTo>
                  <a:pt x="14287" y="323850"/>
                </a:lnTo>
                <a:lnTo>
                  <a:pt x="14287" y="0"/>
                </a:lnTo>
                <a:lnTo>
                  <a:pt x="0" y="0"/>
                </a:lnTo>
                <a:lnTo>
                  <a:pt x="0" y="32385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1444930" y="1165288"/>
            <a:ext cx="9329420" cy="4899025"/>
            <a:chOff x="1444930" y="1165288"/>
            <a:chExt cx="9329420" cy="4899025"/>
          </a:xfrm>
        </p:grpSpPr>
        <p:sp>
          <p:nvSpPr>
            <p:cNvPr id="4" name="object 4" descr=""/>
            <p:cNvSpPr/>
            <p:nvPr/>
          </p:nvSpPr>
          <p:spPr>
            <a:xfrm>
              <a:off x="5796025" y="2400300"/>
              <a:ext cx="9525" cy="14604"/>
            </a:xfrm>
            <a:custGeom>
              <a:avLst/>
              <a:gdLst/>
              <a:ahLst/>
              <a:cxnLst/>
              <a:rect l="l" t="t" r="r" b="b"/>
              <a:pathLst>
                <a:path w="9525" h="14605">
                  <a:moveTo>
                    <a:pt x="952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4699" y="14350"/>
                  </a:lnTo>
                  <a:lnTo>
                    <a:pt x="9525" y="14350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EAEAEA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44930" y="1165288"/>
              <a:ext cx="9328923" cy="4898961"/>
            </a:xfrm>
            <a:prstGeom prst="rect">
              <a:avLst/>
            </a:prstGeom>
          </p:spPr>
        </p:pic>
        <p:sp>
          <p:nvSpPr>
            <p:cNvPr id="6" name="object 6" descr=""/>
            <p:cNvSpPr/>
            <p:nvPr/>
          </p:nvSpPr>
          <p:spPr>
            <a:xfrm>
              <a:off x="6939026" y="4662550"/>
              <a:ext cx="3238500" cy="1085850"/>
            </a:xfrm>
            <a:custGeom>
              <a:avLst/>
              <a:gdLst/>
              <a:ahLst/>
              <a:cxnLst/>
              <a:rect l="l" t="t" r="r" b="b"/>
              <a:pathLst>
                <a:path w="3238500" h="1085850">
                  <a:moveTo>
                    <a:pt x="169291" y="11049"/>
                  </a:moveTo>
                  <a:lnTo>
                    <a:pt x="162179" y="7289"/>
                  </a:lnTo>
                  <a:lnTo>
                    <a:pt x="163957" y="11049"/>
                  </a:lnTo>
                  <a:lnTo>
                    <a:pt x="169291" y="11049"/>
                  </a:lnTo>
                  <a:close/>
                </a:path>
                <a:path w="3238500" h="1085850">
                  <a:moveTo>
                    <a:pt x="190500" y="94742"/>
                  </a:moveTo>
                  <a:lnTo>
                    <a:pt x="189661" y="86385"/>
                  </a:lnTo>
                  <a:lnTo>
                    <a:pt x="185991" y="69710"/>
                  </a:lnTo>
                  <a:lnTo>
                    <a:pt x="185166" y="61341"/>
                  </a:lnTo>
                  <a:lnTo>
                    <a:pt x="181102" y="50342"/>
                  </a:lnTo>
                  <a:lnTo>
                    <a:pt x="181038" y="50165"/>
                  </a:lnTo>
                  <a:lnTo>
                    <a:pt x="176555" y="36195"/>
                  </a:lnTo>
                  <a:lnTo>
                    <a:pt x="171018" y="22059"/>
                  </a:lnTo>
                  <a:lnTo>
                    <a:pt x="163957" y="11049"/>
                  </a:lnTo>
                  <a:lnTo>
                    <a:pt x="158750" y="5461"/>
                  </a:lnTo>
                  <a:lnTo>
                    <a:pt x="162179" y="7289"/>
                  </a:lnTo>
                  <a:lnTo>
                    <a:pt x="161315" y="5461"/>
                  </a:lnTo>
                  <a:lnTo>
                    <a:pt x="158750" y="0"/>
                  </a:lnTo>
                  <a:lnTo>
                    <a:pt x="153416" y="0"/>
                  </a:lnTo>
                  <a:lnTo>
                    <a:pt x="153416" y="5461"/>
                  </a:lnTo>
                  <a:lnTo>
                    <a:pt x="148082" y="11049"/>
                  </a:lnTo>
                  <a:lnTo>
                    <a:pt x="148082" y="16637"/>
                  </a:lnTo>
                  <a:lnTo>
                    <a:pt x="144983" y="24155"/>
                  </a:lnTo>
                  <a:lnTo>
                    <a:pt x="140703" y="37071"/>
                  </a:lnTo>
                  <a:lnTo>
                    <a:pt x="137541" y="44577"/>
                  </a:lnTo>
                  <a:lnTo>
                    <a:pt x="132207" y="50165"/>
                  </a:lnTo>
                  <a:lnTo>
                    <a:pt x="127000" y="44577"/>
                  </a:lnTo>
                  <a:lnTo>
                    <a:pt x="121666" y="44577"/>
                  </a:lnTo>
                  <a:lnTo>
                    <a:pt x="127000" y="50165"/>
                  </a:lnTo>
                  <a:lnTo>
                    <a:pt x="121666" y="55753"/>
                  </a:lnTo>
                  <a:lnTo>
                    <a:pt x="121666" y="61341"/>
                  </a:lnTo>
                  <a:lnTo>
                    <a:pt x="116332" y="61341"/>
                  </a:lnTo>
                  <a:lnTo>
                    <a:pt x="116332" y="66929"/>
                  </a:lnTo>
                  <a:lnTo>
                    <a:pt x="121666" y="72517"/>
                  </a:lnTo>
                  <a:lnTo>
                    <a:pt x="121666" y="78105"/>
                  </a:lnTo>
                  <a:lnTo>
                    <a:pt x="116332" y="72517"/>
                  </a:lnTo>
                  <a:lnTo>
                    <a:pt x="111125" y="78105"/>
                  </a:lnTo>
                  <a:lnTo>
                    <a:pt x="105791" y="78105"/>
                  </a:lnTo>
                  <a:lnTo>
                    <a:pt x="105791" y="83566"/>
                  </a:lnTo>
                  <a:lnTo>
                    <a:pt x="100457" y="89154"/>
                  </a:lnTo>
                  <a:lnTo>
                    <a:pt x="95250" y="94742"/>
                  </a:lnTo>
                  <a:lnTo>
                    <a:pt x="89916" y="94742"/>
                  </a:lnTo>
                  <a:lnTo>
                    <a:pt x="79375" y="100330"/>
                  </a:lnTo>
                  <a:lnTo>
                    <a:pt x="74041" y="100330"/>
                  </a:lnTo>
                  <a:lnTo>
                    <a:pt x="84582" y="105918"/>
                  </a:lnTo>
                  <a:lnTo>
                    <a:pt x="79375" y="105918"/>
                  </a:lnTo>
                  <a:lnTo>
                    <a:pt x="79375" y="111506"/>
                  </a:lnTo>
                  <a:lnTo>
                    <a:pt x="68707" y="100330"/>
                  </a:lnTo>
                  <a:lnTo>
                    <a:pt x="68707" y="105918"/>
                  </a:lnTo>
                  <a:lnTo>
                    <a:pt x="61607" y="109245"/>
                  </a:lnTo>
                  <a:lnTo>
                    <a:pt x="49377" y="113779"/>
                  </a:lnTo>
                  <a:lnTo>
                    <a:pt x="42291" y="117094"/>
                  </a:lnTo>
                  <a:lnTo>
                    <a:pt x="36957" y="117094"/>
                  </a:lnTo>
                  <a:lnTo>
                    <a:pt x="31750" y="111506"/>
                  </a:lnTo>
                  <a:lnTo>
                    <a:pt x="31750" y="117094"/>
                  </a:lnTo>
                  <a:lnTo>
                    <a:pt x="28575" y="125476"/>
                  </a:lnTo>
                  <a:lnTo>
                    <a:pt x="24244" y="142240"/>
                  </a:lnTo>
                  <a:lnTo>
                    <a:pt x="21082" y="150622"/>
                  </a:lnTo>
                  <a:lnTo>
                    <a:pt x="21856" y="173253"/>
                  </a:lnTo>
                  <a:lnTo>
                    <a:pt x="27076" y="197993"/>
                  </a:lnTo>
                  <a:lnTo>
                    <a:pt x="29286" y="222745"/>
                  </a:lnTo>
                  <a:lnTo>
                    <a:pt x="21082" y="245364"/>
                  </a:lnTo>
                  <a:lnTo>
                    <a:pt x="16319" y="253834"/>
                  </a:lnTo>
                  <a:lnTo>
                    <a:pt x="10541" y="262826"/>
                  </a:lnTo>
                  <a:lnTo>
                    <a:pt x="4749" y="272872"/>
                  </a:lnTo>
                  <a:lnTo>
                    <a:pt x="0" y="284480"/>
                  </a:lnTo>
                  <a:lnTo>
                    <a:pt x="0" y="306832"/>
                  </a:lnTo>
                  <a:lnTo>
                    <a:pt x="4584" y="311099"/>
                  </a:lnTo>
                  <a:lnTo>
                    <a:pt x="9220" y="315849"/>
                  </a:lnTo>
                  <a:lnTo>
                    <a:pt x="11874" y="321665"/>
                  </a:lnTo>
                  <a:lnTo>
                    <a:pt x="10541" y="329057"/>
                  </a:lnTo>
                  <a:lnTo>
                    <a:pt x="8534" y="342417"/>
                  </a:lnTo>
                  <a:lnTo>
                    <a:pt x="26416" y="379349"/>
                  </a:lnTo>
                  <a:lnTo>
                    <a:pt x="51536" y="387731"/>
                  </a:lnTo>
                  <a:lnTo>
                    <a:pt x="66573" y="385635"/>
                  </a:lnTo>
                  <a:lnTo>
                    <a:pt x="84582" y="379349"/>
                  </a:lnTo>
                  <a:lnTo>
                    <a:pt x="100901" y="362877"/>
                  </a:lnTo>
                  <a:lnTo>
                    <a:pt x="111734" y="335419"/>
                  </a:lnTo>
                  <a:lnTo>
                    <a:pt x="119595" y="304812"/>
                  </a:lnTo>
                  <a:lnTo>
                    <a:pt x="127000" y="278892"/>
                  </a:lnTo>
                  <a:lnTo>
                    <a:pt x="135737" y="250456"/>
                  </a:lnTo>
                  <a:lnTo>
                    <a:pt x="155206" y="195707"/>
                  </a:lnTo>
                  <a:lnTo>
                    <a:pt x="163957" y="167259"/>
                  </a:lnTo>
                  <a:lnTo>
                    <a:pt x="164033" y="158089"/>
                  </a:lnTo>
                  <a:lnTo>
                    <a:pt x="164617" y="147815"/>
                  </a:lnTo>
                  <a:lnTo>
                    <a:pt x="166204" y="137528"/>
                  </a:lnTo>
                  <a:lnTo>
                    <a:pt x="169291" y="128270"/>
                  </a:lnTo>
                  <a:lnTo>
                    <a:pt x="170954" y="118516"/>
                  </a:lnTo>
                  <a:lnTo>
                    <a:pt x="170916" y="117094"/>
                  </a:lnTo>
                  <a:lnTo>
                    <a:pt x="170827" y="113779"/>
                  </a:lnTo>
                  <a:lnTo>
                    <a:pt x="170776" y="111506"/>
                  </a:lnTo>
                  <a:lnTo>
                    <a:pt x="170713" y="109245"/>
                  </a:lnTo>
                  <a:lnTo>
                    <a:pt x="170599" y="104571"/>
                  </a:lnTo>
                  <a:lnTo>
                    <a:pt x="172237" y="96901"/>
                  </a:lnTo>
                  <a:lnTo>
                    <a:pt x="179832" y="105918"/>
                  </a:lnTo>
                  <a:lnTo>
                    <a:pt x="185166" y="111506"/>
                  </a:lnTo>
                  <a:lnTo>
                    <a:pt x="185166" y="100330"/>
                  </a:lnTo>
                  <a:lnTo>
                    <a:pt x="188442" y="96901"/>
                  </a:lnTo>
                  <a:lnTo>
                    <a:pt x="190500" y="94742"/>
                  </a:lnTo>
                  <a:close/>
                </a:path>
                <a:path w="3238500" h="1085850">
                  <a:moveTo>
                    <a:pt x="3238500" y="1081024"/>
                  </a:moveTo>
                  <a:lnTo>
                    <a:pt x="3233674" y="1081024"/>
                  </a:lnTo>
                  <a:lnTo>
                    <a:pt x="3233674" y="1076261"/>
                  </a:lnTo>
                  <a:lnTo>
                    <a:pt x="3228975" y="1081024"/>
                  </a:lnTo>
                  <a:lnTo>
                    <a:pt x="3228975" y="1085786"/>
                  </a:lnTo>
                  <a:lnTo>
                    <a:pt x="3238500" y="1085786"/>
                  </a:lnTo>
                  <a:lnTo>
                    <a:pt x="3238500" y="1081024"/>
                  </a:lnTo>
                  <a:close/>
                </a:path>
              </a:pathLst>
            </a:custGeom>
            <a:solidFill>
              <a:srgbClr val="EAEAEA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" name="object 7" descr=""/>
          <p:cNvGrpSpPr/>
          <p:nvPr/>
        </p:nvGrpSpPr>
        <p:grpSpPr>
          <a:xfrm>
            <a:off x="1066800" y="4429188"/>
            <a:ext cx="257175" cy="142875"/>
            <a:chOff x="1066800" y="4429188"/>
            <a:chExt cx="257175" cy="142875"/>
          </a:xfrm>
        </p:grpSpPr>
        <p:sp>
          <p:nvSpPr>
            <p:cNvPr id="8" name="object 8" descr=""/>
            <p:cNvSpPr/>
            <p:nvPr/>
          </p:nvSpPr>
          <p:spPr>
            <a:xfrm>
              <a:off x="1071562" y="4433951"/>
              <a:ext cx="247650" cy="133350"/>
            </a:xfrm>
            <a:custGeom>
              <a:avLst/>
              <a:gdLst/>
              <a:ahLst/>
              <a:cxnLst/>
              <a:rect l="l" t="t" r="r" b="b"/>
              <a:pathLst>
                <a:path w="247650" h="133350">
                  <a:moveTo>
                    <a:pt x="247650" y="0"/>
                  </a:moveTo>
                  <a:lnTo>
                    <a:pt x="0" y="0"/>
                  </a:lnTo>
                  <a:lnTo>
                    <a:pt x="0" y="133350"/>
                  </a:lnTo>
                  <a:lnTo>
                    <a:pt x="247650" y="133350"/>
                  </a:lnTo>
                  <a:lnTo>
                    <a:pt x="24765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1071562" y="4433951"/>
              <a:ext cx="247650" cy="133350"/>
            </a:xfrm>
            <a:custGeom>
              <a:avLst/>
              <a:gdLst/>
              <a:ahLst/>
              <a:cxnLst/>
              <a:rect l="l" t="t" r="r" b="b"/>
              <a:pathLst>
                <a:path w="247650" h="133350">
                  <a:moveTo>
                    <a:pt x="0" y="133350"/>
                  </a:moveTo>
                  <a:lnTo>
                    <a:pt x="247650" y="133350"/>
                  </a:lnTo>
                  <a:lnTo>
                    <a:pt x="247650" y="0"/>
                  </a:lnTo>
                  <a:lnTo>
                    <a:pt x="0" y="0"/>
                  </a:lnTo>
                  <a:lnTo>
                    <a:pt x="0" y="133350"/>
                  </a:lnTo>
                  <a:close/>
                </a:path>
              </a:pathLst>
            </a:custGeom>
            <a:ln w="9525">
              <a:solidFill>
                <a:srgbClr val="EDA8A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0" name="object 10" descr=""/>
          <p:cNvGrpSpPr/>
          <p:nvPr/>
        </p:nvGrpSpPr>
        <p:grpSpPr>
          <a:xfrm>
            <a:off x="1066800" y="4619688"/>
            <a:ext cx="257175" cy="142875"/>
            <a:chOff x="1066800" y="4619688"/>
            <a:chExt cx="257175" cy="142875"/>
          </a:xfrm>
        </p:grpSpPr>
        <p:sp>
          <p:nvSpPr>
            <p:cNvPr id="11" name="object 11" descr=""/>
            <p:cNvSpPr/>
            <p:nvPr/>
          </p:nvSpPr>
          <p:spPr>
            <a:xfrm>
              <a:off x="1071562" y="4624451"/>
              <a:ext cx="247650" cy="133350"/>
            </a:xfrm>
            <a:custGeom>
              <a:avLst/>
              <a:gdLst/>
              <a:ahLst/>
              <a:cxnLst/>
              <a:rect l="l" t="t" r="r" b="b"/>
              <a:pathLst>
                <a:path w="247650" h="133350">
                  <a:moveTo>
                    <a:pt x="247650" y="0"/>
                  </a:moveTo>
                  <a:lnTo>
                    <a:pt x="0" y="0"/>
                  </a:lnTo>
                  <a:lnTo>
                    <a:pt x="0" y="133350"/>
                  </a:lnTo>
                  <a:lnTo>
                    <a:pt x="247650" y="133350"/>
                  </a:lnTo>
                  <a:lnTo>
                    <a:pt x="247650" y="0"/>
                  </a:lnTo>
                  <a:close/>
                </a:path>
              </a:pathLst>
            </a:custGeom>
            <a:solidFill>
              <a:srgbClr val="BCE8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1071562" y="4624451"/>
              <a:ext cx="247650" cy="133350"/>
            </a:xfrm>
            <a:custGeom>
              <a:avLst/>
              <a:gdLst/>
              <a:ahLst/>
              <a:cxnLst/>
              <a:rect l="l" t="t" r="r" b="b"/>
              <a:pathLst>
                <a:path w="247650" h="133350">
                  <a:moveTo>
                    <a:pt x="0" y="133350"/>
                  </a:moveTo>
                  <a:lnTo>
                    <a:pt x="247650" y="133350"/>
                  </a:lnTo>
                  <a:lnTo>
                    <a:pt x="247650" y="0"/>
                  </a:lnTo>
                  <a:lnTo>
                    <a:pt x="0" y="0"/>
                  </a:lnTo>
                  <a:lnTo>
                    <a:pt x="0" y="133350"/>
                  </a:lnTo>
                  <a:close/>
                </a:path>
              </a:pathLst>
            </a:custGeom>
            <a:ln w="9525">
              <a:solidFill>
                <a:srgbClr val="BCE8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3" name="object 13" descr=""/>
          <p:cNvGrpSpPr/>
          <p:nvPr/>
        </p:nvGrpSpPr>
        <p:grpSpPr>
          <a:xfrm>
            <a:off x="1066800" y="5019738"/>
            <a:ext cx="257175" cy="142875"/>
            <a:chOff x="1066800" y="5019738"/>
            <a:chExt cx="257175" cy="142875"/>
          </a:xfrm>
        </p:grpSpPr>
        <p:sp>
          <p:nvSpPr>
            <p:cNvPr id="14" name="object 14" descr=""/>
            <p:cNvSpPr/>
            <p:nvPr/>
          </p:nvSpPr>
          <p:spPr>
            <a:xfrm>
              <a:off x="1071562" y="5024501"/>
              <a:ext cx="247650" cy="133350"/>
            </a:xfrm>
            <a:custGeom>
              <a:avLst/>
              <a:gdLst/>
              <a:ahLst/>
              <a:cxnLst/>
              <a:rect l="l" t="t" r="r" b="b"/>
              <a:pathLst>
                <a:path w="247650" h="133350">
                  <a:moveTo>
                    <a:pt x="247650" y="0"/>
                  </a:moveTo>
                  <a:lnTo>
                    <a:pt x="0" y="0"/>
                  </a:lnTo>
                  <a:lnTo>
                    <a:pt x="0" y="133350"/>
                  </a:lnTo>
                  <a:lnTo>
                    <a:pt x="247650" y="133350"/>
                  </a:lnTo>
                  <a:lnTo>
                    <a:pt x="247650" y="0"/>
                  </a:lnTo>
                  <a:close/>
                </a:path>
              </a:pathLst>
            </a:custGeom>
            <a:solidFill>
              <a:srgbClr val="17A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1071562" y="5024501"/>
              <a:ext cx="247650" cy="133350"/>
            </a:xfrm>
            <a:custGeom>
              <a:avLst/>
              <a:gdLst/>
              <a:ahLst/>
              <a:cxnLst/>
              <a:rect l="l" t="t" r="r" b="b"/>
              <a:pathLst>
                <a:path w="247650" h="133350">
                  <a:moveTo>
                    <a:pt x="0" y="133350"/>
                  </a:moveTo>
                  <a:lnTo>
                    <a:pt x="247650" y="133350"/>
                  </a:lnTo>
                  <a:lnTo>
                    <a:pt x="247650" y="0"/>
                  </a:lnTo>
                  <a:lnTo>
                    <a:pt x="0" y="0"/>
                  </a:lnTo>
                  <a:lnTo>
                    <a:pt x="0" y="133350"/>
                  </a:lnTo>
                  <a:close/>
                </a:path>
              </a:pathLst>
            </a:custGeom>
            <a:ln w="9525">
              <a:solidFill>
                <a:srgbClr val="17AC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6" name="object 16" descr=""/>
          <p:cNvGrpSpPr/>
          <p:nvPr/>
        </p:nvGrpSpPr>
        <p:grpSpPr>
          <a:xfrm>
            <a:off x="1066800" y="4819713"/>
            <a:ext cx="257175" cy="142875"/>
            <a:chOff x="1066800" y="4819713"/>
            <a:chExt cx="257175" cy="142875"/>
          </a:xfrm>
        </p:grpSpPr>
        <p:sp>
          <p:nvSpPr>
            <p:cNvPr id="17" name="object 17" descr=""/>
            <p:cNvSpPr/>
            <p:nvPr/>
          </p:nvSpPr>
          <p:spPr>
            <a:xfrm>
              <a:off x="1071562" y="4824476"/>
              <a:ext cx="247650" cy="133350"/>
            </a:xfrm>
            <a:custGeom>
              <a:avLst/>
              <a:gdLst/>
              <a:ahLst/>
              <a:cxnLst/>
              <a:rect l="l" t="t" r="r" b="b"/>
              <a:pathLst>
                <a:path w="247650" h="133350">
                  <a:moveTo>
                    <a:pt x="247650" y="0"/>
                  </a:moveTo>
                  <a:lnTo>
                    <a:pt x="0" y="0"/>
                  </a:lnTo>
                  <a:lnTo>
                    <a:pt x="0" y="133350"/>
                  </a:lnTo>
                  <a:lnTo>
                    <a:pt x="247650" y="133350"/>
                  </a:lnTo>
                  <a:lnTo>
                    <a:pt x="247650" y="0"/>
                  </a:lnTo>
                  <a:close/>
                </a:path>
              </a:pathLst>
            </a:custGeom>
            <a:solidFill>
              <a:srgbClr val="79CE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1071562" y="4824476"/>
              <a:ext cx="247650" cy="133350"/>
            </a:xfrm>
            <a:custGeom>
              <a:avLst/>
              <a:gdLst/>
              <a:ahLst/>
              <a:cxnLst/>
              <a:rect l="l" t="t" r="r" b="b"/>
              <a:pathLst>
                <a:path w="247650" h="133350">
                  <a:moveTo>
                    <a:pt x="0" y="133350"/>
                  </a:moveTo>
                  <a:lnTo>
                    <a:pt x="247650" y="133350"/>
                  </a:lnTo>
                  <a:lnTo>
                    <a:pt x="247650" y="0"/>
                  </a:lnTo>
                  <a:lnTo>
                    <a:pt x="0" y="0"/>
                  </a:lnTo>
                  <a:lnTo>
                    <a:pt x="0" y="133350"/>
                  </a:lnTo>
                  <a:close/>
                </a:path>
              </a:pathLst>
            </a:custGeom>
            <a:ln w="9525">
              <a:solidFill>
                <a:srgbClr val="79CE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9" name="object 19" descr=""/>
          <p:cNvGrpSpPr/>
          <p:nvPr/>
        </p:nvGrpSpPr>
        <p:grpSpPr>
          <a:xfrm>
            <a:off x="1066800" y="5219763"/>
            <a:ext cx="257175" cy="142875"/>
            <a:chOff x="1066800" y="5219763"/>
            <a:chExt cx="257175" cy="142875"/>
          </a:xfrm>
        </p:grpSpPr>
        <p:sp>
          <p:nvSpPr>
            <p:cNvPr id="20" name="object 20" descr=""/>
            <p:cNvSpPr/>
            <p:nvPr/>
          </p:nvSpPr>
          <p:spPr>
            <a:xfrm>
              <a:off x="1071562" y="5224526"/>
              <a:ext cx="247650" cy="133350"/>
            </a:xfrm>
            <a:custGeom>
              <a:avLst/>
              <a:gdLst/>
              <a:ahLst/>
              <a:cxnLst/>
              <a:rect l="l" t="t" r="r" b="b"/>
              <a:pathLst>
                <a:path w="247650" h="133350">
                  <a:moveTo>
                    <a:pt x="247650" y="0"/>
                  </a:moveTo>
                  <a:lnTo>
                    <a:pt x="0" y="0"/>
                  </a:lnTo>
                  <a:lnTo>
                    <a:pt x="0" y="133350"/>
                  </a:lnTo>
                  <a:lnTo>
                    <a:pt x="247650" y="133350"/>
                  </a:lnTo>
                  <a:lnTo>
                    <a:pt x="24765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1071562" y="5224526"/>
              <a:ext cx="247650" cy="133350"/>
            </a:xfrm>
            <a:custGeom>
              <a:avLst/>
              <a:gdLst/>
              <a:ahLst/>
              <a:cxnLst/>
              <a:rect l="l" t="t" r="r" b="b"/>
              <a:pathLst>
                <a:path w="247650" h="133350">
                  <a:moveTo>
                    <a:pt x="0" y="133350"/>
                  </a:moveTo>
                  <a:lnTo>
                    <a:pt x="247650" y="133350"/>
                  </a:lnTo>
                  <a:lnTo>
                    <a:pt x="247650" y="0"/>
                  </a:lnTo>
                  <a:lnTo>
                    <a:pt x="0" y="0"/>
                  </a:lnTo>
                  <a:lnTo>
                    <a:pt x="0" y="133350"/>
                  </a:lnTo>
                  <a:close/>
                </a:path>
              </a:pathLst>
            </a:custGeom>
            <a:ln w="9525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2" name="object 22" descr=""/>
          <p:cNvGrpSpPr/>
          <p:nvPr/>
        </p:nvGrpSpPr>
        <p:grpSpPr>
          <a:xfrm>
            <a:off x="1066800" y="5410263"/>
            <a:ext cx="257175" cy="142875"/>
            <a:chOff x="1066800" y="5410263"/>
            <a:chExt cx="257175" cy="142875"/>
          </a:xfrm>
        </p:grpSpPr>
        <p:sp>
          <p:nvSpPr>
            <p:cNvPr id="23" name="object 23" descr=""/>
            <p:cNvSpPr/>
            <p:nvPr/>
          </p:nvSpPr>
          <p:spPr>
            <a:xfrm>
              <a:off x="1071562" y="5415026"/>
              <a:ext cx="247650" cy="133350"/>
            </a:xfrm>
            <a:custGeom>
              <a:avLst/>
              <a:gdLst/>
              <a:ahLst/>
              <a:cxnLst/>
              <a:rect l="l" t="t" r="r" b="b"/>
              <a:pathLst>
                <a:path w="247650" h="133350">
                  <a:moveTo>
                    <a:pt x="247650" y="0"/>
                  </a:moveTo>
                  <a:lnTo>
                    <a:pt x="0" y="0"/>
                  </a:lnTo>
                  <a:lnTo>
                    <a:pt x="0" y="133350"/>
                  </a:lnTo>
                  <a:lnTo>
                    <a:pt x="247650" y="133350"/>
                  </a:lnTo>
                  <a:lnTo>
                    <a:pt x="247650" y="0"/>
                  </a:lnTo>
                  <a:close/>
                </a:path>
              </a:pathLst>
            </a:custGeom>
            <a:solidFill>
              <a:srgbClr val="001F5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1071562" y="5415026"/>
              <a:ext cx="247650" cy="133350"/>
            </a:xfrm>
            <a:custGeom>
              <a:avLst/>
              <a:gdLst/>
              <a:ahLst/>
              <a:cxnLst/>
              <a:rect l="l" t="t" r="r" b="b"/>
              <a:pathLst>
                <a:path w="247650" h="133350">
                  <a:moveTo>
                    <a:pt x="0" y="133350"/>
                  </a:moveTo>
                  <a:lnTo>
                    <a:pt x="247650" y="133350"/>
                  </a:lnTo>
                  <a:lnTo>
                    <a:pt x="247650" y="0"/>
                  </a:lnTo>
                  <a:lnTo>
                    <a:pt x="0" y="0"/>
                  </a:lnTo>
                  <a:lnTo>
                    <a:pt x="0" y="133350"/>
                  </a:lnTo>
                  <a:close/>
                </a:path>
              </a:pathLst>
            </a:custGeom>
            <a:ln w="9525">
              <a:solidFill>
                <a:srgbClr val="001F5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5" name="object 25" descr=""/>
          <p:cNvSpPr txBox="1"/>
          <p:nvPr/>
        </p:nvSpPr>
        <p:spPr>
          <a:xfrm>
            <a:off x="1363980" y="4390255"/>
            <a:ext cx="2085339" cy="1219200"/>
          </a:xfrm>
          <a:prstGeom prst="rect">
            <a:avLst/>
          </a:prstGeom>
        </p:spPr>
        <p:txBody>
          <a:bodyPr wrap="square" lIns="0" tIns="406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dirty="0" sz="1100">
                <a:latin typeface="Segoe UI Emoji"/>
                <a:cs typeface="Segoe UI Emoji"/>
              </a:rPr>
              <a:t>F1</a:t>
            </a:r>
            <a:r>
              <a:rPr dirty="0" sz="1100" spc="-15">
                <a:latin typeface="Segoe UI Emoji"/>
                <a:cs typeface="Segoe UI Emoji"/>
              </a:rPr>
              <a:t> </a:t>
            </a:r>
            <a:r>
              <a:rPr dirty="0" sz="1100" spc="-10">
                <a:latin typeface="Segoe UI Emoji"/>
                <a:cs typeface="Segoe UI Emoji"/>
              </a:rPr>
              <a:t>Events</a:t>
            </a:r>
            <a:endParaRPr sz="1100">
              <a:latin typeface="Segoe UI Emoji"/>
              <a:cs typeface="Segoe UI Emoji"/>
            </a:endParaRPr>
          </a:p>
          <a:p>
            <a:pPr marL="12700" marR="590550">
              <a:lnSpc>
                <a:spcPts val="1590"/>
              </a:lnSpc>
              <a:spcBef>
                <a:spcPts val="60"/>
              </a:spcBef>
            </a:pPr>
            <a:r>
              <a:rPr dirty="0" sz="1100">
                <a:latin typeface="Segoe UI Emoji"/>
                <a:cs typeface="Segoe UI Emoji"/>
              </a:rPr>
              <a:t>F1</a:t>
            </a:r>
            <a:r>
              <a:rPr dirty="0" sz="1100" spc="-35">
                <a:latin typeface="Segoe UI Emoji"/>
                <a:cs typeface="Segoe UI Emoji"/>
              </a:rPr>
              <a:t> </a:t>
            </a:r>
            <a:r>
              <a:rPr dirty="0" sz="1100" spc="-10">
                <a:latin typeface="Segoe UI Emoji"/>
                <a:cs typeface="Segoe UI Emoji"/>
              </a:rPr>
              <a:t>and</a:t>
            </a:r>
            <a:r>
              <a:rPr dirty="0" sz="1100" spc="-70">
                <a:latin typeface="Segoe UI Emoji"/>
                <a:cs typeface="Segoe UI Emoji"/>
              </a:rPr>
              <a:t> </a:t>
            </a:r>
            <a:r>
              <a:rPr dirty="0" sz="1100" spc="-25">
                <a:latin typeface="Segoe UI Emoji"/>
                <a:cs typeface="Segoe UI Emoji"/>
              </a:rPr>
              <a:t>FIA</a:t>
            </a:r>
            <a:r>
              <a:rPr dirty="0" sz="1100" spc="-20">
                <a:latin typeface="Segoe UI Emoji"/>
                <a:cs typeface="Segoe UI Emoji"/>
              </a:rPr>
              <a:t> </a:t>
            </a:r>
            <a:r>
              <a:rPr dirty="0" sz="1100">
                <a:latin typeface="Segoe UI Emoji"/>
                <a:cs typeface="Segoe UI Emoji"/>
              </a:rPr>
              <a:t>WEC</a:t>
            </a:r>
            <a:r>
              <a:rPr dirty="0" sz="1100" spc="-65">
                <a:latin typeface="Segoe UI Emoji"/>
                <a:cs typeface="Segoe UI Emoji"/>
              </a:rPr>
              <a:t> </a:t>
            </a:r>
            <a:r>
              <a:rPr dirty="0" sz="1100" spc="-10">
                <a:latin typeface="Segoe UI Emoji"/>
                <a:cs typeface="Segoe UI Emoji"/>
              </a:rPr>
              <a:t>events </a:t>
            </a:r>
            <a:r>
              <a:rPr dirty="0" sz="1100">
                <a:latin typeface="Segoe UI Emoji"/>
                <a:cs typeface="Segoe UI Emoji"/>
              </a:rPr>
              <a:t>F1</a:t>
            </a:r>
            <a:r>
              <a:rPr dirty="0" sz="1100" spc="-75">
                <a:latin typeface="Segoe UI Emoji"/>
                <a:cs typeface="Segoe UI Emoji"/>
              </a:rPr>
              <a:t> </a:t>
            </a:r>
            <a:r>
              <a:rPr dirty="0" sz="1100" spc="-10">
                <a:latin typeface="Segoe UI Emoji"/>
                <a:cs typeface="Segoe UI Emoji"/>
              </a:rPr>
              <a:t>and</a:t>
            </a:r>
            <a:r>
              <a:rPr dirty="0" sz="1100" spc="-90">
                <a:latin typeface="Segoe UI Emoji"/>
                <a:cs typeface="Segoe UI Emoji"/>
              </a:rPr>
              <a:t> </a:t>
            </a:r>
            <a:r>
              <a:rPr dirty="0" sz="1100">
                <a:latin typeface="Segoe UI Emoji"/>
                <a:cs typeface="Segoe UI Emoji"/>
              </a:rPr>
              <a:t>GT</a:t>
            </a:r>
            <a:r>
              <a:rPr dirty="0" sz="1100" spc="-65">
                <a:latin typeface="Segoe UI Emoji"/>
                <a:cs typeface="Segoe UI Emoji"/>
              </a:rPr>
              <a:t> </a:t>
            </a:r>
            <a:r>
              <a:rPr dirty="0" sz="1100" spc="-10">
                <a:latin typeface="Segoe UI Emoji"/>
                <a:cs typeface="Segoe UI Emoji"/>
              </a:rPr>
              <a:t>Racing</a:t>
            </a:r>
            <a:r>
              <a:rPr dirty="0" sz="1100" spc="-80">
                <a:latin typeface="Segoe UI Emoji"/>
                <a:cs typeface="Segoe UI Emoji"/>
              </a:rPr>
              <a:t> </a:t>
            </a:r>
            <a:r>
              <a:rPr dirty="0" sz="1100" spc="-10">
                <a:latin typeface="Segoe UI Emoji"/>
                <a:cs typeface="Segoe UI Emoji"/>
              </a:rPr>
              <a:t>events</a:t>
            </a:r>
            <a:endParaRPr sz="1100">
              <a:latin typeface="Segoe UI Emoji"/>
              <a:cs typeface="Segoe UI Emoji"/>
            </a:endParaRPr>
          </a:p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dirty="0" sz="1100" spc="50">
                <a:latin typeface="Segoe UI Emoji"/>
                <a:cs typeface="Segoe UI Emoji"/>
              </a:rPr>
              <a:t>F1,</a:t>
            </a:r>
            <a:r>
              <a:rPr dirty="0" sz="1100" spc="-75">
                <a:latin typeface="Segoe UI Emoji"/>
                <a:cs typeface="Segoe UI Emoji"/>
              </a:rPr>
              <a:t> </a:t>
            </a:r>
            <a:r>
              <a:rPr dirty="0" sz="1100" spc="-25">
                <a:latin typeface="Segoe UI Emoji"/>
                <a:cs typeface="Segoe UI Emoji"/>
              </a:rPr>
              <a:t>FIA</a:t>
            </a:r>
            <a:r>
              <a:rPr dirty="0" sz="1100" spc="-30">
                <a:latin typeface="Segoe UI Emoji"/>
                <a:cs typeface="Segoe UI Emoji"/>
              </a:rPr>
              <a:t> </a:t>
            </a:r>
            <a:r>
              <a:rPr dirty="0" sz="1100">
                <a:latin typeface="Segoe UI Emoji"/>
                <a:cs typeface="Segoe UI Emoji"/>
              </a:rPr>
              <a:t>WEC,</a:t>
            </a:r>
            <a:r>
              <a:rPr dirty="0" sz="1100" spc="25">
                <a:latin typeface="Segoe UI Emoji"/>
                <a:cs typeface="Segoe UI Emoji"/>
              </a:rPr>
              <a:t> </a:t>
            </a:r>
            <a:r>
              <a:rPr dirty="0" sz="1100" spc="-10">
                <a:latin typeface="Segoe UI Emoji"/>
                <a:cs typeface="Segoe UI Emoji"/>
              </a:rPr>
              <a:t>and</a:t>
            </a:r>
            <a:r>
              <a:rPr dirty="0" sz="1100" spc="-75">
                <a:latin typeface="Segoe UI Emoji"/>
                <a:cs typeface="Segoe UI Emoji"/>
              </a:rPr>
              <a:t> </a:t>
            </a:r>
            <a:r>
              <a:rPr dirty="0" sz="1100" spc="-30">
                <a:latin typeface="Segoe UI Emoji"/>
                <a:cs typeface="Segoe UI Emoji"/>
              </a:rPr>
              <a:t>GT</a:t>
            </a:r>
            <a:r>
              <a:rPr dirty="0" sz="1100" spc="-55">
                <a:latin typeface="Segoe UI Emoji"/>
                <a:cs typeface="Segoe UI Emoji"/>
              </a:rPr>
              <a:t> </a:t>
            </a:r>
            <a:r>
              <a:rPr dirty="0" sz="1100" spc="-20">
                <a:latin typeface="Segoe UI Emoji"/>
                <a:cs typeface="Segoe UI Emoji"/>
              </a:rPr>
              <a:t>racing</a:t>
            </a:r>
            <a:r>
              <a:rPr dirty="0" sz="1100" spc="-65">
                <a:latin typeface="Segoe UI Emoji"/>
                <a:cs typeface="Segoe UI Emoji"/>
              </a:rPr>
              <a:t> </a:t>
            </a:r>
            <a:r>
              <a:rPr dirty="0" sz="1100" spc="-10">
                <a:latin typeface="Segoe UI Emoji"/>
                <a:cs typeface="Segoe UI Emoji"/>
              </a:rPr>
              <a:t>events</a:t>
            </a:r>
            <a:endParaRPr sz="1100">
              <a:latin typeface="Segoe UI Emoji"/>
              <a:cs typeface="Segoe UI Emoji"/>
            </a:endParaRPr>
          </a:p>
          <a:p>
            <a:pPr marL="12700">
              <a:lnSpc>
                <a:spcPct val="100000"/>
              </a:lnSpc>
              <a:spcBef>
                <a:spcPts val="245"/>
              </a:spcBef>
            </a:pPr>
            <a:r>
              <a:rPr dirty="0" sz="1100">
                <a:latin typeface="Segoe UI Emoji"/>
                <a:cs typeface="Segoe UI Emoji"/>
              </a:rPr>
              <a:t>FIA</a:t>
            </a:r>
            <a:r>
              <a:rPr dirty="0" sz="1100" spc="-75">
                <a:latin typeface="Segoe UI Emoji"/>
                <a:cs typeface="Segoe UI Emoji"/>
              </a:rPr>
              <a:t> </a:t>
            </a:r>
            <a:r>
              <a:rPr dirty="0" sz="1100">
                <a:latin typeface="Segoe UI Emoji"/>
                <a:cs typeface="Segoe UI Emoji"/>
              </a:rPr>
              <a:t>WEC</a:t>
            </a:r>
            <a:r>
              <a:rPr dirty="0" sz="1100" spc="-20">
                <a:latin typeface="Segoe UI Emoji"/>
                <a:cs typeface="Segoe UI Emoji"/>
              </a:rPr>
              <a:t> </a:t>
            </a:r>
            <a:r>
              <a:rPr dirty="0" sz="1100" spc="-10">
                <a:latin typeface="Segoe UI Emoji"/>
                <a:cs typeface="Segoe UI Emoji"/>
              </a:rPr>
              <a:t>Events</a:t>
            </a:r>
            <a:endParaRPr sz="1100">
              <a:latin typeface="Segoe UI Emoji"/>
              <a:cs typeface="Segoe UI Emoji"/>
            </a:endParaRPr>
          </a:p>
          <a:p>
            <a:pPr marL="12700">
              <a:lnSpc>
                <a:spcPct val="100000"/>
              </a:lnSpc>
              <a:spcBef>
                <a:spcPts val="244"/>
              </a:spcBef>
            </a:pPr>
            <a:r>
              <a:rPr dirty="0" sz="1100" spc="-30">
                <a:latin typeface="Segoe UI Emoji"/>
                <a:cs typeface="Segoe UI Emoji"/>
              </a:rPr>
              <a:t>GT</a:t>
            </a:r>
            <a:r>
              <a:rPr dirty="0" sz="1100" spc="-85">
                <a:latin typeface="Segoe UI Emoji"/>
                <a:cs typeface="Segoe UI Emoji"/>
              </a:rPr>
              <a:t> </a:t>
            </a:r>
            <a:r>
              <a:rPr dirty="0" sz="1100" spc="-10">
                <a:latin typeface="Segoe UI Emoji"/>
                <a:cs typeface="Segoe UI Emoji"/>
              </a:rPr>
              <a:t>Racing Events</a:t>
            </a:r>
            <a:endParaRPr sz="1100">
              <a:latin typeface="Segoe UI Emoji"/>
              <a:cs typeface="Segoe UI Emoji"/>
            </a:endParaRPr>
          </a:p>
        </p:txBody>
      </p:sp>
      <p:grpSp>
        <p:nvGrpSpPr>
          <p:cNvPr id="26" name="object 26" descr=""/>
          <p:cNvGrpSpPr/>
          <p:nvPr/>
        </p:nvGrpSpPr>
        <p:grpSpPr>
          <a:xfrm>
            <a:off x="0" y="6238875"/>
            <a:ext cx="12192000" cy="571500"/>
            <a:chOff x="0" y="6238875"/>
            <a:chExt cx="12192000" cy="571500"/>
          </a:xfrm>
        </p:grpSpPr>
        <p:sp>
          <p:nvSpPr>
            <p:cNvPr id="27" name="object 27" descr=""/>
            <p:cNvSpPr/>
            <p:nvPr/>
          </p:nvSpPr>
          <p:spPr>
            <a:xfrm>
              <a:off x="4763" y="6243637"/>
              <a:ext cx="12182475" cy="523875"/>
            </a:xfrm>
            <a:custGeom>
              <a:avLst/>
              <a:gdLst/>
              <a:ahLst/>
              <a:cxnLst/>
              <a:rect l="l" t="t" r="r" b="b"/>
              <a:pathLst>
                <a:path w="12182475" h="523875">
                  <a:moveTo>
                    <a:pt x="0" y="523875"/>
                  </a:moveTo>
                  <a:lnTo>
                    <a:pt x="12182475" y="523875"/>
                  </a:lnTo>
                  <a:lnTo>
                    <a:pt x="12182475" y="0"/>
                  </a:lnTo>
                  <a:lnTo>
                    <a:pt x="0" y="0"/>
                  </a:lnTo>
                  <a:lnTo>
                    <a:pt x="0" y="523875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 descr=""/>
            <p:cNvSpPr/>
            <p:nvPr/>
          </p:nvSpPr>
          <p:spPr>
            <a:xfrm>
              <a:off x="3724275" y="6343650"/>
              <a:ext cx="1371600" cy="466725"/>
            </a:xfrm>
            <a:custGeom>
              <a:avLst/>
              <a:gdLst/>
              <a:ahLst/>
              <a:cxnLst/>
              <a:rect l="l" t="t" r="r" b="b"/>
              <a:pathLst>
                <a:path w="1371600" h="466725">
                  <a:moveTo>
                    <a:pt x="1371600" y="0"/>
                  </a:moveTo>
                  <a:lnTo>
                    <a:pt x="0" y="0"/>
                  </a:lnTo>
                  <a:lnTo>
                    <a:pt x="0" y="466725"/>
                  </a:lnTo>
                  <a:lnTo>
                    <a:pt x="1371600" y="466725"/>
                  </a:lnTo>
                  <a:lnTo>
                    <a:pt x="13716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9" name="object 29" descr=""/>
          <p:cNvSpPr/>
          <p:nvPr/>
        </p:nvSpPr>
        <p:spPr>
          <a:xfrm>
            <a:off x="357187" y="661923"/>
            <a:ext cx="11484610" cy="635"/>
          </a:xfrm>
          <a:custGeom>
            <a:avLst/>
            <a:gdLst/>
            <a:ahLst/>
            <a:cxnLst/>
            <a:rect l="l" t="t" r="r" b="b"/>
            <a:pathLst>
              <a:path w="11484610" h="634">
                <a:moveTo>
                  <a:pt x="0" y="126"/>
                </a:moveTo>
                <a:lnTo>
                  <a:pt x="11484038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05410">
              <a:lnSpc>
                <a:spcPct val="100000"/>
              </a:lnSpc>
              <a:spcBef>
                <a:spcPts val="125"/>
              </a:spcBef>
            </a:pPr>
            <a:r>
              <a:rPr dirty="0" spc="-10">
                <a:latin typeface="Arial"/>
                <a:cs typeface="Arial"/>
              </a:rPr>
              <a:t>Appendix</a:t>
            </a:r>
          </a:p>
        </p:txBody>
      </p:sp>
      <p:pic>
        <p:nvPicPr>
          <p:cNvPr id="31" name="object 3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401425" y="76200"/>
            <a:ext cx="438150" cy="533400"/>
          </a:xfrm>
          <a:prstGeom prst="rect">
            <a:avLst/>
          </a:prstGeom>
        </p:spPr>
      </p:pic>
      <p:sp>
        <p:nvSpPr>
          <p:cNvPr id="32" name="object 32" descr=""/>
          <p:cNvSpPr txBox="1"/>
          <p:nvPr/>
        </p:nvSpPr>
        <p:spPr>
          <a:xfrm>
            <a:off x="3996435" y="6375717"/>
            <a:ext cx="840105" cy="462915"/>
          </a:xfrm>
          <a:prstGeom prst="rect">
            <a:avLst/>
          </a:prstGeom>
        </p:spPr>
        <p:txBody>
          <a:bodyPr wrap="square" lIns="0" tIns="10160" rIns="0" bIns="0" rtlCol="0" vert="horz">
            <a:spAutoFit/>
          </a:bodyPr>
          <a:lstStyle/>
          <a:p>
            <a:pPr marL="52069" marR="5080" indent="-40005">
              <a:lnSpc>
                <a:spcPct val="102800"/>
              </a:lnSpc>
              <a:spcBef>
                <a:spcPts val="80"/>
              </a:spcBef>
            </a:pPr>
            <a:r>
              <a:rPr dirty="0" sz="1400" spc="-10" b="1">
                <a:solidFill>
                  <a:srgbClr val="A6A6A6"/>
                </a:solidFill>
                <a:latin typeface="Arial"/>
                <a:cs typeface="Arial"/>
              </a:rPr>
              <a:t>Company Analysis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33" name="object 33" descr=""/>
          <p:cNvGrpSpPr/>
          <p:nvPr/>
        </p:nvGrpSpPr>
        <p:grpSpPr>
          <a:xfrm>
            <a:off x="352425" y="6342062"/>
            <a:ext cx="4734560" cy="468630"/>
            <a:chOff x="352425" y="6342062"/>
            <a:chExt cx="4734560" cy="468630"/>
          </a:xfrm>
        </p:grpSpPr>
        <p:sp>
          <p:nvSpPr>
            <p:cNvPr id="34" name="object 34" descr=""/>
            <p:cNvSpPr/>
            <p:nvPr/>
          </p:nvSpPr>
          <p:spPr>
            <a:xfrm>
              <a:off x="3748151" y="6348412"/>
              <a:ext cx="1332230" cy="0"/>
            </a:xfrm>
            <a:custGeom>
              <a:avLst/>
              <a:gdLst/>
              <a:ahLst/>
              <a:cxnLst/>
              <a:rect l="l" t="t" r="r" b="b"/>
              <a:pathLst>
                <a:path w="1332229" h="0">
                  <a:moveTo>
                    <a:pt x="0" y="0"/>
                  </a:moveTo>
                  <a:lnTo>
                    <a:pt x="1331976" y="0"/>
                  </a:lnTo>
                </a:path>
              </a:pathLst>
            </a:custGeom>
            <a:ln w="127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 descr=""/>
            <p:cNvSpPr/>
            <p:nvPr/>
          </p:nvSpPr>
          <p:spPr>
            <a:xfrm>
              <a:off x="352425" y="6343650"/>
              <a:ext cx="1371600" cy="466725"/>
            </a:xfrm>
            <a:custGeom>
              <a:avLst/>
              <a:gdLst/>
              <a:ahLst/>
              <a:cxnLst/>
              <a:rect l="l" t="t" r="r" b="b"/>
              <a:pathLst>
                <a:path w="1371600" h="466725">
                  <a:moveTo>
                    <a:pt x="1371600" y="0"/>
                  </a:moveTo>
                  <a:lnTo>
                    <a:pt x="0" y="0"/>
                  </a:lnTo>
                  <a:lnTo>
                    <a:pt x="0" y="466725"/>
                  </a:lnTo>
                  <a:lnTo>
                    <a:pt x="1371600" y="466725"/>
                  </a:lnTo>
                  <a:lnTo>
                    <a:pt x="13716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6" name="object 36" descr=""/>
          <p:cNvSpPr txBox="1"/>
          <p:nvPr/>
        </p:nvSpPr>
        <p:spPr>
          <a:xfrm>
            <a:off x="612140" y="6375717"/>
            <a:ext cx="861694" cy="462915"/>
          </a:xfrm>
          <a:prstGeom prst="rect">
            <a:avLst/>
          </a:prstGeom>
        </p:spPr>
        <p:txBody>
          <a:bodyPr wrap="square" lIns="0" tIns="10160" rIns="0" bIns="0" rtlCol="0" vert="horz">
            <a:spAutoFit/>
          </a:bodyPr>
          <a:lstStyle/>
          <a:p>
            <a:pPr marL="20320" marR="5080" indent="-8255">
              <a:lnSpc>
                <a:spcPct val="102800"/>
              </a:lnSpc>
              <a:spcBef>
                <a:spcPts val="80"/>
              </a:spcBef>
            </a:pPr>
            <a:r>
              <a:rPr dirty="0" sz="1400" spc="-10" b="1">
                <a:solidFill>
                  <a:srgbClr val="A6A6A6"/>
                </a:solidFill>
                <a:latin typeface="Arial"/>
                <a:cs typeface="Arial"/>
              </a:rPr>
              <a:t>Executive Summary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37" name="object 37" descr=""/>
          <p:cNvGrpSpPr/>
          <p:nvPr/>
        </p:nvGrpSpPr>
        <p:grpSpPr>
          <a:xfrm>
            <a:off x="369887" y="6342062"/>
            <a:ext cx="6412230" cy="468630"/>
            <a:chOff x="369887" y="6342062"/>
            <a:chExt cx="6412230" cy="468630"/>
          </a:xfrm>
        </p:grpSpPr>
        <p:sp>
          <p:nvSpPr>
            <p:cNvPr id="38" name="object 38" descr=""/>
            <p:cNvSpPr/>
            <p:nvPr/>
          </p:nvSpPr>
          <p:spPr>
            <a:xfrm>
              <a:off x="376237" y="6348412"/>
              <a:ext cx="1332230" cy="0"/>
            </a:xfrm>
            <a:custGeom>
              <a:avLst/>
              <a:gdLst/>
              <a:ahLst/>
              <a:cxnLst/>
              <a:rect l="l" t="t" r="r" b="b"/>
              <a:pathLst>
                <a:path w="1332230" h="0">
                  <a:moveTo>
                    <a:pt x="0" y="0"/>
                  </a:moveTo>
                  <a:lnTo>
                    <a:pt x="1332039" y="0"/>
                  </a:lnTo>
                </a:path>
              </a:pathLst>
            </a:custGeom>
            <a:ln w="127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 descr=""/>
            <p:cNvSpPr/>
            <p:nvPr/>
          </p:nvSpPr>
          <p:spPr>
            <a:xfrm>
              <a:off x="5410200" y="6343650"/>
              <a:ext cx="1371600" cy="466725"/>
            </a:xfrm>
            <a:custGeom>
              <a:avLst/>
              <a:gdLst/>
              <a:ahLst/>
              <a:cxnLst/>
              <a:rect l="l" t="t" r="r" b="b"/>
              <a:pathLst>
                <a:path w="1371600" h="466725">
                  <a:moveTo>
                    <a:pt x="1371600" y="0"/>
                  </a:moveTo>
                  <a:lnTo>
                    <a:pt x="0" y="0"/>
                  </a:lnTo>
                  <a:lnTo>
                    <a:pt x="0" y="466725"/>
                  </a:lnTo>
                  <a:lnTo>
                    <a:pt x="1371600" y="466725"/>
                  </a:lnTo>
                  <a:lnTo>
                    <a:pt x="13716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0" name="object 40" descr=""/>
          <p:cNvSpPr txBox="1"/>
          <p:nvPr/>
        </p:nvSpPr>
        <p:spPr>
          <a:xfrm>
            <a:off x="5704204" y="6375717"/>
            <a:ext cx="791845" cy="462915"/>
          </a:xfrm>
          <a:prstGeom prst="rect">
            <a:avLst/>
          </a:prstGeom>
        </p:spPr>
        <p:txBody>
          <a:bodyPr wrap="square" lIns="0" tIns="10160" rIns="0" bIns="0" rtlCol="0" vert="horz">
            <a:spAutoFit/>
          </a:bodyPr>
          <a:lstStyle/>
          <a:p>
            <a:pPr marL="31750" marR="5080" indent="-19050">
              <a:lnSpc>
                <a:spcPct val="102800"/>
              </a:lnSpc>
              <a:spcBef>
                <a:spcPts val="80"/>
              </a:spcBef>
            </a:pPr>
            <a:r>
              <a:rPr dirty="0" sz="1400" spc="-10" b="1">
                <a:solidFill>
                  <a:srgbClr val="A6A6A6"/>
                </a:solidFill>
                <a:latin typeface="Arial"/>
                <a:cs typeface="Arial"/>
              </a:rPr>
              <a:t>Financial Analysis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41" name="object 41" descr=""/>
          <p:cNvGrpSpPr/>
          <p:nvPr/>
        </p:nvGrpSpPr>
        <p:grpSpPr>
          <a:xfrm>
            <a:off x="5427726" y="6342062"/>
            <a:ext cx="3040380" cy="468630"/>
            <a:chOff x="5427726" y="6342062"/>
            <a:chExt cx="3040380" cy="468630"/>
          </a:xfrm>
        </p:grpSpPr>
        <p:sp>
          <p:nvSpPr>
            <p:cNvPr id="42" name="object 42" descr=""/>
            <p:cNvSpPr/>
            <p:nvPr/>
          </p:nvSpPr>
          <p:spPr>
            <a:xfrm>
              <a:off x="5434076" y="6348412"/>
              <a:ext cx="1332230" cy="0"/>
            </a:xfrm>
            <a:custGeom>
              <a:avLst/>
              <a:gdLst/>
              <a:ahLst/>
              <a:cxnLst/>
              <a:rect l="l" t="t" r="r" b="b"/>
              <a:pathLst>
                <a:path w="1332229" h="0">
                  <a:moveTo>
                    <a:pt x="0" y="0"/>
                  </a:moveTo>
                  <a:lnTo>
                    <a:pt x="1331976" y="0"/>
                  </a:lnTo>
                </a:path>
              </a:pathLst>
            </a:custGeom>
            <a:ln w="127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 descr=""/>
            <p:cNvSpPr/>
            <p:nvPr/>
          </p:nvSpPr>
          <p:spPr>
            <a:xfrm>
              <a:off x="7096125" y="6343650"/>
              <a:ext cx="1371600" cy="466725"/>
            </a:xfrm>
            <a:custGeom>
              <a:avLst/>
              <a:gdLst/>
              <a:ahLst/>
              <a:cxnLst/>
              <a:rect l="l" t="t" r="r" b="b"/>
              <a:pathLst>
                <a:path w="1371600" h="466725">
                  <a:moveTo>
                    <a:pt x="1371600" y="0"/>
                  </a:moveTo>
                  <a:lnTo>
                    <a:pt x="0" y="0"/>
                  </a:lnTo>
                  <a:lnTo>
                    <a:pt x="0" y="466725"/>
                  </a:lnTo>
                  <a:lnTo>
                    <a:pt x="1371600" y="466725"/>
                  </a:lnTo>
                  <a:lnTo>
                    <a:pt x="13716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4" name="object 44" descr=""/>
          <p:cNvSpPr txBox="1"/>
          <p:nvPr/>
        </p:nvSpPr>
        <p:spPr>
          <a:xfrm>
            <a:off x="7292975" y="6375717"/>
            <a:ext cx="996315" cy="462915"/>
          </a:xfrm>
          <a:prstGeom prst="rect">
            <a:avLst/>
          </a:prstGeom>
        </p:spPr>
        <p:txBody>
          <a:bodyPr wrap="square" lIns="0" tIns="10160" rIns="0" bIns="0" rtlCol="0" vert="horz">
            <a:spAutoFit/>
          </a:bodyPr>
          <a:lstStyle/>
          <a:p>
            <a:pPr marL="61594" marR="5080" indent="-49530">
              <a:lnSpc>
                <a:spcPct val="102800"/>
              </a:lnSpc>
              <a:spcBef>
                <a:spcPts val="80"/>
              </a:spcBef>
            </a:pPr>
            <a:r>
              <a:rPr dirty="0" sz="1400" spc="-10" b="1">
                <a:solidFill>
                  <a:srgbClr val="A6A6A6"/>
                </a:solidFill>
                <a:latin typeface="Arial"/>
                <a:cs typeface="Arial"/>
              </a:rPr>
              <a:t>Acquisition Feasibility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45" name="object 45" descr=""/>
          <p:cNvGrpSpPr/>
          <p:nvPr/>
        </p:nvGrpSpPr>
        <p:grpSpPr>
          <a:xfrm>
            <a:off x="7113651" y="6342062"/>
            <a:ext cx="3040380" cy="468630"/>
            <a:chOff x="7113651" y="6342062"/>
            <a:chExt cx="3040380" cy="468630"/>
          </a:xfrm>
        </p:grpSpPr>
        <p:sp>
          <p:nvSpPr>
            <p:cNvPr id="46" name="object 46" descr=""/>
            <p:cNvSpPr/>
            <p:nvPr/>
          </p:nvSpPr>
          <p:spPr>
            <a:xfrm>
              <a:off x="7120001" y="6348412"/>
              <a:ext cx="1332230" cy="0"/>
            </a:xfrm>
            <a:custGeom>
              <a:avLst/>
              <a:gdLst/>
              <a:ahLst/>
              <a:cxnLst/>
              <a:rect l="l" t="t" r="r" b="b"/>
              <a:pathLst>
                <a:path w="1332229" h="0">
                  <a:moveTo>
                    <a:pt x="0" y="0"/>
                  </a:moveTo>
                  <a:lnTo>
                    <a:pt x="1331976" y="0"/>
                  </a:lnTo>
                </a:path>
              </a:pathLst>
            </a:custGeom>
            <a:ln w="127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 descr=""/>
            <p:cNvSpPr/>
            <p:nvPr/>
          </p:nvSpPr>
          <p:spPr>
            <a:xfrm>
              <a:off x="8782050" y="6343650"/>
              <a:ext cx="1371600" cy="466725"/>
            </a:xfrm>
            <a:custGeom>
              <a:avLst/>
              <a:gdLst/>
              <a:ahLst/>
              <a:cxnLst/>
              <a:rect l="l" t="t" r="r" b="b"/>
              <a:pathLst>
                <a:path w="1371600" h="466725">
                  <a:moveTo>
                    <a:pt x="1371600" y="0"/>
                  </a:moveTo>
                  <a:lnTo>
                    <a:pt x="0" y="0"/>
                  </a:lnTo>
                  <a:lnTo>
                    <a:pt x="0" y="466725"/>
                  </a:lnTo>
                  <a:lnTo>
                    <a:pt x="1371600" y="466725"/>
                  </a:lnTo>
                  <a:lnTo>
                    <a:pt x="13716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8" name="object 48" descr=""/>
          <p:cNvSpPr txBox="1"/>
          <p:nvPr/>
        </p:nvSpPr>
        <p:spPr>
          <a:xfrm>
            <a:off x="9004300" y="6375717"/>
            <a:ext cx="944880" cy="462915"/>
          </a:xfrm>
          <a:prstGeom prst="rect">
            <a:avLst/>
          </a:prstGeom>
        </p:spPr>
        <p:txBody>
          <a:bodyPr wrap="square" lIns="0" tIns="10160" rIns="0" bIns="0" rtlCol="0" vert="horz">
            <a:spAutoFit/>
          </a:bodyPr>
          <a:lstStyle/>
          <a:p>
            <a:pPr marL="116839" marR="5080" indent="-104139">
              <a:lnSpc>
                <a:spcPct val="102800"/>
              </a:lnSpc>
              <a:spcBef>
                <a:spcPts val="80"/>
              </a:spcBef>
            </a:pPr>
            <a:r>
              <a:rPr dirty="0" sz="1400" spc="-10" b="1">
                <a:solidFill>
                  <a:srgbClr val="A6A6A6"/>
                </a:solidFill>
                <a:latin typeface="Arial"/>
                <a:cs typeface="Arial"/>
              </a:rPr>
              <a:t>Alternative Solution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49" name="object 49" descr=""/>
          <p:cNvGrpSpPr/>
          <p:nvPr/>
        </p:nvGrpSpPr>
        <p:grpSpPr>
          <a:xfrm>
            <a:off x="8799576" y="6342062"/>
            <a:ext cx="3040380" cy="468630"/>
            <a:chOff x="8799576" y="6342062"/>
            <a:chExt cx="3040380" cy="468630"/>
          </a:xfrm>
        </p:grpSpPr>
        <p:sp>
          <p:nvSpPr>
            <p:cNvPr id="50" name="object 50" descr=""/>
            <p:cNvSpPr/>
            <p:nvPr/>
          </p:nvSpPr>
          <p:spPr>
            <a:xfrm>
              <a:off x="8805926" y="6348412"/>
              <a:ext cx="1332230" cy="0"/>
            </a:xfrm>
            <a:custGeom>
              <a:avLst/>
              <a:gdLst/>
              <a:ahLst/>
              <a:cxnLst/>
              <a:rect l="l" t="t" r="r" b="b"/>
              <a:pathLst>
                <a:path w="1332229" h="0">
                  <a:moveTo>
                    <a:pt x="0" y="0"/>
                  </a:moveTo>
                  <a:lnTo>
                    <a:pt x="1331976" y="0"/>
                  </a:lnTo>
                </a:path>
              </a:pathLst>
            </a:custGeom>
            <a:ln w="127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 descr=""/>
            <p:cNvSpPr/>
            <p:nvPr/>
          </p:nvSpPr>
          <p:spPr>
            <a:xfrm>
              <a:off x="10467975" y="6343650"/>
              <a:ext cx="1371600" cy="466725"/>
            </a:xfrm>
            <a:custGeom>
              <a:avLst/>
              <a:gdLst/>
              <a:ahLst/>
              <a:cxnLst/>
              <a:rect l="l" t="t" r="r" b="b"/>
              <a:pathLst>
                <a:path w="1371600" h="466725">
                  <a:moveTo>
                    <a:pt x="1371600" y="0"/>
                  </a:moveTo>
                  <a:lnTo>
                    <a:pt x="0" y="0"/>
                  </a:lnTo>
                  <a:lnTo>
                    <a:pt x="0" y="466725"/>
                  </a:lnTo>
                  <a:lnTo>
                    <a:pt x="1371600" y="466725"/>
                  </a:lnTo>
                  <a:lnTo>
                    <a:pt x="13716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2" name="object 52" descr=""/>
          <p:cNvSpPr txBox="1"/>
          <p:nvPr/>
        </p:nvSpPr>
        <p:spPr>
          <a:xfrm>
            <a:off x="10667618" y="6375717"/>
            <a:ext cx="993140" cy="24320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400" spc="-10" b="1">
                <a:solidFill>
                  <a:srgbClr val="A6A6A6"/>
                </a:solidFill>
                <a:latin typeface="Arial"/>
                <a:cs typeface="Arial"/>
              </a:rPr>
              <a:t>Conclusion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53" name="object 53" descr=""/>
          <p:cNvGrpSpPr/>
          <p:nvPr/>
        </p:nvGrpSpPr>
        <p:grpSpPr>
          <a:xfrm>
            <a:off x="2036826" y="6342062"/>
            <a:ext cx="9793605" cy="479425"/>
            <a:chOff x="2036826" y="6342062"/>
            <a:chExt cx="9793605" cy="479425"/>
          </a:xfrm>
        </p:grpSpPr>
        <p:sp>
          <p:nvSpPr>
            <p:cNvPr id="54" name="object 54" descr=""/>
            <p:cNvSpPr/>
            <p:nvPr/>
          </p:nvSpPr>
          <p:spPr>
            <a:xfrm>
              <a:off x="10491851" y="6348412"/>
              <a:ext cx="1332230" cy="0"/>
            </a:xfrm>
            <a:custGeom>
              <a:avLst/>
              <a:gdLst/>
              <a:ahLst/>
              <a:cxnLst/>
              <a:rect l="l" t="t" r="r" b="b"/>
              <a:pathLst>
                <a:path w="1332229" h="0">
                  <a:moveTo>
                    <a:pt x="0" y="0"/>
                  </a:moveTo>
                  <a:lnTo>
                    <a:pt x="1331976" y="0"/>
                  </a:lnTo>
                </a:path>
              </a:pathLst>
            </a:custGeom>
            <a:ln w="127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5" descr=""/>
            <p:cNvSpPr/>
            <p:nvPr/>
          </p:nvSpPr>
          <p:spPr>
            <a:xfrm>
              <a:off x="2043176" y="6348412"/>
              <a:ext cx="1371600" cy="466725"/>
            </a:xfrm>
            <a:custGeom>
              <a:avLst/>
              <a:gdLst/>
              <a:ahLst/>
              <a:cxnLst/>
              <a:rect l="l" t="t" r="r" b="b"/>
              <a:pathLst>
                <a:path w="1371600" h="466725">
                  <a:moveTo>
                    <a:pt x="1371600" y="0"/>
                  </a:moveTo>
                  <a:lnTo>
                    <a:pt x="0" y="0"/>
                  </a:lnTo>
                  <a:lnTo>
                    <a:pt x="0" y="466725"/>
                  </a:lnTo>
                  <a:lnTo>
                    <a:pt x="1371600" y="466725"/>
                  </a:lnTo>
                  <a:lnTo>
                    <a:pt x="13716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6" name="object 56" descr=""/>
            <p:cNvSpPr/>
            <p:nvPr/>
          </p:nvSpPr>
          <p:spPr>
            <a:xfrm>
              <a:off x="2043176" y="6348412"/>
              <a:ext cx="1371600" cy="466725"/>
            </a:xfrm>
            <a:custGeom>
              <a:avLst/>
              <a:gdLst/>
              <a:ahLst/>
              <a:cxnLst/>
              <a:rect l="l" t="t" r="r" b="b"/>
              <a:pathLst>
                <a:path w="1371600" h="466725">
                  <a:moveTo>
                    <a:pt x="0" y="466725"/>
                  </a:moveTo>
                  <a:lnTo>
                    <a:pt x="1371600" y="466725"/>
                  </a:lnTo>
                  <a:lnTo>
                    <a:pt x="1371600" y="0"/>
                  </a:lnTo>
                  <a:lnTo>
                    <a:pt x="0" y="0"/>
                  </a:lnTo>
                  <a:lnTo>
                    <a:pt x="0" y="466725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7" name="object 57" descr=""/>
          <p:cNvSpPr txBox="1"/>
          <p:nvPr/>
        </p:nvSpPr>
        <p:spPr>
          <a:xfrm>
            <a:off x="2318766" y="6375717"/>
            <a:ext cx="814069" cy="462915"/>
          </a:xfrm>
          <a:prstGeom prst="rect">
            <a:avLst/>
          </a:prstGeom>
        </p:spPr>
        <p:txBody>
          <a:bodyPr wrap="square" lIns="0" tIns="10160" rIns="0" bIns="0" rtlCol="0" vert="horz">
            <a:spAutoFit/>
          </a:bodyPr>
          <a:lstStyle/>
          <a:p>
            <a:pPr marL="12700" marR="5080" indent="45085">
              <a:lnSpc>
                <a:spcPct val="102800"/>
              </a:lnSpc>
              <a:spcBef>
                <a:spcPts val="80"/>
              </a:spcBef>
            </a:pPr>
            <a:r>
              <a:rPr dirty="0" sz="1400" spc="-10" b="1">
                <a:solidFill>
                  <a:srgbClr val="A6A6A6"/>
                </a:solidFill>
                <a:latin typeface="Arial"/>
                <a:cs typeface="Arial"/>
              </a:rPr>
              <a:t>Industry Overview</a:t>
            </a:r>
            <a:endParaRPr sz="1400">
              <a:latin typeface="Arial"/>
              <a:cs typeface="Arial"/>
            </a:endParaRPr>
          </a:p>
        </p:txBody>
      </p:sp>
      <p:sp>
        <p:nvSpPr>
          <p:cNvPr id="58" name="object 58" descr=""/>
          <p:cNvSpPr/>
          <p:nvPr/>
        </p:nvSpPr>
        <p:spPr>
          <a:xfrm>
            <a:off x="2062226" y="6348412"/>
            <a:ext cx="1332230" cy="0"/>
          </a:xfrm>
          <a:custGeom>
            <a:avLst/>
            <a:gdLst/>
            <a:ahLst/>
            <a:cxnLst/>
            <a:rect l="l" t="t" r="r" b="b"/>
            <a:pathLst>
              <a:path w="1332229" h="0">
                <a:moveTo>
                  <a:pt x="0" y="0"/>
                </a:moveTo>
                <a:lnTo>
                  <a:pt x="1331976" y="0"/>
                </a:lnTo>
              </a:path>
            </a:pathLst>
          </a:custGeom>
          <a:ln w="12700">
            <a:solidFill>
              <a:srgbClr val="A6A6A6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6534150"/>
            <a:ext cx="14604" cy="323850"/>
          </a:xfrm>
          <a:custGeom>
            <a:avLst/>
            <a:gdLst/>
            <a:ahLst/>
            <a:cxnLst/>
            <a:rect l="l" t="t" r="r" b="b"/>
            <a:pathLst>
              <a:path w="14604" h="323850">
                <a:moveTo>
                  <a:pt x="0" y="323850"/>
                </a:moveTo>
                <a:lnTo>
                  <a:pt x="14287" y="323850"/>
                </a:lnTo>
                <a:lnTo>
                  <a:pt x="14287" y="0"/>
                </a:lnTo>
                <a:lnTo>
                  <a:pt x="0" y="0"/>
                </a:lnTo>
                <a:lnTo>
                  <a:pt x="0" y="32385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1540180" y="1165288"/>
            <a:ext cx="9338945" cy="4899025"/>
            <a:chOff x="1540180" y="1165288"/>
            <a:chExt cx="9338945" cy="4899025"/>
          </a:xfrm>
        </p:grpSpPr>
        <p:sp>
          <p:nvSpPr>
            <p:cNvPr id="4" name="object 4" descr=""/>
            <p:cNvSpPr/>
            <p:nvPr/>
          </p:nvSpPr>
          <p:spPr>
            <a:xfrm>
              <a:off x="7034275" y="4662550"/>
              <a:ext cx="190500" cy="387985"/>
            </a:xfrm>
            <a:custGeom>
              <a:avLst/>
              <a:gdLst/>
              <a:ahLst/>
              <a:cxnLst/>
              <a:rect l="l" t="t" r="r" b="b"/>
              <a:pathLst>
                <a:path w="190500" h="387985">
                  <a:moveTo>
                    <a:pt x="31750" y="111506"/>
                  </a:moveTo>
                  <a:lnTo>
                    <a:pt x="31750" y="117093"/>
                  </a:lnTo>
                  <a:lnTo>
                    <a:pt x="28582" y="125475"/>
                  </a:lnTo>
                  <a:lnTo>
                    <a:pt x="24249" y="142239"/>
                  </a:lnTo>
                  <a:lnTo>
                    <a:pt x="21081" y="150622"/>
                  </a:lnTo>
                  <a:lnTo>
                    <a:pt x="21867" y="173247"/>
                  </a:lnTo>
                  <a:lnTo>
                    <a:pt x="27082" y="197993"/>
                  </a:lnTo>
                  <a:lnTo>
                    <a:pt x="29297" y="222738"/>
                  </a:lnTo>
                  <a:lnTo>
                    <a:pt x="21081" y="245363"/>
                  </a:lnTo>
                  <a:lnTo>
                    <a:pt x="16323" y="253833"/>
                  </a:lnTo>
                  <a:lnTo>
                    <a:pt x="10541" y="262826"/>
                  </a:lnTo>
                  <a:lnTo>
                    <a:pt x="4758" y="272867"/>
                  </a:lnTo>
                  <a:lnTo>
                    <a:pt x="0" y="284480"/>
                  </a:lnTo>
                  <a:lnTo>
                    <a:pt x="0" y="306831"/>
                  </a:lnTo>
                  <a:lnTo>
                    <a:pt x="4593" y="311090"/>
                  </a:lnTo>
                  <a:lnTo>
                    <a:pt x="9223" y="315848"/>
                  </a:lnTo>
                  <a:lnTo>
                    <a:pt x="11876" y="321655"/>
                  </a:lnTo>
                  <a:lnTo>
                    <a:pt x="10541" y="329056"/>
                  </a:lnTo>
                  <a:lnTo>
                    <a:pt x="8538" y="342415"/>
                  </a:lnTo>
                  <a:lnTo>
                    <a:pt x="26416" y="379349"/>
                  </a:lnTo>
                  <a:lnTo>
                    <a:pt x="51546" y="387731"/>
                  </a:lnTo>
                  <a:lnTo>
                    <a:pt x="66581" y="385635"/>
                  </a:lnTo>
                  <a:lnTo>
                    <a:pt x="84581" y="379349"/>
                  </a:lnTo>
                  <a:lnTo>
                    <a:pt x="100907" y="362866"/>
                  </a:lnTo>
                  <a:lnTo>
                    <a:pt x="111744" y="335407"/>
                  </a:lnTo>
                  <a:lnTo>
                    <a:pt x="119604" y="304803"/>
                  </a:lnTo>
                  <a:lnTo>
                    <a:pt x="127000" y="278892"/>
                  </a:lnTo>
                  <a:lnTo>
                    <a:pt x="135739" y="250447"/>
                  </a:lnTo>
                  <a:lnTo>
                    <a:pt x="155217" y="195703"/>
                  </a:lnTo>
                  <a:lnTo>
                    <a:pt x="163956" y="167259"/>
                  </a:lnTo>
                  <a:lnTo>
                    <a:pt x="164040" y="158077"/>
                  </a:lnTo>
                  <a:lnTo>
                    <a:pt x="164623" y="147812"/>
                  </a:lnTo>
                  <a:lnTo>
                    <a:pt x="166207" y="137523"/>
                  </a:lnTo>
                  <a:lnTo>
                    <a:pt x="169291" y="128269"/>
                  </a:lnTo>
                  <a:lnTo>
                    <a:pt x="170955" y="118508"/>
                  </a:lnTo>
                  <a:lnTo>
                    <a:pt x="170920" y="117093"/>
                  </a:lnTo>
                  <a:lnTo>
                    <a:pt x="36956" y="117093"/>
                  </a:lnTo>
                  <a:lnTo>
                    <a:pt x="31750" y="111506"/>
                  </a:lnTo>
                  <a:close/>
                </a:path>
                <a:path w="190500" h="387985">
                  <a:moveTo>
                    <a:pt x="68706" y="100330"/>
                  </a:moveTo>
                  <a:lnTo>
                    <a:pt x="68706" y="105918"/>
                  </a:lnTo>
                  <a:lnTo>
                    <a:pt x="61614" y="109235"/>
                  </a:lnTo>
                  <a:lnTo>
                    <a:pt x="49383" y="113776"/>
                  </a:lnTo>
                  <a:lnTo>
                    <a:pt x="42291" y="117093"/>
                  </a:lnTo>
                  <a:lnTo>
                    <a:pt x="170920" y="117093"/>
                  </a:lnTo>
                  <a:lnTo>
                    <a:pt x="170837" y="113776"/>
                  </a:lnTo>
                  <a:lnTo>
                    <a:pt x="170781" y="111506"/>
                  </a:lnTo>
                  <a:lnTo>
                    <a:pt x="79375" y="111506"/>
                  </a:lnTo>
                  <a:lnTo>
                    <a:pt x="68706" y="100330"/>
                  </a:lnTo>
                  <a:close/>
                </a:path>
                <a:path w="190500" h="387985">
                  <a:moveTo>
                    <a:pt x="127000" y="44576"/>
                  </a:moveTo>
                  <a:lnTo>
                    <a:pt x="121666" y="44576"/>
                  </a:lnTo>
                  <a:lnTo>
                    <a:pt x="127000" y="50165"/>
                  </a:lnTo>
                  <a:lnTo>
                    <a:pt x="121666" y="55753"/>
                  </a:lnTo>
                  <a:lnTo>
                    <a:pt x="121666" y="61341"/>
                  </a:lnTo>
                  <a:lnTo>
                    <a:pt x="116331" y="61341"/>
                  </a:lnTo>
                  <a:lnTo>
                    <a:pt x="116331" y="66929"/>
                  </a:lnTo>
                  <a:lnTo>
                    <a:pt x="121666" y="72517"/>
                  </a:lnTo>
                  <a:lnTo>
                    <a:pt x="121666" y="78105"/>
                  </a:lnTo>
                  <a:lnTo>
                    <a:pt x="105791" y="78105"/>
                  </a:lnTo>
                  <a:lnTo>
                    <a:pt x="105791" y="83566"/>
                  </a:lnTo>
                  <a:lnTo>
                    <a:pt x="100456" y="89154"/>
                  </a:lnTo>
                  <a:lnTo>
                    <a:pt x="95250" y="94742"/>
                  </a:lnTo>
                  <a:lnTo>
                    <a:pt x="89916" y="94742"/>
                  </a:lnTo>
                  <a:lnTo>
                    <a:pt x="79375" y="100330"/>
                  </a:lnTo>
                  <a:lnTo>
                    <a:pt x="74041" y="100330"/>
                  </a:lnTo>
                  <a:lnTo>
                    <a:pt x="84581" y="105918"/>
                  </a:lnTo>
                  <a:lnTo>
                    <a:pt x="79375" y="105918"/>
                  </a:lnTo>
                  <a:lnTo>
                    <a:pt x="79375" y="111506"/>
                  </a:lnTo>
                  <a:lnTo>
                    <a:pt x="170781" y="111506"/>
                  </a:lnTo>
                  <a:lnTo>
                    <a:pt x="170724" y="109235"/>
                  </a:lnTo>
                  <a:lnTo>
                    <a:pt x="170608" y="104568"/>
                  </a:lnTo>
                  <a:lnTo>
                    <a:pt x="172237" y="96891"/>
                  </a:lnTo>
                  <a:lnTo>
                    <a:pt x="188448" y="96891"/>
                  </a:lnTo>
                  <a:lnTo>
                    <a:pt x="190500" y="94742"/>
                  </a:lnTo>
                  <a:lnTo>
                    <a:pt x="189666" y="86379"/>
                  </a:lnTo>
                  <a:lnTo>
                    <a:pt x="185999" y="69703"/>
                  </a:lnTo>
                  <a:lnTo>
                    <a:pt x="185166" y="61341"/>
                  </a:lnTo>
                  <a:lnTo>
                    <a:pt x="181101" y="50339"/>
                  </a:lnTo>
                  <a:lnTo>
                    <a:pt x="181045" y="50165"/>
                  </a:lnTo>
                  <a:lnTo>
                    <a:pt x="132206" y="50165"/>
                  </a:lnTo>
                  <a:lnTo>
                    <a:pt x="127000" y="44576"/>
                  </a:lnTo>
                  <a:close/>
                </a:path>
                <a:path w="190500" h="387985">
                  <a:moveTo>
                    <a:pt x="188448" y="96891"/>
                  </a:moveTo>
                  <a:lnTo>
                    <a:pt x="172237" y="96891"/>
                  </a:lnTo>
                  <a:lnTo>
                    <a:pt x="179831" y="105918"/>
                  </a:lnTo>
                  <a:lnTo>
                    <a:pt x="185166" y="111506"/>
                  </a:lnTo>
                  <a:lnTo>
                    <a:pt x="185166" y="100330"/>
                  </a:lnTo>
                  <a:lnTo>
                    <a:pt x="188448" y="96891"/>
                  </a:lnTo>
                  <a:close/>
                </a:path>
                <a:path w="190500" h="387985">
                  <a:moveTo>
                    <a:pt x="116331" y="72517"/>
                  </a:moveTo>
                  <a:lnTo>
                    <a:pt x="111125" y="78105"/>
                  </a:lnTo>
                  <a:lnTo>
                    <a:pt x="121666" y="78105"/>
                  </a:lnTo>
                  <a:lnTo>
                    <a:pt x="116331" y="72517"/>
                  </a:lnTo>
                  <a:close/>
                </a:path>
                <a:path w="190500" h="387985">
                  <a:moveTo>
                    <a:pt x="158750" y="0"/>
                  </a:moveTo>
                  <a:lnTo>
                    <a:pt x="153416" y="0"/>
                  </a:lnTo>
                  <a:lnTo>
                    <a:pt x="153416" y="5461"/>
                  </a:lnTo>
                  <a:lnTo>
                    <a:pt x="148081" y="11049"/>
                  </a:lnTo>
                  <a:lnTo>
                    <a:pt x="148081" y="16637"/>
                  </a:lnTo>
                  <a:lnTo>
                    <a:pt x="144988" y="24145"/>
                  </a:lnTo>
                  <a:lnTo>
                    <a:pt x="140706" y="37068"/>
                  </a:lnTo>
                  <a:lnTo>
                    <a:pt x="137541" y="44576"/>
                  </a:lnTo>
                  <a:lnTo>
                    <a:pt x="132206" y="50165"/>
                  </a:lnTo>
                  <a:lnTo>
                    <a:pt x="181045" y="50165"/>
                  </a:lnTo>
                  <a:lnTo>
                    <a:pt x="176561" y="36194"/>
                  </a:lnTo>
                  <a:lnTo>
                    <a:pt x="171021" y="22050"/>
                  </a:lnTo>
                  <a:lnTo>
                    <a:pt x="163956" y="11049"/>
                  </a:lnTo>
                  <a:lnTo>
                    <a:pt x="158750" y="5461"/>
                  </a:lnTo>
                  <a:lnTo>
                    <a:pt x="161323" y="5461"/>
                  </a:lnTo>
                  <a:lnTo>
                    <a:pt x="158750" y="0"/>
                  </a:lnTo>
                  <a:close/>
                </a:path>
                <a:path w="190500" h="387985">
                  <a:moveTo>
                    <a:pt x="162180" y="7279"/>
                  </a:moveTo>
                  <a:lnTo>
                    <a:pt x="163956" y="11049"/>
                  </a:lnTo>
                  <a:lnTo>
                    <a:pt x="169291" y="11049"/>
                  </a:lnTo>
                  <a:lnTo>
                    <a:pt x="162180" y="7279"/>
                  </a:lnTo>
                  <a:close/>
                </a:path>
                <a:path w="190500" h="387985">
                  <a:moveTo>
                    <a:pt x="161323" y="5461"/>
                  </a:moveTo>
                  <a:lnTo>
                    <a:pt x="158750" y="5461"/>
                  </a:lnTo>
                  <a:lnTo>
                    <a:pt x="162180" y="7279"/>
                  </a:lnTo>
                  <a:lnTo>
                    <a:pt x="161323" y="5461"/>
                  </a:lnTo>
                  <a:close/>
                </a:path>
              </a:pathLst>
            </a:custGeom>
            <a:solidFill>
              <a:srgbClr val="EAEAEA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40180" y="1165288"/>
              <a:ext cx="9338448" cy="4898961"/>
            </a:xfrm>
            <a:prstGeom prst="rect">
              <a:avLst/>
            </a:prstGeom>
          </p:spPr>
        </p:pic>
      </p:grpSp>
      <p:sp>
        <p:nvSpPr>
          <p:cNvPr id="6" name="object 6" descr=""/>
          <p:cNvSpPr txBox="1"/>
          <p:nvPr/>
        </p:nvSpPr>
        <p:spPr>
          <a:xfrm>
            <a:off x="9434576" y="4062412"/>
            <a:ext cx="2241550" cy="1714500"/>
          </a:xfrm>
          <a:prstGeom prst="rect">
            <a:avLst/>
          </a:prstGeom>
          <a:ln w="9525">
            <a:solidFill>
              <a:srgbClr val="777777"/>
            </a:solidFill>
          </a:ln>
        </p:spPr>
        <p:txBody>
          <a:bodyPr wrap="square" lIns="0" tIns="15240" rIns="0" bIns="0" rtlCol="0" vert="horz">
            <a:spAutoFit/>
          </a:bodyPr>
          <a:lstStyle/>
          <a:p>
            <a:pPr marL="220979" indent="-168275">
              <a:lnSpc>
                <a:spcPct val="102499"/>
              </a:lnSpc>
              <a:spcBef>
                <a:spcPts val="120"/>
              </a:spcBef>
              <a:buFont typeface="Arial MT"/>
              <a:buChar char="•"/>
              <a:tabLst>
                <a:tab pos="224154" algn="l"/>
              </a:tabLst>
            </a:pPr>
            <a:r>
              <a:rPr dirty="0" sz="1100">
                <a:latin typeface="Arial MT"/>
                <a:cs typeface="Arial MT"/>
              </a:rPr>
              <a:t>Largest</a:t>
            </a:r>
            <a:r>
              <a:rPr dirty="0" sz="1100" spc="-2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battery</a:t>
            </a:r>
            <a:r>
              <a:rPr dirty="0" sz="1100" spc="25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producer</a:t>
            </a:r>
            <a:r>
              <a:rPr dirty="0" sz="1100" spc="-85">
                <a:latin typeface="Arial MT"/>
                <a:cs typeface="Arial MT"/>
              </a:rPr>
              <a:t> </a:t>
            </a:r>
            <a:r>
              <a:rPr dirty="0" sz="1100" spc="-60">
                <a:latin typeface="Arial MT"/>
                <a:cs typeface="Arial MT"/>
              </a:rPr>
              <a:t>&amp; </a:t>
            </a:r>
            <a:r>
              <a:rPr dirty="0" sz="1100" spc="-60">
                <a:latin typeface="Arial MT"/>
                <a:cs typeface="Arial MT"/>
              </a:rPr>
              <a:t>	</a:t>
            </a:r>
            <a:r>
              <a:rPr dirty="0" sz="1100">
                <a:latin typeface="Arial MT"/>
                <a:cs typeface="Arial MT"/>
              </a:rPr>
              <a:t>exporter</a:t>
            </a:r>
            <a:r>
              <a:rPr dirty="0" sz="1100" spc="-25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(~12%</a:t>
            </a:r>
            <a:r>
              <a:rPr dirty="0" sz="1100" spc="-4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exported,</a:t>
            </a:r>
            <a:r>
              <a:rPr dirty="0" sz="1100" spc="-30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2023).</a:t>
            </a:r>
            <a:endParaRPr sz="1100">
              <a:latin typeface="Arial MT"/>
              <a:cs typeface="Arial MT"/>
            </a:endParaRPr>
          </a:p>
          <a:p>
            <a:pPr marL="220979" marR="3175" indent="-168275">
              <a:lnSpc>
                <a:spcPts val="1280"/>
              </a:lnSpc>
              <a:buChar char="•"/>
              <a:tabLst>
                <a:tab pos="220979" algn="l"/>
              </a:tabLst>
            </a:pPr>
            <a:r>
              <a:rPr dirty="0" sz="1100">
                <a:latin typeface="Arial MT"/>
                <a:cs typeface="Arial MT"/>
              </a:rPr>
              <a:t>Used</a:t>
            </a:r>
            <a:r>
              <a:rPr dirty="0" sz="1100" spc="-2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&lt;40%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of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max</a:t>
            </a:r>
            <a:r>
              <a:rPr dirty="0" sz="1100" spc="-3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output,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25">
                <a:latin typeface="Arial MT"/>
                <a:cs typeface="Arial MT"/>
              </a:rPr>
              <a:t>far</a:t>
            </a:r>
            <a:endParaRPr sz="1100">
              <a:latin typeface="Arial MT"/>
              <a:cs typeface="Arial MT"/>
            </a:endParaRPr>
          </a:p>
          <a:p>
            <a:pPr marL="224154" marR="3175">
              <a:lnSpc>
                <a:spcPct val="100000"/>
              </a:lnSpc>
              <a:spcBef>
                <a:spcPts val="30"/>
              </a:spcBef>
            </a:pPr>
            <a:r>
              <a:rPr dirty="0" sz="1100">
                <a:latin typeface="Arial MT"/>
                <a:cs typeface="Arial MT"/>
              </a:rPr>
              <a:t>exceeding</a:t>
            </a:r>
            <a:r>
              <a:rPr dirty="0" sz="1100" spc="-6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domestic</a:t>
            </a:r>
            <a:r>
              <a:rPr dirty="0" sz="1100" spc="-10">
                <a:latin typeface="Arial MT"/>
                <a:cs typeface="Arial MT"/>
              </a:rPr>
              <a:t> demand.</a:t>
            </a:r>
            <a:endParaRPr sz="1100">
              <a:latin typeface="Arial MT"/>
              <a:cs typeface="Arial MT"/>
            </a:endParaRPr>
          </a:p>
          <a:p>
            <a:pPr marL="220979" marR="46990" indent="-168275">
              <a:lnSpc>
                <a:spcPts val="1280"/>
              </a:lnSpc>
              <a:spcBef>
                <a:spcPts val="110"/>
              </a:spcBef>
              <a:buChar char="•"/>
              <a:tabLst>
                <a:tab pos="224154" algn="l"/>
              </a:tabLst>
            </a:pPr>
            <a:r>
              <a:rPr dirty="0" sz="1100">
                <a:latin typeface="Arial MT"/>
                <a:cs typeface="Arial MT"/>
              </a:rPr>
              <a:t>Cathode</a:t>
            </a:r>
            <a:r>
              <a:rPr dirty="0" sz="1100" spc="4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&amp;</a:t>
            </a:r>
            <a:r>
              <a:rPr dirty="0" sz="1100" spc="-8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anode</a:t>
            </a:r>
            <a:r>
              <a:rPr dirty="0" sz="1100" spc="-3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capacity</a:t>
            </a:r>
            <a:r>
              <a:rPr dirty="0" sz="1100" spc="-4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=</a:t>
            </a:r>
            <a:r>
              <a:rPr dirty="0" sz="1100" spc="15">
                <a:latin typeface="Arial MT"/>
                <a:cs typeface="Arial MT"/>
              </a:rPr>
              <a:t> </a:t>
            </a:r>
            <a:r>
              <a:rPr dirty="0" sz="1100" spc="-25">
                <a:latin typeface="Arial MT"/>
                <a:cs typeface="Arial MT"/>
              </a:rPr>
              <a:t>9× </a:t>
            </a:r>
            <a:r>
              <a:rPr dirty="0" sz="1100" spc="-25">
                <a:latin typeface="Arial MT"/>
                <a:cs typeface="Arial MT"/>
              </a:rPr>
              <a:t>	</a:t>
            </a:r>
            <a:r>
              <a:rPr dirty="0" sz="1100">
                <a:latin typeface="Arial MT"/>
                <a:cs typeface="Arial MT"/>
              </a:rPr>
              <a:t>global</a:t>
            </a:r>
            <a:r>
              <a:rPr dirty="0" sz="1100" spc="-4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EV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demand</a:t>
            </a:r>
            <a:r>
              <a:rPr dirty="0" sz="1100" spc="-45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(2023).</a:t>
            </a:r>
            <a:endParaRPr sz="1100">
              <a:latin typeface="Arial MT"/>
              <a:cs typeface="Arial MT"/>
            </a:endParaRPr>
          </a:p>
          <a:p>
            <a:pPr marL="220979" marR="403225" indent="-168275">
              <a:lnSpc>
                <a:spcPts val="1280"/>
              </a:lnSpc>
              <a:spcBef>
                <a:spcPts val="70"/>
              </a:spcBef>
              <a:buChar char="•"/>
              <a:tabLst>
                <a:tab pos="224154" algn="l"/>
              </a:tabLst>
            </a:pPr>
            <a:r>
              <a:rPr dirty="0" sz="1100">
                <a:latin typeface="Arial MT"/>
                <a:cs typeface="Arial MT"/>
              </a:rPr>
              <a:t>90%</a:t>
            </a:r>
            <a:r>
              <a:rPr dirty="0" sz="1100" spc="-3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cathode,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97%</a:t>
            </a:r>
            <a:r>
              <a:rPr dirty="0" sz="1100" spc="-30">
                <a:latin typeface="Arial MT"/>
                <a:cs typeface="Arial MT"/>
              </a:rPr>
              <a:t> </a:t>
            </a:r>
            <a:r>
              <a:rPr dirty="0" sz="1100" spc="-20">
                <a:latin typeface="Arial MT"/>
                <a:cs typeface="Arial MT"/>
              </a:rPr>
              <a:t>anode </a:t>
            </a:r>
            <a:r>
              <a:rPr dirty="0" sz="1100" spc="-20">
                <a:latin typeface="Arial MT"/>
                <a:cs typeface="Arial MT"/>
              </a:rPr>
              <a:t>	</a:t>
            </a:r>
            <a:r>
              <a:rPr dirty="0" sz="1100">
                <a:latin typeface="Arial MT"/>
                <a:cs typeface="Arial MT"/>
              </a:rPr>
              <a:t>material</a:t>
            </a:r>
            <a:r>
              <a:rPr dirty="0" sz="1100" spc="-65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capacity.</a:t>
            </a:r>
            <a:endParaRPr sz="1100">
              <a:latin typeface="Arial MT"/>
              <a:cs typeface="Arial MT"/>
            </a:endParaRPr>
          </a:p>
          <a:p>
            <a:pPr marL="220979" marR="10795" indent="-168275">
              <a:lnSpc>
                <a:spcPts val="1350"/>
              </a:lnSpc>
              <a:spcBef>
                <a:spcPts val="10"/>
              </a:spcBef>
              <a:buChar char="•"/>
              <a:tabLst>
                <a:tab pos="224154" algn="l"/>
              </a:tabLst>
            </a:pPr>
            <a:r>
              <a:rPr dirty="0" sz="1100">
                <a:latin typeface="Arial MT"/>
                <a:cs typeface="Arial MT"/>
              </a:rPr>
              <a:t>~100%</a:t>
            </a:r>
            <a:r>
              <a:rPr dirty="0" sz="1100" spc="-3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LFP,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&gt;75%</a:t>
            </a:r>
            <a:r>
              <a:rPr dirty="0" sz="1100" spc="-3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NMC</a:t>
            </a:r>
            <a:r>
              <a:rPr dirty="0" sz="1100" spc="-65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battery 	production.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10339451" y="2528951"/>
            <a:ext cx="1704975" cy="885825"/>
          </a:xfrm>
          <a:prstGeom prst="rect">
            <a:avLst/>
          </a:prstGeom>
          <a:ln w="9525">
            <a:solidFill>
              <a:srgbClr val="777777"/>
            </a:solidFill>
          </a:ln>
        </p:spPr>
        <p:txBody>
          <a:bodyPr wrap="square" lIns="0" tIns="17145" rIns="0" bIns="0" rtlCol="0" vert="horz">
            <a:spAutoFit/>
          </a:bodyPr>
          <a:lstStyle/>
          <a:p>
            <a:pPr marL="219710" marR="88900" indent="-168275">
              <a:lnSpc>
                <a:spcPct val="102400"/>
              </a:lnSpc>
              <a:spcBef>
                <a:spcPts val="135"/>
              </a:spcBef>
              <a:buChar char="•"/>
              <a:tabLst>
                <a:tab pos="222885" algn="l"/>
              </a:tabLst>
            </a:pPr>
            <a:r>
              <a:rPr dirty="0" sz="1100">
                <a:latin typeface="Arial MT"/>
                <a:cs typeface="Arial MT"/>
              </a:rPr>
              <a:t>12%</a:t>
            </a:r>
            <a:r>
              <a:rPr dirty="0" sz="1100" spc="-2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of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global</a:t>
            </a:r>
            <a:r>
              <a:rPr dirty="0" sz="1100" spc="-25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cathode </a:t>
            </a:r>
            <a:r>
              <a:rPr dirty="0" sz="1100" spc="-10">
                <a:latin typeface="Arial MT"/>
                <a:cs typeface="Arial MT"/>
              </a:rPr>
              <a:t>	</a:t>
            </a:r>
            <a:r>
              <a:rPr dirty="0" sz="1100">
                <a:latin typeface="Arial MT"/>
                <a:cs typeface="Arial MT"/>
              </a:rPr>
              <a:t>material</a:t>
            </a:r>
            <a:r>
              <a:rPr dirty="0" sz="1100" spc="-65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capacity.</a:t>
            </a:r>
            <a:endParaRPr sz="1100">
              <a:latin typeface="Arial MT"/>
              <a:cs typeface="Arial MT"/>
            </a:endParaRPr>
          </a:p>
          <a:p>
            <a:pPr marL="219710" indent="-168275">
              <a:lnSpc>
                <a:spcPts val="1275"/>
              </a:lnSpc>
              <a:buChar char="•"/>
              <a:tabLst>
                <a:tab pos="219710" algn="l"/>
              </a:tabLst>
            </a:pPr>
            <a:r>
              <a:rPr dirty="0" sz="1100">
                <a:latin typeface="Arial MT"/>
                <a:cs typeface="Arial MT"/>
              </a:rPr>
              <a:t>Expanding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&gt;400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 spc="-25">
                <a:latin typeface="Arial MT"/>
                <a:cs typeface="Arial MT"/>
              </a:rPr>
              <a:t>GWh</a:t>
            </a:r>
            <a:endParaRPr sz="1100">
              <a:latin typeface="Arial MT"/>
              <a:cs typeface="Arial MT"/>
            </a:endParaRPr>
          </a:p>
          <a:p>
            <a:pPr marL="222885" marR="43815">
              <a:lnSpc>
                <a:spcPts val="1350"/>
              </a:lnSpc>
              <a:spcBef>
                <a:spcPts val="50"/>
              </a:spcBef>
            </a:pPr>
            <a:r>
              <a:rPr dirty="0" sz="1100">
                <a:latin typeface="Arial MT"/>
                <a:cs typeface="Arial MT"/>
              </a:rPr>
              <a:t>capacity</a:t>
            </a:r>
            <a:r>
              <a:rPr dirty="0" sz="1100" spc="-5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outside</a:t>
            </a:r>
            <a:r>
              <a:rPr dirty="0" sz="1100" spc="-40">
                <a:latin typeface="Arial MT"/>
                <a:cs typeface="Arial MT"/>
              </a:rPr>
              <a:t> </a:t>
            </a:r>
            <a:r>
              <a:rPr dirty="0" sz="1100" spc="-20">
                <a:latin typeface="Arial MT"/>
                <a:cs typeface="Arial MT"/>
              </a:rPr>
              <a:t>home </a:t>
            </a:r>
            <a:r>
              <a:rPr dirty="0" sz="1100">
                <a:latin typeface="Arial MT"/>
                <a:cs typeface="Arial MT"/>
              </a:rPr>
              <a:t>markets</a:t>
            </a:r>
            <a:r>
              <a:rPr dirty="0" sz="1100" spc="-6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(Europe,</a:t>
            </a:r>
            <a:r>
              <a:rPr dirty="0" sz="1100" spc="-45">
                <a:latin typeface="Arial MT"/>
                <a:cs typeface="Arial MT"/>
              </a:rPr>
              <a:t> </a:t>
            </a:r>
            <a:r>
              <a:rPr dirty="0" sz="1100" spc="-20">
                <a:latin typeface="Arial MT"/>
                <a:cs typeface="Arial MT"/>
              </a:rPr>
              <a:t>U.S.)</a:t>
            </a:r>
            <a:endParaRPr sz="1100">
              <a:latin typeface="Arial MT"/>
              <a:cs typeface="Arial MT"/>
            </a:endParaRPr>
          </a:p>
        </p:txBody>
      </p:sp>
      <p:grpSp>
        <p:nvGrpSpPr>
          <p:cNvPr id="8" name="object 8" descr=""/>
          <p:cNvGrpSpPr/>
          <p:nvPr/>
        </p:nvGrpSpPr>
        <p:grpSpPr>
          <a:xfrm>
            <a:off x="5095938" y="1666938"/>
            <a:ext cx="4605655" cy="1724025"/>
            <a:chOff x="5095938" y="1666938"/>
            <a:chExt cx="4605655" cy="1724025"/>
          </a:xfrm>
        </p:grpSpPr>
        <p:sp>
          <p:nvSpPr>
            <p:cNvPr id="9" name="object 9" descr=""/>
            <p:cNvSpPr/>
            <p:nvPr/>
          </p:nvSpPr>
          <p:spPr>
            <a:xfrm>
              <a:off x="6715125" y="2728722"/>
              <a:ext cx="2744470" cy="527685"/>
            </a:xfrm>
            <a:custGeom>
              <a:avLst/>
              <a:gdLst/>
              <a:ahLst/>
              <a:cxnLst/>
              <a:rect l="l" t="t" r="r" b="b"/>
              <a:pathLst>
                <a:path w="2744470" h="527685">
                  <a:moveTo>
                    <a:pt x="76688" y="28168"/>
                  </a:moveTo>
                  <a:lnTo>
                    <a:pt x="73310" y="46823"/>
                  </a:lnTo>
                  <a:lnTo>
                    <a:pt x="2740914" y="527176"/>
                  </a:lnTo>
                  <a:lnTo>
                    <a:pt x="2744343" y="508507"/>
                  </a:lnTo>
                  <a:lnTo>
                    <a:pt x="76688" y="28168"/>
                  </a:lnTo>
                  <a:close/>
                </a:path>
                <a:path w="2744470" h="527685">
                  <a:moveTo>
                    <a:pt x="81788" y="0"/>
                  </a:moveTo>
                  <a:lnTo>
                    <a:pt x="0" y="24002"/>
                  </a:lnTo>
                  <a:lnTo>
                    <a:pt x="68199" y="75056"/>
                  </a:lnTo>
                  <a:lnTo>
                    <a:pt x="73310" y="46823"/>
                  </a:lnTo>
                  <a:lnTo>
                    <a:pt x="60832" y="44576"/>
                  </a:lnTo>
                  <a:lnTo>
                    <a:pt x="64134" y="25907"/>
                  </a:lnTo>
                  <a:lnTo>
                    <a:pt x="77097" y="25907"/>
                  </a:lnTo>
                  <a:lnTo>
                    <a:pt x="81788" y="0"/>
                  </a:lnTo>
                  <a:close/>
                </a:path>
                <a:path w="2744470" h="527685">
                  <a:moveTo>
                    <a:pt x="64134" y="25907"/>
                  </a:moveTo>
                  <a:lnTo>
                    <a:pt x="60832" y="44576"/>
                  </a:lnTo>
                  <a:lnTo>
                    <a:pt x="73310" y="46823"/>
                  </a:lnTo>
                  <a:lnTo>
                    <a:pt x="76688" y="28168"/>
                  </a:lnTo>
                  <a:lnTo>
                    <a:pt x="64134" y="25907"/>
                  </a:lnTo>
                  <a:close/>
                </a:path>
                <a:path w="2744470" h="527685">
                  <a:moveTo>
                    <a:pt x="77097" y="25907"/>
                  </a:moveTo>
                  <a:lnTo>
                    <a:pt x="64134" y="25907"/>
                  </a:lnTo>
                  <a:lnTo>
                    <a:pt x="76688" y="28168"/>
                  </a:lnTo>
                  <a:lnTo>
                    <a:pt x="77097" y="2590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95938" y="1666938"/>
              <a:ext cx="4605591" cy="1723898"/>
            </a:xfrm>
            <a:prstGeom prst="rect">
              <a:avLst/>
            </a:prstGeom>
          </p:spPr>
        </p:pic>
      </p:grpSp>
      <p:sp>
        <p:nvSpPr>
          <p:cNvPr id="11" name="object 11" descr=""/>
          <p:cNvSpPr txBox="1"/>
          <p:nvPr/>
        </p:nvSpPr>
        <p:spPr>
          <a:xfrm>
            <a:off x="10334688" y="2352738"/>
            <a:ext cx="1562100" cy="180975"/>
          </a:xfrm>
          <a:prstGeom prst="rect">
            <a:avLst/>
          </a:prstGeom>
          <a:solidFill>
            <a:srgbClr val="79CEFF"/>
          </a:solidFill>
          <a:ln w="3175">
            <a:solidFill>
              <a:srgbClr val="79CEFF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78740">
              <a:lnSpc>
                <a:spcPts val="1290"/>
              </a:lnSpc>
            </a:pPr>
            <a:r>
              <a:rPr dirty="0" sz="1100" b="1">
                <a:latin typeface="Arial"/>
                <a:cs typeface="Arial"/>
              </a:rPr>
              <a:t>Japan &amp;</a:t>
            </a:r>
            <a:r>
              <a:rPr dirty="0" sz="1100" spc="-45" b="1">
                <a:latin typeface="Arial"/>
                <a:cs typeface="Arial"/>
              </a:rPr>
              <a:t> </a:t>
            </a:r>
            <a:r>
              <a:rPr dirty="0" sz="1100" b="1">
                <a:latin typeface="Arial"/>
                <a:cs typeface="Arial"/>
              </a:rPr>
              <a:t>South</a:t>
            </a:r>
            <a:r>
              <a:rPr dirty="0" sz="1100" spc="-5" b="1">
                <a:latin typeface="Arial"/>
                <a:cs typeface="Arial"/>
              </a:rPr>
              <a:t> </a:t>
            </a:r>
            <a:r>
              <a:rPr dirty="0" sz="1100" spc="-20" b="1">
                <a:latin typeface="Arial"/>
                <a:cs typeface="Arial"/>
              </a:rPr>
              <a:t>Korea</a:t>
            </a:r>
            <a:endParaRPr sz="1100">
              <a:latin typeface="Arial"/>
              <a:cs typeface="Arial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9429813" y="3876738"/>
            <a:ext cx="1343025" cy="180975"/>
          </a:xfrm>
          <a:prstGeom prst="rect">
            <a:avLst/>
          </a:prstGeom>
          <a:solidFill>
            <a:srgbClr val="EDA8A8"/>
          </a:solidFill>
          <a:ln w="3175">
            <a:solidFill>
              <a:srgbClr val="EDA8A8"/>
            </a:solidFill>
          </a:ln>
        </p:spPr>
        <p:txBody>
          <a:bodyPr wrap="square" lIns="0" tIns="635" rIns="0" bIns="0" rtlCol="0" vert="horz">
            <a:spAutoFit/>
          </a:bodyPr>
          <a:lstStyle/>
          <a:p>
            <a:pPr algn="ctr" marL="5715">
              <a:lnSpc>
                <a:spcPct val="100000"/>
              </a:lnSpc>
              <a:spcBef>
                <a:spcPts val="5"/>
              </a:spcBef>
            </a:pPr>
            <a:r>
              <a:rPr dirty="0" sz="1100" spc="-10" b="1">
                <a:latin typeface="Arial"/>
                <a:cs typeface="Arial"/>
              </a:rPr>
              <a:t>China</a:t>
            </a:r>
            <a:endParaRPr sz="1100">
              <a:latin typeface="Arial"/>
              <a:cs typeface="Arial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4493514" y="1283334"/>
            <a:ext cx="3312160" cy="3898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ts val="1430"/>
              </a:lnSpc>
              <a:spcBef>
                <a:spcPts val="100"/>
              </a:spcBef>
            </a:pPr>
            <a:r>
              <a:rPr dirty="0" sz="1200" spc="-10" b="1">
                <a:latin typeface="Arial"/>
                <a:cs typeface="Arial"/>
              </a:rPr>
              <a:t>110</a:t>
            </a:r>
            <a:r>
              <a:rPr dirty="0" sz="1200" spc="-65" b="1">
                <a:latin typeface="Arial"/>
                <a:cs typeface="Arial"/>
              </a:rPr>
              <a:t> </a:t>
            </a:r>
            <a:r>
              <a:rPr dirty="0" sz="1200" b="1">
                <a:latin typeface="Arial"/>
                <a:cs typeface="Arial"/>
              </a:rPr>
              <a:t>GWh</a:t>
            </a:r>
            <a:r>
              <a:rPr dirty="0" sz="1200" spc="-50" b="1">
                <a:latin typeface="Arial"/>
                <a:cs typeface="Arial"/>
              </a:rPr>
              <a:t> </a:t>
            </a:r>
            <a:r>
              <a:rPr dirty="0" sz="1200" b="1">
                <a:latin typeface="Arial"/>
                <a:cs typeface="Arial"/>
              </a:rPr>
              <a:t>batteries,</a:t>
            </a:r>
            <a:r>
              <a:rPr dirty="0" sz="1200" spc="-30" b="1">
                <a:latin typeface="Arial"/>
                <a:cs typeface="Arial"/>
              </a:rPr>
              <a:t> </a:t>
            </a:r>
            <a:r>
              <a:rPr dirty="0" sz="1200" b="1">
                <a:latin typeface="Arial"/>
                <a:cs typeface="Arial"/>
              </a:rPr>
              <a:t>2.5M</a:t>
            </a:r>
            <a:r>
              <a:rPr dirty="0" sz="1200" spc="-20" b="1">
                <a:latin typeface="Arial"/>
                <a:cs typeface="Arial"/>
              </a:rPr>
              <a:t> </a:t>
            </a:r>
            <a:r>
              <a:rPr dirty="0" sz="1200" b="1">
                <a:latin typeface="Arial"/>
                <a:cs typeface="Arial"/>
              </a:rPr>
              <a:t>EVs</a:t>
            </a:r>
            <a:r>
              <a:rPr dirty="0" sz="1200" spc="-65" b="1">
                <a:latin typeface="Arial"/>
                <a:cs typeface="Arial"/>
              </a:rPr>
              <a:t> </a:t>
            </a:r>
            <a:r>
              <a:rPr dirty="0" sz="1200" b="1">
                <a:latin typeface="Arial"/>
                <a:cs typeface="Arial"/>
              </a:rPr>
              <a:t>produced</a:t>
            </a:r>
            <a:r>
              <a:rPr dirty="0" sz="1200" spc="15" b="1">
                <a:latin typeface="Arial"/>
                <a:cs typeface="Arial"/>
              </a:rPr>
              <a:t> </a:t>
            </a:r>
            <a:r>
              <a:rPr dirty="0" sz="1200" spc="-10" b="1">
                <a:latin typeface="Arial"/>
                <a:cs typeface="Arial"/>
              </a:rPr>
              <a:t>(2023)</a:t>
            </a:r>
            <a:endParaRPr sz="1200">
              <a:latin typeface="Arial"/>
              <a:cs typeface="Arial"/>
            </a:endParaRPr>
          </a:p>
          <a:p>
            <a:pPr algn="ctr" marL="10795">
              <a:lnSpc>
                <a:spcPts val="1430"/>
              </a:lnSpc>
            </a:pPr>
            <a:r>
              <a:rPr dirty="0" sz="1200" b="1">
                <a:latin typeface="Arial"/>
                <a:cs typeface="Arial"/>
              </a:rPr>
              <a:t>Imports</a:t>
            </a:r>
            <a:r>
              <a:rPr dirty="0" sz="1200" spc="-45" b="1">
                <a:latin typeface="Arial"/>
                <a:cs typeface="Arial"/>
              </a:rPr>
              <a:t> </a:t>
            </a:r>
            <a:r>
              <a:rPr dirty="0" sz="1200" b="1">
                <a:latin typeface="Arial"/>
                <a:cs typeface="Arial"/>
              </a:rPr>
              <a:t>&lt;20%</a:t>
            </a:r>
            <a:r>
              <a:rPr dirty="0" sz="1200" spc="10" b="1">
                <a:latin typeface="Arial"/>
                <a:cs typeface="Arial"/>
              </a:rPr>
              <a:t> </a:t>
            </a:r>
            <a:r>
              <a:rPr dirty="0" sz="1200" b="1">
                <a:latin typeface="Arial"/>
                <a:cs typeface="Arial"/>
              </a:rPr>
              <a:t>of</a:t>
            </a:r>
            <a:r>
              <a:rPr dirty="0" sz="1200" spc="5" b="1">
                <a:latin typeface="Arial"/>
                <a:cs typeface="Arial"/>
              </a:rPr>
              <a:t> </a:t>
            </a:r>
            <a:r>
              <a:rPr dirty="0" sz="1200" spc="-10" b="1">
                <a:latin typeface="Arial"/>
                <a:cs typeface="Arial"/>
              </a:rPr>
              <a:t>battery</a:t>
            </a:r>
            <a:r>
              <a:rPr dirty="0" sz="1200" spc="-40" b="1">
                <a:latin typeface="Arial"/>
                <a:cs typeface="Arial"/>
              </a:rPr>
              <a:t> </a:t>
            </a:r>
            <a:r>
              <a:rPr dirty="0" sz="1200" spc="-20" b="1">
                <a:latin typeface="Arial"/>
                <a:cs typeface="Arial"/>
              </a:rPr>
              <a:t>needs</a:t>
            </a:r>
            <a:endParaRPr sz="1200">
              <a:latin typeface="Arial"/>
              <a:cs typeface="Arial"/>
            </a:endParaRPr>
          </a:p>
        </p:txBody>
      </p:sp>
      <p:sp>
        <p:nvSpPr>
          <p:cNvPr id="14" name="object 14" descr=""/>
          <p:cNvSpPr/>
          <p:nvPr/>
        </p:nvSpPr>
        <p:spPr>
          <a:xfrm>
            <a:off x="2681351" y="2671826"/>
            <a:ext cx="1238250" cy="1000125"/>
          </a:xfrm>
          <a:custGeom>
            <a:avLst/>
            <a:gdLst/>
            <a:ahLst/>
            <a:cxnLst/>
            <a:rect l="l" t="t" r="r" b="b"/>
            <a:pathLst>
              <a:path w="1238250" h="1000125">
                <a:moveTo>
                  <a:pt x="0" y="499999"/>
                </a:moveTo>
                <a:lnTo>
                  <a:pt x="2271" y="456845"/>
                </a:lnTo>
                <a:lnTo>
                  <a:pt x="8964" y="414713"/>
                </a:lnTo>
                <a:lnTo>
                  <a:pt x="19890" y="373752"/>
                </a:lnTo>
                <a:lnTo>
                  <a:pt x="34866" y="334113"/>
                </a:lnTo>
                <a:lnTo>
                  <a:pt x="53704" y="295945"/>
                </a:lnTo>
                <a:lnTo>
                  <a:pt x="76220" y="259399"/>
                </a:lnTo>
                <a:lnTo>
                  <a:pt x="102229" y="224623"/>
                </a:lnTo>
                <a:lnTo>
                  <a:pt x="131543" y="191768"/>
                </a:lnTo>
                <a:lnTo>
                  <a:pt x="163978" y="160983"/>
                </a:lnTo>
                <a:lnTo>
                  <a:pt x="199348" y="132420"/>
                </a:lnTo>
                <a:lnTo>
                  <a:pt x="237468" y="106226"/>
                </a:lnTo>
                <a:lnTo>
                  <a:pt x="278151" y="82553"/>
                </a:lnTo>
                <a:lnTo>
                  <a:pt x="321212" y="61551"/>
                </a:lnTo>
                <a:lnTo>
                  <a:pt x="366466" y="43368"/>
                </a:lnTo>
                <a:lnTo>
                  <a:pt x="413727" y="28155"/>
                </a:lnTo>
                <a:lnTo>
                  <a:pt x="462808" y="16062"/>
                </a:lnTo>
                <a:lnTo>
                  <a:pt x="513526" y="7238"/>
                </a:lnTo>
                <a:lnTo>
                  <a:pt x="565693" y="1834"/>
                </a:lnTo>
                <a:lnTo>
                  <a:pt x="619125" y="0"/>
                </a:lnTo>
                <a:lnTo>
                  <a:pt x="672538" y="1834"/>
                </a:lnTo>
                <a:lnTo>
                  <a:pt x="724691" y="7238"/>
                </a:lnTo>
                <a:lnTo>
                  <a:pt x="775398" y="16062"/>
                </a:lnTo>
                <a:lnTo>
                  <a:pt x="824472" y="28155"/>
                </a:lnTo>
                <a:lnTo>
                  <a:pt x="871728" y="43368"/>
                </a:lnTo>
                <a:lnTo>
                  <a:pt x="916980" y="61551"/>
                </a:lnTo>
                <a:lnTo>
                  <a:pt x="960042" y="82553"/>
                </a:lnTo>
                <a:lnTo>
                  <a:pt x="1000728" y="106226"/>
                </a:lnTo>
                <a:lnTo>
                  <a:pt x="1038851" y="132420"/>
                </a:lnTo>
                <a:lnTo>
                  <a:pt x="1074226" y="160983"/>
                </a:lnTo>
                <a:lnTo>
                  <a:pt x="1106667" y="191768"/>
                </a:lnTo>
                <a:lnTo>
                  <a:pt x="1135988" y="224623"/>
                </a:lnTo>
                <a:lnTo>
                  <a:pt x="1162003" y="259399"/>
                </a:lnTo>
                <a:lnTo>
                  <a:pt x="1184525" y="295945"/>
                </a:lnTo>
                <a:lnTo>
                  <a:pt x="1203370" y="334113"/>
                </a:lnTo>
                <a:lnTo>
                  <a:pt x="1218351" y="373752"/>
                </a:lnTo>
                <a:lnTo>
                  <a:pt x="1229282" y="414713"/>
                </a:lnTo>
                <a:lnTo>
                  <a:pt x="1235977" y="456845"/>
                </a:lnTo>
                <a:lnTo>
                  <a:pt x="1238250" y="499999"/>
                </a:lnTo>
                <a:lnTo>
                  <a:pt x="1235977" y="543153"/>
                </a:lnTo>
                <a:lnTo>
                  <a:pt x="1229282" y="585288"/>
                </a:lnTo>
                <a:lnTo>
                  <a:pt x="1218351" y="626253"/>
                </a:lnTo>
                <a:lnTo>
                  <a:pt x="1203370" y="665898"/>
                </a:lnTo>
                <a:lnTo>
                  <a:pt x="1184525" y="704073"/>
                </a:lnTo>
                <a:lnTo>
                  <a:pt x="1162003" y="740628"/>
                </a:lnTo>
                <a:lnTo>
                  <a:pt x="1135988" y="775413"/>
                </a:lnTo>
                <a:lnTo>
                  <a:pt x="1106667" y="808278"/>
                </a:lnTo>
                <a:lnTo>
                  <a:pt x="1074226" y="839072"/>
                </a:lnTo>
                <a:lnTo>
                  <a:pt x="1038851" y="867646"/>
                </a:lnTo>
                <a:lnTo>
                  <a:pt x="1000728" y="893849"/>
                </a:lnTo>
                <a:lnTo>
                  <a:pt x="960042" y="917532"/>
                </a:lnTo>
                <a:lnTo>
                  <a:pt x="916980" y="938543"/>
                </a:lnTo>
                <a:lnTo>
                  <a:pt x="871728" y="956735"/>
                </a:lnTo>
                <a:lnTo>
                  <a:pt x="824472" y="971955"/>
                </a:lnTo>
                <a:lnTo>
                  <a:pt x="775398" y="984054"/>
                </a:lnTo>
                <a:lnTo>
                  <a:pt x="724691" y="992882"/>
                </a:lnTo>
                <a:lnTo>
                  <a:pt x="672538" y="998289"/>
                </a:lnTo>
                <a:lnTo>
                  <a:pt x="619125" y="1000125"/>
                </a:lnTo>
                <a:lnTo>
                  <a:pt x="565693" y="998289"/>
                </a:lnTo>
                <a:lnTo>
                  <a:pt x="513526" y="992882"/>
                </a:lnTo>
                <a:lnTo>
                  <a:pt x="462808" y="984054"/>
                </a:lnTo>
                <a:lnTo>
                  <a:pt x="413727" y="971955"/>
                </a:lnTo>
                <a:lnTo>
                  <a:pt x="366466" y="956735"/>
                </a:lnTo>
                <a:lnTo>
                  <a:pt x="321212" y="938543"/>
                </a:lnTo>
                <a:lnTo>
                  <a:pt x="278151" y="917532"/>
                </a:lnTo>
                <a:lnTo>
                  <a:pt x="237468" y="893849"/>
                </a:lnTo>
                <a:lnTo>
                  <a:pt x="199348" y="867646"/>
                </a:lnTo>
                <a:lnTo>
                  <a:pt x="163978" y="839072"/>
                </a:lnTo>
                <a:lnTo>
                  <a:pt x="131543" y="808278"/>
                </a:lnTo>
                <a:lnTo>
                  <a:pt x="102229" y="775413"/>
                </a:lnTo>
                <a:lnTo>
                  <a:pt x="76220" y="740628"/>
                </a:lnTo>
                <a:lnTo>
                  <a:pt x="53704" y="704073"/>
                </a:lnTo>
                <a:lnTo>
                  <a:pt x="34866" y="665898"/>
                </a:lnTo>
                <a:lnTo>
                  <a:pt x="19890" y="626253"/>
                </a:lnTo>
                <a:lnTo>
                  <a:pt x="8964" y="585288"/>
                </a:lnTo>
                <a:lnTo>
                  <a:pt x="2271" y="543153"/>
                </a:lnTo>
                <a:lnTo>
                  <a:pt x="0" y="499999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 descr=""/>
          <p:cNvSpPr txBox="1"/>
          <p:nvPr/>
        </p:nvSpPr>
        <p:spPr>
          <a:xfrm>
            <a:off x="1678304" y="2284729"/>
            <a:ext cx="3245485" cy="3898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ts val="1430"/>
              </a:lnSpc>
              <a:spcBef>
                <a:spcPts val="100"/>
              </a:spcBef>
            </a:pPr>
            <a:r>
              <a:rPr dirty="0" sz="1200" b="1">
                <a:latin typeface="Arial"/>
                <a:cs typeface="Arial"/>
              </a:rPr>
              <a:t>70</a:t>
            </a:r>
            <a:r>
              <a:rPr dirty="0" sz="1200" spc="-45" b="1">
                <a:latin typeface="Arial"/>
                <a:cs typeface="Arial"/>
              </a:rPr>
              <a:t> </a:t>
            </a:r>
            <a:r>
              <a:rPr dirty="0" sz="1200" b="1">
                <a:latin typeface="Arial"/>
                <a:cs typeface="Arial"/>
              </a:rPr>
              <a:t>GWh</a:t>
            </a:r>
            <a:r>
              <a:rPr dirty="0" sz="1200" spc="-35" b="1">
                <a:latin typeface="Arial"/>
                <a:cs typeface="Arial"/>
              </a:rPr>
              <a:t> </a:t>
            </a:r>
            <a:r>
              <a:rPr dirty="0" sz="1200" b="1">
                <a:latin typeface="Arial"/>
                <a:cs typeface="Arial"/>
              </a:rPr>
              <a:t>batteries,</a:t>
            </a:r>
            <a:r>
              <a:rPr dirty="0" sz="1200" spc="-15" b="1">
                <a:latin typeface="Arial"/>
                <a:cs typeface="Arial"/>
              </a:rPr>
              <a:t> </a:t>
            </a:r>
            <a:r>
              <a:rPr dirty="0" sz="1200" b="1">
                <a:latin typeface="Arial"/>
                <a:cs typeface="Arial"/>
              </a:rPr>
              <a:t>1.2M EVs</a:t>
            </a:r>
            <a:r>
              <a:rPr dirty="0" sz="1200" spc="-45" b="1">
                <a:latin typeface="Arial"/>
                <a:cs typeface="Arial"/>
              </a:rPr>
              <a:t> </a:t>
            </a:r>
            <a:r>
              <a:rPr dirty="0" sz="1200" b="1">
                <a:latin typeface="Arial"/>
                <a:cs typeface="Arial"/>
              </a:rPr>
              <a:t>produced</a:t>
            </a:r>
            <a:r>
              <a:rPr dirty="0" sz="1200" spc="-35" b="1">
                <a:latin typeface="Arial"/>
                <a:cs typeface="Arial"/>
              </a:rPr>
              <a:t> </a:t>
            </a:r>
            <a:r>
              <a:rPr dirty="0" sz="1200" spc="-10" b="1">
                <a:latin typeface="Arial"/>
                <a:cs typeface="Arial"/>
              </a:rPr>
              <a:t>(2023)</a:t>
            </a:r>
            <a:endParaRPr sz="1200">
              <a:latin typeface="Arial"/>
              <a:cs typeface="Arial"/>
            </a:endParaRPr>
          </a:p>
          <a:p>
            <a:pPr algn="ctr" marL="1270">
              <a:lnSpc>
                <a:spcPts val="1430"/>
              </a:lnSpc>
            </a:pPr>
            <a:r>
              <a:rPr dirty="0" sz="1200" b="1">
                <a:latin typeface="Arial"/>
                <a:cs typeface="Arial"/>
              </a:rPr>
              <a:t>Imports</a:t>
            </a:r>
            <a:r>
              <a:rPr dirty="0" sz="1200" spc="-45" b="1">
                <a:latin typeface="Arial"/>
                <a:cs typeface="Arial"/>
              </a:rPr>
              <a:t> </a:t>
            </a:r>
            <a:r>
              <a:rPr dirty="0" sz="1200" b="1">
                <a:latin typeface="Arial"/>
                <a:cs typeface="Arial"/>
              </a:rPr>
              <a:t>&lt;30%</a:t>
            </a:r>
            <a:r>
              <a:rPr dirty="0" sz="1200" spc="10" b="1">
                <a:latin typeface="Arial"/>
                <a:cs typeface="Arial"/>
              </a:rPr>
              <a:t> </a:t>
            </a:r>
            <a:r>
              <a:rPr dirty="0" sz="1200" b="1">
                <a:latin typeface="Arial"/>
                <a:cs typeface="Arial"/>
              </a:rPr>
              <a:t>of</a:t>
            </a:r>
            <a:r>
              <a:rPr dirty="0" sz="1200" spc="5" b="1">
                <a:latin typeface="Arial"/>
                <a:cs typeface="Arial"/>
              </a:rPr>
              <a:t> </a:t>
            </a:r>
            <a:r>
              <a:rPr dirty="0" sz="1200" spc="-10" b="1">
                <a:latin typeface="Arial"/>
                <a:cs typeface="Arial"/>
              </a:rPr>
              <a:t>battery</a:t>
            </a:r>
            <a:r>
              <a:rPr dirty="0" sz="1200" spc="-40" b="1">
                <a:latin typeface="Arial"/>
                <a:cs typeface="Arial"/>
              </a:rPr>
              <a:t> </a:t>
            </a:r>
            <a:r>
              <a:rPr dirty="0" sz="1200" spc="-20" b="1">
                <a:latin typeface="Arial"/>
                <a:cs typeface="Arial"/>
              </a:rPr>
              <a:t>needs</a:t>
            </a:r>
            <a:endParaRPr sz="1200">
              <a:latin typeface="Arial"/>
              <a:cs typeface="Arial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4291076" y="3691001"/>
            <a:ext cx="2238375" cy="219075"/>
          </a:xfrm>
          <a:prstGeom prst="rect">
            <a:avLst/>
          </a:prstGeom>
          <a:ln w="9525">
            <a:solidFill>
              <a:srgbClr val="777777"/>
            </a:solidFill>
          </a:ln>
        </p:spPr>
        <p:txBody>
          <a:bodyPr wrap="square" lIns="0" tIns="24765" rIns="0" bIns="0" rtlCol="0" vert="horz">
            <a:spAutoFit/>
          </a:bodyPr>
          <a:lstStyle/>
          <a:p>
            <a:pPr marL="219075" indent="-168275">
              <a:lnSpc>
                <a:spcPct val="100000"/>
              </a:lnSpc>
              <a:spcBef>
                <a:spcPts val="195"/>
              </a:spcBef>
              <a:buChar char="•"/>
              <a:tabLst>
                <a:tab pos="219075" algn="l"/>
              </a:tabLst>
            </a:pPr>
            <a:r>
              <a:rPr dirty="0" sz="1100">
                <a:latin typeface="Arial MT"/>
                <a:cs typeface="Arial MT"/>
              </a:rPr>
              <a:t>Produce</a:t>
            </a:r>
            <a:r>
              <a:rPr dirty="0" sz="1100" spc="-5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~70%</a:t>
            </a:r>
            <a:r>
              <a:rPr dirty="0" sz="1100" spc="-5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of</a:t>
            </a:r>
            <a:r>
              <a:rPr dirty="0" sz="1100" spc="-3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Europe’s</a:t>
            </a:r>
            <a:r>
              <a:rPr dirty="0" sz="1100" spc="15">
                <a:latin typeface="Arial MT"/>
                <a:cs typeface="Arial MT"/>
              </a:rPr>
              <a:t> </a:t>
            </a:r>
            <a:r>
              <a:rPr dirty="0" sz="1100" spc="-25">
                <a:latin typeface="Arial MT"/>
                <a:cs typeface="Arial MT"/>
              </a:rPr>
              <a:t>EVs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4286313" y="3514788"/>
            <a:ext cx="2114550" cy="171450"/>
          </a:xfrm>
          <a:prstGeom prst="rect">
            <a:avLst/>
          </a:prstGeom>
          <a:solidFill>
            <a:srgbClr val="84BB49"/>
          </a:solidFill>
          <a:ln w="3175">
            <a:solidFill>
              <a:srgbClr val="84BB49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186055">
              <a:lnSpc>
                <a:spcPts val="1285"/>
              </a:lnSpc>
            </a:pPr>
            <a:r>
              <a:rPr dirty="0" sz="1100" b="1">
                <a:latin typeface="Arial"/>
                <a:cs typeface="Arial"/>
              </a:rPr>
              <a:t>France,</a:t>
            </a:r>
            <a:r>
              <a:rPr dirty="0" sz="1100" spc="-25" b="1">
                <a:latin typeface="Arial"/>
                <a:cs typeface="Arial"/>
              </a:rPr>
              <a:t> </a:t>
            </a:r>
            <a:r>
              <a:rPr dirty="0" sz="1100" b="1">
                <a:latin typeface="Arial"/>
                <a:cs typeface="Arial"/>
              </a:rPr>
              <a:t>Spain,</a:t>
            </a:r>
            <a:r>
              <a:rPr dirty="0" sz="1100" spc="-30" b="1">
                <a:latin typeface="Arial"/>
                <a:cs typeface="Arial"/>
              </a:rPr>
              <a:t> </a:t>
            </a:r>
            <a:r>
              <a:rPr dirty="0" sz="1100" b="1">
                <a:latin typeface="Arial"/>
                <a:cs typeface="Arial"/>
              </a:rPr>
              <a:t>&amp;</a:t>
            </a:r>
            <a:r>
              <a:rPr dirty="0" sz="1100" spc="-5" b="1">
                <a:latin typeface="Arial"/>
                <a:cs typeface="Arial"/>
              </a:rPr>
              <a:t> </a:t>
            </a:r>
            <a:r>
              <a:rPr dirty="0" sz="1100" spc="-10" b="1">
                <a:latin typeface="Arial"/>
                <a:cs typeface="Arial"/>
              </a:rPr>
              <a:t>Germany</a:t>
            </a:r>
            <a:endParaRPr sz="1100">
              <a:latin typeface="Arial"/>
              <a:cs typeface="Arial"/>
            </a:endParaRPr>
          </a:p>
        </p:txBody>
      </p:sp>
      <p:sp>
        <p:nvSpPr>
          <p:cNvPr id="18" name="object 18" descr=""/>
          <p:cNvSpPr/>
          <p:nvPr/>
        </p:nvSpPr>
        <p:spPr>
          <a:xfrm>
            <a:off x="5338826" y="3062351"/>
            <a:ext cx="650875" cy="455930"/>
          </a:xfrm>
          <a:custGeom>
            <a:avLst/>
            <a:gdLst/>
            <a:ahLst/>
            <a:cxnLst/>
            <a:rect l="l" t="t" r="r" b="b"/>
            <a:pathLst>
              <a:path w="650875" h="455929">
                <a:moveTo>
                  <a:pt x="650621" y="0"/>
                </a:moveTo>
                <a:lnTo>
                  <a:pt x="0" y="455422"/>
                </a:lnTo>
              </a:path>
            </a:pathLst>
          </a:custGeom>
          <a:ln w="9525">
            <a:solidFill>
              <a:srgbClr val="77777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 descr=""/>
          <p:cNvSpPr txBox="1"/>
          <p:nvPr/>
        </p:nvSpPr>
        <p:spPr>
          <a:xfrm>
            <a:off x="7281926" y="1938401"/>
            <a:ext cx="2524125" cy="228600"/>
          </a:xfrm>
          <a:prstGeom prst="rect">
            <a:avLst/>
          </a:prstGeom>
          <a:ln w="9525">
            <a:solidFill>
              <a:srgbClr val="777777"/>
            </a:solidFill>
          </a:ln>
        </p:spPr>
        <p:txBody>
          <a:bodyPr wrap="square" lIns="0" tIns="23495" rIns="0" bIns="0" rtlCol="0" vert="horz">
            <a:spAutoFit/>
          </a:bodyPr>
          <a:lstStyle/>
          <a:p>
            <a:pPr marL="225425" indent="-168910">
              <a:lnSpc>
                <a:spcPct val="100000"/>
              </a:lnSpc>
              <a:spcBef>
                <a:spcPts val="185"/>
              </a:spcBef>
              <a:buChar char="•"/>
              <a:tabLst>
                <a:tab pos="225425" algn="l"/>
              </a:tabLst>
            </a:pPr>
            <a:r>
              <a:rPr dirty="0" sz="1100">
                <a:latin typeface="Arial MT"/>
                <a:cs typeface="Arial MT"/>
              </a:rPr>
              <a:t>Produce</a:t>
            </a:r>
            <a:r>
              <a:rPr dirty="0" sz="1100" spc="-5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~90%</a:t>
            </a:r>
            <a:r>
              <a:rPr dirty="0" sz="1100" spc="-4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of</a:t>
            </a:r>
            <a:r>
              <a:rPr dirty="0" sz="1100" spc="-3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Europe’s</a:t>
            </a:r>
            <a:r>
              <a:rPr dirty="0" sz="1100" spc="15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batteries.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7277163" y="1762188"/>
            <a:ext cx="1343025" cy="180975"/>
          </a:xfrm>
          <a:prstGeom prst="rect">
            <a:avLst/>
          </a:prstGeom>
          <a:solidFill>
            <a:srgbClr val="17ACFF"/>
          </a:solidFill>
          <a:ln w="3175">
            <a:solidFill>
              <a:srgbClr val="17ACFF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68580">
              <a:lnSpc>
                <a:spcPts val="1285"/>
              </a:lnSpc>
            </a:pPr>
            <a:r>
              <a:rPr dirty="0" sz="1100" b="1">
                <a:latin typeface="Arial"/>
                <a:cs typeface="Arial"/>
              </a:rPr>
              <a:t>Poland</a:t>
            </a:r>
            <a:r>
              <a:rPr dirty="0" sz="1100" spc="-15" b="1">
                <a:latin typeface="Arial"/>
                <a:cs typeface="Arial"/>
              </a:rPr>
              <a:t> </a:t>
            </a:r>
            <a:r>
              <a:rPr dirty="0" sz="1100" b="1">
                <a:latin typeface="Arial"/>
                <a:cs typeface="Arial"/>
              </a:rPr>
              <a:t>&amp;</a:t>
            </a:r>
            <a:r>
              <a:rPr dirty="0" sz="1100" spc="15" b="1">
                <a:latin typeface="Arial"/>
                <a:cs typeface="Arial"/>
              </a:rPr>
              <a:t> </a:t>
            </a:r>
            <a:r>
              <a:rPr dirty="0" sz="1100" spc="-10" b="1">
                <a:latin typeface="Arial"/>
                <a:cs typeface="Arial"/>
              </a:rPr>
              <a:t>Hungary</a:t>
            </a:r>
            <a:endParaRPr sz="1100">
              <a:latin typeface="Arial"/>
              <a:cs typeface="Arial"/>
            </a:endParaRPr>
          </a:p>
        </p:txBody>
      </p:sp>
      <p:sp>
        <p:nvSpPr>
          <p:cNvPr id="21" name="object 21" descr=""/>
          <p:cNvSpPr/>
          <p:nvPr/>
        </p:nvSpPr>
        <p:spPr>
          <a:xfrm>
            <a:off x="6472301" y="2052701"/>
            <a:ext cx="815340" cy="567690"/>
          </a:xfrm>
          <a:custGeom>
            <a:avLst/>
            <a:gdLst/>
            <a:ahLst/>
            <a:cxnLst/>
            <a:rect l="l" t="t" r="r" b="b"/>
            <a:pathLst>
              <a:path w="815340" h="567689">
                <a:moveTo>
                  <a:pt x="814831" y="0"/>
                </a:moveTo>
                <a:lnTo>
                  <a:pt x="0" y="567182"/>
                </a:lnTo>
              </a:path>
            </a:pathLst>
          </a:custGeom>
          <a:ln w="9525">
            <a:solidFill>
              <a:srgbClr val="777777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22" name="object 22" descr=""/>
          <p:cNvGrpSpPr/>
          <p:nvPr/>
        </p:nvGrpSpPr>
        <p:grpSpPr>
          <a:xfrm>
            <a:off x="314325" y="4372038"/>
            <a:ext cx="247650" cy="142875"/>
            <a:chOff x="314325" y="4372038"/>
            <a:chExt cx="247650" cy="142875"/>
          </a:xfrm>
        </p:grpSpPr>
        <p:sp>
          <p:nvSpPr>
            <p:cNvPr id="23" name="object 23" descr=""/>
            <p:cNvSpPr/>
            <p:nvPr/>
          </p:nvSpPr>
          <p:spPr>
            <a:xfrm>
              <a:off x="319087" y="4376801"/>
              <a:ext cx="238125" cy="133350"/>
            </a:xfrm>
            <a:custGeom>
              <a:avLst/>
              <a:gdLst/>
              <a:ahLst/>
              <a:cxnLst/>
              <a:rect l="l" t="t" r="r" b="b"/>
              <a:pathLst>
                <a:path w="238125" h="133350">
                  <a:moveTo>
                    <a:pt x="238125" y="0"/>
                  </a:moveTo>
                  <a:lnTo>
                    <a:pt x="0" y="0"/>
                  </a:lnTo>
                  <a:lnTo>
                    <a:pt x="0" y="133350"/>
                  </a:lnTo>
                  <a:lnTo>
                    <a:pt x="238125" y="133350"/>
                  </a:lnTo>
                  <a:lnTo>
                    <a:pt x="238125" y="0"/>
                  </a:lnTo>
                  <a:close/>
                </a:path>
              </a:pathLst>
            </a:custGeom>
            <a:solidFill>
              <a:srgbClr val="EDA8A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319087" y="4376801"/>
              <a:ext cx="238125" cy="133350"/>
            </a:xfrm>
            <a:custGeom>
              <a:avLst/>
              <a:gdLst/>
              <a:ahLst/>
              <a:cxnLst/>
              <a:rect l="l" t="t" r="r" b="b"/>
              <a:pathLst>
                <a:path w="238125" h="133350">
                  <a:moveTo>
                    <a:pt x="0" y="133350"/>
                  </a:moveTo>
                  <a:lnTo>
                    <a:pt x="238125" y="133350"/>
                  </a:lnTo>
                  <a:lnTo>
                    <a:pt x="238125" y="0"/>
                  </a:lnTo>
                  <a:lnTo>
                    <a:pt x="0" y="0"/>
                  </a:lnTo>
                  <a:lnTo>
                    <a:pt x="0" y="133350"/>
                  </a:lnTo>
                  <a:close/>
                </a:path>
              </a:pathLst>
            </a:custGeom>
            <a:ln w="9525">
              <a:solidFill>
                <a:srgbClr val="EDA8A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5" name="object 25" descr=""/>
          <p:cNvGrpSpPr/>
          <p:nvPr/>
        </p:nvGrpSpPr>
        <p:grpSpPr>
          <a:xfrm>
            <a:off x="314325" y="4562538"/>
            <a:ext cx="247650" cy="142875"/>
            <a:chOff x="314325" y="4562538"/>
            <a:chExt cx="247650" cy="142875"/>
          </a:xfrm>
        </p:grpSpPr>
        <p:sp>
          <p:nvSpPr>
            <p:cNvPr id="26" name="object 26" descr=""/>
            <p:cNvSpPr/>
            <p:nvPr/>
          </p:nvSpPr>
          <p:spPr>
            <a:xfrm>
              <a:off x="319087" y="4567301"/>
              <a:ext cx="238125" cy="133350"/>
            </a:xfrm>
            <a:custGeom>
              <a:avLst/>
              <a:gdLst/>
              <a:ahLst/>
              <a:cxnLst/>
              <a:rect l="l" t="t" r="r" b="b"/>
              <a:pathLst>
                <a:path w="238125" h="133350">
                  <a:moveTo>
                    <a:pt x="238125" y="0"/>
                  </a:moveTo>
                  <a:lnTo>
                    <a:pt x="0" y="0"/>
                  </a:lnTo>
                  <a:lnTo>
                    <a:pt x="0" y="133350"/>
                  </a:lnTo>
                  <a:lnTo>
                    <a:pt x="238125" y="133350"/>
                  </a:lnTo>
                  <a:lnTo>
                    <a:pt x="238125" y="0"/>
                  </a:lnTo>
                  <a:close/>
                </a:path>
              </a:pathLst>
            </a:custGeom>
            <a:solidFill>
              <a:srgbClr val="BCE8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 descr=""/>
            <p:cNvSpPr/>
            <p:nvPr/>
          </p:nvSpPr>
          <p:spPr>
            <a:xfrm>
              <a:off x="319087" y="4567301"/>
              <a:ext cx="238125" cy="133350"/>
            </a:xfrm>
            <a:custGeom>
              <a:avLst/>
              <a:gdLst/>
              <a:ahLst/>
              <a:cxnLst/>
              <a:rect l="l" t="t" r="r" b="b"/>
              <a:pathLst>
                <a:path w="238125" h="133350">
                  <a:moveTo>
                    <a:pt x="0" y="133350"/>
                  </a:moveTo>
                  <a:lnTo>
                    <a:pt x="238125" y="133350"/>
                  </a:lnTo>
                  <a:lnTo>
                    <a:pt x="238125" y="0"/>
                  </a:lnTo>
                  <a:lnTo>
                    <a:pt x="0" y="0"/>
                  </a:lnTo>
                  <a:lnTo>
                    <a:pt x="0" y="133350"/>
                  </a:lnTo>
                  <a:close/>
                </a:path>
              </a:pathLst>
            </a:custGeom>
            <a:ln w="9525">
              <a:solidFill>
                <a:srgbClr val="BCE8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8" name="object 28" descr=""/>
          <p:cNvGrpSpPr/>
          <p:nvPr/>
        </p:nvGrpSpPr>
        <p:grpSpPr>
          <a:xfrm>
            <a:off x="314325" y="4962588"/>
            <a:ext cx="247650" cy="142875"/>
            <a:chOff x="314325" y="4962588"/>
            <a:chExt cx="247650" cy="142875"/>
          </a:xfrm>
        </p:grpSpPr>
        <p:sp>
          <p:nvSpPr>
            <p:cNvPr id="29" name="object 29" descr=""/>
            <p:cNvSpPr/>
            <p:nvPr/>
          </p:nvSpPr>
          <p:spPr>
            <a:xfrm>
              <a:off x="319087" y="4967351"/>
              <a:ext cx="238125" cy="133350"/>
            </a:xfrm>
            <a:custGeom>
              <a:avLst/>
              <a:gdLst/>
              <a:ahLst/>
              <a:cxnLst/>
              <a:rect l="l" t="t" r="r" b="b"/>
              <a:pathLst>
                <a:path w="238125" h="133350">
                  <a:moveTo>
                    <a:pt x="238125" y="0"/>
                  </a:moveTo>
                  <a:lnTo>
                    <a:pt x="0" y="0"/>
                  </a:lnTo>
                  <a:lnTo>
                    <a:pt x="0" y="133350"/>
                  </a:lnTo>
                  <a:lnTo>
                    <a:pt x="238125" y="133350"/>
                  </a:lnTo>
                  <a:lnTo>
                    <a:pt x="238125" y="0"/>
                  </a:lnTo>
                  <a:close/>
                </a:path>
              </a:pathLst>
            </a:custGeom>
            <a:solidFill>
              <a:srgbClr val="17A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 descr=""/>
            <p:cNvSpPr/>
            <p:nvPr/>
          </p:nvSpPr>
          <p:spPr>
            <a:xfrm>
              <a:off x="319087" y="4967351"/>
              <a:ext cx="238125" cy="133350"/>
            </a:xfrm>
            <a:custGeom>
              <a:avLst/>
              <a:gdLst/>
              <a:ahLst/>
              <a:cxnLst/>
              <a:rect l="l" t="t" r="r" b="b"/>
              <a:pathLst>
                <a:path w="238125" h="133350">
                  <a:moveTo>
                    <a:pt x="0" y="133350"/>
                  </a:moveTo>
                  <a:lnTo>
                    <a:pt x="238125" y="133350"/>
                  </a:lnTo>
                  <a:lnTo>
                    <a:pt x="238125" y="0"/>
                  </a:lnTo>
                  <a:lnTo>
                    <a:pt x="0" y="0"/>
                  </a:lnTo>
                  <a:lnTo>
                    <a:pt x="0" y="133350"/>
                  </a:lnTo>
                  <a:close/>
                </a:path>
              </a:pathLst>
            </a:custGeom>
            <a:ln w="9525">
              <a:solidFill>
                <a:srgbClr val="17AC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1" name="object 31" descr=""/>
          <p:cNvGrpSpPr/>
          <p:nvPr/>
        </p:nvGrpSpPr>
        <p:grpSpPr>
          <a:xfrm>
            <a:off x="314325" y="4762563"/>
            <a:ext cx="247650" cy="142875"/>
            <a:chOff x="314325" y="4762563"/>
            <a:chExt cx="247650" cy="142875"/>
          </a:xfrm>
        </p:grpSpPr>
        <p:sp>
          <p:nvSpPr>
            <p:cNvPr id="32" name="object 32" descr=""/>
            <p:cNvSpPr/>
            <p:nvPr/>
          </p:nvSpPr>
          <p:spPr>
            <a:xfrm>
              <a:off x="319087" y="4767326"/>
              <a:ext cx="238125" cy="133350"/>
            </a:xfrm>
            <a:custGeom>
              <a:avLst/>
              <a:gdLst/>
              <a:ahLst/>
              <a:cxnLst/>
              <a:rect l="l" t="t" r="r" b="b"/>
              <a:pathLst>
                <a:path w="238125" h="133350">
                  <a:moveTo>
                    <a:pt x="238125" y="0"/>
                  </a:moveTo>
                  <a:lnTo>
                    <a:pt x="0" y="0"/>
                  </a:lnTo>
                  <a:lnTo>
                    <a:pt x="0" y="133350"/>
                  </a:lnTo>
                  <a:lnTo>
                    <a:pt x="238125" y="133350"/>
                  </a:lnTo>
                  <a:lnTo>
                    <a:pt x="238125" y="0"/>
                  </a:lnTo>
                  <a:close/>
                </a:path>
              </a:pathLst>
            </a:custGeom>
            <a:solidFill>
              <a:srgbClr val="79CE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 descr=""/>
            <p:cNvSpPr/>
            <p:nvPr/>
          </p:nvSpPr>
          <p:spPr>
            <a:xfrm>
              <a:off x="319087" y="4767326"/>
              <a:ext cx="238125" cy="133350"/>
            </a:xfrm>
            <a:custGeom>
              <a:avLst/>
              <a:gdLst/>
              <a:ahLst/>
              <a:cxnLst/>
              <a:rect l="l" t="t" r="r" b="b"/>
              <a:pathLst>
                <a:path w="238125" h="133350">
                  <a:moveTo>
                    <a:pt x="0" y="133350"/>
                  </a:moveTo>
                  <a:lnTo>
                    <a:pt x="238125" y="133350"/>
                  </a:lnTo>
                  <a:lnTo>
                    <a:pt x="238125" y="0"/>
                  </a:lnTo>
                  <a:lnTo>
                    <a:pt x="0" y="0"/>
                  </a:lnTo>
                  <a:lnTo>
                    <a:pt x="0" y="133350"/>
                  </a:lnTo>
                  <a:close/>
                </a:path>
              </a:pathLst>
            </a:custGeom>
            <a:ln w="9525">
              <a:solidFill>
                <a:srgbClr val="79CE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4" name="object 34" descr=""/>
          <p:cNvGrpSpPr/>
          <p:nvPr/>
        </p:nvGrpSpPr>
        <p:grpSpPr>
          <a:xfrm>
            <a:off x="314325" y="5162613"/>
            <a:ext cx="247650" cy="142875"/>
            <a:chOff x="314325" y="5162613"/>
            <a:chExt cx="247650" cy="142875"/>
          </a:xfrm>
        </p:grpSpPr>
        <p:sp>
          <p:nvSpPr>
            <p:cNvPr id="35" name="object 35" descr=""/>
            <p:cNvSpPr/>
            <p:nvPr/>
          </p:nvSpPr>
          <p:spPr>
            <a:xfrm>
              <a:off x="319087" y="5167376"/>
              <a:ext cx="238125" cy="133350"/>
            </a:xfrm>
            <a:custGeom>
              <a:avLst/>
              <a:gdLst/>
              <a:ahLst/>
              <a:cxnLst/>
              <a:rect l="l" t="t" r="r" b="b"/>
              <a:pathLst>
                <a:path w="238125" h="133350">
                  <a:moveTo>
                    <a:pt x="238125" y="0"/>
                  </a:moveTo>
                  <a:lnTo>
                    <a:pt x="0" y="0"/>
                  </a:lnTo>
                  <a:lnTo>
                    <a:pt x="0" y="133350"/>
                  </a:lnTo>
                  <a:lnTo>
                    <a:pt x="238125" y="133350"/>
                  </a:lnTo>
                  <a:lnTo>
                    <a:pt x="238125" y="0"/>
                  </a:lnTo>
                  <a:close/>
                </a:path>
              </a:pathLst>
            </a:custGeom>
            <a:solidFill>
              <a:srgbClr val="F4FFD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 descr=""/>
            <p:cNvSpPr/>
            <p:nvPr/>
          </p:nvSpPr>
          <p:spPr>
            <a:xfrm>
              <a:off x="319087" y="5167376"/>
              <a:ext cx="238125" cy="133350"/>
            </a:xfrm>
            <a:custGeom>
              <a:avLst/>
              <a:gdLst/>
              <a:ahLst/>
              <a:cxnLst/>
              <a:rect l="l" t="t" r="r" b="b"/>
              <a:pathLst>
                <a:path w="238125" h="133350">
                  <a:moveTo>
                    <a:pt x="0" y="133350"/>
                  </a:moveTo>
                  <a:lnTo>
                    <a:pt x="238125" y="133350"/>
                  </a:lnTo>
                  <a:lnTo>
                    <a:pt x="238125" y="0"/>
                  </a:lnTo>
                  <a:lnTo>
                    <a:pt x="0" y="0"/>
                  </a:lnTo>
                  <a:lnTo>
                    <a:pt x="0" y="133350"/>
                  </a:lnTo>
                  <a:close/>
                </a:path>
              </a:pathLst>
            </a:custGeom>
            <a:ln w="9525">
              <a:solidFill>
                <a:srgbClr val="F4FFD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7" name="object 37" descr=""/>
          <p:cNvGrpSpPr/>
          <p:nvPr/>
        </p:nvGrpSpPr>
        <p:grpSpPr>
          <a:xfrm>
            <a:off x="314325" y="5353113"/>
            <a:ext cx="247650" cy="142875"/>
            <a:chOff x="314325" y="5353113"/>
            <a:chExt cx="247650" cy="142875"/>
          </a:xfrm>
        </p:grpSpPr>
        <p:sp>
          <p:nvSpPr>
            <p:cNvPr id="38" name="object 38" descr=""/>
            <p:cNvSpPr/>
            <p:nvPr/>
          </p:nvSpPr>
          <p:spPr>
            <a:xfrm>
              <a:off x="319087" y="5357876"/>
              <a:ext cx="238125" cy="133350"/>
            </a:xfrm>
            <a:custGeom>
              <a:avLst/>
              <a:gdLst/>
              <a:ahLst/>
              <a:cxnLst/>
              <a:rect l="l" t="t" r="r" b="b"/>
              <a:pathLst>
                <a:path w="238125" h="133350">
                  <a:moveTo>
                    <a:pt x="238125" y="0"/>
                  </a:moveTo>
                  <a:lnTo>
                    <a:pt x="0" y="0"/>
                  </a:lnTo>
                  <a:lnTo>
                    <a:pt x="0" y="133350"/>
                  </a:lnTo>
                  <a:lnTo>
                    <a:pt x="238125" y="133350"/>
                  </a:lnTo>
                  <a:lnTo>
                    <a:pt x="238125" y="0"/>
                  </a:lnTo>
                  <a:close/>
                </a:path>
              </a:pathLst>
            </a:custGeom>
            <a:solidFill>
              <a:srgbClr val="84BB4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 descr=""/>
            <p:cNvSpPr/>
            <p:nvPr/>
          </p:nvSpPr>
          <p:spPr>
            <a:xfrm>
              <a:off x="319087" y="5357876"/>
              <a:ext cx="238125" cy="133350"/>
            </a:xfrm>
            <a:custGeom>
              <a:avLst/>
              <a:gdLst/>
              <a:ahLst/>
              <a:cxnLst/>
              <a:rect l="l" t="t" r="r" b="b"/>
              <a:pathLst>
                <a:path w="238125" h="133350">
                  <a:moveTo>
                    <a:pt x="0" y="133350"/>
                  </a:moveTo>
                  <a:lnTo>
                    <a:pt x="238125" y="133350"/>
                  </a:lnTo>
                  <a:lnTo>
                    <a:pt x="238125" y="0"/>
                  </a:lnTo>
                  <a:lnTo>
                    <a:pt x="0" y="0"/>
                  </a:lnTo>
                  <a:lnTo>
                    <a:pt x="0" y="133350"/>
                  </a:lnTo>
                  <a:close/>
                </a:path>
              </a:pathLst>
            </a:custGeom>
            <a:ln w="9525">
              <a:solidFill>
                <a:srgbClr val="84BB4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0" name="object 40" descr=""/>
          <p:cNvSpPr txBox="1"/>
          <p:nvPr/>
        </p:nvSpPr>
        <p:spPr>
          <a:xfrm>
            <a:off x="604202" y="4332541"/>
            <a:ext cx="2019300" cy="1220470"/>
          </a:xfrm>
          <a:prstGeom prst="rect">
            <a:avLst/>
          </a:prstGeom>
        </p:spPr>
        <p:txBody>
          <a:bodyPr wrap="square" lIns="0" tIns="412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dirty="0" sz="1100" spc="-10">
                <a:latin typeface="Segoe UI Emoji"/>
                <a:cs typeface="Segoe UI Emoji"/>
              </a:rPr>
              <a:t>Overcapacity</a:t>
            </a:r>
            <a:endParaRPr sz="1100">
              <a:latin typeface="Segoe UI Emoji"/>
              <a:cs typeface="Segoe UI Emoji"/>
            </a:endParaRPr>
          </a:p>
          <a:p>
            <a:pPr marL="12700">
              <a:lnSpc>
                <a:spcPct val="100000"/>
              </a:lnSpc>
              <a:spcBef>
                <a:spcPts val="235"/>
              </a:spcBef>
            </a:pPr>
            <a:r>
              <a:rPr dirty="0" sz="1100" spc="-40">
                <a:latin typeface="Segoe UI Emoji"/>
                <a:cs typeface="Segoe UI Emoji"/>
              </a:rPr>
              <a:t>Major </a:t>
            </a:r>
            <a:r>
              <a:rPr dirty="0" sz="1100">
                <a:latin typeface="Segoe UI Emoji"/>
                <a:cs typeface="Segoe UI Emoji"/>
              </a:rPr>
              <a:t>EV</a:t>
            </a:r>
            <a:r>
              <a:rPr dirty="0" sz="1100" spc="-20">
                <a:latin typeface="Segoe UI Emoji"/>
                <a:cs typeface="Segoe UI Emoji"/>
              </a:rPr>
              <a:t> </a:t>
            </a:r>
            <a:r>
              <a:rPr dirty="0" sz="1100" spc="-10">
                <a:latin typeface="Segoe UI Emoji"/>
                <a:cs typeface="Segoe UI Emoji"/>
              </a:rPr>
              <a:t>Producers</a:t>
            </a:r>
            <a:r>
              <a:rPr dirty="0" sz="1100" spc="-65">
                <a:latin typeface="Segoe UI Emoji"/>
                <a:cs typeface="Segoe UI Emoji"/>
              </a:rPr>
              <a:t> </a:t>
            </a:r>
            <a:r>
              <a:rPr dirty="0" sz="1100" spc="-20">
                <a:latin typeface="Segoe UI Emoji"/>
                <a:cs typeface="Segoe UI Emoji"/>
              </a:rPr>
              <a:t>(NA)</a:t>
            </a:r>
            <a:endParaRPr sz="1100">
              <a:latin typeface="Segoe UI Emoji"/>
              <a:cs typeface="Segoe UI Emoji"/>
            </a:endParaRPr>
          </a:p>
          <a:p>
            <a:pPr marL="12700" marR="5080">
              <a:lnSpc>
                <a:spcPct val="118900"/>
              </a:lnSpc>
              <a:spcBef>
                <a:spcPts val="20"/>
              </a:spcBef>
            </a:pPr>
            <a:r>
              <a:rPr dirty="0" sz="1100" spc="-40">
                <a:latin typeface="Segoe UI Emoji"/>
                <a:cs typeface="Segoe UI Emoji"/>
              </a:rPr>
              <a:t>Major</a:t>
            </a:r>
            <a:r>
              <a:rPr dirty="0" sz="1100" spc="-60">
                <a:latin typeface="Segoe UI Emoji"/>
                <a:cs typeface="Segoe UI Emoji"/>
              </a:rPr>
              <a:t> </a:t>
            </a:r>
            <a:r>
              <a:rPr dirty="0" sz="1100" spc="-10">
                <a:latin typeface="Segoe UI Emoji"/>
                <a:cs typeface="Segoe UI Emoji"/>
              </a:rPr>
              <a:t>Battery</a:t>
            </a:r>
            <a:r>
              <a:rPr dirty="0" sz="1100" spc="-114">
                <a:latin typeface="Segoe UI Emoji"/>
                <a:cs typeface="Segoe UI Emoji"/>
              </a:rPr>
              <a:t> </a:t>
            </a:r>
            <a:r>
              <a:rPr dirty="0" sz="1100">
                <a:latin typeface="Segoe UI Emoji"/>
                <a:cs typeface="Segoe UI Emoji"/>
              </a:rPr>
              <a:t>Producers</a:t>
            </a:r>
            <a:r>
              <a:rPr dirty="0" sz="1100" spc="-75">
                <a:latin typeface="Segoe UI Emoji"/>
                <a:cs typeface="Segoe UI Emoji"/>
              </a:rPr>
              <a:t> </a:t>
            </a:r>
            <a:r>
              <a:rPr dirty="0" sz="1100" spc="-10">
                <a:latin typeface="Segoe UI Emoji"/>
                <a:cs typeface="Segoe UI Emoji"/>
              </a:rPr>
              <a:t>(Asia) </a:t>
            </a:r>
            <a:r>
              <a:rPr dirty="0" sz="1100" spc="-40">
                <a:latin typeface="Segoe UI Emoji"/>
                <a:cs typeface="Segoe UI Emoji"/>
              </a:rPr>
              <a:t>Major</a:t>
            </a:r>
            <a:r>
              <a:rPr dirty="0" sz="1100" spc="-60">
                <a:latin typeface="Segoe UI Emoji"/>
                <a:cs typeface="Segoe UI Emoji"/>
              </a:rPr>
              <a:t> </a:t>
            </a:r>
            <a:r>
              <a:rPr dirty="0" sz="1100" spc="-10">
                <a:latin typeface="Segoe UI Emoji"/>
                <a:cs typeface="Segoe UI Emoji"/>
              </a:rPr>
              <a:t>Battery</a:t>
            </a:r>
            <a:r>
              <a:rPr dirty="0" sz="1100" spc="-114">
                <a:latin typeface="Segoe UI Emoji"/>
                <a:cs typeface="Segoe UI Emoji"/>
              </a:rPr>
              <a:t> </a:t>
            </a:r>
            <a:r>
              <a:rPr dirty="0" sz="1100">
                <a:latin typeface="Segoe UI Emoji"/>
                <a:cs typeface="Segoe UI Emoji"/>
              </a:rPr>
              <a:t>Producers</a:t>
            </a:r>
            <a:r>
              <a:rPr dirty="0" sz="1100" spc="-75">
                <a:latin typeface="Segoe UI Emoji"/>
                <a:cs typeface="Segoe UI Emoji"/>
              </a:rPr>
              <a:t> </a:t>
            </a:r>
            <a:r>
              <a:rPr dirty="0" sz="1100" spc="-10">
                <a:latin typeface="Segoe UI Emoji"/>
                <a:cs typeface="Segoe UI Emoji"/>
              </a:rPr>
              <a:t>(Europe) Increasing</a:t>
            </a:r>
            <a:r>
              <a:rPr dirty="0" sz="1100" spc="-20">
                <a:latin typeface="Segoe UI Emoji"/>
                <a:cs typeface="Segoe UI Emoji"/>
              </a:rPr>
              <a:t> </a:t>
            </a:r>
            <a:r>
              <a:rPr dirty="0" sz="1100" spc="-10">
                <a:latin typeface="Segoe UI Emoji"/>
                <a:cs typeface="Segoe UI Emoji"/>
              </a:rPr>
              <a:t>Investment</a:t>
            </a:r>
            <a:r>
              <a:rPr dirty="0" sz="1100" spc="-80">
                <a:latin typeface="Segoe UI Emoji"/>
                <a:cs typeface="Segoe UI Emoji"/>
              </a:rPr>
              <a:t> </a:t>
            </a:r>
            <a:r>
              <a:rPr dirty="0" sz="1100" spc="-20">
                <a:latin typeface="Segoe UI Emoji"/>
                <a:cs typeface="Segoe UI Emoji"/>
              </a:rPr>
              <a:t>Areas </a:t>
            </a:r>
            <a:r>
              <a:rPr dirty="0" sz="1100" spc="-40">
                <a:latin typeface="Segoe UI Emoji"/>
                <a:cs typeface="Segoe UI Emoji"/>
              </a:rPr>
              <a:t>Major</a:t>
            </a:r>
            <a:r>
              <a:rPr dirty="0" sz="1100" spc="-70">
                <a:latin typeface="Segoe UI Emoji"/>
                <a:cs typeface="Segoe UI Emoji"/>
              </a:rPr>
              <a:t> </a:t>
            </a:r>
            <a:r>
              <a:rPr dirty="0" sz="1100">
                <a:latin typeface="Segoe UI Emoji"/>
                <a:cs typeface="Segoe UI Emoji"/>
              </a:rPr>
              <a:t>EV</a:t>
            </a:r>
            <a:r>
              <a:rPr dirty="0" sz="1100" spc="-45">
                <a:latin typeface="Segoe UI Emoji"/>
                <a:cs typeface="Segoe UI Emoji"/>
              </a:rPr>
              <a:t> </a:t>
            </a:r>
            <a:r>
              <a:rPr dirty="0" sz="1100">
                <a:latin typeface="Segoe UI Emoji"/>
                <a:cs typeface="Segoe UI Emoji"/>
              </a:rPr>
              <a:t>Producers</a:t>
            </a:r>
            <a:r>
              <a:rPr dirty="0" sz="1100" spc="-90">
                <a:latin typeface="Segoe UI Emoji"/>
                <a:cs typeface="Segoe UI Emoji"/>
              </a:rPr>
              <a:t> </a:t>
            </a:r>
            <a:r>
              <a:rPr dirty="0" sz="1100" spc="-10">
                <a:latin typeface="Segoe UI Emoji"/>
                <a:cs typeface="Segoe UI Emoji"/>
              </a:rPr>
              <a:t>(Europe)</a:t>
            </a:r>
            <a:endParaRPr sz="1100">
              <a:latin typeface="Segoe UI Emoji"/>
              <a:cs typeface="Segoe UI Emoji"/>
            </a:endParaRPr>
          </a:p>
        </p:txBody>
      </p:sp>
      <p:sp>
        <p:nvSpPr>
          <p:cNvPr id="41" name="object 41" descr=""/>
          <p:cNvSpPr txBox="1"/>
          <p:nvPr/>
        </p:nvSpPr>
        <p:spPr>
          <a:xfrm>
            <a:off x="261937" y="2929001"/>
            <a:ext cx="2286000" cy="1047750"/>
          </a:xfrm>
          <a:prstGeom prst="rect">
            <a:avLst/>
          </a:prstGeom>
          <a:ln w="9525">
            <a:solidFill>
              <a:srgbClr val="777777"/>
            </a:solidFill>
          </a:ln>
        </p:spPr>
        <p:txBody>
          <a:bodyPr wrap="square" lIns="0" tIns="26670" rIns="0" bIns="0" rtlCol="0" vert="horz">
            <a:spAutoFit/>
          </a:bodyPr>
          <a:lstStyle/>
          <a:p>
            <a:pPr marL="218440" marR="90170" indent="-168275">
              <a:lnSpc>
                <a:spcPct val="100099"/>
              </a:lnSpc>
              <a:spcBef>
                <a:spcPts val="210"/>
              </a:spcBef>
              <a:buChar char="•"/>
              <a:tabLst>
                <a:tab pos="221615" algn="l"/>
              </a:tabLst>
            </a:pPr>
            <a:r>
              <a:rPr dirty="0" sz="1100">
                <a:latin typeface="Arial MT"/>
                <a:cs typeface="Arial MT"/>
              </a:rPr>
              <a:t>Manufacturing</a:t>
            </a:r>
            <a:r>
              <a:rPr dirty="0" sz="1100" spc="-7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capacity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grew</a:t>
            </a:r>
            <a:r>
              <a:rPr dirty="0" sz="1100" spc="-35">
                <a:latin typeface="Arial MT"/>
                <a:cs typeface="Arial MT"/>
              </a:rPr>
              <a:t> </a:t>
            </a:r>
            <a:r>
              <a:rPr dirty="0" sz="1100" spc="-25">
                <a:latin typeface="Arial MT"/>
                <a:cs typeface="Arial MT"/>
              </a:rPr>
              <a:t>by </a:t>
            </a:r>
            <a:r>
              <a:rPr dirty="0" sz="1100" spc="-25">
                <a:latin typeface="Arial MT"/>
                <a:cs typeface="Arial MT"/>
              </a:rPr>
              <a:t>	</a:t>
            </a:r>
            <a:r>
              <a:rPr dirty="0" sz="1100">
                <a:latin typeface="Arial MT"/>
                <a:cs typeface="Arial MT"/>
              </a:rPr>
              <a:t>45%</a:t>
            </a:r>
            <a:r>
              <a:rPr dirty="0" sz="1100" spc="-4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in</a:t>
            </a:r>
            <a:r>
              <a:rPr dirty="0" sz="1100" spc="-3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2023</a:t>
            </a:r>
            <a:r>
              <a:rPr dirty="0" sz="1100" spc="4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and</a:t>
            </a:r>
            <a:r>
              <a:rPr dirty="0" sz="1100" spc="-3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is</a:t>
            </a:r>
            <a:r>
              <a:rPr dirty="0" sz="1100" spc="25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expected</a:t>
            </a:r>
            <a:r>
              <a:rPr dirty="0" sz="1100" spc="-35">
                <a:latin typeface="Arial MT"/>
                <a:cs typeface="Arial MT"/>
              </a:rPr>
              <a:t> </a:t>
            </a:r>
            <a:r>
              <a:rPr dirty="0" sz="1100" spc="-25">
                <a:latin typeface="Arial MT"/>
                <a:cs typeface="Arial MT"/>
              </a:rPr>
              <a:t>to </a:t>
            </a:r>
            <a:r>
              <a:rPr dirty="0" sz="1100" spc="-25">
                <a:latin typeface="Arial MT"/>
                <a:cs typeface="Arial MT"/>
              </a:rPr>
              <a:t>	</a:t>
            </a:r>
            <a:r>
              <a:rPr dirty="0" sz="1100">
                <a:latin typeface="Arial MT"/>
                <a:cs typeface="Arial MT"/>
              </a:rPr>
              <a:t>surpass</a:t>
            </a:r>
            <a:r>
              <a:rPr dirty="0" sz="1100" spc="-3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Europe's</a:t>
            </a:r>
            <a:r>
              <a:rPr dirty="0" sz="1100" spc="-3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by</a:t>
            </a:r>
            <a:r>
              <a:rPr dirty="0" sz="1100" spc="-3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the</a:t>
            </a:r>
            <a:r>
              <a:rPr dirty="0" sz="1100" spc="-2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end</a:t>
            </a:r>
            <a:r>
              <a:rPr dirty="0" sz="1100" spc="-25">
                <a:latin typeface="Arial MT"/>
                <a:cs typeface="Arial MT"/>
              </a:rPr>
              <a:t> of </a:t>
            </a:r>
            <a:r>
              <a:rPr dirty="0" sz="1100" spc="-25">
                <a:latin typeface="Arial MT"/>
                <a:cs typeface="Arial MT"/>
              </a:rPr>
              <a:t>	</a:t>
            </a:r>
            <a:r>
              <a:rPr dirty="0" sz="1100">
                <a:latin typeface="Arial MT"/>
                <a:cs typeface="Arial MT"/>
              </a:rPr>
              <a:t>2024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due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to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the</a:t>
            </a:r>
            <a:r>
              <a:rPr dirty="0" sz="1100" spc="-10">
                <a:latin typeface="Arial MT"/>
                <a:cs typeface="Arial MT"/>
              </a:rPr>
              <a:t> Inflation </a:t>
            </a:r>
            <a:r>
              <a:rPr dirty="0" sz="1100" spc="-10">
                <a:latin typeface="Arial MT"/>
                <a:cs typeface="Arial MT"/>
              </a:rPr>
              <a:t>	</a:t>
            </a:r>
            <a:r>
              <a:rPr dirty="0" sz="1100">
                <a:latin typeface="Arial MT"/>
                <a:cs typeface="Arial MT"/>
              </a:rPr>
              <a:t>Reduction</a:t>
            </a:r>
            <a:r>
              <a:rPr dirty="0" sz="1100" spc="-3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Act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(IRA)</a:t>
            </a:r>
            <a:r>
              <a:rPr dirty="0" sz="1100" spc="-10">
                <a:latin typeface="Arial MT"/>
                <a:cs typeface="Arial MT"/>
              </a:rPr>
              <a:t> boosting </a:t>
            </a:r>
            <a:r>
              <a:rPr dirty="0" sz="1100" spc="-10">
                <a:latin typeface="Arial MT"/>
                <a:cs typeface="Arial MT"/>
              </a:rPr>
              <a:t>	</a:t>
            </a:r>
            <a:r>
              <a:rPr dirty="0" sz="1100">
                <a:latin typeface="Arial MT"/>
                <a:cs typeface="Arial MT"/>
              </a:rPr>
              <a:t>local</a:t>
            </a:r>
            <a:r>
              <a:rPr dirty="0" sz="1100" spc="-50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manufacturing.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42" name="object 42" descr=""/>
          <p:cNvSpPr txBox="1"/>
          <p:nvPr/>
        </p:nvSpPr>
        <p:spPr>
          <a:xfrm>
            <a:off x="257175" y="2752788"/>
            <a:ext cx="1343025" cy="180975"/>
          </a:xfrm>
          <a:prstGeom prst="rect">
            <a:avLst/>
          </a:prstGeom>
          <a:solidFill>
            <a:srgbClr val="BCE8FF"/>
          </a:solidFill>
          <a:ln w="3175">
            <a:solidFill>
              <a:srgbClr val="BCE8FF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algn="ctr" marL="635">
              <a:lnSpc>
                <a:spcPts val="1305"/>
              </a:lnSpc>
            </a:pPr>
            <a:r>
              <a:rPr dirty="0" sz="1100" spc="-10" b="1">
                <a:latin typeface="Arial"/>
                <a:cs typeface="Arial"/>
              </a:rPr>
              <a:t>U.S.A</a:t>
            </a:r>
            <a:endParaRPr sz="1100">
              <a:latin typeface="Arial"/>
              <a:cs typeface="Arial"/>
            </a:endParaRPr>
          </a:p>
        </p:txBody>
      </p:sp>
      <p:sp>
        <p:nvSpPr>
          <p:cNvPr id="43" name="object 43" descr=""/>
          <p:cNvSpPr/>
          <p:nvPr/>
        </p:nvSpPr>
        <p:spPr>
          <a:xfrm>
            <a:off x="2557526" y="3157601"/>
            <a:ext cx="296545" cy="24130"/>
          </a:xfrm>
          <a:custGeom>
            <a:avLst/>
            <a:gdLst/>
            <a:ahLst/>
            <a:cxnLst/>
            <a:rect l="l" t="t" r="r" b="b"/>
            <a:pathLst>
              <a:path w="296544" h="24130">
                <a:moveTo>
                  <a:pt x="296291" y="0"/>
                </a:moveTo>
                <a:lnTo>
                  <a:pt x="0" y="24129"/>
                </a:lnTo>
              </a:path>
            </a:pathLst>
          </a:custGeom>
          <a:ln w="9525">
            <a:solidFill>
              <a:srgbClr val="777777"/>
            </a:solidFill>
          </a:ln>
        </p:spPr>
        <p:txBody>
          <a:bodyPr wrap="square" lIns="0" tIns="0" rIns="0" bIns="0" rtlCol="0"/>
          <a:lstStyle/>
          <a:p/>
        </p:txBody>
      </p:sp>
      <p:graphicFrame>
        <p:nvGraphicFramePr>
          <p:cNvPr id="44" name="object 44" descr=""/>
          <p:cNvGraphicFramePr>
            <a:graphicFrameLocks noGrp="1"/>
          </p:cNvGraphicFramePr>
          <p:nvPr/>
        </p:nvGraphicFramePr>
        <p:xfrm>
          <a:off x="376237" y="6348412"/>
          <a:ext cx="11523980" cy="4787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32230"/>
                <a:gridCol w="354330"/>
                <a:gridCol w="1332230"/>
                <a:gridCol w="354330"/>
                <a:gridCol w="1332229"/>
                <a:gridCol w="354329"/>
                <a:gridCol w="1332229"/>
                <a:gridCol w="354329"/>
                <a:gridCol w="1332229"/>
                <a:gridCol w="354329"/>
                <a:gridCol w="1332229"/>
                <a:gridCol w="354329"/>
                <a:gridCol w="1332229"/>
              </a:tblGrid>
              <a:tr h="267970">
                <a:tc>
                  <a:txBody>
                    <a:bodyPr/>
                    <a:lstStyle/>
                    <a:p>
                      <a:pPr algn="ctr" marL="635">
                        <a:lnSpc>
                          <a:spcPts val="1670"/>
                        </a:lnSpc>
                        <a:spcBef>
                          <a:spcPts val="340"/>
                        </a:spcBef>
                      </a:pPr>
                      <a:r>
                        <a:rPr dirty="0" sz="1400" spc="-10" b="1">
                          <a:solidFill>
                            <a:srgbClr val="A6A6A6"/>
                          </a:solidFill>
                          <a:latin typeface="Arial"/>
                          <a:cs typeface="Arial"/>
                        </a:rPr>
                        <a:t>Executive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3180">
                    <a:lnT w="12700">
                      <a:solidFill>
                        <a:srgbClr val="A6A6A6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70"/>
                        </a:lnSpc>
                        <a:spcBef>
                          <a:spcPts val="340"/>
                        </a:spcBef>
                      </a:pPr>
                      <a:r>
                        <a:rPr dirty="0" sz="1400" spc="-10" b="1">
                          <a:solidFill>
                            <a:srgbClr val="A6A6A6"/>
                          </a:solidFill>
                          <a:latin typeface="Arial"/>
                          <a:cs typeface="Arial"/>
                        </a:rPr>
                        <a:t>Industry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3180">
                    <a:lnT w="12700">
                      <a:solidFill>
                        <a:srgbClr val="A6A6A6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ts val="1670"/>
                        </a:lnSpc>
                        <a:spcBef>
                          <a:spcPts val="340"/>
                        </a:spcBef>
                      </a:pPr>
                      <a:r>
                        <a:rPr dirty="0" sz="1400" spc="-10" b="1">
                          <a:solidFill>
                            <a:srgbClr val="A6A6A6"/>
                          </a:solidFill>
                          <a:latin typeface="Arial"/>
                          <a:cs typeface="Arial"/>
                        </a:rPr>
                        <a:t>Company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3180">
                    <a:lnT w="12700">
                      <a:solidFill>
                        <a:srgbClr val="A6A6A6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70"/>
                        </a:lnSpc>
                        <a:spcBef>
                          <a:spcPts val="340"/>
                        </a:spcBef>
                      </a:pPr>
                      <a:r>
                        <a:rPr dirty="0" sz="1400" spc="-10" b="1">
                          <a:solidFill>
                            <a:srgbClr val="A6A6A6"/>
                          </a:solidFill>
                          <a:latin typeface="Arial"/>
                          <a:cs typeface="Arial"/>
                        </a:rPr>
                        <a:t>Financial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3180">
                    <a:lnT w="12700">
                      <a:solidFill>
                        <a:srgbClr val="A6A6A6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9525">
                        <a:lnSpc>
                          <a:spcPts val="1670"/>
                        </a:lnSpc>
                        <a:spcBef>
                          <a:spcPts val="340"/>
                        </a:spcBef>
                      </a:pPr>
                      <a:r>
                        <a:rPr dirty="0" sz="1400" spc="-10" b="1">
                          <a:solidFill>
                            <a:srgbClr val="A6A6A6"/>
                          </a:solidFill>
                          <a:latin typeface="Arial"/>
                          <a:cs typeface="Arial"/>
                        </a:rPr>
                        <a:t>Acquisition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3180">
                    <a:lnT w="12700">
                      <a:solidFill>
                        <a:srgbClr val="A6A6A6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8890">
                        <a:lnSpc>
                          <a:spcPts val="1670"/>
                        </a:lnSpc>
                        <a:spcBef>
                          <a:spcPts val="340"/>
                        </a:spcBef>
                      </a:pPr>
                      <a:r>
                        <a:rPr dirty="0" sz="1400" spc="-10" b="1">
                          <a:solidFill>
                            <a:srgbClr val="A6A6A6"/>
                          </a:solidFill>
                          <a:latin typeface="Arial"/>
                          <a:cs typeface="Arial"/>
                        </a:rPr>
                        <a:t>Alternative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3180">
                    <a:lnT w="12700">
                      <a:solidFill>
                        <a:srgbClr val="A6A6A6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87960">
                        <a:lnSpc>
                          <a:spcPts val="1670"/>
                        </a:lnSpc>
                        <a:spcBef>
                          <a:spcPts val="340"/>
                        </a:spcBef>
                      </a:pPr>
                      <a:r>
                        <a:rPr dirty="0" sz="1400" spc="-10" b="1">
                          <a:solidFill>
                            <a:srgbClr val="A6A6A6"/>
                          </a:solidFill>
                          <a:latin typeface="Arial"/>
                          <a:cs typeface="Arial"/>
                        </a:rPr>
                        <a:t>Conclusion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3180">
                    <a:lnT w="12700">
                      <a:solidFill>
                        <a:srgbClr val="A6A6A6"/>
                      </a:solidFill>
                      <a:prstDash val="solid"/>
                    </a:lnT>
                  </a:tcPr>
                </a:tc>
              </a:tr>
              <a:tr h="210820"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</a:pPr>
                      <a:r>
                        <a:rPr dirty="0" sz="1400" spc="-10" b="1">
                          <a:solidFill>
                            <a:srgbClr val="A6A6A6"/>
                          </a:solidFill>
                          <a:latin typeface="Arial"/>
                          <a:cs typeface="Arial"/>
                        </a:rPr>
                        <a:t>Summary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</a:pPr>
                      <a:r>
                        <a:rPr dirty="0" sz="1400" spc="-10" b="1">
                          <a:solidFill>
                            <a:srgbClr val="A6A6A6"/>
                          </a:solidFill>
                          <a:latin typeface="Arial"/>
                          <a:cs typeface="Arial"/>
                        </a:rPr>
                        <a:t>Overview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</a:pPr>
                      <a:r>
                        <a:rPr dirty="0" sz="1400" spc="-10" b="1">
                          <a:solidFill>
                            <a:srgbClr val="A6A6A6"/>
                          </a:solidFill>
                          <a:latin typeface="Arial"/>
                          <a:cs typeface="Arial"/>
                        </a:rPr>
                        <a:t>Analysis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ts val="1560"/>
                        </a:lnSpc>
                      </a:pPr>
                      <a:r>
                        <a:rPr dirty="0" sz="1400" spc="-10" b="1">
                          <a:solidFill>
                            <a:srgbClr val="A6A6A6"/>
                          </a:solidFill>
                          <a:latin typeface="Arial"/>
                          <a:cs typeface="Arial"/>
                        </a:rPr>
                        <a:t>Analysis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10160">
                        <a:lnSpc>
                          <a:spcPts val="1560"/>
                        </a:lnSpc>
                      </a:pPr>
                      <a:r>
                        <a:rPr dirty="0" sz="1400" spc="-10" b="1">
                          <a:solidFill>
                            <a:srgbClr val="A6A6A6"/>
                          </a:solidFill>
                          <a:latin typeface="Arial"/>
                          <a:cs typeface="Arial"/>
                        </a:rPr>
                        <a:t>Feasibility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8890">
                        <a:lnSpc>
                          <a:spcPts val="1560"/>
                        </a:lnSpc>
                      </a:pPr>
                      <a:r>
                        <a:rPr dirty="0" sz="1400" spc="-10" b="1">
                          <a:solidFill>
                            <a:srgbClr val="A6A6A6"/>
                          </a:solidFill>
                          <a:latin typeface="Arial"/>
                          <a:cs typeface="Arial"/>
                        </a:rPr>
                        <a:t>Solution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45" name="object 45" descr=""/>
          <p:cNvSpPr/>
          <p:nvPr/>
        </p:nvSpPr>
        <p:spPr>
          <a:xfrm>
            <a:off x="357187" y="661923"/>
            <a:ext cx="11484610" cy="635"/>
          </a:xfrm>
          <a:custGeom>
            <a:avLst/>
            <a:gdLst/>
            <a:ahLst/>
            <a:cxnLst/>
            <a:rect l="l" t="t" r="r" b="b"/>
            <a:pathLst>
              <a:path w="11484610" h="634">
                <a:moveTo>
                  <a:pt x="0" y="126"/>
                </a:moveTo>
                <a:lnTo>
                  <a:pt x="11484038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05410">
              <a:lnSpc>
                <a:spcPct val="100000"/>
              </a:lnSpc>
              <a:spcBef>
                <a:spcPts val="125"/>
              </a:spcBef>
            </a:pPr>
            <a:r>
              <a:rPr dirty="0" spc="-10">
                <a:latin typeface="Arial"/>
                <a:cs typeface="Arial"/>
              </a:rPr>
              <a:t>Appendix</a:t>
            </a:r>
          </a:p>
        </p:txBody>
      </p:sp>
      <p:pic>
        <p:nvPicPr>
          <p:cNvPr id="47" name="object 4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401425" y="76200"/>
            <a:ext cx="438150" cy="5334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352425" y="76200"/>
            <a:ext cx="11487150" cy="590550"/>
            <a:chOff x="352425" y="76200"/>
            <a:chExt cx="11487150" cy="590550"/>
          </a:xfrm>
        </p:grpSpPr>
        <p:sp>
          <p:nvSpPr>
            <p:cNvPr id="3" name="object 3" descr=""/>
            <p:cNvSpPr/>
            <p:nvPr/>
          </p:nvSpPr>
          <p:spPr>
            <a:xfrm>
              <a:off x="352425" y="657225"/>
              <a:ext cx="11483975" cy="0"/>
            </a:xfrm>
            <a:custGeom>
              <a:avLst/>
              <a:gdLst/>
              <a:ahLst/>
              <a:cxnLst/>
              <a:rect l="l" t="t" r="r" b="b"/>
              <a:pathLst>
                <a:path w="11483975" h="0">
                  <a:moveTo>
                    <a:pt x="0" y="0"/>
                  </a:moveTo>
                  <a:lnTo>
                    <a:pt x="11483975" y="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401425" y="76200"/>
              <a:ext cx="438150" cy="533400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05410">
              <a:lnSpc>
                <a:spcPct val="100000"/>
              </a:lnSpc>
              <a:spcBef>
                <a:spcPts val="125"/>
              </a:spcBef>
            </a:pPr>
            <a:r>
              <a:rPr dirty="0" spc="-90"/>
              <a:t>Bibliography</a:t>
            </a:r>
          </a:p>
        </p:txBody>
      </p:sp>
      <p:graphicFrame>
        <p:nvGraphicFramePr>
          <p:cNvPr id="6" name="object 6" descr=""/>
          <p:cNvGraphicFramePr>
            <a:graphicFrameLocks noGrp="1"/>
          </p:cNvGraphicFramePr>
          <p:nvPr/>
        </p:nvGraphicFramePr>
        <p:xfrm>
          <a:off x="371475" y="6343650"/>
          <a:ext cx="11523980" cy="4864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32230"/>
                <a:gridCol w="354330"/>
                <a:gridCol w="1332230"/>
                <a:gridCol w="354330"/>
                <a:gridCol w="1332229"/>
                <a:gridCol w="354329"/>
                <a:gridCol w="1332229"/>
                <a:gridCol w="354329"/>
                <a:gridCol w="1332229"/>
                <a:gridCol w="354329"/>
                <a:gridCol w="1332229"/>
                <a:gridCol w="354329"/>
                <a:gridCol w="1332229"/>
              </a:tblGrid>
              <a:tr h="266065">
                <a:tc>
                  <a:txBody>
                    <a:bodyPr/>
                    <a:lstStyle/>
                    <a:p>
                      <a:pPr algn="ctr" marL="825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400" spc="-10" b="1">
                          <a:solidFill>
                            <a:srgbClr val="A6A6A6"/>
                          </a:solidFill>
                          <a:latin typeface="Trebuchet MS"/>
                          <a:cs typeface="Trebuchet MS"/>
                        </a:rPr>
                        <a:t>Executive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38735">
                    <a:lnT w="19050">
                      <a:solidFill>
                        <a:srgbClr val="A6A6A6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825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400" spc="-10" b="1">
                          <a:solidFill>
                            <a:srgbClr val="A6A6A6"/>
                          </a:solidFill>
                          <a:latin typeface="Trebuchet MS"/>
                          <a:cs typeface="Trebuchet MS"/>
                        </a:rPr>
                        <a:t>Industry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38735">
                    <a:lnT w="19050">
                      <a:solidFill>
                        <a:srgbClr val="A6A6A6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1079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400" spc="-10" b="1">
                          <a:solidFill>
                            <a:srgbClr val="A6A6A6"/>
                          </a:solidFill>
                          <a:latin typeface="Trebuchet MS"/>
                          <a:cs typeface="Trebuchet MS"/>
                        </a:rPr>
                        <a:t>Company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38735">
                    <a:lnT w="19050">
                      <a:solidFill>
                        <a:srgbClr val="A6A6A6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1270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400" spc="-10" b="1">
                          <a:solidFill>
                            <a:srgbClr val="A6A6A6"/>
                          </a:solidFill>
                          <a:latin typeface="Trebuchet MS"/>
                          <a:cs typeface="Trebuchet MS"/>
                        </a:rPr>
                        <a:t>Financial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38735">
                    <a:lnT w="19050">
                      <a:solidFill>
                        <a:srgbClr val="A6A6A6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1841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400" spc="-10" b="1">
                          <a:solidFill>
                            <a:srgbClr val="A6A6A6"/>
                          </a:solidFill>
                          <a:latin typeface="Trebuchet MS"/>
                          <a:cs typeface="Trebuchet MS"/>
                        </a:rPr>
                        <a:t>Acquisition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38735">
                    <a:lnT w="19050">
                      <a:solidFill>
                        <a:srgbClr val="A6A6A6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1397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400" spc="-10" b="1">
                          <a:solidFill>
                            <a:srgbClr val="A6A6A6"/>
                          </a:solidFill>
                          <a:latin typeface="Trebuchet MS"/>
                          <a:cs typeface="Trebuchet MS"/>
                        </a:rPr>
                        <a:t>Alternative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38735">
                    <a:lnT w="19050">
                      <a:solidFill>
                        <a:srgbClr val="A6A6A6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438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400" spc="-10" b="1">
                          <a:solidFill>
                            <a:srgbClr val="A6A6A6"/>
                          </a:solidFill>
                          <a:latin typeface="Trebuchet MS"/>
                          <a:cs typeface="Trebuchet MS"/>
                        </a:rPr>
                        <a:t>Conclusion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38735">
                    <a:lnT w="19050">
                      <a:solidFill>
                        <a:srgbClr val="A6A6A6"/>
                      </a:solidFill>
                      <a:prstDash val="solid"/>
                    </a:lnT>
                  </a:tcPr>
                </a:tc>
              </a:tr>
              <a:tr h="220345">
                <a:tc>
                  <a:txBody>
                    <a:bodyPr/>
                    <a:lstStyle/>
                    <a:p>
                      <a:pPr algn="ctr" marL="2540">
                        <a:lnSpc>
                          <a:spcPts val="1614"/>
                        </a:lnSpc>
                      </a:pPr>
                      <a:r>
                        <a:rPr dirty="0" sz="1400" spc="-10" b="1">
                          <a:solidFill>
                            <a:srgbClr val="A6A6A6"/>
                          </a:solidFill>
                          <a:latin typeface="Trebuchet MS"/>
                          <a:cs typeface="Trebuchet MS"/>
                        </a:rPr>
                        <a:t>Summary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6350">
                        <a:lnSpc>
                          <a:spcPts val="1614"/>
                        </a:lnSpc>
                      </a:pPr>
                      <a:r>
                        <a:rPr dirty="0" sz="1400" spc="-10" b="1">
                          <a:solidFill>
                            <a:srgbClr val="A6A6A6"/>
                          </a:solidFill>
                          <a:latin typeface="Trebuchet MS"/>
                          <a:cs typeface="Trebuchet MS"/>
                        </a:rPr>
                        <a:t>Overview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7620">
                        <a:lnSpc>
                          <a:spcPts val="1614"/>
                        </a:lnSpc>
                      </a:pPr>
                      <a:r>
                        <a:rPr dirty="0" sz="1400" spc="-10" b="1">
                          <a:solidFill>
                            <a:srgbClr val="A6A6A6"/>
                          </a:solidFill>
                          <a:latin typeface="Trebuchet MS"/>
                          <a:cs typeface="Trebuchet MS"/>
                        </a:rPr>
                        <a:t>Analysis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10795">
                        <a:lnSpc>
                          <a:spcPts val="1614"/>
                        </a:lnSpc>
                      </a:pPr>
                      <a:r>
                        <a:rPr dirty="0" sz="1400" spc="-10" b="1">
                          <a:solidFill>
                            <a:srgbClr val="A6A6A6"/>
                          </a:solidFill>
                          <a:latin typeface="Trebuchet MS"/>
                          <a:cs typeface="Trebuchet MS"/>
                        </a:rPr>
                        <a:t>Analysis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19685">
                        <a:lnSpc>
                          <a:spcPts val="1614"/>
                        </a:lnSpc>
                      </a:pPr>
                      <a:r>
                        <a:rPr dirty="0" sz="1400" spc="-10" b="1">
                          <a:solidFill>
                            <a:srgbClr val="A6A6A6"/>
                          </a:solidFill>
                          <a:latin typeface="Trebuchet MS"/>
                          <a:cs typeface="Trebuchet MS"/>
                        </a:rPr>
                        <a:t>Feasibility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14604">
                        <a:lnSpc>
                          <a:spcPts val="1614"/>
                        </a:lnSpc>
                      </a:pPr>
                      <a:r>
                        <a:rPr dirty="0" sz="1400" spc="-10" b="1">
                          <a:solidFill>
                            <a:srgbClr val="A6A6A6"/>
                          </a:solidFill>
                          <a:latin typeface="Trebuchet MS"/>
                          <a:cs typeface="Trebuchet MS"/>
                        </a:rPr>
                        <a:t>Solution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7" name="object 7" descr=""/>
          <p:cNvSpPr txBox="1"/>
          <p:nvPr/>
        </p:nvSpPr>
        <p:spPr>
          <a:xfrm>
            <a:off x="429259" y="793344"/>
            <a:ext cx="11333480" cy="5224780"/>
          </a:xfrm>
          <a:prstGeom prst="rect">
            <a:avLst/>
          </a:prstGeom>
        </p:spPr>
        <p:txBody>
          <a:bodyPr wrap="square" lIns="0" tIns="24130" rIns="0" bIns="0" rtlCol="0" vert="horz">
            <a:spAutoFit/>
          </a:bodyPr>
          <a:lstStyle/>
          <a:p>
            <a:pPr marL="183515" indent="-170815">
              <a:lnSpc>
                <a:spcPct val="100000"/>
              </a:lnSpc>
              <a:spcBef>
                <a:spcPts val="190"/>
              </a:spcBef>
              <a:buFont typeface="Arial MT"/>
              <a:buChar char="•"/>
              <a:tabLst>
                <a:tab pos="183515" algn="l"/>
              </a:tabLst>
            </a:pPr>
            <a:r>
              <a:rPr dirty="0" sz="800">
                <a:latin typeface="Segoe UI Emoji"/>
                <a:cs typeface="Segoe UI Emoji"/>
              </a:rPr>
              <a:t>Alexandre</a:t>
            </a:r>
            <a:r>
              <a:rPr dirty="0" sz="800" spc="114">
                <a:latin typeface="Segoe UI Emoji"/>
                <a:cs typeface="Segoe UI Emoji"/>
              </a:rPr>
              <a:t> </a:t>
            </a:r>
            <a:r>
              <a:rPr dirty="0" sz="800">
                <a:latin typeface="Segoe UI Emoji"/>
                <a:cs typeface="Segoe UI Emoji"/>
              </a:rPr>
              <a:t>(2024)</a:t>
            </a:r>
            <a:r>
              <a:rPr dirty="0" sz="800" spc="50">
                <a:latin typeface="Segoe UI Emoji"/>
                <a:cs typeface="Segoe UI Emoji"/>
              </a:rPr>
              <a:t> </a:t>
            </a:r>
            <a:r>
              <a:rPr dirty="0" sz="800">
                <a:latin typeface="Segoe UI Emoji"/>
                <a:cs typeface="Segoe UI Emoji"/>
              </a:rPr>
              <a:t>*Ferrari</a:t>
            </a:r>
            <a:r>
              <a:rPr dirty="0" sz="800" spc="145">
                <a:latin typeface="Segoe UI Emoji"/>
                <a:cs typeface="Segoe UI Emoji"/>
              </a:rPr>
              <a:t> </a:t>
            </a:r>
            <a:r>
              <a:rPr dirty="0" sz="800">
                <a:latin typeface="Segoe UI Emoji"/>
                <a:cs typeface="Segoe UI Emoji"/>
              </a:rPr>
              <a:t>Electric:</a:t>
            </a:r>
            <a:r>
              <a:rPr dirty="0" sz="800" spc="65">
                <a:latin typeface="Segoe UI Emoji"/>
                <a:cs typeface="Segoe UI Emoji"/>
              </a:rPr>
              <a:t> </a:t>
            </a:r>
            <a:r>
              <a:rPr dirty="0" sz="800">
                <a:latin typeface="Segoe UI Emoji"/>
                <a:cs typeface="Segoe UI Emoji"/>
              </a:rPr>
              <a:t>The</a:t>
            </a:r>
            <a:r>
              <a:rPr dirty="0" sz="800" spc="114">
                <a:latin typeface="Segoe UI Emoji"/>
                <a:cs typeface="Segoe UI Emoji"/>
              </a:rPr>
              <a:t> </a:t>
            </a:r>
            <a:r>
              <a:rPr dirty="0" sz="800">
                <a:latin typeface="Segoe UI Emoji"/>
                <a:cs typeface="Segoe UI Emoji"/>
              </a:rPr>
              <a:t>Greatest</a:t>
            </a:r>
            <a:r>
              <a:rPr dirty="0" sz="800" spc="155">
                <a:latin typeface="Segoe UI Emoji"/>
                <a:cs typeface="Segoe UI Emoji"/>
              </a:rPr>
              <a:t> </a:t>
            </a:r>
            <a:r>
              <a:rPr dirty="0" sz="800">
                <a:latin typeface="Segoe UI Emoji"/>
                <a:cs typeface="Segoe UI Emoji"/>
              </a:rPr>
              <a:t>Challenge</a:t>
            </a:r>
            <a:r>
              <a:rPr dirty="0" sz="800" spc="114">
                <a:latin typeface="Segoe UI Emoji"/>
                <a:cs typeface="Segoe UI Emoji"/>
              </a:rPr>
              <a:t> </a:t>
            </a:r>
            <a:r>
              <a:rPr dirty="0" sz="800">
                <a:latin typeface="Segoe UI Emoji"/>
                <a:cs typeface="Segoe UI Emoji"/>
              </a:rPr>
              <a:t>That</a:t>
            </a:r>
            <a:r>
              <a:rPr dirty="0" sz="800" spc="160">
                <a:latin typeface="Segoe UI Emoji"/>
                <a:cs typeface="Segoe UI Emoji"/>
              </a:rPr>
              <a:t> </a:t>
            </a:r>
            <a:r>
              <a:rPr dirty="0" sz="800">
                <a:latin typeface="Segoe UI Emoji"/>
                <a:cs typeface="Segoe UI Emoji"/>
              </a:rPr>
              <a:t>Could</a:t>
            </a:r>
            <a:r>
              <a:rPr dirty="0" sz="800" spc="215">
                <a:latin typeface="Segoe UI Emoji"/>
                <a:cs typeface="Segoe UI Emoji"/>
              </a:rPr>
              <a:t> </a:t>
            </a:r>
            <a:r>
              <a:rPr dirty="0" sz="800">
                <a:latin typeface="Segoe UI Emoji"/>
                <a:cs typeface="Segoe UI Emoji"/>
              </a:rPr>
              <a:t>Also</a:t>
            </a:r>
            <a:r>
              <a:rPr dirty="0" sz="800" spc="229">
                <a:latin typeface="Segoe UI Emoji"/>
                <a:cs typeface="Segoe UI Emoji"/>
              </a:rPr>
              <a:t> </a:t>
            </a:r>
            <a:r>
              <a:rPr dirty="0" sz="800">
                <a:latin typeface="Segoe UI Emoji"/>
                <a:cs typeface="Segoe UI Emoji"/>
              </a:rPr>
              <a:t>Be</a:t>
            </a:r>
            <a:r>
              <a:rPr dirty="0" sz="800" spc="114">
                <a:latin typeface="Segoe UI Emoji"/>
                <a:cs typeface="Segoe UI Emoji"/>
              </a:rPr>
              <a:t> </a:t>
            </a:r>
            <a:r>
              <a:rPr dirty="0" sz="800">
                <a:latin typeface="Segoe UI Emoji"/>
                <a:cs typeface="Segoe UI Emoji"/>
              </a:rPr>
              <a:t>the</a:t>
            </a:r>
            <a:r>
              <a:rPr dirty="0" sz="800" spc="114">
                <a:latin typeface="Segoe UI Emoji"/>
                <a:cs typeface="Segoe UI Emoji"/>
              </a:rPr>
              <a:t> </a:t>
            </a:r>
            <a:r>
              <a:rPr dirty="0" sz="800">
                <a:latin typeface="Segoe UI Emoji"/>
                <a:cs typeface="Segoe UI Emoji"/>
              </a:rPr>
              <a:t>Brand’s</a:t>
            </a:r>
            <a:r>
              <a:rPr dirty="0" sz="800" spc="185">
                <a:latin typeface="Segoe UI Emoji"/>
                <a:cs typeface="Segoe UI Emoji"/>
              </a:rPr>
              <a:t> </a:t>
            </a:r>
            <a:r>
              <a:rPr dirty="0" sz="800">
                <a:latin typeface="Segoe UI Emoji"/>
                <a:cs typeface="Segoe UI Emoji"/>
              </a:rPr>
              <a:t>First</a:t>
            </a:r>
            <a:r>
              <a:rPr dirty="0" sz="800" spc="160">
                <a:latin typeface="Segoe UI Emoji"/>
                <a:cs typeface="Segoe UI Emoji"/>
              </a:rPr>
              <a:t> </a:t>
            </a:r>
            <a:r>
              <a:rPr dirty="0" sz="800">
                <a:latin typeface="Segoe UI Emoji"/>
                <a:cs typeface="Segoe UI Emoji"/>
              </a:rPr>
              <a:t>Failure*.</a:t>
            </a:r>
            <a:r>
              <a:rPr dirty="0" sz="800" spc="310">
                <a:latin typeface="Segoe UI Emoji"/>
                <a:cs typeface="Segoe UI Emoji"/>
              </a:rPr>
              <a:t> </a:t>
            </a:r>
            <a:r>
              <a:rPr dirty="0" sz="800">
                <a:latin typeface="Segoe UI Emoji"/>
                <a:cs typeface="Segoe UI Emoji"/>
              </a:rPr>
              <a:t>ItalPassion.</a:t>
            </a:r>
            <a:r>
              <a:rPr dirty="0" sz="800" spc="215">
                <a:latin typeface="Segoe UI Emoji"/>
                <a:cs typeface="Segoe UI Emoji"/>
              </a:rPr>
              <a:t> </a:t>
            </a:r>
            <a:r>
              <a:rPr dirty="0" sz="800">
                <a:latin typeface="Segoe UI Emoji"/>
                <a:cs typeface="Segoe UI Emoji"/>
              </a:rPr>
              <a:t>Available</a:t>
            </a:r>
            <a:r>
              <a:rPr dirty="0" sz="800" spc="270">
                <a:latin typeface="Segoe UI Emoji"/>
                <a:cs typeface="Segoe UI Emoji"/>
              </a:rPr>
              <a:t> </a:t>
            </a:r>
            <a:r>
              <a:rPr dirty="0" sz="800">
                <a:latin typeface="Segoe UI Emoji"/>
                <a:cs typeface="Segoe UI Emoji"/>
              </a:rPr>
              <a:t>at:</a:t>
            </a:r>
            <a:r>
              <a:rPr dirty="0" sz="800" spc="220">
                <a:latin typeface="Segoe UI Emoji"/>
                <a:cs typeface="Segoe UI Emoji"/>
              </a:rPr>
              <a:t> </a:t>
            </a:r>
            <a:r>
              <a:rPr dirty="0" sz="800">
                <a:latin typeface="Segoe UI Emoji"/>
                <a:cs typeface="Segoe UI Emoji"/>
              </a:rPr>
              <a:t>https://</a:t>
            </a:r>
            <a:r>
              <a:rPr dirty="0" sz="800">
                <a:latin typeface="Segoe UI Emoji"/>
                <a:cs typeface="Segoe UI Emoji"/>
                <a:hlinkClick r:id="rId3"/>
              </a:rPr>
              <a:t>www.italpassion.fr/en/ferrari/ferrari-electric-</a:t>
            </a:r>
            <a:r>
              <a:rPr dirty="0" sz="800" spc="-10">
                <a:latin typeface="Segoe UI Emoji"/>
                <a:cs typeface="Segoe UI Emoji"/>
                <a:hlinkClick r:id="rId3"/>
              </a:rPr>
              <a:t>the-</a:t>
            </a:r>
            <a:r>
              <a:rPr dirty="0" sz="800">
                <a:latin typeface="Segoe UI Emoji"/>
                <a:cs typeface="Segoe UI Emoji"/>
                <a:hlinkClick r:id="rId3"/>
              </a:rPr>
              <a:t>greatest-challenge-</a:t>
            </a:r>
            <a:r>
              <a:rPr dirty="0" sz="800" spc="-10">
                <a:latin typeface="Segoe UI Emoji"/>
                <a:cs typeface="Segoe UI Emoji"/>
                <a:hlinkClick r:id="rId3"/>
              </a:rPr>
              <a:t>that-</a:t>
            </a:r>
            <a:r>
              <a:rPr dirty="0" sz="800">
                <a:latin typeface="Segoe UI Emoji"/>
                <a:cs typeface="Segoe UI Emoji"/>
                <a:hlinkClick r:id="rId3"/>
              </a:rPr>
              <a:t>could-also-</a:t>
            </a:r>
            <a:r>
              <a:rPr dirty="0" sz="800" spc="-10">
                <a:latin typeface="Segoe UI Emoji"/>
                <a:cs typeface="Segoe UI Emoji"/>
                <a:hlinkClick r:id="rId3"/>
              </a:rPr>
              <a:t>be-the-brands-</a:t>
            </a:r>
            <a:endParaRPr sz="800">
              <a:latin typeface="Segoe UI Emoji"/>
              <a:cs typeface="Segoe UI Emoji"/>
            </a:endParaRPr>
          </a:p>
          <a:p>
            <a:pPr marL="184150">
              <a:lnSpc>
                <a:spcPct val="100000"/>
              </a:lnSpc>
              <a:spcBef>
                <a:spcPts val="90"/>
              </a:spcBef>
            </a:pPr>
            <a:r>
              <a:rPr dirty="0" sz="800">
                <a:latin typeface="Segoe UI Emoji"/>
                <a:cs typeface="Segoe UI Emoji"/>
              </a:rPr>
              <a:t>first-failure/</a:t>
            </a:r>
            <a:r>
              <a:rPr dirty="0" sz="800" spc="65">
                <a:latin typeface="Segoe UI Emoji"/>
                <a:cs typeface="Segoe UI Emoji"/>
              </a:rPr>
              <a:t> </a:t>
            </a:r>
            <a:r>
              <a:rPr dirty="0" sz="800">
                <a:latin typeface="Segoe UI Emoji"/>
                <a:cs typeface="Segoe UI Emoji"/>
              </a:rPr>
              <a:t>(Accessed:</a:t>
            </a:r>
            <a:r>
              <a:rPr dirty="0" sz="800" spc="20">
                <a:latin typeface="Segoe UI Emoji"/>
                <a:cs typeface="Segoe UI Emoji"/>
              </a:rPr>
              <a:t> </a:t>
            </a:r>
            <a:r>
              <a:rPr dirty="0" sz="800">
                <a:latin typeface="Segoe UI Emoji"/>
                <a:cs typeface="Segoe UI Emoji"/>
              </a:rPr>
              <a:t>10</a:t>
            </a:r>
            <a:r>
              <a:rPr dirty="0" sz="800" spc="170">
                <a:latin typeface="Segoe UI Emoji"/>
                <a:cs typeface="Segoe UI Emoji"/>
              </a:rPr>
              <a:t> </a:t>
            </a:r>
            <a:r>
              <a:rPr dirty="0" sz="800">
                <a:latin typeface="Segoe UI Emoji"/>
                <a:cs typeface="Segoe UI Emoji"/>
              </a:rPr>
              <a:t>March</a:t>
            </a:r>
            <a:r>
              <a:rPr dirty="0" sz="800" spc="155">
                <a:latin typeface="Segoe UI Emoji"/>
                <a:cs typeface="Segoe UI Emoji"/>
              </a:rPr>
              <a:t> </a:t>
            </a:r>
            <a:r>
              <a:rPr dirty="0" sz="800" spc="-10">
                <a:latin typeface="Segoe UI Emoji"/>
                <a:cs typeface="Segoe UI Emoji"/>
              </a:rPr>
              <a:t>2025).</a:t>
            </a:r>
            <a:endParaRPr sz="800">
              <a:latin typeface="Segoe UI Emoji"/>
              <a:cs typeface="Segoe UI Emoji"/>
            </a:endParaRPr>
          </a:p>
          <a:p>
            <a:pPr marL="183515" indent="-170815">
              <a:lnSpc>
                <a:spcPct val="100000"/>
              </a:lnSpc>
              <a:spcBef>
                <a:spcPts val="90"/>
              </a:spcBef>
              <a:buFont typeface="Arial MT"/>
              <a:buChar char="•"/>
              <a:tabLst>
                <a:tab pos="183515" algn="l"/>
              </a:tabLst>
            </a:pPr>
            <a:r>
              <a:rPr dirty="0" sz="800">
                <a:latin typeface="Segoe UI Emoji"/>
                <a:cs typeface="Segoe UI Emoji"/>
              </a:rPr>
              <a:t>Breunig,</a:t>
            </a:r>
            <a:r>
              <a:rPr dirty="0" sz="800" spc="110">
                <a:latin typeface="Segoe UI Emoji"/>
                <a:cs typeface="Segoe UI Emoji"/>
              </a:rPr>
              <a:t> </a:t>
            </a:r>
            <a:r>
              <a:rPr dirty="0" sz="800">
                <a:latin typeface="Segoe UI Emoji"/>
                <a:cs typeface="Segoe UI Emoji"/>
              </a:rPr>
              <a:t>M.,</a:t>
            </a:r>
            <a:r>
              <a:rPr dirty="0" sz="800" spc="70">
                <a:latin typeface="Segoe UI Emoji"/>
                <a:cs typeface="Segoe UI Emoji"/>
              </a:rPr>
              <a:t> </a:t>
            </a:r>
            <a:r>
              <a:rPr dirty="0" sz="800">
                <a:latin typeface="Segoe UI Emoji"/>
                <a:cs typeface="Segoe UI Emoji"/>
              </a:rPr>
              <a:t>Kässer,</a:t>
            </a:r>
            <a:r>
              <a:rPr dirty="0" sz="800" spc="114">
                <a:latin typeface="Segoe UI Emoji"/>
                <a:cs typeface="Segoe UI Emoji"/>
              </a:rPr>
              <a:t> </a:t>
            </a:r>
            <a:r>
              <a:rPr dirty="0" sz="800">
                <a:latin typeface="Segoe UI Emoji"/>
                <a:cs typeface="Segoe UI Emoji"/>
              </a:rPr>
              <a:t>M.,</a:t>
            </a:r>
            <a:r>
              <a:rPr dirty="0" sz="800" spc="-5">
                <a:latin typeface="Segoe UI Emoji"/>
                <a:cs typeface="Segoe UI Emoji"/>
              </a:rPr>
              <a:t> </a:t>
            </a:r>
            <a:r>
              <a:rPr dirty="0" sz="800">
                <a:latin typeface="Segoe UI Emoji"/>
                <a:cs typeface="Segoe UI Emoji"/>
              </a:rPr>
              <a:t>Klein,</a:t>
            </a:r>
            <a:r>
              <a:rPr dirty="0" sz="800" spc="-10">
                <a:latin typeface="Segoe UI Emoji"/>
                <a:cs typeface="Segoe UI Emoji"/>
              </a:rPr>
              <a:t> </a:t>
            </a:r>
            <a:r>
              <a:rPr dirty="0" sz="800">
                <a:latin typeface="Segoe UI Emoji"/>
                <a:cs typeface="Segoe UI Emoji"/>
              </a:rPr>
              <a:t>H.</a:t>
            </a:r>
            <a:r>
              <a:rPr dirty="0" sz="800" spc="114">
                <a:latin typeface="Segoe UI Emoji"/>
                <a:cs typeface="Segoe UI Emoji"/>
              </a:rPr>
              <a:t> </a:t>
            </a:r>
            <a:r>
              <a:rPr dirty="0" sz="800">
                <a:latin typeface="Segoe UI Emoji"/>
                <a:cs typeface="Segoe UI Emoji"/>
              </a:rPr>
              <a:t>and</a:t>
            </a:r>
            <a:r>
              <a:rPr dirty="0" sz="800" spc="-5">
                <a:latin typeface="Segoe UI Emoji"/>
                <a:cs typeface="Segoe UI Emoji"/>
              </a:rPr>
              <a:t> </a:t>
            </a:r>
            <a:r>
              <a:rPr dirty="0" sz="800">
                <a:latin typeface="Segoe UI Emoji"/>
                <a:cs typeface="Segoe UI Emoji"/>
              </a:rPr>
              <a:t>Stein,</a:t>
            </a:r>
            <a:r>
              <a:rPr dirty="0" sz="800" spc="110">
                <a:latin typeface="Segoe UI Emoji"/>
                <a:cs typeface="Segoe UI Emoji"/>
              </a:rPr>
              <a:t> </a:t>
            </a:r>
            <a:r>
              <a:rPr dirty="0" sz="800">
                <a:latin typeface="Segoe UI Emoji"/>
                <a:cs typeface="Segoe UI Emoji"/>
              </a:rPr>
              <a:t>J.</a:t>
            </a:r>
            <a:r>
              <a:rPr dirty="0" sz="800" spc="-5">
                <a:latin typeface="Segoe UI Emoji"/>
                <a:cs typeface="Segoe UI Emoji"/>
              </a:rPr>
              <a:t> </a:t>
            </a:r>
            <a:r>
              <a:rPr dirty="0" sz="800">
                <a:latin typeface="Segoe UI Emoji"/>
                <a:cs typeface="Segoe UI Emoji"/>
              </a:rPr>
              <a:t>(2016)</a:t>
            </a:r>
            <a:r>
              <a:rPr dirty="0" sz="800" spc="105">
                <a:latin typeface="Segoe UI Emoji"/>
                <a:cs typeface="Segoe UI Emoji"/>
              </a:rPr>
              <a:t> </a:t>
            </a:r>
            <a:r>
              <a:rPr dirty="0" sz="800">
                <a:latin typeface="Segoe UI Emoji"/>
                <a:cs typeface="Segoe UI Emoji"/>
              </a:rPr>
              <a:t>*Building</a:t>
            </a:r>
            <a:r>
              <a:rPr dirty="0" sz="800" spc="95">
                <a:latin typeface="Segoe UI Emoji"/>
                <a:cs typeface="Segoe UI Emoji"/>
              </a:rPr>
              <a:t> </a:t>
            </a:r>
            <a:r>
              <a:rPr dirty="0" sz="800">
                <a:latin typeface="Segoe UI Emoji"/>
                <a:cs typeface="Segoe UI Emoji"/>
              </a:rPr>
              <a:t>Smarter</a:t>
            </a:r>
            <a:r>
              <a:rPr dirty="0" sz="800" spc="50">
                <a:latin typeface="Segoe UI Emoji"/>
                <a:cs typeface="Segoe UI Emoji"/>
              </a:rPr>
              <a:t> </a:t>
            </a:r>
            <a:r>
              <a:rPr dirty="0" sz="800">
                <a:latin typeface="Segoe UI Emoji"/>
                <a:cs typeface="Segoe UI Emoji"/>
              </a:rPr>
              <a:t>Cars</a:t>
            </a:r>
            <a:r>
              <a:rPr dirty="0" sz="800" spc="95">
                <a:latin typeface="Segoe UI Emoji"/>
                <a:cs typeface="Segoe UI Emoji"/>
              </a:rPr>
              <a:t> </a:t>
            </a:r>
            <a:r>
              <a:rPr dirty="0" sz="800">
                <a:latin typeface="Segoe UI Emoji"/>
                <a:cs typeface="Segoe UI Emoji"/>
              </a:rPr>
              <a:t>with</a:t>
            </a:r>
            <a:r>
              <a:rPr dirty="0" sz="800" spc="10">
                <a:latin typeface="Segoe UI Emoji"/>
                <a:cs typeface="Segoe UI Emoji"/>
              </a:rPr>
              <a:t> </a:t>
            </a:r>
            <a:r>
              <a:rPr dirty="0" sz="800">
                <a:latin typeface="Segoe UI Emoji"/>
                <a:cs typeface="Segoe UI Emoji"/>
              </a:rPr>
              <a:t>Smarter</a:t>
            </a:r>
            <a:r>
              <a:rPr dirty="0" sz="800" spc="50">
                <a:latin typeface="Segoe UI Emoji"/>
                <a:cs typeface="Segoe UI Emoji"/>
              </a:rPr>
              <a:t> </a:t>
            </a:r>
            <a:r>
              <a:rPr dirty="0" sz="800">
                <a:latin typeface="Segoe UI Emoji"/>
                <a:cs typeface="Segoe UI Emoji"/>
              </a:rPr>
              <a:t>Factories:</a:t>
            </a:r>
            <a:r>
              <a:rPr dirty="0" sz="800" spc="-5">
                <a:latin typeface="Segoe UI Emoji"/>
                <a:cs typeface="Segoe UI Emoji"/>
              </a:rPr>
              <a:t> </a:t>
            </a:r>
            <a:r>
              <a:rPr dirty="0" sz="800">
                <a:latin typeface="Segoe UI Emoji"/>
                <a:cs typeface="Segoe UI Emoji"/>
              </a:rPr>
              <a:t>How</a:t>
            </a:r>
            <a:r>
              <a:rPr dirty="0" sz="800" spc="25">
                <a:latin typeface="Segoe UI Emoji"/>
                <a:cs typeface="Segoe UI Emoji"/>
              </a:rPr>
              <a:t> </a:t>
            </a:r>
            <a:r>
              <a:rPr dirty="0" sz="800">
                <a:latin typeface="Segoe UI Emoji"/>
                <a:cs typeface="Segoe UI Emoji"/>
              </a:rPr>
              <a:t>AI</a:t>
            </a:r>
            <a:r>
              <a:rPr dirty="0" sz="800" spc="25">
                <a:latin typeface="Segoe UI Emoji"/>
                <a:cs typeface="Segoe UI Emoji"/>
              </a:rPr>
              <a:t> </a:t>
            </a:r>
            <a:r>
              <a:rPr dirty="0" sz="800">
                <a:latin typeface="Segoe UI Emoji"/>
                <a:cs typeface="Segoe UI Emoji"/>
              </a:rPr>
              <a:t>Will</a:t>
            </a:r>
            <a:r>
              <a:rPr dirty="0" sz="800" spc="25">
                <a:latin typeface="Segoe UI Emoji"/>
                <a:cs typeface="Segoe UI Emoji"/>
              </a:rPr>
              <a:t> </a:t>
            </a:r>
            <a:r>
              <a:rPr dirty="0" sz="800">
                <a:latin typeface="Segoe UI Emoji"/>
                <a:cs typeface="Segoe UI Emoji"/>
              </a:rPr>
              <a:t>Change</a:t>
            </a:r>
            <a:r>
              <a:rPr dirty="0" sz="800" spc="40">
                <a:latin typeface="Segoe UI Emoji"/>
                <a:cs typeface="Segoe UI Emoji"/>
              </a:rPr>
              <a:t> </a:t>
            </a:r>
            <a:r>
              <a:rPr dirty="0" sz="800">
                <a:latin typeface="Segoe UI Emoji"/>
                <a:cs typeface="Segoe UI Emoji"/>
              </a:rPr>
              <a:t>the</a:t>
            </a:r>
            <a:r>
              <a:rPr dirty="0" sz="800" spc="160">
                <a:latin typeface="Segoe UI Emoji"/>
                <a:cs typeface="Segoe UI Emoji"/>
              </a:rPr>
              <a:t> </a:t>
            </a:r>
            <a:r>
              <a:rPr dirty="0" sz="800" spc="-10">
                <a:latin typeface="Segoe UI Emoji"/>
                <a:cs typeface="Segoe UI Emoji"/>
              </a:rPr>
              <a:t>Auto</a:t>
            </a:r>
            <a:r>
              <a:rPr dirty="0" sz="800" spc="130">
                <a:latin typeface="Segoe UI Emoji"/>
                <a:cs typeface="Segoe UI Emoji"/>
              </a:rPr>
              <a:t> </a:t>
            </a:r>
            <a:r>
              <a:rPr dirty="0" sz="800" spc="45">
                <a:latin typeface="Segoe UI Emoji"/>
                <a:cs typeface="Segoe UI Emoji"/>
              </a:rPr>
              <a:t>Business*.</a:t>
            </a:r>
            <a:r>
              <a:rPr dirty="0" sz="800" spc="-10">
                <a:latin typeface="Segoe UI Emoji"/>
                <a:cs typeface="Segoe UI Emoji"/>
              </a:rPr>
              <a:t> </a:t>
            </a:r>
            <a:r>
              <a:rPr dirty="0" sz="800">
                <a:latin typeface="Segoe UI Emoji"/>
                <a:cs typeface="Segoe UI Emoji"/>
              </a:rPr>
              <a:t>McKinsey</a:t>
            </a:r>
            <a:r>
              <a:rPr dirty="0" sz="800" spc="20">
                <a:latin typeface="Segoe UI Emoji"/>
                <a:cs typeface="Segoe UI Emoji"/>
              </a:rPr>
              <a:t> </a:t>
            </a:r>
            <a:r>
              <a:rPr dirty="0" sz="800">
                <a:latin typeface="Segoe UI Emoji"/>
                <a:cs typeface="Segoe UI Emoji"/>
              </a:rPr>
              <a:t>C</a:t>
            </a:r>
            <a:r>
              <a:rPr dirty="0" sz="800" spc="120">
                <a:latin typeface="Segoe UI Emoji"/>
                <a:cs typeface="Segoe UI Emoji"/>
              </a:rPr>
              <a:t> </a:t>
            </a:r>
            <a:r>
              <a:rPr dirty="0" sz="800">
                <a:latin typeface="Segoe UI Emoji"/>
                <a:cs typeface="Segoe UI Emoji"/>
              </a:rPr>
              <a:t>Company.</a:t>
            </a:r>
            <a:r>
              <a:rPr dirty="0" sz="800" spc="110">
                <a:latin typeface="Segoe UI Emoji"/>
                <a:cs typeface="Segoe UI Emoji"/>
              </a:rPr>
              <a:t> </a:t>
            </a:r>
            <a:r>
              <a:rPr dirty="0" sz="800">
                <a:latin typeface="Segoe UI Emoji"/>
                <a:cs typeface="Segoe UI Emoji"/>
              </a:rPr>
              <a:t>Available</a:t>
            </a:r>
            <a:r>
              <a:rPr dirty="0" sz="800" spc="35">
                <a:latin typeface="Segoe UI Emoji"/>
                <a:cs typeface="Segoe UI Emoji"/>
              </a:rPr>
              <a:t> </a:t>
            </a:r>
            <a:r>
              <a:rPr dirty="0" sz="800" spc="-25">
                <a:latin typeface="Segoe UI Emoji"/>
                <a:cs typeface="Segoe UI Emoji"/>
              </a:rPr>
              <a:t>at:</a:t>
            </a:r>
            <a:endParaRPr sz="800">
              <a:latin typeface="Segoe UI Emoji"/>
              <a:cs typeface="Segoe UI Emoji"/>
            </a:endParaRPr>
          </a:p>
          <a:p>
            <a:pPr marL="184150">
              <a:lnSpc>
                <a:spcPct val="100000"/>
              </a:lnSpc>
              <a:spcBef>
                <a:spcPts val="20"/>
              </a:spcBef>
            </a:pPr>
            <a:r>
              <a:rPr dirty="0" sz="800">
                <a:latin typeface="Segoe UI Emoji"/>
                <a:cs typeface="Segoe UI Emoji"/>
              </a:rPr>
              <a:t>https://</a:t>
            </a:r>
            <a:r>
              <a:rPr dirty="0" sz="800">
                <a:latin typeface="Segoe UI Emoji"/>
                <a:cs typeface="Segoe UI Emoji"/>
                <a:hlinkClick r:id="rId4"/>
              </a:rPr>
              <a:t>www.mckinsey.com/~/media/McKinsey/Business%20Functions/McKinsey%20Digital/Our%20Insights/Building%20smarter%20cars/Building-smarter-cars-</a:t>
            </a:r>
            <a:r>
              <a:rPr dirty="0" sz="800" spc="-10">
                <a:latin typeface="Segoe UI Emoji"/>
                <a:cs typeface="Segoe UI Emoji"/>
                <a:hlinkClick r:id="rId4"/>
              </a:rPr>
              <a:t>with-</a:t>
            </a:r>
            <a:r>
              <a:rPr dirty="0" sz="800">
                <a:latin typeface="Segoe UI Emoji"/>
                <a:cs typeface="Segoe UI Emoji"/>
                <a:hlinkClick r:id="rId4"/>
              </a:rPr>
              <a:t>smarter-factories.pdf</a:t>
            </a:r>
            <a:r>
              <a:rPr dirty="0" sz="800" spc="275">
                <a:latin typeface="Segoe UI Emoji"/>
                <a:cs typeface="Segoe UI Emoji"/>
              </a:rPr>
              <a:t>  </a:t>
            </a:r>
            <a:r>
              <a:rPr dirty="0" sz="800">
                <a:latin typeface="Segoe UI Emoji"/>
                <a:cs typeface="Segoe UI Emoji"/>
              </a:rPr>
              <a:t>(Accessed:</a:t>
            </a:r>
            <a:r>
              <a:rPr dirty="0" sz="800" spc="305">
                <a:latin typeface="Segoe UI Emoji"/>
                <a:cs typeface="Segoe UI Emoji"/>
              </a:rPr>
              <a:t>  </a:t>
            </a:r>
            <a:r>
              <a:rPr dirty="0" sz="800">
                <a:latin typeface="Segoe UI Emoji"/>
                <a:cs typeface="Segoe UI Emoji"/>
              </a:rPr>
              <a:t>10</a:t>
            </a:r>
            <a:r>
              <a:rPr dirty="0" sz="800" spc="165">
                <a:latin typeface="Segoe UI Emoji"/>
                <a:cs typeface="Segoe UI Emoji"/>
              </a:rPr>
              <a:t>  </a:t>
            </a:r>
            <a:r>
              <a:rPr dirty="0" sz="800">
                <a:latin typeface="Segoe UI Emoji"/>
                <a:cs typeface="Segoe UI Emoji"/>
              </a:rPr>
              <a:t>March</a:t>
            </a:r>
            <a:r>
              <a:rPr dirty="0" sz="800" spc="325">
                <a:latin typeface="Segoe UI Emoji"/>
                <a:cs typeface="Segoe UI Emoji"/>
              </a:rPr>
              <a:t>  </a:t>
            </a:r>
            <a:r>
              <a:rPr dirty="0" sz="800" spc="-10">
                <a:latin typeface="Segoe UI Emoji"/>
                <a:cs typeface="Segoe UI Emoji"/>
              </a:rPr>
              <a:t>2025).</a:t>
            </a:r>
            <a:endParaRPr sz="800">
              <a:latin typeface="Segoe UI Emoji"/>
              <a:cs typeface="Segoe UI Emoji"/>
            </a:endParaRPr>
          </a:p>
          <a:p>
            <a:pPr marL="183515" indent="-170815">
              <a:lnSpc>
                <a:spcPct val="100000"/>
              </a:lnSpc>
              <a:spcBef>
                <a:spcPts val="90"/>
              </a:spcBef>
              <a:buFont typeface="Arial MT"/>
              <a:buChar char="•"/>
              <a:tabLst>
                <a:tab pos="183515" algn="l"/>
              </a:tabLst>
            </a:pPr>
            <a:r>
              <a:rPr dirty="0" sz="800">
                <a:latin typeface="Segoe UI Emoji"/>
                <a:cs typeface="Segoe UI Emoji"/>
              </a:rPr>
              <a:t>CnEVPost</a:t>
            </a:r>
            <a:r>
              <a:rPr dirty="0" sz="800" spc="229">
                <a:latin typeface="Segoe UI Emoji"/>
                <a:cs typeface="Segoe UI Emoji"/>
              </a:rPr>
              <a:t> </a:t>
            </a:r>
            <a:r>
              <a:rPr dirty="0" sz="800">
                <a:latin typeface="Segoe UI Emoji"/>
                <a:cs typeface="Segoe UI Emoji"/>
              </a:rPr>
              <a:t>(2024)</a:t>
            </a:r>
            <a:r>
              <a:rPr dirty="0" sz="800" spc="229">
                <a:latin typeface="Segoe UI Emoji"/>
                <a:cs typeface="Segoe UI Emoji"/>
              </a:rPr>
              <a:t> </a:t>
            </a:r>
            <a:r>
              <a:rPr dirty="0" sz="800">
                <a:latin typeface="Segoe UI Emoji"/>
                <a:cs typeface="Segoe UI Emoji"/>
              </a:rPr>
              <a:t>*Global</a:t>
            </a:r>
            <a:r>
              <a:rPr dirty="0" sz="800" spc="125">
                <a:latin typeface="Segoe UI Emoji"/>
                <a:cs typeface="Segoe UI Emoji"/>
              </a:rPr>
              <a:t> </a:t>
            </a:r>
            <a:r>
              <a:rPr dirty="0" sz="800">
                <a:latin typeface="Segoe UI Emoji"/>
                <a:cs typeface="Segoe UI Emoji"/>
              </a:rPr>
              <a:t>Market</a:t>
            </a:r>
            <a:r>
              <a:rPr dirty="0" sz="800" spc="175">
                <a:latin typeface="Segoe UI Emoji"/>
                <a:cs typeface="Segoe UI Emoji"/>
              </a:rPr>
              <a:t> </a:t>
            </a:r>
            <a:r>
              <a:rPr dirty="0" sz="800">
                <a:latin typeface="Segoe UI Emoji"/>
                <a:cs typeface="Segoe UI Emoji"/>
              </a:rPr>
              <a:t>Distribution</a:t>
            </a:r>
            <a:r>
              <a:rPr dirty="0" sz="800" spc="254">
                <a:latin typeface="Segoe UI Emoji"/>
                <a:cs typeface="Segoe UI Emoji"/>
              </a:rPr>
              <a:t> </a:t>
            </a:r>
            <a:r>
              <a:rPr dirty="0" sz="800">
                <a:latin typeface="Segoe UI Emoji"/>
                <a:cs typeface="Segoe UI Emoji"/>
              </a:rPr>
              <a:t>of</a:t>
            </a:r>
            <a:r>
              <a:rPr dirty="0" sz="800" spc="220">
                <a:latin typeface="Segoe UI Emoji"/>
                <a:cs typeface="Segoe UI Emoji"/>
              </a:rPr>
              <a:t> </a:t>
            </a:r>
            <a:r>
              <a:rPr dirty="0" sz="800">
                <a:latin typeface="Segoe UI Emoji"/>
                <a:cs typeface="Segoe UI Emoji"/>
              </a:rPr>
              <a:t>Battery</a:t>
            </a:r>
            <a:r>
              <a:rPr dirty="0" sz="800" spc="114">
                <a:latin typeface="Segoe UI Emoji"/>
                <a:cs typeface="Segoe UI Emoji"/>
              </a:rPr>
              <a:t> </a:t>
            </a:r>
            <a:r>
              <a:rPr dirty="0" sz="800">
                <a:latin typeface="Segoe UI Emoji"/>
                <a:cs typeface="Segoe UI Emoji"/>
              </a:rPr>
              <a:t>Makers</a:t>
            </a:r>
            <a:r>
              <a:rPr dirty="0" sz="800" spc="210">
                <a:latin typeface="Segoe UI Emoji"/>
                <a:cs typeface="Segoe UI Emoji"/>
              </a:rPr>
              <a:t> </a:t>
            </a:r>
            <a:r>
              <a:rPr dirty="0" sz="800">
                <a:latin typeface="Segoe UI Emoji"/>
                <a:cs typeface="Segoe UI Emoji"/>
              </a:rPr>
              <a:t>for</a:t>
            </a:r>
            <a:r>
              <a:rPr dirty="0" sz="800" spc="155">
                <a:latin typeface="Segoe UI Emoji"/>
                <a:cs typeface="Segoe UI Emoji"/>
              </a:rPr>
              <a:t> </a:t>
            </a:r>
            <a:r>
              <a:rPr dirty="0" sz="800">
                <a:latin typeface="Segoe UI Emoji"/>
                <a:cs typeface="Segoe UI Emoji"/>
              </a:rPr>
              <a:t>Electric</a:t>
            </a:r>
            <a:r>
              <a:rPr dirty="0" sz="800" spc="145">
                <a:latin typeface="Segoe UI Emoji"/>
                <a:cs typeface="Segoe UI Emoji"/>
              </a:rPr>
              <a:t> </a:t>
            </a:r>
            <a:r>
              <a:rPr dirty="0" sz="800">
                <a:latin typeface="Segoe UI Emoji"/>
                <a:cs typeface="Segoe UI Emoji"/>
              </a:rPr>
              <a:t>Vehicles</a:t>
            </a:r>
            <a:r>
              <a:rPr dirty="0" sz="800" spc="210">
                <a:latin typeface="Segoe UI Emoji"/>
                <a:cs typeface="Segoe UI Emoji"/>
              </a:rPr>
              <a:t> </a:t>
            </a:r>
            <a:r>
              <a:rPr dirty="0" sz="800">
                <a:latin typeface="Segoe UI Emoji"/>
                <a:cs typeface="Segoe UI Emoji"/>
              </a:rPr>
              <a:t>in</a:t>
            </a:r>
            <a:r>
              <a:rPr dirty="0" sz="800" spc="95">
                <a:latin typeface="Segoe UI Emoji"/>
                <a:cs typeface="Segoe UI Emoji"/>
              </a:rPr>
              <a:t> </a:t>
            </a:r>
            <a:r>
              <a:rPr dirty="0" sz="800">
                <a:latin typeface="Segoe UI Emoji"/>
                <a:cs typeface="Segoe UI Emoji"/>
              </a:rPr>
              <a:t>1st</a:t>
            </a:r>
            <a:r>
              <a:rPr dirty="0" sz="800" spc="175">
                <a:latin typeface="Segoe UI Emoji"/>
                <a:cs typeface="Segoe UI Emoji"/>
              </a:rPr>
              <a:t> </a:t>
            </a:r>
            <a:r>
              <a:rPr dirty="0" sz="800">
                <a:latin typeface="Segoe UI Emoji"/>
                <a:cs typeface="Segoe UI Emoji"/>
              </a:rPr>
              <a:t>Half</a:t>
            </a:r>
            <a:r>
              <a:rPr dirty="0" sz="800" spc="220">
                <a:latin typeface="Segoe UI Emoji"/>
                <a:cs typeface="Segoe UI Emoji"/>
              </a:rPr>
              <a:t> </a:t>
            </a:r>
            <a:r>
              <a:rPr dirty="0" sz="800">
                <a:latin typeface="Segoe UI Emoji"/>
                <a:cs typeface="Segoe UI Emoji"/>
              </a:rPr>
              <a:t>2024*.</a:t>
            </a:r>
            <a:r>
              <a:rPr dirty="0" sz="800" spc="85">
                <a:latin typeface="Segoe UI Emoji"/>
                <a:cs typeface="Segoe UI Emoji"/>
              </a:rPr>
              <a:t> </a:t>
            </a:r>
            <a:r>
              <a:rPr dirty="0" sz="800">
                <a:latin typeface="Segoe UI Emoji"/>
                <a:cs typeface="Segoe UI Emoji"/>
              </a:rPr>
              <a:t>Statista.</a:t>
            </a:r>
            <a:r>
              <a:rPr dirty="0" sz="800" spc="80">
                <a:latin typeface="Segoe UI Emoji"/>
                <a:cs typeface="Segoe UI Emoji"/>
              </a:rPr>
              <a:t> </a:t>
            </a:r>
            <a:r>
              <a:rPr dirty="0" sz="800">
                <a:latin typeface="Segoe UI Emoji"/>
                <a:cs typeface="Segoe UI Emoji"/>
              </a:rPr>
              <a:t>Available</a:t>
            </a:r>
            <a:r>
              <a:rPr dirty="0" sz="800" spc="135">
                <a:latin typeface="Segoe UI Emoji"/>
                <a:cs typeface="Segoe UI Emoji"/>
              </a:rPr>
              <a:t> </a:t>
            </a:r>
            <a:r>
              <a:rPr dirty="0" sz="800">
                <a:latin typeface="Segoe UI Emoji"/>
                <a:cs typeface="Segoe UI Emoji"/>
              </a:rPr>
              <a:t>at:</a:t>
            </a:r>
            <a:r>
              <a:rPr dirty="0" sz="800" spc="245">
                <a:latin typeface="Segoe UI Emoji"/>
                <a:cs typeface="Segoe UI Emoji"/>
              </a:rPr>
              <a:t> </a:t>
            </a:r>
            <a:r>
              <a:rPr dirty="0" sz="800" spc="-20">
                <a:latin typeface="Segoe UI Emoji"/>
                <a:cs typeface="Segoe UI Emoji"/>
              </a:rPr>
              <a:t>https://www-</a:t>
            </a:r>
            <a:r>
              <a:rPr dirty="0" sz="800">
                <a:latin typeface="Segoe UI Emoji"/>
                <a:cs typeface="Segoe UI Emoji"/>
              </a:rPr>
              <a:t>statista-com.myaccess.library.utoronto.ca/statistics/235323/lithium-batteries-</a:t>
            </a:r>
            <a:r>
              <a:rPr dirty="0" sz="800" spc="-20">
                <a:latin typeface="Segoe UI Emoji"/>
                <a:cs typeface="Segoe UI Emoji"/>
              </a:rPr>
              <a:t>top-</a:t>
            </a:r>
            <a:r>
              <a:rPr dirty="0" sz="800" spc="-10">
                <a:latin typeface="Segoe UI Emoji"/>
                <a:cs typeface="Segoe UI Emoji"/>
              </a:rPr>
              <a:t>manufacturers/</a:t>
            </a:r>
            <a:endParaRPr sz="800">
              <a:latin typeface="Segoe UI Emoji"/>
              <a:cs typeface="Segoe UI Emoji"/>
            </a:endParaRPr>
          </a:p>
          <a:p>
            <a:pPr marL="184150">
              <a:lnSpc>
                <a:spcPct val="100000"/>
              </a:lnSpc>
              <a:spcBef>
                <a:spcPts val="15"/>
              </a:spcBef>
            </a:pPr>
            <a:r>
              <a:rPr dirty="0" sz="800">
                <a:latin typeface="Segoe UI Emoji"/>
                <a:cs typeface="Segoe UI Emoji"/>
              </a:rPr>
              <a:t>(Accessed:</a:t>
            </a:r>
            <a:r>
              <a:rPr dirty="0" sz="800" spc="210">
                <a:latin typeface="Segoe UI Emoji"/>
                <a:cs typeface="Segoe UI Emoji"/>
              </a:rPr>
              <a:t> </a:t>
            </a:r>
            <a:r>
              <a:rPr dirty="0" sz="800">
                <a:latin typeface="Segoe UI Emoji"/>
                <a:cs typeface="Segoe UI Emoji"/>
              </a:rPr>
              <a:t>26</a:t>
            </a:r>
            <a:r>
              <a:rPr dirty="0" sz="800" spc="100">
                <a:latin typeface="Segoe UI Emoji"/>
                <a:cs typeface="Segoe UI Emoji"/>
              </a:rPr>
              <a:t> </a:t>
            </a:r>
            <a:r>
              <a:rPr dirty="0" sz="800">
                <a:latin typeface="Segoe UI Emoji"/>
                <a:cs typeface="Segoe UI Emoji"/>
              </a:rPr>
              <a:t>February</a:t>
            </a:r>
            <a:r>
              <a:rPr dirty="0" sz="800" spc="90">
                <a:latin typeface="Segoe UI Emoji"/>
                <a:cs typeface="Segoe UI Emoji"/>
              </a:rPr>
              <a:t> </a:t>
            </a:r>
            <a:r>
              <a:rPr dirty="0" sz="800" spc="-10">
                <a:latin typeface="Segoe UI Emoji"/>
                <a:cs typeface="Segoe UI Emoji"/>
              </a:rPr>
              <a:t>2025)</a:t>
            </a:r>
            <a:endParaRPr sz="800">
              <a:latin typeface="Segoe UI Emoji"/>
              <a:cs typeface="Segoe UI Emoji"/>
            </a:endParaRPr>
          </a:p>
          <a:p>
            <a:pPr marL="183515" indent="-170815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183515" algn="l"/>
              </a:tabLst>
            </a:pPr>
            <a:r>
              <a:rPr dirty="0" sz="800">
                <a:latin typeface="Segoe UI Emoji"/>
                <a:cs typeface="Segoe UI Emoji"/>
              </a:rPr>
              <a:t>CompaniesMarketCap</a:t>
            </a:r>
            <a:r>
              <a:rPr dirty="0" sz="800" spc="280">
                <a:latin typeface="Segoe UI Emoji"/>
                <a:cs typeface="Segoe UI Emoji"/>
              </a:rPr>
              <a:t> </a:t>
            </a:r>
            <a:r>
              <a:rPr dirty="0" sz="800">
                <a:latin typeface="Segoe UI Emoji"/>
                <a:cs typeface="Segoe UI Emoji"/>
              </a:rPr>
              <a:t>(2024)</a:t>
            </a:r>
            <a:r>
              <a:rPr dirty="0" sz="800" spc="229">
                <a:latin typeface="Segoe UI Emoji"/>
                <a:cs typeface="Segoe UI Emoji"/>
              </a:rPr>
              <a:t> </a:t>
            </a:r>
            <a:r>
              <a:rPr dirty="0" sz="800">
                <a:latin typeface="Segoe UI Emoji"/>
                <a:cs typeface="Segoe UI Emoji"/>
              </a:rPr>
              <a:t>*Continental</a:t>
            </a:r>
            <a:r>
              <a:rPr dirty="0" sz="800" spc="130">
                <a:latin typeface="Segoe UI Emoji"/>
                <a:cs typeface="Segoe UI Emoji"/>
              </a:rPr>
              <a:t> </a:t>
            </a:r>
            <a:r>
              <a:rPr dirty="0" sz="800">
                <a:latin typeface="Segoe UI Emoji"/>
                <a:cs typeface="Segoe UI Emoji"/>
              </a:rPr>
              <a:t>(CON.DE)</a:t>
            </a:r>
            <a:r>
              <a:rPr dirty="0" sz="800" spc="225">
                <a:latin typeface="Segoe UI Emoji"/>
                <a:cs typeface="Segoe UI Emoji"/>
              </a:rPr>
              <a:t> </a:t>
            </a:r>
            <a:r>
              <a:rPr dirty="0" sz="800" spc="-55">
                <a:latin typeface="Segoe UI Emoji"/>
                <a:cs typeface="Segoe UI Emoji"/>
              </a:rPr>
              <a:t>-</a:t>
            </a:r>
            <a:r>
              <a:rPr dirty="0" sz="800" spc="175">
                <a:latin typeface="Segoe UI Emoji"/>
                <a:cs typeface="Segoe UI Emoji"/>
              </a:rPr>
              <a:t> </a:t>
            </a:r>
            <a:r>
              <a:rPr dirty="0" sz="800">
                <a:latin typeface="Segoe UI Emoji"/>
                <a:cs typeface="Segoe UI Emoji"/>
              </a:rPr>
              <a:t>Revenue*.</a:t>
            </a:r>
            <a:r>
              <a:rPr dirty="0" sz="800" spc="90">
                <a:latin typeface="Segoe UI Emoji"/>
                <a:cs typeface="Segoe UI Emoji"/>
              </a:rPr>
              <a:t> </a:t>
            </a:r>
            <a:r>
              <a:rPr dirty="0" sz="800">
                <a:latin typeface="Segoe UI Emoji"/>
                <a:cs typeface="Segoe UI Emoji"/>
              </a:rPr>
              <a:t>Available</a:t>
            </a:r>
            <a:r>
              <a:rPr dirty="0" sz="800" spc="140">
                <a:latin typeface="Segoe UI Emoji"/>
                <a:cs typeface="Segoe UI Emoji"/>
              </a:rPr>
              <a:t> </a:t>
            </a:r>
            <a:r>
              <a:rPr dirty="0" sz="800">
                <a:latin typeface="Segoe UI Emoji"/>
                <a:cs typeface="Segoe UI Emoji"/>
              </a:rPr>
              <a:t>at:</a:t>
            </a:r>
            <a:r>
              <a:rPr dirty="0" sz="800" spc="240">
                <a:latin typeface="Segoe UI Emoji"/>
                <a:cs typeface="Segoe UI Emoji"/>
              </a:rPr>
              <a:t> </a:t>
            </a:r>
            <a:r>
              <a:rPr dirty="0" sz="800">
                <a:latin typeface="Segoe UI Emoji"/>
                <a:cs typeface="Segoe UI Emoji"/>
              </a:rPr>
              <a:t>https://companiesmarketcap.com/cad/continental/revenue/</a:t>
            </a:r>
            <a:r>
              <a:rPr dirty="0" sz="800" spc="150">
                <a:latin typeface="Segoe UI Emoji"/>
                <a:cs typeface="Segoe UI Emoji"/>
              </a:rPr>
              <a:t> </a:t>
            </a:r>
            <a:r>
              <a:rPr dirty="0" sz="800">
                <a:latin typeface="Segoe UI Emoji"/>
                <a:cs typeface="Segoe UI Emoji"/>
              </a:rPr>
              <a:t>(Accessed:</a:t>
            </a:r>
            <a:r>
              <a:rPr dirty="0" sz="800" spc="90">
                <a:latin typeface="Segoe UI Emoji"/>
                <a:cs typeface="Segoe UI Emoji"/>
              </a:rPr>
              <a:t> </a:t>
            </a:r>
            <a:r>
              <a:rPr dirty="0" sz="800">
                <a:latin typeface="Segoe UI Emoji"/>
                <a:cs typeface="Segoe UI Emoji"/>
              </a:rPr>
              <a:t>10</a:t>
            </a:r>
            <a:r>
              <a:rPr dirty="0" sz="800" spc="280">
                <a:latin typeface="Segoe UI Emoji"/>
                <a:cs typeface="Segoe UI Emoji"/>
              </a:rPr>
              <a:t> </a:t>
            </a:r>
            <a:r>
              <a:rPr dirty="0" sz="800">
                <a:latin typeface="Segoe UI Emoji"/>
                <a:cs typeface="Segoe UI Emoji"/>
              </a:rPr>
              <a:t>March</a:t>
            </a:r>
            <a:r>
              <a:rPr dirty="0" sz="800" spc="265">
                <a:latin typeface="Segoe UI Emoji"/>
                <a:cs typeface="Segoe UI Emoji"/>
              </a:rPr>
              <a:t> </a:t>
            </a:r>
            <a:r>
              <a:rPr dirty="0" sz="800" spc="-10">
                <a:latin typeface="Segoe UI Emoji"/>
                <a:cs typeface="Segoe UI Emoji"/>
              </a:rPr>
              <a:t>2025).</a:t>
            </a:r>
            <a:endParaRPr sz="800">
              <a:latin typeface="Segoe UI Emoji"/>
              <a:cs typeface="Segoe UI Emoji"/>
            </a:endParaRPr>
          </a:p>
          <a:p>
            <a:pPr marL="183515" indent="-170815">
              <a:lnSpc>
                <a:spcPct val="100000"/>
              </a:lnSpc>
              <a:spcBef>
                <a:spcPts val="90"/>
              </a:spcBef>
              <a:buFont typeface="Arial MT"/>
              <a:buChar char="•"/>
              <a:tabLst>
                <a:tab pos="183515" algn="l"/>
              </a:tabLst>
            </a:pPr>
            <a:r>
              <a:rPr dirty="0" sz="800">
                <a:latin typeface="Segoe UI Emoji"/>
                <a:cs typeface="Segoe UI Emoji"/>
              </a:rPr>
              <a:t>Edmondson,</a:t>
            </a:r>
            <a:r>
              <a:rPr dirty="0" sz="800" spc="165">
                <a:latin typeface="Segoe UI Emoji"/>
                <a:cs typeface="Segoe UI Emoji"/>
              </a:rPr>
              <a:t> </a:t>
            </a:r>
            <a:r>
              <a:rPr dirty="0" sz="800">
                <a:latin typeface="Segoe UI Emoji"/>
                <a:cs typeface="Segoe UI Emoji"/>
              </a:rPr>
              <a:t>L.</a:t>
            </a:r>
            <a:r>
              <a:rPr dirty="0" sz="800" spc="165">
                <a:latin typeface="Segoe UI Emoji"/>
                <a:cs typeface="Segoe UI Emoji"/>
              </a:rPr>
              <a:t> </a:t>
            </a:r>
            <a:r>
              <a:rPr dirty="0" sz="800">
                <a:latin typeface="Segoe UI Emoji"/>
                <a:cs typeface="Segoe UI Emoji"/>
              </a:rPr>
              <a:t>(2023)</a:t>
            </a:r>
            <a:r>
              <a:rPr dirty="0" sz="800" spc="155">
                <a:latin typeface="Segoe UI Emoji"/>
                <a:cs typeface="Segoe UI Emoji"/>
              </a:rPr>
              <a:t> </a:t>
            </a:r>
            <a:r>
              <a:rPr dirty="0" sz="800">
                <a:latin typeface="Segoe UI Emoji"/>
                <a:cs typeface="Segoe UI Emoji"/>
              </a:rPr>
              <a:t>*Pirelli</a:t>
            </a:r>
            <a:r>
              <a:rPr dirty="0" sz="800" spc="105">
                <a:latin typeface="Segoe UI Emoji"/>
                <a:cs typeface="Segoe UI Emoji"/>
              </a:rPr>
              <a:t> </a:t>
            </a:r>
            <a:r>
              <a:rPr dirty="0" sz="800">
                <a:latin typeface="Segoe UI Emoji"/>
                <a:cs typeface="Segoe UI Emoji"/>
              </a:rPr>
              <a:t>to</a:t>
            </a:r>
            <a:r>
              <a:rPr dirty="0" sz="800" spc="35">
                <a:latin typeface="Segoe UI Emoji"/>
                <a:cs typeface="Segoe UI Emoji"/>
              </a:rPr>
              <a:t> </a:t>
            </a:r>
            <a:r>
              <a:rPr dirty="0" sz="800">
                <a:latin typeface="Segoe UI Emoji"/>
                <a:cs typeface="Segoe UI Emoji"/>
              </a:rPr>
              <a:t>Continue</a:t>
            </a:r>
            <a:r>
              <a:rPr dirty="0" sz="800" spc="75">
                <a:latin typeface="Segoe UI Emoji"/>
                <a:cs typeface="Segoe UI Emoji"/>
              </a:rPr>
              <a:t> </a:t>
            </a:r>
            <a:r>
              <a:rPr dirty="0" sz="800">
                <a:latin typeface="Segoe UI Emoji"/>
                <a:cs typeface="Segoe UI Emoji"/>
              </a:rPr>
              <a:t>as</a:t>
            </a:r>
            <a:r>
              <a:rPr dirty="0" sz="800" spc="140">
                <a:latin typeface="Segoe UI Emoji"/>
                <a:cs typeface="Segoe UI Emoji"/>
              </a:rPr>
              <a:t> </a:t>
            </a:r>
            <a:r>
              <a:rPr dirty="0" sz="800">
                <a:latin typeface="Segoe UI Emoji"/>
                <a:cs typeface="Segoe UI Emoji"/>
              </a:rPr>
              <a:t>F1</a:t>
            </a:r>
            <a:r>
              <a:rPr dirty="0" sz="800" spc="65">
                <a:latin typeface="Segoe UI Emoji"/>
                <a:cs typeface="Segoe UI Emoji"/>
              </a:rPr>
              <a:t> </a:t>
            </a:r>
            <a:r>
              <a:rPr dirty="0" sz="800">
                <a:latin typeface="Segoe UI Emoji"/>
                <a:cs typeface="Segoe UI Emoji"/>
              </a:rPr>
              <a:t>Tyre</a:t>
            </a:r>
            <a:r>
              <a:rPr dirty="0" sz="800" spc="75">
                <a:latin typeface="Segoe UI Emoji"/>
                <a:cs typeface="Segoe UI Emoji"/>
              </a:rPr>
              <a:t> </a:t>
            </a:r>
            <a:r>
              <a:rPr dirty="0" sz="800">
                <a:latin typeface="Segoe UI Emoji"/>
                <a:cs typeface="Segoe UI Emoji"/>
              </a:rPr>
              <a:t>Supplier</a:t>
            </a:r>
            <a:r>
              <a:rPr dirty="0" sz="800" spc="95">
                <a:latin typeface="Segoe UI Emoji"/>
                <a:cs typeface="Segoe UI Emoji"/>
              </a:rPr>
              <a:t> </a:t>
            </a:r>
            <a:r>
              <a:rPr dirty="0" sz="800">
                <a:latin typeface="Segoe UI Emoji"/>
                <a:cs typeface="Segoe UI Emoji"/>
              </a:rPr>
              <a:t>Until</a:t>
            </a:r>
            <a:r>
              <a:rPr dirty="0" sz="800" spc="200">
                <a:latin typeface="Segoe UI Emoji"/>
                <a:cs typeface="Segoe UI Emoji"/>
              </a:rPr>
              <a:t> </a:t>
            </a:r>
            <a:r>
              <a:rPr dirty="0" sz="800">
                <a:latin typeface="Segoe UI Emoji"/>
                <a:cs typeface="Segoe UI Emoji"/>
              </a:rPr>
              <a:t>2027*.</a:t>
            </a:r>
            <a:r>
              <a:rPr dirty="0" sz="800" spc="30">
                <a:latin typeface="Segoe UI Emoji"/>
                <a:cs typeface="Segoe UI Emoji"/>
              </a:rPr>
              <a:t> </a:t>
            </a:r>
            <a:r>
              <a:rPr dirty="0" sz="800">
                <a:latin typeface="Segoe UI Emoji"/>
                <a:cs typeface="Segoe UI Emoji"/>
              </a:rPr>
              <a:t>ESPN.</a:t>
            </a:r>
            <a:r>
              <a:rPr dirty="0" sz="800" spc="165">
                <a:latin typeface="Segoe UI Emoji"/>
                <a:cs typeface="Segoe UI Emoji"/>
              </a:rPr>
              <a:t> </a:t>
            </a:r>
            <a:r>
              <a:rPr dirty="0" sz="800">
                <a:latin typeface="Segoe UI Emoji"/>
                <a:cs typeface="Segoe UI Emoji"/>
              </a:rPr>
              <a:t>Available</a:t>
            </a:r>
            <a:r>
              <a:rPr dirty="0" sz="800" spc="75">
                <a:latin typeface="Segoe UI Emoji"/>
                <a:cs typeface="Segoe UI Emoji"/>
              </a:rPr>
              <a:t> </a:t>
            </a:r>
            <a:r>
              <a:rPr dirty="0" sz="800">
                <a:latin typeface="Segoe UI Emoji"/>
                <a:cs typeface="Segoe UI Emoji"/>
              </a:rPr>
              <a:t>at:</a:t>
            </a:r>
            <a:r>
              <a:rPr dirty="0" sz="800" spc="30">
                <a:latin typeface="Segoe UI Emoji"/>
                <a:cs typeface="Segoe UI Emoji"/>
              </a:rPr>
              <a:t> </a:t>
            </a:r>
            <a:r>
              <a:rPr dirty="0" sz="800">
                <a:latin typeface="Segoe UI Emoji"/>
                <a:cs typeface="Segoe UI Emoji"/>
              </a:rPr>
              <a:t>https://</a:t>
            </a:r>
            <a:r>
              <a:rPr dirty="0" sz="800">
                <a:latin typeface="Segoe UI Emoji"/>
                <a:cs typeface="Segoe UI Emoji"/>
                <a:hlinkClick r:id="rId5"/>
              </a:rPr>
              <a:t>www.espn.com/f1/story/_/id/38621845/pirelli-continue-</a:t>
            </a:r>
            <a:r>
              <a:rPr dirty="0" sz="800" spc="-20">
                <a:latin typeface="Segoe UI Emoji"/>
                <a:cs typeface="Segoe UI Emoji"/>
                <a:hlinkClick r:id="rId5"/>
              </a:rPr>
              <a:t>f1-</a:t>
            </a:r>
            <a:r>
              <a:rPr dirty="0" sz="800" spc="-10">
                <a:latin typeface="Segoe UI Emoji"/>
                <a:cs typeface="Segoe UI Emoji"/>
                <a:hlinkClick r:id="rId5"/>
              </a:rPr>
              <a:t>tyre-</a:t>
            </a:r>
            <a:r>
              <a:rPr dirty="0" sz="800">
                <a:latin typeface="Segoe UI Emoji"/>
                <a:cs typeface="Segoe UI Emoji"/>
                <a:hlinkClick r:id="rId5"/>
              </a:rPr>
              <a:t>supplier-2027</a:t>
            </a:r>
            <a:r>
              <a:rPr dirty="0" sz="800" spc="65">
                <a:latin typeface="Segoe UI Emoji"/>
                <a:cs typeface="Segoe UI Emoji"/>
              </a:rPr>
              <a:t> </a:t>
            </a:r>
            <a:r>
              <a:rPr dirty="0" sz="800">
                <a:latin typeface="Segoe UI Emoji"/>
                <a:cs typeface="Segoe UI Emoji"/>
              </a:rPr>
              <a:t>(Accessed:</a:t>
            </a:r>
            <a:r>
              <a:rPr dirty="0" sz="800" spc="30">
                <a:latin typeface="Segoe UI Emoji"/>
                <a:cs typeface="Segoe UI Emoji"/>
              </a:rPr>
              <a:t> </a:t>
            </a:r>
            <a:r>
              <a:rPr dirty="0" sz="800">
                <a:latin typeface="Segoe UI Emoji"/>
                <a:cs typeface="Segoe UI Emoji"/>
              </a:rPr>
              <a:t>10</a:t>
            </a:r>
            <a:r>
              <a:rPr dirty="0" sz="800" spc="200">
                <a:latin typeface="Segoe UI Emoji"/>
                <a:cs typeface="Segoe UI Emoji"/>
              </a:rPr>
              <a:t> </a:t>
            </a:r>
            <a:r>
              <a:rPr dirty="0" sz="800">
                <a:latin typeface="Segoe UI Emoji"/>
                <a:cs typeface="Segoe UI Emoji"/>
              </a:rPr>
              <a:t>March</a:t>
            </a:r>
            <a:r>
              <a:rPr dirty="0" sz="800" spc="175">
                <a:latin typeface="Segoe UI Emoji"/>
                <a:cs typeface="Segoe UI Emoji"/>
              </a:rPr>
              <a:t> </a:t>
            </a:r>
            <a:r>
              <a:rPr dirty="0" sz="800" spc="-10">
                <a:latin typeface="Segoe UI Emoji"/>
                <a:cs typeface="Segoe UI Emoji"/>
              </a:rPr>
              <a:t>2025).</a:t>
            </a:r>
            <a:endParaRPr sz="800">
              <a:latin typeface="Segoe UI Emoji"/>
              <a:cs typeface="Segoe UI Emoji"/>
            </a:endParaRPr>
          </a:p>
          <a:p>
            <a:pPr marL="183515" indent="-170815">
              <a:lnSpc>
                <a:spcPct val="100000"/>
              </a:lnSpc>
              <a:spcBef>
                <a:spcPts val="15"/>
              </a:spcBef>
              <a:buFont typeface="Arial MT"/>
              <a:buChar char="•"/>
              <a:tabLst>
                <a:tab pos="183515" algn="l"/>
              </a:tabLst>
            </a:pPr>
            <a:r>
              <a:rPr dirty="0" sz="800">
                <a:latin typeface="Segoe UI Emoji"/>
                <a:cs typeface="Segoe UI Emoji"/>
              </a:rPr>
              <a:t>European</a:t>
            </a:r>
            <a:r>
              <a:rPr dirty="0" sz="800" spc="200">
                <a:latin typeface="Segoe UI Emoji"/>
                <a:cs typeface="Segoe UI Emoji"/>
              </a:rPr>
              <a:t> </a:t>
            </a:r>
            <a:r>
              <a:rPr dirty="0" sz="800">
                <a:latin typeface="Segoe UI Emoji"/>
                <a:cs typeface="Segoe UI Emoji"/>
              </a:rPr>
              <a:t>Commission</a:t>
            </a:r>
            <a:r>
              <a:rPr dirty="0" sz="800" spc="65">
                <a:latin typeface="Segoe UI Emoji"/>
                <a:cs typeface="Segoe UI Emoji"/>
              </a:rPr>
              <a:t> </a:t>
            </a:r>
            <a:r>
              <a:rPr dirty="0" sz="800">
                <a:latin typeface="Segoe UI Emoji"/>
                <a:cs typeface="Segoe UI Emoji"/>
              </a:rPr>
              <a:t>(2021)</a:t>
            </a:r>
            <a:r>
              <a:rPr dirty="0" sz="800" spc="30">
                <a:latin typeface="Segoe UI Emoji"/>
                <a:cs typeface="Segoe UI Emoji"/>
              </a:rPr>
              <a:t> </a:t>
            </a:r>
            <a:r>
              <a:rPr dirty="0" sz="800">
                <a:latin typeface="Segoe UI Emoji"/>
                <a:cs typeface="Segoe UI Emoji"/>
              </a:rPr>
              <a:t>*European</a:t>
            </a:r>
            <a:r>
              <a:rPr dirty="0" sz="800" spc="60">
                <a:latin typeface="Segoe UI Emoji"/>
                <a:cs typeface="Segoe UI Emoji"/>
              </a:rPr>
              <a:t> </a:t>
            </a:r>
            <a:r>
              <a:rPr dirty="0" sz="800">
                <a:latin typeface="Segoe UI Emoji"/>
                <a:cs typeface="Segoe UI Emoji"/>
              </a:rPr>
              <a:t>Green</a:t>
            </a:r>
            <a:r>
              <a:rPr dirty="0" sz="800" spc="204">
                <a:latin typeface="Segoe UI Emoji"/>
                <a:cs typeface="Segoe UI Emoji"/>
              </a:rPr>
              <a:t> </a:t>
            </a:r>
            <a:r>
              <a:rPr dirty="0" sz="800">
                <a:latin typeface="Segoe UI Emoji"/>
                <a:cs typeface="Segoe UI Emoji"/>
              </a:rPr>
              <a:t>Deal:</a:t>
            </a:r>
            <a:r>
              <a:rPr dirty="0" sz="800" spc="185">
                <a:latin typeface="Segoe UI Emoji"/>
                <a:cs typeface="Segoe UI Emoji"/>
              </a:rPr>
              <a:t> </a:t>
            </a:r>
            <a:r>
              <a:rPr dirty="0" sz="800">
                <a:latin typeface="Segoe UI Emoji"/>
                <a:cs typeface="Segoe UI Emoji"/>
              </a:rPr>
              <a:t>Commission</a:t>
            </a:r>
            <a:r>
              <a:rPr dirty="0" sz="800" spc="204">
                <a:latin typeface="Segoe UI Emoji"/>
                <a:cs typeface="Segoe UI Emoji"/>
              </a:rPr>
              <a:t> </a:t>
            </a:r>
            <a:r>
              <a:rPr dirty="0" sz="800">
                <a:latin typeface="Segoe UI Emoji"/>
                <a:cs typeface="Segoe UI Emoji"/>
              </a:rPr>
              <a:t>Proposes</a:t>
            </a:r>
            <a:r>
              <a:rPr dirty="0" sz="800" spc="155">
                <a:latin typeface="Segoe UI Emoji"/>
                <a:cs typeface="Segoe UI Emoji"/>
              </a:rPr>
              <a:t> </a:t>
            </a:r>
            <a:r>
              <a:rPr dirty="0" sz="800">
                <a:latin typeface="Segoe UI Emoji"/>
                <a:cs typeface="Segoe UI Emoji"/>
              </a:rPr>
              <a:t>Transformation</a:t>
            </a:r>
            <a:r>
              <a:rPr dirty="0" sz="800" spc="204">
                <a:latin typeface="Segoe UI Emoji"/>
                <a:cs typeface="Segoe UI Emoji"/>
              </a:rPr>
              <a:t> </a:t>
            </a:r>
            <a:r>
              <a:rPr dirty="0" sz="800">
                <a:latin typeface="Segoe UI Emoji"/>
                <a:cs typeface="Segoe UI Emoji"/>
              </a:rPr>
              <a:t>of</a:t>
            </a:r>
            <a:r>
              <a:rPr dirty="0" sz="800" spc="165">
                <a:latin typeface="Segoe UI Emoji"/>
                <a:cs typeface="Segoe UI Emoji"/>
              </a:rPr>
              <a:t> </a:t>
            </a:r>
            <a:r>
              <a:rPr dirty="0" sz="800">
                <a:latin typeface="Segoe UI Emoji"/>
                <a:cs typeface="Segoe UI Emoji"/>
              </a:rPr>
              <a:t>EU</a:t>
            </a:r>
            <a:r>
              <a:rPr dirty="0" sz="800" spc="140">
                <a:latin typeface="Segoe UI Emoji"/>
                <a:cs typeface="Segoe UI Emoji"/>
              </a:rPr>
              <a:t> </a:t>
            </a:r>
            <a:r>
              <a:rPr dirty="0" sz="800">
                <a:latin typeface="Segoe UI Emoji"/>
                <a:cs typeface="Segoe UI Emoji"/>
              </a:rPr>
              <a:t>Economy</a:t>
            </a:r>
            <a:r>
              <a:rPr dirty="0" sz="800" spc="70">
                <a:latin typeface="Segoe UI Emoji"/>
                <a:cs typeface="Segoe UI Emoji"/>
              </a:rPr>
              <a:t> </a:t>
            </a:r>
            <a:r>
              <a:rPr dirty="0" sz="800">
                <a:latin typeface="Segoe UI Emoji"/>
                <a:cs typeface="Segoe UI Emoji"/>
              </a:rPr>
              <a:t>and</a:t>
            </a:r>
            <a:r>
              <a:rPr dirty="0" sz="800" spc="185">
                <a:latin typeface="Segoe UI Emoji"/>
                <a:cs typeface="Segoe UI Emoji"/>
              </a:rPr>
              <a:t> </a:t>
            </a:r>
            <a:r>
              <a:rPr dirty="0" sz="800">
                <a:latin typeface="Segoe UI Emoji"/>
                <a:cs typeface="Segoe UI Emoji"/>
              </a:rPr>
              <a:t>Society</a:t>
            </a:r>
            <a:r>
              <a:rPr dirty="0" sz="800" spc="210">
                <a:latin typeface="Segoe UI Emoji"/>
                <a:cs typeface="Segoe UI Emoji"/>
              </a:rPr>
              <a:t> </a:t>
            </a:r>
            <a:r>
              <a:rPr dirty="0" sz="800" spc="-30">
                <a:latin typeface="Segoe UI Emoji"/>
                <a:cs typeface="Segoe UI Emoji"/>
              </a:rPr>
              <a:t>to</a:t>
            </a:r>
            <a:r>
              <a:rPr dirty="0" sz="800" spc="195">
                <a:latin typeface="Segoe UI Emoji"/>
                <a:cs typeface="Segoe UI Emoji"/>
              </a:rPr>
              <a:t> </a:t>
            </a:r>
            <a:r>
              <a:rPr dirty="0" sz="800">
                <a:latin typeface="Segoe UI Emoji"/>
                <a:cs typeface="Segoe UI Emoji"/>
              </a:rPr>
              <a:t>Meet</a:t>
            </a:r>
            <a:r>
              <a:rPr dirty="0" sz="800" spc="130">
                <a:latin typeface="Segoe UI Emoji"/>
                <a:cs typeface="Segoe UI Emoji"/>
              </a:rPr>
              <a:t> </a:t>
            </a:r>
            <a:r>
              <a:rPr dirty="0" sz="800">
                <a:latin typeface="Segoe UI Emoji"/>
                <a:cs typeface="Segoe UI Emoji"/>
              </a:rPr>
              <a:t>Climate</a:t>
            </a:r>
            <a:r>
              <a:rPr dirty="0" sz="800" spc="290">
                <a:latin typeface="Segoe UI Emoji"/>
                <a:cs typeface="Segoe UI Emoji"/>
              </a:rPr>
              <a:t> </a:t>
            </a:r>
            <a:r>
              <a:rPr dirty="0" sz="800">
                <a:latin typeface="Segoe UI Emoji"/>
                <a:cs typeface="Segoe UI Emoji"/>
              </a:rPr>
              <a:t>Ambitions*.</a:t>
            </a:r>
            <a:r>
              <a:rPr dirty="0" sz="800" spc="50">
                <a:latin typeface="Segoe UI Emoji"/>
                <a:cs typeface="Segoe UI Emoji"/>
              </a:rPr>
              <a:t> </a:t>
            </a:r>
            <a:r>
              <a:rPr dirty="0" sz="800">
                <a:latin typeface="Segoe UI Emoji"/>
                <a:cs typeface="Segoe UI Emoji"/>
              </a:rPr>
              <a:t>Available</a:t>
            </a:r>
            <a:r>
              <a:rPr dirty="0" sz="800" spc="100">
                <a:latin typeface="Segoe UI Emoji"/>
                <a:cs typeface="Segoe UI Emoji"/>
              </a:rPr>
              <a:t> </a:t>
            </a:r>
            <a:r>
              <a:rPr dirty="0" sz="800">
                <a:latin typeface="Segoe UI Emoji"/>
                <a:cs typeface="Segoe UI Emoji"/>
              </a:rPr>
              <a:t>at:</a:t>
            </a:r>
            <a:r>
              <a:rPr dirty="0" sz="800" spc="50">
                <a:latin typeface="Segoe UI Emoji"/>
                <a:cs typeface="Segoe UI Emoji"/>
              </a:rPr>
              <a:t> </a:t>
            </a:r>
            <a:r>
              <a:rPr dirty="0" sz="800" spc="-10">
                <a:latin typeface="Segoe UI Emoji"/>
                <a:cs typeface="Segoe UI Emoji"/>
              </a:rPr>
              <a:t>https://ec.europa.eu/commission/presscorner/detail/en/ip_21_3541</a:t>
            </a:r>
            <a:endParaRPr sz="800">
              <a:latin typeface="Segoe UI Emoji"/>
              <a:cs typeface="Segoe UI Emoji"/>
            </a:endParaRPr>
          </a:p>
          <a:p>
            <a:pPr marL="184150">
              <a:lnSpc>
                <a:spcPct val="100000"/>
              </a:lnSpc>
              <a:spcBef>
                <a:spcPts val="90"/>
              </a:spcBef>
            </a:pPr>
            <a:r>
              <a:rPr dirty="0" sz="800">
                <a:latin typeface="Segoe UI Emoji"/>
                <a:cs typeface="Segoe UI Emoji"/>
              </a:rPr>
              <a:t>(Accessed:</a:t>
            </a:r>
            <a:r>
              <a:rPr dirty="0" sz="800" spc="155">
                <a:latin typeface="Segoe UI Emoji"/>
                <a:cs typeface="Segoe UI Emoji"/>
              </a:rPr>
              <a:t> </a:t>
            </a:r>
            <a:r>
              <a:rPr dirty="0" sz="800">
                <a:latin typeface="Segoe UI Emoji"/>
                <a:cs typeface="Segoe UI Emoji"/>
              </a:rPr>
              <a:t>10</a:t>
            </a:r>
            <a:r>
              <a:rPr dirty="0" sz="800" spc="65">
                <a:latin typeface="Segoe UI Emoji"/>
                <a:cs typeface="Segoe UI Emoji"/>
              </a:rPr>
              <a:t> </a:t>
            </a:r>
            <a:r>
              <a:rPr dirty="0" sz="800">
                <a:latin typeface="Segoe UI Emoji"/>
                <a:cs typeface="Segoe UI Emoji"/>
              </a:rPr>
              <a:t>March</a:t>
            </a:r>
            <a:r>
              <a:rPr dirty="0" sz="800" spc="165">
                <a:latin typeface="Segoe UI Emoji"/>
                <a:cs typeface="Segoe UI Emoji"/>
              </a:rPr>
              <a:t> </a:t>
            </a:r>
            <a:r>
              <a:rPr dirty="0" sz="800" spc="-10">
                <a:latin typeface="Segoe UI Emoji"/>
                <a:cs typeface="Segoe UI Emoji"/>
              </a:rPr>
              <a:t>2025).</a:t>
            </a:r>
            <a:endParaRPr sz="800">
              <a:latin typeface="Segoe UI Emoji"/>
              <a:cs typeface="Segoe UI Emoji"/>
            </a:endParaRPr>
          </a:p>
          <a:p>
            <a:pPr marL="183515" indent="-170815">
              <a:lnSpc>
                <a:spcPct val="100000"/>
              </a:lnSpc>
              <a:spcBef>
                <a:spcPts val="20"/>
              </a:spcBef>
              <a:buFont typeface="Arial MT"/>
              <a:buChar char="•"/>
              <a:tabLst>
                <a:tab pos="183515" algn="l"/>
              </a:tabLst>
            </a:pPr>
            <a:r>
              <a:rPr dirty="0" sz="800">
                <a:latin typeface="Segoe UI Emoji"/>
                <a:cs typeface="Segoe UI Emoji"/>
              </a:rPr>
              <a:t>Evdesignandmanufacturing.com</a:t>
            </a:r>
            <a:r>
              <a:rPr dirty="0" sz="800" spc="335">
                <a:latin typeface="Segoe UI Emoji"/>
                <a:cs typeface="Segoe UI Emoji"/>
              </a:rPr>
              <a:t> </a:t>
            </a:r>
            <a:r>
              <a:rPr dirty="0" sz="800">
                <a:latin typeface="Segoe UI Emoji"/>
                <a:cs typeface="Segoe UI Emoji"/>
              </a:rPr>
              <a:t>(2025)</a:t>
            </a:r>
            <a:r>
              <a:rPr dirty="0" sz="800" spc="250">
                <a:latin typeface="Segoe UI Emoji"/>
                <a:cs typeface="Segoe UI Emoji"/>
              </a:rPr>
              <a:t> </a:t>
            </a:r>
            <a:r>
              <a:rPr dirty="0" sz="800">
                <a:latin typeface="Segoe UI Emoji"/>
                <a:cs typeface="Segoe UI Emoji"/>
              </a:rPr>
              <a:t>*Ferrari</a:t>
            </a:r>
            <a:r>
              <a:rPr dirty="0" sz="800" spc="180">
                <a:latin typeface="Segoe UI Emoji"/>
                <a:cs typeface="Segoe UI Emoji"/>
              </a:rPr>
              <a:t> </a:t>
            </a:r>
            <a:r>
              <a:rPr dirty="0" sz="800">
                <a:latin typeface="Segoe UI Emoji"/>
                <a:cs typeface="Segoe UI Emoji"/>
              </a:rPr>
              <a:t>Sportscar</a:t>
            </a:r>
            <a:r>
              <a:rPr dirty="0" sz="800" spc="165">
                <a:latin typeface="Segoe UI Emoji"/>
                <a:cs typeface="Segoe UI Emoji"/>
              </a:rPr>
              <a:t> </a:t>
            </a:r>
            <a:r>
              <a:rPr dirty="0" sz="800">
                <a:latin typeface="Segoe UI Emoji"/>
                <a:cs typeface="Segoe UI Emoji"/>
              </a:rPr>
              <a:t>Luxury</a:t>
            </a:r>
            <a:r>
              <a:rPr dirty="0" sz="800" spc="295">
                <a:latin typeface="Segoe UI Emoji"/>
                <a:cs typeface="Segoe UI Emoji"/>
              </a:rPr>
              <a:t> </a:t>
            </a:r>
            <a:r>
              <a:rPr dirty="0" sz="800">
                <a:latin typeface="Segoe UI Emoji"/>
                <a:cs typeface="Segoe UI Emoji"/>
              </a:rPr>
              <a:t>Hybrid</a:t>
            </a:r>
            <a:r>
              <a:rPr dirty="0" sz="800" spc="90">
                <a:latin typeface="Segoe UI Emoji"/>
                <a:cs typeface="Segoe UI Emoji"/>
              </a:rPr>
              <a:t> </a:t>
            </a:r>
            <a:r>
              <a:rPr dirty="0" sz="800">
                <a:latin typeface="Segoe UI Emoji"/>
                <a:cs typeface="Segoe UI Emoji"/>
              </a:rPr>
              <a:t>Electric</a:t>
            </a:r>
            <a:r>
              <a:rPr dirty="0" sz="800" spc="155">
                <a:latin typeface="Segoe UI Emoji"/>
                <a:cs typeface="Segoe UI Emoji"/>
              </a:rPr>
              <a:t> </a:t>
            </a:r>
            <a:r>
              <a:rPr dirty="0" sz="800" spc="50">
                <a:latin typeface="Segoe UI Emoji"/>
                <a:cs typeface="Segoe UI Emoji"/>
              </a:rPr>
              <a:t>EVs*.</a:t>
            </a:r>
            <a:r>
              <a:rPr dirty="0" sz="800" spc="90">
                <a:latin typeface="Segoe UI Emoji"/>
                <a:cs typeface="Segoe UI Emoji"/>
              </a:rPr>
              <a:t> </a:t>
            </a:r>
            <a:r>
              <a:rPr dirty="0" sz="800">
                <a:latin typeface="Segoe UI Emoji"/>
                <a:cs typeface="Segoe UI Emoji"/>
              </a:rPr>
              <a:t>Available</a:t>
            </a:r>
            <a:r>
              <a:rPr dirty="0" sz="800" spc="160">
                <a:latin typeface="Segoe UI Emoji"/>
                <a:cs typeface="Segoe UI Emoji"/>
              </a:rPr>
              <a:t> </a:t>
            </a:r>
            <a:r>
              <a:rPr dirty="0" sz="800">
                <a:latin typeface="Segoe UI Emoji"/>
                <a:cs typeface="Segoe UI Emoji"/>
              </a:rPr>
              <a:t>at:</a:t>
            </a:r>
            <a:r>
              <a:rPr dirty="0" sz="800" spc="260">
                <a:latin typeface="Segoe UI Emoji"/>
                <a:cs typeface="Segoe UI Emoji"/>
              </a:rPr>
              <a:t> </a:t>
            </a:r>
            <a:r>
              <a:rPr dirty="0" sz="800">
                <a:latin typeface="Segoe UI Emoji"/>
                <a:cs typeface="Segoe UI Emoji"/>
              </a:rPr>
              <a:t>https://</a:t>
            </a:r>
            <a:r>
              <a:rPr dirty="0" sz="800">
                <a:latin typeface="Segoe UI Emoji"/>
                <a:cs typeface="Segoe UI Emoji"/>
                <a:hlinkClick r:id="rId6"/>
              </a:rPr>
              <a:t>www.evdesignandmanufacturing.com/news/ferrari-sportscar-luxury-</a:t>
            </a:r>
            <a:r>
              <a:rPr dirty="0" sz="800" spc="-10">
                <a:latin typeface="Segoe UI Emoji"/>
                <a:cs typeface="Segoe UI Emoji"/>
                <a:hlinkClick r:id="rId6"/>
              </a:rPr>
              <a:t>hybrid-</a:t>
            </a:r>
            <a:r>
              <a:rPr dirty="0" sz="800">
                <a:latin typeface="Segoe UI Emoji"/>
                <a:cs typeface="Segoe UI Emoji"/>
                <a:hlinkClick r:id="rId6"/>
              </a:rPr>
              <a:t>electric-evs/</a:t>
            </a:r>
            <a:r>
              <a:rPr dirty="0" sz="800" spc="165">
                <a:latin typeface="Segoe UI Emoji"/>
                <a:cs typeface="Segoe UI Emoji"/>
              </a:rPr>
              <a:t> </a:t>
            </a:r>
            <a:r>
              <a:rPr dirty="0" sz="800">
                <a:latin typeface="Segoe UI Emoji"/>
                <a:cs typeface="Segoe UI Emoji"/>
              </a:rPr>
              <a:t>(Accessed:</a:t>
            </a:r>
            <a:r>
              <a:rPr dirty="0" sz="800" spc="105">
                <a:latin typeface="Segoe UI Emoji"/>
                <a:cs typeface="Segoe UI Emoji"/>
              </a:rPr>
              <a:t> </a:t>
            </a:r>
            <a:r>
              <a:rPr dirty="0" sz="800">
                <a:latin typeface="Segoe UI Emoji"/>
                <a:cs typeface="Segoe UI Emoji"/>
              </a:rPr>
              <a:t>10</a:t>
            </a:r>
            <a:r>
              <a:rPr dirty="0" sz="800" spc="135">
                <a:latin typeface="Segoe UI Emoji"/>
                <a:cs typeface="Segoe UI Emoji"/>
              </a:rPr>
              <a:t> </a:t>
            </a:r>
            <a:r>
              <a:rPr dirty="0" sz="800">
                <a:latin typeface="Segoe UI Emoji"/>
                <a:cs typeface="Segoe UI Emoji"/>
              </a:rPr>
              <a:t>March</a:t>
            </a:r>
            <a:r>
              <a:rPr dirty="0" sz="800" spc="280">
                <a:latin typeface="Segoe UI Emoji"/>
                <a:cs typeface="Segoe UI Emoji"/>
              </a:rPr>
              <a:t> </a:t>
            </a:r>
            <a:r>
              <a:rPr dirty="0" sz="800" spc="-10">
                <a:latin typeface="Segoe UI Emoji"/>
                <a:cs typeface="Segoe UI Emoji"/>
              </a:rPr>
              <a:t>2025).</a:t>
            </a:r>
            <a:endParaRPr sz="800">
              <a:latin typeface="Segoe UI Emoji"/>
              <a:cs typeface="Segoe UI Emoji"/>
            </a:endParaRPr>
          </a:p>
          <a:p>
            <a:pPr marL="183515" indent="-170815">
              <a:lnSpc>
                <a:spcPct val="100000"/>
              </a:lnSpc>
              <a:spcBef>
                <a:spcPts val="90"/>
              </a:spcBef>
              <a:buFont typeface="Arial MT"/>
              <a:buChar char="•"/>
              <a:tabLst>
                <a:tab pos="183515" algn="l"/>
              </a:tabLst>
            </a:pPr>
            <a:r>
              <a:rPr dirty="0" sz="800">
                <a:latin typeface="Segoe UI Emoji"/>
                <a:cs typeface="Segoe UI Emoji"/>
              </a:rPr>
              <a:t>Ferrari</a:t>
            </a:r>
            <a:r>
              <a:rPr dirty="0" sz="800" spc="125">
                <a:latin typeface="Segoe UI Emoji"/>
                <a:cs typeface="Segoe UI Emoji"/>
              </a:rPr>
              <a:t> </a:t>
            </a:r>
            <a:r>
              <a:rPr dirty="0" sz="800">
                <a:latin typeface="Segoe UI Emoji"/>
                <a:cs typeface="Segoe UI Emoji"/>
              </a:rPr>
              <a:t>(n.d.)</a:t>
            </a:r>
            <a:r>
              <a:rPr dirty="0" sz="800" spc="40">
                <a:latin typeface="Segoe UI Emoji"/>
                <a:cs typeface="Segoe UI Emoji"/>
              </a:rPr>
              <a:t> </a:t>
            </a:r>
            <a:r>
              <a:rPr dirty="0" sz="800">
                <a:latin typeface="Segoe UI Emoji"/>
                <a:cs typeface="Segoe UI Emoji"/>
              </a:rPr>
              <a:t>*Inside</a:t>
            </a:r>
            <a:r>
              <a:rPr dirty="0" sz="800" spc="245">
                <a:latin typeface="Segoe UI Emoji"/>
                <a:cs typeface="Segoe UI Emoji"/>
              </a:rPr>
              <a:t> </a:t>
            </a:r>
            <a:r>
              <a:rPr dirty="0" sz="800">
                <a:latin typeface="Segoe UI Emoji"/>
                <a:cs typeface="Segoe UI Emoji"/>
              </a:rPr>
              <a:t>the</a:t>
            </a:r>
            <a:r>
              <a:rPr dirty="0" sz="800" spc="240">
                <a:latin typeface="Segoe UI Emoji"/>
                <a:cs typeface="Segoe UI Emoji"/>
              </a:rPr>
              <a:t> </a:t>
            </a:r>
            <a:r>
              <a:rPr dirty="0" sz="800">
                <a:latin typeface="Segoe UI Emoji"/>
                <a:cs typeface="Segoe UI Emoji"/>
              </a:rPr>
              <a:t>Factory:</a:t>
            </a:r>
            <a:r>
              <a:rPr dirty="0" sz="800" spc="60">
                <a:latin typeface="Segoe UI Emoji"/>
                <a:cs typeface="Segoe UI Emoji"/>
              </a:rPr>
              <a:t> </a:t>
            </a:r>
            <a:r>
              <a:rPr dirty="0" sz="800">
                <a:latin typeface="Segoe UI Emoji"/>
                <a:cs typeface="Segoe UI Emoji"/>
              </a:rPr>
              <a:t>The</a:t>
            </a:r>
            <a:r>
              <a:rPr dirty="0" sz="800" spc="100">
                <a:latin typeface="Segoe UI Emoji"/>
                <a:cs typeface="Segoe UI Emoji"/>
              </a:rPr>
              <a:t> </a:t>
            </a:r>
            <a:r>
              <a:rPr dirty="0" sz="800">
                <a:latin typeface="Segoe UI Emoji"/>
                <a:cs typeface="Segoe UI Emoji"/>
              </a:rPr>
              <a:t>Engine</a:t>
            </a:r>
            <a:r>
              <a:rPr dirty="0" sz="800" spc="95">
                <a:latin typeface="Segoe UI Emoji"/>
                <a:cs typeface="Segoe UI Emoji"/>
              </a:rPr>
              <a:t> </a:t>
            </a:r>
            <a:r>
              <a:rPr dirty="0" sz="800">
                <a:latin typeface="Segoe UI Emoji"/>
                <a:cs typeface="Segoe UI Emoji"/>
              </a:rPr>
              <a:t>Assembly</a:t>
            </a:r>
            <a:r>
              <a:rPr dirty="0" sz="800" spc="225">
                <a:latin typeface="Segoe UI Emoji"/>
                <a:cs typeface="Segoe UI Emoji"/>
              </a:rPr>
              <a:t> </a:t>
            </a:r>
            <a:r>
              <a:rPr dirty="0" sz="800">
                <a:latin typeface="Segoe UI Emoji"/>
                <a:cs typeface="Segoe UI Emoji"/>
              </a:rPr>
              <a:t>Plant*.</a:t>
            </a:r>
            <a:r>
              <a:rPr dirty="0" sz="800" spc="195">
                <a:latin typeface="Segoe UI Emoji"/>
                <a:cs typeface="Segoe UI Emoji"/>
              </a:rPr>
              <a:t> </a:t>
            </a:r>
            <a:r>
              <a:rPr dirty="0" sz="800">
                <a:latin typeface="Segoe UI Emoji"/>
                <a:cs typeface="Segoe UI Emoji"/>
              </a:rPr>
              <a:t>Available</a:t>
            </a:r>
            <a:r>
              <a:rPr dirty="0" sz="800" spc="245">
                <a:latin typeface="Segoe UI Emoji"/>
                <a:cs typeface="Segoe UI Emoji"/>
              </a:rPr>
              <a:t> </a:t>
            </a:r>
            <a:r>
              <a:rPr dirty="0" sz="800">
                <a:latin typeface="Segoe UI Emoji"/>
                <a:cs typeface="Segoe UI Emoji"/>
              </a:rPr>
              <a:t>at:</a:t>
            </a:r>
            <a:r>
              <a:rPr dirty="0" sz="800" spc="195">
                <a:latin typeface="Segoe UI Emoji"/>
                <a:cs typeface="Segoe UI Emoji"/>
              </a:rPr>
              <a:t> </a:t>
            </a:r>
            <a:r>
              <a:rPr dirty="0" sz="800">
                <a:latin typeface="Segoe UI Emoji"/>
                <a:cs typeface="Segoe UI Emoji"/>
              </a:rPr>
              <a:t>https://</a:t>
            </a:r>
            <a:r>
              <a:rPr dirty="0" sz="800" spc="-75">
                <a:latin typeface="Segoe UI Emoji"/>
                <a:cs typeface="Segoe UI Emoji"/>
              </a:rPr>
              <a:t> </a:t>
            </a:r>
            <a:r>
              <a:rPr dirty="0" sz="800">
                <a:latin typeface="Segoe UI Emoji"/>
                <a:cs typeface="Segoe UI Emoji"/>
                <a:hlinkClick r:id="rId7"/>
              </a:rPr>
              <a:t>www.ferrari.com/en-EN/magazine/articles/inside-</a:t>
            </a:r>
            <a:r>
              <a:rPr dirty="0" sz="800" spc="-10">
                <a:latin typeface="Segoe UI Emoji"/>
                <a:cs typeface="Segoe UI Emoji"/>
                <a:hlinkClick r:id="rId7"/>
              </a:rPr>
              <a:t>the-</a:t>
            </a:r>
            <a:r>
              <a:rPr dirty="0" sz="800">
                <a:latin typeface="Segoe UI Emoji"/>
                <a:cs typeface="Segoe UI Emoji"/>
                <a:hlinkClick r:id="rId7"/>
              </a:rPr>
              <a:t>factory-</a:t>
            </a:r>
            <a:r>
              <a:rPr dirty="0" sz="800" spc="-10">
                <a:latin typeface="Segoe UI Emoji"/>
                <a:cs typeface="Segoe UI Emoji"/>
                <a:hlinkClick r:id="rId7"/>
              </a:rPr>
              <a:t>the-engine-</a:t>
            </a:r>
            <a:r>
              <a:rPr dirty="0" sz="800">
                <a:latin typeface="Segoe UI Emoji"/>
                <a:cs typeface="Segoe UI Emoji"/>
                <a:hlinkClick r:id="rId7"/>
              </a:rPr>
              <a:t>assembly-plant</a:t>
            </a:r>
            <a:r>
              <a:rPr dirty="0" sz="800" spc="135">
                <a:latin typeface="Segoe UI Emoji"/>
                <a:cs typeface="Segoe UI Emoji"/>
              </a:rPr>
              <a:t> </a:t>
            </a:r>
            <a:r>
              <a:rPr dirty="0" sz="800">
                <a:latin typeface="Segoe UI Emoji"/>
                <a:cs typeface="Segoe UI Emoji"/>
              </a:rPr>
              <a:t>(Accessed:</a:t>
            </a:r>
            <a:r>
              <a:rPr dirty="0" sz="800" spc="50">
                <a:latin typeface="Segoe UI Emoji"/>
                <a:cs typeface="Segoe UI Emoji"/>
              </a:rPr>
              <a:t> </a:t>
            </a:r>
            <a:r>
              <a:rPr dirty="0" sz="800">
                <a:latin typeface="Segoe UI Emoji"/>
                <a:cs typeface="Segoe UI Emoji"/>
              </a:rPr>
              <a:t>10</a:t>
            </a:r>
            <a:r>
              <a:rPr dirty="0" sz="800" spc="235">
                <a:latin typeface="Segoe UI Emoji"/>
                <a:cs typeface="Segoe UI Emoji"/>
              </a:rPr>
              <a:t> </a:t>
            </a:r>
            <a:r>
              <a:rPr dirty="0" sz="800">
                <a:latin typeface="Segoe UI Emoji"/>
                <a:cs typeface="Segoe UI Emoji"/>
              </a:rPr>
              <a:t>March</a:t>
            </a:r>
            <a:r>
              <a:rPr dirty="0" sz="800" spc="55">
                <a:latin typeface="Segoe UI Emoji"/>
                <a:cs typeface="Segoe UI Emoji"/>
              </a:rPr>
              <a:t> </a:t>
            </a:r>
            <a:r>
              <a:rPr dirty="0" sz="800" spc="-20">
                <a:latin typeface="Segoe UI Emoji"/>
                <a:cs typeface="Segoe UI Emoji"/>
              </a:rPr>
              <a:t>2025</a:t>
            </a:r>
            <a:endParaRPr sz="800">
              <a:latin typeface="Segoe UI Emoji"/>
              <a:cs typeface="Segoe UI Emoji"/>
            </a:endParaRPr>
          </a:p>
          <a:p>
            <a:pPr marL="183515" indent="-170815">
              <a:lnSpc>
                <a:spcPct val="100000"/>
              </a:lnSpc>
              <a:spcBef>
                <a:spcPts val="90"/>
              </a:spcBef>
              <a:buFont typeface="Arial MT"/>
              <a:buChar char="•"/>
              <a:tabLst>
                <a:tab pos="183515" algn="l"/>
              </a:tabLst>
            </a:pPr>
            <a:r>
              <a:rPr dirty="0" sz="800">
                <a:latin typeface="Segoe UI Emoji"/>
                <a:cs typeface="Segoe UI Emoji"/>
              </a:rPr>
              <a:t>Ferrari</a:t>
            </a:r>
            <a:r>
              <a:rPr dirty="0" sz="800" spc="135">
                <a:latin typeface="Segoe UI Emoji"/>
                <a:cs typeface="Segoe UI Emoji"/>
              </a:rPr>
              <a:t> </a:t>
            </a:r>
            <a:r>
              <a:rPr dirty="0" sz="800">
                <a:latin typeface="Segoe UI Emoji"/>
                <a:cs typeface="Segoe UI Emoji"/>
              </a:rPr>
              <a:t>(n.d.)</a:t>
            </a:r>
            <a:r>
              <a:rPr dirty="0" sz="800" spc="45">
                <a:latin typeface="Segoe UI Emoji"/>
                <a:cs typeface="Segoe UI Emoji"/>
              </a:rPr>
              <a:t> </a:t>
            </a:r>
            <a:r>
              <a:rPr dirty="0" sz="800">
                <a:latin typeface="Segoe UI Emoji"/>
                <a:cs typeface="Segoe UI Emoji"/>
              </a:rPr>
              <a:t>*Investors</a:t>
            </a:r>
            <a:r>
              <a:rPr dirty="0" sz="800" spc="180">
                <a:latin typeface="Segoe UI Emoji"/>
                <a:cs typeface="Segoe UI Emoji"/>
              </a:rPr>
              <a:t> </a:t>
            </a:r>
            <a:r>
              <a:rPr dirty="0" sz="800">
                <a:latin typeface="Segoe UI Emoji"/>
                <a:cs typeface="Segoe UI Emoji"/>
              </a:rPr>
              <a:t>|</a:t>
            </a:r>
            <a:r>
              <a:rPr dirty="0" sz="800" spc="85">
                <a:latin typeface="Segoe UI Emoji"/>
                <a:cs typeface="Segoe UI Emoji"/>
              </a:rPr>
              <a:t> </a:t>
            </a:r>
            <a:r>
              <a:rPr dirty="0" sz="800">
                <a:latin typeface="Segoe UI Emoji"/>
                <a:cs typeface="Segoe UI Emoji"/>
              </a:rPr>
              <a:t>The</a:t>
            </a:r>
            <a:r>
              <a:rPr dirty="0" sz="800" spc="120">
                <a:latin typeface="Segoe UI Emoji"/>
                <a:cs typeface="Segoe UI Emoji"/>
              </a:rPr>
              <a:t> </a:t>
            </a:r>
            <a:r>
              <a:rPr dirty="0" sz="800">
                <a:latin typeface="Segoe UI Emoji"/>
                <a:cs typeface="Segoe UI Emoji"/>
              </a:rPr>
              <a:t>Official</a:t>
            </a:r>
            <a:r>
              <a:rPr dirty="0" sz="800" spc="105">
                <a:latin typeface="Segoe UI Emoji"/>
                <a:cs typeface="Segoe UI Emoji"/>
              </a:rPr>
              <a:t> </a:t>
            </a:r>
            <a:r>
              <a:rPr dirty="0" sz="800">
                <a:latin typeface="Segoe UI Emoji"/>
                <a:cs typeface="Segoe UI Emoji"/>
              </a:rPr>
              <a:t>Ferrari</a:t>
            </a:r>
            <a:r>
              <a:rPr dirty="0" sz="800" spc="140">
                <a:latin typeface="Segoe UI Emoji"/>
                <a:cs typeface="Segoe UI Emoji"/>
              </a:rPr>
              <a:t> </a:t>
            </a:r>
            <a:r>
              <a:rPr dirty="0" sz="800">
                <a:latin typeface="Segoe UI Emoji"/>
                <a:cs typeface="Segoe UI Emoji"/>
              </a:rPr>
              <a:t>Corporate</a:t>
            </a:r>
            <a:r>
              <a:rPr dirty="0" sz="800" spc="200">
                <a:latin typeface="Segoe UI Emoji"/>
                <a:cs typeface="Segoe UI Emoji"/>
              </a:rPr>
              <a:t> </a:t>
            </a:r>
            <a:r>
              <a:rPr dirty="0" sz="800" spc="-50">
                <a:latin typeface="Segoe UI Emoji"/>
                <a:cs typeface="Segoe UI Emoji"/>
              </a:rPr>
              <a:t>-</a:t>
            </a:r>
            <a:r>
              <a:rPr dirty="0" sz="800" spc="155">
                <a:latin typeface="Segoe UI Emoji"/>
                <a:cs typeface="Segoe UI Emoji"/>
              </a:rPr>
              <a:t> </a:t>
            </a:r>
            <a:r>
              <a:rPr dirty="0" sz="800">
                <a:latin typeface="Segoe UI Emoji"/>
                <a:cs typeface="Segoe UI Emoji"/>
              </a:rPr>
              <a:t>Ferrari.com*.</a:t>
            </a:r>
            <a:r>
              <a:rPr dirty="0" sz="800" spc="210">
                <a:latin typeface="Segoe UI Emoji"/>
                <a:cs typeface="Segoe UI Emoji"/>
              </a:rPr>
              <a:t> </a:t>
            </a:r>
            <a:r>
              <a:rPr dirty="0" sz="800">
                <a:latin typeface="Segoe UI Emoji"/>
                <a:cs typeface="Segoe UI Emoji"/>
              </a:rPr>
              <a:t>Available</a:t>
            </a:r>
            <a:r>
              <a:rPr dirty="0" sz="800" spc="114">
                <a:latin typeface="Segoe UI Emoji"/>
                <a:cs typeface="Segoe UI Emoji"/>
              </a:rPr>
              <a:t> </a:t>
            </a:r>
            <a:r>
              <a:rPr dirty="0" sz="800">
                <a:latin typeface="Segoe UI Emoji"/>
                <a:cs typeface="Segoe UI Emoji"/>
              </a:rPr>
              <a:t>at:</a:t>
            </a:r>
            <a:r>
              <a:rPr dirty="0" sz="800" spc="70">
                <a:latin typeface="Segoe UI Emoji"/>
                <a:cs typeface="Segoe UI Emoji"/>
              </a:rPr>
              <a:t> </a:t>
            </a:r>
            <a:r>
              <a:rPr dirty="0" sz="800">
                <a:latin typeface="Segoe UI Emoji"/>
                <a:cs typeface="Segoe UI Emoji"/>
              </a:rPr>
              <a:t>https://</a:t>
            </a:r>
            <a:r>
              <a:rPr dirty="0" sz="800">
                <a:latin typeface="Segoe UI Emoji"/>
                <a:cs typeface="Segoe UI Emoji"/>
                <a:hlinkClick r:id="rId8"/>
              </a:rPr>
              <a:t>www.ferrari.com/en-EN/corporate/investors</a:t>
            </a:r>
            <a:r>
              <a:rPr dirty="0" sz="800" spc="175">
                <a:latin typeface="Segoe UI Emoji"/>
                <a:cs typeface="Segoe UI Emoji"/>
              </a:rPr>
              <a:t> </a:t>
            </a:r>
            <a:r>
              <a:rPr dirty="0" sz="800">
                <a:latin typeface="Segoe UI Emoji"/>
                <a:cs typeface="Segoe UI Emoji"/>
              </a:rPr>
              <a:t>(Accessed:</a:t>
            </a:r>
            <a:r>
              <a:rPr dirty="0" sz="800" spc="70">
                <a:latin typeface="Segoe UI Emoji"/>
                <a:cs typeface="Segoe UI Emoji"/>
              </a:rPr>
              <a:t> </a:t>
            </a:r>
            <a:r>
              <a:rPr dirty="0" sz="800">
                <a:latin typeface="Segoe UI Emoji"/>
                <a:cs typeface="Segoe UI Emoji"/>
              </a:rPr>
              <a:t>10</a:t>
            </a:r>
            <a:r>
              <a:rPr dirty="0" sz="800" spc="245">
                <a:latin typeface="Segoe UI Emoji"/>
                <a:cs typeface="Segoe UI Emoji"/>
              </a:rPr>
              <a:t> </a:t>
            </a:r>
            <a:r>
              <a:rPr dirty="0" sz="800">
                <a:latin typeface="Segoe UI Emoji"/>
                <a:cs typeface="Segoe UI Emoji"/>
              </a:rPr>
              <a:t>March</a:t>
            </a:r>
            <a:r>
              <a:rPr dirty="0" sz="800" spc="80">
                <a:latin typeface="Segoe UI Emoji"/>
                <a:cs typeface="Segoe UI Emoji"/>
              </a:rPr>
              <a:t> </a:t>
            </a:r>
            <a:r>
              <a:rPr dirty="0" sz="800" spc="-10">
                <a:latin typeface="Segoe UI Emoji"/>
                <a:cs typeface="Segoe UI Emoji"/>
              </a:rPr>
              <a:t>2025).</a:t>
            </a:r>
            <a:endParaRPr sz="800">
              <a:latin typeface="Segoe UI Emoji"/>
              <a:cs typeface="Segoe UI Emoji"/>
            </a:endParaRPr>
          </a:p>
          <a:p>
            <a:pPr marL="183515" indent="-170815">
              <a:lnSpc>
                <a:spcPct val="100000"/>
              </a:lnSpc>
              <a:spcBef>
                <a:spcPts val="15"/>
              </a:spcBef>
              <a:buFont typeface="Arial MT"/>
              <a:buChar char="•"/>
              <a:tabLst>
                <a:tab pos="183515" algn="l"/>
              </a:tabLst>
            </a:pPr>
            <a:r>
              <a:rPr dirty="0" sz="800">
                <a:latin typeface="Segoe UI Emoji"/>
                <a:cs typeface="Segoe UI Emoji"/>
              </a:rPr>
              <a:t>Ferrari</a:t>
            </a:r>
            <a:r>
              <a:rPr dirty="0" sz="800" spc="95">
                <a:latin typeface="Segoe UI Emoji"/>
                <a:cs typeface="Segoe UI Emoji"/>
              </a:rPr>
              <a:t> </a:t>
            </a:r>
            <a:r>
              <a:rPr dirty="0" sz="800">
                <a:latin typeface="Segoe UI Emoji"/>
                <a:cs typeface="Segoe UI Emoji"/>
              </a:rPr>
              <a:t>(2023).</a:t>
            </a:r>
            <a:r>
              <a:rPr dirty="0" sz="800" spc="145">
                <a:latin typeface="Segoe UI Emoji"/>
                <a:cs typeface="Segoe UI Emoji"/>
              </a:rPr>
              <a:t> </a:t>
            </a:r>
            <a:r>
              <a:rPr dirty="0" sz="800">
                <a:latin typeface="Segoe UI Emoji"/>
                <a:cs typeface="Segoe UI Emoji"/>
              </a:rPr>
              <a:t>FERRARI</a:t>
            </a:r>
            <a:r>
              <a:rPr dirty="0" sz="800" spc="65">
                <a:latin typeface="Segoe UI Emoji"/>
                <a:cs typeface="Segoe UI Emoji"/>
              </a:rPr>
              <a:t> </a:t>
            </a:r>
            <a:r>
              <a:rPr dirty="0" sz="800">
                <a:latin typeface="Segoe UI Emoji"/>
                <a:cs typeface="Segoe UI Emoji"/>
              </a:rPr>
              <a:t>N.V.</a:t>
            </a:r>
            <a:r>
              <a:rPr dirty="0" sz="800" spc="25">
                <a:latin typeface="Segoe UI Emoji"/>
                <a:cs typeface="Segoe UI Emoji"/>
              </a:rPr>
              <a:t> </a:t>
            </a:r>
            <a:r>
              <a:rPr dirty="0" sz="800">
                <a:latin typeface="Segoe UI Emoji"/>
                <a:cs typeface="Segoe UI Emoji"/>
              </a:rPr>
              <a:t>2023</a:t>
            </a:r>
            <a:r>
              <a:rPr dirty="0" sz="800" spc="200">
                <a:latin typeface="Segoe UI Emoji"/>
                <a:cs typeface="Segoe UI Emoji"/>
              </a:rPr>
              <a:t> </a:t>
            </a:r>
            <a:r>
              <a:rPr dirty="0" sz="800">
                <a:latin typeface="Segoe UI Emoji"/>
                <a:cs typeface="Segoe UI Emoji"/>
              </a:rPr>
              <a:t>ANNUAL</a:t>
            </a:r>
            <a:r>
              <a:rPr dirty="0" sz="800" spc="120">
                <a:latin typeface="Segoe UI Emoji"/>
                <a:cs typeface="Segoe UI Emoji"/>
              </a:rPr>
              <a:t> </a:t>
            </a:r>
            <a:r>
              <a:rPr dirty="0" sz="800">
                <a:latin typeface="Segoe UI Emoji"/>
                <a:cs typeface="Segoe UI Emoji"/>
              </a:rPr>
              <a:t>REPORT</a:t>
            </a:r>
            <a:r>
              <a:rPr dirty="0" sz="800" spc="140">
                <a:latin typeface="Segoe UI Emoji"/>
                <a:cs typeface="Segoe UI Emoji"/>
              </a:rPr>
              <a:t> </a:t>
            </a:r>
            <a:r>
              <a:rPr dirty="0" sz="800">
                <a:latin typeface="Segoe UI Emoji"/>
                <a:cs typeface="Segoe UI Emoji"/>
              </a:rPr>
              <a:t>AND</a:t>
            </a:r>
            <a:r>
              <a:rPr dirty="0" sz="800" spc="110">
                <a:latin typeface="Segoe UI Emoji"/>
                <a:cs typeface="Segoe UI Emoji"/>
              </a:rPr>
              <a:t> </a:t>
            </a:r>
            <a:r>
              <a:rPr dirty="0" sz="800">
                <a:latin typeface="Segoe UI Emoji"/>
                <a:cs typeface="Segoe UI Emoji"/>
              </a:rPr>
              <a:t>FORM</a:t>
            </a:r>
            <a:r>
              <a:rPr dirty="0" sz="800" spc="225">
                <a:latin typeface="Segoe UI Emoji"/>
                <a:cs typeface="Segoe UI Emoji"/>
              </a:rPr>
              <a:t> </a:t>
            </a:r>
            <a:r>
              <a:rPr dirty="0" sz="800" spc="-10">
                <a:latin typeface="Segoe UI Emoji"/>
                <a:cs typeface="Segoe UI Emoji"/>
              </a:rPr>
              <a:t>20-</a:t>
            </a:r>
            <a:r>
              <a:rPr dirty="0" sz="800" spc="55">
                <a:latin typeface="Segoe UI Emoji"/>
                <a:cs typeface="Segoe UI Emoji"/>
              </a:rPr>
              <a:t>F.</a:t>
            </a:r>
            <a:r>
              <a:rPr dirty="0" sz="800" spc="165">
                <a:latin typeface="Segoe UI Emoji"/>
                <a:cs typeface="Segoe UI Emoji"/>
              </a:rPr>
              <a:t> </a:t>
            </a:r>
            <a:r>
              <a:rPr dirty="0" sz="800">
                <a:latin typeface="Segoe UI Emoji"/>
                <a:cs typeface="Segoe UI Emoji"/>
              </a:rPr>
              <a:t>[online]</a:t>
            </a:r>
            <a:r>
              <a:rPr dirty="0" sz="800" spc="150">
                <a:latin typeface="Segoe UI Emoji"/>
                <a:cs typeface="Segoe UI Emoji"/>
              </a:rPr>
              <a:t> </a:t>
            </a:r>
            <a:r>
              <a:rPr dirty="0" sz="800">
                <a:latin typeface="Segoe UI Emoji"/>
                <a:cs typeface="Segoe UI Emoji"/>
              </a:rPr>
              <a:t>Available</a:t>
            </a:r>
            <a:r>
              <a:rPr dirty="0" sz="800" spc="75">
                <a:latin typeface="Segoe UI Emoji"/>
                <a:cs typeface="Segoe UI Emoji"/>
              </a:rPr>
              <a:t> </a:t>
            </a:r>
            <a:r>
              <a:rPr dirty="0" sz="800">
                <a:latin typeface="Segoe UI Emoji"/>
                <a:cs typeface="Segoe UI Emoji"/>
              </a:rPr>
              <a:t>at:</a:t>
            </a:r>
            <a:r>
              <a:rPr dirty="0" sz="800" spc="25">
                <a:latin typeface="Segoe UI Emoji"/>
                <a:cs typeface="Segoe UI Emoji"/>
              </a:rPr>
              <a:t> </a:t>
            </a:r>
            <a:r>
              <a:rPr dirty="0" sz="800">
                <a:latin typeface="Segoe UI Emoji"/>
                <a:cs typeface="Segoe UI Emoji"/>
              </a:rPr>
              <a:t>https://cdn.ferrari.com/cms/network/media/pdf/Ferrari-</a:t>
            </a:r>
            <a:r>
              <a:rPr dirty="0" sz="800" spc="-10">
                <a:latin typeface="Segoe UI Emoji"/>
                <a:cs typeface="Segoe UI Emoji"/>
              </a:rPr>
              <a:t>2023-</a:t>
            </a:r>
            <a:r>
              <a:rPr dirty="0" sz="800">
                <a:latin typeface="Segoe UI Emoji"/>
                <a:cs typeface="Segoe UI Emoji"/>
              </a:rPr>
              <a:t>annual-</a:t>
            </a:r>
            <a:r>
              <a:rPr dirty="0" sz="800" spc="-10">
                <a:latin typeface="Segoe UI Emoji"/>
                <a:cs typeface="Segoe UI Emoji"/>
              </a:rPr>
              <a:t>report-</a:t>
            </a:r>
            <a:r>
              <a:rPr dirty="0" sz="800">
                <a:latin typeface="Segoe UI Emoji"/>
                <a:cs typeface="Segoe UI Emoji"/>
              </a:rPr>
              <a:t>april-</a:t>
            </a:r>
            <a:r>
              <a:rPr dirty="0" sz="800" spc="-10">
                <a:latin typeface="Segoe UI Emoji"/>
                <a:cs typeface="Segoe UI Emoji"/>
              </a:rPr>
              <a:t>17-2024.pdf.</a:t>
            </a:r>
            <a:endParaRPr sz="800">
              <a:latin typeface="Segoe UI Emoji"/>
              <a:cs typeface="Segoe UI Emoji"/>
            </a:endParaRPr>
          </a:p>
          <a:p>
            <a:pPr marL="183515" indent="-170815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183515" algn="l"/>
              </a:tabLst>
            </a:pPr>
            <a:r>
              <a:rPr dirty="0" sz="800">
                <a:latin typeface="Segoe UI Emoji"/>
                <a:cs typeface="Segoe UI Emoji"/>
              </a:rPr>
              <a:t>Ferrari</a:t>
            </a:r>
            <a:r>
              <a:rPr dirty="0" sz="800" spc="114">
                <a:latin typeface="Segoe UI Emoji"/>
                <a:cs typeface="Segoe UI Emoji"/>
              </a:rPr>
              <a:t> </a:t>
            </a:r>
            <a:r>
              <a:rPr dirty="0" sz="800">
                <a:latin typeface="Segoe UI Emoji"/>
                <a:cs typeface="Segoe UI Emoji"/>
              </a:rPr>
              <a:t>(2023)</a:t>
            </a:r>
            <a:r>
              <a:rPr dirty="0" sz="800" spc="170">
                <a:latin typeface="Segoe UI Emoji"/>
                <a:cs typeface="Segoe UI Emoji"/>
              </a:rPr>
              <a:t> </a:t>
            </a:r>
            <a:r>
              <a:rPr dirty="0" sz="800">
                <a:latin typeface="Segoe UI Emoji"/>
                <a:cs typeface="Segoe UI Emoji"/>
              </a:rPr>
              <a:t>*Key</a:t>
            </a:r>
            <a:r>
              <a:rPr dirty="0" sz="800" spc="215">
                <a:latin typeface="Segoe UI Emoji"/>
                <a:cs typeface="Segoe UI Emoji"/>
              </a:rPr>
              <a:t> </a:t>
            </a:r>
            <a:r>
              <a:rPr dirty="0" sz="800">
                <a:latin typeface="Segoe UI Emoji"/>
                <a:cs typeface="Segoe UI Emoji"/>
              </a:rPr>
              <a:t>Metrics</a:t>
            </a:r>
            <a:r>
              <a:rPr dirty="0" sz="800" spc="150">
                <a:latin typeface="Segoe UI Emoji"/>
                <a:cs typeface="Segoe UI Emoji"/>
              </a:rPr>
              <a:t> </a:t>
            </a:r>
            <a:r>
              <a:rPr dirty="0" sz="800">
                <a:latin typeface="Segoe UI Emoji"/>
                <a:cs typeface="Segoe UI Emoji"/>
              </a:rPr>
              <a:t>|</a:t>
            </a:r>
            <a:r>
              <a:rPr dirty="0" sz="800" spc="70">
                <a:latin typeface="Segoe UI Emoji"/>
                <a:cs typeface="Segoe UI Emoji"/>
              </a:rPr>
              <a:t> </a:t>
            </a:r>
            <a:r>
              <a:rPr dirty="0" sz="800">
                <a:latin typeface="Segoe UI Emoji"/>
                <a:cs typeface="Segoe UI Emoji"/>
              </a:rPr>
              <a:t>Ferrari</a:t>
            </a:r>
            <a:r>
              <a:rPr dirty="0" sz="800" spc="114">
                <a:latin typeface="Segoe UI Emoji"/>
                <a:cs typeface="Segoe UI Emoji"/>
              </a:rPr>
              <a:t> </a:t>
            </a:r>
            <a:r>
              <a:rPr dirty="0" sz="800">
                <a:latin typeface="Segoe UI Emoji"/>
                <a:cs typeface="Segoe UI Emoji"/>
              </a:rPr>
              <a:t>Corporate</a:t>
            </a:r>
            <a:r>
              <a:rPr dirty="0" sz="800" spc="175">
                <a:latin typeface="Segoe UI Emoji"/>
                <a:cs typeface="Segoe UI Emoji"/>
              </a:rPr>
              <a:t> </a:t>
            </a:r>
            <a:r>
              <a:rPr dirty="0" sz="800" spc="-50">
                <a:latin typeface="Segoe UI Emoji"/>
                <a:cs typeface="Segoe UI Emoji"/>
              </a:rPr>
              <a:t>-</a:t>
            </a:r>
            <a:r>
              <a:rPr dirty="0" sz="800" spc="135">
                <a:latin typeface="Segoe UI Emoji"/>
                <a:cs typeface="Segoe UI Emoji"/>
              </a:rPr>
              <a:t> </a:t>
            </a:r>
            <a:r>
              <a:rPr dirty="0" sz="800">
                <a:latin typeface="Segoe UI Emoji"/>
                <a:cs typeface="Segoe UI Emoji"/>
              </a:rPr>
              <a:t>Ferrari.com*.</a:t>
            </a:r>
            <a:r>
              <a:rPr dirty="0" sz="800" spc="180">
                <a:latin typeface="Segoe UI Emoji"/>
                <a:cs typeface="Segoe UI Emoji"/>
              </a:rPr>
              <a:t> </a:t>
            </a:r>
            <a:r>
              <a:rPr dirty="0" sz="800">
                <a:latin typeface="Segoe UI Emoji"/>
                <a:cs typeface="Segoe UI Emoji"/>
              </a:rPr>
              <a:t>Available</a:t>
            </a:r>
            <a:r>
              <a:rPr dirty="0" sz="800" spc="100">
                <a:latin typeface="Segoe UI Emoji"/>
                <a:cs typeface="Segoe UI Emoji"/>
              </a:rPr>
              <a:t> </a:t>
            </a:r>
            <a:r>
              <a:rPr dirty="0" sz="800">
                <a:latin typeface="Segoe UI Emoji"/>
                <a:cs typeface="Segoe UI Emoji"/>
              </a:rPr>
              <a:t>at:</a:t>
            </a:r>
            <a:r>
              <a:rPr dirty="0" sz="800" spc="50">
                <a:latin typeface="Segoe UI Emoji"/>
                <a:cs typeface="Segoe UI Emoji"/>
              </a:rPr>
              <a:t> </a:t>
            </a:r>
            <a:r>
              <a:rPr dirty="0" sz="800">
                <a:latin typeface="Segoe UI Emoji"/>
                <a:cs typeface="Segoe UI Emoji"/>
              </a:rPr>
              <a:t>https://</a:t>
            </a:r>
            <a:r>
              <a:rPr dirty="0" sz="800">
                <a:latin typeface="Segoe UI Emoji"/>
                <a:cs typeface="Segoe UI Emoji"/>
                <a:hlinkClick r:id="rId9"/>
              </a:rPr>
              <a:t>www.ferrari.com/en-EN/corporate/key-metrics</a:t>
            </a:r>
            <a:r>
              <a:rPr dirty="0" sz="800" spc="155">
                <a:latin typeface="Segoe UI Emoji"/>
                <a:cs typeface="Segoe UI Emoji"/>
              </a:rPr>
              <a:t> </a:t>
            </a:r>
            <a:r>
              <a:rPr dirty="0" sz="800">
                <a:latin typeface="Segoe UI Emoji"/>
                <a:cs typeface="Segoe UI Emoji"/>
              </a:rPr>
              <a:t>(Accessed:</a:t>
            </a:r>
            <a:r>
              <a:rPr dirty="0" sz="800" spc="180">
                <a:latin typeface="Segoe UI Emoji"/>
                <a:cs typeface="Segoe UI Emoji"/>
              </a:rPr>
              <a:t> </a:t>
            </a:r>
            <a:r>
              <a:rPr dirty="0" sz="800">
                <a:latin typeface="Segoe UI Emoji"/>
                <a:cs typeface="Segoe UI Emoji"/>
              </a:rPr>
              <a:t>10</a:t>
            </a:r>
            <a:r>
              <a:rPr dirty="0" sz="800" spc="80">
                <a:latin typeface="Segoe UI Emoji"/>
                <a:cs typeface="Segoe UI Emoji"/>
              </a:rPr>
              <a:t> </a:t>
            </a:r>
            <a:r>
              <a:rPr dirty="0" sz="800">
                <a:latin typeface="Segoe UI Emoji"/>
                <a:cs typeface="Segoe UI Emoji"/>
              </a:rPr>
              <a:t>March</a:t>
            </a:r>
            <a:r>
              <a:rPr dirty="0" sz="800" spc="60">
                <a:latin typeface="Segoe UI Emoji"/>
                <a:cs typeface="Segoe UI Emoji"/>
              </a:rPr>
              <a:t> </a:t>
            </a:r>
            <a:r>
              <a:rPr dirty="0" sz="800" spc="-10">
                <a:latin typeface="Segoe UI Emoji"/>
                <a:cs typeface="Segoe UI Emoji"/>
              </a:rPr>
              <a:t>2025).</a:t>
            </a:r>
            <a:endParaRPr sz="800">
              <a:latin typeface="Segoe UI Emoji"/>
              <a:cs typeface="Segoe UI Emoji"/>
            </a:endParaRPr>
          </a:p>
          <a:p>
            <a:pPr marL="183515" indent="-170815">
              <a:lnSpc>
                <a:spcPct val="100000"/>
              </a:lnSpc>
              <a:spcBef>
                <a:spcPts val="15"/>
              </a:spcBef>
              <a:buFont typeface="Arial MT"/>
              <a:buChar char="•"/>
              <a:tabLst>
                <a:tab pos="183515" algn="l"/>
              </a:tabLst>
            </a:pPr>
            <a:r>
              <a:rPr dirty="0" sz="800">
                <a:latin typeface="Segoe UI Emoji"/>
                <a:cs typeface="Segoe UI Emoji"/>
              </a:rPr>
              <a:t>Ferrari</a:t>
            </a:r>
            <a:r>
              <a:rPr dirty="0" sz="800" spc="105">
                <a:latin typeface="Segoe UI Emoji"/>
                <a:cs typeface="Segoe UI Emoji"/>
              </a:rPr>
              <a:t> </a:t>
            </a:r>
            <a:r>
              <a:rPr dirty="0" sz="800">
                <a:latin typeface="Segoe UI Emoji"/>
                <a:cs typeface="Segoe UI Emoji"/>
              </a:rPr>
              <a:t>N.V.</a:t>
            </a:r>
            <a:r>
              <a:rPr dirty="0" sz="800" spc="170">
                <a:latin typeface="Segoe UI Emoji"/>
                <a:cs typeface="Segoe UI Emoji"/>
              </a:rPr>
              <a:t> </a:t>
            </a:r>
            <a:r>
              <a:rPr dirty="0" sz="800">
                <a:latin typeface="Segoe UI Emoji"/>
                <a:cs typeface="Segoe UI Emoji"/>
              </a:rPr>
              <a:t>(2024)</a:t>
            </a:r>
            <a:r>
              <a:rPr dirty="0" sz="800" spc="160">
                <a:latin typeface="Segoe UI Emoji"/>
                <a:cs typeface="Segoe UI Emoji"/>
              </a:rPr>
              <a:t> </a:t>
            </a:r>
            <a:r>
              <a:rPr dirty="0" sz="800">
                <a:latin typeface="Segoe UI Emoji"/>
                <a:cs typeface="Segoe UI Emoji"/>
              </a:rPr>
              <a:t>*2024</a:t>
            </a:r>
            <a:r>
              <a:rPr dirty="0" sz="800" spc="70">
                <a:latin typeface="Segoe UI Emoji"/>
                <a:cs typeface="Segoe UI Emoji"/>
              </a:rPr>
              <a:t> </a:t>
            </a:r>
            <a:r>
              <a:rPr dirty="0" sz="800">
                <a:latin typeface="Segoe UI Emoji"/>
                <a:cs typeface="Segoe UI Emoji"/>
              </a:rPr>
              <a:t>Annual</a:t>
            </a:r>
            <a:r>
              <a:rPr dirty="0" sz="800" spc="80">
                <a:latin typeface="Segoe UI Emoji"/>
                <a:cs typeface="Segoe UI Emoji"/>
              </a:rPr>
              <a:t> </a:t>
            </a:r>
            <a:r>
              <a:rPr dirty="0" sz="800">
                <a:latin typeface="Segoe UI Emoji"/>
                <a:cs typeface="Segoe UI Emoji"/>
              </a:rPr>
              <a:t>Report</a:t>
            </a:r>
            <a:r>
              <a:rPr dirty="0" sz="800" spc="114">
                <a:latin typeface="Segoe UI Emoji"/>
                <a:cs typeface="Segoe UI Emoji"/>
              </a:rPr>
              <a:t> </a:t>
            </a:r>
            <a:r>
              <a:rPr dirty="0" sz="800">
                <a:latin typeface="Segoe UI Emoji"/>
                <a:cs typeface="Segoe UI Emoji"/>
              </a:rPr>
              <a:t>and</a:t>
            </a:r>
            <a:r>
              <a:rPr dirty="0" sz="800" spc="30">
                <a:latin typeface="Segoe UI Emoji"/>
                <a:cs typeface="Segoe UI Emoji"/>
              </a:rPr>
              <a:t> </a:t>
            </a:r>
            <a:r>
              <a:rPr dirty="0" sz="800">
                <a:latin typeface="Segoe UI Emoji"/>
                <a:cs typeface="Segoe UI Emoji"/>
              </a:rPr>
              <a:t>Form</a:t>
            </a:r>
            <a:r>
              <a:rPr dirty="0" sz="800" spc="145">
                <a:latin typeface="Segoe UI Emoji"/>
                <a:cs typeface="Segoe UI Emoji"/>
              </a:rPr>
              <a:t> </a:t>
            </a:r>
            <a:r>
              <a:rPr dirty="0" sz="800">
                <a:latin typeface="Segoe UI Emoji"/>
                <a:cs typeface="Segoe UI Emoji"/>
              </a:rPr>
              <a:t>20</a:t>
            </a:r>
            <a:r>
              <a:rPr dirty="0" sz="800" spc="-80">
                <a:latin typeface="Segoe UI Emoji"/>
                <a:cs typeface="Segoe UI Emoji"/>
              </a:rPr>
              <a:t> </a:t>
            </a:r>
            <a:r>
              <a:rPr dirty="0" sz="800" spc="-50">
                <a:latin typeface="Segoe UI Emoji"/>
                <a:cs typeface="Segoe UI Emoji"/>
              </a:rPr>
              <a:t>-</a:t>
            </a:r>
            <a:r>
              <a:rPr dirty="0" sz="800" spc="50">
                <a:latin typeface="Segoe UI Emoji"/>
                <a:cs typeface="Segoe UI Emoji"/>
              </a:rPr>
              <a:t>F*.</a:t>
            </a:r>
            <a:r>
              <a:rPr dirty="0" sz="800" spc="175">
                <a:latin typeface="Segoe UI Emoji"/>
                <a:cs typeface="Segoe UI Emoji"/>
              </a:rPr>
              <a:t> </a:t>
            </a:r>
            <a:r>
              <a:rPr dirty="0" sz="800">
                <a:latin typeface="Segoe UI Emoji"/>
                <a:cs typeface="Segoe UI Emoji"/>
              </a:rPr>
              <a:t>Available</a:t>
            </a:r>
            <a:r>
              <a:rPr dirty="0" sz="800" spc="85">
                <a:latin typeface="Segoe UI Emoji"/>
                <a:cs typeface="Segoe UI Emoji"/>
              </a:rPr>
              <a:t> </a:t>
            </a:r>
            <a:r>
              <a:rPr dirty="0" sz="800">
                <a:latin typeface="Segoe UI Emoji"/>
                <a:cs typeface="Segoe UI Emoji"/>
              </a:rPr>
              <a:t>at:</a:t>
            </a:r>
            <a:r>
              <a:rPr dirty="0" sz="800" spc="40">
                <a:latin typeface="Segoe UI Emoji"/>
                <a:cs typeface="Segoe UI Emoji"/>
              </a:rPr>
              <a:t> </a:t>
            </a:r>
            <a:r>
              <a:rPr dirty="0" sz="800">
                <a:latin typeface="Segoe UI Emoji"/>
                <a:cs typeface="Segoe UI Emoji"/>
              </a:rPr>
              <a:t>https://cdn.ferrari.com/cms/network/media/pdf/Ferrari%20NV%20Annual%20Report%202024.pdf?_gl=1</a:t>
            </a:r>
            <a:r>
              <a:rPr dirty="0" sz="800" spc="70">
                <a:latin typeface="Segoe UI Emoji"/>
                <a:cs typeface="Segoe UI Emoji"/>
              </a:rPr>
              <a:t> </a:t>
            </a:r>
            <a:r>
              <a:rPr dirty="0" sz="800">
                <a:latin typeface="Segoe UI Emoji"/>
                <a:cs typeface="Segoe UI Emoji"/>
              </a:rPr>
              <a:t>(Accessed:</a:t>
            </a:r>
            <a:r>
              <a:rPr dirty="0" sz="800" spc="170">
                <a:latin typeface="Segoe UI Emoji"/>
                <a:cs typeface="Segoe UI Emoji"/>
              </a:rPr>
              <a:t> </a:t>
            </a:r>
            <a:r>
              <a:rPr dirty="0" sz="800">
                <a:latin typeface="Segoe UI Emoji"/>
                <a:cs typeface="Segoe UI Emoji"/>
              </a:rPr>
              <a:t>10</a:t>
            </a:r>
            <a:r>
              <a:rPr dirty="0" sz="800" spc="70">
                <a:latin typeface="Segoe UI Emoji"/>
                <a:cs typeface="Segoe UI Emoji"/>
              </a:rPr>
              <a:t> </a:t>
            </a:r>
            <a:r>
              <a:rPr dirty="0" sz="800">
                <a:latin typeface="Segoe UI Emoji"/>
                <a:cs typeface="Segoe UI Emoji"/>
              </a:rPr>
              <a:t>March</a:t>
            </a:r>
            <a:r>
              <a:rPr dirty="0" sz="800" spc="190">
                <a:latin typeface="Segoe UI Emoji"/>
                <a:cs typeface="Segoe UI Emoji"/>
              </a:rPr>
              <a:t> </a:t>
            </a:r>
            <a:r>
              <a:rPr dirty="0" sz="800" spc="-10">
                <a:latin typeface="Segoe UI Emoji"/>
                <a:cs typeface="Segoe UI Emoji"/>
              </a:rPr>
              <a:t>2025).</a:t>
            </a:r>
            <a:endParaRPr sz="800">
              <a:latin typeface="Segoe UI Emoji"/>
              <a:cs typeface="Segoe UI Emoji"/>
            </a:endParaRPr>
          </a:p>
          <a:p>
            <a:pPr marL="183515" indent="-170815">
              <a:lnSpc>
                <a:spcPct val="100000"/>
              </a:lnSpc>
              <a:spcBef>
                <a:spcPts val="90"/>
              </a:spcBef>
              <a:buFont typeface="Arial MT"/>
              <a:buChar char="•"/>
              <a:tabLst>
                <a:tab pos="183515" algn="l"/>
              </a:tabLst>
            </a:pPr>
            <a:r>
              <a:rPr dirty="0" sz="800">
                <a:latin typeface="Segoe UI Emoji"/>
                <a:cs typeface="Segoe UI Emoji"/>
              </a:rPr>
              <a:t>Ferrari.com</a:t>
            </a:r>
            <a:r>
              <a:rPr dirty="0" sz="800" spc="170">
                <a:latin typeface="Segoe UI Emoji"/>
                <a:cs typeface="Segoe UI Emoji"/>
              </a:rPr>
              <a:t> </a:t>
            </a:r>
            <a:r>
              <a:rPr dirty="0" sz="800">
                <a:latin typeface="Segoe UI Emoji"/>
                <a:cs typeface="Segoe UI Emoji"/>
              </a:rPr>
              <a:t>(2016)</a:t>
            </a:r>
            <a:r>
              <a:rPr dirty="0" sz="800" spc="229">
                <a:latin typeface="Segoe UI Emoji"/>
                <a:cs typeface="Segoe UI Emoji"/>
              </a:rPr>
              <a:t> </a:t>
            </a:r>
            <a:r>
              <a:rPr dirty="0" sz="800">
                <a:latin typeface="Segoe UI Emoji"/>
                <a:cs typeface="Segoe UI Emoji"/>
              </a:rPr>
              <a:t>*Sabelt</a:t>
            </a:r>
            <a:r>
              <a:rPr dirty="0" sz="800" spc="130">
                <a:latin typeface="Segoe UI Emoji"/>
                <a:cs typeface="Segoe UI Emoji"/>
              </a:rPr>
              <a:t> </a:t>
            </a:r>
            <a:r>
              <a:rPr dirty="0" sz="800">
                <a:latin typeface="Segoe UI Emoji"/>
                <a:cs typeface="Segoe UI Emoji"/>
              </a:rPr>
              <a:t>Technical</a:t>
            </a:r>
            <a:r>
              <a:rPr dirty="0" sz="800" spc="120">
                <a:latin typeface="Segoe UI Emoji"/>
                <a:cs typeface="Segoe UI Emoji"/>
              </a:rPr>
              <a:t> </a:t>
            </a:r>
            <a:r>
              <a:rPr dirty="0" sz="800">
                <a:latin typeface="Segoe UI Emoji"/>
                <a:cs typeface="Segoe UI Emoji"/>
              </a:rPr>
              <a:t>Partner</a:t>
            </a:r>
            <a:r>
              <a:rPr dirty="0" sz="800" spc="210">
                <a:latin typeface="Segoe UI Emoji"/>
                <a:cs typeface="Segoe UI Emoji"/>
              </a:rPr>
              <a:t> </a:t>
            </a:r>
            <a:r>
              <a:rPr dirty="0" sz="800" spc="-55">
                <a:latin typeface="Segoe UI Emoji"/>
                <a:cs typeface="Segoe UI Emoji"/>
              </a:rPr>
              <a:t>-</a:t>
            </a:r>
            <a:r>
              <a:rPr dirty="0" sz="800" spc="175">
                <a:latin typeface="Segoe UI Emoji"/>
                <a:cs typeface="Segoe UI Emoji"/>
              </a:rPr>
              <a:t> </a:t>
            </a:r>
            <a:r>
              <a:rPr dirty="0" sz="800">
                <a:latin typeface="Segoe UI Emoji"/>
                <a:cs typeface="Segoe UI Emoji"/>
              </a:rPr>
              <a:t>Ferrari.com*.</a:t>
            </a:r>
            <a:r>
              <a:rPr dirty="0" sz="800" spc="240">
                <a:latin typeface="Segoe UI Emoji"/>
                <a:cs typeface="Segoe UI Emoji"/>
              </a:rPr>
              <a:t> </a:t>
            </a:r>
            <a:r>
              <a:rPr dirty="0" sz="800">
                <a:latin typeface="Segoe UI Emoji"/>
                <a:cs typeface="Segoe UI Emoji"/>
              </a:rPr>
              <a:t>Available</a:t>
            </a:r>
            <a:r>
              <a:rPr dirty="0" sz="800" spc="130">
                <a:latin typeface="Segoe UI Emoji"/>
                <a:cs typeface="Segoe UI Emoji"/>
              </a:rPr>
              <a:t> </a:t>
            </a:r>
            <a:r>
              <a:rPr dirty="0" sz="800">
                <a:latin typeface="Segoe UI Emoji"/>
                <a:cs typeface="Segoe UI Emoji"/>
              </a:rPr>
              <a:t>at:</a:t>
            </a:r>
            <a:r>
              <a:rPr dirty="0" sz="800" spc="75">
                <a:latin typeface="Segoe UI Emoji"/>
                <a:cs typeface="Segoe UI Emoji"/>
              </a:rPr>
              <a:t> </a:t>
            </a:r>
            <a:r>
              <a:rPr dirty="0" sz="800">
                <a:latin typeface="Segoe UI Emoji"/>
                <a:cs typeface="Segoe UI Emoji"/>
              </a:rPr>
              <a:t>https://</a:t>
            </a:r>
            <a:r>
              <a:rPr dirty="0" sz="800">
                <a:latin typeface="Segoe UI Emoji"/>
                <a:cs typeface="Segoe UI Emoji"/>
                <a:hlinkClick r:id="rId10"/>
              </a:rPr>
              <a:t>www.ferrari.com/en-EN/formula1/partners/sabelt</a:t>
            </a:r>
            <a:r>
              <a:rPr dirty="0" sz="800" spc="165">
                <a:latin typeface="Segoe UI Emoji"/>
                <a:cs typeface="Segoe UI Emoji"/>
              </a:rPr>
              <a:t> </a:t>
            </a:r>
            <a:r>
              <a:rPr dirty="0" sz="800">
                <a:latin typeface="Segoe UI Emoji"/>
                <a:cs typeface="Segoe UI Emoji"/>
              </a:rPr>
              <a:t>(Accessed:</a:t>
            </a:r>
            <a:r>
              <a:rPr dirty="0" sz="800" spc="240">
                <a:latin typeface="Segoe UI Emoji"/>
                <a:cs typeface="Segoe UI Emoji"/>
              </a:rPr>
              <a:t> </a:t>
            </a:r>
            <a:r>
              <a:rPr dirty="0" sz="800">
                <a:latin typeface="Segoe UI Emoji"/>
                <a:cs typeface="Segoe UI Emoji"/>
              </a:rPr>
              <a:t>10</a:t>
            </a:r>
            <a:r>
              <a:rPr dirty="0" sz="800" spc="120">
                <a:latin typeface="Segoe UI Emoji"/>
                <a:cs typeface="Segoe UI Emoji"/>
              </a:rPr>
              <a:t> </a:t>
            </a:r>
            <a:r>
              <a:rPr dirty="0" sz="800">
                <a:latin typeface="Segoe UI Emoji"/>
                <a:cs typeface="Segoe UI Emoji"/>
              </a:rPr>
              <a:t>March</a:t>
            </a:r>
            <a:r>
              <a:rPr dirty="0" sz="800" spc="250">
                <a:latin typeface="Segoe UI Emoji"/>
                <a:cs typeface="Segoe UI Emoji"/>
              </a:rPr>
              <a:t> </a:t>
            </a:r>
            <a:r>
              <a:rPr dirty="0" sz="800" spc="-10">
                <a:latin typeface="Segoe UI Emoji"/>
                <a:cs typeface="Segoe UI Emoji"/>
              </a:rPr>
              <a:t>2025).</a:t>
            </a:r>
            <a:endParaRPr sz="800">
              <a:latin typeface="Segoe UI Emoji"/>
              <a:cs typeface="Segoe UI Emoji"/>
            </a:endParaRPr>
          </a:p>
          <a:p>
            <a:pPr marL="183515" indent="-170815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183515" algn="l"/>
              </a:tabLst>
            </a:pPr>
            <a:r>
              <a:rPr dirty="0" sz="800">
                <a:latin typeface="Segoe UI Emoji"/>
                <a:cs typeface="Segoe UI Emoji"/>
              </a:rPr>
              <a:t>Ferrariparts.com</a:t>
            </a:r>
            <a:r>
              <a:rPr dirty="0" sz="800" spc="190">
                <a:latin typeface="Segoe UI Emoji"/>
                <a:cs typeface="Segoe UI Emoji"/>
              </a:rPr>
              <a:t> </a:t>
            </a:r>
            <a:r>
              <a:rPr dirty="0" sz="800">
                <a:latin typeface="Segoe UI Emoji"/>
                <a:cs typeface="Segoe UI Emoji"/>
              </a:rPr>
              <a:t>(2025)</a:t>
            </a:r>
            <a:r>
              <a:rPr dirty="0" sz="800" spc="180">
                <a:latin typeface="Segoe UI Emoji"/>
                <a:cs typeface="Segoe UI Emoji"/>
              </a:rPr>
              <a:t> </a:t>
            </a:r>
            <a:r>
              <a:rPr dirty="0" sz="800">
                <a:latin typeface="Segoe UI Emoji"/>
                <a:cs typeface="Segoe UI Emoji"/>
              </a:rPr>
              <a:t>*What</a:t>
            </a:r>
            <a:r>
              <a:rPr dirty="0" sz="800" spc="135">
                <a:latin typeface="Segoe UI Emoji"/>
                <a:cs typeface="Segoe UI Emoji"/>
              </a:rPr>
              <a:t> </a:t>
            </a:r>
            <a:r>
              <a:rPr dirty="0" sz="800">
                <a:latin typeface="Segoe UI Emoji"/>
                <a:cs typeface="Segoe UI Emoji"/>
              </a:rPr>
              <a:t>We</a:t>
            </a:r>
            <a:r>
              <a:rPr dirty="0" sz="800" spc="105">
                <a:latin typeface="Segoe UI Emoji"/>
                <a:cs typeface="Segoe UI Emoji"/>
              </a:rPr>
              <a:t> </a:t>
            </a:r>
            <a:r>
              <a:rPr dirty="0" sz="800">
                <a:latin typeface="Segoe UI Emoji"/>
                <a:cs typeface="Segoe UI Emoji"/>
              </a:rPr>
              <a:t>Carry</a:t>
            </a:r>
            <a:r>
              <a:rPr dirty="0" sz="800" spc="110">
                <a:latin typeface="Segoe UI Emoji"/>
                <a:cs typeface="Segoe UI Emoji"/>
              </a:rPr>
              <a:t> </a:t>
            </a:r>
            <a:r>
              <a:rPr dirty="0" sz="800" spc="-30">
                <a:latin typeface="Segoe UI Emoji"/>
                <a:cs typeface="Segoe UI Emoji"/>
              </a:rPr>
              <a:t>–</a:t>
            </a:r>
            <a:r>
              <a:rPr dirty="0" sz="800" spc="135">
                <a:latin typeface="Segoe UI Emoji"/>
                <a:cs typeface="Segoe UI Emoji"/>
              </a:rPr>
              <a:t> </a:t>
            </a:r>
            <a:r>
              <a:rPr dirty="0" sz="800">
                <a:latin typeface="Segoe UI Emoji"/>
                <a:cs typeface="Segoe UI Emoji"/>
              </a:rPr>
              <a:t>Ferrari</a:t>
            </a:r>
            <a:r>
              <a:rPr dirty="0" sz="800" spc="65">
                <a:latin typeface="Segoe UI Emoji"/>
                <a:cs typeface="Segoe UI Emoji"/>
              </a:rPr>
              <a:t> </a:t>
            </a:r>
            <a:r>
              <a:rPr dirty="0" sz="800">
                <a:latin typeface="Segoe UI Emoji"/>
                <a:cs typeface="Segoe UI Emoji"/>
              </a:rPr>
              <a:t>Partsource*.</a:t>
            </a:r>
            <a:r>
              <a:rPr dirty="0" sz="800" spc="190">
                <a:latin typeface="Segoe UI Emoji"/>
                <a:cs typeface="Segoe UI Emoji"/>
              </a:rPr>
              <a:t> </a:t>
            </a:r>
            <a:r>
              <a:rPr dirty="0" sz="800">
                <a:latin typeface="Segoe UI Emoji"/>
                <a:cs typeface="Segoe UI Emoji"/>
              </a:rPr>
              <a:t>Available</a:t>
            </a:r>
            <a:r>
              <a:rPr dirty="0" sz="800" spc="105">
                <a:latin typeface="Segoe UI Emoji"/>
                <a:cs typeface="Segoe UI Emoji"/>
              </a:rPr>
              <a:t> </a:t>
            </a:r>
            <a:r>
              <a:rPr dirty="0" sz="800">
                <a:latin typeface="Segoe UI Emoji"/>
                <a:cs typeface="Segoe UI Emoji"/>
              </a:rPr>
              <a:t>at:</a:t>
            </a:r>
            <a:r>
              <a:rPr dirty="0" sz="800" spc="55">
                <a:latin typeface="Segoe UI Emoji"/>
                <a:cs typeface="Segoe UI Emoji"/>
              </a:rPr>
              <a:t> </a:t>
            </a:r>
            <a:r>
              <a:rPr dirty="0" sz="800">
                <a:latin typeface="Segoe UI Emoji"/>
                <a:cs typeface="Segoe UI Emoji"/>
              </a:rPr>
              <a:t>https://ferrariparts.com/what-we-carry/</a:t>
            </a:r>
            <a:r>
              <a:rPr dirty="0" sz="800" spc="114">
                <a:latin typeface="Segoe UI Emoji"/>
                <a:cs typeface="Segoe UI Emoji"/>
              </a:rPr>
              <a:t> </a:t>
            </a:r>
            <a:r>
              <a:rPr dirty="0" sz="800">
                <a:latin typeface="Segoe UI Emoji"/>
                <a:cs typeface="Segoe UI Emoji"/>
              </a:rPr>
              <a:t>(Accessed:</a:t>
            </a:r>
            <a:r>
              <a:rPr dirty="0" sz="800" spc="190">
                <a:latin typeface="Segoe UI Emoji"/>
                <a:cs typeface="Segoe UI Emoji"/>
              </a:rPr>
              <a:t> </a:t>
            </a:r>
            <a:r>
              <a:rPr dirty="0" sz="800">
                <a:latin typeface="Segoe UI Emoji"/>
                <a:cs typeface="Segoe UI Emoji"/>
              </a:rPr>
              <a:t>10</a:t>
            </a:r>
            <a:r>
              <a:rPr dirty="0" sz="800" spc="85">
                <a:latin typeface="Segoe UI Emoji"/>
                <a:cs typeface="Segoe UI Emoji"/>
              </a:rPr>
              <a:t> </a:t>
            </a:r>
            <a:r>
              <a:rPr dirty="0" sz="800">
                <a:latin typeface="Segoe UI Emoji"/>
                <a:cs typeface="Segoe UI Emoji"/>
              </a:rPr>
              <a:t>March</a:t>
            </a:r>
            <a:r>
              <a:rPr dirty="0" sz="800" spc="210">
                <a:latin typeface="Segoe UI Emoji"/>
                <a:cs typeface="Segoe UI Emoji"/>
              </a:rPr>
              <a:t> </a:t>
            </a:r>
            <a:r>
              <a:rPr dirty="0" sz="800" spc="-10">
                <a:latin typeface="Segoe UI Emoji"/>
                <a:cs typeface="Segoe UI Emoji"/>
              </a:rPr>
              <a:t>2025).</a:t>
            </a:r>
            <a:endParaRPr sz="800">
              <a:latin typeface="Segoe UI Emoji"/>
              <a:cs typeface="Segoe UI Emoji"/>
            </a:endParaRPr>
          </a:p>
          <a:p>
            <a:pPr marL="183515" indent="-170815">
              <a:lnSpc>
                <a:spcPct val="100000"/>
              </a:lnSpc>
              <a:spcBef>
                <a:spcPts val="15"/>
              </a:spcBef>
              <a:buFont typeface="Arial MT"/>
              <a:buChar char="•"/>
              <a:tabLst>
                <a:tab pos="183515" algn="l"/>
              </a:tabLst>
            </a:pPr>
            <a:r>
              <a:rPr dirty="0" sz="800">
                <a:latin typeface="Segoe UI Emoji"/>
                <a:cs typeface="Segoe UI Emoji"/>
              </a:rPr>
              <a:t>Goodyear</a:t>
            </a:r>
            <a:r>
              <a:rPr dirty="0" sz="800" spc="114">
                <a:latin typeface="Segoe UI Emoji"/>
                <a:cs typeface="Segoe UI Emoji"/>
              </a:rPr>
              <a:t> </a:t>
            </a:r>
            <a:r>
              <a:rPr dirty="0" sz="800">
                <a:latin typeface="Segoe UI Emoji"/>
                <a:cs typeface="Segoe UI Emoji"/>
              </a:rPr>
              <a:t>Corporate</a:t>
            </a:r>
            <a:r>
              <a:rPr dirty="0" sz="800" spc="95">
                <a:latin typeface="Segoe UI Emoji"/>
                <a:cs typeface="Segoe UI Emoji"/>
              </a:rPr>
              <a:t> </a:t>
            </a:r>
            <a:r>
              <a:rPr dirty="0" sz="800">
                <a:latin typeface="Segoe UI Emoji"/>
                <a:cs typeface="Segoe UI Emoji"/>
              </a:rPr>
              <a:t>(2024)</a:t>
            </a:r>
            <a:r>
              <a:rPr dirty="0" sz="800" spc="185">
                <a:latin typeface="Segoe UI Emoji"/>
                <a:cs typeface="Segoe UI Emoji"/>
              </a:rPr>
              <a:t> </a:t>
            </a:r>
            <a:r>
              <a:rPr dirty="0" sz="800">
                <a:latin typeface="Segoe UI Emoji"/>
                <a:cs typeface="Segoe UI Emoji"/>
              </a:rPr>
              <a:t>*Goodyear</a:t>
            </a:r>
            <a:r>
              <a:rPr dirty="0" sz="800" spc="120">
                <a:latin typeface="Segoe UI Emoji"/>
                <a:cs typeface="Segoe UI Emoji"/>
              </a:rPr>
              <a:t> </a:t>
            </a:r>
            <a:r>
              <a:rPr dirty="0" sz="800">
                <a:latin typeface="Segoe UI Emoji"/>
                <a:cs typeface="Segoe UI Emoji"/>
              </a:rPr>
              <a:t>Announces</a:t>
            </a:r>
            <a:r>
              <a:rPr dirty="0" sz="800" spc="165">
                <a:latin typeface="Segoe UI Emoji"/>
                <a:cs typeface="Segoe UI Emoji"/>
              </a:rPr>
              <a:t> </a:t>
            </a:r>
            <a:r>
              <a:rPr dirty="0" sz="800">
                <a:latin typeface="Segoe UI Emoji"/>
                <a:cs typeface="Segoe UI Emoji"/>
              </a:rPr>
              <a:t>Q4</a:t>
            </a:r>
            <a:r>
              <a:rPr dirty="0" sz="800" spc="235">
                <a:latin typeface="Segoe UI Emoji"/>
                <a:cs typeface="Segoe UI Emoji"/>
              </a:rPr>
              <a:t> </a:t>
            </a:r>
            <a:r>
              <a:rPr dirty="0" sz="800">
                <a:latin typeface="Segoe UI Emoji"/>
                <a:cs typeface="Segoe UI Emoji"/>
              </a:rPr>
              <a:t>2024</a:t>
            </a:r>
            <a:r>
              <a:rPr dirty="0" sz="800" spc="85">
                <a:latin typeface="Segoe UI Emoji"/>
                <a:cs typeface="Segoe UI Emoji"/>
              </a:rPr>
              <a:t> </a:t>
            </a:r>
            <a:r>
              <a:rPr dirty="0" sz="800">
                <a:latin typeface="Segoe UI Emoji"/>
                <a:cs typeface="Segoe UI Emoji"/>
              </a:rPr>
              <a:t>and</a:t>
            </a:r>
            <a:r>
              <a:rPr dirty="0" sz="800" spc="195">
                <a:latin typeface="Segoe UI Emoji"/>
                <a:cs typeface="Segoe UI Emoji"/>
              </a:rPr>
              <a:t> </a:t>
            </a:r>
            <a:r>
              <a:rPr dirty="0" sz="800">
                <a:latin typeface="Segoe UI Emoji"/>
                <a:cs typeface="Segoe UI Emoji"/>
              </a:rPr>
              <a:t>Full-Year</a:t>
            </a:r>
            <a:r>
              <a:rPr dirty="0" sz="800" spc="120">
                <a:latin typeface="Segoe UI Emoji"/>
                <a:cs typeface="Segoe UI Emoji"/>
              </a:rPr>
              <a:t> </a:t>
            </a:r>
            <a:r>
              <a:rPr dirty="0" sz="800">
                <a:latin typeface="Segoe UI Emoji"/>
                <a:cs typeface="Segoe UI Emoji"/>
              </a:rPr>
              <a:t>2024</a:t>
            </a:r>
            <a:r>
              <a:rPr dirty="0" sz="800" spc="235">
                <a:latin typeface="Segoe UI Emoji"/>
                <a:cs typeface="Segoe UI Emoji"/>
              </a:rPr>
              <a:t> </a:t>
            </a:r>
            <a:r>
              <a:rPr dirty="0" sz="800">
                <a:latin typeface="Segoe UI Emoji"/>
                <a:cs typeface="Segoe UI Emoji"/>
              </a:rPr>
              <a:t>Results*.</a:t>
            </a:r>
            <a:r>
              <a:rPr dirty="0" sz="800" spc="45">
                <a:latin typeface="Segoe UI Emoji"/>
                <a:cs typeface="Segoe UI Emoji"/>
              </a:rPr>
              <a:t> </a:t>
            </a:r>
            <a:r>
              <a:rPr dirty="0" sz="800">
                <a:latin typeface="Segoe UI Emoji"/>
                <a:cs typeface="Segoe UI Emoji"/>
              </a:rPr>
              <a:t>Available</a:t>
            </a:r>
            <a:r>
              <a:rPr dirty="0" sz="800" spc="100">
                <a:latin typeface="Segoe UI Emoji"/>
                <a:cs typeface="Segoe UI Emoji"/>
              </a:rPr>
              <a:t> </a:t>
            </a:r>
            <a:r>
              <a:rPr dirty="0" sz="800">
                <a:latin typeface="Segoe UI Emoji"/>
                <a:cs typeface="Segoe UI Emoji"/>
              </a:rPr>
              <a:t>at:</a:t>
            </a:r>
            <a:r>
              <a:rPr dirty="0" sz="800" spc="195">
                <a:latin typeface="Segoe UI Emoji"/>
                <a:cs typeface="Segoe UI Emoji"/>
              </a:rPr>
              <a:t> </a:t>
            </a:r>
            <a:r>
              <a:rPr dirty="0" sz="800">
                <a:latin typeface="Segoe UI Emoji"/>
                <a:cs typeface="Segoe UI Emoji"/>
              </a:rPr>
              <a:t>https://news.goodyear.com/2025-</a:t>
            </a:r>
            <a:r>
              <a:rPr dirty="0" sz="800" spc="-10">
                <a:latin typeface="Segoe UI Emoji"/>
                <a:cs typeface="Segoe UI Emoji"/>
              </a:rPr>
              <a:t>02-13-</a:t>
            </a:r>
            <a:r>
              <a:rPr dirty="0" sz="800">
                <a:latin typeface="Segoe UI Emoji"/>
                <a:cs typeface="Segoe UI Emoji"/>
              </a:rPr>
              <a:t>Goodyear-Announces-</a:t>
            </a:r>
            <a:r>
              <a:rPr dirty="0" sz="800" spc="-10">
                <a:latin typeface="Segoe UI Emoji"/>
                <a:cs typeface="Segoe UI Emoji"/>
              </a:rPr>
              <a:t>Q4-</a:t>
            </a:r>
            <a:r>
              <a:rPr dirty="0" sz="800">
                <a:latin typeface="Segoe UI Emoji"/>
                <a:cs typeface="Segoe UI Emoji"/>
              </a:rPr>
              <a:t>2024-</a:t>
            </a:r>
            <a:r>
              <a:rPr dirty="0" sz="800" spc="-10">
                <a:latin typeface="Segoe UI Emoji"/>
                <a:cs typeface="Segoe UI Emoji"/>
              </a:rPr>
              <a:t>and-</a:t>
            </a:r>
            <a:r>
              <a:rPr dirty="0" sz="800">
                <a:latin typeface="Segoe UI Emoji"/>
                <a:cs typeface="Segoe UI Emoji"/>
              </a:rPr>
              <a:t>Full-Year-</a:t>
            </a:r>
            <a:r>
              <a:rPr dirty="0" sz="800" spc="-10">
                <a:latin typeface="Segoe UI Emoji"/>
                <a:cs typeface="Segoe UI Emoji"/>
              </a:rPr>
              <a:t>2024-</a:t>
            </a:r>
            <a:r>
              <a:rPr dirty="0" sz="800">
                <a:latin typeface="Segoe UI Emoji"/>
                <a:cs typeface="Segoe UI Emoji"/>
              </a:rPr>
              <a:t>Results</a:t>
            </a:r>
            <a:r>
              <a:rPr dirty="0" sz="800" spc="165">
                <a:latin typeface="Segoe UI Emoji"/>
                <a:cs typeface="Segoe UI Emoji"/>
              </a:rPr>
              <a:t> </a:t>
            </a:r>
            <a:r>
              <a:rPr dirty="0" sz="800">
                <a:latin typeface="Segoe UI Emoji"/>
                <a:cs typeface="Segoe UI Emoji"/>
              </a:rPr>
              <a:t>(Accessed:</a:t>
            </a:r>
            <a:r>
              <a:rPr dirty="0" sz="800" spc="50">
                <a:latin typeface="Segoe UI Emoji"/>
                <a:cs typeface="Segoe UI Emoji"/>
              </a:rPr>
              <a:t> </a:t>
            </a:r>
            <a:r>
              <a:rPr dirty="0" sz="800">
                <a:latin typeface="Segoe UI Emoji"/>
                <a:cs typeface="Segoe UI Emoji"/>
              </a:rPr>
              <a:t>10</a:t>
            </a:r>
            <a:r>
              <a:rPr dirty="0" sz="800" spc="85">
                <a:latin typeface="Segoe UI Emoji"/>
                <a:cs typeface="Segoe UI Emoji"/>
              </a:rPr>
              <a:t> </a:t>
            </a:r>
            <a:r>
              <a:rPr dirty="0" sz="800">
                <a:latin typeface="Segoe UI Emoji"/>
                <a:cs typeface="Segoe UI Emoji"/>
              </a:rPr>
              <a:t>March</a:t>
            </a:r>
            <a:r>
              <a:rPr dirty="0" sz="800" spc="204">
                <a:latin typeface="Segoe UI Emoji"/>
                <a:cs typeface="Segoe UI Emoji"/>
              </a:rPr>
              <a:t> </a:t>
            </a:r>
            <a:r>
              <a:rPr dirty="0" sz="800" spc="-10">
                <a:latin typeface="Segoe UI Emoji"/>
                <a:cs typeface="Segoe UI Emoji"/>
              </a:rPr>
              <a:t>2025).</a:t>
            </a:r>
            <a:endParaRPr sz="800">
              <a:latin typeface="Segoe UI Emoji"/>
              <a:cs typeface="Segoe UI Emoji"/>
            </a:endParaRPr>
          </a:p>
          <a:p>
            <a:pPr marL="183515" indent="-170815">
              <a:lnSpc>
                <a:spcPct val="100000"/>
              </a:lnSpc>
              <a:spcBef>
                <a:spcPts val="90"/>
              </a:spcBef>
              <a:buFont typeface="Arial MT"/>
              <a:buChar char="•"/>
              <a:tabLst>
                <a:tab pos="183515" algn="l"/>
              </a:tabLst>
            </a:pPr>
            <a:r>
              <a:rPr dirty="0" sz="800">
                <a:latin typeface="Segoe UI Emoji"/>
                <a:cs typeface="Segoe UI Emoji"/>
              </a:rPr>
              <a:t>Grand</a:t>
            </a:r>
            <a:r>
              <a:rPr dirty="0" sz="800" spc="210">
                <a:latin typeface="Segoe UI Emoji"/>
                <a:cs typeface="Segoe UI Emoji"/>
              </a:rPr>
              <a:t> </a:t>
            </a:r>
            <a:r>
              <a:rPr dirty="0" sz="800">
                <a:latin typeface="Segoe UI Emoji"/>
                <a:cs typeface="Segoe UI Emoji"/>
              </a:rPr>
              <a:t>View</a:t>
            </a:r>
            <a:r>
              <a:rPr dirty="0" sz="800" spc="245">
                <a:latin typeface="Segoe UI Emoji"/>
                <a:cs typeface="Segoe UI Emoji"/>
              </a:rPr>
              <a:t> </a:t>
            </a:r>
            <a:r>
              <a:rPr dirty="0" sz="800">
                <a:latin typeface="Segoe UI Emoji"/>
                <a:cs typeface="Segoe UI Emoji"/>
              </a:rPr>
              <a:t>Research</a:t>
            </a:r>
            <a:r>
              <a:rPr dirty="0" sz="800" spc="80">
                <a:latin typeface="Segoe UI Emoji"/>
                <a:cs typeface="Segoe UI Emoji"/>
              </a:rPr>
              <a:t> </a:t>
            </a:r>
            <a:r>
              <a:rPr dirty="0" sz="800">
                <a:latin typeface="Segoe UI Emoji"/>
                <a:cs typeface="Segoe UI Emoji"/>
              </a:rPr>
              <a:t>(n.d.)</a:t>
            </a:r>
            <a:r>
              <a:rPr dirty="0" sz="800" spc="200">
                <a:latin typeface="Segoe UI Emoji"/>
                <a:cs typeface="Segoe UI Emoji"/>
              </a:rPr>
              <a:t> </a:t>
            </a:r>
            <a:r>
              <a:rPr dirty="0" sz="800">
                <a:latin typeface="Segoe UI Emoji"/>
                <a:cs typeface="Segoe UI Emoji"/>
              </a:rPr>
              <a:t>*Global</a:t>
            </a:r>
            <a:r>
              <a:rPr dirty="0" sz="800" spc="110">
                <a:latin typeface="Segoe UI Emoji"/>
                <a:cs typeface="Segoe UI Emoji"/>
              </a:rPr>
              <a:t> </a:t>
            </a:r>
            <a:r>
              <a:rPr dirty="0" sz="800">
                <a:latin typeface="Segoe UI Emoji"/>
                <a:cs typeface="Segoe UI Emoji"/>
              </a:rPr>
              <a:t>Automotive</a:t>
            </a:r>
            <a:r>
              <a:rPr dirty="0" sz="800" spc="120">
                <a:latin typeface="Segoe UI Emoji"/>
                <a:cs typeface="Segoe UI Emoji"/>
              </a:rPr>
              <a:t> </a:t>
            </a:r>
            <a:r>
              <a:rPr dirty="0" sz="800">
                <a:latin typeface="Segoe UI Emoji"/>
                <a:cs typeface="Segoe UI Emoji"/>
              </a:rPr>
              <a:t>Artificial</a:t>
            </a:r>
            <a:r>
              <a:rPr dirty="0" sz="800" spc="110">
                <a:latin typeface="Segoe UI Emoji"/>
                <a:cs typeface="Segoe UI Emoji"/>
              </a:rPr>
              <a:t> </a:t>
            </a:r>
            <a:r>
              <a:rPr dirty="0" sz="800">
                <a:latin typeface="Segoe UI Emoji"/>
                <a:cs typeface="Segoe UI Emoji"/>
              </a:rPr>
              <a:t>Intelligence</a:t>
            </a:r>
            <a:r>
              <a:rPr dirty="0" sz="800" spc="125">
                <a:latin typeface="Segoe UI Emoji"/>
                <a:cs typeface="Segoe UI Emoji"/>
              </a:rPr>
              <a:t> </a:t>
            </a:r>
            <a:r>
              <a:rPr dirty="0" sz="800">
                <a:latin typeface="Segoe UI Emoji"/>
                <a:cs typeface="Segoe UI Emoji"/>
              </a:rPr>
              <a:t>Market</a:t>
            </a:r>
            <a:r>
              <a:rPr dirty="0" sz="800" spc="150">
                <a:latin typeface="Segoe UI Emoji"/>
                <a:cs typeface="Segoe UI Emoji"/>
              </a:rPr>
              <a:t> </a:t>
            </a:r>
            <a:r>
              <a:rPr dirty="0" sz="800">
                <a:latin typeface="Segoe UI Emoji"/>
                <a:cs typeface="Segoe UI Emoji"/>
              </a:rPr>
              <a:t>Report,</a:t>
            </a:r>
            <a:r>
              <a:rPr dirty="0" sz="800" spc="70">
                <a:latin typeface="Segoe UI Emoji"/>
                <a:cs typeface="Segoe UI Emoji"/>
              </a:rPr>
              <a:t> </a:t>
            </a:r>
            <a:r>
              <a:rPr dirty="0" sz="800">
                <a:latin typeface="Segoe UI Emoji"/>
                <a:cs typeface="Segoe UI Emoji"/>
              </a:rPr>
              <a:t>2030*.</a:t>
            </a:r>
            <a:r>
              <a:rPr dirty="0" sz="800" spc="210">
                <a:latin typeface="Segoe UI Emoji"/>
                <a:cs typeface="Segoe UI Emoji"/>
              </a:rPr>
              <a:t> </a:t>
            </a:r>
            <a:r>
              <a:rPr dirty="0" sz="800">
                <a:latin typeface="Segoe UI Emoji"/>
                <a:cs typeface="Segoe UI Emoji"/>
              </a:rPr>
              <a:t>Available</a:t>
            </a:r>
            <a:r>
              <a:rPr dirty="0" sz="800" spc="120">
                <a:latin typeface="Segoe UI Emoji"/>
                <a:cs typeface="Segoe UI Emoji"/>
              </a:rPr>
              <a:t> </a:t>
            </a:r>
            <a:r>
              <a:rPr dirty="0" sz="800">
                <a:latin typeface="Segoe UI Emoji"/>
                <a:cs typeface="Segoe UI Emoji"/>
              </a:rPr>
              <a:t>at:</a:t>
            </a:r>
            <a:r>
              <a:rPr dirty="0" sz="800" spc="70">
                <a:latin typeface="Segoe UI Emoji"/>
                <a:cs typeface="Segoe UI Emoji"/>
              </a:rPr>
              <a:t> </a:t>
            </a:r>
            <a:r>
              <a:rPr dirty="0" sz="800">
                <a:latin typeface="Segoe UI Emoji"/>
                <a:cs typeface="Segoe UI Emoji"/>
              </a:rPr>
              <a:t>https://</a:t>
            </a:r>
            <a:r>
              <a:rPr dirty="0" sz="800">
                <a:latin typeface="Segoe UI Emoji"/>
                <a:cs typeface="Segoe UI Emoji"/>
                <a:hlinkClick r:id="rId11"/>
              </a:rPr>
              <a:t>www.grandviewresearch.com/industry-analysis/automotive-artificial-intelligence-market-report</a:t>
            </a:r>
            <a:r>
              <a:rPr dirty="0" sz="800" spc="155">
                <a:latin typeface="Segoe UI Emoji"/>
                <a:cs typeface="Segoe UI Emoji"/>
              </a:rPr>
              <a:t> </a:t>
            </a:r>
            <a:r>
              <a:rPr dirty="0" sz="800">
                <a:latin typeface="Segoe UI Emoji"/>
                <a:cs typeface="Segoe UI Emoji"/>
              </a:rPr>
              <a:t>(Accessed:</a:t>
            </a:r>
            <a:r>
              <a:rPr dirty="0" sz="800" spc="70">
                <a:latin typeface="Segoe UI Emoji"/>
                <a:cs typeface="Segoe UI Emoji"/>
              </a:rPr>
              <a:t> </a:t>
            </a:r>
            <a:r>
              <a:rPr dirty="0" sz="800">
                <a:latin typeface="Segoe UI Emoji"/>
                <a:cs typeface="Segoe UI Emoji"/>
              </a:rPr>
              <a:t>10</a:t>
            </a:r>
            <a:r>
              <a:rPr dirty="0" sz="800" spc="250">
                <a:latin typeface="Segoe UI Emoji"/>
                <a:cs typeface="Segoe UI Emoji"/>
              </a:rPr>
              <a:t> </a:t>
            </a:r>
            <a:r>
              <a:rPr dirty="0" sz="800">
                <a:latin typeface="Segoe UI Emoji"/>
                <a:cs typeface="Segoe UI Emoji"/>
              </a:rPr>
              <a:t>March</a:t>
            </a:r>
            <a:r>
              <a:rPr dirty="0" sz="800" spc="235">
                <a:latin typeface="Segoe UI Emoji"/>
                <a:cs typeface="Segoe UI Emoji"/>
              </a:rPr>
              <a:t> </a:t>
            </a:r>
            <a:r>
              <a:rPr dirty="0" sz="800" spc="-10">
                <a:latin typeface="Segoe UI Emoji"/>
                <a:cs typeface="Segoe UI Emoji"/>
              </a:rPr>
              <a:t>2025).</a:t>
            </a:r>
            <a:endParaRPr sz="800">
              <a:latin typeface="Segoe UI Emoji"/>
              <a:cs typeface="Segoe UI Emoji"/>
            </a:endParaRPr>
          </a:p>
          <a:p>
            <a:pPr marL="183515" indent="-170815">
              <a:lnSpc>
                <a:spcPct val="100000"/>
              </a:lnSpc>
              <a:spcBef>
                <a:spcPts val="15"/>
              </a:spcBef>
              <a:buFont typeface="Arial MT"/>
              <a:buChar char="•"/>
              <a:tabLst>
                <a:tab pos="183515" algn="l"/>
              </a:tabLst>
            </a:pPr>
            <a:r>
              <a:rPr dirty="0" sz="800">
                <a:latin typeface="Segoe UI Emoji"/>
                <a:cs typeface="Segoe UI Emoji"/>
              </a:rPr>
              <a:t>IRENA</a:t>
            </a:r>
            <a:r>
              <a:rPr dirty="0" sz="800" spc="70">
                <a:latin typeface="Segoe UI Emoji"/>
                <a:cs typeface="Segoe UI Emoji"/>
              </a:rPr>
              <a:t> </a:t>
            </a:r>
            <a:r>
              <a:rPr dirty="0" sz="800">
                <a:latin typeface="Segoe UI Emoji"/>
                <a:cs typeface="Segoe UI Emoji"/>
              </a:rPr>
              <a:t>(2024)</a:t>
            </a:r>
            <a:r>
              <a:rPr dirty="0" sz="800" spc="-15">
                <a:latin typeface="Segoe UI Emoji"/>
                <a:cs typeface="Segoe UI Emoji"/>
              </a:rPr>
              <a:t> </a:t>
            </a:r>
            <a:r>
              <a:rPr dirty="0" sz="800">
                <a:latin typeface="Segoe UI Emoji"/>
                <a:cs typeface="Segoe UI Emoji"/>
              </a:rPr>
              <a:t>*Lithium-ion</a:t>
            </a:r>
            <a:r>
              <a:rPr dirty="0" sz="800" spc="114">
                <a:latin typeface="Segoe UI Emoji"/>
                <a:cs typeface="Segoe UI Emoji"/>
              </a:rPr>
              <a:t> </a:t>
            </a:r>
            <a:r>
              <a:rPr dirty="0" sz="800">
                <a:latin typeface="Segoe UI Emoji"/>
                <a:cs typeface="Segoe UI Emoji"/>
              </a:rPr>
              <a:t>Battery</a:t>
            </a:r>
            <a:r>
              <a:rPr dirty="0" sz="800" spc="20">
                <a:latin typeface="Segoe UI Emoji"/>
                <a:cs typeface="Segoe UI Emoji"/>
              </a:rPr>
              <a:t> </a:t>
            </a:r>
            <a:r>
              <a:rPr dirty="0" sz="800">
                <a:latin typeface="Segoe UI Emoji"/>
                <a:cs typeface="Segoe UI Emoji"/>
              </a:rPr>
              <a:t>Manufacturing</a:t>
            </a:r>
            <a:r>
              <a:rPr dirty="0" sz="800" spc="-30">
                <a:latin typeface="Segoe UI Emoji"/>
                <a:cs typeface="Segoe UI Emoji"/>
              </a:rPr>
              <a:t> </a:t>
            </a:r>
            <a:r>
              <a:rPr dirty="0" sz="800">
                <a:latin typeface="Segoe UI Emoji"/>
                <a:cs typeface="Segoe UI Emoji"/>
              </a:rPr>
              <a:t>Capacity</a:t>
            </a:r>
            <a:r>
              <a:rPr dirty="0" sz="800" spc="15">
                <a:latin typeface="Segoe UI Emoji"/>
                <a:cs typeface="Segoe UI Emoji"/>
              </a:rPr>
              <a:t> </a:t>
            </a:r>
            <a:r>
              <a:rPr dirty="0" sz="800">
                <a:latin typeface="Segoe UI Emoji"/>
                <a:cs typeface="Segoe UI Emoji"/>
              </a:rPr>
              <a:t>Worldwide</a:t>
            </a:r>
            <a:r>
              <a:rPr dirty="0" sz="800" spc="150">
                <a:latin typeface="Segoe UI Emoji"/>
                <a:cs typeface="Segoe UI Emoji"/>
              </a:rPr>
              <a:t> </a:t>
            </a:r>
            <a:r>
              <a:rPr dirty="0" sz="800">
                <a:latin typeface="Segoe UI Emoji"/>
                <a:cs typeface="Segoe UI Emoji"/>
              </a:rPr>
              <a:t>in</a:t>
            </a:r>
            <a:r>
              <a:rPr dirty="0" sz="800" spc="114">
                <a:latin typeface="Segoe UI Emoji"/>
                <a:cs typeface="Segoe UI Emoji"/>
              </a:rPr>
              <a:t> </a:t>
            </a:r>
            <a:r>
              <a:rPr dirty="0" sz="800">
                <a:latin typeface="Segoe UI Emoji"/>
                <a:cs typeface="Segoe UI Emoji"/>
              </a:rPr>
              <a:t>2023</a:t>
            </a:r>
            <a:r>
              <a:rPr dirty="0" sz="800" spc="25">
                <a:latin typeface="Segoe UI Emoji"/>
                <a:cs typeface="Segoe UI Emoji"/>
              </a:rPr>
              <a:t> </a:t>
            </a:r>
            <a:r>
              <a:rPr dirty="0" sz="800">
                <a:latin typeface="Segoe UI Emoji"/>
                <a:cs typeface="Segoe UI Emoji"/>
              </a:rPr>
              <a:t>with a</a:t>
            </a:r>
            <a:r>
              <a:rPr dirty="0" sz="800" spc="35">
                <a:latin typeface="Segoe UI Emoji"/>
                <a:cs typeface="Segoe UI Emoji"/>
              </a:rPr>
              <a:t> </a:t>
            </a:r>
            <a:r>
              <a:rPr dirty="0" sz="800">
                <a:latin typeface="Segoe UI Emoji"/>
                <a:cs typeface="Segoe UI Emoji"/>
              </a:rPr>
              <a:t>Forecast</a:t>
            </a:r>
            <a:r>
              <a:rPr dirty="0" sz="800" spc="60">
                <a:latin typeface="Segoe UI Emoji"/>
                <a:cs typeface="Segoe UI Emoji"/>
              </a:rPr>
              <a:t> </a:t>
            </a:r>
            <a:r>
              <a:rPr dirty="0" sz="800">
                <a:latin typeface="Segoe UI Emoji"/>
                <a:cs typeface="Segoe UI Emoji"/>
              </a:rPr>
              <a:t>for</a:t>
            </a:r>
            <a:r>
              <a:rPr dirty="0" sz="800" spc="50">
                <a:latin typeface="Segoe UI Emoji"/>
                <a:cs typeface="Segoe UI Emoji"/>
              </a:rPr>
              <a:t> </a:t>
            </a:r>
            <a:r>
              <a:rPr dirty="0" sz="800">
                <a:latin typeface="Segoe UI Emoji"/>
                <a:cs typeface="Segoe UI Emoji"/>
              </a:rPr>
              <a:t>2030,</a:t>
            </a:r>
            <a:r>
              <a:rPr dirty="0" sz="800" spc="-5">
                <a:latin typeface="Segoe UI Emoji"/>
                <a:cs typeface="Segoe UI Emoji"/>
              </a:rPr>
              <a:t> </a:t>
            </a:r>
            <a:r>
              <a:rPr dirty="0" sz="800">
                <a:latin typeface="Segoe UI Emoji"/>
                <a:cs typeface="Segoe UI Emoji"/>
              </a:rPr>
              <a:t>by</a:t>
            </a:r>
            <a:r>
              <a:rPr dirty="0" sz="800" spc="15">
                <a:latin typeface="Segoe UI Emoji"/>
                <a:cs typeface="Segoe UI Emoji"/>
              </a:rPr>
              <a:t> </a:t>
            </a:r>
            <a:r>
              <a:rPr dirty="0" sz="800">
                <a:latin typeface="Segoe UI Emoji"/>
                <a:cs typeface="Segoe UI Emoji"/>
              </a:rPr>
              <a:t>Leading</a:t>
            </a:r>
            <a:r>
              <a:rPr dirty="0" sz="800" spc="85">
                <a:latin typeface="Segoe UI Emoji"/>
                <a:cs typeface="Segoe UI Emoji"/>
              </a:rPr>
              <a:t> </a:t>
            </a:r>
            <a:r>
              <a:rPr dirty="0" sz="800">
                <a:latin typeface="Segoe UI Emoji"/>
                <a:cs typeface="Segoe UI Emoji"/>
              </a:rPr>
              <a:t>Region</a:t>
            </a:r>
            <a:r>
              <a:rPr dirty="0" sz="800" spc="120">
                <a:latin typeface="Segoe UI Emoji"/>
                <a:cs typeface="Segoe UI Emoji"/>
              </a:rPr>
              <a:t> </a:t>
            </a:r>
            <a:r>
              <a:rPr dirty="0" sz="800">
                <a:latin typeface="Segoe UI Emoji"/>
                <a:cs typeface="Segoe UI Emoji"/>
              </a:rPr>
              <a:t>(in Gigaw</a:t>
            </a:r>
            <a:r>
              <a:rPr dirty="0" sz="800" spc="-40">
                <a:latin typeface="Segoe UI Emoji"/>
                <a:cs typeface="Segoe UI Emoji"/>
              </a:rPr>
              <a:t> </a:t>
            </a:r>
            <a:r>
              <a:rPr dirty="0" sz="800" spc="-10">
                <a:latin typeface="Segoe UI Emoji"/>
                <a:cs typeface="Segoe UI Emoji"/>
              </a:rPr>
              <a:t>att-</a:t>
            </a:r>
            <a:r>
              <a:rPr dirty="0" sz="800">
                <a:latin typeface="Segoe UI Emoji"/>
                <a:cs typeface="Segoe UI Emoji"/>
              </a:rPr>
              <a:t>hours</a:t>
            </a:r>
            <a:r>
              <a:rPr dirty="0" sz="800" spc="90">
                <a:latin typeface="Segoe UI Emoji"/>
                <a:cs typeface="Segoe UI Emoji"/>
              </a:rPr>
              <a:t> </a:t>
            </a:r>
            <a:r>
              <a:rPr dirty="0" sz="800">
                <a:latin typeface="Segoe UI Emoji"/>
                <a:cs typeface="Segoe UI Emoji"/>
              </a:rPr>
              <a:t>per</a:t>
            </a:r>
            <a:r>
              <a:rPr dirty="0" sz="800" spc="45">
                <a:latin typeface="Segoe UI Emoji"/>
                <a:cs typeface="Segoe UI Emoji"/>
              </a:rPr>
              <a:t> </a:t>
            </a:r>
            <a:r>
              <a:rPr dirty="0" sz="800">
                <a:latin typeface="Segoe UI Emoji"/>
                <a:cs typeface="Segoe UI Emoji"/>
              </a:rPr>
              <a:t>Year)*.</a:t>
            </a:r>
            <a:r>
              <a:rPr dirty="0" sz="800" spc="-5">
                <a:latin typeface="Segoe UI Emoji"/>
                <a:cs typeface="Segoe UI Emoji"/>
              </a:rPr>
              <a:t> </a:t>
            </a:r>
            <a:r>
              <a:rPr dirty="0" sz="800">
                <a:latin typeface="Segoe UI Emoji"/>
                <a:cs typeface="Segoe UI Emoji"/>
              </a:rPr>
              <a:t>Statista.</a:t>
            </a:r>
            <a:r>
              <a:rPr dirty="0" sz="800" spc="-10">
                <a:latin typeface="Segoe UI Emoji"/>
                <a:cs typeface="Segoe UI Emoji"/>
              </a:rPr>
              <a:t> </a:t>
            </a:r>
            <a:r>
              <a:rPr dirty="0" sz="800">
                <a:latin typeface="Segoe UI Emoji"/>
                <a:cs typeface="Segoe UI Emoji"/>
              </a:rPr>
              <a:t>Available</a:t>
            </a:r>
            <a:r>
              <a:rPr dirty="0" sz="800" spc="35">
                <a:latin typeface="Segoe UI Emoji"/>
                <a:cs typeface="Segoe UI Emoji"/>
              </a:rPr>
              <a:t> </a:t>
            </a:r>
            <a:r>
              <a:rPr dirty="0" sz="800">
                <a:latin typeface="Segoe UI Emoji"/>
                <a:cs typeface="Segoe UI Emoji"/>
              </a:rPr>
              <a:t>at:</a:t>
            </a:r>
            <a:r>
              <a:rPr dirty="0" sz="800" spc="-10">
                <a:latin typeface="Segoe UI Emoji"/>
                <a:cs typeface="Segoe UI Emoji"/>
              </a:rPr>
              <a:t> </a:t>
            </a:r>
            <a:r>
              <a:rPr dirty="0" sz="800">
                <a:latin typeface="Segoe UI Emoji"/>
                <a:cs typeface="Segoe UI Emoji"/>
              </a:rPr>
              <a:t>https://www-</a:t>
            </a:r>
            <a:r>
              <a:rPr dirty="0" sz="800" spc="-10">
                <a:latin typeface="Segoe UI Emoji"/>
                <a:cs typeface="Segoe UI Emoji"/>
              </a:rPr>
              <a:t>statista-</a:t>
            </a:r>
            <a:endParaRPr sz="800">
              <a:latin typeface="Segoe UI Emoji"/>
              <a:cs typeface="Segoe UI Emoji"/>
            </a:endParaRPr>
          </a:p>
          <a:p>
            <a:pPr marL="184150">
              <a:lnSpc>
                <a:spcPct val="100000"/>
              </a:lnSpc>
              <a:spcBef>
                <a:spcPts val="95"/>
              </a:spcBef>
            </a:pPr>
            <a:r>
              <a:rPr dirty="0" sz="800">
                <a:latin typeface="Segoe UI Emoji"/>
                <a:cs typeface="Segoe UI Emoji"/>
              </a:rPr>
              <a:t>com.myaccess.library.utoronto.ca/statistics/1550018/lithium-</a:t>
            </a:r>
            <a:r>
              <a:rPr dirty="0" sz="800" spc="-10">
                <a:latin typeface="Segoe UI Emoji"/>
                <a:cs typeface="Segoe UI Emoji"/>
              </a:rPr>
              <a:t>ion-</a:t>
            </a:r>
            <a:r>
              <a:rPr dirty="0" sz="800">
                <a:latin typeface="Segoe UI Emoji"/>
                <a:cs typeface="Segoe UI Emoji"/>
              </a:rPr>
              <a:t>battery-manufacturing-capacity-</a:t>
            </a:r>
            <a:r>
              <a:rPr dirty="0" sz="800" spc="-25">
                <a:latin typeface="Segoe UI Emoji"/>
                <a:cs typeface="Segoe UI Emoji"/>
              </a:rPr>
              <a:t>by-</a:t>
            </a:r>
            <a:r>
              <a:rPr dirty="0" sz="800" spc="-10">
                <a:latin typeface="Segoe UI Emoji"/>
                <a:cs typeface="Segoe UI Emoji"/>
              </a:rPr>
              <a:t>region-</a:t>
            </a:r>
            <a:r>
              <a:rPr dirty="0" sz="800">
                <a:latin typeface="Segoe UI Emoji"/>
                <a:cs typeface="Segoe UI Emoji"/>
              </a:rPr>
              <a:t>worldwide-forecast/</a:t>
            </a:r>
            <a:r>
              <a:rPr dirty="0" sz="800" spc="440">
                <a:latin typeface="Segoe UI Emoji"/>
                <a:cs typeface="Segoe UI Emoji"/>
              </a:rPr>
              <a:t> </a:t>
            </a:r>
            <a:r>
              <a:rPr dirty="0" sz="800">
                <a:latin typeface="Segoe UI Emoji"/>
                <a:cs typeface="Segoe UI Emoji"/>
              </a:rPr>
              <a:t>(Accessed:</a:t>
            </a:r>
            <a:r>
              <a:rPr dirty="0" sz="800" spc="185">
                <a:latin typeface="Segoe UI Emoji"/>
                <a:cs typeface="Segoe UI Emoji"/>
              </a:rPr>
              <a:t>  </a:t>
            </a:r>
            <a:r>
              <a:rPr dirty="0" sz="800">
                <a:latin typeface="Segoe UI Emoji"/>
                <a:cs typeface="Segoe UI Emoji"/>
              </a:rPr>
              <a:t>26</a:t>
            </a:r>
            <a:r>
              <a:rPr dirty="0" sz="800" spc="390">
                <a:latin typeface="Segoe UI Emoji"/>
                <a:cs typeface="Segoe UI Emoji"/>
              </a:rPr>
              <a:t> </a:t>
            </a:r>
            <a:r>
              <a:rPr dirty="0" sz="800">
                <a:latin typeface="Segoe UI Emoji"/>
                <a:cs typeface="Segoe UI Emoji"/>
              </a:rPr>
              <a:t>February</a:t>
            </a:r>
            <a:r>
              <a:rPr dirty="0" sz="800" spc="215">
                <a:latin typeface="Segoe UI Emoji"/>
                <a:cs typeface="Segoe UI Emoji"/>
              </a:rPr>
              <a:t>  </a:t>
            </a:r>
            <a:r>
              <a:rPr dirty="0" sz="800" spc="-10">
                <a:latin typeface="Segoe UI Emoji"/>
                <a:cs typeface="Segoe UI Emoji"/>
              </a:rPr>
              <a:t>2025).</a:t>
            </a:r>
            <a:endParaRPr sz="800">
              <a:latin typeface="Segoe UI Emoji"/>
              <a:cs typeface="Segoe UI Emoji"/>
            </a:endParaRPr>
          </a:p>
          <a:p>
            <a:pPr marL="183515" indent="-170815">
              <a:lnSpc>
                <a:spcPct val="100000"/>
              </a:lnSpc>
              <a:spcBef>
                <a:spcPts val="90"/>
              </a:spcBef>
              <a:buFont typeface="Arial MT"/>
              <a:buChar char="•"/>
              <a:tabLst>
                <a:tab pos="183515" algn="l"/>
              </a:tabLst>
            </a:pPr>
            <a:r>
              <a:rPr dirty="0" sz="800">
                <a:latin typeface="Segoe UI Emoji"/>
                <a:cs typeface="Segoe UI Emoji"/>
              </a:rPr>
              <a:t>Lepido,</a:t>
            </a:r>
            <a:r>
              <a:rPr dirty="0" sz="800" spc="170">
                <a:latin typeface="Segoe UI Emoji"/>
                <a:cs typeface="Segoe UI Emoji"/>
              </a:rPr>
              <a:t> </a:t>
            </a:r>
            <a:r>
              <a:rPr dirty="0" sz="800">
                <a:latin typeface="Segoe UI Emoji"/>
                <a:cs typeface="Segoe UI Emoji"/>
              </a:rPr>
              <a:t>D.</a:t>
            </a:r>
            <a:r>
              <a:rPr dirty="0" sz="800" spc="175">
                <a:latin typeface="Segoe UI Emoji"/>
                <a:cs typeface="Segoe UI Emoji"/>
              </a:rPr>
              <a:t> </a:t>
            </a:r>
            <a:r>
              <a:rPr dirty="0" sz="800">
                <a:latin typeface="Segoe UI Emoji"/>
                <a:cs typeface="Segoe UI Emoji"/>
              </a:rPr>
              <a:t>(2022)</a:t>
            </a:r>
            <a:r>
              <a:rPr dirty="0" sz="800" spc="165">
                <a:latin typeface="Segoe UI Emoji"/>
                <a:cs typeface="Segoe UI Emoji"/>
              </a:rPr>
              <a:t> </a:t>
            </a:r>
            <a:r>
              <a:rPr dirty="0" sz="800">
                <a:latin typeface="Segoe UI Emoji"/>
                <a:cs typeface="Segoe UI Emoji"/>
              </a:rPr>
              <a:t>*There</a:t>
            </a:r>
            <a:r>
              <a:rPr dirty="0" sz="800" spc="90">
                <a:latin typeface="Segoe UI Emoji"/>
                <a:cs typeface="Segoe UI Emoji"/>
              </a:rPr>
              <a:t> </a:t>
            </a:r>
            <a:r>
              <a:rPr dirty="0" sz="800">
                <a:latin typeface="Segoe UI Emoji"/>
                <a:cs typeface="Segoe UI Emoji"/>
              </a:rPr>
              <a:t>Will</a:t>
            </a:r>
            <a:r>
              <a:rPr dirty="0" sz="800" spc="80">
                <a:latin typeface="Segoe UI Emoji"/>
                <a:cs typeface="Segoe UI Emoji"/>
              </a:rPr>
              <a:t> </a:t>
            </a:r>
            <a:r>
              <a:rPr dirty="0" sz="800">
                <a:latin typeface="Segoe UI Emoji"/>
                <a:cs typeface="Segoe UI Emoji"/>
              </a:rPr>
              <a:t>Never</a:t>
            </a:r>
            <a:r>
              <a:rPr dirty="0" sz="800" spc="95">
                <a:latin typeface="Segoe UI Emoji"/>
                <a:cs typeface="Segoe UI Emoji"/>
              </a:rPr>
              <a:t> </a:t>
            </a:r>
            <a:r>
              <a:rPr dirty="0" sz="800">
                <a:latin typeface="Segoe UI Emoji"/>
                <a:cs typeface="Segoe UI Emoji"/>
              </a:rPr>
              <a:t>Be</a:t>
            </a:r>
            <a:r>
              <a:rPr dirty="0" sz="800" spc="220">
                <a:latin typeface="Segoe UI Emoji"/>
                <a:cs typeface="Segoe UI Emoji"/>
              </a:rPr>
              <a:t> </a:t>
            </a:r>
            <a:r>
              <a:rPr dirty="0" sz="800">
                <a:latin typeface="Segoe UI Emoji"/>
                <a:cs typeface="Segoe UI Emoji"/>
              </a:rPr>
              <a:t>a</a:t>
            </a:r>
            <a:r>
              <a:rPr dirty="0" sz="800" spc="80">
                <a:latin typeface="Segoe UI Emoji"/>
                <a:cs typeface="Segoe UI Emoji"/>
              </a:rPr>
              <a:t> </a:t>
            </a:r>
            <a:r>
              <a:rPr dirty="0" sz="800">
                <a:latin typeface="Segoe UI Emoji"/>
                <a:cs typeface="Segoe UI Emoji"/>
              </a:rPr>
              <a:t>Self-</a:t>
            </a:r>
            <a:r>
              <a:rPr dirty="0" sz="800" spc="-10">
                <a:latin typeface="Segoe UI Emoji"/>
                <a:cs typeface="Segoe UI Emoji"/>
              </a:rPr>
              <a:t>Driving</a:t>
            </a:r>
            <a:r>
              <a:rPr dirty="0" sz="800" spc="155">
                <a:latin typeface="Segoe UI Emoji"/>
                <a:cs typeface="Segoe UI Emoji"/>
              </a:rPr>
              <a:t> </a:t>
            </a:r>
            <a:r>
              <a:rPr dirty="0" sz="800">
                <a:latin typeface="Segoe UI Emoji"/>
                <a:cs typeface="Segoe UI Emoji"/>
              </a:rPr>
              <a:t>Ferrari,</a:t>
            </a:r>
            <a:r>
              <a:rPr dirty="0" sz="800" spc="175">
                <a:latin typeface="Segoe UI Emoji"/>
                <a:cs typeface="Segoe UI Emoji"/>
              </a:rPr>
              <a:t> </a:t>
            </a:r>
            <a:r>
              <a:rPr dirty="0" sz="800">
                <a:latin typeface="Segoe UI Emoji"/>
                <a:cs typeface="Segoe UI Emoji"/>
              </a:rPr>
              <a:t>CEO</a:t>
            </a:r>
            <a:r>
              <a:rPr dirty="0" sz="800" spc="190">
                <a:latin typeface="Segoe UI Emoji"/>
                <a:cs typeface="Segoe UI Emoji"/>
              </a:rPr>
              <a:t> </a:t>
            </a:r>
            <a:r>
              <a:rPr dirty="0" sz="800" spc="-10">
                <a:latin typeface="Segoe UI Emoji"/>
                <a:cs typeface="Segoe UI Emoji"/>
              </a:rPr>
              <a:t>Vigna</a:t>
            </a:r>
            <a:r>
              <a:rPr dirty="0" sz="800" spc="85">
                <a:latin typeface="Segoe UI Emoji"/>
                <a:cs typeface="Segoe UI Emoji"/>
              </a:rPr>
              <a:t> </a:t>
            </a:r>
            <a:r>
              <a:rPr dirty="0" sz="800">
                <a:latin typeface="Segoe UI Emoji"/>
                <a:cs typeface="Segoe UI Emoji"/>
              </a:rPr>
              <a:t>Says*.</a:t>
            </a:r>
            <a:r>
              <a:rPr dirty="0" sz="800" spc="180">
                <a:latin typeface="Segoe UI Emoji"/>
                <a:cs typeface="Segoe UI Emoji"/>
              </a:rPr>
              <a:t> </a:t>
            </a:r>
            <a:r>
              <a:rPr dirty="0" sz="800">
                <a:latin typeface="Segoe UI Emoji"/>
                <a:cs typeface="Segoe UI Emoji"/>
              </a:rPr>
              <a:t>Bloomberg.com.</a:t>
            </a:r>
            <a:r>
              <a:rPr dirty="0" sz="800" spc="175">
                <a:latin typeface="Segoe UI Emoji"/>
                <a:cs typeface="Segoe UI Emoji"/>
              </a:rPr>
              <a:t> </a:t>
            </a:r>
            <a:r>
              <a:rPr dirty="0" sz="800">
                <a:latin typeface="Segoe UI Emoji"/>
                <a:cs typeface="Segoe UI Emoji"/>
              </a:rPr>
              <a:t>Available</a:t>
            </a:r>
            <a:r>
              <a:rPr dirty="0" sz="800" spc="220">
                <a:latin typeface="Segoe UI Emoji"/>
                <a:cs typeface="Segoe UI Emoji"/>
              </a:rPr>
              <a:t> </a:t>
            </a:r>
            <a:r>
              <a:rPr dirty="0" sz="800">
                <a:latin typeface="Segoe UI Emoji"/>
                <a:cs typeface="Segoe UI Emoji"/>
              </a:rPr>
              <a:t>at:</a:t>
            </a:r>
            <a:r>
              <a:rPr dirty="0" sz="800" spc="170">
                <a:latin typeface="Segoe UI Emoji"/>
                <a:cs typeface="Segoe UI Emoji"/>
              </a:rPr>
              <a:t> </a:t>
            </a:r>
            <a:r>
              <a:rPr dirty="0" sz="800">
                <a:latin typeface="Segoe UI Emoji"/>
                <a:cs typeface="Segoe UI Emoji"/>
              </a:rPr>
              <a:t>https://</a:t>
            </a:r>
            <a:r>
              <a:rPr dirty="0" sz="800">
                <a:latin typeface="Segoe UI Emoji"/>
                <a:cs typeface="Segoe UI Emoji"/>
                <a:hlinkClick r:id="rId12"/>
              </a:rPr>
              <a:t>www.bloomberg.com/news/articles/2022-</a:t>
            </a:r>
            <a:r>
              <a:rPr dirty="0" sz="800" spc="-20">
                <a:latin typeface="Segoe UI Emoji"/>
                <a:cs typeface="Segoe UI Emoji"/>
                <a:hlinkClick r:id="rId12"/>
              </a:rPr>
              <a:t>06-</a:t>
            </a:r>
            <a:r>
              <a:rPr dirty="0" sz="800">
                <a:latin typeface="Segoe UI Emoji"/>
                <a:cs typeface="Segoe UI Emoji"/>
                <a:hlinkClick r:id="rId12"/>
              </a:rPr>
              <a:t>16/there-will-never-</a:t>
            </a:r>
            <a:r>
              <a:rPr dirty="0" sz="800" spc="-10">
                <a:latin typeface="Segoe UI Emoji"/>
                <a:cs typeface="Segoe UI Emoji"/>
                <a:hlinkClick r:id="rId12"/>
              </a:rPr>
              <a:t>be-a-</a:t>
            </a:r>
            <a:r>
              <a:rPr dirty="0" sz="800">
                <a:latin typeface="Segoe UI Emoji"/>
                <a:cs typeface="Segoe UI Emoji"/>
                <a:hlinkClick r:id="rId12"/>
              </a:rPr>
              <a:t>self-</a:t>
            </a:r>
            <a:r>
              <a:rPr dirty="0" sz="800" spc="-20">
                <a:latin typeface="Segoe UI Emoji"/>
                <a:cs typeface="Segoe UI Emoji"/>
                <a:hlinkClick r:id="rId12"/>
              </a:rPr>
              <a:t>driving-</a:t>
            </a:r>
            <a:r>
              <a:rPr dirty="0" sz="800">
                <a:latin typeface="Segoe UI Emoji"/>
                <a:cs typeface="Segoe UI Emoji"/>
                <a:hlinkClick r:id="rId12"/>
              </a:rPr>
              <a:t>ferrari-ceo-</a:t>
            </a:r>
            <a:r>
              <a:rPr dirty="0" sz="800" spc="-20">
                <a:latin typeface="Segoe UI Emoji"/>
                <a:cs typeface="Segoe UI Emoji"/>
                <a:hlinkClick r:id="rId12"/>
              </a:rPr>
              <a:t>vigna-</a:t>
            </a:r>
            <a:r>
              <a:rPr dirty="0" sz="800">
                <a:latin typeface="Segoe UI Emoji"/>
                <a:cs typeface="Segoe UI Emoji"/>
                <a:hlinkClick r:id="rId12"/>
              </a:rPr>
              <a:t>says</a:t>
            </a:r>
            <a:r>
              <a:rPr dirty="0" sz="800" spc="155">
                <a:latin typeface="Segoe UI Emoji"/>
                <a:cs typeface="Segoe UI Emoji"/>
              </a:rPr>
              <a:t> </a:t>
            </a:r>
            <a:r>
              <a:rPr dirty="0" sz="800">
                <a:latin typeface="Segoe UI Emoji"/>
                <a:cs typeface="Segoe UI Emoji"/>
              </a:rPr>
              <a:t>(Accessed:</a:t>
            </a:r>
            <a:r>
              <a:rPr dirty="0" sz="800" spc="45">
                <a:latin typeface="Segoe UI Emoji"/>
                <a:cs typeface="Segoe UI Emoji"/>
              </a:rPr>
              <a:t> </a:t>
            </a:r>
            <a:r>
              <a:rPr dirty="0" sz="800" spc="-25">
                <a:latin typeface="Segoe UI Emoji"/>
                <a:cs typeface="Segoe UI Emoji"/>
              </a:rPr>
              <a:t>10</a:t>
            </a:r>
            <a:endParaRPr sz="800">
              <a:latin typeface="Segoe UI Emoji"/>
              <a:cs typeface="Segoe UI Emoji"/>
            </a:endParaRPr>
          </a:p>
          <a:p>
            <a:pPr marL="184150">
              <a:lnSpc>
                <a:spcPct val="100000"/>
              </a:lnSpc>
              <a:spcBef>
                <a:spcPts val="15"/>
              </a:spcBef>
            </a:pPr>
            <a:r>
              <a:rPr dirty="0" sz="800">
                <a:latin typeface="Segoe UI Emoji"/>
                <a:cs typeface="Segoe UI Emoji"/>
              </a:rPr>
              <a:t>March </a:t>
            </a:r>
            <a:r>
              <a:rPr dirty="0" sz="800" spc="-10">
                <a:latin typeface="Segoe UI Emoji"/>
                <a:cs typeface="Segoe UI Emoji"/>
              </a:rPr>
              <a:t>2025.</a:t>
            </a:r>
            <a:endParaRPr sz="800">
              <a:latin typeface="Segoe UI Emoji"/>
              <a:cs typeface="Segoe UI Emoji"/>
            </a:endParaRPr>
          </a:p>
          <a:p>
            <a:pPr marL="183515" indent="-170815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183515" algn="l"/>
              </a:tabLst>
            </a:pPr>
            <a:r>
              <a:rPr dirty="0" sz="800">
                <a:latin typeface="Segoe UI Emoji"/>
                <a:cs typeface="Segoe UI Emoji"/>
              </a:rPr>
              <a:t>Michelin</a:t>
            </a:r>
            <a:r>
              <a:rPr dirty="0" sz="800" spc="70">
                <a:latin typeface="Segoe UI Emoji"/>
                <a:cs typeface="Segoe UI Emoji"/>
              </a:rPr>
              <a:t> </a:t>
            </a:r>
            <a:r>
              <a:rPr dirty="0" sz="800">
                <a:latin typeface="Segoe UI Emoji"/>
                <a:cs typeface="Segoe UI Emoji"/>
              </a:rPr>
              <a:t>(2024)</a:t>
            </a:r>
            <a:r>
              <a:rPr dirty="0" sz="800" spc="185">
                <a:latin typeface="Segoe UI Emoji"/>
                <a:cs typeface="Segoe UI Emoji"/>
              </a:rPr>
              <a:t> </a:t>
            </a:r>
            <a:r>
              <a:rPr dirty="0" sz="800">
                <a:latin typeface="Segoe UI Emoji"/>
                <a:cs typeface="Segoe UI Emoji"/>
              </a:rPr>
              <a:t>*2024</a:t>
            </a:r>
            <a:r>
              <a:rPr dirty="0" sz="800" spc="240">
                <a:latin typeface="Segoe UI Emoji"/>
                <a:cs typeface="Segoe UI Emoji"/>
              </a:rPr>
              <a:t> </a:t>
            </a:r>
            <a:r>
              <a:rPr dirty="0" sz="800">
                <a:latin typeface="Segoe UI Emoji"/>
                <a:cs typeface="Segoe UI Emoji"/>
              </a:rPr>
              <a:t>Annual</a:t>
            </a:r>
            <a:r>
              <a:rPr dirty="0" sz="800" spc="100">
                <a:latin typeface="Segoe UI Emoji"/>
                <a:cs typeface="Segoe UI Emoji"/>
              </a:rPr>
              <a:t> </a:t>
            </a:r>
            <a:r>
              <a:rPr dirty="0" sz="800">
                <a:latin typeface="Segoe UI Emoji"/>
                <a:cs typeface="Segoe UI Emoji"/>
              </a:rPr>
              <a:t>Results*.</a:t>
            </a:r>
            <a:r>
              <a:rPr dirty="0" sz="800" spc="195">
                <a:latin typeface="Segoe UI Emoji"/>
                <a:cs typeface="Segoe UI Emoji"/>
              </a:rPr>
              <a:t> </a:t>
            </a:r>
            <a:r>
              <a:rPr dirty="0" sz="800">
                <a:latin typeface="Segoe UI Emoji"/>
                <a:cs typeface="Segoe UI Emoji"/>
              </a:rPr>
              <a:t>Available</a:t>
            </a:r>
            <a:r>
              <a:rPr dirty="0" sz="800" spc="110">
                <a:latin typeface="Segoe UI Emoji"/>
                <a:cs typeface="Segoe UI Emoji"/>
              </a:rPr>
              <a:t> </a:t>
            </a:r>
            <a:r>
              <a:rPr dirty="0" sz="800">
                <a:latin typeface="Segoe UI Emoji"/>
                <a:cs typeface="Segoe UI Emoji"/>
              </a:rPr>
              <a:t>at:</a:t>
            </a:r>
            <a:r>
              <a:rPr dirty="0" sz="800" spc="60">
                <a:latin typeface="Segoe UI Emoji"/>
                <a:cs typeface="Segoe UI Emoji"/>
              </a:rPr>
              <a:t> </a:t>
            </a:r>
            <a:r>
              <a:rPr dirty="0" sz="800">
                <a:latin typeface="Segoe UI Emoji"/>
                <a:cs typeface="Segoe UI Emoji"/>
              </a:rPr>
              <a:t>https://</a:t>
            </a:r>
            <a:r>
              <a:rPr dirty="0" sz="800" spc="-45">
                <a:latin typeface="Segoe UI Emoji"/>
                <a:cs typeface="Segoe UI Emoji"/>
              </a:rPr>
              <a:t> </a:t>
            </a:r>
            <a:r>
              <a:rPr dirty="0" sz="800">
                <a:latin typeface="Segoe UI Emoji"/>
                <a:cs typeface="Segoe UI Emoji"/>
                <a:hlinkClick r:id="rId13"/>
              </a:rPr>
              <a:t>www.michelin.com/en/publications/group/annual-results-2024</a:t>
            </a:r>
            <a:r>
              <a:rPr dirty="0" sz="800" spc="90">
                <a:latin typeface="Segoe UI Emoji"/>
                <a:cs typeface="Segoe UI Emoji"/>
              </a:rPr>
              <a:t> </a:t>
            </a:r>
            <a:r>
              <a:rPr dirty="0" sz="800">
                <a:latin typeface="Segoe UI Emoji"/>
                <a:cs typeface="Segoe UI Emoji"/>
              </a:rPr>
              <a:t>(Accessed:</a:t>
            </a:r>
            <a:r>
              <a:rPr dirty="0" sz="800" spc="60">
                <a:latin typeface="Segoe UI Emoji"/>
                <a:cs typeface="Segoe UI Emoji"/>
              </a:rPr>
              <a:t> </a:t>
            </a:r>
            <a:r>
              <a:rPr dirty="0" sz="800">
                <a:latin typeface="Segoe UI Emoji"/>
                <a:cs typeface="Segoe UI Emoji"/>
              </a:rPr>
              <a:t>10</a:t>
            </a:r>
            <a:r>
              <a:rPr dirty="0" sz="800" spc="235">
                <a:latin typeface="Segoe UI Emoji"/>
                <a:cs typeface="Segoe UI Emoji"/>
              </a:rPr>
              <a:t> </a:t>
            </a:r>
            <a:r>
              <a:rPr dirty="0" sz="800">
                <a:latin typeface="Segoe UI Emoji"/>
                <a:cs typeface="Segoe UI Emoji"/>
              </a:rPr>
              <a:t>March</a:t>
            </a:r>
            <a:r>
              <a:rPr dirty="0" sz="800" spc="220">
                <a:latin typeface="Segoe UI Emoji"/>
                <a:cs typeface="Segoe UI Emoji"/>
              </a:rPr>
              <a:t> </a:t>
            </a:r>
            <a:r>
              <a:rPr dirty="0" sz="800" spc="-10">
                <a:latin typeface="Segoe UI Emoji"/>
                <a:cs typeface="Segoe UI Emoji"/>
              </a:rPr>
              <a:t>2025).</a:t>
            </a:r>
            <a:endParaRPr sz="800">
              <a:latin typeface="Segoe UI Emoji"/>
              <a:cs typeface="Segoe UI Emoji"/>
            </a:endParaRPr>
          </a:p>
          <a:p>
            <a:pPr marL="183515" indent="-170815">
              <a:lnSpc>
                <a:spcPct val="100000"/>
              </a:lnSpc>
              <a:spcBef>
                <a:spcPts val="15"/>
              </a:spcBef>
              <a:buFont typeface="Arial MT"/>
              <a:buChar char="•"/>
              <a:tabLst>
                <a:tab pos="183515" algn="l"/>
              </a:tabLst>
            </a:pPr>
            <a:r>
              <a:rPr dirty="0" sz="800">
                <a:latin typeface="Segoe UI Emoji"/>
                <a:cs typeface="Segoe UI Emoji"/>
              </a:rPr>
              <a:t>Noble,</a:t>
            </a:r>
            <a:r>
              <a:rPr dirty="0" sz="800" spc="5">
                <a:latin typeface="Segoe UI Emoji"/>
                <a:cs typeface="Segoe UI Emoji"/>
              </a:rPr>
              <a:t> </a:t>
            </a:r>
            <a:r>
              <a:rPr dirty="0" sz="800">
                <a:latin typeface="Segoe UI Emoji"/>
                <a:cs typeface="Segoe UI Emoji"/>
              </a:rPr>
              <a:t>J.</a:t>
            </a:r>
            <a:r>
              <a:rPr dirty="0" sz="800" spc="135">
                <a:latin typeface="Segoe UI Emoji"/>
                <a:cs typeface="Segoe UI Emoji"/>
              </a:rPr>
              <a:t> </a:t>
            </a:r>
            <a:r>
              <a:rPr dirty="0" sz="800">
                <a:latin typeface="Segoe UI Emoji"/>
                <a:cs typeface="Segoe UI Emoji"/>
              </a:rPr>
              <a:t>(2018)</a:t>
            </a:r>
            <a:r>
              <a:rPr dirty="0" sz="800" spc="125">
                <a:latin typeface="Segoe UI Emoji"/>
                <a:cs typeface="Segoe UI Emoji"/>
              </a:rPr>
              <a:t> </a:t>
            </a:r>
            <a:r>
              <a:rPr dirty="0" sz="800">
                <a:latin typeface="Segoe UI Emoji"/>
                <a:cs typeface="Segoe UI Emoji"/>
              </a:rPr>
              <a:t>*Ferrari:</a:t>
            </a:r>
            <a:r>
              <a:rPr dirty="0" sz="800" spc="10">
                <a:latin typeface="Segoe UI Emoji"/>
                <a:cs typeface="Segoe UI Emoji"/>
              </a:rPr>
              <a:t> </a:t>
            </a:r>
            <a:r>
              <a:rPr dirty="0" sz="800">
                <a:latin typeface="Segoe UI Emoji"/>
                <a:cs typeface="Segoe UI Emoji"/>
              </a:rPr>
              <a:t>F1</a:t>
            </a:r>
            <a:r>
              <a:rPr dirty="0" sz="800" spc="165">
                <a:latin typeface="Segoe UI Emoji"/>
                <a:cs typeface="Segoe UI Emoji"/>
              </a:rPr>
              <a:t> </a:t>
            </a:r>
            <a:r>
              <a:rPr dirty="0" sz="800">
                <a:latin typeface="Segoe UI Emoji"/>
                <a:cs typeface="Segoe UI Emoji"/>
              </a:rPr>
              <a:t>Would</a:t>
            </a:r>
            <a:r>
              <a:rPr dirty="0" sz="800" spc="10">
                <a:latin typeface="Segoe UI Emoji"/>
                <a:cs typeface="Segoe UI Emoji"/>
              </a:rPr>
              <a:t> </a:t>
            </a:r>
            <a:r>
              <a:rPr dirty="0" sz="800">
                <a:latin typeface="Segoe UI Emoji"/>
                <a:cs typeface="Segoe UI Emoji"/>
              </a:rPr>
              <a:t>Be</a:t>
            </a:r>
            <a:r>
              <a:rPr dirty="0" sz="800" spc="50">
                <a:latin typeface="Segoe UI Emoji"/>
                <a:cs typeface="Segoe UI Emoji"/>
              </a:rPr>
              <a:t> </a:t>
            </a:r>
            <a:r>
              <a:rPr dirty="0" sz="800">
                <a:latin typeface="Segoe UI Emoji"/>
                <a:cs typeface="Segoe UI Emoji"/>
              </a:rPr>
              <a:t>‘W</a:t>
            </a:r>
            <a:r>
              <a:rPr dirty="0" sz="800" spc="-65">
                <a:latin typeface="Segoe UI Emoji"/>
                <a:cs typeface="Segoe UI Emoji"/>
              </a:rPr>
              <a:t> </a:t>
            </a:r>
            <a:r>
              <a:rPr dirty="0" sz="800" spc="-10">
                <a:latin typeface="Segoe UI Emoji"/>
                <a:cs typeface="Segoe UI Emoji"/>
              </a:rPr>
              <a:t>rong’</a:t>
            </a:r>
            <a:r>
              <a:rPr dirty="0" sz="800" spc="155">
                <a:latin typeface="Segoe UI Emoji"/>
                <a:cs typeface="Segoe UI Emoji"/>
              </a:rPr>
              <a:t> </a:t>
            </a:r>
            <a:r>
              <a:rPr dirty="0" sz="800" spc="-30">
                <a:latin typeface="Segoe UI Emoji"/>
                <a:cs typeface="Segoe UI Emoji"/>
              </a:rPr>
              <a:t>to</a:t>
            </a:r>
            <a:r>
              <a:rPr dirty="0" sz="800" spc="145">
                <a:latin typeface="Segoe UI Emoji"/>
                <a:cs typeface="Segoe UI Emoji"/>
              </a:rPr>
              <a:t> </a:t>
            </a:r>
            <a:r>
              <a:rPr dirty="0" sz="800">
                <a:latin typeface="Segoe UI Emoji"/>
                <a:cs typeface="Segoe UI Emoji"/>
              </a:rPr>
              <a:t>Ditch</a:t>
            </a:r>
            <a:r>
              <a:rPr dirty="0" sz="800" spc="140">
                <a:latin typeface="Segoe UI Emoji"/>
                <a:cs typeface="Segoe UI Emoji"/>
              </a:rPr>
              <a:t> </a:t>
            </a:r>
            <a:r>
              <a:rPr dirty="0" sz="800">
                <a:latin typeface="Segoe UI Emoji"/>
                <a:cs typeface="Segoe UI Emoji"/>
              </a:rPr>
              <a:t>Pirelli*.</a:t>
            </a:r>
            <a:r>
              <a:rPr dirty="0" sz="800" spc="85">
                <a:latin typeface="Segoe UI Emoji"/>
                <a:cs typeface="Segoe UI Emoji"/>
              </a:rPr>
              <a:t> </a:t>
            </a:r>
            <a:r>
              <a:rPr dirty="0" sz="800">
                <a:latin typeface="Segoe UI Emoji"/>
                <a:cs typeface="Segoe UI Emoji"/>
              </a:rPr>
              <a:t>Motorsport.com.</a:t>
            </a:r>
            <a:r>
              <a:rPr dirty="0" sz="800" spc="135">
                <a:latin typeface="Segoe UI Emoji"/>
                <a:cs typeface="Segoe UI Emoji"/>
              </a:rPr>
              <a:t> </a:t>
            </a:r>
            <a:r>
              <a:rPr dirty="0" sz="800">
                <a:latin typeface="Segoe UI Emoji"/>
                <a:cs typeface="Segoe UI Emoji"/>
              </a:rPr>
              <a:t>Available</a:t>
            </a:r>
            <a:r>
              <a:rPr dirty="0" sz="800" spc="175">
                <a:latin typeface="Segoe UI Emoji"/>
                <a:cs typeface="Segoe UI Emoji"/>
              </a:rPr>
              <a:t> </a:t>
            </a:r>
            <a:r>
              <a:rPr dirty="0" sz="800">
                <a:latin typeface="Segoe UI Emoji"/>
                <a:cs typeface="Segoe UI Emoji"/>
              </a:rPr>
              <a:t>at:</a:t>
            </a:r>
            <a:r>
              <a:rPr dirty="0" sz="800" spc="135">
                <a:latin typeface="Segoe UI Emoji"/>
                <a:cs typeface="Segoe UI Emoji"/>
              </a:rPr>
              <a:t> </a:t>
            </a:r>
            <a:r>
              <a:rPr dirty="0" sz="800">
                <a:latin typeface="Segoe UI Emoji"/>
                <a:cs typeface="Segoe UI Emoji"/>
              </a:rPr>
              <a:t>https://</a:t>
            </a:r>
            <a:r>
              <a:rPr dirty="0" sz="800">
                <a:latin typeface="Segoe UI Emoji"/>
                <a:cs typeface="Segoe UI Emoji"/>
                <a:hlinkClick r:id="rId14"/>
              </a:rPr>
              <a:t>www.motorsport.com/f1/news/ferrari-pirelli-</a:t>
            </a:r>
            <a:r>
              <a:rPr dirty="0" sz="800" spc="-10">
                <a:latin typeface="Segoe UI Emoji"/>
                <a:cs typeface="Segoe UI Emoji"/>
                <a:hlinkClick r:id="rId14"/>
              </a:rPr>
              <a:t>tyre-</a:t>
            </a:r>
            <a:r>
              <a:rPr dirty="0" sz="800">
                <a:latin typeface="Segoe UI Emoji"/>
                <a:cs typeface="Segoe UI Emoji"/>
                <a:hlinkClick r:id="rId14"/>
              </a:rPr>
              <a:t>supply-hankook/3208817/</a:t>
            </a:r>
            <a:r>
              <a:rPr dirty="0" sz="800" spc="55">
                <a:latin typeface="Segoe UI Emoji"/>
                <a:cs typeface="Segoe UI Emoji"/>
              </a:rPr>
              <a:t> </a:t>
            </a:r>
            <a:r>
              <a:rPr dirty="0" sz="800">
                <a:latin typeface="Segoe UI Emoji"/>
                <a:cs typeface="Segoe UI Emoji"/>
              </a:rPr>
              <a:t>(Accessed:</a:t>
            </a:r>
            <a:r>
              <a:rPr dirty="0" sz="800" spc="135">
                <a:latin typeface="Segoe UI Emoji"/>
                <a:cs typeface="Segoe UI Emoji"/>
              </a:rPr>
              <a:t> </a:t>
            </a:r>
            <a:r>
              <a:rPr dirty="0" sz="800">
                <a:latin typeface="Segoe UI Emoji"/>
                <a:cs typeface="Segoe UI Emoji"/>
              </a:rPr>
              <a:t>10</a:t>
            </a:r>
            <a:r>
              <a:rPr dirty="0" sz="800" spc="40">
                <a:latin typeface="Segoe UI Emoji"/>
                <a:cs typeface="Segoe UI Emoji"/>
              </a:rPr>
              <a:t> </a:t>
            </a:r>
            <a:r>
              <a:rPr dirty="0" sz="800">
                <a:latin typeface="Segoe UI Emoji"/>
                <a:cs typeface="Segoe UI Emoji"/>
              </a:rPr>
              <a:t>March</a:t>
            </a:r>
            <a:r>
              <a:rPr dirty="0" sz="800" spc="145">
                <a:latin typeface="Segoe UI Emoji"/>
                <a:cs typeface="Segoe UI Emoji"/>
              </a:rPr>
              <a:t> </a:t>
            </a:r>
            <a:r>
              <a:rPr dirty="0" sz="800" spc="-10">
                <a:latin typeface="Segoe UI Emoji"/>
                <a:cs typeface="Segoe UI Emoji"/>
              </a:rPr>
              <a:t>2025).</a:t>
            </a:r>
            <a:endParaRPr sz="800">
              <a:latin typeface="Segoe UI Emoji"/>
              <a:cs typeface="Segoe UI Emoji"/>
            </a:endParaRPr>
          </a:p>
          <a:p>
            <a:pPr marL="183515" indent="-170815">
              <a:lnSpc>
                <a:spcPct val="100000"/>
              </a:lnSpc>
              <a:spcBef>
                <a:spcPts val="90"/>
              </a:spcBef>
              <a:buFont typeface="Arial MT"/>
              <a:buChar char="•"/>
              <a:tabLst>
                <a:tab pos="183515" algn="l"/>
              </a:tabLst>
            </a:pPr>
            <a:r>
              <a:rPr dirty="0" sz="800">
                <a:latin typeface="Segoe UI Emoji"/>
                <a:cs typeface="Segoe UI Emoji"/>
              </a:rPr>
              <a:t>Pirelli</a:t>
            </a:r>
            <a:r>
              <a:rPr dirty="0" sz="800" spc="155">
                <a:latin typeface="Segoe UI Emoji"/>
                <a:cs typeface="Segoe UI Emoji"/>
              </a:rPr>
              <a:t> </a:t>
            </a:r>
            <a:r>
              <a:rPr dirty="0" sz="800">
                <a:latin typeface="Segoe UI Emoji"/>
                <a:cs typeface="Segoe UI Emoji"/>
              </a:rPr>
              <a:t>(2024)</a:t>
            </a:r>
            <a:r>
              <a:rPr dirty="0" sz="800" spc="225">
                <a:latin typeface="Segoe UI Emoji"/>
                <a:cs typeface="Segoe UI Emoji"/>
              </a:rPr>
              <a:t> </a:t>
            </a:r>
            <a:r>
              <a:rPr dirty="0" sz="800">
                <a:latin typeface="Segoe UI Emoji"/>
                <a:cs typeface="Segoe UI Emoji"/>
              </a:rPr>
              <a:t>*Pirelli</a:t>
            </a:r>
            <a:r>
              <a:rPr dirty="0" sz="800" spc="160">
                <a:latin typeface="Segoe UI Emoji"/>
                <a:cs typeface="Segoe UI Emoji"/>
              </a:rPr>
              <a:t> </a:t>
            </a:r>
            <a:r>
              <a:rPr dirty="0" sz="800">
                <a:latin typeface="Segoe UI Emoji"/>
                <a:cs typeface="Segoe UI Emoji"/>
              </a:rPr>
              <a:t>Investor</a:t>
            </a:r>
            <a:r>
              <a:rPr dirty="0" sz="800" spc="145">
                <a:latin typeface="Segoe UI Emoji"/>
                <a:cs typeface="Segoe UI Emoji"/>
              </a:rPr>
              <a:t> </a:t>
            </a:r>
            <a:r>
              <a:rPr dirty="0" sz="800">
                <a:latin typeface="Segoe UI Emoji"/>
                <a:cs typeface="Segoe UI Emoji"/>
              </a:rPr>
              <a:t>Relations*.</a:t>
            </a:r>
            <a:r>
              <a:rPr dirty="0" sz="800" spc="85">
                <a:latin typeface="Segoe UI Emoji"/>
                <a:cs typeface="Segoe UI Emoji"/>
              </a:rPr>
              <a:t> </a:t>
            </a:r>
            <a:r>
              <a:rPr dirty="0" sz="800">
                <a:latin typeface="Segoe UI Emoji"/>
                <a:cs typeface="Segoe UI Emoji"/>
              </a:rPr>
              <a:t>Available</a:t>
            </a:r>
            <a:r>
              <a:rPr dirty="0" sz="800" spc="140">
                <a:latin typeface="Segoe UI Emoji"/>
                <a:cs typeface="Segoe UI Emoji"/>
              </a:rPr>
              <a:t> </a:t>
            </a:r>
            <a:r>
              <a:rPr dirty="0" sz="800">
                <a:latin typeface="Segoe UI Emoji"/>
                <a:cs typeface="Segoe UI Emoji"/>
              </a:rPr>
              <a:t>at:</a:t>
            </a:r>
            <a:r>
              <a:rPr dirty="0" sz="800" spc="80">
                <a:latin typeface="Segoe UI Emoji"/>
                <a:cs typeface="Segoe UI Emoji"/>
              </a:rPr>
              <a:t> </a:t>
            </a:r>
            <a:r>
              <a:rPr dirty="0" sz="800">
                <a:latin typeface="Segoe UI Emoji"/>
                <a:cs typeface="Segoe UI Emoji"/>
              </a:rPr>
              <a:t>https://corporate.pirelli.com/corporate/en-ww/investors/investors</a:t>
            </a:r>
            <a:r>
              <a:rPr dirty="0" sz="800" spc="204">
                <a:latin typeface="Segoe UI Emoji"/>
                <a:cs typeface="Segoe UI Emoji"/>
              </a:rPr>
              <a:t> </a:t>
            </a:r>
            <a:r>
              <a:rPr dirty="0" sz="800">
                <a:latin typeface="Segoe UI Emoji"/>
                <a:cs typeface="Segoe UI Emoji"/>
              </a:rPr>
              <a:t>(Accessed:</a:t>
            </a:r>
            <a:r>
              <a:rPr dirty="0" sz="800" spc="229">
                <a:latin typeface="Segoe UI Emoji"/>
                <a:cs typeface="Segoe UI Emoji"/>
              </a:rPr>
              <a:t> </a:t>
            </a:r>
            <a:r>
              <a:rPr dirty="0" sz="800">
                <a:latin typeface="Segoe UI Emoji"/>
                <a:cs typeface="Segoe UI Emoji"/>
              </a:rPr>
              <a:t>10</a:t>
            </a:r>
            <a:r>
              <a:rPr dirty="0" sz="800" spc="120">
                <a:latin typeface="Segoe UI Emoji"/>
                <a:cs typeface="Segoe UI Emoji"/>
              </a:rPr>
              <a:t> </a:t>
            </a:r>
            <a:r>
              <a:rPr dirty="0" sz="800">
                <a:latin typeface="Segoe UI Emoji"/>
                <a:cs typeface="Segoe UI Emoji"/>
              </a:rPr>
              <a:t>March</a:t>
            </a:r>
            <a:r>
              <a:rPr dirty="0" sz="800" spc="254">
                <a:latin typeface="Segoe UI Emoji"/>
                <a:cs typeface="Segoe UI Emoji"/>
              </a:rPr>
              <a:t> </a:t>
            </a:r>
            <a:r>
              <a:rPr dirty="0" sz="800" spc="-10">
                <a:latin typeface="Segoe UI Emoji"/>
                <a:cs typeface="Segoe UI Emoji"/>
              </a:rPr>
              <a:t>2025).</a:t>
            </a:r>
            <a:endParaRPr sz="800">
              <a:latin typeface="Segoe UI Emoji"/>
              <a:cs typeface="Segoe UI Emoji"/>
            </a:endParaRPr>
          </a:p>
          <a:p>
            <a:pPr marL="183515" indent="-170815">
              <a:lnSpc>
                <a:spcPct val="100000"/>
              </a:lnSpc>
              <a:spcBef>
                <a:spcPts val="90"/>
              </a:spcBef>
              <a:buFont typeface="Arial MT"/>
              <a:buChar char="•"/>
              <a:tabLst>
                <a:tab pos="183515" algn="l"/>
              </a:tabLst>
            </a:pPr>
            <a:r>
              <a:rPr dirty="0" sz="800">
                <a:latin typeface="Segoe UI Emoji"/>
                <a:cs typeface="Segoe UI Emoji"/>
              </a:rPr>
              <a:t>Placek,</a:t>
            </a:r>
            <a:r>
              <a:rPr dirty="0" sz="800" spc="145">
                <a:latin typeface="Segoe UI Emoji"/>
                <a:cs typeface="Segoe UI Emoji"/>
              </a:rPr>
              <a:t> </a:t>
            </a:r>
            <a:r>
              <a:rPr dirty="0" sz="800">
                <a:latin typeface="Segoe UI Emoji"/>
                <a:cs typeface="Segoe UI Emoji"/>
              </a:rPr>
              <a:t>M.</a:t>
            </a:r>
            <a:r>
              <a:rPr dirty="0" sz="800" spc="20">
                <a:latin typeface="Segoe UI Emoji"/>
                <a:cs typeface="Segoe UI Emoji"/>
              </a:rPr>
              <a:t> </a:t>
            </a:r>
            <a:r>
              <a:rPr dirty="0" sz="800">
                <a:latin typeface="Segoe UI Emoji"/>
                <a:cs typeface="Segoe UI Emoji"/>
              </a:rPr>
              <a:t>(2023)</a:t>
            </a:r>
            <a:r>
              <a:rPr dirty="0" sz="800" spc="140">
                <a:latin typeface="Segoe UI Emoji"/>
                <a:cs typeface="Segoe UI Emoji"/>
              </a:rPr>
              <a:t> </a:t>
            </a:r>
            <a:r>
              <a:rPr dirty="0" sz="800">
                <a:latin typeface="Segoe UI Emoji"/>
                <a:cs typeface="Segoe UI Emoji"/>
              </a:rPr>
              <a:t>*Size</a:t>
            </a:r>
            <a:r>
              <a:rPr dirty="0" sz="800" spc="195">
                <a:latin typeface="Segoe UI Emoji"/>
                <a:cs typeface="Segoe UI Emoji"/>
              </a:rPr>
              <a:t> </a:t>
            </a:r>
            <a:r>
              <a:rPr dirty="0" sz="800">
                <a:latin typeface="Segoe UI Emoji"/>
                <a:cs typeface="Segoe UI Emoji"/>
              </a:rPr>
              <a:t>of</a:t>
            </a:r>
            <a:r>
              <a:rPr dirty="0" sz="800" spc="130">
                <a:latin typeface="Segoe UI Emoji"/>
                <a:cs typeface="Segoe UI Emoji"/>
              </a:rPr>
              <a:t> </a:t>
            </a:r>
            <a:r>
              <a:rPr dirty="0" sz="800">
                <a:latin typeface="Segoe UI Emoji"/>
                <a:cs typeface="Segoe UI Emoji"/>
              </a:rPr>
              <a:t>the</a:t>
            </a:r>
            <a:r>
              <a:rPr dirty="0" sz="800" spc="195">
                <a:latin typeface="Segoe UI Emoji"/>
                <a:cs typeface="Segoe UI Emoji"/>
              </a:rPr>
              <a:t> </a:t>
            </a:r>
            <a:r>
              <a:rPr dirty="0" sz="800">
                <a:latin typeface="Segoe UI Emoji"/>
                <a:cs typeface="Segoe UI Emoji"/>
              </a:rPr>
              <a:t>Global</a:t>
            </a:r>
            <a:r>
              <a:rPr dirty="0" sz="800" spc="185">
                <a:latin typeface="Segoe UI Emoji"/>
                <a:cs typeface="Segoe UI Emoji"/>
              </a:rPr>
              <a:t> </a:t>
            </a:r>
            <a:r>
              <a:rPr dirty="0" sz="800">
                <a:latin typeface="Segoe UI Emoji"/>
                <a:cs typeface="Segoe UI Emoji"/>
              </a:rPr>
              <a:t>Autonomous</a:t>
            </a:r>
            <a:r>
              <a:rPr dirty="0" sz="800" spc="-10">
                <a:latin typeface="Segoe UI Emoji"/>
                <a:cs typeface="Segoe UI Emoji"/>
              </a:rPr>
              <a:t> </a:t>
            </a:r>
            <a:r>
              <a:rPr dirty="0" sz="800">
                <a:latin typeface="Segoe UI Emoji"/>
                <a:cs typeface="Segoe UI Emoji"/>
              </a:rPr>
              <a:t>Vehicle</a:t>
            </a:r>
            <a:r>
              <a:rPr dirty="0" sz="800" spc="65">
                <a:latin typeface="Segoe UI Emoji"/>
                <a:cs typeface="Segoe UI Emoji"/>
              </a:rPr>
              <a:t> </a:t>
            </a:r>
            <a:r>
              <a:rPr dirty="0" sz="800">
                <a:latin typeface="Segoe UI Emoji"/>
                <a:cs typeface="Segoe UI Emoji"/>
              </a:rPr>
              <a:t>Market</a:t>
            </a:r>
            <a:r>
              <a:rPr dirty="0" sz="800" spc="95">
                <a:latin typeface="Segoe UI Emoji"/>
                <a:cs typeface="Segoe UI Emoji"/>
              </a:rPr>
              <a:t> </a:t>
            </a:r>
            <a:r>
              <a:rPr dirty="0" sz="800">
                <a:latin typeface="Segoe UI Emoji"/>
                <a:cs typeface="Segoe UI Emoji"/>
              </a:rPr>
              <a:t>in</a:t>
            </a:r>
            <a:r>
              <a:rPr dirty="0" sz="800" spc="160">
                <a:latin typeface="Segoe UI Emoji"/>
                <a:cs typeface="Segoe UI Emoji"/>
              </a:rPr>
              <a:t> </a:t>
            </a:r>
            <a:r>
              <a:rPr dirty="0" sz="800">
                <a:latin typeface="Segoe UI Emoji"/>
                <a:cs typeface="Segoe UI Emoji"/>
              </a:rPr>
              <a:t>2021</a:t>
            </a:r>
            <a:r>
              <a:rPr dirty="0" sz="800" spc="55">
                <a:latin typeface="Segoe UI Emoji"/>
                <a:cs typeface="Segoe UI Emoji"/>
              </a:rPr>
              <a:t> </a:t>
            </a:r>
            <a:r>
              <a:rPr dirty="0" sz="800">
                <a:latin typeface="Segoe UI Emoji"/>
                <a:cs typeface="Segoe UI Emoji"/>
              </a:rPr>
              <a:t>and</a:t>
            </a:r>
            <a:r>
              <a:rPr dirty="0" sz="800" spc="150">
                <a:latin typeface="Segoe UI Emoji"/>
                <a:cs typeface="Segoe UI Emoji"/>
              </a:rPr>
              <a:t> </a:t>
            </a:r>
            <a:r>
              <a:rPr dirty="0" sz="800">
                <a:latin typeface="Segoe UI Emoji"/>
                <a:cs typeface="Segoe UI Emoji"/>
              </a:rPr>
              <a:t>2022,</a:t>
            </a:r>
            <a:r>
              <a:rPr dirty="0" sz="800" spc="20">
                <a:latin typeface="Segoe UI Emoji"/>
                <a:cs typeface="Segoe UI Emoji"/>
              </a:rPr>
              <a:t> </a:t>
            </a:r>
            <a:r>
              <a:rPr dirty="0" sz="800">
                <a:latin typeface="Segoe UI Emoji"/>
                <a:cs typeface="Segoe UI Emoji"/>
              </a:rPr>
              <a:t>with</a:t>
            </a:r>
            <a:r>
              <a:rPr dirty="0" sz="800" spc="25">
                <a:latin typeface="Segoe UI Emoji"/>
                <a:cs typeface="Segoe UI Emoji"/>
              </a:rPr>
              <a:t> </a:t>
            </a:r>
            <a:r>
              <a:rPr dirty="0" sz="800">
                <a:latin typeface="Segoe UI Emoji"/>
                <a:cs typeface="Segoe UI Emoji"/>
              </a:rPr>
              <a:t>a</a:t>
            </a:r>
            <a:r>
              <a:rPr dirty="0" sz="800" spc="185">
                <a:latin typeface="Segoe UI Emoji"/>
                <a:cs typeface="Segoe UI Emoji"/>
              </a:rPr>
              <a:t> </a:t>
            </a:r>
            <a:r>
              <a:rPr dirty="0" sz="800">
                <a:latin typeface="Segoe UI Emoji"/>
                <a:cs typeface="Segoe UI Emoji"/>
              </a:rPr>
              <a:t>Forecast</a:t>
            </a:r>
            <a:r>
              <a:rPr dirty="0" sz="800" spc="95">
                <a:latin typeface="Segoe UI Emoji"/>
                <a:cs typeface="Segoe UI Emoji"/>
              </a:rPr>
              <a:t> </a:t>
            </a:r>
            <a:r>
              <a:rPr dirty="0" sz="800">
                <a:latin typeface="Segoe UI Emoji"/>
                <a:cs typeface="Segoe UI Emoji"/>
              </a:rPr>
              <a:t>Through</a:t>
            </a:r>
            <a:r>
              <a:rPr dirty="0" sz="800" spc="160">
                <a:latin typeface="Segoe UI Emoji"/>
                <a:cs typeface="Segoe UI Emoji"/>
              </a:rPr>
              <a:t> </a:t>
            </a:r>
            <a:r>
              <a:rPr dirty="0" sz="800">
                <a:latin typeface="Segoe UI Emoji"/>
                <a:cs typeface="Segoe UI Emoji"/>
              </a:rPr>
              <a:t>2030*.</a:t>
            </a:r>
            <a:r>
              <a:rPr dirty="0" sz="800" spc="20">
                <a:latin typeface="Segoe UI Emoji"/>
                <a:cs typeface="Segoe UI Emoji"/>
              </a:rPr>
              <a:t> </a:t>
            </a:r>
            <a:r>
              <a:rPr dirty="0" sz="800">
                <a:latin typeface="Segoe UI Emoji"/>
                <a:cs typeface="Segoe UI Emoji"/>
              </a:rPr>
              <a:t>Statista.</a:t>
            </a:r>
            <a:r>
              <a:rPr dirty="0" sz="800" spc="20">
                <a:latin typeface="Segoe UI Emoji"/>
                <a:cs typeface="Segoe UI Emoji"/>
              </a:rPr>
              <a:t> </a:t>
            </a:r>
            <a:r>
              <a:rPr dirty="0" sz="800">
                <a:latin typeface="Segoe UI Emoji"/>
                <a:cs typeface="Segoe UI Emoji"/>
              </a:rPr>
              <a:t>Availabl</a:t>
            </a:r>
            <a:r>
              <a:rPr dirty="0" sz="800" spc="-45">
                <a:latin typeface="Segoe UI Emoji"/>
                <a:cs typeface="Segoe UI Emoji"/>
              </a:rPr>
              <a:t> </a:t>
            </a:r>
            <a:r>
              <a:rPr dirty="0" sz="800">
                <a:latin typeface="Segoe UI Emoji"/>
                <a:cs typeface="Segoe UI Emoji"/>
              </a:rPr>
              <a:t>e</a:t>
            </a:r>
            <a:r>
              <a:rPr dirty="0" sz="800" spc="65">
                <a:latin typeface="Segoe UI Emoji"/>
                <a:cs typeface="Segoe UI Emoji"/>
              </a:rPr>
              <a:t> </a:t>
            </a:r>
            <a:r>
              <a:rPr dirty="0" sz="800">
                <a:latin typeface="Segoe UI Emoji"/>
                <a:cs typeface="Segoe UI Emoji"/>
              </a:rPr>
              <a:t>at:</a:t>
            </a:r>
            <a:r>
              <a:rPr dirty="0" sz="800" spc="15">
                <a:latin typeface="Segoe UI Emoji"/>
                <a:cs typeface="Segoe UI Emoji"/>
              </a:rPr>
              <a:t> </a:t>
            </a:r>
            <a:r>
              <a:rPr dirty="0" sz="800">
                <a:latin typeface="Segoe UI Emoji"/>
                <a:cs typeface="Segoe UI Emoji"/>
              </a:rPr>
              <a:t>https://</a:t>
            </a:r>
            <a:r>
              <a:rPr dirty="0" sz="800">
                <a:latin typeface="Segoe UI Emoji"/>
                <a:cs typeface="Segoe UI Emoji"/>
                <a:hlinkClick r:id="rId15"/>
              </a:rPr>
              <a:t>www.statista.com/statistics/1224515/av-market-size-worldwide-forecast/</a:t>
            </a:r>
            <a:r>
              <a:rPr dirty="0" sz="800" spc="75">
                <a:latin typeface="Segoe UI Emoji"/>
                <a:cs typeface="Segoe UI Emoji"/>
              </a:rPr>
              <a:t> </a:t>
            </a:r>
            <a:r>
              <a:rPr dirty="0" sz="800">
                <a:latin typeface="Segoe UI Emoji"/>
                <a:cs typeface="Segoe UI Emoji"/>
              </a:rPr>
              <a:t>(Accessed:</a:t>
            </a:r>
            <a:r>
              <a:rPr dirty="0" sz="800" spc="150">
                <a:latin typeface="Segoe UI Emoji"/>
                <a:cs typeface="Segoe UI Emoji"/>
              </a:rPr>
              <a:t> </a:t>
            </a:r>
            <a:r>
              <a:rPr dirty="0" sz="800" spc="-25">
                <a:latin typeface="Segoe UI Emoji"/>
                <a:cs typeface="Segoe UI Emoji"/>
              </a:rPr>
              <a:t>10</a:t>
            </a:r>
            <a:endParaRPr sz="800">
              <a:latin typeface="Segoe UI Emoji"/>
              <a:cs typeface="Segoe UI Emoji"/>
            </a:endParaRPr>
          </a:p>
          <a:p>
            <a:pPr marL="184150">
              <a:lnSpc>
                <a:spcPct val="100000"/>
              </a:lnSpc>
              <a:spcBef>
                <a:spcPts val="20"/>
              </a:spcBef>
            </a:pPr>
            <a:r>
              <a:rPr dirty="0" sz="800">
                <a:latin typeface="Segoe UI Emoji"/>
                <a:cs typeface="Segoe UI Emoji"/>
              </a:rPr>
              <a:t>March</a:t>
            </a:r>
            <a:r>
              <a:rPr dirty="0" sz="800" spc="10">
                <a:latin typeface="Segoe UI Emoji"/>
                <a:cs typeface="Segoe UI Emoji"/>
              </a:rPr>
              <a:t> </a:t>
            </a:r>
            <a:r>
              <a:rPr dirty="0" sz="800" spc="-10">
                <a:latin typeface="Segoe UI Emoji"/>
                <a:cs typeface="Segoe UI Emoji"/>
              </a:rPr>
              <a:t>2025).</a:t>
            </a:r>
            <a:endParaRPr sz="800">
              <a:latin typeface="Segoe UI Emoji"/>
              <a:cs typeface="Segoe UI Emoji"/>
            </a:endParaRPr>
          </a:p>
          <a:p>
            <a:pPr marL="183515" indent="-170815">
              <a:lnSpc>
                <a:spcPct val="100000"/>
              </a:lnSpc>
              <a:spcBef>
                <a:spcPts val="90"/>
              </a:spcBef>
              <a:buFont typeface="Arial MT"/>
              <a:buChar char="•"/>
              <a:tabLst>
                <a:tab pos="183515" algn="l"/>
              </a:tabLst>
            </a:pPr>
            <a:r>
              <a:rPr dirty="0" sz="800">
                <a:latin typeface="Segoe UI Emoji"/>
                <a:cs typeface="Segoe UI Emoji"/>
              </a:rPr>
              <a:t>Reuters</a:t>
            </a:r>
            <a:r>
              <a:rPr dirty="0" sz="800" spc="130">
                <a:latin typeface="Segoe UI Emoji"/>
                <a:cs typeface="Segoe UI Emoji"/>
              </a:rPr>
              <a:t> </a:t>
            </a:r>
            <a:r>
              <a:rPr dirty="0" sz="800">
                <a:latin typeface="Segoe UI Emoji"/>
                <a:cs typeface="Segoe UI Emoji"/>
              </a:rPr>
              <a:t>Staff</a:t>
            </a:r>
            <a:r>
              <a:rPr dirty="0" sz="800" spc="140">
                <a:latin typeface="Segoe UI Emoji"/>
                <a:cs typeface="Segoe UI Emoji"/>
              </a:rPr>
              <a:t> </a:t>
            </a:r>
            <a:r>
              <a:rPr dirty="0" sz="800">
                <a:latin typeface="Segoe UI Emoji"/>
                <a:cs typeface="Segoe UI Emoji"/>
              </a:rPr>
              <a:t>(2024)</a:t>
            </a:r>
            <a:r>
              <a:rPr dirty="0" sz="800" spc="150">
                <a:latin typeface="Segoe UI Emoji"/>
                <a:cs typeface="Segoe UI Emoji"/>
              </a:rPr>
              <a:t> </a:t>
            </a:r>
            <a:r>
              <a:rPr dirty="0" sz="800">
                <a:latin typeface="Segoe UI Emoji"/>
                <a:cs typeface="Segoe UI Emoji"/>
              </a:rPr>
              <a:t>*Tire</a:t>
            </a:r>
            <a:r>
              <a:rPr dirty="0" sz="800" spc="65">
                <a:latin typeface="Segoe UI Emoji"/>
                <a:cs typeface="Segoe UI Emoji"/>
              </a:rPr>
              <a:t> </a:t>
            </a:r>
            <a:r>
              <a:rPr dirty="0" sz="800">
                <a:latin typeface="Segoe UI Emoji"/>
                <a:cs typeface="Segoe UI Emoji"/>
              </a:rPr>
              <a:t>Maker</a:t>
            </a:r>
            <a:r>
              <a:rPr dirty="0" sz="800" spc="90">
                <a:latin typeface="Segoe UI Emoji"/>
                <a:cs typeface="Segoe UI Emoji"/>
              </a:rPr>
              <a:t> </a:t>
            </a:r>
            <a:r>
              <a:rPr dirty="0" sz="800">
                <a:latin typeface="Segoe UI Emoji"/>
                <a:cs typeface="Segoe UI Emoji"/>
              </a:rPr>
              <a:t>Goodyear</a:t>
            </a:r>
            <a:r>
              <a:rPr dirty="0" sz="800" spc="85">
                <a:latin typeface="Segoe UI Emoji"/>
                <a:cs typeface="Segoe UI Emoji"/>
              </a:rPr>
              <a:t> </a:t>
            </a:r>
            <a:r>
              <a:rPr dirty="0" sz="800">
                <a:latin typeface="Segoe UI Emoji"/>
                <a:cs typeface="Segoe UI Emoji"/>
              </a:rPr>
              <a:t>to</a:t>
            </a:r>
            <a:r>
              <a:rPr dirty="0" sz="800" spc="35">
                <a:latin typeface="Segoe UI Emoji"/>
                <a:cs typeface="Segoe UI Emoji"/>
              </a:rPr>
              <a:t> </a:t>
            </a:r>
            <a:r>
              <a:rPr dirty="0" sz="800">
                <a:latin typeface="Segoe UI Emoji"/>
                <a:cs typeface="Segoe UI Emoji"/>
              </a:rPr>
              <a:t>Invest</a:t>
            </a:r>
            <a:r>
              <a:rPr dirty="0" sz="800" spc="105">
                <a:latin typeface="Segoe UI Emoji"/>
                <a:cs typeface="Segoe UI Emoji"/>
              </a:rPr>
              <a:t> </a:t>
            </a:r>
            <a:r>
              <a:rPr dirty="0" sz="800">
                <a:latin typeface="Segoe UI Emoji"/>
                <a:cs typeface="Segoe UI Emoji"/>
              </a:rPr>
              <a:t>C$575</a:t>
            </a:r>
            <a:r>
              <a:rPr dirty="0" sz="800" spc="60">
                <a:latin typeface="Segoe UI Emoji"/>
                <a:cs typeface="Segoe UI Emoji"/>
              </a:rPr>
              <a:t> </a:t>
            </a:r>
            <a:r>
              <a:rPr dirty="0" sz="800">
                <a:latin typeface="Segoe UI Emoji"/>
                <a:cs typeface="Segoe UI Emoji"/>
              </a:rPr>
              <a:t>Million</a:t>
            </a:r>
            <a:r>
              <a:rPr dirty="0" sz="800" spc="165">
                <a:latin typeface="Segoe UI Emoji"/>
                <a:cs typeface="Segoe UI Emoji"/>
              </a:rPr>
              <a:t> </a:t>
            </a:r>
            <a:r>
              <a:rPr dirty="0" sz="800" spc="-30">
                <a:latin typeface="Segoe UI Emoji"/>
                <a:cs typeface="Segoe UI Emoji"/>
              </a:rPr>
              <a:t>to</a:t>
            </a:r>
            <a:r>
              <a:rPr dirty="0" sz="800" spc="165">
                <a:latin typeface="Segoe UI Emoji"/>
                <a:cs typeface="Segoe UI Emoji"/>
              </a:rPr>
              <a:t> </a:t>
            </a:r>
            <a:r>
              <a:rPr dirty="0" sz="800">
                <a:latin typeface="Segoe UI Emoji"/>
                <a:cs typeface="Segoe UI Emoji"/>
              </a:rPr>
              <a:t>Upgrade</a:t>
            </a:r>
            <a:r>
              <a:rPr dirty="0" sz="800" spc="70">
                <a:latin typeface="Segoe UI Emoji"/>
                <a:cs typeface="Segoe UI Emoji"/>
              </a:rPr>
              <a:t> </a:t>
            </a:r>
            <a:r>
              <a:rPr dirty="0" sz="800">
                <a:latin typeface="Segoe UI Emoji"/>
                <a:cs typeface="Segoe UI Emoji"/>
              </a:rPr>
              <a:t>Canada</a:t>
            </a:r>
            <a:r>
              <a:rPr dirty="0" sz="800" spc="195">
                <a:latin typeface="Segoe UI Emoji"/>
                <a:cs typeface="Segoe UI Emoji"/>
              </a:rPr>
              <a:t> </a:t>
            </a:r>
            <a:r>
              <a:rPr dirty="0" sz="800">
                <a:latin typeface="Segoe UI Emoji"/>
                <a:cs typeface="Segoe UI Emoji"/>
              </a:rPr>
              <a:t>Plant*.</a:t>
            </a:r>
            <a:r>
              <a:rPr dirty="0" sz="800" spc="155">
                <a:latin typeface="Segoe UI Emoji"/>
                <a:cs typeface="Segoe UI Emoji"/>
              </a:rPr>
              <a:t> </a:t>
            </a:r>
            <a:r>
              <a:rPr dirty="0" sz="800">
                <a:latin typeface="Segoe UI Emoji"/>
                <a:cs typeface="Segoe UI Emoji"/>
              </a:rPr>
              <a:t>Reuters.</a:t>
            </a:r>
            <a:r>
              <a:rPr dirty="0" sz="800" spc="25">
                <a:latin typeface="Segoe UI Emoji"/>
                <a:cs typeface="Segoe UI Emoji"/>
              </a:rPr>
              <a:t> </a:t>
            </a:r>
            <a:r>
              <a:rPr dirty="0" sz="800">
                <a:latin typeface="Segoe UI Emoji"/>
                <a:cs typeface="Segoe UI Emoji"/>
              </a:rPr>
              <a:t>Available</a:t>
            </a:r>
            <a:r>
              <a:rPr dirty="0" sz="800" spc="70">
                <a:latin typeface="Segoe UI Emoji"/>
                <a:cs typeface="Segoe UI Emoji"/>
              </a:rPr>
              <a:t> </a:t>
            </a:r>
            <a:r>
              <a:rPr dirty="0" sz="800">
                <a:latin typeface="Segoe UI Emoji"/>
                <a:cs typeface="Segoe UI Emoji"/>
              </a:rPr>
              <a:t>at:</a:t>
            </a:r>
            <a:r>
              <a:rPr dirty="0" sz="800" spc="160">
                <a:latin typeface="Segoe UI Emoji"/>
                <a:cs typeface="Segoe UI Emoji"/>
              </a:rPr>
              <a:t> </a:t>
            </a:r>
            <a:r>
              <a:rPr dirty="0" sz="800">
                <a:latin typeface="Segoe UI Emoji"/>
                <a:cs typeface="Segoe UI Emoji"/>
              </a:rPr>
              <a:t>https://</a:t>
            </a:r>
            <a:r>
              <a:rPr dirty="0" sz="800" spc="-75">
                <a:latin typeface="Segoe UI Emoji"/>
                <a:cs typeface="Segoe UI Emoji"/>
              </a:rPr>
              <a:t> </a:t>
            </a:r>
            <a:r>
              <a:rPr dirty="0" sz="800">
                <a:latin typeface="Segoe UI Emoji"/>
                <a:cs typeface="Segoe UI Emoji"/>
                <a:hlinkClick r:id="rId16"/>
              </a:rPr>
              <a:t>www.reuters.com/business/tire-maker-</a:t>
            </a:r>
            <a:r>
              <a:rPr dirty="0" sz="800" spc="-10">
                <a:latin typeface="Segoe UI Emoji"/>
                <a:cs typeface="Segoe UI Emoji"/>
                <a:hlinkClick r:id="rId16"/>
              </a:rPr>
              <a:t>goodyear-</a:t>
            </a:r>
            <a:r>
              <a:rPr dirty="0" sz="800">
                <a:latin typeface="Segoe UI Emoji"/>
                <a:cs typeface="Segoe UI Emoji"/>
                <a:hlinkClick r:id="rId16"/>
              </a:rPr>
              <a:t>invest-c575-million-</a:t>
            </a:r>
            <a:r>
              <a:rPr dirty="0" sz="800" spc="-10">
                <a:latin typeface="Segoe UI Emoji"/>
                <a:cs typeface="Segoe UI Emoji"/>
                <a:hlinkClick r:id="rId16"/>
              </a:rPr>
              <a:t>upgrade-</a:t>
            </a:r>
            <a:r>
              <a:rPr dirty="0" sz="800">
                <a:latin typeface="Segoe UI Emoji"/>
                <a:cs typeface="Segoe UI Emoji"/>
                <a:hlinkClick r:id="rId16"/>
              </a:rPr>
              <a:t>canada-plant-2024-</a:t>
            </a:r>
            <a:r>
              <a:rPr dirty="0" sz="800" spc="-10">
                <a:latin typeface="Segoe UI Emoji"/>
                <a:cs typeface="Segoe UI Emoji"/>
                <a:hlinkClick r:id="rId16"/>
              </a:rPr>
              <a:t>08-12/</a:t>
            </a:r>
            <a:r>
              <a:rPr dirty="0" sz="800" spc="85">
                <a:latin typeface="Segoe UI Emoji"/>
                <a:cs typeface="Segoe UI Emoji"/>
              </a:rPr>
              <a:t> </a:t>
            </a:r>
            <a:r>
              <a:rPr dirty="0" sz="800" spc="35">
                <a:latin typeface="Segoe UI Emoji"/>
                <a:cs typeface="Segoe UI Emoji"/>
              </a:rPr>
              <a:t>(Accessed:</a:t>
            </a:r>
            <a:endParaRPr sz="800">
              <a:latin typeface="Segoe UI Emoji"/>
              <a:cs typeface="Segoe UI Emoji"/>
            </a:endParaRPr>
          </a:p>
          <a:p>
            <a:pPr marL="184150">
              <a:lnSpc>
                <a:spcPct val="100000"/>
              </a:lnSpc>
              <a:spcBef>
                <a:spcPts val="15"/>
              </a:spcBef>
            </a:pPr>
            <a:r>
              <a:rPr dirty="0" sz="800">
                <a:latin typeface="Segoe UI Emoji"/>
                <a:cs typeface="Segoe UI Emoji"/>
              </a:rPr>
              <a:t>10</a:t>
            </a:r>
            <a:r>
              <a:rPr dirty="0" sz="800" spc="-30">
                <a:latin typeface="Segoe UI Emoji"/>
                <a:cs typeface="Segoe UI Emoji"/>
              </a:rPr>
              <a:t> </a:t>
            </a:r>
            <a:r>
              <a:rPr dirty="0" sz="800">
                <a:latin typeface="Segoe UI Emoji"/>
                <a:cs typeface="Segoe UI Emoji"/>
              </a:rPr>
              <a:t>March</a:t>
            </a:r>
            <a:r>
              <a:rPr dirty="0" sz="800" spc="55">
                <a:latin typeface="Segoe UI Emoji"/>
                <a:cs typeface="Segoe UI Emoji"/>
              </a:rPr>
              <a:t> </a:t>
            </a:r>
            <a:r>
              <a:rPr dirty="0" sz="800" spc="-10">
                <a:latin typeface="Segoe UI Emoji"/>
                <a:cs typeface="Segoe UI Emoji"/>
              </a:rPr>
              <a:t>2025).</a:t>
            </a:r>
            <a:endParaRPr sz="800">
              <a:latin typeface="Segoe UI Emoji"/>
              <a:cs typeface="Segoe UI Emoji"/>
            </a:endParaRPr>
          </a:p>
          <a:p>
            <a:pPr marL="183515" indent="-170815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183515" algn="l"/>
              </a:tabLst>
            </a:pPr>
            <a:r>
              <a:rPr dirty="0" sz="800">
                <a:latin typeface="Segoe UI Emoji"/>
                <a:cs typeface="Segoe UI Emoji"/>
              </a:rPr>
              <a:t>Shepardson,</a:t>
            </a:r>
            <a:r>
              <a:rPr dirty="0" sz="800" spc="190">
                <a:latin typeface="Segoe UI Emoji"/>
                <a:cs typeface="Segoe UI Emoji"/>
              </a:rPr>
              <a:t> </a:t>
            </a:r>
            <a:r>
              <a:rPr dirty="0" sz="800">
                <a:latin typeface="Segoe UI Emoji"/>
                <a:cs typeface="Segoe UI Emoji"/>
              </a:rPr>
              <a:t>D.</a:t>
            </a:r>
            <a:r>
              <a:rPr dirty="0" sz="800" spc="195">
                <a:latin typeface="Segoe UI Emoji"/>
                <a:cs typeface="Segoe UI Emoji"/>
              </a:rPr>
              <a:t> </a:t>
            </a:r>
            <a:r>
              <a:rPr dirty="0" sz="800">
                <a:latin typeface="Segoe UI Emoji"/>
                <a:cs typeface="Segoe UI Emoji"/>
              </a:rPr>
              <a:t>(2024)</a:t>
            </a:r>
            <a:r>
              <a:rPr dirty="0" sz="800" spc="180">
                <a:latin typeface="Segoe UI Emoji"/>
                <a:cs typeface="Segoe UI Emoji"/>
              </a:rPr>
              <a:t> </a:t>
            </a:r>
            <a:r>
              <a:rPr dirty="0" sz="800">
                <a:latin typeface="Segoe UI Emoji"/>
                <a:cs typeface="Segoe UI Emoji"/>
              </a:rPr>
              <a:t>*US</a:t>
            </a:r>
            <a:r>
              <a:rPr dirty="0" sz="800" spc="40">
                <a:latin typeface="Segoe UI Emoji"/>
                <a:cs typeface="Segoe UI Emoji"/>
              </a:rPr>
              <a:t> </a:t>
            </a:r>
            <a:r>
              <a:rPr dirty="0" sz="800">
                <a:latin typeface="Segoe UI Emoji"/>
                <a:cs typeface="Segoe UI Emoji"/>
              </a:rPr>
              <a:t>Finalizes</a:t>
            </a:r>
            <a:r>
              <a:rPr dirty="0" sz="800" spc="165">
                <a:latin typeface="Segoe UI Emoji"/>
                <a:cs typeface="Segoe UI Emoji"/>
              </a:rPr>
              <a:t> </a:t>
            </a:r>
            <a:r>
              <a:rPr dirty="0" sz="800">
                <a:latin typeface="Segoe UI Emoji"/>
                <a:cs typeface="Segoe UI Emoji"/>
              </a:rPr>
              <a:t>$9.63</a:t>
            </a:r>
            <a:r>
              <a:rPr dirty="0" sz="800" spc="85">
                <a:latin typeface="Segoe UI Emoji"/>
                <a:cs typeface="Segoe UI Emoji"/>
              </a:rPr>
              <a:t> </a:t>
            </a:r>
            <a:r>
              <a:rPr dirty="0" sz="800">
                <a:latin typeface="Segoe UI Emoji"/>
                <a:cs typeface="Segoe UI Emoji"/>
              </a:rPr>
              <a:t>Billion</a:t>
            </a:r>
            <a:r>
              <a:rPr dirty="0" sz="800" spc="65">
                <a:latin typeface="Segoe UI Emoji"/>
                <a:cs typeface="Segoe UI Emoji"/>
              </a:rPr>
              <a:t> </a:t>
            </a:r>
            <a:r>
              <a:rPr dirty="0" sz="800">
                <a:latin typeface="Segoe UI Emoji"/>
                <a:cs typeface="Segoe UI Emoji"/>
              </a:rPr>
              <a:t>Loan</a:t>
            </a:r>
            <a:r>
              <a:rPr dirty="0" sz="800" spc="215">
                <a:latin typeface="Segoe UI Emoji"/>
                <a:cs typeface="Segoe UI Emoji"/>
              </a:rPr>
              <a:t> </a:t>
            </a:r>
            <a:r>
              <a:rPr dirty="0" sz="800">
                <a:latin typeface="Segoe UI Emoji"/>
                <a:cs typeface="Segoe UI Emoji"/>
              </a:rPr>
              <a:t>for</a:t>
            </a:r>
            <a:r>
              <a:rPr dirty="0" sz="800" spc="260">
                <a:latin typeface="Segoe UI Emoji"/>
                <a:cs typeface="Segoe UI Emoji"/>
              </a:rPr>
              <a:t> </a:t>
            </a:r>
            <a:r>
              <a:rPr dirty="0" sz="800">
                <a:latin typeface="Segoe UI Emoji"/>
                <a:cs typeface="Segoe UI Emoji"/>
              </a:rPr>
              <a:t>Ford,</a:t>
            </a:r>
            <a:r>
              <a:rPr dirty="0" sz="800" spc="195">
                <a:latin typeface="Segoe UI Emoji"/>
                <a:cs typeface="Segoe UI Emoji"/>
              </a:rPr>
              <a:t> </a:t>
            </a:r>
            <a:r>
              <a:rPr dirty="0" sz="800">
                <a:latin typeface="Segoe UI Emoji"/>
                <a:cs typeface="Segoe UI Emoji"/>
              </a:rPr>
              <a:t>SK</a:t>
            </a:r>
            <a:r>
              <a:rPr dirty="0" sz="800" spc="180">
                <a:latin typeface="Segoe UI Emoji"/>
                <a:cs typeface="Segoe UI Emoji"/>
              </a:rPr>
              <a:t> </a:t>
            </a:r>
            <a:r>
              <a:rPr dirty="0" sz="800">
                <a:latin typeface="Segoe UI Emoji"/>
                <a:cs typeface="Segoe UI Emoji"/>
              </a:rPr>
              <a:t>On</a:t>
            </a:r>
            <a:r>
              <a:rPr dirty="0" sz="800" spc="215">
                <a:latin typeface="Segoe UI Emoji"/>
                <a:cs typeface="Segoe UI Emoji"/>
              </a:rPr>
              <a:t> </a:t>
            </a:r>
            <a:r>
              <a:rPr dirty="0" sz="800" spc="-10">
                <a:latin typeface="Segoe UI Emoji"/>
                <a:cs typeface="Segoe UI Emoji"/>
              </a:rPr>
              <a:t>Joint</a:t>
            </a:r>
            <a:r>
              <a:rPr dirty="0" sz="800" spc="135">
                <a:latin typeface="Segoe UI Emoji"/>
                <a:cs typeface="Segoe UI Emoji"/>
              </a:rPr>
              <a:t> </a:t>
            </a:r>
            <a:r>
              <a:rPr dirty="0" sz="800">
                <a:latin typeface="Segoe UI Emoji"/>
                <a:cs typeface="Segoe UI Emoji"/>
              </a:rPr>
              <a:t>Battery</a:t>
            </a:r>
            <a:r>
              <a:rPr dirty="0" sz="800" spc="75">
                <a:latin typeface="Segoe UI Emoji"/>
                <a:cs typeface="Segoe UI Emoji"/>
              </a:rPr>
              <a:t> </a:t>
            </a:r>
            <a:r>
              <a:rPr dirty="0" sz="800">
                <a:latin typeface="Segoe UI Emoji"/>
                <a:cs typeface="Segoe UI Emoji"/>
              </a:rPr>
              <a:t>Venture*.</a:t>
            </a:r>
            <a:r>
              <a:rPr dirty="0" sz="800" spc="45">
                <a:latin typeface="Segoe UI Emoji"/>
                <a:cs typeface="Segoe UI Emoji"/>
              </a:rPr>
              <a:t> </a:t>
            </a:r>
            <a:r>
              <a:rPr dirty="0" sz="800">
                <a:latin typeface="Segoe UI Emoji"/>
                <a:cs typeface="Segoe UI Emoji"/>
              </a:rPr>
              <a:t>Reuters.</a:t>
            </a:r>
            <a:r>
              <a:rPr dirty="0" sz="800" spc="60">
                <a:latin typeface="Segoe UI Emoji"/>
                <a:cs typeface="Segoe UI Emoji"/>
              </a:rPr>
              <a:t> </a:t>
            </a:r>
            <a:r>
              <a:rPr dirty="0" sz="800">
                <a:latin typeface="Segoe UI Emoji"/>
                <a:cs typeface="Segoe UI Emoji"/>
              </a:rPr>
              <a:t>Available</a:t>
            </a:r>
            <a:r>
              <a:rPr dirty="0" sz="800" spc="105">
                <a:latin typeface="Segoe UI Emoji"/>
                <a:cs typeface="Segoe UI Emoji"/>
              </a:rPr>
              <a:t> </a:t>
            </a:r>
            <a:r>
              <a:rPr dirty="0" sz="800">
                <a:latin typeface="Segoe UI Emoji"/>
                <a:cs typeface="Segoe UI Emoji"/>
              </a:rPr>
              <a:t>at:</a:t>
            </a:r>
            <a:r>
              <a:rPr dirty="0" sz="800" spc="55">
                <a:latin typeface="Segoe UI Emoji"/>
                <a:cs typeface="Segoe UI Emoji"/>
              </a:rPr>
              <a:t> </a:t>
            </a:r>
            <a:r>
              <a:rPr dirty="0" sz="800">
                <a:latin typeface="Segoe UI Emoji"/>
                <a:cs typeface="Segoe UI Emoji"/>
              </a:rPr>
              <a:t>https://</a:t>
            </a:r>
            <a:r>
              <a:rPr dirty="0" sz="800">
                <a:latin typeface="Segoe UI Emoji"/>
                <a:cs typeface="Segoe UI Emoji"/>
                <a:hlinkClick r:id="rId17"/>
              </a:rPr>
              <a:t>www.reuters.com/business/autos-transportation/us-finalizes-</a:t>
            </a:r>
            <a:r>
              <a:rPr dirty="0" sz="800" spc="-10">
                <a:latin typeface="Segoe UI Emoji"/>
                <a:cs typeface="Segoe UI Emoji"/>
                <a:hlinkClick r:id="rId17"/>
              </a:rPr>
              <a:t>963-billion-</a:t>
            </a:r>
            <a:r>
              <a:rPr dirty="0" sz="800">
                <a:latin typeface="Segoe UI Emoji"/>
                <a:cs typeface="Segoe UI Emoji"/>
                <a:hlinkClick r:id="rId17"/>
              </a:rPr>
              <a:t>loan-</a:t>
            </a:r>
            <a:r>
              <a:rPr dirty="0" sz="800" spc="-10">
                <a:latin typeface="Segoe UI Emoji"/>
                <a:cs typeface="Segoe UI Emoji"/>
                <a:hlinkClick r:id="rId17"/>
              </a:rPr>
              <a:t>ford-</a:t>
            </a:r>
            <a:r>
              <a:rPr dirty="0" sz="800">
                <a:latin typeface="Segoe UI Emoji"/>
                <a:cs typeface="Segoe UI Emoji"/>
                <a:hlinkClick r:id="rId17"/>
              </a:rPr>
              <a:t>sk-</a:t>
            </a:r>
            <a:r>
              <a:rPr dirty="0" sz="800" spc="-10">
                <a:latin typeface="Segoe UI Emoji"/>
                <a:cs typeface="Segoe UI Emoji"/>
                <a:hlinkClick r:id="rId17"/>
              </a:rPr>
              <a:t>joint-</a:t>
            </a:r>
            <a:r>
              <a:rPr dirty="0" sz="800">
                <a:latin typeface="Segoe UI Emoji"/>
                <a:cs typeface="Segoe UI Emoji"/>
                <a:hlinkClick r:id="rId17"/>
              </a:rPr>
              <a:t>battery-venture-</a:t>
            </a:r>
            <a:r>
              <a:rPr dirty="0" sz="800" spc="-10">
                <a:latin typeface="Segoe UI Emoji"/>
                <a:cs typeface="Segoe UI Emoji"/>
                <a:hlinkClick r:id="rId17"/>
              </a:rPr>
              <a:t>2024-</a:t>
            </a:r>
            <a:endParaRPr sz="800">
              <a:latin typeface="Segoe UI Emoji"/>
              <a:cs typeface="Segoe UI Emoji"/>
            </a:endParaRPr>
          </a:p>
          <a:p>
            <a:pPr marL="184150">
              <a:lnSpc>
                <a:spcPct val="100000"/>
              </a:lnSpc>
              <a:spcBef>
                <a:spcPts val="90"/>
              </a:spcBef>
            </a:pPr>
            <a:r>
              <a:rPr dirty="0" sz="800" spc="-10">
                <a:latin typeface="Segoe UI Emoji"/>
                <a:cs typeface="Segoe UI Emoji"/>
              </a:rPr>
              <a:t>12-16/</a:t>
            </a:r>
            <a:r>
              <a:rPr dirty="0" sz="800" spc="85">
                <a:latin typeface="Segoe UI Emoji"/>
                <a:cs typeface="Segoe UI Emoji"/>
              </a:rPr>
              <a:t> </a:t>
            </a:r>
            <a:r>
              <a:rPr dirty="0" sz="800">
                <a:latin typeface="Segoe UI Emoji"/>
                <a:cs typeface="Segoe UI Emoji"/>
              </a:rPr>
              <a:t>(Accessed:</a:t>
            </a:r>
            <a:r>
              <a:rPr dirty="0" sz="800" spc="30">
                <a:latin typeface="Segoe UI Emoji"/>
                <a:cs typeface="Segoe UI Emoji"/>
              </a:rPr>
              <a:t> </a:t>
            </a:r>
            <a:r>
              <a:rPr dirty="0" sz="800">
                <a:latin typeface="Segoe UI Emoji"/>
                <a:cs typeface="Segoe UI Emoji"/>
              </a:rPr>
              <a:t>10</a:t>
            </a:r>
            <a:r>
              <a:rPr dirty="0" sz="800" spc="65">
                <a:latin typeface="Segoe UI Emoji"/>
                <a:cs typeface="Segoe UI Emoji"/>
              </a:rPr>
              <a:t> </a:t>
            </a:r>
            <a:r>
              <a:rPr dirty="0" sz="800">
                <a:latin typeface="Segoe UI Emoji"/>
                <a:cs typeface="Segoe UI Emoji"/>
              </a:rPr>
              <a:t>March</a:t>
            </a:r>
            <a:r>
              <a:rPr dirty="0" sz="800" spc="180">
                <a:latin typeface="Segoe UI Emoji"/>
                <a:cs typeface="Segoe UI Emoji"/>
              </a:rPr>
              <a:t> </a:t>
            </a:r>
            <a:r>
              <a:rPr dirty="0" sz="800" spc="-10">
                <a:latin typeface="Segoe UI Emoji"/>
                <a:cs typeface="Segoe UI Emoji"/>
              </a:rPr>
              <a:t>2025).</a:t>
            </a:r>
            <a:endParaRPr sz="800">
              <a:latin typeface="Segoe UI Emoji"/>
              <a:cs typeface="Segoe UI Emoji"/>
            </a:endParaRPr>
          </a:p>
          <a:p>
            <a:pPr marL="183515" indent="-170815">
              <a:lnSpc>
                <a:spcPct val="100000"/>
              </a:lnSpc>
              <a:spcBef>
                <a:spcPts val="15"/>
              </a:spcBef>
              <a:buFont typeface="Arial MT"/>
              <a:buChar char="•"/>
              <a:tabLst>
                <a:tab pos="183515" algn="l"/>
              </a:tabLst>
            </a:pPr>
            <a:r>
              <a:rPr dirty="0" sz="800">
                <a:latin typeface="Segoe UI Emoji"/>
                <a:cs typeface="Segoe UI Emoji"/>
              </a:rPr>
              <a:t>SK</a:t>
            </a:r>
            <a:r>
              <a:rPr dirty="0" sz="800" spc="130">
                <a:latin typeface="Segoe UI Emoji"/>
                <a:cs typeface="Segoe UI Emoji"/>
              </a:rPr>
              <a:t> </a:t>
            </a:r>
            <a:r>
              <a:rPr dirty="0" sz="800">
                <a:latin typeface="Segoe UI Emoji"/>
                <a:cs typeface="Segoe UI Emoji"/>
              </a:rPr>
              <a:t>Inc.</a:t>
            </a:r>
            <a:r>
              <a:rPr dirty="0" sz="800" spc="140">
                <a:latin typeface="Segoe UI Emoji"/>
                <a:cs typeface="Segoe UI Emoji"/>
              </a:rPr>
              <a:t> </a:t>
            </a:r>
            <a:r>
              <a:rPr dirty="0" sz="800">
                <a:latin typeface="Segoe UI Emoji"/>
                <a:cs typeface="Segoe UI Emoji"/>
              </a:rPr>
              <a:t>(2023)</a:t>
            </a:r>
            <a:r>
              <a:rPr dirty="0" sz="800" spc="130">
                <a:latin typeface="Segoe UI Emoji"/>
                <a:cs typeface="Segoe UI Emoji"/>
              </a:rPr>
              <a:t> </a:t>
            </a:r>
            <a:r>
              <a:rPr dirty="0" sz="800">
                <a:latin typeface="Segoe UI Emoji"/>
                <a:cs typeface="Segoe UI Emoji"/>
              </a:rPr>
              <a:t>*Financial</a:t>
            </a:r>
            <a:r>
              <a:rPr dirty="0" sz="800" spc="55">
                <a:latin typeface="Segoe UI Emoji"/>
                <a:cs typeface="Segoe UI Emoji"/>
              </a:rPr>
              <a:t> </a:t>
            </a:r>
            <a:r>
              <a:rPr dirty="0" sz="800">
                <a:latin typeface="Segoe UI Emoji"/>
                <a:cs typeface="Segoe UI Emoji"/>
              </a:rPr>
              <a:t>Information</a:t>
            </a:r>
            <a:r>
              <a:rPr dirty="0" sz="800" spc="160">
                <a:latin typeface="Segoe UI Emoji"/>
                <a:cs typeface="Segoe UI Emoji"/>
              </a:rPr>
              <a:t> </a:t>
            </a:r>
            <a:r>
              <a:rPr dirty="0" sz="800">
                <a:latin typeface="Segoe UI Emoji"/>
                <a:cs typeface="Segoe UI Emoji"/>
              </a:rPr>
              <a:t>|</a:t>
            </a:r>
            <a:r>
              <a:rPr dirty="0" sz="800" spc="35">
                <a:latin typeface="Segoe UI Emoji"/>
                <a:cs typeface="Segoe UI Emoji"/>
              </a:rPr>
              <a:t> </a:t>
            </a:r>
            <a:r>
              <a:rPr dirty="0" sz="800">
                <a:latin typeface="Segoe UI Emoji"/>
                <a:cs typeface="Segoe UI Emoji"/>
              </a:rPr>
              <a:t>Investor</a:t>
            </a:r>
            <a:r>
              <a:rPr dirty="0" sz="800" spc="75">
                <a:latin typeface="Segoe UI Emoji"/>
                <a:cs typeface="Segoe UI Emoji"/>
              </a:rPr>
              <a:t> </a:t>
            </a:r>
            <a:r>
              <a:rPr dirty="0" sz="800">
                <a:latin typeface="Segoe UI Emoji"/>
                <a:cs typeface="Segoe UI Emoji"/>
              </a:rPr>
              <a:t>Relations</a:t>
            </a:r>
            <a:r>
              <a:rPr dirty="0" sz="800" spc="-5">
                <a:latin typeface="Segoe UI Emoji"/>
                <a:cs typeface="Segoe UI Emoji"/>
              </a:rPr>
              <a:t> </a:t>
            </a:r>
            <a:r>
              <a:rPr dirty="0" sz="800">
                <a:latin typeface="Segoe UI Emoji"/>
                <a:cs typeface="Segoe UI Emoji"/>
              </a:rPr>
              <a:t>|</a:t>
            </a:r>
            <a:r>
              <a:rPr dirty="0" sz="800" spc="165">
                <a:latin typeface="Segoe UI Emoji"/>
                <a:cs typeface="Segoe UI Emoji"/>
              </a:rPr>
              <a:t> </a:t>
            </a:r>
            <a:r>
              <a:rPr dirty="0" sz="800">
                <a:latin typeface="Segoe UI Emoji"/>
                <a:cs typeface="Segoe UI Emoji"/>
              </a:rPr>
              <a:t>SK</a:t>
            </a:r>
            <a:r>
              <a:rPr dirty="0" sz="800" spc="130">
                <a:latin typeface="Segoe UI Emoji"/>
                <a:cs typeface="Segoe UI Emoji"/>
              </a:rPr>
              <a:t> </a:t>
            </a:r>
            <a:r>
              <a:rPr dirty="0" sz="800">
                <a:latin typeface="Segoe UI Emoji"/>
                <a:cs typeface="Segoe UI Emoji"/>
              </a:rPr>
              <a:t>Inc*.</a:t>
            </a:r>
            <a:r>
              <a:rPr dirty="0" sz="800" spc="140">
                <a:latin typeface="Segoe UI Emoji"/>
                <a:cs typeface="Segoe UI Emoji"/>
              </a:rPr>
              <a:t> </a:t>
            </a:r>
            <a:r>
              <a:rPr dirty="0" sz="800">
                <a:latin typeface="Segoe UI Emoji"/>
                <a:cs typeface="Segoe UI Emoji"/>
              </a:rPr>
              <a:t>Available</a:t>
            </a:r>
            <a:r>
              <a:rPr dirty="0" sz="800" spc="65">
                <a:latin typeface="Segoe UI Emoji"/>
                <a:cs typeface="Segoe UI Emoji"/>
              </a:rPr>
              <a:t> </a:t>
            </a:r>
            <a:r>
              <a:rPr dirty="0" sz="800">
                <a:latin typeface="Segoe UI Emoji"/>
                <a:cs typeface="Segoe UI Emoji"/>
              </a:rPr>
              <a:t>at:</a:t>
            </a:r>
            <a:r>
              <a:rPr dirty="0" sz="800" spc="20">
                <a:latin typeface="Segoe UI Emoji"/>
                <a:cs typeface="Segoe UI Emoji"/>
              </a:rPr>
              <a:t> </a:t>
            </a:r>
            <a:r>
              <a:rPr dirty="0" sz="800">
                <a:latin typeface="Segoe UI Emoji"/>
                <a:cs typeface="Segoe UI Emoji"/>
              </a:rPr>
              <a:t>https://</a:t>
            </a:r>
            <a:r>
              <a:rPr dirty="0" sz="800" spc="-45">
                <a:latin typeface="Segoe UI Emoji"/>
                <a:cs typeface="Segoe UI Emoji"/>
              </a:rPr>
              <a:t> </a:t>
            </a:r>
            <a:r>
              <a:rPr dirty="0" sz="800">
                <a:latin typeface="Segoe UI Emoji"/>
                <a:cs typeface="Segoe UI Emoji"/>
              </a:rPr>
              <a:t>sk-inc.com/en/ir/financialInformation.aspx</a:t>
            </a:r>
            <a:r>
              <a:rPr dirty="0" sz="800" spc="150">
                <a:latin typeface="Segoe UI Emoji"/>
                <a:cs typeface="Segoe UI Emoji"/>
              </a:rPr>
              <a:t> </a:t>
            </a:r>
            <a:r>
              <a:rPr dirty="0" sz="800">
                <a:latin typeface="Segoe UI Emoji"/>
                <a:cs typeface="Segoe UI Emoji"/>
              </a:rPr>
              <a:t>(Accessed:</a:t>
            </a:r>
            <a:r>
              <a:rPr dirty="0" sz="800" spc="140">
                <a:latin typeface="Segoe UI Emoji"/>
                <a:cs typeface="Segoe UI Emoji"/>
              </a:rPr>
              <a:t> </a:t>
            </a:r>
            <a:r>
              <a:rPr dirty="0" sz="800">
                <a:latin typeface="Segoe UI Emoji"/>
                <a:cs typeface="Segoe UI Emoji"/>
              </a:rPr>
              <a:t>10</a:t>
            </a:r>
            <a:r>
              <a:rPr dirty="0" sz="800" spc="45">
                <a:latin typeface="Segoe UI Emoji"/>
                <a:cs typeface="Segoe UI Emoji"/>
              </a:rPr>
              <a:t> </a:t>
            </a:r>
            <a:r>
              <a:rPr dirty="0" sz="800">
                <a:latin typeface="Segoe UI Emoji"/>
                <a:cs typeface="Segoe UI Emoji"/>
              </a:rPr>
              <a:t>March</a:t>
            </a:r>
            <a:r>
              <a:rPr dirty="0" sz="800" spc="160">
                <a:latin typeface="Segoe UI Emoji"/>
                <a:cs typeface="Segoe UI Emoji"/>
              </a:rPr>
              <a:t> </a:t>
            </a:r>
            <a:r>
              <a:rPr dirty="0" sz="800" spc="-10">
                <a:latin typeface="Segoe UI Emoji"/>
                <a:cs typeface="Segoe UI Emoji"/>
              </a:rPr>
              <a:t>2025).</a:t>
            </a:r>
            <a:endParaRPr sz="800">
              <a:latin typeface="Segoe UI Emoji"/>
              <a:cs typeface="Segoe UI Emoji"/>
            </a:endParaRPr>
          </a:p>
          <a:p>
            <a:pPr marL="183515" indent="-170815">
              <a:lnSpc>
                <a:spcPct val="100000"/>
              </a:lnSpc>
              <a:spcBef>
                <a:spcPts val="90"/>
              </a:spcBef>
              <a:buFont typeface="Arial MT"/>
              <a:buChar char="•"/>
              <a:tabLst>
                <a:tab pos="183515" algn="l"/>
              </a:tabLst>
            </a:pPr>
            <a:r>
              <a:rPr dirty="0" sz="800">
                <a:latin typeface="Segoe UI Emoji"/>
                <a:cs typeface="Segoe UI Emoji"/>
              </a:rPr>
              <a:t>Software,</a:t>
            </a:r>
            <a:r>
              <a:rPr dirty="0" sz="800" spc="30">
                <a:latin typeface="Segoe UI Emoji"/>
                <a:cs typeface="Segoe UI Emoji"/>
              </a:rPr>
              <a:t> </a:t>
            </a:r>
            <a:r>
              <a:rPr dirty="0" sz="800">
                <a:latin typeface="Segoe UI Emoji"/>
                <a:cs typeface="Segoe UI Emoji"/>
              </a:rPr>
              <a:t>D.</a:t>
            </a:r>
            <a:r>
              <a:rPr dirty="0" sz="800" spc="175">
                <a:latin typeface="Segoe UI Emoji"/>
                <a:cs typeface="Segoe UI Emoji"/>
              </a:rPr>
              <a:t> </a:t>
            </a:r>
            <a:r>
              <a:rPr dirty="0" sz="800">
                <a:latin typeface="Segoe UI Emoji"/>
                <a:cs typeface="Segoe UI Emoji"/>
              </a:rPr>
              <a:t>(2023)</a:t>
            </a:r>
            <a:r>
              <a:rPr dirty="0" sz="800" spc="165">
                <a:latin typeface="Segoe UI Emoji"/>
                <a:cs typeface="Segoe UI Emoji"/>
              </a:rPr>
              <a:t> </a:t>
            </a:r>
            <a:r>
              <a:rPr dirty="0" sz="800">
                <a:latin typeface="Segoe UI Emoji"/>
                <a:cs typeface="Segoe UI Emoji"/>
              </a:rPr>
              <a:t>*The</a:t>
            </a:r>
            <a:r>
              <a:rPr dirty="0" sz="800" spc="215">
                <a:latin typeface="Segoe UI Emoji"/>
                <a:cs typeface="Segoe UI Emoji"/>
              </a:rPr>
              <a:t> </a:t>
            </a:r>
            <a:r>
              <a:rPr dirty="0" sz="800">
                <a:latin typeface="Segoe UI Emoji"/>
                <a:cs typeface="Segoe UI Emoji"/>
              </a:rPr>
              <a:t>Key</a:t>
            </a:r>
            <a:r>
              <a:rPr dirty="0" sz="800" spc="200">
                <a:latin typeface="Segoe UI Emoji"/>
                <a:cs typeface="Segoe UI Emoji"/>
              </a:rPr>
              <a:t> </a:t>
            </a:r>
            <a:r>
              <a:rPr dirty="0" sz="800">
                <a:latin typeface="Segoe UI Emoji"/>
                <a:cs typeface="Segoe UI Emoji"/>
              </a:rPr>
              <a:t>Components</a:t>
            </a:r>
            <a:r>
              <a:rPr dirty="0" sz="800" spc="145">
                <a:latin typeface="Segoe UI Emoji"/>
                <a:cs typeface="Segoe UI Emoji"/>
              </a:rPr>
              <a:t> </a:t>
            </a:r>
            <a:r>
              <a:rPr dirty="0" sz="800">
                <a:latin typeface="Segoe UI Emoji"/>
                <a:cs typeface="Segoe UI Emoji"/>
              </a:rPr>
              <a:t>of</a:t>
            </a:r>
            <a:r>
              <a:rPr dirty="0" sz="800" spc="155">
                <a:latin typeface="Segoe UI Emoji"/>
                <a:cs typeface="Segoe UI Emoji"/>
              </a:rPr>
              <a:t> </a:t>
            </a:r>
            <a:r>
              <a:rPr dirty="0" sz="800">
                <a:latin typeface="Segoe UI Emoji"/>
                <a:cs typeface="Segoe UI Emoji"/>
              </a:rPr>
              <a:t>an</a:t>
            </a:r>
            <a:r>
              <a:rPr dirty="0" sz="800" spc="185">
                <a:latin typeface="Segoe UI Emoji"/>
                <a:cs typeface="Segoe UI Emoji"/>
              </a:rPr>
              <a:t> </a:t>
            </a:r>
            <a:r>
              <a:rPr dirty="0" sz="800">
                <a:latin typeface="Segoe UI Emoji"/>
                <a:cs typeface="Segoe UI Emoji"/>
              </a:rPr>
              <a:t>Electric</a:t>
            </a:r>
            <a:r>
              <a:rPr dirty="0" sz="800" spc="90">
                <a:latin typeface="Segoe UI Emoji"/>
                <a:cs typeface="Segoe UI Emoji"/>
              </a:rPr>
              <a:t> </a:t>
            </a:r>
            <a:r>
              <a:rPr dirty="0" sz="800">
                <a:latin typeface="Segoe UI Emoji"/>
                <a:cs typeface="Segoe UI Emoji"/>
              </a:rPr>
              <a:t>Vehicle*.</a:t>
            </a:r>
            <a:r>
              <a:rPr dirty="0" sz="800" spc="170">
                <a:latin typeface="Segoe UI Emoji"/>
                <a:cs typeface="Segoe UI Emoji"/>
              </a:rPr>
              <a:t> </a:t>
            </a:r>
            <a:r>
              <a:rPr dirty="0" sz="800">
                <a:latin typeface="Segoe UI Emoji"/>
                <a:cs typeface="Segoe UI Emoji"/>
              </a:rPr>
              <a:t>Available</a:t>
            </a:r>
            <a:r>
              <a:rPr dirty="0" sz="800" spc="220">
                <a:latin typeface="Segoe UI Emoji"/>
                <a:cs typeface="Segoe UI Emoji"/>
              </a:rPr>
              <a:t> </a:t>
            </a:r>
            <a:r>
              <a:rPr dirty="0" sz="800">
                <a:latin typeface="Segoe UI Emoji"/>
                <a:cs typeface="Segoe UI Emoji"/>
              </a:rPr>
              <a:t>at:</a:t>
            </a:r>
            <a:r>
              <a:rPr dirty="0" sz="800" spc="170">
                <a:latin typeface="Segoe UI Emoji"/>
                <a:cs typeface="Segoe UI Emoji"/>
              </a:rPr>
              <a:t> </a:t>
            </a:r>
            <a:r>
              <a:rPr dirty="0" sz="800">
                <a:latin typeface="Segoe UI Emoji"/>
                <a:cs typeface="Segoe UI Emoji"/>
              </a:rPr>
              <a:t>https://</a:t>
            </a:r>
            <a:r>
              <a:rPr dirty="0" sz="800" spc="-75">
                <a:latin typeface="Segoe UI Emoji"/>
                <a:cs typeface="Segoe UI Emoji"/>
              </a:rPr>
              <a:t> </a:t>
            </a:r>
            <a:r>
              <a:rPr dirty="0" sz="800">
                <a:latin typeface="Segoe UI Emoji"/>
                <a:cs typeface="Segoe UI Emoji"/>
              </a:rPr>
              <a:t>vin.dataonesoftware.com/vin_basics_blog/electric-vehicle-</a:t>
            </a:r>
            <a:r>
              <a:rPr dirty="0" sz="800" spc="-10">
                <a:latin typeface="Segoe UI Emoji"/>
                <a:cs typeface="Segoe UI Emoji"/>
              </a:rPr>
              <a:t>key-</a:t>
            </a:r>
            <a:r>
              <a:rPr dirty="0" sz="800">
                <a:latin typeface="Segoe UI Emoji"/>
                <a:cs typeface="Segoe UI Emoji"/>
              </a:rPr>
              <a:t>components</a:t>
            </a:r>
            <a:r>
              <a:rPr dirty="0" sz="800" spc="145">
                <a:latin typeface="Segoe UI Emoji"/>
                <a:cs typeface="Segoe UI Emoji"/>
              </a:rPr>
              <a:t> </a:t>
            </a:r>
            <a:r>
              <a:rPr dirty="0" sz="800">
                <a:latin typeface="Segoe UI Emoji"/>
                <a:cs typeface="Segoe UI Emoji"/>
              </a:rPr>
              <a:t>(Accessed:</a:t>
            </a:r>
            <a:r>
              <a:rPr dirty="0" sz="800" spc="35">
                <a:latin typeface="Segoe UI Emoji"/>
                <a:cs typeface="Segoe UI Emoji"/>
              </a:rPr>
              <a:t> </a:t>
            </a:r>
            <a:r>
              <a:rPr dirty="0" sz="800">
                <a:latin typeface="Segoe UI Emoji"/>
                <a:cs typeface="Segoe UI Emoji"/>
              </a:rPr>
              <a:t>10</a:t>
            </a:r>
            <a:r>
              <a:rPr dirty="0" sz="800" spc="210">
                <a:latin typeface="Segoe UI Emoji"/>
                <a:cs typeface="Segoe UI Emoji"/>
              </a:rPr>
              <a:t> </a:t>
            </a:r>
            <a:r>
              <a:rPr dirty="0" sz="800">
                <a:latin typeface="Segoe UI Emoji"/>
                <a:cs typeface="Segoe UI Emoji"/>
              </a:rPr>
              <a:t>March</a:t>
            </a:r>
            <a:r>
              <a:rPr dirty="0" sz="800" spc="40">
                <a:latin typeface="Segoe UI Emoji"/>
                <a:cs typeface="Segoe UI Emoji"/>
              </a:rPr>
              <a:t> </a:t>
            </a:r>
            <a:r>
              <a:rPr dirty="0" sz="800" spc="-10">
                <a:latin typeface="Segoe UI Emoji"/>
                <a:cs typeface="Segoe UI Emoji"/>
              </a:rPr>
              <a:t>2025).</a:t>
            </a:r>
            <a:endParaRPr sz="800">
              <a:latin typeface="Segoe UI Emoji"/>
              <a:cs typeface="Segoe UI Emoji"/>
            </a:endParaRPr>
          </a:p>
          <a:p>
            <a:pPr marL="183515" indent="-170815">
              <a:lnSpc>
                <a:spcPct val="100000"/>
              </a:lnSpc>
              <a:spcBef>
                <a:spcPts val="20"/>
              </a:spcBef>
              <a:buFont typeface="Arial MT"/>
              <a:buChar char="•"/>
              <a:tabLst>
                <a:tab pos="183515" algn="l"/>
              </a:tabLst>
            </a:pPr>
            <a:r>
              <a:rPr dirty="0" sz="800">
                <a:latin typeface="Segoe UI Emoji"/>
                <a:cs typeface="Segoe UI Emoji"/>
              </a:rPr>
              <a:t>Team,</a:t>
            </a:r>
            <a:r>
              <a:rPr dirty="0" sz="800" spc="160">
                <a:latin typeface="Segoe UI Emoji"/>
                <a:cs typeface="Segoe UI Emoji"/>
              </a:rPr>
              <a:t> </a:t>
            </a:r>
            <a:r>
              <a:rPr dirty="0" sz="800" spc="75">
                <a:latin typeface="Segoe UI Emoji"/>
                <a:cs typeface="Segoe UI Emoji"/>
              </a:rPr>
              <a:t>C.</a:t>
            </a:r>
            <a:r>
              <a:rPr dirty="0" sz="800" spc="40">
                <a:latin typeface="Segoe UI Emoji"/>
                <a:cs typeface="Segoe UI Emoji"/>
              </a:rPr>
              <a:t> </a:t>
            </a:r>
            <a:r>
              <a:rPr dirty="0" sz="800">
                <a:latin typeface="Segoe UI Emoji"/>
                <a:cs typeface="Segoe UI Emoji"/>
              </a:rPr>
              <a:t>(2024)</a:t>
            </a:r>
            <a:r>
              <a:rPr dirty="0" sz="800" spc="165">
                <a:latin typeface="Segoe UI Emoji"/>
                <a:cs typeface="Segoe UI Emoji"/>
              </a:rPr>
              <a:t> </a:t>
            </a:r>
            <a:r>
              <a:rPr dirty="0" sz="800">
                <a:latin typeface="Segoe UI Emoji"/>
                <a:cs typeface="Segoe UI Emoji"/>
              </a:rPr>
              <a:t>*The</a:t>
            </a:r>
            <a:r>
              <a:rPr dirty="0" sz="800" spc="85">
                <a:latin typeface="Segoe UI Emoji"/>
                <a:cs typeface="Segoe UI Emoji"/>
              </a:rPr>
              <a:t> </a:t>
            </a:r>
            <a:r>
              <a:rPr dirty="0" sz="800">
                <a:latin typeface="Segoe UI Emoji"/>
                <a:cs typeface="Segoe UI Emoji"/>
              </a:rPr>
              <a:t>Competitive</a:t>
            </a:r>
            <a:r>
              <a:rPr dirty="0" sz="800" spc="225">
                <a:latin typeface="Segoe UI Emoji"/>
                <a:cs typeface="Segoe UI Emoji"/>
              </a:rPr>
              <a:t> </a:t>
            </a:r>
            <a:r>
              <a:rPr dirty="0" sz="800">
                <a:latin typeface="Segoe UI Emoji"/>
                <a:cs typeface="Segoe UI Emoji"/>
              </a:rPr>
              <a:t>Landscape</a:t>
            </a:r>
            <a:r>
              <a:rPr dirty="0" sz="800" spc="90">
                <a:latin typeface="Segoe UI Emoji"/>
                <a:cs typeface="Segoe UI Emoji"/>
              </a:rPr>
              <a:t> </a:t>
            </a:r>
            <a:r>
              <a:rPr dirty="0" sz="800">
                <a:latin typeface="Segoe UI Emoji"/>
                <a:cs typeface="Segoe UI Emoji"/>
              </a:rPr>
              <a:t>of</a:t>
            </a:r>
            <a:r>
              <a:rPr dirty="0" sz="800" spc="155">
                <a:latin typeface="Segoe UI Emoji"/>
                <a:cs typeface="Segoe UI Emoji"/>
              </a:rPr>
              <a:t> </a:t>
            </a:r>
            <a:r>
              <a:rPr dirty="0" sz="800">
                <a:latin typeface="Segoe UI Emoji"/>
                <a:cs typeface="Segoe UI Emoji"/>
              </a:rPr>
              <a:t>Aston</a:t>
            </a:r>
            <a:r>
              <a:rPr dirty="0" sz="800" spc="185">
                <a:latin typeface="Segoe UI Emoji"/>
                <a:cs typeface="Segoe UI Emoji"/>
              </a:rPr>
              <a:t> </a:t>
            </a:r>
            <a:r>
              <a:rPr dirty="0" sz="800">
                <a:latin typeface="Segoe UI Emoji"/>
                <a:cs typeface="Segoe UI Emoji"/>
              </a:rPr>
              <a:t>Martin*.</a:t>
            </a:r>
            <a:r>
              <a:rPr dirty="0" sz="800" spc="175">
                <a:latin typeface="Segoe UI Emoji"/>
                <a:cs typeface="Segoe UI Emoji"/>
              </a:rPr>
              <a:t> </a:t>
            </a:r>
            <a:r>
              <a:rPr dirty="0" sz="800">
                <a:latin typeface="Segoe UI Emoji"/>
                <a:cs typeface="Segoe UI Emoji"/>
              </a:rPr>
              <a:t>CBM.</a:t>
            </a:r>
            <a:r>
              <a:rPr dirty="0" sz="800" spc="170">
                <a:latin typeface="Segoe UI Emoji"/>
                <a:cs typeface="Segoe UI Emoji"/>
              </a:rPr>
              <a:t> </a:t>
            </a:r>
            <a:r>
              <a:rPr dirty="0" sz="800">
                <a:latin typeface="Segoe UI Emoji"/>
                <a:cs typeface="Segoe UI Emoji"/>
              </a:rPr>
              <a:t>Available</a:t>
            </a:r>
            <a:r>
              <a:rPr dirty="0" sz="800" spc="90">
                <a:latin typeface="Segoe UI Emoji"/>
                <a:cs typeface="Segoe UI Emoji"/>
              </a:rPr>
              <a:t> </a:t>
            </a:r>
            <a:r>
              <a:rPr dirty="0" sz="800">
                <a:latin typeface="Segoe UI Emoji"/>
                <a:cs typeface="Segoe UI Emoji"/>
              </a:rPr>
              <a:t>at:</a:t>
            </a:r>
            <a:r>
              <a:rPr dirty="0" sz="800" spc="40">
                <a:latin typeface="Segoe UI Emoji"/>
                <a:cs typeface="Segoe UI Emoji"/>
              </a:rPr>
              <a:t> </a:t>
            </a:r>
            <a:r>
              <a:rPr dirty="0" sz="800">
                <a:latin typeface="Segoe UI Emoji"/>
                <a:cs typeface="Segoe UI Emoji"/>
              </a:rPr>
              <a:t>https://</a:t>
            </a:r>
            <a:r>
              <a:rPr dirty="0" sz="800" spc="-30">
                <a:latin typeface="Segoe UI Emoji"/>
                <a:cs typeface="Segoe UI Emoji"/>
              </a:rPr>
              <a:t> </a:t>
            </a:r>
            <a:r>
              <a:rPr dirty="0" sz="800">
                <a:latin typeface="Segoe UI Emoji"/>
                <a:cs typeface="Segoe UI Emoji"/>
              </a:rPr>
              <a:t>canvasbusinessmodel.com/blogs/competitors/aston-martin-competitive-landscape</a:t>
            </a:r>
            <a:r>
              <a:rPr dirty="0" sz="800" spc="215">
                <a:latin typeface="Segoe UI Emoji"/>
                <a:cs typeface="Segoe UI Emoji"/>
              </a:rPr>
              <a:t> </a:t>
            </a:r>
            <a:r>
              <a:rPr dirty="0" sz="800">
                <a:latin typeface="Segoe UI Emoji"/>
                <a:cs typeface="Segoe UI Emoji"/>
              </a:rPr>
              <a:t>(Accessed:</a:t>
            </a:r>
            <a:r>
              <a:rPr dirty="0" sz="800" spc="170">
                <a:latin typeface="Segoe UI Emoji"/>
                <a:cs typeface="Segoe UI Emoji"/>
              </a:rPr>
              <a:t> </a:t>
            </a:r>
            <a:r>
              <a:rPr dirty="0" sz="800">
                <a:latin typeface="Segoe UI Emoji"/>
                <a:cs typeface="Segoe UI Emoji"/>
              </a:rPr>
              <a:t>10</a:t>
            </a:r>
            <a:r>
              <a:rPr dirty="0" sz="800" spc="70">
                <a:latin typeface="Segoe UI Emoji"/>
                <a:cs typeface="Segoe UI Emoji"/>
              </a:rPr>
              <a:t> </a:t>
            </a:r>
            <a:r>
              <a:rPr dirty="0" sz="800">
                <a:latin typeface="Segoe UI Emoji"/>
                <a:cs typeface="Segoe UI Emoji"/>
              </a:rPr>
              <a:t>March</a:t>
            </a:r>
            <a:r>
              <a:rPr dirty="0" sz="800" spc="55">
                <a:latin typeface="Segoe UI Emoji"/>
                <a:cs typeface="Segoe UI Emoji"/>
              </a:rPr>
              <a:t> </a:t>
            </a:r>
            <a:r>
              <a:rPr dirty="0" sz="800" spc="-10">
                <a:latin typeface="Segoe UI Emoji"/>
                <a:cs typeface="Segoe UI Emoji"/>
              </a:rPr>
              <a:t>2025).</a:t>
            </a:r>
            <a:endParaRPr sz="800">
              <a:latin typeface="Segoe UI Emoji"/>
              <a:cs typeface="Segoe UI Emoji"/>
            </a:endParaRPr>
          </a:p>
          <a:p>
            <a:pPr marL="183515" indent="-170815">
              <a:lnSpc>
                <a:spcPct val="100000"/>
              </a:lnSpc>
              <a:spcBef>
                <a:spcPts val="90"/>
              </a:spcBef>
              <a:buFont typeface="Arial MT"/>
              <a:buChar char="•"/>
              <a:tabLst>
                <a:tab pos="183515" algn="l"/>
              </a:tabLst>
            </a:pPr>
            <a:r>
              <a:rPr dirty="0" sz="800">
                <a:latin typeface="Segoe UI Emoji"/>
                <a:cs typeface="Segoe UI Emoji"/>
              </a:rPr>
              <a:t>The</a:t>
            </a:r>
            <a:r>
              <a:rPr dirty="0" sz="800" spc="120">
                <a:latin typeface="Segoe UI Emoji"/>
                <a:cs typeface="Segoe UI Emoji"/>
              </a:rPr>
              <a:t> </a:t>
            </a:r>
            <a:r>
              <a:rPr dirty="0" sz="800">
                <a:latin typeface="Segoe UI Emoji"/>
                <a:cs typeface="Segoe UI Emoji"/>
              </a:rPr>
              <a:t>Business</a:t>
            </a:r>
            <a:r>
              <a:rPr dirty="0" sz="800" spc="190">
                <a:latin typeface="Segoe UI Emoji"/>
                <a:cs typeface="Segoe UI Emoji"/>
              </a:rPr>
              <a:t> </a:t>
            </a:r>
            <a:r>
              <a:rPr dirty="0" sz="800">
                <a:latin typeface="Segoe UI Emoji"/>
                <a:cs typeface="Segoe UI Emoji"/>
              </a:rPr>
              <a:t>Research</a:t>
            </a:r>
            <a:r>
              <a:rPr dirty="0" sz="800" spc="235">
                <a:latin typeface="Segoe UI Emoji"/>
                <a:cs typeface="Segoe UI Emoji"/>
              </a:rPr>
              <a:t> </a:t>
            </a:r>
            <a:r>
              <a:rPr dirty="0" sz="800">
                <a:latin typeface="Segoe UI Emoji"/>
                <a:cs typeface="Segoe UI Emoji"/>
              </a:rPr>
              <a:t>Company</a:t>
            </a:r>
            <a:r>
              <a:rPr dirty="0" sz="800" spc="100">
                <a:latin typeface="Segoe UI Emoji"/>
                <a:cs typeface="Segoe UI Emoji"/>
              </a:rPr>
              <a:t> </a:t>
            </a:r>
            <a:r>
              <a:rPr dirty="0" sz="800">
                <a:latin typeface="Segoe UI Emoji"/>
                <a:cs typeface="Segoe UI Emoji"/>
              </a:rPr>
              <a:t>(2025)</a:t>
            </a:r>
            <a:r>
              <a:rPr dirty="0" sz="800" spc="55">
                <a:latin typeface="Segoe UI Emoji"/>
                <a:cs typeface="Segoe UI Emoji"/>
              </a:rPr>
              <a:t> </a:t>
            </a:r>
            <a:r>
              <a:rPr dirty="0" sz="800">
                <a:latin typeface="Segoe UI Emoji"/>
                <a:cs typeface="Segoe UI Emoji"/>
              </a:rPr>
              <a:t>*Tire</a:t>
            </a:r>
            <a:r>
              <a:rPr dirty="0" sz="800" spc="125">
                <a:latin typeface="Segoe UI Emoji"/>
                <a:cs typeface="Segoe UI Emoji"/>
              </a:rPr>
              <a:t> </a:t>
            </a:r>
            <a:r>
              <a:rPr dirty="0" sz="800">
                <a:latin typeface="Segoe UI Emoji"/>
                <a:cs typeface="Segoe UI Emoji"/>
              </a:rPr>
              <a:t>Global</a:t>
            </a:r>
            <a:r>
              <a:rPr dirty="0" sz="800" spc="105">
                <a:latin typeface="Segoe UI Emoji"/>
                <a:cs typeface="Segoe UI Emoji"/>
              </a:rPr>
              <a:t> </a:t>
            </a:r>
            <a:r>
              <a:rPr dirty="0" sz="800">
                <a:latin typeface="Segoe UI Emoji"/>
                <a:cs typeface="Segoe UI Emoji"/>
              </a:rPr>
              <a:t>Market</a:t>
            </a:r>
            <a:r>
              <a:rPr dirty="0" sz="800" spc="165">
                <a:latin typeface="Segoe UI Emoji"/>
                <a:cs typeface="Segoe UI Emoji"/>
              </a:rPr>
              <a:t> </a:t>
            </a:r>
            <a:r>
              <a:rPr dirty="0" sz="800">
                <a:latin typeface="Segoe UI Emoji"/>
                <a:cs typeface="Segoe UI Emoji"/>
              </a:rPr>
              <a:t>Report</a:t>
            </a:r>
            <a:r>
              <a:rPr dirty="0" sz="800" spc="160">
                <a:latin typeface="Segoe UI Emoji"/>
                <a:cs typeface="Segoe UI Emoji"/>
              </a:rPr>
              <a:t> </a:t>
            </a:r>
            <a:r>
              <a:rPr dirty="0" sz="800">
                <a:latin typeface="Segoe UI Emoji"/>
                <a:cs typeface="Segoe UI Emoji"/>
              </a:rPr>
              <a:t>2025*.</a:t>
            </a:r>
            <a:r>
              <a:rPr dirty="0" sz="800" spc="70">
                <a:latin typeface="Segoe UI Emoji"/>
                <a:cs typeface="Segoe UI Emoji"/>
              </a:rPr>
              <a:t> </a:t>
            </a:r>
            <a:r>
              <a:rPr dirty="0" sz="800">
                <a:latin typeface="Segoe UI Emoji"/>
                <a:cs typeface="Segoe UI Emoji"/>
              </a:rPr>
              <a:t>Available</a:t>
            </a:r>
            <a:r>
              <a:rPr dirty="0" sz="800" spc="120">
                <a:latin typeface="Segoe UI Emoji"/>
                <a:cs typeface="Segoe UI Emoji"/>
              </a:rPr>
              <a:t> </a:t>
            </a:r>
            <a:r>
              <a:rPr dirty="0" sz="800">
                <a:latin typeface="Segoe UI Emoji"/>
                <a:cs typeface="Segoe UI Emoji"/>
              </a:rPr>
              <a:t>at:</a:t>
            </a:r>
            <a:r>
              <a:rPr dirty="0" sz="800" spc="225">
                <a:latin typeface="Segoe UI Emoji"/>
                <a:cs typeface="Segoe UI Emoji"/>
              </a:rPr>
              <a:t> </a:t>
            </a:r>
            <a:r>
              <a:rPr dirty="0" sz="800">
                <a:latin typeface="Segoe UI Emoji"/>
                <a:cs typeface="Segoe UI Emoji"/>
              </a:rPr>
              <a:t>https://</a:t>
            </a:r>
            <a:r>
              <a:rPr dirty="0" sz="800">
                <a:latin typeface="Segoe UI Emoji"/>
                <a:cs typeface="Segoe UI Emoji"/>
                <a:hlinkClick r:id="rId18"/>
              </a:rPr>
              <a:t>www.thebusinessresearchcompany.com/report/tire-</a:t>
            </a:r>
            <a:r>
              <a:rPr dirty="0" sz="800" spc="-10">
                <a:latin typeface="Segoe UI Emoji"/>
                <a:cs typeface="Segoe UI Emoji"/>
                <a:hlinkClick r:id="rId18"/>
              </a:rPr>
              <a:t>global-</a:t>
            </a:r>
            <a:r>
              <a:rPr dirty="0" sz="800">
                <a:latin typeface="Segoe UI Emoji"/>
                <a:cs typeface="Segoe UI Emoji"/>
                <a:hlinkClick r:id="rId18"/>
              </a:rPr>
              <a:t>market-report</a:t>
            </a:r>
            <a:r>
              <a:rPr dirty="0" sz="800" spc="160">
                <a:latin typeface="Segoe UI Emoji"/>
                <a:cs typeface="Segoe UI Emoji"/>
              </a:rPr>
              <a:t> </a:t>
            </a:r>
            <a:r>
              <a:rPr dirty="0" sz="800">
                <a:latin typeface="Segoe UI Emoji"/>
                <a:cs typeface="Segoe UI Emoji"/>
              </a:rPr>
              <a:t>(Accessed:</a:t>
            </a:r>
            <a:r>
              <a:rPr dirty="0" sz="800" spc="70">
                <a:latin typeface="Segoe UI Emoji"/>
                <a:cs typeface="Segoe UI Emoji"/>
              </a:rPr>
              <a:t> </a:t>
            </a:r>
            <a:r>
              <a:rPr dirty="0" sz="800">
                <a:latin typeface="Segoe UI Emoji"/>
                <a:cs typeface="Segoe UI Emoji"/>
              </a:rPr>
              <a:t>10</a:t>
            </a:r>
            <a:r>
              <a:rPr dirty="0" sz="800" spc="265">
                <a:latin typeface="Segoe UI Emoji"/>
                <a:cs typeface="Segoe UI Emoji"/>
              </a:rPr>
              <a:t> </a:t>
            </a:r>
            <a:r>
              <a:rPr dirty="0" sz="800">
                <a:latin typeface="Segoe UI Emoji"/>
                <a:cs typeface="Segoe UI Emoji"/>
              </a:rPr>
              <a:t>March</a:t>
            </a:r>
            <a:r>
              <a:rPr dirty="0" sz="800" spc="235">
                <a:latin typeface="Segoe UI Emoji"/>
                <a:cs typeface="Segoe UI Emoji"/>
              </a:rPr>
              <a:t> </a:t>
            </a:r>
            <a:r>
              <a:rPr dirty="0" sz="800" spc="-10">
                <a:latin typeface="Segoe UI Emoji"/>
                <a:cs typeface="Segoe UI Emoji"/>
              </a:rPr>
              <a:t>2025).</a:t>
            </a:r>
            <a:endParaRPr sz="800">
              <a:latin typeface="Segoe UI Emoji"/>
              <a:cs typeface="Segoe UI Emoji"/>
            </a:endParaRPr>
          </a:p>
          <a:p>
            <a:pPr marL="183515" indent="-170815">
              <a:lnSpc>
                <a:spcPct val="100000"/>
              </a:lnSpc>
              <a:spcBef>
                <a:spcPts val="90"/>
              </a:spcBef>
              <a:buFont typeface="Arial MT"/>
              <a:buChar char="•"/>
              <a:tabLst>
                <a:tab pos="183515" algn="l"/>
              </a:tabLst>
            </a:pPr>
            <a:r>
              <a:rPr dirty="0" sz="800">
                <a:latin typeface="Segoe UI Emoji"/>
                <a:cs typeface="Segoe UI Emoji"/>
              </a:rPr>
              <a:t>Towards</a:t>
            </a:r>
            <a:r>
              <a:rPr dirty="0" sz="800" spc="140">
                <a:latin typeface="Segoe UI Emoji"/>
                <a:cs typeface="Segoe UI Emoji"/>
              </a:rPr>
              <a:t> </a:t>
            </a:r>
            <a:r>
              <a:rPr dirty="0" sz="800">
                <a:latin typeface="Segoe UI Emoji"/>
                <a:cs typeface="Segoe UI Emoji"/>
              </a:rPr>
              <a:t>Automotive</a:t>
            </a:r>
            <a:r>
              <a:rPr dirty="0" sz="800" spc="85">
                <a:latin typeface="Segoe UI Emoji"/>
                <a:cs typeface="Segoe UI Emoji"/>
              </a:rPr>
              <a:t> </a:t>
            </a:r>
            <a:r>
              <a:rPr dirty="0" sz="800">
                <a:latin typeface="Segoe UI Emoji"/>
                <a:cs typeface="Segoe UI Emoji"/>
              </a:rPr>
              <a:t>(2025)</a:t>
            </a:r>
            <a:r>
              <a:rPr dirty="0" sz="800" spc="160">
                <a:latin typeface="Segoe UI Emoji"/>
                <a:cs typeface="Segoe UI Emoji"/>
              </a:rPr>
              <a:t> </a:t>
            </a:r>
            <a:r>
              <a:rPr dirty="0" sz="800">
                <a:latin typeface="Segoe UI Emoji"/>
                <a:cs typeface="Segoe UI Emoji"/>
              </a:rPr>
              <a:t>*Electric</a:t>
            </a:r>
            <a:r>
              <a:rPr dirty="0" sz="800" spc="90">
                <a:latin typeface="Segoe UI Emoji"/>
                <a:cs typeface="Segoe UI Emoji"/>
              </a:rPr>
              <a:t> </a:t>
            </a:r>
            <a:r>
              <a:rPr dirty="0" sz="800">
                <a:latin typeface="Segoe UI Emoji"/>
                <a:cs typeface="Segoe UI Emoji"/>
              </a:rPr>
              <a:t>Vehicle</a:t>
            </a:r>
            <a:r>
              <a:rPr dirty="0" sz="800" spc="215">
                <a:latin typeface="Segoe UI Emoji"/>
                <a:cs typeface="Segoe UI Emoji"/>
              </a:rPr>
              <a:t> </a:t>
            </a:r>
            <a:r>
              <a:rPr dirty="0" sz="800">
                <a:latin typeface="Segoe UI Emoji"/>
                <a:cs typeface="Segoe UI Emoji"/>
              </a:rPr>
              <a:t>Battery</a:t>
            </a:r>
            <a:r>
              <a:rPr dirty="0" sz="800" spc="60">
                <a:latin typeface="Segoe UI Emoji"/>
                <a:cs typeface="Segoe UI Emoji"/>
              </a:rPr>
              <a:t> </a:t>
            </a:r>
            <a:r>
              <a:rPr dirty="0" sz="800">
                <a:latin typeface="Segoe UI Emoji"/>
                <a:cs typeface="Segoe UI Emoji"/>
              </a:rPr>
              <a:t>Market</a:t>
            </a:r>
            <a:r>
              <a:rPr dirty="0" sz="800" spc="114">
                <a:latin typeface="Segoe UI Emoji"/>
                <a:cs typeface="Segoe UI Emoji"/>
              </a:rPr>
              <a:t> </a:t>
            </a:r>
            <a:r>
              <a:rPr dirty="0" sz="800">
                <a:latin typeface="Segoe UI Emoji"/>
                <a:cs typeface="Segoe UI Emoji"/>
              </a:rPr>
              <a:t>Soars</a:t>
            </a:r>
            <a:r>
              <a:rPr dirty="0" sz="800" spc="140">
                <a:latin typeface="Segoe UI Emoji"/>
                <a:cs typeface="Segoe UI Emoji"/>
              </a:rPr>
              <a:t> </a:t>
            </a:r>
            <a:r>
              <a:rPr dirty="0" sz="800">
                <a:latin typeface="Segoe UI Emoji"/>
                <a:cs typeface="Segoe UI Emoji"/>
              </a:rPr>
              <a:t>21.50%</a:t>
            </a:r>
            <a:r>
              <a:rPr dirty="0" sz="800" spc="180">
                <a:latin typeface="Segoe UI Emoji"/>
                <a:cs typeface="Segoe UI Emoji"/>
              </a:rPr>
              <a:t> </a:t>
            </a:r>
            <a:r>
              <a:rPr dirty="0" sz="800">
                <a:latin typeface="Segoe UI Emoji"/>
                <a:cs typeface="Segoe UI Emoji"/>
              </a:rPr>
              <a:t>CAGR</a:t>
            </a:r>
            <a:r>
              <a:rPr dirty="0" sz="800" spc="105">
                <a:latin typeface="Segoe UI Emoji"/>
                <a:cs typeface="Segoe UI Emoji"/>
              </a:rPr>
              <a:t> </a:t>
            </a:r>
            <a:r>
              <a:rPr dirty="0" sz="800">
                <a:latin typeface="Segoe UI Emoji"/>
                <a:cs typeface="Segoe UI Emoji"/>
              </a:rPr>
              <a:t>by</a:t>
            </a:r>
            <a:r>
              <a:rPr dirty="0" sz="800" spc="60">
                <a:latin typeface="Segoe UI Emoji"/>
                <a:cs typeface="Segoe UI Emoji"/>
              </a:rPr>
              <a:t> </a:t>
            </a:r>
            <a:r>
              <a:rPr dirty="0" sz="800">
                <a:latin typeface="Segoe UI Emoji"/>
                <a:cs typeface="Segoe UI Emoji"/>
              </a:rPr>
              <a:t>2034*.</a:t>
            </a:r>
            <a:r>
              <a:rPr dirty="0" sz="800" spc="170">
                <a:latin typeface="Segoe UI Emoji"/>
                <a:cs typeface="Segoe UI Emoji"/>
              </a:rPr>
              <a:t> </a:t>
            </a:r>
            <a:r>
              <a:rPr dirty="0" sz="800">
                <a:latin typeface="Segoe UI Emoji"/>
                <a:cs typeface="Segoe UI Emoji"/>
              </a:rPr>
              <a:t>Available</a:t>
            </a:r>
            <a:r>
              <a:rPr dirty="0" sz="800" spc="85">
                <a:latin typeface="Segoe UI Emoji"/>
                <a:cs typeface="Segoe UI Emoji"/>
              </a:rPr>
              <a:t> </a:t>
            </a:r>
            <a:r>
              <a:rPr dirty="0" sz="800">
                <a:latin typeface="Segoe UI Emoji"/>
                <a:cs typeface="Segoe UI Emoji"/>
              </a:rPr>
              <a:t>at:</a:t>
            </a:r>
            <a:r>
              <a:rPr dirty="0" sz="800" spc="40">
                <a:latin typeface="Segoe UI Emoji"/>
                <a:cs typeface="Segoe UI Emoji"/>
              </a:rPr>
              <a:t> </a:t>
            </a:r>
            <a:r>
              <a:rPr dirty="0" sz="800">
                <a:latin typeface="Segoe UI Emoji"/>
                <a:cs typeface="Segoe UI Emoji"/>
              </a:rPr>
              <a:t>https://</a:t>
            </a:r>
            <a:r>
              <a:rPr dirty="0" sz="800" spc="-85">
                <a:latin typeface="Segoe UI Emoji"/>
                <a:cs typeface="Segoe UI Emoji"/>
              </a:rPr>
              <a:t> </a:t>
            </a:r>
            <a:r>
              <a:rPr dirty="0" sz="800">
                <a:latin typeface="Segoe UI Emoji"/>
                <a:cs typeface="Segoe UI Emoji"/>
                <a:hlinkClick r:id="rId19"/>
              </a:rPr>
              <a:t>www.towardsautomotive.com/insights/electric-vehicle-battery-market-sizing</a:t>
            </a:r>
            <a:r>
              <a:rPr dirty="0" sz="800" spc="150">
                <a:latin typeface="Segoe UI Emoji"/>
                <a:cs typeface="Segoe UI Emoji"/>
              </a:rPr>
              <a:t> </a:t>
            </a:r>
            <a:r>
              <a:rPr dirty="0" sz="800">
                <a:latin typeface="Segoe UI Emoji"/>
                <a:cs typeface="Segoe UI Emoji"/>
              </a:rPr>
              <a:t>(Accessed:</a:t>
            </a:r>
            <a:r>
              <a:rPr dirty="0" sz="800" spc="170">
                <a:latin typeface="Segoe UI Emoji"/>
                <a:cs typeface="Segoe UI Emoji"/>
              </a:rPr>
              <a:t> </a:t>
            </a:r>
            <a:r>
              <a:rPr dirty="0" sz="800">
                <a:latin typeface="Segoe UI Emoji"/>
                <a:cs typeface="Segoe UI Emoji"/>
              </a:rPr>
              <a:t>10</a:t>
            </a:r>
            <a:r>
              <a:rPr dirty="0" sz="800" spc="70">
                <a:latin typeface="Segoe UI Emoji"/>
                <a:cs typeface="Segoe UI Emoji"/>
              </a:rPr>
              <a:t> </a:t>
            </a:r>
            <a:r>
              <a:rPr dirty="0" sz="800">
                <a:latin typeface="Segoe UI Emoji"/>
                <a:cs typeface="Segoe UI Emoji"/>
              </a:rPr>
              <a:t>March</a:t>
            </a:r>
            <a:r>
              <a:rPr dirty="0" sz="800" spc="50">
                <a:latin typeface="Segoe UI Emoji"/>
                <a:cs typeface="Segoe UI Emoji"/>
              </a:rPr>
              <a:t> </a:t>
            </a:r>
            <a:r>
              <a:rPr dirty="0" sz="800" spc="-10">
                <a:latin typeface="Segoe UI Emoji"/>
                <a:cs typeface="Segoe UI Emoji"/>
              </a:rPr>
              <a:t>2025).</a:t>
            </a:r>
            <a:endParaRPr sz="800">
              <a:latin typeface="Segoe UI Emoji"/>
              <a:cs typeface="Segoe UI Emoji"/>
            </a:endParaRPr>
          </a:p>
          <a:p>
            <a:pPr marL="183515" indent="-170815">
              <a:lnSpc>
                <a:spcPct val="100000"/>
              </a:lnSpc>
              <a:spcBef>
                <a:spcPts val="20"/>
              </a:spcBef>
              <a:buFont typeface="Arial MT"/>
              <a:buChar char="•"/>
              <a:tabLst>
                <a:tab pos="183515" algn="l"/>
              </a:tabLst>
            </a:pPr>
            <a:r>
              <a:rPr dirty="0" sz="800">
                <a:latin typeface="Segoe UI Emoji"/>
                <a:cs typeface="Segoe UI Emoji"/>
              </a:rPr>
              <a:t>Zurich.com</a:t>
            </a:r>
            <a:r>
              <a:rPr dirty="0" sz="800" spc="280">
                <a:latin typeface="Segoe UI Emoji"/>
                <a:cs typeface="Segoe UI Emoji"/>
              </a:rPr>
              <a:t> </a:t>
            </a:r>
            <a:r>
              <a:rPr dirty="0" sz="800">
                <a:latin typeface="Segoe UI Emoji"/>
                <a:cs typeface="Segoe UI Emoji"/>
              </a:rPr>
              <a:t>(2024)</a:t>
            </a:r>
            <a:r>
              <a:rPr dirty="0" sz="800" spc="229">
                <a:latin typeface="Segoe UI Emoji"/>
                <a:cs typeface="Segoe UI Emoji"/>
              </a:rPr>
              <a:t> </a:t>
            </a:r>
            <a:r>
              <a:rPr dirty="0" sz="800">
                <a:latin typeface="Segoe UI Emoji"/>
                <a:cs typeface="Segoe UI Emoji"/>
              </a:rPr>
              <a:t>*Leaders</a:t>
            </a:r>
            <a:r>
              <a:rPr dirty="0" sz="800" spc="210">
                <a:latin typeface="Segoe UI Emoji"/>
                <a:cs typeface="Segoe UI Emoji"/>
              </a:rPr>
              <a:t> </a:t>
            </a:r>
            <a:r>
              <a:rPr dirty="0" sz="800">
                <a:latin typeface="Segoe UI Emoji"/>
                <a:cs typeface="Segoe UI Emoji"/>
              </a:rPr>
              <a:t>with</a:t>
            </a:r>
            <a:r>
              <a:rPr dirty="0" sz="800" spc="275">
                <a:latin typeface="Segoe UI Emoji"/>
                <a:cs typeface="Segoe UI Emoji"/>
              </a:rPr>
              <a:t> </a:t>
            </a:r>
            <a:r>
              <a:rPr dirty="0" sz="800">
                <a:latin typeface="Segoe UI Emoji"/>
                <a:cs typeface="Segoe UI Emoji"/>
              </a:rPr>
              <a:t>L’acqua</a:t>
            </a:r>
            <a:r>
              <a:rPr dirty="0" sz="800" spc="250">
                <a:latin typeface="Segoe UI Emoji"/>
                <a:cs typeface="Segoe UI Emoji"/>
              </a:rPr>
              <a:t> </a:t>
            </a:r>
            <a:r>
              <a:rPr dirty="0" sz="800">
                <a:latin typeface="Segoe UI Emoji"/>
                <a:cs typeface="Segoe UI Emoji"/>
              </a:rPr>
              <a:t>Goes</a:t>
            </a:r>
            <a:r>
              <a:rPr dirty="0" sz="800" spc="210">
                <a:latin typeface="Segoe UI Emoji"/>
                <a:cs typeface="Segoe UI Emoji"/>
              </a:rPr>
              <a:t> </a:t>
            </a:r>
            <a:r>
              <a:rPr dirty="0" sz="800">
                <a:latin typeface="Segoe UI Emoji"/>
                <a:cs typeface="Segoe UI Emoji"/>
              </a:rPr>
              <a:t>Green:</a:t>
            </a:r>
            <a:r>
              <a:rPr dirty="0" sz="800" spc="240">
                <a:latin typeface="Segoe UI Emoji"/>
                <a:cs typeface="Segoe UI Emoji"/>
              </a:rPr>
              <a:t> </a:t>
            </a:r>
            <a:r>
              <a:rPr dirty="0" sz="800">
                <a:latin typeface="Segoe UI Emoji"/>
                <a:cs typeface="Segoe UI Emoji"/>
              </a:rPr>
              <a:t>Ferrari</a:t>
            </a:r>
            <a:r>
              <a:rPr dirty="0" sz="800" spc="165">
                <a:latin typeface="Segoe UI Emoji"/>
                <a:cs typeface="Segoe UI Emoji"/>
              </a:rPr>
              <a:t> </a:t>
            </a:r>
            <a:r>
              <a:rPr dirty="0" sz="800">
                <a:latin typeface="Segoe UI Emoji"/>
                <a:cs typeface="Segoe UI Emoji"/>
              </a:rPr>
              <a:t>CEO</a:t>
            </a:r>
            <a:r>
              <a:rPr dirty="0" sz="800" spc="260">
                <a:latin typeface="Segoe UI Emoji"/>
                <a:cs typeface="Segoe UI Emoji"/>
              </a:rPr>
              <a:t> </a:t>
            </a:r>
            <a:r>
              <a:rPr dirty="0" sz="800">
                <a:latin typeface="Segoe UI Emoji"/>
                <a:cs typeface="Segoe UI Emoji"/>
              </a:rPr>
              <a:t>Benedetto</a:t>
            </a:r>
            <a:r>
              <a:rPr dirty="0" sz="800" spc="100">
                <a:latin typeface="Segoe UI Emoji"/>
                <a:cs typeface="Segoe UI Emoji"/>
              </a:rPr>
              <a:t> </a:t>
            </a:r>
            <a:r>
              <a:rPr dirty="0" sz="800">
                <a:latin typeface="Segoe UI Emoji"/>
                <a:cs typeface="Segoe UI Emoji"/>
              </a:rPr>
              <a:t>Vigna*.</a:t>
            </a:r>
            <a:r>
              <a:rPr dirty="0" sz="800" spc="90">
                <a:latin typeface="Segoe UI Emoji"/>
                <a:cs typeface="Segoe UI Emoji"/>
              </a:rPr>
              <a:t> </a:t>
            </a:r>
            <a:r>
              <a:rPr dirty="0" sz="800">
                <a:latin typeface="Segoe UI Emoji"/>
                <a:cs typeface="Segoe UI Emoji"/>
              </a:rPr>
              <a:t>Available</a:t>
            </a:r>
            <a:r>
              <a:rPr dirty="0" sz="800" spc="145">
                <a:latin typeface="Segoe UI Emoji"/>
                <a:cs typeface="Segoe UI Emoji"/>
              </a:rPr>
              <a:t> </a:t>
            </a:r>
            <a:r>
              <a:rPr dirty="0" sz="800">
                <a:latin typeface="Segoe UI Emoji"/>
                <a:cs typeface="Segoe UI Emoji"/>
              </a:rPr>
              <a:t>at:</a:t>
            </a:r>
            <a:r>
              <a:rPr dirty="0" sz="800" spc="90">
                <a:latin typeface="Segoe UI Emoji"/>
                <a:cs typeface="Segoe UI Emoji"/>
              </a:rPr>
              <a:t> </a:t>
            </a:r>
            <a:r>
              <a:rPr dirty="0" sz="800">
                <a:latin typeface="Segoe UI Emoji"/>
                <a:cs typeface="Segoe UI Emoji"/>
              </a:rPr>
              <a:t>https://</a:t>
            </a:r>
            <a:r>
              <a:rPr dirty="0" sz="800">
                <a:latin typeface="Segoe UI Emoji"/>
                <a:cs typeface="Segoe UI Emoji"/>
                <a:hlinkClick r:id="rId20"/>
              </a:rPr>
              <a:t>www.zurich.com/knowledge/topics/climate-change/leaders-</a:t>
            </a:r>
            <a:r>
              <a:rPr dirty="0" sz="800" spc="-10">
                <a:latin typeface="Segoe UI Emoji"/>
                <a:cs typeface="Segoe UI Emoji"/>
                <a:hlinkClick r:id="rId20"/>
              </a:rPr>
              <a:t>with-</a:t>
            </a:r>
            <a:r>
              <a:rPr dirty="0" sz="800">
                <a:latin typeface="Segoe UI Emoji"/>
                <a:cs typeface="Segoe UI Emoji"/>
                <a:hlinkClick r:id="rId20"/>
              </a:rPr>
              <a:t>lacqua-</a:t>
            </a:r>
            <a:r>
              <a:rPr dirty="0" sz="800" spc="-10">
                <a:latin typeface="Segoe UI Emoji"/>
                <a:cs typeface="Segoe UI Emoji"/>
                <a:hlinkClick r:id="rId20"/>
              </a:rPr>
              <a:t>goes-green-</a:t>
            </a:r>
            <a:r>
              <a:rPr dirty="0" sz="800">
                <a:latin typeface="Segoe UI Emoji"/>
                <a:cs typeface="Segoe UI Emoji"/>
                <a:hlinkClick r:id="rId20"/>
              </a:rPr>
              <a:t>ferrari-ceo-benedetto-vigna</a:t>
            </a:r>
            <a:r>
              <a:rPr dirty="0" sz="800" spc="110">
                <a:latin typeface="Segoe UI Emoji"/>
                <a:cs typeface="Segoe UI Emoji"/>
              </a:rPr>
              <a:t> </a:t>
            </a:r>
            <a:r>
              <a:rPr dirty="0" sz="800">
                <a:latin typeface="Segoe UI Emoji"/>
                <a:cs typeface="Segoe UI Emoji"/>
              </a:rPr>
              <a:t>(Accessed:</a:t>
            </a:r>
            <a:r>
              <a:rPr dirty="0" sz="800" spc="240">
                <a:latin typeface="Segoe UI Emoji"/>
                <a:cs typeface="Segoe UI Emoji"/>
              </a:rPr>
              <a:t> </a:t>
            </a:r>
            <a:r>
              <a:rPr dirty="0" sz="800" spc="-25">
                <a:latin typeface="Segoe UI Emoji"/>
                <a:cs typeface="Segoe UI Emoji"/>
              </a:rPr>
              <a:t>10</a:t>
            </a:r>
            <a:endParaRPr sz="800">
              <a:latin typeface="Segoe UI Emoji"/>
              <a:cs typeface="Segoe UI Emoji"/>
            </a:endParaRPr>
          </a:p>
          <a:p>
            <a:pPr marL="184150">
              <a:lnSpc>
                <a:spcPct val="100000"/>
              </a:lnSpc>
              <a:spcBef>
                <a:spcPts val="90"/>
              </a:spcBef>
            </a:pPr>
            <a:r>
              <a:rPr dirty="0" sz="800">
                <a:latin typeface="Segoe UI Emoji"/>
                <a:cs typeface="Segoe UI Emoji"/>
              </a:rPr>
              <a:t>March </a:t>
            </a:r>
            <a:r>
              <a:rPr dirty="0" sz="800" spc="-10">
                <a:latin typeface="Segoe UI Emoji"/>
                <a:cs typeface="Segoe UI Emoji"/>
              </a:rPr>
              <a:t>2025).</a:t>
            </a:r>
            <a:endParaRPr sz="800">
              <a:latin typeface="Segoe UI Emoji"/>
              <a:cs typeface="Segoe UI Emoj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495300" y="5943600"/>
            <a:ext cx="238125" cy="66675"/>
          </a:xfrm>
          <a:custGeom>
            <a:avLst/>
            <a:gdLst/>
            <a:ahLst/>
            <a:cxnLst/>
            <a:rect l="l" t="t" r="r" b="b"/>
            <a:pathLst>
              <a:path w="238125" h="66675">
                <a:moveTo>
                  <a:pt x="238125" y="0"/>
                </a:moveTo>
                <a:lnTo>
                  <a:pt x="0" y="0"/>
                </a:lnTo>
                <a:lnTo>
                  <a:pt x="0" y="66675"/>
                </a:lnTo>
                <a:lnTo>
                  <a:pt x="238125" y="66675"/>
                </a:lnTo>
                <a:lnTo>
                  <a:pt x="238125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1419225" y="5972175"/>
            <a:ext cx="238125" cy="38100"/>
          </a:xfrm>
          <a:custGeom>
            <a:avLst/>
            <a:gdLst/>
            <a:ahLst/>
            <a:cxnLst/>
            <a:rect l="l" t="t" r="r" b="b"/>
            <a:pathLst>
              <a:path w="238125" h="38100">
                <a:moveTo>
                  <a:pt x="238125" y="0"/>
                </a:moveTo>
                <a:lnTo>
                  <a:pt x="0" y="0"/>
                </a:lnTo>
                <a:lnTo>
                  <a:pt x="0" y="38100"/>
                </a:lnTo>
                <a:lnTo>
                  <a:pt x="238125" y="38100"/>
                </a:lnTo>
                <a:lnTo>
                  <a:pt x="238125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2343150" y="5953125"/>
            <a:ext cx="238125" cy="57150"/>
          </a:xfrm>
          <a:custGeom>
            <a:avLst/>
            <a:gdLst/>
            <a:ahLst/>
            <a:cxnLst/>
            <a:rect l="l" t="t" r="r" b="b"/>
            <a:pathLst>
              <a:path w="238125" h="57150">
                <a:moveTo>
                  <a:pt x="238125" y="0"/>
                </a:moveTo>
                <a:lnTo>
                  <a:pt x="0" y="0"/>
                </a:lnTo>
                <a:lnTo>
                  <a:pt x="0" y="57150"/>
                </a:lnTo>
                <a:lnTo>
                  <a:pt x="238125" y="57150"/>
                </a:lnTo>
                <a:lnTo>
                  <a:pt x="238125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3267075" y="5743575"/>
            <a:ext cx="238125" cy="266700"/>
          </a:xfrm>
          <a:custGeom>
            <a:avLst/>
            <a:gdLst/>
            <a:ahLst/>
            <a:cxnLst/>
            <a:rect l="l" t="t" r="r" b="b"/>
            <a:pathLst>
              <a:path w="238125" h="266700">
                <a:moveTo>
                  <a:pt x="238125" y="0"/>
                </a:moveTo>
                <a:lnTo>
                  <a:pt x="0" y="0"/>
                </a:lnTo>
                <a:lnTo>
                  <a:pt x="0" y="266700"/>
                </a:lnTo>
                <a:lnTo>
                  <a:pt x="238125" y="266700"/>
                </a:lnTo>
                <a:lnTo>
                  <a:pt x="238125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733425" y="5343525"/>
            <a:ext cx="247650" cy="666750"/>
          </a:xfrm>
          <a:custGeom>
            <a:avLst/>
            <a:gdLst/>
            <a:ahLst/>
            <a:cxnLst/>
            <a:rect l="l" t="t" r="r" b="b"/>
            <a:pathLst>
              <a:path w="247650" h="666750">
                <a:moveTo>
                  <a:pt x="247650" y="0"/>
                </a:moveTo>
                <a:lnTo>
                  <a:pt x="0" y="0"/>
                </a:lnTo>
                <a:lnTo>
                  <a:pt x="0" y="666750"/>
                </a:lnTo>
                <a:lnTo>
                  <a:pt x="247650" y="666750"/>
                </a:lnTo>
                <a:lnTo>
                  <a:pt x="24765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1657350" y="5486400"/>
            <a:ext cx="247650" cy="523875"/>
          </a:xfrm>
          <a:custGeom>
            <a:avLst/>
            <a:gdLst/>
            <a:ahLst/>
            <a:cxnLst/>
            <a:rect l="l" t="t" r="r" b="b"/>
            <a:pathLst>
              <a:path w="247650" h="523875">
                <a:moveTo>
                  <a:pt x="247650" y="0"/>
                </a:moveTo>
                <a:lnTo>
                  <a:pt x="0" y="0"/>
                </a:lnTo>
                <a:lnTo>
                  <a:pt x="0" y="523875"/>
                </a:lnTo>
                <a:lnTo>
                  <a:pt x="247650" y="523875"/>
                </a:lnTo>
                <a:lnTo>
                  <a:pt x="24765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/>
          <p:nvPr/>
        </p:nvSpPr>
        <p:spPr>
          <a:xfrm>
            <a:off x="2581275" y="5514975"/>
            <a:ext cx="247650" cy="495300"/>
          </a:xfrm>
          <a:custGeom>
            <a:avLst/>
            <a:gdLst/>
            <a:ahLst/>
            <a:cxnLst/>
            <a:rect l="l" t="t" r="r" b="b"/>
            <a:pathLst>
              <a:path w="247650" h="495300">
                <a:moveTo>
                  <a:pt x="247650" y="0"/>
                </a:moveTo>
                <a:lnTo>
                  <a:pt x="0" y="0"/>
                </a:lnTo>
                <a:lnTo>
                  <a:pt x="0" y="495300"/>
                </a:lnTo>
                <a:lnTo>
                  <a:pt x="247650" y="495300"/>
                </a:lnTo>
                <a:lnTo>
                  <a:pt x="24765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/>
          <p:nvPr/>
        </p:nvSpPr>
        <p:spPr>
          <a:xfrm>
            <a:off x="3505200" y="5343525"/>
            <a:ext cx="247650" cy="666750"/>
          </a:xfrm>
          <a:custGeom>
            <a:avLst/>
            <a:gdLst/>
            <a:ahLst/>
            <a:cxnLst/>
            <a:rect l="l" t="t" r="r" b="b"/>
            <a:pathLst>
              <a:path w="247650" h="666750">
                <a:moveTo>
                  <a:pt x="247650" y="0"/>
                </a:moveTo>
                <a:lnTo>
                  <a:pt x="0" y="0"/>
                </a:lnTo>
                <a:lnTo>
                  <a:pt x="0" y="666750"/>
                </a:lnTo>
                <a:lnTo>
                  <a:pt x="247650" y="666750"/>
                </a:lnTo>
                <a:lnTo>
                  <a:pt x="24765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/>
          <p:nvPr/>
        </p:nvSpPr>
        <p:spPr>
          <a:xfrm>
            <a:off x="981075" y="4762500"/>
            <a:ext cx="238125" cy="1247775"/>
          </a:xfrm>
          <a:custGeom>
            <a:avLst/>
            <a:gdLst/>
            <a:ahLst/>
            <a:cxnLst/>
            <a:rect l="l" t="t" r="r" b="b"/>
            <a:pathLst>
              <a:path w="238125" h="1247775">
                <a:moveTo>
                  <a:pt x="238125" y="0"/>
                </a:moveTo>
                <a:lnTo>
                  <a:pt x="0" y="0"/>
                </a:lnTo>
                <a:lnTo>
                  <a:pt x="0" y="1247775"/>
                </a:lnTo>
                <a:lnTo>
                  <a:pt x="238125" y="1247775"/>
                </a:lnTo>
                <a:lnTo>
                  <a:pt x="2381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/>
          <p:nvPr/>
        </p:nvSpPr>
        <p:spPr>
          <a:xfrm>
            <a:off x="1905000" y="4667250"/>
            <a:ext cx="238125" cy="1343025"/>
          </a:xfrm>
          <a:custGeom>
            <a:avLst/>
            <a:gdLst/>
            <a:ahLst/>
            <a:cxnLst/>
            <a:rect l="l" t="t" r="r" b="b"/>
            <a:pathLst>
              <a:path w="238125" h="1343025">
                <a:moveTo>
                  <a:pt x="238125" y="0"/>
                </a:moveTo>
                <a:lnTo>
                  <a:pt x="0" y="0"/>
                </a:lnTo>
                <a:lnTo>
                  <a:pt x="0" y="1343025"/>
                </a:lnTo>
                <a:lnTo>
                  <a:pt x="238125" y="1343025"/>
                </a:lnTo>
                <a:lnTo>
                  <a:pt x="2381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 descr=""/>
          <p:cNvSpPr/>
          <p:nvPr/>
        </p:nvSpPr>
        <p:spPr>
          <a:xfrm>
            <a:off x="2828925" y="4486275"/>
            <a:ext cx="238125" cy="1524000"/>
          </a:xfrm>
          <a:custGeom>
            <a:avLst/>
            <a:gdLst/>
            <a:ahLst/>
            <a:cxnLst/>
            <a:rect l="l" t="t" r="r" b="b"/>
            <a:pathLst>
              <a:path w="238125" h="1524000">
                <a:moveTo>
                  <a:pt x="238125" y="0"/>
                </a:moveTo>
                <a:lnTo>
                  <a:pt x="0" y="0"/>
                </a:lnTo>
                <a:lnTo>
                  <a:pt x="0" y="1524000"/>
                </a:lnTo>
                <a:lnTo>
                  <a:pt x="238125" y="1524000"/>
                </a:lnTo>
                <a:lnTo>
                  <a:pt x="2381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3" name="object 13" descr=""/>
          <p:cNvGrpSpPr/>
          <p:nvPr/>
        </p:nvGrpSpPr>
        <p:grpSpPr>
          <a:xfrm>
            <a:off x="390525" y="5162550"/>
            <a:ext cx="3705860" cy="857250"/>
            <a:chOff x="390525" y="5162550"/>
            <a:chExt cx="3705860" cy="857250"/>
          </a:xfrm>
        </p:grpSpPr>
        <p:sp>
          <p:nvSpPr>
            <p:cNvPr id="14" name="object 14" descr=""/>
            <p:cNvSpPr/>
            <p:nvPr/>
          </p:nvSpPr>
          <p:spPr>
            <a:xfrm>
              <a:off x="3752850" y="5162550"/>
              <a:ext cx="238125" cy="847725"/>
            </a:xfrm>
            <a:custGeom>
              <a:avLst/>
              <a:gdLst/>
              <a:ahLst/>
              <a:cxnLst/>
              <a:rect l="l" t="t" r="r" b="b"/>
              <a:pathLst>
                <a:path w="238125" h="847725">
                  <a:moveTo>
                    <a:pt x="238125" y="0"/>
                  </a:moveTo>
                  <a:lnTo>
                    <a:pt x="0" y="0"/>
                  </a:lnTo>
                  <a:lnTo>
                    <a:pt x="0" y="847725"/>
                  </a:lnTo>
                  <a:lnTo>
                    <a:pt x="238125" y="847725"/>
                  </a:lnTo>
                  <a:lnTo>
                    <a:pt x="23812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395287" y="6015037"/>
              <a:ext cx="3696335" cy="0"/>
            </a:xfrm>
            <a:custGeom>
              <a:avLst/>
              <a:gdLst/>
              <a:ahLst/>
              <a:cxnLst/>
              <a:rect l="l" t="t" r="r" b="b"/>
              <a:pathLst>
                <a:path w="3696335" h="0">
                  <a:moveTo>
                    <a:pt x="0" y="0"/>
                  </a:moveTo>
                  <a:lnTo>
                    <a:pt x="3695763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 descr=""/>
          <p:cNvSpPr txBox="1"/>
          <p:nvPr/>
        </p:nvSpPr>
        <p:spPr>
          <a:xfrm>
            <a:off x="1395349" y="6021070"/>
            <a:ext cx="740410" cy="1746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 i="1">
                <a:latin typeface="Trebuchet MS"/>
                <a:cs typeface="Trebuchet MS"/>
              </a:rPr>
              <a:t>:150k-</a:t>
            </a:r>
            <a:r>
              <a:rPr dirty="0" sz="950" spc="65" i="1">
                <a:latin typeface="Trebuchet MS"/>
                <a:cs typeface="Trebuchet MS"/>
              </a:rPr>
              <a:t>:2SSk</a:t>
            </a:r>
            <a:endParaRPr sz="950">
              <a:latin typeface="Trebuchet MS"/>
              <a:cs typeface="Trebuchet MS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2338451" y="6021070"/>
            <a:ext cx="740410" cy="1746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 i="1">
                <a:latin typeface="Trebuchet MS"/>
                <a:cs typeface="Trebuchet MS"/>
              </a:rPr>
              <a:t>:300k-</a:t>
            </a:r>
            <a:r>
              <a:rPr dirty="0" sz="950" spc="50" i="1">
                <a:latin typeface="Trebuchet MS"/>
                <a:cs typeface="Trebuchet MS"/>
              </a:rPr>
              <a:t>:500k</a:t>
            </a:r>
            <a:endParaRPr sz="950">
              <a:latin typeface="Trebuchet MS"/>
              <a:cs typeface="Trebuchet MS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3484626" y="6021070"/>
            <a:ext cx="358140" cy="1746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 spc="-10" i="1">
                <a:latin typeface="Trebuchet MS"/>
                <a:cs typeface="Trebuchet MS"/>
              </a:rPr>
              <a:t>500k+</a:t>
            </a:r>
            <a:endParaRPr sz="950">
              <a:latin typeface="Trebuchet MS"/>
              <a:cs typeface="Trebuchet MS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538480" y="5778182"/>
            <a:ext cx="179705" cy="15113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800" spc="40" b="1" i="1">
                <a:latin typeface="Trebuchet MS"/>
                <a:cs typeface="Trebuchet MS"/>
              </a:rPr>
              <a:t>4%</a:t>
            </a:r>
            <a:endParaRPr sz="800">
              <a:latin typeface="Trebuchet MS"/>
              <a:cs typeface="Trebuchet MS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756919" y="5176583"/>
            <a:ext cx="226695" cy="1517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800" spc="-25" b="1" i="1">
                <a:latin typeface="Trebuchet MS"/>
                <a:cs typeface="Trebuchet MS"/>
              </a:rPr>
              <a:t>38%</a:t>
            </a:r>
            <a:endParaRPr sz="800">
              <a:latin typeface="Trebuchet MS"/>
              <a:cs typeface="Trebuchet MS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1003300" y="4593590"/>
            <a:ext cx="226060" cy="15113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800" spc="-25" b="1" i="1">
                <a:latin typeface="Trebuchet MS"/>
                <a:cs typeface="Trebuchet MS"/>
              </a:rPr>
              <a:t>70%</a:t>
            </a:r>
            <a:endParaRPr sz="800">
              <a:latin typeface="Trebuchet MS"/>
              <a:cs typeface="Trebuchet MS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1480819" y="5813742"/>
            <a:ext cx="179705" cy="15113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800" spc="40" b="1" i="1">
                <a:latin typeface="Trebuchet MS"/>
                <a:cs typeface="Trebuchet MS"/>
              </a:rPr>
              <a:t>2%</a:t>
            </a:r>
            <a:endParaRPr sz="800">
              <a:latin typeface="Trebuchet MS"/>
              <a:cs typeface="Trebuchet MS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508000" y="6021070"/>
            <a:ext cx="671830" cy="1746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 i="1">
                <a:latin typeface="Trebuchet MS"/>
                <a:cs typeface="Trebuchet MS"/>
              </a:rPr>
              <a:t>:80k-</a:t>
            </a:r>
            <a:r>
              <a:rPr dirty="0" sz="950" spc="55" i="1">
                <a:latin typeface="Trebuchet MS"/>
                <a:cs typeface="Trebuchet MS"/>
              </a:rPr>
              <a:t>:14Sk</a:t>
            </a:r>
            <a:endParaRPr sz="950">
              <a:latin typeface="Trebuchet MS"/>
              <a:cs typeface="Trebuchet MS"/>
            </a:endParaRPr>
          </a:p>
        </p:txBody>
      </p:sp>
      <p:sp>
        <p:nvSpPr>
          <p:cNvPr id="24" name="object 24" descr=""/>
          <p:cNvSpPr txBox="1"/>
          <p:nvPr/>
        </p:nvSpPr>
        <p:spPr>
          <a:xfrm>
            <a:off x="1932558" y="4503991"/>
            <a:ext cx="226060" cy="1517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800" spc="-25" b="1" i="1">
                <a:latin typeface="Trebuchet MS"/>
                <a:cs typeface="Trebuchet MS"/>
              </a:rPr>
              <a:t>75%</a:t>
            </a:r>
            <a:endParaRPr sz="800">
              <a:latin typeface="Trebuchet MS"/>
              <a:cs typeface="Trebuchet MS"/>
            </a:endParaRPr>
          </a:p>
        </p:txBody>
      </p:sp>
      <p:sp>
        <p:nvSpPr>
          <p:cNvPr id="25" name="object 25" descr=""/>
          <p:cNvSpPr txBox="1"/>
          <p:nvPr/>
        </p:nvSpPr>
        <p:spPr>
          <a:xfrm>
            <a:off x="2403729" y="5795962"/>
            <a:ext cx="179705" cy="15113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800" spc="40" b="1" i="1">
                <a:latin typeface="Trebuchet MS"/>
                <a:cs typeface="Trebuchet MS"/>
              </a:rPr>
              <a:t>3%</a:t>
            </a:r>
            <a:endParaRPr sz="800">
              <a:latin typeface="Trebuchet MS"/>
              <a:cs typeface="Trebuchet MS"/>
            </a:endParaRPr>
          </a:p>
        </p:txBody>
      </p:sp>
      <p:sp>
        <p:nvSpPr>
          <p:cNvPr id="26" name="object 26" descr=""/>
          <p:cNvSpPr txBox="1"/>
          <p:nvPr/>
        </p:nvSpPr>
        <p:spPr>
          <a:xfrm>
            <a:off x="2614295" y="5356478"/>
            <a:ext cx="229235" cy="15113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800" spc="-25" b="1" i="1">
                <a:latin typeface="Trebuchet MS"/>
                <a:cs typeface="Trebuchet MS"/>
              </a:rPr>
              <a:t>28%</a:t>
            </a:r>
            <a:endParaRPr sz="800">
              <a:latin typeface="Trebuchet MS"/>
              <a:cs typeface="Trebuchet MS"/>
            </a:endParaRPr>
          </a:p>
        </p:txBody>
      </p:sp>
      <p:sp>
        <p:nvSpPr>
          <p:cNvPr id="27" name="object 27" descr=""/>
          <p:cNvSpPr txBox="1"/>
          <p:nvPr/>
        </p:nvSpPr>
        <p:spPr>
          <a:xfrm>
            <a:off x="2866770" y="4324984"/>
            <a:ext cx="229235" cy="15113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800" spc="-25" b="1" i="1">
                <a:latin typeface="Trebuchet MS"/>
                <a:cs typeface="Trebuchet MS"/>
              </a:rPr>
              <a:t>85%</a:t>
            </a:r>
            <a:endParaRPr sz="800">
              <a:latin typeface="Trebuchet MS"/>
              <a:cs typeface="Trebuchet MS"/>
            </a:endParaRPr>
          </a:p>
        </p:txBody>
      </p:sp>
      <p:sp>
        <p:nvSpPr>
          <p:cNvPr id="28" name="object 28" descr=""/>
          <p:cNvSpPr txBox="1"/>
          <p:nvPr/>
        </p:nvSpPr>
        <p:spPr>
          <a:xfrm>
            <a:off x="3294379" y="5580697"/>
            <a:ext cx="226060" cy="15113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800" spc="-25" b="1" i="1">
                <a:latin typeface="Trebuchet MS"/>
                <a:cs typeface="Trebuchet MS"/>
              </a:rPr>
              <a:t>15%</a:t>
            </a:r>
            <a:endParaRPr sz="800">
              <a:latin typeface="Trebuchet MS"/>
              <a:cs typeface="Trebuchet MS"/>
            </a:endParaRPr>
          </a:p>
        </p:txBody>
      </p:sp>
      <p:sp>
        <p:nvSpPr>
          <p:cNvPr id="29" name="object 29" descr=""/>
          <p:cNvSpPr txBox="1"/>
          <p:nvPr/>
        </p:nvSpPr>
        <p:spPr>
          <a:xfrm>
            <a:off x="3537203" y="5176583"/>
            <a:ext cx="226060" cy="1517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800" spc="-25" b="1" i="1">
                <a:latin typeface="Trebuchet MS"/>
                <a:cs typeface="Trebuchet MS"/>
              </a:rPr>
              <a:t>38%</a:t>
            </a:r>
            <a:endParaRPr sz="800">
              <a:latin typeface="Trebuchet MS"/>
              <a:cs typeface="Trebuchet MS"/>
            </a:endParaRPr>
          </a:p>
        </p:txBody>
      </p:sp>
      <p:sp>
        <p:nvSpPr>
          <p:cNvPr id="30" name="object 30" descr=""/>
          <p:cNvSpPr txBox="1"/>
          <p:nvPr/>
        </p:nvSpPr>
        <p:spPr>
          <a:xfrm>
            <a:off x="3783710" y="4992116"/>
            <a:ext cx="229235" cy="15113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800" spc="-25" b="1" i="1">
                <a:latin typeface="Trebuchet MS"/>
                <a:cs typeface="Trebuchet MS"/>
              </a:rPr>
              <a:t>48%</a:t>
            </a:r>
            <a:endParaRPr sz="800">
              <a:latin typeface="Trebuchet MS"/>
              <a:cs typeface="Trebuchet MS"/>
            </a:endParaRPr>
          </a:p>
        </p:txBody>
      </p:sp>
      <p:sp>
        <p:nvSpPr>
          <p:cNvPr id="31" name="object 31" descr=""/>
          <p:cNvSpPr txBox="1"/>
          <p:nvPr/>
        </p:nvSpPr>
        <p:spPr>
          <a:xfrm>
            <a:off x="1686560" y="5321046"/>
            <a:ext cx="226060" cy="15113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800" spc="-25" b="1" i="1">
                <a:latin typeface="Trebuchet MS"/>
                <a:cs typeface="Trebuchet MS"/>
              </a:rPr>
              <a:t>30%</a:t>
            </a:r>
            <a:endParaRPr sz="800">
              <a:latin typeface="Trebuchet MS"/>
              <a:cs typeface="Trebuchet MS"/>
            </a:endParaRPr>
          </a:p>
        </p:txBody>
      </p:sp>
      <p:grpSp>
        <p:nvGrpSpPr>
          <p:cNvPr id="32" name="object 32" descr=""/>
          <p:cNvGrpSpPr/>
          <p:nvPr/>
        </p:nvGrpSpPr>
        <p:grpSpPr>
          <a:xfrm>
            <a:off x="7199376" y="5751512"/>
            <a:ext cx="631825" cy="441325"/>
            <a:chOff x="7199376" y="5751512"/>
            <a:chExt cx="631825" cy="441325"/>
          </a:xfrm>
        </p:grpSpPr>
        <p:sp>
          <p:nvSpPr>
            <p:cNvPr id="33" name="object 33" descr=""/>
            <p:cNvSpPr/>
            <p:nvPr/>
          </p:nvSpPr>
          <p:spPr>
            <a:xfrm>
              <a:off x="7205726" y="5757862"/>
              <a:ext cx="619125" cy="428625"/>
            </a:xfrm>
            <a:custGeom>
              <a:avLst/>
              <a:gdLst/>
              <a:ahLst/>
              <a:cxnLst/>
              <a:rect l="l" t="t" r="r" b="b"/>
              <a:pathLst>
                <a:path w="619125" h="428625">
                  <a:moveTo>
                    <a:pt x="619125" y="0"/>
                  </a:moveTo>
                  <a:lnTo>
                    <a:pt x="0" y="0"/>
                  </a:lnTo>
                  <a:lnTo>
                    <a:pt x="0" y="428625"/>
                  </a:lnTo>
                  <a:lnTo>
                    <a:pt x="619125" y="428625"/>
                  </a:lnTo>
                  <a:lnTo>
                    <a:pt x="619125" y="0"/>
                  </a:lnTo>
                  <a:close/>
                </a:path>
              </a:pathLst>
            </a:custGeom>
            <a:solidFill>
              <a:srgbClr val="D1D1D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 descr=""/>
            <p:cNvSpPr/>
            <p:nvPr/>
          </p:nvSpPr>
          <p:spPr>
            <a:xfrm>
              <a:off x="7205726" y="5757862"/>
              <a:ext cx="619125" cy="428625"/>
            </a:xfrm>
            <a:custGeom>
              <a:avLst/>
              <a:gdLst/>
              <a:ahLst/>
              <a:cxnLst/>
              <a:rect l="l" t="t" r="r" b="b"/>
              <a:pathLst>
                <a:path w="619125" h="428625">
                  <a:moveTo>
                    <a:pt x="0" y="428625"/>
                  </a:moveTo>
                  <a:lnTo>
                    <a:pt x="619125" y="428625"/>
                  </a:lnTo>
                  <a:lnTo>
                    <a:pt x="619125" y="0"/>
                  </a:lnTo>
                  <a:lnTo>
                    <a:pt x="0" y="0"/>
                  </a:lnTo>
                  <a:lnTo>
                    <a:pt x="0" y="42862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 descr=""/>
            <p:cNvSpPr/>
            <p:nvPr/>
          </p:nvSpPr>
          <p:spPr>
            <a:xfrm>
              <a:off x="7454942" y="5811321"/>
              <a:ext cx="130810" cy="312420"/>
            </a:xfrm>
            <a:custGeom>
              <a:avLst/>
              <a:gdLst/>
              <a:ahLst/>
              <a:cxnLst/>
              <a:rect l="l" t="t" r="r" b="b"/>
              <a:pathLst>
                <a:path w="130809" h="312420">
                  <a:moveTo>
                    <a:pt x="5260" y="238340"/>
                  </a:moveTo>
                  <a:lnTo>
                    <a:pt x="0" y="243344"/>
                  </a:lnTo>
                  <a:lnTo>
                    <a:pt x="1385" y="244792"/>
                  </a:lnTo>
                  <a:lnTo>
                    <a:pt x="3603" y="247209"/>
                  </a:lnTo>
                  <a:lnTo>
                    <a:pt x="37000" y="269115"/>
                  </a:lnTo>
                  <a:lnTo>
                    <a:pt x="54820" y="272467"/>
                  </a:lnTo>
                  <a:lnTo>
                    <a:pt x="61175" y="272467"/>
                  </a:lnTo>
                  <a:lnTo>
                    <a:pt x="61175" y="312392"/>
                  </a:lnTo>
                  <a:lnTo>
                    <a:pt x="68441" y="312392"/>
                  </a:lnTo>
                  <a:lnTo>
                    <a:pt x="68441" y="272172"/>
                  </a:lnTo>
                  <a:lnTo>
                    <a:pt x="75358" y="271770"/>
                  </a:lnTo>
                  <a:lnTo>
                    <a:pt x="75911" y="271770"/>
                  </a:lnTo>
                  <a:lnTo>
                    <a:pt x="83655" y="270055"/>
                  </a:lnTo>
                  <a:lnTo>
                    <a:pt x="90557" y="267319"/>
                  </a:lnTo>
                  <a:lnTo>
                    <a:pt x="95232" y="265192"/>
                  </a:lnTo>
                  <a:lnTo>
                    <a:pt x="55387" y="265192"/>
                  </a:lnTo>
                  <a:lnTo>
                    <a:pt x="49628" y="264563"/>
                  </a:lnTo>
                  <a:lnTo>
                    <a:pt x="14918" y="248134"/>
                  </a:lnTo>
                  <a:lnTo>
                    <a:pt x="6011" y="239110"/>
                  </a:lnTo>
                  <a:lnTo>
                    <a:pt x="5260" y="238340"/>
                  </a:lnTo>
                  <a:close/>
                </a:path>
                <a:path w="130809" h="312420">
                  <a:moveTo>
                    <a:pt x="68431" y="0"/>
                  </a:moveTo>
                  <a:lnTo>
                    <a:pt x="61165" y="0"/>
                  </a:lnTo>
                  <a:lnTo>
                    <a:pt x="61165" y="40544"/>
                  </a:lnTo>
                  <a:lnTo>
                    <a:pt x="54343" y="41225"/>
                  </a:lnTo>
                  <a:lnTo>
                    <a:pt x="54837" y="41225"/>
                  </a:lnTo>
                  <a:lnTo>
                    <a:pt x="49332" y="42530"/>
                  </a:lnTo>
                  <a:lnTo>
                    <a:pt x="36244" y="47548"/>
                  </a:lnTo>
                  <a:lnTo>
                    <a:pt x="8335" y="82890"/>
                  </a:lnTo>
                  <a:lnTo>
                    <a:pt x="6780" y="103872"/>
                  </a:lnTo>
                  <a:lnTo>
                    <a:pt x="6761" y="104782"/>
                  </a:lnTo>
                  <a:lnTo>
                    <a:pt x="28751" y="141040"/>
                  </a:lnTo>
                  <a:lnTo>
                    <a:pt x="61161" y="155125"/>
                  </a:lnTo>
                  <a:lnTo>
                    <a:pt x="61161" y="265192"/>
                  </a:lnTo>
                  <a:lnTo>
                    <a:pt x="95232" y="265192"/>
                  </a:lnTo>
                  <a:lnTo>
                    <a:pt x="95845" y="264911"/>
                  </a:lnTo>
                  <a:lnTo>
                    <a:pt x="68421" y="264911"/>
                  </a:lnTo>
                  <a:lnTo>
                    <a:pt x="68421" y="157435"/>
                  </a:lnTo>
                  <a:lnTo>
                    <a:pt x="90995" y="157435"/>
                  </a:lnTo>
                  <a:lnTo>
                    <a:pt x="81548" y="153972"/>
                  </a:lnTo>
                  <a:lnTo>
                    <a:pt x="75677" y="152016"/>
                  </a:lnTo>
                  <a:lnTo>
                    <a:pt x="69332" y="150112"/>
                  </a:lnTo>
                  <a:lnTo>
                    <a:pt x="68431" y="149812"/>
                  </a:lnTo>
                  <a:lnTo>
                    <a:pt x="68431" y="147497"/>
                  </a:lnTo>
                  <a:lnTo>
                    <a:pt x="61165" y="147497"/>
                  </a:lnTo>
                  <a:lnTo>
                    <a:pt x="58332" y="146538"/>
                  </a:lnTo>
                  <a:lnTo>
                    <a:pt x="21781" y="124558"/>
                  </a:lnTo>
                  <a:lnTo>
                    <a:pt x="14017" y="103872"/>
                  </a:lnTo>
                  <a:lnTo>
                    <a:pt x="14143" y="91279"/>
                  </a:lnTo>
                  <a:lnTo>
                    <a:pt x="33798" y="57762"/>
                  </a:lnTo>
                  <a:lnTo>
                    <a:pt x="61165" y="47877"/>
                  </a:lnTo>
                  <a:lnTo>
                    <a:pt x="68431" y="47877"/>
                  </a:lnTo>
                  <a:lnTo>
                    <a:pt x="68431" y="47548"/>
                  </a:lnTo>
                  <a:lnTo>
                    <a:pt x="105102" y="47548"/>
                  </a:lnTo>
                  <a:lnTo>
                    <a:pt x="101019" y="45504"/>
                  </a:lnTo>
                  <a:lnTo>
                    <a:pt x="93706" y="42994"/>
                  </a:lnTo>
                  <a:lnTo>
                    <a:pt x="86197" y="41225"/>
                  </a:lnTo>
                  <a:lnTo>
                    <a:pt x="78549" y="40209"/>
                  </a:lnTo>
                  <a:lnTo>
                    <a:pt x="73796" y="40055"/>
                  </a:lnTo>
                  <a:lnTo>
                    <a:pt x="68431" y="40055"/>
                  </a:lnTo>
                  <a:lnTo>
                    <a:pt x="68431" y="0"/>
                  </a:lnTo>
                  <a:close/>
                </a:path>
                <a:path w="130809" h="312420">
                  <a:moveTo>
                    <a:pt x="90995" y="157435"/>
                  </a:moveTo>
                  <a:lnTo>
                    <a:pt x="68421" y="157435"/>
                  </a:lnTo>
                  <a:lnTo>
                    <a:pt x="73919" y="159106"/>
                  </a:lnTo>
                  <a:lnTo>
                    <a:pt x="79397" y="160928"/>
                  </a:lnTo>
                  <a:lnTo>
                    <a:pt x="115730" y="181929"/>
                  </a:lnTo>
                  <a:lnTo>
                    <a:pt x="123373" y="214917"/>
                  </a:lnTo>
                  <a:lnTo>
                    <a:pt x="121973" y="222526"/>
                  </a:lnTo>
                  <a:lnTo>
                    <a:pt x="95197" y="257656"/>
                  </a:lnTo>
                  <a:lnTo>
                    <a:pt x="81580" y="263056"/>
                  </a:lnTo>
                  <a:lnTo>
                    <a:pt x="81450" y="263056"/>
                  </a:lnTo>
                  <a:lnTo>
                    <a:pt x="74752" y="264563"/>
                  </a:lnTo>
                  <a:lnTo>
                    <a:pt x="73796" y="264563"/>
                  </a:lnTo>
                  <a:lnTo>
                    <a:pt x="68421" y="264911"/>
                  </a:lnTo>
                  <a:lnTo>
                    <a:pt x="95845" y="264911"/>
                  </a:lnTo>
                  <a:lnTo>
                    <a:pt x="125974" y="232339"/>
                  </a:lnTo>
                  <a:lnTo>
                    <a:pt x="130734" y="201516"/>
                  </a:lnTo>
                  <a:lnTo>
                    <a:pt x="130755" y="200532"/>
                  </a:lnTo>
                  <a:lnTo>
                    <a:pt x="108624" y="165926"/>
                  </a:lnTo>
                  <a:lnTo>
                    <a:pt x="92819" y="158104"/>
                  </a:lnTo>
                  <a:lnTo>
                    <a:pt x="90995" y="157435"/>
                  </a:lnTo>
                  <a:close/>
                </a:path>
                <a:path w="130809" h="312420">
                  <a:moveTo>
                    <a:pt x="68431" y="47877"/>
                  </a:moveTo>
                  <a:lnTo>
                    <a:pt x="61165" y="47877"/>
                  </a:lnTo>
                  <a:lnTo>
                    <a:pt x="61165" y="147497"/>
                  </a:lnTo>
                  <a:lnTo>
                    <a:pt x="68431" y="147497"/>
                  </a:lnTo>
                  <a:lnTo>
                    <a:pt x="68431" y="47877"/>
                  </a:lnTo>
                  <a:close/>
                </a:path>
                <a:path w="130809" h="312420">
                  <a:moveTo>
                    <a:pt x="105102" y="47548"/>
                  </a:moveTo>
                  <a:lnTo>
                    <a:pt x="78643" y="47548"/>
                  </a:lnTo>
                  <a:lnTo>
                    <a:pt x="85411" y="48434"/>
                  </a:lnTo>
                  <a:lnTo>
                    <a:pt x="85124" y="48434"/>
                  </a:lnTo>
                  <a:lnTo>
                    <a:pt x="120520" y="68113"/>
                  </a:lnTo>
                  <a:lnTo>
                    <a:pt x="125765" y="63085"/>
                  </a:lnTo>
                  <a:lnTo>
                    <a:pt x="120288" y="57762"/>
                  </a:lnTo>
                  <a:lnTo>
                    <a:pt x="114295" y="53023"/>
                  </a:lnTo>
                  <a:lnTo>
                    <a:pt x="107859" y="48928"/>
                  </a:lnTo>
                  <a:lnTo>
                    <a:pt x="105102" y="4754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6" name="object 36" descr=""/>
          <p:cNvGrpSpPr/>
          <p:nvPr/>
        </p:nvGrpSpPr>
        <p:grpSpPr>
          <a:xfrm>
            <a:off x="3114675" y="3933888"/>
            <a:ext cx="3915410" cy="2076450"/>
            <a:chOff x="3114675" y="3933888"/>
            <a:chExt cx="3915410" cy="2076450"/>
          </a:xfrm>
        </p:grpSpPr>
        <p:sp>
          <p:nvSpPr>
            <p:cNvPr id="37" name="object 37" descr=""/>
            <p:cNvSpPr/>
            <p:nvPr/>
          </p:nvSpPr>
          <p:spPr>
            <a:xfrm>
              <a:off x="3133725" y="4781550"/>
              <a:ext cx="990600" cy="1209675"/>
            </a:xfrm>
            <a:custGeom>
              <a:avLst/>
              <a:gdLst/>
              <a:ahLst/>
              <a:cxnLst/>
              <a:rect l="l" t="t" r="r" b="b"/>
              <a:pathLst>
                <a:path w="990600" h="1209675">
                  <a:moveTo>
                    <a:pt x="0" y="165100"/>
                  </a:moveTo>
                  <a:lnTo>
                    <a:pt x="5897" y="121208"/>
                  </a:lnTo>
                  <a:lnTo>
                    <a:pt x="22540" y="81769"/>
                  </a:lnTo>
                  <a:lnTo>
                    <a:pt x="48355" y="48355"/>
                  </a:lnTo>
                  <a:lnTo>
                    <a:pt x="81769" y="22540"/>
                  </a:lnTo>
                  <a:lnTo>
                    <a:pt x="121208" y="5897"/>
                  </a:lnTo>
                  <a:lnTo>
                    <a:pt x="165100" y="0"/>
                  </a:lnTo>
                  <a:lnTo>
                    <a:pt x="825500" y="0"/>
                  </a:lnTo>
                  <a:lnTo>
                    <a:pt x="869391" y="5897"/>
                  </a:lnTo>
                  <a:lnTo>
                    <a:pt x="908830" y="22540"/>
                  </a:lnTo>
                  <a:lnTo>
                    <a:pt x="942244" y="48355"/>
                  </a:lnTo>
                  <a:lnTo>
                    <a:pt x="968059" y="81769"/>
                  </a:lnTo>
                  <a:lnTo>
                    <a:pt x="984702" y="121208"/>
                  </a:lnTo>
                  <a:lnTo>
                    <a:pt x="990600" y="165100"/>
                  </a:lnTo>
                  <a:lnTo>
                    <a:pt x="990600" y="1044575"/>
                  </a:lnTo>
                  <a:lnTo>
                    <a:pt x="984702" y="1088466"/>
                  </a:lnTo>
                  <a:lnTo>
                    <a:pt x="968059" y="1127905"/>
                  </a:lnTo>
                  <a:lnTo>
                    <a:pt x="942244" y="1161319"/>
                  </a:lnTo>
                  <a:lnTo>
                    <a:pt x="908830" y="1187134"/>
                  </a:lnTo>
                  <a:lnTo>
                    <a:pt x="869391" y="1203777"/>
                  </a:lnTo>
                  <a:lnTo>
                    <a:pt x="825500" y="1209675"/>
                  </a:lnTo>
                  <a:lnTo>
                    <a:pt x="165100" y="1209675"/>
                  </a:lnTo>
                  <a:lnTo>
                    <a:pt x="121208" y="1203777"/>
                  </a:lnTo>
                  <a:lnTo>
                    <a:pt x="81769" y="1187134"/>
                  </a:lnTo>
                  <a:lnTo>
                    <a:pt x="48355" y="1161319"/>
                  </a:lnTo>
                  <a:lnTo>
                    <a:pt x="22540" y="1127905"/>
                  </a:lnTo>
                  <a:lnTo>
                    <a:pt x="5897" y="1088466"/>
                  </a:lnTo>
                  <a:lnTo>
                    <a:pt x="0" y="1044575"/>
                  </a:lnTo>
                  <a:lnTo>
                    <a:pt x="0" y="165100"/>
                  </a:lnTo>
                  <a:close/>
                </a:path>
              </a:pathLst>
            </a:custGeom>
            <a:ln w="38100">
              <a:solidFill>
                <a:srgbClr val="EC1B23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 descr=""/>
            <p:cNvSpPr/>
            <p:nvPr/>
          </p:nvSpPr>
          <p:spPr>
            <a:xfrm>
              <a:off x="4395850" y="3938651"/>
              <a:ext cx="2628900" cy="600075"/>
            </a:xfrm>
            <a:custGeom>
              <a:avLst/>
              <a:gdLst/>
              <a:ahLst/>
              <a:cxnLst/>
              <a:rect l="l" t="t" r="r" b="b"/>
              <a:pathLst>
                <a:path w="2628900" h="600075">
                  <a:moveTo>
                    <a:pt x="0" y="600075"/>
                  </a:moveTo>
                  <a:lnTo>
                    <a:pt x="2628900" y="600075"/>
                  </a:lnTo>
                  <a:lnTo>
                    <a:pt x="2628900" y="0"/>
                  </a:lnTo>
                  <a:lnTo>
                    <a:pt x="0" y="0"/>
                  </a:lnTo>
                  <a:lnTo>
                    <a:pt x="0" y="60007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xfrm>
            <a:off x="350520" y="85661"/>
            <a:ext cx="4392930" cy="334645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-100"/>
              <a:t>Revving</a:t>
            </a:r>
            <a:r>
              <a:rPr dirty="0" spc="-170"/>
              <a:t> </a:t>
            </a:r>
            <a:r>
              <a:rPr dirty="0" spc="-45"/>
              <a:t>Up</a:t>
            </a:r>
            <a:r>
              <a:rPr dirty="0" spc="-155"/>
              <a:t> </a:t>
            </a:r>
            <a:r>
              <a:rPr dirty="0" spc="-135"/>
              <a:t>the</a:t>
            </a:r>
            <a:r>
              <a:rPr dirty="0" spc="-260"/>
              <a:t> </a:t>
            </a:r>
            <a:r>
              <a:rPr dirty="0" spc="-135"/>
              <a:t>Luxury</a:t>
            </a:r>
            <a:r>
              <a:rPr dirty="0" spc="-170"/>
              <a:t> </a:t>
            </a:r>
            <a:r>
              <a:rPr dirty="0" spc="-110"/>
              <a:t>Automotive</a:t>
            </a:r>
            <a:r>
              <a:rPr dirty="0" spc="-265"/>
              <a:t> </a:t>
            </a:r>
            <a:r>
              <a:rPr dirty="0" spc="-20"/>
              <a:t>Boom</a:t>
            </a:r>
          </a:p>
        </p:txBody>
      </p:sp>
      <p:sp>
        <p:nvSpPr>
          <p:cNvPr id="40" name="object 40" descr=""/>
          <p:cNvSpPr txBox="1"/>
          <p:nvPr/>
        </p:nvSpPr>
        <p:spPr>
          <a:xfrm>
            <a:off x="339725" y="390842"/>
            <a:ext cx="11509375" cy="254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496040" algn="l"/>
              </a:tabLst>
            </a:pPr>
            <a:r>
              <a:rPr dirty="0" u="heavy" sz="1500" spc="-335">
                <a:uFill>
                  <a:solidFill>
                    <a:srgbClr val="000000"/>
                  </a:solidFill>
                </a:uFill>
                <a:latin typeface="Segoe UI Emoji"/>
                <a:cs typeface="Segoe UI Emoji"/>
              </a:rPr>
              <a:t> </a:t>
            </a:r>
            <a:r>
              <a:rPr dirty="0" u="heavy" sz="1500" spc="-35">
                <a:uFill>
                  <a:solidFill>
                    <a:srgbClr val="000000"/>
                  </a:solidFill>
                </a:uFill>
                <a:latin typeface="Segoe UI Emoji"/>
                <a:cs typeface="Segoe UI Emoji"/>
              </a:rPr>
              <a:t>How</a:t>
            </a:r>
            <a:r>
              <a:rPr dirty="0" u="heavy" sz="1500" spc="-125">
                <a:uFill>
                  <a:solidFill>
                    <a:srgbClr val="000000"/>
                  </a:solidFill>
                </a:uFill>
                <a:latin typeface="Segoe UI Emoji"/>
                <a:cs typeface="Segoe UI Emoji"/>
              </a:rPr>
              <a:t> </a:t>
            </a:r>
            <a:r>
              <a:rPr dirty="0" u="heavy" sz="1500" spc="-10">
                <a:uFill>
                  <a:solidFill>
                    <a:srgbClr val="000000"/>
                  </a:solidFill>
                </a:uFill>
                <a:latin typeface="Segoe UI Emoji"/>
                <a:cs typeface="Segoe UI Emoji"/>
              </a:rPr>
              <a:t>the</a:t>
            </a:r>
            <a:r>
              <a:rPr dirty="0" u="heavy" sz="1500" spc="-135">
                <a:uFill>
                  <a:solidFill>
                    <a:srgbClr val="000000"/>
                  </a:solidFill>
                </a:uFill>
                <a:latin typeface="Segoe UI Emoji"/>
                <a:cs typeface="Segoe UI Emoji"/>
              </a:rPr>
              <a:t> </a:t>
            </a:r>
            <a:r>
              <a:rPr dirty="0" u="heavy" sz="1500">
                <a:uFill>
                  <a:solidFill>
                    <a:srgbClr val="000000"/>
                  </a:solidFill>
                </a:uFill>
                <a:latin typeface="Segoe UI Emoji"/>
                <a:cs typeface="Segoe UI Emoji"/>
              </a:rPr>
              <a:t>rise</a:t>
            </a:r>
            <a:r>
              <a:rPr dirty="0" u="heavy" sz="1500" spc="-45">
                <a:uFill>
                  <a:solidFill>
                    <a:srgbClr val="000000"/>
                  </a:solidFill>
                </a:uFill>
                <a:latin typeface="Segoe UI Emoji"/>
                <a:cs typeface="Segoe UI Emoji"/>
              </a:rPr>
              <a:t> </a:t>
            </a:r>
            <a:r>
              <a:rPr dirty="0" u="heavy" sz="1500" spc="-50">
                <a:uFill>
                  <a:solidFill>
                    <a:srgbClr val="000000"/>
                  </a:solidFill>
                </a:uFill>
                <a:latin typeface="Segoe UI Emoji"/>
                <a:cs typeface="Segoe UI Emoji"/>
              </a:rPr>
              <a:t>of</a:t>
            </a:r>
            <a:r>
              <a:rPr dirty="0" u="heavy" sz="1500" spc="-90">
                <a:uFill>
                  <a:solidFill>
                    <a:srgbClr val="000000"/>
                  </a:solidFill>
                </a:uFill>
                <a:latin typeface="Segoe UI Emoji"/>
                <a:cs typeface="Segoe UI Emoji"/>
              </a:rPr>
              <a:t> </a:t>
            </a:r>
            <a:r>
              <a:rPr dirty="0" u="heavy" sz="1500" spc="-30">
                <a:uFill>
                  <a:solidFill>
                    <a:srgbClr val="000000"/>
                  </a:solidFill>
                </a:uFill>
                <a:latin typeface="Segoe UI Emoji"/>
                <a:cs typeface="Segoe UI Emoji"/>
              </a:rPr>
              <a:t>HNWIs</a:t>
            </a:r>
            <a:r>
              <a:rPr dirty="0" u="heavy" sz="1500" spc="-65">
                <a:uFill>
                  <a:solidFill>
                    <a:srgbClr val="000000"/>
                  </a:solidFill>
                </a:uFill>
                <a:latin typeface="Segoe UI Emoji"/>
                <a:cs typeface="Segoe UI Emoji"/>
              </a:rPr>
              <a:t> </a:t>
            </a:r>
            <a:r>
              <a:rPr dirty="0" u="heavy" sz="1500">
                <a:uFill>
                  <a:solidFill>
                    <a:srgbClr val="000000"/>
                  </a:solidFill>
                </a:uFill>
                <a:latin typeface="Segoe UI Emoji"/>
                <a:cs typeface="Segoe UI Emoji"/>
              </a:rPr>
              <a:t>is</a:t>
            </a:r>
            <a:r>
              <a:rPr dirty="0" u="heavy" sz="1500" spc="-145">
                <a:uFill>
                  <a:solidFill>
                    <a:srgbClr val="000000"/>
                  </a:solidFill>
                </a:uFill>
                <a:latin typeface="Segoe UI Emoji"/>
                <a:cs typeface="Segoe UI Emoji"/>
              </a:rPr>
              <a:t> </a:t>
            </a:r>
            <a:r>
              <a:rPr dirty="0" u="heavy" sz="1500" spc="-30">
                <a:uFill>
                  <a:solidFill>
                    <a:srgbClr val="000000"/>
                  </a:solidFill>
                </a:uFill>
                <a:latin typeface="Segoe UI Emoji"/>
                <a:cs typeface="Segoe UI Emoji"/>
              </a:rPr>
              <a:t>shifting</a:t>
            </a:r>
            <a:r>
              <a:rPr dirty="0" u="heavy" sz="1500" spc="-65">
                <a:uFill>
                  <a:solidFill>
                    <a:srgbClr val="000000"/>
                  </a:solidFill>
                </a:uFill>
                <a:latin typeface="Segoe UI Emoji"/>
                <a:cs typeface="Segoe UI Emoji"/>
              </a:rPr>
              <a:t> </a:t>
            </a:r>
            <a:r>
              <a:rPr dirty="0" u="heavy" sz="1500" spc="-30">
                <a:uFill>
                  <a:solidFill>
                    <a:srgbClr val="000000"/>
                  </a:solidFill>
                </a:uFill>
                <a:latin typeface="Segoe UI Emoji"/>
                <a:cs typeface="Segoe UI Emoji"/>
              </a:rPr>
              <a:t>gears</a:t>
            </a:r>
            <a:r>
              <a:rPr dirty="0" u="heavy" sz="1500" spc="-65">
                <a:uFill>
                  <a:solidFill>
                    <a:srgbClr val="000000"/>
                  </a:solidFill>
                </a:uFill>
                <a:latin typeface="Segoe UI Emoji"/>
                <a:cs typeface="Segoe UI Emoji"/>
              </a:rPr>
              <a:t> </a:t>
            </a:r>
            <a:r>
              <a:rPr dirty="0" u="heavy" sz="1500" spc="-10">
                <a:uFill>
                  <a:solidFill>
                    <a:srgbClr val="000000"/>
                  </a:solidFill>
                </a:uFill>
                <a:latin typeface="Segoe UI Emoji"/>
                <a:cs typeface="Segoe UI Emoji"/>
              </a:rPr>
              <a:t>in</a:t>
            </a:r>
            <a:r>
              <a:rPr dirty="0" u="heavy" sz="1500" spc="-85">
                <a:uFill>
                  <a:solidFill>
                    <a:srgbClr val="000000"/>
                  </a:solidFill>
                </a:uFill>
                <a:latin typeface="Segoe UI Emoji"/>
                <a:cs typeface="Segoe UI Emoji"/>
              </a:rPr>
              <a:t> </a:t>
            </a:r>
            <a:r>
              <a:rPr dirty="0" u="heavy" sz="1500" spc="-65">
                <a:uFill>
                  <a:solidFill>
                    <a:srgbClr val="000000"/>
                  </a:solidFill>
                </a:uFill>
                <a:latin typeface="Segoe UI Emoji"/>
                <a:cs typeface="Segoe UI Emoji"/>
              </a:rPr>
              <a:t>key</a:t>
            </a:r>
            <a:r>
              <a:rPr dirty="0" u="heavy" sz="1500" spc="-90">
                <a:uFill>
                  <a:solidFill>
                    <a:srgbClr val="000000"/>
                  </a:solidFill>
                </a:uFill>
                <a:latin typeface="Segoe UI Emoji"/>
                <a:cs typeface="Segoe UI Emoji"/>
              </a:rPr>
              <a:t> </a:t>
            </a:r>
            <a:r>
              <a:rPr dirty="0" u="heavy" sz="1500" spc="-10">
                <a:uFill>
                  <a:solidFill>
                    <a:srgbClr val="000000"/>
                  </a:solidFill>
                </a:uFill>
                <a:latin typeface="Segoe UI Emoji"/>
                <a:cs typeface="Segoe UI Emoji"/>
              </a:rPr>
              <a:t>sectors</a:t>
            </a:r>
            <a:r>
              <a:rPr dirty="0" u="heavy" sz="1500">
                <a:uFill>
                  <a:solidFill>
                    <a:srgbClr val="000000"/>
                  </a:solidFill>
                </a:uFill>
                <a:latin typeface="Segoe UI Emoji"/>
                <a:cs typeface="Segoe UI Emoji"/>
              </a:rPr>
              <a:t>	</a:t>
            </a:r>
            <a:endParaRPr sz="1500">
              <a:latin typeface="Segoe UI Emoji"/>
              <a:cs typeface="Segoe UI Emoji"/>
            </a:endParaRPr>
          </a:p>
        </p:txBody>
      </p:sp>
      <p:grpSp>
        <p:nvGrpSpPr>
          <p:cNvPr id="41" name="object 41" descr=""/>
          <p:cNvGrpSpPr/>
          <p:nvPr/>
        </p:nvGrpSpPr>
        <p:grpSpPr>
          <a:xfrm>
            <a:off x="504825" y="1100137"/>
            <a:ext cx="3515360" cy="2482850"/>
            <a:chOff x="504825" y="1100137"/>
            <a:chExt cx="3515360" cy="2482850"/>
          </a:xfrm>
        </p:grpSpPr>
        <p:sp>
          <p:nvSpPr>
            <p:cNvPr id="42" name="object 42" descr=""/>
            <p:cNvSpPr/>
            <p:nvPr/>
          </p:nvSpPr>
          <p:spPr>
            <a:xfrm>
              <a:off x="661987" y="3519551"/>
              <a:ext cx="1981835" cy="59055"/>
            </a:xfrm>
            <a:custGeom>
              <a:avLst/>
              <a:gdLst/>
              <a:ahLst/>
              <a:cxnLst/>
              <a:rect l="l" t="t" r="r" b="b"/>
              <a:pathLst>
                <a:path w="1981835" h="59054">
                  <a:moveTo>
                    <a:pt x="0" y="0"/>
                  </a:moveTo>
                  <a:lnTo>
                    <a:pt x="0" y="58674"/>
                  </a:lnTo>
                </a:path>
                <a:path w="1981835" h="59054">
                  <a:moveTo>
                    <a:pt x="1981263" y="0"/>
                  </a:moveTo>
                  <a:lnTo>
                    <a:pt x="1981263" y="58674"/>
                  </a:lnTo>
                </a:path>
                <a:path w="1981835" h="59054">
                  <a:moveTo>
                    <a:pt x="657288" y="0"/>
                  </a:moveTo>
                  <a:lnTo>
                    <a:pt x="657288" y="58674"/>
                  </a:lnTo>
                </a:path>
                <a:path w="1981835" h="59054">
                  <a:moveTo>
                    <a:pt x="1324038" y="0"/>
                  </a:moveTo>
                  <a:lnTo>
                    <a:pt x="1324038" y="58674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 descr=""/>
            <p:cNvSpPr/>
            <p:nvPr/>
          </p:nvSpPr>
          <p:spPr>
            <a:xfrm>
              <a:off x="509587" y="1147826"/>
              <a:ext cx="3505835" cy="2362200"/>
            </a:xfrm>
            <a:custGeom>
              <a:avLst/>
              <a:gdLst/>
              <a:ahLst/>
              <a:cxnLst/>
              <a:rect l="l" t="t" r="r" b="b"/>
              <a:pathLst>
                <a:path w="3505835" h="2362200">
                  <a:moveTo>
                    <a:pt x="0" y="2362200"/>
                  </a:moveTo>
                  <a:lnTo>
                    <a:pt x="0" y="0"/>
                  </a:lnTo>
                </a:path>
                <a:path w="3505835" h="2362200">
                  <a:moveTo>
                    <a:pt x="0" y="2362200"/>
                  </a:moveTo>
                  <a:lnTo>
                    <a:pt x="3505263" y="236220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 descr=""/>
            <p:cNvSpPr/>
            <p:nvPr/>
          </p:nvSpPr>
          <p:spPr>
            <a:xfrm>
              <a:off x="952500" y="1809750"/>
              <a:ext cx="2619375" cy="504825"/>
            </a:xfrm>
            <a:custGeom>
              <a:avLst/>
              <a:gdLst/>
              <a:ahLst/>
              <a:cxnLst/>
              <a:rect l="l" t="t" r="r" b="b"/>
              <a:pathLst>
                <a:path w="2619375" h="504825">
                  <a:moveTo>
                    <a:pt x="0" y="504825"/>
                  </a:moveTo>
                  <a:lnTo>
                    <a:pt x="438150" y="476250"/>
                  </a:lnTo>
                </a:path>
                <a:path w="2619375" h="504825">
                  <a:moveTo>
                    <a:pt x="438150" y="476250"/>
                  </a:moveTo>
                  <a:lnTo>
                    <a:pt x="2619375" y="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5" name="object 4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00112" y="2262187"/>
              <a:ext cx="85725" cy="85725"/>
            </a:xfrm>
            <a:prstGeom prst="rect">
              <a:avLst/>
            </a:prstGeom>
          </p:spPr>
        </p:pic>
        <p:pic>
          <p:nvPicPr>
            <p:cNvPr id="46" name="object 4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38262" y="2233612"/>
              <a:ext cx="85725" cy="85725"/>
            </a:xfrm>
            <a:prstGeom prst="rect">
              <a:avLst/>
            </a:prstGeom>
          </p:spPr>
        </p:pic>
        <p:pic>
          <p:nvPicPr>
            <p:cNvPr id="47" name="object 47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29012" y="1766887"/>
              <a:ext cx="85725" cy="85725"/>
            </a:xfrm>
            <a:prstGeom prst="rect">
              <a:avLst/>
            </a:prstGeom>
          </p:spPr>
        </p:pic>
        <p:sp>
          <p:nvSpPr>
            <p:cNvPr id="48" name="object 48" descr=""/>
            <p:cNvSpPr/>
            <p:nvPr/>
          </p:nvSpPr>
          <p:spPr>
            <a:xfrm>
              <a:off x="952500" y="3162300"/>
              <a:ext cx="2619375" cy="85725"/>
            </a:xfrm>
            <a:custGeom>
              <a:avLst/>
              <a:gdLst/>
              <a:ahLst/>
              <a:cxnLst/>
              <a:rect l="l" t="t" r="r" b="b"/>
              <a:pathLst>
                <a:path w="2619375" h="85725">
                  <a:moveTo>
                    <a:pt x="0" y="85725"/>
                  </a:moveTo>
                  <a:lnTo>
                    <a:pt x="438150" y="76200"/>
                  </a:lnTo>
                </a:path>
                <a:path w="2619375" h="85725">
                  <a:moveTo>
                    <a:pt x="438150" y="76200"/>
                  </a:moveTo>
                  <a:lnTo>
                    <a:pt x="2619375" y="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9" name="object 49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00112" y="3205162"/>
              <a:ext cx="85725" cy="85725"/>
            </a:xfrm>
            <a:prstGeom prst="rect">
              <a:avLst/>
            </a:prstGeom>
          </p:spPr>
        </p:pic>
        <p:pic>
          <p:nvPicPr>
            <p:cNvPr id="50" name="object 50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38262" y="3195637"/>
              <a:ext cx="85725" cy="85725"/>
            </a:xfrm>
            <a:prstGeom prst="rect">
              <a:avLst/>
            </a:prstGeom>
          </p:spPr>
        </p:pic>
        <p:pic>
          <p:nvPicPr>
            <p:cNvPr id="51" name="object 51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29012" y="3119437"/>
              <a:ext cx="85725" cy="85725"/>
            </a:xfrm>
            <a:prstGeom prst="rect">
              <a:avLst/>
            </a:prstGeom>
          </p:spPr>
        </p:pic>
        <p:sp>
          <p:nvSpPr>
            <p:cNvPr id="52" name="object 52" descr=""/>
            <p:cNvSpPr/>
            <p:nvPr/>
          </p:nvSpPr>
          <p:spPr>
            <a:xfrm>
              <a:off x="952500" y="1628775"/>
              <a:ext cx="438150" cy="133350"/>
            </a:xfrm>
            <a:custGeom>
              <a:avLst/>
              <a:gdLst/>
              <a:ahLst/>
              <a:cxnLst/>
              <a:rect l="l" t="t" r="r" b="b"/>
              <a:pathLst>
                <a:path w="438150" h="133350">
                  <a:moveTo>
                    <a:pt x="0" y="133350"/>
                  </a:moveTo>
                  <a:lnTo>
                    <a:pt x="438150" y="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 descr=""/>
            <p:cNvSpPr/>
            <p:nvPr/>
          </p:nvSpPr>
          <p:spPr>
            <a:xfrm>
              <a:off x="1390650" y="1143000"/>
              <a:ext cx="2181225" cy="485775"/>
            </a:xfrm>
            <a:custGeom>
              <a:avLst/>
              <a:gdLst/>
              <a:ahLst/>
              <a:cxnLst/>
              <a:rect l="l" t="t" r="r" b="b"/>
              <a:pathLst>
                <a:path w="2181225" h="485775">
                  <a:moveTo>
                    <a:pt x="0" y="485775"/>
                  </a:moveTo>
                  <a:lnTo>
                    <a:pt x="2181225" y="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4" name="object 5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00112" y="1709737"/>
              <a:ext cx="85725" cy="85725"/>
            </a:xfrm>
            <a:prstGeom prst="rect">
              <a:avLst/>
            </a:prstGeom>
          </p:spPr>
        </p:pic>
        <p:pic>
          <p:nvPicPr>
            <p:cNvPr id="55" name="object 5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38262" y="1585912"/>
              <a:ext cx="85725" cy="85725"/>
            </a:xfrm>
            <a:prstGeom prst="rect">
              <a:avLst/>
            </a:prstGeom>
          </p:spPr>
        </p:pic>
        <p:pic>
          <p:nvPicPr>
            <p:cNvPr id="56" name="object 5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29012" y="1100137"/>
              <a:ext cx="85725" cy="85725"/>
            </a:xfrm>
            <a:prstGeom prst="rect">
              <a:avLst/>
            </a:prstGeom>
          </p:spPr>
        </p:pic>
        <p:sp>
          <p:nvSpPr>
            <p:cNvPr id="57" name="object 57" descr=""/>
            <p:cNvSpPr/>
            <p:nvPr/>
          </p:nvSpPr>
          <p:spPr>
            <a:xfrm>
              <a:off x="952500" y="2105025"/>
              <a:ext cx="2619375" cy="276225"/>
            </a:xfrm>
            <a:custGeom>
              <a:avLst/>
              <a:gdLst/>
              <a:ahLst/>
              <a:cxnLst/>
              <a:rect l="l" t="t" r="r" b="b"/>
              <a:pathLst>
                <a:path w="2619375" h="276225">
                  <a:moveTo>
                    <a:pt x="0" y="276225"/>
                  </a:moveTo>
                  <a:lnTo>
                    <a:pt x="438150" y="257175"/>
                  </a:lnTo>
                </a:path>
                <a:path w="2619375" h="276225">
                  <a:moveTo>
                    <a:pt x="438150" y="257175"/>
                  </a:moveTo>
                  <a:lnTo>
                    <a:pt x="2619375" y="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8" name="object 58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00112" y="2328862"/>
              <a:ext cx="85725" cy="85725"/>
            </a:xfrm>
            <a:prstGeom prst="rect">
              <a:avLst/>
            </a:prstGeom>
          </p:spPr>
        </p:pic>
        <p:pic>
          <p:nvPicPr>
            <p:cNvPr id="59" name="object 59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38262" y="2309812"/>
              <a:ext cx="85725" cy="85725"/>
            </a:xfrm>
            <a:prstGeom prst="rect">
              <a:avLst/>
            </a:prstGeom>
          </p:spPr>
        </p:pic>
        <p:pic>
          <p:nvPicPr>
            <p:cNvPr id="60" name="object 60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29012" y="2052637"/>
              <a:ext cx="85725" cy="85725"/>
            </a:xfrm>
            <a:prstGeom prst="rect">
              <a:avLst/>
            </a:prstGeom>
          </p:spPr>
        </p:pic>
        <p:sp>
          <p:nvSpPr>
            <p:cNvPr id="61" name="object 61" descr=""/>
            <p:cNvSpPr/>
            <p:nvPr/>
          </p:nvSpPr>
          <p:spPr>
            <a:xfrm>
              <a:off x="1771650" y="1147825"/>
              <a:ext cx="914400" cy="2105025"/>
            </a:xfrm>
            <a:custGeom>
              <a:avLst/>
              <a:gdLst/>
              <a:ahLst/>
              <a:cxnLst/>
              <a:rect l="l" t="t" r="r" b="b"/>
              <a:pathLst>
                <a:path w="914400" h="2105025">
                  <a:moveTo>
                    <a:pt x="85725" y="752475"/>
                  </a:moveTo>
                  <a:lnTo>
                    <a:pt x="78549" y="738124"/>
                  </a:lnTo>
                  <a:lnTo>
                    <a:pt x="42926" y="666750"/>
                  </a:lnTo>
                  <a:lnTo>
                    <a:pt x="0" y="752475"/>
                  </a:lnTo>
                  <a:lnTo>
                    <a:pt x="28575" y="752475"/>
                  </a:lnTo>
                  <a:lnTo>
                    <a:pt x="28575" y="1144524"/>
                  </a:lnTo>
                  <a:lnTo>
                    <a:pt x="57150" y="1144524"/>
                  </a:lnTo>
                  <a:lnTo>
                    <a:pt x="57150" y="752475"/>
                  </a:lnTo>
                  <a:lnTo>
                    <a:pt x="85725" y="752475"/>
                  </a:lnTo>
                  <a:close/>
                </a:path>
                <a:path w="914400" h="2105025">
                  <a:moveTo>
                    <a:pt x="914400" y="2105025"/>
                  </a:moveTo>
                  <a:lnTo>
                    <a:pt x="871601" y="2019300"/>
                  </a:lnTo>
                  <a:lnTo>
                    <a:pt x="828675" y="2104898"/>
                  </a:lnTo>
                  <a:lnTo>
                    <a:pt x="914400" y="2105025"/>
                  </a:lnTo>
                  <a:close/>
                </a:path>
                <a:path w="914400" h="2105025">
                  <a:moveTo>
                    <a:pt x="914400" y="1038225"/>
                  </a:moveTo>
                  <a:lnTo>
                    <a:pt x="907224" y="1023874"/>
                  </a:lnTo>
                  <a:lnTo>
                    <a:pt x="871601" y="952500"/>
                  </a:lnTo>
                  <a:lnTo>
                    <a:pt x="828675" y="1038225"/>
                  </a:lnTo>
                  <a:lnTo>
                    <a:pt x="857250" y="1038225"/>
                  </a:lnTo>
                  <a:lnTo>
                    <a:pt x="857250" y="1217549"/>
                  </a:lnTo>
                  <a:lnTo>
                    <a:pt x="885825" y="1217549"/>
                  </a:lnTo>
                  <a:lnTo>
                    <a:pt x="885825" y="1038225"/>
                  </a:lnTo>
                  <a:lnTo>
                    <a:pt x="914400" y="1038225"/>
                  </a:lnTo>
                  <a:close/>
                </a:path>
                <a:path w="914400" h="2105025">
                  <a:moveTo>
                    <a:pt x="914400" y="85725"/>
                  </a:moveTo>
                  <a:lnTo>
                    <a:pt x="907224" y="71374"/>
                  </a:lnTo>
                  <a:lnTo>
                    <a:pt x="871601" y="0"/>
                  </a:lnTo>
                  <a:lnTo>
                    <a:pt x="828675" y="85725"/>
                  </a:lnTo>
                  <a:lnTo>
                    <a:pt x="857250" y="85725"/>
                  </a:lnTo>
                  <a:lnTo>
                    <a:pt x="857250" y="490474"/>
                  </a:lnTo>
                  <a:lnTo>
                    <a:pt x="885825" y="490474"/>
                  </a:lnTo>
                  <a:lnTo>
                    <a:pt x="885825" y="85725"/>
                  </a:lnTo>
                  <a:lnTo>
                    <a:pt x="914400" y="85725"/>
                  </a:lnTo>
                  <a:close/>
                </a:path>
              </a:pathLst>
            </a:custGeom>
            <a:solidFill>
              <a:srgbClr val="959595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2" name="object 62" descr=""/>
          <p:cNvSpPr txBox="1"/>
          <p:nvPr/>
        </p:nvSpPr>
        <p:spPr>
          <a:xfrm>
            <a:off x="3672459" y="3061334"/>
            <a:ext cx="356235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 spc="-10" b="1" i="1">
                <a:latin typeface="Trebuchet MS"/>
                <a:cs typeface="Trebuchet MS"/>
              </a:rPr>
              <a:t>Other</a:t>
            </a:r>
            <a:endParaRPr sz="950">
              <a:latin typeface="Trebuchet MS"/>
              <a:cs typeface="Trebuchet MS"/>
            </a:endParaRPr>
          </a:p>
        </p:txBody>
      </p:sp>
      <p:sp>
        <p:nvSpPr>
          <p:cNvPr id="63" name="object 63" descr=""/>
          <p:cNvSpPr txBox="1"/>
          <p:nvPr/>
        </p:nvSpPr>
        <p:spPr>
          <a:xfrm>
            <a:off x="3640709" y="2006346"/>
            <a:ext cx="439420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 spc="-10" b="1" i="1">
                <a:latin typeface="Trebuchet MS"/>
                <a:cs typeface="Trebuchet MS"/>
              </a:rPr>
              <a:t>Europe</a:t>
            </a:r>
            <a:endParaRPr sz="950">
              <a:latin typeface="Trebuchet MS"/>
              <a:cs typeface="Trebuchet MS"/>
            </a:endParaRPr>
          </a:p>
        </p:txBody>
      </p:sp>
      <p:sp>
        <p:nvSpPr>
          <p:cNvPr id="64" name="object 64" descr=""/>
          <p:cNvSpPr txBox="1"/>
          <p:nvPr/>
        </p:nvSpPr>
        <p:spPr>
          <a:xfrm>
            <a:off x="3281426" y="1224915"/>
            <a:ext cx="864869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 b="1" i="1">
                <a:latin typeface="Trebuchet MS"/>
                <a:cs typeface="Trebuchet MS"/>
              </a:rPr>
              <a:t>North</a:t>
            </a:r>
            <a:r>
              <a:rPr dirty="0" sz="950" spc="-90" b="1" i="1">
                <a:latin typeface="Trebuchet MS"/>
                <a:cs typeface="Trebuchet MS"/>
              </a:rPr>
              <a:t> </a:t>
            </a:r>
            <a:r>
              <a:rPr dirty="0" sz="950" spc="-10" b="1" i="1">
                <a:latin typeface="Trebuchet MS"/>
                <a:cs typeface="Trebuchet MS"/>
              </a:rPr>
              <a:t>America</a:t>
            </a:r>
            <a:endParaRPr sz="950">
              <a:latin typeface="Trebuchet MS"/>
              <a:cs typeface="Trebuchet MS"/>
            </a:endParaRPr>
          </a:p>
        </p:txBody>
      </p:sp>
      <p:sp>
        <p:nvSpPr>
          <p:cNvPr id="65" name="object 65" descr=""/>
          <p:cNvSpPr txBox="1"/>
          <p:nvPr/>
        </p:nvSpPr>
        <p:spPr>
          <a:xfrm>
            <a:off x="3683000" y="1711642"/>
            <a:ext cx="275590" cy="1746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 spc="-20" b="1" i="1">
                <a:latin typeface="Trebuchet MS"/>
                <a:cs typeface="Trebuchet MS"/>
              </a:rPr>
              <a:t>Asia</a:t>
            </a:r>
            <a:endParaRPr sz="950">
              <a:latin typeface="Trebuchet MS"/>
              <a:cs typeface="Trebuchet MS"/>
            </a:endParaRPr>
          </a:p>
        </p:txBody>
      </p:sp>
      <p:grpSp>
        <p:nvGrpSpPr>
          <p:cNvPr id="66" name="object 66" descr=""/>
          <p:cNvGrpSpPr/>
          <p:nvPr/>
        </p:nvGrpSpPr>
        <p:grpSpPr>
          <a:xfrm>
            <a:off x="1552638" y="1581213"/>
            <a:ext cx="514350" cy="247650"/>
            <a:chOff x="1552638" y="1581213"/>
            <a:chExt cx="514350" cy="247650"/>
          </a:xfrm>
        </p:grpSpPr>
        <p:sp>
          <p:nvSpPr>
            <p:cNvPr id="67" name="object 67" descr=""/>
            <p:cNvSpPr/>
            <p:nvPr/>
          </p:nvSpPr>
          <p:spPr>
            <a:xfrm>
              <a:off x="1557400" y="1585975"/>
              <a:ext cx="504825" cy="238125"/>
            </a:xfrm>
            <a:custGeom>
              <a:avLst/>
              <a:gdLst/>
              <a:ahLst/>
              <a:cxnLst/>
              <a:rect l="l" t="t" r="r" b="b"/>
              <a:pathLst>
                <a:path w="504825" h="238125">
                  <a:moveTo>
                    <a:pt x="252349" y="0"/>
                  </a:moveTo>
                  <a:lnTo>
                    <a:pt x="185237" y="4246"/>
                  </a:lnTo>
                  <a:lnTo>
                    <a:pt x="124949" y="16232"/>
                  </a:lnTo>
                  <a:lnTo>
                    <a:pt x="73882" y="34829"/>
                  </a:lnTo>
                  <a:lnTo>
                    <a:pt x="34435" y="58909"/>
                  </a:lnTo>
                  <a:lnTo>
                    <a:pt x="9008" y="87341"/>
                  </a:lnTo>
                  <a:lnTo>
                    <a:pt x="0" y="118999"/>
                  </a:lnTo>
                  <a:lnTo>
                    <a:pt x="9008" y="150665"/>
                  </a:lnTo>
                  <a:lnTo>
                    <a:pt x="34435" y="179121"/>
                  </a:lnTo>
                  <a:lnTo>
                    <a:pt x="73882" y="203231"/>
                  </a:lnTo>
                  <a:lnTo>
                    <a:pt x="124949" y="221859"/>
                  </a:lnTo>
                  <a:lnTo>
                    <a:pt x="185237" y="233869"/>
                  </a:lnTo>
                  <a:lnTo>
                    <a:pt x="252349" y="238125"/>
                  </a:lnTo>
                  <a:lnTo>
                    <a:pt x="310241" y="234978"/>
                  </a:lnTo>
                  <a:lnTo>
                    <a:pt x="363384" y="226015"/>
                  </a:lnTo>
                  <a:lnTo>
                    <a:pt x="410262" y="211952"/>
                  </a:lnTo>
                  <a:lnTo>
                    <a:pt x="449361" y="193503"/>
                  </a:lnTo>
                  <a:lnTo>
                    <a:pt x="498157" y="146311"/>
                  </a:lnTo>
                  <a:lnTo>
                    <a:pt x="504825" y="118999"/>
                  </a:lnTo>
                  <a:lnTo>
                    <a:pt x="495806" y="87341"/>
                  </a:lnTo>
                  <a:lnTo>
                    <a:pt x="470356" y="58909"/>
                  </a:lnTo>
                  <a:lnTo>
                    <a:pt x="430879" y="34829"/>
                  </a:lnTo>
                  <a:lnTo>
                    <a:pt x="379781" y="16232"/>
                  </a:lnTo>
                  <a:lnTo>
                    <a:pt x="319469" y="4246"/>
                  </a:lnTo>
                  <a:lnTo>
                    <a:pt x="25234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8" name="object 68" descr=""/>
            <p:cNvSpPr/>
            <p:nvPr/>
          </p:nvSpPr>
          <p:spPr>
            <a:xfrm>
              <a:off x="1557400" y="1585975"/>
              <a:ext cx="504825" cy="238125"/>
            </a:xfrm>
            <a:custGeom>
              <a:avLst/>
              <a:gdLst/>
              <a:ahLst/>
              <a:cxnLst/>
              <a:rect l="l" t="t" r="r" b="b"/>
              <a:pathLst>
                <a:path w="504825" h="238125">
                  <a:moveTo>
                    <a:pt x="0" y="118999"/>
                  </a:moveTo>
                  <a:lnTo>
                    <a:pt x="34435" y="58909"/>
                  </a:lnTo>
                  <a:lnTo>
                    <a:pt x="73882" y="34829"/>
                  </a:lnTo>
                  <a:lnTo>
                    <a:pt x="124949" y="16232"/>
                  </a:lnTo>
                  <a:lnTo>
                    <a:pt x="185237" y="4246"/>
                  </a:lnTo>
                  <a:lnTo>
                    <a:pt x="252349" y="0"/>
                  </a:lnTo>
                  <a:lnTo>
                    <a:pt x="319469" y="4246"/>
                  </a:lnTo>
                  <a:lnTo>
                    <a:pt x="379781" y="16232"/>
                  </a:lnTo>
                  <a:lnTo>
                    <a:pt x="430879" y="34829"/>
                  </a:lnTo>
                  <a:lnTo>
                    <a:pt x="470356" y="58909"/>
                  </a:lnTo>
                  <a:lnTo>
                    <a:pt x="495806" y="87341"/>
                  </a:lnTo>
                  <a:lnTo>
                    <a:pt x="504825" y="118999"/>
                  </a:lnTo>
                  <a:lnTo>
                    <a:pt x="498157" y="146311"/>
                  </a:lnTo>
                  <a:lnTo>
                    <a:pt x="449361" y="193503"/>
                  </a:lnTo>
                  <a:lnTo>
                    <a:pt x="410262" y="211952"/>
                  </a:lnTo>
                  <a:lnTo>
                    <a:pt x="363384" y="226015"/>
                  </a:lnTo>
                  <a:lnTo>
                    <a:pt x="310241" y="234978"/>
                  </a:lnTo>
                  <a:lnTo>
                    <a:pt x="252349" y="238125"/>
                  </a:lnTo>
                  <a:lnTo>
                    <a:pt x="185237" y="233869"/>
                  </a:lnTo>
                  <a:lnTo>
                    <a:pt x="124949" y="221859"/>
                  </a:lnTo>
                  <a:lnTo>
                    <a:pt x="73882" y="203231"/>
                  </a:lnTo>
                  <a:lnTo>
                    <a:pt x="34435" y="179121"/>
                  </a:lnTo>
                  <a:lnTo>
                    <a:pt x="9008" y="150665"/>
                  </a:lnTo>
                  <a:lnTo>
                    <a:pt x="0" y="118999"/>
                  </a:lnTo>
                  <a:close/>
                </a:path>
              </a:pathLst>
            </a:custGeom>
            <a:ln w="9525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9" name="object 69" descr=""/>
          <p:cNvSpPr txBox="1"/>
          <p:nvPr/>
        </p:nvSpPr>
        <p:spPr>
          <a:xfrm>
            <a:off x="1590294" y="1574800"/>
            <a:ext cx="427990" cy="21971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250" spc="-235" b="1">
                <a:latin typeface="Tahoma"/>
                <a:cs typeface="Tahoma"/>
              </a:rPr>
              <a:t>+38%</a:t>
            </a:r>
            <a:endParaRPr sz="1250">
              <a:latin typeface="Tahoma"/>
              <a:cs typeface="Tahoma"/>
            </a:endParaRPr>
          </a:p>
        </p:txBody>
      </p:sp>
      <p:grpSp>
        <p:nvGrpSpPr>
          <p:cNvPr id="70" name="object 70" descr=""/>
          <p:cNvGrpSpPr/>
          <p:nvPr/>
        </p:nvGrpSpPr>
        <p:grpSpPr>
          <a:xfrm>
            <a:off x="1933638" y="1247838"/>
            <a:ext cx="628650" cy="285750"/>
            <a:chOff x="1933638" y="1247838"/>
            <a:chExt cx="628650" cy="285750"/>
          </a:xfrm>
        </p:grpSpPr>
        <p:sp>
          <p:nvSpPr>
            <p:cNvPr id="71" name="object 71" descr=""/>
            <p:cNvSpPr/>
            <p:nvPr/>
          </p:nvSpPr>
          <p:spPr>
            <a:xfrm>
              <a:off x="1938401" y="1252600"/>
              <a:ext cx="619125" cy="276225"/>
            </a:xfrm>
            <a:custGeom>
              <a:avLst/>
              <a:gdLst/>
              <a:ahLst/>
              <a:cxnLst/>
              <a:rect l="l" t="t" r="r" b="b"/>
              <a:pathLst>
                <a:path w="619125" h="276225">
                  <a:moveTo>
                    <a:pt x="309499" y="0"/>
                  </a:moveTo>
                  <a:lnTo>
                    <a:pt x="247121" y="2801"/>
                  </a:lnTo>
                  <a:lnTo>
                    <a:pt x="189023" y="10836"/>
                  </a:lnTo>
                  <a:lnTo>
                    <a:pt x="136450" y="23554"/>
                  </a:lnTo>
                  <a:lnTo>
                    <a:pt x="90646" y="40401"/>
                  </a:lnTo>
                  <a:lnTo>
                    <a:pt x="52854" y="60827"/>
                  </a:lnTo>
                  <a:lnTo>
                    <a:pt x="6287" y="110203"/>
                  </a:lnTo>
                  <a:lnTo>
                    <a:pt x="0" y="138049"/>
                  </a:lnTo>
                  <a:lnTo>
                    <a:pt x="6287" y="165900"/>
                  </a:lnTo>
                  <a:lnTo>
                    <a:pt x="52854" y="215310"/>
                  </a:lnTo>
                  <a:lnTo>
                    <a:pt x="90646" y="235759"/>
                  </a:lnTo>
                  <a:lnTo>
                    <a:pt x="136450" y="252630"/>
                  </a:lnTo>
                  <a:lnTo>
                    <a:pt x="189023" y="265368"/>
                  </a:lnTo>
                  <a:lnTo>
                    <a:pt x="247121" y="273418"/>
                  </a:lnTo>
                  <a:lnTo>
                    <a:pt x="309499" y="276225"/>
                  </a:lnTo>
                  <a:lnTo>
                    <a:pt x="371882" y="273418"/>
                  </a:lnTo>
                  <a:lnTo>
                    <a:pt x="429994" y="265368"/>
                  </a:lnTo>
                  <a:lnTo>
                    <a:pt x="482587" y="252630"/>
                  </a:lnTo>
                  <a:lnTo>
                    <a:pt x="528415" y="235759"/>
                  </a:lnTo>
                  <a:lnTo>
                    <a:pt x="566229" y="215310"/>
                  </a:lnTo>
                  <a:lnTo>
                    <a:pt x="612832" y="165900"/>
                  </a:lnTo>
                  <a:lnTo>
                    <a:pt x="619125" y="138049"/>
                  </a:lnTo>
                  <a:lnTo>
                    <a:pt x="612832" y="110203"/>
                  </a:lnTo>
                  <a:lnTo>
                    <a:pt x="566229" y="60827"/>
                  </a:lnTo>
                  <a:lnTo>
                    <a:pt x="528415" y="40401"/>
                  </a:lnTo>
                  <a:lnTo>
                    <a:pt x="482587" y="23554"/>
                  </a:lnTo>
                  <a:lnTo>
                    <a:pt x="429994" y="10836"/>
                  </a:lnTo>
                  <a:lnTo>
                    <a:pt x="371882" y="2801"/>
                  </a:lnTo>
                  <a:lnTo>
                    <a:pt x="30949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2" name="object 72" descr=""/>
            <p:cNvSpPr/>
            <p:nvPr/>
          </p:nvSpPr>
          <p:spPr>
            <a:xfrm>
              <a:off x="1938401" y="1252600"/>
              <a:ext cx="619125" cy="276225"/>
            </a:xfrm>
            <a:custGeom>
              <a:avLst/>
              <a:gdLst/>
              <a:ahLst/>
              <a:cxnLst/>
              <a:rect l="l" t="t" r="r" b="b"/>
              <a:pathLst>
                <a:path w="619125" h="276225">
                  <a:moveTo>
                    <a:pt x="0" y="138049"/>
                  </a:moveTo>
                  <a:lnTo>
                    <a:pt x="24320" y="84278"/>
                  </a:lnTo>
                  <a:lnTo>
                    <a:pt x="90646" y="40401"/>
                  </a:lnTo>
                  <a:lnTo>
                    <a:pt x="136450" y="23554"/>
                  </a:lnTo>
                  <a:lnTo>
                    <a:pt x="189023" y="10836"/>
                  </a:lnTo>
                  <a:lnTo>
                    <a:pt x="247121" y="2801"/>
                  </a:lnTo>
                  <a:lnTo>
                    <a:pt x="309499" y="0"/>
                  </a:lnTo>
                  <a:lnTo>
                    <a:pt x="371882" y="2801"/>
                  </a:lnTo>
                  <a:lnTo>
                    <a:pt x="429994" y="10836"/>
                  </a:lnTo>
                  <a:lnTo>
                    <a:pt x="482587" y="23554"/>
                  </a:lnTo>
                  <a:lnTo>
                    <a:pt x="528415" y="40401"/>
                  </a:lnTo>
                  <a:lnTo>
                    <a:pt x="566229" y="60827"/>
                  </a:lnTo>
                  <a:lnTo>
                    <a:pt x="612832" y="110203"/>
                  </a:lnTo>
                  <a:lnTo>
                    <a:pt x="619125" y="138049"/>
                  </a:lnTo>
                  <a:lnTo>
                    <a:pt x="612832" y="165900"/>
                  </a:lnTo>
                  <a:lnTo>
                    <a:pt x="566229" y="215310"/>
                  </a:lnTo>
                  <a:lnTo>
                    <a:pt x="528415" y="235759"/>
                  </a:lnTo>
                  <a:lnTo>
                    <a:pt x="482587" y="252630"/>
                  </a:lnTo>
                  <a:lnTo>
                    <a:pt x="429994" y="265368"/>
                  </a:lnTo>
                  <a:lnTo>
                    <a:pt x="371882" y="273418"/>
                  </a:lnTo>
                  <a:lnTo>
                    <a:pt x="309499" y="276225"/>
                  </a:lnTo>
                  <a:lnTo>
                    <a:pt x="247121" y="273418"/>
                  </a:lnTo>
                  <a:lnTo>
                    <a:pt x="189023" y="265368"/>
                  </a:lnTo>
                  <a:lnTo>
                    <a:pt x="136450" y="252630"/>
                  </a:lnTo>
                  <a:lnTo>
                    <a:pt x="90646" y="235759"/>
                  </a:lnTo>
                  <a:lnTo>
                    <a:pt x="52854" y="215310"/>
                  </a:lnTo>
                  <a:lnTo>
                    <a:pt x="6287" y="165900"/>
                  </a:lnTo>
                  <a:lnTo>
                    <a:pt x="0" y="138049"/>
                  </a:lnTo>
                  <a:close/>
                </a:path>
              </a:pathLst>
            </a:custGeom>
            <a:ln w="9525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3" name="object 73" descr=""/>
          <p:cNvSpPr txBox="1"/>
          <p:nvPr/>
        </p:nvSpPr>
        <p:spPr>
          <a:xfrm>
            <a:off x="2029460" y="1258570"/>
            <a:ext cx="429895" cy="21971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250" spc="-229" b="1">
                <a:latin typeface="Tahoma"/>
                <a:cs typeface="Tahoma"/>
              </a:rPr>
              <a:t>+26%</a:t>
            </a:r>
            <a:endParaRPr sz="1250">
              <a:latin typeface="Tahoma"/>
              <a:cs typeface="Tahoma"/>
            </a:endParaRPr>
          </a:p>
        </p:txBody>
      </p:sp>
      <p:grpSp>
        <p:nvGrpSpPr>
          <p:cNvPr id="74" name="object 74" descr=""/>
          <p:cNvGrpSpPr/>
          <p:nvPr/>
        </p:nvGrpSpPr>
        <p:grpSpPr>
          <a:xfrm>
            <a:off x="2352738" y="1828863"/>
            <a:ext cx="619125" cy="285750"/>
            <a:chOff x="2352738" y="1828863"/>
            <a:chExt cx="619125" cy="285750"/>
          </a:xfrm>
        </p:grpSpPr>
        <p:sp>
          <p:nvSpPr>
            <p:cNvPr id="75" name="object 75" descr=""/>
            <p:cNvSpPr/>
            <p:nvPr/>
          </p:nvSpPr>
          <p:spPr>
            <a:xfrm>
              <a:off x="2357501" y="1833626"/>
              <a:ext cx="609600" cy="276225"/>
            </a:xfrm>
            <a:custGeom>
              <a:avLst/>
              <a:gdLst/>
              <a:ahLst/>
              <a:cxnLst/>
              <a:rect l="l" t="t" r="r" b="b"/>
              <a:pathLst>
                <a:path w="609600" h="276225">
                  <a:moveTo>
                    <a:pt x="304800" y="0"/>
                  </a:moveTo>
                  <a:lnTo>
                    <a:pt x="243353" y="2801"/>
                  </a:lnTo>
                  <a:lnTo>
                    <a:pt x="186130" y="10836"/>
                  </a:lnTo>
                  <a:lnTo>
                    <a:pt x="134354" y="23554"/>
                  </a:lnTo>
                  <a:lnTo>
                    <a:pt x="89249" y="40401"/>
                  </a:lnTo>
                  <a:lnTo>
                    <a:pt x="52037" y="60827"/>
                  </a:lnTo>
                  <a:lnTo>
                    <a:pt x="6189" y="110203"/>
                  </a:lnTo>
                  <a:lnTo>
                    <a:pt x="0" y="138049"/>
                  </a:lnTo>
                  <a:lnTo>
                    <a:pt x="6189" y="165900"/>
                  </a:lnTo>
                  <a:lnTo>
                    <a:pt x="52037" y="215310"/>
                  </a:lnTo>
                  <a:lnTo>
                    <a:pt x="89249" y="235759"/>
                  </a:lnTo>
                  <a:lnTo>
                    <a:pt x="134354" y="252630"/>
                  </a:lnTo>
                  <a:lnTo>
                    <a:pt x="186130" y="265368"/>
                  </a:lnTo>
                  <a:lnTo>
                    <a:pt x="243353" y="273418"/>
                  </a:lnTo>
                  <a:lnTo>
                    <a:pt x="304800" y="276225"/>
                  </a:lnTo>
                  <a:lnTo>
                    <a:pt x="366210" y="273418"/>
                  </a:lnTo>
                  <a:lnTo>
                    <a:pt x="423416" y="265368"/>
                  </a:lnTo>
                  <a:lnTo>
                    <a:pt x="475189" y="252630"/>
                  </a:lnTo>
                  <a:lnTo>
                    <a:pt x="520303" y="235759"/>
                  </a:lnTo>
                  <a:lnTo>
                    <a:pt x="557528" y="215310"/>
                  </a:lnTo>
                  <a:lnTo>
                    <a:pt x="603405" y="165900"/>
                  </a:lnTo>
                  <a:lnTo>
                    <a:pt x="609600" y="138049"/>
                  </a:lnTo>
                  <a:lnTo>
                    <a:pt x="603405" y="110203"/>
                  </a:lnTo>
                  <a:lnTo>
                    <a:pt x="557528" y="60827"/>
                  </a:lnTo>
                  <a:lnTo>
                    <a:pt x="520303" y="40401"/>
                  </a:lnTo>
                  <a:lnTo>
                    <a:pt x="475189" y="23554"/>
                  </a:lnTo>
                  <a:lnTo>
                    <a:pt x="423416" y="10836"/>
                  </a:lnTo>
                  <a:lnTo>
                    <a:pt x="366210" y="2801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6" name="object 76" descr=""/>
            <p:cNvSpPr/>
            <p:nvPr/>
          </p:nvSpPr>
          <p:spPr>
            <a:xfrm>
              <a:off x="2357501" y="1833626"/>
              <a:ext cx="609600" cy="276225"/>
            </a:xfrm>
            <a:custGeom>
              <a:avLst/>
              <a:gdLst/>
              <a:ahLst/>
              <a:cxnLst/>
              <a:rect l="l" t="t" r="r" b="b"/>
              <a:pathLst>
                <a:path w="609600" h="276225">
                  <a:moveTo>
                    <a:pt x="0" y="138049"/>
                  </a:moveTo>
                  <a:lnTo>
                    <a:pt x="23943" y="84278"/>
                  </a:lnTo>
                  <a:lnTo>
                    <a:pt x="89249" y="40401"/>
                  </a:lnTo>
                  <a:lnTo>
                    <a:pt x="134354" y="23554"/>
                  </a:lnTo>
                  <a:lnTo>
                    <a:pt x="186130" y="10836"/>
                  </a:lnTo>
                  <a:lnTo>
                    <a:pt x="243353" y="2801"/>
                  </a:lnTo>
                  <a:lnTo>
                    <a:pt x="304800" y="0"/>
                  </a:lnTo>
                  <a:lnTo>
                    <a:pt x="366210" y="2801"/>
                  </a:lnTo>
                  <a:lnTo>
                    <a:pt x="423416" y="10836"/>
                  </a:lnTo>
                  <a:lnTo>
                    <a:pt x="475189" y="23554"/>
                  </a:lnTo>
                  <a:lnTo>
                    <a:pt x="520303" y="40401"/>
                  </a:lnTo>
                  <a:lnTo>
                    <a:pt x="557528" y="60827"/>
                  </a:lnTo>
                  <a:lnTo>
                    <a:pt x="603405" y="110203"/>
                  </a:lnTo>
                  <a:lnTo>
                    <a:pt x="609600" y="138049"/>
                  </a:lnTo>
                  <a:lnTo>
                    <a:pt x="603405" y="165900"/>
                  </a:lnTo>
                  <a:lnTo>
                    <a:pt x="557528" y="215310"/>
                  </a:lnTo>
                  <a:lnTo>
                    <a:pt x="520303" y="235759"/>
                  </a:lnTo>
                  <a:lnTo>
                    <a:pt x="475189" y="252630"/>
                  </a:lnTo>
                  <a:lnTo>
                    <a:pt x="423416" y="265368"/>
                  </a:lnTo>
                  <a:lnTo>
                    <a:pt x="366210" y="273418"/>
                  </a:lnTo>
                  <a:lnTo>
                    <a:pt x="304800" y="276225"/>
                  </a:lnTo>
                  <a:lnTo>
                    <a:pt x="243353" y="273418"/>
                  </a:lnTo>
                  <a:lnTo>
                    <a:pt x="186130" y="265368"/>
                  </a:lnTo>
                  <a:lnTo>
                    <a:pt x="134354" y="252630"/>
                  </a:lnTo>
                  <a:lnTo>
                    <a:pt x="89249" y="235759"/>
                  </a:lnTo>
                  <a:lnTo>
                    <a:pt x="52037" y="215310"/>
                  </a:lnTo>
                  <a:lnTo>
                    <a:pt x="6189" y="165900"/>
                  </a:lnTo>
                  <a:lnTo>
                    <a:pt x="0" y="138049"/>
                  </a:lnTo>
                  <a:close/>
                </a:path>
              </a:pathLst>
            </a:custGeom>
            <a:ln w="9525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7" name="object 77" descr=""/>
          <p:cNvSpPr txBox="1"/>
          <p:nvPr/>
        </p:nvSpPr>
        <p:spPr>
          <a:xfrm>
            <a:off x="2427985" y="1820862"/>
            <a:ext cx="462280" cy="24320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400" spc="-325" b="1">
                <a:latin typeface="Tahoma"/>
                <a:cs typeface="Tahoma"/>
              </a:rPr>
              <a:t>+22%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78" name="object 78" descr=""/>
          <p:cNvGrpSpPr/>
          <p:nvPr/>
        </p:nvGrpSpPr>
        <p:grpSpPr>
          <a:xfrm>
            <a:off x="2333688" y="2886138"/>
            <a:ext cx="628650" cy="285750"/>
            <a:chOff x="2333688" y="2886138"/>
            <a:chExt cx="628650" cy="285750"/>
          </a:xfrm>
        </p:grpSpPr>
        <p:sp>
          <p:nvSpPr>
            <p:cNvPr id="79" name="object 79" descr=""/>
            <p:cNvSpPr/>
            <p:nvPr/>
          </p:nvSpPr>
          <p:spPr>
            <a:xfrm>
              <a:off x="2338451" y="2890901"/>
              <a:ext cx="619125" cy="276225"/>
            </a:xfrm>
            <a:custGeom>
              <a:avLst/>
              <a:gdLst/>
              <a:ahLst/>
              <a:cxnLst/>
              <a:rect l="l" t="t" r="r" b="b"/>
              <a:pathLst>
                <a:path w="619125" h="276225">
                  <a:moveTo>
                    <a:pt x="309499" y="0"/>
                  </a:moveTo>
                  <a:lnTo>
                    <a:pt x="247121" y="2801"/>
                  </a:lnTo>
                  <a:lnTo>
                    <a:pt x="189023" y="10836"/>
                  </a:lnTo>
                  <a:lnTo>
                    <a:pt x="136450" y="23554"/>
                  </a:lnTo>
                  <a:lnTo>
                    <a:pt x="90646" y="40401"/>
                  </a:lnTo>
                  <a:lnTo>
                    <a:pt x="52854" y="60827"/>
                  </a:lnTo>
                  <a:lnTo>
                    <a:pt x="6287" y="110203"/>
                  </a:lnTo>
                  <a:lnTo>
                    <a:pt x="0" y="138049"/>
                  </a:lnTo>
                  <a:lnTo>
                    <a:pt x="6287" y="165900"/>
                  </a:lnTo>
                  <a:lnTo>
                    <a:pt x="52854" y="215310"/>
                  </a:lnTo>
                  <a:lnTo>
                    <a:pt x="90646" y="235759"/>
                  </a:lnTo>
                  <a:lnTo>
                    <a:pt x="136450" y="252630"/>
                  </a:lnTo>
                  <a:lnTo>
                    <a:pt x="189023" y="265368"/>
                  </a:lnTo>
                  <a:lnTo>
                    <a:pt x="247121" y="273418"/>
                  </a:lnTo>
                  <a:lnTo>
                    <a:pt x="309499" y="276225"/>
                  </a:lnTo>
                  <a:lnTo>
                    <a:pt x="371882" y="273418"/>
                  </a:lnTo>
                  <a:lnTo>
                    <a:pt x="429994" y="265368"/>
                  </a:lnTo>
                  <a:lnTo>
                    <a:pt x="482587" y="252630"/>
                  </a:lnTo>
                  <a:lnTo>
                    <a:pt x="528415" y="235759"/>
                  </a:lnTo>
                  <a:lnTo>
                    <a:pt x="566229" y="215310"/>
                  </a:lnTo>
                  <a:lnTo>
                    <a:pt x="612832" y="165900"/>
                  </a:lnTo>
                  <a:lnTo>
                    <a:pt x="619125" y="138049"/>
                  </a:lnTo>
                  <a:lnTo>
                    <a:pt x="612832" y="110203"/>
                  </a:lnTo>
                  <a:lnTo>
                    <a:pt x="566229" y="60827"/>
                  </a:lnTo>
                  <a:lnTo>
                    <a:pt x="528415" y="40401"/>
                  </a:lnTo>
                  <a:lnTo>
                    <a:pt x="482587" y="23554"/>
                  </a:lnTo>
                  <a:lnTo>
                    <a:pt x="429994" y="10836"/>
                  </a:lnTo>
                  <a:lnTo>
                    <a:pt x="371882" y="2801"/>
                  </a:lnTo>
                  <a:lnTo>
                    <a:pt x="30949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0" name="object 80" descr=""/>
            <p:cNvSpPr/>
            <p:nvPr/>
          </p:nvSpPr>
          <p:spPr>
            <a:xfrm>
              <a:off x="2338451" y="2890901"/>
              <a:ext cx="619125" cy="276225"/>
            </a:xfrm>
            <a:custGeom>
              <a:avLst/>
              <a:gdLst/>
              <a:ahLst/>
              <a:cxnLst/>
              <a:rect l="l" t="t" r="r" b="b"/>
              <a:pathLst>
                <a:path w="619125" h="276225">
                  <a:moveTo>
                    <a:pt x="0" y="138049"/>
                  </a:moveTo>
                  <a:lnTo>
                    <a:pt x="24320" y="84278"/>
                  </a:lnTo>
                  <a:lnTo>
                    <a:pt x="90646" y="40401"/>
                  </a:lnTo>
                  <a:lnTo>
                    <a:pt x="136450" y="23554"/>
                  </a:lnTo>
                  <a:lnTo>
                    <a:pt x="189023" y="10836"/>
                  </a:lnTo>
                  <a:lnTo>
                    <a:pt x="247121" y="2801"/>
                  </a:lnTo>
                  <a:lnTo>
                    <a:pt x="309499" y="0"/>
                  </a:lnTo>
                  <a:lnTo>
                    <a:pt x="371882" y="2801"/>
                  </a:lnTo>
                  <a:lnTo>
                    <a:pt x="429994" y="10836"/>
                  </a:lnTo>
                  <a:lnTo>
                    <a:pt x="482587" y="23554"/>
                  </a:lnTo>
                  <a:lnTo>
                    <a:pt x="528415" y="40401"/>
                  </a:lnTo>
                  <a:lnTo>
                    <a:pt x="566229" y="60827"/>
                  </a:lnTo>
                  <a:lnTo>
                    <a:pt x="612832" y="110203"/>
                  </a:lnTo>
                  <a:lnTo>
                    <a:pt x="619125" y="138049"/>
                  </a:lnTo>
                  <a:lnTo>
                    <a:pt x="612832" y="165900"/>
                  </a:lnTo>
                  <a:lnTo>
                    <a:pt x="566229" y="215310"/>
                  </a:lnTo>
                  <a:lnTo>
                    <a:pt x="528415" y="235759"/>
                  </a:lnTo>
                  <a:lnTo>
                    <a:pt x="482587" y="252630"/>
                  </a:lnTo>
                  <a:lnTo>
                    <a:pt x="429994" y="265368"/>
                  </a:lnTo>
                  <a:lnTo>
                    <a:pt x="371882" y="273418"/>
                  </a:lnTo>
                  <a:lnTo>
                    <a:pt x="309499" y="276225"/>
                  </a:lnTo>
                  <a:lnTo>
                    <a:pt x="247121" y="273418"/>
                  </a:lnTo>
                  <a:lnTo>
                    <a:pt x="189023" y="265368"/>
                  </a:lnTo>
                  <a:lnTo>
                    <a:pt x="136450" y="252630"/>
                  </a:lnTo>
                  <a:lnTo>
                    <a:pt x="90646" y="235759"/>
                  </a:lnTo>
                  <a:lnTo>
                    <a:pt x="52854" y="215310"/>
                  </a:lnTo>
                  <a:lnTo>
                    <a:pt x="6287" y="165900"/>
                  </a:lnTo>
                  <a:lnTo>
                    <a:pt x="0" y="138049"/>
                  </a:lnTo>
                  <a:close/>
                </a:path>
              </a:pathLst>
            </a:custGeom>
            <a:ln w="9525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1" name="object 81" descr=""/>
          <p:cNvSpPr txBox="1"/>
          <p:nvPr/>
        </p:nvSpPr>
        <p:spPr>
          <a:xfrm>
            <a:off x="2415285" y="2882328"/>
            <a:ext cx="462280" cy="24320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400" spc="-325" b="1">
                <a:latin typeface="Tahoma"/>
                <a:cs typeface="Tahoma"/>
              </a:rPr>
              <a:t>+28%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82" name="object 82" descr=""/>
          <p:cNvSpPr txBox="1"/>
          <p:nvPr/>
        </p:nvSpPr>
        <p:spPr>
          <a:xfrm>
            <a:off x="3662045" y="3584638"/>
            <a:ext cx="368300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40" b="1" i="1">
                <a:latin typeface="Trebuchet MS"/>
                <a:cs typeface="Trebuchet MS"/>
              </a:rPr>
              <a:t>Time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83" name="object 83" descr=""/>
          <p:cNvSpPr txBox="1"/>
          <p:nvPr/>
        </p:nvSpPr>
        <p:spPr>
          <a:xfrm>
            <a:off x="251236" y="1111793"/>
            <a:ext cx="211454" cy="782320"/>
          </a:xfrm>
          <a:prstGeom prst="rect">
            <a:avLst/>
          </a:prstGeom>
        </p:spPr>
        <p:txBody>
          <a:bodyPr wrap="square" lIns="0" tIns="3175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1200" spc="-20" b="1" i="1">
                <a:latin typeface="Trebuchet MS"/>
                <a:cs typeface="Trebuchet MS"/>
              </a:rPr>
              <a:t>Population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84" name="object 84" descr=""/>
          <p:cNvSpPr txBox="1"/>
          <p:nvPr/>
        </p:nvSpPr>
        <p:spPr>
          <a:xfrm>
            <a:off x="302895" y="783272"/>
            <a:ext cx="3331845" cy="24320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u="sng" sz="1400" spc="-30" b="1" i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Rising</a:t>
            </a:r>
            <a:r>
              <a:rPr dirty="0" u="sng" sz="1400" spc="-75" b="1" i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sng" sz="1400" spc="-40" b="1" i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population</a:t>
            </a:r>
            <a:r>
              <a:rPr dirty="0" u="sng" sz="1400" spc="-85" b="1" i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sng" sz="1400" spc="-90" b="1" i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of</a:t>
            </a:r>
            <a:r>
              <a:rPr dirty="0" u="sng" sz="1400" spc="-105" b="1" i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sng" sz="1400" spc="50" b="1" i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UHNWI</a:t>
            </a:r>
            <a:r>
              <a:rPr dirty="0" u="sng" sz="1400" spc="-140" b="1" i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sng" sz="1400" spc="-10" b="1" i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Worldwide…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85" name="object 85" descr=""/>
          <p:cNvGrpSpPr/>
          <p:nvPr/>
        </p:nvGrpSpPr>
        <p:grpSpPr>
          <a:xfrm>
            <a:off x="5172075" y="1809750"/>
            <a:ext cx="3105150" cy="2057400"/>
            <a:chOff x="5172075" y="1809750"/>
            <a:chExt cx="3105150" cy="2057400"/>
          </a:xfrm>
        </p:grpSpPr>
        <p:sp>
          <p:nvSpPr>
            <p:cNvPr id="86" name="object 86" descr=""/>
            <p:cNvSpPr/>
            <p:nvPr/>
          </p:nvSpPr>
          <p:spPr>
            <a:xfrm>
              <a:off x="6343650" y="1809750"/>
              <a:ext cx="771525" cy="514350"/>
            </a:xfrm>
            <a:custGeom>
              <a:avLst/>
              <a:gdLst/>
              <a:ahLst/>
              <a:cxnLst/>
              <a:rect l="l" t="t" r="r" b="b"/>
              <a:pathLst>
                <a:path w="771525" h="514350">
                  <a:moveTo>
                    <a:pt x="385825" y="0"/>
                  </a:moveTo>
                  <a:lnTo>
                    <a:pt x="0" y="514350"/>
                  </a:lnTo>
                  <a:lnTo>
                    <a:pt x="771525" y="514350"/>
                  </a:lnTo>
                  <a:lnTo>
                    <a:pt x="385825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7" name="object 87" descr=""/>
            <p:cNvSpPr/>
            <p:nvPr/>
          </p:nvSpPr>
          <p:spPr>
            <a:xfrm>
              <a:off x="5953125" y="2324100"/>
              <a:ext cx="1543050" cy="514350"/>
            </a:xfrm>
            <a:custGeom>
              <a:avLst/>
              <a:gdLst/>
              <a:ahLst/>
              <a:cxnLst/>
              <a:rect l="l" t="t" r="r" b="b"/>
              <a:pathLst>
                <a:path w="1543050" h="514350">
                  <a:moveTo>
                    <a:pt x="1156080" y="0"/>
                  </a:moveTo>
                  <a:lnTo>
                    <a:pt x="386969" y="0"/>
                  </a:lnTo>
                  <a:lnTo>
                    <a:pt x="0" y="514350"/>
                  </a:lnTo>
                  <a:lnTo>
                    <a:pt x="1543050" y="514350"/>
                  </a:lnTo>
                  <a:lnTo>
                    <a:pt x="1156080" y="0"/>
                  </a:lnTo>
                  <a:close/>
                </a:path>
              </a:pathLst>
            </a:custGeom>
            <a:solidFill>
              <a:srgbClr val="D1D1D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8" name="object 88" descr=""/>
            <p:cNvSpPr/>
            <p:nvPr/>
          </p:nvSpPr>
          <p:spPr>
            <a:xfrm>
              <a:off x="5953125" y="2324100"/>
              <a:ext cx="1543050" cy="514350"/>
            </a:xfrm>
            <a:custGeom>
              <a:avLst/>
              <a:gdLst/>
              <a:ahLst/>
              <a:cxnLst/>
              <a:rect l="l" t="t" r="r" b="b"/>
              <a:pathLst>
                <a:path w="1543050" h="514350">
                  <a:moveTo>
                    <a:pt x="0" y="514350"/>
                  </a:moveTo>
                  <a:lnTo>
                    <a:pt x="386969" y="0"/>
                  </a:lnTo>
                  <a:lnTo>
                    <a:pt x="1156080" y="0"/>
                  </a:lnTo>
                  <a:lnTo>
                    <a:pt x="1543050" y="514350"/>
                  </a:lnTo>
                  <a:lnTo>
                    <a:pt x="0" y="51435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9" name="object 89" descr=""/>
            <p:cNvSpPr/>
            <p:nvPr/>
          </p:nvSpPr>
          <p:spPr>
            <a:xfrm>
              <a:off x="5572125" y="2838450"/>
              <a:ext cx="2314575" cy="504825"/>
            </a:xfrm>
            <a:custGeom>
              <a:avLst/>
              <a:gdLst/>
              <a:ahLst/>
              <a:cxnLst/>
              <a:rect l="l" t="t" r="r" b="b"/>
              <a:pathLst>
                <a:path w="2314575" h="504825">
                  <a:moveTo>
                    <a:pt x="1934845" y="0"/>
                  </a:moveTo>
                  <a:lnTo>
                    <a:pt x="379729" y="0"/>
                  </a:lnTo>
                  <a:lnTo>
                    <a:pt x="0" y="504825"/>
                  </a:lnTo>
                  <a:lnTo>
                    <a:pt x="2314575" y="504825"/>
                  </a:lnTo>
                  <a:lnTo>
                    <a:pt x="1934845" y="0"/>
                  </a:lnTo>
                  <a:close/>
                </a:path>
              </a:pathLst>
            </a:custGeom>
            <a:solidFill>
              <a:srgbClr val="ADADA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0" name="object 90" descr=""/>
            <p:cNvSpPr/>
            <p:nvPr/>
          </p:nvSpPr>
          <p:spPr>
            <a:xfrm>
              <a:off x="5572125" y="2838450"/>
              <a:ext cx="2314575" cy="504825"/>
            </a:xfrm>
            <a:custGeom>
              <a:avLst/>
              <a:gdLst/>
              <a:ahLst/>
              <a:cxnLst/>
              <a:rect l="l" t="t" r="r" b="b"/>
              <a:pathLst>
                <a:path w="2314575" h="504825">
                  <a:moveTo>
                    <a:pt x="0" y="504825"/>
                  </a:moveTo>
                  <a:lnTo>
                    <a:pt x="379729" y="0"/>
                  </a:lnTo>
                  <a:lnTo>
                    <a:pt x="1934845" y="0"/>
                  </a:lnTo>
                  <a:lnTo>
                    <a:pt x="2314575" y="504825"/>
                  </a:lnTo>
                  <a:lnTo>
                    <a:pt x="0" y="504825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1" name="object 91" descr=""/>
            <p:cNvSpPr/>
            <p:nvPr/>
          </p:nvSpPr>
          <p:spPr>
            <a:xfrm>
              <a:off x="5181600" y="3343275"/>
              <a:ext cx="3086100" cy="514350"/>
            </a:xfrm>
            <a:custGeom>
              <a:avLst/>
              <a:gdLst/>
              <a:ahLst/>
              <a:cxnLst/>
              <a:rect l="l" t="t" r="r" b="b"/>
              <a:pathLst>
                <a:path w="3086100" h="514350">
                  <a:moveTo>
                    <a:pt x="2699130" y="0"/>
                  </a:moveTo>
                  <a:lnTo>
                    <a:pt x="386969" y="0"/>
                  </a:lnTo>
                  <a:lnTo>
                    <a:pt x="0" y="514350"/>
                  </a:lnTo>
                  <a:lnTo>
                    <a:pt x="3086100" y="514350"/>
                  </a:lnTo>
                  <a:lnTo>
                    <a:pt x="2699130" y="0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2" name="object 92" descr=""/>
            <p:cNvSpPr/>
            <p:nvPr/>
          </p:nvSpPr>
          <p:spPr>
            <a:xfrm>
              <a:off x="5181600" y="3343275"/>
              <a:ext cx="3086100" cy="514350"/>
            </a:xfrm>
            <a:custGeom>
              <a:avLst/>
              <a:gdLst/>
              <a:ahLst/>
              <a:cxnLst/>
              <a:rect l="l" t="t" r="r" b="b"/>
              <a:pathLst>
                <a:path w="3086100" h="514350">
                  <a:moveTo>
                    <a:pt x="0" y="514350"/>
                  </a:moveTo>
                  <a:lnTo>
                    <a:pt x="386969" y="0"/>
                  </a:lnTo>
                  <a:lnTo>
                    <a:pt x="2699130" y="0"/>
                  </a:lnTo>
                  <a:lnTo>
                    <a:pt x="3086100" y="514350"/>
                  </a:lnTo>
                  <a:lnTo>
                    <a:pt x="0" y="51435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3" name="object 93" descr=""/>
          <p:cNvSpPr txBox="1"/>
          <p:nvPr/>
        </p:nvSpPr>
        <p:spPr>
          <a:xfrm>
            <a:off x="6477253" y="2098103"/>
            <a:ext cx="515620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 b="1" i="1">
                <a:latin typeface="Trebuchet MS"/>
                <a:cs typeface="Trebuchet MS"/>
              </a:rPr>
              <a:t>&gt;:500k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94" name="object 94" descr=""/>
          <p:cNvSpPr txBox="1"/>
          <p:nvPr/>
        </p:nvSpPr>
        <p:spPr>
          <a:xfrm>
            <a:off x="6249034" y="2593911"/>
            <a:ext cx="969010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 b="1" i="1">
                <a:latin typeface="Trebuchet MS"/>
                <a:cs typeface="Trebuchet MS"/>
              </a:rPr>
              <a:t>:300k</a:t>
            </a:r>
            <a:r>
              <a:rPr dirty="0" sz="1200" spc="-100" b="1" i="1">
                <a:latin typeface="Trebuchet MS"/>
                <a:cs typeface="Trebuchet MS"/>
              </a:rPr>
              <a:t> </a:t>
            </a:r>
            <a:r>
              <a:rPr dirty="0" sz="1200" spc="110" b="1" i="1">
                <a:latin typeface="Trebuchet MS"/>
                <a:cs typeface="Trebuchet MS"/>
              </a:rPr>
              <a:t>–</a:t>
            </a:r>
            <a:r>
              <a:rPr dirty="0" sz="1200" spc="-105" b="1" i="1">
                <a:latin typeface="Trebuchet MS"/>
                <a:cs typeface="Trebuchet MS"/>
              </a:rPr>
              <a:t> </a:t>
            </a:r>
            <a:r>
              <a:rPr dirty="0" sz="1200" spc="-10" b="1" i="1">
                <a:latin typeface="Trebuchet MS"/>
                <a:cs typeface="Trebuchet MS"/>
              </a:rPr>
              <a:t>:500k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95" name="object 95" descr=""/>
          <p:cNvSpPr txBox="1"/>
          <p:nvPr/>
        </p:nvSpPr>
        <p:spPr>
          <a:xfrm>
            <a:off x="6284595" y="3098165"/>
            <a:ext cx="97028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 b="1" i="1">
                <a:latin typeface="Trebuchet MS"/>
                <a:cs typeface="Trebuchet MS"/>
              </a:rPr>
              <a:t>:150k</a:t>
            </a:r>
            <a:r>
              <a:rPr dirty="0" sz="1200" spc="-100" b="1" i="1">
                <a:latin typeface="Trebuchet MS"/>
                <a:cs typeface="Trebuchet MS"/>
              </a:rPr>
              <a:t> </a:t>
            </a:r>
            <a:r>
              <a:rPr dirty="0" sz="1200" spc="110" b="1" i="1">
                <a:latin typeface="Trebuchet MS"/>
                <a:cs typeface="Trebuchet MS"/>
              </a:rPr>
              <a:t>–</a:t>
            </a:r>
            <a:r>
              <a:rPr dirty="0" sz="1200" spc="-105" b="1" i="1">
                <a:latin typeface="Trebuchet MS"/>
                <a:cs typeface="Trebuchet MS"/>
              </a:rPr>
              <a:t> </a:t>
            </a:r>
            <a:r>
              <a:rPr dirty="0" sz="1200" spc="-10" b="1" i="1">
                <a:latin typeface="Trebuchet MS"/>
                <a:cs typeface="Trebuchet MS"/>
              </a:rPr>
              <a:t>:233k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96" name="object 96" descr=""/>
          <p:cNvSpPr txBox="1"/>
          <p:nvPr/>
        </p:nvSpPr>
        <p:spPr>
          <a:xfrm>
            <a:off x="6312534" y="3584638"/>
            <a:ext cx="887730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 i="1">
                <a:latin typeface="Trebuchet MS"/>
                <a:cs typeface="Trebuchet MS"/>
              </a:rPr>
              <a:t>:80k</a:t>
            </a:r>
            <a:r>
              <a:rPr dirty="0" sz="1200" spc="-110" b="1" i="1">
                <a:latin typeface="Trebuchet MS"/>
                <a:cs typeface="Trebuchet MS"/>
              </a:rPr>
              <a:t> </a:t>
            </a:r>
            <a:r>
              <a:rPr dirty="0" sz="1200" spc="110" b="1" i="1">
                <a:latin typeface="Trebuchet MS"/>
                <a:cs typeface="Trebuchet MS"/>
              </a:rPr>
              <a:t>–</a:t>
            </a:r>
            <a:r>
              <a:rPr dirty="0" sz="1200" spc="-70" b="1" i="1">
                <a:latin typeface="Trebuchet MS"/>
                <a:cs typeface="Trebuchet MS"/>
              </a:rPr>
              <a:t> </a:t>
            </a:r>
            <a:r>
              <a:rPr dirty="0" sz="1200" spc="-10" b="1" i="1">
                <a:latin typeface="Trebuchet MS"/>
                <a:cs typeface="Trebuchet MS"/>
              </a:rPr>
              <a:t>:143k</a:t>
            </a:r>
            <a:endParaRPr sz="1200">
              <a:latin typeface="Trebuchet MS"/>
              <a:cs typeface="Trebuchet MS"/>
            </a:endParaRPr>
          </a:p>
        </p:txBody>
      </p:sp>
      <p:graphicFrame>
        <p:nvGraphicFramePr>
          <p:cNvPr id="97" name="object 97" descr=""/>
          <p:cNvGraphicFramePr>
            <a:graphicFrameLocks noGrp="1"/>
          </p:cNvGraphicFramePr>
          <p:nvPr/>
        </p:nvGraphicFramePr>
        <p:xfrm>
          <a:off x="4379848" y="1324863"/>
          <a:ext cx="635635" cy="2529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6735"/>
              </a:tblGrid>
              <a:tr h="347980">
                <a:tc>
                  <a:txBody>
                    <a:bodyPr/>
                    <a:lstStyle/>
                    <a:p>
                      <a:pPr marL="139065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dirty="0" sz="800" spc="-20" b="1" i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CAGR</a:t>
                      </a:r>
                      <a:endParaRPr sz="800">
                        <a:latin typeface="Trebuchet MS"/>
                        <a:cs typeface="Trebuchet MS"/>
                      </a:endParaRPr>
                    </a:p>
                    <a:p>
                      <a:pPr marL="10033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dirty="0" sz="800" spc="-60" b="1" i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’21</a:t>
                      </a:r>
                      <a:r>
                        <a:rPr dirty="0" sz="800" spc="-95" b="1" i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800" spc="-30" b="1" i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-</a:t>
                      </a:r>
                      <a:r>
                        <a:rPr dirty="0" sz="800" spc="-65" b="1" i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800" spc="-25" b="1" i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’31</a:t>
                      </a:r>
                      <a:endParaRPr sz="800">
                        <a:latin typeface="Trebuchet MS"/>
                        <a:cs typeface="Trebuchet MS"/>
                      </a:endParaRPr>
                    </a:p>
                  </a:txBody>
                  <a:tcPr marL="0" marR="0" marB="0" marT="4762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000000"/>
                    </a:solidFill>
                  </a:tcPr>
                </a:tc>
              </a:tr>
              <a:tr h="61023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55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algn="ctr" marL="1270">
                        <a:lnSpc>
                          <a:spcPct val="100000"/>
                        </a:lnSpc>
                      </a:pPr>
                      <a:r>
                        <a:rPr dirty="0" sz="950" spc="-25" b="1" i="1">
                          <a:latin typeface="Trebuchet MS"/>
                          <a:cs typeface="Trebuchet MS"/>
                        </a:rPr>
                        <a:t>14%</a:t>
                      </a:r>
                      <a:endParaRPr sz="950">
                        <a:latin typeface="Trebuchet MS"/>
                        <a:cs typeface="Trebuchet MS"/>
                      </a:endParaRPr>
                    </a:p>
                  </a:txBody>
                  <a:tcPr marL="0" marR="0" marB="0" marT="8318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</a:tr>
              <a:tr h="5613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algn="ctr" marL="3175">
                        <a:lnSpc>
                          <a:spcPct val="100000"/>
                        </a:lnSpc>
                      </a:pPr>
                      <a:r>
                        <a:rPr dirty="0" sz="950" spc="40" b="1" i="1">
                          <a:latin typeface="Trebuchet MS"/>
                          <a:cs typeface="Trebuchet MS"/>
                        </a:rPr>
                        <a:t>3%</a:t>
                      </a:r>
                      <a:endParaRPr sz="950">
                        <a:latin typeface="Trebuchet MS"/>
                        <a:cs typeface="Trebuchet MS"/>
                      </a:endParaRPr>
                    </a:p>
                  </a:txBody>
                  <a:tcPr marL="0" marR="0" marB="0" marT="6286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</a:tr>
              <a:tr h="5162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algn="ctr" marL="127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950" spc="-25" b="1" i="1">
                          <a:latin typeface="Trebuchet MS"/>
                          <a:cs typeface="Trebuchet MS"/>
                        </a:rPr>
                        <a:t>10%</a:t>
                      </a:r>
                      <a:endParaRPr sz="950">
                        <a:latin typeface="Trebuchet MS"/>
                        <a:cs typeface="Trebuchet MS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</a:tr>
              <a:tr h="4940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algn="ctr" marL="3175">
                        <a:lnSpc>
                          <a:spcPct val="100000"/>
                        </a:lnSpc>
                      </a:pPr>
                      <a:r>
                        <a:rPr dirty="0" sz="950" spc="40" b="1" i="1">
                          <a:latin typeface="Trebuchet MS"/>
                          <a:cs typeface="Trebuchet MS"/>
                        </a:rPr>
                        <a:t>8%</a:t>
                      </a:r>
                      <a:endParaRPr sz="950">
                        <a:latin typeface="Trebuchet MS"/>
                        <a:cs typeface="Trebuchet MS"/>
                      </a:endParaRPr>
                    </a:p>
                  </a:txBody>
                  <a:tcPr marL="0" marR="0" marB="0" marT="3048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</a:tr>
            </a:tbl>
          </a:graphicData>
        </a:graphic>
      </p:graphicFrame>
      <p:sp>
        <p:nvSpPr>
          <p:cNvPr id="98" name="object 98" descr=""/>
          <p:cNvSpPr/>
          <p:nvPr/>
        </p:nvSpPr>
        <p:spPr>
          <a:xfrm>
            <a:off x="4933950" y="2066924"/>
            <a:ext cx="1351915" cy="1514475"/>
          </a:xfrm>
          <a:custGeom>
            <a:avLst/>
            <a:gdLst/>
            <a:ahLst/>
            <a:cxnLst/>
            <a:rect l="l" t="t" r="r" b="b"/>
            <a:pathLst>
              <a:path w="1351914" h="1514475">
                <a:moveTo>
                  <a:pt x="479171" y="1476375"/>
                </a:moveTo>
                <a:lnTo>
                  <a:pt x="460121" y="1466850"/>
                </a:lnTo>
                <a:lnTo>
                  <a:pt x="402971" y="1438275"/>
                </a:lnTo>
                <a:lnTo>
                  <a:pt x="402971" y="1466850"/>
                </a:lnTo>
                <a:lnTo>
                  <a:pt x="0" y="1466850"/>
                </a:lnTo>
                <a:lnTo>
                  <a:pt x="0" y="1485900"/>
                </a:lnTo>
                <a:lnTo>
                  <a:pt x="402971" y="1485900"/>
                </a:lnTo>
                <a:lnTo>
                  <a:pt x="402971" y="1514475"/>
                </a:lnTo>
                <a:lnTo>
                  <a:pt x="460121" y="1485900"/>
                </a:lnTo>
                <a:lnTo>
                  <a:pt x="479171" y="1476375"/>
                </a:lnTo>
                <a:close/>
              </a:path>
              <a:path w="1351914" h="1514475">
                <a:moveTo>
                  <a:pt x="813943" y="1019175"/>
                </a:moveTo>
                <a:lnTo>
                  <a:pt x="794893" y="1009650"/>
                </a:lnTo>
                <a:lnTo>
                  <a:pt x="737743" y="981075"/>
                </a:lnTo>
                <a:lnTo>
                  <a:pt x="737743" y="1009650"/>
                </a:lnTo>
                <a:lnTo>
                  <a:pt x="0" y="1009650"/>
                </a:lnTo>
                <a:lnTo>
                  <a:pt x="0" y="1028700"/>
                </a:lnTo>
                <a:lnTo>
                  <a:pt x="737743" y="1028700"/>
                </a:lnTo>
                <a:lnTo>
                  <a:pt x="737743" y="1057275"/>
                </a:lnTo>
                <a:lnTo>
                  <a:pt x="794893" y="1028700"/>
                </a:lnTo>
                <a:lnTo>
                  <a:pt x="813943" y="1019175"/>
                </a:lnTo>
                <a:close/>
              </a:path>
              <a:path w="1351914" h="1514475">
                <a:moveTo>
                  <a:pt x="1163193" y="523875"/>
                </a:moveTo>
                <a:lnTo>
                  <a:pt x="1144803" y="514807"/>
                </a:lnTo>
                <a:lnTo>
                  <a:pt x="1086739" y="486156"/>
                </a:lnTo>
                <a:lnTo>
                  <a:pt x="1086929" y="514807"/>
                </a:lnTo>
                <a:lnTo>
                  <a:pt x="0" y="521081"/>
                </a:lnTo>
                <a:lnTo>
                  <a:pt x="0" y="540131"/>
                </a:lnTo>
                <a:lnTo>
                  <a:pt x="1087056" y="533857"/>
                </a:lnTo>
                <a:lnTo>
                  <a:pt x="1087247" y="562356"/>
                </a:lnTo>
                <a:lnTo>
                  <a:pt x="1143495" y="533857"/>
                </a:lnTo>
                <a:lnTo>
                  <a:pt x="1163193" y="523875"/>
                </a:lnTo>
                <a:close/>
              </a:path>
              <a:path w="1351914" h="1514475">
                <a:moveTo>
                  <a:pt x="1351661" y="38100"/>
                </a:moveTo>
                <a:lnTo>
                  <a:pt x="1332611" y="28575"/>
                </a:lnTo>
                <a:lnTo>
                  <a:pt x="1275461" y="0"/>
                </a:lnTo>
                <a:lnTo>
                  <a:pt x="1275461" y="28575"/>
                </a:lnTo>
                <a:lnTo>
                  <a:pt x="0" y="28575"/>
                </a:lnTo>
                <a:lnTo>
                  <a:pt x="0" y="47625"/>
                </a:lnTo>
                <a:lnTo>
                  <a:pt x="1275461" y="47625"/>
                </a:lnTo>
                <a:lnTo>
                  <a:pt x="1275461" y="76200"/>
                </a:lnTo>
                <a:lnTo>
                  <a:pt x="1332611" y="47625"/>
                </a:lnTo>
                <a:lnTo>
                  <a:pt x="1351661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9" name="object 99" descr=""/>
          <p:cNvSpPr txBox="1"/>
          <p:nvPr/>
        </p:nvSpPr>
        <p:spPr>
          <a:xfrm>
            <a:off x="4145279" y="779462"/>
            <a:ext cx="6526530" cy="480059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4148454" algn="l"/>
              </a:tabLst>
            </a:pPr>
            <a:r>
              <a:rPr dirty="0" u="sng" sz="1400" spc="190" b="1" i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…</a:t>
            </a:r>
            <a:r>
              <a:rPr dirty="0" u="sng" sz="1400" spc="-125" b="1" i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sng" sz="1400" spc="-35" b="1" i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leading</a:t>
            </a:r>
            <a:r>
              <a:rPr dirty="0" u="sng" sz="1400" spc="-155" b="1" i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sng" sz="1400" spc="-45" b="1" i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to</a:t>
            </a:r>
            <a:r>
              <a:rPr dirty="0" u="sng" sz="1400" spc="-170" b="1" i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sng" sz="1400" spc="-50" b="1" i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growth</a:t>
            </a:r>
            <a:r>
              <a:rPr dirty="0" u="sng" sz="1400" spc="-95" b="1" i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sng" sz="1400" spc="-35" b="1" i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in</a:t>
            </a:r>
            <a:r>
              <a:rPr dirty="0" u="sng" sz="1400" spc="-175" b="1" i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sng" sz="1400" spc="-45" b="1" i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key</a:t>
            </a:r>
            <a:r>
              <a:rPr dirty="0" u="sng" sz="1400" spc="-130" b="1" i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sng" sz="1400" spc="-45" b="1" i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market</a:t>
            </a:r>
            <a:r>
              <a:rPr dirty="0" u="sng" sz="1400" spc="-140" b="1" i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sng" sz="1400" spc="-10" b="1" i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segments</a:t>
            </a:r>
            <a:r>
              <a:rPr dirty="0" sz="1400" b="1" i="1">
                <a:latin typeface="Trebuchet MS"/>
                <a:cs typeface="Trebuchet MS"/>
              </a:rPr>
              <a:t>	</a:t>
            </a:r>
            <a:r>
              <a:rPr dirty="0" u="sng" sz="1400" b="1" i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…the</a:t>
            </a:r>
            <a:r>
              <a:rPr dirty="0" u="sng" sz="1400" spc="-130" b="1" i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sng" sz="1400" spc="-50" b="1" i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following</a:t>
            </a:r>
            <a:r>
              <a:rPr dirty="0" u="sng" sz="1400" spc="-130" b="1" i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sng" sz="1400" spc="-45" b="1" i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market</a:t>
            </a:r>
            <a:r>
              <a:rPr dirty="0" u="sng" sz="1400" spc="-25" b="1" i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sng" sz="1400" spc="-10" b="1" i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trends</a:t>
            </a:r>
            <a:endParaRPr sz="1400">
              <a:latin typeface="Trebuchet MS"/>
              <a:cs typeface="Trebuchet MS"/>
            </a:endParaRPr>
          </a:p>
          <a:p>
            <a:pPr marL="236854">
              <a:lnSpc>
                <a:spcPct val="100000"/>
              </a:lnSpc>
              <a:spcBef>
                <a:spcPts val="725"/>
              </a:spcBef>
            </a:pPr>
            <a:r>
              <a:rPr dirty="0" sz="950" spc="-40" b="1">
                <a:latin typeface="Tahoma"/>
                <a:cs typeface="Tahoma"/>
              </a:rPr>
              <a:t>Segmentation</a:t>
            </a:r>
            <a:r>
              <a:rPr dirty="0" sz="950" spc="-65" b="1">
                <a:latin typeface="Tahoma"/>
                <a:cs typeface="Tahoma"/>
              </a:rPr>
              <a:t> </a:t>
            </a:r>
            <a:r>
              <a:rPr dirty="0" sz="950" spc="-25" b="1">
                <a:latin typeface="Tahoma"/>
                <a:cs typeface="Tahoma"/>
              </a:rPr>
              <a:t>of</a:t>
            </a:r>
            <a:r>
              <a:rPr dirty="0" sz="950" spc="-50" b="1">
                <a:latin typeface="Tahoma"/>
                <a:cs typeface="Tahoma"/>
              </a:rPr>
              <a:t> </a:t>
            </a:r>
            <a:r>
              <a:rPr dirty="0" sz="950" spc="-60" b="1">
                <a:latin typeface="Tahoma"/>
                <a:cs typeface="Tahoma"/>
              </a:rPr>
              <a:t>Luxury</a:t>
            </a:r>
            <a:r>
              <a:rPr dirty="0" sz="950" spc="-55" b="1">
                <a:latin typeface="Tahoma"/>
                <a:cs typeface="Tahoma"/>
              </a:rPr>
              <a:t> </a:t>
            </a:r>
            <a:r>
              <a:rPr dirty="0" sz="950" b="1">
                <a:latin typeface="Tahoma"/>
                <a:cs typeface="Tahoma"/>
              </a:rPr>
              <a:t>Car </a:t>
            </a:r>
            <a:r>
              <a:rPr dirty="0" sz="950" spc="-40" b="1">
                <a:latin typeface="Tahoma"/>
                <a:cs typeface="Tahoma"/>
              </a:rPr>
              <a:t>Market</a:t>
            </a:r>
            <a:r>
              <a:rPr dirty="0" sz="950" spc="-70" b="1">
                <a:latin typeface="Tahoma"/>
                <a:cs typeface="Tahoma"/>
              </a:rPr>
              <a:t> </a:t>
            </a:r>
            <a:r>
              <a:rPr dirty="0" sz="950" spc="-45" b="1">
                <a:latin typeface="Tahoma"/>
                <a:cs typeface="Tahoma"/>
              </a:rPr>
              <a:t>by</a:t>
            </a:r>
            <a:r>
              <a:rPr dirty="0" sz="950" spc="-55" b="1">
                <a:latin typeface="Tahoma"/>
                <a:cs typeface="Tahoma"/>
              </a:rPr>
              <a:t> </a:t>
            </a:r>
            <a:r>
              <a:rPr dirty="0" sz="950" spc="-20" b="1">
                <a:latin typeface="Tahoma"/>
                <a:cs typeface="Tahoma"/>
              </a:rPr>
              <a:t>Vehicle</a:t>
            </a:r>
            <a:r>
              <a:rPr dirty="0" sz="950" spc="-35" b="1">
                <a:latin typeface="Tahoma"/>
                <a:cs typeface="Tahoma"/>
              </a:rPr>
              <a:t> </a:t>
            </a:r>
            <a:r>
              <a:rPr dirty="0" sz="950" b="1">
                <a:latin typeface="Tahoma"/>
                <a:cs typeface="Tahoma"/>
              </a:rPr>
              <a:t>Cost</a:t>
            </a:r>
            <a:r>
              <a:rPr dirty="0" sz="950" spc="-75" b="1">
                <a:latin typeface="Tahoma"/>
                <a:cs typeface="Tahoma"/>
              </a:rPr>
              <a:t> </a:t>
            </a:r>
            <a:r>
              <a:rPr dirty="0" sz="950" spc="-10" b="1">
                <a:latin typeface="Tahoma"/>
                <a:cs typeface="Tahoma"/>
              </a:rPr>
              <a:t>Range</a:t>
            </a:r>
            <a:endParaRPr sz="950">
              <a:latin typeface="Tahoma"/>
              <a:cs typeface="Tahoma"/>
            </a:endParaRPr>
          </a:p>
        </p:txBody>
      </p:sp>
      <p:sp>
        <p:nvSpPr>
          <p:cNvPr id="100" name="object 100" descr=""/>
          <p:cNvSpPr txBox="1"/>
          <p:nvPr/>
        </p:nvSpPr>
        <p:spPr>
          <a:xfrm>
            <a:off x="8305800" y="1247775"/>
            <a:ext cx="3514725" cy="933450"/>
          </a:xfrm>
          <a:prstGeom prst="rect">
            <a:avLst/>
          </a:prstGeom>
          <a:ln w="19050">
            <a:solidFill>
              <a:srgbClr val="000000"/>
            </a:solidFill>
          </a:ln>
        </p:spPr>
        <p:txBody>
          <a:bodyPr wrap="square" lIns="0" tIns="381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1100">
              <a:latin typeface="Times New Roman"/>
              <a:cs typeface="Times New Roman"/>
            </a:endParaRPr>
          </a:p>
          <a:p>
            <a:pPr marL="904875" marR="289560" indent="-286385">
              <a:lnSpc>
                <a:spcPts val="1280"/>
              </a:lnSpc>
              <a:spcBef>
                <a:spcPts val="5"/>
              </a:spcBef>
              <a:buFont typeface="Arial MT"/>
              <a:buChar char="•"/>
              <a:tabLst>
                <a:tab pos="904875" algn="l"/>
              </a:tabLst>
            </a:pPr>
            <a:r>
              <a:rPr dirty="0" sz="1100" spc="-180" b="1">
                <a:latin typeface="Tahoma"/>
                <a:cs typeface="Tahoma"/>
              </a:rPr>
              <a:t>10+</a:t>
            </a:r>
            <a:r>
              <a:rPr dirty="0" sz="1100" spc="-65" b="1">
                <a:latin typeface="Tahoma"/>
                <a:cs typeface="Tahoma"/>
              </a:rPr>
              <a:t> </a:t>
            </a:r>
            <a:r>
              <a:rPr dirty="0" sz="1100" spc="-100" b="1">
                <a:latin typeface="Tahoma"/>
                <a:cs typeface="Tahoma"/>
              </a:rPr>
              <a:t>new </a:t>
            </a:r>
            <a:r>
              <a:rPr dirty="0" sz="1100" spc="-50" b="1">
                <a:latin typeface="Tahoma"/>
                <a:cs typeface="Tahoma"/>
              </a:rPr>
              <a:t>entrants</a:t>
            </a:r>
            <a:r>
              <a:rPr dirty="0" sz="1100" spc="-50">
                <a:latin typeface="Segoe UI Emoji"/>
                <a:cs typeface="Segoe UI Emoji"/>
              </a:rPr>
              <a:t>,</a:t>
            </a:r>
            <a:r>
              <a:rPr dirty="0" sz="1100" spc="-65">
                <a:latin typeface="Segoe UI Emoji"/>
                <a:cs typeface="Segoe UI Emoji"/>
              </a:rPr>
              <a:t> </a:t>
            </a:r>
            <a:r>
              <a:rPr dirty="0" sz="1100" spc="-30">
                <a:latin typeface="Segoe UI Emoji"/>
                <a:cs typeface="Segoe UI Emoji"/>
              </a:rPr>
              <a:t>global</a:t>
            </a:r>
            <a:r>
              <a:rPr dirty="0" sz="1100" spc="-40">
                <a:latin typeface="Segoe UI Emoji"/>
                <a:cs typeface="Segoe UI Emoji"/>
              </a:rPr>
              <a:t> </a:t>
            </a:r>
            <a:r>
              <a:rPr dirty="0" sz="1100">
                <a:latin typeface="Segoe UI Emoji"/>
                <a:cs typeface="Segoe UI Emoji"/>
              </a:rPr>
              <a:t>players</a:t>
            </a:r>
            <a:r>
              <a:rPr dirty="0" sz="1100" spc="-75">
                <a:latin typeface="Segoe UI Emoji"/>
                <a:cs typeface="Segoe UI Emoji"/>
              </a:rPr>
              <a:t> </a:t>
            </a:r>
            <a:r>
              <a:rPr dirty="0" sz="1100" spc="-20">
                <a:latin typeface="Segoe UI Emoji"/>
                <a:cs typeface="Segoe UI Emoji"/>
              </a:rPr>
              <a:t>from </a:t>
            </a:r>
            <a:r>
              <a:rPr dirty="0" sz="1100">
                <a:latin typeface="Segoe UI Emoji"/>
                <a:cs typeface="Segoe UI Emoji"/>
              </a:rPr>
              <a:t>China,</a:t>
            </a:r>
            <a:r>
              <a:rPr dirty="0" sz="1100" spc="-40">
                <a:latin typeface="Segoe UI Emoji"/>
                <a:cs typeface="Segoe UI Emoji"/>
              </a:rPr>
              <a:t> </a:t>
            </a:r>
            <a:r>
              <a:rPr dirty="0" sz="1100" spc="-10">
                <a:latin typeface="Segoe UI Emoji"/>
                <a:cs typeface="Segoe UI Emoji"/>
              </a:rPr>
              <a:t>Europe,</a:t>
            </a:r>
            <a:r>
              <a:rPr dirty="0" sz="1100" spc="-35">
                <a:latin typeface="Segoe UI Emoji"/>
                <a:cs typeface="Segoe UI Emoji"/>
              </a:rPr>
              <a:t> </a:t>
            </a:r>
            <a:r>
              <a:rPr dirty="0" sz="1100">
                <a:latin typeface="Segoe UI Emoji"/>
                <a:cs typeface="Segoe UI Emoji"/>
              </a:rPr>
              <a:t>Japan,</a:t>
            </a:r>
            <a:r>
              <a:rPr dirty="0" sz="1100" spc="-40">
                <a:latin typeface="Segoe UI Emoji"/>
                <a:cs typeface="Segoe UI Emoji"/>
              </a:rPr>
              <a:t> </a:t>
            </a:r>
            <a:r>
              <a:rPr dirty="0" sz="1100">
                <a:latin typeface="Segoe UI Emoji"/>
                <a:cs typeface="Segoe UI Emoji"/>
              </a:rPr>
              <a:t>C</a:t>
            </a:r>
            <a:r>
              <a:rPr dirty="0" sz="1100" spc="25">
                <a:latin typeface="Segoe UI Emoji"/>
                <a:cs typeface="Segoe UI Emoji"/>
              </a:rPr>
              <a:t> </a:t>
            </a:r>
            <a:r>
              <a:rPr dirty="0" sz="1100" spc="-10">
                <a:latin typeface="Segoe UI Emoji"/>
                <a:cs typeface="Segoe UI Emoji"/>
              </a:rPr>
              <a:t>the</a:t>
            </a:r>
            <a:r>
              <a:rPr dirty="0" sz="1100" spc="-100">
                <a:latin typeface="Segoe UI Emoji"/>
                <a:cs typeface="Segoe UI Emoji"/>
              </a:rPr>
              <a:t> </a:t>
            </a:r>
            <a:r>
              <a:rPr dirty="0" sz="1100" spc="30">
                <a:latin typeface="Segoe UI Emoji"/>
                <a:cs typeface="Segoe UI Emoji"/>
              </a:rPr>
              <a:t>U.S.</a:t>
            </a:r>
            <a:endParaRPr sz="1100">
              <a:latin typeface="Segoe UI Emoji"/>
              <a:cs typeface="Segoe UI Emoji"/>
            </a:endParaRPr>
          </a:p>
          <a:p>
            <a:pPr marL="904875" indent="-285750">
              <a:lnSpc>
                <a:spcPts val="1290"/>
              </a:lnSpc>
              <a:buFont typeface="Arial MT"/>
              <a:buChar char="•"/>
              <a:tabLst>
                <a:tab pos="904875" algn="l"/>
              </a:tabLst>
            </a:pPr>
            <a:r>
              <a:rPr dirty="0" sz="1100" spc="-35">
                <a:latin typeface="Segoe UI Emoji"/>
                <a:cs typeface="Segoe UI Emoji"/>
              </a:rPr>
              <a:t>Market </a:t>
            </a:r>
            <a:r>
              <a:rPr dirty="0" sz="1100">
                <a:latin typeface="Segoe UI Emoji"/>
                <a:cs typeface="Segoe UI Emoji"/>
              </a:rPr>
              <a:t>shift</a:t>
            </a:r>
            <a:r>
              <a:rPr dirty="0" sz="1100" spc="-30">
                <a:latin typeface="Segoe UI Emoji"/>
                <a:cs typeface="Segoe UI Emoji"/>
              </a:rPr>
              <a:t> </a:t>
            </a:r>
            <a:r>
              <a:rPr dirty="0" sz="1100" spc="-20">
                <a:latin typeface="Segoe UI Emoji"/>
                <a:cs typeface="Segoe UI Emoji"/>
              </a:rPr>
              <a:t>towards</a:t>
            </a:r>
            <a:r>
              <a:rPr dirty="0" sz="1100" spc="-45">
                <a:latin typeface="Segoe UI Emoji"/>
                <a:cs typeface="Segoe UI Emoji"/>
              </a:rPr>
              <a:t> </a:t>
            </a:r>
            <a:r>
              <a:rPr dirty="0" sz="1100" spc="-10" b="1">
                <a:latin typeface="Tahoma"/>
                <a:cs typeface="Tahoma"/>
              </a:rPr>
              <a:t>electrification</a:t>
            </a:r>
            <a:r>
              <a:rPr dirty="0" sz="1100" spc="-10">
                <a:latin typeface="Segoe UI Emoji"/>
                <a:cs typeface="Segoe UI Emoji"/>
              </a:rPr>
              <a:t>,</a:t>
            </a:r>
            <a:endParaRPr sz="1100">
              <a:latin typeface="Segoe UI Emoji"/>
              <a:cs typeface="Segoe UI Emoji"/>
            </a:endParaRPr>
          </a:p>
          <a:p>
            <a:pPr marL="904875">
              <a:lnSpc>
                <a:spcPts val="1295"/>
              </a:lnSpc>
            </a:pPr>
            <a:r>
              <a:rPr dirty="0" sz="1100" spc="-40">
                <a:latin typeface="Segoe UI Emoji"/>
                <a:cs typeface="Segoe UI Emoji"/>
              </a:rPr>
              <a:t>driving</a:t>
            </a:r>
            <a:r>
              <a:rPr dirty="0" sz="1100" spc="-50">
                <a:latin typeface="Segoe UI Emoji"/>
                <a:cs typeface="Segoe UI Emoji"/>
              </a:rPr>
              <a:t> </a:t>
            </a:r>
            <a:r>
              <a:rPr dirty="0" sz="1100" spc="-70" b="1">
                <a:latin typeface="Tahoma"/>
                <a:cs typeface="Tahoma"/>
              </a:rPr>
              <a:t>higher</a:t>
            </a:r>
            <a:r>
              <a:rPr dirty="0" sz="1100" spc="-95" b="1">
                <a:latin typeface="Tahoma"/>
                <a:cs typeface="Tahoma"/>
              </a:rPr>
              <a:t> </a:t>
            </a:r>
            <a:r>
              <a:rPr dirty="0" sz="1100" spc="-50" b="1">
                <a:latin typeface="Tahoma"/>
                <a:cs typeface="Tahoma"/>
              </a:rPr>
              <a:t>product</a:t>
            </a:r>
            <a:r>
              <a:rPr dirty="0" sz="1100" spc="-80" b="1">
                <a:latin typeface="Tahoma"/>
                <a:cs typeface="Tahoma"/>
              </a:rPr>
              <a:t> </a:t>
            </a:r>
            <a:r>
              <a:rPr dirty="0" sz="1100" spc="-10" b="1">
                <a:latin typeface="Tahoma"/>
                <a:cs typeface="Tahoma"/>
              </a:rPr>
              <a:t>launches.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01" name="object 101" descr=""/>
          <p:cNvSpPr txBox="1"/>
          <p:nvPr/>
        </p:nvSpPr>
        <p:spPr>
          <a:xfrm>
            <a:off x="8305800" y="2238375"/>
            <a:ext cx="3514725" cy="762000"/>
          </a:xfrm>
          <a:prstGeom prst="rect">
            <a:avLst/>
          </a:prstGeom>
          <a:ln w="19050">
            <a:solidFill>
              <a:srgbClr val="000000"/>
            </a:solidFill>
          </a:ln>
        </p:spPr>
        <p:txBody>
          <a:bodyPr wrap="square" lIns="0" tIns="51435" rIns="0" bIns="0" rtlCol="0" vert="horz">
            <a:spAutoFit/>
          </a:bodyPr>
          <a:lstStyle/>
          <a:p>
            <a:pPr marL="775970" indent="-168910">
              <a:lnSpc>
                <a:spcPts val="1300"/>
              </a:lnSpc>
              <a:spcBef>
                <a:spcPts val="405"/>
              </a:spcBef>
              <a:buFont typeface="Arial MT"/>
              <a:buChar char="•"/>
              <a:tabLst>
                <a:tab pos="775970" algn="l"/>
              </a:tabLst>
            </a:pPr>
            <a:r>
              <a:rPr dirty="0" sz="1100" spc="-55" b="1">
                <a:latin typeface="Tahoma"/>
                <a:cs typeface="Tahoma"/>
              </a:rPr>
              <a:t>SUV</a:t>
            </a:r>
            <a:r>
              <a:rPr dirty="0" sz="1100" spc="-100" b="1">
                <a:latin typeface="Tahoma"/>
                <a:cs typeface="Tahoma"/>
              </a:rPr>
              <a:t> </a:t>
            </a:r>
            <a:r>
              <a:rPr dirty="0" sz="1100" spc="-30" b="1">
                <a:latin typeface="Tahoma"/>
                <a:cs typeface="Tahoma"/>
              </a:rPr>
              <a:t>sales</a:t>
            </a:r>
            <a:r>
              <a:rPr dirty="0" sz="1100" spc="-65" b="1">
                <a:latin typeface="Tahoma"/>
                <a:cs typeface="Tahoma"/>
              </a:rPr>
              <a:t> </a:t>
            </a:r>
            <a:r>
              <a:rPr dirty="0" sz="1100" spc="-70" b="1">
                <a:latin typeface="Tahoma"/>
                <a:cs typeface="Tahoma"/>
              </a:rPr>
              <a:t>to</a:t>
            </a:r>
            <a:r>
              <a:rPr dirty="0" sz="1100" spc="-125" b="1">
                <a:latin typeface="Tahoma"/>
                <a:cs typeface="Tahoma"/>
              </a:rPr>
              <a:t> </a:t>
            </a:r>
            <a:r>
              <a:rPr dirty="0" sz="1100" spc="-105" b="1">
                <a:latin typeface="Tahoma"/>
                <a:cs typeface="Tahoma"/>
              </a:rPr>
              <a:t>2X</a:t>
            </a:r>
            <a:r>
              <a:rPr dirty="0" sz="1100" spc="-85" b="1">
                <a:latin typeface="Tahoma"/>
                <a:cs typeface="Tahoma"/>
              </a:rPr>
              <a:t> </a:t>
            </a:r>
            <a:r>
              <a:rPr dirty="0" sz="1100" spc="55">
                <a:latin typeface="Segoe UI Emoji"/>
                <a:cs typeface="Segoe UI Emoji"/>
              </a:rPr>
              <a:t>as</a:t>
            </a:r>
            <a:r>
              <a:rPr dirty="0" sz="1100" spc="-80">
                <a:latin typeface="Segoe UI Emoji"/>
                <a:cs typeface="Segoe UI Emoji"/>
              </a:rPr>
              <a:t> </a:t>
            </a:r>
            <a:r>
              <a:rPr dirty="0" sz="1100" spc="-10">
                <a:latin typeface="Segoe UI Emoji"/>
                <a:cs typeface="Segoe UI Emoji"/>
              </a:rPr>
              <a:t>more</a:t>
            </a:r>
            <a:r>
              <a:rPr dirty="0" sz="1100" spc="-135">
                <a:latin typeface="Segoe UI Emoji"/>
                <a:cs typeface="Segoe UI Emoji"/>
              </a:rPr>
              <a:t> </a:t>
            </a:r>
            <a:r>
              <a:rPr dirty="0" sz="1100">
                <a:latin typeface="Segoe UI Emoji"/>
                <a:cs typeface="Segoe UI Emoji"/>
              </a:rPr>
              <a:t>OEMs</a:t>
            </a:r>
            <a:r>
              <a:rPr dirty="0" sz="1100" spc="-80">
                <a:latin typeface="Segoe UI Emoji"/>
                <a:cs typeface="Segoe UI Emoji"/>
              </a:rPr>
              <a:t> </a:t>
            </a:r>
            <a:r>
              <a:rPr dirty="0" sz="1100" spc="-10">
                <a:latin typeface="Segoe UI Emoji"/>
                <a:cs typeface="Segoe UI Emoji"/>
              </a:rPr>
              <a:t>introduce</a:t>
            </a:r>
            <a:endParaRPr sz="1100">
              <a:latin typeface="Segoe UI Emoji"/>
              <a:cs typeface="Segoe UI Emoji"/>
            </a:endParaRPr>
          </a:p>
          <a:p>
            <a:pPr marL="779145">
              <a:lnSpc>
                <a:spcPts val="1295"/>
              </a:lnSpc>
            </a:pPr>
            <a:r>
              <a:rPr dirty="0" sz="1100" spc="-70" b="1">
                <a:latin typeface="Tahoma"/>
                <a:cs typeface="Tahoma"/>
              </a:rPr>
              <a:t>EV</a:t>
            </a:r>
            <a:r>
              <a:rPr dirty="0" sz="1100" spc="-110" b="1">
                <a:latin typeface="Tahoma"/>
                <a:cs typeface="Tahoma"/>
              </a:rPr>
              <a:t> </a:t>
            </a:r>
            <a:r>
              <a:rPr dirty="0" sz="1100" spc="-10" b="1">
                <a:latin typeface="Tahoma"/>
                <a:cs typeface="Tahoma"/>
              </a:rPr>
              <a:t>SUVs.</a:t>
            </a:r>
            <a:endParaRPr sz="1100">
              <a:latin typeface="Tahoma"/>
              <a:cs typeface="Tahoma"/>
            </a:endParaRPr>
          </a:p>
          <a:p>
            <a:pPr marL="775970" marR="517525" indent="-168910">
              <a:lnSpc>
                <a:spcPts val="1280"/>
              </a:lnSpc>
              <a:spcBef>
                <a:spcPts val="105"/>
              </a:spcBef>
              <a:buFont typeface="Arial MT"/>
              <a:buChar char="•"/>
              <a:tabLst>
                <a:tab pos="779145" algn="l"/>
              </a:tabLst>
            </a:pPr>
            <a:r>
              <a:rPr dirty="0" sz="1100" spc="-10">
                <a:latin typeface="Segoe UI Emoji"/>
                <a:cs typeface="Segoe UI Emoji"/>
              </a:rPr>
              <a:t>Increasing</a:t>
            </a:r>
            <a:r>
              <a:rPr dirty="0" sz="1100" spc="-60">
                <a:latin typeface="Segoe UI Emoji"/>
                <a:cs typeface="Segoe UI Emoji"/>
              </a:rPr>
              <a:t> </a:t>
            </a:r>
            <a:r>
              <a:rPr dirty="0" sz="1100" spc="-25">
                <a:latin typeface="Segoe UI Emoji"/>
                <a:cs typeface="Segoe UI Emoji"/>
              </a:rPr>
              <a:t>number</a:t>
            </a:r>
            <a:r>
              <a:rPr dirty="0" sz="1100" spc="-30">
                <a:latin typeface="Segoe UI Emoji"/>
                <a:cs typeface="Segoe UI Emoji"/>
              </a:rPr>
              <a:t> </a:t>
            </a:r>
            <a:r>
              <a:rPr dirty="0" sz="1100" spc="-40">
                <a:latin typeface="Segoe UI Emoji"/>
                <a:cs typeface="Segoe UI Emoji"/>
              </a:rPr>
              <a:t>of</a:t>
            </a:r>
            <a:r>
              <a:rPr dirty="0" sz="1100" spc="-50">
                <a:latin typeface="Segoe UI Emoji"/>
                <a:cs typeface="Segoe UI Emoji"/>
              </a:rPr>
              <a:t> </a:t>
            </a:r>
            <a:r>
              <a:rPr dirty="0" sz="1100" spc="-80" b="1">
                <a:latin typeface="Tahoma"/>
                <a:cs typeface="Tahoma"/>
              </a:rPr>
              <a:t>luxury</a:t>
            </a:r>
            <a:r>
              <a:rPr dirty="0" sz="1100" spc="-85" b="1">
                <a:latin typeface="Tahoma"/>
                <a:cs typeface="Tahoma"/>
              </a:rPr>
              <a:t> </a:t>
            </a:r>
            <a:r>
              <a:rPr dirty="0" sz="1100" spc="-10" b="1">
                <a:latin typeface="Tahoma"/>
                <a:cs typeface="Tahoma"/>
              </a:rPr>
              <a:t>models </a:t>
            </a:r>
            <a:r>
              <a:rPr dirty="0" sz="1100" spc="-10" b="1">
                <a:latin typeface="Tahoma"/>
                <a:cs typeface="Tahoma"/>
              </a:rPr>
              <a:t>	</a:t>
            </a:r>
            <a:r>
              <a:rPr dirty="0" sz="1100" spc="-45" b="1">
                <a:latin typeface="Tahoma"/>
                <a:cs typeface="Tahoma"/>
              </a:rPr>
              <a:t>released </a:t>
            </a:r>
            <a:r>
              <a:rPr dirty="0" sz="1100" spc="-30" b="1">
                <a:latin typeface="Tahoma"/>
                <a:cs typeface="Tahoma"/>
              </a:rPr>
              <a:t>since</a:t>
            </a:r>
            <a:r>
              <a:rPr dirty="0" sz="1100" spc="-90" b="1">
                <a:latin typeface="Tahoma"/>
                <a:cs typeface="Tahoma"/>
              </a:rPr>
              <a:t> </a:t>
            </a:r>
            <a:r>
              <a:rPr dirty="0" sz="1100" spc="-20" b="1">
                <a:latin typeface="Tahoma"/>
                <a:cs typeface="Tahoma"/>
              </a:rPr>
              <a:t>2021.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02" name="object 102" descr=""/>
          <p:cNvSpPr txBox="1"/>
          <p:nvPr/>
        </p:nvSpPr>
        <p:spPr>
          <a:xfrm>
            <a:off x="8324850" y="3076575"/>
            <a:ext cx="3514725" cy="762000"/>
          </a:xfrm>
          <a:prstGeom prst="rect">
            <a:avLst/>
          </a:prstGeom>
          <a:ln w="19050">
            <a:solidFill>
              <a:srgbClr val="000000"/>
            </a:solidFill>
          </a:ln>
        </p:spPr>
        <p:txBody>
          <a:bodyPr wrap="square" lIns="0" tIns="52069" rIns="0" bIns="0" rtlCol="0" vert="horz">
            <a:spAutoFit/>
          </a:bodyPr>
          <a:lstStyle/>
          <a:p>
            <a:pPr marL="739775" marR="196215" indent="-168910">
              <a:lnSpc>
                <a:spcPts val="1280"/>
              </a:lnSpc>
              <a:spcBef>
                <a:spcPts val="409"/>
              </a:spcBef>
              <a:buFont typeface="Arial MT"/>
              <a:buChar char="•"/>
              <a:tabLst>
                <a:tab pos="742950" algn="l"/>
              </a:tabLst>
            </a:pPr>
            <a:r>
              <a:rPr dirty="0" sz="1100" spc="-65" b="1">
                <a:latin typeface="Tahoma"/>
                <a:cs typeface="Tahoma"/>
              </a:rPr>
              <a:t>Increased</a:t>
            </a:r>
            <a:r>
              <a:rPr dirty="0" sz="1100" spc="-20" b="1">
                <a:latin typeface="Tahoma"/>
                <a:cs typeface="Tahoma"/>
              </a:rPr>
              <a:t> </a:t>
            </a:r>
            <a:r>
              <a:rPr dirty="0" sz="1100" spc="-60" b="1">
                <a:latin typeface="Tahoma"/>
                <a:cs typeface="Tahoma"/>
              </a:rPr>
              <a:t>competition</a:t>
            </a:r>
            <a:r>
              <a:rPr dirty="0" sz="1100" spc="-75" b="1">
                <a:latin typeface="Tahoma"/>
                <a:cs typeface="Tahoma"/>
              </a:rPr>
              <a:t> </a:t>
            </a:r>
            <a:r>
              <a:rPr dirty="0" sz="1100" spc="-20">
                <a:latin typeface="Segoe UI Emoji"/>
                <a:cs typeface="Segoe UI Emoji"/>
              </a:rPr>
              <a:t>from</a:t>
            </a:r>
            <a:r>
              <a:rPr dirty="0" sz="1100" spc="-95">
                <a:latin typeface="Segoe UI Emoji"/>
                <a:cs typeface="Segoe UI Emoji"/>
              </a:rPr>
              <a:t> </a:t>
            </a:r>
            <a:r>
              <a:rPr dirty="0" sz="1100" spc="-10">
                <a:latin typeface="Segoe UI Emoji"/>
                <a:cs typeface="Segoe UI Emoji"/>
              </a:rPr>
              <a:t>new</a:t>
            </a:r>
            <a:r>
              <a:rPr dirty="0" sz="1100" spc="-95">
                <a:latin typeface="Segoe UI Emoji"/>
                <a:cs typeface="Segoe UI Emoji"/>
              </a:rPr>
              <a:t> </a:t>
            </a:r>
            <a:r>
              <a:rPr dirty="0" sz="1100" spc="-10">
                <a:latin typeface="Segoe UI Emoji"/>
                <a:cs typeface="Segoe UI Emoji"/>
              </a:rPr>
              <a:t>entrants </a:t>
            </a:r>
            <a:r>
              <a:rPr dirty="0" sz="1100" spc="-10">
                <a:latin typeface="Segoe UI Emoji"/>
                <a:cs typeface="Segoe UI Emoji"/>
              </a:rPr>
              <a:t>	</a:t>
            </a:r>
            <a:r>
              <a:rPr dirty="0" sz="1100" spc="-35">
                <a:latin typeface="Segoe UI Emoji"/>
                <a:cs typeface="Segoe UI Emoji"/>
              </a:rPr>
              <a:t>expanding</a:t>
            </a:r>
            <a:r>
              <a:rPr dirty="0" sz="1100" spc="-70">
                <a:latin typeface="Segoe UI Emoji"/>
                <a:cs typeface="Segoe UI Emoji"/>
              </a:rPr>
              <a:t> </a:t>
            </a:r>
            <a:r>
              <a:rPr dirty="0" sz="1100" spc="-10">
                <a:latin typeface="Segoe UI Emoji"/>
                <a:cs typeface="Segoe UI Emoji"/>
              </a:rPr>
              <a:t>market</a:t>
            </a:r>
            <a:r>
              <a:rPr dirty="0" sz="1100" spc="-35">
                <a:latin typeface="Segoe UI Emoji"/>
                <a:cs typeface="Segoe UI Emoji"/>
              </a:rPr>
              <a:t> </a:t>
            </a:r>
            <a:r>
              <a:rPr dirty="0" sz="1100" spc="-20">
                <a:latin typeface="Segoe UI Emoji"/>
                <a:cs typeface="Segoe UI Emoji"/>
              </a:rPr>
              <a:t>size.</a:t>
            </a:r>
            <a:endParaRPr sz="1100">
              <a:latin typeface="Segoe UI Emoji"/>
              <a:cs typeface="Segoe UI Emoji"/>
            </a:endParaRPr>
          </a:p>
          <a:p>
            <a:pPr marL="740410" indent="-168910">
              <a:lnSpc>
                <a:spcPts val="1295"/>
              </a:lnSpc>
              <a:buFont typeface="Arial MT"/>
              <a:buChar char="•"/>
              <a:tabLst>
                <a:tab pos="740410" algn="l"/>
              </a:tabLst>
            </a:pPr>
            <a:r>
              <a:rPr dirty="0" sz="1100" spc="-75" b="1">
                <a:latin typeface="Tahoma"/>
                <a:cs typeface="Tahoma"/>
              </a:rPr>
              <a:t>Existing</a:t>
            </a:r>
            <a:r>
              <a:rPr dirty="0" sz="1100" spc="-100" b="1">
                <a:latin typeface="Tahoma"/>
                <a:cs typeface="Tahoma"/>
              </a:rPr>
              <a:t> </a:t>
            </a:r>
            <a:r>
              <a:rPr dirty="0" sz="1100" spc="-70" b="1">
                <a:latin typeface="Tahoma"/>
                <a:cs typeface="Tahoma"/>
              </a:rPr>
              <a:t>market </a:t>
            </a:r>
            <a:r>
              <a:rPr dirty="0" sz="1100" spc="-55" b="1">
                <a:latin typeface="Tahoma"/>
                <a:cs typeface="Tahoma"/>
              </a:rPr>
              <a:t>players</a:t>
            </a:r>
            <a:r>
              <a:rPr dirty="0" sz="1100" spc="-105" b="1">
                <a:latin typeface="Tahoma"/>
                <a:cs typeface="Tahoma"/>
              </a:rPr>
              <a:t> </a:t>
            </a:r>
            <a:r>
              <a:rPr dirty="0" sz="1100" spc="-60" b="1">
                <a:latin typeface="Tahoma"/>
                <a:cs typeface="Tahoma"/>
              </a:rPr>
              <a:t>remain</a:t>
            </a:r>
            <a:r>
              <a:rPr dirty="0" sz="1100" spc="-15" b="1">
                <a:latin typeface="Tahoma"/>
                <a:cs typeface="Tahoma"/>
              </a:rPr>
              <a:t> </a:t>
            </a:r>
            <a:r>
              <a:rPr dirty="0" sz="1100" spc="-10" b="1">
                <a:latin typeface="Tahoma"/>
                <a:cs typeface="Tahoma"/>
              </a:rPr>
              <a:t>dominant</a:t>
            </a:r>
            <a:endParaRPr sz="1100">
              <a:latin typeface="Tahoma"/>
              <a:cs typeface="Tahoma"/>
            </a:endParaRPr>
          </a:p>
          <a:p>
            <a:pPr marL="742950">
              <a:lnSpc>
                <a:spcPts val="1300"/>
              </a:lnSpc>
            </a:pPr>
            <a:r>
              <a:rPr dirty="0" sz="1100" spc="-45">
                <a:latin typeface="Segoe UI Emoji"/>
                <a:cs typeface="Segoe UI Emoji"/>
              </a:rPr>
              <a:t>through </a:t>
            </a:r>
            <a:r>
              <a:rPr dirty="0" sz="1100" spc="-20">
                <a:latin typeface="Segoe UI Emoji"/>
                <a:cs typeface="Segoe UI Emoji"/>
              </a:rPr>
              <a:t>frequent</a:t>
            </a:r>
            <a:r>
              <a:rPr dirty="0" sz="1100" spc="-100">
                <a:latin typeface="Segoe UI Emoji"/>
                <a:cs typeface="Segoe UI Emoji"/>
              </a:rPr>
              <a:t> </a:t>
            </a:r>
            <a:r>
              <a:rPr dirty="0" sz="1100" spc="-25">
                <a:latin typeface="Segoe UI Emoji"/>
                <a:cs typeface="Segoe UI Emoji"/>
              </a:rPr>
              <a:t>product</a:t>
            </a:r>
            <a:r>
              <a:rPr dirty="0" sz="1100" spc="-10">
                <a:latin typeface="Segoe UI Emoji"/>
                <a:cs typeface="Segoe UI Emoji"/>
              </a:rPr>
              <a:t> launches.</a:t>
            </a:r>
            <a:endParaRPr sz="1100">
              <a:latin typeface="Segoe UI Emoji"/>
              <a:cs typeface="Segoe UI Emoji"/>
            </a:endParaRPr>
          </a:p>
        </p:txBody>
      </p:sp>
      <p:grpSp>
        <p:nvGrpSpPr>
          <p:cNvPr id="103" name="object 103" descr=""/>
          <p:cNvGrpSpPr/>
          <p:nvPr/>
        </p:nvGrpSpPr>
        <p:grpSpPr>
          <a:xfrm>
            <a:off x="6315075" y="1724025"/>
            <a:ext cx="1993900" cy="1876425"/>
            <a:chOff x="6315075" y="1724025"/>
            <a:chExt cx="1993900" cy="1876425"/>
          </a:xfrm>
        </p:grpSpPr>
        <p:sp>
          <p:nvSpPr>
            <p:cNvPr id="104" name="object 104" descr=""/>
            <p:cNvSpPr/>
            <p:nvPr/>
          </p:nvSpPr>
          <p:spPr>
            <a:xfrm>
              <a:off x="7162800" y="1828799"/>
              <a:ext cx="1127760" cy="1771650"/>
            </a:xfrm>
            <a:custGeom>
              <a:avLst/>
              <a:gdLst/>
              <a:ahLst/>
              <a:cxnLst/>
              <a:rect l="l" t="t" r="r" b="b"/>
              <a:pathLst>
                <a:path w="1127759" h="1771650">
                  <a:moveTo>
                    <a:pt x="1123823" y="1733550"/>
                  </a:moveTo>
                  <a:lnTo>
                    <a:pt x="1104773" y="1724025"/>
                  </a:lnTo>
                  <a:lnTo>
                    <a:pt x="1047623" y="1695450"/>
                  </a:lnTo>
                  <a:lnTo>
                    <a:pt x="1047623" y="1724025"/>
                  </a:lnTo>
                  <a:lnTo>
                    <a:pt x="866775" y="1724025"/>
                  </a:lnTo>
                  <a:lnTo>
                    <a:pt x="866775" y="1743075"/>
                  </a:lnTo>
                  <a:lnTo>
                    <a:pt x="1047623" y="1743075"/>
                  </a:lnTo>
                  <a:lnTo>
                    <a:pt x="1047623" y="1771650"/>
                  </a:lnTo>
                  <a:lnTo>
                    <a:pt x="1104773" y="1743075"/>
                  </a:lnTo>
                  <a:lnTo>
                    <a:pt x="1123823" y="1733550"/>
                  </a:lnTo>
                  <a:close/>
                </a:path>
                <a:path w="1127759" h="1771650">
                  <a:moveTo>
                    <a:pt x="1127252" y="38100"/>
                  </a:moveTo>
                  <a:lnTo>
                    <a:pt x="1108202" y="28575"/>
                  </a:lnTo>
                  <a:lnTo>
                    <a:pt x="1051052" y="0"/>
                  </a:lnTo>
                  <a:lnTo>
                    <a:pt x="1051052" y="28575"/>
                  </a:lnTo>
                  <a:lnTo>
                    <a:pt x="554101" y="28575"/>
                  </a:lnTo>
                  <a:lnTo>
                    <a:pt x="554101" y="341884"/>
                  </a:lnTo>
                  <a:lnTo>
                    <a:pt x="0" y="341884"/>
                  </a:lnTo>
                  <a:lnTo>
                    <a:pt x="0" y="360934"/>
                  </a:lnTo>
                  <a:lnTo>
                    <a:pt x="573151" y="360934"/>
                  </a:lnTo>
                  <a:lnTo>
                    <a:pt x="573151" y="351409"/>
                  </a:lnTo>
                  <a:lnTo>
                    <a:pt x="573151" y="341884"/>
                  </a:lnTo>
                  <a:lnTo>
                    <a:pt x="573151" y="47625"/>
                  </a:lnTo>
                  <a:lnTo>
                    <a:pt x="1051052" y="47625"/>
                  </a:lnTo>
                  <a:lnTo>
                    <a:pt x="1051052" y="76200"/>
                  </a:lnTo>
                  <a:lnTo>
                    <a:pt x="1108202" y="47625"/>
                  </a:lnTo>
                  <a:lnTo>
                    <a:pt x="1127252" y="381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5" name="object 105" descr=""/>
            <p:cNvSpPr/>
            <p:nvPr/>
          </p:nvSpPr>
          <p:spPr>
            <a:xfrm>
              <a:off x="6334125" y="1743075"/>
              <a:ext cx="800100" cy="695325"/>
            </a:xfrm>
            <a:custGeom>
              <a:avLst/>
              <a:gdLst/>
              <a:ahLst/>
              <a:cxnLst/>
              <a:rect l="l" t="t" r="r" b="b"/>
              <a:pathLst>
                <a:path w="800100" h="695325">
                  <a:moveTo>
                    <a:pt x="0" y="115950"/>
                  </a:moveTo>
                  <a:lnTo>
                    <a:pt x="9116" y="70830"/>
                  </a:lnTo>
                  <a:lnTo>
                    <a:pt x="33972" y="33972"/>
                  </a:lnTo>
                  <a:lnTo>
                    <a:pt x="70830" y="9116"/>
                  </a:lnTo>
                  <a:lnTo>
                    <a:pt x="115950" y="0"/>
                  </a:lnTo>
                  <a:lnTo>
                    <a:pt x="684149" y="0"/>
                  </a:lnTo>
                  <a:lnTo>
                    <a:pt x="729269" y="9116"/>
                  </a:lnTo>
                  <a:lnTo>
                    <a:pt x="766127" y="33972"/>
                  </a:lnTo>
                  <a:lnTo>
                    <a:pt x="790983" y="70830"/>
                  </a:lnTo>
                  <a:lnTo>
                    <a:pt x="800100" y="115950"/>
                  </a:lnTo>
                  <a:lnTo>
                    <a:pt x="800100" y="579374"/>
                  </a:lnTo>
                  <a:lnTo>
                    <a:pt x="790983" y="624494"/>
                  </a:lnTo>
                  <a:lnTo>
                    <a:pt x="766127" y="661352"/>
                  </a:lnTo>
                  <a:lnTo>
                    <a:pt x="729269" y="686208"/>
                  </a:lnTo>
                  <a:lnTo>
                    <a:pt x="684149" y="695325"/>
                  </a:lnTo>
                  <a:lnTo>
                    <a:pt x="115950" y="695325"/>
                  </a:lnTo>
                  <a:lnTo>
                    <a:pt x="70830" y="686208"/>
                  </a:lnTo>
                  <a:lnTo>
                    <a:pt x="33972" y="661352"/>
                  </a:lnTo>
                  <a:lnTo>
                    <a:pt x="9116" y="624494"/>
                  </a:lnTo>
                  <a:lnTo>
                    <a:pt x="0" y="579374"/>
                  </a:lnTo>
                  <a:lnTo>
                    <a:pt x="0" y="115950"/>
                  </a:lnTo>
                  <a:close/>
                </a:path>
              </a:pathLst>
            </a:custGeom>
            <a:ln w="38100">
              <a:solidFill>
                <a:srgbClr val="EC1B23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6" name="object 106" descr=""/>
            <p:cNvSpPr/>
            <p:nvPr/>
          </p:nvSpPr>
          <p:spPr>
            <a:xfrm>
              <a:off x="7248525" y="2505074"/>
              <a:ext cx="1060450" cy="419100"/>
            </a:xfrm>
            <a:custGeom>
              <a:avLst/>
              <a:gdLst/>
              <a:ahLst/>
              <a:cxnLst/>
              <a:rect l="l" t="t" r="r" b="b"/>
              <a:pathLst>
                <a:path w="1060450" h="419100">
                  <a:moveTo>
                    <a:pt x="1059942" y="38100"/>
                  </a:moveTo>
                  <a:lnTo>
                    <a:pt x="1040892" y="28575"/>
                  </a:lnTo>
                  <a:lnTo>
                    <a:pt x="983742" y="0"/>
                  </a:lnTo>
                  <a:lnTo>
                    <a:pt x="983742" y="28575"/>
                  </a:lnTo>
                  <a:lnTo>
                    <a:pt x="0" y="28575"/>
                  </a:lnTo>
                  <a:lnTo>
                    <a:pt x="0" y="47625"/>
                  </a:lnTo>
                  <a:lnTo>
                    <a:pt x="983742" y="47625"/>
                  </a:lnTo>
                  <a:lnTo>
                    <a:pt x="983742" y="76200"/>
                  </a:lnTo>
                  <a:lnTo>
                    <a:pt x="1040892" y="47625"/>
                  </a:lnTo>
                  <a:lnTo>
                    <a:pt x="1059942" y="38100"/>
                  </a:lnTo>
                  <a:close/>
                </a:path>
                <a:path w="1060450" h="419100">
                  <a:moveTo>
                    <a:pt x="1060069" y="381000"/>
                  </a:moveTo>
                  <a:lnTo>
                    <a:pt x="1041019" y="371475"/>
                  </a:lnTo>
                  <a:lnTo>
                    <a:pt x="983869" y="342900"/>
                  </a:lnTo>
                  <a:lnTo>
                    <a:pt x="983869" y="371475"/>
                  </a:lnTo>
                  <a:lnTo>
                    <a:pt x="266700" y="371475"/>
                  </a:lnTo>
                  <a:lnTo>
                    <a:pt x="266700" y="390525"/>
                  </a:lnTo>
                  <a:lnTo>
                    <a:pt x="983869" y="390525"/>
                  </a:lnTo>
                  <a:lnTo>
                    <a:pt x="983869" y="419100"/>
                  </a:lnTo>
                  <a:lnTo>
                    <a:pt x="1041019" y="390525"/>
                  </a:lnTo>
                  <a:lnTo>
                    <a:pt x="1060069" y="3810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7" name="object 107" descr=""/>
          <p:cNvSpPr txBox="1"/>
          <p:nvPr/>
        </p:nvSpPr>
        <p:spPr>
          <a:xfrm>
            <a:off x="307022" y="4259643"/>
            <a:ext cx="1811655" cy="1746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 spc="-20" b="1">
                <a:latin typeface="Tahoma"/>
                <a:cs typeface="Tahoma"/>
              </a:rPr>
              <a:t>EV</a:t>
            </a:r>
            <a:r>
              <a:rPr dirty="0" sz="950" spc="-35" b="1">
                <a:latin typeface="Tahoma"/>
                <a:cs typeface="Tahoma"/>
              </a:rPr>
              <a:t> </a:t>
            </a:r>
            <a:r>
              <a:rPr dirty="0" sz="950" spc="-40" b="1">
                <a:latin typeface="Tahoma"/>
                <a:cs typeface="Tahoma"/>
              </a:rPr>
              <a:t>Adoption</a:t>
            </a:r>
            <a:r>
              <a:rPr dirty="0" sz="950" spc="-80" b="1">
                <a:latin typeface="Tahoma"/>
                <a:cs typeface="Tahoma"/>
              </a:rPr>
              <a:t> </a:t>
            </a:r>
            <a:r>
              <a:rPr dirty="0" sz="950" spc="-45" b="1">
                <a:latin typeface="Tahoma"/>
                <a:cs typeface="Tahoma"/>
              </a:rPr>
              <a:t>by</a:t>
            </a:r>
            <a:r>
              <a:rPr dirty="0" sz="950" spc="-65" b="1">
                <a:latin typeface="Tahoma"/>
                <a:cs typeface="Tahoma"/>
              </a:rPr>
              <a:t> </a:t>
            </a:r>
            <a:r>
              <a:rPr dirty="0" sz="950" spc="-20" b="1">
                <a:latin typeface="Tahoma"/>
                <a:cs typeface="Tahoma"/>
              </a:rPr>
              <a:t>Price</a:t>
            </a:r>
            <a:r>
              <a:rPr dirty="0" sz="950" spc="-50" b="1">
                <a:latin typeface="Tahoma"/>
                <a:cs typeface="Tahoma"/>
              </a:rPr>
              <a:t> </a:t>
            </a:r>
            <a:r>
              <a:rPr dirty="0" sz="950" spc="-10" b="1">
                <a:latin typeface="Tahoma"/>
                <a:cs typeface="Tahoma"/>
              </a:rPr>
              <a:t>Segments</a:t>
            </a:r>
            <a:endParaRPr sz="950">
              <a:latin typeface="Tahoma"/>
              <a:cs typeface="Tahoma"/>
            </a:endParaRPr>
          </a:p>
        </p:txBody>
      </p:sp>
      <p:sp>
        <p:nvSpPr>
          <p:cNvPr id="108" name="object 108" descr=""/>
          <p:cNvSpPr/>
          <p:nvPr/>
        </p:nvSpPr>
        <p:spPr>
          <a:xfrm>
            <a:off x="7120001" y="3929126"/>
            <a:ext cx="0" cy="2259965"/>
          </a:xfrm>
          <a:custGeom>
            <a:avLst/>
            <a:gdLst/>
            <a:ahLst/>
            <a:cxnLst/>
            <a:rect l="l" t="t" r="r" b="b"/>
            <a:pathLst>
              <a:path w="0" h="2259965">
                <a:moveTo>
                  <a:pt x="0" y="0"/>
                </a:moveTo>
                <a:lnTo>
                  <a:pt x="0" y="2259482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109" name="object 109" descr=""/>
          <p:cNvGrpSpPr/>
          <p:nvPr/>
        </p:nvGrpSpPr>
        <p:grpSpPr>
          <a:xfrm>
            <a:off x="7199376" y="4151376"/>
            <a:ext cx="2784475" cy="441325"/>
            <a:chOff x="7199376" y="4151376"/>
            <a:chExt cx="2784475" cy="441325"/>
          </a:xfrm>
        </p:grpSpPr>
        <p:sp>
          <p:nvSpPr>
            <p:cNvPr id="110" name="object 110" descr=""/>
            <p:cNvSpPr/>
            <p:nvPr/>
          </p:nvSpPr>
          <p:spPr>
            <a:xfrm>
              <a:off x="7205726" y="4157726"/>
              <a:ext cx="609600" cy="428625"/>
            </a:xfrm>
            <a:custGeom>
              <a:avLst/>
              <a:gdLst/>
              <a:ahLst/>
              <a:cxnLst/>
              <a:rect l="l" t="t" r="r" b="b"/>
              <a:pathLst>
                <a:path w="609600" h="428625">
                  <a:moveTo>
                    <a:pt x="609600" y="0"/>
                  </a:moveTo>
                  <a:lnTo>
                    <a:pt x="0" y="0"/>
                  </a:lnTo>
                  <a:lnTo>
                    <a:pt x="0" y="428625"/>
                  </a:lnTo>
                  <a:lnTo>
                    <a:pt x="609600" y="428625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D1D1D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1" name="object 111" descr=""/>
            <p:cNvSpPr/>
            <p:nvPr/>
          </p:nvSpPr>
          <p:spPr>
            <a:xfrm>
              <a:off x="7205726" y="4157726"/>
              <a:ext cx="609600" cy="428625"/>
            </a:xfrm>
            <a:custGeom>
              <a:avLst/>
              <a:gdLst/>
              <a:ahLst/>
              <a:cxnLst/>
              <a:rect l="l" t="t" r="r" b="b"/>
              <a:pathLst>
                <a:path w="609600" h="428625">
                  <a:moveTo>
                    <a:pt x="0" y="428625"/>
                  </a:moveTo>
                  <a:lnTo>
                    <a:pt x="609600" y="428625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42862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2" name="object 112" descr=""/>
            <p:cNvSpPr/>
            <p:nvPr/>
          </p:nvSpPr>
          <p:spPr>
            <a:xfrm>
              <a:off x="7824851" y="4157726"/>
              <a:ext cx="2152650" cy="428625"/>
            </a:xfrm>
            <a:custGeom>
              <a:avLst/>
              <a:gdLst/>
              <a:ahLst/>
              <a:cxnLst/>
              <a:rect l="l" t="t" r="r" b="b"/>
              <a:pathLst>
                <a:path w="2152650" h="428625">
                  <a:moveTo>
                    <a:pt x="0" y="428625"/>
                  </a:moveTo>
                  <a:lnTo>
                    <a:pt x="2152650" y="428625"/>
                  </a:lnTo>
                  <a:lnTo>
                    <a:pt x="2152650" y="0"/>
                  </a:lnTo>
                  <a:lnTo>
                    <a:pt x="0" y="0"/>
                  </a:lnTo>
                  <a:lnTo>
                    <a:pt x="0" y="42862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13" name="object 113" descr=""/>
          <p:cNvGrpSpPr/>
          <p:nvPr/>
        </p:nvGrpSpPr>
        <p:grpSpPr>
          <a:xfrm>
            <a:off x="7199376" y="5208587"/>
            <a:ext cx="631825" cy="441325"/>
            <a:chOff x="7199376" y="5208587"/>
            <a:chExt cx="631825" cy="441325"/>
          </a:xfrm>
        </p:grpSpPr>
        <p:sp>
          <p:nvSpPr>
            <p:cNvPr id="114" name="object 114" descr=""/>
            <p:cNvSpPr/>
            <p:nvPr/>
          </p:nvSpPr>
          <p:spPr>
            <a:xfrm>
              <a:off x="7205726" y="5214937"/>
              <a:ext cx="619125" cy="428625"/>
            </a:xfrm>
            <a:custGeom>
              <a:avLst/>
              <a:gdLst/>
              <a:ahLst/>
              <a:cxnLst/>
              <a:rect l="l" t="t" r="r" b="b"/>
              <a:pathLst>
                <a:path w="619125" h="428625">
                  <a:moveTo>
                    <a:pt x="619125" y="0"/>
                  </a:moveTo>
                  <a:lnTo>
                    <a:pt x="0" y="0"/>
                  </a:lnTo>
                  <a:lnTo>
                    <a:pt x="0" y="428625"/>
                  </a:lnTo>
                  <a:lnTo>
                    <a:pt x="619125" y="428625"/>
                  </a:lnTo>
                  <a:lnTo>
                    <a:pt x="619125" y="0"/>
                  </a:lnTo>
                  <a:close/>
                </a:path>
              </a:pathLst>
            </a:custGeom>
            <a:solidFill>
              <a:srgbClr val="D1D1D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5" name="object 115" descr=""/>
            <p:cNvSpPr/>
            <p:nvPr/>
          </p:nvSpPr>
          <p:spPr>
            <a:xfrm>
              <a:off x="7205726" y="5214937"/>
              <a:ext cx="619125" cy="428625"/>
            </a:xfrm>
            <a:custGeom>
              <a:avLst/>
              <a:gdLst/>
              <a:ahLst/>
              <a:cxnLst/>
              <a:rect l="l" t="t" r="r" b="b"/>
              <a:pathLst>
                <a:path w="619125" h="428625">
                  <a:moveTo>
                    <a:pt x="0" y="428625"/>
                  </a:moveTo>
                  <a:lnTo>
                    <a:pt x="619125" y="428625"/>
                  </a:lnTo>
                  <a:lnTo>
                    <a:pt x="619125" y="0"/>
                  </a:lnTo>
                  <a:lnTo>
                    <a:pt x="0" y="0"/>
                  </a:lnTo>
                  <a:lnTo>
                    <a:pt x="0" y="42862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16" name="object 116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416976" y="5317999"/>
              <a:ext cx="213169" cy="213148"/>
            </a:xfrm>
            <a:prstGeom prst="rect">
              <a:avLst/>
            </a:prstGeom>
          </p:spPr>
        </p:pic>
        <p:sp>
          <p:nvSpPr>
            <p:cNvPr id="117" name="object 117" descr=""/>
            <p:cNvSpPr/>
            <p:nvPr/>
          </p:nvSpPr>
          <p:spPr>
            <a:xfrm>
              <a:off x="7375106" y="5288927"/>
              <a:ext cx="280670" cy="280670"/>
            </a:xfrm>
            <a:custGeom>
              <a:avLst/>
              <a:gdLst/>
              <a:ahLst/>
              <a:cxnLst/>
              <a:rect l="l" t="t" r="r" b="b"/>
              <a:pathLst>
                <a:path w="280670" h="280670">
                  <a:moveTo>
                    <a:pt x="280276" y="271780"/>
                  </a:moveTo>
                  <a:lnTo>
                    <a:pt x="8255" y="271780"/>
                  </a:lnTo>
                  <a:lnTo>
                    <a:pt x="8242" y="0"/>
                  </a:lnTo>
                  <a:lnTo>
                    <a:pt x="0" y="0"/>
                  </a:lnTo>
                  <a:lnTo>
                    <a:pt x="0" y="271780"/>
                  </a:lnTo>
                  <a:lnTo>
                    <a:pt x="0" y="280670"/>
                  </a:lnTo>
                  <a:lnTo>
                    <a:pt x="280276" y="280670"/>
                  </a:lnTo>
                  <a:lnTo>
                    <a:pt x="280276" y="27178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18" name="object 118" descr=""/>
          <p:cNvGrpSpPr/>
          <p:nvPr/>
        </p:nvGrpSpPr>
        <p:grpSpPr>
          <a:xfrm>
            <a:off x="7199376" y="4141851"/>
            <a:ext cx="4651375" cy="984250"/>
            <a:chOff x="7199376" y="4141851"/>
            <a:chExt cx="4651375" cy="984250"/>
          </a:xfrm>
        </p:grpSpPr>
        <p:sp>
          <p:nvSpPr>
            <p:cNvPr id="119" name="object 119" descr=""/>
            <p:cNvSpPr/>
            <p:nvPr/>
          </p:nvSpPr>
          <p:spPr>
            <a:xfrm>
              <a:off x="7205726" y="4681601"/>
              <a:ext cx="609600" cy="438150"/>
            </a:xfrm>
            <a:custGeom>
              <a:avLst/>
              <a:gdLst/>
              <a:ahLst/>
              <a:cxnLst/>
              <a:rect l="l" t="t" r="r" b="b"/>
              <a:pathLst>
                <a:path w="609600" h="438150">
                  <a:moveTo>
                    <a:pt x="609600" y="0"/>
                  </a:moveTo>
                  <a:lnTo>
                    <a:pt x="0" y="0"/>
                  </a:lnTo>
                  <a:lnTo>
                    <a:pt x="0" y="438150"/>
                  </a:lnTo>
                  <a:lnTo>
                    <a:pt x="609600" y="43815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D1D1D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0" name="object 120" descr=""/>
            <p:cNvSpPr/>
            <p:nvPr/>
          </p:nvSpPr>
          <p:spPr>
            <a:xfrm>
              <a:off x="7205726" y="4681601"/>
              <a:ext cx="609600" cy="438150"/>
            </a:xfrm>
            <a:custGeom>
              <a:avLst/>
              <a:gdLst/>
              <a:ahLst/>
              <a:cxnLst/>
              <a:rect l="l" t="t" r="r" b="b"/>
              <a:pathLst>
                <a:path w="609600" h="438150">
                  <a:moveTo>
                    <a:pt x="0" y="438150"/>
                  </a:moveTo>
                  <a:lnTo>
                    <a:pt x="609600" y="43815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43815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21" name="object 121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404275" y="4793172"/>
              <a:ext cx="203038" cy="203028"/>
            </a:xfrm>
            <a:prstGeom prst="rect">
              <a:avLst/>
            </a:prstGeom>
          </p:spPr>
        </p:pic>
        <p:sp>
          <p:nvSpPr>
            <p:cNvPr id="122" name="object 122" descr=""/>
            <p:cNvSpPr/>
            <p:nvPr/>
          </p:nvSpPr>
          <p:spPr>
            <a:xfrm>
              <a:off x="7341635" y="4741312"/>
              <a:ext cx="328295" cy="328295"/>
            </a:xfrm>
            <a:custGeom>
              <a:avLst/>
              <a:gdLst/>
              <a:ahLst/>
              <a:cxnLst/>
              <a:rect l="l" t="t" r="r" b="b"/>
              <a:pathLst>
                <a:path w="328295" h="328295">
                  <a:moveTo>
                    <a:pt x="164211" y="0"/>
                  </a:moveTo>
                  <a:lnTo>
                    <a:pt x="120412" y="5877"/>
                  </a:lnTo>
                  <a:lnTo>
                    <a:pt x="81225" y="22425"/>
                  </a:lnTo>
                  <a:lnTo>
                    <a:pt x="48031" y="48082"/>
                  </a:lnTo>
                  <a:lnTo>
                    <a:pt x="22389" y="81282"/>
                  </a:lnTo>
                  <a:lnTo>
                    <a:pt x="5858" y="120462"/>
                  </a:lnTo>
                  <a:lnTo>
                    <a:pt x="0" y="164058"/>
                  </a:lnTo>
                  <a:lnTo>
                    <a:pt x="5860" y="207673"/>
                  </a:lnTo>
                  <a:lnTo>
                    <a:pt x="22400" y="246864"/>
                  </a:lnTo>
                  <a:lnTo>
                    <a:pt x="48055" y="280068"/>
                  </a:lnTo>
                  <a:lnTo>
                    <a:pt x="81260" y="305721"/>
                  </a:lnTo>
                  <a:lnTo>
                    <a:pt x="120453" y="322260"/>
                  </a:lnTo>
                  <a:lnTo>
                    <a:pt x="164068" y="328120"/>
                  </a:lnTo>
                  <a:lnTo>
                    <a:pt x="207683" y="322260"/>
                  </a:lnTo>
                  <a:lnTo>
                    <a:pt x="214269" y="319480"/>
                  </a:lnTo>
                  <a:lnTo>
                    <a:pt x="164068" y="319480"/>
                  </a:lnTo>
                  <a:lnTo>
                    <a:pt x="114940" y="311557"/>
                  </a:lnTo>
                  <a:lnTo>
                    <a:pt x="72274" y="289493"/>
                  </a:lnTo>
                  <a:lnTo>
                    <a:pt x="38628" y="255848"/>
                  </a:lnTo>
                  <a:lnTo>
                    <a:pt x="16563" y="213183"/>
                  </a:lnTo>
                  <a:lnTo>
                    <a:pt x="8639" y="164058"/>
                  </a:lnTo>
                  <a:lnTo>
                    <a:pt x="16563" y="114933"/>
                  </a:lnTo>
                  <a:lnTo>
                    <a:pt x="38628" y="72269"/>
                  </a:lnTo>
                  <a:lnTo>
                    <a:pt x="72273" y="38626"/>
                  </a:lnTo>
                  <a:lnTo>
                    <a:pt x="114940" y="16562"/>
                  </a:lnTo>
                  <a:lnTo>
                    <a:pt x="164067" y="8639"/>
                  </a:lnTo>
                  <a:lnTo>
                    <a:pt x="214344" y="8639"/>
                  </a:lnTo>
                  <a:lnTo>
                    <a:pt x="207806" y="5877"/>
                  </a:lnTo>
                  <a:lnTo>
                    <a:pt x="164211" y="0"/>
                  </a:lnTo>
                  <a:close/>
                </a:path>
                <a:path w="328295" h="328295">
                  <a:moveTo>
                    <a:pt x="214344" y="8639"/>
                  </a:moveTo>
                  <a:lnTo>
                    <a:pt x="164067" y="8639"/>
                  </a:lnTo>
                  <a:lnTo>
                    <a:pt x="213194" y="16562"/>
                  </a:lnTo>
                  <a:lnTo>
                    <a:pt x="255861" y="38626"/>
                  </a:lnTo>
                  <a:lnTo>
                    <a:pt x="289506" y="72269"/>
                  </a:lnTo>
                  <a:lnTo>
                    <a:pt x="311571" y="114933"/>
                  </a:lnTo>
                  <a:lnTo>
                    <a:pt x="319494" y="164058"/>
                  </a:lnTo>
                  <a:lnTo>
                    <a:pt x="311516" y="213183"/>
                  </a:lnTo>
                  <a:lnTo>
                    <a:pt x="289407" y="255848"/>
                  </a:lnTo>
                  <a:lnTo>
                    <a:pt x="255711" y="289493"/>
                  </a:lnTo>
                  <a:lnTo>
                    <a:pt x="213090" y="311557"/>
                  </a:lnTo>
                  <a:lnTo>
                    <a:pt x="212914" y="311557"/>
                  </a:lnTo>
                  <a:lnTo>
                    <a:pt x="164068" y="319480"/>
                  </a:lnTo>
                  <a:lnTo>
                    <a:pt x="214269" y="319480"/>
                  </a:lnTo>
                  <a:lnTo>
                    <a:pt x="280080" y="280068"/>
                  </a:lnTo>
                  <a:lnTo>
                    <a:pt x="305734" y="246864"/>
                  </a:lnTo>
                  <a:lnTo>
                    <a:pt x="322274" y="207673"/>
                  </a:lnTo>
                  <a:lnTo>
                    <a:pt x="328134" y="164058"/>
                  </a:lnTo>
                  <a:lnTo>
                    <a:pt x="322296" y="120462"/>
                  </a:lnTo>
                  <a:lnTo>
                    <a:pt x="305781" y="81282"/>
                  </a:lnTo>
                  <a:lnTo>
                    <a:pt x="280154" y="48082"/>
                  </a:lnTo>
                  <a:lnTo>
                    <a:pt x="246974" y="22426"/>
                  </a:lnTo>
                  <a:lnTo>
                    <a:pt x="214344" y="863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3" name="object 123" descr=""/>
            <p:cNvSpPr/>
            <p:nvPr/>
          </p:nvSpPr>
          <p:spPr>
            <a:xfrm>
              <a:off x="10101326" y="4148201"/>
              <a:ext cx="1743075" cy="809625"/>
            </a:xfrm>
            <a:custGeom>
              <a:avLst/>
              <a:gdLst/>
              <a:ahLst/>
              <a:cxnLst/>
              <a:rect l="l" t="t" r="r" b="b"/>
              <a:pathLst>
                <a:path w="1743075" h="809625">
                  <a:moveTo>
                    <a:pt x="0" y="809625"/>
                  </a:moveTo>
                  <a:lnTo>
                    <a:pt x="1743075" y="809625"/>
                  </a:lnTo>
                  <a:lnTo>
                    <a:pt x="1743075" y="0"/>
                  </a:lnTo>
                  <a:lnTo>
                    <a:pt x="0" y="0"/>
                  </a:lnTo>
                  <a:lnTo>
                    <a:pt x="0" y="80962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4" name="object 124" descr=""/>
          <p:cNvSpPr txBox="1"/>
          <p:nvPr/>
        </p:nvSpPr>
        <p:spPr>
          <a:xfrm>
            <a:off x="7831201" y="4179570"/>
            <a:ext cx="2139950" cy="35941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82550">
              <a:lnSpc>
                <a:spcPts val="1295"/>
              </a:lnSpc>
              <a:spcBef>
                <a:spcPts val="125"/>
              </a:spcBef>
            </a:pPr>
            <a:r>
              <a:rPr dirty="0" sz="1100" spc="-200" b="1">
                <a:latin typeface="Tahoma"/>
                <a:cs typeface="Tahoma"/>
              </a:rPr>
              <a:t>50%</a:t>
            </a:r>
            <a:r>
              <a:rPr dirty="0" sz="1100" spc="-125" b="1">
                <a:latin typeface="Tahoma"/>
                <a:cs typeface="Tahoma"/>
              </a:rPr>
              <a:t> </a:t>
            </a:r>
            <a:r>
              <a:rPr dirty="0" sz="1100" spc="-75" b="1">
                <a:latin typeface="Tahoma"/>
                <a:cs typeface="Tahoma"/>
              </a:rPr>
              <a:t>of</a:t>
            </a:r>
            <a:r>
              <a:rPr dirty="0" sz="1100" spc="-70" b="1">
                <a:latin typeface="Tahoma"/>
                <a:cs typeface="Tahoma"/>
              </a:rPr>
              <a:t> </a:t>
            </a:r>
            <a:r>
              <a:rPr dirty="0" sz="1100" spc="-60" b="1">
                <a:latin typeface="Tahoma"/>
                <a:cs typeface="Tahoma"/>
              </a:rPr>
              <a:t>buyers</a:t>
            </a:r>
            <a:r>
              <a:rPr dirty="0" sz="1100" spc="-50" b="1">
                <a:latin typeface="Tahoma"/>
                <a:cs typeface="Tahoma"/>
              </a:rPr>
              <a:t> </a:t>
            </a:r>
            <a:r>
              <a:rPr dirty="0" sz="1100" spc="-65" b="1">
                <a:latin typeface="Tahoma"/>
                <a:cs typeface="Tahoma"/>
              </a:rPr>
              <a:t>prefer</a:t>
            </a:r>
            <a:r>
              <a:rPr dirty="0" sz="1100" spc="-110" b="1">
                <a:latin typeface="Tahoma"/>
                <a:cs typeface="Tahoma"/>
              </a:rPr>
              <a:t> </a:t>
            </a:r>
            <a:r>
              <a:rPr dirty="0" sz="1100" spc="-45" b="1">
                <a:latin typeface="Tahoma"/>
                <a:cs typeface="Tahoma"/>
              </a:rPr>
              <a:t>SUVs</a:t>
            </a:r>
            <a:r>
              <a:rPr dirty="0" sz="1100" spc="-75" b="1">
                <a:latin typeface="Tahoma"/>
                <a:cs typeface="Tahoma"/>
              </a:rPr>
              <a:t> </a:t>
            </a:r>
            <a:r>
              <a:rPr dirty="0" sz="1100" spc="-25">
                <a:latin typeface="Segoe UI Emoji"/>
                <a:cs typeface="Segoe UI Emoji"/>
              </a:rPr>
              <a:t>for</a:t>
            </a:r>
            <a:endParaRPr sz="1100">
              <a:latin typeface="Segoe UI Emoji"/>
              <a:cs typeface="Segoe UI Emoji"/>
            </a:endParaRPr>
          </a:p>
          <a:p>
            <a:pPr marL="82550">
              <a:lnSpc>
                <a:spcPts val="1295"/>
              </a:lnSpc>
            </a:pPr>
            <a:r>
              <a:rPr dirty="0" sz="1100" spc="-20">
                <a:latin typeface="Segoe UI Emoji"/>
                <a:cs typeface="Segoe UI Emoji"/>
              </a:rPr>
              <a:t>their</a:t>
            </a:r>
            <a:r>
              <a:rPr dirty="0" sz="1100" spc="-60">
                <a:latin typeface="Segoe UI Emoji"/>
                <a:cs typeface="Segoe UI Emoji"/>
              </a:rPr>
              <a:t> </a:t>
            </a:r>
            <a:r>
              <a:rPr dirty="0" sz="1100" spc="-25">
                <a:latin typeface="Segoe UI Emoji"/>
                <a:cs typeface="Segoe UI Emoji"/>
              </a:rPr>
              <a:t>next</a:t>
            </a:r>
            <a:r>
              <a:rPr dirty="0" sz="1100" spc="-45">
                <a:latin typeface="Segoe UI Emoji"/>
                <a:cs typeface="Segoe UI Emoji"/>
              </a:rPr>
              <a:t> </a:t>
            </a:r>
            <a:r>
              <a:rPr dirty="0" sz="1100" spc="-10">
                <a:latin typeface="Segoe UI Emoji"/>
                <a:cs typeface="Segoe UI Emoji"/>
              </a:rPr>
              <a:t>purchase</a:t>
            </a:r>
            <a:endParaRPr sz="1100">
              <a:latin typeface="Segoe UI Emoji"/>
              <a:cs typeface="Segoe UI Emoji"/>
            </a:endParaRPr>
          </a:p>
        </p:txBody>
      </p:sp>
      <p:grpSp>
        <p:nvGrpSpPr>
          <p:cNvPr id="125" name="object 125" descr=""/>
          <p:cNvGrpSpPr/>
          <p:nvPr/>
        </p:nvGrpSpPr>
        <p:grpSpPr>
          <a:xfrm>
            <a:off x="7289755" y="4266736"/>
            <a:ext cx="432434" cy="225425"/>
            <a:chOff x="7289755" y="4266736"/>
            <a:chExt cx="432434" cy="225425"/>
          </a:xfrm>
        </p:grpSpPr>
        <p:pic>
          <p:nvPicPr>
            <p:cNvPr id="126" name="object 126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441388" y="4401872"/>
              <a:ext cx="226419" cy="90126"/>
            </a:xfrm>
            <a:prstGeom prst="rect">
              <a:avLst/>
            </a:prstGeom>
          </p:spPr>
        </p:pic>
        <p:sp>
          <p:nvSpPr>
            <p:cNvPr id="127" name="object 127" descr=""/>
            <p:cNvSpPr/>
            <p:nvPr/>
          </p:nvSpPr>
          <p:spPr>
            <a:xfrm>
              <a:off x="7289755" y="4266736"/>
              <a:ext cx="432434" cy="180340"/>
            </a:xfrm>
            <a:custGeom>
              <a:avLst/>
              <a:gdLst/>
              <a:ahLst/>
              <a:cxnLst/>
              <a:rect l="l" t="t" r="r" b="b"/>
              <a:pathLst>
                <a:path w="432434" h="180339">
                  <a:moveTo>
                    <a:pt x="238634" y="0"/>
                  </a:moveTo>
                  <a:lnTo>
                    <a:pt x="94799" y="0"/>
                  </a:lnTo>
                  <a:lnTo>
                    <a:pt x="2075" y="78056"/>
                  </a:lnTo>
                  <a:lnTo>
                    <a:pt x="0" y="83169"/>
                  </a:lnTo>
                  <a:lnTo>
                    <a:pt x="59" y="140230"/>
                  </a:lnTo>
                  <a:lnTo>
                    <a:pt x="24061" y="177073"/>
                  </a:lnTo>
                  <a:lnTo>
                    <a:pt x="44235" y="180286"/>
                  </a:lnTo>
                  <a:lnTo>
                    <a:pt x="44249" y="176868"/>
                  </a:lnTo>
                  <a:lnTo>
                    <a:pt x="44477" y="174397"/>
                  </a:lnTo>
                  <a:lnTo>
                    <a:pt x="44556" y="173543"/>
                  </a:lnTo>
                  <a:lnTo>
                    <a:pt x="45158" y="170272"/>
                  </a:lnTo>
                  <a:lnTo>
                    <a:pt x="39325" y="170272"/>
                  </a:lnTo>
                  <a:lnTo>
                    <a:pt x="9871" y="140230"/>
                  </a:lnTo>
                  <a:lnTo>
                    <a:pt x="9871" y="90072"/>
                  </a:lnTo>
                  <a:lnTo>
                    <a:pt x="410761" y="90073"/>
                  </a:lnTo>
                  <a:lnTo>
                    <a:pt x="402016" y="84046"/>
                  </a:lnTo>
                  <a:lnTo>
                    <a:pt x="383740" y="80232"/>
                  </a:lnTo>
                  <a:lnTo>
                    <a:pt x="336999" y="80232"/>
                  </a:lnTo>
                  <a:lnTo>
                    <a:pt x="336598" y="80059"/>
                  </a:lnTo>
                  <a:lnTo>
                    <a:pt x="14107" y="80058"/>
                  </a:lnTo>
                  <a:lnTo>
                    <a:pt x="73742" y="18612"/>
                  </a:lnTo>
                  <a:lnTo>
                    <a:pt x="79397" y="13011"/>
                  </a:lnTo>
                  <a:lnTo>
                    <a:pt x="86787" y="9994"/>
                  </a:lnTo>
                  <a:lnTo>
                    <a:pt x="264776" y="9994"/>
                  </a:lnTo>
                  <a:lnTo>
                    <a:pt x="260638" y="6570"/>
                  </a:lnTo>
                  <a:lnTo>
                    <a:pt x="253886" y="2946"/>
                  </a:lnTo>
                  <a:lnTo>
                    <a:pt x="246547" y="728"/>
                  </a:lnTo>
                  <a:lnTo>
                    <a:pt x="246956" y="728"/>
                  </a:lnTo>
                  <a:lnTo>
                    <a:pt x="238634" y="0"/>
                  </a:lnTo>
                  <a:close/>
                </a:path>
                <a:path w="432434" h="180339">
                  <a:moveTo>
                    <a:pt x="410761" y="90073"/>
                  </a:moveTo>
                  <a:lnTo>
                    <a:pt x="382961" y="90073"/>
                  </a:lnTo>
                  <a:lnTo>
                    <a:pt x="398246" y="93220"/>
                  </a:lnTo>
                  <a:lnTo>
                    <a:pt x="410729" y="101804"/>
                  </a:lnTo>
                  <a:lnTo>
                    <a:pt x="419146" y="114536"/>
                  </a:lnTo>
                  <a:lnTo>
                    <a:pt x="422233" y="130216"/>
                  </a:lnTo>
                  <a:lnTo>
                    <a:pt x="422233" y="165786"/>
                  </a:lnTo>
                  <a:lnTo>
                    <a:pt x="417828" y="170272"/>
                  </a:lnTo>
                  <a:lnTo>
                    <a:pt x="386948" y="170272"/>
                  </a:lnTo>
                  <a:lnTo>
                    <a:pt x="387549" y="173543"/>
                  </a:lnTo>
                  <a:lnTo>
                    <a:pt x="387857" y="176868"/>
                  </a:lnTo>
                  <a:lnTo>
                    <a:pt x="387870" y="180286"/>
                  </a:lnTo>
                  <a:lnTo>
                    <a:pt x="412415" y="180286"/>
                  </a:lnTo>
                  <a:lnTo>
                    <a:pt x="420045" y="178692"/>
                  </a:lnTo>
                  <a:lnTo>
                    <a:pt x="426279" y="174398"/>
                  </a:lnTo>
                  <a:lnTo>
                    <a:pt x="430489" y="168040"/>
                  </a:lnTo>
                  <a:lnTo>
                    <a:pt x="432052" y="160258"/>
                  </a:lnTo>
                  <a:lnTo>
                    <a:pt x="432052" y="130216"/>
                  </a:lnTo>
                  <a:lnTo>
                    <a:pt x="428153" y="110723"/>
                  </a:lnTo>
                  <a:lnTo>
                    <a:pt x="417620" y="94800"/>
                  </a:lnTo>
                  <a:lnTo>
                    <a:pt x="410761" y="90073"/>
                  </a:lnTo>
                  <a:close/>
                </a:path>
                <a:path w="432434" h="180339">
                  <a:moveTo>
                    <a:pt x="382908" y="80059"/>
                  </a:moveTo>
                  <a:lnTo>
                    <a:pt x="342216" y="80059"/>
                  </a:lnTo>
                  <a:lnTo>
                    <a:pt x="336999" y="80232"/>
                  </a:lnTo>
                  <a:lnTo>
                    <a:pt x="383740" y="80232"/>
                  </a:lnTo>
                  <a:lnTo>
                    <a:pt x="382908" y="80059"/>
                  </a:lnTo>
                  <a:close/>
                </a:path>
                <a:path w="432434" h="180339">
                  <a:moveTo>
                    <a:pt x="162053" y="9994"/>
                  </a:moveTo>
                  <a:lnTo>
                    <a:pt x="152235" y="9994"/>
                  </a:lnTo>
                  <a:lnTo>
                    <a:pt x="152235" y="80059"/>
                  </a:lnTo>
                  <a:lnTo>
                    <a:pt x="162053" y="80059"/>
                  </a:lnTo>
                  <a:lnTo>
                    <a:pt x="162053" y="9994"/>
                  </a:lnTo>
                  <a:close/>
                </a:path>
                <a:path w="432434" h="180339">
                  <a:moveTo>
                    <a:pt x="264776" y="9994"/>
                  </a:moveTo>
                  <a:lnTo>
                    <a:pt x="246907" y="9994"/>
                  </a:lnTo>
                  <a:lnTo>
                    <a:pt x="250628" y="11516"/>
                  </a:lnTo>
                  <a:lnTo>
                    <a:pt x="254187" y="13011"/>
                  </a:lnTo>
                  <a:lnTo>
                    <a:pt x="320426" y="80059"/>
                  </a:lnTo>
                  <a:lnTo>
                    <a:pt x="336598" y="80059"/>
                  </a:lnTo>
                  <a:lnTo>
                    <a:pt x="331972" y="78056"/>
                  </a:lnTo>
                  <a:lnTo>
                    <a:pt x="328470" y="74104"/>
                  </a:lnTo>
                  <a:lnTo>
                    <a:pt x="266616" y="11516"/>
                  </a:lnTo>
                  <a:lnTo>
                    <a:pt x="264776" y="999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28" name="object 128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343809" y="4401872"/>
              <a:ext cx="88363" cy="90126"/>
            </a:xfrm>
            <a:prstGeom prst="rect">
              <a:avLst/>
            </a:prstGeom>
          </p:spPr>
        </p:pic>
      </p:grpSp>
      <p:sp>
        <p:nvSpPr>
          <p:cNvPr id="129" name="object 129" descr=""/>
          <p:cNvSpPr txBox="1"/>
          <p:nvPr/>
        </p:nvSpPr>
        <p:spPr>
          <a:xfrm>
            <a:off x="4995926" y="1347850"/>
            <a:ext cx="1209675" cy="371475"/>
          </a:xfrm>
          <a:prstGeom prst="rect">
            <a:avLst/>
          </a:prstGeom>
          <a:ln w="28575">
            <a:solidFill>
              <a:srgbClr val="EC1B23"/>
            </a:solidFill>
          </a:ln>
        </p:spPr>
        <p:txBody>
          <a:bodyPr wrap="square" lIns="0" tIns="40005" rIns="0" bIns="0" rtlCol="0" vert="horz">
            <a:spAutoFit/>
          </a:bodyPr>
          <a:lstStyle/>
          <a:p>
            <a:pPr marL="92075" marR="501015">
              <a:lnSpc>
                <a:spcPts val="1050"/>
              </a:lnSpc>
              <a:spcBef>
                <a:spcPts val="315"/>
              </a:spcBef>
            </a:pPr>
            <a:r>
              <a:rPr dirty="0" sz="900" spc="-45" i="1">
                <a:latin typeface="Trebuchet MS"/>
                <a:cs typeface="Trebuchet MS"/>
              </a:rPr>
              <a:t>Ultra-</a:t>
            </a:r>
            <a:r>
              <a:rPr dirty="0" sz="900" spc="-35" i="1">
                <a:latin typeface="Trebuchet MS"/>
                <a:cs typeface="Trebuchet MS"/>
              </a:rPr>
              <a:t>Luxury </a:t>
            </a:r>
            <a:r>
              <a:rPr dirty="0" sz="900" spc="-10" i="1">
                <a:latin typeface="Trebuchet MS"/>
                <a:cs typeface="Trebuchet MS"/>
              </a:rPr>
              <a:t>Segment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130" name="object 130" descr=""/>
          <p:cNvSpPr txBox="1"/>
          <p:nvPr/>
        </p:nvSpPr>
        <p:spPr>
          <a:xfrm>
            <a:off x="4400613" y="3966591"/>
            <a:ext cx="2619375" cy="5308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81915" marR="81915">
              <a:lnSpc>
                <a:spcPct val="99500"/>
              </a:lnSpc>
              <a:spcBef>
                <a:spcPts val="130"/>
              </a:spcBef>
            </a:pPr>
            <a:r>
              <a:rPr dirty="0" sz="1100">
                <a:latin typeface="Segoe UI Emoji"/>
                <a:cs typeface="Segoe UI Emoji"/>
              </a:rPr>
              <a:t>Slower</a:t>
            </a:r>
            <a:r>
              <a:rPr dirty="0" sz="1100" spc="-125">
                <a:latin typeface="Segoe UI Emoji"/>
                <a:cs typeface="Segoe UI Emoji"/>
              </a:rPr>
              <a:t> </a:t>
            </a:r>
            <a:r>
              <a:rPr dirty="0" sz="1100" spc="-10">
                <a:latin typeface="Segoe UI Emoji"/>
                <a:cs typeface="Segoe UI Emoji"/>
              </a:rPr>
              <a:t>transition</a:t>
            </a:r>
            <a:r>
              <a:rPr dirty="0" sz="1100" spc="-65">
                <a:latin typeface="Segoe UI Emoji"/>
                <a:cs typeface="Segoe UI Emoji"/>
              </a:rPr>
              <a:t> </a:t>
            </a:r>
            <a:r>
              <a:rPr dirty="0" sz="1100" spc="-30">
                <a:latin typeface="Segoe UI Emoji"/>
                <a:cs typeface="Segoe UI Emoji"/>
              </a:rPr>
              <a:t>to</a:t>
            </a:r>
            <a:r>
              <a:rPr dirty="0" sz="1100" spc="-60">
                <a:latin typeface="Segoe UI Emoji"/>
                <a:cs typeface="Segoe UI Emoji"/>
              </a:rPr>
              <a:t> </a:t>
            </a:r>
            <a:r>
              <a:rPr dirty="0" sz="1100">
                <a:latin typeface="Segoe UI Emoji"/>
                <a:cs typeface="Segoe UI Emoji"/>
              </a:rPr>
              <a:t>EVs</a:t>
            </a:r>
            <a:r>
              <a:rPr dirty="0" sz="1100" spc="-60">
                <a:latin typeface="Segoe UI Emoji"/>
                <a:cs typeface="Segoe UI Emoji"/>
              </a:rPr>
              <a:t> </a:t>
            </a:r>
            <a:r>
              <a:rPr dirty="0" sz="1100" spc="55">
                <a:latin typeface="Segoe UI Emoji"/>
                <a:cs typeface="Segoe UI Emoji"/>
              </a:rPr>
              <a:t>as</a:t>
            </a:r>
            <a:r>
              <a:rPr dirty="0" sz="1100" spc="-65">
                <a:latin typeface="Segoe UI Emoji"/>
                <a:cs typeface="Segoe UI Emoji"/>
              </a:rPr>
              <a:t> </a:t>
            </a:r>
            <a:r>
              <a:rPr dirty="0" sz="1100" spc="-10">
                <a:latin typeface="Segoe UI Emoji"/>
                <a:cs typeface="Segoe UI Emoji"/>
              </a:rPr>
              <a:t>the</a:t>
            </a:r>
            <a:r>
              <a:rPr dirty="0" sz="1100" spc="-70">
                <a:latin typeface="Segoe UI Emoji"/>
                <a:cs typeface="Segoe UI Emoji"/>
              </a:rPr>
              <a:t> </a:t>
            </a:r>
            <a:r>
              <a:rPr dirty="0" sz="1100" spc="-25" b="1">
                <a:latin typeface="Tahoma"/>
                <a:cs typeface="Tahoma"/>
              </a:rPr>
              <a:t>ICE </a:t>
            </a:r>
            <a:r>
              <a:rPr dirty="0" sz="1100" spc="-70" b="1">
                <a:latin typeface="Tahoma"/>
                <a:cs typeface="Tahoma"/>
              </a:rPr>
              <a:t>segment</a:t>
            </a:r>
            <a:r>
              <a:rPr dirty="0" sz="1100" spc="-85" b="1">
                <a:latin typeface="Tahoma"/>
                <a:cs typeface="Tahoma"/>
              </a:rPr>
              <a:t> </a:t>
            </a:r>
            <a:r>
              <a:rPr dirty="0" sz="1100" spc="-60" b="1">
                <a:latin typeface="Tahoma"/>
                <a:cs typeface="Tahoma"/>
              </a:rPr>
              <a:t>remains</a:t>
            </a:r>
            <a:r>
              <a:rPr dirty="0" sz="1100" spc="-30" b="1">
                <a:latin typeface="Tahoma"/>
                <a:cs typeface="Tahoma"/>
              </a:rPr>
              <a:t> </a:t>
            </a:r>
            <a:r>
              <a:rPr dirty="0" sz="1100" spc="-55" b="1">
                <a:latin typeface="Tahoma"/>
                <a:cs typeface="Tahoma"/>
              </a:rPr>
              <a:t>a</a:t>
            </a:r>
            <a:r>
              <a:rPr dirty="0" sz="1100" spc="-80" b="1">
                <a:latin typeface="Tahoma"/>
                <a:cs typeface="Tahoma"/>
              </a:rPr>
              <a:t> </a:t>
            </a:r>
            <a:r>
              <a:rPr dirty="0" sz="1100" spc="-55" b="1">
                <a:latin typeface="Tahoma"/>
                <a:cs typeface="Tahoma"/>
              </a:rPr>
              <a:t>popular</a:t>
            </a:r>
            <a:r>
              <a:rPr dirty="0" sz="1100" spc="-105" b="1">
                <a:latin typeface="Tahoma"/>
                <a:cs typeface="Tahoma"/>
              </a:rPr>
              <a:t> </a:t>
            </a:r>
            <a:r>
              <a:rPr dirty="0" sz="1100" spc="-30" b="1">
                <a:latin typeface="Tahoma"/>
                <a:cs typeface="Tahoma"/>
              </a:rPr>
              <a:t>choice</a:t>
            </a:r>
            <a:r>
              <a:rPr dirty="0" sz="1100" spc="-75" b="1">
                <a:latin typeface="Tahoma"/>
                <a:cs typeface="Tahoma"/>
              </a:rPr>
              <a:t> </a:t>
            </a:r>
            <a:r>
              <a:rPr dirty="0" sz="1100" spc="-25">
                <a:latin typeface="Segoe UI Emoji"/>
                <a:cs typeface="Segoe UI Emoji"/>
              </a:rPr>
              <a:t>due to</a:t>
            </a:r>
            <a:r>
              <a:rPr dirty="0" sz="1100" spc="-70">
                <a:latin typeface="Segoe UI Emoji"/>
                <a:cs typeface="Segoe UI Emoji"/>
              </a:rPr>
              <a:t> </a:t>
            </a:r>
            <a:r>
              <a:rPr dirty="0" sz="1100" spc="-10">
                <a:latin typeface="Segoe UI Emoji"/>
                <a:cs typeface="Segoe UI Emoji"/>
              </a:rPr>
              <a:t>discretionary</a:t>
            </a:r>
            <a:r>
              <a:rPr dirty="0" sz="1100" spc="-30">
                <a:latin typeface="Segoe UI Emoji"/>
                <a:cs typeface="Segoe UI Emoji"/>
              </a:rPr>
              <a:t> </a:t>
            </a:r>
            <a:r>
              <a:rPr dirty="0" sz="1100" spc="-10">
                <a:latin typeface="Segoe UI Emoji"/>
                <a:cs typeface="Segoe UI Emoji"/>
              </a:rPr>
              <a:t>and</a:t>
            </a:r>
            <a:r>
              <a:rPr dirty="0" sz="1100" spc="-80">
                <a:latin typeface="Segoe UI Emoji"/>
                <a:cs typeface="Segoe UI Emoji"/>
              </a:rPr>
              <a:t> </a:t>
            </a:r>
            <a:r>
              <a:rPr dirty="0" sz="1100" spc="-20">
                <a:latin typeface="Segoe UI Emoji"/>
                <a:cs typeface="Segoe UI Emoji"/>
              </a:rPr>
              <a:t>experiential</a:t>
            </a:r>
            <a:r>
              <a:rPr dirty="0" sz="1100" spc="-30">
                <a:latin typeface="Segoe UI Emoji"/>
                <a:cs typeface="Segoe UI Emoji"/>
              </a:rPr>
              <a:t> </a:t>
            </a:r>
            <a:r>
              <a:rPr dirty="0" sz="1100" spc="-10">
                <a:latin typeface="Segoe UI Emoji"/>
                <a:cs typeface="Segoe UI Emoji"/>
              </a:rPr>
              <a:t>value.</a:t>
            </a:r>
            <a:endParaRPr sz="1100">
              <a:latin typeface="Segoe UI Emoji"/>
              <a:cs typeface="Segoe UI Emoji"/>
            </a:endParaRPr>
          </a:p>
        </p:txBody>
      </p:sp>
      <p:sp>
        <p:nvSpPr>
          <p:cNvPr id="131" name="object 131" descr=""/>
          <p:cNvSpPr/>
          <p:nvPr/>
        </p:nvSpPr>
        <p:spPr>
          <a:xfrm>
            <a:off x="4395851" y="4576762"/>
            <a:ext cx="2628900" cy="1609725"/>
          </a:xfrm>
          <a:custGeom>
            <a:avLst/>
            <a:gdLst/>
            <a:ahLst/>
            <a:cxnLst/>
            <a:rect l="l" t="t" r="r" b="b"/>
            <a:pathLst>
              <a:path w="2628900" h="1609725">
                <a:moveTo>
                  <a:pt x="0" y="1609725"/>
                </a:moveTo>
                <a:lnTo>
                  <a:pt x="2628900" y="1609725"/>
                </a:lnTo>
                <a:lnTo>
                  <a:pt x="2628900" y="0"/>
                </a:lnTo>
                <a:lnTo>
                  <a:pt x="0" y="0"/>
                </a:lnTo>
                <a:lnTo>
                  <a:pt x="0" y="16097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2" name="object 132" descr=""/>
          <p:cNvSpPr txBox="1"/>
          <p:nvPr/>
        </p:nvSpPr>
        <p:spPr>
          <a:xfrm>
            <a:off x="4400613" y="4597082"/>
            <a:ext cx="2619375" cy="153289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81915" marR="80645">
              <a:lnSpc>
                <a:spcPct val="99600"/>
              </a:lnSpc>
              <a:spcBef>
                <a:spcPts val="130"/>
              </a:spcBef>
            </a:pPr>
            <a:r>
              <a:rPr dirty="0" sz="1100" spc="-25" b="1">
                <a:latin typeface="Tahoma"/>
                <a:cs typeface="Tahoma"/>
              </a:rPr>
              <a:t>EU’s</a:t>
            </a:r>
            <a:r>
              <a:rPr dirty="0" sz="1100" spc="-120" b="1">
                <a:latin typeface="Tahoma"/>
                <a:cs typeface="Tahoma"/>
              </a:rPr>
              <a:t> </a:t>
            </a:r>
            <a:r>
              <a:rPr dirty="0" sz="1100" spc="-110" b="1">
                <a:latin typeface="Tahoma"/>
                <a:cs typeface="Tahoma"/>
              </a:rPr>
              <a:t>2035</a:t>
            </a:r>
            <a:r>
              <a:rPr dirty="0" sz="1100" spc="-60" b="1">
                <a:latin typeface="Tahoma"/>
                <a:cs typeface="Tahoma"/>
              </a:rPr>
              <a:t> </a:t>
            </a:r>
            <a:r>
              <a:rPr dirty="0" sz="1100" spc="-80" b="1">
                <a:latin typeface="Tahoma"/>
                <a:cs typeface="Tahoma"/>
              </a:rPr>
              <a:t>CO₂</a:t>
            </a:r>
            <a:r>
              <a:rPr dirty="0" sz="1100" spc="-85" b="1">
                <a:latin typeface="Tahoma"/>
                <a:cs typeface="Tahoma"/>
              </a:rPr>
              <a:t> </a:t>
            </a:r>
            <a:r>
              <a:rPr dirty="0" sz="1100" spc="-45" b="1">
                <a:latin typeface="Tahoma"/>
                <a:cs typeface="Tahoma"/>
              </a:rPr>
              <a:t>emissions</a:t>
            </a:r>
            <a:r>
              <a:rPr dirty="0" sz="1100" spc="-30" b="1">
                <a:latin typeface="Tahoma"/>
                <a:cs typeface="Tahoma"/>
              </a:rPr>
              <a:t> </a:t>
            </a:r>
            <a:r>
              <a:rPr dirty="0" sz="1100" spc="-50" b="1">
                <a:latin typeface="Tahoma"/>
                <a:cs typeface="Tahoma"/>
              </a:rPr>
              <a:t>policy</a:t>
            </a:r>
            <a:r>
              <a:rPr dirty="0" sz="1100" spc="-70" b="1">
                <a:latin typeface="Tahoma"/>
                <a:cs typeface="Tahoma"/>
              </a:rPr>
              <a:t> </a:t>
            </a:r>
            <a:r>
              <a:rPr dirty="0" sz="1100" spc="-10">
                <a:latin typeface="Segoe UI Emoji"/>
                <a:cs typeface="Segoe UI Emoji"/>
              </a:rPr>
              <a:t>outline </a:t>
            </a:r>
            <a:r>
              <a:rPr dirty="0" sz="1100" spc="-20">
                <a:latin typeface="Segoe UI Emoji"/>
                <a:cs typeface="Segoe UI Emoji"/>
              </a:rPr>
              <a:t>automobile</a:t>
            </a:r>
            <a:r>
              <a:rPr dirty="0" sz="1100" spc="-10">
                <a:latin typeface="Segoe UI Emoji"/>
                <a:cs typeface="Segoe UI Emoji"/>
              </a:rPr>
              <a:t> manufacturers</a:t>
            </a:r>
            <a:r>
              <a:rPr dirty="0" sz="1100" spc="-50">
                <a:latin typeface="Segoe UI Emoji"/>
                <a:cs typeface="Segoe UI Emoji"/>
              </a:rPr>
              <a:t> </a:t>
            </a:r>
            <a:r>
              <a:rPr dirty="0" sz="1100" spc="-60">
                <a:latin typeface="Segoe UI Emoji"/>
                <a:cs typeface="Segoe UI Emoji"/>
              </a:rPr>
              <a:t>to</a:t>
            </a:r>
            <a:r>
              <a:rPr dirty="0" sz="1100" spc="25">
                <a:latin typeface="Segoe UI Emoji"/>
                <a:cs typeface="Segoe UI Emoji"/>
              </a:rPr>
              <a:t> </a:t>
            </a:r>
            <a:r>
              <a:rPr dirty="0" sz="1100" spc="-25" b="1">
                <a:latin typeface="Tahoma"/>
                <a:cs typeface="Tahoma"/>
              </a:rPr>
              <a:t>cut </a:t>
            </a:r>
            <a:r>
              <a:rPr dirty="0" sz="1100" spc="-45" b="1">
                <a:latin typeface="Tahoma"/>
                <a:cs typeface="Tahoma"/>
              </a:rPr>
              <a:t>emissions</a:t>
            </a:r>
            <a:r>
              <a:rPr dirty="0" sz="1100" spc="-50" b="1">
                <a:latin typeface="Tahoma"/>
                <a:cs typeface="Tahoma"/>
              </a:rPr>
              <a:t> </a:t>
            </a:r>
            <a:r>
              <a:rPr dirty="0" sz="1100" spc="-100" b="1">
                <a:latin typeface="Tahoma"/>
                <a:cs typeface="Tahoma"/>
              </a:rPr>
              <a:t>by</a:t>
            </a:r>
            <a:r>
              <a:rPr dirty="0" sz="1100" spc="-105" b="1">
                <a:latin typeface="Tahoma"/>
                <a:cs typeface="Tahoma"/>
              </a:rPr>
              <a:t> </a:t>
            </a:r>
            <a:r>
              <a:rPr dirty="0" sz="1100" spc="-200" b="1">
                <a:latin typeface="Tahoma"/>
                <a:cs typeface="Tahoma"/>
              </a:rPr>
              <a:t>55%</a:t>
            </a:r>
            <a:r>
              <a:rPr dirty="0" sz="1100" spc="-130" b="1">
                <a:latin typeface="Tahoma"/>
                <a:cs typeface="Tahoma"/>
              </a:rPr>
              <a:t> </a:t>
            </a:r>
            <a:r>
              <a:rPr dirty="0" sz="1100" spc="-65" b="1">
                <a:latin typeface="Tahoma"/>
                <a:cs typeface="Tahoma"/>
              </a:rPr>
              <a:t>by</a:t>
            </a:r>
            <a:r>
              <a:rPr dirty="0" sz="1100" spc="-105" b="1">
                <a:latin typeface="Tahoma"/>
                <a:cs typeface="Tahoma"/>
              </a:rPr>
              <a:t> </a:t>
            </a:r>
            <a:r>
              <a:rPr dirty="0" sz="1100" spc="-110" b="1">
                <a:latin typeface="Tahoma"/>
                <a:cs typeface="Tahoma"/>
              </a:rPr>
              <a:t>2030</a:t>
            </a:r>
            <a:r>
              <a:rPr dirty="0" sz="1100" spc="-105" b="1">
                <a:latin typeface="Tahoma"/>
                <a:cs typeface="Tahoma"/>
              </a:rPr>
              <a:t> </a:t>
            </a:r>
            <a:r>
              <a:rPr dirty="0" sz="1100" spc="-10">
                <a:latin typeface="Segoe UI Emoji"/>
                <a:cs typeface="Segoe UI Emoji"/>
              </a:rPr>
              <a:t>and</a:t>
            </a:r>
            <a:r>
              <a:rPr dirty="0" sz="1100" spc="-70">
                <a:latin typeface="Segoe UI Emoji"/>
                <a:cs typeface="Segoe UI Emoji"/>
              </a:rPr>
              <a:t> </a:t>
            </a:r>
            <a:r>
              <a:rPr dirty="0" sz="1100" spc="-55" b="1">
                <a:latin typeface="Tahoma"/>
                <a:cs typeface="Tahoma"/>
              </a:rPr>
              <a:t>a</a:t>
            </a:r>
            <a:r>
              <a:rPr dirty="0" sz="1100" spc="-90" b="1">
                <a:latin typeface="Tahoma"/>
                <a:cs typeface="Tahoma"/>
              </a:rPr>
              <a:t> </a:t>
            </a:r>
            <a:r>
              <a:rPr dirty="0" sz="1100" spc="-20" b="1">
                <a:latin typeface="Tahoma"/>
                <a:cs typeface="Tahoma"/>
              </a:rPr>
              <a:t>full </a:t>
            </a:r>
            <a:r>
              <a:rPr dirty="0" sz="1100" spc="-65" b="1">
                <a:latin typeface="Tahoma"/>
                <a:cs typeface="Tahoma"/>
              </a:rPr>
              <a:t>transition</a:t>
            </a:r>
            <a:r>
              <a:rPr dirty="0" sz="1100" spc="-25" b="1">
                <a:latin typeface="Tahoma"/>
                <a:cs typeface="Tahoma"/>
              </a:rPr>
              <a:t> </a:t>
            </a:r>
            <a:r>
              <a:rPr dirty="0" sz="1100" spc="-70" b="1">
                <a:latin typeface="Tahoma"/>
                <a:cs typeface="Tahoma"/>
              </a:rPr>
              <a:t>to</a:t>
            </a:r>
            <a:r>
              <a:rPr dirty="0" sz="1100" spc="-100" b="1">
                <a:latin typeface="Tahoma"/>
                <a:cs typeface="Tahoma"/>
              </a:rPr>
              <a:t> </a:t>
            </a:r>
            <a:r>
              <a:rPr dirty="0" sz="1100" spc="-65" b="1">
                <a:latin typeface="Tahoma"/>
                <a:cs typeface="Tahoma"/>
              </a:rPr>
              <a:t>producing</a:t>
            </a:r>
            <a:r>
              <a:rPr dirty="0" sz="1100" spc="-25" b="1">
                <a:latin typeface="Tahoma"/>
                <a:cs typeface="Tahoma"/>
              </a:rPr>
              <a:t> </a:t>
            </a:r>
            <a:r>
              <a:rPr dirty="0" sz="1100" spc="-75" b="1">
                <a:latin typeface="Tahoma"/>
                <a:cs typeface="Tahoma"/>
              </a:rPr>
              <a:t>zero</a:t>
            </a:r>
            <a:r>
              <a:rPr dirty="0" sz="1100" spc="-100" b="1">
                <a:latin typeface="Tahoma"/>
                <a:cs typeface="Tahoma"/>
              </a:rPr>
              <a:t> </a:t>
            </a:r>
            <a:r>
              <a:rPr dirty="0" sz="1100" spc="-10" b="1">
                <a:latin typeface="Tahoma"/>
                <a:cs typeface="Tahoma"/>
              </a:rPr>
              <a:t>emissions </a:t>
            </a:r>
            <a:r>
              <a:rPr dirty="0" sz="1100" spc="-45" b="1">
                <a:latin typeface="Tahoma"/>
                <a:cs typeface="Tahoma"/>
              </a:rPr>
              <a:t>vehicles </a:t>
            </a:r>
            <a:r>
              <a:rPr dirty="0" sz="1100" spc="-65" b="1">
                <a:latin typeface="Tahoma"/>
                <a:cs typeface="Tahoma"/>
              </a:rPr>
              <a:t>by</a:t>
            </a:r>
            <a:r>
              <a:rPr dirty="0" sz="1100" spc="-105" b="1">
                <a:latin typeface="Tahoma"/>
                <a:cs typeface="Tahoma"/>
              </a:rPr>
              <a:t> </a:t>
            </a:r>
            <a:r>
              <a:rPr dirty="0" sz="1100" spc="-85" b="1">
                <a:latin typeface="Tahoma"/>
                <a:cs typeface="Tahoma"/>
              </a:rPr>
              <a:t>2035</a:t>
            </a:r>
            <a:r>
              <a:rPr dirty="0" sz="1100" spc="-85">
                <a:latin typeface="Segoe UI Emoji"/>
                <a:cs typeface="Segoe UI Emoji"/>
              </a:rPr>
              <a:t>.</a:t>
            </a:r>
            <a:r>
              <a:rPr dirty="0" sz="1100" spc="-70">
                <a:latin typeface="Segoe UI Emoji"/>
                <a:cs typeface="Segoe UI Emoji"/>
              </a:rPr>
              <a:t> </a:t>
            </a:r>
            <a:r>
              <a:rPr dirty="0" sz="1100" spc="-10">
                <a:latin typeface="Segoe UI Emoji"/>
                <a:cs typeface="Segoe UI Emoji"/>
              </a:rPr>
              <a:t>Boutique </a:t>
            </a:r>
            <a:r>
              <a:rPr dirty="0" sz="1100">
                <a:latin typeface="Segoe UI Emoji"/>
                <a:cs typeface="Segoe UI Emoji"/>
              </a:rPr>
              <a:t>manufacturers</a:t>
            </a:r>
            <a:r>
              <a:rPr dirty="0" sz="1100" spc="-80">
                <a:latin typeface="Segoe UI Emoji"/>
                <a:cs typeface="Segoe UI Emoji"/>
              </a:rPr>
              <a:t> </a:t>
            </a:r>
            <a:r>
              <a:rPr dirty="0" sz="1100">
                <a:latin typeface="Segoe UI Emoji"/>
                <a:cs typeface="Segoe UI Emoji"/>
              </a:rPr>
              <a:t>are</a:t>
            </a:r>
            <a:r>
              <a:rPr dirty="0" sz="1100" spc="-130">
                <a:latin typeface="Segoe UI Emoji"/>
                <a:cs typeface="Segoe UI Emoji"/>
              </a:rPr>
              <a:t> </a:t>
            </a:r>
            <a:r>
              <a:rPr dirty="0" sz="1100" spc="-20">
                <a:latin typeface="Segoe UI Emoji"/>
                <a:cs typeface="Segoe UI Emoji"/>
              </a:rPr>
              <a:t>exempt</a:t>
            </a:r>
            <a:r>
              <a:rPr dirty="0" sz="1100" spc="-40">
                <a:latin typeface="Segoe UI Emoji"/>
                <a:cs typeface="Segoe UI Emoji"/>
              </a:rPr>
              <a:t> </a:t>
            </a:r>
            <a:r>
              <a:rPr dirty="0" sz="1100" spc="-30">
                <a:latin typeface="Segoe UI Emoji"/>
                <a:cs typeface="Segoe UI Emoji"/>
              </a:rPr>
              <a:t>from </a:t>
            </a:r>
            <a:r>
              <a:rPr dirty="0" sz="1100" spc="-20">
                <a:latin typeface="Segoe UI Emoji"/>
                <a:cs typeface="Segoe UI Emoji"/>
              </a:rPr>
              <a:t>both </a:t>
            </a:r>
            <a:r>
              <a:rPr dirty="0" sz="1100" spc="-10">
                <a:latin typeface="Segoe UI Emoji"/>
                <a:cs typeface="Segoe UI Emoji"/>
              </a:rPr>
              <a:t>requirements,</a:t>
            </a:r>
            <a:r>
              <a:rPr dirty="0" sz="1100" spc="-60">
                <a:latin typeface="Segoe UI Emoji"/>
                <a:cs typeface="Segoe UI Emoji"/>
              </a:rPr>
              <a:t> </a:t>
            </a:r>
            <a:r>
              <a:rPr dirty="0" sz="1100" spc="-10">
                <a:latin typeface="Segoe UI Emoji"/>
                <a:cs typeface="Segoe UI Emoji"/>
              </a:rPr>
              <a:t>while</a:t>
            </a:r>
            <a:r>
              <a:rPr dirty="0" sz="1100" spc="-25">
                <a:latin typeface="Segoe UI Emoji"/>
                <a:cs typeface="Segoe UI Emoji"/>
              </a:rPr>
              <a:t> </a:t>
            </a:r>
            <a:r>
              <a:rPr dirty="0" sz="1100" spc="-65" b="1">
                <a:latin typeface="Tahoma"/>
                <a:cs typeface="Tahoma"/>
              </a:rPr>
              <a:t>ultra</a:t>
            </a:r>
            <a:r>
              <a:rPr dirty="0" sz="1100" spc="5" b="1">
                <a:latin typeface="Tahoma"/>
                <a:cs typeface="Tahoma"/>
              </a:rPr>
              <a:t> </a:t>
            </a:r>
            <a:r>
              <a:rPr dirty="0" sz="1100" spc="-10" b="1">
                <a:latin typeface="Tahoma"/>
                <a:cs typeface="Tahoma"/>
              </a:rPr>
              <a:t>luxury </a:t>
            </a:r>
            <a:r>
              <a:rPr dirty="0" sz="1100" spc="-60" b="1">
                <a:latin typeface="Tahoma"/>
                <a:cs typeface="Tahoma"/>
              </a:rPr>
              <a:t>manufacturers</a:t>
            </a:r>
            <a:r>
              <a:rPr dirty="0" sz="1100" spc="-110" b="1">
                <a:latin typeface="Tahoma"/>
                <a:cs typeface="Tahoma"/>
              </a:rPr>
              <a:t> </a:t>
            </a:r>
            <a:r>
              <a:rPr dirty="0" sz="1100">
                <a:latin typeface="Segoe UI Emoji"/>
                <a:cs typeface="Segoe UI Emoji"/>
              </a:rPr>
              <a:t>like</a:t>
            </a:r>
            <a:r>
              <a:rPr dirty="0" sz="1100" spc="-120">
                <a:latin typeface="Segoe UI Emoji"/>
                <a:cs typeface="Segoe UI Emoji"/>
              </a:rPr>
              <a:t> </a:t>
            </a:r>
            <a:r>
              <a:rPr dirty="0" sz="1100">
                <a:latin typeface="Segoe UI Emoji"/>
                <a:cs typeface="Segoe UI Emoji"/>
              </a:rPr>
              <a:t>Ferrari</a:t>
            </a:r>
            <a:r>
              <a:rPr dirty="0" sz="1100" spc="-95">
                <a:latin typeface="Segoe UI Emoji"/>
                <a:cs typeface="Segoe UI Emoji"/>
              </a:rPr>
              <a:t> </a:t>
            </a:r>
            <a:r>
              <a:rPr dirty="0" sz="1100">
                <a:latin typeface="Segoe UI Emoji"/>
                <a:cs typeface="Segoe UI Emoji"/>
              </a:rPr>
              <a:t>and</a:t>
            </a:r>
            <a:r>
              <a:rPr dirty="0" sz="1100" spc="10">
                <a:latin typeface="Segoe UI Emoji"/>
                <a:cs typeface="Segoe UI Emoji"/>
              </a:rPr>
              <a:t> </a:t>
            </a:r>
            <a:r>
              <a:rPr dirty="0" sz="1100" spc="-10">
                <a:latin typeface="Segoe UI Emoji"/>
                <a:cs typeface="Segoe UI Emoji"/>
              </a:rPr>
              <a:t>McLaren </a:t>
            </a:r>
            <a:r>
              <a:rPr dirty="0" sz="1100">
                <a:latin typeface="Segoe UI Emoji"/>
                <a:cs typeface="Segoe UI Emoji"/>
              </a:rPr>
              <a:t>are</a:t>
            </a:r>
            <a:r>
              <a:rPr dirty="0" sz="1100" spc="-110">
                <a:latin typeface="Segoe UI Emoji"/>
                <a:cs typeface="Segoe UI Emoji"/>
              </a:rPr>
              <a:t> </a:t>
            </a:r>
            <a:r>
              <a:rPr dirty="0" sz="1100" spc="-70" b="1">
                <a:latin typeface="Tahoma"/>
                <a:cs typeface="Tahoma"/>
              </a:rPr>
              <a:t>exempt</a:t>
            </a:r>
            <a:r>
              <a:rPr dirty="0" sz="1100" spc="-15" b="1">
                <a:latin typeface="Tahoma"/>
                <a:cs typeface="Tahoma"/>
              </a:rPr>
              <a:t> </a:t>
            </a:r>
            <a:r>
              <a:rPr dirty="0" sz="1100" spc="-80" b="1">
                <a:latin typeface="Tahoma"/>
                <a:cs typeface="Tahoma"/>
              </a:rPr>
              <a:t>from</a:t>
            </a:r>
            <a:r>
              <a:rPr dirty="0" sz="1100" spc="-105" b="1">
                <a:latin typeface="Tahoma"/>
                <a:cs typeface="Tahoma"/>
              </a:rPr>
              <a:t> </a:t>
            </a:r>
            <a:r>
              <a:rPr dirty="0" sz="1100" spc="-55" b="1">
                <a:latin typeface="Tahoma"/>
                <a:cs typeface="Tahoma"/>
              </a:rPr>
              <a:t>the</a:t>
            </a:r>
            <a:r>
              <a:rPr dirty="0" sz="1100" spc="-100" b="1">
                <a:latin typeface="Tahoma"/>
                <a:cs typeface="Tahoma"/>
              </a:rPr>
              <a:t> </a:t>
            </a:r>
            <a:r>
              <a:rPr dirty="0" sz="1100" spc="-125" b="1">
                <a:latin typeface="Tahoma"/>
                <a:cs typeface="Tahoma"/>
              </a:rPr>
              <a:t>2030</a:t>
            </a:r>
            <a:r>
              <a:rPr dirty="0" sz="1100" spc="-75" b="1">
                <a:latin typeface="Tahoma"/>
                <a:cs typeface="Tahoma"/>
              </a:rPr>
              <a:t> </a:t>
            </a:r>
            <a:r>
              <a:rPr dirty="0" sz="1100" spc="-10" b="1">
                <a:latin typeface="Tahoma"/>
                <a:cs typeface="Tahoma"/>
              </a:rPr>
              <a:t>targets.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33" name="object 133" descr=""/>
          <p:cNvSpPr txBox="1"/>
          <p:nvPr/>
        </p:nvSpPr>
        <p:spPr>
          <a:xfrm>
            <a:off x="10101326" y="4148201"/>
            <a:ext cx="1743075" cy="809625"/>
          </a:xfrm>
          <a:prstGeom prst="rect">
            <a:avLst/>
          </a:prstGeom>
          <a:solidFill>
            <a:srgbClr val="FFFF00"/>
          </a:solidFill>
        </p:spPr>
        <p:txBody>
          <a:bodyPr wrap="square" lIns="0" tIns="12065" rIns="0" bIns="0" rtlCol="0" vert="horz">
            <a:spAutoFit/>
          </a:bodyPr>
          <a:lstStyle/>
          <a:p>
            <a:pPr marL="95250" marR="311785">
              <a:lnSpc>
                <a:spcPct val="105400"/>
              </a:lnSpc>
              <a:spcBef>
                <a:spcPts val="95"/>
              </a:spcBef>
            </a:pPr>
            <a:r>
              <a:rPr dirty="0" sz="950" spc="-50" b="1">
                <a:latin typeface="Tahoma"/>
                <a:cs typeface="Tahoma"/>
              </a:rPr>
              <a:t>Growth</a:t>
            </a:r>
            <a:r>
              <a:rPr dirty="0" sz="950" spc="-60" b="1">
                <a:latin typeface="Tahoma"/>
                <a:cs typeface="Tahoma"/>
              </a:rPr>
              <a:t> </a:t>
            </a:r>
            <a:r>
              <a:rPr dirty="0" sz="950" spc="-35" b="1">
                <a:latin typeface="Tahoma"/>
                <a:cs typeface="Tahoma"/>
              </a:rPr>
              <a:t>drivers:</a:t>
            </a:r>
            <a:r>
              <a:rPr dirty="0" sz="950" spc="-15" b="1">
                <a:latin typeface="Tahoma"/>
                <a:cs typeface="Tahoma"/>
              </a:rPr>
              <a:t> </a:t>
            </a:r>
            <a:r>
              <a:rPr dirty="0" sz="950" spc="-10">
                <a:latin typeface="Segoe UI Emoji"/>
                <a:cs typeface="Segoe UI Emoji"/>
              </a:rPr>
              <a:t>Shifting </a:t>
            </a:r>
            <a:r>
              <a:rPr dirty="0" sz="950">
                <a:latin typeface="Segoe UI Emoji"/>
                <a:cs typeface="Segoe UI Emoji"/>
              </a:rPr>
              <a:t>value</a:t>
            </a:r>
            <a:r>
              <a:rPr dirty="0" sz="950" spc="95">
                <a:latin typeface="Segoe UI Emoji"/>
                <a:cs typeface="Segoe UI Emoji"/>
              </a:rPr>
              <a:t> </a:t>
            </a:r>
            <a:r>
              <a:rPr dirty="0" sz="950">
                <a:latin typeface="Segoe UI Emoji"/>
                <a:cs typeface="Segoe UI Emoji"/>
              </a:rPr>
              <a:t>pools,</a:t>
            </a:r>
            <a:r>
              <a:rPr dirty="0" sz="950" spc="114">
                <a:latin typeface="Segoe UI Emoji"/>
                <a:cs typeface="Segoe UI Emoji"/>
              </a:rPr>
              <a:t> </a:t>
            </a:r>
            <a:r>
              <a:rPr dirty="0" sz="950" spc="-10">
                <a:latin typeface="Segoe UI Emoji"/>
                <a:cs typeface="Segoe UI Emoji"/>
              </a:rPr>
              <a:t>technology </a:t>
            </a:r>
            <a:r>
              <a:rPr dirty="0" sz="950" spc="30">
                <a:latin typeface="Segoe UI Emoji"/>
                <a:cs typeface="Segoe UI Emoji"/>
              </a:rPr>
              <a:t>advancements,</a:t>
            </a:r>
            <a:r>
              <a:rPr dirty="0" sz="950" spc="-30">
                <a:latin typeface="Segoe UI Emoji"/>
                <a:cs typeface="Segoe UI Emoji"/>
              </a:rPr>
              <a:t> </a:t>
            </a:r>
            <a:r>
              <a:rPr dirty="0" sz="950" spc="-25">
                <a:latin typeface="Segoe UI Emoji"/>
                <a:cs typeface="Segoe UI Emoji"/>
              </a:rPr>
              <a:t>and </a:t>
            </a:r>
            <a:r>
              <a:rPr dirty="0" sz="950">
                <a:latin typeface="Segoe UI Emoji"/>
                <a:cs typeface="Segoe UI Emoji"/>
              </a:rPr>
              <a:t>evolving</a:t>
            </a:r>
            <a:r>
              <a:rPr dirty="0" sz="950" spc="-50">
                <a:latin typeface="Segoe UI Emoji"/>
                <a:cs typeface="Segoe UI Emoji"/>
              </a:rPr>
              <a:t> </a:t>
            </a:r>
            <a:r>
              <a:rPr dirty="0" sz="950" spc="-10">
                <a:latin typeface="Segoe UI Emoji"/>
                <a:cs typeface="Segoe UI Emoji"/>
              </a:rPr>
              <a:t>consumer</a:t>
            </a:r>
            <a:endParaRPr sz="950">
              <a:latin typeface="Segoe UI Emoji"/>
              <a:cs typeface="Segoe UI Emoji"/>
            </a:endParaRPr>
          </a:p>
          <a:p>
            <a:pPr marL="95250">
              <a:lnSpc>
                <a:spcPct val="100000"/>
              </a:lnSpc>
              <a:spcBef>
                <a:spcPts val="60"/>
              </a:spcBef>
            </a:pPr>
            <a:r>
              <a:rPr dirty="0" sz="950" spc="-10">
                <a:latin typeface="Segoe UI Emoji"/>
                <a:cs typeface="Segoe UI Emoji"/>
              </a:rPr>
              <a:t>preferences</a:t>
            </a:r>
            <a:endParaRPr sz="950">
              <a:latin typeface="Segoe UI Emoji"/>
              <a:cs typeface="Segoe UI Emoji"/>
            </a:endParaRPr>
          </a:p>
        </p:txBody>
      </p:sp>
      <p:sp>
        <p:nvSpPr>
          <p:cNvPr id="134" name="object 134" descr=""/>
          <p:cNvSpPr/>
          <p:nvPr/>
        </p:nvSpPr>
        <p:spPr>
          <a:xfrm>
            <a:off x="10101326" y="5005387"/>
            <a:ext cx="1733550" cy="1181100"/>
          </a:xfrm>
          <a:custGeom>
            <a:avLst/>
            <a:gdLst/>
            <a:ahLst/>
            <a:cxnLst/>
            <a:rect l="l" t="t" r="r" b="b"/>
            <a:pathLst>
              <a:path w="1733550" h="1181100">
                <a:moveTo>
                  <a:pt x="0" y="1181100"/>
                </a:moveTo>
                <a:lnTo>
                  <a:pt x="1733550" y="1181100"/>
                </a:lnTo>
                <a:lnTo>
                  <a:pt x="1733550" y="0"/>
                </a:lnTo>
                <a:lnTo>
                  <a:pt x="0" y="0"/>
                </a:lnTo>
                <a:lnTo>
                  <a:pt x="0" y="11811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5" name="object 135" descr=""/>
          <p:cNvSpPr txBox="1"/>
          <p:nvPr/>
        </p:nvSpPr>
        <p:spPr>
          <a:xfrm>
            <a:off x="10107676" y="4987956"/>
            <a:ext cx="1725930" cy="1192530"/>
          </a:xfrm>
          <a:prstGeom prst="rect">
            <a:avLst/>
          </a:prstGeom>
          <a:solidFill>
            <a:srgbClr val="FFFF00"/>
          </a:solidFill>
        </p:spPr>
        <p:txBody>
          <a:bodyPr wrap="square" lIns="0" tIns="76835" rIns="0" bIns="0" rtlCol="0" vert="horz">
            <a:spAutoFit/>
          </a:bodyPr>
          <a:lstStyle/>
          <a:p>
            <a:pPr marL="85725">
              <a:lnSpc>
                <a:spcPct val="100000"/>
              </a:lnSpc>
              <a:spcBef>
                <a:spcPts val="605"/>
              </a:spcBef>
            </a:pPr>
            <a:r>
              <a:rPr dirty="0" sz="950" spc="-25" b="1">
                <a:latin typeface="Tahoma"/>
                <a:cs typeface="Tahoma"/>
              </a:rPr>
              <a:t>Effects:</a:t>
            </a:r>
            <a:r>
              <a:rPr dirty="0" sz="950" spc="-20" b="1">
                <a:latin typeface="Tahoma"/>
                <a:cs typeface="Tahoma"/>
              </a:rPr>
              <a:t> </a:t>
            </a:r>
            <a:r>
              <a:rPr dirty="0" sz="950" spc="-10">
                <a:latin typeface="Segoe UI Emoji"/>
                <a:cs typeface="Segoe UI Emoji"/>
              </a:rPr>
              <a:t>Automakers</a:t>
            </a:r>
            <a:endParaRPr sz="950">
              <a:latin typeface="Segoe UI Emoji"/>
              <a:cs typeface="Segoe UI Emoji"/>
            </a:endParaRPr>
          </a:p>
          <a:p>
            <a:pPr marL="85725">
              <a:lnSpc>
                <a:spcPct val="100000"/>
              </a:lnSpc>
              <a:spcBef>
                <a:spcPts val="65"/>
              </a:spcBef>
            </a:pPr>
            <a:r>
              <a:rPr dirty="0" sz="950">
                <a:latin typeface="Segoe UI Emoji"/>
                <a:cs typeface="Segoe UI Emoji"/>
              </a:rPr>
              <a:t>expand</a:t>
            </a:r>
            <a:r>
              <a:rPr dirty="0" sz="950" spc="40">
                <a:latin typeface="Segoe UI Emoji"/>
                <a:cs typeface="Segoe UI Emoji"/>
              </a:rPr>
              <a:t> </a:t>
            </a:r>
            <a:r>
              <a:rPr dirty="0" sz="950">
                <a:latin typeface="Segoe UI Emoji"/>
                <a:cs typeface="Segoe UI Emoji"/>
              </a:rPr>
              <a:t>EVs</a:t>
            </a:r>
            <a:r>
              <a:rPr dirty="0" sz="950" spc="35">
                <a:latin typeface="Segoe UI Emoji"/>
                <a:cs typeface="Segoe UI Emoji"/>
              </a:rPr>
              <a:t> </a:t>
            </a:r>
            <a:r>
              <a:rPr dirty="0" sz="950">
                <a:latin typeface="Segoe UI Emoji"/>
                <a:cs typeface="Segoe UI Emoji"/>
              </a:rPr>
              <a:t>via</a:t>
            </a:r>
            <a:r>
              <a:rPr dirty="0" sz="950" spc="-30">
                <a:latin typeface="Segoe UI Emoji"/>
                <a:cs typeface="Segoe UI Emoji"/>
              </a:rPr>
              <a:t> </a:t>
            </a:r>
            <a:r>
              <a:rPr dirty="0" sz="950">
                <a:latin typeface="Segoe UI Emoji"/>
                <a:cs typeface="Segoe UI Emoji"/>
              </a:rPr>
              <a:t>DTC</a:t>
            </a:r>
            <a:r>
              <a:rPr dirty="0" sz="950" spc="70">
                <a:latin typeface="Segoe UI Emoji"/>
                <a:cs typeface="Segoe UI Emoji"/>
              </a:rPr>
              <a:t> </a:t>
            </a:r>
            <a:r>
              <a:rPr dirty="0" sz="950" spc="-10">
                <a:latin typeface="Segoe UI Emoji"/>
                <a:cs typeface="Segoe UI Emoji"/>
              </a:rPr>
              <a:t>sales,</a:t>
            </a:r>
            <a:endParaRPr sz="950">
              <a:latin typeface="Segoe UI Emoji"/>
              <a:cs typeface="Segoe UI Emoji"/>
            </a:endParaRPr>
          </a:p>
          <a:p>
            <a:pPr marL="85725">
              <a:lnSpc>
                <a:spcPct val="100000"/>
              </a:lnSpc>
              <a:spcBef>
                <a:spcPts val="60"/>
              </a:spcBef>
            </a:pPr>
            <a:r>
              <a:rPr dirty="0" sz="950">
                <a:latin typeface="Segoe UI Emoji"/>
                <a:cs typeface="Segoe UI Emoji"/>
              </a:rPr>
              <a:t>Battery-</a:t>
            </a:r>
            <a:r>
              <a:rPr dirty="0" sz="950" spc="55">
                <a:latin typeface="Segoe UI Emoji"/>
                <a:cs typeface="Segoe UI Emoji"/>
              </a:rPr>
              <a:t>aaS,</a:t>
            </a:r>
            <a:r>
              <a:rPr dirty="0" sz="950" spc="5">
                <a:latin typeface="Segoe UI Emoji"/>
                <a:cs typeface="Segoe UI Emoji"/>
              </a:rPr>
              <a:t> </a:t>
            </a:r>
            <a:r>
              <a:rPr dirty="0" sz="950">
                <a:latin typeface="Segoe UI Emoji"/>
                <a:cs typeface="Segoe UI Emoji"/>
              </a:rPr>
              <a:t>and</a:t>
            </a:r>
            <a:r>
              <a:rPr dirty="0" sz="950" spc="-35">
                <a:latin typeface="Segoe UI Emoji"/>
                <a:cs typeface="Segoe UI Emoji"/>
              </a:rPr>
              <a:t> </a:t>
            </a:r>
            <a:r>
              <a:rPr dirty="0" sz="950" spc="-25">
                <a:latin typeface="Segoe UI Emoji"/>
                <a:cs typeface="Segoe UI Emoji"/>
              </a:rPr>
              <a:t>OTA</a:t>
            </a:r>
            <a:endParaRPr sz="950">
              <a:latin typeface="Segoe UI Emoji"/>
              <a:cs typeface="Segoe UI Emoji"/>
            </a:endParaRPr>
          </a:p>
          <a:p>
            <a:pPr marL="85725" marR="172720">
              <a:lnSpc>
                <a:spcPts val="1200"/>
              </a:lnSpc>
              <a:spcBef>
                <a:spcPts val="50"/>
              </a:spcBef>
            </a:pPr>
            <a:r>
              <a:rPr dirty="0" sz="950" spc="20">
                <a:latin typeface="Segoe UI Emoji"/>
                <a:cs typeface="Segoe UI Emoji"/>
              </a:rPr>
              <a:t>updates,</a:t>
            </a:r>
            <a:r>
              <a:rPr dirty="0" sz="950" spc="-55">
                <a:latin typeface="Segoe UI Emoji"/>
                <a:cs typeface="Segoe UI Emoji"/>
              </a:rPr>
              <a:t> </a:t>
            </a:r>
            <a:r>
              <a:rPr dirty="0" sz="950" spc="20">
                <a:latin typeface="Segoe UI Emoji"/>
                <a:cs typeface="Segoe UI Emoji"/>
              </a:rPr>
              <a:t>while</a:t>
            </a:r>
            <a:r>
              <a:rPr dirty="0" sz="950" spc="-65">
                <a:latin typeface="Segoe UI Emoji"/>
                <a:cs typeface="Segoe UI Emoji"/>
              </a:rPr>
              <a:t> </a:t>
            </a:r>
            <a:r>
              <a:rPr dirty="0" sz="950" spc="20">
                <a:latin typeface="Segoe UI Emoji"/>
                <a:cs typeface="Segoe UI Emoji"/>
              </a:rPr>
              <a:t>demand</a:t>
            </a:r>
            <a:r>
              <a:rPr dirty="0" sz="950" spc="-10">
                <a:latin typeface="Segoe UI Emoji"/>
                <a:cs typeface="Segoe UI Emoji"/>
              </a:rPr>
              <a:t> </a:t>
            </a:r>
            <a:r>
              <a:rPr dirty="0" sz="950" spc="-25">
                <a:latin typeface="Segoe UI Emoji"/>
                <a:cs typeface="Segoe UI Emoji"/>
              </a:rPr>
              <a:t>for </a:t>
            </a:r>
            <a:r>
              <a:rPr dirty="0" sz="950">
                <a:latin typeface="Segoe UI Emoji"/>
                <a:cs typeface="Segoe UI Emoji"/>
              </a:rPr>
              <a:t>ADAS,</a:t>
            </a:r>
            <a:r>
              <a:rPr dirty="0" sz="950" spc="75">
                <a:latin typeface="Segoe UI Emoji"/>
                <a:cs typeface="Segoe UI Emoji"/>
              </a:rPr>
              <a:t> </a:t>
            </a:r>
            <a:r>
              <a:rPr dirty="0" sz="950">
                <a:latin typeface="Segoe UI Emoji"/>
                <a:cs typeface="Segoe UI Emoji"/>
              </a:rPr>
              <a:t>smart</a:t>
            </a:r>
            <a:r>
              <a:rPr dirty="0" sz="950" spc="30">
                <a:latin typeface="Segoe UI Emoji"/>
                <a:cs typeface="Segoe UI Emoji"/>
              </a:rPr>
              <a:t> </a:t>
            </a:r>
            <a:r>
              <a:rPr dirty="0" sz="950" spc="-10">
                <a:latin typeface="Segoe UI Emoji"/>
                <a:cs typeface="Segoe UI Emoji"/>
              </a:rPr>
              <a:t>connectivity, </a:t>
            </a:r>
            <a:r>
              <a:rPr dirty="0" sz="950">
                <a:latin typeface="Segoe UI Emoji"/>
                <a:cs typeface="Segoe UI Emoji"/>
              </a:rPr>
              <a:t>and</a:t>
            </a:r>
            <a:r>
              <a:rPr dirty="0" sz="950" spc="15">
                <a:latin typeface="Segoe UI Emoji"/>
                <a:cs typeface="Segoe UI Emoji"/>
              </a:rPr>
              <a:t> </a:t>
            </a:r>
            <a:r>
              <a:rPr dirty="0" sz="950">
                <a:latin typeface="Segoe UI Emoji"/>
                <a:cs typeface="Segoe UI Emoji"/>
              </a:rPr>
              <a:t>better</a:t>
            </a:r>
            <a:r>
              <a:rPr dirty="0" sz="950" spc="10">
                <a:latin typeface="Segoe UI Emoji"/>
                <a:cs typeface="Segoe UI Emoji"/>
              </a:rPr>
              <a:t> </a:t>
            </a:r>
            <a:r>
              <a:rPr dirty="0" sz="950">
                <a:latin typeface="Segoe UI Emoji"/>
                <a:cs typeface="Segoe UI Emoji"/>
              </a:rPr>
              <a:t>batteries</a:t>
            </a:r>
            <a:r>
              <a:rPr dirty="0" sz="950" spc="10">
                <a:latin typeface="Segoe UI Emoji"/>
                <a:cs typeface="Segoe UI Emoji"/>
              </a:rPr>
              <a:t> </a:t>
            </a:r>
            <a:r>
              <a:rPr dirty="0" sz="950" spc="-10">
                <a:latin typeface="Segoe UI Emoji"/>
                <a:cs typeface="Segoe UI Emoji"/>
              </a:rPr>
              <a:t>drives</a:t>
            </a:r>
            <a:endParaRPr sz="950">
              <a:latin typeface="Segoe UI Emoji"/>
              <a:cs typeface="Segoe UI Emoji"/>
            </a:endParaRPr>
          </a:p>
          <a:p>
            <a:pPr marL="85725">
              <a:lnSpc>
                <a:spcPct val="100000"/>
              </a:lnSpc>
              <a:spcBef>
                <a:spcPts val="15"/>
              </a:spcBef>
            </a:pPr>
            <a:r>
              <a:rPr dirty="0" sz="950" spc="-10">
                <a:latin typeface="Segoe UI Emoji"/>
                <a:cs typeface="Segoe UI Emoji"/>
              </a:rPr>
              <a:t>innovation.</a:t>
            </a:r>
            <a:endParaRPr sz="950">
              <a:latin typeface="Segoe UI Emoji"/>
              <a:cs typeface="Segoe UI Emoji"/>
            </a:endParaRPr>
          </a:p>
        </p:txBody>
      </p:sp>
      <p:sp>
        <p:nvSpPr>
          <p:cNvPr id="136" name="object 136" descr=""/>
          <p:cNvSpPr txBox="1"/>
          <p:nvPr/>
        </p:nvSpPr>
        <p:spPr>
          <a:xfrm>
            <a:off x="7211441" y="3867467"/>
            <a:ext cx="4357370" cy="24320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2922270" algn="l"/>
              </a:tabLst>
            </a:pPr>
            <a:r>
              <a:rPr dirty="0" u="sng" sz="1400" spc="190" b="1" i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…</a:t>
            </a:r>
            <a:r>
              <a:rPr dirty="0" u="sng" sz="1400" spc="-135" b="1" i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sng" sz="1400" spc="-20" b="1" i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and</a:t>
            </a:r>
            <a:r>
              <a:rPr dirty="0" u="sng" sz="1400" spc="-114" b="1" i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sng" sz="1400" spc="-40" b="1" i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a</a:t>
            </a:r>
            <a:r>
              <a:rPr dirty="0" u="sng" sz="1400" spc="-145" b="1" i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sng" sz="1400" spc="-25" b="1" i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rise</a:t>
            </a:r>
            <a:r>
              <a:rPr dirty="0" u="sng" sz="1400" spc="-155" b="1" i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sng" sz="1400" spc="-35" b="1" i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in</a:t>
            </a:r>
            <a:r>
              <a:rPr dirty="0" u="sng" sz="1400" spc="-100" b="1" i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sng" sz="1400" spc="-65" b="1" i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popularity</a:t>
            </a:r>
            <a:r>
              <a:rPr dirty="0" u="sng" sz="1400" spc="-130" b="1" i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sng" sz="1400" spc="-55" b="1" i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of</a:t>
            </a:r>
            <a:r>
              <a:rPr dirty="0" u="sng" sz="1400" spc="-114" b="1" i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sng" sz="1400" spc="-20" b="1" i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SUVs</a:t>
            </a:r>
            <a:r>
              <a:rPr dirty="0" sz="1400" b="1" i="1">
                <a:latin typeface="Trebuchet MS"/>
                <a:cs typeface="Trebuchet MS"/>
              </a:rPr>
              <a:t>	</a:t>
            </a:r>
            <a:r>
              <a:rPr dirty="0" u="sng" sz="1400" spc="-35" b="1" i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…driving</a:t>
            </a:r>
            <a:r>
              <a:rPr dirty="0" u="sng" sz="1400" spc="-114" b="1" i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sng" sz="1400" spc="-10" b="1" i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changes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137" name="object 137" descr=""/>
          <p:cNvGrpSpPr/>
          <p:nvPr/>
        </p:nvGrpSpPr>
        <p:grpSpPr>
          <a:xfrm>
            <a:off x="7818501" y="3929126"/>
            <a:ext cx="2240280" cy="2259965"/>
            <a:chOff x="7818501" y="3929126"/>
            <a:chExt cx="2240280" cy="2259965"/>
          </a:xfrm>
        </p:grpSpPr>
        <p:sp>
          <p:nvSpPr>
            <p:cNvPr id="138" name="object 138" descr=""/>
            <p:cNvSpPr/>
            <p:nvPr/>
          </p:nvSpPr>
          <p:spPr>
            <a:xfrm>
              <a:off x="10044176" y="3929126"/>
              <a:ext cx="0" cy="2259965"/>
            </a:xfrm>
            <a:custGeom>
              <a:avLst/>
              <a:gdLst/>
              <a:ahLst/>
              <a:cxnLst/>
              <a:rect l="l" t="t" r="r" b="b"/>
              <a:pathLst>
                <a:path w="0" h="2259965">
                  <a:moveTo>
                    <a:pt x="0" y="0"/>
                  </a:moveTo>
                  <a:lnTo>
                    <a:pt x="0" y="2259482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9" name="object 139" descr=""/>
            <p:cNvSpPr/>
            <p:nvPr/>
          </p:nvSpPr>
          <p:spPr>
            <a:xfrm>
              <a:off x="7824851" y="4681601"/>
              <a:ext cx="2162175" cy="438150"/>
            </a:xfrm>
            <a:custGeom>
              <a:avLst/>
              <a:gdLst/>
              <a:ahLst/>
              <a:cxnLst/>
              <a:rect l="l" t="t" r="r" b="b"/>
              <a:pathLst>
                <a:path w="2162175" h="438150">
                  <a:moveTo>
                    <a:pt x="0" y="438150"/>
                  </a:moveTo>
                  <a:lnTo>
                    <a:pt x="2162175" y="438150"/>
                  </a:lnTo>
                  <a:lnTo>
                    <a:pt x="2162175" y="0"/>
                  </a:lnTo>
                  <a:lnTo>
                    <a:pt x="0" y="0"/>
                  </a:lnTo>
                  <a:lnTo>
                    <a:pt x="0" y="43815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0" name="object 140" descr=""/>
          <p:cNvSpPr txBox="1"/>
          <p:nvPr/>
        </p:nvSpPr>
        <p:spPr>
          <a:xfrm>
            <a:off x="7831201" y="4710810"/>
            <a:ext cx="2149475" cy="35877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82550">
              <a:lnSpc>
                <a:spcPts val="1295"/>
              </a:lnSpc>
              <a:spcBef>
                <a:spcPts val="125"/>
              </a:spcBef>
            </a:pPr>
            <a:r>
              <a:rPr dirty="0" sz="1100" spc="-180" b="1">
                <a:latin typeface="Tahoma"/>
                <a:cs typeface="Tahoma"/>
              </a:rPr>
              <a:t>10+</a:t>
            </a:r>
            <a:r>
              <a:rPr dirty="0" sz="1100" spc="-60" b="1">
                <a:latin typeface="Tahoma"/>
                <a:cs typeface="Tahoma"/>
              </a:rPr>
              <a:t> </a:t>
            </a:r>
            <a:r>
              <a:rPr dirty="0" sz="1100" spc="-105" b="1">
                <a:latin typeface="Tahoma"/>
                <a:cs typeface="Tahoma"/>
              </a:rPr>
              <a:t>new</a:t>
            </a:r>
            <a:r>
              <a:rPr dirty="0" sz="1100" spc="-90" b="1">
                <a:latin typeface="Tahoma"/>
                <a:cs typeface="Tahoma"/>
              </a:rPr>
              <a:t> </a:t>
            </a:r>
            <a:r>
              <a:rPr dirty="0" sz="1100" spc="-55" b="1">
                <a:latin typeface="Tahoma"/>
                <a:cs typeface="Tahoma"/>
              </a:rPr>
              <a:t>BEV</a:t>
            </a:r>
            <a:r>
              <a:rPr dirty="0" sz="1100" spc="-75" b="1">
                <a:latin typeface="Tahoma"/>
                <a:cs typeface="Tahoma"/>
              </a:rPr>
              <a:t> </a:t>
            </a:r>
            <a:r>
              <a:rPr dirty="0" sz="1100" spc="-45" b="1">
                <a:latin typeface="Tahoma"/>
                <a:cs typeface="Tahoma"/>
              </a:rPr>
              <a:t>SUVs</a:t>
            </a:r>
            <a:r>
              <a:rPr dirty="0" sz="1100" spc="-114" b="1">
                <a:latin typeface="Tahoma"/>
                <a:cs typeface="Tahoma"/>
              </a:rPr>
              <a:t> </a:t>
            </a:r>
            <a:r>
              <a:rPr dirty="0" sz="1100" spc="-60" b="1">
                <a:latin typeface="Tahoma"/>
                <a:cs typeface="Tahoma"/>
              </a:rPr>
              <a:t>launching</a:t>
            </a:r>
            <a:r>
              <a:rPr dirty="0" sz="1100" spc="-80" b="1">
                <a:latin typeface="Tahoma"/>
                <a:cs typeface="Tahoma"/>
              </a:rPr>
              <a:t> </a:t>
            </a:r>
            <a:r>
              <a:rPr dirty="0" sz="1100" spc="-25">
                <a:latin typeface="Segoe UI Emoji"/>
                <a:cs typeface="Segoe UI Emoji"/>
              </a:rPr>
              <a:t>in</a:t>
            </a:r>
            <a:endParaRPr sz="1100">
              <a:latin typeface="Segoe UI Emoji"/>
              <a:cs typeface="Segoe UI Emoji"/>
            </a:endParaRPr>
          </a:p>
          <a:p>
            <a:pPr marL="82550">
              <a:lnSpc>
                <a:spcPts val="1295"/>
              </a:lnSpc>
            </a:pPr>
            <a:r>
              <a:rPr dirty="0" sz="1100" spc="-25">
                <a:latin typeface="Segoe UI Emoji"/>
                <a:cs typeface="Segoe UI Emoji"/>
              </a:rPr>
              <a:t>$150K-</a:t>
            </a:r>
            <a:r>
              <a:rPr dirty="0" sz="1100" spc="-10">
                <a:latin typeface="Segoe UI Emoji"/>
                <a:cs typeface="Segoe UI Emoji"/>
              </a:rPr>
              <a:t>$500K</a:t>
            </a:r>
            <a:r>
              <a:rPr dirty="0" sz="1100" spc="-15">
                <a:latin typeface="Segoe UI Emoji"/>
                <a:cs typeface="Segoe UI Emoji"/>
              </a:rPr>
              <a:t> </a:t>
            </a:r>
            <a:r>
              <a:rPr dirty="0" sz="1100" spc="-25">
                <a:latin typeface="Segoe UI Emoji"/>
                <a:cs typeface="Segoe UI Emoji"/>
              </a:rPr>
              <a:t>segment</a:t>
            </a:r>
            <a:r>
              <a:rPr dirty="0" sz="1100" spc="-45">
                <a:latin typeface="Segoe UI Emoji"/>
                <a:cs typeface="Segoe UI Emoji"/>
              </a:rPr>
              <a:t> by</a:t>
            </a:r>
            <a:r>
              <a:rPr dirty="0" sz="1100" spc="-35">
                <a:latin typeface="Segoe UI Emoji"/>
                <a:cs typeface="Segoe UI Emoji"/>
              </a:rPr>
              <a:t> </a:t>
            </a:r>
            <a:r>
              <a:rPr dirty="0" sz="1100" spc="-20">
                <a:latin typeface="Segoe UI Emoji"/>
                <a:cs typeface="Segoe UI Emoji"/>
              </a:rPr>
              <a:t>2027</a:t>
            </a:r>
            <a:endParaRPr sz="1100">
              <a:latin typeface="Segoe UI Emoji"/>
              <a:cs typeface="Segoe UI Emoji"/>
            </a:endParaRPr>
          </a:p>
        </p:txBody>
      </p:sp>
      <p:sp>
        <p:nvSpPr>
          <p:cNvPr id="141" name="object 141" descr=""/>
          <p:cNvSpPr txBox="1"/>
          <p:nvPr/>
        </p:nvSpPr>
        <p:spPr>
          <a:xfrm>
            <a:off x="7824851" y="5214937"/>
            <a:ext cx="2162175" cy="428625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wrap="square" lIns="0" tIns="42545" rIns="0" bIns="0" rtlCol="0" vert="horz">
            <a:spAutoFit/>
          </a:bodyPr>
          <a:lstStyle/>
          <a:p>
            <a:pPr marL="90170">
              <a:lnSpc>
                <a:spcPts val="1300"/>
              </a:lnSpc>
              <a:spcBef>
                <a:spcPts val="335"/>
              </a:spcBef>
            </a:pPr>
            <a:r>
              <a:rPr dirty="0" sz="1100" spc="-10">
                <a:latin typeface="Segoe UI Emoji"/>
                <a:cs typeface="Segoe UI Emoji"/>
              </a:rPr>
              <a:t>SUV</a:t>
            </a:r>
            <a:r>
              <a:rPr dirty="0" sz="1100" spc="-20">
                <a:latin typeface="Segoe UI Emoji"/>
                <a:cs typeface="Segoe UI Emoji"/>
              </a:rPr>
              <a:t> </a:t>
            </a:r>
            <a:r>
              <a:rPr dirty="0" sz="1100" spc="-35">
                <a:latin typeface="Segoe UI Emoji"/>
                <a:cs typeface="Segoe UI Emoji"/>
              </a:rPr>
              <a:t>Market</a:t>
            </a:r>
            <a:r>
              <a:rPr dirty="0" sz="1100" spc="-30">
                <a:latin typeface="Segoe UI Emoji"/>
                <a:cs typeface="Segoe UI Emoji"/>
              </a:rPr>
              <a:t> </a:t>
            </a:r>
            <a:r>
              <a:rPr dirty="0" sz="1100">
                <a:latin typeface="Segoe UI Emoji"/>
                <a:cs typeface="Segoe UI Emoji"/>
              </a:rPr>
              <a:t>Share:</a:t>
            </a:r>
            <a:r>
              <a:rPr dirty="0" sz="1100" spc="-95">
                <a:latin typeface="Segoe UI Emoji"/>
                <a:cs typeface="Segoe UI Emoji"/>
              </a:rPr>
              <a:t> </a:t>
            </a:r>
            <a:r>
              <a:rPr dirty="0" sz="1100" spc="-200" b="1">
                <a:latin typeface="Tahoma"/>
                <a:cs typeface="Tahoma"/>
              </a:rPr>
              <a:t>25%</a:t>
            </a:r>
            <a:r>
              <a:rPr dirty="0" sz="1100" spc="-120" b="1">
                <a:latin typeface="Tahoma"/>
                <a:cs typeface="Tahoma"/>
              </a:rPr>
              <a:t> </a:t>
            </a:r>
            <a:r>
              <a:rPr dirty="0" sz="1100" spc="-430" b="1">
                <a:latin typeface="Tahoma"/>
                <a:cs typeface="Tahoma"/>
              </a:rPr>
              <a:t>→</a:t>
            </a:r>
            <a:r>
              <a:rPr dirty="0" sz="1100" spc="-65" b="1">
                <a:latin typeface="Tahoma"/>
                <a:cs typeface="Tahoma"/>
              </a:rPr>
              <a:t> </a:t>
            </a:r>
            <a:r>
              <a:rPr dirty="0" sz="1100" spc="-25" b="1">
                <a:latin typeface="Tahoma"/>
                <a:cs typeface="Tahoma"/>
              </a:rPr>
              <a:t>40%</a:t>
            </a:r>
            <a:endParaRPr sz="1100">
              <a:latin typeface="Tahoma"/>
              <a:cs typeface="Tahoma"/>
            </a:endParaRPr>
          </a:p>
          <a:p>
            <a:pPr marL="90170">
              <a:lnSpc>
                <a:spcPts val="1300"/>
              </a:lnSpc>
            </a:pPr>
            <a:r>
              <a:rPr dirty="0" sz="1100" spc="-130" b="1">
                <a:latin typeface="Tahoma"/>
                <a:cs typeface="Tahoma"/>
              </a:rPr>
              <a:t>(By</a:t>
            </a:r>
            <a:r>
              <a:rPr dirty="0" sz="1100" spc="-35" b="1">
                <a:latin typeface="Tahoma"/>
                <a:cs typeface="Tahoma"/>
              </a:rPr>
              <a:t> </a:t>
            </a:r>
            <a:r>
              <a:rPr dirty="0" sz="1100" spc="-10" b="1">
                <a:latin typeface="Tahoma"/>
                <a:cs typeface="Tahoma"/>
              </a:rPr>
              <a:t>2031)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42" name="object 142" descr=""/>
          <p:cNvSpPr txBox="1"/>
          <p:nvPr/>
        </p:nvSpPr>
        <p:spPr>
          <a:xfrm>
            <a:off x="7824851" y="5757862"/>
            <a:ext cx="2162175" cy="428625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wrap="square" lIns="0" tIns="43180" rIns="0" bIns="0" rtlCol="0" vert="horz">
            <a:spAutoFit/>
          </a:bodyPr>
          <a:lstStyle/>
          <a:p>
            <a:pPr marL="90170">
              <a:lnSpc>
                <a:spcPts val="1300"/>
              </a:lnSpc>
              <a:spcBef>
                <a:spcPts val="340"/>
              </a:spcBef>
            </a:pPr>
            <a:r>
              <a:rPr dirty="0" sz="1100" spc="-35">
                <a:latin typeface="Segoe UI Emoji"/>
                <a:cs typeface="Segoe UI Emoji"/>
              </a:rPr>
              <a:t>$500K+</a:t>
            </a:r>
            <a:r>
              <a:rPr dirty="0" sz="1100" spc="-30">
                <a:latin typeface="Segoe UI Emoji"/>
                <a:cs typeface="Segoe UI Emoji"/>
              </a:rPr>
              <a:t> </a:t>
            </a:r>
            <a:r>
              <a:rPr dirty="0" sz="1100" spc="-10">
                <a:latin typeface="Segoe UI Emoji"/>
                <a:cs typeface="Segoe UI Emoji"/>
              </a:rPr>
              <a:t>SUV</a:t>
            </a:r>
            <a:r>
              <a:rPr dirty="0" sz="1100" spc="-5">
                <a:latin typeface="Segoe UI Emoji"/>
                <a:cs typeface="Segoe UI Emoji"/>
              </a:rPr>
              <a:t> </a:t>
            </a:r>
            <a:r>
              <a:rPr dirty="0" sz="1100">
                <a:latin typeface="Segoe UI Emoji"/>
                <a:cs typeface="Segoe UI Emoji"/>
              </a:rPr>
              <a:t>Sales:</a:t>
            </a:r>
            <a:r>
              <a:rPr dirty="0" sz="1100" spc="-35">
                <a:latin typeface="Segoe UI Emoji"/>
                <a:cs typeface="Segoe UI Emoji"/>
              </a:rPr>
              <a:t> </a:t>
            </a:r>
            <a:r>
              <a:rPr dirty="0" sz="1100" spc="-200" b="1">
                <a:latin typeface="Tahoma"/>
                <a:cs typeface="Tahoma"/>
              </a:rPr>
              <a:t>15%</a:t>
            </a:r>
            <a:r>
              <a:rPr dirty="0" sz="1100" spc="-110" b="1">
                <a:latin typeface="Tahoma"/>
                <a:cs typeface="Tahoma"/>
              </a:rPr>
              <a:t> </a:t>
            </a:r>
            <a:r>
              <a:rPr dirty="0" sz="1100" spc="-430" b="1">
                <a:latin typeface="Tahoma"/>
                <a:cs typeface="Tahoma"/>
              </a:rPr>
              <a:t>→</a:t>
            </a:r>
            <a:r>
              <a:rPr dirty="0" sz="1100" spc="-50" b="1">
                <a:latin typeface="Tahoma"/>
                <a:cs typeface="Tahoma"/>
              </a:rPr>
              <a:t> </a:t>
            </a:r>
            <a:r>
              <a:rPr dirty="0" sz="1100" spc="-25" b="1">
                <a:latin typeface="Tahoma"/>
                <a:cs typeface="Tahoma"/>
              </a:rPr>
              <a:t>50%</a:t>
            </a:r>
            <a:endParaRPr sz="1100">
              <a:latin typeface="Tahoma"/>
              <a:cs typeface="Tahoma"/>
            </a:endParaRPr>
          </a:p>
          <a:p>
            <a:pPr marL="90170">
              <a:lnSpc>
                <a:spcPts val="1300"/>
              </a:lnSpc>
            </a:pPr>
            <a:r>
              <a:rPr dirty="0" sz="1100" spc="-130" b="1">
                <a:latin typeface="Tahoma"/>
                <a:cs typeface="Tahoma"/>
              </a:rPr>
              <a:t>(By</a:t>
            </a:r>
            <a:r>
              <a:rPr dirty="0" sz="1100" spc="-35" b="1">
                <a:latin typeface="Tahoma"/>
                <a:cs typeface="Tahoma"/>
              </a:rPr>
              <a:t> </a:t>
            </a:r>
            <a:r>
              <a:rPr dirty="0" sz="1100" spc="-10" b="1">
                <a:latin typeface="Tahoma"/>
                <a:cs typeface="Tahoma"/>
              </a:rPr>
              <a:t>2031)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43" name="object 143" descr=""/>
          <p:cNvSpPr/>
          <p:nvPr/>
        </p:nvSpPr>
        <p:spPr>
          <a:xfrm>
            <a:off x="3467100" y="4276725"/>
            <a:ext cx="133350" cy="104775"/>
          </a:xfrm>
          <a:custGeom>
            <a:avLst/>
            <a:gdLst/>
            <a:ahLst/>
            <a:cxnLst/>
            <a:rect l="l" t="t" r="r" b="b"/>
            <a:pathLst>
              <a:path w="133350" h="104775">
                <a:moveTo>
                  <a:pt x="133350" y="0"/>
                </a:moveTo>
                <a:lnTo>
                  <a:pt x="0" y="0"/>
                </a:lnTo>
                <a:lnTo>
                  <a:pt x="0" y="104775"/>
                </a:lnTo>
                <a:lnTo>
                  <a:pt x="133350" y="104775"/>
                </a:lnTo>
                <a:lnTo>
                  <a:pt x="133350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4" name="object 144" descr=""/>
          <p:cNvSpPr/>
          <p:nvPr/>
        </p:nvSpPr>
        <p:spPr>
          <a:xfrm>
            <a:off x="3467100" y="4419600"/>
            <a:ext cx="133350" cy="104775"/>
          </a:xfrm>
          <a:custGeom>
            <a:avLst/>
            <a:gdLst/>
            <a:ahLst/>
            <a:cxnLst/>
            <a:rect l="l" t="t" r="r" b="b"/>
            <a:pathLst>
              <a:path w="133350" h="104775">
                <a:moveTo>
                  <a:pt x="133350" y="0"/>
                </a:moveTo>
                <a:lnTo>
                  <a:pt x="0" y="0"/>
                </a:lnTo>
                <a:lnTo>
                  <a:pt x="0" y="104775"/>
                </a:lnTo>
                <a:lnTo>
                  <a:pt x="133350" y="104775"/>
                </a:lnTo>
                <a:lnTo>
                  <a:pt x="13335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5" name="object 145" descr=""/>
          <p:cNvSpPr/>
          <p:nvPr/>
        </p:nvSpPr>
        <p:spPr>
          <a:xfrm>
            <a:off x="3467100" y="4572000"/>
            <a:ext cx="133350" cy="95250"/>
          </a:xfrm>
          <a:custGeom>
            <a:avLst/>
            <a:gdLst/>
            <a:ahLst/>
            <a:cxnLst/>
            <a:rect l="l" t="t" r="r" b="b"/>
            <a:pathLst>
              <a:path w="133350" h="95250">
                <a:moveTo>
                  <a:pt x="133350" y="0"/>
                </a:moveTo>
                <a:lnTo>
                  <a:pt x="0" y="0"/>
                </a:lnTo>
                <a:lnTo>
                  <a:pt x="0" y="95250"/>
                </a:lnTo>
                <a:lnTo>
                  <a:pt x="133350" y="95250"/>
                </a:lnTo>
                <a:lnTo>
                  <a:pt x="1333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6" name="object 146" descr=""/>
          <p:cNvSpPr txBox="1"/>
          <p:nvPr/>
        </p:nvSpPr>
        <p:spPr>
          <a:xfrm>
            <a:off x="3629278" y="4223003"/>
            <a:ext cx="243204" cy="323850"/>
          </a:xfrm>
          <a:prstGeom prst="rect">
            <a:avLst/>
          </a:prstGeom>
        </p:spPr>
        <p:txBody>
          <a:bodyPr wrap="square" lIns="0" tIns="3936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09"/>
              </a:spcBef>
            </a:pPr>
            <a:r>
              <a:rPr dirty="0" sz="800" spc="-20">
                <a:latin typeface="Segoe UI Emoji"/>
                <a:cs typeface="Segoe UI Emoji"/>
              </a:rPr>
              <a:t>2021</a:t>
            </a:r>
            <a:endParaRPr sz="800">
              <a:latin typeface="Segoe UI Emoji"/>
              <a:cs typeface="Segoe UI Emoji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dirty="0" sz="800" spc="-20">
                <a:latin typeface="Segoe UI Emoji"/>
                <a:cs typeface="Segoe UI Emoji"/>
              </a:rPr>
              <a:t>2026</a:t>
            </a:r>
            <a:endParaRPr sz="800">
              <a:latin typeface="Segoe UI Emoji"/>
              <a:cs typeface="Segoe UI Emoji"/>
            </a:endParaRPr>
          </a:p>
        </p:txBody>
      </p:sp>
      <p:sp>
        <p:nvSpPr>
          <p:cNvPr id="147" name="object 147" descr=""/>
          <p:cNvSpPr txBox="1"/>
          <p:nvPr/>
        </p:nvSpPr>
        <p:spPr>
          <a:xfrm>
            <a:off x="3629278" y="4544948"/>
            <a:ext cx="243204" cy="15113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800" spc="-20">
                <a:latin typeface="Segoe UI Emoji"/>
                <a:cs typeface="Segoe UI Emoji"/>
              </a:rPr>
              <a:t>2031</a:t>
            </a:r>
            <a:endParaRPr sz="800">
              <a:latin typeface="Segoe UI Emoji"/>
              <a:cs typeface="Segoe UI Emoji"/>
            </a:endParaRPr>
          </a:p>
        </p:txBody>
      </p:sp>
      <p:sp>
        <p:nvSpPr>
          <p:cNvPr id="148" name="object 148" descr=""/>
          <p:cNvSpPr/>
          <p:nvPr/>
        </p:nvSpPr>
        <p:spPr>
          <a:xfrm>
            <a:off x="223837" y="3862451"/>
            <a:ext cx="4029710" cy="0"/>
          </a:xfrm>
          <a:custGeom>
            <a:avLst/>
            <a:gdLst/>
            <a:ahLst/>
            <a:cxnLst/>
            <a:rect l="l" t="t" r="r" b="b"/>
            <a:pathLst>
              <a:path w="4029710" h="0">
                <a:moveTo>
                  <a:pt x="4029138" y="0"/>
                </a:moveTo>
                <a:lnTo>
                  <a:pt x="0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9" name="object 149" descr=""/>
          <p:cNvSpPr txBox="1"/>
          <p:nvPr/>
        </p:nvSpPr>
        <p:spPr>
          <a:xfrm>
            <a:off x="302895" y="3609911"/>
            <a:ext cx="3150870" cy="6438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90500">
              <a:lnSpc>
                <a:spcPct val="100000"/>
              </a:lnSpc>
              <a:spcBef>
                <a:spcPts val="100"/>
              </a:spcBef>
              <a:tabLst>
                <a:tab pos="853440" algn="l"/>
                <a:tab pos="1515745" algn="l"/>
                <a:tab pos="2178050" algn="l"/>
                <a:tab pos="2808605" algn="l"/>
              </a:tabLst>
            </a:pPr>
            <a:r>
              <a:rPr dirty="0" sz="1200" spc="-20" i="1">
                <a:latin typeface="Trebuchet MS"/>
                <a:cs typeface="Trebuchet MS"/>
              </a:rPr>
              <a:t>2022</a:t>
            </a:r>
            <a:r>
              <a:rPr dirty="0" sz="1200" i="1">
                <a:latin typeface="Trebuchet MS"/>
                <a:cs typeface="Trebuchet MS"/>
              </a:rPr>
              <a:t>	</a:t>
            </a:r>
            <a:r>
              <a:rPr dirty="0" sz="1200" spc="-20" i="1">
                <a:latin typeface="Trebuchet MS"/>
                <a:cs typeface="Trebuchet MS"/>
              </a:rPr>
              <a:t>2024</a:t>
            </a:r>
            <a:r>
              <a:rPr dirty="0" sz="1200" i="1">
                <a:latin typeface="Trebuchet MS"/>
                <a:cs typeface="Trebuchet MS"/>
              </a:rPr>
              <a:t>	</a:t>
            </a:r>
            <a:r>
              <a:rPr dirty="0" sz="1200" spc="-20" i="1">
                <a:latin typeface="Trebuchet MS"/>
                <a:cs typeface="Trebuchet MS"/>
              </a:rPr>
              <a:t>202c</a:t>
            </a:r>
            <a:r>
              <a:rPr dirty="0" sz="1200" i="1">
                <a:latin typeface="Trebuchet MS"/>
                <a:cs typeface="Trebuchet MS"/>
              </a:rPr>
              <a:t>	</a:t>
            </a:r>
            <a:r>
              <a:rPr dirty="0" sz="1200" spc="-20" i="1">
                <a:latin typeface="Trebuchet MS"/>
                <a:cs typeface="Trebuchet MS"/>
              </a:rPr>
              <a:t>2028</a:t>
            </a:r>
            <a:r>
              <a:rPr dirty="0" sz="1200" i="1">
                <a:latin typeface="Trebuchet MS"/>
                <a:cs typeface="Trebuchet MS"/>
              </a:rPr>
              <a:t>	</a:t>
            </a:r>
            <a:r>
              <a:rPr dirty="0" baseline="2314" sz="1800" spc="-30" i="1">
                <a:latin typeface="Trebuchet MS"/>
                <a:cs typeface="Trebuchet MS"/>
              </a:rPr>
              <a:t>202S</a:t>
            </a:r>
            <a:endParaRPr baseline="2314"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45"/>
              </a:spcBef>
            </a:pP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u="sng" sz="1400" spc="-60" b="1" i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with</a:t>
            </a:r>
            <a:r>
              <a:rPr dirty="0" u="sng" sz="1400" spc="-185" b="1" i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sng" sz="1400" spc="-35" b="1" i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a</a:t>
            </a:r>
            <a:r>
              <a:rPr dirty="0" u="sng" sz="1400" spc="-75" b="1" i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sng" sz="1400" spc="-10" b="1" i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keen</a:t>
            </a:r>
            <a:r>
              <a:rPr dirty="0" u="sng" sz="1400" spc="-100" b="1" i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sng" sz="1400" b="1" i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focus</a:t>
            </a:r>
            <a:r>
              <a:rPr dirty="0" u="sng" sz="1400" spc="-90" b="1" i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sng" sz="1400" b="1" i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on</a:t>
            </a:r>
            <a:r>
              <a:rPr dirty="0" u="sng" sz="1400" spc="-185" b="1" i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sng" sz="1400" spc="-10" b="1" i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electrification…</a:t>
            </a:r>
            <a:endParaRPr sz="1400">
              <a:latin typeface="Trebuchet MS"/>
              <a:cs typeface="Trebuchet MS"/>
            </a:endParaRPr>
          </a:p>
        </p:txBody>
      </p:sp>
      <p:graphicFrame>
        <p:nvGraphicFramePr>
          <p:cNvPr id="150" name="object 150" descr=""/>
          <p:cNvGraphicFramePr>
            <a:graphicFrameLocks noGrp="1"/>
          </p:cNvGraphicFramePr>
          <p:nvPr/>
        </p:nvGraphicFramePr>
        <p:xfrm>
          <a:off x="326707" y="6175068"/>
          <a:ext cx="11621135" cy="6870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64005"/>
                <a:gridCol w="1675764"/>
                <a:gridCol w="1696084"/>
                <a:gridCol w="1685925"/>
                <a:gridCol w="1685925"/>
                <a:gridCol w="1685925"/>
                <a:gridCol w="1551304"/>
              </a:tblGrid>
              <a:tr h="193040">
                <a:tc gridSpan="3"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95"/>
                        </a:spcBef>
                        <a:tabLst>
                          <a:tab pos="3416300" algn="l"/>
                          <a:tab pos="4768850" algn="l"/>
                        </a:tabLst>
                      </a:pPr>
                      <a:r>
                        <a:rPr dirty="0" u="heavy" sz="900" spc="-20">
                          <a:uFill>
                            <a:solidFill>
                              <a:srgbClr val="A6A6A6"/>
                            </a:solidFill>
                          </a:uFill>
                          <a:latin typeface="Segoe UI Emoji"/>
                          <a:cs typeface="Segoe UI Emoji"/>
                        </a:rPr>
                        <a:t>(McKinsey </a:t>
                      </a:r>
                      <a:r>
                        <a:rPr dirty="0" u="heavy" sz="900">
                          <a:uFill>
                            <a:solidFill>
                              <a:srgbClr val="A6A6A6"/>
                            </a:solidFill>
                          </a:uFill>
                          <a:latin typeface="Segoe UI Emoji"/>
                          <a:cs typeface="Segoe UI Emoji"/>
                        </a:rPr>
                        <a:t>C</a:t>
                      </a:r>
                      <a:r>
                        <a:rPr dirty="0" u="heavy" sz="900" spc="50">
                          <a:uFill>
                            <a:solidFill>
                              <a:srgbClr val="A6A6A6"/>
                            </a:solidFill>
                          </a:uFill>
                          <a:latin typeface="Segoe UI Emoji"/>
                          <a:cs typeface="Segoe UI Emoji"/>
                        </a:rPr>
                        <a:t> </a:t>
                      </a:r>
                      <a:r>
                        <a:rPr dirty="0" u="heavy" sz="900" spc="-10">
                          <a:uFill>
                            <a:solidFill>
                              <a:srgbClr val="A6A6A6"/>
                            </a:solidFill>
                          </a:uFill>
                          <a:latin typeface="Segoe UI Emoji"/>
                          <a:cs typeface="Segoe UI Emoji"/>
                        </a:rPr>
                        <a:t>Company,</a:t>
                      </a:r>
                      <a:r>
                        <a:rPr dirty="0" u="heavy" sz="900" spc="-15">
                          <a:uFill>
                            <a:solidFill>
                              <a:srgbClr val="A6A6A6"/>
                            </a:solidFill>
                          </a:uFill>
                          <a:latin typeface="Segoe UI Emoji"/>
                          <a:cs typeface="Segoe UI Emoji"/>
                        </a:rPr>
                        <a:t> </a:t>
                      </a:r>
                      <a:r>
                        <a:rPr dirty="0" u="heavy" sz="900" spc="-10">
                          <a:uFill>
                            <a:solidFill>
                              <a:srgbClr val="A6A6A6"/>
                            </a:solidFill>
                          </a:uFill>
                          <a:latin typeface="Segoe UI Emoji"/>
                          <a:cs typeface="Segoe UI Emoji"/>
                        </a:rPr>
                        <a:t>202</a:t>
                      </a:r>
                      <a:r>
                        <a:rPr dirty="0" sz="900" spc="-10">
                          <a:latin typeface="Segoe UI Emoji"/>
                          <a:cs typeface="Segoe UI Emoji"/>
                        </a:rPr>
                        <a:t>2),</a:t>
                      </a:r>
                      <a:r>
                        <a:rPr dirty="0" sz="900" spc="-15">
                          <a:latin typeface="Segoe UI Emoji"/>
                          <a:cs typeface="Segoe UI Emoji"/>
                        </a:rPr>
                        <a:t> </a:t>
                      </a:r>
                      <a:r>
                        <a:rPr dirty="0" sz="900" spc="-35">
                          <a:latin typeface="Segoe UI Emoji"/>
                          <a:cs typeface="Segoe UI Emoji"/>
                        </a:rPr>
                        <a:t>(Kni</a:t>
                      </a:r>
                      <a:r>
                        <a:rPr dirty="0" u="heavy" sz="900" spc="-35">
                          <a:uFill>
                            <a:solidFill>
                              <a:srgbClr val="000000"/>
                            </a:solidFill>
                          </a:uFill>
                          <a:latin typeface="Segoe UI Emoji"/>
                          <a:cs typeface="Segoe UI Emoji"/>
                        </a:rPr>
                        <a:t>ght</a:t>
                      </a:r>
                      <a:r>
                        <a:rPr dirty="0" u="heavy" sz="900" spc="-55">
                          <a:uFill>
                            <a:solidFill>
                              <a:srgbClr val="000000"/>
                            </a:solidFill>
                          </a:uFill>
                          <a:latin typeface="Segoe UI Emoji"/>
                          <a:cs typeface="Segoe UI Emoji"/>
                        </a:rPr>
                        <a:t> </a:t>
                      </a:r>
                      <a:r>
                        <a:rPr dirty="0" u="heavy" sz="900">
                          <a:uFill>
                            <a:solidFill>
                              <a:srgbClr val="000000"/>
                            </a:solidFill>
                          </a:uFill>
                          <a:latin typeface="Segoe UI Emoji"/>
                          <a:cs typeface="Segoe UI Emoji"/>
                        </a:rPr>
                        <a:t>Frank,</a:t>
                      </a:r>
                      <a:r>
                        <a:rPr dirty="0" u="heavy" sz="900" spc="-15">
                          <a:uFill>
                            <a:solidFill>
                              <a:srgbClr val="000000"/>
                            </a:solidFill>
                          </a:uFill>
                          <a:latin typeface="Segoe UI Emoji"/>
                          <a:cs typeface="Segoe UI Emoji"/>
                        </a:rPr>
                        <a:t> </a:t>
                      </a:r>
                      <a:r>
                        <a:rPr dirty="0" u="heavy" sz="900" spc="-10">
                          <a:uFill>
                            <a:solidFill>
                              <a:srgbClr val="000000"/>
                            </a:solidFill>
                          </a:uFill>
                          <a:latin typeface="Segoe UI Emoji"/>
                          <a:cs typeface="Segoe UI Emoji"/>
                        </a:rPr>
                        <a:t>2024), </a:t>
                      </a:r>
                      <a:r>
                        <a:rPr dirty="0" u="heavy" sz="900">
                          <a:uFill>
                            <a:solidFill>
                              <a:srgbClr val="000000"/>
                            </a:solidFill>
                          </a:uFill>
                          <a:latin typeface="Segoe UI Emoji"/>
                          <a:cs typeface="Segoe UI Emoji"/>
                        </a:rPr>
                        <a:t>(Forbes,</a:t>
                      </a:r>
                      <a:r>
                        <a:rPr dirty="0" u="heavy" sz="900" spc="-15">
                          <a:uFill>
                            <a:solidFill>
                              <a:srgbClr val="000000"/>
                            </a:solidFill>
                          </a:uFill>
                          <a:latin typeface="Segoe UI Emoji"/>
                          <a:cs typeface="Segoe UI Emoji"/>
                        </a:rPr>
                        <a:t> </a:t>
                      </a:r>
                      <a:r>
                        <a:rPr dirty="0" u="heavy" sz="900" spc="-20">
                          <a:uFill>
                            <a:solidFill>
                              <a:srgbClr val="000000"/>
                            </a:solidFill>
                          </a:uFill>
                          <a:latin typeface="Segoe UI Emoji"/>
                          <a:cs typeface="Segoe UI Emoji"/>
                        </a:rPr>
                        <a:t>2</a:t>
                      </a:r>
                      <a:r>
                        <a:rPr dirty="0" sz="900" spc="-20">
                          <a:latin typeface="Segoe UI Emoji"/>
                          <a:cs typeface="Segoe UI Emoji"/>
                        </a:rPr>
                        <a:t>023)</a:t>
                      </a:r>
                      <a:r>
                        <a:rPr dirty="0" sz="900">
                          <a:latin typeface="Segoe UI Emoji"/>
                          <a:cs typeface="Segoe UI Emoji"/>
                        </a:rPr>
                        <a:t>	</a:t>
                      </a:r>
                      <a:r>
                        <a:rPr dirty="0" u="heavy" sz="900">
                          <a:uFill>
                            <a:solidFill>
                              <a:srgbClr val="A6A6A6"/>
                            </a:solidFill>
                          </a:uFill>
                          <a:latin typeface="Segoe UI Emoji"/>
                          <a:cs typeface="Segoe UI Emoji"/>
                        </a:rPr>
                        <a:t>	</a:t>
                      </a:r>
                      <a:endParaRPr sz="900">
                        <a:latin typeface="Segoe UI Emoji"/>
                        <a:cs typeface="Segoe UI Emoji"/>
                      </a:endParaRPr>
                    </a:p>
                  </a:txBody>
                  <a:tcPr marL="0" marR="0" marB="0" marT="24765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5"/>
                        </a:spcBef>
                        <a:tabLst>
                          <a:tab pos="1352550" algn="l"/>
                        </a:tabLst>
                      </a:pPr>
                      <a:r>
                        <a:rPr dirty="0" u="heavy" sz="900">
                          <a:uFill>
                            <a:solidFill>
                              <a:srgbClr val="A6A6A6"/>
                            </a:solidFill>
                          </a:uFill>
                          <a:latin typeface="Segoe UI Emoji"/>
                          <a:cs typeface="Segoe UI Emoji"/>
                        </a:rPr>
                        <a:t>	</a:t>
                      </a:r>
                      <a:endParaRPr sz="900">
                        <a:latin typeface="Segoe UI Emoji"/>
                        <a:cs typeface="Segoe UI Emoji"/>
                      </a:endParaRPr>
                    </a:p>
                  </a:txBody>
                  <a:tcPr marL="0" marR="0" marB="0" marT="2476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5"/>
                        </a:spcBef>
                        <a:tabLst>
                          <a:tab pos="1352550" algn="l"/>
                        </a:tabLst>
                      </a:pPr>
                      <a:r>
                        <a:rPr dirty="0" u="heavy" sz="900">
                          <a:uFill>
                            <a:solidFill>
                              <a:srgbClr val="A6A6A6"/>
                            </a:solidFill>
                          </a:uFill>
                          <a:latin typeface="Segoe UI Emoji"/>
                          <a:cs typeface="Segoe UI Emoji"/>
                        </a:rPr>
                        <a:t>	</a:t>
                      </a:r>
                      <a:endParaRPr sz="900">
                        <a:latin typeface="Segoe UI Emoji"/>
                        <a:cs typeface="Segoe UI Emoji"/>
                      </a:endParaRPr>
                    </a:p>
                  </a:txBody>
                  <a:tcPr marL="0" marR="0" marB="0" marT="2476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5"/>
                        </a:spcBef>
                        <a:tabLst>
                          <a:tab pos="1352550" algn="l"/>
                        </a:tabLst>
                      </a:pPr>
                      <a:r>
                        <a:rPr dirty="0" u="heavy" sz="900">
                          <a:uFill>
                            <a:solidFill>
                              <a:srgbClr val="A6A6A6"/>
                            </a:solidFill>
                          </a:uFill>
                          <a:latin typeface="Segoe UI Emoji"/>
                          <a:cs typeface="Segoe UI Emoji"/>
                        </a:rPr>
                        <a:t>	</a:t>
                      </a:r>
                      <a:endParaRPr sz="900">
                        <a:latin typeface="Segoe UI Emoji"/>
                        <a:cs typeface="Segoe UI Emoji"/>
                      </a:endParaRPr>
                    </a:p>
                  </a:txBody>
                  <a:tcPr marL="0" marR="0" marB="0" marT="24765"/>
                </a:tc>
                <a:tc>
                  <a:txBody>
                    <a:bodyPr/>
                    <a:lstStyle/>
                    <a:p>
                      <a:pPr algn="ctr" marL="134620">
                        <a:lnSpc>
                          <a:spcPct val="100000"/>
                        </a:lnSpc>
                        <a:spcBef>
                          <a:spcPts val="195"/>
                        </a:spcBef>
                        <a:tabLst>
                          <a:tab pos="1487170" algn="l"/>
                        </a:tabLst>
                      </a:pPr>
                      <a:r>
                        <a:rPr dirty="0" u="heavy" sz="900">
                          <a:uFill>
                            <a:solidFill>
                              <a:srgbClr val="A6A6A6"/>
                            </a:solidFill>
                          </a:uFill>
                          <a:latin typeface="Segoe UI Emoji"/>
                          <a:cs typeface="Segoe UI Emoji"/>
                        </a:rPr>
                        <a:t>	</a:t>
                      </a:r>
                      <a:endParaRPr sz="900">
                        <a:latin typeface="Segoe UI Emoji"/>
                        <a:cs typeface="Segoe UI Emoji"/>
                      </a:endParaRPr>
                    </a:p>
                  </a:txBody>
                  <a:tcPr marL="0" marR="0" marB="0" marT="24765"/>
                </a:tc>
              </a:tr>
              <a:tr h="241935">
                <a:tc>
                  <a:txBody>
                    <a:bodyPr/>
                    <a:lstStyle/>
                    <a:p>
                      <a:pPr marL="34290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dirty="0" sz="1400" spc="-10" b="1">
                          <a:solidFill>
                            <a:srgbClr val="A6A6A6"/>
                          </a:solidFill>
                          <a:latin typeface="Trebuchet MS"/>
                          <a:cs typeface="Trebuchet MS"/>
                        </a:rPr>
                        <a:t>Executive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1397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dirty="0" sz="1400" spc="-10" b="1">
                          <a:latin typeface="Trebuchet MS"/>
                          <a:cs typeface="Trebuchet MS"/>
                        </a:rPr>
                        <a:t>Industry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13970"/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dirty="0" sz="1400" spc="-10" b="1">
                          <a:solidFill>
                            <a:srgbClr val="A6A6A6"/>
                          </a:solidFill>
                          <a:latin typeface="Trebuchet MS"/>
                          <a:cs typeface="Trebuchet MS"/>
                        </a:rPr>
                        <a:t>Company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1397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dirty="0" sz="1400" spc="-10" b="1">
                          <a:solidFill>
                            <a:srgbClr val="A6A6A6"/>
                          </a:solidFill>
                          <a:latin typeface="Trebuchet MS"/>
                          <a:cs typeface="Trebuchet MS"/>
                        </a:rPr>
                        <a:t>Financial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1397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dirty="0" sz="1400" spc="-10" b="1">
                          <a:solidFill>
                            <a:srgbClr val="A6A6A6"/>
                          </a:solidFill>
                          <a:latin typeface="Trebuchet MS"/>
                          <a:cs typeface="Trebuchet MS"/>
                        </a:rPr>
                        <a:t>Acquisition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1397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dirty="0" sz="1400" spc="-10" b="1">
                          <a:solidFill>
                            <a:srgbClr val="A6A6A6"/>
                          </a:solidFill>
                          <a:latin typeface="Trebuchet MS"/>
                          <a:cs typeface="Trebuchet MS"/>
                        </a:rPr>
                        <a:t>Alternative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13970"/>
                </a:tc>
                <a:tc>
                  <a:txBody>
                    <a:bodyPr/>
                    <a:lstStyle/>
                    <a:p>
                      <a:pPr algn="ctr" marL="137795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dirty="0" sz="1400" spc="-10" b="1">
                          <a:solidFill>
                            <a:srgbClr val="A6A6A6"/>
                          </a:solidFill>
                          <a:latin typeface="Trebuchet MS"/>
                          <a:cs typeface="Trebuchet MS"/>
                        </a:rPr>
                        <a:t>Conclusion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13970"/>
                </a:tc>
              </a:tr>
              <a:tr h="252095">
                <a:tc>
                  <a:txBody>
                    <a:bodyPr/>
                    <a:lstStyle/>
                    <a:p>
                      <a:pPr marL="344805">
                        <a:lnSpc>
                          <a:spcPts val="1614"/>
                        </a:lnSpc>
                      </a:pPr>
                      <a:r>
                        <a:rPr dirty="0" sz="1400" spc="-10" b="1">
                          <a:solidFill>
                            <a:srgbClr val="A6A6A6"/>
                          </a:solidFill>
                          <a:latin typeface="Trebuchet MS"/>
                          <a:cs typeface="Trebuchet MS"/>
                        </a:rPr>
                        <a:t>Summary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14"/>
                        </a:lnSpc>
                      </a:pPr>
                      <a:r>
                        <a:rPr dirty="0" sz="1400" spc="-10" b="1">
                          <a:latin typeface="Trebuchet MS"/>
                          <a:cs typeface="Trebuchet MS"/>
                        </a:rPr>
                        <a:t>Overview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14"/>
                        </a:lnSpc>
                      </a:pPr>
                      <a:r>
                        <a:rPr dirty="0" sz="1400" spc="-10" b="1">
                          <a:solidFill>
                            <a:srgbClr val="A6A6A6"/>
                          </a:solidFill>
                          <a:latin typeface="Trebuchet MS"/>
                          <a:cs typeface="Trebuchet MS"/>
                        </a:rPr>
                        <a:t>Analysis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R="1270">
                        <a:lnSpc>
                          <a:spcPts val="1614"/>
                        </a:lnSpc>
                      </a:pPr>
                      <a:r>
                        <a:rPr dirty="0" sz="1400" spc="-10" b="1">
                          <a:solidFill>
                            <a:srgbClr val="A6A6A6"/>
                          </a:solidFill>
                          <a:latin typeface="Trebuchet MS"/>
                          <a:cs typeface="Trebuchet MS"/>
                        </a:rPr>
                        <a:t>Analysis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14"/>
                        </a:lnSpc>
                      </a:pPr>
                      <a:r>
                        <a:rPr dirty="0" sz="1400" spc="-10" b="1">
                          <a:solidFill>
                            <a:srgbClr val="A6A6A6"/>
                          </a:solidFill>
                          <a:latin typeface="Trebuchet MS"/>
                          <a:cs typeface="Trebuchet MS"/>
                        </a:rPr>
                        <a:t>Feasibility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14"/>
                        </a:lnSpc>
                      </a:pPr>
                      <a:r>
                        <a:rPr dirty="0" sz="1400" spc="-10" b="1">
                          <a:solidFill>
                            <a:srgbClr val="A6A6A6"/>
                          </a:solidFill>
                          <a:latin typeface="Trebuchet MS"/>
                          <a:cs typeface="Trebuchet MS"/>
                        </a:rPr>
                        <a:t>Solution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151" name="object 151" descr=""/>
          <p:cNvSpPr/>
          <p:nvPr/>
        </p:nvSpPr>
        <p:spPr>
          <a:xfrm>
            <a:off x="3262376" y="3519551"/>
            <a:ext cx="0" cy="59055"/>
          </a:xfrm>
          <a:custGeom>
            <a:avLst/>
            <a:gdLst/>
            <a:ahLst/>
            <a:cxnLst/>
            <a:rect l="l" t="t" r="r" b="b"/>
            <a:pathLst>
              <a:path w="0" h="59054">
                <a:moveTo>
                  <a:pt x="0" y="0"/>
                </a:moveTo>
                <a:lnTo>
                  <a:pt x="0" y="58674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152" name="object 15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1401425" y="76200"/>
            <a:ext cx="438150" cy="533400"/>
          </a:xfrm>
          <a:prstGeom prst="rect">
            <a:avLst/>
          </a:prstGeom>
        </p:spPr>
      </p:pic>
      <p:sp>
        <p:nvSpPr>
          <p:cNvPr id="153" name="object 153" descr=""/>
          <p:cNvSpPr/>
          <p:nvPr/>
        </p:nvSpPr>
        <p:spPr>
          <a:xfrm>
            <a:off x="4129151" y="4243451"/>
            <a:ext cx="267335" cy="1150620"/>
          </a:xfrm>
          <a:custGeom>
            <a:avLst/>
            <a:gdLst/>
            <a:ahLst/>
            <a:cxnLst/>
            <a:rect l="l" t="t" r="r" b="b"/>
            <a:pathLst>
              <a:path w="267335" h="1150620">
                <a:moveTo>
                  <a:pt x="0" y="1150366"/>
                </a:moveTo>
                <a:lnTo>
                  <a:pt x="267081" y="0"/>
                </a:lnTo>
              </a:path>
            </a:pathLst>
          </a:custGeom>
          <a:ln w="6350">
            <a:solidFill>
              <a:srgbClr val="FF0000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154" name="object 154" descr=""/>
          <p:cNvSpPr/>
          <p:nvPr/>
        </p:nvSpPr>
        <p:spPr>
          <a:xfrm>
            <a:off x="8355190" y="1363344"/>
            <a:ext cx="514984" cy="261620"/>
          </a:xfrm>
          <a:custGeom>
            <a:avLst/>
            <a:gdLst/>
            <a:ahLst/>
            <a:cxnLst/>
            <a:rect l="l" t="t" r="r" b="b"/>
            <a:pathLst>
              <a:path w="514984" h="261619">
                <a:moveTo>
                  <a:pt x="196367" y="96520"/>
                </a:moveTo>
                <a:lnTo>
                  <a:pt x="100634" y="96520"/>
                </a:lnTo>
                <a:lnTo>
                  <a:pt x="100634" y="0"/>
                </a:lnTo>
                <a:lnTo>
                  <a:pt x="95732" y="0"/>
                </a:lnTo>
                <a:lnTo>
                  <a:pt x="95732" y="96520"/>
                </a:lnTo>
                <a:lnTo>
                  <a:pt x="0" y="96520"/>
                </a:lnTo>
                <a:lnTo>
                  <a:pt x="0" y="101600"/>
                </a:lnTo>
                <a:lnTo>
                  <a:pt x="95732" y="101600"/>
                </a:lnTo>
                <a:lnTo>
                  <a:pt x="95732" y="196850"/>
                </a:lnTo>
                <a:lnTo>
                  <a:pt x="100634" y="196850"/>
                </a:lnTo>
                <a:lnTo>
                  <a:pt x="100634" y="101600"/>
                </a:lnTo>
                <a:lnTo>
                  <a:pt x="196367" y="101600"/>
                </a:lnTo>
                <a:lnTo>
                  <a:pt x="196367" y="96520"/>
                </a:lnTo>
                <a:close/>
              </a:path>
              <a:path w="514984" h="261619">
                <a:moveTo>
                  <a:pt x="279361" y="84239"/>
                </a:moveTo>
                <a:lnTo>
                  <a:pt x="276453" y="69443"/>
                </a:lnTo>
                <a:lnTo>
                  <a:pt x="271119" y="61353"/>
                </a:lnTo>
                <a:lnTo>
                  <a:pt x="271119" y="84239"/>
                </a:lnTo>
                <a:lnTo>
                  <a:pt x="268846" y="95719"/>
                </a:lnTo>
                <a:lnTo>
                  <a:pt x="262661" y="105105"/>
                </a:lnTo>
                <a:lnTo>
                  <a:pt x="253492" y="111442"/>
                </a:lnTo>
                <a:lnTo>
                  <a:pt x="242252" y="113766"/>
                </a:lnTo>
                <a:lnTo>
                  <a:pt x="231013" y="111442"/>
                </a:lnTo>
                <a:lnTo>
                  <a:pt x="221843" y="105105"/>
                </a:lnTo>
                <a:lnTo>
                  <a:pt x="215658" y="95719"/>
                </a:lnTo>
                <a:lnTo>
                  <a:pt x="213398" y="84239"/>
                </a:lnTo>
                <a:lnTo>
                  <a:pt x="215671" y="72720"/>
                </a:lnTo>
                <a:lnTo>
                  <a:pt x="221856" y="63334"/>
                </a:lnTo>
                <a:lnTo>
                  <a:pt x="231025" y="56997"/>
                </a:lnTo>
                <a:lnTo>
                  <a:pt x="242252" y="54660"/>
                </a:lnTo>
                <a:lnTo>
                  <a:pt x="253504" y="56997"/>
                </a:lnTo>
                <a:lnTo>
                  <a:pt x="262674" y="63334"/>
                </a:lnTo>
                <a:lnTo>
                  <a:pt x="268846" y="72720"/>
                </a:lnTo>
                <a:lnTo>
                  <a:pt x="271119" y="84239"/>
                </a:lnTo>
                <a:lnTo>
                  <a:pt x="271119" y="61353"/>
                </a:lnTo>
                <a:lnTo>
                  <a:pt x="268490" y="57365"/>
                </a:lnTo>
                <a:lnTo>
                  <a:pt x="264579" y="54660"/>
                </a:lnTo>
                <a:lnTo>
                  <a:pt x="256705" y="49225"/>
                </a:lnTo>
                <a:lnTo>
                  <a:pt x="242252" y="46240"/>
                </a:lnTo>
                <a:lnTo>
                  <a:pt x="227812" y="49225"/>
                </a:lnTo>
                <a:lnTo>
                  <a:pt x="216014" y="57365"/>
                </a:lnTo>
                <a:lnTo>
                  <a:pt x="208051" y="69443"/>
                </a:lnTo>
                <a:lnTo>
                  <a:pt x="205143" y="84239"/>
                </a:lnTo>
                <a:lnTo>
                  <a:pt x="208051" y="99021"/>
                </a:lnTo>
                <a:lnTo>
                  <a:pt x="216014" y="111099"/>
                </a:lnTo>
                <a:lnTo>
                  <a:pt x="227812" y="119240"/>
                </a:lnTo>
                <a:lnTo>
                  <a:pt x="242252" y="122237"/>
                </a:lnTo>
                <a:lnTo>
                  <a:pt x="256705" y="119240"/>
                </a:lnTo>
                <a:lnTo>
                  <a:pt x="264642" y="113766"/>
                </a:lnTo>
                <a:lnTo>
                  <a:pt x="268490" y="111099"/>
                </a:lnTo>
                <a:lnTo>
                  <a:pt x="276453" y="99021"/>
                </a:lnTo>
                <a:lnTo>
                  <a:pt x="279361" y="84239"/>
                </a:lnTo>
                <a:close/>
              </a:path>
              <a:path w="514984" h="261619">
                <a:moveTo>
                  <a:pt x="293001" y="153708"/>
                </a:moveTo>
                <a:lnTo>
                  <a:pt x="292252" y="150380"/>
                </a:lnTo>
                <a:lnTo>
                  <a:pt x="291833" y="146964"/>
                </a:lnTo>
                <a:lnTo>
                  <a:pt x="291769" y="143548"/>
                </a:lnTo>
                <a:lnTo>
                  <a:pt x="285470" y="140512"/>
                </a:lnTo>
                <a:lnTo>
                  <a:pt x="242252" y="131457"/>
                </a:lnTo>
                <a:lnTo>
                  <a:pt x="234670" y="131775"/>
                </a:lnTo>
                <a:lnTo>
                  <a:pt x="193700" y="143497"/>
                </a:lnTo>
                <a:lnTo>
                  <a:pt x="168059" y="203225"/>
                </a:lnTo>
                <a:lnTo>
                  <a:pt x="176301" y="203225"/>
                </a:lnTo>
                <a:lnTo>
                  <a:pt x="176314" y="167297"/>
                </a:lnTo>
                <a:lnTo>
                  <a:pt x="178244" y="163283"/>
                </a:lnTo>
                <a:lnTo>
                  <a:pt x="214757" y="144462"/>
                </a:lnTo>
                <a:lnTo>
                  <a:pt x="242252" y="139903"/>
                </a:lnTo>
                <a:lnTo>
                  <a:pt x="249301" y="140360"/>
                </a:lnTo>
                <a:lnTo>
                  <a:pt x="256298" y="141300"/>
                </a:lnTo>
                <a:lnTo>
                  <a:pt x="263232" y="142697"/>
                </a:lnTo>
                <a:lnTo>
                  <a:pt x="270065" y="144538"/>
                </a:lnTo>
                <a:lnTo>
                  <a:pt x="278066" y="146558"/>
                </a:lnTo>
                <a:lnTo>
                  <a:pt x="285788" y="149644"/>
                </a:lnTo>
                <a:lnTo>
                  <a:pt x="293001" y="153708"/>
                </a:lnTo>
                <a:close/>
              </a:path>
              <a:path w="514984" h="261619">
                <a:moveTo>
                  <a:pt x="378333" y="142532"/>
                </a:moveTo>
                <a:lnTo>
                  <a:pt x="375412" y="127749"/>
                </a:lnTo>
                <a:lnTo>
                  <a:pt x="370090" y="119672"/>
                </a:lnTo>
                <a:lnTo>
                  <a:pt x="370090" y="142532"/>
                </a:lnTo>
                <a:lnTo>
                  <a:pt x="367817" y="154038"/>
                </a:lnTo>
                <a:lnTo>
                  <a:pt x="361632" y="163436"/>
                </a:lnTo>
                <a:lnTo>
                  <a:pt x="352450" y="169760"/>
                </a:lnTo>
                <a:lnTo>
                  <a:pt x="341223" y="172085"/>
                </a:lnTo>
                <a:lnTo>
                  <a:pt x="329984" y="169760"/>
                </a:lnTo>
                <a:lnTo>
                  <a:pt x="320814" y="163436"/>
                </a:lnTo>
                <a:lnTo>
                  <a:pt x="314617" y="154038"/>
                </a:lnTo>
                <a:lnTo>
                  <a:pt x="312356" y="142532"/>
                </a:lnTo>
                <a:lnTo>
                  <a:pt x="314629" y="131038"/>
                </a:lnTo>
                <a:lnTo>
                  <a:pt x="320814" y="121640"/>
                </a:lnTo>
                <a:lnTo>
                  <a:pt x="329984" y="115303"/>
                </a:lnTo>
                <a:lnTo>
                  <a:pt x="341134" y="112979"/>
                </a:lnTo>
                <a:lnTo>
                  <a:pt x="352450" y="115303"/>
                </a:lnTo>
                <a:lnTo>
                  <a:pt x="361632" y="121640"/>
                </a:lnTo>
                <a:lnTo>
                  <a:pt x="367817" y="131038"/>
                </a:lnTo>
                <a:lnTo>
                  <a:pt x="370090" y="142532"/>
                </a:lnTo>
                <a:lnTo>
                  <a:pt x="370090" y="119672"/>
                </a:lnTo>
                <a:lnTo>
                  <a:pt x="367461" y="115671"/>
                </a:lnTo>
                <a:lnTo>
                  <a:pt x="363575" y="112979"/>
                </a:lnTo>
                <a:lnTo>
                  <a:pt x="355663" y="107530"/>
                </a:lnTo>
                <a:lnTo>
                  <a:pt x="341223" y="104533"/>
                </a:lnTo>
                <a:lnTo>
                  <a:pt x="326771" y="107530"/>
                </a:lnTo>
                <a:lnTo>
                  <a:pt x="314972" y="115671"/>
                </a:lnTo>
                <a:lnTo>
                  <a:pt x="307022" y="127749"/>
                </a:lnTo>
                <a:lnTo>
                  <a:pt x="304101" y="142532"/>
                </a:lnTo>
                <a:lnTo>
                  <a:pt x="307022" y="157327"/>
                </a:lnTo>
                <a:lnTo>
                  <a:pt x="314972" y="169405"/>
                </a:lnTo>
                <a:lnTo>
                  <a:pt x="326771" y="177546"/>
                </a:lnTo>
                <a:lnTo>
                  <a:pt x="341223" y="180530"/>
                </a:lnTo>
                <a:lnTo>
                  <a:pt x="355663" y="177546"/>
                </a:lnTo>
                <a:lnTo>
                  <a:pt x="363575" y="172085"/>
                </a:lnTo>
                <a:lnTo>
                  <a:pt x="367461" y="169405"/>
                </a:lnTo>
                <a:lnTo>
                  <a:pt x="375412" y="157327"/>
                </a:lnTo>
                <a:lnTo>
                  <a:pt x="378333" y="142532"/>
                </a:lnTo>
                <a:close/>
              </a:path>
              <a:path w="514984" h="261619">
                <a:moveTo>
                  <a:pt x="415594" y="222846"/>
                </a:moveTo>
                <a:lnTo>
                  <a:pt x="380695" y="197535"/>
                </a:lnTo>
                <a:lnTo>
                  <a:pt x="341223" y="189750"/>
                </a:lnTo>
                <a:lnTo>
                  <a:pt x="333641" y="190068"/>
                </a:lnTo>
                <a:lnTo>
                  <a:pt x="292684" y="201803"/>
                </a:lnTo>
                <a:lnTo>
                  <a:pt x="266992" y="261518"/>
                </a:lnTo>
                <a:lnTo>
                  <a:pt x="275247" y="261518"/>
                </a:lnTo>
                <a:lnTo>
                  <a:pt x="275247" y="225602"/>
                </a:lnTo>
                <a:lnTo>
                  <a:pt x="277177" y="221576"/>
                </a:lnTo>
                <a:lnTo>
                  <a:pt x="313702" y="202768"/>
                </a:lnTo>
                <a:lnTo>
                  <a:pt x="341223" y="198196"/>
                </a:lnTo>
                <a:lnTo>
                  <a:pt x="348272" y="198666"/>
                </a:lnTo>
                <a:lnTo>
                  <a:pt x="386194" y="208953"/>
                </a:lnTo>
                <a:lnTo>
                  <a:pt x="407352" y="225577"/>
                </a:lnTo>
                <a:lnTo>
                  <a:pt x="407200" y="229857"/>
                </a:lnTo>
                <a:lnTo>
                  <a:pt x="407200" y="261518"/>
                </a:lnTo>
                <a:lnTo>
                  <a:pt x="415442" y="261518"/>
                </a:lnTo>
                <a:lnTo>
                  <a:pt x="415442" y="229857"/>
                </a:lnTo>
                <a:lnTo>
                  <a:pt x="415594" y="222846"/>
                </a:lnTo>
                <a:close/>
              </a:path>
              <a:path w="514984" h="261619">
                <a:moveTo>
                  <a:pt x="477304" y="84239"/>
                </a:moveTo>
                <a:lnTo>
                  <a:pt x="474383" y="69443"/>
                </a:lnTo>
                <a:lnTo>
                  <a:pt x="469049" y="61341"/>
                </a:lnTo>
                <a:lnTo>
                  <a:pt x="469049" y="84239"/>
                </a:lnTo>
                <a:lnTo>
                  <a:pt x="466788" y="95719"/>
                </a:lnTo>
                <a:lnTo>
                  <a:pt x="460603" y="105105"/>
                </a:lnTo>
                <a:lnTo>
                  <a:pt x="451421" y="111442"/>
                </a:lnTo>
                <a:lnTo>
                  <a:pt x="440182" y="113766"/>
                </a:lnTo>
                <a:lnTo>
                  <a:pt x="428955" y="111442"/>
                </a:lnTo>
                <a:lnTo>
                  <a:pt x="419773" y="105105"/>
                </a:lnTo>
                <a:lnTo>
                  <a:pt x="413588" y="95719"/>
                </a:lnTo>
                <a:lnTo>
                  <a:pt x="411327" y="84239"/>
                </a:lnTo>
                <a:lnTo>
                  <a:pt x="413600" y="72720"/>
                </a:lnTo>
                <a:lnTo>
                  <a:pt x="419785" y="63334"/>
                </a:lnTo>
                <a:lnTo>
                  <a:pt x="428955" y="56997"/>
                </a:lnTo>
                <a:lnTo>
                  <a:pt x="440182" y="54660"/>
                </a:lnTo>
                <a:lnTo>
                  <a:pt x="451434" y="56997"/>
                </a:lnTo>
                <a:lnTo>
                  <a:pt x="460603" y="63334"/>
                </a:lnTo>
                <a:lnTo>
                  <a:pt x="466788" y="72720"/>
                </a:lnTo>
                <a:lnTo>
                  <a:pt x="469049" y="84239"/>
                </a:lnTo>
                <a:lnTo>
                  <a:pt x="469049" y="61341"/>
                </a:lnTo>
                <a:lnTo>
                  <a:pt x="466432" y="57365"/>
                </a:lnTo>
                <a:lnTo>
                  <a:pt x="462508" y="54660"/>
                </a:lnTo>
                <a:lnTo>
                  <a:pt x="454634" y="49225"/>
                </a:lnTo>
                <a:lnTo>
                  <a:pt x="440182" y="46240"/>
                </a:lnTo>
                <a:lnTo>
                  <a:pt x="425742" y="49225"/>
                </a:lnTo>
                <a:lnTo>
                  <a:pt x="413943" y="57365"/>
                </a:lnTo>
                <a:lnTo>
                  <a:pt x="405993" y="69443"/>
                </a:lnTo>
                <a:lnTo>
                  <a:pt x="403072" y="84239"/>
                </a:lnTo>
                <a:lnTo>
                  <a:pt x="405993" y="99021"/>
                </a:lnTo>
                <a:lnTo>
                  <a:pt x="413943" y="111099"/>
                </a:lnTo>
                <a:lnTo>
                  <a:pt x="425742" y="119240"/>
                </a:lnTo>
                <a:lnTo>
                  <a:pt x="440182" y="122237"/>
                </a:lnTo>
                <a:lnTo>
                  <a:pt x="454634" y="119240"/>
                </a:lnTo>
                <a:lnTo>
                  <a:pt x="462572" y="113766"/>
                </a:lnTo>
                <a:lnTo>
                  <a:pt x="466432" y="111099"/>
                </a:lnTo>
                <a:lnTo>
                  <a:pt x="474383" y="99021"/>
                </a:lnTo>
                <a:lnTo>
                  <a:pt x="477304" y="84239"/>
                </a:lnTo>
                <a:close/>
              </a:path>
              <a:path w="514984" h="261619">
                <a:moveTo>
                  <a:pt x="514565" y="164553"/>
                </a:moveTo>
                <a:lnTo>
                  <a:pt x="479666" y="139242"/>
                </a:lnTo>
                <a:lnTo>
                  <a:pt x="440182" y="131457"/>
                </a:lnTo>
                <a:lnTo>
                  <a:pt x="432612" y="131775"/>
                </a:lnTo>
                <a:lnTo>
                  <a:pt x="425081" y="132702"/>
                </a:lnTo>
                <a:lnTo>
                  <a:pt x="417664" y="134226"/>
                </a:lnTo>
                <a:lnTo>
                  <a:pt x="410362" y="136359"/>
                </a:lnTo>
                <a:lnTo>
                  <a:pt x="403529" y="138176"/>
                </a:lnTo>
                <a:lnTo>
                  <a:pt x="396900" y="140766"/>
                </a:lnTo>
                <a:lnTo>
                  <a:pt x="390613" y="144068"/>
                </a:lnTo>
                <a:lnTo>
                  <a:pt x="390512" y="147535"/>
                </a:lnTo>
                <a:lnTo>
                  <a:pt x="390055" y="150990"/>
                </a:lnTo>
                <a:lnTo>
                  <a:pt x="389267" y="154368"/>
                </a:lnTo>
                <a:lnTo>
                  <a:pt x="394868" y="151295"/>
                </a:lnTo>
                <a:lnTo>
                  <a:pt x="400646" y="148602"/>
                </a:lnTo>
                <a:lnTo>
                  <a:pt x="440182" y="139903"/>
                </a:lnTo>
                <a:lnTo>
                  <a:pt x="447243" y="140360"/>
                </a:lnTo>
                <a:lnTo>
                  <a:pt x="485165" y="150660"/>
                </a:lnTo>
                <a:lnTo>
                  <a:pt x="506310" y="167284"/>
                </a:lnTo>
                <a:lnTo>
                  <a:pt x="506171" y="171564"/>
                </a:lnTo>
                <a:lnTo>
                  <a:pt x="506171" y="203225"/>
                </a:lnTo>
                <a:lnTo>
                  <a:pt x="514413" y="203225"/>
                </a:lnTo>
                <a:lnTo>
                  <a:pt x="514413" y="171564"/>
                </a:lnTo>
                <a:lnTo>
                  <a:pt x="514565" y="1645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55" name="object 155" descr=""/>
          <p:cNvGrpSpPr/>
          <p:nvPr/>
        </p:nvGrpSpPr>
        <p:grpSpPr>
          <a:xfrm>
            <a:off x="8481157" y="1766718"/>
            <a:ext cx="386715" cy="288290"/>
            <a:chOff x="8481157" y="1766718"/>
            <a:chExt cx="386715" cy="288290"/>
          </a:xfrm>
        </p:grpSpPr>
        <p:pic>
          <p:nvPicPr>
            <p:cNvPr id="156" name="object 156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481157" y="1766718"/>
              <a:ext cx="275023" cy="287755"/>
            </a:xfrm>
            <a:prstGeom prst="rect">
              <a:avLst/>
            </a:prstGeom>
          </p:spPr>
        </p:pic>
        <p:sp>
          <p:nvSpPr>
            <p:cNvPr id="157" name="object 157" descr=""/>
            <p:cNvSpPr/>
            <p:nvPr/>
          </p:nvSpPr>
          <p:spPr>
            <a:xfrm>
              <a:off x="8496706" y="1917128"/>
              <a:ext cx="370840" cy="137795"/>
            </a:xfrm>
            <a:custGeom>
              <a:avLst/>
              <a:gdLst/>
              <a:ahLst/>
              <a:cxnLst/>
              <a:rect l="l" t="t" r="r" b="b"/>
              <a:pathLst>
                <a:path w="370840" h="137794">
                  <a:moveTo>
                    <a:pt x="326313" y="107162"/>
                  </a:moveTo>
                  <a:lnTo>
                    <a:pt x="323938" y="95415"/>
                  </a:lnTo>
                  <a:lnTo>
                    <a:pt x="318274" y="87020"/>
                  </a:lnTo>
                  <a:lnTo>
                    <a:pt x="318274" y="107162"/>
                  </a:lnTo>
                  <a:lnTo>
                    <a:pt x="316522" y="115773"/>
                  </a:lnTo>
                  <a:lnTo>
                    <a:pt x="311772" y="122821"/>
                  </a:lnTo>
                  <a:lnTo>
                    <a:pt x="304723" y="127558"/>
                  </a:lnTo>
                  <a:lnTo>
                    <a:pt x="296125" y="129298"/>
                  </a:lnTo>
                  <a:lnTo>
                    <a:pt x="287515" y="127558"/>
                  </a:lnTo>
                  <a:lnTo>
                    <a:pt x="280479" y="122821"/>
                  </a:lnTo>
                  <a:lnTo>
                    <a:pt x="275729" y="115773"/>
                  </a:lnTo>
                  <a:lnTo>
                    <a:pt x="273989" y="107162"/>
                  </a:lnTo>
                  <a:lnTo>
                    <a:pt x="275729" y="98539"/>
                  </a:lnTo>
                  <a:lnTo>
                    <a:pt x="280479" y="91503"/>
                  </a:lnTo>
                  <a:lnTo>
                    <a:pt x="287515" y="86766"/>
                  </a:lnTo>
                  <a:lnTo>
                    <a:pt x="296125" y="85026"/>
                  </a:lnTo>
                  <a:lnTo>
                    <a:pt x="304749" y="86766"/>
                  </a:lnTo>
                  <a:lnTo>
                    <a:pt x="311785" y="91503"/>
                  </a:lnTo>
                  <a:lnTo>
                    <a:pt x="316534" y="98539"/>
                  </a:lnTo>
                  <a:lnTo>
                    <a:pt x="318274" y="107162"/>
                  </a:lnTo>
                  <a:lnTo>
                    <a:pt x="318274" y="87020"/>
                  </a:lnTo>
                  <a:lnTo>
                    <a:pt x="317474" y="85826"/>
                  </a:lnTo>
                  <a:lnTo>
                    <a:pt x="316280" y="85026"/>
                  </a:lnTo>
                  <a:lnTo>
                    <a:pt x="307873" y="79349"/>
                  </a:lnTo>
                  <a:lnTo>
                    <a:pt x="296125" y="76974"/>
                  </a:lnTo>
                  <a:lnTo>
                    <a:pt x="284365" y="79349"/>
                  </a:lnTo>
                  <a:lnTo>
                    <a:pt x="274777" y="85826"/>
                  </a:lnTo>
                  <a:lnTo>
                    <a:pt x="268312" y="95415"/>
                  </a:lnTo>
                  <a:lnTo>
                    <a:pt x="265938" y="107162"/>
                  </a:lnTo>
                  <a:lnTo>
                    <a:pt x="268312" y="118910"/>
                  </a:lnTo>
                  <a:lnTo>
                    <a:pt x="274777" y="128511"/>
                  </a:lnTo>
                  <a:lnTo>
                    <a:pt x="284378" y="134975"/>
                  </a:lnTo>
                  <a:lnTo>
                    <a:pt x="296125" y="137350"/>
                  </a:lnTo>
                  <a:lnTo>
                    <a:pt x="307886" y="134975"/>
                  </a:lnTo>
                  <a:lnTo>
                    <a:pt x="316306" y="129298"/>
                  </a:lnTo>
                  <a:lnTo>
                    <a:pt x="317474" y="128511"/>
                  </a:lnTo>
                  <a:lnTo>
                    <a:pt x="323951" y="118910"/>
                  </a:lnTo>
                  <a:lnTo>
                    <a:pt x="326313" y="107162"/>
                  </a:lnTo>
                  <a:close/>
                </a:path>
                <a:path w="370840" h="137794">
                  <a:moveTo>
                    <a:pt x="370598" y="113880"/>
                  </a:moveTo>
                  <a:lnTo>
                    <a:pt x="370586" y="88366"/>
                  </a:lnTo>
                  <a:lnTo>
                    <a:pt x="368681" y="84467"/>
                  </a:lnTo>
                  <a:lnTo>
                    <a:pt x="365417" y="81927"/>
                  </a:lnTo>
                  <a:lnTo>
                    <a:pt x="363626" y="80568"/>
                  </a:lnTo>
                  <a:lnTo>
                    <a:pt x="361924" y="79095"/>
                  </a:lnTo>
                  <a:lnTo>
                    <a:pt x="360337" y="77508"/>
                  </a:lnTo>
                  <a:lnTo>
                    <a:pt x="355244" y="71843"/>
                  </a:lnTo>
                  <a:lnTo>
                    <a:pt x="349059" y="65633"/>
                  </a:lnTo>
                  <a:lnTo>
                    <a:pt x="311226" y="46812"/>
                  </a:lnTo>
                  <a:lnTo>
                    <a:pt x="269290" y="39014"/>
                  </a:lnTo>
                  <a:lnTo>
                    <a:pt x="261912" y="38277"/>
                  </a:lnTo>
                  <a:lnTo>
                    <a:pt x="241312" y="35674"/>
                  </a:lnTo>
                  <a:lnTo>
                    <a:pt x="192011" y="8661"/>
                  </a:lnTo>
                  <a:lnTo>
                    <a:pt x="172910" y="0"/>
                  </a:lnTo>
                  <a:lnTo>
                    <a:pt x="170561" y="1003"/>
                  </a:lnTo>
                  <a:lnTo>
                    <a:pt x="168948" y="5041"/>
                  </a:lnTo>
                  <a:lnTo>
                    <a:pt x="169824" y="7289"/>
                  </a:lnTo>
                  <a:lnTo>
                    <a:pt x="184404" y="13944"/>
                  </a:lnTo>
                  <a:lnTo>
                    <a:pt x="196888" y="20027"/>
                  </a:lnTo>
                  <a:lnTo>
                    <a:pt x="209219" y="26428"/>
                  </a:lnTo>
                  <a:lnTo>
                    <a:pt x="221373" y="33159"/>
                  </a:lnTo>
                  <a:lnTo>
                    <a:pt x="217627" y="32689"/>
                  </a:lnTo>
                  <a:lnTo>
                    <a:pt x="205066" y="32689"/>
                  </a:lnTo>
                  <a:lnTo>
                    <a:pt x="201536" y="36220"/>
                  </a:lnTo>
                  <a:lnTo>
                    <a:pt x="201536" y="40576"/>
                  </a:lnTo>
                  <a:lnTo>
                    <a:pt x="154051" y="40576"/>
                  </a:lnTo>
                  <a:lnTo>
                    <a:pt x="152196" y="40309"/>
                  </a:lnTo>
                  <a:lnTo>
                    <a:pt x="133108" y="36601"/>
                  </a:lnTo>
                  <a:lnTo>
                    <a:pt x="133108" y="22428"/>
                  </a:lnTo>
                  <a:lnTo>
                    <a:pt x="131305" y="20624"/>
                  </a:lnTo>
                  <a:lnTo>
                    <a:pt x="126847" y="20624"/>
                  </a:lnTo>
                  <a:lnTo>
                    <a:pt x="125056" y="22428"/>
                  </a:lnTo>
                  <a:lnTo>
                    <a:pt x="125056" y="35039"/>
                  </a:lnTo>
                  <a:lnTo>
                    <a:pt x="89027" y="28702"/>
                  </a:lnTo>
                  <a:lnTo>
                    <a:pt x="36537" y="43738"/>
                  </a:lnTo>
                  <a:lnTo>
                    <a:pt x="3594" y="64858"/>
                  </a:lnTo>
                  <a:lnTo>
                    <a:pt x="2832" y="77266"/>
                  </a:lnTo>
                  <a:lnTo>
                    <a:pt x="3543" y="88671"/>
                  </a:lnTo>
                  <a:lnTo>
                    <a:pt x="4140" y="93675"/>
                  </a:lnTo>
                  <a:lnTo>
                    <a:pt x="266" y="98552"/>
                  </a:lnTo>
                  <a:lnTo>
                    <a:pt x="31750" y="114820"/>
                  </a:lnTo>
                  <a:lnTo>
                    <a:pt x="41402" y="115354"/>
                  </a:lnTo>
                  <a:lnTo>
                    <a:pt x="40817" y="112699"/>
                  </a:lnTo>
                  <a:lnTo>
                    <a:pt x="40513" y="109969"/>
                  </a:lnTo>
                  <a:lnTo>
                    <a:pt x="40500" y="107238"/>
                  </a:lnTo>
                  <a:lnTo>
                    <a:pt x="31991" y="106756"/>
                  </a:lnTo>
                  <a:lnTo>
                    <a:pt x="8204" y="102831"/>
                  </a:lnTo>
                  <a:lnTo>
                    <a:pt x="8255" y="101485"/>
                  </a:lnTo>
                  <a:lnTo>
                    <a:pt x="12636" y="95948"/>
                  </a:lnTo>
                  <a:lnTo>
                    <a:pt x="12128" y="92506"/>
                  </a:lnTo>
                  <a:lnTo>
                    <a:pt x="11163" y="83248"/>
                  </a:lnTo>
                  <a:lnTo>
                    <a:pt x="10883" y="74536"/>
                  </a:lnTo>
                  <a:lnTo>
                    <a:pt x="11303" y="67487"/>
                  </a:lnTo>
                  <a:lnTo>
                    <a:pt x="56629" y="45059"/>
                  </a:lnTo>
                  <a:lnTo>
                    <a:pt x="88747" y="36791"/>
                  </a:lnTo>
                  <a:lnTo>
                    <a:pt x="152120" y="48463"/>
                  </a:lnTo>
                  <a:lnTo>
                    <a:pt x="153568" y="48602"/>
                  </a:lnTo>
                  <a:lnTo>
                    <a:pt x="209588" y="48602"/>
                  </a:lnTo>
                  <a:lnTo>
                    <a:pt x="209588" y="40741"/>
                  </a:lnTo>
                  <a:lnTo>
                    <a:pt x="217131" y="40741"/>
                  </a:lnTo>
                  <a:lnTo>
                    <a:pt x="261289" y="46278"/>
                  </a:lnTo>
                  <a:lnTo>
                    <a:pt x="268643" y="47028"/>
                  </a:lnTo>
                  <a:lnTo>
                    <a:pt x="286372" y="49593"/>
                  </a:lnTo>
                  <a:lnTo>
                    <a:pt x="330898" y="62331"/>
                  </a:lnTo>
                  <a:lnTo>
                    <a:pt x="354647" y="83185"/>
                  </a:lnTo>
                  <a:lnTo>
                    <a:pt x="356463" y="85013"/>
                  </a:lnTo>
                  <a:lnTo>
                    <a:pt x="358419" y="86702"/>
                  </a:lnTo>
                  <a:lnTo>
                    <a:pt x="361784" y="89281"/>
                  </a:lnTo>
                  <a:lnTo>
                    <a:pt x="362546" y="90830"/>
                  </a:lnTo>
                  <a:lnTo>
                    <a:pt x="362559" y="105829"/>
                  </a:lnTo>
                  <a:lnTo>
                    <a:pt x="334302" y="105829"/>
                  </a:lnTo>
                  <a:lnTo>
                    <a:pt x="334365" y="109410"/>
                  </a:lnTo>
                  <a:lnTo>
                    <a:pt x="334149" y="111658"/>
                  </a:lnTo>
                  <a:lnTo>
                    <a:pt x="333743" y="113880"/>
                  </a:lnTo>
                  <a:lnTo>
                    <a:pt x="370598" y="11388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58" name="object 158" descr=""/>
          <p:cNvGrpSpPr/>
          <p:nvPr/>
        </p:nvGrpSpPr>
        <p:grpSpPr>
          <a:xfrm>
            <a:off x="8453039" y="2661928"/>
            <a:ext cx="287020" cy="287020"/>
            <a:chOff x="8453039" y="2661928"/>
            <a:chExt cx="287020" cy="287020"/>
          </a:xfrm>
        </p:grpSpPr>
        <p:pic>
          <p:nvPicPr>
            <p:cNvPr id="159" name="object 159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492280" y="2723858"/>
              <a:ext cx="246606" cy="160309"/>
            </a:xfrm>
            <a:prstGeom prst="rect">
              <a:avLst/>
            </a:prstGeom>
          </p:spPr>
        </p:pic>
        <p:sp>
          <p:nvSpPr>
            <p:cNvPr id="160" name="object 160" descr=""/>
            <p:cNvSpPr/>
            <p:nvPr/>
          </p:nvSpPr>
          <p:spPr>
            <a:xfrm>
              <a:off x="8453031" y="2661932"/>
              <a:ext cx="287020" cy="287020"/>
            </a:xfrm>
            <a:custGeom>
              <a:avLst/>
              <a:gdLst/>
              <a:ahLst/>
              <a:cxnLst/>
              <a:rect l="l" t="t" r="r" b="b"/>
              <a:pathLst>
                <a:path w="287020" h="287019">
                  <a:moveTo>
                    <a:pt x="286969" y="278130"/>
                  </a:moveTo>
                  <a:lnTo>
                    <a:pt x="8445" y="278130"/>
                  </a:lnTo>
                  <a:lnTo>
                    <a:pt x="8445" y="0"/>
                  </a:lnTo>
                  <a:lnTo>
                    <a:pt x="0" y="0"/>
                  </a:lnTo>
                  <a:lnTo>
                    <a:pt x="0" y="278130"/>
                  </a:lnTo>
                  <a:lnTo>
                    <a:pt x="0" y="287020"/>
                  </a:lnTo>
                  <a:lnTo>
                    <a:pt x="286969" y="287020"/>
                  </a:lnTo>
                  <a:lnTo>
                    <a:pt x="286969" y="27813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61" name="object 161" descr=""/>
          <p:cNvGrpSpPr/>
          <p:nvPr/>
        </p:nvGrpSpPr>
        <p:grpSpPr>
          <a:xfrm>
            <a:off x="8396429" y="2350503"/>
            <a:ext cx="466725" cy="238760"/>
            <a:chOff x="8396429" y="2350503"/>
            <a:chExt cx="466725" cy="238760"/>
          </a:xfrm>
        </p:grpSpPr>
        <p:pic>
          <p:nvPicPr>
            <p:cNvPr id="162" name="object 162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560139" y="2493588"/>
              <a:ext cx="244588" cy="95427"/>
            </a:xfrm>
            <a:prstGeom prst="rect">
              <a:avLst/>
            </a:prstGeom>
          </p:spPr>
        </p:pic>
        <p:sp>
          <p:nvSpPr>
            <p:cNvPr id="163" name="object 163" descr=""/>
            <p:cNvSpPr/>
            <p:nvPr/>
          </p:nvSpPr>
          <p:spPr>
            <a:xfrm>
              <a:off x="8396429" y="2350503"/>
              <a:ext cx="466725" cy="191135"/>
            </a:xfrm>
            <a:custGeom>
              <a:avLst/>
              <a:gdLst/>
              <a:ahLst/>
              <a:cxnLst/>
              <a:rect l="l" t="t" r="r" b="b"/>
              <a:pathLst>
                <a:path w="466725" h="191135">
                  <a:moveTo>
                    <a:pt x="257727" y="0"/>
                  </a:moveTo>
                  <a:lnTo>
                    <a:pt x="102383" y="0"/>
                  </a:lnTo>
                  <a:lnTo>
                    <a:pt x="94035" y="771"/>
                  </a:lnTo>
                  <a:lnTo>
                    <a:pt x="86070" y="3119"/>
                  </a:lnTo>
                  <a:lnTo>
                    <a:pt x="78706" y="6957"/>
                  </a:lnTo>
                  <a:lnTo>
                    <a:pt x="72163" y="12193"/>
                  </a:lnTo>
                  <a:lnTo>
                    <a:pt x="6419" y="78463"/>
                  </a:lnTo>
                  <a:lnTo>
                    <a:pt x="2296" y="82513"/>
                  </a:lnTo>
                  <a:lnTo>
                    <a:pt x="0" y="88062"/>
                  </a:lnTo>
                  <a:lnTo>
                    <a:pt x="64" y="148478"/>
                  </a:lnTo>
                  <a:lnTo>
                    <a:pt x="3426" y="164931"/>
                  </a:lnTo>
                  <a:lnTo>
                    <a:pt x="12520" y="178397"/>
                  </a:lnTo>
                  <a:lnTo>
                    <a:pt x="25986" y="187489"/>
                  </a:lnTo>
                  <a:lnTo>
                    <a:pt x="42645" y="190891"/>
                  </a:lnTo>
                  <a:lnTo>
                    <a:pt x="47775" y="190891"/>
                  </a:lnTo>
                  <a:lnTo>
                    <a:pt x="47789" y="187272"/>
                  </a:lnTo>
                  <a:lnTo>
                    <a:pt x="48036" y="184656"/>
                  </a:lnTo>
                  <a:lnTo>
                    <a:pt x="48121" y="183751"/>
                  </a:lnTo>
                  <a:lnTo>
                    <a:pt x="48771" y="180288"/>
                  </a:lnTo>
                  <a:lnTo>
                    <a:pt x="42471" y="180288"/>
                  </a:lnTo>
                  <a:lnTo>
                    <a:pt x="10660" y="148478"/>
                  </a:lnTo>
                  <a:lnTo>
                    <a:pt x="10660" y="95371"/>
                  </a:lnTo>
                  <a:lnTo>
                    <a:pt x="443624" y="95371"/>
                  </a:lnTo>
                  <a:lnTo>
                    <a:pt x="434180" y="88989"/>
                  </a:lnTo>
                  <a:lnTo>
                    <a:pt x="414442" y="84952"/>
                  </a:lnTo>
                  <a:lnTo>
                    <a:pt x="363961" y="84952"/>
                  </a:lnTo>
                  <a:lnTo>
                    <a:pt x="363528" y="84768"/>
                  </a:lnTo>
                  <a:lnTo>
                    <a:pt x="15236" y="84768"/>
                  </a:lnTo>
                  <a:lnTo>
                    <a:pt x="79642" y="19707"/>
                  </a:lnTo>
                  <a:lnTo>
                    <a:pt x="85750" y="13776"/>
                  </a:lnTo>
                  <a:lnTo>
                    <a:pt x="93731" y="10581"/>
                  </a:lnTo>
                  <a:lnTo>
                    <a:pt x="285960" y="10581"/>
                  </a:lnTo>
                  <a:lnTo>
                    <a:pt x="281491" y="6957"/>
                  </a:lnTo>
                  <a:lnTo>
                    <a:pt x="274198" y="3119"/>
                  </a:lnTo>
                  <a:lnTo>
                    <a:pt x="266272" y="771"/>
                  </a:lnTo>
                  <a:lnTo>
                    <a:pt x="266715" y="771"/>
                  </a:lnTo>
                  <a:lnTo>
                    <a:pt x="257727" y="0"/>
                  </a:lnTo>
                  <a:close/>
                </a:path>
                <a:path w="466725" h="191135">
                  <a:moveTo>
                    <a:pt x="443624" y="95371"/>
                  </a:moveTo>
                  <a:lnTo>
                    <a:pt x="413600" y="95371"/>
                  </a:lnTo>
                  <a:lnTo>
                    <a:pt x="430108" y="98704"/>
                  </a:lnTo>
                  <a:lnTo>
                    <a:pt x="443590" y="107792"/>
                  </a:lnTo>
                  <a:lnTo>
                    <a:pt x="452681" y="121274"/>
                  </a:lnTo>
                  <a:lnTo>
                    <a:pt x="456015" y="137875"/>
                  </a:lnTo>
                  <a:lnTo>
                    <a:pt x="456015" y="175538"/>
                  </a:lnTo>
                  <a:lnTo>
                    <a:pt x="451258" y="180288"/>
                  </a:lnTo>
                  <a:lnTo>
                    <a:pt x="417907" y="180288"/>
                  </a:lnTo>
                  <a:lnTo>
                    <a:pt x="418556" y="183751"/>
                  </a:lnTo>
                  <a:lnTo>
                    <a:pt x="418888" y="187272"/>
                  </a:lnTo>
                  <a:lnTo>
                    <a:pt x="418903" y="190891"/>
                  </a:lnTo>
                  <a:lnTo>
                    <a:pt x="445411" y="190891"/>
                  </a:lnTo>
                  <a:lnTo>
                    <a:pt x="453652" y="189204"/>
                  </a:lnTo>
                  <a:lnTo>
                    <a:pt x="460384" y="184656"/>
                  </a:lnTo>
                  <a:lnTo>
                    <a:pt x="464931" y="177925"/>
                  </a:lnTo>
                  <a:lnTo>
                    <a:pt x="466619" y="169685"/>
                  </a:lnTo>
                  <a:lnTo>
                    <a:pt x="466619" y="137875"/>
                  </a:lnTo>
                  <a:lnTo>
                    <a:pt x="462408" y="117236"/>
                  </a:lnTo>
                  <a:lnTo>
                    <a:pt x="451032" y="100376"/>
                  </a:lnTo>
                  <a:lnTo>
                    <a:pt x="443624" y="95371"/>
                  </a:lnTo>
                  <a:close/>
                </a:path>
                <a:path w="466725" h="191135">
                  <a:moveTo>
                    <a:pt x="413544" y="84768"/>
                  </a:moveTo>
                  <a:lnTo>
                    <a:pt x="369595" y="84768"/>
                  </a:lnTo>
                  <a:lnTo>
                    <a:pt x="363961" y="84952"/>
                  </a:lnTo>
                  <a:lnTo>
                    <a:pt x="414442" y="84952"/>
                  </a:lnTo>
                  <a:lnTo>
                    <a:pt x="413544" y="84768"/>
                  </a:lnTo>
                  <a:close/>
                </a:path>
                <a:path w="466725" h="191135">
                  <a:moveTo>
                    <a:pt x="175018" y="10581"/>
                  </a:moveTo>
                  <a:lnTo>
                    <a:pt x="164415" y="10581"/>
                  </a:lnTo>
                  <a:lnTo>
                    <a:pt x="164415" y="84768"/>
                  </a:lnTo>
                  <a:lnTo>
                    <a:pt x="175018" y="84768"/>
                  </a:lnTo>
                  <a:lnTo>
                    <a:pt x="175018" y="10581"/>
                  </a:lnTo>
                  <a:close/>
                </a:path>
                <a:path w="466725" h="191135">
                  <a:moveTo>
                    <a:pt x="285960" y="10581"/>
                  </a:moveTo>
                  <a:lnTo>
                    <a:pt x="266661" y="10581"/>
                  </a:lnTo>
                  <a:lnTo>
                    <a:pt x="270680" y="12193"/>
                  </a:lnTo>
                  <a:lnTo>
                    <a:pt x="274523" y="13776"/>
                  </a:lnTo>
                  <a:lnTo>
                    <a:pt x="346062" y="84768"/>
                  </a:lnTo>
                  <a:lnTo>
                    <a:pt x="363528" y="84768"/>
                  </a:lnTo>
                  <a:lnTo>
                    <a:pt x="358532" y="82647"/>
                  </a:lnTo>
                  <a:lnTo>
                    <a:pt x="354750" y="78463"/>
                  </a:lnTo>
                  <a:lnTo>
                    <a:pt x="287947" y="12193"/>
                  </a:lnTo>
                  <a:lnTo>
                    <a:pt x="285960" y="1058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64" name="object 164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454808" y="2493588"/>
              <a:ext cx="95432" cy="95427"/>
            </a:xfrm>
            <a:prstGeom prst="rect">
              <a:avLst/>
            </a:prstGeom>
          </p:spPr>
        </p:pic>
      </p:grpSp>
      <p:grpSp>
        <p:nvGrpSpPr>
          <p:cNvPr id="165" name="object 165" descr=""/>
          <p:cNvGrpSpPr/>
          <p:nvPr/>
        </p:nvGrpSpPr>
        <p:grpSpPr>
          <a:xfrm>
            <a:off x="8403556" y="3135319"/>
            <a:ext cx="433705" cy="605790"/>
            <a:chOff x="8403556" y="3135319"/>
            <a:chExt cx="433705" cy="605790"/>
          </a:xfrm>
        </p:grpSpPr>
        <p:pic>
          <p:nvPicPr>
            <p:cNvPr id="166" name="object 166" descr="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704406" y="3241017"/>
              <a:ext cx="132609" cy="74381"/>
            </a:xfrm>
            <a:prstGeom prst="rect">
              <a:avLst/>
            </a:prstGeom>
          </p:spPr>
        </p:pic>
        <p:sp>
          <p:nvSpPr>
            <p:cNvPr id="167" name="object 167" descr=""/>
            <p:cNvSpPr/>
            <p:nvPr/>
          </p:nvSpPr>
          <p:spPr>
            <a:xfrm>
              <a:off x="8403552" y="3135325"/>
              <a:ext cx="410845" cy="605790"/>
            </a:xfrm>
            <a:custGeom>
              <a:avLst/>
              <a:gdLst/>
              <a:ahLst/>
              <a:cxnLst/>
              <a:rect l="l" t="t" r="r" b="b"/>
              <a:pathLst>
                <a:path w="410845" h="605789">
                  <a:moveTo>
                    <a:pt x="254482" y="94780"/>
                  </a:moveTo>
                  <a:lnTo>
                    <a:pt x="251320" y="91630"/>
                  </a:lnTo>
                  <a:lnTo>
                    <a:pt x="243509" y="91630"/>
                  </a:lnTo>
                  <a:lnTo>
                    <a:pt x="240347" y="94780"/>
                  </a:lnTo>
                  <a:lnTo>
                    <a:pt x="240347" y="102590"/>
                  </a:lnTo>
                  <a:lnTo>
                    <a:pt x="243509" y="105765"/>
                  </a:lnTo>
                  <a:lnTo>
                    <a:pt x="251320" y="105765"/>
                  </a:lnTo>
                  <a:lnTo>
                    <a:pt x="254482" y="102590"/>
                  </a:lnTo>
                  <a:lnTo>
                    <a:pt x="254482" y="98691"/>
                  </a:lnTo>
                  <a:lnTo>
                    <a:pt x="254482" y="94780"/>
                  </a:lnTo>
                  <a:close/>
                </a:path>
                <a:path w="410845" h="605789">
                  <a:moveTo>
                    <a:pt x="310616" y="94246"/>
                  </a:moveTo>
                  <a:lnTo>
                    <a:pt x="296862" y="81813"/>
                  </a:lnTo>
                  <a:lnTo>
                    <a:pt x="296862" y="93522"/>
                  </a:lnTo>
                  <a:lnTo>
                    <a:pt x="240182" y="141122"/>
                  </a:lnTo>
                  <a:lnTo>
                    <a:pt x="292354" y="188696"/>
                  </a:lnTo>
                  <a:lnTo>
                    <a:pt x="269862" y="205574"/>
                  </a:lnTo>
                  <a:lnTo>
                    <a:pt x="244881" y="217957"/>
                  </a:lnTo>
                  <a:lnTo>
                    <a:pt x="218059" y="225602"/>
                  </a:lnTo>
                  <a:lnTo>
                    <a:pt x="190068" y="228257"/>
                  </a:lnTo>
                  <a:lnTo>
                    <a:pt x="187223" y="228257"/>
                  </a:lnTo>
                  <a:lnTo>
                    <a:pt x="180759" y="227749"/>
                  </a:lnTo>
                  <a:lnTo>
                    <a:pt x="178435" y="227749"/>
                  </a:lnTo>
                  <a:lnTo>
                    <a:pt x="173875" y="227076"/>
                  </a:lnTo>
                  <a:lnTo>
                    <a:pt x="173659" y="227076"/>
                  </a:lnTo>
                  <a:lnTo>
                    <a:pt x="168376" y="225767"/>
                  </a:lnTo>
                  <a:lnTo>
                    <a:pt x="165887" y="225031"/>
                  </a:lnTo>
                  <a:lnTo>
                    <a:pt x="163258" y="226441"/>
                  </a:lnTo>
                  <a:lnTo>
                    <a:pt x="161759" y="231432"/>
                  </a:lnTo>
                  <a:lnTo>
                    <a:pt x="163182" y="234048"/>
                  </a:lnTo>
                  <a:lnTo>
                    <a:pt x="165684" y="234797"/>
                  </a:lnTo>
                  <a:lnTo>
                    <a:pt x="166992" y="235153"/>
                  </a:lnTo>
                  <a:lnTo>
                    <a:pt x="168529" y="235483"/>
                  </a:lnTo>
                  <a:lnTo>
                    <a:pt x="127088" y="260502"/>
                  </a:lnTo>
                  <a:lnTo>
                    <a:pt x="137172" y="218960"/>
                  </a:lnTo>
                  <a:lnTo>
                    <a:pt x="129349" y="215544"/>
                  </a:lnTo>
                  <a:lnTo>
                    <a:pt x="95796" y="195414"/>
                  </a:lnTo>
                  <a:lnTo>
                    <a:pt x="68402" y="167500"/>
                  </a:lnTo>
                  <a:lnTo>
                    <a:pt x="63080" y="160489"/>
                  </a:lnTo>
                  <a:lnTo>
                    <a:pt x="10883" y="194627"/>
                  </a:lnTo>
                  <a:lnTo>
                    <a:pt x="19189" y="154838"/>
                  </a:lnTo>
                  <a:lnTo>
                    <a:pt x="23710" y="139014"/>
                  </a:lnTo>
                  <a:lnTo>
                    <a:pt x="22860" y="136245"/>
                  </a:lnTo>
                  <a:lnTo>
                    <a:pt x="19189" y="123190"/>
                  </a:lnTo>
                  <a:lnTo>
                    <a:pt x="15963" y="110032"/>
                  </a:lnTo>
                  <a:lnTo>
                    <a:pt x="13195" y="96761"/>
                  </a:lnTo>
                  <a:lnTo>
                    <a:pt x="10883" y="83413"/>
                  </a:lnTo>
                  <a:lnTo>
                    <a:pt x="56984" y="113576"/>
                  </a:lnTo>
                  <a:lnTo>
                    <a:pt x="55994" y="115811"/>
                  </a:lnTo>
                  <a:lnTo>
                    <a:pt x="55143" y="118110"/>
                  </a:lnTo>
                  <a:lnTo>
                    <a:pt x="54419" y="120446"/>
                  </a:lnTo>
                  <a:lnTo>
                    <a:pt x="53759" y="123063"/>
                  </a:lnTo>
                  <a:lnTo>
                    <a:pt x="55130" y="125552"/>
                  </a:lnTo>
                  <a:lnTo>
                    <a:pt x="58267" y="126453"/>
                  </a:lnTo>
                  <a:lnTo>
                    <a:pt x="61036" y="126453"/>
                  </a:lnTo>
                  <a:lnTo>
                    <a:pt x="62890" y="125082"/>
                  </a:lnTo>
                  <a:lnTo>
                    <a:pt x="63436" y="123190"/>
                  </a:lnTo>
                  <a:lnTo>
                    <a:pt x="65303" y="117335"/>
                  </a:lnTo>
                  <a:lnTo>
                    <a:pt x="97675" y="81229"/>
                  </a:lnTo>
                  <a:lnTo>
                    <a:pt x="135483" y="59855"/>
                  </a:lnTo>
                  <a:lnTo>
                    <a:pt x="143205" y="57150"/>
                  </a:lnTo>
                  <a:lnTo>
                    <a:pt x="144551" y="54483"/>
                  </a:lnTo>
                  <a:lnTo>
                    <a:pt x="143154" y="50228"/>
                  </a:lnTo>
                  <a:lnTo>
                    <a:pt x="143014" y="49822"/>
                  </a:lnTo>
                  <a:lnTo>
                    <a:pt x="142925" y="49542"/>
                  </a:lnTo>
                  <a:lnTo>
                    <a:pt x="140246" y="48196"/>
                  </a:lnTo>
                  <a:lnTo>
                    <a:pt x="136144" y="49542"/>
                  </a:lnTo>
                  <a:lnTo>
                    <a:pt x="134315" y="50228"/>
                  </a:lnTo>
                  <a:lnTo>
                    <a:pt x="131953" y="42202"/>
                  </a:lnTo>
                  <a:lnTo>
                    <a:pt x="129946" y="34074"/>
                  </a:lnTo>
                  <a:lnTo>
                    <a:pt x="128333" y="25857"/>
                  </a:lnTo>
                  <a:lnTo>
                    <a:pt x="127076" y="17576"/>
                  </a:lnTo>
                  <a:lnTo>
                    <a:pt x="181063" y="50190"/>
                  </a:lnTo>
                  <a:lnTo>
                    <a:pt x="187515" y="49822"/>
                  </a:lnTo>
                  <a:lnTo>
                    <a:pt x="190055" y="49822"/>
                  </a:lnTo>
                  <a:lnTo>
                    <a:pt x="219595" y="52730"/>
                  </a:lnTo>
                  <a:lnTo>
                    <a:pt x="247751" y="61188"/>
                  </a:lnTo>
                  <a:lnTo>
                    <a:pt x="273761" y="74891"/>
                  </a:lnTo>
                  <a:lnTo>
                    <a:pt x="296862" y="93522"/>
                  </a:lnTo>
                  <a:lnTo>
                    <a:pt x="296862" y="81813"/>
                  </a:lnTo>
                  <a:lnTo>
                    <a:pt x="256146" y="54483"/>
                  </a:lnTo>
                  <a:lnTo>
                    <a:pt x="192430" y="40614"/>
                  </a:lnTo>
                  <a:lnTo>
                    <a:pt x="190068" y="40360"/>
                  </a:lnTo>
                  <a:lnTo>
                    <a:pt x="187871" y="40360"/>
                  </a:lnTo>
                  <a:lnTo>
                    <a:pt x="184543" y="40614"/>
                  </a:lnTo>
                  <a:lnTo>
                    <a:pt x="183527" y="40614"/>
                  </a:lnTo>
                  <a:lnTo>
                    <a:pt x="145389" y="17576"/>
                  </a:lnTo>
                  <a:lnTo>
                    <a:pt x="116293" y="0"/>
                  </a:lnTo>
                  <a:lnTo>
                    <a:pt x="117170" y="13665"/>
                  </a:lnTo>
                  <a:lnTo>
                    <a:pt x="119011" y="27216"/>
                  </a:lnTo>
                  <a:lnTo>
                    <a:pt x="121754" y="40360"/>
                  </a:lnTo>
                  <a:lnTo>
                    <a:pt x="121805" y="40614"/>
                  </a:lnTo>
                  <a:lnTo>
                    <a:pt x="125552" y="53771"/>
                  </a:lnTo>
                  <a:lnTo>
                    <a:pt x="122859" y="55016"/>
                  </a:lnTo>
                  <a:lnTo>
                    <a:pt x="121577" y="55689"/>
                  </a:lnTo>
                  <a:lnTo>
                    <a:pt x="121437" y="55829"/>
                  </a:lnTo>
                  <a:lnTo>
                    <a:pt x="105079" y="64719"/>
                  </a:lnTo>
                  <a:lnTo>
                    <a:pt x="89966" y="75298"/>
                  </a:lnTo>
                  <a:lnTo>
                    <a:pt x="76149" y="87528"/>
                  </a:lnTo>
                  <a:lnTo>
                    <a:pt x="63754" y="101295"/>
                  </a:lnTo>
                  <a:lnTo>
                    <a:pt x="62814" y="102476"/>
                  </a:lnTo>
                  <a:lnTo>
                    <a:pt x="61810" y="103606"/>
                  </a:lnTo>
                  <a:lnTo>
                    <a:pt x="60896" y="104825"/>
                  </a:lnTo>
                  <a:lnTo>
                    <a:pt x="28117" y="83413"/>
                  </a:lnTo>
                  <a:lnTo>
                    <a:pt x="0" y="65036"/>
                  </a:lnTo>
                  <a:lnTo>
                    <a:pt x="2044" y="87528"/>
                  </a:lnTo>
                  <a:lnTo>
                    <a:pt x="2159" y="88861"/>
                  </a:lnTo>
                  <a:lnTo>
                    <a:pt x="6921" y="112928"/>
                  </a:lnTo>
                  <a:lnTo>
                    <a:pt x="11684" y="131546"/>
                  </a:lnTo>
                  <a:lnTo>
                    <a:pt x="13855" y="139014"/>
                  </a:lnTo>
                  <a:lnTo>
                    <a:pt x="11684" y="146494"/>
                  </a:lnTo>
                  <a:lnTo>
                    <a:pt x="6921" y="165112"/>
                  </a:lnTo>
                  <a:lnTo>
                    <a:pt x="2298" y="188506"/>
                  </a:lnTo>
                  <a:lnTo>
                    <a:pt x="2260" y="188696"/>
                  </a:lnTo>
                  <a:lnTo>
                    <a:pt x="2159" y="189179"/>
                  </a:lnTo>
                  <a:lnTo>
                    <a:pt x="0" y="213004"/>
                  </a:lnTo>
                  <a:lnTo>
                    <a:pt x="28105" y="194627"/>
                  </a:lnTo>
                  <a:lnTo>
                    <a:pt x="60883" y="173189"/>
                  </a:lnTo>
                  <a:lnTo>
                    <a:pt x="74510" y="188976"/>
                  </a:lnTo>
                  <a:lnTo>
                    <a:pt x="89966" y="202831"/>
                  </a:lnTo>
                  <a:lnTo>
                    <a:pt x="107048" y="214617"/>
                  </a:lnTo>
                  <a:lnTo>
                    <a:pt x="125577" y="224180"/>
                  </a:lnTo>
                  <a:lnTo>
                    <a:pt x="121793" y="237515"/>
                  </a:lnTo>
                  <a:lnTo>
                    <a:pt x="119011" y="250774"/>
                  </a:lnTo>
                  <a:lnTo>
                    <a:pt x="117170" y="264350"/>
                  </a:lnTo>
                  <a:lnTo>
                    <a:pt x="116293" y="278041"/>
                  </a:lnTo>
                  <a:lnTo>
                    <a:pt x="145313" y="260502"/>
                  </a:lnTo>
                  <a:lnTo>
                    <a:pt x="183388" y="237515"/>
                  </a:lnTo>
                  <a:lnTo>
                    <a:pt x="185712" y="237515"/>
                  </a:lnTo>
                  <a:lnTo>
                    <a:pt x="187871" y="237680"/>
                  </a:lnTo>
                  <a:lnTo>
                    <a:pt x="190068" y="237680"/>
                  </a:lnTo>
                  <a:lnTo>
                    <a:pt x="191681" y="237515"/>
                  </a:lnTo>
                  <a:lnTo>
                    <a:pt x="222377" y="234403"/>
                  </a:lnTo>
                  <a:lnTo>
                    <a:pt x="242189" y="228257"/>
                  </a:lnTo>
                  <a:lnTo>
                    <a:pt x="253085" y="224866"/>
                  </a:lnTo>
                  <a:lnTo>
                    <a:pt x="281305" y="209435"/>
                  </a:lnTo>
                  <a:lnTo>
                    <a:pt x="306120" y="188506"/>
                  </a:lnTo>
                  <a:lnTo>
                    <a:pt x="254482" y="141376"/>
                  </a:lnTo>
                  <a:lnTo>
                    <a:pt x="310616" y="94246"/>
                  </a:lnTo>
                  <a:close/>
                </a:path>
                <a:path w="410845" h="605789">
                  <a:moveTo>
                    <a:pt x="344271" y="497789"/>
                  </a:moveTo>
                  <a:lnTo>
                    <a:pt x="329780" y="440131"/>
                  </a:lnTo>
                  <a:lnTo>
                    <a:pt x="304266" y="385838"/>
                  </a:lnTo>
                  <a:lnTo>
                    <a:pt x="271119" y="338391"/>
                  </a:lnTo>
                  <a:lnTo>
                    <a:pt x="222135" y="319252"/>
                  </a:lnTo>
                  <a:lnTo>
                    <a:pt x="195427" y="316433"/>
                  </a:lnTo>
                  <a:lnTo>
                    <a:pt x="178854" y="319684"/>
                  </a:lnTo>
                  <a:lnTo>
                    <a:pt x="173621" y="325996"/>
                  </a:lnTo>
                  <a:lnTo>
                    <a:pt x="169418" y="335203"/>
                  </a:lnTo>
                  <a:lnTo>
                    <a:pt x="166827" y="345643"/>
                  </a:lnTo>
                  <a:lnTo>
                    <a:pt x="166408" y="355701"/>
                  </a:lnTo>
                  <a:lnTo>
                    <a:pt x="167170" y="363829"/>
                  </a:lnTo>
                  <a:lnTo>
                    <a:pt x="205803" y="382485"/>
                  </a:lnTo>
                  <a:lnTo>
                    <a:pt x="240499" y="381558"/>
                  </a:lnTo>
                  <a:lnTo>
                    <a:pt x="244652" y="387223"/>
                  </a:lnTo>
                  <a:lnTo>
                    <a:pt x="248158" y="395274"/>
                  </a:lnTo>
                  <a:lnTo>
                    <a:pt x="249974" y="404495"/>
                  </a:lnTo>
                  <a:lnTo>
                    <a:pt x="249034" y="413626"/>
                  </a:lnTo>
                  <a:lnTo>
                    <a:pt x="247904" y="417309"/>
                  </a:lnTo>
                  <a:lnTo>
                    <a:pt x="242201" y="431698"/>
                  </a:lnTo>
                  <a:lnTo>
                    <a:pt x="239966" y="438975"/>
                  </a:lnTo>
                  <a:lnTo>
                    <a:pt x="238353" y="446379"/>
                  </a:lnTo>
                  <a:lnTo>
                    <a:pt x="237350" y="453885"/>
                  </a:lnTo>
                  <a:lnTo>
                    <a:pt x="236816" y="461175"/>
                  </a:lnTo>
                  <a:lnTo>
                    <a:pt x="237794" y="468503"/>
                  </a:lnTo>
                  <a:lnTo>
                    <a:pt x="240233" y="475500"/>
                  </a:lnTo>
                  <a:lnTo>
                    <a:pt x="231406" y="472071"/>
                  </a:lnTo>
                  <a:lnTo>
                    <a:pt x="222199" y="469607"/>
                  </a:lnTo>
                  <a:lnTo>
                    <a:pt x="212725" y="468147"/>
                  </a:lnTo>
                  <a:lnTo>
                    <a:pt x="203085" y="467702"/>
                  </a:lnTo>
                  <a:lnTo>
                    <a:pt x="189179" y="469315"/>
                  </a:lnTo>
                  <a:lnTo>
                    <a:pt x="178028" y="473278"/>
                  </a:lnTo>
                  <a:lnTo>
                    <a:pt x="169316" y="478332"/>
                  </a:lnTo>
                  <a:lnTo>
                    <a:pt x="158546" y="486460"/>
                  </a:lnTo>
                  <a:lnTo>
                    <a:pt x="158064" y="486689"/>
                  </a:lnTo>
                  <a:lnTo>
                    <a:pt x="155511" y="486194"/>
                  </a:lnTo>
                  <a:lnTo>
                    <a:pt x="153123" y="485228"/>
                  </a:lnTo>
                  <a:lnTo>
                    <a:pt x="151053" y="483857"/>
                  </a:lnTo>
                  <a:lnTo>
                    <a:pt x="142836" y="479856"/>
                  </a:lnTo>
                  <a:lnTo>
                    <a:pt x="134086" y="476999"/>
                  </a:lnTo>
                  <a:lnTo>
                    <a:pt x="124955" y="475335"/>
                  </a:lnTo>
                  <a:lnTo>
                    <a:pt x="115582" y="474878"/>
                  </a:lnTo>
                  <a:lnTo>
                    <a:pt x="93218" y="479412"/>
                  </a:lnTo>
                  <a:lnTo>
                    <a:pt x="76581" y="489496"/>
                  </a:lnTo>
                  <a:lnTo>
                    <a:pt x="66065" y="499808"/>
                  </a:lnTo>
                  <a:lnTo>
                    <a:pt x="62064" y="505028"/>
                  </a:lnTo>
                  <a:lnTo>
                    <a:pt x="60934" y="506768"/>
                  </a:lnTo>
                  <a:lnTo>
                    <a:pt x="61607" y="508990"/>
                  </a:lnTo>
                  <a:lnTo>
                    <a:pt x="65557" y="510997"/>
                  </a:lnTo>
                  <a:lnTo>
                    <a:pt x="68072" y="510400"/>
                  </a:lnTo>
                  <a:lnTo>
                    <a:pt x="69215" y="508660"/>
                  </a:lnTo>
                  <a:lnTo>
                    <a:pt x="72517" y="504405"/>
                  </a:lnTo>
                  <a:lnTo>
                    <a:pt x="81724" y="495300"/>
                  </a:lnTo>
                  <a:lnTo>
                    <a:pt x="96291" y="486244"/>
                  </a:lnTo>
                  <a:lnTo>
                    <a:pt x="115582" y="482142"/>
                  </a:lnTo>
                  <a:lnTo>
                    <a:pt x="123837" y="482536"/>
                  </a:lnTo>
                  <a:lnTo>
                    <a:pt x="131889" y="484009"/>
                  </a:lnTo>
                  <a:lnTo>
                    <a:pt x="139585" y="486537"/>
                  </a:lnTo>
                  <a:lnTo>
                    <a:pt x="146812" y="490093"/>
                  </a:lnTo>
                  <a:lnTo>
                    <a:pt x="150088" y="492252"/>
                  </a:lnTo>
                  <a:lnTo>
                    <a:pt x="153974" y="493585"/>
                  </a:lnTo>
                  <a:lnTo>
                    <a:pt x="158051" y="493953"/>
                  </a:lnTo>
                  <a:lnTo>
                    <a:pt x="161391" y="493953"/>
                  </a:lnTo>
                  <a:lnTo>
                    <a:pt x="168224" y="488632"/>
                  </a:lnTo>
                  <a:lnTo>
                    <a:pt x="174167" y="484200"/>
                  </a:lnTo>
                  <a:lnTo>
                    <a:pt x="181749" y="479755"/>
                  </a:lnTo>
                  <a:lnTo>
                    <a:pt x="191287" y="476338"/>
                  </a:lnTo>
                  <a:lnTo>
                    <a:pt x="203073" y="474967"/>
                  </a:lnTo>
                  <a:lnTo>
                    <a:pt x="212128" y="475411"/>
                  </a:lnTo>
                  <a:lnTo>
                    <a:pt x="221018" y="476834"/>
                  </a:lnTo>
                  <a:lnTo>
                    <a:pt x="229628" y="479221"/>
                  </a:lnTo>
                  <a:lnTo>
                    <a:pt x="237871" y="482561"/>
                  </a:lnTo>
                  <a:lnTo>
                    <a:pt x="240106" y="483565"/>
                  </a:lnTo>
                  <a:lnTo>
                    <a:pt x="242404" y="484466"/>
                  </a:lnTo>
                  <a:lnTo>
                    <a:pt x="244754" y="485241"/>
                  </a:lnTo>
                  <a:lnTo>
                    <a:pt x="247383" y="489864"/>
                  </a:lnTo>
                  <a:lnTo>
                    <a:pt x="250469" y="494271"/>
                  </a:lnTo>
                  <a:lnTo>
                    <a:pt x="255295" y="500062"/>
                  </a:lnTo>
                  <a:lnTo>
                    <a:pt x="257873" y="500456"/>
                  </a:lnTo>
                  <a:lnTo>
                    <a:pt x="261594" y="498132"/>
                  </a:lnTo>
                  <a:lnTo>
                    <a:pt x="262039" y="495871"/>
                  </a:lnTo>
                  <a:lnTo>
                    <a:pt x="257022" y="489877"/>
                  </a:lnTo>
                  <a:lnTo>
                    <a:pt x="253923" y="485368"/>
                  </a:lnTo>
                  <a:lnTo>
                    <a:pt x="251193" y="480288"/>
                  </a:lnTo>
                  <a:lnTo>
                    <a:pt x="248373" y="474078"/>
                  </a:lnTo>
                  <a:lnTo>
                    <a:pt x="246481" y="467614"/>
                  </a:lnTo>
                  <a:lnTo>
                    <a:pt x="245554" y="460997"/>
                  </a:lnTo>
                  <a:lnTo>
                    <a:pt x="245592" y="454304"/>
                  </a:lnTo>
                  <a:lnTo>
                    <a:pt x="246557" y="447306"/>
                  </a:lnTo>
                  <a:lnTo>
                    <a:pt x="248094" y="440397"/>
                  </a:lnTo>
                  <a:lnTo>
                    <a:pt x="250202" y="433603"/>
                  </a:lnTo>
                  <a:lnTo>
                    <a:pt x="255816" y="419442"/>
                  </a:lnTo>
                  <a:lnTo>
                    <a:pt x="257022" y="415531"/>
                  </a:lnTo>
                  <a:lnTo>
                    <a:pt x="258292" y="405345"/>
                  </a:lnTo>
                  <a:lnTo>
                    <a:pt x="256641" y="395020"/>
                  </a:lnTo>
                  <a:lnTo>
                    <a:pt x="252907" y="385597"/>
                  </a:lnTo>
                  <a:lnTo>
                    <a:pt x="247954" y="378142"/>
                  </a:lnTo>
                  <a:lnTo>
                    <a:pt x="250291" y="376859"/>
                  </a:lnTo>
                  <a:lnTo>
                    <a:pt x="252526" y="375424"/>
                  </a:lnTo>
                  <a:lnTo>
                    <a:pt x="254635" y="373849"/>
                  </a:lnTo>
                  <a:lnTo>
                    <a:pt x="256451" y="372630"/>
                  </a:lnTo>
                  <a:lnTo>
                    <a:pt x="256806" y="370357"/>
                  </a:lnTo>
                  <a:lnTo>
                    <a:pt x="254050" y="367157"/>
                  </a:lnTo>
                  <a:lnTo>
                    <a:pt x="251460" y="366839"/>
                  </a:lnTo>
                  <a:lnTo>
                    <a:pt x="249275" y="368338"/>
                  </a:lnTo>
                  <a:lnTo>
                    <a:pt x="235026" y="375729"/>
                  </a:lnTo>
                  <a:lnTo>
                    <a:pt x="178155" y="362915"/>
                  </a:lnTo>
                  <a:lnTo>
                    <a:pt x="174472" y="358025"/>
                  </a:lnTo>
                  <a:lnTo>
                    <a:pt x="174993" y="346417"/>
                  </a:lnTo>
                  <a:lnTo>
                    <a:pt x="177177" y="337540"/>
                  </a:lnTo>
                  <a:lnTo>
                    <a:pt x="180505" y="329958"/>
                  </a:lnTo>
                  <a:lnTo>
                    <a:pt x="184302" y="325132"/>
                  </a:lnTo>
                  <a:lnTo>
                    <a:pt x="197332" y="323570"/>
                  </a:lnTo>
                  <a:lnTo>
                    <a:pt x="220738" y="326440"/>
                  </a:lnTo>
                  <a:lnTo>
                    <a:pt x="265239" y="343484"/>
                  </a:lnTo>
                  <a:lnTo>
                    <a:pt x="291782" y="379780"/>
                  </a:lnTo>
                  <a:lnTo>
                    <a:pt x="322033" y="442671"/>
                  </a:lnTo>
                  <a:lnTo>
                    <a:pt x="335965" y="498221"/>
                  </a:lnTo>
                  <a:lnTo>
                    <a:pt x="335775" y="516026"/>
                  </a:lnTo>
                  <a:lnTo>
                    <a:pt x="291757" y="547662"/>
                  </a:lnTo>
                  <a:lnTo>
                    <a:pt x="281889" y="553377"/>
                  </a:lnTo>
                  <a:lnTo>
                    <a:pt x="245364" y="575119"/>
                  </a:lnTo>
                  <a:lnTo>
                    <a:pt x="202704" y="587260"/>
                  </a:lnTo>
                  <a:lnTo>
                    <a:pt x="194373" y="586930"/>
                  </a:lnTo>
                  <a:lnTo>
                    <a:pt x="179743" y="584631"/>
                  </a:lnTo>
                  <a:lnTo>
                    <a:pt x="173177" y="584301"/>
                  </a:lnTo>
                  <a:lnTo>
                    <a:pt x="166636" y="584657"/>
                  </a:lnTo>
                  <a:lnTo>
                    <a:pt x="161404" y="585736"/>
                  </a:lnTo>
                  <a:lnTo>
                    <a:pt x="156362" y="587451"/>
                  </a:lnTo>
                  <a:lnTo>
                    <a:pt x="151663" y="589762"/>
                  </a:lnTo>
                  <a:lnTo>
                    <a:pt x="144449" y="592759"/>
                  </a:lnTo>
                  <a:lnTo>
                    <a:pt x="136525" y="595579"/>
                  </a:lnTo>
                  <a:lnTo>
                    <a:pt x="128016" y="597662"/>
                  </a:lnTo>
                  <a:lnTo>
                    <a:pt x="119049" y="598474"/>
                  </a:lnTo>
                  <a:lnTo>
                    <a:pt x="99656" y="595325"/>
                  </a:lnTo>
                  <a:lnTo>
                    <a:pt x="83654" y="588378"/>
                  </a:lnTo>
                  <a:lnTo>
                    <a:pt x="72732" y="581380"/>
                  </a:lnTo>
                  <a:lnTo>
                    <a:pt x="66929" y="576745"/>
                  </a:lnTo>
                  <a:lnTo>
                    <a:pt x="64325" y="576821"/>
                  </a:lnTo>
                  <a:lnTo>
                    <a:pt x="61290" y="579653"/>
                  </a:lnTo>
                  <a:lnTo>
                    <a:pt x="61264" y="581799"/>
                  </a:lnTo>
                  <a:lnTo>
                    <a:pt x="62712" y="583196"/>
                  </a:lnTo>
                  <a:lnTo>
                    <a:pt x="67602" y="587108"/>
                  </a:lnTo>
                  <a:lnTo>
                    <a:pt x="79692" y="594804"/>
                  </a:lnTo>
                  <a:lnTo>
                    <a:pt x="97370" y="602335"/>
                  </a:lnTo>
                  <a:lnTo>
                    <a:pt x="119049" y="605726"/>
                  </a:lnTo>
                  <a:lnTo>
                    <a:pt x="129273" y="604837"/>
                  </a:lnTo>
                  <a:lnTo>
                    <a:pt x="138747" y="602576"/>
                  </a:lnTo>
                  <a:lnTo>
                    <a:pt x="147434" y="599528"/>
                  </a:lnTo>
                  <a:lnTo>
                    <a:pt x="155257" y="596277"/>
                  </a:lnTo>
                  <a:lnTo>
                    <a:pt x="159219" y="594334"/>
                  </a:lnTo>
                  <a:lnTo>
                    <a:pt x="163436" y="592836"/>
                  </a:lnTo>
                  <a:lnTo>
                    <a:pt x="167817" y="591820"/>
                  </a:lnTo>
                  <a:lnTo>
                    <a:pt x="173609" y="591591"/>
                  </a:lnTo>
                  <a:lnTo>
                    <a:pt x="179425" y="591934"/>
                  </a:lnTo>
                  <a:lnTo>
                    <a:pt x="185140" y="592823"/>
                  </a:lnTo>
                  <a:lnTo>
                    <a:pt x="191897" y="593674"/>
                  </a:lnTo>
                  <a:lnTo>
                    <a:pt x="198691" y="594118"/>
                  </a:lnTo>
                  <a:lnTo>
                    <a:pt x="205511" y="594156"/>
                  </a:lnTo>
                  <a:lnTo>
                    <a:pt x="212318" y="593788"/>
                  </a:lnTo>
                  <a:lnTo>
                    <a:pt x="231317" y="589076"/>
                  </a:lnTo>
                  <a:lnTo>
                    <a:pt x="248907" y="581685"/>
                  </a:lnTo>
                  <a:lnTo>
                    <a:pt x="264782" y="572985"/>
                  </a:lnTo>
                  <a:lnTo>
                    <a:pt x="286550" y="559333"/>
                  </a:lnTo>
                  <a:lnTo>
                    <a:pt x="296125" y="553783"/>
                  </a:lnTo>
                  <a:lnTo>
                    <a:pt x="334975" y="532650"/>
                  </a:lnTo>
                  <a:lnTo>
                    <a:pt x="343738" y="518071"/>
                  </a:lnTo>
                  <a:lnTo>
                    <a:pt x="344271" y="497789"/>
                  </a:lnTo>
                  <a:close/>
                </a:path>
                <a:path w="410845" h="605789">
                  <a:moveTo>
                    <a:pt x="410832" y="137198"/>
                  </a:moveTo>
                  <a:lnTo>
                    <a:pt x="409359" y="135724"/>
                  </a:lnTo>
                  <a:lnTo>
                    <a:pt x="405714" y="135724"/>
                  </a:lnTo>
                  <a:lnTo>
                    <a:pt x="404241" y="137198"/>
                  </a:lnTo>
                  <a:lnTo>
                    <a:pt x="404241" y="140843"/>
                  </a:lnTo>
                  <a:lnTo>
                    <a:pt x="405714" y="142316"/>
                  </a:lnTo>
                  <a:lnTo>
                    <a:pt x="409359" y="142316"/>
                  </a:lnTo>
                  <a:lnTo>
                    <a:pt x="410832" y="140843"/>
                  </a:lnTo>
                  <a:lnTo>
                    <a:pt x="410832" y="139014"/>
                  </a:lnTo>
                  <a:lnTo>
                    <a:pt x="410832" y="13719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3069" y="85661"/>
            <a:ext cx="1958339" cy="334645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-35"/>
              <a:t>EV</a:t>
            </a:r>
            <a:r>
              <a:rPr dirty="0" spc="-210"/>
              <a:t> </a:t>
            </a:r>
            <a:r>
              <a:rPr dirty="0" spc="-114"/>
              <a:t>Battery</a:t>
            </a:r>
            <a:r>
              <a:rPr dirty="0" spc="-180"/>
              <a:t> </a:t>
            </a:r>
            <a:r>
              <a:rPr dirty="0" spc="-70"/>
              <a:t>Market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39725" y="390842"/>
            <a:ext cx="11509375" cy="254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496040" algn="l"/>
              </a:tabLst>
            </a:pPr>
            <a:r>
              <a:rPr dirty="0" u="heavy" sz="1500" spc="37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heavy" sz="150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EV</a:t>
            </a:r>
            <a:r>
              <a:rPr dirty="0" u="heavy" sz="1500" spc="-16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heavy" sz="1500" spc="-105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Battery</a:t>
            </a:r>
            <a:r>
              <a:rPr dirty="0" u="heavy" sz="1500" spc="-85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heavy" sz="1500" spc="-11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market</a:t>
            </a:r>
            <a:r>
              <a:rPr dirty="0" u="heavy" sz="1500" spc="-125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heavy" sz="1500" spc="-65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presents</a:t>
            </a:r>
            <a:r>
              <a:rPr dirty="0" u="heavy" sz="1500" spc="-55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heavy" sz="1500" spc="-8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high-</a:t>
            </a:r>
            <a:r>
              <a:rPr dirty="0" u="heavy" sz="1500" spc="-105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growth</a:t>
            </a:r>
            <a:r>
              <a:rPr dirty="0" u="heavy" sz="1500" spc="-13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heavy" sz="1500" spc="-95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opportunities,</a:t>
            </a:r>
            <a:r>
              <a:rPr dirty="0" u="heavy" sz="1500" spc="-105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heavy" sz="1500" spc="-9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following</a:t>
            </a:r>
            <a:r>
              <a:rPr dirty="0" u="heavy" sz="1500" spc="-105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heavy" sz="1500" spc="-75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global</a:t>
            </a:r>
            <a:r>
              <a:rPr dirty="0" u="heavy" sz="1500" spc="-105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heavy" sz="150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EV</a:t>
            </a:r>
            <a:r>
              <a:rPr dirty="0" u="heavy" sz="1500" spc="-16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heavy" sz="1500" spc="-1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trends</a:t>
            </a:r>
            <a:r>
              <a:rPr dirty="0" u="heavy" sz="150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	</a:t>
            </a:r>
            <a:endParaRPr sz="1500">
              <a:latin typeface="Trebuchet MS"/>
              <a:cs typeface="Trebuchet MS"/>
            </a:endParaRPr>
          </a:p>
        </p:txBody>
      </p:sp>
      <p:graphicFrame>
        <p:nvGraphicFramePr>
          <p:cNvPr id="4" name="object 4" descr=""/>
          <p:cNvGraphicFramePr>
            <a:graphicFrameLocks noGrp="1"/>
          </p:cNvGraphicFramePr>
          <p:nvPr/>
        </p:nvGraphicFramePr>
        <p:xfrm>
          <a:off x="326707" y="6175068"/>
          <a:ext cx="11628755" cy="6870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64005"/>
                <a:gridCol w="1675764"/>
                <a:gridCol w="1699895"/>
                <a:gridCol w="1685925"/>
                <a:gridCol w="1685925"/>
                <a:gridCol w="1685925"/>
                <a:gridCol w="1555115"/>
              </a:tblGrid>
              <a:tr h="193040">
                <a:tc gridSpan="3"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95"/>
                        </a:spcBef>
                        <a:tabLst>
                          <a:tab pos="4776470" algn="l"/>
                        </a:tabLst>
                      </a:pPr>
                      <a:r>
                        <a:rPr dirty="0" u="heavy" sz="900" spc="-10">
                          <a:uFill>
                            <a:solidFill>
                              <a:srgbClr val="A6A6A6"/>
                            </a:solidFill>
                          </a:uFill>
                          <a:latin typeface="Segoe UI Emoji"/>
                          <a:cs typeface="Segoe UI Emoji"/>
                        </a:rPr>
                        <a:t>(</a:t>
                      </a:r>
                      <a:r>
                        <a:rPr dirty="0" u="heavy" sz="900" spc="-10">
                          <a:uFill>
                            <a:solidFill>
                              <a:srgbClr val="A6A6A6"/>
                            </a:solidFill>
                          </a:uFill>
                          <a:latin typeface="Arial MT"/>
                          <a:cs typeface="Arial MT"/>
                        </a:rPr>
                        <a:t>Towards </a:t>
                      </a:r>
                      <a:r>
                        <a:rPr dirty="0" u="heavy" sz="900">
                          <a:uFill>
                            <a:solidFill>
                              <a:srgbClr val="A6A6A6"/>
                            </a:solidFill>
                          </a:uFill>
                          <a:latin typeface="Arial MT"/>
                          <a:cs typeface="Arial MT"/>
                        </a:rPr>
                        <a:t>Automotive, 202</a:t>
                      </a:r>
                      <a:r>
                        <a:rPr dirty="0" sz="900">
                          <a:latin typeface="Arial MT"/>
                          <a:cs typeface="Arial MT"/>
                        </a:rPr>
                        <a:t>5),</a:t>
                      </a:r>
                      <a:r>
                        <a:rPr dirty="0" sz="900" spc="-3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900">
                          <a:latin typeface="Arial MT"/>
                          <a:cs typeface="Arial MT"/>
                        </a:rPr>
                        <a:t>(Sof</a:t>
                      </a:r>
                      <a:r>
                        <a:rPr dirty="0" u="heavy" sz="900">
                          <a:uFill>
                            <a:solidFill>
                              <a:srgbClr val="000000"/>
                            </a:solidFill>
                          </a:uFill>
                          <a:latin typeface="Arial MT"/>
                          <a:cs typeface="Arial MT"/>
                        </a:rPr>
                        <a:t>tware,</a:t>
                      </a:r>
                      <a:r>
                        <a:rPr dirty="0" u="heavy" sz="900" spc="-30">
                          <a:uFill>
                            <a:solidFill>
                              <a:srgbClr val="000000"/>
                            </a:solidFill>
                          </a:u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u="heavy" sz="900">
                          <a:uFill>
                            <a:solidFill>
                              <a:srgbClr val="000000"/>
                            </a:solidFill>
                          </a:uFill>
                          <a:latin typeface="Arial MT"/>
                          <a:cs typeface="Arial MT"/>
                        </a:rPr>
                        <a:t>D., 2023),</a:t>
                      </a:r>
                      <a:r>
                        <a:rPr dirty="0" u="heavy" sz="900" spc="-30">
                          <a:uFill>
                            <a:solidFill>
                              <a:srgbClr val="000000"/>
                            </a:solidFill>
                          </a:u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u="heavy" sz="900">
                          <a:uFill>
                            <a:solidFill>
                              <a:srgbClr val="000000"/>
                            </a:solidFill>
                          </a:uFill>
                          <a:latin typeface="Arial MT"/>
                          <a:cs typeface="Arial MT"/>
                        </a:rPr>
                        <a:t>(IRENA, </a:t>
                      </a:r>
                      <a:r>
                        <a:rPr dirty="0" sz="900">
                          <a:latin typeface="Arial MT"/>
                          <a:cs typeface="Arial MT"/>
                        </a:rPr>
                        <a:t>2024)</a:t>
                      </a:r>
                      <a:r>
                        <a:rPr dirty="0" sz="900" spc="28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u="heavy" sz="900">
                          <a:uFill>
                            <a:solidFill>
                              <a:srgbClr val="A6A6A6"/>
                            </a:solidFill>
                          </a:uFill>
                          <a:latin typeface="Arial MT"/>
                          <a:cs typeface="Arial MT"/>
                        </a:rPr>
                        <a:t>	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B="0" marT="24765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5"/>
                        </a:spcBef>
                        <a:tabLst>
                          <a:tab pos="1360170" algn="l"/>
                        </a:tabLst>
                      </a:pPr>
                      <a:r>
                        <a:rPr dirty="0" u="heavy" sz="900">
                          <a:uFill>
                            <a:solidFill>
                              <a:srgbClr val="A6A6A6"/>
                            </a:solidFill>
                          </a:uFill>
                          <a:latin typeface="Arial MT"/>
                          <a:cs typeface="Arial MT"/>
                        </a:rPr>
                        <a:t>	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B="0" marT="2476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5"/>
                        </a:spcBef>
                        <a:tabLst>
                          <a:tab pos="1360170" algn="l"/>
                        </a:tabLst>
                      </a:pPr>
                      <a:r>
                        <a:rPr dirty="0" u="heavy" sz="900">
                          <a:uFill>
                            <a:solidFill>
                              <a:srgbClr val="A6A6A6"/>
                            </a:solidFill>
                          </a:uFill>
                          <a:latin typeface="Arial MT"/>
                          <a:cs typeface="Arial MT"/>
                        </a:rPr>
                        <a:t>	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B="0" marT="2476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5"/>
                        </a:spcBef>
                        <a:tabLst>
                          <a:tab pos="1360170" algn="l"/>
                        </a:tabLst>
                      </a:pPr>
                      <a:r>
                        <a:rPr dirty="0" u="heavy" sz="900">
                          <a:uFill>
                            <a:solidFill>
                              <a:srgbClr val="A6A6A6"/>
                            </a:solidFill>
                          </a:uFill>
                          <a:latin typeface="Arial MT"/>
                          <a:cs typeface="Arial MT"/>
                        </a:rPr>
                        <a:t>	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B="0" marT="24765"/>
                </a:tc>
                <a:tc>
                  <a:txBody>
                    <a:bodyPr/>
                    <a:lstStyle/>
                    <a:p>
                      <a:pPr algn="ctr" marL="130810">
                        <a:lnSpc>
                          <a:spcPct val="100000"/>
                        </a:lnSpc>
                        <a:spcBef>
                          <a:spcPts val="195"/>
                        </a:spcBef>
                        <a:tabLst>
                          <a:tab pos="1490980" algn="l"/>
                        </a:tabLst>
                      </a:pPr>
                      <a:r>
                        <a:rPr dirty="0" u="heavy" sz="900">
                          <a:uFill>
                            <a:solidFill>
                              <a:srgbClr val="A6A6A6"/>
                            </a:solidFill>
                          </a:uFill>
                          <a:latin typeface="Arial MT"/>
                          <a:cs typeface="Arial MT"/>
                        </a:rPr>
                        <a:t>	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B="0" marT="24765"/>
                </a:tc>
              </a:tr>
              <a:tr h="241935">
                <a:tc>
                  <a:txBody>
                    <a:bodyPr/>
                    <a:lstStyle/>
                    <a:p>
                      <a:pPr marL="34290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dirty="0" sz="1400" spc="-10" b="1">
                          <a:solidFill>
                            <a:srgbClr val="A6A6A6"/>
                          </a:solidFill>
                          <a:latin typeface="Trebuchet MS"/>
                          <a:cs typeface="Trebuchet MS"/>
                        </a:rPr>
                        <a:t>Executive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1397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dirty="0" sz="1400" spc="-10" b="1">
                          <a:latin typeface="Trebuchet MS"/>
                          <a:cs typeface="Trebuchet MS"/>
                        </a:rPr>
                        <a:t>Industry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1397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dirty="0" sz="1400" spc="-10" b="1">
                          <a:solidFill>
                            <a:srgbClr val="A6A6A6"/>
                          </a:solidFill>
                          <a:latin typeface="Trebuchet MS"/>
                          <a:cs typeface="Trebuchet MS"/>
                        </a:rPr>
                        <a:t>Company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13970"/>
                </a:tc>
                <a:tc>
                  <a:txBody>
                    <a:bodyPr/>
                    <a:lstStyle/>
                    <a:p>
                      <a:pPr algn="ctr" marR="762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dirty="0" sz="1400" spc="-10" b="1">
                          <a:solidFill>
                            <a:srgbClr val="A6A6A6"/>
                          </a:solidFill>
                          <a:latin typeface="Trebuchet MS"/>
                          <a:cs typeface="Trebuchet MS"/>
                        </a:rPr>
                        <a:t>Financial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13970"/>
                </a:tc>
                <a:tc>
                  <a:txBody>
                    <a:bodyPr/>
                    <a:lstStyle/>
                    <a:p>
                      <a:pPr algn="ctr" marR="1905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dirty="0" sz="1400" spc="-10" b="1">
                          <a:solidFill>
                            <a:srgbClr val="A6A6A6"/>
                          </a:solidFill>
                          <a:latin typeface="Trebuchet MS"/>
                          <a:cs typeface="Trebuchet MS"/>
                        </a:rPr>
                        <a:t>Acquisition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13970"/>
                </a:tc>
                <a:tc>
                  <a:txBody>
                    <a:bodyPr/>
                    <a:lstStyle/>
                    <a:p>
                      <a:pPr algn="ctr" marR="635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dirty="0" sz="1400" spc="-10" b="1">
                          <a:solidFill>
                            <a:srgbClr val="A6A6A6"/>
                          </a:solidFill>
                          <a:latin typeface="Trebuchet MS"/>
                          <a:cs typeface="Trebuchet MS"/>
                        </a:rPr>
                        <a:t>Alternative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13970"/>
                </a:tc>
                <a:tc>
                  <a:txBody>
                    <a:bodyPr/>
                    <a:lstStyle/>
                    <a:p>
                      <a:pPr algn="ctr" marL="126364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dirty="0" sz="1400" spc="-10" b="1">
                          <a:solidFill>
                            <a:srgbClr val="A6A6A6"/>
                          </a:solidFill>
                          <a:latin typeface="Trebuchet MS"/>
                          <a:cs typeface="Trebuchet MS"/>
                        </a:rPr>
                        <a:t>Conclusion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13970"/>
                </a:tc>
              </a:tr>
              <a:tr h="252095">
                <a:tc>
                  <a:txBody>
                    <a:bodyPr/>
                    <a:lstStyle/>
                    <a:p>
                      <a:pPr marL="344805">
                        <a:lnSpc>
                          <a:spcPts val="1614"/>
                        </a:lnSpc>
                      </a:pPr>
                      <a:r>
                        <a:rPr dirty="0" sz="1400" spc="-10" b="1">
                          <a:solidFill>
                            <a:srgbClr val="A6A6A6"/>
                          </a:solidFill>
                          <a:latin typeface="Trebuchet MS"/>
                          <a:cs typeface="Trebuchet MS"/>
                        </a:rPr>
                        <a:t>Summary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14"/>
                        </a:lnSpc>
                      </a:pPr>
                      <a:r>
                        <a:rPr dirty="0" sz="1400" spc="-10" b="1">
                          <a:latin typeface="Trebuchet MS"/>
                          <a:cs typeface="Trebuchet MS"/>
                        </a:rPr>
                        <a:t>Overview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14"/>
                        </a:lnSpc>
                      </a:pPr>
                      <a:r>
                        <a:rPr dirty="0" sz="1400" spc="-10" b="1">
                          <a:solidFill>
                            <a:srgbClr val="A6A6A6"/>
                          </a:solidFill>
                          <a:latin typeface="Trebuchet MS"/>
                          <a:cs typeface="Trebuchet MS"/>
                        </a:rPr>
                        <a:t>Analysis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R="8890">
                        <a:lnSpc>
                          <a:spcPts val="1614"/>
                        </a:lnSpc>
                      </a:pPr>
                      <a:r>
                        <a:rPr dirty="0" sz="1400" spc="-10" b="1">
                          <a:solidFill>
                            <a:srgbClr val="A6A6A6"/>
                          </a:solidFill>
                          <a:latin typeface="Trebuchet MS"/>
                          <a:cs typeface="Trebuchet MS"/>
                        </a:rPr>
                        <a:t>Analysis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14"/>
                        </a:lnSpc>
                      </a:pPr>
                      <a:r>
                        <a:rPr dirty="0" sz="1400" spc="-10" b="1">
                          <a:solidFill>
                            <a:srgbClr val="A6A6A6"/>
                          </a:solidFill>
                          <a:latin typeface="Trebuchet MS"/>
                          <a:cs typeface="Trebuchet MS"/>
                        </a:rPr>
                        <a:t>Feasibility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R="5080">
                        <a:lnSpc>
                          <a:spcPts val="1614"/>
                        </a:lnSpc>
                      </a:pPr>
                      <a:r>
                        <a:rPr dirty="0" sz="1400" spc="-10" b="1">
                          <a:solidFill>
                            <a:srgbClr val="A6A6A6"/>
                          </a:solidFill>
                          <a:latin typeface="Trebuchet MS"/>
                          <a:cs typeface="Trebuchet MS"/>
                        </a:rPr>
                        <a:t>Solution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grpSp>
        <p:nvGrpSpPr>
          <p:cNvPr id="5" name="object 5" descr=""/>
          <p:cNvGrpSpPr/>
          <p:nvPr/>
        </p:nvGrpSpPr>
        <p:grpSpPr>
          <a:xfrm>
            <a:off x="361950" y="1057275"/>
            <a:ext cx="5487035" cy="1953260"/>
            <a:chOff x="361950" y="1057275"/>
            <a:chExt cx="5487035" cy="1953260"/>
          </a:xfrm>
        </p:grpSpPr>
        <p:sp>
          <p:nvSpPr>
            <p:cNvPr id="6" name="object 6" descr=""/>
            <p:cNvSpPr/>
            <p:nvPr/>
          </p:nvSpPr>
          <p:spPr>
            <a:xfrm>
              <a:off x="371475" y="1066800"/>
              <a:ext cx="5401310" cy="0"/>
            </a:xfrm>
            <a:custGeom>
              <a:avLst/>
              <a:gdLst/>
              <a:ahLst/>
              <a:cxnLst/>
              <a:rect l="l" t="t" r="r" b="b"/>
              <a:pathLst>
                <a:path w="5401310" h="0">
                  <a:moveTo>
                    <a:pt x="0" y="0"/>
                  </a:moveTo>
                  <a:lnTo>
                    <a:pt x="5400802" y="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4305300" y="1666874"/>
              <a:ext cx="1343025" cy="1343025"/>
            </a:xfrm>
            <a:custGeom>
              <a:avLst/>
              <a:gdLst/>
              <a:ahLst/>
              <a:cxnLst/>
              <a:rect l="l" t="t" r="r" b="b"/>
              <a:pathLst>
                <a:path w="1343025" h="1343025">
                  <a:moveTo>
                    <a:pt x="485775" y="1028700"/>
                  </a:moveTo>
                  <a:lnTo>
                    <a:pt x="0" y="1028700"/>
                  </a:lnTo>
                  <a:lnTo>
                    <a:pt x="0" y="1343025"/>
                  </a:lnTo>
                  <a:lnTo>
                    <a:pt x="485775" y="1343025"/>
                  </a:lnTo>
                  <a:lnTo>
                    <a:pt x="485775" y="1028700"/>
                  </a:lnTo>
                  <a:close/>
                </a:path>
                <a:path w="1343025" h="1343025">
                  <a:moveTo>
                    <a:pt x="1343025" y="0"/>
                  </a:moveTo>
                  <a:lnTo>
                    <a:pt x="866775" y="0"/>
                  </a:lnTo>
                  <a:lnTo>
                    <a:pt x="866775" y="1343025"/>
                  </a:lnTo>
                  <a:lnTo>
                    <a:pt x="1343025" y="1343025"/>
                  </a:lnTo>
                  <a:lnTo>
                    <a:pt x="1343025" y="0"/>
                  </a:lnTo>
                  <a:close/>
                </a:path>
              </a:pathLst>
            </a:custGeom>
            <a:solidFill>
              <a:srgbClr val="2D2D2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4119626" y="3005201"/>
              <a:ext cx="1724025" cy="0"/>
            </a:xfrm>
            <a:custGeom>
              <a:avLst/>
              <a:gdLst/>
              <a:ahLst/>
              <a:cxnLst/>
              <a:rect l="l" t="t" r="r" b="b"/>
              <a:pathLst>
                <a:path w="1724025" h="0">
                  <a:moveTo>
                    <a:pt x="0" y="0"/>
                  </a:moveTo>
                  <a:lnTo>
                    <a:pt x="1724025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 descr=""/>
          <p:cNvSpPr txBox="1"/>
          <p:nvPr/>
        </p:nvSpPr>
        <p:spPr>
          <a:xfrm>
            <a:off x="402590" y="809625"/>
            <a:ext cx="2689860" cy="21971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250" spc="-70" b="1">
                <a:latin typeface="Tahoma"/>
                <a:cs typeface="Tahoma"/>
              </a:rPr>
              <a:t>Growth</a:t>
            </a:r>
            <a:r>
              <a:rPr dirty="0" sz="1250" spc="-35" b="1">
                <a:latin typeface="Tahoma"/>
                <a:cs typeface="Tahoma"/>
              </a:rPr>
              <a:t> </a:t>
            </a:r>
            <a:r>
              <a:rPr dirty="0" sz="1250" spc="-55" b="1">
                <a:latin typeface="Tahoma"/>
                <a:cs typeface="Tahoma"/>
              </a:rPr>
              <a:t>Drivers</a:t>
            </a:r>
            <a:r>
              <a:rPr dirty="0" sz="1250" spc="-25" b="1">
                <a:latin typeface="Tahoma"/>
                <a:cs typeface="Tahoma"/>
              </a:rPr>
              <a:t> </a:t>
            </a:r>
            <a:r>
              <a:rPr dirty="0" sz="1250" spc="-50" b="1">
                <a:latin typeface="Tahoma"/>
                <a:cs typeface="Tahoma"/>
              </a:rPr>
              <a:t>of</a:t>
            </a:r>
            <a:r>
              <a:rPr dirty="0" sz="1250" spc="-100" b="1">
                <a:latin typeface="Tahoma"/>
                <a:cs typeface="Tahoma"/>
              </a:rPr>
              <a:t> </a:t>
            </a:r>
            <a:r>
              <a:rPr dirty="0" sz="1250" spc="-55" b="1">
                <a:latin typeface="Tahoma"/>
                <a:cs typeface="Tahoma"/>
              </a:rPr>
              <a:t>EV</a:t>
            </a:r>
            <a:r>
              <a:rPr dirty="0" sz="1250" spc="-80" b="1">
                <a:latin typeface="Tahoma"/>
                <a:cs typeface="Tahoma"/>
              </a:rPr>
              <a:t> </a:t>
            </a:r>
            <a:r>
              <a:rPr dirty="0" sz="1250" spc="-65" b="1">
                <a:latin typeface="Tahoma"/>
                <a:cs typeface="Tahoma"/>
              </a:rPr>
              <a:t>Battery</a:t>
            </a:r>
            <a:r>
              <a:rPr dirty="0" sz="1250" spc="-75" b="1">
                <a:latin typeface="Tahoma"/>
                <a:cs typeface="Tahoma"/>
              </a:rPr>
              <a:t> </a:t>
            </a:r>
            <a:r>
              <a:rPr dirty="0" sz="1250" spc="-30" b="1">
                <a:latin typeface="Tahoma"/>
                <a:cs typeface="Tahoma"/>
              </a:rPr>
              <a:t>Market</a:t>
            </a:r>
            <a:endParaRPr sz="1250">
              <a:latin typeface="Tahoma"/>
              <a:cs typeface="Tahoma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4470146" y="2511107"/>
            <a:ext cx="158750" cy="1746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 spc="-25" b="1" i="1">
                <a:latin typeface="Trebuchet MS"/>
                <a:cs typeface="Trebuchet MS"/>
              </a:rPr>
              <a:t>85</a:t>
            </a:r>
            <a:endParaRPr sz="950">
              <a:latin typeface="Trebuchet MS"/>
              <a:cs typeface="Trebuchet MS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5300979" y="1474406"/>
            <a:ext cx="225425" cy="1746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 spc="-30" b="1" i="1">
                <a:latin typeface="Trebuchet MS"/>
                <a:cs typeface="Trebuchet MS"/>
              </a:rPr>
              <a:t>371</a:t>
            </a:r>
            <a:endParaRPr sz="950">
              <a:latin typeface="Trebuchet MS"/>
              <a:cs typeface="Trebuchet MS"/>
            </a:endParaRPr>
          </a:p>
        </p:txBody>
      </p:sp>
      <p:grpSp>
        <p:nvGrpSpPr>
          <p:cNvPr id="12" name="object 12" descr=""/>
          <p:cNvGrpSpPr/>
          <p:nvPr/>
        </p:nvGrpSpPr>
        <p:grpSpPr>
          <a:xfrm>
            <a:off x="361950" y="1104900"/>
            <a:ext cx="5134610" cy="1400175"/>
            <a:chOff x="361950" y="1104900"/>
            <a:chExt cx="5134610" cy="1400175"/>
          </a:xfrm>
        </p:grpSpPr>
        <p:sp>
          <p:nvSpPr>
            <p:cNvPr id="13" name="object 13" descr=""/>
            <p:cNvSpPr/>
            <p:nvPr/>
          </p:nvSpPr>
          <p:spPr>
            <a:xfrm>
              <a:off x="4548251" y="1214501"/>
              <a:ext cx="863600" cy="1284605"/>
            </a:xfrm>
            <a:custGeom>
              <a:avLst/>
              <a:gdLst/>
              <a:ahLst/>
              <a:cxnLst/>
              <a:rect l="l" t="t" r="r" b="b"/>
              <a:pathLst>
                <a:path w="863600" h="1284605">
                  <a:moveTo>
                    <a:pt x="0" y="1284224"/>
                  </a:moveTo>
                  <a:lnTo>
                    <a:pt x="0" y="0"/>
                  </a:lnTo>
                </a:path>
                <a:path w="863600" h="1284605">
                  <a:moveTo>
                    <a:pt x="0" y="0"/>
                  </a:moveTo>
                  <a:lnTo>
                    <a:pt x="863600" y="0"/>
                  </a:lnTo>
                </a:path>
              </a:pathLst>
            </a:custGeom>
            <a:ln w="12700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76926" y="1214373"/>
              <a:ext cx="76200" cy="249300"/>
            </a:xfrm>
            <a:prstGeom prst="rect">
              <a:avLst/>
            </a:prstGeom>
          </p:spPr>
        </p:pic>
        <p:sp>
          <p:nvSpPr>
            <p:cNvPr id="15" name="object 15" descr=""/>
            <p:cNvSpPr/>
            <p:nvPr/>
          </p:nvSpPr>
          <p:spPr>
            <a:xfrm>
              <a:off x="4481576" y="1119250"/>
              <a:ext cx="1009650" cy="200025"/>
            </a:xfrm>
            <a:custGeom>
              <a:avLst/>
              <a:gdLst/>
              <a:ahLst/>
              <a:cxnLst/>
              <a:rect l="l" t="t" r="r" b="b"/>
              <a:pathLst>
                <a:path w="1009650" h="200025">
                  <a:moveTo>
                    <a:pt x="504825" y="0"/>
                  </a:moveTo>
                  <a:lnTo>
                    <a:pt x="430206" y="1082"/>
                  </a:lnTo>
                  <a:lnTo>
                    <a:pt x="358993" y="4228"/>
                  </a:lnTo>
                  <a:lnTo>
                    <a:pt x="291966" y="9282"/>
                  </a:lnTo>
                  <a:lnTo>
                    <a:pt x="229905" y="16091"/>
                  </a:lnTo>
                  <a:lnTo>
                    <a:pt x="173588" y="24500"/>
                  </a:lnTo>
                  <a:lnTo>
                    <a:pt x="123796" y="34356"/>
                  </a:lnTo>
                  <a:lnTo>
                    <a:pt x="81309" y="45505"/>
                  </a:lnTo>
                  <a:lnTo>
                    <a:pt x="21366" y="71066"/>
                  </a:lnTo>
                  <a:lnTo>
                    <a:pt x="0" y="99949"/>
                  </a:lnTo>
                  <a:lnTo>
                    <a:pt x="5471" y="114731"/>
                  </a:lnTo>
                  <a:lnTo>
                    <a:pt x="46905" y="142127"/>
                  </a:lnTo>
                  <a:lnTo>
                    <a:pt x="123796" y="165595"/>
                  </a:lnTo>
                  <a:lnTo>
                    <a:pt x="173588" y="175469"/>
                  </a:lnTo>
                  <a:lnTo>
                    <a:pt x="229905" y="183895"/>
                  </a:lnTo>
                  <a:lnTo>
                    <a:pt x="291966" y="190719"/>
                  </a:lnTo>
                  <a:lnTo>
                    <a:pt x="358993" y="195785"/>
                  </a:lnTo>
                  <a:lnTo>
                    <a:pt x="430206" y="198939"/>
                  </a:lnTo>
                  <a:lnTo>
                    <a:pt x="504825" y="200025"/>
                  </a:lnTo>
                  <a:lnTo>
                    <a:pt x="579414" y="198939"/>
                  </a:lnTo>
                  <a:lnTo>
                    <a:pt x="650609" y="195785"/>
                  </a:lnTo>
                  <a:lnTo>
                    <a:pt x="717628" y="190719"/>
                  </a:lnTo>
                  <a:lnTo>
                    <a:pt x="779688" y="183895"/>
                  </a:lnTo>
                  <a:lnTo>
                    <a:pt x="836010" y="175469"/>
                  </a:lnTo>
                  <a:lnTo>
                    <a:pt x="885810" y="165595"/>
                  </a:lnTo>
                  <a:lnTo>
                    <a:pt x="928308" y="154430"/>
                  </a:lnTo>
                  <a:lnTo>
                    <a:pt x="988272" y="128842"/>
                  </a:lnTo>
                  <a:lnTo>
                    <a:pt x="1009650" y="99949"/>
                  </a:lnTo>
                  <a:lnTo>
                    <a:pt x="1004175" y="85169"/>
                  </a:lnTo>
                  <a:lnTo>
                    <a:pt x="962723" y="57793"/>
                  </a:lnTo>
                  <a:lnTo>
                    <a:pt x="885810" y="34356"/>
                  </a:lnTo>
                  <a:lnTo>
                    <a:pt x="836010" y="24500"/>
                  </a:lnTo>
                  <a:lnTo>
                    <a:pt x="779688" y="16091"/>
                  </a:lnTo>
                  <a:lnTo>
                    <a:pt x="717628" y="9282"/>
                  </a:lnTo>
                  <a:lnTo>
                    <a:pt x="650609" y="4228"/>
                  </a:lnTo>
                  <a:lnTo>
                    <a:pt x="579414" y="1082"/>
                  </a:lnTo>
                  <a:lnTo>
                    <a:pt x="50482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4481576" y="1119250"/>
              <a:ext cx="1009650" cy="200025"/>
            </a:xfrm>
            <a:custGeom>
              <a:avLst/>
              <a:gdLst/>
              <a:ahLst/>
              <a:cxnLst/>
              <a:rect l="l" t="t" r="r" b="b"/>
              <a:pathLst>
                <a:path w="1009650" h="200025">
                  <a:moveTo>
                    <a:pt x="0" y="99949"/>
                  </a:moveTo>
                  <a:lnTo>
                    <a:pt x="46905" y="57793"/>
                  </a:lnTo>
                  <a:lnTo>
                    <a:pt x="123796" y="34356"/>
                  </a:lnTo>
                  <a:lnTo>
                    <a:pt x="173588" y="24500"/>
                  </a:lnTo>
                  <a:lnTo>
                    <a:pt x="229905" y="16091"/>
                  </a:lnTo>
                  <a:lnTo>
                    <a:pt x="291966" y="9282"/>
                  </a:lnTo>
                  <a:lnTo>
                    <a:pt x="358993" y="4228"/>
                  </a:lnTo>
                  <a:lnTo>
                    <a:pt x="430206" y="1082"/>
                  </a:lnTo>
                  <a:lnTo>
                    <a:pt x="504825" y="0"/>
                  </a:lnTo>
                  <a:lnTo>
                    <a:pt x="579414" y="1082"/>
                  </a:lnTo>
                  <a:lnTo>
                    <a:pt x="650609" y="4228"/>
                  </a:lnTo>
                  <a:lnTo>
                    <a:pt x="717628" y="9282"/>
                  </a:lnTo>
                  <a:lnTo>
                    <a:pt x="779688" y="16091"/>
                  </a:lnTo>
                  <a:lnTo>
                    <a:pt x="836010" y="24500"/>
                  </a:lnTo>
                  <a:lnTo>
                    <a:pt x="885810" y="34356"/>
                  </a:lnTo>
                  <a:lnTo>
                    <a:pt x="928308" y="45505"/>
                  </a:lnTo>
                  <a:lnTo>
                    <a:pt x="988272" y="71066"/>
                  </a:lnTo>
                  <a:lnTo>
                    <a:pt x="1009650" y="99949"/>
                  </a:lnTo>
                  <a:lnTo>
                    <a:pt x="1004175" y="114731"/>
                  </a:lnTo>
                  <a:lnTo>
                    <a:pt x="962723" y="142127"/>
                  </a:lnTo>
                  <a:lnTo>
                    <a:pt x="885810" y="165595"/>
                  </a:lnTo>
                  <a:lnTo>
                    <a:pt x="836010" y="175469"/>
                  </a:lnTo>
                  <a:lnTo>
                    <a:pt x="779688" y="183895"/>
                  </a:lnTo>
                  <a:lnTo>
                    <a:pt x="717628" y="190719"/>
                  </a:lnTo>
                  <a:lnTo>
                    <a:pt x="650609" y="195785"/>
                  </a:lnTo>
                  <a:lnTo>
                    <a:pt x="579414" y="198939"/>
                  </a:lnTo>
                  <a:lnTo>
                    <a:pt x="504825" y="200025"/>
                  </a:lnTo>
                  <a:lnTo>
                    <a:pt x="430206" y="198939"/>
                  </a:lnTo>
                  <a:lnTo>
                    <a:pt x="358993" y="195785"/>
                  </a:lnTo>
                  <a:lnTo>
                    <a:pt x="291966" y="190719"/>
                  </a:lnTo>
                  <a:lnTo>
                    <a:pt x="229905" y="183895"/>
                  </a:lnTo>
                  <a:lnTo>
                    <a:pt x="173588" y="175469"/>
                  </a:lnTo>
                  <a:lnTo>
                    <a:pt x="123796" y="165595"/>
                  </a:lnTo>
                  <a:lnTo>
                    <a:pt x="81309" y="154430"/>
                  </a:lnTo>
                  <a:lnTo>
                    <a:pt x="21366" y="128842"/>
                  </a:lnTo>
                  <a:lnTo>
                    <a:pt x="0" y="99949"/>
                  </a:lnTo>
                  <a:close/>
                </a:path>
              </a:pathLst>
            </a:custGeom>
            <a:ln w="9525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371475" y="1114425"/>
              <a:ext cx="3438525" cy="600075"/>
            </a:xfrm>
            <a:custGeom>
              <a:avLst/>
              <a:gdLst/>
              <a:ahLst/>
              <a:cxnLst/>
              <a:rect l="l" t="t" r="r" b="b"/>
              <a:pathLst>
                <a:path w="3438525" h="600075">
                  <a:moveTo>
                    <a:pt x="3438525" y="0"/>
                  </a:moveTo>
                  <a:lnTo>
                    <a:pt x="0" y="0"/>
                  </a:lnTo>
                  <a:lnTo>
                    <a:pt x="0" y="600075"/>
                  </a:lnTo>
                  <a:lnTo>
                    <a:pt x="3438525" y="600075"/>
                  </a:lnTo>
                  <a:lnTo>
                    <a:pt x="3438525" y="0"/>
                  </a:lnTo>
                  <a:close/>
                </a:path>
              </a:pathLst>
            </a:custGeom>
            <a:solidFill>
              <a:srgbClr val="2D2D2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371475" y="1114425"/>
              <a:ext cx="3438525" cy="600075"/>
            </a:xfrm>
            <a:custGeom>
              <a:avLst/>
              <a:gdLst/>
              <a:ahLst/>
              <a:cxnLst/>
              <a:rect l="l" t="t" r="r" b="b"/>
              <a:pathLst>
                <a:path w="3438525" h="600075">
                  <a:moveTo>
                    <a:pt x="0" y="600075"/>
                  </a:moveTo>
                  <a:lnTo>
                    <a:pt x="3438525" y="600075"/>
                  </a:lnTo>
                  <a:lnTo>
                    <a:pt x="3438525" y="0"/>
                  </a:lnTo>
                  <a:lnTo>
                    <a:pt x="0" y="0"/>
                  </a:lnTo>
                  <a:lnTo>
                    <a:pt x="0" y="600075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 descr=""/>
          <p:cNvSpPr txBox="1"/>
          <p:nvPr/>
        </p:nvSpPr>
        <p:spPr>
          <a:xfrm>
            <a:off x="4400803" y="3022219"/>
            <a:ext cx="300990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 spc="-20" i="1">
                <a:latin typeface="Trebuchet MS"/>
                <a:cs typeface="Trebuchet MS"/>
              </a:rPr>
              <a:t>2024</a:t>
            </a:r>
            <a:endParaRPr sz="950">
              <a:latin typeface="Trebuchet MS"/>
              <a:cs typeface="Trebuchet MS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5230240" y="3022219"/>
            <a:ext cx="370205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 spc="-10" i="1">
                <a:latin typeface="Trebuchet MS"/>
                <a:cs typeface="Trebuchet MS"/>
              </a:rPr>
              <a:t>2034E</a:t>
            </a:r>
            <a:endParaRPr sz="950">
              <a:latin typeface="Trebuchet MS"/>
              <a:cs typeface="Trebuchet MS"/>
            </a:endParaRPr>
          </a:p>
        </p:txBody>
      </p:sp>
      <p:sp>
        <p:nvSpPr>
          <p:cNvPr id="21" name="object 21" descr=""/>
          <p:cNvSpPr/>
          <p:nvPr/>
        </p:nvSpPr>
        <p:spPr>
          <a:xfrm>
            <a:off x="6229350" y="3543300"/>
            <a:ext cx="2893695" cy="17780"/>
          </a:xfrm>
          <a:custGeom>
            <a:avLst/>
            <a:gdLst/>
            <a:ahLst/>
            <a:cxnLst/>
            <a:rect l="l" t="t" r="r" b="b"/>
            <a:pathLst>
              <a:path w="2893695" h="17779">
                <a:moveTo>
                  <a:pt x="0" y="0"/>
                </a:moveTo>
                <a:lnTo>
                  <a:pt x="2893568" y="17399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 descr=""/>
          <p:cNvSpPr txBox="1"/>
          <p:nvPr/>
        </p:nvSpPr>
        <p:spPr>
          <a:xfrm>
            <a:off x="6276975" y="3298507"/>
            <a:ext cx="1336675" cy="2203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250" spc="-50" b="1">
                <a:latin typeface="Tahoma"/>
                <a:cs typeface="Tahoma"/>
              </a:rPr>
              <a:t>EV</a:t>
            </a:r>
            <a:r>
              <a:rPr dirty="0" sz="1250" spc="-85" b="1">
                <a:latin typeface="Tahoma"/>
                <a:cs typeface="Tahoma"/>
              </a:rPr>
              <a:t> </a:t>
            </a:r>
            <a:r>
              <a:rPr dirty="0" sz="1250" spc="-65" b="1">
                <a:latin typeface="Tahoma"/>
                <a:cs typeface="Tahoma"/>
              </a:rPr>
              <a:t>Battery </a:t>
            </a:r>
            <a:r>
              <a:rPr dirty="0" sz="1250" spc="-40" b="1">
                <a:latin typeface="Tahoma"/>
                <a:cs typeface="Tahoma"/>
              </a:rPr>
              <a:t>Trends</a:t>
            </a:r>
            <a:endParaRPr sz="1250">
              <a:latin typeface="Tahoma"/>
              <a:cs typeface="Tahoma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6257925" y="3667125"/>
            <a:ext cx="2733675" cy="781050"/>
          </a:xfrm>
          <a:prstGeom prst="rect">
            <a:avLst/>
          </a:prstGeom>
          <a:solidFill>
            <a:srgbClr val="2D2D2D"/>
          </a:solidFill>
          <a:ln w="19050">
            <a:solidFill>
              <a:srgbClr val="000000"/>
            </a:solidFill>
          </a:ln>
        </p:spPr>
        <p:txBody>
          <a:bodyPr wrap="square" lIns="0" tIns="144780" rIns="0" bIns="0" rtlCol="0" vert="horz">
            <a:spAutoFit/>
          </a:bodyPr>
          <a:lstStyle/>
          <a:p>
            <a:pPr marL="92075" marR="389255">
              <a:lnSpc>
                <a:spcPct val="101299"/>
              </a:lnSpc>
              <a:spcBef>
                <a:spcPts val="1140"/>
              </a:spcBef>
            </a:pPr>
            <a:r>
              <a:rPr dirty="0" sz="1050" spc="-70" b="1">
                <a:solidFill>
                  <a:srgbClr val="FFFFFF"/>
                </a:solidFill>
                <a:latin typeface="Tahoma"/>
                <a:cs typeface="Tahoma"/>
              </a:rPr>
              <a:t>Lithium-</a:t>
            </a:r>
            <a:r>
              <a:rPr dirty="0" sz="1050" spc="-55" b="1">
                <a:solidFill>
                  <a:srgbClr val="FFFFFF"/>
                </a:solidFill>
                <a:latin typeface="Tahoma"/>
                <a:cs typeface="Tahoma"/>
              </a:rPr>
              <a:t>ion</a:t>
            </a:r>
            <a:r>
              <a:rPr dirty="0" sz="1050" spc="-3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050" spc="-80" b="1">
                <a:solidFill>
                  <a:srgbClr val="FFFFFF"/>
                </a:solidFill>
                <a:latin typeface="Tahoma"/>
                <a:cs typeface="Tahoma"/>
              </a:rPr>
              <a:t>Battery:</a:t>
            </a:r>
            <a:r>
              <a:rPr dirty="0" sz="1050" spc="-2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050" spc="-10">
                <a:solidFill>
                  <a:srgbClr val="FFFFFF"/>
                </a:solidFill>
                <a:latin typeface="Segoe UI Emoji"/>
                <a:cs typeface="Segoe UI Emoji"/>
              </a:rPr>
              <a:t>dominates</a:t>
            </a:r>
            <a:r>
              <a:rPr dirty="0" sz="1050" spc="15">
                <a:solidFill>
                  <a:srgbClr val="FFFFFF"/>
                </a:solidFill>
                <a:latin typeface="Segoe UI Emoji"/>
                <a:cs typeface="Segoe UI Emoji"/>
              </a:rPr>
              <a:t> </a:t>
            </a:r>
            <a:r>
              <a:rPr dirty="0" sz="1050" spc="-40">
                <a:solidFill>
                  <a:srgbClr val="FFFFFF"/>
                </a:solidFill>
                <a:latin typeface="Segoe UI Emoji"/>
                <a:cs typeface="Segoe UI Emoji"/>
              </a:rPr>
              <a:t>due</a:t>
            </a:r>
            <a:r>
              <a:rPr dirty="0" sz="1050" spc="-35">
                <a:solidFill>
                  <a:srgbClr val="FFFFFF"/>
                </a:solidFill>
                <a:latin typeface="Segoe UI Emoji"/>
                <a:cs typeface="Segoe UI Emoji"/>
              </a:rPr>
              <a:t> </a:t>
            </a:r>
            <a:r>
              <a:rPr dirty="0" sz="1050" spc="-25">
                <a:solidFill>
                  <a:srgbClr val="FFFFFF"/>
                </a:solidFill>
                <a:latin typeface="Segoe UI Emoji"/>
                <a:cs typeface="Segoe UI Emoji"/>
              </a:rPr>
              <a:t>to </a:t>
            </a:r>
            <a:r>
              <a:rPr dirty="0" sz="1050" spc="-10">
                <a:solidFill>
                  <a:srgbClr val="FFFFFF"/>
                </a:solidFill>
                <a:latin typeface="Segoe UI Emoji"/>
                <a:cs typeface="Segoe UI Emoji"/>
              </a:rPr>
              <a:t>superior</a:t>
            </a:r>
            <a:r>
              <a:rPr dirty="0" sz="1050" spc="-90">
                <a:solidFill>
                  <a:srgbClr val="FFFFFF"/>
                </a:solidFill>
                <a:latin typeface="Segoe UI Emoji"/>
                <a:cs typeface="Segoe UI Emoji"/>
              </a:rPr>
              <a:t> </a:t>
            </a:r>
            <a:r>
              <a:rPr dirty="0" sz="1050" spc="-40">
                <a:solidFill>
                  <a:srgbClr val="FFFFFF"/>
                </a:solidFill>
                <a:latin typeface="Segoe UI Emoji"/>
                <a:cs typeface="Segoe UI Emoji"/>
              </a:rPr>
              <a:t>energy</a:t>
            </a:r>
            <a:r>
              <a:rPr dirty="0" sz="1050" spc="-50">
                <a:solidFill>
                  <a:srgbClr val="FFFFFF"/>
                </a:solidFill>
                <a:latin typeface="Segoe UI Emoji"/>
                <a:cs typeface="Segoe UI Emoji"/>
              </a:rPr>
              <a:t> </a:t>
            </a:r>
            <a:r>
              <a:rPr dirty="0" sz="1050">
                <a:solidFill>
                  <a:srgbClr val="FFFFFF"/>
                </a:solidFill>
                <a:latin typeface="Segoe UI Emoji"/>
                <a:cs typeface="Segoe UI Emoji"/>
              </a:rPr>
              <a:t>density,</a:t>
            </a:r>
            <a:r>
              <a:rPr dirty="0" sz="1050" spc="-20">
                <a:solidFill>
                  <a:srgbClr val="FFFFFF"/>
                </a:solidFill>
                <a:latin typeface="Segoe UI Emoji"/>
                <a:cs typeface="Segoe UI Emoji"/>
              </a:rPr>
              <a:t> </a:t>
            </a:r>
            <a:r>
              <a:rPr dirty="0" sz="1050" spc="-45">
                <a:solidFill>
                  <a:srgbClr val="FFFFFF"/>
                </a:solidFill>
                <a:latin typeface="Segoe UI Emoji"/>
                <a:cs typeface="Segoe UI Emoji"/>
              </a:rPr>
              <a:t>long</a:t>
            </a:r>
            <a:r>
              <a:rPr dirty="0" sz="1050" spc="-90">
                <a:solidFill>
                  <a:srgbClr val="FFFFFF"/>
                </a:solidFill>
                <a:latin typeface="Segoe UI Emoji"/>
                <a:cs typeface="Segoe UI Emoji"/>
              </a:rPr>
              <a:t> </a:t>
            </a:r>
            <a:r>
              <a:rPr dirty="0" sz="1050" spc="-10">
                <a:solidFill>
                  <a:srgbClr val="FFFFFF"/>
                </a:solidFill>
                <a:latin typeface="Segoe UI Emoji"/>
                <a:cs typeface="Segoe UI Emoji"/>
              </a:rPr>
              <a:t>lifespan, </a:t>
            </a:r>
            <a:r>
              <a:rPr dirty="0" sz="1050" spc="-20">
                <a:solidFill>
                  <a:srgbClr val="FFFFFF"/>
                </a:solidFill>
                <a:latin typeface="Segoe UI Emoji"/>
                <a:cs typeface="Segoe UI Emoji"/>
              </a:rPr>
              <a:t>declining</a:t>
            </a:r>
            <a:r>
              <a:rPr dirty="0" sz="1050" spc="15">
                <a:solidFill>
                  <a:srgbClr val="FFFFFF"/>
                </a:solidFill>
                <a:latin typeface="Segoe UI Emoji"/>
                <a:cs typeface="Segoe UI Emoji"/>
              </a:rPr>
              <a:t> </a:t>
            </a:r>
            <a:r>
              <a:rPr dirty="0" sz="1050" spc="-20">
                <a:solidFill>
                  <a:srgbClr val="FFFFFF"/>
                </a:solidFill>
                <a:latin typeface="Segoe UI Emoji"/>
                <a:cs typeface="Segoe UI Emoji"/>
              </a:rPr>
              <a:t>production</a:t>
            </a:r>
            <a:r>
              <a:rPr dirty="0" sz="1050" spc="-75">
                <a:solidFill>
                  <a:srgbClr val="FFFFFF"/>
                </a:solidFill>
                <a:latin typeface="Segoe UI Emoji"/>
                <a:cs typeface="Segoe UI Emoji"/>
              </a:rPr>
              <a:t> </a:t>
            </a:r>
            <a:r>
              <a:rPr dirty="0" sz="1050" spc="-10">
                <a:solidFill>
                  <a:srgbClr val="FFFFFF"/>
                </a:solidFill>
                <a:latin typeface="Segoe UI Emoji"/>
                <a:cs typeface="Segoe UI Emoji"/>
              </a:rPr>
              <a:t>costs.</a:t>
            </a:r>
            <a:endParaRPr sz="1050">
              <a:latin typeface="Segoe UI Emoji"/>
              <a:cs typeface="Segoe UI Emoji"/>
            </a:endParaRPr>
          </a:p>
        </p:txBody>
      </p:sp>
      <p:sp>
        <p:nvSpPr>
          <p:cNvPr id="24" name="object 24" descr=""/>
          <p:cNvSpPr txBox="1"/>
          <p:nvPr/>
        </p:nvSpPr>
        <p:spPr>
          <a:xfrm>
            <a:off x="6229350" y="4714875"/>
            <a:ext cx="2828925" cy="1447800"/>
          </a:xfrm>
          <a:prstGeom prst="rect">
            <a:avLst/>
          </a:prstGeom>
          <a:solidFill>
            <a:srgbClr val="2D2D2D"/>
          </a:solidFill>
          <a:ln w="19050">
            <a:solidFill>
              <a:srgbClr val="000000"/>
            </a:solidFill>
          </a:ln>
        </p:spPr>
        <p:txBody>
          <a:bodyPr wrap="square" lIns="0" tIns="635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1050">
              <a:latin typeface="Times New Roman"/>
              <a:cs typeface="Times New Roman"/>
            </a:endParaRPr>
          </a:p>
          <a:p>
            <a:pPr marL="98425" marR="146685">
              <a:lnSpc>
                <a:spcPct val="100400"/>
              </a:lnSpc>
            </a:pPr>
            <a:r>
              <a:rPr dirty="0" sz="1050" spc="-50" b="1">
                <a:solidFill>
                  <a:srgbClr val="FFFFFF"/>
                </a:solidFill>
                <a:latin typeface="Tahoma"/>
                <a:cs typeface="Tahoma"/>
              </a:rPr>
              <a:t>Solid-</a:t>
            </a:r>
            <a:r>
              <a:rPr dirty="0" sz="1050" spc="-60" b="1">
                <a:solidFill>
                  <a:srgbClr val="FFFFFF"/>
                </a:solidFill>
                <a:latin typeface="Tahoma"/>
                <a:cs typeface="Tahoma"/>
              </a:rPr>
              <a:t>State</a:t>
            </a:r>
            <a:r>
              <a:rPr dirty="0" sz="1050" spc="-3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050" spc="-60" b="1">
                <a:solidFill>
                  <a:srgbClr val="FFFFFF"/>
                </a:solidFill>
                <a:latin typeface="Tahoma"/>
                <a:cs typeface="Tahoma"/>
              </a:rPr>
              <a:t>Batteries</a:t>
            </a:r>
            <a:r>
              <a:rPr dirty="0" sz="1050" spc="-7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050" spc="-80" b="1">
                <a:solidFill>
                  <a:srgbClr val="FFFFFF"/>
                </a:solidFill>
                <a:latin typeface="Tahoma"/>
                <a:cs typeface="Tahoma"/>
              </a:rPr>
              <a:t>for</a:t>
            </a:r>
            <a:r>
              <a:rPr dirty="0" sz="1050" spc="-6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050" spc="-55" b="1">
                <a:solidFill>
                  <a:srgbClr val="FFFFFF"/>
                </a:solidFill>
                <a:latin typeface="Tahoma"/>
                <a:cs typeface="Tahoma"/>
              </a:rPr>
              <a:t>EVs:</a:t>
            </a:r>
            <a:r>
              <a:rPr dirty="0" sz="1050" spc="-3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050">
                <a:solidFill>
                  <a:srgbClr val="FFFFFF"/>
                </a:solidFill>
                <a:latin typeface="Segoe UI Emoji"/>
                <a:cs typeface="Segoe UI Emoji"/>
              </a:rPr>
              <a:t>Have</a:t>
            </a:r>
            <a:r>
              <a:rPr dirty="0" sz="1050" spc="-65">
                <a:solidFill>
                  <a:srgbClr val="FFFFFF"/>
                </a:solidFill>
                <a:latin typeface="Segoe UI Emoji"/>
                <a:cs typeface="Segoe UI Emoji"/>
              </a:rPr>
              <a:t> </a:t>
            </a:r>
            <a:r>
              <a:rPr dirty="0" sz="1050" spc="-25">
                <a:solidFill>
                  <a:srgbClr val="FFFFFF"/>
                </a:solidFill>
                <a:latin typeface="Segoe UI Emoji"/>
                <a:cs typeface="Segoe UI Emoji"/>
              </a:rPr>
              <a:t>the </a:t>
            </a:r>
            <a:r>
              <a:rPr dirty="0" sz="1050" spc="-20">
                <a:solidFill>
                  <a:srgbClr val="FFFFFF"/>
                </a:solidFill>
                <a:latin typeface="Segoe UI Emoji"/>
                <a:cs typeface="Segoe UI Emoji"/>
              </a:rPr>
              <a:t>potential</a:t>
            </a:r>
            <a:r>
              <a:rPr dirty="0" sz="1050" spc="-10">
                <a:solidFill>
                  <a:srgbClr val="FFFFFF"/>
                </a:solidFill>
                <a:latin typeface="Segoe UI Emoji"/>
                <a:cs typeface="Segoe UI Emoji"/>
              </a:rPr>
              <a:t> </a:t>
            </a:r>
            <a:r>
              <a:rPr dirty="0" sz="1050" spc="-55">
                <a:solidFill>
                  <a:srgbClr val="FFFFFF"/>
                </a:solidFill>
                <a:latin typeface="Segoe UI Emoji"/>
                <a:cs typeface="Segoe UI Emoji"/>
              </a:rPr>
              <a:t>to</a:t>
            </a:r>
            <a:r>
              <a:rPr dirty="0" sz="1050" spc="-15">
                <a:solidFill>
                  <a:srgbClr val="FFFFFF"/>
                </a:solidFill>
                <a:latin typeface="Segoe UI Emoji"/>
                <a:cs typeface="Segoe UI Emoji"/>
              </a:rPr>
              <a:t> </a:t>
            </a:r>
            <a:r>
              <a:rPr dirty="0" sz="1050" spc="-10">
                <a:solidFill>
                  <a:srgbClr val="FFFFFF"/>
                </a:solidFill>
                <a:latin typeface="Segoe UI Emoji"/>
                <a:cs typeface="Segoe UI Emoji"/>
              </a:rPr>
              <a:t>be</a:t>
            </a:r>
            <a:r>
              <a:rPr dirty="0" sz="1050" spc="-70">
                <a:solidFill>
                  <a:srgbClr val="FFFFFF"/>
                </a:solidFill>
                <a:latin typeface="Segoe UI Emoji"/>
                <a:cs typeface="Segoe UI Emoji"/>
              </a:rPr>
              <a:t> </a:t>
            </a:r>
            <a:r>
              <a:rPr dirty="0" sz="1050" spc="-25">
                <a:solidFill>
                  <a:srgbClr val="FFFFFF"/>
                </a:solidFill>
                <a:latin typeface="Segoe UI Emoji"/>
                <a:cs typeface="Segoe UI Emoji"/>
              </a:rPr>
              <a:t>better</a:t>
            </a:r>
            <a:r>
              <a:rPr dirty="0" sz="1050" spc="-10">
                <a:solidFill>
                  <a:srgbClr val="FFFFFF"/>
                </a:solidFill>
                <a:latin typeface="Segoe UI Emoji"/>
                <a:cs typeface="Segoe UI Emoji"/>
              </a:rPr>
              <a:t> than</a:t>
            </a:r>
            <a:r>
              <a:rPr dirty="0" sz="1050" spc="-95">
                <a:solidFill>
                  <a:srgbClr val="FFFFFF"/>
                </a:solidFill>
                <a:latin typeface="Segoe UI Emoji"/>
                <a:cs typeface="Segoe UI Emoji"/>
              </a:rPr>
              <a:t> </a:t>
            </a:r>
            <a:r>
              <a:rPr dirty="0" sz="1050" spc="-20">
                <a:solidFill>
                  <a:srgbClr val="FFFFFF"/>
                </a:solidFill>
                <a:latin typeface="Segoe UI Emoji"/>
                <a:cs typeface="Segoe UI Emoji"/>
              </a:rPr>
              <a:t>lithium-</a:t>
            </a:r>
            <a:r>
              <a:rPr dirty="0" sz="1050" spc="-25">
                <a:solidFill>
                  <a:srgbClr val="FFFFFF"/>
                </a:solidFill>
                <a:latin typeface="Segoe UI Emoji"/>
                <a:cs typeface="Segoe UI Emoji"/>
              </a:rPr>
              <a:t>ion </a:t>
            </a:r>
            <a:r>
              <a:rPr dirty="0" sz="1050" spc="-10">
                <a:solidFill>
                  <a:srgbClr val="FFFFFF"/>
                </a:solidFill>
                <a:latin typeface="Segoe UI Emoji"/>
                <a:cs typeface="Segoe UI Emoji"/>
              </a:rPr>
              <a:t>batteries</a:t>
            </a:r>
            <a:r>
              <a:rPr dirty="0" sz="1050" spc="-30">
                <a:solidFill>
                  <a:srgbClr val="FFFFFF"/>
                </a:solidFill>
                <a:latin typeface="Segoe UI Emoji"/>
                <a:cs typeface="Segoe UI Emoji"/>
              </a:rPr>
              <a:t> in</a:t>
            </a:r>
            <a:r>
              <a:rPr dirty="0" sz="1050" spc="-10">
                <a:solidFill>
                  <a:srgbClr val="FFFFFF"/>
                </a:solidFill>
                <a:latin typeface="Segoe UI Emoji"/>
                <a:cs typeface="Segoe UI Emoji"/>
              </a:rPr>
              <a:t> terms</a:t>
            </a:r>
            <a:r>
              <a:rPr dirty="0" sz="1050" spc="-30">
                <a:solidFill>
                  <a:srgbClr val="FFFFFF"/>
                </a:solidFill>
                <a:latin typeface="Segoe UI Emoji"/>
                <a:cs typeface="Segoe UI Emoji"/>
              </a:rPr>
              <a:t> </a:t>
            </a:r>
            <a:r>
              <a:rPr dirty="0" sz="1050" spc="-60">
                <a:solidFill>
                  <a:srgbClr val="FFFFFF"/>
                </a:solidFill>
                <a:latin typeface="Segoe UI Emoji"/>
                <a:cs typeface="Segoe UI Emoji"/>
              </a:rPr>
              <a:t>of</a:t>
            </a:r>
            <a:r>
              <a:rPr dirty="0" sz="1050" spc="-50">
                <a:solidFill>
                  <a:srgbClr val="FFFFFF"/>
                </a:solidFill>
                <a:latin typeface="Segoe UI Emoji"/>
                <a:cs typeface="Segoe UI Emoji"/>
              </a:rPr>
              <a:t> </a:t>
            </a:r>
            <a:r>
              <a:rPr dirty="0" sz="1050" spc="-40">
                <a:solidFill>
                  <a:srgbClr val="FFFFFF"/>
                </a:solidFill>
                <a:latin typeface="Segoe UI Emoji"/>
                <a:cs typeface="Segoe UI Emoji"/>
              </a:rPr>
              <a:t>energy</a:t>
            </a:r>
            <a:r>
              <a:rPr dirty="0" sz="1050" spc="-65">
                <a:solidFill>
                  <a:srgbClr val="FFFFFF"/>
                </a:solidFill>
                <a:latin typeface="Segoe UI Emoji"/>
                <a:cs typeface="Segoe UI Emoji"/>
              </a:rPr>
              <a:t> </a:t>
            </a:r>
            <a:r>
              <a:rPr dirty="0" sz="1050">
                <a:solidFill>
                  <a:srgbClr val="FFFFFF"/>
                </a:solidFill>
                <a:latin typeface="Segoe UI Emoji"/>
                <a:cs typeface="Segoe UI Emoji"/>
              </a:rPr>
              <a:t>density,</a:t>
            </a:r>
            <a:r>
              <a:rPr dirty="0" sz="1050" spc="-40">
                <a:solidFill>
                  <a:srgbClr val="FFFFFF"/>
                </a:solidFill>
                <a:latin typeface="Segoe UI Emoji"/>
                <a:cs typeface="Segoe UI Emoji"/>
              </a:rPr>
              <a:t> </a:t>
            </a:r>
            <a:r>
              <a:rPr dirty="0" sz="1050" spc="-10">
                <a:solidFill>
                  <a:srgbClr val="FFFFFF"/>
                </a:solidFill>
                <a:latin typeface="Segoe UI Emoji"/>
                <a:cs typeface="Segoe UI Emoji"/>
              </a:rPr>
              <a:t>safety </a:t>
            </a:r>
            <a:r>
              <a:rPr dirty="0" sz="1050" spc="-20">
                <a:solidFill>
                  <a:srgbClr val="FFFFFF"/>
                </a:solidFill>
                <a:latin typeface="Segoe UI Emoji"/>
                <a:cs typeface="Segoe UI Emoji"/>
              </a:rPr>
              <a:t>and</a:t>
            </a:r>
            <a:r>
              <a:rPr dirty="0" sz="1050" spc="-25">
                <a:solidFill>
                  <a:srgbClr val="FFFFFF"/>
                </a:solidFill>
                <a:latin typeface="Segoe UI Emoji"/>
                <a:cs typeface="Segoe UI Emoji"/>
              </a:rPr>
              <a:t> </a:t>
            </a:r>
            <a:r>
              <a:rPr dirty="0" sz="1050">
                <a:solidFill>
                  <a:srgbClr val="FFFFFF"/>
                </a:solidFill>
                <a:latin typeface="Segoe UI Emoji"/>
                <a:cs typeface="Segoe UI Emoji"/>
              </a:rPr>
              <a:t>lifespan,</a:t>
            </a:r>
            <a:r>
              <a:rPr dirty="0" sz="1050" spc="-35">
                <a:solidFill>
                  <a:srgbClr val="FFFFFF"/>
                </a:solidFill>
                <a:latin typeface="Segoe UI Emoji"/>
                <a:cs typeface="Segoe UI Emoji"/>
              </a:rPr>
              <a:t> </a:t>
            </a:r>
            <a:r>
              <a:rPr dirty="0" sz="1050" spc="-20">
                <a:solidFill>
                  <a:srgbClr val="FFFFFF"/>
                </a:solidFill>
                <a:latin typeface="Segoe UI Emoji"/>
                <a:cs typeface="Segoe UI Emoji"/>
              </a:rPr>
              <a:t>however</a:t>
            </a:r>
            <a:r>
              <a:rPr dirty="0" sz="1050" spc="-95">
                <a:solidFill>
                  <a:srgbClr val="FFFFFF"/>
                </a:solidFill>
                <a:latin typeface="Segoe UI Emoji"/>
                <a:cs typeface="Segoe UI Emoji"/>
              </a:rPr>
              <a:t> </a:t>
            </a:r>
            <a:r>
              <a:rPr dirty="0" sz="1050" spc="-10">
                <a:solidFill>
                  <a:srgbClr val="FFFFFF"/>
                </a:solidFill>
                <a:latin typeface="Segoe UI Emoji"/>
                <a:cs typeface="Segoe UI Emoji"/>
              </a:rPr>
              <a:t>are</a:t>
            </a:r>
            <a:r>
              <a:rPr dirty="0" sz="1050" spc="-70">
                <a:solidFill>
                  <a:srgbClr val="FFFFFF"/>
                </a:solidFill>
                <a:latin typeface="Segoe UI Emoji"/>
                <a:cs typeface="Segoe UI Emoji"/>
              </a:rPr>
              <a:t> </a:t>
            </a:r>
            <a:r>
              <a:rPr dirty="0" sz="1050" spc="-10">
                <a:solidFill>
                  <a:srgbClr val="FFFFFF"/>
                </a:solidFill>
                <a:latin typeface="Segoe UI Emoji"/>
                <a:cs typeface="Segoe UI Emoji"/>
              </a:rPr>
              <a:t>more</a:t>
            </a:r>
            <a:r>
              <a:rPr dirty="0" sz="1050" spc="-65">
                <a:solidFill>
                  <a:srgbClr val="FFFFFF"/>
                </a:solidFill>
                <a:latin typeface="Segoe UI Emoji"/>
                <a:cs typeface="Segoe UI Emoji"/>
              </a:rPr>
              <a:t> </a:t>
            </a:r>
            <a:r>
              <a:rPr dirty="0" sz="1050" spc="-10">
                <a:solidFill>
                  <a:srgbClr val="FFFFFF"/>
                </a:solidFill>
                <a:latin typeface="Segoe UI Emoji"/>
                <a:cs typeface="Segoe UI Emoji"/>
              </a:rPr>
              <a:t>expensive</a:t>
            </a:r>
            <a:r>
              <a:rPr dirty="0" sz="1050" spc="-70">
                <a:solidFill>
                  <a:srgbClr val="FFFFFF"/>
                </a:solidFill>
                <a:latin typeface="Segoe UI Emoji"/>
                <a:cs typeface="Segoe UI Emoji"/>
              </a:rPr>
              <a:t> </a:t>
            </a:r>
            <a:r>
              <a:rPr dirty="0" sz="1050" spc="-25">
                <a:solidFill>
                  <a:srgbClr val="FFFFFF"/>
                </a:solidFill>
                <a:latin typeface="Segoe UI Emoji"/>
                <a:cs typeface="Segoe UI Emoji"/>
              </a:rPr>
              <a:t>to </a:t>
            </a:r>
            <a:r>
              <a:rPr dirty="0" sz="1050">
                <a:solidFill>
                  <a:srgbClr val="FFFFFF"/>
                </a:solidFill>
                <a:latin typeface="Segoe UI Emoji"/>
                <a:cs typeface="Segoe UI Emoji"/>
              </a:rPr>
              <a:t>manufacture,</a:t>
            </a:r>
            <a:r>
              <a:rPr dirty="0" sz="1050" spc="-15">
                <a:solidFill>
                  <a:srgbClr val="FFFFFF"/>
                </a:solidFill>
                <a:latin typeface="Segoe UI Emoji"/>
                <a:cs typeface="Segoe UI Emoji"/>
              </a:rPr>
              <a:t> </a:t>
            </a:r>
            <a:r>
              <a:rPr dirty="0" sz="1050" spc="-20">
                <a:solidFill>
                  <a:srgbClr val="FFFFFF"/>
                </a:solidFill>
                <a:latin typeface="Segoe UI Emoji"/>
                <a:cs typeface="Segoe UI Emoji"/>
              </a:rPr>
              <a:t>and</a:t>
            </a:r>
            <a:r>
              <a:rPr dirty="0" sz="1050" spc="-5">
                <a:solidFill>
                  <a:srgbClr val="FFFFFF"/>
                </a:solidFill>
                <a:latin typeface="Segoe UI Emoji"/>
                <a:cs typeface="Segoe UI Emoji"/>
              </a:rPr>
              <a:t> </a:t>
            </a:r>
            <a:r>
              <a:rPr dirty="0" sz="1050" spc="-10">
                <a:solidFill>
                  <a:srgbClr val="FFFFFF"/>
                </a:solidFill>
                <a:latin typeface="Segoe UI Emoji"/>
                <a:cs typeface="Segoe UI Emoji"/>
              </a:rPr>
              <a:t>are</a:t>
            </a:r>
            <a:r>
              <a:rPr dirty="0" sz="1050" spc="-50">
                <a:solidFill>
                  <a:srgbClr val="FFFFFF"/>
                </a:solidFill>
                <a:latin typeface="Segoe UI Emoji"/>
                <a:cs typeface="Segoe UI Emoji"/>
              </a:rPr>
              <a:t> </a:t>
            </a:r>
            <a:r>
              <a:rPr dirty="0" sz="1050">
                <a:solidFill>
                  <a:srgbClr val="FFFFFF"/>
                </a:solidFill>
                <a:latin typeface="Segoe UI Emoji"/>
                <a:cs typeface="Segoe UI Emoji"/>
              </a:rPr>
              <a:t>still</a:t>
            </a:r>
            <a:r>
              <a:rPr dirty="0" sz="1050" spc="-75">
                <a:solidFill>
                  <a:srgbClr val="FFFFFF"/>
                </a:solidFill>
                <a:latin typeface="Segoe UI Emoji"/>
                <a:cs typeface="Segoe UI Emoji"/>
              </a:rPr>
              <a:t> </a:t>
            </a:r>
            <a:r>
              <a:rPr dirty="0" sz="1050">
                <a:solidFill>
                  <a:srgbClr val="FFFFFF"/>
                </a:solidFill>
                <a:latin typeface="Segoe UI Emoji"/>
                <a:cs typeface="Segoe UI Emoji"/>
              </a:rPr>
              <a:t>in</a:t>
            </a:r>
            <a:r>
              <a:rPr dirty="0" sz="1050" spc="-80">
                <a:solidFill>
                  <a:srgbClr val="FFFFFF"/>
                </a:solidFill>
                <a:latin typeface="Segoe UI Emoji"/>
                <a:cs typeface="Segoe UI Emoji"/>
              </a:rPr>
              <a:t> </a:t>
            </a:r>
            <a:r>
              <a:rPr dirty="0" sz="1050">
                <a:solidFill>
                  <a:srgbClr val="FFFFFF"/>
                </a:solidFill>
                <a:latin typeface="Segoe UI Emoji"/>
                <a:cs typeface="Segoe UI Emoji"/>
              </a:rPr>
              <a:t>process</a:t>
            </a:r>
            <a:r>
              <a:rPr dirty="0" sz="1050" spc="-85">
                <a:solidFill>
                  <a:srgbClr val="FFFFFF"/>
                </a:solidFill>
                <a:latin typeface="Segoe UI Emoji"/>
                <a:cs typeface="Segoe UI Emoji"/>
              </a:rPr>
              <a:t> </a:t>
            </a:r>
            <a:r>
              <a:rPr dirty="0" sz="1050" spc="-25">
                <a:solidFill>
                  <a:srgbClr val="FFFFFF"/>
                </a:solidFill>
                <a:latin typeface="Segoe UI Emoji"/>
                <a:cs typeface="Segoe UI Emoji"/>
              </a:rPr>
              <a:t>of</a:t>
            </a:r>
            <a:r>
              <a:rPr dirty="0" sz="1050" spc="-40">
                <a:solidFill>
                  <a:srgbClr val="FFFFFF"/>
                </a:solidFill>
                <a:latin typeface="Segoe UI Emoji"/>
                <a:cs typeface="Segoe UI Emoji"/>
              </a:rPr>
              <a:t> </a:t>
            </a:r>
            <a:r>
              <a:rPr dirty="0" sz="1050" spc="-20">
                <a:solidFill>
                  <a:srgbClr val="FFFFFF"/>
                </a:solidFill>
                <a:latin typeface="Segoe UI Emoji"/>
                <a:cs typeface="Segoe UI Emoji"/>
              </a:rPr>
              <a:t>being </a:t>
            </a:r>
            <a:r>
              <a:rPr dirty="0" sz="1050" spc="-25">
                <a:solidFill>
                  <a:srgbClr val="FFFFFF"/>
                </a:solidFill>
                <a:latin typeface="Segoe UI Emoji"/>
                <a:cs typeface="Segoe UI Emoji"/>
              </a:rPr>
              <a:t>developed</a:t>
            </a:r>
            <a:r>
              <a:rPr dirty="0" sz="1050" spc="30">
                <a:solidFill>
                  <a:srgbClr val="FFFFFF"/>
                </a:solidFill>
                <a:latin typeface="Segoe UI Emoji"/>
                <a:cs typeface="Segoe UI Emoji"/>
              </a:rPr>
              <a:t> </a:t>
            </a:r>
            <a:r>
              <a:rPr dirty="0" sz="1050" spc="-30">
                <a:solidFill>
                  <a:srgbClr val="FFFFFF"/>
                </a:solidFill>
                <a:latin typeface="Segoe UI Emoji"/>
                <a:cs typeface="Segoe UI Emoji"/>
              </a:rPr>
              <a:t>for</a:t>
            </a:r>
            <a:r>
              <a:rPr dirty="0" sz="1050" spc="-45">
                <a:solidFill>
                  <a:srgbClr val="FFFFFF"/>
                </a:solidFill>
                <a:latin typeface="Segoe UI Emoji"/>
                <a:cs typeface="Segoe UI Emoji"/>
              </a:rPr>
              <a:t> </a:t>
            </a:r>
            <a:r>
              <a:rPr dirty="0" sz="1050">
                <a:solidFill>
                  <a:srgbClr val="FFFFFF"/>
                </a:solidFill>
                <a:latin typeface="Segoe UI Emoji"/>
                <a:cs typeface="Segoe UI Emoji"/>
              </a:rPr>
              <a:t>EV’s,</a:t>
            </a:r>
            <a:r>
              <a:rPr dirty="0" sz="1050" spc="20">
                <a:solidFill>
                  <a:srgbClr val="FFFFFF"/>
                </a:solidFill>
                <a:latin typeface="Segoe UI Emoji"/>
                <a:cs typeface="Segoe UI Emoji"/>
              </a:rPr>
              <a:t> </a:t>
            </a:r>
            <a:r>
              <a:rPr dirty="0" sz="1050" spc="-10">
                <a:solidFill>
                  <a:srgbClr val="FFFFFF"/>
                </a:solidFill>
                <a:latin typeface="Segoe UI Emoji"/>
                <a:cs typeface="Segoe UI Emoji"/>
              </a:rPr>
              <a:t>expected</a:t>
            </a:r>
            <a:r>
              <a:rPr dirty="0" sz="1050" spc="-70">
                <a:solidFill>
                  <a:srgbClr val="FFFFFF"/>
                </a:solidFill>
                <a:latin typeface="Segoe UI Emoji"/>
                <a:cs typeface="Segoe UI Emoji"/>
              </a:rPr>
              <a:t> </a:t>
            </a:r>
            <a:r>
              <a:rPr dirty="0" sz="1050" spc="-20">
                <a:solidFill>
                  <a:srgbClr val="FFFFFF"/>
                </a:solidFill>
                <a:latin typeface="Segoe UI Emoji"/>
                <a:cs typeface="Segoe UI Emoji"/>
              </a:rPr>
              <a:t>around</a:t>
            </a:r>
            <a:r>
              <a:rPr dirty="0" sz="1050" spc="-70">
                <a:solidFill>
                  <a:srgbClr val="FFFFFF"/>
                </a:solidFill>
                <a:latin typeface="Segoe UI Emoji"/>
                <a:cs typeface="Segoe UI Emoji"/>
              </a:rPr>
              <a:t> </a:t>
            </a:r>
            <a:r>
              <a:rPr dirty="0" sz="1050" spc="-20">
                <a:solidFill>
                  <a:srgbClr val="FFFFFF"/>
                </a:solidFill>
                <a:latin typeface="Segoe UI Emoji"/>
                <a:cs typeface="Segoe UI Emoji"/>
              </a:rPr>
              <a:t>2026- </a:t>
            </a:r>
            <a:r>
              <a:rPr dirty="0" sz="1050">
                <a:solidFill>
                  <a:srgbClr val="FFFFFF"/>
                </a:solidFill>
                <a:latin typeface="Segoe UI Emoji"/>
                <a:cs typeface="Segoe UI Emoji"/>
              </a:rPr>
              <a:t>2027</a:t>
            </a:r>
            <a:r>
              <a:rPr dirty="0" sz="1050" spc="-85">
                <a:solidFill>
                  <a:srgbClr val="FFFFFF"/>
                </a:solidFill>
                <a:latin typeface="Segoe UI Emoji"/>
                <a:cs typeface="Segoe UI Emoji"/>
              </a:rPr>
              <a:t> </a:t>
            </a:r>
            <a:r>
              <a:rPr dirty="0" sz="1050" spc="-30">
                <a:solidFill>
                  <a:srgbClr val="FFFFFF"/>
                </a:solidFill>
                <a:latin typeface="Segoe UI Emoji"/>
                <a:cs typeface="Segoe UI Emoji"/>
              </a:rPr>
              <a:t>for</a:t>
            </a:r>
            <a:r>
              <a:rPr dirty="0" sz="1050" spc="-100">
                <a:solidFill>
                  <a:srgbClr val="FFFFFF"/>
                </a:solidFill>
                <a:latin typeface="Segoe UI Emoji"/>
                <a:cs typeface="Segoe UI Emoji"/>
              </a:rPr>
              <a:t> </a:t>
            </a:r>
            <a:r>
              <a:rPr dirty="0" sz="1050" spc="-20">
                <a:solidFill>
                  <a:srgbClr val="FFFFFF"/>
                </a:solidFill>
                <a:latin typeface="Segoe UI Emoji"/>
                <a:cs typeface="Segoe UI Emoji"/>
              </a:rPr>
              <a:t>EVs.</a:t>
            </a:r>
            <a:endParaRPr sz="1050">
              <a:latin typeface="Segoe UI Emoji"/>
              <a:cs typeface="Segoe UI Emoji"/>
            </a:endParaRPr>
          </a:p>
        </p:txBody>
      </p:sp>
      <p:sp>
        <p:nvSpPr>
          <p:cNvPr id="25" name="object 25" descr=""/>
          <p:cNvSpPr txBox="1"/>
          <p:nvPr/>
        </p:nvSpPr>
        <p:spPr>
          <a:xfrm>
            <a:off x="381000" y="1157604"/>
            <a:ext cx="3419475" cy="509905"/>
          </a:xfrm>
          <a:prstGeom prst="rect">
            <a:avLst/>
          </a:prstGeom>
        </p:spPr>
        <p:txBody>
          <a:bodyPr wrap="square" lIns="0" tIns="10160" rIns="0" bIns="0" rtlCol="0" vert="horz">
            <a:spAutoFit/>
          </a:bodyPr>
          <a:lstStyle/>
          <a:p>
            <a:pPr algn="just" marL="543560" marR="477520">
              <a:lnSpc>
                <a:spcPct val="101299"/>
              </a:lnSpc>
              <a:spcBef>
                <a:spcPts val="80"/>
              </a:spcBef>
            </a:pPr>
            <a:r>
              <a:rPr dirty="0" sz="1050" spc="-75" b="1">
                <a:solidFill>
                  <a:srgbClr val="FFFFFF"/>
                </a:solidFill>
                <a:latin typeface="Tahoma"/>
                <a:cs typeface="Tahoma"/>
              </a:rPr>
              <a:t>Increasing</a:t>
            </a:r>
            <a:r>
              <a:rPr dirty="0" sz="1050" spc="-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050" spc="-55" b="1">
                <a:solidFill>
                  <a:srgbClr val="FFFFFF"/>
                </a:solidFill>
                <a:latin typeface="Tahoma"/>
                <a:cs typeface="Tahoma"/>
              </a:rPr>
              <a:t>Sales</a:t>
            </a:r>
            <a:r>
              <a:rPr dirty="0" sz="1050" spc="-2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050" spc="-170" b="1">
                <a:solidFill>
                  <a:srgbClr val="FFFFFF"/>
                </a:solidFill>
                <a:latin typeface="Tahoma"/>
                <a:cs typeface="Tahoma"/>
              </a:rPr>
              <a:t>of</a:t>
            </a:r>
            <a:r>
              <a:rPr dirty="0" sz="1050" spc="9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050" b="1">
                <a:solidFill>
                  <a:srgbClr val="FFFFFF"/>
                </a:solidFill>
                <a:latin typeface="Tahoma"/>
                <a:cs typeface="Tahoma"/>
              </a:rPr>
              <a:t>EVs:</a:t>
            </a:r>
            <a:r>
              <a:rPr dirty="0" sz="1050" spc="1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050" spc="-25">
                <a:solidFill>
                  <a:srgbClr val="FFFFFF"/>
                </a:solidFill>
                <a:latin typeface="Segoe UI Emoji"/>
                <a:cs typeface="Segoe UI Emoji"/>
              </a:rPr>
              <a:t>Rising</a:t>
            </a:r>
            <a:r>
              <a:rPr dirty="0" sz="1050" spc="-45">
                <a:solidFill>
                  <a:srgbClr val="FFFFFF"/>
                </a:solidFill>
                <a:latin typeface="Segoe UI Emoji"/>
                <a:cs typeface="Segoe UI Emoji"/>
              </a:rPr>
              <a:t> </a:t>
            </a:r>
            <a:r>
              <a:rPr dirty="0" sz="1050" spc="-10">
                <a:solidFill>
                  <a:srgbClr val="FFFFFF"/>
                </a:solidFill>
                <a:latin typeface="Segoe UI Emoji"/>
                <a:cs typeface="Segoe UI Emoji"/>
              </a:rPr>
              <a:t>demand, </a:t>
            </a:r>
            <a:r>
              <a:rPr dirty="0" sz="1050" spc="-35">
                <a:solidFill>
                  <a:srgbClr val="FFFFFF"/>
                </a:solidFill>
                <a:latin typeface="Segoe UI Emoji"/>
                <a:cs typeface="Segoe UI Emoji"/>
              </a:rPr>
              <a:t>government</a:t>
            </a:r>
            <a:r>
              <a:rPr dirty="0" sz="1050" spc="-20">
                <a:solidFill>
                  <a:srgbClr val="FFFFFF"/>
                </a:solidFill>
                <a:latin typeface="Segoe UI Emoji"/>
                <a:cs typeface="Segoe UI Emoji"/>
              </a:rPr>
              <a:t> </a:t>
            </a:r>
            <a:r>
              <a:rPr dirty="0" sz="1050">
                <a:solidFill>
                  <a:srgbClr val="FFFFFF"/>
                </a:solidFill>
                <a:latin typeface="Segoe UI Emoji"/>
                <a:cs typeface="Segoe UI Emoji"/>
              </a:rPr>
              <a:t>incentives,</a:t>
            </a:r>
            <a:r>
              <a:rPr dirty="0" sz="1050" spc="-70">
                <a:solidFill>
                  <a:srgbClr val="FFFFFF"/>
                </a:solidFill>
                <a:latin typeface="Segoe UI Emoji"/>
                <a:cs typeface="Segoe UI Emoji"/>
              </a:rPr>
              <a:t> </a:t>
            </a:r>
            <a:r>
              <a:rPr dirty="0" sz="1050">
                <a:solidFill>
                  <a:srgbClr val="FFFFFF"/>
                </a:solidFill>
                <a:latin typeface="Segoe UI Emoji"/>
                <a:cs typeface="Segoe UI Emoji"/>
              </a:rPr>
              <a:t>stricter</a:t>
            </a:r>
            <a:r>
              <a:rPr dirty="0" sz="1050" spc="-35">
                <a:solidFill>
                  <a:srgbClr val="FFFFFF"/>
                </a:solidFill>
                <a:latin typeface="Segoe UI Emoji"/>
                <a:cs typeface="Segoe UI Emoji"/>
              </a:rPr>
              <a:t> </a:t>
            </a:r>
            <a:r>
              <a:rPr dirty="0" sz="1050" spc="-10">
                <a:solidFill>
                  <a:srgbClr val="FFFFFF"/>
                </a:solidFill>
                <a:latin typeface="Segoe UI Emoji"/>
                <a:cs typeface="Segoe UI Emoji"/>
              </a:rPr>
              <a:t>emissions regulations,</a:t>
            </a:r>
            <a:r>
              <a:rPr dirty="0" sz="1050" spc="-30">
                <a:solidFill>
                  <a:srgbClr val="FFFFFF"/>
                </a:solidFill>
                <a:latin typeface="Segoe UI Emoji"/>
                <a:cs typeface="Segoe UI Emoji"/>
              </a:rPr>
              <a:t> </a:t>
            </a:r>
            <a:r>
              <a:rPr dirty="0" sz="1050" spc="-40">
                <a:solidFill>
                  <a:srgbClr val="FFFFFF"/>
                </a:solidFill>
                <a:latin typeface="Segoe UI Emoji"/>
                <a:cs typeface="Segoe UI Emoji"/>
              </a:rPr>
              <a:t>driving</a:t>
            </a:r>
            <a:r>
              <a:rPr dirty="0" sz="1050" spc="-15">
                <a:solidFill>
                  <a:srgbClr val="FFFFFF"/>
                </a:solidFill>
                <a:latin typeface="Segoe UI Emoji"/>
                <a:cs typeface="Segoe UI Emoji"/>
              </a:rPr>
              <a:t> </a:t>
            </a:r>
            <a:r>
              <a:rPr dirty="0" sz="1050" spc="-30">
                <a:solidFill>
                  <a:srgbClr val="FFFFFF"/>
                </a:solidFill>
                <a:latin typeface="Segoe UI Emoji"/>
                <a:cs typeface="Segoe UI Emoji"/>
              </a:rPr>
              <a:t>EV</a:t>
            </a:r>
            <a:r>
              <a:rPr dirty="0" sz="1050" spc="-45">
                <a:solidFill>
                  <a:srgbClr val="FFFFFF"/>
                </a:solidFill>
                <a:latin typeface="Segoe UI Emoji"/>
                <a:cs typeface="Segoe UI Emoji"/>
              </a:rPr>
              <a:t> </a:t>
            </a:r>
            <a:r>
              <a:rPr dirty="0" sz="1050" spc="-10">
                <a:solidFill>
                  <a:srgbClr val="FFFFFF"/>
                </a:solidFill>
                <a:latin typeface="Segoe UI Emoji"/>
                <a:cs typeface="Segoe UI Emoji"/>
              </a:rPr>
              <a:t>adoption</a:t>
            </a:r>
            <a:endParaRPr sz="1050">
              <a:latin typeface="Segoe UI Emoji"/>
              <a:cs typeface="Segoe UI Emoji"/>
            </a:endParaRPr>
          </a:p>
        </p:txBody>
      </p:sp>
      <p:grpSp>
        <p:nvGrpSpPr>
          <p:cNvPr id="26" name="object 26" descr=""/>
          <p:cNvGrpSpPr/>
          <p:nvPr/>
        </p:nvGrpSpPr>
        <p:grpSpPr>
          <a:xfrm>
            <a:off x="361950" y="1752600"/>
            <a:ext cx="3457575" cy="619125"/>
            <a:chOff x="361950" y="1752600"/>
            <a:chExt cx="3457575" cy="619125"/>
          </a:xfrm>
        </p:grpSpPr>
        <p:sp>
          <p:nvSpPr>
            <p:cNvPr id="27" name="object 27" descr=""/>
            <p:cNvSpPr/>
            <p:nvPr/>
          </p:nvSpPr>
          <p:spPr>
            <a:xfrm>
              <a:off x="371475" y="1762125"/>
              <a:ext cx="3438525" cy="600075"/>
            </a:xfrm>
            <a:custGeom>
              <a:avLst/>
              <a:gdLst/>
              <a:ahLst/>
              <a:cxnLst/>
              <a:rect l="l" t="t" r="r" b="b"/>
              <a:pathLst>
                <a:path w="3438525" h="600075">
                  <a:moveTo>
                    <a:pt x="3438525" y="0"/>
                  </a:moveTo>
                  <a:lnTo>
                    <a:pt x="0" y="0"/>
                  </a:lnTo>
                  <a:lnTo>
                    <a:pt x="0" y="600075"/>
                  </a:lnTo>
                  <a:lnTo>
                    <a:pt x="3438525" y="600075"/>
                  </a:lnTo>
                  <a:lnTo>
                    <a:pt x="3438525" y="0"/>
                  </a:lnTo>
                  <a:close/>
                </a:path>
              </a:pathLst>
            </a:custGeom>
            <a:solidFill>
              <a:srgbClr val="2D2D2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 descr=""/>
            <p:cNvSpPr/>
            <p:nvPr/>
          </p:nvSpPr>
          <p:spPr>
            <a:xfrm>
              <a:off x="371475" y="1762125"/>
              <a:ext cx="3438525" cy="600075"/>
            </a:xfrm>
            <a:custGeom>
              <a:avLst/>
              <a:gdLst/>
              <a:ahLst/>
              <a:cxnLst/>
              <a:rect l="l" t="t" r="r" b="b"/>
              <a:pathLst>
                <a:path w="3438525" h="600075">
                  <a:moveTo>
                    <a:pt x="0" y="600075"/>
                  </a:moveTo>
                  <a:lnTo>
                    <a:pt x="3438525" y="600075"/>
                  </a:lnTo>
                  <a:lnTo>
                    <a:pt x="3438525" y="0"/>
                  </a:lnTo>
                  <a:lnTo>
                    <a:pt x="0" y="0"/>
                  </a:lnTo>
                  <a:lnTo>
                    <a:pt x="0" y="600075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9" name="object 29" descr=""/>
          <p:cNvSpPr txBox="1"/>
          <p:nvPr/>
        </p:nvSpPr>
        <p:spPr>
          <a:xfrm>
            <a:off x="381000" y="1805622"/>
            <a:ext cx="3419475" cy="510540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543560" marR="137160">
              <a:lnSpc>
                <a:spcPct val="101299"/>
              </a:lnSpc>
              <a:spcBef>
                <a:spcPts val="85"/>
              </a:spcBef>
            </a:pPr>
            <a:r>
              <a:rPr dirty="0" sz="1050" spc="-70" b="1">
                <a:solidFill>
                  <a:srgbClr val="FFFFFF"/>
                </a:solidFill>
                <a:latin typeface="Tahoma"/>
                <a:cs typeface="Tahoma"/>
              </a:rPr>
              <a:t>Technology</a:t>
            </a:r>
            <a:r>
              <a:rPr dirty="0" sz="1050" spc="-1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050" spc="-65" b="1">
                <a:solidFill>
                  <a:srgbClr val="FFFFFF"/>
                </a:solidFill>
                <a:latin typeface="Tahoma"/>
                <a:cs typeface="Tahoma"/>
              </a:rPr>
              <a:t>Advancements</a:t>
            </a:r>
            <a:r>
              <a:rPr dirty="0" sz="1050" spc="-4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050" spc="-80" b="1">
                <a:solidFill>
                  <a:srgbClr val="FFFFFF"/>
                </a:solidFill>
                <a:latin typeface="Tahoma"/>
                <a:cs typeface="Tahoma"/>
              </a:rPr>
              <a:t>:</a:t>
            </a:r>
            <a:r>
              <a:rPr dirty="0" sz="1050" spc="1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050" spc="-25">
                <a:solidFill>
                  <a:srgbClr val="FFFFFF"/>
                </a:solidFill>
                <a:latin typeface="Segoe UI Emoji"/>
                <a:cs typeface="Segoe UI Emoji"/>
              </a:rPr>
              <a:t>Innovation</a:t>
            </a:r>
            <a:r>
              <a:rPr dirty="0" sz="1050" spc="20">
                <a:solidFill>
                  <a:srgbClr val="FFFFFF"/>
                </a:solidFill>
                <a:latin typeface="Segoe UI Emoji"/>
                <a:cs typeface="Segoe UI Emoji"/>
              </a:rPr>
              <a:t> </a:t>
            </a:r>
            <a:r>
              <a:rPr dirty="0" sz="1050" spc="-25">
                <a:solidFill>
                  <a:srgbClr val="FFFFFF"/>
                </a:solidFill>
                <a:latin typeface="Segoe UI Emoji"/>
                <a:cs typeface="Segoe UI Emoji"/>
              </a:rPr>
              <a:t>in </a:t>
            </a:r>
            <a:r>
              <a:rPr dirty="0" sz="1050" spc="-20">
                <a:solidFill>
                  <a:srgbClr val="FFFFFF"/>
                </a:solidFill>
                <a:latin typeface="Segoe UI Emoji"/>
                <a:cs typeface="Segoe UI Emoji"/>
              </a:rPr>
              <a:t>battery</a:t>
            </a:r>
            <a:r>
              <a:rPr dirty="0" sz="1050" spc="15">
                <a:solidFill>
                  <a:srgbClr val="FFFFFF"/>
                </a:solidFill>
                <a:latin typeface="Segoe UI Emoji"/>
                <a:cs typeface="Segoe UI Emoji"/>
              </a:rPr>
              <a:t> </a:t>
            </a:r>
            <a:r>
              <a:rPr dirty="0" sz="1050" spc="-10">
                <a:solidFill>
                  <a:srgbClr val="FFFFFF"/>
                </a:solidFill>
                <a:latin typeface="Segoe UI Emoji"/>
                <a:cs typeface="Segoe UI Emoji"/>
              </a:rPr>
              <a:t>chemistry</a:t>
            </a:r>
            <a:r>
              <a:rPr dirty="0" sz="1050" spc="-70">
                <a:solidFill>
                  <a:srgbClr val="FFFFFF"/>
                </a:solidFill>
                <a:latin typeface="Segoe UI Emoji"/>
                <a:cs typeface="Segoe UI Emoji"/>
              </a:rPr>
              <a:t> </a:t>
            </a:r>
            <a:r>
              <a:rPr dirty="0" sz="1050">
                <a:solidFill>
                  <a:srgbClr val="FFFFFF"/>
                </a:solidFill>
                <a:latin typeface="Segoe UI Emoji"/>
                <a:cs typeface="Segoe UI Emoji"/>
              </a:rPr>
              <a:t>C</a:t>
            </a:r>
            <a:r>
              <a:rPr dirty="0" sz="1050" spc="-40">
                <a:solidFill>
                  <a:srgbClr val="FFFFFF"/>
                </a:solidFill>
                <a:latin typeface="Segoe UI Emoji"/>
                <a:cs typeface="Segoe UI Emoji"/>
              </a:rPr>
              <a:t> </a:t>
            </a:r>
            <a:r>
              <a:rPr dirty="0" sz="1050" spc="-10">
                <a:solidFill>
                  <a:srgbClr val="FFFFFF"/>
                </a:solidFill>
                <a:latin typeface="Segoe UI Emoji"/>
                <a:cs typeface="Segoe UI Emoji"/>
              </a:rPr>
              <a:t>design,</a:t>
            </a:r>
            <a:r>
              <a:rPr dirty="0" sz="1050" spc="-35">
                <a:solidFill>
                  <a:srgbClr val="FFFFFF"/>
                </a:solidFill>
                <a:latin typeface="Segoe UI Emoji"/>
                <a:cs typeface="Segoe UI Emoji"/>
              </a:rPr>
              <a:t> improving</a:t>
            </a:r>
            <a:r>
              <a:rPr dirty="0" sz="1050" spc="-110">
                <a:solidFill>
                  <a:srgbClr val="FFFFFF"/>
                </a:solidFill>
                <a:latin typeface="Segoe UI Emoji"/>
                <a:cs typeface="Segoe UI Emoji"/>
              </a:rPr>
              <a:t> </a:t>
            </a:r>
            <a:r>
              <a:rPr dirty="0" sz="1050" spc="-10">
                <a:solidFill>
                  <a:srgbClr val="FFFFFF"/>
                </a:solidFill>
                <a:latin typeface="Segoe UI Emoji"/>
                <a:cs typeface="Segoe UI Emoji"/>
              </a:rPr>
              <a:t>energy </a:t>
            </a:r>
            <a:r>
              <a:rPr dirty="0" sz="1050">
                <a:solidFill>
                  <a:srgbClr val="FFFFFF"/>
                </a:solidFill>
                <a:latin typeface="Segoe UI Emoji"/>
                <a:cs typeface="Segoe UI Emoji"/>
              </a:rPr>
              <a:t>density,</a:t>
            </a:r>
            <a:r>
              <a:rPr dirty="0" sz="1050" spc="25">
                <a:solidFill>
                  <a:srgbClr val="FFFFFF"/>
                </a:solidFill>
                <a:latin typeface="Segoe UI Emoji"/>
                <a:cs typeface="Segoe UI Emoji"/>
              </a:rPr>
              <a:t> </a:t>
            </a:r>
            <a:r>
              <a:rPr dirty="0" sz="1050" spc="-35">
                <a:solidFill>
                  <a:srgbClr val="FFFFFF"/>
                </a:solidFill>
                <a:latin typeface="Segoe UI Emoji"/>
                <a:cs typeface="Segoe UI Emoji"/>
              </a:rPr>
              <a:t>charging</a:t>
            </a:r>
            <a:r>
              <a:rPr dirty="0" sz="1050" spc="-60">
                <a:solidFill>
                  <a:srgbClr val="FFFFFF"/>
                </a:solidFill>
                <a:latin typeface="Segoe UI Emoji"/>
                <a:cs typeface="Segoe UI Emoji"/>
              </a:rPr>
              <a:t> </a:t>
            </a:r>
            <a:r>
              <a:rPr dirty="0" sz="1050">
                <a:solidFill>
                  <a:srgbClr val="FFFFFF"/>
                </a:solidFill>
                <a:latin typeface="Segoe UI Emoji"/>
                <a:cs typeface="Segoe UI Emoji"/>
              </a:rPr>
              <a:t>speed,</a:t>
            </a:r>
            <a:r>
              <a:rPr dirty="0" sz="1050" spc="-75">
                <a:solidFill>
                  <a:srgbClr val="FFFFFF"/>
                </a:solidFill>
                <a:latin typeface="Segoe UI Emoji"/>
                <a:cs typeface="Segoe UI Emoji"/>
              </a:rPr>
              <a:t> </a:t>
            </a:r>
            <a:r>
              <a:rPr dirty="0" sz="1050">
                <a:solidFill>
                  <a:srgbClr val="FFFFFF"/>
                </a:solidFill>
                <a:latin typeface="Segoe UI Emoji"/>
                <a:cs typeface="Segoe UI Emoji"/>
              </a:rPr>
              <a:t>lifespan,</a:t>
            </a:r>
            <a:r>
              <a:rPr dirty="0" sz="1050" spc="25">
                <a:solidFill>
                  <a:srgbClr val="FFFFFF"/>
                </a:solidFill>
                <a:latin typeface="Segoe UI Emoji"/>
                <a:cs typeface="Segoe UI Emoji"/>
              </a:rPr>
              <a:t> </a:t>
            </a:r>
            <a:r>
              <a:rPr dirty="0" sz="1050" spc="-10">
                <a:solidFill>
                  <a:srgbClr val="FFFFFF"/>
                </a:solidFill>
                <a:latin typeface="Segoe UI Emoji"/>
                <a:cs typeface="Segoe UI Emoji"/>
              </a:rPr>
              <a:t>performance.</a:t>
            </a:r>
            <a:endParaRPr sz="1050">
              <a:latin typeface="Segoe UI Emoji"/>
              <a:cs typeface="Segoe UI Emoji"/>
            </a:endParaRPr>
          </a:p>
        </p:txBody>
      </p:sp>
      <p:sp>
        <p:nvSpPr>
          <p:cNvPr id="30" name="object 30" descr=""/>
          <p:cNvSpPr/>
          <p:nvPr/>
        </p:nvSpPr>
        <p:spPr>
          <a:xfrm>
            <a:off x="371475" y="2419350"/>
            <a:ext cx="3438525" cy="600075"/>
          </a:xfrm>
          <a:custGeom>
            <a:avLst/>
            <a:gdLst/>
            <a:ahLst/>
            <a:cxnLst/>
            <a:rect l="l" t="t" r="r" b="b"/>
            <a:pathLst>
              <a:path w="3438525" h="600075">
                <a:moveTo>
                  <a:pt x="3438525" y="0"/>
                </a:moveTo>
                <a:lnTo>
                  <a:pt x="0" y="0"/>
                </a:lnTo>
                <a:lnTo>
                  <a:pt x="0" y="600075"/>
                </a:lnTo>
                <a:lnTo>
                  <a:pt x="3438525" y="600075"/>
                </a:lnTo>
                <a:lnTo>
                  <a:pt x="3438525" y="0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 descr=""/>
          <p:cNvSpPr txBox="1"/>
          <p:nvPr/>
        </p:nvSpPr>
        <p:spPr>
          <a:xfrm>
            <a:off x="371475" y="2419350"/>
            <a:ext cx="3438525" cy="600075"/>
          </a:xfrm>
          <a:prstGeom prst="rect">
            <a:avLst/>
          </a:prstGeom>
          <a:ln w="19050">
            <a:solidFill>
              <a:srgbClr val="000000"/>
            </a:solidFill>
          </a:ln>
        </p:spPr>
        <p:txBody>
          <a:bodyPr wrap="square" lIns="0" tIns="51435" rIns="0" bIns="0" rtlCol="0" vert="horz">
            <a:spAutoFit/>
          </a:bodyPr>
          <a:lstStyle/>
          <a:p>
            <a:pPr marL="553085" marR="99695">
              <a:lnSpc>
                <a:spcPct val="101299"/>
              </a:lnSpc>
              <a:spcBef>
                <a:spcPts val="405"/>
              </a:spcBef>
            </a:pPr>
            <a:r>
              <a:rPr dirty="0" sz="1050" spc="-65" b="1">
                <a:solidFill>
                  <a:srgbClr val="FFFFFF"/>
                </a:solidFill>
                <a:latin typeface="Tahoma"/>
                <a:cs typeface="Tahoma"/>
              </a:rPr>
              <a:t>Expansion</a:t>
            </a:r>
            <a:r>
              <a:rPr dirty="0" sz="1050" spc="-4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050" spc="-50" b="1">
                <a:solidFill>
                  <a:srgbClr val="FFFFFF"/>
                </a:solidFill>
                <a:latin typeface="Tahoma"/>
                <a:cs typeface="Tahoma"/>
              </a:rPr>
              <a:t>of</a:t>
            </a:r>
            <a:r>
              <a:rPr dirty="0" sz="1050" spc="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050" spc="-70" b="1">
                <a:solidFill>
                  <a:srgbClr val="FFFFFF"/>
                </a:solidFill>
                <a:latin typeface="Tahoma"/>
                <a:cs typeface="Tahoma"/>
              </a:rPr>
              <a:t>Charging</a:t>
            </a:r>
            <a:r>
              <a:rPr dirty="0" sz="1050" spc="-3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050" spc="-75" b="1">
                <a:solidFill>
                  <a:srgbClr val="FFFFFF"/>
                </a:solidFill>
                <a:latin typeface="Tahoma"/>
                <a:cs typeface="Tahoma"/>
              </a:rPr>
              <a:t>Infrastructure:</a:t>
            </a:r>
            <a:r>
              <a:rPr dirty="0" sz="1050" spc="-3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050" spc="-10">
                <a:solidFill>
                  <a:srgbClr val="FFFFFF"/>
                </a:solidFill>
                <a:latin typeface="Segoe UI Emoji"/>
                <a:cs typeface="Segoe UI Emoji"/>
              </a:rPr>
              <a:t>Growing investments</a:t>
            </a:r>
            <a:r>
              <a:rPr dirty="0" sz="1050" spc="-95">
                <a:solidFill>
                  <a:srgbClr val="FFFFFF"/>
                </a:solidFill>
                <a:latin typeface="Segoe UI Emoji"/>
                <a:cs typeface="Segoe UI Emoji"/>
              </a:rPr>
              <a:t> </a:t>
            </a:r>
            <a:r>
              <a:rPr dirty="0" sz="1050">
                <a:solidFill>
                  <a:srgbClr val="FFFFFF"/>
                </a:solidFill>
                <a:latin typeface="Segoe UI Emoji"/>
                <a:cs typeface="Segoe UI Emoji"/>
              </a:rPr>
              <a:t>in</a:t>
            </a:r>
            <a:r>
              <a:rPr dirty="0" sz="1050" spc="-85">
                <a:solidFill>
                  <a:srgbClr val="FFFFFF"/>
                </a:solidFill>
                <a:latin typeface="Segoe UI Emoji"/>
                <a:cs typeface="Segoe UI Emoji"/>
              </a:rPr>
              <a:t> </a:t>
            </a:r>
            <a:r>
              <a:rPr dirty="0" sz="1050" spc="-30">
                <a:solidFill>
                  <a:srgbClr val="FFFFFF"/>
                </a:solidFill>
                <a:latin typeface="Segoe UI Emoji"/>
                <a:cs typeface="Segoe UI Emoji"/>
              </a:rPr>
              <a:t>charging</a:t>
            </a:r>
            <a:r>
              <a:rPr dirty="0" sz="1050">
                <a:solidFill>
                  <a:srgbClr val="FFFFFF"/>
                </a:solidFill>
                <a:latin typeface="Segoe UI Emoji"/>
                <a:cs typeface="Segoe UI Emoji"/>
              </a:rPr>
              <a:t> stations</a:t>
            </a:r>
            <a:r>
              <a:rPr dirty="0" sz="1050" spc="-90">
                <a:solidFill>
                  <a:srgbClr val="FFFFFF"/>
                </a:solidFill>
                <a:latin typeface="Segoe UI Emoji"/>
                <a:cs typeface="Segoe UI Emoji"/>
              </a:rPr>
              <a:t> </a:t>
            </a:r>
            <a:r>
              <a:rPr dirty="0" sz="1050" spc="-25">
                <a:solidFill>
                  <a:srgbClr val="FFFFFF"/>
                </a:solidFill>
                <a:latin typeface="Segoe UI Emoji"/>
                <a:cs typeface="Segoe UI Emoji"/>
              </a:rPr>
              <a:t>reducing</a:t>
            </a:r>
            <a:r>
              <a:rPr dirty="0" sz="1050">
                <a:solidFill>
                  <a:srgbClr val="FFFFFF"/>
                </a:solidFill>
                <a:latin typeface="Segoe UI Emoji"/>
                <a:cs typeface="Segoe UI Emoji"/>
              </a:rPr>
              <a:t> </a:t>
            </a:r>
            <a:r>
              <a:rPr dirty="0" sz="1050" spc="-20">
                <a:solidFill>
                  <a:srgbClr val="FFFFFF"/>
                </a:solidFill>
                <a:latin typeface="Segoe UI Emoji"/>
                <a:cs typeface="Segoe UI Emoji"/>
              </a:rPr>
              <a:t>range </a:t>
            </a:r>
            <a:r>
              <a:rPr dirty="0" sz="1050" spc="-10">
                <a:solidFill>
                  <a:srgbClr val="FFFFFF"/>
                </a:solidFill>
                <a:latin typeface="Segoe UI Emoji"/>
                <a:cs typeface="Segoe UI Emoji"/>
              </a:rPr>
              <a:t>anxiety,</a:t>
            </a:r>
            <a:r>
              <a:rPr dirty="0" sz="1050" spc="-30">
                <a:solidFill>
                  <a:srgbClr val="FFFFFF"/>
                </a:solidFill>
                <a:latin typeface="Segoe UI Emoji"/>
                <a:cs typeface="Segoe UI Emoji"/>
              </a:rPr>
              <a:t> making</a:t>
            </a:r>
            <a:r>
              <a:rPr dirty="0" sz="1050" spc="-5">
                <a:solidFill>
                  <a:srgbClr val="FFFFFF"/>
                </a:solidFill>
                <a:latin typeface="Segoe UI Emoji"/>
                <a:cs typeface="Segoe UI Emoji"/>
              </a:rPr>
              <a:t> </a:t>
            </a:r>
            <a:r>
              <a:rPr dirty="0" sz="1050">
                <a:solidFill>
                  <a:srgbClr val="FFFFFF"/>
                </a:solidFill>
                <a:latin typeface="Segoe UI Emoji"/>
                <a:cs typeface="Segoe UI Emoji"/>
              </a:rPr>
              <a:t>EVs</a:t>
            </a:r>
            <a:r>
              <a:rPr dirty="0" sz="1050" spc="-95">
                <a:solidFill>
                  <a:srgbClr val="FFFFFF"/>
                </a:solidFill>
                <a:latin typeface="Segoe UI Emoji"/>
                <a:cs typeface="Segoe UI Emoji"/>
              </a:rPr>
              <a:t> </a:t>
            </a:r>
            <a:r>
              <a:rPr dirty="0" sz="1050" spc="-10">
                <a:solidFill>
                  <a:srgbClr val="FFFFFF"/>
                </a:solidFill>
                <a:latin typeface="Segoe UI Emoji"/>
                <a:cs typeface="Segoe UI Emoji"/>
              </a:rPr>
              <a:t>more</a:t>
            </a:r>
            <a:r>
              <a:rPr dirty="0" sz="1050" spc="-60">
                <a:solidFill>
                  <a:srgbClr val="FFFFFF"/>
                </a:solidFill>
                <a:latin typeface="Segoe UI Emoji"/>
                <a:cs typeface="Segoe UI Emoji"/>
              </a:rPr>
              <a:t> </a:t>
            </a:r>
            <a:r>
              <a:rPr dirty="0" sz="1050" spc="-10">
                <a:solidFill>
                  <a:srgbClr val="FFFFFF"/>
                </a:solidFill>
                <a:latin typeface="Segoe UI Emoji"/>
                <a:cs typeface="Segoe UI Emoji"/>
              </a:rPr>
              <a:t>accessible.</a:t>
            </a:r>
            <a:endParaRPr sz="1050">
              <a:latin typeface="Segoe UI Emoji"/>
              <a:cs typeface="Segoe UI Emoji"/>
            </a:endParaRPr>
          </a:p>
        </p:txBody>
      </p:sp>
      <p:grpSp>
        <p:nvGrpSpPr>
          <p:cNvPr id="32" name="object 32" descr=""/>
          <p:cNvGrpSpPr/>
          <p:nvPr/>
        </p:nvGrpSpPr>
        <p:grpSpPr>
          <a:xfrm>
            <a:off x="416677" y="1162050"/>
            <a:ext cx="3641090" cy="1828800"/>
            <a:chOff x="416677" y="1162050"/>
            <a:chExt cx="3641090" cy="1828800"/>
          </a:xfrm>
        </p:grpSpPr>
        <p:sp>
          <p:nvSpPr>
            <p:cNvPr id="33" name="object 33" descr=""/>
            <p:cNvSpPr/>
            <p:nvPr/>
          </p:nvSpPr>
          <p:spPr>
            <a:xfrm>
              <a:off x="472338" y="1240383"/>
              <a:ext cx="298450" cy="358140"/>
            </a:xfrm>
            <a:custGeom>
              <a:avLst/>
              <a:gdLst/>
              <a:ahLst/>
              <a:cxnLst/>
              <a:rect l="l" t="t" r="r" b="b"/>
              <a:pathLst>
                <a:path w="298450" h="358140">
                  <a:moveTo>
                    <a:pt x="298069" y="327444"/>
                  </a:moveTo>
                  <a:lnTo>
                    <a:pt x="25920" y="327444"/>
                  </a:lnTo>
                  <a:lnTo>
                    <a:pt x="25920" y="0"/>
                  </a:lnTo>
                  <a:lnTo>
                    <a:pt x="0" y="0"/>
                  </a:lnTo>
                  <a:lnTo>
                    <a:pt x="0" y="327444"/>
                  </a:lnTo>
                  <a:lnTo>
                    <a:pt x="0" y="357708"/>
                  </a:lnTo>
                  <a:lnTo>
                    <a:pt x="298069" y="357708"/>
                  </a:lnTo>
                  <a:lnTo>
                    <a:pt x="298069" y="327444"/>
                  </a:lnTo>
                  <a:close/>
                </a:path>
              </a:pathLst>
            </a:custGeom>
            <a:solidFill>
              <a:srgbClr val="FDF1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 descr=""/>
            <p:cNvSpPr/>
            <p:nvPr/>
          </p:nvSpPr>
          <p:spPr>
            <a:xfrm>
              <a:off x="472341" y="1240642"/>
              <a:ext cx="298450" cy="357505"/>
            </a:xfrm>
            <a:custGeom>
              <a:avLst/>
              <a:gdLst/>
              <a:ahLst/>
              <a:cxnLst/>
              <a:rect l="l" t="t" r="r" b="b"/>
              <a:pathLst>
                <a:path w="298450" h="357505">
                  <a:moveTo>
                    <a:pt x="25919" y="0"/>
                  </a:moveTo>
                  <a:lnTo>
                    <a:pt x="0" y="0"/>
                  </a:lnTo>
                  <a:lnTo>
                    <a:pt x="0" y="357366"/>
                  </a:lnTo>
                  <a:lnTo>
                    <a:pt x="298078" y="357366"/>
                  </a:lnTo>
                  <a:lnTo>
                    <a:pt x="298078" y="326734"/>
                  </a:lnTo>
                  <a:lnTo>
                    <a:pt x="25919" y="326734"/>
                  </a:lnTo>
                  <a:lnTo>
                    <a:pt x="25919" y="0"/>
                  </a:lnTo>
                  <a:close/>
                </a:path>
              </a:pathLst>
            </a:custGeom>
            <a:ln w="4642">
              <a:solidFill>
                <a:srgbClr val="2D2D2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 descr=""/>
            <p:cNvSpPr/>
            <p:nvPr/>
          </p:nvSpPr>
          <p:spPr>
            <a:xfrm>
              <a:off x="705619" y="1240642"/>
              <a:ext cx="65405" cy="296545"/>
            </a:xfrm>
            <a:custGeom>
              <a:avLst/>
              <a:gdLst/>
              <a:ahLst/>
              <a:cxnLst/>
              <a:rect l="l" t="t" r="r" b="b"/>
              <a:pathLst>
                <a:path w="65404" h="296544">
                  <a:moveTo>
                    <a:pt x="64799" y="0"/>
                  </a:moveTo>
                  <a:lnTo>
                    <a:pt x="0" y="0"/>
                  </a:lnTo>
                  <a:lnTo>
                    <a:pt x="0" y="296103"/>
                  </a:lnTo>
                  <a:lnTo>
                    <a:pt x="64799" y="296103"/>
                  </a:lnTo>
                  <a:lnTo>
                    <a:pt x="64799" y="0"/>
                  </a:lnTo>
                  <a:close/>
                </a:path>
              </a:pathLst>
            </a:custGeom>
            <a:solidFill>
              <a:srgbClr val="FDF1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 descr=""/>
            <p:cNvSpPr/>
            <p:nvPr/>
          </p:nvSpPr>
          <p:spPr>
            <a:xfrm>
              <a:off x="705619" y="1240642"/>
              <a:ext cx="65405" cy="296545"/>
            </a:xfrm>
            <a:custGeom>
              <a:avLst/>
              <a:gdLst/>
              <a:ahLst/>
              <a:cxnLst/>
              <a:rect l="l" t="t" r="r" b="b"/>
              <a:pathLst>
                <a:path w="65404" h="296544">
                  <a:moveTo>
                    <a:pt x="0" y="296103"/>
                  </a:moveTo>
                  <a:lnTo>
                    <a:pt x="64799" y="296103"/>
                  </a:lnTo>
                  <a:lnTo>
                    <a:pt x="64799" y="0"/>
                  </a:lnTo>
                  <a:lnTo>
                    <a:pt x="0" y="0"/>
                  </a:lnTo>
                  <a:lnTo>
                    <a:pt x="0" y="296103"/>
                  </a:lnTo>
                  <a:close/>
                </a:path>
              </a:pathLst>
            </a:custGeom>
            <a:ln w="4355">
              <a:solidFill>
                <a:srgbClr val="2D2D2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 descr=""/>
            <p:cNvSpPr/>
            <p:nvPr/>
          </p:nvSpPr>
          <p:spPr>
            <a:xfrm>
              <a:off x="614900" y="1342747"/>
              <a:ext cx="65405" cy="194310"/>
            </a:xfrm>
            <a:custGeom>
              <a:avLst/>
              <a:gdLst/>
              <a:ahLst/>
              <a:cxnLst/>
              <a:rect l="l" t="t" r="r" b="b"/>
              <a:pathLst>
                <a:path w="65404" h="194309">
                  <a:moveTo>
                    <a:pt x="64799" y="0"/>
                  </a:moveTo>
                  <a:lnTo>
                    <a:pt x="0" y="0"/>
                  </a:lnTo>
                  <a:lnTo>
                    <a:pt x="0" y="193998"/>
                  </a:lnTo>
                  <a:lnTo>
                    <a:pt x="64799" y="193998"/>
                  </a:lnTo>
                  <a:lnTo>
                    <a:pt x="64799" y="0"/>
                  </a:lnTo>
                  <a:close/>
                </a:path>
              </a:pathLst>
            </a:custGeom>
            <a:solidFill>
              <a:srgbClr val="FDF1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 descr=""/>
            <p:cNvSpPr/>
            <p:nvPr/>
          </p:nvSpPr>
          <p:spPr>
            <a:xfrm>
              <a:off x="614900" y="1342747"/>
              <a:ext cx="65405" cy="194310"/>
            </a:xfrm>
            <a:custGeom>
              <a:avLst/>
              <a:gdLst/>
              <a:ahLst/>
              <a:cxnLst/>
              <a:rect l="l" t="t" r="r" b="b"/>
              <a:pathLst>
                <a:path w="65404" h="194309">
                  <a:moveTo>
                    <a:pt x="0" y="193998"/>
                  </a:moveTo>
                  <a:lnTo>
                    <a:pt x="64799" y="193998"/>
                  </a:lnTo>
                  <a:lnTo>
                    <a:pt x="64799" y="0"/>
                  </a:lnTo>
                  <a:lnTo>
                    <a:pt x="0" y="0"/>
                  </a:lnTo>
                  <a:lnTo>
                    <a:pt x="0" y="193998"/>
                  </a:lnTo>
                  <a:close/>
                </a:path>
              </a:pathLst>
            </a:custGeom>
            <a:ln w="4398">
              <a:solidFill>
                <a:srgbClr val="2D2D2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 descr=""/>
            <p:cNvSpPr/>
            <p:nvPr/>
          </p:nvSpPr>
          <p:spPr>
            <a:xfrm>
              <a:off x="524180" y="1434641"/>
              <a:ext cx="65405" cy="102235"/>
            </a:xfrm>
            <a:custGeom>
              <a:avLst/>
              <a:gdLst/>
              <a:ahLst/>
              <a:cxnLst/>
              <a:rect l="l" t="t" r="r" b="b"/>
              <a:pathLst>
                <a:path w="65404" h="102234">
                  <a:moveTo>
                    <a:pt x="64799" y="0"/>
                  </a:moveTo>
                  <a:lnTo>
                    <a:pt x="0" y="0"/>
                  </a:lnTo>
                  <a:lnTo>
                    <a:pt x="0" y="102104"/>
                  </a:lnTo>
                  <a:lnTo>
                    <a:pt x="64799" y="102104"/>
                  </a:lnTo>
                  <a:lnTo>
                    <a:pt x="64799" y="0"/>
                  </a:lnTo>
                  <a:close/>
                </a:path>
              </a:pathLst>
            </a:custGeom>
            <a:solidFill>
              <a:srgbClr val="FDF1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 descr=""/>
            <p:cNvSpPr/>
            <p:nvPr/>
          </p:nvSpPr>
          <p:spPr>
            <a:xfrm>
              <a:off x="524180" y="1434641"/>
              <a:ext cx="65405" cy="102235"/>
            </a:xfrm>
            <a:custGeom>
              <a:avLst/>
              <a:gdLst/>
              <a:ahLst/>
              <a:cxnLst/>
              <a:rect l="l" t="t" r="r" b="b"/>
              <a:pathLst>
                <a:path w="65404" h="102234">
                  <a:moveTo>
                    <a:pt x="0" y="102104"/>
                  </a:moveTo>
                  <a:lnTo>
                    <a:pt x="64799" y="102104"/>
                  </a:lnTo>
                  <a:lnTo>
                    <a:pt x="64799" y="0"/>
                  </a:lnTo>
                  <a:lnTo>
                    <a:pt x="0" y="0"/>
                  </a:lnTo>
                  <a:lnTo>
                    <a:pt x="0" y="102104"/>
                  </a:lnTo>
                  <a:close/>
                </a:path>
              </a:pathLst>
            </a:custGeom>
            <a:ln w="4545">
              <a:solidFill>
                <a:srgbClr val="2D2D2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 descr=""/>
            <p:cNvSpPr/>
            <p:nvPr/>
          </p:nvSpPr>
          <p:spPr>
            <a:xfrm>
              <a:off x="522406" y="1240642"/>
              <a:ext cx="140335" cy="165735"/>
            </a:xfrm>
            <a:custGeom>
              <a:avLst/>
              <a:gdLst/>
              <a:ahLst/>
              <a:cxnLst/>
              <a:rect l="l" t="t" r="r" b="b"/>
              <a:pathLst>
                <a:path w="140334" h="165734">
                  <a:moveTo>
                    <a:pt x="140013" y="0"/>
                  </a:moveTo>
                  <a:lnTo>
                    <a:pt x="80656" y="0"/>
                  </a:lnTo>
                  <a:lnTo>
                    <a:pt x="104243" y="27874"/>
                  </a:lnTo>
                  <a:lnTo>
                    <a:pt x="0" y="151067"/>
                  </a:lnTo>
                  <a:lnTo>
                    <a:pt x="12182" y="165463"/>
                  </a:lnTo>
                  <a:lnTo>
                    <a:pt x="116426" y="42325"/>
                  </a:lnTo>
                  <a:lnTo>
                    <a:pt x="140013" y="70145"/>
                  </a:lnTo>
                  <a:lnTo>
                    <a:pt x="140013" y="0"/>
                  </a:lnTo>
                  <a:close/>
                </a:path>
              </a:pathLst>
            </a:custGeom>
            <a:solidFill>
              <a:srgbClr val="FDF1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 descr=""/>
            <p:cNvSpPr/>
            <p:nvPr/>
          </p:nvSpPr>
          <p:spPr>
            <a:xfrm>
              <a:off x="522406" y="1240642"/>
              <a:ext cx="140335" cy="165735"/>
            </a:xfrm>
            <a:custGeom>
              <a:avLst/>
              <a:gdLst/>
              <a:ahLst/>
              <a:cxnLst/>
              <a:rect l="l" t="t" r="r" b="b"/>
              <a:pathLst>
                <a:path w="140334" h="165734">
                  <a:moveTo>
                    <a:pt x="140013" y="70145"/>
                  </a:moveTo>
                  <a:lnTo>
                    <a:pt x="140013" y="0"/>
                  </a:lnTo>
                  <a:lnTo>
                    <a:pt x="80656" y="0"/>
                  </a:lnTo>
                  <a:lnTo>
                    <a:pt x="104243" y="27874"/>
                  </a:lnTo>
                  <a:lnTo>
                    <a:pt x="0" y="151067"/>
                  </a:lnTo>
                  <a:lnTo>
                    <a:pt x="12182" y="165463"/>
                  </a:lnTo>
                  <a:lnTo>
                    <a:pt x="116426" y="42325"/>
                  </a:lnTo>
                  <a:lnTo>
                    <a:pt x="140013" y="70145"/>
                  </a:lnTo>
                  <a:close/>
                </a:path>
              </a:pathLst>
            </a:custGeom>
            <a:ln w="4647">
              <a:solidFill>
                <a:srgbClr val="2D2D2D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3" name="object 43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4071" y="1973133"/>
              <a:ext cx="149992" cy="226166"/>
            </a:xfrm>
            <a:prstGeom prst="rect">
              <a:avLst/>
            </a:prstGeom>
          </p:spPr>
        </p:pic>
        <p:pic>
          <p:nvPicPr>
            <p:cNvPr id="44" name="object 44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28637" y="1973115"/>
              <a:ext cx="165738" cy="226204"/>
            </a:xfrm>
            <a:prstGeom prst="rect">
              <a:avLst/>
            </a:prstGeom>
          </p:spPr>
        </p:pic>
        <p:sp>
          <p:nvSpPr>
            <p:cNvPr id="45" name="object 45" descr=""/>
            <p:cNvSpPr/>
            <p:nvPr/>
          </p:nvSpPr>
          <p:spPr>
            <a:xfrm>
              <a:off x="551230" y="1943174"/>
              <a:ext cx="115570" cy="295910"/>
            </a:xfrm>
            <a:custGeom>
              <a:avLst/>
              <a:gdLst/>
              <a:ahLst/>
              <a:cxnLst/>
              <a:rect l="l" t="t" r="r" b="b"/>
              <a:pathLst>
                <a:path w="115570" h="295910">
                  <a:moveTo>
                    <a:pt x="64056" y="0"/>
                  </a:moveTo>
                  <a:lnTo>
                    <a:pt x="0" y="184436"/>
                  </a:lnTo>
                  <a:lnTo>
                    <a:pt x="56202" y="184571"/>
                  </a:lnTo>
                  <a:lnTo>
                    <a:pt x="56202" y="295314"/>
                  </a:lnTo>
                  <a:lnTo>
                    <a:pt x="115112" y="138428"/>
                  </a:lnTo>
                  <a:lnTo>
                    <a:pt x="64057" y="138428"/>
                  </a:lnTo>
                  <a:lnTo>
                    <a:pt x="64056" y="0"/>
                  </a:lnTo>
                  <a:close/>
                </a:path>
              </a:pathLst>
            </a:custGeom>
            <a:solidFill>
              <a:srgbClr val="FDF1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 descr=""/>
            <p:cNvSpPr/>
            <p:nvPr/>
          </p:nvSpPr>
          <p:spPr>
            <a:xfrm>
              <a:off x="551230" y="1943174"/>
              <a:ext cx="115570" cy="295910"/>
            </a:xfrm>
            <a:custGeom>
              <a:avLst/>
              <a:gdLst/>
              <a:ahLst/>
              <a:cxnLst/>
              <a:rect l="l" t="t" r="r" b="b"/>
              <a:pathLst>
                <a:path w="115570" h="295910">
                  <a:moveTo>
                    <a:pt x="64057" y="138428"/>
                  </a:moveTo>
                  <a:lnTo>
                    <a:pt x="64056" y="0"/>
                  </a:lnTo>
                  <a:lnTo>
                    <a:pt x="0" y="184436"/>
                  </a:lnTo>
                  <a:lnTo>
                    <a:pt x="56202" y="184571"/>
                  </a:lnTo>
                  <a:lnTo>
                    <a:pt x="56202" y="295314"/>
                  </a:lnTo>
                  <a:lnTo>
                    <a:pt x="115112" y="138428"/>
                  </a:lnTo>
                  <a:lnTo>
                    <a:pt x="64057" y="138428"/>
                  </a:lnTo>
                  <a:close/>
                </a:path>
              </a:pathLst>
            </a:custGeom>
            <a:ln w="4495">
              <a:solidFill>
                <a:srgbClr val="2D2D2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 descr=""/>
            <p:cNvSpPr/>
            <p:nvPr/>
          </p:nvSpPr>
          <p:spPr>
            <a:xfrm>
              <a:off x="520496" y="2771176"/>
              <a:ext cx="55244" cy="64135"/>
            </a:xfrm>
            <a:custGeom>
              <a:avLst/>
              <a:gdLst/>
              <a:ahLst/>
              <a:cxnLst/>
              <a:rect l="l" t="t" r="r" b="b"/>
              <a:pathLst>
                <a:path w="55245" h="64135">
                  <a:moveTo>
                    <a:pt x="27442" y="0"/>
                  </a:moveTo>
                  <a:lnTo>
                    <a:pt x="16758" y="2507"/>
                  </a:lnTo>
                  <a:lnTo>
                    <a:pt x="8036" y="9346"/>
                  </a:lnTo>
                  <a:lnTo>
                    <a:pt x="2156" y="19488"/>
                  </a:lnTo>
                  <a:lnTo>
                    <a:pt x="0" y="31907"/>
                  </a:lnTo>
                  <a:lnTo>
                    <a:pt x="2156" y="44325"/>
                  </a:lnTo>
                  <a:lnTo>
                    <a:pt x="8036" y="54468"/>
                  </a:lnTo>
                  <a:lnTo>
                    <a:pt x="16758" y="61306"/>
                  </a:lnTo>
                  <a:lnTo>
                    <a:pt x="27442" y="63814"/>
                  </a:lnTo>
                  <a:lnTo>
                    <a:pt x="38122" y="61306"/>
                  </a:lnTo>
                  <a:lnTo>
                    <a:pt x="46845" y="54468"/>
                  </a:lnTo>
                  <a:lnTo>
                    <a:pt x="52727" y="44326"/>
                  </a:lnTo>
                  <a:lnTo>
                    <a:pt x="54884" y="31907"/>
                  </a:lnTo>
                  <a:lnTo>
                    <a:pt x="52727" y="19488"/>
                  </a:lnTo>
                  <a:lnTo>
                    <a:pt x="46845" y="9346"/>
                  </a:lnTo>
                  <a:lnTo>
                    <a:pt x="38122" y="2507"/>
                  </a:lnTo>
                  <a:lnTo>
                    <a:pt x="27442" y="0"/>
                  </a:lnTo>
                  <a:close/>
                </a:path>
              </a:pathLst>
            </a:custGeom>
            <a:solidFill>
              <a:srgbClr val="FDF1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 descr=""/>
            <p:cNvSpPr/>
            <p:nvPr/>
          </p:nvSpPr>
          <p:spPr>
            <a:xfrm>
              <a:off x="520496" y="2771176"/>
              <a:ext cx="55244" cy="64135"/>
            </a:xfrm>
            <a:custGeom>
              <a:avLst/>
              <a:gdLst/>
              <a:ahLst/>
              <a:cxnLst/>
              <a:rect l="l" t="t" r="r" b="b"/>
              <a:pathLst>
                <a:path w="55245" h="64135">
                  <a:moveTo>
                    <a:pt x="54884" y="31907"/>
                  </a:moveTo>
                  <a:lnTo>
                    <a:pt x="52727" y="44326"/>
                  </a:lnTo>
                  <a:lnTo>
                    <a:pt x="46845" y="54468"/>
                  </a:lnTo>
                  <a:lnTo>
                    <a:pt x="38122" y="61306"/>
                  </a:lnTo>
                  <a:lnTo>
                    <a:pt x="27442" y="63814"/>
                  </a:lnTo>
                  <a:lnTo>
                    <a:pt x="16758" y="61306"/>
                  </a:lnTo>
                  <a:lnTo>
                    <a:pt x="8036" y="54468"/>
                  </a:lnTo>
                  <a:lnTo>
                    <a:pt x="2156" y="44325"/>
                  </a:lnTo>
                  <a:lnTo>
                    <a:pt x="0" y="31907"/>
                  </a:lnTo>
                  <a:lnTo>
                    <a:pt x="2156" y="19488"/>
                  </a:lnTo>
                  <a:lnTo>
                    <a:pt x="8036" y="9346"/>
                  </a:lnTo>
                  <a:lnTo>
                    <a:pt x="16758" y="2507"/>
                  </a:lnTo>
                  <a:lnTo>
                    <a:pt x="27442" y="0"/>
                  </a:lnTo>
                  <a:lnTo>
                    <a:pt x="38122" y="2507"/>
                  </a:lnTo>
                  <a:lnTo>
                    <a:pt x="46845" y="9346"/>
                  </a:lnTo>
                  <a:lnTo>
                    <a:pt x="52727" y="19488"/>
                  </a:lnTo>
                  <a:lnTo>
                    <a:pt x="54884" y="31907"/>
                  </a:lnTo>
                  <a:close/>
                </a:path>
              </a:pathLst>
            </a:custGeom>
            <a:ln w="4714">
              <a:solidFill>
                <a:srgbClr val="2D2D2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 descr=""/>
            <p:cNvSpPr/>
            <p:nvPr/>
          </p:nvSpPr>
          <p:spPr>
            <a:xfrm>
              <a:off x="689370" y="2771176"/>
              <a:ext cx="55244" cy="64135"/>
            </a:xfrm>
            <a:custGeom>
              <a:avLst/>
              <a:gdLst/>
              <a:ahLst/>
              <a:cxnLst/>
              <a:rect l="l" t="t" r="r" b="b"/>
              <a:pathLst>
                <a:path w="55245" h="64135">
                  <a:moveTo>
                    <a:pt x="27442" y="0"/>
                  </a:moveTo>
                  <a:lnTo>
                    <a:pt x="16758" y="2507"/>
                  </a:lnTo>
                  <a:lnTo>
                    <a:pt x="8036" y="9346"/>
                  </a:lnTo>
                  <a:lnTo>
                    <a:pt x="2156" y="19488"/>
                  </a:lnTo>
                  <a:lnTo>
                    <a:pt x="0" y="31907"/>
                  </a:lnTo>
                  <a:lnTo>
                    <a:pt x="2156" y="44325"/>
                  </a:lnTo>
                  <a:lnTo>
                    <a:pt x="8036" y="54468"/>
                  </a:lnTo>
                  <a:lnTo>
                    <a:pt x="16758" y="61306"/>
                  </a:lnTo>
                  <a:lnTo>
                    <a:pt x="27442" y="63814"/>
                  </a:lnTo>
                  <a:lnTo>
                    <a:pt x="38122" y="61306"/>
                  </a:lnTo>
                  <a:lnTo>
                    <a:pt x="46845" y="54468"/>
                  </a:lnTo>
                  <a:lnTo>
                    <a:pt x="52727" y="44326"/>
                  </a:lnTo>
                  <a:lnTo>
                    <a:pt x="54884" y="31907"/>
                  </a:lnTo>
                  <a:lnTo>
                    <a:pt x="52727" y="19488"/>
                  </a:lnTo>
                  <a:lnTo>
                    <a:pt x="46845" y="9346"/>
                  </a:lnTo>
                  <a:lnTo>
                    <a:pt x="38122" y="2507"/>
                  </a:lnTo>
                  <a:lnTo>
                    <a:pt x="27442" y="0"/>
                  </a:lnTo>
                  <a:close/>
                </a:path>
              </a:pathLst>
            </a:custGeom>
            <a:solidFill>
              <a:srgbClr val="FDF1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 descr=""/>
            <p:cNvSpPr/>
            <p:nvPr/>
          </p:nvSpPr>
          <p:spPr>
            <a:xfrm>
              <a:off x="689370" y="2771176"/>
              <a:ext cx="55244" cy="64135"/>
            </a:xfrm>
            <a:custGeom>
              <a:avLst/>
              <a:gdLst/>
              <a:ahLst/>
              <a:cxnLst/>
              <a:rect l="l" t="t" r="r" b="b"/>
              <a:pathLst>
                <a:path w="55245" h="64135">
                  <a:moveTo>
                    <a:pt x="54884" y="31907"/>
                  </a:moveTo>
                  <a:lnTo>
                    <a:pt x="52727" y="44326"/>
                  </a:lnTo>
                  <a:lnTo>
                    <a:pt x="46845" y="54468"/>
                  </a:lnTo>
                  <a:lnTo>
                    <a:pt x="38122" y="61306"/>
                  </a:lnTo>
                  <a:lnTo>
                    <a:pt x="27442" y="63814"/>
                  </a:lnTo>
                  <a:lnTo>
                    <a:pt x="16758" y="61306"/>
                  </a:lnTo>
                  <a:lnTo>
                    <a:pt x="8036" y="54468"/>
                  </a:lnTo>
                  <a:lnTo>
                    <a:pt x="2156" y="44325"/>
                  </a:lnTo>
                  <a:lnTo>
                    <a:pt x="0" y="31907"/>
                  </a:lnTo>
                  <a:lnTo>
                    <a:pt x="2156" y="19488"/>
                  </a:lnTo>
                  <a:lnTo>
                    <a:pt x="8036" y="9346"/>
                  </a:lnTo>
                  <a:lnTo>
                    <a:pt x="16758" y="2507"/>
                  </a:lnTo>
                  <a:lnTo>
                    <a:pt x="27442" y="0"/>
                  </a:lnTo>
                  <a:lnTo>
                    <a:pt x="38122" y="2507"/>
                  </a:lnTo>
                  <a:lnTo>
                    <a:pt x="46845" y="9346"/>
                  </a:lnTo>
                  <a:lnTo>
                    <a:pt x="52727" y="19488"/>
                  </a:lnTo>
                  <a:lnTo>
                    <a:pt x="54884" y="31907"/>
                  </a:lnTo>
                  <a:close/>
                </a:path>
              </a:pathLst>
            </a:custGeom>
            <a:ln w="4714">
              <a:solidFill>
                <a:srgbClr val="2D2D2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 descr=""/>
            <p:cNvSpPr/>
            <p:nvPr/>
          </p:nvSpPr>
          <p:spPr>
            <a:xfrm>
              <a:off x="419171" y="2592004"/>
              <a:ext cx="369570" cy="211454"/>
            </a:xfrm>
            <a:custGeom>
              <a:avLst/>
              <a:gdLst/>
              <a:ahLst/>
              <a:cxnLst/>
              <a:rect l="l" t="t" r="r" b="b"/>
              <a:pathLst>
                <a:path w="369570" h="211455">
                  <a:moveTo>
                    <a:pt x="368621" y="164301"/>
                  </a:moveTo>
                  <a:lnTo>
                    <a:pt x="127949" y="164301"/>
                  </a:lnTo>
                  <a:lnTo>
                    <a:pt x="143369" y="168225"/>
                  </a:lnTo>
                  <a:lnTo>
                    <a:pt x="155828" y="178324"/>
                  </a:lnTo>
                  <a:lnTo>
                    <a:pt x="163560" y="192076"/>
                  </a:lnTo>
                  <a:lnTo>
                    <a:pt x="164152" y="193186"/>
                  </a:lnTo>
                  <a:lnTo>
                    <a:pt x="167057" y="211079"/>
                  </a:lnTo>
                  <a:lnTo>
                    <a:pt x="259346" y="211079"/>
                  </a:lnTo>
                  <a:lnTo>
                    <a:pt x="262326" y="193186"/>
                  </a:lnTo>
                  <a:lnTo>
                    <a:pt x="270652" y="178484"/>
                  </a:lnTo>
                  <a:lnTo>
                    <a:pt x="283089" y="168446"/>
                  </a:lnTo>
                  <a:lnTo>
                    <a:pt x="298401" y="164543"/>
                  </a:lnTo>
                  <a:lnTo>
                    <a:pt x="368663" y="164543"/>
                  </a:lnTo>
                  <a:lnTo>
                    <a:pt x="368621" y="164301"/>
                  </a:lnTo>
                  <a:close/>
                </a:path>
                <a:path w="369570" h="211455">
                  <a:moveTo>
                    <a:pt x="368663" y="164543"/>
                  </a:moveTo>
                  <a:lnTo>
                    <a:pt x="298401" y="164543"/>
                  </a:lnTo>
                  <a:lnTo>
                    <a:pt x="313563" y="168043"/>
                  </a:lnTo>
                  <a:lnTo>
                    <a:pt x="325962" y="177695"/>
                  </a:lnTo>
                  <a:lnTo>
                    <a:pt x="334349" y="192076"/>
                  </a:lnTo>
                  <a:lnTo>
                    <a:pt x="337451" y="209704"/>
                  </a:lnTo>
                  <a:lnTo>
                    <a:pt x="337451" y="209920"/>
                  </a:lnTo>
                  <a:lnTo>
                    <a:pt x="363052" y="209920"/>
                  </a:lnTo>
                  <a:lnTo>
                    <a:pt x="369390" y="202557"/>
                  </a:lnTo>
                  <a:lnTo>
                    <a:pt x="369294" y="168225"/>
                  </a:lnTo>
                  <a:lnTo>
                    <a:pt x="368663" y="164543"/>
                  </a:lnTo>
                  <a:close/>
                </a:path>
                <a:path w="369570" h="211455">
                  <a:moveTo>
                    <a:pt x="46441" y="24544"/>
                  </a:moveTo>
                  <a:lnTo>
                    <a:pt x="0" y="24544"/>
                  </a:lnTo>
                  <a:lnTo>
                    <a:pt x="0" y="41384"/>
                  </a:lnTo>
                  <a:lnTo>
                    <a:pt x="1115" y="50551"/>
                  </a:lnTo>
                  <a:lnTo>
                    <a:pt x="4520" y="58688"/>
                  </a:lnTo>
                  <a:lnTo>
                    <a:pt x="9888" y="65241"/>
                  </a:lnTo>
                  <a:lnTo>
                    <a:pt x="16887" y="69659"/>
                  </a:lnTo>
                  <a:lnTo>
                    <a:pt x="16887" y="154627"/>
                  </a:lnTo>
                  <a:lnTo>
                    <a:pt x="56996" y="176717"/>
                  </a:lnTo>
                  <a:lnTo>
                    <a:pt x="59251" y="189552"/>
                  </a:lnTo>
                  <a:lnTo>
                    <a:pt x="65343" y="200031"/>
                  </a:lnTo>
                  <a:lnTo>
                    <a:pt x="74364" y="207100"/>
                  </a:lnTo>
                  <a:lnTo>
                    <a:pt x="85406" y="209704"/>
                  </a:lnTo>
                  <a:lnTo>
                    <a:pt x="88952" y="209704"/>
                  </a:lnTo>
                  <a:lnTo>
                    <a:pt x="91963" y="192076"/>
                  </a:lnTo>
                  <a:lnTo>
                    <a:pt x="100245" y="177695"/>
                  </a:lnTo>
                  <a:lnTo>
                    <a:pt x="101459" y="176717"/>
                  </a:lnTo>
                  <a:lnTo>
                    <a:pt x="112612" y="167913"/>
                  </a:lnTo>
                  <a:lnTo>
                    <a:pt x="127754" y="164301"/>
                  </a:lnTo>
                  <a:lnTo>
                    <a:pt x="368621" y="164301"/>
                  </a:lnTo>
                  <a:lnTo>
                    <a:pt x="368230" y="162017"/>
                  </a:lnTo>
                  <a:lnTo>
                    <a:pt x="32430" y="162017"/>
                  </a:lnTo>
                  <a:lnTo>
                    <a:pt x="29576" y="158744"/>
                  </a:lnTo>
                  <a:lnTo>
                    <a:pt x="29552" y="69659"/>
                  </a:lnTo>
                  <a:lnTo>
                    <a:pt x="36552" y="65241"/>
                  </a:lnTo>
                  <a:lnTo>
                    <a:pt x="41919" y="58688"/>
                  </a:lnTo>
                  <a:lnTo>
                    <a:pt x="45325" y="50551"/>
                  </a:lnTo>
                  <a:lnTo>
                    <a:pt x="46441" y="41384"/>
                  </a:lnTo>
                  <a:lnTo>
                    <a:pt x="46441" y="24544"/>
                  </a:lnTo>
                  <a:close/>
                </a:path>
                <a:path w="369570" h="211455">
                  <a:moveTo>
                    <a:pt x="229540" y="58905"/>
                  </a:moveTo>
                  <a:lnTo>
                    <a:pt x="125514" y="58905"/>
                  </a:lnTo>
                  <a:lnTo>
                    <a:pt x="117723" y="59776"/>
                  </a:lnTo>
                  <a:lnTo>
                    <a:pt x="110495" y="64037"/>
                  </a:lnTo>
                  <a:lnTo>
                    <a:pt x="105294" y="70837"/>
                  </a:lnTo>
                  <a:lnTo>
                    <a:pt x="61257" y="122720"/>
                  </a:lnTo>
                  <a:lnTo>
                    <a:pt x="58490" y="125940"/>
                  </a:lnTo>
                  <a:lnTo>
                    <a:pt x="56990" y="130168"/>
                  </a:lnTo>
                  <a:lnTo>
                    <a:pt x="57035" y="162017"/>
                  </a:lnTo>
                  <a:lnTo>
                    <a:pt x="368230" y="162017"/>
                  </a:lnTo>
                  <a:lnTo>
                    <a:pt x="366662" y="152874"/>
                  </a:lnTo>
                  <a:lnTo>
                    <a:pt x="359097" y="139760"/>
                  </a:lnTo>
                  <a:lnTo>
                    <a:pt x="347856" y="130903"/>
                  </a:lnTo>
                  <a:lnTo>
                    <a:pt x="334486" y="127727"/>
                  </a:lnTo>
                  <a:lnTo>
                    <a:pt x="77131" y="127727"/>
                  </a:lnTo>
                  <a:lnTo>
                    <a:pt x="115595" y="82815"/>
                  </a:lnTo>
                  <a:lnTo>
                    <a:pt x="118691" y="79830"/>
                  </a:lnTo>
                  <a:lnTo>
                    <a:pt x="122637" y="78305"/>
                  </a:lnTo>
                  <a:lnTo>
                    <a:pt x="256195" y="78305"/>
                  </a:lnTo>
                  <a:lnTo>
                    <a:pt x="249765" y="70837"/>
                  </a:lnTo>
                  <a:lnTo>
                    <a:pt x="244658" y="64037"/>
                  </a:lnTo>
                  <a:lnTo>
                    <a:pt x="237498" y="59776"/>
                  </a:lnTo>
                  <a:lnTo>
                    <a:pt x="238200" y="59776"/>
                  </a:lnTo>
                  <a:lnTo>
                    <a:pt x="229540" y="58905"/>
                  </a:lnTo>
                  <a:close/>
                </a:path>
                <a:path w="369570" h="211455">
                  <a:moveTo>
                    <a:pt x="181540" y="78541"/>
                  </a:moveTo>
                  <a:lnTo>
                    <a:pt x="168875" y="78541"/>
                  </a:lnTo>
                  <a:lnTo>
                    <a:pt x="168875" y="127727"/>
                  </a:lnTo>
                  <a:lnTo>
                    <a:pt x="181540" y="127727"/>
                  </a:lnTo>
                  <a:lnTo>
                    <a:pt x="181540" y="78541"/>
                  </a:lnTo>
                  <a:close/>
                </a:path>
                <a:path w="369570" h="211455">
                  <a:moveTo>
                    <a:pt x="256195" y="78305"/>
                  </a:moveTo>
                  <a:lnTo>
                    <a:pt x="233821" y="78305"/>
                  </a:lnTo>
                  <a:lnTo>
                    <a:pt x="237280" y="79830"/>
                  </a:lnTo>
                  <a:lnTo>
                    <a:pt x="278260" y="127727"/>
                  </a:lnTo>
                  <a:lnTo>
                    <a:pt x="300591" y="127727"/>
                  </a:lnTo>
                  <a:lnTo>
                    <a:pt x="296977" y="125940"/>
                  </a:lnTo>
                  <a:lnTo>
                    <a:pt x="294433" y="122720"/>
                  </a:lnTo>
                  <a:lnTo>
                    <a:pt x="256195" y="78305"/>
                  </a:lnTo>
                  <a:close/>
                </a:path>
                <a:path w="369570" h="211455">
                  <a:moveTo>
                    <a:pt x="232438" y="78305"/>
                  </a:moveTo>
                  <a:lnTo>
                    <a:pt x="122637" y="78305"/>
                  </a:lnTo>
                  <a:lnTo>
                    <a:pt x="126656" y="78541"/>
                  </a:lnTo>
                  <a:lnTo>
                    <a:pt x="229878" y="78541"/>
                  </a:lnTo>
                  <a:lnTo>
                    <a:pt x="232438" y="78305"/>
                  </a:lnTo>
                  <a:close/>
                </a:path>
                <a:path w="369570" h="211455">
                  <a:moveTo>
                    <a:pt x="14997" y="0"/>
                  </a:moveTo>
                  <a:lnTo>
                    <a:pt x="10333" y="0"/>
                  </a:lnTo>
                  <a:lnTo>
                    <a:pt x="8443" y="2199"/>
                  </a:lnTo>
                  <a:lnTo>
                    <a:pt x="8443" y="24544"/>
                  </a:lnTo>
                  <a:lnTo>
                    <a:pt x="16887" y="24544"/>
                  </a:lnTo>
                  <a:lnTo>
                    <a:pt x="16887" y="2199"/>
                  </a:lnTo>
                  <a:lnTo>
                    <a:pt x="14997" y="0"/>
                  </a:lnTo>
                  <a:close/>
                </a:path>
                <a:path w="369570" h="211455">
                  <a:moveTo>
                    <a:pt x="36106" y="0"/>
                  </a:moveTo>
                  <a:lnTo>
                    <a:pt x="31442" y="0"/>
                  </a:lnTo>
                  <a:lnTo>
                    <a:pt x="29552" y="2199"/>
                  </a:lnTo>
                  <a:lnTo>
                    <a:pt x="29552" y="24544"/>
                  </a:lnTo>
                  <a:lnTo>
                    <a:pt x="37997" y="24544"/>
                  </a:lnTo>
                  <a:lnTo>
                    <a:pt x="37997" y="2199"/>
                  </a:lnTo>
                  <a:lnTo>
                    <a:pt x="36106" y="0"/>
                  </a:lnTo>
                  <a:close/>
                </a:path>
              </a:pathLst>
            </a:custGeom>
            <a:solidFill>
              <a:srgbClr val="FDF1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 descr=""/>
            <p:cNvSpPr/>
            <p:nvPr/>
          </p:nvSpPr>
          <p:spPr>
            <a:xfrm>
              <a:off x="419171" y="2592004"/>
              <a:ext cx="369570" cy="211454"/>
            </a:xfrm>
            <a:custGeom>
              <a:avLst/>
              <a:gdLst/>
              <a:ahLst/>
              <a:cxnLst/>
              <a:rect l="l" t="t" r="r" b="b"/>
              <a:pathLst>
                <a:path w="369570" h="211455">
                  <a:moveTo>
                    <a:pt x="333904" y="127629"/>
                  </a:moveTo>
                  <a:lnTo>
                    <a:pt x="304351" y="127629"/>
                  </a:lnTo>
                  <a:lnTo>
                    <a:pt x="300591" y="127727"/>
                  </a:lnTo>
                  <a:lnTo>
                    <a:pt x="296977" y="125940"/>
                  </a:lnTo>
                  <a:lnTo>
                    <a:pt x="294433" y="122720"/>
                  </a:lnTo>
                  <a:lnTo>
                    <a:pt x="249765" y="70837"/>
                  </a:lnTo>
                  <a:lnTo>
                    <a:pt x="244604" y="63965"/>
                  </a:lnTo>
                  <a:lnTo>
                    <a:pt x="237353" y="59691"/>
                  </a:lnTo>
                  <a:lnTo>
                    <a:pt x="229540" y="58905"/>
                  </a:lnTo>
                  <a:lnTo>
                    <a:pt x="125514" y="58905"/>
                  </a:lnTo>
                  <a:lnTo>
                    <a:pt x="117723" y="59776"/>
                  </a:lnTo>
                  <a:lnTo>
                    <a:pt x="110495" y="64037"/>
                  </a:lnTo>
                  <a:lnTo>
                    <a:pt x="105294" y="70837"/>
                  </a:lnTo>
                  <a:lnTo>
                    <a:pt x="61257" y="122720"/>
                  </a:lnTo>
                  <a:lnTo>
                    <a:pt x="58516" y="125868"/>
                  </a:lnTo>
                  <a:lnTo>
                    <a:pt x="56990" y="130168"/>
                  </a:lnTo>
                  <a:lnTo>
                    <a:pt x="57035" y="134652"/>
                  </a:lnTo>
                  <a:lnTo>
                    <a:pt x="57035" y="161990"/>
                  </a:lnTo>
                  <a:lnTo>
                    <a:pt x="35927" y="161990"/>
                  </a:lnTo>
                  <a:lnTo>
                    <a:pt x="32430" y="162017"/>
                  </a:lnTo>
                  <a:lnTo>
                    <a:pt x="29576" y="158744"/>
                  </a:lnTo>
                  <a:lnTo>
                    <a:pt x="29552" y="154680"/>
                  </a:lnTo>
                  <a:lnTo>
                    <a:pt x="29552" y="69659"/>
                  </a:lnTo>
                  <a:lnTo>
                    <a:pt x="36552" y="65241"/>
                  </a:lnTo>
                  <a:lnTo>
                    <a:pt x="41919" y="58688"/>
                  </a:lnTo>
                  <a:lnTo>
                    <a:pt x="45325" y="50551"/>
                  </a:lnTo>
                  <a:lnTo>
                    <a:pt x="46441" y="41384"/>
                  </a:lnTo>
                  <a:lnTo>
                    <a:pt x="46441" y="24544"/>
                  </a:lnTo>
                  <a:lnTo>
                    <a:pt x="37997" y="24544"/>
                  </a:lnTo>
                  <a:lnTo>
                    <a:pt x="37997" y="4908"/>
                  </a:lnTo>
                  <a:lnTo>
                    <a:pt x="37997" y="2199"/>
                  </a:lnTo>
                  <a:lnTo>
                    <a:pt x="36106" y="0"/>
                  </a:lnTo>
                  <a:lnTo>
                    <a:pt x="33774" y="0"/>
                  </a:lnTo>
                  <a:lnTo>
                    <a:pt x="31442" y="0"/>
                  </a:lnTo>
                  <a:lnTo>
                    <a:pt x="29552" y="2199"/>
                  </a:lnTo>
                  <a:lnTo>
                    <a:pt x="29552" y="4908"/>
                  </a:lnTo>
                  <a:lnTo>
                    <a:pt x="29552" y="24544"/>
                  </a:lnTo>
                  <a:lnTo>
                    <a:pt x="16887" y="24544"/>
                  </a:lnTo>
                  <a:lnTo>
                    <a:pt x="16887" y="4908"/>
                  </a:lnTo>
                  <a:lnTo>
                    <a:pt x="16887" y="2199"/>
                  </a:lnTo>
                  <a:lnTo>
                    <a:pt x="14997" y="0"/>
                  </a:lnTo>
                  <a:lnTo>
                    <a:pt x="12665" y="0"/>
                  </a:lnTo>
                  <a:lnTo>
                    <a:pt x="10333" y="0"/>
                  </a:lnTo>
                  <a:lnTo>
                    <a:pt x="8443" y="2199"/>
                  </a:lnTo>
                  <a:lnTo>
                    <a:pt x="8443" y="4908"/>
                  </a:lnTo>
                  <a:lnTo>
                    <a:pt x="8443" y="24544"/>
                  </a:lnTo>
                  <a:lnTo>
                    <a:pt x="0" y="24544"/>
                  </a:lnTo>
                  <a:lnTo>
                    <a:pt x="0" y="41384"/>
                  </a:lnTo>
                  <a:lnTo>
                    <a:pt x="1115" y="50551"/>
                  </a:lnTo>
                  <a:lnTo>
                    <a:pt x="4520" y="58688"/>
                  </a:lnTo>
                  <a:lnTo>
                    <a:pt x="9888" y="65241"/>
                  </a:lnTo>
                  <a:lnTo>
                    <a:pt x="16887" y="69659"/>
                  </a:lnTo>
                  <a:lnTo>
                    <a:pt x="16887" y="154627"/>
                  </a:lnTo>
                  <a:lnTo>
                    <a:pt x="56996" y="176717"/>
                  </a:lnTo>
                  <a:lnTo>
                    <a:pt x="85406" y="209704"/>
                  </a:lnTo>
                  <a:lnTo>
                    <a:pt x="88952" y="209704"/>
                  </a:lnTo>
                  <a:lnTo>
                    <a:pt x="91963" y="192076"/>
                  </a:lnTo>
                  <a:lnTo>
                    <a:pt x="100266" y="177659"/>
                  </a:lnTo>
                  <a:lnTo>
                    <a:pt x="112612" y="167913"/>
                  </a:lnTo>
                  <a:lnTo>
                    <a:pt x="127754" y="164301"/>
                  </a:lnTo>
                  <a:lnTo>
                    <a:pt x="127923" y="164294"/>
                  </a:lnTo>
                  <a:lnTo>
                    <a:pt x="164139" y="193106"/>
                  </a:lnTo>
                  <a:lnTo>
                    <a:pt x="167057" y="211079"/>
                  </a:lnTo>
                  <a:lnTo>
                    <a:pt x="259346" y="211079"/>
                  </a:lnTo>
                  <a:lnTo>
                    <a:pt x="262326" y="193186"/>
                  </a:lnTo>
                  <a:lnTo>
                    <a:pt x="270652" y="178484"/>
                  </a:lnTo>
                  <a:lnTo>
                    <a:pt x="283089" y="168446"/>
                  </a:lnTo>
                  <a:lnTo>
                    <a:pt x="298401" y="164543"/>
                  </a:lnTo>
                  <a:lnTo>
                    <a:pt x="313563" y="168043"/>
                  </a:lnTo>
                  <a:lnTo>
                    <a:pt x="325962" y="177695"/>
                  </a:lnTo>
                  <a:lnTo>
                    <a:pt x="334344" y="192048"/>
                  </a:lnTo>
                  <a:lnTo>
                    <a:pt x="337451" y="209652"/>
                  </a:lnTo>
                  <a:lnTo>
                    <a:pt x="337451" y="209855"/>
                  </a:lnTo>
                  <a:lnTo>
                    <a:pt x="355227" y="209953"/>
                  </a:lnTo>
                  <a:lnTo>
                    <a:pt x="363052" y="209920"/>
                  </a:lnTo>
                  <a:lnTo>
                    <a:pt x="369390" y="202557"/>
                  </a:lnTo>
                  <a:lnTo>
                    <a:pt x="369413" y="193460"/>
                  </a:lnTo>
                  <a:lnTo>
                    <a:pt x="369413" y="168915"/>
                  </a:lnTo>
                  <a:lnTo>
                    <a:pt x="347856" y="130903"/>
                  </a:lnTo>
                  <a:lnTo>
                    <a:pt x="334017" y="127629"/>
                  </a:lnTo>
                  <a:close/>
                </a:path>
                <a:path w="369570" h="211455">
                  <a:moveTo>
                    <a:pt x="168875" y="127629"/>
                  </a:moveTo>
                  <a:lnTo>
                    <a:pt x="77216" y="127629"/>
                  </a:lnTo>
                  <a:lnTo>
                    <a:pt x="115595" y="82815"/>
                  </a:lnTo>
                  <a:lnTo>
                    <a:pt x="118691" y="79830"/>
                  </a:lnTo>
                  <a:lnTo>
                    <a:pt x="122637" y="78305"/>
                  </a:lnTo>
                  <a:lnTo>
                    <a:pt x="126656" y="78541"/>
                  </a:lnTo>
                  <a:lnTo>
                    <a:pt x="168875" y="78541"/>
                  </a:lnTo>
                  <a:lnTo>
                    <a:pt x="168875" y="127629"/>
                  </a:lnTo>
                  <a:close/>
                </a:path>
                <a:path w="369570" h="211455">
                  <a:moveTo>
                    <a:pt x="181540" y="127629"/>
                  </a:moveTo>
                  <a:lnTo>
                    <a:pt x="181540" y="78541"/>
                  </a:lnTo>
                  <a:lnTo>
                    <a:pt x="229878" y="78541"/>
                  </a:lnTo>
                  <a:lnTo>
                    <a:pt x="233576" y="78200"/>
                  </a:lnTo>
                  <a:lnTo>
                    <a:pt x="237218" y="79758"/>
                  </a:lnTo>
                  <a:lnTo>
                    <a:pt x="239841" y="82815"/>
                  </a:lnTo>
                  <a:lnTo>
                    <a:pt x="278176" y="127629"/>
                  </a:lnTo>
                  <a:lnTo>
                    <a:pt x="181540" y="127629"/>
                  </a:lnTo>
                  <a:close/>
                </a:path>
              </a:pathLst>
            </a:custGeom>
            <a:ln w="4767">
              <a:solidFill>
                <a:srgbClr val="2D2D2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 descr=""/>
            <p:cNvSpPr/>
            <p:nvPr/>
          </p:nvSpPr>
          <p:spPr>
            <a:xfrm>
              <a:off x="3867149" y="1171575"/>
              <a:ext cx="180975" cy="1809750"/>
            </a:xfrm>
            <a:custGeom>
              <a:avLst/>
              <a:gdLst/>
              <a:ahLst/>
              <a:cxnLst/>
              <a:rect l="l" t="t" r="r" b="b"/>
              <a:pathLst>
                <a:path w="180975" h="1809750">
                  <a:moveTo>
                    <a:pt x="0" y="0"/>
                  </a:moveTo>
                  <a:lnTo>
                    <a:pt x="0" y="1809750"/>
                  </a:lnTo>
                  <a:lnTo>
                    <a:pt x="180975" y="9118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DF1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4" name="object 54" descr=""/>
            <p:cNvSpPr/>
            <p:nvPr/>
          </p:nvSpPr>
          <p:spPr>
            <a:xfrm>
              <a:off x="3867149" y="1171575"/>
              <a:ext cx="180975" cy="1809750"/>
            </a:xfrm>
            <a:custGeom>
              <a:avLst/>
              <a:gdLst/>
              <a:ahLst/>
              <a:cxnLst/>
              <a:rect l="l" t="t" r="r" b="b"/>
              <a:pathLst>
                <a:path w="180975" h="1809750">
                  <a:moveTo>
                    <a:pt x="0" y="0"/>
                  </a:moveTo>
                  <a:lnTo>
                    <a:pt x="180975" y="911860"/>
                  </a:lnTo>
                  <a:lnTo>
                    <a:pt x="0" y="1809750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5" name="object 55" descr=""/>
          <p:cNvSpPr/>
          <p:nvPr/>
        </p:nvSpPr>
        <p:spPr>
          <a:xfrm>
            <a:off x="323850" y="3543300"/>
            <a:ext cx="5537835" cy="17780"/>
          </a:xfrm>
          <a:custGeom>
            <a:avLst/>
            <a:gdLst/>
            <a:ahLst/>
            <a:cxnLst/>
            <a:rect l="l" t="t" r="r" b="b"/>
            <a:pathLst>
              <a:path w="5537835" h="17779">
                <a:moveTo>
                  <a:pt x="0" y="17399"/>
                </a:moveTo>
                <a:lnTo>
                  <a:pt x="5537708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 descr=""/>
          <p:cNvSpPr txBox="1"/>
          <p:nvPr/>
        </p:nvSpPr>
        <p:spPr>
          <a:xfrm>
            <a:off x="306387" y="3298507"/>
            <a:ext cx="880110" cy="2203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250" spc="-85" b="1">
                <a:latin typeface="Tahoma"/>
                <a:cs typeface="Tahoma"/>
              </a:rPr>
              <a:t>Key</a:t>
            </a:r>
            <a:r>
              <a:rPr dirty="0" sz="1250" spc="-80" b="1">
                <a:latin typeface="Tahoma"/>
                <a:cs typeface="Tahoma"/>
              </a:rPr>
              <a:t> </a:t>
            </a:r>
            <a:r>
              <a:rPr dirty="0" sz="1250" spc="-30" b="1">
                <a:latin typeface="Tahoma"/>
                <a:cs typeface="Tahoma"/>
              </a:rPr>
              <a:t>Players</a:t>
            </a:r>
            <a:endParaRPr sz="1250">
              <a:latin typeface="Tahoma"/>
              <a:cs typeface="Tahoma"/>
            </a:endParaRPr>
          </a:p>
        </p:txBody>
      </p:sp>
      <p:grpSp>
        <p:nvGrpSpPr>
          <p:cNvPr id="57" name="object 57" descr=""/>
          <p:cNvGrpSpPr/>
          <p:nvPr/>
        </p:nvGrpSpPr>
        <p:grpSpPr>
          <a:xfrm>
            <a:off x="738187" y="3724338"/>
            <a:ext cx="5186680" cy="1481455"/>
            <a:chOff x="738187" y="3724338"/>
            <a:chExt cx="5186680" cy="1481455"/>
          </a:xfrm>
        </p:grpSpPr>
        <p:sp>
          <p:nvSpPr>
            <p:cNvPr id="58" name="object 58" descr=""/>
            <p:cNvSpPr/>
            <p:nvPr/>
          </p:nvSpPr>
          <p:spPr>
            <a:xfrm>
              <a:off x="738187" y="3729101"/>
              <a:ext cx="5182235" cy="1476375"/>
            </a:xfrm>
            <a:custGeom>
              <a:avLst/>
              <a:gdLst/>
              <a:ahLst/>
              <a:cxnLst/>
              <a:rect l="l" t="t" r="r" b="b"/>
              <a:pathLst>
                <a:path w="5182235" h="1476375">
                  <a:moveTo>
                    <a:pt x="47625" y="1428750"/>
                  </a:moveTo>
                  <a:lnTo>
                    <a:pt x="5181600" y="1428750"/>
                  </a:lnTo>
                  <a:lnTo>
                    <a:pt x="5181600" y="0"/>
                  </a:lnTo>
                  <a:lnTo>
                    <a:pt x="47625" y="0"/>
                  </a:lnTo>
                  <a:lnTo>
                    <a:pt x="47625" y="1428750"/>
                  </a:lnTo>
                  <a:close/>
                </a:path>
                <a:path w="5182235" h="1476375">
                  <a:moveTo>
                    <a:pt x="47625" y="1428750"/>
                  </a:moveTo>
                  <a:lnTo>
                    <a:pt x="47625" y="0"/>
                  </a:lnTo>
                </a:path>
                <a:path w="5182235" h="1476375">
                  <a:moveTo>
                    <a:pt x="0" y="1428750"/>
                  </a:moveTo>
                  <a:lnTo>
                    <a:pt x="47625" y="1428750"/>
                  </a:lnTo>
                </a:path>
                <a:path w="5182235" h="1476375">
                  <a:moveTo>
                    <a:pt x="0" y="1190625"/>
                  </a:moveTo>
                  <a:lnTo>
                    <a:pt x="47625" y="1190625"/>
                  </a:lnTo>
                </a:path>
                <a:path w="5182235" h="1476375">
                  <a:moveTo>
                    <a:pt x="0" y="952500"/>
                  </a:moveTo>
                  <a:lnTo>
                    <a:pt x="47625" y="952500"/>
                  </a:lnTo>
                </a:path>
                <a:path w="5182235" h="1476375">
                  <a:moveTo>
                    <a:pt x="0" y="714375"/>
                  </a:moveTo>
                  <a:lnTo>
                    <a:pt x="47625" y="714375"/>
                  </a:lnTo>
                </a:path>
                <a:path w="5182235" h="1476375">
                  <a:moveTo>
                    <a:pt x="0" y="476250"/>
                  </a:moveTo>
                  <a:lnTo>
                    <a:pt x="47625" y="476250"/>
                  </a:lnTo>
                </a:path>
                <a:path w="5182235" h="1476375">
                  <a:moveTo>
                    <a:pt x="0" y="238125"/>
                  </a:moveTo>
                  <a:lnTo>
                    <a:pt x="47625" y="238125"/>
                  </a:lnTo>
                </a:path>
                <a:path w="5182235" h="1476375">
                  <a:moveTo>
                    <a:pt x="0" y="0"/>
                  </a:moveTo>
                  <a:lnTo>
                    <a:pt x="47625" y="0"/>
                  </a:lnTo>
                </a:path>
                <a:path w="5182235" h="1476375">
                  <a:moveTo>
                    <a:pt x="47625" y="1428750"/>
                  </a:moveTo>
                  <a:lnTo>
                    <a:pt x="5181663" y="1428750"/>
                  </a:lnTo>
                </a:path>
                <a:path w="5182235" h="1476375">
                  <a:moveTo>
                    <a:pt x="47625" y="1428750"/>
                  </a:moveTo>
                  <a:lnTo>
                    <a:pt x="47625" y="1476375"/>
                  </a:lnTo>
                </a:path>
                <a:path w="5182235" h="1476375">
                  <a:moveTo>
                    <a:pt x="476250" y="1428750"/>
                  </a:moveTo>
                  <a:lnTo>
                    <a:pt x="476250" y="1476375"/>
                  </a:lnTo>
                </a:path>
                <a:path w="5182235" h="1476375">
                  <a:moveTo>
                    <a:pt x="904938" y="1428750"/>
                  </a:moveTo>
                  <a:lnTo>
                    <a:pt x="904938" y="1476375"/>
                  </a:lnTo>
                </a:path>
                <a:path w="5182235" h="1476375">
                  <a:moveTo>
                    <a:pt x="1333563" y="1428750"/>
                  </a:moveTo>
                  <a:lnTo>
                    <a:pt x="1333563" y="1476375"/>
                  </a:lnTo>
                </a:path>
                <a:path w="5182235" h="1476375">
                  <a:moveTo>
                    <a:pt x="1752663" y="1428750"/>
                  </a:moveTo>
                  <a:lnTo>
                    <a:pt x="1752663" y="1476375"/>
                  </a:lnTo>
                </a:path>
                <a:path w="5182235" h="1476375">
                  <a:moveTo>
                    <a:pt x="2181288" y="1428750"/>
                  </a:moveTo>
                  <a:lnTo>
                    <a:pt x="2181288" y="1476375"/>
                  </a:lnTo>
                </a:path>
                <a:path w="5182235" h="1476375">
                  <a:moveTo>
                    <a:pt x="2609913" y="1428750"/>
                  </a:moveTo>
                  <a:lnTo>
                    <a:pt x="2609913" y="1476375"/>
                  </a:lnTo>
                </a:path>
                <a:path w="5182235" h="1476375">
                  <a:moveTo>
                    <a:pt x="3038538" y="1428750"/>
                  </a:moveTo>
                  <a:lnTo>
                    <a:pt x="3038538" y="1476375"/>
                  </a:lnTo>
                </a:path>
                <a:path w="5182235" h="1476375">
                  <a:moveTo>
                    <a:pt x="3467163" y="1428750"/>
                  </a:moveTo>
                  <a:lnTo>
                    <a:pt x="3467163" y="1476375"/>
                  </a:lnTo>
                </a:path>
                <a:path w="5182235" h="1476375">
                  <a:moveTo>
                    <a:pt x="3895788" y="1428750"/>
                  </a:moveTo>
                  <a:lnTo>
                    <a:pt x="3895788" y="1476375"/>
                  </a:lnTo>
                </a:path>
                <a:path w="5182235" h="1476375">
                  <a:moveTo>
                    <a:pt x="4324413" y="1428750"/>
                  </a:moveTo>
                  <a:lnTo>
                    <a:pt x="4324413" y="1476375"/>
                  </a:lnTo>
                </a:path>
                <a:path w="5182235" h="1476375">
                  <a:moveTo>
                    <a:pt x="4753038" y="1428750"/>
                  </a:moveTo>
                  <a:lnTo>
                    <a:pt x="4753038" y="1476375"/>
                  </a:lnTo>
                </a:path>
                <a:path w="5182235" h="1476375">
                  <a:moveTo>
                    <a:pt x="5181663" y="1428750"/>
                  </a:moveTo>
                  <a:lnTo>
                    <a:pt x="5181663" y="1476375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9" name="object 59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49801" y="3909949"/>
              <a:ext cx="707881" cy="258825"/>
            </a:xfrm>
            <a:prstGeom prst="rect">
              <a:avLst/>
            </a:prstGeom>
          </p:spPr>
        </p:pic>
        <p:pic>
          <p:nvPicPr>
            <p:cNvPr id="60" name="object 60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002026" y="3945001"/>
              <a:ext cx="1174599" cy="612775"/>
            </a:xfrm>
            <a:prstGeom prst="rect">
              <a:avLst/>
            </a:prstGeom>
          </p:spPr>
        </p:pic>
        <p:pic>
          <p:nvPicPr>
            <p:cNvPr id="61" name="object 61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230500" y="4262374"/>
              <a:ext cx="642874" cy="470026"/>
            </a:xfrm>
            <a:prstGeom prst="rect">
              <a:avLst/>
            </a:prstGeom>
          </p:spPr>
        </p:pic>
        <p:pic>
          <p:nvPicPr>
            <p:cNvPr id="62" name="object 62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25626" y="4564126"/>
              <a:ext cx="364991" cy="355600"/>
            </a:xfrm>
            <a:prstGeom prst="rect">
              <a:avLst/>
            </a:prstGeom>
          </p:spPr>
        </p:pic>
      </p:grpSp>
      <p:sp>
        <p:nvSpPr>
          <p:cNvPr id="63" name="object 63" descr=""/>
          <p:cNvSpPr txBox="1"/>
          <p:nvPr/>
        </p:nvSpPr>
        <p:spPr>
          <a:xfrm>
            <a:off x="468312" y="3552326"/>
            <a:ext cx="197485" cy="1699260"/>
          </a:xfrm>
          <a:prstGeom prst="rect">
            <a:avLst/>
          </a:prstGeom>
        </p:spPr>
        <p:txBody>
          <a:bodyPr wrap="square" lIns="0" tIns="692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45"/>
              </a:spcBef>
            </a:pPr>
            <a:r>
              <a:rPr dirty="0" sz="1200" spc="-25">
                <a:latin typeface="Segoe UI Emoji"/>
                <a:cs typeface="Segoe UI Emoji"/>
              </a:rPr>
              <a:t>12</a:t>
            </a:r>
            <a:endParaRPr sz="1200">
              <a:latin typeface="Segoe UI Emoji"/>
              <a:cs typeface="Segoe UI Emoji"/>
            </a:endParaRPr>
          </a:p>
          <a:p>
            <a:pPr marL="12700">
              <a:lnSpc>
                <a:spcPct val="100000"/>
              </a:lnSpc>
              <a:spcBef>
                <a:spcPts val="440"/>
              </a:spcBef>
            </a:pPr>
            <a:r>
              <a:rPr dirty="0" sz="1200" spc="-25">
                <a:latin typeface="Segoe UI Emoji"/>
                <a:cs typeface="Segoe UI Emoji"/>
              </a:rPr>
              <a:t>10</a:t>
            </a:r>
            <a:endParaRPr sz="1200">
              <a:latin typeface="Segoe UI Emoji"/>
              <a:cs typeface="Segoe UI Emoji"/>
            </a:endParaRPr>
          </a:p>
          <a:p>
            <a:pPr marL="93980">
              <a:lnSpc>
                <a:spcPct val="100000"/>
              </a:lnSpc>
              <a:spcBef>
                <a:spcPts val="440"/>
              </a:spcBef>
            </a:pPr>
            <a:r>
              <a:rPr dirty="0" sz="1200" spc="-50">
                <a:latin typeface="Segoe UI Emoji"/>
                <a:cs typeface="Segoe UI Emoji"/>
              </a:rPr>
              <a:t>8</a:t>
            </a:r>
            <a:endParaRPr sz="1200">
              <a:latin typeface="Segoe UI Emoji"/>
              <a:cs typeface="Segoe UI Emoji"/>
            </a:endParaRPr>
          </a:p>
          <a:p>
            <a:pPr marL="93980">
              <a:lnSpc>
                <a:spcPct val="100000"/>
              </a:lnSpc>
              <a:spcBef>
                <a:spcPts val="445"/>
              </a:spcBef>
            </a:pPr>
            <a:r>
              <a:rPr dirty="0" sz="1200" spc="-50">
                <a:latin typeface="Segoe UI Emoji"/>
                <a:cs typeface="Segoe UI Emoji"/>
              </a:rPr>
              <a:t>6</a:t>
            </a:r>
            <a:endParaRPr sz="1200">
              <a:latin typeface="Segoe UI Emoji"/>
              <a:cs typeface="Segoe UI Emoji"/>
            </a:endParaRPr>
          </a:p>
          <a:p>
            <a:pPr marL="93980">
              <a:lnSpc>
                <a:spcPct val="100000"/>
              </a:lnSpc>
              <a:spcBef>
                <a:spcPts val="440"/>
              </a:spcBef>
            </a:pPr>
            <a:r>
              <a:rPr dirty="0" sz="1200" spc="-50">
                <a:latin typeface="Segoe UI Emoji"/>
                <a:cs typeface="Segoe UI Emoji"/>
              </a:rPr>
              <a:t>4</a:t>
            </a:r>
            <a:endParaRPr sz="1200">
              <a:latin typeface="Segoe UI Emoji"/>
              <a:cs typeface="Segoe UI Emoji"/>
            </a:endParaRPr>
          </a:p>
          <a:p>
            <a:pPr marL="93980">
              <a:lnSpc>
                <a:spcPct val="100000"/>
              </a:lnSpc>
              <a:spcBef>
                <a:spcPts val="440"/>
              </a:spcBef>
            </a:pPr>
            <a:r>
              <a:rPr dirty="0" sz="1200" spc="-50">
                <a:latin typeface="Segoe UI Emoji"/>
                <a:cs typeface="Segoe UI Emoji"/>
              </a:rPr>
              <a:t>2</a:t>
            </a:r>
            <a:endParaRPr sz="1200">
              <a:latin typeface="Segoe UI Emoji"/>
              <a:cs typeface="Segoe UI Emoji"/>
            </a:endParaRPr>
          </a:p>
          <a:p>
            <a:pPr marL="93980">
              <a:lnSpc>
                <a:spcPct val="100000"/>
              </a:lnSpc>
              <a:spcBef>
                <a:spcPts val="445"/>
              </a:spcBef>
            </a:pPr>
            <a:r>
              <a:rPr dirty="0" sz="1200" spc="-50">
                <a:latin typeface="Segoe UI Emoji"/>
                <a:cs typeface="Segoe UI Emoji"/>
              </a:rPr>
              <a:t>0</a:t>
            </a:r>
            <a:endParaRPr sz="1200">
              <a:latin typeface="Segoe UI Emoji"/>
              <a:cs typeface="Segoe UI Emoji"/>
            </a:endParaRPr>
          </a:p>
        </p:txBody>
      </p:sp>
      <p:sp>
        <p:nvSpPr>
          <p:cNvPr id="64" name="object 64" descr=""/>
          <p:cNvSpPr txBox="1"/>
          <p:nvPr/>
        </p:nvSpPr>
        <p:spPr>
          <a:xfrm>
            <a:off x="731519" y="5239702"/>
            <a:ext cx="107314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0">
                <a:latin typeface="Segoe UI Emoji"/>
                <a:cs typeface="Segoe UI Emoji"/>
              </a:rPr>
              <a:t>0</a:t>
            </a:r>
            <a:endParaRPr sz="1200">
              <a:latin typeface="Segoe UI Emoji"/>
              <a:cs typeface="Segoe UI Emoji"/>
            </a:endParaRPr>
          </a:p>
        </p:txBody>
      </p:sp>
      <p:sp>
        <p:nvSpPr>
          <p:cNvPr id="65" name="object 65" descr=""/>
          <p:cNvSpPr txBox="1"/>
          <p:nvPr/>
        </p:nvSpPr>
        <p:spPr>
          <a:xfrm>
            <a:off x="1159510" y="5134772"/>
            <a:ext cx="3276600" cy="601345"/>
          </a:xfrm>
          <a:prstGeom prst="rect">
            <a:avLst/>
          </a:prstGeom>
        </p:spPr>
        <p:txBody>
          <a:bodyPr wrap="square" lIns="0" tIns="1174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25"/>
              </a:spcBef>
              <a:tabLst>
                <a:tab pos="440055" algn="l"/>
                <a:tab pos="868044" algn="l"/>
                <a:tab pos="1296035" algn="l"/>
                <a:tab pos="1724025" algn="l"/>
                <a:tab pos="2152015" algn="l"/>
                <a:tab pos="2580005" algn="l"/>
                <a:tab pos="3008630" algn="l"/>
              </a:tabLst>
            </a:pPr>
            <a:r>
              <a:rPr dirty="0" sz="1200" spc="-50">
                <a:latin typeface="Segoe UI Emoji"/>
                <a:cs typeface="Segoe UI Emoji"/>
              </a:rPr>
              <a:t>1</a:t>
            </a:r>
            <a:r>
              <a:rPr dirty="0" sz="1200">
                <a:latin typeface="Segoe UI Emoji"/>
                <a:cs typeface="Segoe UI Emoji"/>
              </a:rPr>
              <a:t>	</a:t>
            </a:r>
            <a:r>
              <a:rPr dirty="0" sz="1200" spc="-50">
                <a:latin typeface="Segoe UI Emoji"/>
                <a:cs typeface="Segoe UI Emoji"/>
              </a:rPr>
              <a:t>2</a:t>
            </a:r>
            <a:r>
              <a:rPr dirty="0" sz="1200">
                <a:latin typeface="Segoe UI Emoji"/>
                <a:cs typeface="Segoe UI Emoji"/>
              </a:rPr>
              <a:t>	</a:t>
            </a:r>
            <a:r>
              <a:rPr dirty="0" sz="1200" spc="-50">
                <a:latin typeface="Segoe UI Emoji"/>
                <a:cs typeface="Segoe UI Emoji"/>
              </a:rPr>
              <a:t>3</a:t>
            </a:r>
            <a:r>
              <a:rPr dirty="0" sz="1200">
                <a:latin typeface="Segoe UI Emoji"/>
                <a:cs typeface="Segoe UI Emoji"/>
              </a:rPr>
              <a:t>	</a:t>
            </a:r>
            <a:r>
              <a:rPr dirty="0" sz="1200" spc="-50">
                <a:latin typeface="Segoe UI Emoji"/>
                <a:cs typeface="Segoe UI Emoji"/>
              </a:rPr>
              <a:t>4</a:t>
            </a:r>
            <a:r>
              <a:rPr dirty="0" sz="1200">
                <a:latin typeface="Segoe UI Emoji"/>
                <a:cs typeface="Segoe UI Emoji"/>
              </a:rPr>
              <a:t>	</a:t>
            </a:r>
            <a:r>
              <a:rPr dirty="0" sz="1200" spc="-50">
                <a:latin typeface="Segoe UI Emoji"/>
                <a:cs typeface="Segoe UI Emoji"/>
              </a:rPr>
              <a:t>5</a:t>
            </a:r>
            <a:r>
              <a:rPr dirty="0" sz="1200">
                <a:latin typeface="Segoe UI Emoji"/>
                <a:cs typeface="Segoe UI Emoji"/>
              </a:rPr>
              <a:t>	</a:t>
            </a:r>
            <a:r>
              <a:rPr dirty="0" sz="1200" spc="-50">
                <a:latin typeface="Segoe UI Emoji"/>
                <a:cs typeface="Segoe UI Emoji"/>
              </a:rPr>
              <a:t>6</a:t>
            </a:r>
            <a:r>
              <a:rPr dirty="0" sz="1200">
                <a:latin typeface="Segoe UI Emoji"/>
                <a:cs typeface="Segoe UI Emoji"/>
              </a:rPr>
              <a:t>	</a:t>
            </a:r>
            <a:r>
              <a:rPr dirty="0" sz="1200" spc="-50">
                <a:latin typeface="Segoe UI Emoji"/>
                <a:cs typeface="Segoe UI Emoji"/>
              </a:rPr>
              <a:t>7</a:t>
            </a:r>
            <a:r>
              <a:rPr dirty="0" sz="1200">
                <a:latin typeface="Segoe UI Emoji"/>
                <a:cs typeface="Segoe UI Emoji"/>
              </a:rPr>
              <a:t>	</a:t>
            </a:r>
            <a:r>
              <a:rPr dirty="0" sz="1200" spc="-50">
                <a:latin typeface="Segoe UI Emoji"/>
                <a:cs typeface="Segoe UI Emoji"/>
              </a:rPr>
              <a:t>8</a:t>
            </a:r>
            <a:endParaRPr sz="1200">
              <a:latin typeface="Segoe UI Emoji"/>
              <a:cs typeface="Segoe UI Emoji"/>
            </a:endParaRPr>
          </a:p>
          <a:p>
            <a:pPr marL="1115060">
              <a:lnSpc>
                <a:spcPct val="100000"/>
              </a:lnSpc>
              <a:spcBef>
                <a:spcPts val="825"/>
              </a:spcBef>
            </a:pPr>
            <a:r>
              <a:rPr dirty="0" sz="1200">
                <a:latin typeface="Segoe UI Emoji"/>
                <a:cs typeface="Segoe UI Emoji"/>
              </a:rPr>
              <a:t>Low</a:t>
            </a:r>
            <a:r>
              <a:rPr dirty="0" sz="1200" spc="-55">
                <a:latin typeface="Segoe UI Emoji"/>
                <a:cs typeface="Segoe UI Emoji"/>
              </a:rPr>
              <a:t> </a:t>
            </a:r>
            <a:r>
              <a:rPr dirty="0" sz="1200" spc="-50">
                <a:latin typeface="Segoe UI Emoji"/>
                <a:cs typeface="Segoe UI Emoji"/>
              </a:rPr>
              <a:t>to</a:t>
            </a:r>
            <a:r>
              <a:rPr dirty="0" sz="1200" spc="-80">
                <a:latin typeface="Segoe UI Emoji"/>
                <a:cs typeface="Segoe UI Emoji"/>
              </a:rPr>
              <a:t> </a:t>
            </a:r>
            <a:r>
              <a:rPr dirty="0" sz="1200" spc="-50">
                <a:latin typeface="Segoe UI Emoji"/>
                <a:cs typeface="Segoe UI Emoji"/>
              </a:rPr>
              <a:t>High</a:t>
            </a:r>
            <a:r>
              <a:rPr dirty="0" sz="1200" spc="-75">
                <a:latin typeface="Segoe UI Emoji"/>
                <a:cs typeface="Segoe UI Emoji"/>
              </a:rPr>
              <a:t> </a:t>
            </a:r>
            <a:r>
              <a:rPr dirty="0" sz="1200" spc="-20">
                <a:latin typeface="Segoe UI Emoji"/>
                <a:cs typeface="Segoe UI Emoji"/>
              </a:rPr>
              <a:t>Luxury</a:t>
            </a:r>
            <a:r>
              <a:rPr dirty="0" sz="1200" spc="-30">
                <a:latin typeface="Segoe UI Emoji"/>
                <a:cs typeface="Segoe UI Emoji"/>
              </a:rPr>
              <a:t> </a:t>
            </a:r>
            <a:r>
              <a:rPr dirty="0" sz="1200" spc="-40">
                <a:latin typeface="Segoe UI Emoji"/>
                <a:cs typeface="Segoe UI Emoji"/>
              </a:rPr>
              <a:t>Market</a:t>
            </a:r>
            <a:r>
              <a:rPr dirty="0" sz="1200" spc="-20">
                <a:latin typeface="Segoe UI Emoji"/>
                <a:cs typeface="Segoe UI Emoji"/>
              </a:rPr>
              <a:t> Focus</a:t>
            </a:r>
            <a:endParaRPr sz="1200">
              <a:latin typeface="Segoe UI Emoji"/>
              <a:cs typeface="Segoe UI Emoji"/>
            </a:endParaRPr>
          </a:p>
        </p:txBody>
      </p:sp>
      <p:sp>
        <p:nvSpPr>
          <p:cNvPr id="66" name="object 66" descr=""/>
          <p:cNvSpPr txBox="1"/>
          <p:nvPr/>
        </p:nvSpPr>
        <p:spPr>
          <a:xfrm>
            <a:off x="149973" y="3645373"/>
            <a:ext cx="212090" cy="1879600"/>
          </a:xfrm>
          <a:prstGeom prst="rect">
            <a:avLst/>
          </a:prstGeom>
        </p:spPr>
        <p:txBody>
          <a:bodyPr wrap="square" lIns="0" tIns="381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z="1200" spc="-10">
                <a:latin typeface="Segoe UI Emoji"/>
                <a:cs typeface="Segoe UI Emoji"/>
              </a:rPr>
              <a:t>Performance</a:t>
            </a:r>
            <a:r>
              <a:rPr dirty="0" sz="1200" spc="-114">
                <a:latin typeface="Segoe UI Emoji"/>
                <a:cs typeface="Segoe UI Emoji"/>
              </a:rPr>
              <a:t> </a:t>
            </a:r>
            <a:r>
              <a:rPr dirty="0" sz="1200">
                <a:latin typeface="Segoe UI Emoji"/>
                <a:cs typeface="Segoe UI Emoji"/>
              </a:rPr>
              <a:t>and</a:t>
            </a:r>
            <a:r>
              <a:rPr dirty="0" sz="1200" spc="-70">
                <a:latin typeface="Segoe UI Emoji"/>
                <a:cs typeface="Segoe UI Emoji"/>
              </a:rPr>
              <a:t> </a:t>
            </a:r>
            <a:r>
              <a:rPr dirty="0" sz="1200" spc="-10">
                <a:latin typeface="Segoe UI Emoji"/>
                <a:cs typeface="Segoe UI Emoji"/>
              </a:rPr>
              <a:t>Innovation</a:t>
            </a:r>
            <a:endParaRPr sz="1200">
              <a:latin typeface="Segoe UI Emoji"/>
              <a:cs typeface="Segoe UI Emoji"/>
            </a:endParaRPr>
          </a:p>
        </p:txBody>
      </p:sp>
      <p:sp>
        <p:nvSpPr>
          <p:cNvPr id="67" name="object 67" descr=""/>
          <p:cNvSpPr txBox="1"/>
          <p:nvPr/>
        </p:nvSpPr>
        <p:spPr>
          <a:xfrm>
            <a:off x="3555746" y="3703637"/>
            <a:ext cx="2036445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dirty="0" baseline="-9259" sz="1800">
                <a:latin typeface="Segoe UI Emoji"/>
                <a:cs typeface="Segoe UI Emoji"/>
              </a:rPr>
              <a:t>Panasonic</a:t>
            </a:r>
            <a:r>
              <a:rPr dirty="0" baseline="-9259" sz="1800" spc="97">
                <a:latin typeface="Segoe UI Emoji"/>
                <a:cs typeface="Segoe UI Emoji"/>
              </a:rPr>
              <a:t> </a:t>
            </a:r>
            <a:r>
              <a:rPr dirty="0" sz="1200">
                <a:latin typeface="Segoe UI Emoji"/>
                <a:cs typeface="Segoe UI Emoji"/>
              </a:rPr>
              <a:t>LG</a:t>
            </a:r>
            <a:r>
              <a:rPr dirty="0" sz="1200" spc="-85">
                <a:latin typeface="Segoe UI Emoji"/>
                <a:cs typeface="Segoe UI Emoji"/>
              </a:rPr>
              <a:t> </a:t>
            </a:r>
            <a:r>
              <a:rPr dirty="0" sz="1200" spc="-30">
                <a:latin typeface="Segoe UI Emoji"/>
                <a:cs typeface="Segoe UI Emoji"/>
              </a:rPr>
              <a:t>Energy</a:t>
            </a:r>
            <a:r>
              <a:rPr dirty="0" sz="1200" spc="5">
                <a:latin typeface="Segoe UI Emoji"/>
                <a:cs typeface="Segoe UI Emoji"/>
              </a:rPr>
              <a:t> </a:t>
            </a:r>
            <a:r>
              <a:rPr dirty="0" sz="1200" spc="-10">
                <a:latin typeface="Segoe UI Emoji"/>
                <a:cs typeface="Segoe UI Emoji"/>
              </a:rPr>
              <a:t>Solution</a:t>
            </a:r>
            <a:endParaRPr sz="1200">
              <a:latin typeface="Segoe UI Emoji"/>
              <a:cs typeface="Segoe UI Emoji"/>
            </a:endParaRPr>
          </a:p>
        </p:txBody>
      </p:sp>
      <p:sp>
        <p:nvSpPr>
          <p:cNvPr id="68" name="object 68" descr=""/>
          <p:cNvSpPr txBox="1"/>
          <p:nvPr/>
        </p:nvSpPr>
        <p:spPr>
          <a:xfrm>
            <a:off x="4251325" y="4128198"/>
            <a:ext cx="890269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latin typeface="Segoe UI Emoji"/>
                <a:cs typeface="Segoe UI Emoji"/>
              </a:rPr>
              <a:t>Samsung</a:t>
            </a:r>
            <a:r>
              <a:rPr dirty="0" sz="1200" spc="-90">
                <a:latin typeface="Segoe UI Emoji"/>
                <a:cs typeface="Segoe UI Emoji"/>
              </a:rPr>
              <a:t> </a:t>
            </a:r>
            <a:r>
              <a:rPr dirty="0" sz="1200" spc="-25">
                <a:latin typeface="Segoe UI Emoji"/>
                <a:cs typeface="Segoe UI Emoji"/>
              </a:rPr>
              <a:t>SDI</a:t>
            </a:r>
            <a:endParaRPr sz="1200">
              <a:latin typeface="Segoe UI Emoji"/>
              <a:cs typeface="Segoe UI Emoji"/>
            </a:endParaRPr>
          </a:p>
        </p:txBody>
      </p:sp>
      <p:sp>
        <p:nvSpPr>
          <p:cNvPr id="69" name="object 69" descr=""/>
          <p:cNvSpPr txBox="1"/>
          <p:nvPr/>
        </p:nvSpPr>
        <p:spPr>
          <a:xfrm>
            <a:off x="3884295" y="4512881"/>
            <a:ext cx="347345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 spc="-20">
                <a:latin typeface="Segoe UI Emoji"/>
                <a:cs typeface="Segoe UI Emoji"/>
              </a:rPr>
              <a:t>CATL</a:t>
            </a:r>
            <a:endParaRPr sz="1200">
              <a:latin typeface="Segoe UI Emoji"/>
              <a:cs typeface="Segoe UI Emoji"/>
            </a:endParaRPr>
          </a:p>
        </p:txBody>
      </p:sp>
      <p:sp>
        <p:nvSpPr>
          <p:cNvPr id="70" name="object 70" descr=""/>
          <p:cNvSpPr txBox="1"/>
          <p:nvPr/>
        </p:nvSpPr>
        <p:spPr>
          <a:xfrm>
            <a:off x="1844294" y="3713797"/>
            <a:ext cx="1709420" cy="1087755"/>
          </a:xfrm>
          <a:prstGeom prst="rect">
            <a:avLst/>
          </a:prstGeom>
        </p:spPr>
        <p:txBody>
          <a:bodyPr wrap="square" lIns="0" tIns="41275" rIns="0" bIns="0" rtlCol="0" vert="horz">
            <a:spAutoFit/>
          </a:bodyPr>
          <a:lstStyle/>
          <a:p>
            <a:pPr marL="1213485">
              <a:lnSpc>
                <a:spcPct val="100000"/>
              </a:lnSpc>
              <a:spcBef>
                <a:spcPts val="325"/>
              </a:spcBef>
            </a:pPr>
            <a:r>
              <a:rPr dirty="0" sz="1200">
                <a:latin typeface="Segoe UI Emoji"/>
                <a:cs typeface="Segoe UI Emoji"/>
              </a:rPr>
              <a:t>SK</a:t>
            </a:r>
            <a:r>
              <a:rPr dirty="0" sz="1200" spc="-35">
                <a:latin typeface="Segoe UI Emoji"/>
                <a:cs typeface="Segoe UI Emoji"/>
              </a:rPr>
              <a:t> </a:t>
            </a:r>
            <a:r>
              <a:rPr dirty="0" sz="1200" spc="-25">
                <a:latin typeface="Segoe UI Emoji"/>
                <a:cs typeface="Segoe UI Emoji"/>
              </a:rPr>
              <a:t>On</a:t>
            </a:r>
            <a:endParaRPr sz="1200">
              <a:latin typeface="Segoe UI Emoji"/>
              <a:cs typeface="Segoe UI Emoji"/>
            </a:endParaRPr>
          </a:p>
          <a:p>
            <a:pPr marL="155575">
              <a:lnSpc>
                <a:spcPct val="100000"/>
              </a:lnSpc>
              <a:spcBef>
                <a:spcPts val="225"/>
              </a:spcBef>
            </a:pPr>
            <a:r>
              <a:rPr dirty="0" sz="1200" spc="-30">
                <a:latin typeface="Segoe UI Emoji"/>
                <a:cs typeface="Segoe UI Emoji"/>
              </a:rPr>
              <a:t>Gotion</a:t>
            </a:r>
            <a:r>
              <a:rPr dirty="0" sz="1200" spc="-15">
                <a:latin typeface="Segoe UI Emoji"/>
                <a:cs typeface="Segoe UI Emoji"/>
              </a:rPr>
              <a:t> </a:t>
            </a:r>
            <a:r>
              <a:rPr dirty="0" sz="1200" spc="-45">
                <a:latin typeface="Segoe UI Emoji"/>
                <a:cs typeface="Segoe UI Emoji"/>
              </a:rPr>
              <a:t>High-</a:t>
            </a:r>
            <a:r>
              <a:rPr dirty="0" sz="1200" spc="-20">
                <a:latin typeface="Segoe UI Emoji"/>
                <a:cs typeface="Segoe UI Emoji"/>
              </a:rPr>
              <a:t>tech</a:t>
            </a:r>
            <a:endParaRPr sz="1200">
              <a:latin typeface="Segoe UI Emoji"/>
              <a:cs typeface="Segoe UI Emoji"/>
            </a:endParaRPr>
          </a:p>
          <a:p>
            <a:pPr>
              <a:lnSpc>
                <a:spcPct val="100000"/>
              </a:lnSpc>
              <a:spcBef>
                <a:spcPts val="375"/>
              </a:spcBef>
            </a:pPr>
            <a:r>
              <a:rPr dirty="0" sz="1200" spc="-20">
                <a:latin typeface="Segoe UI Emoji"/>
                <a:cs typeface="Segoe UI Emoji"/>
              </a:rPr>
              <a:t>CALB</a:t>
            </a:r>
            <a:endParaRPr sz="1200">
              <a:latin typeface="Segoe UI Emoji"/>
              <a:cs typeface="Segoe UI Emoji"/>
            </a:endParaRPr>
          </a:p>
          <a:p>
            <a:pPr marL="1186180">
              <a:lnSpc>
                <a:spcPts val="1290"/>
              </a:lnSpc>
              <a:spcBef>
                <a:spcPts val="635"/>
              </a:spcBef>
            </a:pPr>
            <a:r>
              <a:rPr dirty="0" sz="1200" spc="-10">
                <a:latin typeface="Segoe UI Emoji"/>
                <a:cs typeface="Segoe UI Emoji"/>
              </a:rPr>
              <a:t>Toshiba</a:t>
            </a:r>
            <a:endParaRPr sz="1200">
              <a:latin typeface="Segoe UI Emoji"/>
              <a:cs typeface="Segoe UI Emoji"/>
            </a:endParaRPr>
          </a:p>
          <a:p>
            <a:pPr marL="937260">
              <a:lnSpc>
                <a:spcPts val="1290"/>
              </a:lnSpc>
            </a:pPr>
            <a:r>
              <a:rPr dirty="0" sz="1200" spc="-25">
                <a:latin typeface="Segoe UI Emoji"/>
                <a:cs typeface="Segoe UI Emoji"/>
              </a:rPr>
              <a:t>BYD</a:t>
            </a:r>
            <a:endParaRPr sz="1200">
              <a:latin typeface="Segoe UI Emoji"/>
              <a:cs typeface="Segoe UI Emoji"/>
            </a:endParaRPr>
          </a:p>
        </p:txBody>
      </p:sp>
      <p:sp>
        <p:nvSpPr>
          <p:cNvPr id="71" name="object 71" descr=""/>
          <p:cNvSpPr txBox="1"/>
          <p:nvPr/>
        </p:nvSpPr>
        <p:spPr>
          <a:xfrm>
            <a:off x="810259" y="4357623"/>
            <a:ext cx="62674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latin typeface="Segoe UI Emoji"/>
                <a:cs typeface="Segoe UI Emoji"/>
              </a:rPr>
              <a:t>Sunwoda</a:t>
            </a:r>
            <a:endParaRPr sz="1200">
              <a:latin typeface="Segoe UI Emoji"/>
              <a:cs typeface="Segoe UI Emoji"/>
            </a:endParaRPr>
          </a:p>
        </p:txBody>
      </p:sp>
      <p:sp>
        <p:nvSpPr>
          <p:cNvPr id="72" name="object 72" descr=""/>
          <p:cNvSpPr txBox="1"/>
          <p:nvPr/>
        </p:nvSpPr>
        <p:spPr>
          <a:xfrm>
            <a:off x="853122" y="4692586"/>
            <a:ext cx="1747520" cy="388620"/>
          </a:xfrm>
          <a:prstGeom prst="rect">
            <a:avLst/>
          </a:prstGeom>
        </p:spPr>
        <p:txBody>
          <a:bodyPr wrap="square" lIns="0" tIns="20955" rIns="0" bIns="0" rtlCol="0" vert="horz">
            <a:spAutoFit/>
          </a:bodyPr>
          <a:lstStyle/>
          <a:p>
            <a:pPr marR="5080" indent="1028065">
              <a:lnSpc>
                <a:spcPts val="1420"/>
              </a:lnSpc>
              <a:spcBef>
                <a:spcPts val="165"/>
              </a:spcBef>
            </a:pPr>
            <a:r>
              <a:rPr dirty="0" sz="1200">
                <a:latin typeface="Segoe UI Emoji"/>
                <a:cs typeface="Segoe UI Emoji"/>
              </a:rPr>
              <a:t>Eve</a:t>
            </a:r>
            <a:r>
              <a:rPr dirty="0" sz="1200" spc="-60">
                <a:latin typeface="Segoe UI Emoji"/>
                <a:cs typeface="Segoe UI Emoji"/>
              </a:rPr>
              <a:t> </a:t>
            </a:r>
            <a:r>
              <a:rPr dirty="0" sz="1200" spc="-35">
                <a:latin typeface="Segoe UI Emoji"/>
                <a:cs typeface="Segoe UI Emoji"/>
              </a:rPr>
              <a:t>Energy </a:t>
            </a:r>
            <a:r>
              <a:rPr dirty="0" sz="1200">
                <a:latin typeface="Segoe UI Emoji"/>
                <a:cs typeface="Segoe UI Emoji"/>
              </a:rPr>
              <a:t>Exide</a:t>
            </a:r>
            <a:r>
              <a:rPr dirty="0" sz="1200" spc="-75">
                <a:latin typeface="Segoe UI Emoji"/>
                <a:cs typeface="Segoe UI Emoji"/>
              </a:rPr>
              <a:t> </a:t>
            </a:r>
            <a:r>
              <a:rPr dirty="0" sz="1200" spc="-10">
                <a:latin typeface="Segoe UI Emoji"/>
                <a:cs typeface="Segoe UI Emoji"/>
              </a:rPr>
              <a:t>Industries</a:t>
            </a:r>
            <a:endParaRPr sz="1200">
              <a:latin typeface="Segoe UI Emoji"/>
              <a:cs typeface="Segoe UI Emoji"/>
            </a:endParaRPr>
          </a:p>
        </p:txBody>
      </p:sp>
      <p:grpSp>
        <p:nvGrpSpPr>
          <p:cNvPr id="73" name="object 73" descr=""/>
          <p:cNvGrpSpPr/>
          <p:nvPr/>
        </p:nvGrpSpPr>
        <p:grpSpPr>
          <a:xfrm>
            <a:off x="6257925" y="4514850"/>
            <a:ext cx="2809875" cy="142875"/>
            <a:chOff x="6257925" y="4514850"/>
            <a:chExt cx="2809875" cy="142875"/>
          </a:xfrm>
        </p:grpSpPr>
        <p:sp>
          <p:nvSpPr>
            <p:cNvPr id="74" name="object 74" descr=""/>
            <p:cNvSpPr/>
            <p:nvPr/>
          </p:nvSpPr>
          <p:spPr>
            <a:xfrm>
              <a:off x="6267450" y="4524375"/>
              <a:ext cx="2790825" cy="123825"/>
            </a:xfrm>
            <a:custGeom>
              <a:avLst/>
              <a:gdLst/>
              <a:ahLst/>
              <a:cxnLst/>
              <a:rect l="l" t="t" r="r" b="b"/>
              <a:pathLst>
                <a:path w="2790825" h="123825">
                  <a:moveTo>
                    <a:pt x="2790825" y="0"/>
                  </a:moveTo>
                  <a:lnTo>
                    <a:pt x="0" y="0"/>
                  </a:lnTo>
                  <a:lnTo>
                    <a:pt x="1384553" y="123825"/>
                  </a:lnTo>
                  <a:lnTo>
                    <a:pt x="2790825" y="0"/>
                  </a:lnTo>
                  <a:close/>
                </a:path>
              </a:pathLst>
            </a:custGeom>
            <a:solidFill>
              <a:srgbClr val="FDF1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5" name="object 75" descr=""/>
            <p:cNvSpPr/>
            <p:nvPr/>
          </p:nvSpPr>
          <p:spPr>
            <a:xfrm>
              <a:off x="6267450" y="4524375"/>
              <a:ext cx="2790825" cy="123825"/>
            </a:xfrm>
            <a:custGeom>
              <a:avLst/>
              <a:gdLst/>
              <a:ahLst/>
              <a:cxnLst/>
              <a:rect l="l" t="t" r="r" b="b"/>
              <a:pathLst>
                <a:path w="2790825" h="123825">
                  <a:moveTo>
                    <a:pt x="2790825" y="0"/>
                  </a:moveTo>
                  <a:lnTo>
                    <a:pt x="1384553" y="123825"/>
                  </a:lnTo>
                  <a:lnTo>
                    <a:pt x="0" y="0"/>
                  </a:lnTo>
                  <a:lnTo>
                    <a:pt x="2790825" y="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6" name="object 76" descr=""/>
          <p:cNvGrpSpPr/>
          <p:nvPr/>
        </p:nvGrpSpPr>
        <p:grpSpPr>
          <a:xfrm>
            <a:off x="9258363" y="3722751"/>
            <a:ext cx="1781175" cy="1573530"/>
            <a:chOff x="9258363" y="3722751"/>
            <a:chExt cx="1781175" cy="1573530"/>
          </a:xfrm>
        </p:grpSpPr>
        <p:sp>
          <p:nvSpPr>
            <p:cNvPr id="77" name="object 77" descr=""/>
            <p:cNvSpPr/>
            <p:nvPr/>
          </p:nvSpPr>
          <p:spPr>
            <a:xfrm>
              <a:off x="9458325" y="5076825"/>
              <a:ext cx="1381125" cy="219075"/>
            </a:xfrm>
            <a:custGeom>
              <a:avLst/>
              <a:gdLst/>
              <a:ahLst/>
              <a:cxnLst/>
              <a:rect l="l" t="t" r="r" b="b"/>
              <a:pathLst>
                <a:path w="1381125" h="219075">
                  <a:moveTo>
                    <a:pt x="495300" y="200025"/>
                  </a:moveTo>
                  <a:lnTo>
                    <a:pt x="0" y="200025"/>
                  </a:lnTo>
                  <a:lnTo>
                    <a:pt x="0" y="219075"/>
                  </a:lnTo>
                  <a:lnTo>
                    <a:pt x="495300" y="219075"/>
                  </a:lnTo>
                  <a:lnTo>
                    <a:pt x="495300" y="200025"/>
                  </a:lnTo>
                  <a:close/>
                </a:path>
                <a:path w="1381125" h="219075">
                  <a:moveTo>
                    <a:pt x="1381125" y="0"/>
                  </a:moveTo>
                  <a:lnTo>
                    <a:pt x="885825" y="0"/>
                  </a:lnTo>
                  <a:lnTo>
                    <a:pt x="885825" y="219075"/>
                  </a:lnTo>
                  <a:lnTo>
                    <a:pt x="1381125" y="219075"/>
                  </a:lnTo>
                  <a:lnTo>
                    <a:pt x="1381125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8" name="object 78" descr=""/>
            <p:cNvSpPr/>
            <p:nvPr/>
          </p:nvSpPr>
          <p:spPr>
            <a:xfrm>
              <a:off x="9458325" y="4933950"/>
              <a:ext cx="1381125" cy="342900"/>
            </a:xfrm>
            <a:custGeom>
              <a:avLst/>
              <a:gdLst/>
              <a:ahLst/>
              <a:cxnLst/>
              <a:rect l="l" t="t" r="r" b="b"/>
              <a:pathLst>
                <a:path w="1381125" h="342900">
                  <a:moveTo>
                    <a:pt x="495300" y="295275"/>
                  </a:moveTo>
                  <a:lnTo>
                    <a:pt x="0" y="295275"/>
                  </a:lnTo>
                  <a:lnTo>
                    <a:pt x="0" y="342900"/>
                  </a:lnTo>
                  <a:lnTo>
                    <a:pt x="495300" y="342900"/>
                  </a:lnTo>
                  <a:lnTo>
                    <a:pt x="495300" y="295275"/>
                  </a:lnTo>
                  <a:close/>
                </a:path>
                <a:path w="1381125" h="342900">
                  <a:moveTo>
                    <a:pt x="1381125" y="0"/>
                  </a:moveTo>
                  <a:lnTo>
                    <a:pt x="885825" y="0"/>
                  </a:lnTo>
                  <a:lnTo>
                    <a:pt x="885825" y="142875"/>
                  </a:lnTo>
                  <a:lnTo>
                    <a:pt x="1381125" y="142875"/>
                  </a:lnTo>
                  <a:lnTo>
                    <a:pt x="1381125" y="0"/>
                  </a:lnTo>
                  <a:close/>
                </a:path>
              </a:pathLst>
            </a:custGeom>
            <a:solidFill>
              <a:srgbClr val="69696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9" name="object 79" descr=""/>
            <p:cNvSpPr/>
            <p:nvPr/>
          </p:nvSpPr>
          <p:spPr>
            <a:xfrm>
              <a:off x="9458325" y="4171949"/>
              <a:ext cx="1381125" cy="1057275"/>
            </a:xfrm>
            <a:custGeom>
              <a:avLst/>
              <a:gdLst/>
              <a:ahLst/>
              <a:cxnLst/>
              <a:rect l="l" t="t" r="r" b="b"/>
              <a:pathLst>
                <a:path w="1381125" h="1057275">
                  <a:moveTo>
                    <a:pt x="495300" y="838200"/>
                  </a:moveTo>
                  <a:lnTo>
                    <a:pt x="0" y="838200"/>
                  </a:lnTo>
                  <a:lnTo>
                    <a:pt x="0" y="1057275"/>
                  </a:lnTo>
                  <a:lnTo>
                    <a:pt x="495300" y="1057275"/>
                  </a:lnTo>
                  <a:lnTo>
                    <a:pt x="495300" y="838200"/>
                  </a:lnTo>
                  <a:close/>
                </a:path>
                <a:path w="1381125" h="1057275">
                  <a:moveTo>
                    <a:pt x="1381125" y="0"/>
                  </a:moveTo>
                  <a:lnTo>
                    <a:pt x="885825" y="0"/>
                  </a:lnTo>
                  <a:lnTo>
                    <a:pt x="885825" y="762000"/>
                  </a:lnTo>
                  <a:lnTo>
                    <a:pt x="1381125" y="762000"/>
                  </a:lnTo>
                  <a:lnTo>
                    <a:pt x="1381125" y="0"/>
                  </a:lnTo>
                  <a:close/>
                </a:path>
              </a:pathLst>
            </a:custGeom>
            <a:solidFill>
              <a:srgbClr val="2D2D2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0" name="object 80" descr=""/>
            <p:cNvSpPr/>
            <p:nvPr/>
          </p:nvSpPr>
          <p:spPr>
            <a:xfrm>
              <a:off x="9263126" y="5291201"/>
              <a:ext cx="1771650" cy="0"/>
            </a:xfrm>
            <a:custGeom>
              <a:avLst/>
              <a:gdLst/>
              <a:ahLst/>
              <a:cxnLst/>
              <a:rect l="l" t="t" r="r" b="b"/>
              <a:pathLst>
                <a:path w="1771650" h="0">
                  <a:moveTo>
                    <a:pt x="0" y="0"/>
                  </a:moveTo>
                  <a:lnTo>
                    <a:pt x="1771650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1" name="object 81" descr=""/>
            <p:cNvSpPr/>
            <p:nvPr/>
          </p:nvSpPr>
          <p:spPr>
            <a:xfrm>
              <a:off x="9710801" y="3729101"/>
              <a:ext cx="887730" cy="1081405"/>
            </a:xfrm>
            <a:custGeom>
              <a:avLst/>
              <a:gdLst/>
              <a:ahLst/>
              <a:cxnLst/>
              <a:rect l="l" t="t" r="r" b="b"/>
              <a:pathLst>
                <a:path w="887729" h="1081404">
                  <a:moveTo>
                    <a:pt x="0" y="1081024"/>
                  </a:moveTo>
                  <a:lnTo>
                    <a:pt x="0" y="0"/>
                  </a:lnTo>
                </a:path>
                <a:path w="887729" h="1081404">
                  <a:moveTo>
                    <a:pt x="0" y="0"/>
                  </a:moveTo>
                  <a:lnTo>
                    <a:pt x="887349" y="0"/>
                  </a:lnTo>
                </a:path>
              </a:pathLst>
            </a:custGeom>
            <a:ln w="12700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82" name="object 82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558399" y="3728974"/>
              <a:ext cx="76200" cy="249300"/>
            </a:xfrm>
            <a:prstGeom prst="rect">
              <a:avLst/>
            </a:prstGeom>
          </p:spPr>
        </p:pic>
      </p:grpSp>
      <p:sp>
        <p:nvSpPr>
          <p:cNvPr id="83" name="object 83" descr=""/>
          <p:cNvSpPr txBox="1"/>
          <p:nvPr/>
        </p:nvSpPr>
        <p:spPr>
          <a:xfrm>
            <a:off x="9573514" y="5333302"/>
            <a:ext cx="1164590" cy="1517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105"/>
              </a:lnSpc>
              <a:tabLst>
                <a:tab pos="887730" algn="l"/>
              </a:tabLst>
            </a:pPr>
            <a:r>
              <a:rPr dirty="0" sz="950" spc="-20">
                <a:latin typeface="Segoe UI Emoji"/>
                <a:cs typeface="Segoe UI Emoji"/>
              </a:rPr>
              <a:t>2023</a:t>
            </a:r>
            <a:r>
              <a:rPr dirty="0" sz="950">
                <a:latin typeface="Segoe UI Emoji"/>
                <a:cs typeface="Segoe UI Emoji"/>
              </a:rPr>
              <a:t>	</a:t>
            </a:r>
            <a:r>
              <a:rPr dirty="0" sz="950" spc="-20">
                <a:latin typeface="Segoe UI Emoji"/>
                <a:cs typeface="Segoe UI Emoji"/>
              </a:rPr>
              <a:t>2030</a:t>
            </a:r>
            <a:endParaRPr sz="950">
              <a:latin typeface="Segoe UI Emoji"/>
              <a:cs typeface="Segoe UI Emoji"/>
            </a:endParaRPr>
          </a:p>
        </p:txBody>
      </p:sp>
      <p:sp>
        <p:nvSpPr>
          <p:cNvPr id="84" name="object 84" descr=""/>
          <p:cNvSpPr txBox="1"/>
          <p:nvPr/>
        </p:nvSpPr>
        <p:spPr>
          <a:xfrm>
            <a:off x="9543415" y="4818760"/>
            <a:ext cx="329565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 spc="-10">
                <a:latin typeface="Segoe UI Emoji"/>
                <a:cs typeface="Segoe UI Emoji"/>
              </a:rPr>
              <a:t>1,960</a:t>
            </a:r>
            <a:endParaRPr sz="950">
              <a:latin typeface="Segoe UI Emoji"/>
              <a:cs typeface="Segoe UI Emoji"/>
            </a:endParaRPr>
          </a:p>
        </p:txBody>
      </p:sp>
      <p:sp>
        <p:nvSpPr>
          <p:cNvPr id="85" name="object 85" descr=""/>
          <p:cNvSpPr txBox="1"/>
          <p:nvPr/>
        </p:nvSpPr>
        <p:spPr>
          <a:xfrm>
            <a:off x="10431526" y="3985323"/>
            <a:ext cx="329565" cy="1746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 spc="-10">
                <a:latin typeface="Segoe UI Emoji"/>
                <a:cs typeface="Segoe UI Emoji"/>
              </a:rPr>
              <a:t>7,650</a:t>
            </a:r>
            <a:endParaRPr sz="950">
              <a:latin typeface="Segoe UI Emoji"/>
              <a:cs typeface="Segoe UI Emoji"/>
            </a:endParaRPr>
          </a:p>
        </p:txBody>
      </p:sp>
      <p:grpSp>
        <p:nvGrpSpPr>
          <p:cNvPr id="86" name="object 86" descr=""/>
          <p:cNvGrpSpPr/>
          <p:nvPr/>
        </p:nvGrpSpPr>
        <p:grpSpPr>
          <a:xfrm>
            <a:off x="9715563" y="3629088"/>
            <a:ext cx="876300" cy="200025"/>
            <a:chOff x="9715563" y="3629088"/>
            <a:chExt cx="876300" cy="200025"/>
          </a:xfrm>
        </p:grpSpPr>
        <p:sp>
          <p:nvSpPr>
            <p:cNvPr id="87" name="object 87" descr=""/>
            <p:cNvSpPr/>
            <p:nvPr/>
          </p:nvSpPr>
          <p:spPr>
            <a:xfrm>
              <a:off x="9720326" y="3633851"/>
              <a:ext cx="866775" cy="190500"/>
            </a:xfrm>
            <a:custGeom>
              <a:avLst/>
              <a:gdLst/>
              <a:ahLst/>
              <a:cxnLst/>
              <a:rect l="l" t="t" r="r" b="b"/>
              <a:pathLst>
                <a:path w="866775" h="190500">
                  <a:moveTo>
                    <a:pt x="433324" y="0"/>
                  </a:moveTo>
                  <a:lnTo>
                    <a:pt x="363017" y="1243"/>
                  </a:lnTo>
                  <a:lnTo>
                    <a:pt x="296330" y="4846"/>
                  </a:lnTo>
                  <a:lnTo>
                    <a:pt x="234152" y="10612"/>
                  </a:lnTo>
                  <a:lnTo>
                    <a:pt x="177375" y="18348"/>
                  </a:lnTo>
                  <a:lnTo>
                    <a:pt x="126888" y="27860"/>
                  </a:lnTo>
                  <a:lnTo>
                    <a:pt x="83584" y="38953"/>
                  </a:lnTo>
                  <a:lnTo>
                    <a:pt x="22083" y="65105"/>
                  </a:lnTo>
                  <a:lnTo>
                    <a:pt x="0" y="95250"/>
                  </a:lnTo>
                  <a:lnTo>
                    <a:pt x="5669" y="110693"/>
                  </a:lnTo>
                  <a:lnTo>
                    <a:pt x="48352" y="139010"/>
                  </a:lnTo>
                  <a:lnTo>
                    <a:pt x="126888" y="162591"/>
                  </a:lnTo>
                  <a:lnTo>
                    <a:pt x="177375" y="172114"/>
                  </a:lnTo>
                  <a:lnTo>
                    <a:pt x="234152" y="179863"/>
                  </a:lnTo>
                  <a:lnTo>
                    <a:pt x="296330" y="185641"/>
                  </a:lnTo>
                  <a:lnTo>
                    <a:pt x="363017" y="189252"/>
                  </a:lnTo>
                  <a:lnTo>
                    <a:pt x="433324" y="190500"/>
                  </a:lnTo>
                  <a:lnTo>
                    <a:pt x="503633" y="189252"/>
                  </a:lnTo>
                  <a:lnTo>
                    <a:pt x="570330" y="185641"/>
                  </a:lnTo>
                  <a:lnTo>
                    <a:pt x="632522" y="179863"/>
                  </a:lnTo>
                  <a:lnTo>
                    <a:pt x="689317" y="172114"/>
                  </a:lnTo>
                  <a:lnTo>
                    <a:pt x="739822" y="162591"/>
                  </a:lnTo>
                  <a:lnTo>
                    <a:pt x="783146" y="151491"/>
                  </a:lnTo>
                  <a:lnTo>
                    <a:pt x="844678" y="125345"/>
                  </a:lnTo>
                  <a:lnTo>
                    <a:pt x="866775" y="95250"/>
                  </a:lnTo>
                  <a:lnTo>
                    <a:pt x="861102" y="79775"/>
                  </a:lnTo>
                  <a:lnTo>
                    <a:pt x="818395" y="51433"/>
                  </a:lnTo>
                  <a:lnTo>
                    <a:pt x="739822" y="27860"/>
                  </a:lnTo>
                  <a:lnTo>
                    <a:pt x="689317" y="18348"/>
                  </a:lnTo>
                  <a:lnTo>
                    <a:pt x="632522" y="10612"/>
                  </a:lnTo>
                  <a:lnTo>
                    <a:pt x="570330" y="4846"/>
                  </a:lnTo>
                  <a:lnTo>
                    <a:pt x="503633" y="1243"/>
                  </a:lnTo>
                  <a:lnTo>
                    <a:pt x="43332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8" name="object 88" descr=""/>
            <p:cNvSpPr/>
            <p:nvPr/>
          </p:nvSpPr>
          <p:spPr>
            <a:xfrm>
              <a:off x="9720326" y="3633851"/>
              <a:ext cx="866775" cy="190500"/>
            </a:xfrm>
            <a:custGeom>
              <a:avLst/>
              <a:gdLst/>
              <a:ahLst/>
              <a:cxnLst/>
              <a:rect l="l" t="t" r="r" b="b"/>
              <a:pathLst>
                <a:path w="866775" h="190500">
                  <a:moveTo>
                    <a:pt x="0" y="95250"/>
                  </a:moveTo>
                  <a:lnTo>
                    <a:pt x="48352" y="51433"/>
                  </a:lnTo>
                  <a:lnTo>
                    <a:pt x="126888" y="27860"/>
                  </a:lnTo>
                  <a:lnTo>
                    <a:pt x="177375" y="18348"/>
                  </a:lnTo>
                  <a:lnTo>
                    <a:pt x="234152" y="10612"/>
                  </a:lnTo>
                  <a:lnTo>
                    <a:pt x="296330" y="4846"/>
                  </a:lnTo>
                  <a:lnTo>
                    <a:pt x="363017" y="1243"/>
                  </a:lnTo>
                  <a:lnTo>
                    <a:pt x="433324" y="0"/>
                  </a:lnTo>
                  <a:lnTo>
                    <a:pt x="503633" y="1243"/>
                  </a:lnTo>
                  <a:lnTo>
                    <a:pt x="570330" y="4846"/>
                  </a:lnTo>
                  <a:lnTo>
                    <a:pt x="632522" y="10612"/>
                  </a:lnTo>
                  <a:lnTo>
                    <a:pt x="689317" y="18348"/>
                  </a:lnTo>
                  <a:lnTo>
                    <a:pt x="739822" y="27860"/>
                  </a:lnTo>
                  <a:lnTo>
                    <a:pt x="783146" y="38953"/>
                  </a:lnTo>
                  <a:lnTo>
                    <a:pt x="844678" y="65105"/>
                  </a:lnTo>
                  <a:lnTo>
                    <a:pt x="866775" y="95250"/>
                  </a:lnTo>
                  <a:lnTo>
                    <a:pt x="861102" y="110693"/>
                  </a:lnTo>
                  <a:lnTo>
                    <a:pt x="818395" y="139010"/>
                  </a:lnTo>
                  <a:lnTo>
                    <a:pt x="739822" y="162591"/>
                  </a:lnTo>
                  <a:lnTo>
                    <a:pt x="689317" y="172114"/>
                  </a:lnTo>
                  <a:lnTo>
                    <a:pt x="632522" y="179863"/>
                  </a:lnTo>
                  <a:lnTo>
                    <a:pt x="570330" y="185641"/>
                  </a:lnTo>
                  <a:lnTo>
                    <a:pt x="503633" y="189252"/>
                  </a:lnTo>
                  <a:lnTo>
                    <a:pt x="433324" y="190500"/>
                  </a:lnTo>
                  <a:lnTo>
                    <a:pt x="363017" y="189252"/>
                  </a:lnTo>
                  <a:lnTo>
                    <a:pt x="296330" y="185641"/>
                  </a:lnTo>
                  <a:lnTo>
                    <a:pt x="234152" y="179863"/>
                  </a:lnTo>
                  <a:lnTo>
                    <a:pt x="177375" y="172114"/>
                  </a:lnTo>
                  <a:lnTo>
                    <a:pt x="126888" y="162591"/>
                  </a:lnTo>
                  <a:lnTo>
                    <a:pt x="83584" y="151491"/>
                  </a:lnTo>
                  <a:lnTo>
                    <a:pt x="22083" y="125345"/>
                  </a:lnTo>
                  <a:lnTo>
                    <a:pt x="0" y="95250"/>
                  </a:lnTo>
                  <a:close/>
                </a:path>
              </a:pathLst>
            </a:custGeom>
            <a:ln w="9525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9" name="object 89" descr=""/>
          <p:cNvSpPr txBox="1"/>
          <p:nvPr/>
        </p:nvSpPr>
        <p:spPr>
          <a:xfrm>
            <a:off x="9835768" y="3629977"/>
            <a:ext cx="636905" cy="1746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 spc="-160" b="1">
                <a:latin typeface="Tahoma"/>
                <a:cs typeface="Tahoma"/>
              </a:rPr>
              <a:t>21%</a:t>
            </a:r>
            <a:r>
              <a:rPr dirty="0" sz="950" spc="-50" b="1">
                <a:latin typeface="Tahoma"/>
                <a:cs typeface="Tahoma"/>
              </a:rPr>
              <a:t> </a:t>
            </a:r>
            <a:r>
              <a:rPr dirty="0" sz="950" spc="-20" b="1">
                <a:latin typeface="Tahoma"/>
                <a:cs typeface="Tahoma"/>
              </a:rPr>
              <a:t>CAGR</a:t>
            </a:r>
            <a:endParaRPr sz="950">
              <a:latin typeface="Tahoma"/>
              <a:cs typeface="Tahoma"/>
            </a:endParaRPr>
          </a:p>
        </p:txBody>
      </p:sp>
      <p:sp>
        <p:nvSpPr>
          <p:cNvPr id="90" name="object 90" descr=""/>
          <p:cNvSpPr txBox="1"/>
          <p:nvPr/>
        </p:nvSpPr>
        <p:spPr>
          <a:xfrm>
            <a:off x="9306941" y="3336353"/>
            <a:ext cx="2066289" cy="2203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250" spc="-130" b="1">
                <a:latin typeface="Tahoma"/>
                <a:cs typeface="Tahoma"/>
              </a:rPr>
              <a:t>LIB</a:t>
            </a:r>
            <a:r>
              <a:rPr dirty="0" sz="1250" spc="-45" b="1">
                <a:latin typeface="Tahoma"/>
                <a:cs typeface="Tahoma"/>
              </a:rPr>
              <a:t> </a:t>
            </a:r>
            <a:r>
              <a:rPr dirty="0" sz="1250" spc="-60" b="1">
                <a:latin typeface="Tahoma"/>
                <a:cs typeface="Tahoma"/>
              </a:rPr>
              <a:t>manufacturing</a:t>
            </a:r>
            <a:r>
              <a:rPr dirty="0" sz="1250" spc="-65" b="1">
                <a:latin typeface="Tahoma"/>
                <a:cs typeface="Tahoma"/>
              </a:rPr>
              <a:t> </a:t>
            </a:r>
            <a:r>
              <a:rPr dirty="0" sz="1250" spc="-10" b="1">
                <a:latin typeface="Tahoma"/>
                <a:cs typeface="Tahoma"/>
              </a:rPr>
              <a:t>capacity</a:t>
            </a:r>
            <a:endParaRPr sz="1250">
              <a:latin typeface="Tahoma"/>
              <a:cs typeface="Tahoma"/>
            </a:endParaRPr>
          </a:p>
        </p:txBody>
      </p:sp>
      <p:sp>
        <p:nvSpPr>
          <p:cNvPr id="91" name="object 91" descr=""/>
          <p:cNvSpPr/>
          <p:nvPr/>
        </p:nvSpPr>
        <p:spPr>
          <a:xfrm>
            <a:off x="11020425" y="3781425"/>
            <a:ext cx="180975" cy="133350"/>
          </a:xfrm>
          <a:custGeom>
            <a:avLst/>
            <a:gdLst/>
            <a:ahLst/>
            <a:cxnLst/>
            <a:rect l="l" t="t" r="r" b="b"/>
            <a:pathLst>
              <a:path w="180975" h="133350">
                <a:moveTo>
                  <a:pt x="180975" y="0"/>
                </a:moveTo>
                <a:lnTo>
                  <a:pt x="0" y="0"/>
                </a:lnTo>
                <a:lnTo>
                  <a:pt x="0" y="133350"/>
                </a:lnTo>
                <a:lnTo>
                  <a:pt x="180975" y="133350"/>
                </a:lnTo>
                <a:lnTo>
                  <a:pt x="180975" y="0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2" name="object 92" descr=""/>
          <p:cNvSpPr/>
          <p:nvPr/>
        </p:nvSpPr>
        <p:spPr>
          <a:xfrm>
            <a:off x="11020425" y="3971925"/>
            <a:ext cx="180975" cy="133350"/>
          </a:xfrm>
          <a:custGeom>
            <a:avLst/>
            <a:gdLst/>
            <a:ahLst/>
            <a:cxnLst/>
            <a:rect l="l" t="t" r="r" b="b"/>
            <a:pathLst>
              <a:path w="180975" h="133350">
                <a:moveTo>
                  <a:pt x="180975" y="0"/>
                </a:moveTo>
                <a:lnTo>
                  <a:pt x="0" y="0"/>
                </a:lnTo>
                <a:lnTo>
                  <a:pt x="0" y="133350"/>
                </a:lnTo>
                <a:lnTo>
                  <a:pt x="180975" y="133350"/>
                </a:lnTo>
                <a:lnTo>
                  <a:pt x="180975" y="0"/>
                </a:lnTo>
                <a:close/>
              </a:path>
            </a:pathLst>
          </a:custGeom>
          <a:solidFill>
            <a:srgbClr val="69696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3" name="object 93" descr=""/>
          <p:cNvSpPr/>
          <p:nvPr/>
        </p:nvSpPr>
        <p:spPr>
          <a:xfrm>
            <a:off x="11020425" y="4171950"/>
            <a:ext cx="180975" cy="133350"/>
          </a:xfrm>
          <a:custGeom>
            <a:avLst/>
            <a:gdLst/>
            <a:ahLst/>
            <a:cxnLst/>
            <a:rect l="l" t="t" r="r" b="b"/>
            <a:pathLst>
              <a:path w="180975" h="133350">
                <a:moveTo>
                  <a:pt x="180975" y="0"/>
                </a:moveTo>
                <a:lnTo>
                  <a:pt x="0" y="0"/>
                </a:lnTo>
                <a:lnTo>
                  <a:pt x="0" y="133350"/>
                </a:lnTo>
                <a:lnTo>
                  <a:pt x="180975" y="133350"/>
                </a:lnTo>
                <a:lnTo>
                  <a:pt x="180975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4" name="object 94" descr=""/>
          <p:cNvSpPr txBox="1"/>
          <p:nvPr/>
        </p:nvSpPr>
        <p:spPr>
          <a:xfrm>
            <a:off x="11243309" y="3713026"/>
            <a:ext cx="814705" cy="61150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35000"/>
              </a:lnSpc>
              <a:spcBef>
                <a:spcPts val="90"/>
              </a:spcBef>
            </a:pPr>
            <a:r>
              <a:rPr dirty="0" sz="950">
                <a:latin typeface="Segoe UI Emoji"/>
                <a:cs typeface="Segoe UI Emoji"/>
              </a:rPr>
              <a:t>Asia</a:t>
            </a:r>
            <a:r>
              <a:rPr dirty="0" sz="950" spc="20">
                <a:latin typeface="Segoe UI Emoji"/>
                <a:cs typeface="Segoe UI Emoji"/>
              </a:rPr>
              <a:t> </a:t>
            </a:r>
            <a:r>
              <a:rPr dirty="0" sz="950" spc="-10">
                <a:latin typeface="Segoe UI Emoji"/>
                <a:cs typeface="Segoe UI Emoji"/>
              </a:rPr>
              <a:t>Pacific </a:t>
            </a:r>
            <a:r>
              <a:rPr dirty="0" sz="950">
                <a:latin typeface="Segoe UI Emoji"/>
                <a:cs typeface="Segoe UI Emoji"/>
              </a:rPr>
              <a:t>North</a:t>
            </a:r>
            <a:r>
              <a:rPr dirty="0" sz="950" spc="-60">
                <a:latin typeface="Segoe UI Emoji"/>
                <a:cs typeface="Segoe UI Emoji"/>
              </a:rPr>
              <a:t> </a:t>
            </a:r>
            <a:r>
              <a:rPr dirty="0" sz="950" spc="-10">
                <a:latin typeface="Segoe UI Emoji"/>
                <a:cs typeface="Segoe UI Emoji"/>
              </a:rPr>
              <a:t>America Europe</a:t>
            </a:r>
            <a:endParaRPr sz="950">
              <a:latin typeface="Segoe UI Emoji"/>
              <a:cs typeface="Segoe UI Emoji"/>
            </a:endParaRPr>
          </a:p>
        </p:txBody>
      </p:sp>
      <p:sp>
        <p:nvSpPr>
          <p:cNvPr id="95" name="object 95" descr=""/>
          <p:cNvSpPr/>
          <p:nvPr/>
        </p:nvSpPr>
        <p:spPr>
          <a:xfrm>
            <a:off x="9258300" y="3562350"/>
            <a:ext cx="2636520" cy="0"/>
          </a:xfrm>
          <a:custGeom>
            <a:avLst/>
            <a:gdLst/>
            <a:ahLst/>
            <a:cxnLst/>
            <a:rect l="l" t="t" r="r" b="b"/>
            <a:pathLst>
              <a:path w="2636520" h="0">
                <a:moveTo>
                  <a:pt x="0" y="0"/>
                </a:moveTo>
                <a:lnTo>
                  <a:pt x="2636011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96" name="object 96" descr="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4714938" y="5543613"/>
            <a:ext cx="171450" cy="171386"/>
          </a:xfrm>
          <a:prstGeom prst="rect">
            <a:avLst/>
          </a:prstGeom>
        </p:spPr>
      </p:pic>
      <p:sp>
        <p:nvSpPr>
          <p:cNvPr id="97" name="object 97" descr=""/>
          <p:cNvSpPr txBox="1"/>
          <p:nvPr/>
        </p:nvSpPr>
        <p:spPr>
          <a:xfrm>
            <a:off x="4583810" y="5145151"/>
            <a:ext cx="1440815" cy="581025"/>
          </a:xfrm>
          <a:prstGeom prst="rect">
            <a:avLst/>
          </a:prstGeom>
        </p:spPr>
        <p:txBody>
          <a:bodyPr wrap="square" lIns="0" tIns="10731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44"/>
              </a:spcBef>
              <a:tabLst>
                <a:tab pos="399415" algn="l"/>
                <a:tab pos="827405" algn="l"/>
                <a:tab pos="1255395" algn="l"/>
              </a:tabLst>
            </a:pPr>
            <a:r>
              <a:rPr dirty="0" sz="1200" spc="-50">
                <a:latin typeface="Segoe UI Emoji"/>
                <a:cs typeface="Segoe UI Emoji"/>
              </a:rPr>
              <a:t>9</a:t>
            </a:r>
            <a:r>
              <a:rPr dirty="0" sz="1200">
                <a:latin typeface="Segoe UI Emoji"/>
                <a:cs typeface="Segoe UI Emoji"/>
              </a:rPr>
              <a:t>	</a:t>
            </a:r>
            <a:r>
              <a:rPr dirty="0" sz="1200" spc="-25">
                <a:latin typeface="Segoe UI Emoji"/>
                <a:cs typeface="Segoe UI Emoji"/>
              </a:rPr>
              <a:t>10</a:t>
            </a:r>
            <a:r>
              <a:rPr dirty="0" sz="1200">
                <a:latin typeface="Segoe UI Emoji"/>
                <a:cs typeface="Segoe UI Emoji"/>
              </a:rPr>
              <a:t>	</a:t>
            </a:r>
            <a:r>
              <a:rPr dirty="0" sz="1200" spc="-25">
                <a:latin typeface="Segoe UI Emoji"/>
                <a:cs typeface="Segoe UI Emoji"/>
              </a:rPr>
              <a:t>11</a:t>
            </a:r>
            <a:r>
              <a:rPr dirty="0" sz="1200">
                <a:latin typeface="Segoe UI Emoji"/>
                <a:cs typeface="Segoe UI Emoji"/>
              </a:rPr>
              <a:t>	</a:t>
            </a:r>
            <a:r>
              <a:rPr dirty="0" sz="1200" spc="-25">
                <a:latin typeface="Segoe UI Emoji"/>
                <a:cs typeface="Segoe UI Emoji"/>
              </a:rPr>
              <a:t>12</a:t>
            </a:r>
            <a:endParaRPr sz="1200">
              <a:latin typeface="Segoe UI Emoji"/>
              <a:cs typeface="Segoe UI Emoji"/>
            </a:endParaRPr>
          </a:p>
          <a:p>
            <a:pPr marL="375920">
              <a:lnSpc>
                <a:spcPct val="100000"/>
              </a:lnSpc>
              <a:spcBef>
                <a:spcPts val="750"/>
              </a:spcBef>
            </a:pPr>
            <a:r>
              <a:rPr dirty="0" sz="1200" spc="-40">
                <a:latin typeface="Segoe UI Emoji"/>
                <a:cs typeface="Segoe UI Emoji"/>
              </a:rPr>
              <a:t>Market</a:t>
            </a:r>
            <a:r>
              <a:rPr dirty="0" sz="1200" spc="-30">
                <a:latin typeface="Segoe UI Emoji"/>
                <a:cs typeface="Segoe UI Emoji"/>
              </a:rPr>
              <a:t> </a:t>
            </a:r>
            <a:r>
              <a:rPr dirty="0" sz="1200" spc="-10">
                <a:latin typeface="Segoe UI Emoji"/>
                <a:cs typeface="Segoe UI Emoji"/>
              </a:rPr>
              <a:t>Share</a:t>
            </a:r>
            <a:endParaRPr sz="1200">
              <a:latin typeface="Segoe UI Emoji"/>
              <a:cs typeface="Segoe UI Emoji"/>
            </a:endParaRPr>
          </a:p>
        </p:txBody>
      </p:sp>
      <p:sp>
        <p:nvSpPr>
          <p:cNvPr id="98" name="object 98" descr=""/>
          <p:cNvSpPr/>
          <p:nvPr/>
        </p:nvSpPr>
        <p:spPr>
          <a:xfrm>
            <a:off x="6257925" y="3086100"/>
            <a:ext cx="5208270" cy="76200"/>
          </a:xfrm>
          <a:custGeom>
            <a:avLst/>
            <a:gdLst/>
            <a:ahLst/>
            <a:cxnLst/>
            <a:rect l="l" t="t" r="r" b="b"/>
            <a:pathLst>
              <a:path w="5208270" h="76200">
                <a:moveTo>
                  <a:pt x="5131943" y="0"/>
                </a:moveTo>
                <a:lnTo>
                  <a:pt x="5131943" y="76200"/>
                </a:lnTo>
                <a:lnTo>
                  <a:pt x="5189093" y="47625"/>
                </a:lnTo>
                <a:lnTo>
                  <a:pt x="5144643" y="47625"/>
                </a:lnTo>
                <a:lnTo>
                  <a:pt x="5144643" y="28575"/>
                </a:lnTo>
                <a:lnTo>
                  <a:pt x="5189093" y="28575"/>
                </a:lnTo>
                <a:lnTo>
                  <a:pt x="5131943" y="0"/>
                </a:lnTo>
                <a:close/>
              </a:path>
              <a:path w="5208270" h="76200">
                <a:moveTo>
                  <a:pt x="5131943" y="28575"/>
                </a:moveTo>
                <a:lnTo>
                  <a:pt x="0" y="28575"/>
                </a:lnTo>
                <a:lnTo>
                  <a:pt x="0" y="47625"/>
                </a:lnTo>
                <a:lnTo>
                  <a:pt x="5131943" y="47625"/>
                </a:lnTo>
                <a:lnTo>
                  <a:pt x="5131943" y="28575"/>
                </a:lnTo>
                <a:close/>
              </a:path>
              <a:path w="5208270" h="76200">
                <a:moveTo>
                  <a:pt x="5189093" y="28575"/>
                </a:moveTo>
                <a:lnTo>
                  <a:pt x="5144643" y="28575"/>
                </a:lnTo>
                <a:lnTo>
                  <a:pt x="5144643" y="47625"/>
                </a:lnTo>
                <a:lnTo>
                  <a:pt x="5189093" y="47625"/>
                </a:lnTo>
                <a:lnTo>
                  <a:pt x="5208143" y="38100"/>
                </a:lnTo>
                <a:lnTo>
                  <a:pt x="5189093" y="285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9" name="object 99" descr=""/>
          <p:cNvSpPr txBox="1"/>
          <p:nvPr/>
        </p:nvSpPr>
        <p:spPr>
          <a:xfrm>
            <a:off x="6309359" y="2931540"/>
            <a:ext cx="4349750" cy="19685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100" spc="-10">
                <a:latin typeface="Segoe UI Emoji"/>
                <a:cs typeface="Segoe UI Emoji"/>
              </a:rPr>
              <a:t>Increasing </a:t>
            </a:r>
            <a:r>
              <a:rPr dirty="0" sz="1100" spc="-20">
                <a:latin typeface="Segoe UI Emoji"/>
                <a:cs typeface="Segoe UI Emoji"/>
              </a:rPr>
              <a:t>number</a:t>
            </a:r>
            <a:r>
              <a:rPr dirty="0" sz="1100" spc="20">
                <a:latin typeface="Segoe UI Emoji"/>
                <a:cs typeface="Segoe UI Emoji"/>
              </a:rPr>
              <a:t> </a:t>
            </a:r>
            <a:r>
              <a:rPr dirty="0" sz="1100" spc="-45">
                <a:latin typeface="Segoe UI Emoji"/>
                <a:cs typeface="Segoe UI Emoji"/>
              </a:rPr>
              <a:t>of</a:t>
            </a:r>
            <a:r>
              <a:rPr dirty="0" sz="1100" spc="-35">
                <a:latin typeface="Segoe UI Emoji"/>
                <a:cs typeface="Segoe UI Emoji"/>
              </a:rPr>
              <a:t> </a:t>
            </a:r>
            <a:r>
              <a:rPr dirty="0" sz="1100">
                <a:latin typeface="Segoe UI Emoji"/>
                <a:cs typeface="Segoe UI Emoji"/>
              </a:rPr>
              <a:t>releases</a:t>
            </a:r>
            <a:r>
              <a:rPr dirty="0" sz="1100" spc="-5">
                <a:latin typeface="Segoe UI Emoji"/>
                <a:cs typeface="Segoe UI Emoji"/>
              </a:rPr>
              <a:t> </a:t>
            </a:r>
            <a:r>
              <a:rPr dirty="0" sz="1100" spc="-45">
                <a:latin typeface="Segoe UI Emoji"/>
                <a:cs typeface="Segoe UI Emoji"/>
              </a:rPr>
              <a:t>of</a:t>
            </a:r>
            <a:r>
              <a:rPr dirty="0" sz="1100" spc="75">
                <a:latin typeface="Segoe UI Emoji"/>
                <a:cs typeface="Segoe UI Emoji"/>
              </a:rPr>
              <a:t> </a:t>
            </a:r>
            <a:r>
              <a:rPr dirty="0" sz="1100">
                <a:latin typeface="Segoe UI Emoji"/>
                <a:cs typeface="Segoe UI Emoji"/>
              </a:rPr>
              <a:t>electric</a:t>
            </a:r>
            <a:r>
              <a:rPr dirty="0" sz="1100" spc="-70">
                <a:latin typeface="Segoe UI Emoji"/>
                <a:cs typeface="Segoe UI Emoji"/>
              </a:rPr>
              <a:t> </a:t>
            </a:r>
            <a:r>
              <a:rPr dirty="0" sz="1100">
                <a:latin typeface="Segoe UI Emoji"/>
                <a:cs typeface="Segoe UI Emoji"/>
              </a:rPr>
              <a:t>cars,</a:t>
            </a:r>
            <a:r>
              <a:rPr dirty="0" sz="1100" spc="-5">
                <a:latin typeface="Segoe UI Emoji"/>
                <a:cs typeface="Segoe UI Emoji"/>
              </a:rPr>
              <a:t> </a:t>
            </a:r>
            <a:r>
              <a:rPr dirty="0" sz="1100" spc="-10">
                <a:latin typeface="Segoe UI Emoji"/>
                <a:cs typeface="Segoe UI Emoji"/>
              </a:rPr>
              <a:t>particularly</a:t>
            </a:r>
            <a:r>
              <a:rPr dirty="0" sz="1100" spc="45">
                <a:latin typeface="Segoe UI Emoji"/>
                <a:cs typeface="Segoe UI Emoji"/>
              </a:rPr>
              <a:t> </a:t>
            </a:r>
            <a:r>
              <a:rPr dirty="0" sz="1100">
                <a:latin typeface="Segoe UI Emoji"/>
                <a:cs typeface="Segoe UI Emoji"/>
              </a:rPr>
              <a:t>electric</a:t>
            </a:r>
            <a:r>
              <a:rPr dirty="0" sz="1100" spc="-70">
                <a:latin typeface="Segoe UI Emoji"/>
                <a:cs typeface="Segoe UI Emoji"/>
              </a:rPr>
              <a:t> </a:t>
            </a:r>
            <a:r>
              <a:rPr dirty="0" sz="1100" spc="-20">
                <a:latin typeface="Segoe UI Emoji"/>
                <a:cs typeface="Segoe UI Emoji"/>
              </a:rPr>
              <a:t>SUVs</a:t>
            </a:r>
            <a:endParaRPr sz="1100">
              <a:latin typeface="Segoe UI Emoji"/>
              <a:cs typeface="Segoe UI Emoji"/>
            </a:endParaRPr>
          </a:p>
        </p:txBody>
      </p:sp>
      <p:pic>
        <p:nvPicPr>
          <p:cNvPr id="100" name="object 100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6234203" y="1162050"/>
            <a:ext cx="5605371" cy="1695450"/>
          </a:xfrm>
          <a:prstGeom prst="rect">
            <a:avLst/>
          </a:prstGeom>
        </p:spPr>
      </p:pic>
      <p:sp>
        <p:nvSpPr>
          <p:cNvPr id="101" name="object 101" descr=""/>
          <p:cNvSpPr txBox="1"/>
          <p:nvPr/>
        </p:nvSpPr>
        <p:spPr>
          <a:xfrm>
            <a:off x="3861053" y="827341"/>
            <a:ext cx="4773930" cy="461009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2355850" algn="l"/>
              </a:tabLst>
            </a:pPr>
            <a:r>
              <a:rPr dirty="0" sz="1250" spc="-50" b="1">
                <a:latin typeface="Tahoma"/>
                <a:cs typeface="Tahoma"/>
              </a:rPr>
              <a:t>EV</a:t>
            </a:r>
            <a:r>
              <a:rPr dirty="0" sz="1250" spc="-85" b="1">
                <a:latin typeface="Tahoma"/>
                <a:cs typeface="Tahoma"/>
              </a:rPr>
              <a:t> </a:t>
            </a:r>
            <a:r>
              <a:rPr dirty="0" sz="1250" spc="-65" b="1">
                <a:latin typeface="Tahoma"/>
                <a:cs typeface="Tahoma"/>
              </a:rPr>
              <a:t>Battery</a:t>
            </a:r>
            <a:r>
              <a:rPr dirty="0" sz="1250" spc="-70" b="1">
                <a:latin typeface="Tahoma"/>
                <a:cs typeface="Tahoma"/>
              </a:rPr>
              <a:t> Market</a:t>
            </a:r>
            <a:r>
              <a:rPr dirty="0" sz="1250" spc="-40" b="1">
                <a:latin typeface="Tahoma"/>
                <a:cs typeface="Tahoma"/>
              </a:rPr>
              <a:t> </a:t>
            </a:r>
            <a:r>
              <a:rPr dirty="0" sz="1250" spc="-10" b="1">
                <a:latin typeface="Tahoma"/>
                <a:cs typeface="Tahoma"/>
              </a:rPr>
              <a:t>Revenue</a:t>
            </a:r>
            <a:r>
              <a:rPr dirty="0" sz="1250" b="1">
                <a:latin typeface="Tahoma"/>
                <a:cs typeface="Tahoma"/>
              </a:rPr>
              <a:t>	</a:t>
            </a:r>
            <a:r>
              <a:rPr dirty="0" sz="1250" spc="-65" b="1">
                <a:latin typeface="Tahoma"/>
                <a:cs typeface="Tahoma"/>
              </a:rPr>
              <a:t>Preparing</a:t>
            </a:r>
            <a:r>
              <a:rPr dirty="0" sz="1250" spc="-95" b="1">
                <a:latin typeface="Tahoma"/>
                <a:cs typeface="Tahoma"/>
              </a:rPr>
              <a:t> </a:t>
            </a:r>
            <a:r>
              <a:rPr dirty="0" sz="1250" spc="-50" b="1">
                <a:latin typeface="Tahoma"/>
                <a:cs typeface="Tahoma"/>
              </a:rPr>
              <a:t>for </a:t>
            </a:r>
            <a:r>
              <a:rPr dirty="0" sz="1250" spc="-65" b="1">
                <a:latin typeface="Tahoma"/>
                <a:cs typeface="Tahoma"/>
              </a:rPr>
              <a:t>future</a:t>
            </a:r>
            <a:r>
              <a:rPr dirty="0" sz="1250" spc="-70" b="1">
                <a:latin typeface="Tahoma"/>
                <a:cs typeface="Tahoma"/>
              </a:rPr>
              <a:t> </a:t>
            </a:r>
            <a:r>
              <a:rPr dirty="0" sz="1250" spc="-50" b="1">
                <a:latin typeface="Tahoma"/>
                <a:cs typeface="Tahoma"/>
              </a:rPr>
              <a:t>EV</a:t>
            </a:r>
            <a:r>
              <a:rPr dirty="0" sz="1250" spc="-75" b="1">
                <a:latin typeface="Tahoma"/>
                <a:cs typeface="Tahoma"/>
              </a:rPr>
              <a:t> </a:t>
            </a:r>
            <a:r>
              <a:rPr dirty="0" sz="1250" spc="-10" b="1">
                <a:latin typeface="Tahoma"/>
                <a:cs typeface="Tahoma"/>
              </a:rPr>
              <a:t>Releases</a:t>
            </a:r>
            <a:endParaRPr sz="1250">
              <a:latin typeface="Tahoma"/>
              <a:cs typeface="Tahoma"/>
            </a:endParaRPr>
          </a:p>
          <a:p>
            <a:pPr marL="762635">
              <a:lnSpc>
                <a:spcPct val="100000"/>
              </a:lnSpc>
              <a:spcBef>
                <a:spcPts val="755"/>
              </a:spcBef>
            </a:pPr>
            <a:r>
              <a:rPr dirty="0" sz="950" spc="-105" b="1">
                <a:latin typeface="Tahoma"/>
                <a:cs typeface="Tahoma"/>
              </a:rPr>
              <a:t>15.8%</a:t>
            </a:r>
            <a:r>
              <a:rPr dirty="0" sz="950" spc="-90" b="1">
                <a:latin typeface="Tahoma"/>
                <a:cs typeface="Tahoma"/>
              </a:rPr>
              <a:t> </a:t>
            </a:r>
            <a:r>
              <a:rPr dirty="0" sz="950" spc="-20" b="1">
                <a:latin typeface="Tahoma"/>
                <a:cs typeface="Tahoma"/>
              </a:rPr>
              <a:t>CAGR</a:t>
            </a:r>
            <a:endParaRPr sz="950">
              <a:latin typeface="Tahoma"/>
              <a:cs typeface="Tahoma"/>
            </a:endParaRPr>
          </a:p>
        </p:txBody>
      </p:sp>
      <p:sp>
        <p:nvSpPr>
          <p:cNvPr id="102" name="object 102" descr=""/>
          <p:cNvSpPr/>
          <p:nvPr/>
        </p:nvSpPr>
        <p:spPr>
          <a:xfrm>
            <a:off x="6191250" y="1066800"/>
            <a:ext cx="5401310" cy="0"/>
          </a:xfrm>
          <a:custGeom>
            <a:avLst/>
            <a:gdLst/>
            <a:ahLst/>
            <a:cxnLst/>
            <a:rect l="l" t="t" r="r" b="b"/>
            <a:pathLst>
              <a:path w="5401309" h="0">
                <a:moveTo>
                  <a:pt x="0" y="0"/>
                </a:moveTo>
                <a:lnTo>
                  <a:pt x="5400802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103" name="object 103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1401425" y="76200"/>
            <a:ext cx="438150" cy="533400"/>
          </a:xfrm>
          <a:prstGeom prst="rect">
            <a:avLst/>
          </a:prstGeom>
        </p:spPr>
      </p:pic>
      <p:sp>
        <p:nvSpPr>
          <p:cNvPr id="104" name="object 104" descr=""/>
          <p:cNvSpPr txBox="1"/>
          <p:nvPr/>
        </p:nvSpPr>
        <p:spPr>
          <a:xfrm>
            <a:off x="485775" y="5762625"/>
            <a:ext cx="5438775" cy="400050"/>
          </a:xfrm>
          <a:prstGeom prst="rect">
            <a:avLst/>
          </a:prstGeom>
          <a:solidFill>
            <a:srgbClr val="FDF112"/>
          </a:solidFill>
          <a:ln w="19050">
            <a:solidFill>
              <a:srgbClr val="000000"/>
            </a:solidFill>
          </a:ln>
        </p:spPr>
        <p:txBody>
          <a:bodyPr wrap="square" lIns="0" tIns="42545" rIns="0" bIns="0" rtlCol="0" vert="horz">
            <a:spAutoFit/>
          </a:bodyPr>
          <a:lstStyle/>
          <a:p>
            <a:pPr marL="1465580" marR="91440" indent="-1369695">
              <a:lnSpc>
                <a:spcPts val="1280"/>
              </a:lnSpc>
              <a:spcBef>
                <a:spcPts val="335"/>
              </a:spcBef>
            </a:pPr>
            <a:r>
              <a:rPr dirty="0" sz="1100" spc="-55" i="1">
                <a:solidFill>
                  <a:srgbClr val="2D2D2D"/>
                </a:solidFill>
                <a:latin typeface="Trebuchet MS"/>
                <a:cs typeface="Trebuchet MS"/>
              </a:rPr>
              <a:t>There</a:t>
            </a:r>
            <a:r>
              <a:rPr dirty="0" sz="1100" spc="-70" i="1">
                <a:solidFill>
                  <a:srgbClr val="2D2D2D"/>
                </a:solidFill>
                <a:latin typeface="Trebuchet MS"/>
                <a:cs typeface="Trebuchet MS"/>
              </a:rPr>
              <a:t> </a:t>
            </a:r>
            <a:r>
              <a:rPr dirty="0" sz="1100" spc="-55" i="1">
                <a:solidFill>
                  <a:srgbClr val="2D2D2D"/>
                </a:solidFill>
                <a:latin typeface="Trebuchet MS"/>
                <a:cs typeface="Trebuchet MS"/>
              </a:rPr>
              <a:t>are</a:t>
            </a:r>
            <a:r>
              <a:rPr dirty="0" sz="1100" spc="-70" i="1">
                <a:solidFill>
                  <a:srgbClr val="2D2D2D"/>
                </a:solidFill>
                <a:latin typeface="Trebuchet MS"/>
                <a:cs typeface="Trebuchet MS"/>
              </a:rPr>
              <a:t> </a:t>
            </a:r>
            <a:r>
              <a:rPr dirty="0" sz="1100" i="1">
                <a:solidFill>
                  <a:srgbClr val="2D2D2D"/>
                </a:solidFill>
                <a:latin typeface="Trebuchet MS"/>
                <a:cs typeface="Trebuchet MS"/>
              </a:rPr>
              <a:t>many</a:t>
            </a:r>
            <a:r>
              <a:rPr dirty="0" sz="1100" spc="-145" i="1">
                <a:solidFill>
                  <a:srgbClr val="2D2D2D"/>
                </a:solidFill>
                <a:latin typeface="Trebuchet MS"/>
                <a:cs typeface="Trebuchet MS"/>
              </a:rPr>
              <a:t> </a:t>
            </a:r>
            <a:r>
              <a:rPr dirty="0" sz="1100" spc="-25" i="1">
                <a:solidFill>
                  <a:srgbClr val="2D2D2D"/>
                </a:solidFill>
                <a:latin typeface="Trebuchet MS"/>
                <a:cs typeface="Trebuchet MS"/>
              </a:rPr>
              <a:t>key</a:t>
            </a:r>
            <a:r>
              <a:rPr dirty="0" sz="1100" spc="-55" i="1">
                <a:solidFill>
                  <a:srgbClr val="2D2D2D"/>
                </a:solidFill>
                <a:latin typeface="Trebuchet MS"/>
                <a:cs typeface="Trebuchet MS"/>
              </a:rPr>
              <a:t> </a:t>
            </a:r>
            <a:r>
              <a:rPr dirty="0" sz="1100" spc="-30" i="1">
                <a:solidFill>
                  <a:srgbClr val="2D2D2D"/>
                </a:solidFill>
                <a:latin typeface="Trebuchet MS"/>
                <a:cs typeface="Trebuchet MS"/>
              </a:rPr>
              <a:t>players</a:t>
            </a:r>
            <a:r>
              <a:rPr dirty="0" sz="1100" spc="-95" i="1">
                <a:solidFill>
                  <a:srgbClr val="2D2D2D"/>
                </a:solidFill>
                <a:latin typeface="Trebuchet MS"/>
                <a:cs typeface="Trebuchet MS"/>
              </a:rPr>
              <a:t> </a:t>
            </a:r>
            <a:r>
              <a:rPr dirty="0" sz="1100" spc="-20" i="1">
                <a:solidFill>
                  <a:srgbClr val="2D2D2D"/>
                </a:solidFill>
                <a:latin typeface="Trebuchet MS"/>
                <a:cs typeface="Trebuchet MS"/>
              </a:rPr>
              <a:t>in</a:t>
            </a:r>
            <a:r>
              <a:rPr dirty="0" sz="1100" spc="-100" i="1">
                <a:solidFill>
                  <a:srgbClr val="2D2D2D"/>
                </a:solidFill>
                <a:latin typeface="Trebuchet MS"/>
                <a:cs typeface="Trebuchet MS"/>
              </a:rPr>
              <a:t> </a:t>
            </a:r>
            <a:r>
              <a:rPr dirty="0" sz="1100" spc="-65" i="1">
                <a:solidFill>
                  <a:srgbClr val="2D2D2D"/>
                </a:solidFill>
                <a:latin typeface="Trebuchet MS"/>
                <a:cs typeface="Trebuchet MS"/>
              </a:rPr>
              <a:t>the</a:t>
            </a:r>
            <a:r>
              <a:rPr dirty="0" sz="1100" spc="-70" i="1">
                <a:solidFill>
                  <a:srgbClr val="2D2D2D"/>
                </a:solidFill>
                <a:latin typeface="Trebuchet MS"/>
                <a:cs typeface="Trebuchet MS"/>
              </a:rPr>
              <a:t> </a:t>
            </a:r>
            <a:r>
              <a:rPr dirty="0" sz="1100" i="1">
                <a:solidFill>
                  <a:srgbClr val="2D2D2D"/>
                </a:solidFill>
                <a:latin typeface="Trebuchet MS"/>
                <a:cs typeface="Trebuchet MS"/>
              </a:rPr>
              <a:t>EV</a:t>
            </a:r>
            <a:r>
              <a:rPr dirty="0" sz="1100" spc="-55" i="1">
                <a:solidFill>
                  <a:srgbClr val="2D2D2D"/>
                </a:solidFill>
                <a:latin typeface="Trebuchet MS"/>
                <a:cs typeface="Trebuchet MS"/>
              </a:rPr>
              <a:t> Battery</a:t>
            </a:r>
            <a:r>
              <a:rPr dirty="0" sz="1100" spc="-140" i="1">
                <a:solidFill>
                  <a:srgbClr val="2D2D2D"/>
                </a:solidFill>
                <a:latin typeface="Trebuchet MS"/>
                <a:cs typeface="Trebuchet MS"/>
              </a:rPr>
              <a:t> </a:t>
            </a:r>
            <a:r>
              <a:rPr dirty="0" sz="1100" spc="-50" i="1">
                <a:solidFill>
                  <a:srgbClr val="2D2D2D"/>
                </a:solidFill>
                <a:latin typeface="Trebuchet MS"/>
                <a:cs typeface="Trebuchet MS"/>
              </a:rPr>
              <a:t>market,</a:t>
            </a:r>
            <a:r>
              <a:rPr dirty="0" sz="1100" spc="-80" i="1">
                <a:solidFill>
                  <a:srgbClr val="2D2D2D"/>
                </a:solidFill>
                <a:latin typeface="Trebuchet MS"/>
                <a:cs typeface="Trebuchet MS"/>
              </a:rPr>
              <a:t> </a:t>
            </a:r>
            <a:r>
              <a:rPr dirty="0" sz="1100" spc="-55" i="1">
                <a:solidFill>
                  <a:srgbClr val="2D2D2D"/>
                </a:solidFill>
                <a:latin typeface="Trebuchet MS"/>
                <a:cs typeface="Trebuchet MS"/>
              </a:rPr>
              <a:t>with</a:t>
            </a:r>
            <a:r>
              <a:rPr dirty="0" sz="1100" spc="-100" i="1">
                <a:solidFill>
                  <a:srgbClr val="2D2D2D"/>
                </a:solidFill>
                <a:latin typeface="Trebuchet MS"/>
                <a:cs typeface="Trebuchet MS"/>
              </a:rPr>
              <a:t> </a:t>
            </a:r>
            <a:r>
              <a:rPr dirty="0" sz="1100" spc="-55" i="1">
                <a:solidFill>
                  <a:srgbClr val="2D2D2D"/>
                </a:solidFill>
                <a:latin typeface="Trebuchet MS"/>
                <a:cs typeface="Trebuchet MS"/>
              </a:rPr>
              <a:t>varying</a:t>
            </a:r>
            <a:r>
              <a:rPr dirty="0" sz="1100" spc="-95" i="1">
                <a:solidFill>
                  <a:srgbClr val="2D2D2D"/>
                </a:solidFill>
                <a:latin typeface="Trebuchet MS"/>
                <a:cs typeface="Trebuchet MS"/>
              </a:rPr>
              <a:t> </a:t>
            </a:r>
            <a:r>
              <a:rPr dirty="0" sz="1100" spc="-20" i="1">
                <a:solidFill>
                  <a:srgbClr val="2D2D2D"/>
                </a:solidFill>
                <a:latin typeface="Trebuchet MS"/>
                <a:cs typeface="Trebuchet MS"/>
              </a:rPr>
              <a:t>levels</a:t>
            </a:r>
            <a:r>
              <a:rPr dirty="0" sz="1100" spc="-15" i="1">
                <a:solidFill>
                  <a:srgbClr val="2D2D2D"/>
                </a:solidFill>
                <a:latin typeface="Trebuchet MS"/>
                <a:cs typeface="Trebuchet MS"/>
              </a:rPr>
              <a:t> </a:t>
            </a:r>
            <a:r>
              <a:rPr dirty="0" sz="1100" spc="-60" i="1">
                <a:solidFill>
                  <a:srgbClr val="2D2D2D"/>
                </a:solidFill>
                <a:latin typeface="Trebuchet MS"/>
                <a:cs typeface="Trebuchet MS"/>
              </a:rPr>
              <a:t>of</a:t>
            </a:r>
            <a:r>
              <a:rPr dirty="0" sz="1100" spc="-105" i="1">
                <a:solidFill>
                  <a:srgbClr val="2D2D2D"/>
                </a:solidFill>
                <a:latin typeface="Trebuchet MS"/>
                <a:cs typeface="Trebuchet MS"/>
              </a:rPr>
              <a:t> </a:t>
            </a:r>
            <a:r>
              <a:rPr dirty="0" sz="1100" spc="-60" i="1">
                <a:solidFill>
                  <a:srgbClr val="2D2D2D"/>
                </a:solidFill>
                <a:latin typeface="Trebuchet MS"/>
                <a:cs typeface="Trebuchet MS"/>
              </a:rPr>
              <a:t>luxury</a:t>
            </a:r>
            <a:r>
              <a:rPr dirty="0" sz="1100" spc="-55" i="1">
                <a:solidFill>
                  <a:srgbClr val="2D2D2D"/>
                </a:solidFill>
                <a:latin typeface="Trebuchet MS"/>
                <a:cs typeface="Trebuchet MS"/>
              </a:rPr>
              <a:t> </a:t>
            </a:r>
            <a:r>
              <a:rPr dirty="0" sz="1100" spc="-10" i="1">
                <a:solidFill>
                  <a:srgbClr val="2D2D2D"/>
                </a:solidFill>
                <a:latin typeface="Trebuchet MS"/>
                <a:cs typeface="Trebuchet MS"/>
              </a:rPr>
              <a:t>market focus,</a:t>
            </a:r>
            <a:r>
              <a:rPr dirty="0" sz="1100" spc="-70" i="1">
                <a:solidFill>
                  <a:srgbClr val="2D2D2D"/>
                </a:solidFill>
                <a:latin typeface="Trebuchet MS"/>
                <a:cs typeface="Trebuchet MS"/>
              </a:rPr>
              <a:t> </a:t>
            </a:r>
            <a:r>
              <a:rPr dirty="0" sz="1100" i="1">
                <a:solidFill>
                  <a:srgbClr val="2D2D2D"/>
                </a:solidFill>
                <a:latin typeface="Trebuchet MS"/>
                <a:cs typeface="Trebuchet MS"/>
              </a:rPr>
              <a:t>and</a:t>
            </a:r>
            <a:r>
              <a:rPr dirty="0" sz="1100" spc="-95" i="1">
                <a:solidFill>
                  <a:srgbClr val="2D2D2D"/>
                </a:solidFill>
                <a:latin typeface="Trebuchet MS"/>
                <a:cs typeface="Trebuchet MS"/>
              </a:rPr>
              <a:t> </a:t>
            </a:r>
            <a:r>
              <a:rPr dirty="0" sz="1100" i="1">
                <a:solidFill>
                  <a:srgbClr val="2D2D2D"/>
                </a:solidFill>
                <a:latin typeface="Trebuchet MS"/>
                <a:cs typeface="Trebuchet MS"/>
              </a:rPr>
              <a:t>R&amp;D</a:t>
            </a:r>
            <a:r>
              <a:rPr dirty="0" sz="1100" spc="-85" i="1">
                <a:solidFill>
                  <a:srgbClr val="2D2D2D"/>
                </a:solidFill>
                <a:latin typeface="Trebuchet MS"/>
                <a:cs typeface="Trebuchet MS"/>
              </a:rPr>
              <a:t> </a:t>
            </a:r>
            <a:r>
              <a:rPr dirty="0" sz="1100" spc="-25" i="1">
                <a:solidFill>
                  <a:srgbClr val="2D2D2D"/>
                </a:solidFill>
                <a:latin typeface="Trebuchet MS"/>
                <a:cs typeface="Trebuchet MS"/>
              </a:rPr>
              <a:t>investments</a:t>
            </a:r>
            <a:r>
              <a:rPr dirty="0" sz="1100" spc="-80" i="1">
                <a:solidFill>
                  <a:srgbClr val="2D2D2D"/>
                </a:solidFill>
                <a:latin typeface="Trebuchet MS"/>
                <a:cs typeface="Trebuchet MS"/>
              </a:rPr>
              <a:t> </a:t>
            </a:r>
            <a:r>
              <a:rPr dirty="0" sz="1100" spc="-20" i="1">
                <a:solidFill>
                  <a:srgbClr val="2D2D2D"/>
                </a:solidFill>
                <a:latin typeface="Trebuchet MS"/>
                <a:cs typeface="Trebuchet MS"/>
              </a:rPr>
              <a:t>in</a:t>
            </a:r>
            <a:r>
              <a:rPr dirty="0" sz="1100" spc="-85" i="1">
                <a:solidFill>
                  <a:srgbClr val="2D2D2D"/>
                </a:solidFill>
                <a:latin typeface="Trebuchet MS"/>
                <a:cs typeface="Trebuchet MS"/>
              </a:rPr>
              <a:t> </a:t>
            </a:r>
            <a:r>
              <a:rPr dirty="0" sz="1100" spc="-10" i="1">
                <a:solidFill>
                  <a:srgbClr val="2D2D2D"/>
                </a:solidFill>
                <a:latin typeface="Trebuchet MS"/>
                <a:cs typeface="Trebuchet MS"/>
              </a:rPr>
              <a:t>innovation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5" name="object 105" descr=""/>
          <p:cNvSpPr txBox="1"/>
          <p:nvPr/>
        </p:nvSpPr>
        <p:spPr>
          <a:xfrm>
            <a:off x="9258300" y="5334000"/>
            <a:ext cx="2581275" cy="828675"/>
          </a:xfrm>
          <a:prstGeom prst="rect">
            <a:avLst/>
          </a:prstGeom>
          <a:solidFill>
            <a:srgbClr val="FDF112"/>
          </a:solidFill>
          <a:ln w="19050">
            <a:solidFill>
              <a:srgbClr val="000000"/>
            </a:solidFill>
          </a:ln>
        </p:spPr>
        <p:txBody>
          <a:bodyPr wrap="square" lIns="0" tIns="83820" rIns="0" bIns="0" rtlCol="0" vert="horz">
            <a:spAutoFit/>
          </a:bodyPr>
          <a:lstStyle/>
          <a:p>
            <a:pPr algn="ctr" marL="102235" marR="78740">
              <a:lnSpc>
                <a:spcPct val="98600"/>
              </a:lnSpc>
              <a:spcBef>
                <a:spcPts val="660"/>
              </a:spcBef>
            </a:pPr>
            <a:r>
              <a:rPr dirty="0" sz="1100" i="1">
                <a:solidFill>
                  <a:srgbClr val="2D2D2D"/>
                </a:solidFill>
                <a:latin typeface="Trebuchet MS"/>
                <a:cs typeface="Trebuchet MS"/>
              </a:rPr>
              <a:t>LIB</a:t>
            </a:r>
            <a:r>
              <a:rPr dirty="0" sz="1100" spc="-50" i="1">
                <a:solidFill>
                  <a:srgbClr val="2D2D2D"/>
                </a:solidFill>
                <a:latin typeface="Trebuchet MS"/>
                <a:cs typeface="Trebuchet MS"/>
              </a:rPr>
              <a:t> </a:t>
            </a:r>
            <a:r>
              <a:rPr dirty="0" sz="1100" spc="-35" i="1">
                <a:solidFill>
                  <a:srgbClr val="2D2D2D"/>
                </a:solidFill>
                <a:latin typeface="Trebuchet MS"/>
                <a:cs typeface="Trebuchet MS"/>
              </a:rPr>
              <a:t>manufacturing</a:t>
            </a:r>
            <a:r>
              <a:rPr dirty="0" sz="1100" spc="-55" i="1">
                <a:solidFill>
                  <a:srgbClr val="2D2D2D"/>
                </a:solidFill>
                <a:latin typeface="Trebuchet MS"/>
                <a:cs typeface="Trebuchet MS"/>
              </a:rPr>
              <a:t> </a:t>
            </a:r>
            <a:r>
              <a:rPr dirty="0" sz="1100" spc="-10" i="1">
                <a:solidFill>
                  <a:srgbClr val="2D2D2D"/>
                </a:solidFill>
                <a:latin typeface="Trebuchet MS"/>
                <a:cs typeface="Trebuchet MS"/>
              </a:rPr>
              <a:t>capacity</a:t>
            </a:r>
            <a:r>
              <a:rPr dirty="0" sz="1100" spc="-114" i="1">
                <a:solidFill>
                  <a:srgbClr val="2D2D2D"/>
                </a:solidFill>
                <a:latin typeface="Trebuchet MS"/>
                <a:cs typeface="Trebuchet MS"/>
              </a:rPr>
              <a:t> </a:t>
            </a:r>
            <a:r>
              <a:rPr dirty="0" sz="1100" spc="-20" i="1">
                <a:solidFill>
                  <a:srgbClr val="2D2D2D"/>
                </a:solidFill>
                <a:latin typeface="Trebuchet MS"/>
                <a:cs typeface="Trebuchet MS"/>
              </a:rPr>
              <a:t>expected</a:t>
            </a:r>
            <a:r>
              <a:rPr dirty="0" sz="1100" spc="-70" i="1">
                <a:solidFill>
                  <a:srgbClr val="2D2D2D"/>
                </a:solidFill>
                <a:latin typeface="Trebuchet MS"/>
                <a:cs typeface="Trebuchet MS"/>
              </a:rPr>
              <a:t> </a:t>
            </a:r>
            <a:r>
              <a:rPr dirty="0" sz="1100" spc="-25" i="1">
                <a:solidFill>
                  <a:srgbClr val="2D2D2D"/>
                </a:solidFill>
                <a:latin typeface="Trebuchet MS"/>
                <a:cs typeface="Trebuchet MS"/>
              </a:rPr>
              <a:t>to </a:t>
            </a:r>
            <a:r>
              <a:rPr dirty="0" sz="1100" spc="-50" i="1">
                <a:solidFill>
                  <a:srgbClr val="2D2D2D"/>
                </a:solidFill>
                <a:latin typeface="Trebuchet MS"/>
                <a:cs typeface="Trebuchet MS"/>
              </a:rPr>
              <a:t>grow,</a:t>
            </a:r>
            <a:r>
              <a:rPr dirty="0" sz="1100" spc="-70" i="1">
                <a:solidFill>
                  <a:srgbClr val="2D2D2D"/>
                </a:solidFill>
                <a:latin typeface="Trebuchet MS"/>
                <a:cs typeface="Trebuchet MS"/>
              </a:rPr>
              <a:t> </a:t>
            </a:r>
            <a:r>
              <a:rPr dirty="0" sz="1100" spc="-25" i="1">
                <a:solidFill>
                  <a:srgbClr val="2D2D2D"/>
                </a:solidFill>
                <a:latin typeface="Trebuchet MS"/>
                <a:cs typeface="Trebuchet MS"/>
              </a:rPr>
              <a:t>matching</a:t>
            </a:r>
            <a:r>
              <a:rPr dirty="0" sz="1100" spc="-85" i="1">
                <a:solidFill>
                  <a:srgbClr val="2D2D2D"/>
                </a:solidFill>
                <a:latin typeface="Trebuchet MS"/>
                <a:cs typeface="Trebuchet MS"/>
              </a:rPr>
              <a:t> </a:t>
            </a:r>
            <a:r>
              <a:rPr dirty="0" sz="1100" spc="-40" i="1">
                <a:solidFill>
                  <a:srgbClr val="2D2D2D"/>
                </a:solidFill>
                <a:latin typeface="Trebuchet MS"/>
                <a:cs typeface="Trebuchet MS"/>
              </a:rPr>
              <a:t>the</a:t>
            </a:r>
            <a:r>
              <a:rPr dirty="0" sz="1100" spc="-65" i="1">
                <a:solidFill>
                  <a:srgbClr val="2D2D2D"/>
                </a:solidFill>
                <a:latin typeface="Trebuchet MS"/>
                <a:cs typeface="Trebuchet MS"/>
              </a:rPr>
              <a:t> </a:t>
            </a:r>
            <a:r>
              <a:rPr dirty="0" sz="1100" spc="-45" i="1">
                <a:solidFill>
                  <a:srgbClr val="2D2D2D"/>
                </a:solidFill>
                <a:latin typeface="Trebuchet MS"/>
                <a:cs typeface="Trebuchet MS"/>
              </a:rPr>
              <a:t>high</a:t>
            </a:r>
            <a:r>
              <a:rPr dirty="0" sz="1100" spc="-85" i="1">
                <a:solidFill>
                  <a:srgbClr val="2D2D2D"/>
                </a:solidFill>
                <a:latin typeface="Trebuchet MS"/>
                <a:cs typeface="Trebuchet MS"/>
              </a:rPr>
              <a:t> </a:t>
            </a:r>
            <a:r>
              <a:rPr dirty="0" sz="1100" i="1">
                <a:solidFill>
                  <a:srgbClr val="2D2D2D"/>
                </a:solidFill>
                <a:latin typeface="Trebuchet MS"/>
                <a:cs typeface="Trebuchet MS"/>
              </a:rPr>
              <a:t>demand</a:t>
            </a:r>
            <a:r>
              <a:rPr dirty="0" sz="1100" spc="-100" i="1">
                <a:solidFill>
                  <a:srgbClr val="2D2D2D"/>
                </a:solidFill>
                <a:latin typeface="Trebuchet MS"/>
                <a:cs typeface="Trebuchet MS"/>
              </a:rPr>
              <a:t> </a:t>
            </a:r>
            <a:r>
              <a:rPr dirty="0" sz="1100" spc="-25" i="1">
                <a:solidFill>
                  <a:srgbClr val="2D2D2D"/>
                </a:solidFill>
                <a:latin typeface="Trebuchet MS"/>
                <a:cs typeface="Trebuchet MS"/>
              </a:rPr>
              <a:t>for </a:t>
            </a:r>
            <a:r>
              <a:rPr dirty="0" sz="1100" i="1">
                <a:solidFill>
                  <a:srgbClr val="2D2D2D"/>
                </a:solidFill>
                <a:latin typeface="Trebuchet MS"/>
                <a:cs typeface="Trebuchet MS"/>
              </a:rPr>
              <a:t>EVs.</a:t>
            </a:r>
            <a:r>
              <a:rPr dirty="0" sz="1100" spc="-105" i="1">
                <a:solidFill>
                  <a:srgbClr val="2D2D2D"/>
                </a:solidFill>
                <a:latin typeface="Trebuchet MS"/>
                <a:cs typeface="Trebuchet MS"/>
              </a:rPr>
              <a:t> </a:t>
            </a:r>
            <a:r>
              <a:rPr dirty="0" sz="1100" spc="-10" i="1">
                <a:solidFill>
                  <a:srgbClr val="2D2D2D"/>
                </a:solidFill>
                <a:latin typeface="Trebuchet MS"/>
                <a:cs typeface="Trebuchet MS"/>
              </a:rPr>
              <a:t>Asia</a:t>
            </a:r>
            <a:r>
              <a:rPr dirty="0" sz="1100" spc="-70" i="1">
                <a:solidFill>
                  <a:srgbClr val="2D2D2D"/>
                </a:solidFill>
                <a:latin typeface="Trebuchet MS"/>
                <a:cs typeface="Trebuchet MS"/>
              </a:rPr>
              <a:t> </a:t>
            </a:r>
            <a:r>
              <a:rPr dirty="0" sz="1100" spc="-20" i="1">
                <a:solidFill>
                  <a:srgbClr val="2D2D2D"/>
                </a:solidFill>
                <a:latin typeface="Trebuchet MS"/>
                <a:cs typeface="Trebuchet MS"/>
              </a:rPr>
              <a:t>Pacific</a:t>
            </a:r>
            <a:r>
              <a:rPr dirty="0" sz="1100" spc="-70" i="1">
                <a:solidFill>
                  <a:srgbClr val="2D2D2D"/>
                </a:solidFill>
                <a:latin typeface="Trebuchet MS"/>
                <a:cs typeface="Trebuchet MS"/>
              </a:rPr>
              <a:t> </a:t>
            </a:r>
            <a:r>
              <a:rPr dirty="0" sz="1100" spc="-20" i="1">
                <a:solidFill>
                  <a:srgbClr val="2D2D2D"/>
                </a:solidFill>
                <a:latin typeface="Trebuchet MS"/>
                <a:cs typeface="Trebuchet MS"/>
              </a:rPr>
              <a:t>expected</a:t>
            </a:r>
            <a:r>
              <a:rPr dirty="0" sz="1100" spc="-105" i="1">
                <a:solidFill>
                  <a:srgbClr val="2D2D2D"/>
                </a:solidFill>
                <a:latin typeface="Trebuchet MS"/>
                <a:cs typeface="Trebuchet MS"/>
              </a:rPr>
              <a:t> </a:t>
            </a:r>
            <a:r>
              <a:rPr dirty="0" sz="1100" spc="-40" i="1">
                <a:solidFill>
                  <a:srgbClr val="2D2D2D"/>
                </a:solidFill>
                <a:latin typeface="Trebuchet MS"/>
                <a:cs typeface="Trebuchet MS"/>
              </a:rPr>
              <a:t>to</a:t>
            </a:r>
            <a:r>
              <a:rPr dirty="0" sz="1100" spc="-95" i="1">
                <a:solidFill>
                  <a:srgbClr val="2D2D2D"/>
                </a:solidFill>
                <a:latin typeface="Trebuchet MS"/>
                <a:cs typeface="Trebuchet MS"/>
              </a:rPr>
              <a:t> </a:t>
            </a:r>
            <a:r>
              <a:rPr dirty="0" sz="1100" spc="-20" i="1">
                <a:solidFill>
                  <a:srgbClr val="2D2D2D"/>
                </a:solidFill>
                <a:latin typeface="Trebuchet MS"/>
                <a:cs typeface="Trebuchet MS"/>
              </a:rPr>
              <a:t>lead, </a:t>
            </a:r>
            <a:r>
              <a:rPr dirty="0" sz="1100" spc="-10" i="1">
                <a:solidFill>
                  <a:srgbClr val="2D2D2D"/>
                </a:solidFill>
                <a:latin typeface="Trebuchet MS"/>
                <a:cs typeface="Trebuchet MS"/>
              </a:rPr>
              <a:t>Europe</a:t>
            </a:r>
            <a:r>
              <a:rPr dirty="0" sz="1100" spc="-150" i="1">
                <a:solidFill>
                  <a:srgbClr val="2D2D2D"/>
                </a:solidFill>
                <a:latin typeface="Trebuchet MS"/>
                <a:cs typeface="Trebuchet MS"/>
              </a:rPr>
              <a:t> </a:t>
            </a:r>
            <a:r>
              <a:rPr dirty="0" sz="1100" spc="-20" i="1">
                <a:solidFill>
                  <a:srgbClr val="2D2D2D"/>
                </a:solidFill>
                <a:latin typeface="Trebuchet MS"/>
                <a:cs typeface="Trebuchet MS"/>
              </a:rPr>
              <a:t>expected</a:t>
            </a:r>
            <a:r>
              <a:rPr dirty="0" sz="1100" spc="-105" i="1">
                <a:solidFill>
                  <a:srgbClr val="2D2D2D"/>
                </a:solidFill>
                <a:latin typeface="Trebuchet MS"/>
                <a:cs typeface="Trebuchet MS"/>
              </a:rPr>
              <a:t> </a:t>
            </a:r>
            <a:r>
              <a:rPr dirty="0" sz="1100" spc="-40" i="1">
                <a:solidFill>
                  <a:srgbClr val="2D2D2D"/>
                </a:solidFill>
                <a:latin typeface="Trebuchet MS"/>
                <a:cs typeface="Trebuchet MS"/>
              </a:rPr>
              <a:t>to</a:t>
            </a:r>
            <a:r>
              <a:rPr dirty="0" sz="1100" spc="-90" i="1">
                <a:solidFill>
                  <a:srgbClr val="2D2D2D"/>
                </a:solidFill>
                <a:latin typeface="Trebuchet MS"/>
                <a:cs typeface="Trebuchet MS"/>
              </a:rPr>
              <a:t> </a:t>
            </a:r>
            <a:r>
              <a:rPr dirty="0" sz="1100" spc="-35" i="1">
                <a:solidFill>
                  <a:srgbClr val="2D2D2D"/>
                </a:solidFill>
                <a:latin typeface="Trebuchet MS"/>
                <a:cs typeface="Trebuchet MS"/>
              </a:rPr>
              <a:t>grow</a:t>
            </a:r>
            <a:r>
              <a:rPr dirty="0" sz="1100" spc="-45" i="1">
                <a:solidFill>
                  <a:srgbClr val="2D2D2D"/>
                </a:solidFill>
                <a:latin typeface="Trebuchet MS"/>
                <a:cs typeface="Trebuchet MS"/>
              </a:rPr>
              <a:t> </a:t>
            </a:r>
            <a:r>
              <a:rPr dirty="0" sz="1100" spc="-10" i="1">
                <a:solidFill>
                  <a:srgbClr val="2D2D2D"/>
                </a:solidFill>
                <a:latin typeface="Trebuchet MS"/>
                <a:cs typeface="Trebuchet MS"/>
              </a:rPr>
              <a:t>modestly.</a:t>
            </a:r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 descr=""/>
          <p:cNvGraphicFramePr>
            <a:graphicFrameLocks noGrp="1"/>
          </p:cNvGraphicFramePr>
          <p:nvPr/>
        </p:nvGraphicFramePr>
        <p:xfrm>
          <a:off x="326707" y="6206818"/>
          <a:ext cx="11621135" cy="6235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64005"/>
                <a:gridCol w="1675764"/>
                <a:gridCol w="1702434"/>
                <a:gridCol w="1669414"/>
                <a:gridCol w="1696084"/>
                <a:gridCol w="1685925"/>
                <a:gridCol w="1551304"/>
              </a:tblGrid>
              <a:tr h="139700">
                <a:tc gridSpan="4">
                  <a:txBody>
                    <a:bodyPr/>
                    <a:lstStyle/>
                    <a:p>
                      <a:pPr marL="31750">
                        <a:lnSpc>
                          <a:spcPts val="1000"/>
                        </a:lnSpc>
                        <a:tabLst>
                          <a:tab pos="6434455" algn="l"/>
                        </a:tabLst>
                      </a:pPr>
                      <a:r>
                        <a:rPr dirty="0" u="heavy" sz="900" spc="-10">
                          <a:uFill>
                            <a:solidFill>
                              <a:srgbClr val="A6A6A6"/>
                            </a:solidFill>
                          </a:uFill>
                          <a:latin typeface="Segoe UI Emoji"/>
                          <a:cs typeface="Segoe UI Emoji"/>
                        </a:rPr>
                        <a:t>(Fortune</a:t>
                      </a:r>
                      <a:r>
                        <a:rPr dirty="0" u="heavy" sz="900" spc="-5">
                          <a:uFill>
                            <a:solidFill>
                              <a:srgbClr val="A6A6A6"/>
                            </a:solidFill>
                          </a:uFill>
                          <a:latin typeface="Segoe UI Emoji"/>
                          <a:cs typeface="Segoe UI Emoji"/>
                        </a:rPr>
                        <a:t> </a:t>
                      </a:r>
                      <a:r>
                        <a:rPr dirty="0" u="heavy" sz="900">
                          <a:uFill>
                            <a:solidFill>
                              <a:srgbClr val="A6A6A6"/>
                            </a:solidFill>
                          </a:uFill>
                          <a:latin typeface="Segoe UI Emoji"/>
                          <a:cs typeface="Segoe UI Emoji"/>
                        </a:rPr>
                        <a:t>Business</a:t>
                      </a:r>
                      <a:r>
                        <a:rPr dirty="0" u="heavy" sz="900" spc="-50">
                          <a:uFill>
                            <a:solidFill>
                              <a:srgbClr val="A6A6A6"/>
                            </a:solidFill>
                          </a:uFill>
                          <a:latin typeface="Segoe UI Emoji"/>
                          <a:cs typeface="Segoe UI Emoji"/>
                        </a:rPr>
                        <a:t> </a:t>
                      </a:r>
                      <a:r>
                        <a:rPr dirty="0" u="heavy" sz="900">
                          <a:uFill>
                            <a:solidFill>
                              <a:srgbClr val="A6A6A6"/>
                            </a:solidFill>
                          </a:uFill>
                          <a:latin typeface="Segoe UI Emoji"/>
                          <a:cs typeface="Segoe UI Emoji"/>
                        </a:rPr>
                        <a:t>Insights,</a:t>
                      </a:r>
                      <a:r>
                        <a:rPr dirty="0" sz="900" spc="-10">
                          <a:latin typeface="Segoe UI Emoji"/>
                          <a:cs typeface="Segoe UI Emoji"/>
                        </a:rPr>
                        <a:t> 2024),</a:t>
                      </a:r>
                      <a:r>
                        <a:rPr dirty="0" sz="900" spc="-15">
                          <a:latin typeface="Segoe UI Emoji"/>
                          <a:cs typeface="Segoe UI Emoji"/>
                        </a:rPr>
                        <a:t> </a:t>
                      </a:r>
                      <a:r>
                        <a:rPr dirty="0" u="heavy" sz="900">
                          <a:uFill>
                            <a:solidFill>
                              <a:srgbClr val="000000"/>
                            </a:solidFill>
                          </a:uFill>
                          <a:latin typeface="Segoe UI Emoji"/>
                          <a:cs typeface="Segoe UI Emoji"/>
                        </a:rPr>
                        <a:t>(Accenture,</a:t>
                      </a:r>
                      <a:r>
                        <a:rPr dirty="0" u="heavy" sz="900" spc="-10">
                          <a:uFill>
                            <a:solidFill>
                              <a:srgbClr val="000000"/>
                            </a:solidFill>
                          </a:uFill>
                          <a:latin typeface="Segoe UI Emoji"/>
                          <a:cs typeface="Segoe UI Emoji"/>
                        </a:rPr>
                        <a:t> 2022),</a:t>
                      </a:r>
                      <a:r>
                        <a:rPr dirty="0" u="heavy" sz="900" spc="-15">
                          <a:uFill>
                            <a:solidFill>
                              <a:srgbClr val="000000"/>
                            </a:solidFill>
                          </a:uFill>
                          <a:latin typeface="Segoe UI Emoji"/>
                          <a:cs typeface="Segoe UI Emoji"/>
                        </a:rPr>
                        <a:t> </a:t>
                      </a:r>
                      <a:r>
                        <a:rPr dirty="0" u="heavy" sz="900" spc="-10">
                          <a:uFill>
                            <a:solidFill>
                              <a:srgbClr val="000000"/>
                            </a:solidFill>
                          </a:uFill>
                          <a:latin typeface="Segoe UI Emoji"/>
                          <a:cs typeface="Segoe UI Emoji"/>
                        </a:rPr>
                        <a:t>(Global</a:t>
                      </a:r>
                      <a:r>
                        <a:rPr dirty="0" u="heavy" sz="900" spc="20">
                          <a:uFill>
                            <a:solidFill>
                              <a:srgbClr val="000000"/>
                            </a:solidFill>
                          </a:uFill>
                          <a:latin typeface="Segoe UI Emoji"/>
                          <a:cs typeface="Segoe UI Emoji"/>
                        </a:rPr>
                        <a:t> </a:t>
                      </a:r>
                      <a:r>
                        <a:rPr dirty="0" sz="900" spc="-30">
                          <a:latin typeface="Segoe UI Emoji"/>
                          <a:cs typeface="Segoe UI Emoji"/>
                        </a:rPr>
                        <a:t>Market</a:t>
                      </a:r>
                      <a:r>
                        <a:rPr dirty="0" sz="900" spc="-50">
                          <a:latin typeface="Segoe UI Emoji"/>
                          <a:cs typeface="Segoe UI Emoji"/>
                        </a:rPr>
                        <a:t> </a:t>
                      </a:r>
                      <a:r>
                        <a:rPr dirty="0" sz="900" spc="-120">
                          <a:latin typeface="Segoe UI Emoji"/>
                          <a:cs typeface="Segoe UI Emoji"/>
                        </a:rPr>
                        <a:t>I</a:t>
                      </a:r>
                      <a:r>
                        <a:rPr dirty="0" u="heavy" sz="900" spc="-45">
                          <a:uFill>
                            <a:solidFill>
                              <a:srgbClr val="A6A6A6"/>
                            </a:solidFill>
                          </a:uFill>
                          <a:latin typeface="Segoe UI Emoji"/>
                          <a:cs typeface="Segoe UI Emoji"/>
                        </a:rPr>
                        <a:t> </a:t>
                      </a:r>
                      <a:r>
                        <a:rPr dirty="0" u="heavy" sz="900" spc="-10">
                          <a:uFill>
                            <a:solidFill>
                              <a:srgbClr val="A6A6A6"/>
                            </a:solidFill>
                          </a:uFill>
                          <a:latin typeface="Segoe UI Emoji"/>
                          <a:cs typeface="Segoe UI Emoji"/>
                        </a:rPr>
                        <a:t>nsights,</a:t>
                      </a:r>
                      <a:r>
                        <a:rPr dirty="0" u="heavy" sz="900" spc="-15">
                          <a:uFill>
                            <a:solidFill>
                              <a:srgbClr val="A6A6A6"/>
                            </a:solidFill>
                          </a:uFill>
                          <a:latin typeface="Segoe UI Emoji"/>
                          <a:cs typeface="Segoe UI Emoji"/>
                        </a:rPr>
                        <a:t> </a:t>
                      </a:r>
                      <a:r>
                        <a:rPr dirty="0" u="heavy" sz="900" spc="-10">
                          <a:uFill>
                            <a:solidFill>
                              <a:srgbClr val="A6A6A6"/>
                            </a:solidFill>
                          </a:uFill>
                          <a:latin typeface="Segoe UI Emoji"/>
                          <a:cs typeface="Segoe UI Emoji"/>
                        </a:rPr>
                        <a:t>2024), </a:t>
                      </a:r>
                      <a:r>
                        <a:rPr dirty="0" u="heavy" sz="900">
                          <a:uFill>
                            <a:solidFill>
                              <a:srgbClr val="A6A6A6"/>
                            </a:solidFill>
                          </a:uFill>
                          <a:latin typeface="Segoe UI Emoji"/>
                          <a:cs typeface="Segoe UI Emoji"/>
                        </a:rPr>
                        <a:t>(Straits</a:t>
                      </a:r>
                      <a:r>
                        <a:rPr dirty="0" u="heavy" sz="900" spc="-50">
                          <a:uFill>
                            <a:solidFill>
                              <a:srgbClr val="A6A6A6"/>
                            </a:solidFill>
                          </a:uFill>
                          <a:latin typeface="Segoe UI Emoji"/>
                          <a:cs typeface="Segoe UI Emoji"/>
                        </a:rPr>
                        <a:t> </a:t>
                      </a:r>
                      <a:r>
                        <a:rPr dirty="0" u="heavy" sz="900">
                          <a:uFill>
                            <a:solidFill>
                              <a:srgbClr val="A6A6A6"/>
                            </a:solidFill>
                          </a:uFill>
                          <a:latin typeface="Segoe UI Emoji"/>
                          <a:cs typeface="Segoe UI Emoji"/>
                        </a:rPr>
                        <a:t>Res</a:t>
                      </a:r>
                      <a:r>
                        <a:rPr dirty="0" sz="900">
                          <a:latin typeface="Segoe UI Emoji"/>
                          <a:cs typeface="Segoe UI Emoji"/>
                        </a:rPr>
                        <a:t>earch,</a:t>
                      </a:r>
                      <a:r>
                        <a:rPr dirty="0" sz="900" spc="-15">
                          <a:latin typeface="Segoe UI Emoji"/>
                          <a:cs typeface="Segoe UI Emoji"/>
                        </a:rPr>
                        <a:t> </a:t>
                      </a:r>
                      <a:r>
                        <a:rPr dirty="0" u="heavy" sz="900" spc="-25">
                          <a:uFill>
                            <a:solidFill>
                              <a:srgbClr val="A6A6A6"/>
                            </a:solidFill>
                          </a:uFill>
                          <a:latin typeface="Segoe UI Emoji"/>
                          <a:cs typeface="Segoe UI Emoji"/>
                        </a:rPr>
                        <a:t>2024),</a:t>
                      </a:r>
                      <a:r>
                        <a:rPr dirty="0" u="heavy" sz="900" spc="-10">
                          <a:uFill>
                            <a:solidFill>
                              <a:srgbClr val="A6A6A6"/>
                            </a:solidFill>
                          </a:uFill>
                          <a:latin typeface="Segoe UI Emoji"/>
                          <a:cs typeface="Segoe UI Emoji"/>
                        </a:rPr>
                        <a:t> (Kearney,</a:t>
                      </a:r>
                      <a:r>
                        <a:rPr dirty="0" u="heavy" sz="900" spc="-15">
                          <a:uFill>
                            <a:solidFill>
                              <a:srgbClr val="A6A6A6"/>
                            </a:solidFill>
                          </a:uFill>
                          <a:latin typeface="Segoe UI Emoji"/>
                          <a:cs typeface="Segoe UI Emoji"/>
                        </a:rPr>
                        <a:t> </a:t>
                      </a:r>
                      <a:r>
                        <a:rPr dirty="0" u="heavy" sz="900" spc="-10">
                          <a:uFill>
                            <a:solidFill>
                              <a:srgbClr val="A6A6A6"/>
                            </a:solidFill>
                          </a:uFill>
                          <a:latin typeface="Segoe UI Emoji"/>
                          <a:cs typeface="Segoe UI Emoji"/>
                        </a:rPr>
                        <a:t>2021)</a:t>
                      </a:r>
                      <a:r>
                        <a:rPr dirty="0" u="heavy" sz="900">
                          <a:uFill>
                            <a:solidFill>
                              <a:srgbClr val="A6A6A6"/>
                            </a:solidFill>
                          </a:uFill>
                          <a:latin typeface="Segoe UI Emoji"/>
                          <a:cs typeface="Segoe UI Emoji"/>
                        </a:rPr>
                        <a:t>	</a:t>
                      </a:r>
                      <a:endParaRPr sz="900">
                        <a:latin typeface="Segoe UI Emoji"/>
                        <a:cs typeface="Segoe UI Emoji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10160">
                        <a:lnSpc>
                          <a:spcPts val="1000"/>
                        </a:lnSpc>
                        <a:tabLst>
                          <a:tab pos="1362710" algn="l"/>
                        </a:tabLst>
                      </a:pPr>
                      <a:r>
                        <a:rPr dirty="0" u="heavy" sz="900">
                          <a:uFill>
                            <a:solidFill>
                              <a:srgbClr val="A6A6A6"/>
                            </a:solidFill>
                          </a:uFill>
                          <a:latin typeface="Segoe UI Emoji"/>
                          <a:cs typeface="Segoe UI Emoji"/>
                        </a:rPr>
                        <a:t>	</a:t>
                      </a:r>
                      <a:endParaRPr sz="900">
                        <a:latin typeface="Segoe UI Emoji"/>
                        <a:cs typeface="Segoe UI Emoj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0"/>
                        </a:lnSpc>
                        <a:tabLst>
                          <a:tab pos="1352550" algn="l"/>
                        </a:tabLst>
                      </a:pPr>
                      <a:r>
                        <a:rPr dirty="0" u="heavy" sz="900">
                          <a:uFill>
                            <a:solidFill>
                              <a:srgbClr val="A6A6A6"/>
                            </a:solidFill>
                          </a:uFill>
                          <a:latin typeface="Segoe UI Emoji"/>
                          <a:cs typeface="Segoe UI Emoji"/>
                        </a:rPr>
                        <a:t>	</a:t>
                      </a:r>
                      <a:endParaRPr sz="900">
                        <a:latin typeface="Segoe UI Emoji"/>
                        <a:cs typeface="Segoe UI Emoj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134620">
                        <a:lnSpc>
                          <a:spcPts val="1000"/>
                        </a:lnSpc>
                        <a:tabLst>
                          <a:tab pos="1487170" algn="l"/>
                        </a:tabLst>
                      </a:pPr>
                      <a:r>
                        <a:rPr dirty="0" u="heavy" sz="900">
                          <a:uFill>
                            <a:solidFill>
                              <a:srgbClr val="A6A6A6"/>
                            </a:solidFill>
                          </a:uFill>
                          <a:latin typeface="Segoe UI Emoji"/>
                          <a:cs typeface="Segoe UI Emoji"/>
                        </a:rPr>
                        <a:t>	</a:t>
                      </a:r>
                      <a:endParaRPr sz="900">
                        <a:latin typeface="Segoe UI Emoji"/>
                        <a:cs typeface="Segoe UI Emoji"/>
                      </a:endParaRPr>
                    </a:p>
                  </a:txBody>
                  <a:tcPr marL="0" marR="0" marB="0" marT="0"/>
                </a:tc>
              </a:tr>
              <a:tr h="263525">
                <a:tc>
                  <a:txBody>
                    <a:bodyPr/>
                    <a:lstStyle/>
                    <a:p>
                      <a:pPr marL="34290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1400" spc="-10" b="1">
                          <a:solidFill>
                            <a:srgbClr val="A6A6A6"/>
                          </a:solidFill>
                          <a:latin typeface="Trebuchet MS"/>
                          <a:cs typeface="Trebuchet MS"/>
                        </a:rPr>
                        <a:t>Executive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3556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1400" spc="-10" b="1">
                          <a:latin typeface="Trebuchet MS"/>
                          <a:cs typeface="Trebuchet MS"/>
                        </a:rPr>
                        <a:t>Industry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3556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1400" spc="-10" b="1">
                          <a:solidFill>
                            <a:srgbClr val="A6A6A6"/>
                          </a:solidFill>
                          <a:latin typeface="Trebuchet MS"/>
                          <a:cs typeface="Trebuchet MS"/>
                        </a:rPr>
                        <a:t>Company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35560"/>
                </a:tc>
                <a:tc>
                  <a:txBody>
                    <a:bodyPr/>
                    <a:lstStyle/>
                    <a:p>
                      <a:pPr marL="48704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1400" spc="-10" b="1">
                          <a:solidFill>
                            <a:srgbClr val="A6A6A6"/>
                          </a:solidFill>
                          <a:latin typeface="Trebuchet MS"/>
                          <a:cs typeface="Trebuchet MS"/>
                        </a:rPr>
                        <a:t>Financial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35560"/>
                </a:tc>
                <a:tc>
                  <a:txBody>
                    <a:bodyPr/>
                    <a:lstStyle/>
                    <a:p>
                      <a:pPr algn="ctr" marL="825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1400" spc="-10" b="1">
                          <a:solidFill>
                            <a:srgbClr val="A6A6A6"/>
                          </a:solidFill>
                          <a:latin typeface="Trebuchet MS"/>
                          <a:cs typeface="Trebuchet MS"/>
                        </a:rPr>
                        <a:t>Acquisition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3556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1400" spc="-10" b="1">
                          <a:solidFill>
                            <a:srgbClr val="A6A6A6"/>
                          </a:solidFill>
                          <a:latin typeface="Trebuchet MS"/>
                          <a:cs typeface="Trebuchet MS"/>
                        </a:rPr>
                        <a:t>Alternative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35560"/>
                </a:tc>
                <a:tc>
                  <a:txBody>
                    <a:bodyPr/>
                    <a:lstStyle/>
                    <a:p>
                      <a:pPr algn="ctr" marL="13779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1400" spc="-10" b="1">
                          <a:solidFill>
                            <a:srgbClr val="A6A6A6"/>
                          </a:solidFill>
                          <a:latin typeface="Trebuchet MS"/>
                          <a:cs typeface="Trebuchet MS"/>
                        </a:rPr>
                        <a:t>Conclusion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35560"/>
                </a:tc>
              </a:tr>
              <a:tr h="220345">
                <a:tc>
                  <a:txBody>
                    <a:bodyPr/>
                    <a:lstStyle/>
                    <a:p>
                      <a:pPr marL="344805">
                        <a:lnSpc>
                          <a:spcPts val="1614"/>
                        </a:lnSpc>
                      </a:pPr>
                      <a:r>
                        <a:rPr dirty="0" sz="1400" spc="-10" b="1">
                          <a:solidFill>
                            <a:srgbClr val="A6A6A6"/>
                          </a:solidFill>
                          <a:latin typeface="Trebuchet MS"/>
                          <a:cs typeface="Trebuchet MS"/>
                        </a:rPr>
                        <a:t>Summary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14"/>
                        </a:lnSpc>
                      </a:pPr>
                      <a:r>
                        <a:rPr dirty="0" sz="1400" spc="-10" b="1">
                          <a:latin typeface="Trebuchet MS"/>
                          <a:cs typeface="Trebuchet MS"/>
                        </a:rPr>
                        <a:t>Overview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R="1270">
                        <a:lnSpc>
                          <a:spcPts val="1614"/>
                        </a:lnSpc>
                      </a:pPr>
                      <a:r>
                        <a:rPr dirty="0" sz="1400" spc="-10" b="1">
                          <a:solidFill>
                            <a:srgbClr val="A6A6A6"/>
                          </a:solidFill>
                          <a:latin typeface="Trebuchet MS"/>
                          <a:cs typeface="Trebuchet MS"/>
                        </a:rPr>
                        <a:t>Analysis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11175">
                        <a:lnSpc>
                          <a:spcPts val="1614"/>
                        </a:lnSpc>
                      </a:pPr>
                      <a:r>
                        <a:rPr dirty="0" sz="1400" spc="-10" b="1">
                          <a:solidFill>
                            <a:srgbClr val="A6A6A6"/>
                          </a:solidFill>
                          <a:latin typeface="Trebuchet MS"/>
                          <a:cs typeface="Trebuchet MS"/>
                        </a:rPr>
                        <a:t>Analysis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9525">
                        <a:lnSpc>
                          <a:spcPts val="1614"/>
                        </a:lnSpc>
                      </a:pPr>
                      <a:r>
                        <a:rPr dirty="0" sz="1400" spc="-10" b="1">
                          <a:solidFill>
                            <a:srgbClr val="A6A6A6"/>
                          </a:solidFill>
                          <a:latin typeface="Trebuchet MS"/>
                          <a:cs typeface="Trebuchet MS"/>
                        </a:rPr>
                        <a:t>Feasibility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14"/>
                        </a:lnSpc>
                      </a:pPr>
                      <a:r>
                        <a:rPr dirty="0" sz="1400" spc="-10" b="1">
                          <a:solidFill>
                            <a:srgbClr val="A6A6A6"/>
                          </a:solidFill>
                          <a:latin typeface="Trebuchet MS"/>
                          <a:cs typeface="Trebuchet MS"/>
                        </a:rPr>
                        <a:t>Solution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3" name="object 3" descr=""/>
          <p:cNvSpPr txBox="1"/>
          <p:nvPr/>
        </p:nvSpPr>
        <p:spPr>
          <a:xfrm>
            <a:off x="361950" y="4467225"/>
            <a:ext cx="1314450" cy="476250"/>
          </a:xfrm>
          <a:prstGeom prst="rect">
            <a:avLst/>
          </a:prstGeom>
          <a:solidFill>
            <a:srgbClr val="BEBEBE"/>
          </a:solidFill>
          <a:ln w="19050">
            <a:solidFill>
              <a:srgbClr val="000000"/>
            </a:solidFill>
          </a:ln>
        </p:spPr>
        <p:txBody>
          <a:bodyPr wrap="square" lIns="0" tIns="144145" rIns="0" bIns="0" rtlCol="0" vert="horz">
            <a:spAutoFit/>
          </a:bodyPr>
          <a:lstStyle/>
          <a:p>
            <a:pPr marL="394970">
              <a:lnSpc>
                <a:spcPct val="100000"/>
              </a:lnSpc>
              <a:spcBef>
                <a:spcPts val="1135"/>
              </a:spcBef>
            </a:pPr>
            <a:r>
              <a:rPr dirty="0" sz="1100" spc="-10" b="1">
                <a:latin typeface="Tahoma"/>
                <a:cs typeface="Tahoma"/>
              </a:rPr>
              <a:t>EUROPE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361950" y="5000625"/>
            <a:ext cx="1323975" cy="523875"/>
          </a:xfrm>
          <a:custGeom>
            <a:avLst/>
            <a:gdLst/>
            <a:ahLst/>
            <a:cxnLst/>
            <a:rect l="l" t="t" r="r" b="b"/>
            <a:pathLst>
              <a:path w="1323975" h="523875">
                <a:moveTo>
                  <a:pt x="0" y="523875"/>
                </a:moveTo>
                <a:lnTo>
                  <a:pt x="1323975" y="523875"/>
                </a:lnTo>
                <a:lnTo>
                  <a:pt x="1323975" y="0"/>
                </a:lnTo>
                <a:lnTo>
                  <a:pt x="0" y="0"/>
                </a:lnTo>
                <a:lnTo>
                  <a:pt x="0" y="523875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/>
          <p:nvPr/>
        </p:nvSpPr>
        <p:spPr>
          <a:xfrm>
            <a:off x="361950" y="5000625"/>
            <a:ext cx="1323975" cy="523875"/>
          </a:xfrm>
          <a:prstGeom prst="rect">
            <a:avLst/>
          </a:prstGeom>
          <a:solidFill>
            <a:srgbClr val="D9D9D9"/>
          </a:solidFill>
        </p:spPr>
        <p:txBody>
          <a:bodyPr wrap="square" lIns="0" tIns="698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55"/>
              </a:spcBef>
            </a:pPr>
            <a:endParaRPr sz="1100">
              <a:latin typeface="Times New Roman"/>
              <a:cs typeface="Times New Roman"/>
            </a:endParaRPr>
          </a:p>
          <a:p>
            <a:pPr marL="320675">
              <a:lnSpc>
                <a:spcPct val="100000"/>
              </a:lnSpc>
            </a:pPr>
            <a:r>
              <a:rPr dirty="0" sz="1100" spc="-10" b="1">
                <a:latin typeface="Tahoma"/>
                <a:cs typeface="Tahoma"/>
              </a:rPr>
              <a:t>AMERICAS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6" name="object 6" descr=""/>
          <p:cNvSpPr/>
          <p:nvPr/>
        </p:nvSpPr>
        <p:spPr>
          <a:xfrm>
            <a:off x="361950" y="5572125"/>
            <a:ext cx="1323975" cy="514350"/>
          </a:xfrm>
          <a:custGeom>
            <a:avLst/>
            <a:gdLst/>
            <a:ahLst/>
            <a:cxnLst/>
            <a:rect l="l" t="t" r="r" b="b"/>
            <a:pathLst>
              <a:path w="1323975" h="514350">
                <a:moveTo>
                  <a:pt x="0" y="514350"/>
                </a:moveTo>
                <a:lnTo>
                  <a:pt x="1323975" y="514350"/>
                </a:lnTo>
                <a:lnTo>
                  <a:pt x="1323975" y="0"/>
                </a:lnTo>
                <a:lnTo>
                  <a:pt x="0" y="0"/>
                </a:lnTo>
                <a:lnTo>
                  <a:pt x="0" y="51435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 txBox="1"/>
          <p:nvPr/>
        </p:nvSpPr>
        <p:spPr>
          <a:xfrm>
            <a:off x="371475" y="5557837"/>
            <a:ext cx="1304925" cy="519430"/>
          </a:xfrm>
          <a:prstGeom prst="rect">
            <a:avLst/>
          </a:prstGeom>
          <a:solidFill>
            <a:srgbClr val="F1F1F1"/>
          </a:solidFill>
        </p:spPr>
        <p:txBody>
          <a:bodyPr wrap="square" lIns="0" tIns="1397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endParaRPr sz="11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dirty="0" sz="1100" spc="-20" b="1">
                <a:latin typeface="Tahoma"/>
                <a:cs typeface="Tahoma"/>
              </a:rPr>
              <a:t>ASIA</a:t>
            </a:r>
            <a:endParaRPr sz="1100">
              <a:latin typeface="Tahoma"/>
              <a:cs typeface="Tahoma"/>
            </a:endParaRPr>
          </a:p>
        </p:txBody>
      </p:sp>
      <p:graphicFrame>
        <p:nvGraphicFramePr>
          <p:cNvPr id="8" name="object 8" descr=""/>
          <p:cNvGraphicFramePr>
            <a:graphicFrameLocks noGrp="1"/>
          </p:cNvGraphicFramePr>
          <p:nvPr/>
        </p:nvGraphicFramePr>
        <p:xfrm>
          <a:off x="3162300" y="4457700"/>
          <a:ext cx="8696325" cy="16122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28925"/>
                <a:gridCol w="66675"/>
                <a:gridCol w="2853054"/>
                <a:gridCol w="2853054"/>
              </a:tblGrid>
              <a:tr h="536575">
                <a:tc>
                  <a:txBody>
                    <a:bodyPr/>
                    <a:lstStyle/>
                    <a:p>
                      <a:pPr marL="288925">
                        <a:lnSpc>
                          <a:spcPts val="1260"/>
                        </a:lnSpc>
                        <a:spcBef>
                          <a:spcPts val="675"/>
                        </a:spcBef>
                      </a:pPr>
                      <a:r>
                        <a:rPr dirty="0" sz="1100" spc="-70" b="1">
                          <a:latin typeface="Tahoma"/>
                          <a:cs typeface="Tahoma"/>
                        </a:rPr>
                        <a:t>More</a:t>
                      </a:r>
                      <a:r>
                        <a:rPr dirty="0" sz="1100" spc="-110" b="1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100" spc="-70" b="1">
                          <a:latin typeface="Tahoma"/>
                          <a:cs typeface="Tahoma"/>
                        </a:rPr>
                        <a:t>than</a:t>
                      </a:r>
                      <a:r>
                        <a:rPr dirty="0" sz="1100" spc="-120" b="1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100" spc="-105" b="1">
                          <a:latin typeface="Tahoma"/>
                          <a:cs typeface="Tahoma"/>
                        </a:rPr>
                        <a:t>300,000</a:t>
                      </a:r>
                      <a:r>
                        <a:rPr dirty="0" sz="1100" spc="-90" b="1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100">
                          <a:latin typeface="Segoe UI Emoji"/>
                          <a:cs typeface="Segoe UI Emoji"/>
                        </a:rPr>
                        <a:t>public</a:t>
                      </a:r>
                      <a:r>
                        <a:rPr dirty="0" sz="1100" spc="-30">
                          <a:latin typeface="Segoe UI Emoji"/>
                          <a:cs typeface="Segoe UI Emoji"/>
                        </a:rPr>
                        <a:t> </a:t>
                      </a:r>
                      <a:r>
                        <a:rPr dirty="0" sz="1100" spc="-10">
                          <a:latin typeface="Segoe UI Emoji"/>
                          <a:cs typeface="Segoe UI Emoji"/>
                        </a:rPr>
                        <a:t>and</a:t>
                      </a:r>
                      <a:r>
                        <a:rPr dirty="0" sz="1100" spc="-85">
                          <a:latin typeface="Segoe UI Emoji"/>
                          <a:cs typeface="Segoe UI Emoji"/>
                        </a:rPr>
                        <a:t> </a:t>
                      </a:r>
                      <a:r>
                        <a:rPr dirty="0" sz="1100" spc="-10">
                          <a:latin typeface="Segoe UI Emoji"/>
                          <a:cs typeface="Segoe UI Emoji"/>
                        </a:rPr>
                        <a:t>private</a:t>
                      </a:r>
                      <a:endParaRPr sz="1100">
                        <a:latin typeface="Segoe UI Emoji"/>
                        <a:cs typeface="Segoe UI Emoji"/>
                      </a:endParaRPr>
                    </a:p>
                    <a:p>
                      <a:pPr marL="211454">
                        <a:lnSpc>
                          <a:spcPts val="1260"/>
                        </a:lnSpc>
                      </a:pPr>
                      <a:r>
                        <a:rPr dirty="0" sz="1100" spc="-55" b="1">
                          <a:latin typeface="Tahoma"/>
                          <a:cs typeface="Tahoma"/>
                        </a:rPr>
                        <a:t>charge</a:t>
                      </a:r>
                      <a:r>
                        <a:rPr dirty="0" sz="1100" spc="-105" b="1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100" spc="-60" b="1">
                          <a:latin typeface="Tahoma"/>
                          <a:cs typeface="Tahoma"/>
                        </a:rPr>
                        <a:t>points</a:t>
                      </a:r>
                      <a:r>
                        <a:rPr dirty="0" sz="1100" spc="-50" b="1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100" spc="-65" b="1">
                          <a:latin typeface="Tahoma"/>
                          <a:cs typeface="Tahoma"/>
                        </a:rPr>
                        <a:t>will</a:t>
                      </a:r>
                      <a:r>
                        <a:rPr dirty="0" sz="1100" spc="-30" b="1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100" spc="-75" b="1">
                          <a:latin typeface="Tahoma"/>
                          <a:cs typeface="Tahoma"/>
                        </a:rPr>
                        <a:t>be</a:t>
                      </a:r>
                      <a:r>
                        <a:rPr dirty="0" sz="1100" spc="-20" b="1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100" spc="-60" b="1">
                          <a:latin typeface="Tahoma"/>
                          <a:cs typeface="Tahoma"/>
                        </a:rPr>
                        <a:t>required</a:t>
                      </a:r>
                      <a:r>
                        <a:rPr dirty="0" sz="1100" spc="-140" b="1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100" spc="-45">
                          <a:latin typeface="Segoe UI Emoji"/>
                          <a:cs typeface="Segoe UI Emoji"/>
                        </a:rPr>
                        <a:t>by</a:t>
                      </a:r>
                      <a:r>
                        <a:rPr dirty="0" sz="1100" spc="-35">
                          <a:latin typeface="Segoe UI Emoji"/>
                          <a:cs typeface="Segoe UI Emoji"/>
                        </a:rPr>
                        <a:t> </a:t>
                      </a:r>
                      <a:r>
                        <a:rPr dirty="0" sz="1100" spc="-20">
                          <a:latin typeface="Segoe UI Emoji"/>
                          <a:cs typeface="Segoe UI Emoji"/>
                        </a:rPr>
                        <a:t>2030.</a:t>
                      </a:r>
                      <a:endParaRPr sz="1100">
                        <a:latin typeface="Segoe UI Emoji"/>
                        <a:cs typeface="Segoe UI Emoji"/>
                      </a:endParaRPr>
                    </a:p>
                  </a:txBody>
                  <a:tcPr marL="0" marR="0" marB="0" marT="85725">
                    <a:lnL w="19050">
                      <a:solidFill>
                        <a:srgbClr val="7E7E7E"/>
                      </a:solidFill>
                      <a:prstDash val="solid"/>
                    </a:lnL>
                    <a:lnR w="19050">
                      <a:solidFill>
                        <a:srgbClr val="7E7E7E"/>
                      </a:solidFill>
                      <a:prstDash val="solid"/>
                    </a:lnR>
                    <a:lnT w="19050">
                      <a:solidFill>
                        <a:srgbClr val="7E7E7E"/>
                      </a:solidFill>
                      <a:prstDash val="solid"/>
                    </a:lnT>
                    <a:lnB w="19050">
                      <a:solidFill>
                        <a:srgbClr val="7E7E7E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7E7E7E"/>
                      </a:solidFill>
                      <a:prstDash val="solid"/>
                    </a:lnL>
                    <a:lnR w="19050">
                      <a:solidFill>
                        <a:srgbClr val="7E7E7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 marL="12700">
                        <a:lnSpc>
                          <a:spcPts val="1260"/>
                        </a:lnSpc>
                        <a:spcBef>
                          <a:spcPts val="680"/>
                        </a:spcBef>
                      </a:pPr>
                      <a:r>
                        <a:rPr dirty="0" sz="1100" spc="-30">
                          <a:latin typeface="Segoe UI Emoji"/>
                          <a:cs typeface="Segoe UI Emoji"/>
                        </a:rPr>
                        <a:t>Growing</a:t>
                      </a:r>
                      <a:r>
                        <a:rPr dirty="0" sz="1100" spc="-60">
                          <a:latin typeface="Segoe UI Emoji"/>
                          <a:cs typeface="Segoe UI Emoji"/>
                        </a:rPr>
                        <a:t> </a:t>
                      </a:r>
                      <a:r>
                        <a:rPr dirty="0" sz="1100" spc="-30">
                          <a:latin typeface="Segoe UI Emoji"/>
                          <a:cs typeface="Segoe UI Emoji"/>
                        </a:rPr>
                        <a:t>adoption</a:t>
                      </a:r>
                      <a:r>
                        <a:rPr dirty="0" sz="1100" spc="35">
                          <a:latin typeface="Segoe UI Emoji"/>
                          <a:cs typeface="Segoe UI Emoji"/>
                        </a:rPr>
                        <a:t> </a:t>
                      </a:r>
                      <a:r>
                        <a:rPr dirty="0" sz="1100" spc="-20">
                          <a:latin typeface="Segoe UI Emoji"/>
                          <a:cs typeface="Segoe UI Emoji"/>
                        </a:rPr>
                        <a:t>could</a:t>
                      </a:r>
                      <a:r>
                        <a:rPr dirty="0" sz="1100" spc="-75">
                          <a:latin typeface="Segoe UI Emoji"/>
                          <a:cs typeface="Segoe UI Emoji"/>
                        </a:rPr>
                        <a:t> </a:t>
                      </a:r>
                      <a:r>
                        <a:rPr dirty="0" sz="1100" spc="-45" b="1">
                          <a:latin typeface="Tahoma"/>
                          <a:cs typeface="Tahoma"/>
                        </a:rPr>
                        <a:t>reduce</a:t>
                      </a:r>
                      <a:r>
                        <a:rPr dirty="0" sz="1100" spc="-85" b="1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100" spc="-25" b="1">
                          <a:latin typeface="Tahoma"/>
                          <a:cs typeface="Tahoma"/>
                        </a:rPr>
                        <a:t>the</a:t>
                      </a:r>
                      <a:endParaRPr sz="1100">
                        <a:latin typeface="Tahoma"/>
                        <a:cs typeface="Tahoma"/>
                      </a:endParaRPr>
                    </a:p>
                    <a:p>
                      <a:pPr algn="ctr" marR="13970">
                        <a:lnSpc>
                          <a:spcPts val="1260"/>
                        </a:lnSpc>
                      </a:pPr>
                      <a:r>
                        <a:rPr dirty="0" sz="1100" spc="-70" b="1">
                          <a:latin typeface="Tahoma"/>
                          <a:cs typeface="Tahoma"/>
                        </a:rPr>
                        <a:t>number</a:t>
                      </a:r>
                      <a:r>
                        <a:rPr dirty="0" sz="1100" spc="-110" b="1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100" spc="-35" b="1">
                          <a:latin typeface="Tahoma"/>
                          <a:cs typeface="Tahoma"/>
                        </a:rPr>
                        <a:t>of</a:t>
                      </a:r>
                      <a:r>
                        <a:rPr dirty="0" sz="1100" spc="-150" b="1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100" spc="-35" b="1">
                          <a:latin typeface="Tahoma"/>
                          <a:cs typeface="Tahoma"/>
                        </a:rPr>
                        <a:t>accidents</a:t>
                      </a:r>
                      <a:r>
                        <a:rPr dirty="0" sz="1100" spc="-45" b="1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100" spc="-100" b="1">
                          <a:latin typeface="Tahoma"/>
                          <a:cs typeface="Tahoma"/>
                        </a:rPr>
                        <a:t>by</a:t>
                      </a:r>
                      <a:r>
                        <a:rPr dirty="0" sz="1100" spc="-95" b="1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100" spc="-229" b="1">
                          <a:latin typeface="Tahoma"/>
                          <a:cs typeface="Tahoma"/>
                        </a:rPr>
                        <a:t>~15%</a:t>
                      </a:r>
                      <a:r>
                        <a:rPr dirty="0" sz="1100" spc="-85" b="1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100" spc="-50">
                          <a:latin typeface="Segoe UI Emoji"/>
                          <a:cs typeface="Segoe UI Emoji"/>
                        </a:rPr>
                        <a:t>by</a:t>
                      </a:r>
                      <a:r>
                        <a:rPr dirty="0" sz="1100" spc="-25">
                          <a:latin typeface="Segoe UI Emoji"/>
                          <a:cs typeface="Segoe UI Emoji"/>
                        </a:rPr>
                        <a:t> </a:t>
                      </a:r>
                      <a:r>
                        <a:rPr dirty="0" sz="1100" spc="-20">
                          <a:latin typeface="Segoe UI Emoji"/>
                          <a:cs typeface="Segoe UI Emoji"/>
                        </a:rPr>
                        <a:t>2030</a:t>
                      </a:r>
                      <a:endParaRPr sz="1100">
                        <a:latin typeface="Segoe UI Emoji"/>
                        <a:cs typeface="Segoe UI Emoji"/>
                      </a:endParaRPr>
                    </a:p>
                  </a:txBody>
                  <a:tcPr marL="0" marR="0" marB="0" marT="86360">
                    <a:lnL w="19050">
                      <a:solidFill>
                        <a:srgbClr val="7E7E7E"/>
                      </a:solidFill>
                      <a:prstDash val="solid"/>
                    </a:lnL>
                    <a:lnR w="19050">
                      <a:solidFill>
                        <a:srgbClr val="7E7E7E"/>
                      </a:solidFill>
                      <a:prstDash val="solid"/>
                    </a:lnR>
                    <a:lnT w="19050">
                      <a:solidFill>
                        <a:srgbClr val="7E7E7E"/>
                      </a:solidFill>
                      <a:prstDash val="solid"/>
                    </a:lnT>
                    <a:lnB w="19050">
                      <a:solidFill>
                        <a:srgbClr val="7E7E7E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55575" marR="97155" indent="3175">
                        <a:lnSpc>
                          <a:spcPts val="1200"/>
                        </a:lnSpc>
                        <a:spcBef>
                          <a:spcPts val="225"/>
                        </a:spcBef>
                      </a:pPr>
                      <a:r>
                        <a:rPr dirty="0" sz="1100" spc="-110" b="1">
                          <a:latin typeface="Tahoma"/>
                          <a:cs typeface="Tahoma"/>
                        </a:rPr>
                        <a:t>30</a:t>
                      </a:r>
                      <a:r>
                        <a:rPr dirty="0" sz="1100" spc="-70" b="1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100" spc="-95" b="1">
                          <a:latin typeface="Tahoma"/>
                          <a:cs typeface="Tahoma"/>
                        </a:rPr>
                        <a:t>new</a:t>
                      </a:r>
                      <a:r>
                        <a:rPr dirty="0" sz="1100" spc="-15" b="1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100" spc="-80" b="1">
                          <a:latin typeface="Tahoma"/>
                          <a:cs typeface="Tahoma"/>
                        </a:rPr>
                        <a:t>Battery</a:t>
                      </a:r>
                      <a:r>
                        <a:rPr dirty="0" sz="1100" spc="-100" b="1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100" spc="-70" b="1">
                          <a:latin typeface="Tahoma"/>
                          <a:cs typeface="Tahoma"/>
                        </a:rPr>
                        <a:t>Rental</a:t>
                      </a:r>
                      <a:r>
                        <a:rPr dirty="0" sz="1100" spc="-100" b="1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100" spc="-55" b="1">
                          <a:latin typeface="Tahoma"/>
                          <a:cs typeface="Tahoma"/>
                        </a:rPr>
                        <a:t>stations</a:t>
                      </a:r>
                      <a:r>
                        <a:rPr dirty="0" sz="1100" spc="-50" b="1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100" spc="-20">
                          <a:latin typeface="Segoe UI Emoji"/>
                          <a:cs typeface="Segoe UI Emoji"/>
                        </a:rPr>
                        <a:t>have </a:t>
                      </a:r>
                      <a:r>
                        <a:rPr dirty="0" sz="1100" spc="-25">
                          <a:latin typeface="Segoe UI Emoji"/>
                          <a:cs typeface="Segoe UI Emoji"/>
                        </a:rPr>
                        <a:t>opened</a:t>
                      </a:r>
                      <a:r>
                        <a:rPr dirty="0" sz="1100" spc="-50">
                          <a:latin typeface="Segoe UI Emoji"/>
                          <a:cs typeface="Segoe UI Emoji"/>
                        </a:rPr>
                        <a:t> </a:t>
                      </a:r>
                      <a:r>
                        <a:rPr dirty="0" sz="1100">
                          <a:latin typeface="Segoe UI Emoji"/>
                          <a:cs typeface="Segoe UI Emoji"/>
                        </a:rPr>
                        <a:t>across</a:t>
                      </a:r>
                      <a:r>
                        <a:rPr dirty="0" sz="1100" spc="-30">
                          <a:latin typeface="Segoe UI Emoji"/>
                          <a:cs typeface="Segoe UI Emoji"/>
                        </a:rPr>
                        <a:t> </a:t>
                      </a:r>
                      <a:r>
                        <a:rPr dirty="0" sz="1100" spc="-10">
                          <a:latin typeface="Segoe UI Emoji"/>
                          <a:cs typeface="Segoe UI Emoji"/>
                        </a:rPr>
                        <a:t>five</a:t>
                      </a:r>
                      <a:r>
                        <a:rPr dirty="0" sz="1100" spc="-100">
                          <a:latin typeface="Segoe UI Emoji"/>
                          <a:cs typeface="Segoe UI Emoji"/>
                        </a:rPr>
                        <a:t> </a:t>
                      </a:r>
                      <a:r>
                        <a:rPr dirty="0" sz="1100">
                          <a:latin typeface="Segoe UI Emoji"/>
                          <a:cs typeface="Segoe UI Emoji"/>
                        </a:rPr>
                        <a:t>countries,</a:t>
                      </a:r>
                      <a:r>
                        <a:rPr dirty="0" sz="1100" spc="-35">
                          <a:latin typeface="Segoe UI Emoji"/>
                          <a:cs typeface="Segoe UI Emoji"/>
                        </a:rPr>
                        <a:t> </a:t>
                      </a:r>
                      <a:r>
                        <a:rPr dirty="0" sz="1100" spc="-20">
                          <a:latin typeface="Segoe UI Emoji"/>
                          <a:cs typeface="Segoe UI Emoji"/>
                        </a:rPr>
                        <a:t>with</a:t>
                      </a:r>
                      <a:r>
                        <a:rPr dirty="0" sz="1100" spc="-30">
                          <a:latin typeface="Segoe UI Emoji"/>
                          <a:cs typeface="Segoe UI Emoji"/>
                        </a:rPr>
                        <a:t> </a:t>
                      </a:r>
                      <a:r>
                        <a:rPr dirty="0" sz="1100" spc="-10">
                          <a:latin typeface="Segoe UI Emoji"/>
                          <a:cs typeface="Segoe UI Emoji"/>
                        </a:rPr>
                        <a:t>more</a:t>
                      </a:r>
                      <a:r>
                        <a:rPr dirty="0" sz="1100" spc="-100">
                          <a:latin typeface="Segoe UI Emoji"/>
                          <a:cs typeface="Segoe UI Emoji"/>
                        </a:rPr>
                        <a:t> </a:t>
                      </a:r>
                      <a:r>
                        <a:rPr dirty="0" sz="1100" spc="-25">
                          <a:latin typeface="Segoe UI Emoji"/>
                          <a:cs typeface="Segoe UI Emoji"/>
                        </a:rPr>
                        <a:t>on </a:t>
                      </a:r>
                      <a:r>
                        <a:rPr dirty="0" sz="1100" spc="-10">
                          <a:latin typeface="Segoe UI Emoji"/>
                          <a:cs typeface="Segoe UI Emoji"/>
                        </a:rPr>
                        <a:t>the</a:t>
                      </a:r>
                      <a:r>
                        <a:rPr dirty="0" sz="1100" spc="-70">
                          <a:latin typeface="Segoe UI Emoji"/>
                          <a:cs typeface="Segoe UI Emoji"/>
                        </a:rPr>
                        <a:t> </a:t>
                      </a:r>
                      <a:r>
                        <a:rPr dirty="0" sz="1100" spc="-20">
                          <a:latin typeface="Segoe UI Emoji"/>
                          <a:cs typeface="Segoe UI Emoji"/>
                        </a:rPr>
                        <a:t>way.</a:t>
                      </a:r>
                      <a:endParaRPr sz="1100">
                        <a:latin typeface="Segoe UI Emoji"/>
                        <a:cs typeface="Segoe UI Emoji"/>
                      </a:endParaRPr>
                    </a:p>
                  </a:txBody>
                  <a:tcPr marL="0" marR="0" marB="0" marT="28575">
                    <a:lnL w="19050">
                      <a:solidFill>
                        <a:srgbClr val="7E7E7E"/>
                      </a:solidFill>
                      <a:prstDash val="solid"/>
                    </a:lnL>
                    <a:lnR w="19050">
                      <a:solidFill>
                        <a:srgbClr val="7E7E7E"/>
                      </a:solidFill>
                      <a:prstDash val="solid"/>
                    </a:lnR>
                    <a:lnT w="19050">
                      <a:solidFill>
                        <a:srgbClr val="7E7E7E"/>
                      </a:solidFill>
                      <a:prstDash val="solid"/>
                    </a:lnT>
                    <a:lnB w="19050">
                      <a:solidFill>
                        <a:srgbClr val="7E7E7E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</a:tr>
              <a:tr h="556895">
                <a:tc>
                  <a:txBody>
                    <a:bodyPr/>
                    <a:lstStyle/>
                    <a:p>
                      <a:pPr algn="ctr" marL="17145">
                        <a:lnSpc>
                          <a:spcPts val="1260"/>
                        </a:lnSpc>
                        <a:spcBef>
                          <a:spcPts val="765"/>
                        </a:spcBef>
                      </a:pPr>
                      <a:r>
                        <a:rPr dirty="0" sz="1100" spc="-25">
                          <a:latin typeface="Segoe UI Emoji"/>
                          <a:cs typeface="Segoe UI Emoji"/>
                        </a:rPr>
                        <a:t>Aim</a:t>
                      </a:r>
                      <a:r>
                        <a:rPr dirty="0" sz="1100" spc="-15">
                          <a:latin typeface="Segoe UI Emoji"/>
                          <a:cs typeface="Segoe UI Emoji"/>
                        </a:rPr>
                        <a:t> </a:t>
                      </a:r>
                      <a:r>
                        <a:rPr dirty="0" sz="1100" spc="-60">
                          <a:latin typeface="Segoe UI Emoji"/>
                          <a:cs typeface="Segoe UI Emoji"/>
                        </a:rPr>
                        <a:t>to</a:t>
                      </a:r>
                      <a:r>
                        <a:rPr dirty="0" sz="1100" spc="-15">
                          <a:latin typeface="Segoe UI Emoji"/>
                          <a:cs typeface="Segoe UI Emoji"/>
                        </a:rPr>
                        <a:t> </a:t>
                      </a:r>
                      <a:r>
                        <a:rPr dirty="0" sz="1100" spc="-45" b="1">
                          <a:latin typeface="Tahoma"/>
                          <a:cs typeface="Tahoma"/>
                        </a:rPr>
                        <a:t>install</a:t>
                      </a:r>
                      <a:r>
                        <a:rPr dirty="0" sz="1100" spc="-95" b="1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100" spc="-110" b="1">
                          <a:latin typeface="Tahoma"/>
                          <a:cs typeface="Tahoma"/>
                        </a:rPr>
                        <a:t>500,000</a:t>
                      </a:r>
                      <a:r>
                        <a:rPr dirty="0" sz="1100" spc="-145" b="1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100" spc="-55" b="1">
                          <a:latin typeface="Tahoma"/>
                          <a:cs typeface="Tahoma"/>
                        </a:rPr>
                        <a:t>universal</a:t>
                      </a:r>
                      <a:r>
                        <a:rPr dirty="0" sz="1100" spc="-95" b="1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100" spc="-40" b="1">
                          <a:latin typeface="Tahoma"/>
                          <a:cs typeface="Tahoma"/>
                        </a:rPr>
                        <a:t>public</a:t>
                      </a:r>
                      <a:r>
                        <a:rPr dirty="0" sz="1100" spc="-75" b="1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100" spc="-25" b="1">
                          <a:latin typeface="Tahoma"/>
                          <a:cs typeface="Tahoma"/>
                        </a:rPr>
                        <a:t>EV</a:t>
                      </a:r>
                      <a:endParaRPr sz="1100">
                        <a:latin typeface="Tahoma"/>
                        <a:cs typeface="Tahoma"/>
                      </a:endParaRPr>
                    </a:p>
                    <a:p>
                      <a:pPr algn="ctr" marL="17780">
                        <a:lnSpc>
                          <a:spcPts val="1260"/>
                        </a:lnSpc>
                      </a:pPr>
                      <a:r>
                        <a:rPr dirty="0" sz="1100" spc="-60" b="1">
                          <a:latin typeface="Tahoma"/>
                          <a:cs typeface="Tahoma"/>
                        </a:rPr>
                        <a:t>chargers</a:t>
                      </a:r>
                      <a:r>
                        <a:rPr dirty="0" sz="1100" spc="-65" b="1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100" spc="-20">
                          <a:latin typeface="Segoe UI Emoji"/>
                          <a:cs typeface="Segoe UI Emoji"/>
                        </a:rPr>
                        <a:t>nationwide</a:t>
                      </a:r>
                      <a:r>
                        <a:rPr dirty="0" sz="1100" spc="-105">
                          <a:latin typeface="Segoe UI Emoji"/>
                          <a:cs typeface="Segoe UI Emoji"/>
                        </a:rPr>
                        <a:t> </a:t>
                      </a:r>
                      <a:r>
                        <a:rPr dirty="0" sz="1100" spc="-10">
                          <a:latin typeface="Segoe UI Emoji"/>
                          <a:cs typeface="Segoe UI Emoji"/>
                        </a:rPr>
                        <a:t>by</a:t>
                      </a:r>
                      <a:r>
                        <a:rPr dirty="0" sz="1100" spc="-100">
                          <a:latin typeface="Segoe UI Emoji"/>
                          <a:cs typeface="Segoe UI Emoji"/>
                        </a:rPr>
                        <a:t> </a:t>
                      </a:r>
                      <a:r>
                        <a:rPr dirty="0" sz="1100" spc="-20">
                          <a:latin typeface="Segoe UI Emoji"/>
                          <a:cs typeface="Segoe UI Emoji"/>
                        </a:rPr>
                        <a:t>2030.</a:t>
                      </a:r>
                      <a:endParaRPr sz="1100">
                        <a:latin typeface="Segoe UI Emoji"/>
                        <a:cs typeface="Segoe UI Emoji"/>
                      </a:endParaRPr>
                    </a:p>
                  </a:txBody>
                  <a:tcPr marL="0" marR="0" marB="0" marT="97155">
                    <a:lnL w="19050">
                      <a:solidFill>
                        <a:srgbClr val="7E7E7E"/>
                      </a:solidFill>
                      <a:prstDash val="solid"/>
                    </a:lnL>
                    <a:lnR w="19050">
                      <a:solidFill>
                        <a:srgbClr val="7E7E7E"/>
                      </a:solidFill>
                      <a:prstDash val="solid"/>
                    </a:lnR>
                    <a:lnT w="19050">
                      <a:solidFill>
                        <a:srgbClr val="7E7E7E"/>
                      </a:solidFill>
                      <a:prstDash val="solid"/>
                    </a:lnT>
                    <a:lnB w="19050">
                      <a:solidFill>
                        <a:srgbClr val="7E7E7E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7E7E7E"/>
                      </a:solidFill>
                      <a:prstDash val="solid"/>
                    </a:lnL>
                    <a:lnR w="19050">
                      <a:solidFill>
                        <a:srgbClr val="7E7E7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752475" marR="133985" indent="-619760">
                        <a:lnSpc>
                          <a:spcPts val="1200"/>
                        </a:lnSpc>
                        <a:spcBef>
                          <a:spcPts val="925"/>
                        </a:spcBef>
                      </a:pPr>
                      <a:r>
                        <a:rPr dirty="0" sz="1100" spc="-70" b="1">
                          <a:latin typeface="Tahoma"/>
                          <a:cs typeface="Tahoma"/>
                        </a:rPr>
                        <a:t>Increasing</a:t>
                      </a:r>
                      <a:r>
                        <a:rPr dirty="0" sz="1100" spc="-105" b="1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100" spc="-70" b="1">
                          <a:latin typeface="Tahoma"/>
                          <a:cs typeface="Tahoma"/>
                        </a:rPr>
                        <a:t>market</a:t>
                      </a:r>
                      <a:r>
                        <a:rPr dirty="0" sz="1100" spc="-75" b="1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100" spc="-70" b="1">
                          <a:latin typeface="Tahoma"/>
                          <a:cs typeface="Tahoma"/>
                        </a:rPr>
                        <a:t>penetration</a:t>
                      </a:r>
                      <a:r>
                        <a:rPr dirty="0" sz="1100" spc="-15" b="1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100" spc="-250" b="1">
                          <a:latin typeface="Tahoma"/>
                          <a:cs typeface="Tahoma"/>
                        </a:rPr>
                        <a:t>(&gt;G0%)</a:t>
                      </a:r>
                      <a:r>
                        <a:rPr dirty="0" sz="1100" spc="-25" b="1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100" spc="-25">
                          <a:latin typeface="Segoe UI Emoji"/>
                          <a:cs typeface="Segoe UI Emoji"/>
                        </a:rPr>
                        <a:t>for </a:t>
                      </a:r>
                      <a:r>
                        <a:rPr dirty="0" sz="1100">
                          <a:latin typeface="Segoe UI Emoji"/>
                          <a:cs typeface="Segoe UI Emoji"/>
                        </a:rPr>
                        <a:t>several</a:t>
                      </a:r>
                      <a:r>
                        <a:rPr dirty="0" sz="1100" spc="-30">
                          <a:latin typeface="Segoe UI Emoji"/>
                          <a:cs typeface="Segoe UI Emoji"/>
                        </a:rPr>
                        <a:t> </a:t>
                      </a:r>
                      <a:r>
                        <a:rPr dirty="0" sz="1100" spc="-45">
                          <a:latin typeface="Segoe UI Emoji"/>
                          <a:cs typeface="Segoe UI Emoji"/>
                        </a:rPr>
                        <a:t>ADAS</a:t>
                      </a:r>
                      <a:r>
                        <a:rPr dirty="0" sz="1100" spc="-70">
                          <a:latin typeface="Segoe UI Emoji"/>
                          <a:cs typeface="Segoe UI Emoji"/>
                        </a:rPr>
                        <a:t> </a:t>
                      </a:r>
                      <a:r>
                        <a:rPr dirty="0" sz="1100" spc="-10">
                          <a:latin typeface="Segoe UI Emoji"/>
                          <a:cs typeface="Segoe UI Emoji"/>
                        </a:rPr>
                        <a:t>features</a:t>
                      </a:r>
                      <a:endParaRPr sz="1100">
                        <a:latin typeface="Segoe UI Emoji"/>
                        <a:cs typeface="Segoe UI Emoji"/>
                      </a:endParaRPr>
                    </a:p>
                  </a:txBody>
                  <a:tcPr marL="0" marR="0" marB="0" marT="117475">
                    <a:lnL w="19050">
                      <a:solidFill>
                        <a:srgbClr val="7E7E7E"/>
                      </a:solidFill>
                      <a:prstDash val="solid"/>
                    </a:lnL>
                    <a:lnR w="19050">
                      <a:solidFill>
                        <a:srgbClr val="7E7E7E"/>
                      </a:solidFill>
                      <a:prstDash val="solid"/>
                    </a:lnR>
                    <a:lnT w="19050">
                      <a:solidFill>
                        <a:srgbClr val="7E7E7E"/>
                      </a:solidFill>
                      <a:prstDash val="solid"/>
                    </a:lnT>
                    <a:lnB w="19050">
                      <a:solidFill>
                        <a:srgbClr val="7E7E7E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48895">
                        <a:lnSpc>
                          <a:spcPts val="1260"/>
                        </a:lnSpc>
                        <a:spcBef>
                          <a:spcPts val="180"/>
                        </a:spcBef>
                      </a:pPr>
                      <a:r>
                        <a:rPr dirty="0" sz="1100">
                          <a:latin typeface="Segoe UI Emoji"/>
                          <a:cs typeface="Segoe UI Emoji"/>
                        </a:rPr>
                        <a:t>Expansion</a:t>
                      </a:r>
                      <a:r>
                        <a:rPr dirty="0" sz="1100" spc="-75">
                          <a:latin typeface="Segoe UI Emoji"/>
                          <a:cs typeface="Segoe UI Emoji"/>
                        </a:rPr>
                        <a:t> </a:t>
                      </a:r>
                      <a:r>
                        <a:rPr dirty="0" sz="1100" spc="-35">
                          <a:latin typeface="Segoe UI Emoji"/>
                          <a:cs typeface="Segoe UI Emoji"/>
                        </a:rPr>
                        <a:t>of</a:t>
                      </a:r>
                      <a:r>
                        <a:rPr dirty="0" sz="1100" spc="-5">
                          <a:latin typeface="Segoe UI Emoji"/>
                          <a:cs typeface="Segoe UI Emoji"/>
                        </a:rPr>
                        <a:t> </a:t>
                      </a:r>
                      <a:r>
                        <a:rPr dirty="0" sz="1100" spc="-10">
                          <a:latin typeface="Segoe UI Emoji"/>
                          <a:cs typeface="Segoe UI Emoji"/>
                        </a:rPr>
                        <a:t>startups</a:t>
                      </a:r>
                      <a:r>
                        <a:rPr dirty="0" sz="1100" spc="-75">
                          <a:latin typeface="Segoe UI Emoji"/>
                          <a:cs typeface="Segoe UI Emoji"/>
                        </a:rPr>
                        <a:t> </a:t>
                      </a:r>
                      <a:r>
                        <a:rPr dirty="0" sz="1100">
                          <a:latin typeface="Segoe UI Emoji"/>
                          <a:cs typeface="Segoe UI Emoji"/>
                        </a:rPr>
                        <a:t>like</a:t>
                      </a:r>
                      <a:r>
                        <a:rPr dirty="0" sz="1100" spc="-120">
                          <a:latin typeface="Segoe UI Emoji"/>
                          <a:cs typeface="Segoe UI Emoji"/>
                        </a:rPr>
                        <a:t> </a:t>
                      </a:r>
                      <a:r>
                        <a:rPr dirty="0" sz="1100" spc="-10">
                          <a:latin typeface="Segoe UI Emoji"/>
                          <a:cs typeface="Segoe UI Emoji"/>
                        </a:rPr>
                        <a:t>Ample</a:t>
                      </a:r>
                      <a:r>
                        <a:rPr dirty="0" sz="1100" spc="-125">
                          <a:latin typeface="Segoe UI Emoji"/>
                          <a:cs typeface="Segoe UI Emoji"/>
                        </a:rPr>
                        <a:t> </a:t>
                      </a:r>
                      <a:r>
                        <a:rPr dirty="0" sz="1100">
                          <a:latin typeface="Segoe UI Emoji"/>
                          <a:cs typeface="Segoe UI Emoji"/>
                        </a:rPr>
                        <a:t>due</a:t>
                      </a:r>
                      <a:r>
                        <a:rPr dirty="0" sz="1100" spc="-120">
                          <a:latin typeface="Segoe UI Emoji"/>
                          <a:cs typeface="Segoe UI Emoji"/>
                        </a:rPr>
                        <a:t> </a:t>
                      </a:r>
                      <a:r>
                        <a:rPr dirty="0" sz="1100" spc="-25">
                          <a:latin typeface="Segoe UI Emoji"/>
                          <a:cs typeface="Segoe UI Emoji"/>
                        </a:rPr>
                        <a:t>to</a:t>
                      </a:r>
                      <a:endParaRPr sz="1100">
                        <a:latin typeface="Segoe UI Emoji"/>
                        <a:cs typeface="Segoe UI Emoji"/>
                      </a:endParaRPr>
                    </a:p>
                    <a:p>
                      <a:pPr algn="ctr" marL="46355">
                        <a:lnSpc>
                          <a:spcPts val="1200"/>
                        </a:lnSpc>
                      </a:pPr>
                      <a:r>
                        <a:rPr dirty="0" sz="1100" spc="-260" b="1">
                          <a:latin typeface="Tahoma"/>
                          <a:cs typeface="Tahoma"/>
                        </a:rPr>
                        <a:t>&gt;G5%</a:t>
                      </a:r>
                      <a:r>
                        <a:rPr dirty="0" sz="1100" spc="-125" b="1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100" spc="-75" b="1">
                          <a:latin typeface="Tahoma"/>
                          <a:cs typeface="Tahoma"/>
                        </a:rPr>
                        <a:t>of</a:t>
                      </a:r>
                      <a:r>
                        <a:rPr dirty="0" sz="1100" spc="-70" b="1">
                          <a:latin typeface="Tahoma"/>
                          <a:cs typeface="Tahoma"/>
                        </a:rPr>
                        <a:t> EV</a:t>
                      </a:r>
                      <a:r>
                        <a:rPr dirty="0" sz="1100" spc="-90" b="1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100" spc="-45" b="1">
                          <a:latin typeface="Tahoma"/>
                          <a:cs typeface="Tahoma"/>
                        </a:rPr>
                        <a:t>electricity</a:t>
                      </a:r>
                      <a:r>
                        <a:rPr dirty="0" sz="1100" spc="-95" b="1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100" spc="-65" b="1">
                          <a:latin typeface="Tahoma"/>
                          <a:cs typeface="Tahoma"/>
                        </a:rPr>
                        <a:t>demand</a:t>
                      </a:r>
                      <a:r>
                        <a:rPr dirty="0" sz="1100" spc="-40" b="1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100" spc="-35">
                          <a:latin typeface="Segoe UI Emoji"/>
                          <a:cs typeface="Segoe UI Emoji"/>
                        </a:rPr>
                        <a:t>being</a:t>
                      </a:r>
                      <a:r>
                        <a:rPr dirty="0" sz="1100" spc="-70">
                          <a:latin typeface="Segoe UI Emoji"/>
                          <a:cs typeface="Segoe UI Emoji"/>
                        </a:rPr>
                        <a:t> </a:t>
                      </a:r>
                      <a:r>
                        <a:rPr dirty="0" sz="1100" spc="-25">
                          <a:latin typeface="Segoe UI Emoji"/>
                          <a:cs typeface="Segoe UI Emoji"/>
                        </a:rPr>
                        <a:t>for</a:t>
                      </a:r>
                      <a:endParaRPr sz="1100">
                        <a:latin typeface="Segoe UI Emoji"/>
                        <a:cs typeface="Segoe UI Emoji"/>
                      </a:endParaRPr>
                    </a:p>
                    <a:p>
                      <a:pPr algn="ctr" marL="50165">
                        <a:lnSpc>
                          <a:spcPts val="1260"/>
                        </a:lnSpc>
                      </a:pPr>
                      <a:r>
                        <a:rPr dirty="0" sz="1100">
                          <a:latin typeface="Segoe UI Emoji"/>
                          <a:cs typeface="Segoe UI Emoji"/>
                        </a:rPr>
                        <a:t>electric</a:t>
                      </a:r>
                      <a:r>
                        <a:rPr dirty="0" sz="1100" spc="20">
                          <a:latin typeface="Segoe UI Emoji"/>
                          <a:cs typeface="Segoe UI Emoji"/>
                        </a:rPr>
                        <a:t> </a:t>
                      </a:r>
                      <a:r>
                        <a:rPr dirty="0" sz="1100" spc="-10">
                          <a:latin typeface="Segoe UI Emoji"/>
                          <a:cs typeface="Segoe UI Emoji"/>
                        </a:rPr>
                        <a:t>cars.</a:t>
                      </a:r>
                      <a:endParaRPr sz="1100">
                        <a:latin typeface="Segoe UI Emoji"/>
                        <a:cs typeface="Segoe UI Emoji"/>
                      </a:endParaRPr>
                    </a:p>
                  </a:txBody>
                  <a:tcPr marL="0" marR="0" marB="0" marT="22860">
                    <a:lnL w="19050">
                      <a:solidFill>
                        <a:srgbClr val="7E7E7E"/>
                      </a:solidFill>
                      <a:prstDash val="solid"/>
                    </a:lnL>
                    <a:lnR w="19050">
                      <a:solidFill>
                        <a:srgbClr val="7E7E7E"/>
                      </a:solidFill>
                      <a:prstDash val="solid"/>
                    </a:lnR>
                    <a:lnT w="19050">
                      <a:solidFill>
                        <a:srgbClr val="7E7E7E"/>
                      </a:solidFill>
                      <a:prstDash val="solid"/>
                    </a:lnT>
                    <a:lnB w="19050">
                      <a:solidFill>
                        <a:srgbClr val="7E7E7E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</a:tr>
              <a:tr h="518795">
                <a:tc>
                  <a:txBody>
                    <a:bodyPr/>
                    <a:lstStyle/>
                    <a:p>
                      <a:pPr algn="ctr" marL="22860">
                        <a:lnSpc>
                          <a:spcPts val="1260"/>
                        </a:lnSpc>
                        <a:spcBef>
                          <a:spcPts val="710"/>
                        </a:spcBef>
                      </a:pPr>
                      <a:r>
                        <a:rPr dirty="0" sz="1100" spc="-10">
                          <a:latin typeface="Segoe UI Emoji"/>
                          <a:cs typeface="Segoe UI Emoji"/>
                        </a:rPr>
                        <a:t>Usage</a:t>
                      </a:r>
                      <a:r>
                        <a:rPr dirty="0" sz="1100" spc="-35">
                          <a:latin typeface="Segoe UI Emoji"/>
                          <a:cs typeface="Segoe UI Emoji"/>
                        </a:rPr>
                        <a:t> </a:t>
                      </a:r>
                      <a:r>
                        <a:rPr dirty="0" sz="1100" spc="-40">
                          <a:latin typeface="Segoe UI Emoji"/>
                          <a:cs typeface="Segoe UI Emoji"/>
                        </a:rPr>
                        <a:t>of</a:t>
                      </a:r>
                      <a:r>
                        <a:rPr dirty="0" sz="1100" spc="-65">
                          <a:latin typeface="Segoe UI Emoji"/>
                          <a:cs typeface="Segoe UI Emoji"/>
                        </a:rPr>
                        <a:t> </a:t>
                      </a:r>
                      <a:r>
                        <a:rPr dirty="0" sz="1100" spc="-75" b="1">
                          <a:latin typeface="Tahoma"/>
                          <a:cs typeface="Tahoma"/>
                        </a:rPr>
                        <a:t>E4Ws</a:t>
                      </a:r>
                      <a:r>
                        <a:rPr dirty="0" sz="1100" spc="-50" b="1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100" spc="-75" b="1">
                          <a:latin typeface="Tahoma"/>
                          <a:cs typeface="Tahoma"/>
                        </a:rPr>
                        <a:t>and</a:t>
                      </a:r>
                      <a:r>
                        <a:rPr dirty="0" sz="1100" spc="-45" b="1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100" spc="-75" b="1">
                          <a:latin typeface="Tahoma"/>
                          <a:cs typeface="Tahoma"/>
                        </a:rPr>
                        <a:t>E2Ws</a:t>
                      </a:r>
                      <a:r>
                        <a:rPr dirty="0" sz="1100" spc="-125" b="1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100" spc="-50" b="1">
                          <a:latin typeface="Tahoma"/>
                          <a:cs typeface="Tahoma"/>
                        </a:rPr>
                        <a:t>are</a:t>
                      </a:r>
                      <a:r>
                        <a:rPr dirty="0" sz="1100" spc="-90" b="1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100" spc="-100" b="1">
                          <a:latin typeface="Tahoma"/>
                          <a:cs typeface="Tahoma"/>
                        </a:rPr>
                        <a:t>growing</a:t>
                      </a:r>
                      <a:r>
                        <a:rPr dirty="0" sz="1100" spc="-120" b="1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100" spc="-25" b="1">
                          <a:latin typeface="Tahoma"/>
                          <a:cs typeface="Tahoma"/>
                        </a:rPr>
                        <a:t>at</a:t>
                      </a:r>
                      <a:endParaRPr sz="1100">
                        <a:latin typeface="Tahoma"/>
                        <a:cs typeface="Tahoma"/>
                      </a:endParaRPr>
                    </a:p>
                    <a:p>
                      <a:pPr algn="ctr" marL="17780">
                        <a:lnSpc>
                          <a:spcPts val="1260"/>
                        </a:lnSpc>
                      </a:pPr>
                      <a:r>
                        <a:rPr dirty="0" sz="1100" spc="-65" b="1">
                          <a:latin typeface="Tahoma"/>
                          <a:cs typeface="Tahoma"/>
                        </a:rPr>
                        <a:t>soaring</a:t>
                      </a:r>
                      <a:r>
                        <a:rPr dirty="0" sz="1100" spc="-110" b="1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100" spc="-50" b="1">
                          <a:latin typeface="Tahoma"/>
                          <a:cs typeface="Tahoma"/>
                        </a:rPr>
                        <a:t>rates</a:t>
                      </a:r>
                      <a:r>
                        <a:rPr dirty="0" sz="1100" spc="-80" b="1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100">
                          <a:latin typeface="Segoe UI Emoji"/>
                          <a:cs typeface="Segoe UI Emoji"/>
                        </a:rPr>
                        <a:t>in</a:t>
                      </a:r>
                      <a:r>
                        <a:rPr dirty="0" sz="1100" spc="-55">
                          <a:latin typeface="Segoe UI Emoji"/>
                          <a:cs typeface="Segoe UI Emoji"/>
                        </a:rPr>
                        <a:t> </a:t>
                      </a:r>
                      <a:r>
                        <a:rPr dirty="0" sz="1100" spc="-50">
                          <a:latin typeface="Segoe UI Emoji"/>
                          <a:cs typeface="Segoe UI Emoji"/>
                        </a:rPr>
                        <a:t>emerging</a:t>
                      </a:r>
                      <a:r>
                        <a:rPr dirty="0" sz="1100" spc="-55">
                          <a:latin typeface="Segoe UI Emoji"/>
                          <a:cs typeface="Segoe UI Emoji"/>
                        </a:rPr>
                        <a:t> </a:t>
                      </a:r>
                      <a:r>
                        <a:rPr dirty="0" sz="1100" spc="-10">
                          <a:latin typeface="Segoe UI Emoji"/>
                          <a:cs typeface="Segoe UI Emoji"/>
                        </a:rPr>
                        <a:t>markets.</a:t>
                      </a:r>
                      <a:endParaRPr sz="1100">
                        <a:latin typeface="Segoe UI Emoji"/>
                        <a:cs typeface="Segoe UI Emoji"/>
                      </a:endParaRPr>
                    </a:p>
                  </a:txBody>
                  <a:tcPr marL="0" marR="0" marB="0" marT="90170">
                    <a:lnL w="19050">
                      <a:solidFill>
                        <a:srgbClr val="7E7E7E"/>
                      </a:solidFill>
                      <a:prstDash val="solid"/>
                    </a:lnL>
                    <a:lnR w="19050">
                      <a:solidFill>
                        <a:srgbClr val="7E7E7E"/>
                      </a:solidFill>
                      <a:prstDash val="solid"/>
                    </a:lnR>
                    <a:lnT w="19050">
                      <a:solidFill>
                        <a:srgbClr val="7E7E7E"/>
                      </a:solidFill>
                      <a:prstDash val="solid"/>
                    </a:lnT>
                    <a:lnB w="19050">
                      <a:solidFill>
                        <a:srgbClr val="7E7E7E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7E7E7E"/>
                      </a:solidFill>
                      <a:prstDash val="solid"/>
                    </a:lnL>
                    <a:lnR w="19050">
                      <a:solidFill>
                        <a:srgbClr val="7E7E7E"/>
                      </a:solidFill>
                      <a:prstDash val="solid"/>
                    </a:lnR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08585" marR="109220" indent="-1270">
                        <a:lnSpc>
                          <a:spcPct val="91000"/>
                        </a:lnSpc>
                        <a:spcBef>
                          <a:spcPts val="215"/>
                        </a:spcBef>
                      </a:pPr>
                      <a:r>
                        <a:rPr dirty="0" sz="1100" spc="-70" b="1">
                          <a:latin typeface="Tahoma"/>
                          <a:cs typeface="Tahoma"/>
                        </a:rPr>
                        <a:t>Increasing</a:t>
                      </a:r>
                      <a:r>
                        <a:rPr dirty="0" sz="1100" spc="-140" b="1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100" spc="-55" b="1">
                          <a:latin typeface="Tahoma"/>
                          <a:cs typeface="Tahoma"/>
                        </a:rPr>
                        <a:t>adoption</a:t>
                      </a:r>
                      <a:r>
                        <a:rPr dirty="0" sz="1100" spc="-95" b="1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100">
                          <a:latin typeface="Segoe UI Emoji"/>
                          <a:cs typeface="Segoe UI Emoji"/>
                        </a:rPr>
                        <a:t>in</a:t>
                      </a:r>
                      <a:r>
                        <a:rPr dirty="0" sz="1100" spc="-80">
                          <a:latin typeface="Segoe UI Emoji"/>
                          <a:cs typeface="Segoe UI Emoji"/>
                        </a:rPr>
                        <a:t> </a:t>
                      </a:r>
                      <a:r>
                        <a:rPr dirty="0" sz="1100" spc="-10">
                          <a:latin typeface="Segoe UI Emoji"/>
                          <a:cs typeface="Segoe UI Emoji"/>
                        </a:rPr>
                        <a:t>Japan</a:t>
                      </a:r>
                      <a:r>
                        <a:rPr dirty="0" sz="1100">
                          <a:latin typeface="Segoe UI Emoji"/>
                          <a:cs typeface="Segoe UI Emoji"/>
                        </a:rPr>
                        <a:t> </a:t>
                      </a:r>
                      <a:r>
                        <a:rPr dirty="0" sz="1100" spc="-10">
                          <a:latin typeface="Segoe UI Emoji"/>
                          <a:cs typeface="Segoe UI Emoji"/>
                        </a:rPr>
                        <a:t>and</a:t>
                      </a:r>
                      <a:r>
                        <a:rPr dirty="0" sz="1100" spc="-90">
                          <a:latin typeface="Segoe UI Emoji"/>
                          <a:cs typeface="Segoe UI Emoji"/>
                        </a:rPr>
                        <a:t> </a:t>
                      </a:r>
                      <a:r>
                        <a:rPr dirty="0" sz="1100" spc="-20">
                          <a:latin typeface="Segoe UI Emoji"/>
                          <a:cs typeface="Segoe UI Emoji"/>
                        </a:rPr>
                        <a:t>South </a:t>
                      </a:r>
                      <a:r>
                        <a:rPr dirty="0" sz="1100">
                          <a:latin typeface="Segoe UI Emoji"/>
                          <a:cs typeface="Segoe UI Emoji"/>
                        </a:rPr>
                        <a:t>Korea;</a:t>
                      </a:r>
                      <a:r>
                        <a:rPr dirty="0" sz="1100" spc="-45">
                          <a:latin typeface="Segoe UI Emoji"/>
                          <a:cs typeface="Segoe UI Emoji"/>
                        </a:rPr>
                        <a:t> </a:t>
                      </a:r>
                      <a:r>
                        <a:rPr dirty="0" sz="1100" spc="-60" b="1">
                          <a:latin typeface="Tahoma"/>
                          <a:cs typeface="Tahoma"/>
                        </a:rPr>
                        <a:t>increasing</a:t>
                      </a:r>
                      <a:r>
                        <a:rPr dirty="0" sz="1100" spc="-15" b="1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100" spc="-55" b="1">
                          <a:latin typeface="Tahoma"/>
                          <a:cs typeface="Tahoma"/>
                        </a:rPr>
                        <a:t>consumer</a:t>
                      </a:r>
                      <a:r>
                        <a:rPr dirty="0" sz="1100" spc="-90" b="1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100" spc="-55" b="1">
                          <a:latin typeface="Tahoma"/>
                          <a:cs typeface="Tahoma"/>
                        </a:rPr>
                        <a:t>preference</a:t>
                      </a:r>
                      <a:r>
                        <a:rPr dirty="0" sz="1100" spc="-15" b="1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100" spc="-25">
                          <a:latin typeface="Segoe UI Emoji"/>
                          <a:cs typeface="Segoe UI Emoji"/>
                        </a:rPr>
                        <a:t>in </a:t>
                      </a:r>
                      <a:r>
                        <a:rPr dirty="0" sz="1100" spc="-10">
                          <a:latin typeface="Segoe UI Emoji"/>
                          <a:cs typeface="Segoe UI Emoji"/>
                        </a:rPr>
                        <a:t>China.</a:t>
                      </a:r>
                      <a:endParaRPr sz="1100">
                        <a:latin typeface="Segoe UI Emoji"/>
                        <a:cs typeface="Segoe UI Emoji"/>
                      </a:endParaRPr>
                    </a:p>
                  </a:txBody>
                  <a:tcPr marL="0" marR="0" marB="0" marT="27305">
                    <a:lnL w="19050">
                      <a:solidFill>
                        <a:srgbClr val="7E7E7E"/>
                      </a:solidFill>
                      <a:prstDash val="solid"/>
                    </a:lnL>
                    <a:lnR w="19050">
                      <a:solidFill>
                        <a:srgbClr val="7E7E7E"/>
                      </a:solidFill>
                      <a:prstDash val="solid"/>
                    </a:lnR>
                    <a:lnT w="19050">
                      <a:solidFill>
                        <a:srgbClr val="7E7E7E"/>
                      </a:solidFill>
                      <a:prstDash val="solid"/>
                    </a:lnT>
                    <a:lnB w="19050">
                      <a:solidFill>
                        <a:srgbClr val="7E7E7E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48895">
                        <a:lnSpc>
                          <a:spcPts val="1260"/>
                        </a:lnSpc>
                        <a:spcBef>
                          <a:spcPts val="650"/>
                        </a:spcBef>
                      </a:pPr>
                      <a:r>
                        <a:rPr dirty="0" sz="1100" spc="-60" b="1">
                          <a:latin typeface="Tahoma"/>
                          <a:cs typeface="Tahoma"/>
                        </a:rPr>
                        <a:t>Numerous</a:t>
                      </a:r>
                      <a:r>
                        <a:rPr dirty="0" sz="1100" spc="-110" b="1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100" spc="-55" b="1">
                          <a:latin typeface="Tahoma"/>
                          <a:cs typeface="Tahoma"/>
                        </a:rPr>
                        <a:t>startups</a:t>
                      </a:r>
                      <a:r>
                        <a:rPr dirty="0" sz="1100" spc="-95" b="1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100" spc="-20">
                          <a:latin typeface="Segoe UI Emoji"/>
                          <a:cs typeface="Segoe UI Emoji"/>
                        </a:rPr>
                        <a:t>within</a:t>
                      </a:r>
                      <a:r>
                        <a:rPr dirty="0" sz="1100" spc="45">
                          <a:latin typeface="Segoe UI Emoji"/>
                          <a:cs typeface="Segoe UI Emoji"/>
                        </a:rPr>
                        <a:t> </a:t>
                      </a:r>
                      <a:r>
                        <a:rPr dirty="0" sz="1100" spc="-10">
                          <a:latin typeface="Segoe UI Emoji"/>
                          <a:cs typeface="Segoe UI Emoji"/>
                        </a:rPr>
                        <a:t>region,</a:t>
                      </a:r>
                      <a:endParaRPr sz="1100">
                        <a:latin typeface="Segoe UI Emoji"/>
                        <a:cs typeface="Segoe UI Emoji"/>
                      </a:endParaRPr>
                    </a:p>
                    <a:p>
                      <a:pPr algn="ctr" marL="55244">
                        <a:lnSpc>
                          <a:spcPts val="1260"/>
                        </a:lnSpc>
                      </a:pPr>
                      <a:r>
                        <a:rPr dirty="0" sz="1100" spc="-20">
                          <a:latin typeface="Segoe UI Emoji"/>
                          <a:cs typeface="Segoe UI Emoji"/>
                        </a:rPr>
                        <a:t>including</a:t>
                      </a:r>
                      <a:r>
                        <a:rPr dirty="0" sz="1100" spc="-70">
                          <a:latin typeface="Segoe UI Emoji"/>
                          <a:cs typeface="Segoe UI Emoji"/>
                        </a:rPr>
                        <a:t> </a:t>
                      </a:r>
                      <a:r>
                        <a:rPr dirty="0" sz="1100" spc="-20">
                          <a:latin typeface="Segoe UI Emoji"/>
                          <a:cs typeface="Segoe UI Emoji"/>
                        </a:rPr>
                        <a:t>key</a:t>
                      </a:r>
                      <a:r>
                        <a:rPr dirty="0" sz="1100" spc="-25">
                          <a:latin typeface="Segoe UI Emoji"/>
                          <a:cs typeface="Segoe UI Emoji"/>
                        </a:rPr>
                        <a:t> </a:t>
                      </a:r>
                      <a:r>
                        <a:rPr dirty="0" sz="1100" spc="-10">
                          <a:latin typeface="Segoe UI Emoji"/>
                          <a:cs typeface="Segoe UI Emoji"/>
                        </a:rPr>
                        <a:t>industry</a:t>
                      </a:r>
                      <a:r>
                        <a:rPr dirty="0" sz="1100" spc="-105">
                          <a:latin typeface="Segoe UI Emoji"/>
                          <a:cs typeface="Segoe UI Emoji"/>
                        </a:rPr>
                        <a:t> </a:t>
                      </a:r>
                      <a:r>
                        <a:rPr dirty="0" sz="1100">
                          <a:latin typeface="Segoe UI Emoji"/>
                          <a:cs typeface="Segoe UI Emoji"/>
                        </a:rPr>
                        <a:t>players</a:t>
                      </a:r>
                      <a:r>
                        <a:rPr dirty="0" sz="1100" spc="-65">
                          <a:latin typeface="Segoe UI Emoji"/>
                          <a:cs typeface="Segoe UI Emoji"/>
                        </a:rPr>
                        <a:t> </a:t>
                      </a:r>
                      <a:r>
                        <a:rPr dirty="0" sz="1100">
                          <a:latin typeface="Segoe UI Emoji"/>
                          <a:cs typeface="Segoe UI Emoji"/>
                        </a:rPr>
                        <a:t>like</a:t>
                      </a:r>
                      <a:r>
                        <a:rPr dirty="0" sz="1100" spc="-35">
                          <a:latin typeface="Segoe UI Emoji"/>
                          <a:cs typeface="Segoe UI Emoji"/>
                        </a:rPr>
                        <a:t> </a:t>
                      </a:r>
                      <a:r>
                        <a:rPr dirty="0" sz="1100" spc="-20">
                          <a:latin typeface="Segoe UI Emoji"/>
                          <a:cs typeface="Segoe UI Emoji"/>
                        </a:rPr>
                        <a:t>NIO.</a:t>
                      </a:r>
                      <a:endParaRPr sz="1100">
                        <a:latin typeface="Segoe UI Emoji"/>
                        <a:cs typeface="Segoe UI Emoji"/>
                      </a:endParaRPr>
                    </a:p>
                  </a:txBody>
                  <a:tcPr marL="0" marR="0" marB="0" marT="82550">
                    <a:lnL w="19050">
                      <a:solidFill>
                        <a:srgbClr val="7E7E7E"/>
                      </a:solidFill>
                      <a:prstDash val="solid"/>
                    </a:lnL>
                    <a:lnR w="19050">
                      <a:solidFill>
                        <a:srgbClr val="7E7E7E"/>
                      </a:solidFill>
                      <a:prstDash val="solid"/>
                    </a:lnR>
                    <a:lnT w="19050">
                      <a:solidFill>
                        <a:srgbClr val="7E7E7E"/>
                      </a:solidFill>
                      <a:prstDash val="solid"/>
                    </a:lnT>
                    <a:lnB w="3175">
                      <a:solidFill>
                        <a:srgbClr val="7E7E7E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</a:tr>
            </a:tbl>
          </a:graphicData>
        </a:graphic>
      </p:graphicFrame>
      <p:sp>
        <p:nvSpPr>
          <p:cNvPr id="9" name="object 9" descr=""/>
          <p:cNvSpPr txBox="1"/>
          <p:nvPr/>
        </p:nvSpPr>
        <p:spPr>
          <a:xfrm>
            <a:off x="3171825" y="3886200"/>
            <a:ext cx="1819275" cy="514350"/>
          </a:xfrm>
          <a:prstGeom prst="rect">
            <a:avLst/>
          </a:prstGeom>
          <a:ln w="19050">
            <a:solidFill>
              <a:srgbClr val="000000"/>
            </a:solidFill>
          </a:ln>
        </p:spPr>
        <p:txBody>
          <a:bodyPr wrap="square" lIns="0" tIns="83820" rIns="0" bIns="0" rtlCol="0" vert="horz">
            <a:spAutoFit/>
          </a:bodyPr>
          <a:lstStyle/>
          <a:p>
            <a:pPr algn="ctr" marL="10160">
              <a:lnSpc>
                <a:spcPts val="1260"/>
              </a:lnSpc>
              <a:spcBef>
                <a:spcPts val="660"/>
              </a:spcBef>
            </a:pPr>
            <a:r>
              <a:rPr dirty="0" sz="1100" spc="-75" b="1">
                <a:latin typeface="Tahoma"/>
                <a:cs typeface="Tahoma"/>
              </a:rPr>
              <a:t>EV</a:t>
            </a:r>
            <a:r>
              <a:rPr dirty="0" sz="1100" spc="20" b="1">
                <a:latin typeface="Tahoma"/>
                <a:cs typeface="Tahoma"/>
              </a:rPr>
              <a:t> </a:t>
            </a:r>
            <a:r>
              <a:rPr dirty="0" sz="1100" spc="-80" b="1">
                <a:latin typeface="Tahoma"/>
                <a:cs typeface="Tahoma"/>
              </a:rPr>
              <a:t>Charging-</a:t>
            </a:r>
            <a:r>
              <a:rPr dirty="0" sz="1100" spc="-60" b="1">
                <a:latin typeface="Tahoma"/>
                <a:cs typeface="Tahoma"/>
              </a:rPr>
              <a:t>as-</a:t>
            </a:r>
            <a:r>
              <a:rPr dirty="0" sz="1100" spc="-90" b="1">
                <a:latin typeface="Tahoma"/>
                <a:cs typeface="Tahoma"/>
              </a:rPr>
              <a:t>a-</a:t>
            </a:r>
            <a:r>
              <a:rPr dirty="0" sz="1100" spc="-10" b="1">
                <a:latin typeface="Tahoma"/>
                <a:cs typeface="Tahoma"/>
              </a:rPr>
              <a:t>service</a:t>
            </a:r>
            <a:endParaRPr sz="1100">
              <a:latin typeface="Tahoma"/>
              <a:cs typeface="Tahoma"/>
            </a:endParaRPr>
          </a:p>
          <a:p>
            <a:pPr algn="ctr" marL="14604">
              <a:lnSpc>
                <a:spcPts val="1260"/>
              </a:lnSpc>
            </a:pPr>
            <a:r>
              <a:rPr dirty="0" sz="1100">
                <a:latin typeface="Segoe UI Emoji"/>
                <a:cs typeface="Segoe UI Emoji"/>
              </a:rPr>
              <a:t>(’24</a:t>
            </a:r>
            <a:r>
              <a:rPr dirty="0" sz="1100" spc="-80">
                <a:latin typeface="Segoe UI Emoji"/>
                <a:cs typeface="Segoe UI Emoji"/>
              </a:rPr>
              <a:t> </a:t>
            </a:r>
            <a:r>
              <a:rPr dirty="0" sz="1100" spc="-40">
                <a:latin typeface="Segoe UI Emoji"/>
                <a:cs typeface="Segoe UI Emoji"/>
              </a:rPr>
              <a:t>–</a:t>
            </a:r>
            <a:r>
              <a:rPr dirty="0" sz="1100" spc="-65">
                <a:latin typeface="Segoe UI Emoji"/>
                <a:cs typeface="Segoe UI Emoji"/>
              </a:rPr>
              <a:t> </a:t>
            </a:r>
            <a:r>
              <a:rPr dirty="0" sz="1100" spc="-20">
                <a:latin typeface="Segoe UI Emoji"/>
                <a:cs typeface="Segoe UI Emoji"/>
              </a:rPr>
              <a:t>‘32)</a:t>
            </a:r>
            <a:endParaRPr sz="1100">
              <a:latin typeface="Segoe UI Emoji"/>
              <a:cs typeface="Segoe UI Emoji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6067425" y="3886200"/>
            <a:ext cx="1828800" cy="514350"/>
          </a:xfrm>
          <a:prstGeom prst="rect">
            <a:avLst/>
          </a:prstGeom>
          <a:ln w="19050">
            <a:solidFill>
              <a:srgbClr val="000000"/>
            </a:solidFill>
          </a:ln>
        </p:spPr>
        <p:txBody>
          <a:bodyPr wrap="square" lIns="0" tIns="27305" rIns="0" bIns="0" rtlCol="0" vert="horz">
            <a:spAutoFit/>
          </a:bodyPr>
          <a:lstStyle/>
          <a:p>
            <a:pPr algn="ctr" marL="290830" marR="275590" indent="1905">
              <a:lnSpc>
                <a:spcPts val="1200"/>
              </a:lnSpc>
              <a:spcBef>
                <a:spcPts val="215"/>
              </a:spcBef>
            </a:pPr>
            <a:r>
              <a:rPr dirty="0" sz="1100" spc="-55" b="1">
                <a:latin typeface="Tahoma"/>
                <a:cs typeface="Tahoma"/>
              </a:rPr>
              <a:t>Advanced</a:t>
            </a:r>
            <a:r>
              <a:rPr dirty="0" sz="1100" spc="-25" b="1">
                <a:latin typeface="Tahoma"/>
                <a:cs typeface="Tahoma"/>
              </a:rPr>
              <a:t> </a:t>
            </a:r>
            <a:r>
              <a:rPr dirty="0" sz="1100" spc="-10" b="1">
                <a:latin typeface="Tahoma"/>
                <a:cs typeface="Tahoma"/>
              </a:rPr>
              <a:t>driver- </a:t>
            </a:r>
            <a:r>
              <a:rPr dirty="0" sz="1100" spc="-35" b="1">
                <a:latin typeface="Tahoma"/>
                <a:cs typeface="Tahoma"/>
              </a:rPr>
              <a:t>assistance</a:t>
            </a:r>
            <a:r>
              <a:rPr dirty="0" sz="1100" spc="-65" b="1">
                <a:latin typeface="Tahoma"/>
                <a:cs typeface="Tahoma"/>
              </a:rPr>
              <a:t> </a:t>
            </a:r>
            <a:r>
              <a:rPr dirty="0" sz="1100" spc="-50" b="1">
                <a:latin typeface="Tahoma"/>
                <a:cs typeface="Tahoma"/>
              </a:rPr>
              <a:t>systems </a:t>
            </a:r>
            <a:r>
              <a:rPr dirty="0" sz="1100">
                <a:latin typeface="Segoe UI Emoji"/>
                <a:cs typeface="Segoe UI Emoji"/>
              </a:rPr>
              <a:t>(’25</a:t>
            </a:r>
            <a:r>
              <a:rPr dirty="0" sz="1100" spc="-75">
                <a:latin typeface="Segoe UI Emoji"/>
                <a:cs typeface="Segoe UI Emoji"/>
              </a:rPr>
              <a:t> </a:t>
            </a:r>
            <a:r>
              <a:rPr dirty="0" sz="1100" spc="-65">
                <a:latin typeface="Segoe UI Emoji"/>
                <a:cs typeface="Segoe UI Emoji"/>
              </a:rPr>
              <a:t>-</a:t>
            </a:r>
            <a:r>
              <a:rPr dirty="0" sz="1100" spc="-55">
                <a:latin typeface="Segoe UI Emoji"/>
                <a:cs typeface="Segoe UI Emoji"/>
              </a:rPr>
              <a:t> </a:t>
            </a:r>
            <a:r>
              <a:rPr dirty="0" sz="1100" spc="-20">
                <a:latin typeface="Segoe UI Emoji"/>
                <a:cs typeface="Segoe UI Emoji"/>
              </a:rPr>
              <a:t>’33)</a:t>
            </a:r>
            <a:endParaRPr sz="1100">
              <a:latin typeface="Segoe UI Emoji"/>
              <a:cs typeface="Segoe UI Emoji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8953500" y="3876675"/>
            <a:ext cx="1819275" cy="523875"/>
          </a:xfrm>
          <a:prstGeom prst="rect">
            <a:avLst/>
          </a:prstGeom>
          <a:ln w="19050">
            <a:solidFill>
              <a:srgbClr val="000000"/>
            </a:solidFill>
          </a:ln>
        </p:spPr>
        <p:txBody>
          <a:bodyPr wrap="square" lIns="0" tIns="89535" rIns="0" bIns="0" rtlCol="0" vert="horz">
            <a:spAutoFit/>
          </a:bodyPr>
          <a:lstStyle/>
          <a:p>
            <a:pPr algn="ctr" marL="5715">
              <a:lnSpc>
                <a:spcPts val="1260"/>
              </a:lnSpc>
              <a:spcBef>
                <a:spcPts val="705"/>
              </a:spcBef>
            </a:pPr>
            <a:r>
              <a:rPr dirty="0" sz="1100" spc="-85" b="1">
                <a:latin typeface="Tahoma"/>
                <a:cs typeface="Tahoma"/>
              </a:rPr>
              <a:t>Battery-</a:t>
            </a:r>
            <a:r>
              <a:rPr dirty="0" sz="1100" spc="-60" b="1">
                <a:latin typeface="Tahoma"/>
                <a:cs typeface="Tahoma"/>
              </a:rPr>
              <a:t>as-</a:t>
            </a:r>
            <a:r>
              <a:rPr dirty="0" sz="1100" spc="-90" b="1">
                <a:latin typeface="Tahoma"/>
                <a:cs typeface="Tahoma"/>
              </a:rPr>
              <a:t>a-</a:t>
            </a:r>
            <a:r>
              <a:rPr dirty="0" sz="1100" spc="-10" b="1">
                <a:latin typeface="Tahoma"/>
                <a:cs typeface="Tahoma"/>
              </a:rPr>
              <a:t>service</a:t>
            </a:r>
            <a:endParaRPr sz="1100">
              <a:latin typeface="Tahoma"/>
              <a:cs typeface="Tahoma"/>
            </a:endParaRPr>
          </a:p>
          <a:p>
            <a:pPr algn="ctr" marL="9525">
              <a:lnSpc>
                <a:spcPts val="1260"/>
              </a:lnSpc>
            </a:pPr>
            <a:r>
              <a:rPr dirty="0" sz="1100">
                <a:latin typeface="Segoe UI Emoji"/>
                <a:cs typeface="Segoe UI Emoji"/>
              </a:rPr>
              <a:t>(’23</a:t>
            </a:r>
            <a:r>
              <a:rPr dirty="0" sz="1100" spc="-80">
                <a:latin typeface="Segoe UI Emoji"/>
                <a:cs typeface="Segoe UI Emoji"/>
              </a:rPr>
              <a:t> </a:t>
            </a:r>
            <a:r>
              <a:rPr dirty="0" sz="1100" spc="-65">
                <a:latin typeface="Segoe UI Emoji"/>
                <a:cs typeface="Segoe UI Emoji"/>
              </a:rPr>
              <a:t>-</a:t>
            </a:r>
            <a:r>
              <a:rPr dirty="0" sz="1100" spc="-50">
                <a:latin typeface="Segoe UI Emoji"/>
                <a:cs typeface="Segoe UI Emoji"/>
              </a:rPr>
              <a:t> </a:t>
            </a:r>
            <a:r>
              <a:rPr dirty="0" sz="1100" spc="-20">
                <a:latin typeface="Segoe UI Emoji"/>
                <a:cs typeface="Segoe UI Emoji"/>
              </a:rPr>
              <a:t>’30)</a:t>
            </a:r>
            <a:endParaRPr sz="1100">
              <a:latin typeface="Segoe UI Emoji"/>
              <a:cs typeface="Segoe UI Emoji"/>
            </a:endParaRPr>
          </a:p>
        </p:txBody>
      </p:sp>
      <p:sp>
        <p:nvSpPr>
          <p:cNvPr id="12" name="object 12" descr=""/>
          <p:cNvSpPr/>
          <p:nvPr/>
        </p:nvSpPr>
        <p:spPr>
          <a:xfrm>
            <a:off x="1752600" y="4467225"/>
            <a:ext cx="1333500" cy="1057275"/>
          </a:xfrm>
          <a:custGeom>
            <a:avLst/>
            <a:gdLst/>
            <a:ahLst/>
            <a:cxnLst/>
            <a:rect l="l" t="t" r="r" b="b"/>
            <a:pathLst>
              <a:path w="1333500" h="1057275">
                <a:moveTo>
                  <a:pt x="0" y="1057275"/>
                </a:moveTo>
                <a:lnTo>
                  <a:pt x="1333500" y="1057275"/>
                </a:lnTo>
                <a:lnTo>
                  <a:pt x="1333500" y="0"/>
                </a:lnTo>
                <a:lnTo>
                  <a:pt x="0" y="0"/>
                </a:lnTo>
                <a:lnTo>
                  <a:pt x="0" y="1057275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 descr=""/>
          <p:cNvSpPr txBox="1"/>
          <p:nvPr/>
        </p:nvSpPr>
        <p:spPr>
          <a:xfrm>
            <a:off x="1752600" y="4467225"/>
            <a:ext cx="1333500" cy="1057275"/>
          </a:xfrm>
          <a:prstGeom prst="rect">
            <a:avLst/>
          </a:prstGeom>
          <a:solidFill>
            <a:srgbClr val="92D050"/>
          </a:solidFill>
        </p:spPr>
        <p:txBody>
          <a:bodyPr wrap="square" lIns="0" tIns="2019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590"/>
              </a:spcBef>
            </a:pPr>
            <a:endParaRPr sz="1400">
              <a:latin typeface="Times New Roman"/>
              <a:cs typeface="Times New Roman"/>
            </a:endParaRPr>
          </a:p>
          <a:p>
            <a:pPr marL="386080">
              <a:lnSpc>
                <a:spcPct val="100000"/>
              </a:lnSpc>
            </a:pPr>
            <a:r>
              <a:rPr dirty="0" sz="1400" spc="-10" b="1">
                <a:latin typeface="Tahoma"/>
                <a:cs typeface="Tahoma"/>
              </a:rPr>
              <a:t>Mature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4" name="object 14" descr=""/>
          <p:cNvSpPr/>
          <p:nvPr/>
        </p:nvSpPr>
        <p:spPr>
          <a:xfrm>
            <a:off x="1752600" y="5562600"/>
            <a:ext cx="1333500" cy="523875"/>
          </a:xfrm>
          <a:custGeom>
            <a:avLst/>
            <a:gdLst/>
            <a:ahLst/>
            <a:cxnLst/>
            <a:rect l="l" t="t" r="r" b="b"/>
            <a:pathLst>
              <a:path w="1333500" h="523875">
                <a:moveTo>
                  <a:pt x="0" y="523875"/>
                </a:moveTo>
                <a:lnTo>
                  <a:pt x="1333500" y="523875"/>
                </a:lnTo>
                <a:lnTo>
                  <a:pt x="1333500" y="0"/>
                </a:lnTo>
                <a:lnTo>
                  <a:pt x="0" y="0"/>
                </a:lnTo>
                <a:lnTo>
                  <a:pt x="0" y="523875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 descr=""/>
          <p:cNvSpPr txBox="1"/>
          <p:nvPr/>
        </p:nvSpPr>
        <p:spPr>
          <a:xfrm>
            <a:off x="1762125" y="5553075"/>
            <a:ext cx="1314450" cy="523875"/>
          </a:xfrm>
          <a:prstGeom prst="rect">
            <a:avLst/>
          </a:prstGeom>
          <a:solidFill>
            <a:srgbClr val="F6C5AC"/>
          </a:solidFill>
        </p:spPr>
        <p:txBody>
          <a:bodyPr wrap="square" lIns="0" tIns="147955" rIns="0" bIns="0" rtlCol="0" vert="horz">
            <a:spAutoFit/>
          </a:bodyPr>
          <a:lstStyle/>
          <a:p>
            <a:pPr marL="208915">
              <a:lnSpc>
                <a:spcPct val="100000"/>
              </a:lnSpc>
              <a:spcBef>
                <a:spcPts val="1165"/>
              </a:spcBef>
            </a:pPr>
            <a:r>
              <a:rPr dirty="0" sz="1400" spc="-10" b="1">
                <a:latin typeface="Tahoma"/>
                <a:cs typeface="Tahoma"/>
              </a:rPr>
              <a:t>Developing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350520" y="85661"/>
            <a:ext cx="1455420" cy="334645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-95"/>
              <a:t>Smarter</a:t>
            </a:r>
            <a:r>
              <a:rPr dirty="0" spc="-180"/>
              <a:t> </a:t>
            </a:r>
            <a:r>
              <a:rPr dirty="0" spc="-20"/>
              <a:t>Cars</a:t>
            </a:r>
          </a:p>
        </p:txBody>
      </p:sp>
      <p:sp>
        <p:nvSpPr>
          <p:cNvPr id="17" name="object 17" descr=""/>
          <p:cNvSpPr txBox="1"/>
          <p:nvPr/>
        </p:nvSpPr>
        <p:spPr>
          <a:xfrm>
            <a:off x="339725" y="390842"/>
            <a:ext cx="11509375" cy="254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496040" algn="l"/>
              </a:tabLst>
            </a:pPr>
            <a:r>
              <a:rPr dirty="0" u="heavy" sz="1500" spc="-36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heavy" sz="1500" spc="-25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A</a:t>
            </a:r>
            <a:r>
              <a:rPr dirty="0" u="heavy" sz="1500" spc="-95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heavy" sz="1500" spc="-8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rise</a:t>
            </a:r>
            <a:r>
              <a:rPr dirty="0" u="heavy" sz="1500" spc="-11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heavy" sz="1500" spc="-105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in</a:t>
            </a:r>
            <a:r>
              <a:rPr dirty="0" u="heavy" sz="1500" spc="-13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heavy" sz="1500" spc="-11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digitization</a:t>
            </a:r>
            <a:r>
              <a:rPr dirty="0" u="heavy" sz="1500" spc="-13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heavy" sz="1500" spc="-6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of</a:t>
            </a:r>
            <a:r>
              <a:rPr dirty="0" u="heavy" sz="1500" spc="-175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heavy" sz="1500" spc="-11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the </a:t>
            </a:r>
            <a:r>
              <a:rPr dirty="0" u="heavy" sz="1500" spc="-8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automobile</a:t>
            </a:r>
            <a:r>
              <a:rPr dirty="0" u="heavy" sz="1500" spc="-20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heavy" sz="1500" spc="-1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industry</a:t>
            </a:r>
            <a:r>
              <a:rPr dirty="0" u="heavy" sz="150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	</a:t>
            </a:r>
            <a:endParaRPr sz="1500">
              <a:latin typeface="Trebuchet MS"/>
              <a:cs typeface="Trebuchet MS"/>
            </a:endParaRPr>
          </a:p>
        </p:txBody>
      </p:sp>
      <p:grpSp>
        <p:nvGrpSpPr>
          <p:cNvPr id="18" name="object 18" descr=""/>
          <p:cNvGrpSpPr/>
          <p:nvPr/>
        </p:nvGrpSpPr>
        <p:grpSpPr>
          <a:xfrm>
            <a:off x="123825" y="1209675"/>
            <a:ext cx="5029835" cy="2105660"/>
            <a:chOff x="123825" y="1209675"/>
            <a:chExt cx="5029835" cy="2105660"/>
          </a:xfrm>
        </p:grpSpPr>
        <p:sp>
          <p:nvSpPr>
            <p:cNvPr id="19" name="object 19" descr=""/>
            <p:cNvSpPr/>
            <p:nvPr/>
          </p:nvSpPr>
          <p:spPr>
            <a:xfrm>
              <a:off x="409575" y="2400299"/>
              <a:ext cx="4467225" cy="904875"/>
            </a:xfrm>
            <a:custGeom>
              <a:avLst/>
              <a:gdLst/>
              <a:ahLst/>
              <a:cxnLst/>
              <a:rect l="l" t="t" r="r" b="b"/>
              <a:pathLst>
                <a:path w="4467225" h="904875">
                  <a:moveTo>
                    <a:pt x="695325" y="285750"/>
                  </a:moveTo>
                  <a:lnTo>
                    <a:pt x="0" y="285750"/>
                  </a:lnTo>
                  <a:lnTo>
                    <a:pt x="0" y="904875"/>
                  </a:lnTo>
                  <a:lnTo>
                    <a:pt x="695325" y="904875"/>
                  </a:lnTo>
                  <a:lnTo>
                    <a:pt x="695325" y="285750"/>
                  </a:lnTo>
                  <a:close/>
                </a:path>
                <a:path w="4467225" h="904875">
                  <a:moveTo>
                    <a:pt x="1952625" y="190500"/>
                  </a:moveTo>
                  <a:lnTo>
                    <a:pt x="1257300" y="190500"/>
                  </a:lnTo>
                  <a:lnTo>
                    <a:pt x="1257300" y="904875"/>
                  </a:lnTo>
                  <a:lnTo>
                    <a:pt x="1952625" y="904875"/>
                  </a:lnTo>
                  <a:lnTo>
                    <a:pt x="1952625" y="190500"/>
                  </a:lnTo>
                  <a:close/>
                </a:path>
                <a:path w="4467225" h="904875">
                  <a:moveTo>
                    <a:pt x="3209925" y="152400"/>
                  </a:moveTo>
                  <a:lnTo>
                    <a:pt x="2514600" y="152400"/>
                  </a:lnTo>
                  <a:lnTo>
                    <a:pt x="2514600" y="904875"/>
                  </a:lnTo>
                  <a:lnTo>
                    <a:pt x="3209925" y="904875"/>
                  </a:lnTo>
                  <a:lnTo>
                    <a:pt x="3209925" y="152400"/>
                  </a:lnTo>
                  <a:close/>
                </a:path>
                <a:path w="4467225" h="904875">
                  <a:moveTo>
                    <a:pt x="4467225" y="0"/>
                  </a:moveTo>
                  <a:lnTo>
                    <a:pt x="3762375" y="0"/>
                  </a:lnTo>
                  <a:lnTo>
                    <a:pt x="3762375" y="904875"/>
                  </a:lnTo>
                  <a:lnTo>
                    <a:pt x="4467225" y="904875"/>
                  </a:lnTo>
                  <a:lnTo>
                    <a:pt x="446722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409575" y="2314574"/>
              <a:ext cx="4467225" cy="371475"/>
            </a:xfrm>
            <a:custGeom>
              <a:avLst/>
              <a:gdLst/>
              <a:ahLst/>
              <a:cxnLst/>
              <a:rect l="l" t="t" r="r" b="b"/>
              <a:pathLst>
                <a:path w="4467225" h="371475">
                  <a:moveTo>
                    <a:pt x="695325" y="323850"/>
                  </a:moveTo>
                  <a:lnTo>
                    <a:pt x="0" y="323850"/>
                  </a:lnTo>
                  <a:lnTo>
                    <a:pt x="0" y="371475"/>
                  </a:lnTo>
                  <a:lnTo>
                    <a:pt x="695325" y="371475"/>
                  </a:lnTo>
                  <a:lnTo>
                    <a:pt x="695325" y="323850"/>
                  </a:lnTo>
                  <a:close/>
                </a:path>
                <a:path w="4467225" h="371475">
                  <a:moveTo>
                    <a:pt x="1952625" y="209550"/>
                  </a:moveTo>
                  <a:lnTo>
                    <a:pt x="1257300" y="209550"/>
                  </a:lnTo>
                  <a:lnTo>
                    <a:pt x="1257300" y="276225"/>
                  </a:lnTo>
                  <a:lnTo>
                    <a:pt x="1952625" y="276225"/>
                  </a:lnTo>
                  <a:lnTo>
                    <a:pt x="1952625" y="209550"/>
                  </a:lnTo>
                  <a:close/>
                </a:path>
                <a:path w="4467225" h="371475">
                  <a:moveTo>
                    <a:pt x="3209925" y="161925"/>
                  </a:moveTo>
                  <a:lnTo>
                    <a:pt x="2514600" y="161925"/>
                  </a:lnTo>
                  <a:lnTo>
                    <a:pt x="2514600" y="238125"/>
                  </a:lnTo>
                  <a:lnTo>
                    <a:pt x="3209925" y="238125"/>
                  </a:lnTo>
                  <a:lnTo>
                    <a:pt x="3209925" y="161925"/>
                  </a:lnTo>
                  <a:close/>
                </a:path>
                <a:path w="4467225" h="371475">
                  <a:moveTo>
                    <a:pt x="4467225" y="0"/>
                  </a:moveTo>
                  <a:lnTo>
                    <a:pt x="3762375" y="0"/>
                  </a:lnTo>
                  <a:lnTo>
                    <a:pt x="3762375" y="85725"/>
                  </a:lnTo>
                  <a:lnTo>
                    <a:pt x="4467225" y="85725"/>
                  </a:lnTo>
                  <a:lnTo>
                    <a:pt x="4467225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409575" y="2057399"/>
              <a:ext cx="4467225" cy="581025"/>
            </a:xfrm>
            <a:custGeom>
              <a:avLst/>
              <a:gdLst/>
              <a:ahLst/>
              <a:cxnLst/>
              <a:rect l="l" t="t" r="r" b="b"/>
              <a:pathLst>
                <a:path w="4467225" h="581025">
                  <a:moveTo>
                    <a:pt x="695325" y="447675"/>
                  </a:moveTo>
                  <a:lnTo>
                    <a:pt x="0" y="447675"/>
                  </a:lnTo>
                  <a:lnTo>
                    <a:pt x="0" y="581025"/>
                  </a:lnTo>
                  <a:lnTo>
                    <a:pt x="695325" y="581025"/>
                  </a:lnTo>
                  <a:lnTo>
                    <a:pt x="695325" y="447675"/>
                  </a:lnTo>
                  <a:close/>
                </a:path>
                <a:path w="4467225" h="581025">
                  <a:moveTo>
                    <a:pt x="1952625" y="295275"/>
                  </a:moveTo>
                  <a:lnTo>
                    <a:pt x="1257300" y="295275"/>
                  </a:lnTo>
                  <a:lnTo>
                    <a:pt x="1257300" y="466725"/>
                  </a:lnTo>
                  <a:lnTo>
                    <a:pt x="1952625" y="466725"/>
                  </a:lnTo>
                  <a:lnTo>
                    <a:pt x="1952625" y="295275"/>
                  </a:lnTo>
                  <a:close/>
                </a:path>
                <a:path w="4467225" h="581025">
                  <a:moveTo>
                    <a:pt x="3209925" y="200025"/>
                  </a:moveTo>
                  <a:lnTo>
                    <a:pt x="2514600" y="200025"/>
                  </a:lnTo>
                  <a:lnTo>
                    <a:pt x="2514600" y="419100"/>
                  </a:lnTo>
                  <a:lnTo>
                    <a:pt x="3209925" y="419100"/>
                  </a:lnTo>
                  <a:lnTo>
                    <a:pt x="3209925" y="200025"/>
                  </a:lnTo>
                  <a:close/>
                </a:path>
                <a:path w="4467225" h="581025">
                  <a:moveTo>
                    <a:pt x="4467225" y="0"/>
                  </a:moveTo>
                  <a:lnTo>
                    <a:pt x="3762375" y="0"/>
                  </a:lnTo>
                  <a:lnTo>
                    <a:pt x="3762375" y="257175"/>
                  </a:lnTo>
                  <a:lnTo>
                    <a:pt x="4467225" y="257175"/>
                  </a:lnTo>
                  <a:lnTo>
                    <a:pt x="4467225" y="0"/>
                  </a:lnTo>
                  <a:close/>
                </a:path>
              </a:pathLst>
            </a:custGeom>
            <a:solidFill>
              <a:srgbClr val="95959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409575" y="2009774"/>
              <a:ext cx="4467225" cy="495300"/>
            </a:xfrm>
            <a:custGeom>
              <a:avLst/>
              <a:gdLst/>
              <a:ahLst/>
              <a:cxnLst/>
              <a:rect l="l" t="t" r="r" b="b"/>
              <a:pathLst>
                <a:path w="4467225" h="495300">
                  <a:moveTo>
                    <a:pt x="695325" y="476250"/>
                  </a:moveTo>
                  <a:lnTo>
                    <a:pt x="0" y="476250"/>
                  </a:lnTo>
                  <a:lnTo>
                    <a:pt x="0" y="495300"/>
                  </a:lnTo>
                  <a:lnTo>
                    <a:pt x="695325" y="495300"/>
                  </a:lnTo>
                  <a:lnTo>
                    <a:pt x="695325" y="476250"/>
                  </a:lnTo>
                  <a:close/>
                </a:path>
                <a:path w="4467225" h="495300">
                  <a:moveTo>
                    <a:pt x="1952625" y="304800"/>
                  </a:moveTo>
                  <a:lnTo>
                    <a:pt x="1257300" y="304800"/>
                  </a:lnTo>
                  <a:lnTo>
                    <a:pt x="1257300" y="342900"/>
                  </a:lnTo>
                  <a:lnTo>
                    <a:pt x="1952625" y="342900"/>
                  </a:lnTo>
                  <a:lnTo>
                    <a:pt x="1952625" y="304800"/>
                  </a:lnTo>
                  <a:close/>
                </a:path>
                <a:path w="4467225" h="495300">
                  <a:moveTo>
                    <a:pt x="3209925" y="161925"/>
                  </a:moveTo>
                  <a:lnTo>
                    <a:pt x="2514600" y="161925"/>
                  </a:lnTo>
                  <a:lnTo>
                    <a:pt x="2514600" y="247650"/>
                  </a:lnTo>
                  <a:lnTo>
                    <a:pt x="3209925" y="247650"/>
                  </a:lnTo>
                  <a:lnTo>
                    <a:pt x="3209925" y="161925"/>
                  </a:lnTo>
                  <a:close/>
                </a:path>
                <a:path w="4467225" h="495300">
                  <a:moveTo>
                    <a:pt x="4467225" y="0"/>
                  </a:moveTo>
                  <a:lnTo>
                    <a:pt x="3762375" y="0"/>
                  </a:lnTo>
                  <a:lnTo>
                    <a:pt x="3762375" y="47625"/>
                  </a:lnTo>
                  <a:lnTo>
                    <a:pt x="4467225" y="47625"/>
                  </a:lnTo>
                  <a:lnTo>
                    <a:pt x="4467225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409575" y="1981199"/>
              <a:ext cx="4467225" cy="504825"/>
            </a:xfrm>
            <a:custGeom>
              <a:avLst/>
              <a:gdLst/>
              <a:ahLst/>
              <a:cxnLst/>
              <a:rect l="l" t="t" r="r" b="b"/>
              <a:pathLst>
                <a:path w="4467225" h="504825">
                  <a:moveTo>
                    <a:pt x="695325" y="495300"/>
                  </a:moveTo>
                  <a:lnTo>
                    <a:pt x="0" y="495300"/>
                  </a:lnTo>
                  <a:lnTo>
                    <a:pt x="0" y="504825"/>
                  </a:lnTo>
                  <a:lnTo>
                    <a:pt x="695325" y="504825"/>
                  </a:lnTo>
                  <a:lnTo>
                    <a:pt x="695325" y="495300"/>
                  </a:lnTo>
                  <a:close/>
                </a:path>
                <a:path w="4467225" h="504825">
                  <a:moveTo>
                    <a:pt x="1952625" y="323850"/>
                  </a:moveTo>
                  <a:lnTo>
                    <a:pt x="1257300" y="323850"/>
                  </a:lnTo>
                  <a:lnTo>
                    <a:pt x="1257300" y="333375"/>
                  </a:lnTo>
                  <a:lnTo>
                    <a:pt x="1952625" y="333375"/>
                  </a:lnTo>
                  <a:lnTo>
                    <a:pt x="1952625" y="323850"/>
                  </a:lnTo>
                  <a:close/>
                </a:path>
                <a:path w="4467225" h="504825">
                  <a:moveTo>
                    <a:pt x="3209925" y="171450"/>
                  </a:moveTo>
                  <a:lnTo>
                    <a:pt x="2514600" y="171450"/>
                  </a:lnTo>
                  <a:lnTo>
                    <a:pt x="2514600" y="190500"/>
                  </a:lnTo>
                  <a:lnTo>
                    <a:pt x="3209925" y="190500"/>
                  </a:lnTo>
                  <a:lnTo>
                    <a:pt x="3209925" y="171450"/>
                  </a:lnTo>
                  <a:close/>
                </a:path>
                <a:path w="4467225" h="504825">
                  <a:moveTo>
                    <a:pt x="4467225" y="0"/>
                  </a:moveTo>
                  <a:lnTo>
                    <a:pt x="3762375" y="0"/>
                  </a:lnTo>
                  <a:lnTo>
                    <a:pt x="3762375" y="28575"/>
                  </a:lnTo>
                  <a:lnTo>
                    <a:pt x="4467225" y="28575"/>
                  </a:lnTo>
                  <a:lnTo>
                    <a:pt x="4467225" y="0"/>
                  </a:lnTo>
                  <a:close/>
                </a:path>
              </a:pathLst>
            </a:custGeom>
            <a:solidFill>
              <a:srgbClr val="D9F3D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409575" y="1857374"/>
              <a:ext cx="4467225" cy="628650"/>
            </a:xfrm>
            <a:custGeom>
              <a:avLst/>
              <a:gdLst/>
              <a:ahLst/>
              <a:cxnLst/>
              <a:rect l="l" t="t" r="r" b="b"/>
              <a:pathLst>
                <a:path w="4467225" h="628650">
                  <a:moveTo>
                    <a:pt x="695325" y="619125"/>
                  </a:moveTo>
                  <a:lnTo>
                    <a:pt x="0" y="619125"/>
                  </a:lnTo>
                  <a:lnTo>
                    <a:pt x="0" y="628650"/>
                  </a:lnTo>
                  <a:lnTo>
                    <a:pt x="695325" y="628650"/>
                  </a:lnTo>
                  <a:lnTo>
                    <a:pt x="695325" y="619125"/>
                  </a:lnTo>
                  <a:close/>
                </a:path>
                <a:path w="4467225" h="628650">
                  <a:moveTo>
                    <a:pt x="1952625" y="438150"/>
                  </a:moveTo>
                  <a:lnTo>
                    <a:pt x="1257300" y="438150"/>
                  </a:lnTo>
                  <a:lnTo>
                    <a:pt x="1257300" y="447675"/>
                  </a:lnTo>
                  <a:lnTo>
                    <a:pt x="1952625" y="447675"/>
                  </a:lnTo>
                  <a:lnTo>
                    <a:pt x="1952625" y="438150"/>
                  </a:lnTo>
                  <a:close/>
                </a:path>
                <a:path w="4467225" h="628650">
                  <a:moveTo>
                    <a:pt x="3209925" y="257175"/>
                  </a:moveTo>
                  <a:lnTo>
                    <a:pt x="2514600" y="257175"/>
                  </a:lnTo>
                  <a:lnTo>
                    <a:pt x="2514600" y="295275"/>
                  </a:lnTo>
                  <a:lnTo>
                    <a:pt x="3209925" y="295275"/>
                  </a:lnTo>
                  <a:lnTo>
                    <a:pt x="3209925" y="257175"/>
                  </a:lnTo>
                  <a:close/>
                </a:path>
                <a:path w="4467225" h="628650">
                  <a:moveTo>
                    <a:pt x="4467225" y="0"/>
                  </a:moveTo>
                  <a:lnTo>
                    <a:pt x="3762375" y="0"/>
                  </a:lnTo>
                  <a:lnTo>
                    <a:pt x="3762375" y="123825"/>
                  </a:lnTo>
                  <a:lnTo>
                    <a:pt x="4467225" y="123825"/>
                  </a:lnTo>
                  <a:lnTo>
                    <a:pt x="4467225" y="0"/>
                  </a:lnTo>
                  <a:close/>
                </a:path>
              </a:pathLst>
            </a:custGeom>
            <a:solidFill>
              <a:srgbClr val="B4E3A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 descr=""/>
            <p:cNvSpPr/>
            <p:nvPr/>
          </p:nvSpPr>
          <p:spPr>
            <a:xfrm>
              <a:off x="409575" y="2285999"/>
              <a:ext cx="1952625" cy="190500"/>
            </a:xfrm>
            <a:custGeom>
              <a:avLst/>
              <a:gdLst/>
              <a:ahLst/>
              <a:cxnLst/>
              <a:rect l="l" t="t" r="r" b="b"/>
              <a:pathLst>
                <a:path w="1952625" h="190500">
                  <a:moveTo>
                    <a:pt x="695325" y="180975"/>
                  </a:moveTo>
                  <a:lnTo>
                    <a:pt x="0" y="180975"/>
                  </a:lnTo>
                  <a:lnTo>
                    <a:pt x="0" y="190500"/>
                  </a:lnTo>
                  <a:lnTo>
                    <a:pt x="695325" y="190500"/>
                  </a:lnTo>
                  <a:lnTo>
                    <a:pt x="695325" y="180975"/>
                  </a:lnTo>
                  <a:close/>
                </a:path>
                <a:path w="1952625" h="190500">
                  <a:moveTo>
                    <a:pt x="1952625" y="0"/>
                  </a:moveTo>
                  <a:lnTo>
                    <a:pt x="1257300" y="0"/>
                  </a:lnTo>
                  <a:lnTo>
                    <a:pt x="1257300" y="9525"/>
                  </a:lnTo>
                  <a:lnTo>
                    <a:pt x="1952625" y="9525"/>
                  </a:lnTo>
                  <a:lnTo>
                    <a:pt x="1952625" y="0"/>
                  </a:lnTo>
                  <a:close/>
                </a:path>
              </a:pathLst>
            </a:custGeom>
            <a:solidFill>
              <a:srgbClr val="8ED97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 descr=""/>
            <p:cNvSpPr/>
            <p:nvPr/>
          </p:nvSpPr>
          <p:spPr>
            <a:xfrm>
              <a:off x="409575" y="1704974"/>
              <a:ext cx="4467225" cy="771525"/>
            </a:xfrm>
            <a:custGeom>
              <a:avLst/>
              <a:gdLst/>
              <a:ahLst/>
              <a:cxnLst/>
              <a:rect l="l" t="t" r="r" b="b"/>
              <a:pathLst>
                <a:path w="4467225" h="771525">
                  <a:moveTo>
                    <a:pt x="695325" y="752475"/>
                  </a:moveTo>
                  <a:lnTo>
                    <a:pt x="0" y="752475"/>
                  </a:lnTo>
                  <a:lnTo>
                    <a:pt x="0" y="771525"/>
                  </a:lnTo>
                  <a:lnTo>
                    <a:pt x="695325" y="771525"/>
                  </a:lnTo>
                  <a:lnTo>
                    <a:pt x="695325" y="752475"/>
                  </a:lnTo>
                  <a:close/>
                </a:path>
                <a:path w="4467225" h="771525">
                  <a:moveTo>
                    <a:pt x="1952625" y="552450"/>
                  </a:moveTo>
                  <a:lnTo>
                    <a:pt x="1257300" y="552450"/>
                  </a:lnTo>
                  <a:lnTo>
                    <a:pt x="1257300" y="590550"/>
                  </a:lnTo>
                  <a:lnTo>
                    <a:pt x="1952625" y="590550"/>
                  </a:lnTo>
                  <a:lnTo>
                    <a:pt x="1952625" y="552450"/>
                  </a:lnTo>
                  <a:close/>
                </a:path>
                <a:path w="4467225" h="771525">
                  <a:moveTo>
                    <a:pt x="3209925" y="323850"/>
                  </a:moveTo>
                  <a:lnTo>
                    <a:pt x="2514600" y="323850"/>
                  </a:lnTo>
                  <a:lnTo>
                    <a:pt x="2514600" y="409575"/>
                  </a:lnTo>
                  <a:lnTo>
                    <a:pt x="3209925" y="409575"/>
                  </a:lnTo>
                  <a:lnTo>
                    <a:pt x="3209925" y="323850"/>
                  </a:lnTo>
                  <a:close/>
                </a:path>
                <a:path w="4467225" h="771525">
                  <a:moveTo>
                    <a:pt x="4467225" y="0"/>
                  </a:moveTo>
                  <a:lnTo>
                    <a:pt x="3762375" y="0"/>
                  </a:lnTo>
                  <a:lnTo>
                    <a:pt x="3762375" y="152400"/>
                  </a:lnTo>
                  <a:lnTo>
                    <a:pt x="4467225" y="152400"/>
                  </a:lnTo>
                  <a:lnTo>
                    <a:pt x="4467225" y="0"/>
                  </a:lnTo>
                  <a:close/>
                </a:path>
              </a:pathLst>
            </a:custGeom>
            <a:solidFill>
              <a:srgbClr val="3A7D2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 descr=""/>
            <p:cNvSpPr/>
            <p:nvPr/>
          </p:nvSpPr>
          <p:spPr>
            <a:xfrm>
              <a:off x="409575" y="1543049"/>
              <a:ext cx="4467225" cy="914400"/>
            </a:xfrm>
            <a:custGeom>
              <a:avLst/>
              <a:gdLst/>
              <a:ahLst/>
              <a:cxnLst/>
              <a:rect l="l" t="t" r="r" b="b"/>
              <a:pathLst>
                <a:path w="4467225" h="914400">
                  <a:moveTo>
                    <a:pt x="695325" y="904875"/>
                  </a:moveTo>
                  <a:lnTo>
                    <a:pt x="0" y="904875"/>
                  </a:lnTo>
                  <a:lnTo>
                    <a:pt x="0" y="914400"/>
                  </a:lnTo>
                  <a:lnTo>
                    <a:pt x="695325" y="914400"/>
                  </a:lnTo>
                  <a:lnTo>
                    <a:pt x="695325" y="904875"/>
                  </a:lnTo>
                  <a:close/>
                </a:path>
                <a:path w="4467225" h="914400">
                  <a:moveTo>
                    <a:pt x="1952625" y="695325"/>
                  </a:moveTo>
                  <a:lnTo>
                    <a:pt x="1257300" y="695325"/>
                  </a:lnTo>
                  <a:lnTo>
                    <a:pt x="1257300" y="714375"/>
                  </a:lnTo>
                  <a:lnTo>
                    <a:pt x="1952625" y="714375"/>
                  </a:lnTo>
                  <a:lnTo>
                    <a:pt x="1952625" y="695325"/>
                  </a:lnTo>
                  <a:close/>
                </a:path>
                <a:path w="4467225" h="914400">
                  <a:moveTo>
                    <a:pt x="3209925" y="428625"/>
                  </a:moveTo>
                  <a:lnTo>
                    <a:pt x="2514600" y="428625"/>
                  </a:lnTo>
                  <a:lnTo>
                    <a:pt x="2514600" y="485775"/>
                  </a:lnTo>
                  <a:lnTo>
                    <a:pt x="3209925" y="485775"/>
                  </a:lnTo>
                  <a:lnTo>
                    <a:pt x="3209925" y="428625"/>
                  </a:lnTo>
                  <a:close/>
                </a:path>
                <a:path w="4467225" h="914400">
                  <a:moveTo>
                    <a:pt x="4467225" y="0"/>
                  </a:moveTo>
                  <a:lnTo>
                    <a:pt x="3762375" y="0"/>
                  </a:lnTo>
                  <a:lnTo>
                    <a:pt x="3762375" y="161925"/>
                  </a:lnTo>
                  <a:lnTo>
                    <a:pt x="4467225" y="161925"/>
                  </a:lnTo>
                  <a:lnTo>
                    <a:pt x="4467225" y="0"/>
                  </a:lnTo>
                  <a:close/>
                </a:path>
              </a:pathLst>
            </a:custGeom>
            <a:solidFill>
              <a:srgbClr val="27521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 descr=""/>
            <p:cNvSpPr/>
            <p:nvPr/>
          </p:nvSpPr>
          <p:spPr>
            <a:xfrm>
              <a:off x="409575" y="1209674"/>
              <a:ext cx="4467225" cy="1238250"/>
            </a:xfrm>
            <a:custGeom>
              <a:avLst/>
              <a:gdLst/>
              <a:ahLst/>
              <a:cxnLst/>
              <a:rect l="l" t="t" r="r" b="b"/>
              <a:pathLst>
                <a:path w="4467225" h="1238250">
                  <a:moveTo>
                    <a:pt x="695325" y="1228725"/>
                  </a:moveTo>
                  <a:lnTo>
                    <a:pt x="0" y="1228725"/>
                  </a:lnTo>
                  <a:lnTo>
                    <a:pt x="0" y="1238250"/>
                  </a:lnTo>
                  <a:lnTo>
                    <a:pt x="695325" y="1238250"/>
                  </a:lnTo>
                  <a:lnTo>
                    <a:pt x="695325" y="1228725"/>
                  </a:lnTo>
                  <a:close/>
                </a:path>
                <a:path w="4467225" h="1238250">
                  <a:moveTo>
                    <a:pt x="1952625" y="981075"/>
                  </a:moveTo>
                  <a:lnTo>
                    <a:pt x="1257300" y="981075"/>
                  </a:lnTo>
                  <a:lnTo>
                    <a:pt x="1257300" y="1028700"/>
                  </a:lnTo>
                  <a:lnTo>
                    <a:pt x="1952625" y="1028700"/>
                  </a:lnTo>
                  <a:lnTo>
                    <a:pt x="1952625" y="981075"/>
                  </a:lnTo>
                  <a:close/>
                </a:path>
                <a:path w="4467225" h="1238250">
                  <a:moveTo>
                    <a:pt x="3209925" y="609600"/>
                  </a:moveTo>
                  <a:lnTo>
                    <a:pt x="2514600" y="609600"/>
                  </a:lnTo>
                  <a:lnTo>
                    <a:pt x="2514600" y="762000"/>
                  </a:lnTo>
                  <a:lnTo>
                    <a:pt x="3209925" y="762000"/>
                  </a:lnTo>
                  <a:lnTo>
                    <a:pt x="3209925" y="609600"/>
                  </a:lnTo>
                  <a:close/>
                </a:path>
                <a:path w="4467225" h="1238250">
                  <a:moveTo>
                    <a:pt x="4467225" y="0"/>
                  </a:moveTo>
                  <a:lnTo>
                    <a:pt x="3762375" y="0"/>
                  </a:lnTo>
                  <a:lnTo>
                    <a:pt x="3762375" y="333375"/>
                  </a:lnTo>
                  <a:lnTo>
                    <a:pt x="4467225" y="333375"/>
                  </a:lnTo>
                  <a:lnTo>
                    <a:pt x="4467225" y="0"/>
                  </a:lnTo>
                  <a:close/>
                </a:path>
              </a:pathLst>
            </a:custGeom>
            <a:solidFill>
              <a:srgbClr val="18350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 descr=""/>
            <p:cNvSpPr/>
            <p:nvPr/>
          </p:nvSpPr>
          <p:spPr>
            <a:xfrm>
              <a:off x="128587" y="3310001"/>
              <a:ext cx="5020310" cy="0"/>
            </a:xfrm>
            <a:custGeom>
              <a:avLst/>
              <a:gdLst/>
              <a:ahLst/>
              <a:cxnLst/>
              <a:rect l="l" t="t" r="r" b="b"/>
              <a:pathLst>
                <a:path w="5020310" h="0">
                  <a:moveTo>
                    <a:pt x="0" y="0"/>
                  </a:moveTo>
                  <a:lnTo>
                    <a:pt x="5019738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0" name="object 30" descr=""/>
          <p:cNvSpPr txBox="1"/>
          <p:nvPr/>
        </p:nvSpPr>
        <p:spPr>
          <a:xfrm>
            <a:off x="1818894" y="1961515"/>
            <a:ext cx="3937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latin typeface="Segoe UI Emoji"/>
                <a:cs typeface="Segoe UI Emoji"/>
              </a:rPr>
              <a:t>4,869</a:t>
            </a:r>
            <a:endParaRPr sz="1200">
              <a:latin typeface="Segoe UI Emoji"/>
              <a:cs typeface="Segoe UI Emoji"/>
            </a:endParaRPr>
          </a:p>
        </p:txBody>
      </p:sp>
      <p:sp>
        <p:nvSpPr>
          <p:cNvPr id="31" name="object 31" descr=""/>
          <p:cNvSpPr txBox="1"/>
          <p:nvPr/>
        </p:nvSpPr>
        <p:spPr>
          <a:xfrm>
            <a:off x="3074035" y="1592262"/>
            <a:ext cx="393700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latin typeface="Segoe UI Emoji"/>
                <a:cs typeface="Segoe UI Emoji"/>
              </a:rPr>
              <a:t>6,471</a:t>
            </a:r>
            <a:endParaRPr sz="1200">
              <a:latin typeface="Segoe UI Emoji"/>
              <a:cs typeface="Segoe UI Emoji"/>
            </a:endParaRPr>
          </a:p>
        </p:txBody>
      </p:sp>
      <p:sp>
        <p:nvSpPr>
          <p:cNvPr id="32" name="object 32" descr=""/>
          <p:cNvSpPr txBox="1"/>
          <p:nvPr/>
        </p:nvSpPr>
        <p:spPr>
          <a:xfrm>
            <a:off x="562292" y="2206371"/>
            <a:ext cx="3937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latin typeface="Segoe UI Emoji"/>
                <a:cs typeface="Segoe UI Emoji"/>
              </a:rPr>
              <a:t>3,803</a:t>
            </a:r>
            <a:endParaRPr sz="1200">
              <a:latin typeface="Segoe UI Emoji"/>
              <a:cs typeface="Segoe UI Emoji"/>
            </a:endParaRPr>
          </a:p>
        </p:txBody>
      </p:sp>
      <p:sp>
        <p:nvSpPr>
          <p:cNvPr id="33" name="object 33" descr=""/>
          <p:cNvSpPr/>
          <p:nvPr/>
        </p:nvSpPr>
        <p:spPr>
          <a:xfrm>
            <a:off x="5229225" y="3143250"/>
            <a:ext cx="209550" cy="161925"/>
          </a:xfrm>
          <a:custGeom>
            <a:avLst/>
            <a:gdLst/>
            <a:ahLst/>
            <a:cxnLst/>
            <a:rect l="l" t="t" r="r" b="b"/>
            <a:pathLst>
              <a:path w="209550" h="161925">
                <a:moveTo>
                  <a:pt x="209550" y="0"/>
                </a:moveTo>
                <a:lnTo>
                  <a:pt x="0" y="0"/>
                </a:lnTo>
                <a:lnTo>
                  <a:pt x="0" y="161925"/>
                </a:lnTo>
                <a:lnTo>
                  <a:pt x="209550" y="161925"/>
                </a:lnTo>
                <a:lnTo>
                  <a:pt x="2095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 descr=""/>
          <p:cNvSpPr/>
          <p:nvPr/>
        </p:nvSpPr>
        <p:spPr>
          <a:xfrm>
            <a:off x="5229225" y="1133475"/>
            <a:ext cx="209550" cy="161925"/>
          </a:xfrm>
          <a:custGeom>
            <a:avLst/>
            <a:gdLst/>
            <a:ahLst/>
            <a:cxnLst/>
            <a:rect l="l" t="t" r="r" b="b"/>
            <a:pathLst>
              <a:path w="209550" h="161925">
                <a:moveTo>
                  <a:pt x="209550" y="0"/>
                </a:moveTo>
                <a:lnTo>
                  <a:pt x="0" y="0"/>
                </a:lnTo>
                <a:lnTo>
                  <a:pt x="0" y="161925"/>
                </a:lnTo>
                <a:lnTo>
                  <a:pt x="209550" y="161925"/>
                </a:lnTo>
                <a:lnTo>
                  <a:pt x="209550" y="0"/>
                </a:lnTo>
                <a:close/>
              </a:path>
            </a:pathLst>
          </a:custGeom>
          <a:solidFill>
            <a:srgbClr val="18350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 descr=""/>
          <p:cNvSpPr/>
          <p:nvPr/>
        </p:nvSpPr>
        <p:spPr>
          <a:xfrm>
            <a:off x="5229225" y="2924175"/>
            <a:ext cx="209550" cy="161925"/>
          </a:xfrm>
          <a:custGeom>
            <a:avLst/>
            <a:gdLst/>
            <a:ahLst/>
            <a:cxnLst/>
            <a:rect l="l" t="t" r="r" b="b"/>
            <a:pathLst>
              <a:path w="209550" h="161925">
                <a:moveTo>
                  <a:pt x="209550" y="0"/>
                </a:moveTo>
                <a:lnTo>
                  <a:pt x="0" y="0"/>
                </a:lnTo>
                <a:lnTo>
                  <a:pt x="0" y="161925"/>
                </a:lnTo>
                <a:lnTo>
                  <a:pt x="209550" y="161925"/>
                </a:lnTo>
                <a:lnTo>
                  <a:pt x="209550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 descr=""/>
          <p:cNvSpPr/>
          <p:nvPr/>
        </p:nvSpPr>
        <p:spPr>
          <a:xfrm>
            <a:off x="5229225" y="1352550"/>
            <a:ext cx="209550" cy="161925"/>
          </a:xfrm>
          <a:custGeom>
            <a:avLst/>
            <a:gdLst/>
            <a:ahLst/>
            <a:cxnLst/>
            <a:rect l="l" t="t" r="r" b="b"/>
            <a:pathLst>
              <a:path w="209550" h="161925">
                <a:moveTo>
                  <a:pt x="209550" y="0"/>
                </a:moveTo>
                <a:lnTo>
                  <a:pt x="0" y="0"/>
                </a:lnTo>
                <a:lnTo>
                  <a:pt x="0" y="161925"/>
                </a:lnTo>
                <a:lnTo>
                  <a:pt x="209550" y="161925"/>
                </a:lnTo>
                <a:lnTo>
                  <a:pt x="209550" y="0"/>
                </a:lnTo>
                <a:close/>
              </a:path>
            </a:pathLst>
          </a:custGeom>
          <a:solidFill>
            <a:srgbClr val="2752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 descr=""/>
          <p:cNvSpPr/>
          <p:nvPr/>
        </p:nvSpPr>
        <p:spPr>
          <a:xfrm>
            <a:off x="5229225" y="2695575"/>
            <a:ext cx="209550" cy="161925"/>
          </a:xfrm>
          <a:custGeom>
            <a:avLst/>
            <a:gdLst/>
            <a:ahLst/>
            <a:cxnLst/>
            <a:rect l="l" t="t" r="r" b="b"/>
            <a:pathLst>
              <a:path w="209550" h="161925">
                <a:moveTo>
                  <a:pt x="209550" y="0"/>
                </a:moveTo>
                <a:lnTo>
                  <a:pt x="0" y="0"/>
                </a:lnTo>
                <a:lnTo>
                  <a:pt x="0" y="161925"/>
                </a:lnTo>
                <a:lnTo>
                  <a:pt x="209550" y="161925"/>
                </a:lnTo>
                <a:lnTo>
                  <a:pt x="209550" y="0"/>
                </a:lnTo>
                <a:close/>
              </a:path>
            </a:pathLst>
          </a:custGeom>
          <a:solidFill>
            <a:srgbClr val="95959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 descr=""/>
          <p:cNvSpPr/>
          <p:nvPr/>
        </p:nvSpPr>
        <p:spPr>
          <a:xfrm>
            <a:off x="5229225" y="1581150"/>
            <a:ext cx="209550" cy="161925"/>
          </a:xfrm>
          <a:custGeom>
            <a:avLst/>
            <a:gdLst/>
            <a:ahLst/>
            <a:cxnLst/>
            <a:rect l="l" t="t" r="r" b="b"/>
            <a:pathLst>
              <a:path w="209550" h="161925">
                <a:moveTo>
                  <a:pt x="209550" y="0"/>
                </a:moveTo>
                <a:lnTo>
                  <a:pt x="0" y="0"/>
                </a:lnTo>
                <a:lnTo>
                  <a:pt x="0" y="161925"/>
                </a:lnTo>
                <a:lnTo>
                  <a:pt x="209550" y="161925"/>
                </a:lnTo>
                <a:lnTo>
                  <a:pt x="209550" y="0"/>
                </a:lnTo>
                <a:close/>
              </a:path>
            </a:pathLst>
          </a:custGeom>
          <a:solidFill>
            <a:srgbClr val="3A7D2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 descr=""/>
          <p:cNvSpPr/>
          <p:nvPr/>
        </p:nvSpPr>
        <p:spPr>
          <a:xfrm>
            <a:off x="5229225" y="2476500"/>
            <a:ext cx="209550" cy="161925"/>
          </a:xfrm>
          <a:custGeom>
            <a:avLst/>
            <a:gdLst/>
            <a:ahLst/>
            <a:cxnLst/>
            <a:rect l="l" t="t" r="r" b="b"/>
            <a:pathLst>
              <a:path w="209550" h="161925">
                <a:moveTo>
                  <a:pt x="209550" y="0"/>
                </a:moveTo>
                <a:lnTo>
                  <a:pt x="0" y="0"/>
                </a:lnTo>
                <a:lnTo>
                  <a:pt x="0" y="161925"/>
                </a:lnTo>
                <a:lnTo>
                  <a:pt x="209550" y="161925"/>
                </a:lnTo>
                <a:lnTo>
                  <a:pt x="20955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 descr=""/>
          <p:cNvSpPr/>
          <p:nvPr/>
        </p:nvSpPr>
        <p:spPr>
          <a:xfrm>
            <a:off x="5229225" y="1800225"/>
            <a:ext cx="209550" cy="161925"/>
          </a:xfrm>
          <a:custGeom>
            <a:avLst/>
            <a:gdLst/>
            <a:ahLst/>
            <a:cxnLst/>
            <a:rect l="l" t="t" r="r" b="b"/>
            <a:pathLst>
              <a:path w="209550" h="161925">
                <a:moveTo>
                  <a:pt x="209550" y="0"/>
                </a:moveTo>
                <a:lnTo>
                  <a:pt x="0" y="0"/>
                </a:lnTo>
                <a:lnTo>
                  <a:pt x="0" y="161925"/>
                </a:lnTo>
                <a:lnTo>
                  <a:pt x="209550" y="161925"/>
                </a:lnTo>
                <a:lnTo>
                  <a:pt x="209550" y="0"/>
                </a:lnTo>
                <a:close/>
              </a:path>
            </a:pathLst>
          </a:custGeom>
          <a:solidFill>
            <a:srgbClr val="8ED97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 descr=""/>
          <p:cNvSpPr/>
          <p:nvPr/>
        </p:nvSpPr>
        <p:spPr>
          <a:xfrm>
            <a:off x="5229225" y="2247900"/>
            <a:ext cx="209550" cy="161925"/>
          </a:xfrm>
          <a:custGeom>
            <a:avLst/>
            <a:gdLst/>
            <a:ahLst/>
            <a:cxnLst/>
            <a:rect l="l" t="t" r="r" b="b"/>
            <a:pathLst>
              <a:path w="209550" h="161925">
                <a:moveTo>
                  <a:pt x="209550" y="0"/>
                </a:moveTo>
                <a:lnTo>
                  <a:pt x="0" y="0"/>
                </a:lnTo>
                <a:lnTo>
                  <a:pt x="0" y="161925"/>
                </a:lnTo>
                <a:lnTo>
                  <a:pt x="209550" y="161925"/>
                </a:lnTo>
                <a:lnTo>
                  <a:pt x="209550" y="0"/>
                </a:lnTo>
                <a:close/>
              </a:path>
            </a:pathLst>
          </a:custGeom>
          <a:solidFill>
            <a:srgbClr val="D9F3D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 descr=""/>
          <p:cNvSpPr/>
          <p:nvPr/>
        </p:nvSpPr>
        <p:spPr>
          <a:xfrm>
            <a:off x="5229225" y="2028825"/>
            <a:ext cx="209550" cy="161925"/>
          </a:xfrm>
          <a:custGeom>
            <a:avLst/>
            <a:gdLst/>
            <a:ahLst/>
            <a:cxnLst/>
            <a:rect l="l" t="t" r="r" b="b"/>
            <a:pathLst>
              <a:path w="209550" h="161925">
                <a:moveTo>
                  <a:pt x="209550" y="0"/>
                </a:moveTo>
                <a:lnTo>
                  <a:pt x="0" y="0"/>
                </a:lnTo>
                <a:lnTo>
                  <a:pt x="0" y="161925"/>
                </a:lnTo>
                <a:lnTo>
                  <a:pt x="209550" y="161925"/>
                </a:lnTo>
                <a:lnTo>
                  <a:pt x="209550" y="0"/>
                </a:lnTo>
                <a:close/>
              </a:path>
            </a:pathLst>
          </a:custGeom>
          <a:solidFill>
            <a:srgbClr val="B4E3A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 descr=""/>
          <p:cNvSpPr txBox="1"/>
          <p:nvPr/>
        </p:nvSpPr>
        <p:spPr>
          <a:xfrm>
            <a:off x="5481065" y="1058799"/>
            <a:ext cx="1970405" cy="22669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339725">
              <a:lnSpc>
                <a:spcPct val="122600"/>
              </a:lnSpc>
              <a:spcBef>
                <a:spcPts val="100"/>
              </a:spcBef>
            </a:pPr>
            <a:r>
              <a:rPr dirty="0" sz="1200" spc="-20">
                <a:latin typeface="Segoe UI Emoji"/>
                <a:cs typeface="Segoe UI Emoji"/>
              </a:rPr>
              <a:t>Digital:</a:t>
            </a:r>
            <a:r>
              <a:rPr dirty="0" sz="1200" spc="-5">
                <a:latin typeface="Segoe UI Emoji"/>
                <a:cs typeface="Segoe UI Emoji"/>
              </a:rPr>
              <a:t> </a:t>
            </a:r>
            <a:r>
              <a:rPr dirty="0" sz="1200" spc="-35">
                <a:latin typeface="Segoe UI Emoji"/>
                <a:cs typeface="Segoe UI Emoji"/>
              </a:rPr>
              <a:t>Mobility</a:t>
            </a:r>
            <a:r>
              <a:rPr dirty="0" sz="1200" spc="-60">
                <a:latin typeface="Segoe UI Emoji"/>
                <a:cs typeface="Segoe UI Emoji"/>
              </a:rPr>
              <a:t> </a:t>
            </a:r>
            <a:r>
              <a:rPr dirty="0" sz="1200" spc="-10">
                <a:latin typeface="Segoe UI Emoji"/>
                <a:cs typeface="Segoe UI Emoji"/>
              </a:rPr>
              <a:t>Services Autonomy</a:t>
            </a:r>
            <a:endParaRPr sz="1200">
              <a:latin typeface="Segoe UI Emoji"/>
              <a:cs typeface="Segoe UI Emoji"/>
            </a:endParaRPr>
          </a:p>
          <a:p>
            <a:pPr marL="12700" marR="281940">
              <a:lnSpc>
                <a:spcPct val="122600"/>
              </a:lnSpc>
            </a:pPr>
            <a:r>
              <a:rPr dirty="0" sz="1200">
                <a:latin typeface="Segoe UI Emoji"/>
                <a:cs typeface="Segoe UI Emoji"/>
              </a:rPr>
              <a:t>Connected</a:t>
            </a:r>
            <a:r>
              <a:rPr dirty="0" sz="1200" spc="-60">
                <a:latin typeface="Segoe UI Emoji"/>
                <a:cs typeface="Segoe UI Emoji"/>
              </a:rPr>
              <a:t> </a:t>
            </a:r>
            <a:r>
              <a:rPr dirty="0" sz="1200" spc="-10">
                <a:latin typeface="Segoe UI Emoji"/>
                <a:cs typeface="Segoe UI Emoji"/>
              </a:rPr>
              <a:t>Ecosystem </a:t>
            </a:r>
            <a:r>
              <a:rPr dirty="0" sz="1200" spc="-20">
                <a:latin typeface="Segoe UI Emoji"/>
                <a:cs typeface="Segoe UI Emoji"/>
              </a:rPr>
              <a:t>Digital:</a:t>
            </a:r>
            <a:r>
              <a:rPr dirty="0" sz="1200" spc="30">
                <a:latin typeface="Segoe UI Emoji"/>
                <a:cs typeface="Segoe UI Emoji"/>
              </a:rPr>
              <a:t> </a:t>
            </a:r>
            <a:r>
              <a:rPr dirty="0" sz="1200">
                <a:latin typeface="Segoe UI Emoji"/>
                <a:cs typeface="Segoe UI Emoji"/>
              </a:rPr>
              <a:t>Car</a:t>
            </a:r>
            <a:r>
              <a:rPr dirty="0" sz="1200" spc="-45">
                <a:latin typeface="Segoe UI Emoji"/>
                <a:cs typeface="Segoe UI Emoji"/>
              </a:rPr>
              <a:t> </a:t>
            </a:r>
            <a:r>
              <a:rPr dirty="0" sz="1200" spc="-10">
                <a:latin typeface="Segoe UI Emoji"/>
                <a:cs typeface="Segoe UI Emoji"/>
              </a:rPr>
              <a:t>Features </a:t>
            </a:r>
            <a:r>
              <a:rPr dirty="0" sz="1200" spc="-20">
                <a:latin typeface="Segoe UI Emoji"/>
                <a:cs typeface="Segoe UI Emoji"/>
              </a:rPr>
              <a:t>Digital:</a:t>
            </a:r>
            <a:r>
              <a:rPr dirty="0" sz="1200" spc="-25">
                <a:latin typeface="Segoe UI Emoji"/>
                <a:cs typeface="Segoe UI Emoji"/>
              </a:rPr>
              <a:t> </a:t>
            </a:r>
            <a:r>
              <a:rPr dirty="0" sz="1200" spc="-10">
                <a:latin typeface="Segoe UI Emoji"/>
                <a:cs typeface="Segoe UI Emoji"/>
              </a:rPr>
              <a:t>Vehicle</a:t>
            </a:r>
            <a:r>
              <a:rPr dirty="0" sz="1200" spc="-5">
                <a:latin typeface="Segoe UI Emoji"/>
                <a:cs typeface="Segoe UI Emoji"/>
              </a:rPr>
              <a:t> </a:t>
            </a:r>
            <a:r>
              <a:rPr dirty="0" sz="1200" spc="-20">
                <a:latin typeface="Segoe UI Emoji"/>
                <a:cs typeface="Segoe UI Emoji"/>
              </a:rPr>
              <a:t>Operation Digital:</a:t>
            </a:r>
            <a:r>
              <a:rPr dirty="0" sz="1200">
                <a:latin typeface="Segoe UI Emoji"/>
                <a:cs typeface="Segoe UI Emoji"/>
              </a:rPr>
              <a:t> Sales</a:t>
            </a:r>
            <a:r>
              <a:rPr dirty="0" sz="1200" spc="-10">
                <a:latin typeface="Segoe UI Emoji"/>
                <a:cs typeface="Segoe UI Emoji"/>
              </a:rPr>
              <a:t> </a:t>
            </a:r>
            <a:r>
              <a:rPr dirty="0" sz="1200">
                <a:latin typeface="Segoe UI Emoji"/>
                <a:cs typeface="Segoe UI Emoji"/>
              </a:rPr>
              <a:t>C</a:t>
            </a:r>
            <a:r>
              <a:rPr dirty="0" sz="1200" spc="40">
                <a:latin typeface="Segoe UI Emoji"/>
                <a:cs typeface="Segoe UI Emoji"/>
              </a:rPr>
              <a:t> </a:t>
            </a:r>
            <a:r>
              <a:rPr dirty="0" sz="1200" spc="-10">
                <a:latin typeface="Segoe UI Emoji"/>
                <a:cs typeface="Segoe UI Emoji"/>
              </a:rPr>
              <a:t>Finance</a:t>
            </a:r>
            <a:endParaRPr sz="1200">
              <a:latin typeface="Segoe UI Emoji"/>
              <a:cs typeface="Segoe UI Emoji"/>
            </a:endParaRPr>
          </a:p>
          <a:p>
            <a:pPr marL="12700" marR="5080">
              <a:lnSpc>
                <a:spcPct val="122500"/>
              </a:lnSpc>
            </a:pPr>
            <a:r>
              <a:rPr dirty="0" sz="1200" spc="-25">
                <a:latin typeface="Segoe UI Emoji"/>
                <a:cs typeface="Segoe UI Emoji"/>
              </a:rPr>
              <a:t>Traditional:</a:t>
            </a:r>
            <a:r>
              <a:rPr dirty="0" sz="1200" spc="15">
                <a:latin typeface="Segoe UI Emoji"/>
                <a:cs typeface="Segoe UI Emoji"/>
              </a:rPr>
              <a:t> </a:t>
            </a:r>
            <a:r>
              <a:rPr dirty="0" sz="1200" spc="-35">
                <a:latin typeface="Segoe UI Emoji"/>
                <a:cs typeface="Segoe UI Emoji"/>
              </a:rPr>
              <a:t>Mobility</a:t>
            </a:r>
            <a:r>
              <a:rPr dirty="0" sz="1200" spc="-40">
                <a:latin typeface="Segoe UI Emoji"/>
                <a:cs typeface="Segoe UI Emoji"/>
              </a:rPr>
              <a:t> </a:t>
            </a:r>
            <a:r>
              <a:rPr dirty="0" sz="1200" spc="-10">
                <a:latin typeface="Segoe UI Emoji"/>
                <a:cs typeface="Segoe UI Emoji"/>
              </a:rPr>
              <a:t>Services </a:t>
            </a:r>
            <a:r>
              <a:rPr dirty="0" sz="1200" spc="-25">
                <a:latin typeface="Segoe UI Emoji"/>
                <a:cs typeface="Segoe UI Emoji"/>
              </a:rPr>
              <a:t>Traditional:</a:t>
            </a:r>
            <a:r>
              <a:rPr dirty="0" sz="1200" spc="10">
                <a:latin typeface="Segoe UI Emoji"/>
                <a:cs typeface="Segoe UI Emoji"/>
              </a:rPr>
              <a:t> </a:t>
            </a:r>
            <a:r>
              <a:rPr dirty="0" sz="1200">
                <a:latin typeface="Segoe UI Emoji"/>
                <a:cs typeface="Segoe UI Emoji"/>
              </a:rPr>
              <a:t>Vehicle</a:t>
            </a:r>
            <a:r>
              <a:rPr dirty="0" sz="1200" spc="-70">
                <a:latin typeface="Segoe UI Emoji"/>
                <a:cs typeface="Segoe UI Emoji"/>
              </a:rPr>
              <a:t> </a:t>
            </a:r>
            <a:r>
              <a:rPr dirty="0" sz="1200" spc="-10">
                <a:latin typeface="Segoe UI Emoji"/>
                <a:cs typeface="Segoe UI Emoji"/>
              </a:rPr>
              <a:t>Operation </a:t>
            </a:r>
            <a:r>
              <a:rPr dirty="0" sz="1200" spc="-25">
                <a:latin typeface="Segoe UI Emoji"/>
                <a:cs typeface="Segoe UI Emoji"/>
              </a:rPr>
              <a:t>Traditional:</a:t>
            </a:r>
            <a:r>
              <a:rPr dirty="0" sz="1200" spc="15">
                <a:latin typeface="Segoe UI Emoji"/>
                <a:cs typeface="Segoe UI Emoji"/>
              </a:rPr>
              <a:t> </a:t>
            </a:r>
            <a:r>
              <a:rPr dirty="0" sz="1200">
                <a:latin typeface="Segoe UI Emoji"/>
                <a:cs typeface="Segoe UI Emoji"/>
              </a:rPr>
              <a:t>Sales</a:t>
            </a:r>
            <a:r>
              <a:rPr dirty="0" sz="1200" spc="100">
                <a:latin typeface="Segoe UI Emoji"/>
                <a:cs typeface="Segoe UI Emoji"/>
              </a:rPr>
              <a:t> </a:t>
            </a:r>
            <a:r>
              <a:rPr dirty="0" sz="1200">
                <a:latin typeface="Segoe UI Emoji"/>
                <a:cs typeface="Segoe UI Emoji"/>
              </a:rPr>
              <a:t>C</a:t>
            </a:r>
            <a:r>
              <a:rPr dirty="0" sz="1200" spc="-50">
                <a:latin typeface="Segoe UI Emoji"/>
                <a:cs typeface="Segoe UI Emoji"/>
              </a:rPr>
              <a:t> </a:t>
            </a:r>
            <a:r>
              <a:rPr dirty="0" sz="1200" spc="-10">
                <a:latin typeface="Segoe UI Emoji"/>
                <a:cs typeface="Segoe UI Emoji"/>
              </a:rPr>
              <a:t>Finance </a:t>
            </a:r>
            <a:r>
              <a:rPr dirty="0" sz="1200">
                <a:latin typeface="Segoe UI Emoji"/>
                <a:cs typeface="Segoe UI Emoji"/>
              </a:rPr>
              <a:t>Car</a:t>
            </a:r>
            <a:r>
              <a:rPr dirty="0" sz="1200" spc="-10">
                <a:latin typeface="Segoe UI Emoji"/>
                <a:cs typeface="Segoe UI Emoji"/>
              </a:rPr>
              <a:t> Sales</a:t>
            </a:r>
            <a:endParaRPr sz="1200">
              <a:latin typeface="Segoe UI Emoji"/>
              <a:cs typeface="Segoe UI Emoji"/>
            </a:endParaRPr>
          </a:p>
        </p:txBody>
      </p:sp>
      <p:grpSp>
        <p:nvGrpSpPr>
          <p:cNvPr id="44" name="object 44" descr=""/>
          <p:cNvGrpSpPr/>
          <p:nvPr/>
        </p:nvGrpSpPr>
        <p:grpSpPr>
          <a:xfrm>
            <a:off x="7296150" y="1057275"/>
            <a:ext cx="600075" cy="2209800"/>
            <a:chOff x="7296150" y="1057275"/>
            <a:chExt cx="600075" cy="2209800"/>
          </a:xfrm>
        </p:grpSpPr>
        <p:sp>
          <p:nvSpPr>
            <p:cNvPr id="45" name="object 45" descr=""/>
            <p:cNvSpPr/>
            <p:nvPr/>
          </p:nvSpPr>
          <p:spPr>
            <a:xfrm>
              <a:off x="7305675" y="1066800"/>
              <a:ext cx="561975" cy="1285875"/>
            </a:xfrm>
            <a:custGeom>
              <a:avLst/>
              <a:gdLst/>
              <a:ahLst/>
              <a:cxnLst/>
              <a:rect l="l" t="t" r="r" b="b"/>
              <a:pathLst>
                <a:path w="561975" h="1285875">
                  <a:moveTo>
                    <a:pt x="0" y="0"/>
                  </a:moveTo>
                  <a:lnTo>
                    <a:pt x="74705" y="1672"/>
                  </a:lnTo>
                  <a:lnTo>
                    <a:pt x="141840" y="6392"/>
                  </a:lnTo>
                  <a:lnTo>
                    <a:pt x="198723" y="13715"/>
                  </a:lnTo>
                  <a:lnTo>
                    <a:pt x="242673" y="23198"/>
                  </a:lnTo>
                  <a:lnTo>
                    <a:pt x="281050" y="46862"/>
                  </a:lnTo>
                  <a:lnTo>
                    <a:pt x="281050" y="596138"/>
                  </a:lnTo>
                  <a:lnTo>
                    <a:pt x="291082" y="608551"/>
                  </a:lnTo>
                  <a:lnTo>
                    <a:pt x="363315" y="629173"/>
                  </a:lnTo>
                  <a:lnTo>
                    <a:pt x="420167" y="636486"/>
                  </a:lnTo>
                  <a:lnTo>
                    <a:pt x="487279" y="641202"/>
                  </a:lnTo>
                  <a:lnTo>
                    <a:pt x="561975" y="642874"/>
                  </a:lnTo>
                  <a:lnTo>
                    <a:pt x="487279" y="644554"/>
                  </a:lnTo>
                  <a:lnTo>
                    <a:pt x="420167" y="649294"/>
                  </a:lnTo>
                  <a:lnTo>
                    <a:pt x="363315" y="656637"/>
                  </a:lnTo>
                  <a:lnTo>
                    <a:pt x="319395" y="666129"/>
                  </a:lnTo>
                  <a:lnTo>
                    <a:pt x="281050" y="689737"/>
                  </a:lnTo>
                  <a:lnTo>
                    <a:pt x="281050" y="1239012"/>
                  </a:lnTo>
                  <a:lnTo>
                    <a:pt x="271009" y="1251479"/>
                  </a:lnTo>
                  <a:lnTo>
                    <a:pt x="242673" y="1262676"/>
                  </a:lnTo>
                  <a:lnTo>
                    <a:pt x="198723" y="1272159"/>
                  </a:lnTo>
                  <a:lnTo>
                    <a:pt x="141840" y="1279482"/>
                  </a:lnTo>
                  <a:lnTo>
                    <a:pt x="74705" y="1284202"/>
                  </a:lnTo>
                  <a:lnTo>
                    <a:pt x="0" y="1285875"/>
                  </a:lnTo>
                </a:path>
              </a:pathLst>
            </a:custGeom>
            <a:ln w="19050">
              <a:solidFill>
                <a:srgbClr val="FFF7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 descr=""/>
            <p:cNvSpPr/>
            <p:nvPr/>
          </p:nvSpPr>
          <p:spPr>
            <a:xfrm>
              <a:off x="7324725" y="2362200"/>
              <a:ext cx="561975" cy="895350"/>
            </a:xfrm>
            <a:custGeom>
              <a:avLst/>
              <a:gdLst/>
              <a:ahLst/>
              <a:cxnLst/>
              <a:rect l="l" t="t" r="r" b="b"/>
              <a:pathLst>
                <a:path w="561975" h="895350">
                  <a:moveTo>
                    <a:pt x="0" y="0"/>
                  </a:moveTo>
                  <a:lnTo>
                    <a:pt x="74705" y="1672"/>
                  </a:lnTo>
                  <a:lnTo>
                    <a:pt x="141840" y="6392"/>
                  </a:lnTo>
                  <a:lnTo>
                    <a:pt x="198723" y="13715"/>
                  </a:lnTo>
                  <a:lnTo>
                    <a:pt x="242673" y="23198"/>
                  </a:lnTo>
                  <a:lnTo>
                    <a:pt x="281050" y="46862"/>
                  </a:lnTo>
                  <a:lnTo>
                    <a:pt x="281050" y="400812"/>
                  </a:lnTo>
                  <a:lnTo>
                    <a:pt x="291082" y="413279"/>
                  </a:lnTo>
                  <a:lnTo>
                    <a:pt x="363315" y="433959"/>
                  </a:lnTo>
                  <a:lnTo>
                    <a:pt x="420167" y="441282"/>
                  </a:lnTo>
                  <a:lnTo>
                    <a:pt x="487279" y="446002"/>
                  </a:lnTo>
                  <a:lnTo>
                    <a:pt x="561975" y="447675"/>
                  </a:lnTo>
                  <a:lnTo>
                    <a:pt x="487279" y="449347"/>
                  </a:lnTo>
                  <a:lnTo>
                    <a:pt x="420167" y="454067"/>
                  </a:lnTo>
                  <a:lnTo>
                    <a:pt x="363315" y="461390"/>
                  </a:lnTo>
                  <a:lnTo>
                    <a:pt x="319395" y="470873"/>
                  </a:lnTo>
                  <a:lnTo>
                    <a:pt x="281050" y="494538"/>
                  </a:lnTo>
                  <a:lnTo>
                    <a:pt x="281050" y="848487"/>
                  </a:lnTo>
                  <a:lnTo>
                    <a:pt x="271009" y="860954"/>
                  </a:lnTo>
                  <a:lnTo>
                    <a:pt x="242673" y="872151"/>
                  </a:lnTo>
                  <a:lnTo>
                    <a:pt x="198723" y="881634"/>
                  </a:lnTo>
                  <a:lnTo>
                    <a:pt x="141840" y="888957"/>
                  </a:lnTo>
                  <a:lnTo>
                    <a:pt x="74705" y="893677"/>
                  </a:lnTo>
                  <a:lnTo>
                    <a:pt x="0" y="89535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7" name="object 47" descr=""/>
          <p:cNvSpPr/>
          <p:nvPr/>
        </p:nvSpPr>
        <p:spPr>
          <a:xfrm>
            <a:off x="4086225" y="962025"/>
            <a:ext cx="866775" cy="1076325"/>
          </a:xfrm>
          <a:custGeom>
            <a:avLst/>
            <a:gdLst/>
            <a:ahLst/>
            <a:cxnLst/>
            <a:rect l="l" t="t" r="r" b="b"/>
            <a:pathLst>
              <a:path w="866775" h="1076325">
                <a:moveTo>
                  <a:pt x="0" y="144525"/>
                </a:moveTo>
                <a:lnTo>
                  <a:pt x="7361" y="98820"/>
                </a:lnTo>
                <a:lnTo>
                  <a:pt x="27866" y="59143"/>
                </a:lnTo>
                <a:lnTo>
                  <a:pt x="59143" y="27866"/>
                </a:lnTo>
                <a:lnTo>
                  <a:pt x="98820" y="7361"/>
                </a:lnTo>
                <a:lnTo>
                  <a:pt x="144525" y="0"/>
                </a:lnTo>
                <a:lnTo>
                  <a:pt x="722249" y="0"/>
                </a:lnTo>
                <a:lnTo>
                  <a:pt x="767954" y="7361"/>
                </a:lnTo>
                <a:lnTo>
                  <a:pt x="807631" y="27866"/>
                </a:lnTo>
                <a:lnTo>
                  <a:pt x="838908" y="59143"/>
                </a:lnTo>
                <a:lnTo>
                  <a:pt x="859413" y="98820"/>
                </a:lnTo>
                <a:lnTo>
                  <a:pt x="866775" y="144525"/>
                </a:lnTo>
                <a:lnTo>
                  <a:pt x="866775" y="931799"/>
                </a:lnTo>
                <a:lnTo>
                  <a:pt x="859413" y="977504"/>
                </a:lnTo>
                <a:lnTo>
                  <a:pt x="838908" y="1017181"/>
                </a:lnTo>
                <a:lnTo>
                  <a:pt x="807631" y="1048458"/>
                </a:lnTo>
                <a:lnTo>
                  <a:pt x="767954" y="1068963"/>
                </a:lnTo>
                <a:lnTo>
                  <a:pt x="722249" y="1076325"/>
                </a:lnTo>
                <a:lnTo>
                  <a:pt x="144525" y="1076325"/>
                </a:lnTo>
                <a:lnTo>
                  <a:pt x="98820" y="1068963"/>
                </a:lnTo>
                <a:lnTo>
                  <a:pt x="59143" y="1048458"/>
                </a:lnTo>
                <a:lnTo>
                  <a:pt x="27866" y="1017181"/>
                </a:lnTo>
                <a:lnTo>
                  <a:pt x="7361" y="977504"/>
                </a:lnTo>
                <a:lnTo>
                  <a:pt x="0" y="931799"/>
                </a:lnTo>
                <a:lnTo>
                  <a:pt x="0" y="144525"/>
                </a:lnTo>
                <a:close/>
              </a:path>
            </a:pathLst>
          </a:custGeom>
          <a:ln w="38100">
            <a:solidFill>
              <a:srgbClr val="EC1B23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 descr=""/>
          <p:cNvSpPr txBox="1"/>
          <p:nvPr/>
        </p:nvSpPr>
        <p:spPr>
          <a:xfrm>
            <a:off x="350520" y="655238"/>
            <a:ext cx="2455545" cy="638810"/>
          </a:xfrm>
          <a:prstGeom prst="rect">
            <a:avLst/>
          </a:prstGeom>
        </p:spPr>
        <p:txBody>
          <a:bodyPr wrap="square" lIns="0" tIns="1314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35"/>
              </a:spcBef>
            </a:pPr>
            <a:r>
              <a:rPr dirty="0" u="sng" sz="1400" spc="60" b="1" i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As</a:t>
            </a:r>
            <a:r>
              <a:rPr dirty="0" u="sng" sz="1400" spc="-180" b="1" i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sng" sz="1400" spc="-10" b="1" i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revenues</a:t>
            </a:r>
            <a:r>
              <a:rPr dirty="0" u="sng" sz="1400" spc="-105" b="1" i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sng" sz="1400" spc="-80" b="1" i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get</a:t>
            </a:r>
            <a:r>
              <a:rPr dirty="0" u="sng" sz="1400" spc="-85" b="1" i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sng" sz="1400" spc="-10" b="1" i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more</a:t>
            </a:r>
            <a:r>
              <a:rPr dirty="0" u="sng" sz="1400" spc="-170" b="1" i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sng" sz="1400" spc="-10" b="1" i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digital…</a:t>
            </a:r>
            <a:endParaRPr sz="1400">
              <a:latin typeface="Trebuchet MS"/>
              <a:cs typeface="Trebuchet MS"/>
            </a:endParaRPr>
          </a:p>
          <a:p>
            <a:pPr marL="28575">
              <a:lnSpc>
                <a:spcPct val="100000"/>
              </a:lnSpc>
              <a:spcBef>
                <a:spcPts val="770"/>
              </a:spcBef>
            </a:pPr>
            <a:r>
              <a:rPr dirty="0" sz="1200" spc="-85" b="1">
                <a:latin typeface="Tahoma"/>
                <a:cs typeface="Tahoma"/>
              </a:rPr>
              <a:t>Automotive</a:t>
            </a:r>
            <a:r>
              <a:rPr dirty="0" sz="1200" spc="-90" b="1">
                <a:latin typeface="Tahoma"/>
                <a:cs typeface="Tahoma"/>
              </a:rPr>
              <a:t> </a:t>
            </a:r>
            <a:r>
              <a:rPr dirty="0" sz="1200" spc="-75" b="1">
                <a:latin typeface="Tahoma"/>
                <a:cs typeface="Tahoma"/>
              </a:rPr>
              <a:t>Revenues</a:t>
            </a:r>
            <a:r>
              <a:rPr dirty="0" sz="1200" spc="-25" b="1">
                <a:latin typeface="Tahoma"/>
                <a:cs typeface="Tahoma"/>
              </a:rPr>
              <a:t> </a:t>
            </a:r>
            <a:r>
              <a:rPr dirty="0" sz="1200" spc="-75" b="1">
                <a:latin typeface="Tahoma"/>
                <a:cs typeface="Tahoma"/>
              </a:rPr>
              <a:t>in</a:t>
            </a:r>
            <a:r>
              <a:rPr dirty="0" sz="1200" spc="-5" b="1">
                <a:latin typeface="Tahoma"/>
                <a:cs typeface="Tahoma"/>
              </a:rPr>
              <a:t> </a:t>
            </a:r>
            <a:r>
              <a:rPr dirty="0" sz="1200" spc="-20" b="1">
                <a:latin typeface="Tahoma"/>
                <a:cs typeface="Tahoma"/>
              </a:rPr>
              <a:t>US$bn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49" name="object 49" descr=""/>
          <p:cNvSpPr txBox="1"/>
          <p:nvPr/>
        </p:nvSpPr>
        <p:spPr>
          <a:xfrm>
            <a:off x="4104640" y="634208"/>
            <a:ext cx="798830" cy="551815"/>
          </a:xfrm>
          <a:prstGeom prst="rect">
            <a:avLst/>
          </a:prstGeom>
        </p:spPr>
        <p:txBody>
          <a:bodyPr wrap="square" lIns="0" tIns="8382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660"/>
              </a:spcBef>
            </a:pPr>
            <a:r>
              <a:rPr dirty="0" sz="1400" spc="-60" b="1">
                <a:solidFill>
                  <a:srgbClr val="FF0000"/>
                </a:solidFill>
                <a:latin typeface="Tahoma"/>
                <a:cs typeface="Tahoma"/>
              </a:rPr>
              <a:t>US</a:t>
            </a:r>
            <a:r>
              <a:rPr dirty="0" sz="1400" spc="-125" b="1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dirty="0" sz="1400" spc="-80" b="1">
                <a:solidFill>
                  <a:srgbClr val="FF0000"/>
                </a:solidFill>
                <a:latin typeface="Tahoma"/>
                <a:cs typeface="Tahoma"/>
              </a:rPr>
              <a:t>$3.5tn</a:t>
            </a:r>
            <a:endParaRPr sz="1400">
              <a:latin typeface="Tahoma"/>
              <a:cs typeface="Tahoma"/>
            </a:endParaRPr>
          </a:p>
          <a:p>
            <a:pPr algn="ctr" marL="46355">
              <a:lnSpc>
                <a:spcPct val="100000"/>
              </a:lnSpc>
              <a:spcBef>
                <a:spcPts val="459"/>
              </a:spcBef>
            </a:pPr>
            <a:r>
              <a:rPr dirty="0" sz="1200" spc="-10">
                <a:latin typeface="Segoe UI Emoji"/>
                <a:cs typeface="Segoe UI Emoji"/>
              </a:rPr>
              <a:t>9,154</a:t>
            </a:r>
            <a:endParaRPr sz="1200">
              <a:latin typeface="Segoe UI Emoji"/>
              <a:cs typeface="Segoe UI Emoji"/>
            </a:endParaRPr>
          </a:p>
        </p:txBody>
      </p:sp>
      <p:sp>
        <p:nvSpPr>
          <p:cNvPr id="50" name="object 50" descr=""/>
          <p:cNvSpPr txBox="1"/>
          <p:nvPr/>
        </p:nvSpPr>
        <p:spPr>
          <a:xfrm>
            <a:off x="350520" y="3281469"/>
            <a:ext cx="4787900" cy="512445"/>
          </a:xfrm>
          <a:prstGeom prst="rect">
            <a:avLst/>
          </a:prstGeom>
        </p:spPr>
        <p:txBody>
          <a:bodyPr wrap="square" lIns="0" tIns="52069" rIns="0" bIns="0" rtlCol="0" vert="horz">
            <a:spAutoFit/>
          </a:bodyPr>
          <a:lstStyle/>
          <a:p>
            <a:pPr marL="244475">
              <a:lnSpc>
                <a:spcPct val="100000"/>
              </a:lnSpc>
              <a:spcBef>
                <a:spcPts val="409"/>
              </a:spcBef>
              <a:tabLst>
                <a:tab pos="1501775" algn="l"/>
                <a:tab pos="2756535" algn="l"/>
                <a:tab pos="4013200" algn="l"/>
              </a:tabLst>
            </a:pPr>
            <a:r>
              <a:rPr dirty="0" sz="1200" spc="-20">
                <a:latin typeface="Segoe UI Emoji"/>
                <a:cs typeface="Segoe UI Emoji"/>
              </a:rPr>
              <a:t>2021</a:t>
            </a:r>
            <a:r>
              <a:rPr dirty="0" sz="1200">
                <a:latin typeface="Segoe UI Emoji"/>
                <a:cs typeface="Segoe UI Emoji"/>
              </a:rPr>
              <a:t>	</a:t>
            </a:r>
            <a:r>
              <a:rPr dirty="0" sz="1200" spc="-20">
                <a:latin typeface="Segoe UI Emoji"/>
                <a:cs typeface="Segoe UI Emoji"/>
              </a:rPr>
              <a:t>2025</a:t>
            </a:r>
            <a:r>
              <a:rPr dirty="0" sz="1200">
                <a:latin typeface="Segoe UI Emoji"/>
                <a:cs typeface="Segoe UI Emoji"/>
              </a:rPr>
              <a:t>	</a:t>
            </a:r>
            <a:r>
              <a:rPr dirty="0" sz="1200" spc="-20">
                <a:latin typeface="Segoe UI Emoji"/>
                <a:cs typeface="Segoe UI Emoji"/>
              </a:rPr>
              <a:t>2030</a:t>
            </a:r>
            <a:r>
              <a:rPr dirty="0" sz="1200">
                <a:latin typeface="Segoe UI Emoji"/>
                <a:cs typeface="Segoe UI Emoji"/>
              </a:rPr>
              <a:t>	</a:t>
            </a:r>
            <a:r>
              <a:rPr dirty="0" sz="1200" spc="-20">
                <a:latin typeface="Segoe UI Emoji"/>
                <a:cs typeface="Segoe UI Emoji"/>
              </a:rPr>
              <a:t>2040</a:t>
            </a:r>
            <a:endParaRPr sz="1200">
              <a:latin typeface="Segoe UI Emoji"/>
              <a:cs typeface="Segoe UI Emoji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dirty="0" u="sng" sz="1400" spc="-105" b="1" i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at</a:t>
            </a:r>
            <a:r>
              <a:rPr dirty="0" u="sng" sz="1400" spc="-55" b="1" i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sng" sz="1400" spc="-75" b="1" i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rapidly</a:t>
            </a:r>
            <a:r>
              <a:rPr dirty="0" u="sng" sz="1400" spc="-120" b="1" i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sng" sz="1400" spc="-50" b="1" i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growing</a:t>
            </a:r>
            <a:r>
              <a:rPr dirty="0" u="sng" sz="1400" spc="-150" b="1" i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sng" sz="1400" spc="-35" b="1" i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supporting</a:t>
            </a:r>
            <a:r>
              <a:rPr dirty="0" u="sng" sz="1400" spc="-65" b="1" i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sng" sz="1400" spc="-10" b="1" i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services</a:t>
            </a:r>
            <a:r>
              <a:rPr dirty="0" u="sng" sz="1400" spc="-155" b="1" i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sng" sz="1400" b="1" i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&amp;</a:t>
            </a:r>
            <a:r>
              <a:rPr dirty="0" u="sng" sz="1400" spc="-105" b="1" i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sng" sz="1400" spc="-35" b="1" i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in</a:t>
            </a:r>
            <a:r>
              <a:rPr dirty="0" u="sng" sz="1400" spc="-85" b="1" i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sng" sz="1400" spc="-95" b="1" i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target</a:t>
            </a:r>
            <a:r>
              <a:rPr dirty="0" u="sng" sz="1400" spc="-135" b="1" i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sng" sz="1400" spc="-10" b="1" i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markets…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51" name="object 51" descr=""/>
          <p:cNvSpPr txBox="1"/>
          <p:nvPr/>
        </p:nvSpPr>
        <p:spPr>
          <a:xfrm>
            <a:off x="7841615" y="1266253"/>
            <a:ext cx="990600" cy="853440"/>
          </a:xfrm>
          <a:prstGeom prst="rect">
            <a:avLst/>
          </a:prstGeom>
        </p:spPr>
        <p:txBody>
          <a:bodyPr wrap="square" lIns="0" tIns="10160" rIns="0" bIns="0" rtlCol="0" vert="horz">
            <a:spAutoFit/>
          </a:bodyPr>
          <a:lstStyle/>
          <a:p>
            <a:pPr algn="just" marL="12700" marR="5080" indent="51435">
              <a:lnSpc>
                <a:spcPct val="100899"/>
              </a:lnSpc>
              <a:spcBef>
                <a:spcPts val="80"/>
              </a:spcBef>
            </a:pPr>
            <a:r>
              <a:rPr dirty="0" sz="1800" spc="-20" b="1" i="1">
                <a:solidFill>
                  <a:srgbClr val="585858"/>
                </a:solidFill>
                <a:latin typeface="Trebuchet MS"/>
                <a:cs typeface="Trebuchet MS"/>
              </a:rPr>
              <a:t>Digitally </a:t>
            </a:r>
            <a:r>
              <a:rPr dirty="0" sz="1800" spc="-10" b="1" i="1">
                <a:solidFill>
                  <a:srgbClr val="585858"/>
                </a:solidFill>
                <a:latin typeface="Trebuchet MS"/>
                <a:cs typeface="Trebuchet MS"/>
              </a:rPr>
              <a:t>enabled revenues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52" name="object 52" descr=""/>
          <p:cNvSpPr txBox="1"/>
          <p:nvPr/>
        </p:nvSpPr>
        <p:spPr>
          <a:xfrm>
            <a:off x="7747000" y="2366073"/>
            <a:ext cx="1132205" cy="853440"/>
          </a:xfrm>
          <a:prstGeom prst="rect">
            <a:avLst/>
          </a:prstGeom>
        </p:spPr>
        <p:txBody>
          <a:bodyPr wrap="square" lIns="0" tIns="10160" rIns="0" bIns="0" rtlCol="0" vert="horz">
            <a:spAutoFit/>
          </a:bodyPr>
          <a:lstStyle/>
          <a:p>
            <a:pPr algn="ctr" marL="12700" marR="5080">
              <a:lnSpc>
                <a:spcPct val="100899"/>
              </a:lnSpc>
              <a:spcBef>
                <a:spcPts val="80"/>
              </a:spcBef>
            </a:pPr>
            <a:r>
              <a:rPr dirty="0" sz="1800" spc="-110" b="1" i="1">
                <a:latin typeface="Trebuchet MS"/>
                <a:cs typeface="Trebuchet MS"/>
              </a:rPr>
              <a:t>Traditional </a:t>
            </a:r>
            <a:r>
              <a:rPr dirty="0" sz="1800" spc="-20" b="1" i="1">
                <a:latin typeface="Trebuchet MS"/>
                <a:cs typeface="Trebuchet MS"/>
              </a:rPr>
              <a:t>auto </a:t>
            </a:r>
            <a:r>
              <a:rPr dirty="0" sz="1800" spc="-10" b="1" i="1">
                <a:latin typeface="Trebuchet MS"/>
                <a:cs typeface="Trebuchet MS"/>
              </a:rPr>
              <a:t>revenues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53" name="object 53" descr=""/>
          <p:cNvSpPr txBox="1"/>
          <p:nvPr/>
        </p:nvSpPr>
        <p:spPr>
          <a:xfrm>
            <a:off x="8980169" y="685742"/>
            <a:ext cx="2856230" cy="763270"/>
          </a:xfrm>
          <a:prstGeom prst="rect">
            <a:avLst/>
          </a:prstGeom>
        </p:spPr>
        <p:txBody>
          <a:bodyPr wrap="square" lIns="0" tIns="100965" rIns="0" bIns="0" rtlCol="0" vert="horz">
            <a:spAutoFit/>
          </a:bodyPr>
          <a:lstStyle/>
          <a:p>
            <a:pPr marL="22860">
              <a:lnSpc>
                <a:spcPct val="100000"/>
              </a:lnSpc>
              <a:spcBef>
                <a:spcPts val="795"/>
              </a:spcBef>
            </a:pPr>
            <a:r>
              <a:rPr dirty="0" u="sng" sz="1400" spc="-25" b="1" i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Automobile</a:t>
            </a:r>
            <a:r>
              <a:rPr dirty="0" u="sng" sz="1400" spc="-45" b="1" i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sng" sz="1400" spc="-20" b="1" i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suppliers</a:t>
            </a:r>
            <a:r>
              <a:rPr dirty="0" u="sng" sz="1400" spc="-140" b="1" i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sng" sz="1400" spc="-10" b="1" i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look</a:t>
            </a:r>
            <a:r>
              <a:rPr dirty="0" u="sng" sz="1400" spc="-80" b="1" i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sng" sz="1400" spc="-10" b="1" i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ahead…</a:t>
            </a:r>
            <a:endParaRPr sz="1400">
              <a:latin typeface="Trebuchet MS"/>
              <a:cs typeface="Trebuchet MS"/>
            </a:endParaRPr>
          </a:p>
          <a:p>
            <a:pPr marL="12700">
              <a:lnSpc>
                <a:spcPts val="1430"/>
              </a:lnSpc>
              <a:spcBef>
                <a:spcPts val="565"/>
              </a:spcBef>
            </a:pPr>
            <a:r>
              <a:rPr dirty="0" sz="1200" spc="-25" i="1">
                <a:latin typeface="Trebuchet MS"/>
                <a:cs typeface="Trebuchet MS"/>
              </a:rPr>
              <a:t>Expansionary</a:t>
            </a:r>
            <a:r>
              <a:rPr dirty="0" sz="1200" spc="-20" i="1">
                <a:latin typeface="Trebuchet MS"/>
                <a:cs typeface="Trebuchet MS"/>
              </a:rPr>
              <a:t> </a:t>
            </a:r>
            <a:r>
              <a:rPr dirty="0" sz="1200" spc="-40" i="1">
                <a:latin typeface="Trebuchet MS"/>
                <a:cs typeface="Trebuchet MS"/>
              </a:rPr>
              <a:t>trends</a:t>
            </a:r>
            <a:r>
              <a:rPr dirty="0" sz="1200" spc="-65" i="1">
                <a:latin typeface="Trebuchet MS"/>
                <a:cs typeface="Trebuchet MS"/>
              </a:rPr>
              <a:t> </a:t>
            </a:r>
            <a:r>
              <a:rPr dirty="0" sz="1200" spc="-40" i="1">
                <a:latin typeface="Trebuchet MS"/>
                <a:cs typeface="Trebuchet MS"/>
              </a:rPr>
              <a:t>indicate </a:t>
            </a:r>
            <a:r>
              <a:rPr dirty="0" sz="1200" spc="-55" i="1">
                <a:latin typeface="Trebuchet MS"/>
                <a:cs typeface="Trebuchet MS"/>
              </a:rPr>
              <a:t>the</a:t>
            </a:r>
            <a:r>
              <a:rPr dirty="0" sz="1200" spc="-40" i="1">
                <a:latin typeface="Trebuchet MS"/>
                <a:cs typeface="Trebuchet MS"/>
              </a:rPr>
              <a:t> </a:t>
            </a:r>
            <a:r>
              <a:rPr dirty="0" sz="1200" spc="-10" i="1">
                <a:latin typeface="Trebuchet MS"/>
                <a:cs typeface="Trebuchet MS"/>
              </a:rPr>
              <a:t>following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ts val="1430"/>
              </a:lnSpc>
            </a:pPr>
            <a:r>
              <a:rPr dirty="0" sz="1200" spc="-10" i="1">
                <a:latin typeface="Trebuchet MS"/>
                <a:cs typeface="Trebuchet MS"/>
              </a:rPr>
              <a:t>approach</a:t>
            </a:r>
            <a:r>
              <a:rPr dirty="0" sz="1200" spc="-30" i="1">
                <a:latin typeface="Trebuchet MS"/>
                <a:cs typeface="Trebuchet MS"/>
              </a:rPr>
              <a:t> </a:t>
            </a:r>
            <a:r>
              <a:rPr dirty="0" sz="1200" spc="-65" i="1">
                <a:latin typeface="Trebuchet MS"/>
                <a:cs typeface="Trebuchet MS"/>
              </a:rPr>
              <a:t>to</a:t>
            </a:r>
            <a:r>
              <a:rPr dirty="0" sz="1200" spc="-110" i="1">
                <a:latin typeface="Trebuchet MS"/>
                <a:cs typeface="Trebuchet MS"/>
              </a:rPr>
              <a:t> </a:t>
            </a:r>
            <a:r>
              <a:rPr dirty="0" sz="1200" spc="-35" i="1">
                <a:latin typeface="Trebuchet MS"/>
                <a:cs typeface="Trebuchet MS"/>
              </a:rPr>
              <a:t>M&amp;A</a:t>
            </a:r>
            <a:r>
              <a:rPr dirty="0" sz="1200" spc="-75" i="1">
                <a:latin typeface="Trebuchet MS"/>
                <a:cs typeface="Trebuchet MS"/>
              </a:rPr>
              <a:t> </a:t>
            </a:r>
            <a:r>
              <a:rPr dirty="0" sz="1200" spc="-10" i="1">
                <a:latin typeface="Trebuchet MS"/>
                <a:cs typeface="Trebuchet MS"/>
              </a:rPr>
              <a:t>activity:</a:t>
            </a:r>
            <a:endParaRPr sz="1200">
              <a:latin typeface="Trebuchet MS"/>
              <a:cs typeface="Trebuchet MS"/>
            </a:endParaRPr>
          </a:p>
        </p:txBody>
      </p:sp>
      <p:graphicFrame>
        <p:nvGraphicFramePr>
          <p:cNvPr id="54" name="object 54" descr=""/>
          <p:cNvGraphicFramePr>
            <a:graphicFrameLocks noGrp="1"/>
          </p:cNvGraphicFramePr>
          <p:nvPr/>
        </p:nvGraphicFramePr>
        <p:xfrm>
          <a:off x="9429750" y="1485900"/>
          <a:ext cx="2428875" cy="18669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33625"/>
              </a:tblGrid>
              <a:tr h="485775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dirty="0" sz="950" b="1" i="1">
                          <a:latin typeface="Trebuchet MS"/>
                          <a:cs typeface="Trebuchet MS"/>
                        </a:rPr>
                        <a:t>Complement</a:t>
                      </a:r>
                      <a:r>
                        <a:rPr dirty="0" sz="950" spc="140" b="1" i="1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950" spc="-20" b="1" i="1">
                          <a:latin typeface="Trebuchet MS"/>
                          <a:cs typeface="Trebuchet MS"/>
                        </a:rPr>
                        <a:t>hardware</a:t>
                      </a:r>
                      <a:r>
                        <a:rPr dirty="0" sz="950" spc="40" b="1" i="1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950" spc="-10" b="1" i="1">
                          <a:latin typeface="Trebuchet MS"/>
                          <a:cs typeface="Trebuchet MS"/>
                        </a:rPr>
                        <a:t>with</a:t>
                      </a:r>
                      <a:r>
                        <a:rPr dirty="0" sz="950" spc="20" b="1" i="1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950" spc="-10" b="1" i="1">
                          <a:latin typeface="Trebuchet MS"/>
                          <a:cs typeface="Trebuchet MS"/>
                        </a:rPr>
                        <a:t>software</a:t>
                      </a:r>
                      <a:endParaRPr sz="950">
                        <a:latin typeface="Trebuchet MS"/>
                        <a:cs typeface="Trebuchet MS"/>
                      </a:endParaRPr>
                    </a:p>
                    <a:p>
                      <a:pPr marL="9842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950" b="1" i="1">
                          <a:latin typeface="Trebuchet MS"/>
                          <a:cs typeface="Trebuchet MS"/>
                        </a:rPr>
                        <a:t>and</a:t>
                      </a:r>
                      <a:r>
                        <a:rPr dirty="0" sz="950" spc="-15" b="1" i="1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950" spc="-25" b="1" i="1">
                          <a:latin typeface="Trebuchet MS"/>
                          <a:cs typeface="Trebuchet MS"/>
                        </a:rPr>
                        <a:t>data</a:t>
                      </a:r>
                      <a:r>
                        <a:rPr dirty="0" sz="950" spc="-65" b="1" i="1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950" spc="-45" b="1" i="1">
                          <a:latin typeface="Trebuchet MS"/>
                          <a:cs typeface="Trebuchet MS"/>
                        </a:rPr>
                        <a:t>for</a:t>
                      </a:r>
                      <a:r>
                        <a:rPr dirty="0" sz="950" spc="-105" b="1" i="1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950" spc="60" b="1" i="1">
                          <a:latin typeface="Trebuchet MS"/>
                          <a:cs typeface="Trebuchet MS"/>
                        </a:rPr>
                        <a:t>ADAS</a:t>
                      </a:r>
                      <a:endParaRPr sz="950">
                        <a:latin typeface="Trebuchet MS"/>
                        <a:cs typeface="Trebuchet MS"/>
                      </a:endParaRPr>
                    </a:p>
                  </a:txBody>
                  <a:tcPr marL="0" marR="0" marB="0" marT="71120">
                    <a:lnL w="19050">
                      <a:solidFill>
                        <a:srgbClr val="FFED00"/>
                      </a:solidFill>
                      <a:prstDash val="solid"/>
                    </a:lnL>
                    <a:lnR w="19050">
                      <a:solidFill>
                        <a:srgbClr val="FFED00"/>
                      </a:solidFill>
                      <a:prstDash val="solid"/>
                    </a:lnR>
                    <a:lnT w="3175">
                      <a:solidFill>
                        <a:srgbClr val="FFED00"/>
                      </a:solidFill>
                      <a:prstDash val="solid"/>
                    </a:lnT>
                    <a:lnB w="19050">
                      <a:solidFill>
                        <a:srgbClr val="FFED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</a:tr>
              <a:tr h="428625">
                <a:tc>
                  <a:txBody>
                    <a:bodyPr/>
                    <a:lstStyle/>
                    <a:p>
                      <a:pPr marL="102235">
                        <a:lnSpc>
                          <a:spcPts val="985"/>
                        </a:lnSpc>
                      </a:pPr>
                      <a:r>
                        <a:rPr dirty="0" sz="950" b="1" i="1">
                          <a:latin typeface="Trebuchet MS"/>
                          <a:cs typeface="Trebuchet MS"/>
                        </a:rPr>
                        <a:t>Complement</a:t>
                      </a:r>
                      <a:r>
                        <a:rPr dirty="0" sz="950" spc="170" b="1" i="1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950" spc="-25" b="1" i="1">
                          <a:latin typeface="Trebuchet MS"/>
                          <a:cs typeface="Trebuchet MS"/>
                        </a:rPr>
                        <a:t>the</a:t>
                      </a:r>
                      <a:r>
                        <a:rPr dirty="0" sz="950" spc="65" b="1" i="1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950" b="1" i="1">
                          <a:latin typeface="Trebuchet MS"/>
                          <a:cs typeface="Trebuchet MS"/>
                        </a:rPr>
                        <a:t>Product</a:t>
                      </a:r>
                      <a:r>
                        <a:rPr dirty="0" sz="950" spc="40" b="1" i="1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950" spc="-50" b="1" i="1">
                          <a:latin typeface="Trebuchet MS"/>
                          <a:cs typeface="Trebuchet MS"/>
                        </a:rPr>
                        <a:t>&amp;</a:t>
                      </a:r>
                      <a:endParaRPr sz="950">
                        <a:latin typeface="Trebuchet MS"/>
                        <a:cs typeface="Trebuchet MS"/>
                      </a:endParaRPr>
                    </a:p>
                    <a:p>
                      <a:pPr marL="10223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950" b="1" i="1">
                          <a:latin typeface="Trebuchet MS"/>
                          <a:cs typeface="Trebuchet MS"/>
                        </a:rPr>
                        <a:t>Technology</a:t>
                      </a:r>
                      <a:r>
                        <a:rPr dirty="0" sz="950" spc="-90" b="1" i="1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950" spc="-10" b="1" i="1">
                          <a:latin typeface="Trebuchet MS"/>
                          <a:cs typeface="Trebuchet MS"/>
                        </a:rPr>
                        <a:t>Portfolio </a:t>
                      </a:r>
                      <a:r>
                        <a:rPr dirty="0" sz="950" spc="-45" b="1" i="1">
                          <a:latin typeface="Trebuchet MS"/>
                          <a:cs typeface="Trebuchet MS"/>
                        </a:rPr>
                        <a:t>for</a:t>
                      </a:r>
                      <a:r>
                        <a:rPr dirty="0" sz="950" spc="-114" b="1" i="1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950" b="1" i="1">
                          <a:latin typeface="Trebuchet MS"/>
                          <a:cs typeface="Trebuchet MS"/>
                        </a:rPr>
                        <a:t>E-</a:t>
                      </a:r>
                      <a:r>
                        <a:rPr dirty="0" sz="950" spc="-20" b="1" i="1">
                          <a:latin typeface="Trebuchet MS"/>
                          <a:cs typeface="Trebuchet MS"/>
                        </a:rPr>
                        <a:t>Drive</a:t>
                      </a:r>
                      <a:endParaRPr sz="950">
                        <a:latin typeface="Trebuchet MS"/>
                        <a:cs typeface="Trebuchet MS"/>
                      </a:endParaRPr>
                    </a:p>
                    <a:p>
                      <a:pPr marL="102235">
                        <a:lnSpc>
                          <a:spcPts val="1025"/>
                        </a:lnSpc>
                        <a:spcBef>
                          <a:spcPts val="60"/>
                        </a:spcBef>
                      </a:pPr>
                      <a:r>
                        <a:rPr dirty="0" sz="950" spc="-10" b="1" i="1">
                          <a:latin typeface="Trebuchet MS"/>
                          <a:cs typeface="Trebuchet MS"/>
                        </a:rPr>
                        <a:t>Supply</a:t>
                      </a:r>
                      <a:endParaRPr sz="95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FFED00"/>
                      </a:solidFill>
                      <a:prstDash val="solid"/>
                    </a:lnL>
                    <a:lnR w="19050">
                      <a:solidFill>
                        <a:srgbClr val="FFED00"/>
                      </a:solidFill>
                      <a:prstDash val="solid"/>
                    </a:lnR>
                    <a:lnT w="19050">
                      <a:solidFill>
                        <a:srgbClr val="FFED00"/>
                      </a:solidFill>
                      <a:prstDash val="solid"/>
                    </a:lnT>
                    <a:lnB w="19050">
                      <a:solidFill>
                        <a:srgbClr val="FFF673"/>
                      </a:solidFill>
                      <a:prstDash val="solid"/>
                    </a:lnB>
                    <a:solidFill>
                      <a:srgbClr val="FBFF6F"/>
                    </a:solidFill>
                  </a:tcPr>
                </a:tc>
              </a:tr>
              <a:tr h="495300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795"/>
                        </a:spcBef>
                      </a:pPr>
                      <a:r>
                        <a:rPr dirty="0" sz="950" spc="55" b="1" i="1">
                          <a:latin typeface="Trebuchet MS"/>
                          <a:cs typeface="Trebuchet MS"/>
                        </a:rPr>
                        <a:t>Become</a:t>
                      </a:r>
                      <a:r>
                        <a:rPr dirty="0" sz="950" spc="25" b="1" i="1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950" spc="-30" b="1" i="1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dirty="0" sz="950" spc="30" b="1" i="1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950" b="1" i="1">
                          <a:latin typeface="Trebuchet MS"/>
                          <a:cs typeface="Trebuchet MS"/>
                        </a:rPr>
                        <a:t>Comprehensive</a:t>
                      </a:r>
                      <a:r>
                        <a:rPr dirty="0" sz="950" spc="25" b="1" i="1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950" spc="-10" b="1" i="1">
                          <a:latin typeface="Trebuchet MS"/>
                          <a:cs typeface="Trebuchet MS"/>
                        </a:rPr>
                        <a:t>Solutions</a:t>
                      </a:r>
                      <a:endParaRPr sz="950">
                        <a:latin typeface="Trebuchet MS"/>
                        <a:cs typeface="Trebuchet MS"/>
                      </a:endParaRPr>
                    </a:p>
                    <a:p>
                      <a:pPr marL="984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950" spc="-20" b="1" i="1">
                          <a:latin typeface="Trebuchet MS"/>
                          <a:cs typeface="Trebuchet MS"/>
                        </a:rPr>
                        <a:t>Provider</a:t>
                      </a:r>
                      <a:r>
                        <a:rPr dirty="0" sz="950" spc="20" b="1" i="1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950" spc="-30" b="1" i="1">
                          <a:latin typeface="Trebuchet MS"/>
                          <a:cs typeface="Trebuchet MS"/>
                        </a:rPr>
                        <a:t>in</a:t>
                      </a:r>
                      <a:r>
                        <a:rPr dirty="0" sz="950" spc="50" b="1" i="1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950" b="1" i="1">
                          <a:latin typeface="Trebuchet MS"/>
                          <a:cs typeface="Trebuchet MS"/>
                        </a:rPr>
                        <a:t>Specific</a:t>
                      </a:r>
                      <a:r>
                        <a:rPr dirty="0" sz="950" spc="-20" b="1" i="1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950" spc="-10" b="1" i="1">
                          <a:latin typeface="Trebuchet MS"/>
                          <a:cs typeface="Trebuchet MS"/>
                        </a:rPr>
                        <a:t>Segments</a:t>
                      </a:r>
                      <a:endParaRPr sz="950">
                        <a:latin typeface="Trebuchet MS"/>
                        <a:cs typeface="Trebuchet MS"/>
                      </a:endParaRPr>
                    </a:p>
                  </a:txBody>
                  <a:tcPr marL="0" marR="0" marB="0" marT="100965">
                    <a:lnL w="19050">
                      <a:solidFill>
                        <a:srgbClr val="FFF673"/>
                      </a:solidFill>
                      <a:prstDash val="solid"/>
                    </a:lnL>
                    <a:lnR w="19050">
                      <a:solidFill>
                        <a:srgbClr val="FFF673"/>
                      </a:solidFill>
                      <a:prstDash val="solid"/>
                    </a:lnR>
                    <a:lnT w="19050">
                      <a:solidFill>
                        <a:srgbClr val="FFED00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FF673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102235" marR="245745">
                        <a:lnSpc>
                          <a:spcPct val="105400"/>
                        </a:lnSpc>
                        <a:spcBef>
                          <a:spcPts val="550"/>
                        </a:spcBef>
                      </a:pPr>
                      <a:r>
                        <a:rPr dirty="0" sz="950" spc="-10" b="1" i="1">
                          <a:latin typeface="Trebuchet MS"/>
                          <a:cs typeface="Trebuchet MS"/>
                        </a:rPr>
                        <a:t>Enter</a:t>
                      </a:r>
                      <a:r>
                        <a:rPr dirty="0" sz="950" spc="-90" b="1" i="1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950" spc="50" b="1" i="1">
                          <a:latin typeface="Trebuchet MS"/>
                          <a:cs typeface="Trebuchet MS"/>
                        </a:rPr>
                        <a:t>OEM</a:t>
                      </a:r>
                      <a:r>
                        <a:rPr dirty="0" sz="950" spc="-80" b="1" i="1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950" b="1" i="1">
                          <a:latin typeface="Trebuchet MS"/>
                          <a:cs typeface="Trebuchet MS"/>
                        </a:rPr>
                        <a:t>Supplier</a:t>
                      </a:r>
                      <a:r>
                        <a:rPr dirty="0" sz="950" spc="-90" b="1" i="1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950" spc="-10" b="1" i="1">
                          <a:latin typeface="Trebuchet MS"/>
                          <a:cs typeface="Trebuchet MS"/>
                        </a:rPr>
                        <a:t>Market</a:t>
                      </a:r>
                      <a:r>
                        <a:rPr dirty="0" sz="950" spc="-65" b="1" i="1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950" b="1" i="1">
                          <a:latin typeface="Trebuchet MS"/>
                          <a:cs typeface="Trebuchet MS"/>
                        </a:rPr>
                        <a:t>or</a:t>
                      </a:r>
                      <a:r>
                        <a:rPr dirty="0" sz="950" spc="5" b="1" i="1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950" spc="-25" b="1" i="1">
                          <a:latin typeface="Trebuchet MS"/>
                          <a:cs typeface="Trebuchet MS"/>
                        </a:rPr>
                        <a:t>New </a:t>
                      </a:r>
                      <a:r>
                        <a:rPr dirty="0" sz="950" b="1" i="1">
                          <a:latin typeface="Trebuchet MS"/>
                          <a:cs typeface="Trebuchet MS"/>
                        </a:rPr>
                        <a:t>Regional </a:t>
                      </a:r>
                      <a:r>
                        <a:rPr dirty="0" sz="950" spc="-10" b="1" i="1">
                          <a:latin typeface="Trebuchet MS"/>
                          <a:cs typeface="Trebuchet MS"/>
                        </a:rPr>
                        <a:t>Markets</a:t>
                      </a:r>
                      <a:endParaRPr sz="950">
                        <a:latin typeface="Trebuchet MS"/>
                        <a:cs typeface="Trebuchet MS"/>
                      </a:endParaRPr>
                    </a:p>
                  </a:txBody>
                  <a:tcPr marL="0" marR="0" marB="0" marT="69850">
                    <a:lnL w="19050">
                      <a:solidFill>
                        <a:srgbClr val="FFED00"/>
                      </a:solidFill>
                      <a:prstDash val="solid"/>
                    </a:lnL>
                    <a:lnR w="19050">
                      <a:solidFill>
                        <a:srgbClr val="FFED00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solidFill>
                      <a:srgbClr val="FFED00"/>
                    </a:solidFill>
                  </a:tcPr>
                </a:tc>
              </a:tr>
            </a:tbl>
          </a:graphicData>
        </a:graphic>
      </p:graphicFrame>
      <p:pic>
        <p:nvPicPr>
          <p:cNvPr id="55" name="object 5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092593" y="3040787"/>
            <a:ext cx="229849" cy="233727"/>
          </a:xfrm>
          <a:prstGeom prst="rect">
            <a:avLst/>
          </a:prstGeom>
        </p:spPr>
      </p:pic>
      <p:sp>
        <p:nvSpPr>
          <p:cNvPr id="56" name="object 56" descr=""/>
          <p:cNvSpPr/>
          <p:nvPr/>
        </p:nvSpPr>
        <p:spPr>
          <a:xfrm>
            <a:off x="9045399" y="2548955"/>
            <a:ext cx="302260" cy="303530"/>
          </a:xfrm>
          <a:custGeom>
            <a:avLst/>
            <a:gdLst/>
            <a:ahLst/>
            <a:cxnLst/>
            <a:rect l="l" t="t" r="r" b="b"/>
            <a:pathLst>
              <a:path w="302259" h="303530">
                <a:moveTo>
                  <a:pt x="60440" y="237699"/>
                </a:moveTo>
                <a:lnTo>
                  <a:pt x="34227" y="237699"/>
                </a:lnTo>
                <a:lnTo>
                  <a:pt x="58282" y="244228"/>
                </a:lnTo>
                <a:lnTo>
                  <a:pt x="64811" y="268625"/>
                </a:lnTo>
                <a:lnTo>
                  <a:pt x="33884" y="299551"/>
                </a:lnTo>
                <a:lnTo>
                  <a:pt x="39845" y="301768"/>
                </a:lnTo>
                <a:lnTo>
                  <a:pt x="46184" y="302911"/>
                </a:lnTo>
                <a:lnTo>
                  <a:pt x="52513" y="302911"/>
                </a:lnTo>
                <a:lnTo>
                  <a:pt x="72863" y="298834"/>
                </a:lnTo>
                <a:lnTo>
                  <a:pt x="77022" y="296039"/>
                </a:lnTo>
                <a:lnTo>
                  <a:pt x="49873" y="296039"/>
                </a:lnTo>
                <a:lnTo>
                  <a:pt x="47400" y="295771"/>
                </a:lnTo>
                <a:lnTo>
                  <a:pt x="72485" y="270686"/>
                </a:lnTo>
                <a:lnTo>
                  <a:pt x="63908" y="238638"/>
                </a:lnTo>
                <a:lnTo>
                  <a:pt x="60440" y="237699"/>
                </a:lnTo>
                <a:close/>
              </a:path>
              <a:path w="302259" h="303530">
                <a:moveTo>
                  <a:pt x="234240" y="95667"/>
                </a:moveTo>
                <a:lnTo>
                  <a:pt x="95220" y="234685"/>
                </a:lnTo>
                <a:lnTo>
                  <a:pt x="96363" y="238638"/>
                </a:lnTo>
                <a:lnTo>
                  <a:pt x="97958" y="250427"/>
                </a:lnTo>
                <a:lnTo>
                  <a:pt x="98041" y="251037"/>
                </a:lnTo>
                <a:lnTo>
                  <a:pt x="96343" y="262802"/>
                </a:lnTo>
                <a:lnTo>
                  <a:pt x="96279" y="263244"/>
                </a:lnTo>
                <a:lnTo>
                  <a:pt x="68974" y="292962"/>
                </a:lnTo>
                <a:lnTo>
                  <a:pt x="52513" y="296039"/>
                </a:lnTo>
                <a:lnTo>
                  <a:pt x="77022" y="296039"/>
                </a:lnTo>
                <a:lnTo>
                  <a:pt x="89493" y="287657"/>
                </a:lnTo>
                <a:lnTo>
                  <a:pt x="100719" y="271061"/>
                </a:lnTo>
                <a:lnTo>
                  <a:pt x="104792" y="251037"/>
                </a:lnTo>
                <a:lnTo>
                  <a:pt x="104865" y="245974"/>
                </a:lnTo>
                <a:lnTo>
                  <a:pt x="104223" y="241245"/>
                </a:lnTo>
                <a:lnTo>
                  <a:pt x="103053" y="237027"/>
                </a:lnTo>
                <a:lnTo>
                  <a:pt x="102954" y="236668"/>
                </a:lnTo>
                <a:lnTo>
                  <a:pt x="236283" y="103345"/>
                </a:lnTo>
                <a:lnTo>
                  <a:pt x="258496" y="103346"/>
                </a:lnTo>
                <a:lnTo>
                  <a:pt x="270153" y="100962"/>
                </a:lnTo>
                <a:lnTo>
                  <a:pt x="274126" y="98269"/>
                </a:lnTo>
                <a:lnTo>
                  <a:pt x="245786" y="98269"/>
                </a:lnTo>
                <a:lnTo>
                  <a:pt x="241878" y="97747"/>
                </a:lnTo>
                <a:lnTo>
                  <a:pt x="234240" y="95667"/>
                </a:lnTo>
                <a:close/>
              </a:path>
              <a:path w="302259" h="303530">
                <a:moveTo>
                  <a:pt x="56982" y="197766"/>
                </a:moveTo>
                <a:lnTo>
                  <a:pt x="15298" y="213242"/>
                </a:lnTo>
                <a:lnTo>
                  <a:pt x="0" y="250427"/>
                </a:lnTo>
                <a:lnTo>
                  <a:pt x="14" y="256639"/>
                </a:lnTo>
                <a:lnTo>
                  <a:pt x="1132" y="262801"/>
                </a:lnTo>
                <a:lnTo>
                  <a:pt x="3299" y="268625"/>
                </a:lnTo>
                <a:lnTo>
                  <a:pt x="16843" y="255082"/>
                </a:lnTo>
                <a:lnTo>
                  <a:pt x="7124" y="255082"/>
                </a:lnTo>
                <a:lnTo>
                  <a:pt x="8680" y="238638"/>
                </a:lnTo>
                <a:lnTo>
                  <a:pt x="47757" y="204886"/>
                </a:lnTo>
                <a:lnTo>
                  <a:pt x="49306" y="204726"/>
                </a:lnTo>
                <a:lnTo>
                  <a:pt x="70391" y="204726"/>
                </a:lnTo>
                <a:lnTo>
                  <a:pt x="75560" y="199558"/>
                </a:lnTo>
                <a:lnTo>
                  <a:pt x="65841" y="199558"/>
                </a:lnTo>
                <a:lnTo>
                  <a:pt x="61461" y="198367"/>
                </a:lnTo>
                <a:lnTo>
                  <a:pt x="56982" y="197766"/>
                </a:lnTo>
                <a:close/>
              </a:path>
              <a:path w="302259" h="303530">
                <a:moveTo>
                  <a:pt x="32193" y="230048"/>
                </a:moveTo>
                <a:lnTo>
                  <a:pt x="7124" y="255082"/>
                </a:lnTo>
                <a:lnTo>
                  <a:pt x="16843" y="255082"/>
                </a:lnTo>
                <a:lnTo>
                  <a:pt x="34227" y="237699"/>
                </a:lnTo>
                <a:lnTo>
                  <a:pt x="60440" y="237699"/>
                </a:lnTo>
                <a:lnTo>
                  <a:pt x="32193" y="230048"/>
                </a:lnTo>
                <a:close/>
              </a:path>
              <a:path w="302259" h="303530">
                <a:moveTo>
                  <a:pt x="70391" y="204726"/>
                </a:moveTo>
                <a:lnTo>
                  <a:pt x="57020" y="204726"/>
                </a:lnTo>
                <a:lnTo>
                  <a:pt x="60242" y="205156"/>
                </a:lnTo>
                <a:lnTo>
                  <a:pt x="67880" y="207237"/>
                </a:lnTo>
                <a:lnTo>
                  <a:pt x="70391" y="204726"/>
                </a:lnTo>
                <a:close/>
              </a:path>
              <a:path w="302259" h="303530">
                <a:moveTo>
                  <a:pt x="255971" y="0"/>
                </a:moveTo>
                <a:lnTo>
                  <a:pt x="212627" y="15246"/>
                </a:lnTo>
                <a:lnTo>
                  <a:pt x="197328" y="51866"/>
                </a:lnTo>
                <a:lnTo>
                  <a:pt x="197260" y="56930"/>
                </a:lnTo>
                <a:lnTo>
                  <a:pt x="197897" y="61658"/>
                </a:lnTo>
                <a:lnTo>
                  <a:pt x="199093" y="65955"/>
                </a:lnTo>
                <a:lnTo>
                  <a:pt x="199171" y="66235"/>
                </a:lnTo>
                <a:lnTo>
                  <a:pt x="65841" y="199558"/>
                </a:lnTo>
                <a:lnTo>
                  <a:pt x="75560" y="199558"/>
                </a:lnTo>
                <a:lnTo>
                  <a:pt x="206905" y="68223"/>
                </a:lnTo>
                <a:lnTo>
                  <a:pt x="205769" y="64315"/>
                </a:lnTo>
                <a:lnTo>
                  <a:pt x="204165" y="52477"/>
                </a:lnTo>
                <a:lnTo>
                  <a:pt x="225650" y="13669"/>
                </a:lnTo>
                <a:lnTo>
                  <a:pt x="248720" y="6950"/>
                </a:lnTo>
                <a:lnTo>
                  <a:pt x="264644" y="6950"/>
                </a:lnTo>
                <a:lnTo>
                  <a:pt x="268241" y="3353"/>
                </a:lnTo>
                <a:lnTo>
                  <a:pt x="262280" y="1136"/>
                </a:lnTo>
                <a:lnTo>
                  <a:pt x="255971" y="0"/>
                </a:lnTo>
                <a:close/>
              </a:path>
              <a:path w="302259" h="303530">
                <a:moveTo>
                  <a:pt x="258496" y="103346"/>
                </a:moveTo>
                <a:lnTo>
                  <a:pt x="236283" y="103345"/>
                </a:lnTo>
                <a:lnTo>
                  <a:pt x="240659" y="104537"/>
                </a:lnTo>
                <a:lnTo>
                  <a:pt x="245177" y="105141"/>
                </a:lnTo>
                <a:lnTo>
                  <a:pt x="249713" y="105141"/>
                </a:lnTo>
                <a:lnTo>
                  <a:pt x="258496" y="103346"/>
                </a:lnTo>
                <a:close/>
              </a:path>
              <a:path w="302259" h="303530">
                <a:moveTo>
                  <a:pt x="302113" y="47909"/>
                </a:moveTo>
                <a:lnTo>
                  <a:pt x="295008" y="47909"/>
                </a:lnTo>
                <a:lnTo>
                  <a:pt x="293425" y="64315"/>
                </a:lnTo>
                <a:lnTo>
                  <a:pt x="293339" y="65204"/>
                </a:lnTo>
                <a:lnTo>
                  <a:pt x="293267" y="65955"/>
                </a:lnTo>
                <a:lnTo>
                  <a:pt x="285027" y="81398"/>
                </a:lnTo>
                <a:lnTo>
                  <a:pt x="271598" y="92626"/>
                </a:lnTo>
                <a:lnTo>
                  <a:pt x="254290" y="98026"/>
                </a:lnTo>
                <a:lnTo>
                  <a:pt x="251919" y="98269"/>
                </a:lnTo>
                <a:lnTo>
                  <a:pt x="274126" y="98269"/>
                </a:lnTo>
                <a:lnTo>
                  <a:pt x="286825" y="89662"/>
                </a:lnTo>
                <a:lnTo>
                  <a:pt x="298044" y="72936"/>
                </a:lnTo>
                <a:lnTo>
                  <a:pt x="302124" y="52477"/>
                </a:lnTo>
                <a:lnTo>
                  <a:pt x="302113" y="47909"/>
                </a:lnTo>
                <a:close/>
              </a:path>
              <a:path w="302259" h="303530">
                <a:moveTo>
                  <a:pt x="264644" y="6950"/>
                </a:moveTo>
                <a:lnTo>
                  <a:pt x="253025" y="6950"/>
                </a:lnTo>
                <a:lnTo>
                  <a:pt x="254725" y="7133"/>
                </a:lnTo>
                <a:lnTo>
                  <a:pt x="229640" y="32217"/>
                </a:lnTo>
                <a:lnTo>
                  <a:pt x="238240" y="64315"/>
                </a:lnTo>
                <a:lnTo>
                  <a:pt x="238368" y="64315"/>
                </a:lnTo>
                <a:lnTo>
                  <a:pt x="270566" y="72936"/>
                </a:lnTo>
                <a:lnTo>
                  <a:pt x="270251" y="72936"/>
                </a:lnTo>
                <a:lnTo>
                  <a:pt x="277899" y="65204"/>
                </a:lnTo>
                <a:lnTo>
                  <a:pt x="268241" y="65204"/>
                </a:lnTo>
                <a:lnTo>
                  <a:pt x="243843" y="58675"/>
                </a:lnTo>
                <a:lnTo>
                  <a:pt x="237314" y="34279"/>
                </a:lnTo>
                <a:lnTo>
                  <a:pt x="264644" y="6950"/>
                </a:lnTo>
                <a:close/>
              </a:path>
              <a:path w="302259" h="303530">
                <a:moveTo>
                  <a:pt x="298825" y="34279"/>
                </a:moveTo>
                <a:lnTo>
                  <a:pt x="268241" y="65204"/>
                </a:lnTo>
                <a:lnTo>
                  <a:pt x="277899" y="65204"/>
                </a:lnTo>
                <a:lnTo>
                  <a:pt x="295008" y="47909"/>
                </a:lnTo>
                <a:lnTo>
                  <a:pt x="302113" y="47909"/>
                </a:lnTo>
                <a:lnTo>
                  <a:pt x="302110" y="46264"/>
                </a:lnTo>
                <a:lnTo>
                  <a:pt x="300992" y="40102"/>
                </a:lnTo>
                <a:lnTo>
                  <a:pt x="298825" y="342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57" name="object 57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048699" y="2073553"/>
            <a:ext cx="295525" cy="215932"/>
          </a:xfrm>
          <a:prstGeom prst="rect">
            <a:avLst/>
          </a:prstGeom>
        </p:spPr>
      </p:pic>
      <p:pic>
        <p:nvPicPr>
          <p:cNvPr id="58" name="object 58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082278" y="1592978"/>
            <a:ext cx="247417" cy="237095"/>
          </a:xfrm>
          <a:prstGeom prst="rect">
            <a:avLst/>
          </a:prstGeom>
        </p:spPr>
      </p:pic>
      <p:sp>
        <p:nvSpPr>
          <p:cNvPr id="59" name="object 59" descr=""/>
          <p:cNvSpPr txBox="1"/>
          <p:nvPr/>
        </p:nvSpPr>
        <p:spPr>
          <a:xfrm>
            <a:off x="5076825" y="3886200"/>
            <a:ext cx="923925" cy="514350"/>
          </a:xfrm>
          <a:prstGeom prst="rect">
            <a:avLst/>
          </a:prstGeom>
          <a:ln w="19050">
            <a:solidFill>
              <a:srgbClr val="A6A6A6"/>
            </a:solidFill>
          </a:ln>
        </p:spPr>
        <p:txBody>
          <a:bodyPr wrap="square" lIns="0" tIns="24765" rIns="0" bIns="0" rtlCol="0" vert="horz">
            <a:spAutoFit/>
          </a:bodyPr>
          <a:lstStyle/>
          <a:p>
            <a:pPr marL="231775" marR="206375" indent="59055">
              <a:lnSpc>
                <a:spcPct val="102800"/>
              </a:lnSpc>
              <a:spcBef>
                <a:spcPts val="195"/>
              </a:spcBef>
            </a:pPr>
            <a:r>
              <a:rPr dirty="0" sz="1400" spc="-25" b="1" i="1">
                <a:latin typeface="Trebuchet MS"/>
                <a:cs typeface="Trebuchet MS"/>
              </a:rPr>
              <a:t>18% </a:t>
            </a:r>
            <a:r>
              <a:rPr dirty="0" sz="1400" spc="-20" b="1" i="1">
                <a:latin typeface="Trebuchet MS"/>
                <a:cs typeface="Trebuchet MS"/>
              </a:rPr>
              <a:t>CAGR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60" name="object 60" descr=""/>
          <p:cNvSpPr txBox="1"/>
          <p:nvPr/>
        </p:nvSpPr>
        <p:spPr>
          <a:xfrm>
            <a:off x="7981950" y="3886200"/>
            <a:ext cx="904875" cy="514350"/>
          </a:xfrm>
          <a:prstGeom prst="rect">
            <a:avLst/>
          </a:prstGeom>
          <a:ln w="19050">
            <a:solidFill>
              <a:srgbClr val="A6A6A6"/>
            </a:solidFill>
          </a:ln>
        </p:spPr>
        <p:txBody>
          <a:bodyPr wrap="square" lIns="0" tIns="24765" rIns="0" bIns="0" rtlCol="0" vert="horz">
            <a:spAutoFit/>
          </a:bodyPr>
          <a:lstStyle/>
          <a:p>
            <a:pPr marL="223520" marR="195580" indent="59055">
              <a:lnSpc>
                <a:spcPct val="102800"/>
              </a:lnSpc>
              <a:spcBef>
                <a:spcPts val="195"/>
              </a:spcBef>
            </a:pPr>
            <a:r>
              <a:rPr dirty="0" sz="1400" spc="-25" b="1" i="1">
                <a:latin typeface="Trebuchet MS"/>
                <a:cs typeface="Trebuchet MS"/>
              </a:rPr>
              <a:t>18% </a:t>
            </a:r>
            <a:r>
              <a:rPr dirty="0" sz="1400" spc="-20" b="1" i="1">
                <a:latin typeface="Trebuchet MS"/>
                <a:cs typeface="Trebuchet MS"/>
              </a:rPr>
              <a:t>CAGR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61" name="object 61" descr=""/>
          <p:cNvSpPr txBox="1"/>
          <p:nvPr/>
        </p:nvSpPr>
        <p:spPr>
          <a:xfrm>
            <a:off x="10868025" y="3876675"/>
            <a:ext cx="914400" cy="514350"/>
          </a:xfrm>
          <a:prstGeom prst="rect">
            <a:avLst/>
          </a:prstGeom>
          <a:ln w="19050">
            <a:solidFill>
              <a:srgbClr val="A6A6A6"/>
            </a:solidFill>
          </a:ln>
        </p:spPr>
        <p:txBody>
          <a:bodyPr wrap="square" lIns="0" tIns="27940" rIns="0" bIns="0" rtlCol="0" vert="horz">
            <a:spAutoFit/>
          </a:bodyPr>
          <a:lstStyle/>
          <a:p>
            <a:pPr marL="227329" marR="201930" indent="59055">
              <a:lnSpc>
                <a:spcPct val="102800"/>
              </a:lnSpc>
              <a:spcBef>
                <a:spcPts val="220"/>
              </a:spcBef>
            </a:pPr>
            <a:r>
              <a:rPr dirty="0" sz="1400" spc="-25" b="1" i="1">
                <a:latin typeface="Trebuchet MS"/>
                <a:cs typeface="Trebuchet MS"/>
              </a:rPr>
              <a:t>21% </a:t>
            </a:r>
            <a:r>
              <a:rPr dirty="0" sz="1400" spc="-20" b="1" i="1">
                <a:latin typeface="Trebuchet MS"/>
                <a:cs typeface="Trebuchet MS"/>
              </a:rPr>
              <a:t>CAGR</a:t>
            </a:r>
            <a:endParaRPr sz="1400">
              <a:latin typeface="Trebuchet MS"/>
              <a:cs typeface="Trebuchet MS"/>
            </a:endParaRPr>
          </a:p>
        </p:txBody>
      </p:sp>
      <p:pic>
        <p:nvPicPr>
          <p:cNvPr id="62" name="object 6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1401425" y="76200"/>
            <a:ext cx="438150" cy="5334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66258" y="861699"/>
            <a:ext cx="6050633" cy="3090672"/>
          </a:xfrm>
          <a:prstGeom prst="rect">
            <a:avLst/>
          </a:prstGeom>
        </p:spPr>
      </p:pic>
      <p:sp>
        <p:nvSpPr>
          <p:cNvPr id="3" name="object 3" descr=""/>
          <p:cNvSpPr/>
          <p:nvPr/>
        </p:nvSpPr>
        <p:spPr>
          <a:xfrm>
            <a:off x="552450" y="3638550"/>
            <a:ext cx="485775" cy="152400"/>
          </a:xfrm>
          <a:custGeom>
            <a:avLst/>
            <a:gdLst/>
            <a:ahLst/>
            <a:cxnLst/>
            <a:rect l="l" t="t" r="r" b="b"/>
            <a:pathLst>
              <a:path w="485775" h="152400">
                <a:moveTo>
                  <a:pt x="485775" y="0"/>
                </a:moveTo>
                <a:lnTo>
                  <a:pt x="0" y="0"/>
                </a:lnTo>
                <a:lnTo>
                  <a:pt x="0" y="152400"/>
                </a:lnTo>
                <a:lnTo>
                  <a:pt x="485775" y="152400"/>
                </a:lnTo>
                <a:lnTo>
                  <a:pt x="485775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1428750" y="1952625"/>
            <a:ext cx="476250" cy="1838325"/>
          </a:xfrm>
          <a:custGeom>
            <a:avLst/>
            <a:gdLst/>
            <a:ahLst/>
            <a:cxnLst/>
            <a:rect l="l" t="t" r="r" b="b"/>
            <a:pathLst>
              <a:path w="476250" h="1838325">
                <a:moveTo>
                  <a:pt x="476250" y="0"/>
                </a:moveTo>
                <a:lnTo>
                  <a:pt x="0" y="0"/>
                </a:lnTo>
                <a:lnTo>
                  <a:pt x="0" y="1838325"/>
                </a:lnTo>
                <a:lnTo>
                  <a:pt x="476250" y="1838325"/>
                </a:lnTo>
                <a:lnTo>
                  <a:pt x="4762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5" name="object 5" descr=""/>
          <p:cNvGrpSpPr/>
          <p:nvPr/>
        </p:nvGrpSpPr>
        <p:grpSpPr>
          <a:xfrm>
            <a:off x="552450" y="3448050"/>
            <a:ext cx="485775" cy="190500"/>
            <a:chOff x="552450" y="3448050"/>
            <a:chExt cx="485775" cy="190500"/>
          </a:xfrm>
        </p:grpSpPr>
        <p:sp>
          <p:nvSpPr>
            <p:cNvPr id="6" name="object 6" descr=""/>
            <p:cNvSpPr/>
            <p:nvPr/>
          </p:nvSpPr>
          <p:spPr>
            <a:xfrm>
              <a:off x="552450" y="3581400"/>
              <a:ext cx="485775" cy="57150"/>
            </a:xfrm>
            <a:custGeom>
              <a:avLst/>
              <a:gdLst/>
              <a:ahLst/>
              <a:cxnLst/>
              <a:rect l="l" t="t" r="r" b="b"/>
              <a:pathLst>
                <a:path w="485775" h="57150">
                  <a:moveTo>
                    <a:pt x="485775" y="0"/>
                  </a:moveTo>
                  <a:lnTo>
                    <a:pt x="0" y="0"/>
                  </a:lnTo>
                  <a:lnTo>
                    <a:pt x="0" y="57150"/>
                  </a:lnTo>
                  <a:lnTo>
                    <a:pt x="485775" y="57150"/>
                  </a:lnTo>
                  <a:lnTo>
                    <a:pt x="485775" y="0"/>
                  </a:lnTo>
                  <a:close/>
                </a:path>
              </a:pathLst>
            </a:custGeom>
            <a:solidFill>
              <a:srgbClr val="95959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552450" y="3486150"/>
              <a:ext cx="485775" cy="95250"/>
            </a:xfrm>
            <a:custGeom>
              <a:avLst/>
              <a:gdLst/>
              <a:ahLst/>
              <a:cxnLst/>
              <a:rect l="l" t="t" r="r" b="b"/>
              <a:pathLst>
                <a:path w="485775" h="95250">
                  <a:moveTo>
                    <a:pt x="485775" y="0"/>
                  </a:moveTo>
                  <a:lnTo>
                    <a:pt x="0" y="0"/>
                  </a:lnTo>
                  <a:lnTo>
                    <a:pt x="0" y="95250"/>
                  </a:lnTo>
                  <a:lnTo>
                    <a:pt x="485775" y="95250"/>
                  </a:lnTo>
                  <a:lnTo>
                    <a:pt x="485775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552450" y="3448049"/>
              <a:ext cx="485775" cy="38100"/>
            </a:xfrm>
            <a:custGeom>
              <a:avLst/>
              <a:gdLst/>
              <a:ahLst/>
              <a:cxnLst/>
              <a:rect l="l" t="t" r="r" b="b"/>
              <a:pathLst>
                <a:path w="485775" h="38100">
                  <a:moveTo>
                    <a:pt x="76200" y="0"/>
                  </a:moveTo>
                  <a:lnTo>
                    <a:pt x="0" y="0"/>
                  </a:lnTo>
                  <a:lnTo>
                    <a:pt x="0" y="38100"/>
                  </a:lnTo>
                  <a:lnTo>
                    <a:pt x="76200" y="38100"/>
                  </a:lnTo>
                  <a:lnTo>
                    <a:pt x="76200" y="0"/>
                  </a:lnTo>
                  <a:close/>
                </a:path>
                <a:path w="485775" h="38100">
                  <a:moveTo>
                    <a:pt x="485775" y="0"/>
                  </a:moveTo>
                  <a:lnTo>
                    <a:pt x="409575" y="0"/>
                  </a:lnTo>
                  <a:lnTo>
                    <a:pt x="409575" y="38100"/>
                  </a:lnTo>
                  <a:lnTo>
                    <a:pt x="485775" y="38100"/>
                  </a:lnTo>
                  <a:lnTo>
                    <a:pt x="485775" y="0"/>
                  </a:lnTo>
                  <a:close/>
                </a:path>
              </a:pathLst>
            </a:custGeom>
            <a:solidFill>
              <a:srgbClr val="2D2D2D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 descr=""/>
          <p:cNvSpPr/>
          <p:nvPr/>
        </p:nvSpPr>
        <p:spPr>
          <a:xfrm>
            <a:off x="366712" y="1947798"/>
            <a:ext cx="2610485" cy="1838960"/>
          </a:xfrm>
          <a:custGeom>
            <a:avLst/>
            <a:gdLst/>
            <a:ahLst/>
            <a:cxnLst/>
            <a:rect l="l" t="t" r="r" b="b"/>
            <a:pathLst>
              <a:path w="2610485" h="1838960">
                <a:moveTo>
                  <a:pt x="0" y="1838452"/>
                </a:moveTo>
                <a:lnTo>
                  <a:pt x="0" y="0"/>
                </a:lnTo>
              </a:path>
              <a:path w="2610485" h="1838960">
                <a:moveTo>
                  <a:pt x="0" y="1838452"/>
                </a:moveTo>
                <a:lnTo>
                  <a:pt x="2609913" y="183845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 txBox="1"/>
          <p:nvPr/>
        </p:nvSpPr>
        <p:spPr>
          <a:xfrm>
            <a:off x="1469644" y="1723707"/>
            <a:ext cx="392430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65" b="1" i="1">
                <a:latin typeface="Trebuchet MS"/>
                <a:cs typeface="Trebuchet MS"/>
              </a:rPr>
              <a:t>3,250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11" name="object 11" descr=""/>
          <p:cNvGrpSpPr/>
          <p:nvPr/>
        </p:nvGrpSpPr>
        <p:grpSpPr>
          <a:xfrm>
            <a:off x="982662" y="1541525"/>
            <a:ext cx="1594485" cy="2089150"/>
            <a:chOff x="982662" y="1541525"/>
            <a:chExt cx="1594485" cy="2089150"/>
          </a:xfrm>
        </p:grpSpPr>
        <p:sp>
          <p:nvSpPr>
            <p:cNvPr id="12" name="object 12" descr=""/>
            <p:cNvSpPr/>
            <p:nvPr/>
          </p:nvSpPr>
          <p:spPr>
            <a:xfrm>
              <a:off x="2500375" y="1547748"/>
              <a:ext cx="76200" cy="1363980"/>
            </a:xfrm>
            <a:custGeom>
              <a:avLst/>
              <a:gdLst/>
              <a:ahLst/>
              <a:cxnLst/>
              <a:rect l="l" t="t" r="r" b="b"/>
              <a:pathLst>
                <a:path w="76200" h="1363980">
                  <a:moveTo>
                    <a:pt x="31750" y="1287526"/>
                  </a:moveTo>
                  <a:lnTo>
                    <a:pt x="0" y="1287526"/>
                  </a:lnTo>
                  <a:lnTo>
                    <a:pt x="38100" y="1363726"/>
                  </a:lnTo>
                  <a:lnTo>
                    <a:pt x="69850" y="1300226"/>
                  </a:lnTo>
                  <a:lnTo>
                    <a:pt x="31750" y="1300226"/>
                  </a:lnTo>
                  <a:lnTo>
                    <a:pt x="31750" y="1287526"/>
                  </a:lnTo>
                  <a:close/>
                </a:path>
                <a:path w="76200" h="1363980">
                  <a:moveTo>
                    <a:pt x="44450" y="0"/>
                  </a:moveTo>
                  <a:lnTo>
                    <a:pt x="31750" y="0"/>
                  </a:lnTo>
                  <a:lnTo>
                    <a:pt x="31750" y="1300226"/>
                  </a:lnTo>
                  <a:lnTo>
                    <a:pt x="44450" y="1300226"/>
                  </a:lnTo>
                  <a:lnTo>
                    <a:pt x="44450" y="0"/>
                  </a:lnTo>
                  <a:close/>
                </a:path>
                <a:path w="76200" h="1363980">
                  <a:moveTo>
                    <a:pt x="76200" y="1287526"/>
                  </a:moveTo>
                  <a:lnTo>
                    <a:pt x="44450" y="1287526"/>
                  </a:lnTo>
                  <a:lnTo>
                    <a:pt x="44450" y="1300226"/>
                  </a:lnTo>
                  <a:lnTo>
                    <a:pt x="69850" y="1300226"/>
                  </a:lnTo>
                  <a:lnTo>
                    <a:pt x="76200" y="128752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1671701" y="1547875"/>
              <a:ext cx="869950" cy="174625"/>
            </a:xfrm>
            <a:custGeom>
              <a:avLst/>
              <a:gdLst/>
              <a:ahLst/>
              <a:cxnLst/>
              <a:rect l="l" t="t" r="r" b="b"/>
              <a:pathLst>
                <a:path w="869950" h="174625">
                  <a:moveTo>
                    <a:pt x="0" y="0"/>
                  </a:moveTo>
                  <a:lnTo>
                    <a:pt x="869950" y="0"/>
                  </a:lnTo>
                </a:path>
                <a:path w="869950" h="174625">
                  <a:moveTo>
                    <a:pt x="0" y="174625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985837" y="3462400"/>
              <a:ext cx="81280" cy="165100"/>
            </a:xfrm>
            <a:custGeom>
              <a:avLst/>
              <a:gdLst/>
              <a:ahLst/>
              <a:cxnLst/>
              <a:rect l="l" t="t" r="r" b="b"/>
              <a:pathLst>
                <a:path w="81280" h="165100">
                  <a:moveTo>
                    <a:pt x="80962" y="165100"/>
                  </a:moveTo>
                  <a:lnTo>
                    <a:pt x="0" y="152400"/>
                  </a:lnTo>
                </a:path>
                <a:path w="81280" h="165100">
                  <a:moveTo>
                    <a:pt x="80962" y="0"/>
                  </a:moveTo>
                  <a:lnTo>
                    <a:pt x="0" y="1270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 descr=""/>
          <p:cNvSpPr txBox="1"/>
          <p:nvPr/>
        </p:nvSpPr>
        <p:spPr>
          <a:xfrm>
            <a:off x="319404" y="3794759"/>
            <a:ext cx="3382010" cy="35433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207645">
              <a:lnSpc>
                <a:spcPts val="919"/>
              </a:lnSpc>
              <a:spcBef>
                <a:spcPts val="125"/>
              </a:spcBef>
              <a:tabLst>
                <a:tab pos="1040130" algn="l"/>
                <a:tab pos="2819400" algn="l"/>
              </a:tabLst>
            </a:pPr>
            <a:r>
              <a:rPr dirty="0" sz="800" spc="-10" i="1">
                <a:latin typeface="Trebuchet MS"/>
                <a:cs typeface="Trebuchet MS"/>
              </a:rPr>
              <a:t>2021</a:t>
            </a:r>
            <a:r>
              <a:rPr dirty="0" sz="800" spc="-55" i="1">
                <a:latin typeface="Trebuchet MS"/>
                <a:cs typeface="Trebuchet MS"/>
              </a:rPr>
              <a:t> </a:t>
            </a:r>
            <a:r>
              <a:rPr dirty="0" sz="800" spc="-10" i="1">
                <a:latin typeface="Trebuchet MS"/>
                <a:cs typeface="Trebuchet MS"/>
              </a:rPr>
              <a:t>Supply</a:t>
            </a:r>
            <a:r>
              <a:rPr dirty="0" sz="800" i="1">
                <a:latin typeface="Trebuchet MS"/>
                <a:cs typeface="Trebuchet MS"/>
              </a:rPr>
              <a:t>	</a:t>
            </a:r>
            <a:r>
              <a:rPr dirty="0" sz="800" spc="-10" i="1">
                <a:latin typeface="Trebuchet MS"/>
                <a:cs typeface="Trebuchet MS"/>
              </a:rPr>
              <a:t>2030</a:t>
            </a:r>
            <a:r>
              <a:rPr dirty="0" sz="800" spc="-60" i="1">
                <a:latin typeface="Trebuchet MS"/>
                <a:cs typeface="Trebuchet MS"/>
              </a:rPr>
              <a:t> </a:t>
            </a:r>
            <a:r>
              <a:rPr dirty="0" sz="800" i="1">
                <a:latin typeface="Trebuchet MS"/>
                <a:cs typeface="Trebuchet MS"/>
              </a:rPr>
              <a:t>Demand</a:t>
            </a:r>
            <a:r>
              <a:rPr dirty="0" sz="800" spc="320" i="1">
                <a:latin typeface="Trebuchet MS"/>
                <a:cs typeface="Trebuchet MS"/>
              </a:rPr>
              <a:t>  </a:t>
            </a:r>
            <a:r>
              <a:rPr dirty="0" sz="800" spc="-10" i="1">
                <a:latin typeface="Trebuchet MS"/>
                <a:cs typeface="Trebuchet MS"/>
              </a:rPr>
              <a:t>2030</a:t>
            </a:r>
            <a:r>
              <a:rPr dirty="0" sz="800" spc="-55" i="1">
                <a:latin typeface="Trebuchet MS"/>
                <a:cs typeface="Trebuchet MS"/>
              </a:rPr>
              <a:t> </a:t>
            </a:r>
            <a:r>
              <a:rPr dirty="0" sz="800" i="1">
                <a:latin typeface="Trebuchet MS"/>
                <a:cs typeface="Trebuchet MS"/>
              </a:rPr>
              <a:t>Base</a:t>
            </a:r>
            <a:r>
              <a:rPr dirty="0" sz="800" spc="-55" i="1">
                <a:latin typeface="Trebuchet MS"/>
                <a:cs typeface="Trebuchet MS"/>
              </a:rPr>
              <a:t> </a:t>
            </a:r>
            <a:r>
              <a:rPr dirty="0" sz="800" spc="-10" i="1">
                <a:latin typeface="Trebuchet MS"/>
                <a:cs typeface="Trebuchet MS"/>
              </a:rPr>
              <a:t>Scenario</a:t>
            </a:r>
            <a:r>
              <a:rPr dirty="0" sz="800" i="1">
                <a:latin typeface="Trebuchet MS"/>
                <a:cs typeface="Trebuchet MS"/>
              </a:rPr>
              <a:t>	</a:t>
            </a:r>
            <a:r>
              <a:rPr dirty="0" sz="800" spc="-10" i="1">
                <a:latin typeface="Trebuchet MS"/>
                <a:cs typeface="Trebuchet MS"/>
              </a:rPr>
              <a:t>2021</a:t>
            </a:r>
            <a:r>
              <a:rPr dirty="0" sz="800" spc="-55" i="1">
                <a:latin typeface="Trebuchet MS"/>
                <a:cs typeface="Trebuchet MS"/>
              </a:rPr>
              <a:t> </a:t>
            </a:r>
            <a:r>
              <a:rPr dirty="0" sz="800" spc="-10" i="1">
                <a:latin typeface="Trebuchet MS"/>
                <a:cs typeface="Trebuchet MS"/>
              </a:rPr>
              <a:t>Supply</a:t>
            </a:r>
            <a:endParaRPr sz="800">
              <a:latin typeface="Trebuchet MS"/>
              <a:cs typeface="Trebuchet MS"/>
            </a:endParaRPr>
          </a:p>
          <a:p>
            <a:pPr marL="12700">
              <a:lnSpc>
                <a:spcPts val="1639"/>
              </a:lnSpc>
            </a:pPr>
            <a:r>
              <a:rPr dirty="0" u="sng" sz="1400" spc="190" b="1" i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…</a:t>
            </a:r>
            <a:r>
              <a:rPr dirty="0" u="sng" sz="1400" spc="-114" b="1" i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sng" sz="1400" spc="-55" b="1" i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there</a:t>
            </a:r>
            <a:r>
              <a:rPr dirty="0" u="sng" sz="1400" spc="-60" b="1" i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sng" sz="1400" b="1" i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is</a:t>
            </a:r>
            <a:r>
              <a:rPr dirty="0" u="sng" sz="1400" spc="-145" b="1" i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sng" sz="1400" spc="-40" b="1" i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a</a:t>
            </a:r>
            <a:r>
              <a:rPr dirty="0" u="sng" sz="1400" spc="-135" b="1" i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sng" sz="1400" b="1" i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push</a:t>
            </a:r>
            <a:r>
              <a:rPr dirty="0" u="sng" sz="1400" spc="-80" b="1" i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sng" sz="1400" spc="-60" b="1" i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towards</a:t>
            </a:r>
            <a:r>
              <a:rPr dirty="0" u="sng" sz="1400" spc="-65" b="1" i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sng" sz="1400" spc="-35" b="1" i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regionalisation.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2295525" y="3400425"/>
            <a:ext cx="485775" cy="390525"/>
          </a:xfrm>
          <a:prstGeom prst="rect">
            <a:avLst/>
          </a:prstGeom>
          <a:solidFill>
            <a:srgbClr val="C0C0C0"/>
          </a:solidFill>
        </p:spPr>
        <p:txBody>
          <a:bodyPr wrap="square" lIns="0" tIns="117475" rIns="0" bIns="0" rtlCol="0" vert="horz">
            <a:spAutoFit/>
          </a:bodyPr>
          <a:lstStyle/>
          <a:p>
            <a:pPr marL="133350">
              <a:lnSpc>
                <a:spcPct val="100000"/>
              </a:lnSpc>
              <a:spcBef>
                <a:spcPts val="925"/>
              </a:spcBef>
            </a:pPr>
            <a:r>
              <a:rPr dirty="0" sz="900" spc="-25" b="1">
                <a:latin typeface="Tahoma"/>
                <a:cs typeface="Tahoma"/>
              </a:rPr>
              <a:t>46%</a:t>
            </a:r>
            <a:endParaRPr sz="900">
              <a:latin typeface="Tahoma"/>
              <a:cs typeface="Tahoma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552450" y="3623055"/>
            <a:ext cx="48577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35255">
              <a:lnSpc>
                <a:spcPct val="100000"/>
              </a:lnSpc>
              <a:spcBef>
                <a:spcPts val="100"/>
              </a:spcBef>
            </a:pPr>
            <a:r>
              <a:rPr dirty="0" sz="900" spc="-25" b="1">
                <a:latin typeface="Tahoma"/>
                <a:cs typeface="Tahoma"/>
              </a:rPr>
              <a:t>45%</a:t>
            </a:r>
            <a:endParaRPr sz="900">
              <a:latin typeface="Tahoma"/>
              <a:cs typeface="Tahoma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2295525" y="3105150"/>
            <a:ext cx="485775" cy="157480"/>
          </a:xfrm>
          <a:prstGeom prst="rect">
            <a:avLst/>
          </a:prstGeom>
          <a:solidFill>
            <a:srgbClr val="808080"/>
          </a:solidFill>
        </p:spPr>
        <p:txBody>
          <a:bodyPr wrap="square" lIns="0" tIns="2540" rIns="0" bIns="0" rtlCol="0" vert="horz">
            <a:spAutoFit/>
          </a:bodyPr>
          <a:lstStyle/>
          <a:p>
            <a:pPr marL="133350">
              <a:lnSpc>
                <a:spcPct val="100000"/>
              </a:lnSpc>
              <a:spcBef>
                <a:spcPts val="20"/>
              </a:spcBef>
            </a:pPr>
            <a:r>
              <a:rPr dirty="0" sz="900" spc="-25" b="1">
                <a:solidFill>
                  <a:srgbClr val="FFFFFF"/>
                </a:solidFill>
                <a:latin typeface="Tahoma"/>
                <a:cs typeface="Tahoma"/>
              </a:rPr>
              <a:t>20%</a:t>
            </a:r>
            <a:endParaRPr sz="900">
              <a:latin typeface="Tahoma"/>
              <a:cs typeface="Tahoma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2295525" y="2962275"/>
            <a:ext cx="485775" cy="142875"/>
          </a:xfrm>
          <a:prstGeom prst="rect">
            <a:avLst/>
          </a:prstGeom>
          <a:solidFill>
            <a:srgbClr val="2D2D2D"/>
          </a:solidFill>
        </p:spPr>
        <p:txBody>
          <a:bodyPr wrap="square" lIns="0" tIns="0" rIns="0" bIns="0" rtlCol="0" vert="horz">
            <a:spAutoFit/>
          </a:bodyPr>
          <a:lstStyle/>
          <a:p>
            <a:pPr marL="133350">
              <a:lnSpc>
                <a:spcPts val="1015"/>
              </a:lnSpc>
            </a:pPr>
            <a:r>
              <a:rPr dirty="0" sz="900" spc="-25" b="1">
                <a:solidFill>
                  <a:srgbClr val="FFFFFF"/>
                </a:solidFill>
                <a:latin typeface="Tahoma"/>
                <a:cs typeface="Tahoma"/>
              </a:rPr>
              <a:t>17%</a:t>
            </a:r>
            <a:endParaRPr sz="900">
              <a:latin typeface="Tahoma"/>
              <a:cs typeface="Tahoma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2295525" y="3262312"/>
            <a:ext cx="485775" cy="114300"/>
          </a:xfrm>
          <a:prstGeom prst="rect">
            <a:avLst/>
          </a:prstGeom>
          <a:solidFill>
            <a:srgbClr val="959595"/>
          </a:solidFill>
        </p:spPr>
        <p:txBody>
          <a:bodyPr wrap="square" lIns="0" tIns="0" rIns="0" bIns="0" rtlCol="0" vert="horz">
            <a:spAutoFit/>
          </a:bodyPr>
          <a:lstStyle/>
          <a:p>
            <a:pPr marL="133350">
              <a:lnSpc>
                <a:spcPts val="900"/>
              </a:lnSpc>
            </a:pPr>
            <a:r>
              <a:rPr dirty="0" sz="900" spc="-25" b="1">
                <a:latin typeface="Tahoma"/>
                <a:cs typeface="Tahoma"/>
              </a:rPr>
              <a:t>16%</a:t>
            </a:r>
            <a:endParaRPr sz="900">
              <a:latin typeface="Tahoma"/>
              <a:cs typeface="Tahoma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1067752" y="3363848"/>
            <a:ext cx="24574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155" b="1">
                <a:latin typeface="Tahoma"/>
                <a:cs typeface="Tahoma"/>
              </a:rPr>
              <a:t>10%</a:t>
            </a:r>
            <a:endParaRPr sz="900">
              <a:latin typeface="Tahoma"/>
              <a:cs typeface="Tahoma"/>
            </a:endParaRPr>
          </a:p>
        </p:txBody>
      </p:sp>
      <p:sp>
        <p:nvSpPr>
          <p:cNvPr id="22" name="object 22" descr=""/>
          <p:cNvSpPr/>
          <p:nvPr/>
        </p:nvSpPr>
        <p:spPr>
          <a:xfrm>
            <a:off x="628650" y="3448050"/>
            <a:ext cx="333375" cy="161925"/>
          </a:xfrm>
          <a:custGeom>
            <a:avLst/>
            <a:gdLst/>
            <a:ahLst/>
            <a:cxnLst/>
            <a:rect l="l" t="t" r="r" b="b"/>
            <a:pathLst>
              <a:path w="333375" h="161925">
                <a:moveTo>
                  <a:pt x="333375" y="0"/>
                </a:moveTo>
                <a:lnTo>
                  <a:pt x="0" y="0"/>
                </a:lnTo>
                <a:lnTo>
                  <a:pt x="0" y="161925"/>
                </a:lnTo>
                <a:lnTo>
                  <a:pt x="333375" y="161925"/>
                </a:lnTo>
                <a:lnTo>
                  <a:pt x="333375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 descr=""/>
          <p:cNvSpPr txBox="1"/>
          <p:nvPr/>
        </p:nvSpPr>
        <p:spPr>
          <a:xfrm>
            <a:off x="675322" y="3440048"/>
            <a:ext cx="24574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155" b="1">
                <a:solidFill>
                  <a:srgbClr val="FFFFFF"/>
                </a:solidFill>
                <a:latin typeface="Tahoma"/>
                <a:cs typeface="Tahoma"/>
              </a:rPr>
              <a:t>28%</a:t>
            </a:r>
            <a:endParaRPr sz="900">
              <a:latin typeface="Tahoma"/>
              <a:cs typeface="Tahoma"/>
            </a:endParaRPr>
          </a:p>
        </p:txBody>
      </p:sp>
      <p:sp>
        <p:nvSpPr>
          <p:cNvPr id="24" name="object 24" descr=""/>
          <p:cNvSpPr txBox="1"/>
          <p:nvPr/>
        </p:nvSpPr>
        <p:spPr>
          <a:xfrm>
            <a:off x="1067752" y="3528631"/>
            <a:ext cx="245745" cy="163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155" b="1">
                <a:latin typeface="Tahoma"/>
                <a:cs typeface="Tahoma"/>
              </a:rPr>
              <a:t>17%</a:t>
            </a:r>
            <a:endParaRPr sz="900">
              <a:latin typeface="Tahoma"/>
              <a:cs typeface="Tahoma"/>
            </a:endParaRPr>
          </a:p>
        </p:txBody>
      </p:sp>
      <p:grpSp>
        <p:nvGrpSpPr>
          <p:cNvPr id="25" name="object 25" descr=""/>
          <p:cNvGrpSpPr/>
          <p:nvPr/>
        </p:nvGrpSpPr>
        <p:grpSpPr>
          <a:xfrm>
            <a:off x="1819338" y="1409763"/>
            <a:ext cx="571500" cy="285750"/>
            <a:chOff x="1819338" y="1409763"/>
            <a:chExt cx="571500" cy="285750"/>
          </a:xfrm>
        </p:grpSpPr>
        <p:sp>
          <p:nvSpPr>
            <p:cNvPr id="26" name="object 26" descr=""/>
            <p:cNvSpPr/>
            <p:nvPr/>
          </p:nvSpPr>
          <p:spPr>
            <a:xfrm>
              <a:off x="1824101" y="1414525"/>
              <a:ext cx="561975" cy="276225"/>
            </a:xfrm>
            <a:custGeom>
              <a:avLst/>
              <a:gdLst/>
              <a:ahLst/>
              <a:cxnLst/>
              <a:rect l="l" t="t" r="r" b="b"/>
              <a:pathLst>
                <a:path w="561975" h="276225">
                  <a:moveTo>
                    <a:pt x="280924" y="0"/>
                  </a:moveTo>
                  <a:lnTo>
                    <a:pt x="216496" y="3641"/>
                  </a:lnTo>
                  <a:lnTo>
                    <a:pt x="157361" y="14016"/>
                  </a:lnTo>
                  <a:lnTo>
                    <a:pt x="105201" y="30301"/>
                  </a:lnTo>
                  <a:lnTo>
                    <a:pt x="61702" y="51670"/>
                  </a:lnTo>
                  <a:lnTo>
                    <a:pt x="28545" y="77301"/>
                  </a:lnTo>
                  <a:lnTo>
                    <a:pt x="0" y="138049"/>
                  </a:lnTo>
                  <a:lnTo>
                    <a:pt x="7417" y="169736"/>
                  </a:lnTo>
                  <a:lnTo>
                    <a:pt x="61702" y="224477"/>
                  </a:lnTo>
                  <a:lnTo>
                    <a:pt x="105201" y="245873"/>
                  </a:lnTo>
                  <a:lnTo>
                    <a:pt x="157361" y="262183"/>
                  </a:lnTo>
                  <a:lnTo>
                    <a:pt x="216496" y="272576"/>
                  </a:lnTo>
                  <a:lnTo>
                    <a:pt x="280924" y="276225"/>
                  </a:lnTo>
                  <a:lnTo>
                    <a:pt x="345358" y="272576"/>
                  </a:lnTo>
                  <a:lnTo>
                    <a:pt x="404511" y="262183"/>
                  </a:lnTo>
                  <a:lnTo>
                    <a:pt x="456696" y="245873"/>
                  </a:lnTo>
                  <a:lnTo>
                    <a:pt x="500223" y="224477"/>
                  </a:lnTo>
                  <a:lnTo>
                    <a:pt x="533404" y="198821"/>
                  </a:lnTo>
                  <a:lnTo>
                    <a:pt x="561975" y="138049"/>
                  </a:lnTo>
                  <a:lnTo>
                    <a:pt x="554550" y="106368"/>
                  </a:lnTo>
                  <a:lnTo>
                    <a:pt x="500223" y="51670"/>
                  </a:lnTo>
                  <a:lnTo>
                    <a:pt x="456696" y="30301"/>
                  </a:lnTo>
                  <a:lnTo>
                    <a:pt x="404511" y="14016"/>
                  </a:lnTo>
                  <a:lnTo>
                    <a:pt x="345358" y="3641"/>
                  </a:lnTo>
                  <a:lnTo>
                    <a:pt x="28092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 descr=""/>
            <p:cNvSpPr/>
            <p:nvPr/>
          </p:nvSpPr>
          <p:spPr>
            <a:xfrm>
              <a:off x="1824101" y="1414525"/>
              <a:ext cx="561975" cy="276225"/>
            </a:xfrm>
            <a:custGeom>
              <a:avLst/>
              <a:gdLst/>
              <a:ahLst/>
              <a:cxnLst/>
              <a:rect l="l" t="t" r="r" b="b"/>
              <a:pathLst>
                <a:path w="561975" h="276225">
                  <a:moveTo>
                    <a:pt x="0" y="138049"/>
                  </a:moveTo>
                  <a:lnTo>
                    <a:pt x="28545" y="77301"/>
                  </a:lnTo>
                  <a:lnTo>
                    <a:pt x="61702" y="51670"/>
                  </a:lnTo>
                  <a:lnTo>
                    <a:pt x="105201" y="30301"/>
                  </a:lnTo>
                  <a:lnTo>
                    <a:pt x="157361" y="14016"/>
                  </a:lnTo>
                  <a:lnTo>
                    <a:pt x="216496" y="3641"/>
                  </a:lnTo>
                  <a:lnTo>
                    <a:pt x="280924" y="0"/>
                  </a:lnTo>
                  <a:lnTo>
                    <a:pt x="345358" y="3641"/>
                  </a:lnTo>
                  <a:lnTo>
                    <a:pt x="404511" y="14016"/>
                  </a:lnTo>
                  <a:lnTo>
                    <a:pt x="456696" y="30301"/>
                  </a:lnTo>
                  <a:lnTo>
                    <a:pt x="500223" y="51670"/>
                  </a:lnTo>
                  <a:lnTo>
                    <a:pt x="533404" y="77301"/>
                  </a:lnTo>
                  <a:lnTo>
                    <a:pt x="561975" y="138049"/>
                  </a:lnTo>
                  <a:lnTo>
                    <a:pt x="554550" y="169736"/>
                  </a:lnTo>
                  <a:lnTo>
                    <a:pt x="500223" y="224477"/>
                  </a:lnTo>
                  <a:lnTo>
                    <a:pt x="456696" y="245873"/>
                  </a:lnTo>
                  <a:lnTo>
                    <a:pt x="404511" y="262183"/>
                  </a:lnTo>
                  <a:lnTo>
                    <a:pt x="345358" y="272576"/>
                  </a:lnTo>
                  <a:lnTo>
                    <a:pt x="280924" y="276225"/>
                  </a:lnTo>
                  <a:lnTo>
                    <a:pt x="216496" y="272576"/>
                  </a:lnTo>
                  <a:lnTo>
                    <a:pt x="157361" y="262183"/>
                  </a:lnTo>
                  <a:lnTo>
                    <a:pt x="105201" y="245873"/>
                  </a:lnTo>
                  <a:lnTo>
                    <a:pt x="61702" y="224477"/>
                  </a:lnTo>
                  <a:lnTo>
                    <a:pt x="28545" y="198821"/>
                  </a:lnTo>
                  <a:lnTo>
                    <a:pt x="0" y="13804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8" name="object 28" descr=""/>
          <p:cNvSpPr txBox="1"/>
          <p:nvPr/>
        </p:nvSpPr>
        <p:spPr>
          <a:xfrm>
            <a:off x="1889760" y="1401190"/>
            <a:ext cx="427990" cy="24257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400" spc="-130" b="1">
                <a:latin typeface="Tahoma"/>
                <a:cs typeface="Tahoma"/>
              </a:rPr>
              <a:t>-</a:t>
            </a:r>
            <a:r>
              <a:rPr dirty="0" sz="1400" spc="-290" b="1">
                <a:latin typeface="Tahoma"/>
                <a:cs typeface="Tahoma"/>
              </a:rPr>
              <a:t>55%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29" name="object 29" descr=""/>
          <p:cNvSpPr/>
          <p:nvPr/>
        </p:nvSpPr>
        <p:spPr>
          <a:xfrm>
            <a:off x="447675" y="1552575"/>
            <a:ext cx="142875" cy="114300"/>
          </a:xfrm>
          <a:custGeom>
            <a:avLst/>
            <a:gdLst/>
            <a:ahLst/>
            <a:cxnLst/>
            <a:rect l="l" t="t" r="r" b="b"/>
            <a:pathLst>
              <a:path w="142875" h="114300">
                <a:moveTo>
                  <a:pt x="142875" y="0"/>
                </a:moveTo>
                <a:lnTo>
                  <a:pt x="0" y="0"/>
                </a:lnTo>
                <a:lnTo>
                  <a:pt x="0" y="114300"/>
                </a:lnTo>
                <a:lnTo>
                  <a:pt x="142875" y="114300"/>
                </a:lnTo>
                <a:lnTo>
                  <a:pt x="142875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 descr=""/>
          <p:cNvSpPr/>
          <p:nvPr/>
        </p:nvSpPr>
        <p:spPr>
          <a:xfrm>
            <a:off x="447675" y="1724025"/>
            <a:ext cx="142875" cy="104775"/>
          </a:xfrm>
          <a:custGeom>
            <a:avLst/>
            <a:gdLst/>
            <a:ahLst/>
            <a:cxnLst/>
            <a:rect l="l" t="t" r="r" b="b"/>
            <a:pathLst>
              <a:path w="142875" h="104775">
                <a:moveTo>
                  <a:pt x="142875" y="0"/>
                </a:moveTo>
                <a:lnTo>
                  <a:pt x="0" y="0"/>
                </a:lnTo>
                <a:lnTo>
                  <a:pt x="0" y="104775"/>
                </a:lnTo>
                <a:lnTo>
                  <a:pt x="142875" y="104775"/>
                </a:lnTo>
                <a:lnTo>
                  <a:pt x="142875" y="0"/>
                </a:lnTo>
                <a:close/>
              </a:path>
            </a:pathLst>
          </a:custGeom>
          <a:solidFill>
            <a:srgbClr val="959595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1" name="object 31" descr=""/>
          <p:cNvGrpSpPr/>
          <p:nvPr/>
        </p:nvGrpSpPr>
        <p:grpSpPr>
          <a:xfrm>
            <a:off x="447675" y="1885950"/>
            <a:ext cx="142875" cy="438150"/>
            <a:chOff x="447675" y="1885950"/>
            <a:chExt cx="142875" cy="438150"/>
          </a:xfrm>
        </p:grpSpPr>
        <p:sp>
          <p:nvSpPr>
            <p:cNvPr id="32" name="object 32" descr=""/>
            <p:cNvSpPr/>
            <p:nvPr/>
          </p:nvSpPr>
          <p:spPr>
            <a:xfrm>
              <a:off x="447675" y="1885950"/>
              <a:ext cx="142875" cy="104775"/>
            </a:xfrm>
            <a:custGeom>
              <a:avLst/>
              <a:gdLst/>
              <a:ahLst/>
              <a:cxnLst/>
              <a:rect l="l" t="t" r="r" b="b"/>
              <a:pathLst>
                <a:path w="142875" h="104775">
                  <a:moveTo>
                    <a:pt x="142875" y="0"/>
                  </a:moveTo>
                  <a:lnTo>
                    <a:pt x="0" y="0"/>
                  </a:lnTo>
                  <a:lnTo>
                    <a:pt x="0" y="104775"/>
                  </a:lnTo>
                  <a:lnTo>
                    <a:pt x="142875" y="104775"/>
                  </a:lnTo>
                  <a:lnTo>
                    <a:pt x="142875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 descr=""/>
            <p:cNvSpPr/>
            <p:nvPr/>
          </p:nvSpPr>
          <p:spPr>
            <a:xfrm>
              <a:off x="447675" y="2047875"/>
              <a:ext cx="142875" cy="114300"/>
            </a:xfrm>
            <a:custGeom>
              <a:avLst/>
              <a:gdLst/>
              <a:ahLst/>
              <a:cxnLst/>
              <a:rect l="l" t="t" r="r" b="b"/>
              <a:pathLst>
                <a:path w="142875" h="114300">
                  <a:moveTo>
                    <a:pt x="142875" y="0"/>
                  </a:moveTo>
                  <a:lnTo>
                    <a:pt x="0" y="0"/>
                  </a:lnTo>
                  <a:lnTo>
                    <a:pt x="0" y="114300"/>
                  </a:lnTo>
                  <a:lnTo>
                    <a:pt x="142875" y="114300"/>
                  </a:lnTo>
                  <a:lnTo>
                    <a:pt x="142875" y="0"/>
                  </a:lnTo>
                  <a:close/>
                </a:path>
              </a:pathLst>
            </a:custGeom>
            <a:solidFill>
              <a:srgbClr val="2D2D2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 descr=""/>
            <p:cNvSpPr/>
            <p:nvPr/>
          </p:nvSpPr>
          <p:spPr>
            <a:xfrm>
              <a:off x="447675" y="2219325"/>
              <a:ext cx="142875" cy="104775"/>
            </a:xfrm>
            <a:custGeom>
              <a:avLst/>
              <a:gdLst/>
              <a:ahLst/>
              <a:cxnLst/>
              <a:rect l="l" t="t" r="r" b="b"/>
              <a:pathLst>
                <a:path w="142875" h="104775">
                  <a:moveTo>
                    <a:pt x="142875" y="0"/>
                  </a:moveTo>
                  <a:lnTo>
                    <a:pt x="0" y="0"/>
                  </a:lnTo>
                  <a:lnTo>
                    <a:pt x="0" y="104775"/>
                  </a:lnTo>
                  <a:lnTo>
                    <a:pt x="142875" y="104775"/>
                  </a:lnTo>
                  <a:lnTo>
                    <a:pt x="1428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5" name="object 35" descr=""/>
          <p:cNvSpPr txBox="1"/>
          <p:nvPr/>
        </p:nvSpPr>
        <p:spPr>
          <a:xfrm>
            <a:off x="626109" y="1490852"/>
            <a:ext cx="760095" cy="8528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340995">
              <a:lnSpc>
                <a:spcPct val="135600"/>
              </a:lnSpc>
              <a:spcBef>
                <a:spcPts val="95"/>
              </a:spcBef>
            </a:pPr>
            <a:r>
              <a:rPr dirty="0" sz="800" spc="-10">
                <a:latin typeface="Segoe UI Emoji"/>
                <a:cs typeface="Segoe UI Emoji"/>
              </a:rPr>
              <a:t>Australia China Chile</a:t>
            </a:r>
            <a:endParaRPr sz="800">
              <a:latin typeface="Segoe UI Emoji"/>
              <a:cs typeface="Segoe UI Emoji"/>
            </a:endParaRPr>
          </a:p>
          <a:p>
            <a:pPr marL="12700" marR="5080">
              <a:lnSpc>
                <a:spcPct val="135600"/>
              </a:lnSpc>
            </a:pPr>
            <a:r>
              <a:rPr dirty="0" sz="800">
                <a:latin typeface="Segoe UI Emoji"/>
                <a:cs typeface="Segoe UI Emoji"/>
              </a:rPr>
              <a:t>Rest</a:t>
            </a:r>
            <a:r>
              <a:rPr dirty="0" sz="800" spc="-10">
                <a:latin typeface="Segoe UI Emoji"/>
                <a:cs typeface="Segoe UI Emoji"/>
              </a:rPr>
              <a:t> </a:t>
            </a:r>
            <a:r>
              <a:rPr dirty="0" sz="800" spc="-25">
                <a:latin typeface="Segoe UI Emoji"/>
                <a:cs typeface="Segoe UI Emoji"/>
              </a:rPr>
              <a:t>of</a:t>
            </a:r>
            <a:r>
              <a:rPr dirty="0" sz="800" spc="-70">
                <a:latin typeface="Segoe UI Emoji"/>
                <a:cs typeface="Segoe UI Emoji"/>
              </a:rPr>
              <a:t> </a:t>
            </a:r>
            <a:r>
              <a:rPr dirty="0" sz="800">
                <a:latin typeface="Segoe UI Emoji"/>
                <a:cs typeface="Segoe UI Emoji"/>
              </a:rPr>
              <a:t>the</a:t>
            </a:r>
            <a:r>
              <a:rPr dirty="0" sz="800" spc="-114">
                <a:latin typeface="Segoe UI Emoji"/>
                <a:cs typeface="Segoe UI Emoji"/>
              </a:rPr>
              <a:t> </a:t>
            </a:r>
            <a:r>
              <a:rPr dirty="0" sz="800" spc="-10">
                <a:latin typeface="Segoe UI Emoji"/>
                <a:cs typeface="Segoe UI Emoji"/>
              </a:rPr>
              <a:t>world Global</a:t>
            </a:r>
            <a:endParaRPr sz="800">
              <a:latin typeface="Segoe UI Emoji"/>
              <a:cs typeface="Segoe UI Emoji"/>
            </a:endParaRPr>
          </a:p>
        </p:txBody>
      </p:sp>
      <p:sp>
        <p:nvSpPr>
          <p:cNvPr id="36" name="object 36" descr=""/>
          <p:cNvSpPr/>
          <p:nvPr/>
        </p:nvSpPr>
        <p:spPr>
          <a:xfrm>
            <a:off x="3162300" y="3257550"/>
            <a:ext cx="485775" cy="95250"/>
          </a:xfrm>
          <a:custGeom>
            <a:avLst/>
            <a:gdLst/>
            <a:ahLst/>
            <a:cxnLst/>
            <a:rect l="l" t="t" r="r" b="b"/>
            <a:pathLst>
              <a:path w="485775" h="95250">
                <a:moveTo>
                  <a:pt x="485775" y="0"/>
                </a:moveTo>
                <a:lnTo>
                  <a:pt x="0" y="0"/>
                </a:lnTo>
                <a:lnTo>
                  <a:pt x="0" y="95250"/>
                </a:lnTo>
                <a:lnTo>
                  <a:pt x="485775" y="95250"/>
                </a:lnTo>
                <a:lnTo>
                  <a:pt x="485775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7" name="object 37" descr=""/>
          <p:cNvGrpSpPr/>
          <p:nvPr/>
        </p:nvGrpSpPr>
        <p:grpSpPr>
          <a:xfrm>
            <a:off x="2971863" y="1943036"/>
            <a:ext cx="2619375" cy="1848485"/>
            <a:chOff x="2971863" y="1943036"/>
            <a:chExt cx="2619375" cy="1848485"/>
          </a:xfrm>
        </p:grpSpPr>
        <p:sp>
          <p:nvSpPr>
            <p:cNvPr id="38" name="object 38" descr=""/>
            <p:cNvSpPr/>
            <p:nvPr/>
          </p:nvSpPr>
          <p:spPr>
            <a:xfrm>
              <a:off x="4038600" y="1952624"/>
              <a:ext cx="476250" cy="1838325"/>
            </a:xfrm>
            <a:custGeom>
              <a:avLst/>
              <a:gdLst/>
              <a:ahLst/>
              <a:cxnLst/>
              <a:rect l="l" t="t" r="r" b="b"/>
              <a:pathLst>
                <a:path w="476250" h="1838325">
                  <a:moveTo>
                    <a:pt x="476250" y="0"/>
                  </a:moveTo>
                  <a:lnTo>
                    <a:pt x="0" y="0"/>
                  </a:lnTo>
                  <a:lnTo>
                    <a:pt x="0" y="1838325"/>
                  </a:lnTo>
                  <a:lnTo>
                    <a:pt x="476250" y="1838325"/>
                  </a:lnTo>
                  <a:lnTo>
                    <a:pt x="4762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 descr=""/>
            <p:cNvSpPr/>
            <p:nvPr/>
          </p:nvSpPr>
          <p:spPr>
            <a:xfrm>
              <a:off x="4905375" y="2638424"/>
              <a:ext cx="485775" cy="114300"/>
            </a:xfrm>
            <a:custGeom>
              <a:avLst/>
              <a:gdLst/>
              <a:ahLst/>
              <a:cxnLst/>
              <a:rect l="l" t="t" r="r" b="b"/>
              <a:pathLst>
                <a:path w="485775" h="114300">
                  <a:moveTo>
                    <a:pt x="485775" y="0"/>
                  </a:moveTo>
                  <a:lnTo>
                    <a:pt x="0" y="0"/>
                  </a:lnTo>
                  <a:lnTo>
                    <a:pt x="0" y="114300"/>
                  </a:lnTo>
                  <a:lnTo>
                    <a:pt x="485775" y="114300"/>
                  </a:lnTo>
                  <a:lnTo>
                    <a:pt x="485775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 descr=""/>
            <p:cNvSpPr/>
            <p:nvPr/>
          </p:nvSpPr>
          <p:spPr>
            <a:xfrm>
              <a:off x="2976626" y="1947798"/>
              <a:ext cx="2609850" cy="1838960"/>
            </a:xfrm>
            <a:custGeom>
              <a:avLst/>
              <a:gdLst/>
              <a:ahLst/>
              <a:cxnLst/>
              <a:rect l="l" t="t" r="r" b="b"/>
              <a:pathLst>
                <a:path w="2609850" h="1838960">
                  <a:moveTo>
                    <a:pt x="0" y="1838452"/>
                  </a:moveTo>
                  <a:lnTo>
                    <a:pt x="0" y="0"/>
                  </a:lnTo>
                </a:path>
                <a:path w="2609850" h="1838960">
                  <a:moveTo>
                    <a:pt x="0" y="1838452"/>
                  </a:moveTo>
                  <a:lnTo>
                    <a:pt x="2609850" y="1838452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1" name="object 41" descr=""/>
          <p:cNvSpPr txBox="1"/>
          <p:nvPr/>
        </p:nvSpPr>
        <p:spPr>
          <a:xfrm>
            <a:off x="4081779" y="1723707"/>
            <a:ext cx="392430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65" b="1" i="1">
                <a:latin typeface="Trebuchet MS"/>
                <a:cs typeface="Trebuchet MS"/>
              </a:rPr>
              <a:t>4,050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42" name="object 42" descr=""/>
          <p:cNvGrpSpPr/>
          <p:nvPr/>
        </p:nvGrpSpPr>
        <p:grpSpPr>
          <a:xfrm>
            <a:off x="4275201" y="1646301"/>
            <a:ext cx="1221740" cy="1057275"/>
            <a:chOff x="4275201" y="1646301"/>
            <a:chExt cx="1221740" cy="1057275"/>
          </a:xfrm>
        </p:grpSpPr>
        <p:sp>
          <p:nvSpPr>
            <p:cNvPr id="43" name="object 43" descr=""/>
            <p:cNvSpPr/>
            <p:nvPr/>
          </p:nvSpPr>
          <p:spPr>
            <a:xfrm>
              <a:off x="5110226" y="1652524"/>
              <a:ext cx="76200" cy="414655"/>
            </a:xfrm>
            <a:custGeom>
              <a:avLst/>
              <a:gdLst/>
              <a:ahLst/>
              <a:cxnLst/>
              <a:rect l="l" t="t" r="r" b="b"/>
              <a:pathLst>
                <a:path w="76200" h="414655">
                  <a:moveTo>
                    <a:pt x="31745" y="338200"/>
                  </a:moveTo>
                  <a:lnTo>
                    <a:pt x="0" y="338200"/>
                  </a:lnTo>
                  <a:lnTo>
                    <a:pt x="38100" y="414400"/>
                  </a:lnTo>
                  <a:lnTo>
                    <a:pt x="69850" y="350900"/>
                  </a:lnTo>
                  <a:lnTo>
                    <a:pt x="31750" y="350900"/>
                  </a:lnTo>
                  <a:lnTo>
                    <a:pt x="31745" y="338200"/>
                  </a:lnTo>
                  <a:close/>
                </a:path>
                <a:path w="76200" h="414655">
                  <a:moveTo>
                    <a:pt x="44323" y="0"/>
                  </a:moveTo>
                  <a:lnTo>
                    <a:pt x="31623" y="0"/>
                  </a:lnTo>
                  <a:lnTo>
                    <a:pt x="31750" y="350900"/>
                  </a:lnTo>
                  <a:lnTo>
                    <a:pt x="44450" y="350900"/>
                  </a:lnTo>
                  <a:lnTo>
                    <a:pt x="44323" y="0"/>
                  </a:lnTo>
                  <a:close/>
                </a:path>
                <a:path w="76200" h="414655">
                  <a:moveTo>
                    <a:pt x="76200" y="338200"/>
                  </a:moveTo>
                  <a:lnTo>
                    <a:pt x="44445" y="338200"/>
                  </a:lnTo>
                  <a:lnTo>
                    <a:pt x="44450" y="350900"/>
                  </a:lnTo>
                  <a:lnTo>
                    <a:pt x="69850" y="350900"/>
                  </a:lnTo>
                  <a:lnTo>
                    <a:pt x="76200" y="3382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 descr=""/>
            <p:cNvSpPr/>
            <p:nvPr/>
          </p:nvSpPr>
          <p:spPr>
            <a:xfrm>
              <a:off x="4281551" y="1652651"/>
              <a:ext cx="869950" cy="76200"/>
            </a:xfrm>
            <a:custGeom>
              <a:avLst/>
              <a:gdLst/>
              <a:ahLst/>
              <a:cxnLst/>
              <a:rect l="l" t="t" r="r" b="b"/>
              <a:pathLst>
                <a:path w="869950" h="76200">
                  <a:moveTo>
                    <a:pt x="0" y="0"/>
                  </a:moveTo>
                  <a:lnTo>
                    <a:pt x="869950" y="0"/>
                  </a:lnTo>
                </a:path>
                <a:path w="869950" h="76200">
                  <a:moveTo>
                    <a:pt x="0" y="76200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 descr=""/>
            <p:cNvSpPr/>
            <p:nvPr/>
          </p:nvSpPr>
          <p:spPr>
            <a:xfrm>
              <a:off x="5386451" y="2700401"/>
              <a:ext cx="107314" cy="0"/>
            </a:xfrm>
            <a:custGeom>
              <a:avLst/>
              <a:gdLst/>
              <a:ahLst/>
              <a:cxnLst/>
              <a:rect l="l" t="t" r="r" b="b"/>
              <a:pathLst>
                <a:path w="107314" h="0">
                  <a:moveTo>
                    <a:pt x="106807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6" name="object 46" descr=""/>
          <p:cNvSpPr txBox="1"/>
          <p:nvPr/>
        </p:nvSpPr>
        <p:spPr>
          <a:xfrm>
            <a:off x="3959225" y="3794759"/>
            <a:ext cx="645795" cy="15113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800" spc="-10" i="1">
                <a:latin typeface="Trebuchet MS"/>
                <a:cs typeface="Trebuchet MS"/>
              </a:rPr>
              <a:t>2030</a:t>
            </a:r>
            <a:r>
              <a:rPr dirty="0" sz="800" spc="-55" i="1">
                <a:latin typeface="Trebuchet MS"/>
                <a:cs typeface="Trebuchet MS"/>
              </a:rPr>
              <a:t> </a:t>
            </a:r>
            <a:r>
              <a:rPr dirty="0" sz="800" spc="-10" i="1">
                <a:latin typeface="Trebuchet MS"/>
                <a:cs typeface="Trebuchet MS"/>
              </a:rPr>
              <a:t>Demand</a:t>
            </a:r>
            <a:endParaRPr sz="800">
              <a:latin typeface="Trebuchet MS"/>
              <a:cs typeface="Trebuchet MS"/>
            </a:endParaRPr>
          </a:p>
        </p:txBody>
      </p:sp>
      <p:sp>
        <p:nvSpPr>
          <p:cNvPr id="47" name="object 47" descr=""/>
          <p:cNvSpPr txBox="1"/>
          <p:nvPr/>
        </p:nvSpPr>
        <p:spPr>
          <a:xfrm>
            <a:off x="4905375" y="2905125"/>
            <a:ext cx="485775" cy="885825"/>
          </a:xfrm>
          <a:prstGeom prst="rect">
            <a:avLst/>
          </a:prstGeom>
          <a:solidFill>
            <a:srgbClr val="C0C0C0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815"/>
              </a:spcBef>
            </a:pPr>
            <a:endParaRPr sz="900">
              <a:latin typeface="Times New Roman"/>
              <a:cs typeface="Times New Roman"/>
            </a:endParaRPr>
          </a:p>
          <a:p>
            <a:pPr marL="135255">
              <a:lnSpc>
                <a:spcPct val="100000"/>
              </a:lnSpc>
            </a:pPr>
            <a:r>
              <a:rPr dirty="0" sz="900" spc="-25" b="1">
                <a:latin typeface="Tahoma"/>
                <a:cs typeface="Tahoma"/>
              </a:rPr>
              <a:t>52%</a:t>
            </a:r>
            <a:endParaRPr sz="900">
              <a:latin typeface="Tahoma"/>
              <a:cs typeface="Tahoma"/>
            </a:endParaRPr>
          </a:p>
        </p:txBody>
      </p:sp>
      <p:sp>
        <p:nvSpPr>
          <p:cNvPr id="48" name="object 48" descr=""/>
          <p:cNvSpPr txBox="1"/>
          <p:nvPr/>
        </p:nvSpPr>
        <p:spPr>
          <a:xfrm>
            <a:off x="4905375" y="2767012"/>
            <a:ext cx="485775" cy="138430"/>
          </a:xfrm>
          <a:prstGeom prst="rect">
            <a:avLst/>
          </a:prstGeom>
          <a:solidFill>
            <a:srgbClr val="959595"/>
          </a:solidFill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985"/>
              </a:lnSpc>
            </a:pPr>
            <a:r>
              <a:rPr dirty="0" sz="900" spc="-325" b="1">
                <a:latin typeface="Tahoma"/>
                <a:cs typeface="Tahoma"/>
              </a:rPr>
              <a:t>G%</a:t>
            </a:r>
            <a:endParaRPr sz="900">
              <a:latin typeface="Tahoma"/>
              <a:cs typeface="Tahoma"/>
            </a:endParaRPr>
          </a:p>
        </p:txBody>
      </p:sp>
      <p:sp>
        <p:nvSpPr>
          <p:cNvPr id="49" name="object 49" descr=""/>
          <p:cNvSpPr txBox="1"/>
          <p:nvPr/>
        </p:nvSpPr>
        <p:spPr>
          <a:xfrm>
            <a:off x="3162300" y="3495675"/>
            <a:ext cx="485775" cy="295275"/>
          </a:xfrm>
          <a:prstGeom prst="rect">
            <a:avLst/>
          </a:prstGeom>
          <a:solidFill>
            <a:srgbClr val="C0C0C0"/>
          </a:solidFill>
        </p:spPr>
        <p:txBody>
          <a:bodyPr wrap="square" lIns="0" tIns="66675" rIns="0" bIns="0" rtlCol="0" vert="horz">
            <a:spAutoFit/>
          </a:bodyPr>
          <a:lstStyle/>
          <a:p>
            <a:pPr marL="137160">
              <a:lnSpc>
                <a:spcPct val="100000"/>
              </a:lnSpc>
              <a:spcBef>
                <a:spcPts val="525"/>
              </a:spcBef>
            </a:pPr>
            <a:r>
              <a:rPr dirty="0" sz="900" spc="-25" b="1">
                <a:latin typeface="Tahoma"/>
                <a:cs typeface="Tahoma"/>
              </a:rPr>
              <a:t>2G%</a:t>
            </a:r>
            <a:endParaRPr sz="900">
              <a:latin typeface="Tahoma"/>
              <a:cs typeface="Tahoma"/>
            </a:endParaRPr>
          </a:p>
        </p:txBody>
      </p:sp>
      <p:sp>
        <p:nvSpPr>
          <p:cNvPr id="50" name="object 50" descr=""/>
          <p:cNvSpPr txBox="1"/>
          <p:nvPr/>
        </p:nvSpPr>
        <p:spPr>
          <a:xfrm>
            <a:off x="4905375" y="2095500"/>
            <a:ext cx="485775" cy="542925"/>
          </a:xfrm>
          <a:prstGeom prst="rect">
            <a:avLst/>
          </a:prstGeom>
          <a:solidFill>
            <a:srgbClr val="2D2D2D"/>
          </a:solidFill>
        </p:spPr>
        <p:txBody>
          <a:bodyPr wrap="square" lIns="0" tIns="622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490"/>
              </a:spcBef>
            </a:pPr>
            <a:endParaRPr sz="900">
              <a:latin typeface="Times New Roman"/>
              <a:cs typeface="Times New Roman"/>
            </a:endParaRPr>
          </a:p>
          <a:p>
            <a:pPr marL="135255">
              <a:lnSpc>
                <a:spcPct val="100000"/>
              </a:lnSpc>
            </a:pPr>
            <a:r>
              <a:rPr dirty="0" sz="900" spc="-25" b="1">
                <a:solidFill>
                  <a:srgbClr val="FFFFFF"/>
                </a:solidFill>
                <a:latin typeface="Tahoma"/>
                <a:cs typeface="Tahoma"/>
              </a:rPr>
              <a:t>32%</a:t>
            </a:r>
            <a:endParaRPr sz="900">
              <a:latin typeface="Tahoma"/>
              <a:cs typeface="Tahoma"/>
            </a:endParaRPr>
          </a:p>
        </p:txBody>
      </p:sp>
      <p:sp>
        <p:nvSpPr>
          <p:cNvPr id="51" name="object 51" descr=""/>
          <p:cNvSpPr txBox="1"/>
          <p:nvPr/>
        </p:nvSpPr>
        <p:spPr>
          <a:xfrm>
            <a:off x="4704079" y="3794759"/>
            <a:ext cx="896619" cy="15113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800" i="1">
                <a:latin typeface="Trebuchet MS"/>
                <a:cs typeface="Trebuchet MS"/>
              </a:rPr>
              <a:t>2030</a:t>
            </a:r>
            <a:r>
              <a:rPr dirty="0" sz="800" spc="-45" i="1">
                <a:latin typeface="Trebuchet MS"/>
                <a:cs typeface="Trebuchet MS"/>
              </a:rPr>
              <a:t> </a:t>
            </a:r>
            <a:r>
              <a:rPr dirty="0" sz="800" i="1">
                <a:latin typeface="Trebuchet MS"/>
                <a:cs typeface="Trebuchet MS"/>
              </a:rPr>
              <a:t>Base</a:t>
            </a:r>
            <a:r>
              <a:rPr dirty="0" sz="800" spc="-40" i="1">
                <a:latin typeface="Trebuchet MS"/>
                <a:cs typeface="Trebuchet MS"/>
              </a:rPr>
              <a:t> </a:t>
            </a:r>
            <a:r>
              <a:rPr dirty="0" sz="800" spc="-10" i="1">
                <a:latin typeface="Trebuchet MS"/>
                <a:cs typeface="Trebuchet MS"/>
              </a:rPr>
              <a:t>Scenario</a:t>
            </a:r>
            <a:endParaRPr sz="800">
              <a:latin typeface="Trebuchet MS"/>
              <a:cs typeface="Trebuchet MS"/>
            </a:endParaRPr>
          </a:p>
        </p:txBody>
      </p:sp>
      <p:sp>
        <p:nvSpPr>
          <p:cNvPr id="52" name="object 52" descr=""/>
          <p:cNvSpPr txBox="1"/>
          <p:nvPr/>
        </p:nvSpPr>
        <p:spPr>
          <a:xfrm>
            <a:off x="5495925" y="2607055"/>
            <a:ext cx="17526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210" b="1">
                <a:latin typeface="Tahoma"/>
                <a:cs typeface="Tahoma"/>
              </a:rPr>
              <a:t>7%</a:t>
            </a:r>
            <a:endParaRPr sz="900">
              <a:latin typeface="Tahoma"/>
              <a:cs typeface="Tahoma"/>
            </a:endParaRPr>
          </a:p>
        </p:txBody>
      </p:sp>
      <p:sp>
        <p:nvSpPr>
          <p:cNvPr id="53" name="object 53" descr=""/>
          <p:cNvSpPr txBox="1"/>
          <p:nvPr/>
        </p:nvSpPr>
        <p:spPr>
          <a:xfrm>
            <a:off x="3162300" y="2767012"/>
            <a:ext cx="485775" cy="495300"/>
          </a:xfrm>
          <a:prstGeom prst="rect">
            <a:avLst/>
          </a:prstGeom>
          <a:solidFill>
            <a:srgbClr val="2D2D2D"/>
          </a:solidFill>
        </p:spPr>
        <p:txBody>
          <a:bodyPr wrap="square" lIns="0" tIns="4064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320"/>
              </a:spcBef>
            </a:pPr>
            <a:endParaRPr sz="900">
              <a:latin typeface="Times New Roman"/>
              <a:cs typeface="Times New Roman"/>
            </a:endParaRPr>
          </a:p>
          <a:p>
            <a:pPr marL="137160">
              <a:lnSpc>
                <a:spcPct val="100000"/>
              </a:lnSpc>
            </a:pPr>
            <a:r>
              <a:rPr dirty="0" sz="900" spc="-25" b="1">
                <a:solidFill>
                  <a:srgbClr val="FFFFFF"/>
                </a:solidFill>
                <a:latin typeface="Tahoma"/>
                <a:cs typeface="Tahoma"/>
              </a:rPr>
              <a:t>47%</a:t>
            </a:r>
            <a:endParaRPr sz="900">
              <a:latin typeface="Tahoma"/>
              <a:cs typeface="Tahoma"/>
            </a:endParaRPr>
          </a:p>
        </p:txBody>
      </p:sp>
      <p:sp>
        <p:nvSpPr>
          <p:cNvPr id="54" name="object 54" descr=""/>
          <p:cNvSpPr txBox="1"/>
          <p:nvPr/>
        </p:nvSpPr>
        <p:spPr>
          <a:xfrm>
            <a:off x="3679444" y="3212846"/>
            <a:ext cx="17526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325" b="1">
                <a:latin typeface="Tahoma"/>
                <a:cs typeface="Tahoma"/>
              </a:rPr>
              <a:t>G%</a:t>
            </a:r>
            <a:endParaRPr sz="900">
              <a:latin typeface="Tahoma"/>
              <a:cs typeface="Tahoma"/>
            </a:endParaRPr>
          </a:p>
        </p:txBody>
      </p:sp>
      <p:sp>
        <p:nvSpPr>
          <p:cNvPr id="55" name="object 55" descr=""/>
          <p:cNvSpPr txBox="1"/>
          <p:nvPr/>
        </p:nvSpPr>
        <p:spPr>
          <a:xfrm>
            <a:off x="3162300" y="3376612"/>
            <a:ext cx="485775" cy="104775"/>
          </a:xfrm>
          <a:prstGeom prst="rect">
            <a:avLst/>
          </a:prstGeom>
          <a:solidFill>
            <a:srgbClr val="959595"/>
          </a:solidFill>
        </p:spPr>
        <p:txBody>
          <a:bodyPr wrap="square" lIns="0" tIns="0" rIns="0" bIns="0" rtlCol="0" vert="horz">
            <a:spAutoFit/>
          </a:bodyPr>
          <a:lstStyle/>
          <a:p>
            <a:pPr marL="137160">
              <a:lnSpc>
                <a:spcPts val="815"/>
              </a:lnSpc>
            </a:pPr>
            <a:r>
              <a:rPr dirty="0" sz="900" spc="-25" b="1">
                <a:latin typeface="Tahoma"/>
                <a:cs typeface="Tahoma"/>
              </a:rPr>
              <a:t>14%</a:t>
            </a:r>
            <a:endParaRPr sz="900">
              <a:latin typeface="Tahoma"/>
              <a:cs typeface="Tahoma"/>
            </a:endParaRPr>
          </a:p>
        </p:txBody>
      </p:sp>
      <p:grpSp>
        <p:nvGrpSpPr>
          <p:cNvPr id="56" name="object 56" descr=""/>
          <p:cNvGrpSpPr/>
          <p:nvPr/>
        </p:nvGrpSpPr>
        <p:grpSpPr>
          <a:xfrm>
            <a:off x="4495863" y="1505013"/>
            <a:ext cx="438150" cy="285750"/>
            <a:chOff x="4495863" y="1505013"/>
            <a:chExt cx="438150" cy="285750"/>
          </a:xfrm>
        </p:grpSpPr>
        <p:sp>
          <p:nvSpPr>
            <p:cNvPr id="57" name="object 57" descr=""/>
            <p:cNvSpPr/>
            <p:nvPr/>
          </p:nvSpPr>
          <p:spPr>
            <a:xfrm>
              <a:off x="4500626" y="1509775"/>
              <a:ext cx="428625" cy="276225"/>
            </a:xfrm>
            <a:custGeom>
              <a:avLst/>
              <a:gdLst/>
              <a:ahLst/>
              <a:cxnLst/>
              <a:rect l="l" t="t" r="r" b="b"/>
              <a:pathLst>
                <a:path w="428625" h="276225">
                  <a:moveTo>
                    <a:pt x="214249" y="0"/>
                  </a:moveTo>
                  <a:lnTo>
                    <a:pt x="157280" y="4925"/>
                  </a:lnTo>
                  <a:lnTo>
                    <a:pt x="106096" y="18828"/>
                  </a:lnTo>
                  <a:lnTo>
                    <a:pt x="62737" y="40401"/>
                  </a:lnTo>
                  <a:lnTo>
                    <a:pt x="29242" y="68335"/>
                  </a:lnTo>
                  <a:lnTo>
                    <a:pt x="7650" y="101320"/>
                  </a:lnTo>
                  <a:lnTo>
                    <a:pt x="0" y="138049"/>
                  </a:lnTo>
                  <a:lnTo>
                    <a:pt x="7650" y="174786"/>
                  </a:lnTo>
                  <a:lnTo>
                    <a:pt x="29242" y="207795"/>
                  </a:lnTo>
                  <a:lnTo>
                    <a:pt x="62737" y="235759"/>
                  </a:lnTo>
                  <a:lnTo>
                    <a:pt x="106096" y="257363"/>
                  </a:lnTo>
                  <a:lnTo>
                    <a:pt x="157280" y="271290"/>
                  </a:lnTo>
                  <a:lnTo>
                    <a:pt x="214249" y="276225"/>
                  </a:lnTo>
                  <a:lnTo>
                    <a:pt x="271227" y="271290"/>
                  </a:lnTo>
                  <a:lnTo>
                    <a:pt x="322434" y="257363"/>
                  </a:lnTo>
                  <a:lnTo>
                    <a:pt x="365823" y="235759"/>
                  </a:lnTo>
                  <a:lnTo>
                    <a:pt x="399349" y="207795"/>
                  </a:lnTo>
                  <a:lnTo>
                    <a:pt x="420965" y="174786"/>
                  </a:lnTo>
                  <a:lnTo>
                    <a:pt x="428625" y="138049"/>
                  </a:lnTo>
                  <a:lnTo>
                    <a:pt x="420965" y="101320"/>
                  </a:lnTo>
                  <a:lnTo>
                    <a:pt x="399349" y="68335"/>
                  </a:lnTo>
                  <a:lnTo>
                    <a:pt x="365823" y="40401"/>
                  </a:lnTo>
                  <a:lnTo>
                    <a:pt x="322434" y="18828"/>
                  </a:lnTo>
                  <a:lnTo>
                    <a:pt x="271227" y="4925"/>
                  </a:lnTo>
                  <a:lnTo>
                    <a:pt x="21424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8" name="object 58" descr=""/>
            <p:cNvSpPr/>
            <p:nvPr/>
          </p:nvSpPr>
          <p:spPr>
            <a:xfrm>
              <a:off x="4500626" y="1509775"/>
              <a:ext cx="428625" cy="276225"/>
            </a:xfrm>
            <a:custGeom>
              <a:avLst/>
              <a:gdLst/>
              <a:ahLst/>
              <a:cxnLst/>
              <a:rect l="l" t="t" r="r" b="b"/>
              <a:pathLst>
                <a:path w="428625" h="276225">
                  <a:moveTo>
                    <a:pt x="0" y="138049"/>
                  </a:moveTo>
                  <a:lnTo>
                    <a:pt x="29242" y="68335"/>
                  </a:lnTo>
                  <a:lnTo>
                    <a:pt x="62737" y="40401"/>
                  </a:lnTo>
                  <a:lnTo>
                    <a:pt x="106096" y="18828"/>
                  </a:lnTo>
                  <a:lnTo>
                    <a:pt x="157280" y="4925"/>
                  </a:lnTo>
                  <a:lnTo>
                    <a:pt x="214249" y="0"/>
                  </a:lnTo>
                  <a:lnTo>
                    <a:pt x="271227" y="4925"/>
                  </a:lnTo>
                  <a:lnTo>
                    <a:pt x="322434" y="18828"/>
                  </a:lnTo>
                  <a:lnTo>
                    <a:pt x="365823" y="40401"/>
                  </a:lnTo>
                  <a:lnTo>
                    <a:pt x="399349" y="68335"/>
                  </a:lnTo>
                  <a:lnTo>
                    <a:pt x="420965" y="101320"/>
                  </a:lnTo>
                  <a:lnTo>
                    <a:pt x="428625" y="138049"/>
                  </a:lnTo>
                  <a:lnTo>
                    <a:pt x="420965" y="174786"/>
                  </a:lnTo>
                  <a:lnTo>
                    <a:pt x="399349" y="207795"/>
                  </a:lnTo>
                  <a:lnTo>
                    <a:pt x="365823" y="235759"/>
                  </a:lnTo>
                  <a:lnTo>
                    <a:pt x="322434" y="257363"/>
                  </a:lnTo>
                  <a:lnTo>
                    <a:pt x="271227" y="271290"/>
                  </a:lnTo>
                  <a:lnTo>
                    <a:pt x="214249" y="276225"/>
                  </a:lnTo>
                  <a:lnTo>
                    <a:pt x="157280" y="271290"/>
                  </a:lnTo>
                  <a:lnTo>
                    <a:pt x="106096" y="257363"/>
                  </a:lnTo>
                  <a:lnTo>
                    <a:pt x="62737" y="235759"/>
                  </a:lnTo>
                  <a:lnTo>
                    <a:pt x="29242" y="207795"/>
                  </a:lnTo>
                  <a:lnTo>
                    <a:pt x="7650" y="174786"/>
                  </a:lnTo>
                  <a:lnTo>
                    <a:pt x="0" y="13804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9" name="object 59" descr=""/>
          <p:cNvSpPr txBox="1"/>
          <p:nvPr/>
        </p:nvSpPr>
        <p:spPr>
          <a:xfrm>
            <a:off x="4548504" y="1499298"/>
            <a:ext cx="332105" cy="24320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400" spc="-135" b="1">
                <a:latin typeface="Tahoma"/>
                <a:cs typeface="Tahoma"/>
              </a:rPr>
              <a:t>-</a:t>
            </a:r>
            <a:r>
              <a:rPr dirty="0" sz="1400" spc="-350" b="1">
                <a:latin typeface="Tahoma"/>
                <a:cs typeface="Tahoma"/>
              </a:rPr>
              <a:t>8%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60" name="object 60" descr=""/>
          <p:cNvSpPr/>
          <p:nvPr/>
        </p:nvSpPr>
        <p:spPr>
          <a:xfrm>
            <a:off x="3009900" y="1552575"/>
            <a:ext cx="142875" cy="114300"/>
          </a:xfrm>
          <a:custGeom>
            <a:avLst/>
            <a:gdLst/>
            <a:ahLst/>
            <a:cxnLst/>
            <a:rect l="l" t="t" r="r" b="b"/>
            <a:pathLst>
              <a:path w="142875" h="114300">
                <a:moveTo>
                  <a:pt x="142875" y="0"/>
                </a:moveTo>
                <a:lnTo>
                  <a:pt x="0" y="0"/>
                </a:lnTo>
                <a:lnTo>
                  <a:pt x="0" y="114300"/>
                </a:lnTo>
                <a:lnTo>
                  <a:pt x="142875" y="114300"/>
                </a:lnTo>
                <a:lnTo>
                  <a:pt x="142875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object 61" descr=""/>
          <p:cNvSpPr/>
          <p:nvPr/>
        </p:nvSpPr>
        <p:spPr>
          <a:xfrm>
            <a:off x="3009900" y="1724025"/>
            <a:ext cx="142875" cy="104775"/>
          </a:xfrm>
          <a:custGeom>
            <a:avLst/>
            <a:gdLst/>
            <a:ahLst/>
            <a:cxnLst/>
            <a:rect l="l" t="t" r="r" b="b"/>
            <a:pathLst>
              <a:path w="142875" h="104775">
                <a:moveTo>
                  <a:pt x="142875" y="0"/>
                </a:moveTo>
                <a:lnTo>
                  <a:pt x="0" y="0"/>
                </a:lnTo>
                <a:lnTo>
                  <a:pt x="0" y="104775"/>
                </a:lnTo>
                <a:lnTo>
                  <a:pt x="142875" y="104775"/>
                </a:lnTo>
                <a:lnTo>
                  <a:pt x="142875" y="0"/>
                </a:lnTo>
                <a:close/>
              </a:path>
            </a:pathLst>
          </a:custGeom>
          <a:solidFill>
            <a:srgbClr val="959595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62" name="object 62" descr=""/>
          <p:cNvGrpSpPr/>
          <p:nvPr/>
        </p:nvGrpSpPr>
        <p:grpSpPr>
          <a:xfrm>
            <a:off x="3009900" y="1885950"/>
            <a:ext cx="142875" cy="438150"/>
            <a:chOff x="3009900" y="1885950"/>
            <a:chExt cx="142875" cy="438150"/>
          </a:xfrm>
        </p:grpSpPr>
        <p:sp>
          <p:nvSpPr>
            <p:cNvPr id="63" name="object 63" descr=""/>
            <p:cNvSpPr/>
            <p:nvPr/>
          </p:nvSpPr>
          <p:spPr>
            <a:xfrm>
              <a:off x="3009900" y="1885950"/>
              <a:ext cx="142875" cy="104775"/>
            </a:xfrm>
            <a:custGeom>
              <a:avLst/>
              <a:gdLst/>
              <a:ahLst/>
              <a:cxnLst/>
              <a:rect l="l" t="t" r="r" b="b"/>
              <a:pathLst>
                <a:path w="142875" h="104775">
                  <a:moveTo>
                    <a:pt x="142875" y="0"/>
                  </a:moveTo>
                  <a:lnTo>
                    <a:pt x="0" y="0"/>
                  </a:lnTo>
                  <a:lnTo>
                    <a:pt x="0" y="104775"/>
                  </a:lnTo>
                  <a:lnTo>
                    <a:pt x="142875" y="104775"/>
                  </a:lnTo>
                  <a:lnTo>
                    <a:pt x="142875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4" name="object 64" descr=""/>
            <p:cNvSpPr/>
            <p:nvPr/>
          </p:nvSpPr>
          <p:spPr>
            <a:xfrm>
              <a:off x="3009900" y="2047875"/>
              <a:ext cx="142875" cy="114300"/>
            </a:xfrm>
            <a:custGeom>
              <a:avLst/>
              <a:gdLst/>
              <a:ahLst/>
              <a:cxnLst/>
              <a:rect l="l" t="t" r="r" b="b"/>
              <a:pathLst>
                <a:path w="142875" h="114300">
                  <a:moveTo>
                    <a:pt x="142875" y="0"/>
                  </a:moveTo>
                  <a:lnTo>
                    <a:pt x="0" y="0"/>
                  </a:lnTo>
                  <a:lnTo>
                    <a:pt x="0" y="114300"/>
                  </a:lnTo>
                  <a:lnTo>
                    <a:pt x="142875" y="114300"/>
                  </a:lnTo>
                  <a:lnTo>
                    <a:pt x="142875" y="0"/>
                  </a:lnTo>
                  <a:close/>
                </a:path>
              </a:pathLst>
            </a:custGeom>
            <a:solidFill>
              <a:srgbClr val="2D2D2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5" name="object 65" descr=""/>
            <p:cNvSpPr/>
            <p:nvPr/>
          </p:nvSpPr>
          <p:spPr>
            <a:xfrm>
              <a:off x="3009900" y="2219325"/>
              <a:ext cx="142875" cy="104775"/>
            </a:xfrm>
            <a:custGeom>
              <a:avLst/>
              <a:gdLst/>
              <a:ahLst/>
              <a:cxnLst/>
              <a:rect l="l" t="t" r="r" b="b"/>
              <a:pathLst>
                <a:path w="142875" h="104775">
                  <a:moveTo>
                    <a:pt x="142875" y="0"/>
                  </a:moveTo>
                  <a:lnTo>
                    <a:pt x="0" y="0"/>
                  </a:lnTo>
                  <a:lnTo>
                    <a:pt x="0" y="104775"/>
                  </a:lnTo>
                  <a:lnTo>
                    <a:pt x="142875" y="104775"/>
                  </a:lnTo>
                  <a:lnTo>
                    <a:pt x="1428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6" name="object 66" descr=""/>
          <p:cNvSpPr txBox="1"/>
          <p:nvPr/>
        </p:nvSpPr>
        <p:spPr>
          <a:xfrm>
            <a:off x="3196589" y="2192020"/>
            <a:ext cx="319405" cy="15113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800" spc="-10">
                <a:latin typeface="Segoe UI Emoji"/>
                <a:cs typeface="Segoe UI Emoji"/>
              </a:rPr>
              <a:t>Global</a:t>
            </a:r>
            <a:endParaRPr sz="800">
              <a:latin typeface="Segoe UI Emoji"/>
              <a:cs typeface="Segoe UI Emoji"/>
            </a:endParaRPr>
          </a:p>
        </p:txBody>
      </p:sp>
      <p:sp>
        <p:nvSpPr>
          <p:cNvPr id="67" name="object 67" descr=""/>
          <p:cNvSpPr txBox="1"/>
          <p:nvPr/>
        </p:nvSpPr>
        <p:spPr>
          <a:xfrm>
            <a:off x="3196589" y="1490852"/>
            <a:ext cx="760095" cy="68707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250825">
              <a:lnSpc>
                <a:spcPct val="135600"/>
              </a:lnSpc>
              <a:spcBef>
                <a:spcPts val="95"/>
              </a:spcBef>
            </a:pPr>
            <a:r>
              <a:rPr dirty="0" sz="800" spc="-10">
                <a:latin typeface="Segoe UI Emoji"/>
                <a:cs typeface="Segoe UI Emoji"/>
              </a:rPr>
              <a:t>Indonesia Philippines France</a:t>
            </a:r>
            <a:endParaRPr sz="800">
              <a:latin typeface="Segoe UI Emoji"/>
              <a:cs typeface="Segoe UI Emoji"/>
            </a:endParaRPr>
          </a:p>
          <a:p>
            <a:pPr marL="12700">
              <a:lnSpc>
                <a:spcPct val="100000"/>
              </a:lnSpc>
              <a:spcBef>
                <a:spcPts val="345"/>
              </a:spcBef>
            </a:pPr>
            <a:r>
              <a:rPr dirty="0" sz="800">
                <a:latin typeface="Segoe UI Emoji"/>
                <a:cs typeface="Segoe UI Emoji"/>
              </a:rPr>
              <a:t>Rest</a:t>
            </a:r>
            <a:r>
              <a:rPr dirty="0" sz="800" spc="-10">
                <a:latin typeface="Segoe UI Emoji"/>
                <a:cs typeface="Segoe UI Emoji"/>
              </a:rPr>
              <a:t> </a:t>
            </a:r>
            <a:r>
              <a:rPr dirty="0" sz="800" spc="-25">
                <a:latin typeface="Segoe UI Emoji"/>
                <a:cs typeface="Segoe UI Emoji"/>
              </a:rPr>
              <a:t>of</a:t>
            </a:r>
            <a:r>
              <a:rPr dirty="0" sz="800" spc="-70">
                <a:latin typeface="Segoe UI Emoji"/>
                <a:cs typeface="Segoe UI Emoji"/>
              </a:rPr>
              <a:t> </a:t>
            </a:r>
            <a:r>
              <a:rPr dirty="0" sz="800">
                <a:latin typeface="Segoe UI Emoji"/>
                <a:cs typeface="Segoe UI Emoji"/>
              </a:rPr>
              <a:t>the</a:t>
            </a:r>
            <a:r>
              <a:rPr dirty="0" sz="800" spc="-114">
                <a:latin typeface="Segoe UI Emoji"/>
                <a:cs typeface="Segoe UI Emoji"/>
              </a:rPr>
              <a:t> </a:t>
            </a:r>
            <a:r>
              <a:rPr dirty="0" sz="800" spc="-10">
                <a:latin typeface="Segoe UI Emoji"/>
                <a:cs typeface="Segoe UI Emoji"/>
              </a:rPr>
              <a:t>world</a:t>
            </a:r>
            <a:endParaRPr sz="800">
              <a:latin typeface="Segoe UI Emoji"/>
              <a:cs typeface="Segoe UI Emoji"/>
            </a:endParaRPr>
          </a:p>
        </p:txBody>
      </p:sp>
      <p:grpSp>
        <p:nvGrpSpPr>
          <p:cNvPr id="68" name="object 68" descr=""/>
          <p:cNvGrpSpPr/>
          <p:nvPr/>
        </p:nvGrpSpPr>
        <p:grpSpPr>
          <a:xfrm>
            <a:off x="314325" y="4219638"/>
            <a:ext cx="5267960" cy="1809750"/>
            <a:chOff x="314325" y="4219638"/>
            <a:chExt cx="5267960" cy="1809750"/>
          </a:xfrm>
        </p:grpSpPr>
        <p:sp>
          <p:nvSpPr>
            <p:cNvPr id="69" name="object 69" descr=""/>
            <p:cNvSpPr/>
            <p:nvPr/>
          </p:nvSpPr>
          <p:spPr>
            <a:xfrm>
              <a:off x="714375" y="5915025"/>
              <a:ext cx="4476750" cy="104775"/>
            </a:xfrm>
            <a:custGeom>
              <a:avLst/>
              <a:gdLst/>
              <a:ahLst/>
              <a:cxnLst/>
              <a:rect l="l" t="t" r="r" b="b"/>
              <a:pathLst>
                <a:path w="4476750" h="104775">
                  <a:moveTo>
                    <a:pt x="971550" y="66675"/>
                  </a:moveTo>
                  <a:lnTo>
                    <a:pt x="0" y="66675"/>
                  </a:lnTo>
                  <a:lnTo>
                    <a:pt x="0" y="104775"/>
                  </a:lnTo>
                  <a:lnTo>
                    <a:pt x="971550" y="104775"/>
                  </a:lnTo>
                  <a:lnTo>
                    <a:pt x="971550" y="66675"/>
                  </a:lnTo>
                  <a:close/>
                </a:path>
                <a:path w="4476750" h="104775">
                  <a:moveTo>
                    <a:pt x="2724150" y="19050"/>
                  </a:moveTo>
                  <a:lnTo>
                    <a:pt x="1752600" y="19050"/>
                  </a:lnTo>
                  <a:lnTo>
                    <a:pt x="1752600" y="104775"/>
                  </a:lnTo>
                  <a:lnTo>
                    <a:pt x="2724150" y="104775"/>
                  </a:lnTo>
                  <a:lnTo>
                    <a:pt x="2724150" y="19050"/>
                  </a:lnTo>
                  <a:close/>
                </a:path>
                <a:path w="4476750" h="104775">
                  <a:moveTo>
                    <a:pt x="4476750" y="0"/>
                  </a:moveTo>
                  <a:lnTo>
                    <a:pt x="3505200" y="0"/>
                  </a:lnTo>
                  <a:lnTo>
                    <a:pt x="3505200" y="104775"/>
                  </a:lnTo>
                  <a:lnTo>
                    <a:pt x="4476750" y="104775"/>
                  </a:lnTo>
                  <a:lnTo>
                    <a:pt x="4476750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0" name="object 70" descr=""/>
            <p:cNvSpPr/>
            <p:nvPr/>
          </p:nvSpPr>
          <p:spPr>
            <a:xfrm>
              <a:off x="714375" y="5934075"/>
              <a:ext cx="971550" cy="47625"/>
            </a:xfrm>
            <a:custGeom>
              <a:avLst/>
              <a:gdLst/>
              <a:ahLst/>
              <a:cxnLst/>
              <a:rect l="l" t="t" r="r" b="b"/>
              <a:pathLst>
                <a:path w="971550" h="47625">
                  <a:moveTo>
                    <a:pt x="971550" y="0"/>
                  </a:moveTo>
                  <a:lnTo>
                    <a:pt x="0" y="0"/>
                  </a:lnTo>
                  <a:lnTo>
                    <a:pt x="0" y="47625"/>
                  </a:lnTo>
                  <a:lnTo>
                    <a:pt x="971550" y="47625"/>
                  </a:lnTo>
                  <a:lnTo>
                    <a:pt x="971550" y="0"/>
                  </a:lnTo>
                  <a:close/>
                </a:path>
              </a:pathLst>
            </a:custGeom>
            <a:solidFill>
              <a:srgbClr val="95959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1" name="object 71" descr=""/>
            <p:cNvSpPr/>
            <p:nvPr/>
          </p:nvSpPr>
          <p:spPr>
            <a:xfrm>
              <a:off x="714375" y="5334000"/>
              <a:ext cx="4476750" cy="600075"/>
            </a:xfrm>
            <a:custGeom>
              <a:avLst/>
              <a:gdLst/>
              <a:ahLst/>
              <a:cxnLst/>
              <a:rect l="l" t="t" r="r" b="b"/>
              <a:pathLst>
                <a:path w="4476750" h="600075">
                  <a:moveTo>
                    <a:pt x="971550" y="552450"/>
                  </a:moveTo>
                  <a:lnTo>
                    <a:pt x="0" y="552450"/>
                  </a:lnTo>
                  <a:lnTo>
                    <a:pt x="0" y="600075"/>
                  </a:lnTo>
                  <a:lnTo>
                    <a:pt x="971550" y="600075"/>
                  </a:lnTo>
                  <a:lnTo>
                    <a:pt x="971550" y="552450"/>
                  </a:lnTo>
                  <a:close/>
                </a:path>
                <a:path w="4476750" h="600075">
                  <a:moveTo>
                    <a:pt x="4476750" y="0"/>
                  </a:moveTo>
                  <a:lnTo>
                    <a:pt x="3505200" y="0"/>
                  </a:lnTo>
                  <a:lnTo>
                    <a:pt x="3505200" y="342900"/>
                  </a:lnTo>
                  <a:lnTo>
                    <a:pt x="4476750" y="342900"/>
                  </a:lnTo>
                  <a:lnTo>
                    <a:pt x="4476750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2" name="object 72" descr=""/>
            <p:cNvSpPr/>
            <p:nvPr/>
          </p:nvSpPr>
          <p:spPr>
            <a:xfrm>
              <a:off x="714375" y="4229099"/>
              <a:ext cx="4476750" cy="1657350"/>
            </a:xfrm>
            <a:custGeom>
              <a:avLst/>
              <a:gdLst/>
              <a:ahLst/>
              <a:cxnLst/>
              <a:rect l="l" t="t" r="r" b="b"/>
              <a:pathLst>
                <a:path w="4476750" h="1657350">
                  <a:moveTo>
                    <a:pt x="971550" y="1276350"/>
                  </a:moveTo>
                  <a:lnTo>
                    <a:pt x="0" y="1276350"/>
                  </a:lnTo>
                  <a:lnTo>
                    <a:pt x="0" y="1657350"/>
                  </a:lnTo>
                  <a:lnTo>
                    <a:pt x="971550" y="1657350"/>
                  </a:lnTo>
                  <a:lnTo>
                    <a:pt x="971550" y="1276350"/>
                  </a:lnTo>
                  <a:close/>
                </a:path>
                <a:path w="4476750" h="1657350">
                  <a:moveTo>
                    <a:pt x="4476750" y="0"/>
                  </a:moveTo>
                  <a:lnTo>
                    <a:pt x="3505200" y="0"/>
                  </a:lnTo>
                  <a:lnTo>
                    <a:pt x="3505200" y="1104900"/>
                  </a:lnTo>
                  <a:lnTo>
                    <a:pt x="4476750" y="1104900"/>
                  </a:lnTo>
                  <a:lnTo>
                    <a:pt x="4476750" y="0"/>
                  </a:lnTo>
                  <a:close/>
                </a:path>
              </a:pathLst>
            </a:custGeom>
            <a:solidFill>
              <a:srgbClr val="2D2D2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3" name="object 73" descr=""/>
            <p:cNvSpPr/>
            <p:nvPr/>
          </p:nvSpPr>
          <p:spPr>
            <a:xfrm>
              <a:off x="319087" y="4224401"/>
              <a:ext cx="5258435" cy="1800225"/>
            </a:xfrm>
            <a:custGeom>
              <a:avLst/>
              <a:gdLst/>
              <a:ahLst/>
              <a:cxnLst/>
              <a:rect l="l" t="t" r="r" b="b"/>
              <a:pathLst>
                <a:path w="5258435" h="1800225">
                  <a:moveTo>
                    <a:pt x="0" y="1800161"/>
                  </a:moveTo>
                  <a:lnTo>
                    <a:pt x="0" y="0"/>
                  </a:lnTo>
                </a:path>
                <a:path w="5258435" h="1800225">
                  <a:moveTo>
                    <a:pt x="0" y="1800161"/>
                  </a:moveTo>
                  <a:lnTo>
                    <a:pt x="5257863" y="1800161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4" name="object 74" descr=""/>
          <p:cNvSpPr txBox="1"/>
          <p:nvPr/>
        </p:nvSpPr>
        <p:spPr>
          <a:xfrm>
            <a:off x="345757" y="6039484"/>
            <a:ext cx="3056890" cy="31115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687070">
              <a:lnSpc>
                <a:spcPct val="100000"/>
              </a:lnSpc>
              <a:spcBef>
                <a:spcPts val="125"/>
              </a:spcBef>
              <a:tabLst>
                <a:tab pos="2472055" algn="l"/>
              </a:tabLst>
            </a:pPr>
            <a:r>
              <a:rPr dirty="0" sz="950" spc="-20" i="1">
                <a:latin typeface="Trebuchet MS"/>
                <a:cs typeface="Trebuchet MS"/>
              </a:rPr>
              <a:t>2022</a:t>
            </a:r>
            <a:r>
              <a:rPr dirty="0" sz="950" i="1">
                <a:latin typeface="Trebuchet MS"/>
                <a:cs typeface="Trebuchet MS"/>
              </a:rPr>
              <a:t>	</a:t>
            </a:r>
            <a:r>
              <a:rPr dirty="0" sz="950" spc="-20" i="1">
                <a:latin typeface="Trebuchet MS"/>
                <a:cs typeface="Trebuchet MS"/>
              </a:rPr>
              <a:t>2025</a:t>
            </a:r>
            <a:endParaRPr sz="9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tabLst>
                <a:tab pos="3043555" algn="l"/>
              </a:tabLst>
            </a:pPr>
            <a:r>
              <a:rPr dirty="0" u="heavy" sz="900" spc="-10">
                <a:uFill>
                  <a:solidFill>
                    <a:srgbClr val="A6A6A6"/>
                  </a:solidFill>
                </a:uFill>
                <a:latin typeface="Segoe UI Emoji"/>
                <a:cs typeface="Segoe UI Emoji"/>
              </a:rPr>
              <a:t>(IEA,</a:t>
            </a:r>
            <a:r>
              <a:rPr dirty="0" u="heavy" sz="900" spc="-30">
                <a:uFill>
                  <a:solidFill>
                    <a:srgbClr val="A6A6A6"/>
                  </a:solidFill>
                </a:uFill>
                <a:latin typeface="Segoe UI Emoji"/>
                <a:cs typeface="Segoe UI Emoji"/>
              </a:rPr>
              <a:t> </a:t>
            </a:r>
            <a:r>
              <a:rPr dirty="0" u="heavy" sz="900" spc="-10">
                <a:uFill>
                  <a:solidFill>
                    <a:srgbClr val="A6A6A6"/>
                  </a:solidFill>
                </a:uFill>
                <a:latin typeface="Segoe UI Emoji"/>
                <a:cs typeface="Segoe UI Emoji"/>
              </a:rPr>
              <a:t>2024),</a:t>
            </a:r>
            <a:r>
              <a:rPr dirty="0" u="heavy" sz="900" spc="-30">
                <a:uFill>
                  <a:solidFill>
                    <a:srgbClr val="A6A6A6"/>
                  </a:solidFill>
                </a:uFill>
                <a:latin typeface="Segoe UI Emoji"/>
                <a:cs typeface="Segoe UI Emoji"/>
              </a:rPr>
              <a:t> </a:t>
            </a:r>
            <a:r>
              <a:rPr dirty="0" u="heavy" sz="900" spc="-10">
                <a:uFill>
                  <a:solidFill>
                    <a:srgbClr val="A6A6A6"/>
                  </a:solidFill>
                </a:uFill>
                <a:latin typeface="Segoe UI Emoji"/>
                <a:cs typeface="Segoe UI Emoji"/>
              </a:rPr>
              <a:t>(McKinsey</a:t>
            </a:r>
            <a:r>
              <a:rPr dirty="0" u="heavy" sz="900" spc="-30">
                <a:uFill>
                  <a:solidFill>
                    <a:srgbClr val="A6A6A6"/>
                  </a:solidFill>
                </a:uFill>
                <a:latin typeface="Segoe UI Emoji"/>
                <a:cs typeface="Segoe UI Emoji"/>
              </a:rPr>
              <a:t> </a:t>
            </a:r>
            <a:r>
              <a:rPr dirty="0" u="heavy" sz="900">
                <a:uFill>
                  <a:solidFill>
                    <a:srgbClr val="A6A6A6"/>
                  </a:solidFill>
                </a:uFill>
                <a:latin typeface="Segoe UI Emoji"/>
                <a:cs typeface="Segoe UI Emoji"/>
              </a:rPr>
              <a:t>C</a:t>
            </a:r>
            <a:r>
              <a:rPr dirty="0" u="heavy" sz="900" spc="-50">
                <a:uFill>
                  <a:solidFill>
                    <a:srgbClr val="A6A6A6"/>
                  </a:solidFill>
                </a:uFill>
                <a:latin typeface="Segoe UI Emoji"/>
                <a:cs typeface="Segoe UI Emoji"/>
              </a:rPr>
              <a:t> </a:t>
            </a:r>
            <a:r>
              <a:rPr dirty="0" u="heavy" sz="900">
                <a:uFill>
                  <a:solidFill>
                    <a:srgbClr val="A6A6A6"/>
                  </a:solidFill>
                </a:uFill>
                <a:latin typeface="Segoe UI Emoji"/>
                <a:cs typeface="Segoe UI Emoji"/>
              </a:rPr>
              <a:t>Co</a:t>
            </a:r>
            <a:r>
              <a:rPr dirty="0" sz="900">
                <a:latin typeface="Segoe UI Emoji"/>
                <a:cs typeface="Segoe UI Emoji"/>
              </a:rPr>
              <a:t>mpany</a:t>
            </a:r>
            <a:r>
              <a:rPr dirty="0" u="heavy" sz="900">
                <a:uFill>
                  <a:solidFill>
                    <a:srgbClr val="000000"/>
                  </a:solidFill>
                </a:uFill>
                <a:latin typeface="Segoe UI Emoji"/>
                <a:cs typeface="Segoe UI Emoji"/>
              </a:rPr>
              <a:t>,</a:t>
            </a:r>
            <a:r>
              <a:rPr dirty="0" u="heavy" sz="900" spc="-30">
                <a:uFill>
                  <a:solidFill>
                    <a:srgbClr val="000000"/>
                  </a:solidFill>
                </a:uFill>
                <a:latin typeface="Segoe UI Emoji"/>
                <a:cs typeface="Segoe UI Emoji"/>
              </a:rPr>
              <a:t> </a:t>
            </a:r>
            <a:r>
              <a:rPr dirty="0" u="heavy" sz="900" spc="-20">
                <a:uFill>
                  <a:solidFill>
                    <a:srgbClr val="000000"/>
                  </a:solidFill>
                </a:uFill>
                <a:latin typeface="Segoe UI Emoji"/>
                <a:cs typeface="Segoe UI Emoji"/>
              </a:rPr>
              <a:t>2023)</a:t>
            </a:r>
            <a:r>
              <a:rPr dirty="0" u="heavy" sz="900">
                <a:uFill>
                  <a:solidFill>
                    <a:srgbClr val="000000"/>
                  </a:solidFill>
                </a:uFill>
                <a:latin typeface="Segoe UI Emoji"/>
                <a:cs typeface="Segoe UI Emoji"/>
              </a:rPr>
              <a:t>	</a:t>
            </a:r>
            <a:endParaRPr sz="900">
              <a:latin typeface="Segoe UI Emoji"/>
              <a:cs typeface="Segoe UI Emoji"/>
            </a:endParaRPr>
          </a:p>
        </p:txBody>
      </p:sp>
      <p:sp>
        <p:nvSpPr>
          <p:cNvPr id="75" name="object 75" descr=""/>
          <p:cNvSpPr txBox="1"/>
          <p:nvPr/>
        </p:nvSpPr>
        <p:spPr>
          <a:xfrm>
            <a:off x="2466975" y="5734050"/>
            <a:ext cx="971550" cy="200025"/>
          </a:xfrm>
          <a:prstGeom prst="rect">
            <a:avLst/>
          </a:prstGeom>
          <a:solidFill>
            <a:srgbClr val="959595"/>
          </a:solidFill>
        </p:spPr>
        <p:txBody>
          <a:bodyPr wrap="square" lIns="0" tIns="2286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80"/>
              </a:spcBef>
            </a:pPr>
            <a:r>
              <a:rPr dirty="0" sz="950" spc="-25" b="1">
                <a:latin typeface="Tahoma"/>
                <a:cs typeface="Tahoma"/>
              </a:rPr>
              <a:t>13%</a:t>
            </a:r>
            <a:endParaRPr sz="950">
              <a:latin typeface="Tahoma"/>
              <a:cs typeface="Tahoma"/>
            </a:endParaRPr>
          </a:p>
        </p:txBody>
      </p:sp>
      <p:sp>
        <p:nvSpPr>
          <p:cNvPr id="76" name="object 76" descr=""/>
          <p:cNvSpPr txBox="1"/>
          <p:nvPr/>
        </p:nvSpPr>
        <p:spPr>
          <a:xfrm>
            <a:off x="2466975" y="5543550"/>
            <a:ext cx="971550" cy="190500"/>
          </a:xfrm>
          <a:prstGeom prst="rect">
            <a:avLst/>
          </a:prstGeom>
          <a:solidFill>
            <a:srgbClr val="808080"/>
          </a:solidFill>
        </p:spPr>
        <p:txBody>
          <a:bodyPr wrap="square" lIns="0" tIns="1968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55"/>
              </a:spcBef>
            </a:pPr>
            <a:r>
              <a:rPr dirty="0" sz="950" spc="-25" b="1">
                <a:solidFill>
                  <a:srgbClr val="FFFFFF"/>
                </a:solidFill>
                <a:latin typeface="Tahoma"/>
                <a:cs typeface="Tahoma"/>
              </a:rPr>
              <a:t>13%</a:t>
            </a:r>
            <a:endParaRPr sz="950">
              <a:latin typeface="Tahoma"/>
              <a:cs typeface="Tahoma"/>
            </a:endParaRPr>
          </a:p>
        </p:txBody>
      </p:sp>
      <p:sp>
        <p:nvSpPr>
          <p:cNvPr id="77" name="object 77" descr=""/>
          <p:cNvSpPr txBox="1"/>
          <p:nvPr/>
        </p:nvSpPr>
        <p:spPr>
          <a:xfrm>
            <a:off x="2466975" y="4533900"/>
            <a:ext cx="971550" cy="1009650"/>
          </a:xfrm>
          <a:prstGeom prst="rect">
            <a:avLst/>
          </a:prstGeom>
          <a:solidFill>
            <a:srgbClr val="2D2D2D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9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endParaRPr sz="9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dirty="0" sz="950" spc="-25" b="1">
                <a:solidFill>
                  <a:srgbClr val="FFFFFF"/>
                </a:solidFill>
                <a:latin typeface="Tahoma"/>
                <a:cs typeface="Tahoma"/>
              </a:rPr>
              <a:t>68%</a:t>
            </a:r>
            <a:endParaRPr sz="950">
              <a:latin typeface="Tahoma"/>
              <a:cs typeface="Tahoma"/>
            </a:endParaRPr>
          </a:p>
        </p:txBody>
      </p:sp>
      <p:sp>
        <p:nvSpPr>
          <p:cNvPr id="78" name="object 78" descr=""/>
          <p:cNvSpPr txBox="1"/>
          <p:nvPr/>
        </p:nvSpPr>
        <p:spPr>
          <a:xfrm>
            <a:off x="714375" y="5600065"/>
            <a:ext cx="971550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algn="ctr" marR="10795">
              <a:lnSpc>
                <a:spcPct val="100000"/>
              </a:lnSpc>
              <a:spcBef>
                <a:spcPts val="125"/>
              </a:spcBef>
            </a:pPr>
            <a:r>
              <a:rPr dirty="0" sz="950" spc="-25" b="1">
                <a:solidFill>
                  <a:srgbClr val="FFFFFF"/>
                </a:solidFill>
                <a:latin typeface="Tahoma"/>
                <a:cs typeface="Tahoma"/>
              </a:rPr>
              <a:t>73%</a:t>
            </a:r>
            <a:endParaRPr sz="950">
              <a:latin typeface="Tahoma"/>
              <a:cs typeface="Tahoma"/>
            </a:endParaRPr>
          </a:p>
        </p:txBody>
      </p:sp>
      <p:sp>
        <p:nvSpPr>
          <p:cNvPr id="79" name="object 79" descr=""/>
          <p:cNvSpPr txBox="1"/>
          <p:nvPr/>
        </p:nvSpPr>
        <p:spPr>
          <a:xfrm>
            <a:off x="4219575" y="5415660"/>
            <a:ext cx="971550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algn="ctr" marL="6985">
              <a:lnSpc>
                <a:spcPct val="100000"/>
              </a:lnSpc>
              <a:spcBef>
                <a:spcPts val="125"/>
              </a:spcBef>
            </a:pPr>
            <a:r>
              <a:rPr dirty="0" sz="950" spc="-25" b="1">
                <a:solidFill>
                  <a:srgbClr val="FFFFFF"/>
                </a:solidFill>
                <a:latin typeface="Tahoma"/>
                <a:cs typeface="Tahoma"/>
              </a:rPr>
              <a:t>1G%</a:t>
            </a:r>
            <a:endParaRPr sz="950">
              <a:latin typeface="Tahoma"/>
              <a:cs typeface="Tahoma"/>
            </a:endParaRPr>
          </a:p>
        </p:txBody>
      </p:sp>
      <p:sp>
        <p:nvSpPr>
          <p:cNvPr id="80" name="object 80" descr=""/>
          <p:cNvSpPr txBox="1"/>
          <p:nvPr/>
        </p:nvSpPr>
        <p:spPr>
          <a:xfrm>
            <a:off x="4219575" y="4689220"/>
            <a:ext cx="971550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algn="ctr" marL="6985">
              <a:lnSpc>
                <a:spcPct val="100000"/>
              </a:lnSpc>
              <a:spcBef>
                <a:spcPts val="125"/>
              </a:spcBef>
            </a:pPr>
            <a:r>
              <a:rPr dirty="0" sz="950" spc="-25" b="1">
                <a:solidFill>
                  <a:srgbClr val="FFFFFF"/>
                </a:solidFill>
                <a:latin typeface="Tahoma"/>
                <a:cs typeface="Tahoma"/>
              </a:rPr>
              <a:t>62%</a:t>
            </a:r>
            <a:endParaRPr sz="950">
              <a:latin typeface="Tahoma"/>
              <a:cs typeface="Tahoma"/>
            </a:endParaRPr>
          </a:p>
        </p:txBody>
      </p:sp>
      <p:sp>
        <p:nvSpPr>
          <p:cNvPr id="81" name="object 81" descr=""/>
          <p:cNvSpPr txBox="1"/>
          <p:nvPr/>
        </p:nvSpPr>
        <p:spPr>
          <a:xfrm>
            <a:off x="3730625" y="6039484"/>
            <a:ext cx="1378585" cy="7893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843280">
              <a:lnSpc>
                <a:spcPct val="100000"/>
              </a:lnSpc>
              <a:spcBef>
                <a:spcPts val="125"/>
              </a:spcBef>
            </a:pPr>
            <a:r>
              <a:rPr dirty="0" sz="950" spc="-20" i="1">
                <a:latin typeface="Trebuchet MS"/>
                <a:cs typeface="Trebuchet MS"/>
              </a:rPr>
              <a:t>2030</a:t>
            </a:r>
            <a:endParaRPr sz="95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  <a:tabLst>
                <a:tab pos="1352550" algn="l"/>
              </a:tabLst>
            </a:pPr>
            <a:r>
              <a:rPr dirty="0" u="heavy" sz="900">
                <a:uFill>
                  <a:solidFill>
                    <a:srgbClr val="A6A6A6"/>
                  </a:solidFill>
                </a:uFill>
                <a:latin typeface="Segoe UI Emoji"/>
                <a:cs typeface="Segoe UI Emoji"/>
              </a:rPr>
              <a:t>	</a:t>
            </a:r>
            <a:endParaRPr sz="900">
              <a:latin typeface="Segoe UI Emoji"/>
              <a:cs typeface="Segoe UI Emoji"/>
            </a:endParaRPr>
          </a:p>
          <a:p>
            <a:pPr algn="ctr" marL="317500" marR="319405">
              <a:lnSpc>
                <a:spcPct val="102800"/>
              </a:lnSpc>
              <a:spcBef>
                <a:spcPts val="305"/>
              </a:spcBef>
            </a:pPr>
            <a:r>
              <a:rPr dirty="0" sz="1400" spc="-45" b="1">
                <a:solidFill>
                  <a:srgbClr val="A6A6A6"/>
                </a:solidFill>
                <a:latin typeface="Trebuchet MS"/>
                <a:cs typeface="Trebuchet MS"/>
              </a:rPr>
              <a:t>Company </a:t>
            </a:r>
            <a:r>
              <a:rPr dirty="0" sz="1400" spc="-10" b="1">
                <a:solidFill>
                  <a:srgbClr val="A6A6A6"/>
                </a:solidFill>
                <a:latin typeface="Trebuchet MS"/>
                <a:cs typeface="Trebuchet MS"/>
              </a:rPr>
              <a:t>Analysis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82" name="object 82" descr=""/>
          <p:cNvSpPr txBox="1"/>
          <p:nvPr/>
        </p:nvSpPr>
        <p:spPr>
          <a:xfrm>
            <a:off x="4219575" y="5676900"/>
            <a:ext cx="971550" cy="247650"/>
          </a:xfrm>
          <a:prstGeom prst="rect">
            <a:avLst/>
          </a:prstGeom>
          <a:solidFill>
            <a:srgbClr val="959595"/>
          </a:solidFill>
        </p:spPr>
        <p:txBody>
          <a:bodyPr wrap="square" lIns="0" tIns="40640" rIns="0" bIns="0" rtlCol="0" vert="horz">
            <a:spAutoFit/>
          </a:bodyPr>
          <a:lstStyle/>
          <a:p>
            <a:pPr algn="ctr" marL="6985">
              <a:lnSpc>
                <a:spcPct val="100000"/>
              </a:lnSpc>
              <a:spcBef>
                <a:spcPts val="320"/>
              </a:spcBef>
            </a:pPr>
            <a:r>
              <a:rPr dirty="0" sz="950" spc="-25" b="1">
                <a:latin typeface="Tahoma"/>
                <a:cs typeface="Tahoma"/>
              </a:rPr>
              <a:t>13%</a:t>
            </a:r>
            <a:endParaRPr sz="950">
              <a:latin typeface="Tahoma"/>
              <a:cs typeface="Tahoma"/>
            </a:endParaRPr>
          </a:p>
        </p:txBody>
      </p:sp>
      <p:sp>
        <p:nvSpPr>
          <p:cNvPr id="83" name="object 83" descr=""/>
          <p:cNvSpPr/>
          <p:nvPr/>
        </p:nvSpPr>
        <p:spPr>
          <a:xfrm>
            <a:off x="1766951" y="5376926"/>
            <a:ext cx="619125" cy="276225"/>
          </a:xfrm>
          <a:custGeom>
            <a:avLst/>
            <a:gdLst/>
            <a:ahLst/>
            <a:cxnLst/>
            <a:rect l="l" t="t" r="r" b="b"/>
            <a:pathLst>
              <a:path w="619125" h="276225">
                <a:moveTo>
                  <a:pt x="0" y="138049"/>
                </a:moveTo>
                <a:lnTo>
                  <a:pt x="24320" y="84278"/>
                </a:lnTo>
                <a:lnTo>
                  <a:pt x="90646" y="40401"/>
                </a:lnTo>
                <a:lnTo>
                  <a:pt x="136450" y="23554"/>
                </a:lnTo>
                <a:lnTo>
                  <a:pt x="189023" y="10836"/>
                </a:lnTo>
                <a:lnTo>
                  <a:pt x="247121" y="2801"/>
                </a:lnTo>
                <a:lnTo>
                  <a:pt x="309499" y="0"/>
                </a:lnTo>
                <a:lnTo>
                  <a:pt x="371882" y="2801"/>
                </a:lnTo>
                <a:lnTo>
                  <a:pt x="429994" y="10836"/>
                </a:lnTo>
                <a:lnTo>
                  <a:pt x="482587" y="23554"/>
                </a:lnTo>
                <a:lnTo>
                  <a:pt x="528415" y="40401"/>
                </a:lnTo>
                <a:lnTo>
                  <a:pt x="566229" y="60827"/>
                </a:lnTo>
                <a:lnTo>
                  <a:pt x="612832" y="110203"/>
                </a:lnTo>
                <a:lnTo>
                  <a:pt x="619125" y="138049"/>
                </a:lnTo>
                <a:lnTo>
                  <a:pt x="612832" y="165883"/>
                </a:lnTo>
                <a:lnTo>
                  <a:pt x="566229" y="215268"/>
                </a:lnTo>
                <a:lnTo>
                  <a:pt x="528415" y="235708"/>
                </a:lnTo>
                <a:lnTo>
                  <a:pt x="482587" y="252573"/>
                </a:lnTo>
                <a:lnTo>
                  <a:pt x="429994" y="265307"/>
                </a:lnTo>
                <a:lnTo>
                  <a:pt x="371882" y="273355"/>
                </a:lnTo>
                <a:lnTo>
                  <a:pt x="309499" y="276161"/>
                </a:lnTo>
                <a:lnTo>
                  <a:pt x="247121" y="273355"/>
                </a:lnTo>
                <a:lnTo>
                  <a:pt x="189023" y="265307"/>
                </a:lnTo>
                <a:lnTo>
                  <a:pt x="136450" y="252573"/>
                </a:lnTo>
                <a:lnTo>
                  <a:pt x="90646" y="235708"/>
                </a:lnTo>
                <a:lnTo>
                  <a:pt x="52854" y="215268"/>
                </a:lnTo>
                <a:lnTo>
                  <a:pt x="6287" y="165883"/>
                </a:lnTo>
                <a:lnTo>
                  <a:pt x="0" y="138049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" name="object 84" descr=""/>
          <p:cNvSpPr txBox="1"/>
          <p:nvPr/>
        </p:nvSpPr>
        <p:spPr>
          <a:xfrm>
            <a:off x="1844039" y="5368607"/>
            <a:ext cx="462280" cy="24320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400" spc="-325" b="1">
                <a:latin typeface="Tahoma"/>
                <a:cs typeface="Tahoma"/>
              </a:rPr>
              <a:t>+20%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85" name="object 85" descr=""/>
          <p:cNvSpPr/>
          <p:nvPr/>
        </p:nvSpPr>
        <p:spPr>
          <a:xfrm>
            <a:off x="3519551" y="5014976"/>
            <a:ext cx="609600" cy="266700"/>
          </a:xfrm>
          <a:custGeom>
            <a:avLst/>
            <a:gdLst/>
            <a:ahLst/>
            <a:cxnLst/>
            <a:rect l="l" t="t" r="r" b="b"/>
            <a:pathLst>
              <a:path w="609600" h="266700">
                <a:moveTo>
                  <a:pt x="0" y="133350"/>
                </a:moveTo>
                <a:lnTo>
                  <a:pt x="23943" y="81438"/>
                </a:lnTo>
                <a:lnTo>
                  <a:pt x="89249" y="39052"/>
                </a:lnTo>
                <a:lnTo>
                  <a:pt x="134354" y="22770"/>
                </a:lnTo>
                <a:lnTo>
                  <a:pt x="186130" y="10477"/>
                </a:lnTo>
                <a:lnTo>
                  <a:pt x="243353" y="2708"/>
                </a:lnTo>
                <a:lnTo>
                  <a:pt x="304800" y="0"/>
                </a:lnTo>
                <a:lnTo>
                  <a:pt x="366210" y="2708"/>
                </a:lnTo>
                <a:lnTo>
                  <a:pt x="423416" y="10477"/>
                </a:lnTo>
                <a:lnTo>
                  <a:pt x="475189" y="22770"/>
                </a:lnTo>
                <a:lnTo>
                  <a:pt x="520303" y="39052"/>
                </a:lnTo>
                <a:lnTo>
                  <a:pt x="557528" y="58787"/>
                </a:lnTo>
                <a:lnTo>
                  <a:pt x="603405" y="106471"/>
                </a:lnTo>
                <a:lnTo>
                  <a:pt x="609600" y="133350"/>
                </a:lnTo>
                <a:lnTo>
                  <a:pt x="603405" y="160191"/>
                </a:lnTo>
                <a:lnTo>
                  <a:pt x="557528" y="207857"/>
                </a:lnTo>
                <a:lnTo>
                  <a:pt x="520303" y="227599"/>
                </a:lnTo>
                <a:lnTo>
                  <a:pt x="475189" y="243895"/>
                </a:lnTo>
                <a:lnTo>
                  <a:pt x="423416" y="256204"/>
                </a:lnTo>
                <a:lnTo>
                  <a:pt x="366210" y="263986"/>
                </a:lnTo>
                <a:lnTo>
                  <a:pt x="304800" y="266700"/>
                </a:lnTo>
                <a:lnTo>
                  <a:pt x="243353" y="263986"/>
                </a:lnTo>
                <a:lnTo>
                  <a:pt x="186130" y="256204"/>
                </a:lnTo>
                <a:lnTo>
                  <a:pt x="134354" y="243895"/>
                </a:lnTo>
                <a:lnTo>
                  <a:pt x="89249" y="227599"/>
                </a:lnTo>
                <a:lnTo>
                  <a:pt x="52037" y="207857"/>
                </a:lnTo>
                <a:lnTo>
                  <a:pt x="6189" y="160191"/>
                </a:lnTo>
                <a:lnTo>
                  <a:pt x="0" y="13335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" name="object 86" descr=""/>
          <p:cNvSpPr txBox="1"/>
          <p:nvPr/>
        </p:nvSpPr>
        <p:spPr>
          <a:xfrm>
            <a:off x="3592195" y="5002847"/>
            <a:ext cx="462280" cy="24320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400" spc="-325" b="1">
                <a:latin typeface="Tahoma"/>
                <a:cs typeface="Tahoma"/>
              </a:rPr>
              <a:t>+43%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87" name="object 87" descr=""/>
          <p:cNvGrpSpPr/>
          <p:nvPr/>
        </p:nvGrpSpPr>
        <p:grpSpPr>
          <a:xfrm>
            <a:off x="438150" y="4232338"/>
            <a:ext cx="5237480" cy="1797050"/>
            <a:chOff x="438150" y="4232338"/>
            <a:chExt cx="5237480" cy="1797050"/>
          </a:xfrm>
        </p:grpSpPr>
        <p:sp>
          <p:nvSpPr>
            <p:cNvPr id="88" name="object 88" descr=""/>
            <p:cNvSpPr/>
            <p:nvPr/>
          </p:nvSpPr>
          <p:spPr>
            <a:xfrm>
              <a:off x="5138801" y="4233926"/>
              <a:ext cx="535305" cy="1450975"/>
            </a:xfrm>
            <a:custGeom>
              <a:avLst/>
              <a:gdLst/>
              <a:ahLst/>
              <a:cxnLst/>
              <a:rect l="l" t="t" r="r" b="b"/>
              <a:pathLst>
                <a:path w="535304" h="1450975">
                  <a:moveTo>
                    <a:pt x="0" y="1450911"/>
                  </a:moveTo>
                  <a:lnTo>
                    <a:pt x="534924" y="0"/>
                  </a:lnTo>
                </a:path>
              </a:pathLst>
            </a:custGeom>
            <a:ln w="3175">
              <a:solidFill>
                <a:srgbClr val="DA281C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9" name="object 89" descr=""/>
            <p:cNvSpPr/>
            <p:nvPr/>
          </p:nvSpPr>
          <p:spPr>
            <a:xfrm>
              <a:off x="438150" y="5191125"/>
              <a:ext cx="142875" cy="114300"/>
            </a:xfrm>
            <a:custGeom>
              <a:avLst/>
              <a:gdLst/>
              <a:ahLst/>
              <a:cxnLst/>
              <a:rect l="l" t="t" r="r" b="b"/>
              <a:pathLst>
                <a:path w="142875" h="114300">
                  <a:moveTo>
                    <a:pt x="142875" y="0"/>
                  </a:moveTo>
                  <a:lnTo>
                    <a:pt x="0" y="0"/>
                  </a:lnTo>
                  <a:lnTo>
                    <a:pt x="0" y="114300"/>
                  </a:lnTo>
                  <a:lnTo>
                    <a:pt x="142875" y="114300"/>
                  </a:lnTo>
                  <a:lnTo>
                    <a:pt x="142875" y="0"/>
                  </a:lnTo>
                  <a:close/>
                </a:path>
              </a:pathLst>
            </a:custGeom>
            <a:solidFill>
              <a:srgbClr val="2D2D2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0" name="object 90" descr=""/>
            <p:cNvSpPr/>
            <p:nvPr/>
          </p:nvSpPr>
          <p:spPr>
            <a:xfrm>
              <a:off x="438150" y="4695825"/>
              <a:ext cx="142875" cy="114300"/>
            </a:xfrm>
            <a:custGeom>
              <a:avLst/>
              <a:gdLst/>
              <a:ahLst/>
              <a:cxnLst/>
              <a:rect l="l" t="t" r="r" b="b"/>
              <a:pathLst>
                <a:path w="142875" h="114300">
                  <a:moveTo>
                    <a:pt x="142875" y="0"/>
                  </a:moveTo>
                  <a:lnTo>
                    <a:pt x="0" y="0"/>
                  </a:lnTo>
                  <a:lnTo>
                    <a:pt x="0" y="114300"/>
                  </a:lnTo>
                  <a:lnTo>
                    <a:pt x="142875" y="114300"/>
                  </a:lnTo>
                  <a:lnTo>
                    <a:pt x="142875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1" name="object 91" descr=""/>
            <p:cNvSpPr/>
            <p:nvPr/>
          </p:nvSpPr>
          <p:spPr>
            <a:xfrm>
              <a:off x="438150" y="5029200"/>
              <a:ext cx="142875" cy="104775"/>
            </a:xfrm>
            <a:custGeom>
              <a:avLst/>
              <a:gdLst/>
              <a:ahLst/>
              <a:cxnLst/>
              <a:rect l="l" t="t" r="r" b="b"/>
              <a:pathLst>
                <a:path w="142875" h="104775">
                  <a:moveTo>
                    <a:pt x="142875" y="0"/>
                  </a:moveTo>
                  <a:lnTo>
                    <a:pt x="0" y="0"/>
                  </a:lnTo>
                  <a:lnTo>
                    <a:pt x="0" y="104775"/>
                  </a:lnTo>
                  <a:lnTo>
                    <a:pt x="142875" y="104775"/>
                  </a:lnTo>
                  <a:lnTo>
                    <a:pt x="142875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2" name="object 92" descr=""/>
            <p:cNvSpPr/>
            <p:nvPr/>
          </p:nvSpPr>
          <p:spPr>
            <a:xfrm>
              <a:off x="438150" y="4867275"/>
              <a:ext cx="142875" cy="104775"/>
            </a:xfrm>
            <a:custGeom>
              <a:avLst/>
              <a:gdLst/>
              <a:ahLst/>
              <a:cxnLst/>
              <a:rect l="l" t="t" r="r" b="b"/>
              <a:pathLst>
                <a:path w="142875" h="104775">
                  <a:moveTo>
                    <a:pt x="142875" y="0"/>
                  </a:moveTo>
                  <a:lnTo>
                    <a:pt x="0" y="0"/>
                  </a:lnTo>
                  <a:lnTo>
                    <a:pt x="0" y="104775"/>
                  </a:lnTo>
                  <a:lnTo>
                    <a:pt x="142875" y="104775"/>
                  </a:lnTo>
                  <a:lnTo>
                    <a:pt x="142875" y="0"/>
                  </a:lnTo>
                  <a:close/>
                </a:path>
              </a:pathLst>
            </a:custGeom>
            <a:solidFill>
              <a:srgbClr val="95959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3" name="object 93" descr=""/>
            <p:cNvSpPr/>
            <p:nvPr/>
          </p:nvSpPr>
          <p:spPr>
            <a:xfrm>
              <a:off x="4095750" y="5334000"/>
              <a:ext cx="1171575" cy="676275"/>
            </a:xfrm>
            <a:custGeom>
              <a:avLst/>
              <a:gdLst/>
              <a:ahLst/>
              <a:cxnLst/>
              <a:rect l="l" t="t" r="r" b="b"/>
              <a:pathLst>
                <a:path w="1171575" h="676275">
                  <a:moveTo>
                    <a:pt x="0" y="112775"/>
                  </a:moveTo>
                  <a:lnTo>
                    <a:pt x="8852" y="68847"/>
                  </a:lnTo>
                  <a:lnTo>
                    <a:pt x="33004" y="33004"/>
                  </a:lnTo>
                  <a:lnTo>
                    <a:pt x="68847" y="8852"/>
                  </a:lnTo>
                  <a:lnTo>
                    <a:pt x="112775" y="0"/>
                  </a:lnTo>
                  <a:lnTo>
                    <a:pt x="1058799" y="0"/>
                  </a:lnTo>
                  <a:lnTo>
                    <a:pt x="1102727" y="8852"/>
                  </a:lnTo>
                  <a:lnTo>
                    <a:pt x="1138570" y="33004"/>
                  </a:lnTo>
                  <a:lnTo>
                    <a:pt x="1162722" y="68847"/>
                  </a:lnTo>
                  <a:lnTo>
                    <a:pt x="1171575" y="112775"/>
                  </a:lnTo>
                  <a:lnTo>
                    <a:pt x="1171575" y="563562"/>
                  </a:lnTo>
                  <a:lnTo>
                    <a:pt x="1162722" y="607432"/>
                  </a:lnTo>
                  <a:lnTo>
                    <a:pt x="1138570" y="643259"/>
                  </a:lnTo>
                  <a:lnTo>
                    <a:pt x="1102727" y="667416"/>
                  </a:lnTo>
                  <a:lnTo>
                    <a:pt x="1058799" y="676275"/>
                  </a:lnTo>
                  <a:lnTo>
                    <a:pt x="112775" y="676275"/>
                  </a:lnTo>
                  <a:lnTo>
                    <a:pt x="68847" y="667416"/>
                  </a:lnTo>
                  <a:lnTo>
                    <a:pt x="33004" y="643259"/>
                  </a:lnTo>
                  <a:lnTo>
                    <a:pt x="8852" y="607432"/>
                  </a:lnTo>
                  <a:lnTo>
                    <a:pt x="0" y="563562"/>
                  </a:lnTo>
                  <a:lnTo>
                    <a:pt x="0" y="112775"/>
                  </a:lnTo>
                  <a:close/>
                </a:path>
              </a:pathLst>
            </a:custGeom>
            <a:ln w="38100">
              <a:solidFill>
                <a:srgbClr val="EC1B23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4" name="object 94" descr=""/>
          <p:cNvSpPr txBox="1"/>
          <p:nvPr/>
        </p:nvSpPr>
        <p:spPr>
          <a:xfrm>
            <a:off x="622934" y="4638484"/>
            <a:ext cx="662305" cy="6870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35700"/>
              </a:lnSpc>
              <a:spcBef>
                <a:spcPts val="90"/>
              </a:spcBef>
            </a:pPr>
            <a:r>
              <a:rPr dirty="0" sz="800">
                <a:latin typeface="Segoe UI Emoji"/>
                <a:cs typeface="Segoe UI Emoji"/>
              </a:rPr>
              <a:t>Rest</a:t>
            </a:r>
            <a:r>
              <a:rPr dirty="0" sz="800" spc="-15">
                <a:latin typeface="Segoe UI Emoji"/>
                <a:cs typeface="Segoe UI Emoji"/>
              </a:rPr>
              <a:t> </a:t>
            </a:r>
            <a:r>
              <a:rPr dirty="0" sz="800" spc="-25">
                <a:latin typeface="Segoe UI Emoji"/>
                <a:cs typeface="Segoe UI Emoji"/>
              </a:rPr>
              <a:t>of</a:t>
            </a:r>
            <a:r>
              <a:rPr dirty="0" sz="800" spc="-80">
                <a:latin typeface="Segoe UI Emoji"/>
                <a:cs typeface="Segoe UI Emoji"/>
              </a:rPr>
              <a:t> </a:t>
            </a:r>
            <a:r>
              <a:rPr dirty="0" sz="800" spc="-20">
                <a:latin typeface="Segoe UI Emoji"/>
                <a:cs typeface="Segoe UI Emoji"/>
              </a:rPr>
              <a:t>Asia </a:t>
            </a:r>
            <a:r>
              <a:rPr dirty="0" sz="800" spc="-35">
                <a:latin typeface="Segoe UI Emoji"/>
                <a:cs typeface="Segoe UI Emoji"/>
              </a:rPr>
              <a:t>North</a:t>
            </a:r>
            <a:r>
              <a:rPr dirty="0" sz="800" spc="-50">
                <a:latin typeface="Segoe UI Emoji"/>
                <a:cs typeface="Segoe UI Emoji"/>
              </a:rPr>
              <a:t> </a:t>
            </a:r>
            <a:r>
              <a:rPr dirty="0" sz="800" spc="-10">
                <a:latin typeface="Segoe UI Emoji"/>
                <a:cs typeface="Segoe UI Emoji"/>
              </a:rPr>
              <a:t>America Europe</a:t>
            </a:r>
            <a:endParaRPr sz="800">
              <a:latin typeface="Segoe UI Emoji"/>
              <a:cs typeface="Segoe UI Emoji"/>
            </a:endParaRPr>
          </a:p>
          <a:p>
            <a:pPr marL="12700">
              <a:lnSpc>
                <a:spcPct val="100000"/>
              </a:lnSpc>
              <a:spcBef>
                <a:spcPts val="345"/>
              </a:spcBef>
            </a:pPr>
            <a:r>
              <a:rPr dirty="0" sz="800" spc="-10">
                <a:latin typeface="Segoe UI Emoji"/>
                <a:cs typeface="Segoe UI Emoji"/>
              </a:rPr>
              <a:t>China</a:t>
            </a:r>
            <a:endParaRPr sz="800">
              <a:latin typeface="Segoe UI Emoji"/>
              <a:cs typeface="Segoe UI Emoji"/>
            </a:endParaRPr>
          </a:p>
        </p:txBody>
      </p:sp>
      <p:sp>
        <p:nvSpPr>
          <p:cNvPr id="95" name="object 95" descr=""/>
          <p:cNvSpPr txBox="1"/>
          <p:nvPr/>
        </p:nvSpPr>
        <p:spPr>
          <a:xfrm>
            <a:off x="359092" y="1045590"/>
            <a:ext cx="2357120" cy="2965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065"/>
              </a:lnSpc>
              <a:spcBef>
                <a:spcPts val="100"/>
              </a:spcBef>
            </a:pPr>
            <a:r>
              <a:rPr dirty="0" sz="900" spc="-60" b="1">
                <a:latin typeface="Tahoma"/>
                <a:cs typeface="Tahoma"/>
              </a:rPr>
              <a:t>Lithium</a:t>
            </a:r>
            <a:r>
              <a:rPr dirty="0" sz="900" spc="-30" b="1">
                <a:latin typeface="Tahoma"/>
                <a:cs typeface="Tahoma"/>
              </a:rPr>
              <a:t> </a:t>
            </a:r>
            <a:r>
              <a:rPr dirty="0" sz="900" spc="-45" b="1">
                <a:latin typeface="Tahoma"/>
                <a:cs typeface="Tahoma"/>
              </a:rPr>
              <a:t>carbonate</a:t>
            </a:r>
            <a:r>
              <a:rPr dirty="0" sz="900" spc="-35" b="1">
                <a:latin typeface="Tahoma"/>
                <a:cs typeface="Tahoma"/>
              </a:rPr>
              <a:t> </a:t>
            </a:r>
            <a:r>
              <a:rPr dirty="0" sz="900" spc="-55" b="1">
                <a:latin typeface="Tahoma"/>
                <a:cs typeface="Tahoma"/>
              </a:rPr>
              <a:t>global</a:t>
            </a:r>
            <a:r>
              <a:rPr dirty="0" sz="900" spc="-25" b="1">
                <a:latin typeface="Tahoma"/>
                <a:cs typeface="Tahoma"/>
              </a:rPr>
              <a:t> </a:t>
            </a:r>
            <a:r>
              <a:rPr dirty="0" sz="900" spc="-55" b="1">
                <a:latin typeface="Tahoma"/>
                <a:cs typeface="Tahoma"/>
              </a:rPr>
              <a:t>equivalent</a:t>
            </a:r>
            <a:r>
              <a:rPr dirty="0" sz="900" spc="15" b="1">
                <a:latin typeface="Tahoma"/>
                <a:cs typeface="Tahoma"/>
              </a:rPr>
              <a:t> </a:t>
            </a:r>
            <a:r>
              <a:rPr dirty="0" sz="900" spc="-10" b="1">
                <a:latin typeface="Tahoma"/>
                <a:cs typeface="Tahoma"/>
              </a:rPr>
              <a:t>demand</a:t>
            </a:r>
            <a:endParaRPr sz="900">
              <a:latin typeface="Tahoma"/>
              <a:cs typeface="Tahoma"/>
            </a:endParaRPr>
          </a:p>
          <a:p>
            <a:pPr marL="12700">
              <a:lnSpc>
                <a:spcPts val="1065"/>
              </a:lnSpc>
            </a:pPr>
            <a:r>
              <a:rPr dirty="0" sz="900" spc="-100" b="1">
                <a:latin typeface="Tahoma"/>
                <a:cs typeface="Tahoma"/>
              </a:rPr>
              <a:t>2030,</a:t>
            </a:r>
            <a:r>
              <a:rPr dirty="0" sz="900" spc="10" b="1">
                <a:latin typeface="Tahoma"/>
                <a:cs typeface="Tahoma"/>
              </a:rPr>
              <a:t> </a:t>
            </a:r>
            <a:r>
              <a:rPr dirty="0" sz="900" spc="-50" b="1">
                <a:latin typeface="Tahoma"/>
                <a:cs typeface="Tahoma"/>
              </a:rPr>
              <a:t>supply</a:t>
            </a:r>
            <a:r>
              <a:rPr dirty="0" sz="900" spc="-10" b="1">
                <a:latin typeface="Tahoma"/>
                <a:cs typeface="Tahoma"/>
              </a:rPr>
              <a:t> </a:t>
            </a:r>
            <a:r>
              <a:rPr dirty="0" sz="900" spc="-114" b="1">
                <a:latin typeface="Tahoma"/>
                <a:cs typeface="Tahoma"/>
              </a:rPr>
              <a:t>2021</a:t>
            </a:r>
            <a:r>
              <a:rPr dirty="0" sz="900" spc="-55" b="1">
                <a:latin typeface="Tahoma"/>
                <a:cs typeface="Tahoma"/>
              </a:rPr>
              <a:t> </a:t>
            </a:r>
            <a:r>
              <a:rPr dirty="0" sz="900" spc="145" b="1">
                <a:latin typeface="Tahoma"/>
                <a:cs typeface="Tahoma"/>
              </a:rPr>
              <a:t>s</a:t>
            </a:r>
            <a:r>
              <a:rPr dirty="0" sz="900" spc="-105" b="1">
                <a:latin typeface="Tahoma"/>
                <a:cs typeface="Tahoma"/>
              </a:rPr>
              <a:t> </a:t>
            </a:r>
            <a:r>
              <a:rPr dirty="0" sz="900" spc="-85" b="1">
                <a:latin typeface="Tahoma"/>
                <a:cs typeface="Tahoma"/>
              </a:rPr>
              <a:t>2030,</a:t>
            </a:r>
            <a:r>
              <a:rPr dirty="0" sz="900" spc="-70" b="1">
                <a:latin typeface="Tahoma"/>
                <a:cs typeface="Tahoma"/>
              </a:rPr>
              <a:t> </a:t>
            </a:r>
            <a:r>
              <a:rPr dirty="0" sz="900" spc="-25" b="1">
                <a:latin typeface="Tahoma"/>
                <a:cs typeface="Tahoma"/>
              </a:rPr>
              <a:t>kt</a:t>
            </a:r>
            <a:endParaRPr sz="900">
              <a:latin typeface="Tahoma"/>
              <a:cs typeface="Tahoma"/>
            </a:endParaRPr>
          </a:p>
        </p:txBody>
      </p:sp>
      <p:sp>
        <p:nvSpPr>
          <p:cNvPr id="96" name="object 96" descr=""/>
          <p:cNvSpPr txBox="1"/>
          <p:nvPr/>
        </p:nvSpPr>
        <p:spPr>
          <a:xfrm>
            <a:off x="2946400" y="1052829"/>
            <a:ext cx="2029460" cy="2965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065"/>
              </a:lnSpc>
              <a:spcBef>
                <a:spcPts val="100"/>
              </a:spcBef>
            </a:pPr>
            <a:r>
              <a:rPr dirty="0" sz="900" spc="-35" b="1">
                <a:latin typeface="Tahoma"/>
                <a:cs typeface="Tahoma"/>
              </a:rPr>
              <a:t>Nickel</a:t>
            </a:r>
            <a:r>
              <a:rPr dirty="0" sz="900" spc="-45" b="1">
                <a:latin typeface="Tahoma"/>
                <a:cs typeface="Tahoma"/>
              </a:rPr>
              <a:t> </a:t>
            </a:r>
            <a:r>
              <a:rPr dirty="0" sz="900" spc="-55" b="1">
                <a:latin typeface="Tahoma"/>
                <a:cs typeface="Tahoma"/>
              </a:rPr>
              <a:t>global</a:t>
            </a:r>
            <a:r>
              <a:rPr dirty="0" sz="900" spc="-40" b="1">
                <a:latin typeface="Tahoma"/>
                <a:cs typeface="Tahoma"/>
              </a:rPr>
              <a:t> </a:t>
            </a:r>
            <a:r>
              <a:rPr dirty="0" sz="900" spc="-60" b="1">
                <a:latin typeface="Tahoma"/>
                <a:cs typeface="Tahoma"/>
              </a:rPr>
              <a:t>equivalent</a:t>
            </a:r>
            <a:r>
              <a:rPr dirty="0" sz="900" spc="-5" b="1">
                <a:latin typeface="Tahoma"/>
                <a:cs typeface="Tahoma"/>
              </a:rPr>
              <a:t> </a:t>
            </a:r>
            <a:r>
              <a:rPr dirty="0" sz="900" spc="-55" b="1">
                <a:latin typeface="Tahoma"/>
                <a:cs typeface="Tahoma"/>
              </a:rPr>
              <a:t>demand</a:t>
            </a:r>
            <a:r>
              <a:rPr dirty="0" sz="900" spc="10" b="1">
                <a:latin typeface="Tahoma"/>
                <a:cs typeface="Tahoma"/>
              </a:rPr>
              <a:t> </a:t>
            </a:r>
            <a:r>
              <a:rPr dirty="0" sz="900" spc="-50" b="1">
                <a:latin typeface="Tahoma"/>
                <a:cs typeface="Tahoma"/>
              </a:rPr>
              <a:t>2030,</a:t>
            </a:r>
            <a:endParaRPr sz="900">
              <a:latin typeface="Tahoma"/>
              <a:cs typeface="Tahoma"/>
            </a:endParaRPr>
          </a:p>
          <a:p>
            <a:pPr marL="12700">
              <a:lnSpc>
                <a:spcPts val="1065"/>
              </a:lnSpc>
            </a:pPr>
            <a:r>
              <a:rPr dirty="0" sz="900" spc="-40" b="1">
                <a:latin typeface="Tahoma"/>
                <a:cs typeface="Tahoma"/>
              </a:rPr>
              <a:t>supply</a:t>
            </a:r>
            <a:r>
              <a:rPr dirty="0" sz="900" spc="-90" b="1">
                <a:latin typeface="Tahoma"/>
                <a:cs typeface="Tahoma"/>
              </a:rPr>
              <a:t> </a:t>
            </a:r>
            <a:r>
              <a:rPr dirty="0" sz="900" spc="-114" b="1">
                <a:latin typeface="Tahoma"/>
                <a:cs typeface="Tahoma"/>
              </a:rPr>
              <a:t>2021</a:t>
            </a:r>
            <a:r>
              <a:rPr dirty="0" sz="900" spc="-50" b="1">
                <a:latin typeface="Tahoma"/>
                <a:cs typeface="Tahoma"/>
              </a:rPr>
              <a:t> </a:t>
            </a:r>
            <a:r>
              <a:rPr dirty="0" sz="900" spc="145" b="1">
                <a:latin typeface="Tahoma"/>
                <a:cs typeface="Tahoma"/>
              </a:rPr>
              <a:t>s</a:t>
            </a:r>
            <a:r>
              <a:rPr dirty="0" sz="900" spc="-25" b="1">
                <a:latin typeface="Tahoma"/>
                <a:cs typeface="Tahoma"/>
              </a:rPr>
              <a:t> </a:t>
            </a:r>
            <a:r>
              <a:rPr dirty="0" sz="900" spc="-100" b="1">
                <a:latin typeface="Tahoma"/>
                <a:cs typeface="Tahoma"/>
              </a:rPr>
              <a:t>2030,</a:t>
            </a:r>
            <a:r>
              <a:rPr dirty="0" sz="900" spc="-65" b="1">
                <a:latin typeface="Tahoma"/>
                <a:cs typeface="Tahoma"/>
              </a:rPr>
              <a:t> </a:t>
            </a:r>
            <a:r>
              <a:rPr dirty="0" sz="900" spc="-25" b="1">
                <a:latin typeface="Tahoma"/>
                <a:cs typeface="Tahoma"/>
              </a:rPr>
              <a:t>kt</a:t>
            </a:r>
            <a:endParaRPr sz="900">
              <a:latin typeface="Tahoma"/>
              <a:cs typeface="Tahoma"/>
            </a:endParaRPr>
          </a:p>
        </p:txBody>
      </p:sp>
      <p:sp>
        <p:nvSpPr>
          <p:cNvPr id="97" name="object 97" descr=""/>
          <p:cNvSpPr txBox="1"/>
          <p:nvPr/>
        </p:nvSpPr>
        <p:spPr>
          <a:xfrm>
            <a:off x="407034" y="4165219"/>
            <a:ext cx="3721735" cy="35941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ts val="1300"/>
              </a:lnSpc>
              <a:spcBef>
                <a:spcPts val="125"/>
              </a:spcBef>
            </a:pPr>
            <a:r>
              <a:rPr dirty="0" sz="1100" spc="-50" b="1">
                <a:latin typeface="Tahoma"/>
                <a:cs typeface="Tahoma"/>
              </a:rPr>
              <a:t>Global</a:t>
            </a:r>
            <a:r>
              <a:rPr dirty="0" sz="1100" spc="-85" b="1">
                <a:latin typeface="Tahoma"/>
                <a:cs typeface="Tahoma"/>
              </a:rPr>
              <a:t> </a:t>
            </a:r>
            <a:r>
              <a:rPr dirty="0" sz="1100" spc="-55" b="1">
                <a:latin typeface="Tahoma"/>
                <a:cs typeface="Tahoma"/>
              </a:rPr>
              <a:t>announced</a:t>
            </a:r>
            <a:r>
              <a:rPr dirty="0" sz="1100" spc="-20" b="1">
                <a:latin typeface="Tahoma"/>
                <a:cs typeface="Tahoma"/>
              </a:rPr>
              <a:t> </a:t>
            </a:r>
            <a:r>
              <a:rPr dirty="0" sz="1100" spc="-65" b="1">
                <a:latin typeface="Tahoma"/>
                <a:cs typeface="Tahoma"/>
              </a:rPr>
              <a:t>nameplate </a:t>
            </a:r>
            <a:r>
              <a:rPr dirty="0" sz="1100" spc="-50" b="1">
                <a:latin typeface="Tahoma"/>
                <a:cs typeface="Tahoma"/>
              </a:rPr>
              <a:t>capacity</a:t>
            </a:r>
            <a:r>
              <a:rPr dirty="0" sz="1100" spc="-80" b="1">
                <a:latin typeface="Tahoma"/>
                <a:cs typeface="Tahoma"/>
              </a:rPr>
              <a:t> </a:t>
            </a:r>
            <a:r>
              <a:rPr dirty="0" sz="1100" spc="-50" b="1">
                <a:latin typeface="Tahoma"/>
                <a:cs typeface="Tahoma"/>
              </a:rPr>
              <a:t>for</a:t>
            </a:r>
            <a:r>
              <a:rPr dirty="0" sz="1100" spc="-85" b="1">
                <a:latin typeface="Tahoma"/>
                <a:cs typeface="Tahoma"/>
              </a:rPr>
              <a:t> </a:t>
            </a:r>
            <a:r>
              <a:rPr dirty="0" sz="1100" spc="-70" b="1">
                <a:latin typeface="Tahoma"/>
                <a:cs typeface="Tahoma"/>
              </a:rPr>
              <a:t>Li-</a:t>
            </a:r>
            <a:r>
              <a:rPr dirty="0" sz="1100" spc="-65" b="1">
                <a:latin typeface="Tahoma"/>
                <a:cs typeface="Tahoma"/>
              </a:rPr>
              <a:t>ion</a:t>
            </a:r>
            <a:r>
              <a:rPr dirty="0" sz="1100" spc="-15" b="1">
                <a:latin typeface="Tahoma"/>
                <a:cs typeface="Tahoma"/>
              </a:rPr>
              <a:t> </a:t>
            </a:r>
            <a:r>
              <a:rPr dirty="0" sz="1100" spc="-30" b="1">
                <a:latin typeface="Tahoma"/>
                <a:cs typeface="Tahoma"/>
              </a:rPr>
              <a:t>batteries,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ts val="1300"/>
              </a:lnSpc>
            </a:pPr>
            <a:r>
              <a:rPr dirty="0" sz="1100" spc="-105" b="1">
                <a:latin typeface="Tahoma"/>
                <a:cs typeface="Tahoma"/>
              </a:rPr>
              <a:t>GWh/</a:t>
            </a:r>
            <a:r>
              <a:rPr dirty="0" sz="1100" spc="-60" b="1">
                <a:latin typeface="Tahoma"/>
                <a:cs typeface="Tahoma"/>
              </a:rPr>
              <a:t> </a:t>
            </a:r>
            <a:r>
              <a:rPr dirty="0" sz="1100" spc="-20" b="1">
                <a:latin typeface="Tahoma"/>
                <a:cs typeface="Tahoma"/>
              </a:rPr>
              <a:t>year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98" name="object 98"/>
          <p:cNvSpPr txBox="1">
            <a:spLocks noGrp="1"/>
          </p:cNvSpPr>
          <p:nvPr>
            <p:ph type="title"/>
          </p:nvPr>
        </p:nvSpPr>
        <p:spPr>
          <a:xfrm>
            <a:off x="349250" y="85661"/>
            <a:ext cx="3724275" cy="334645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-114"/>
              <a:t>Powering</a:t>
            </a:r>
            <a:r>
              <a:rPr dirty="0" spc="-175"/>
              <a:t> </a:t>
            </a:r>
            <a:r>
              <a:rPr dirty="0" spc="-135"/>
              <a:t>the</a:t>
            </a:r>
            <a:r>
              <a:rPr dirty="0" spc="-270"/>
              <a:t> </a:t>
            </a:r>
            <a:r>
              <a:rPr dirty="0" spc="-85"/>
              <a:t>engines</a:t>
            </a:r>
            <a:r>
              <a:rPr dirty="0" spc="-190"/>
              <a:t> </a:t>
            </a:r>
            <a:r>
              <a:rPr dirty="0" spc="-100"/>
              <a:t>of</a:t>
            </a:r>
            <a:r>
              <a:rPr dirty="0" spc="-160"/>
              <a:t> </a:t>
            </a:r>
            <a:r>
              <a:rPr dirty="0" spc="-65"/>
              <a:t>expansion</a:t>
            </a:r>
          </a:p>
        </p:txBody>
      </p:sp>
      <p:sp>
        <p:nvSpPr>
          <p:cNvPr id="99" name="object 99" descr=""/>
          <p:cNvSpPr txBox="1"/>
          <p:nvPr/>
        </p:nvSpPr>
        <p:spPr>
          <a:xfrm>
            <a:off x="339725" y="390842"/>
            <a:ext cx="11509375" cy="254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496040" algn="l"/>
              </a:tabLst>
            </a:pPr>
            <a:r>
              <a:rPr dirty="0" u="heavy" sz="1500" spc="-37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heavy" sz="1500" spc="-5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Supply</a:t>
            </a:r>
            <a:r>
              <a:rPr dirty="0" u="heavy" sz="1500" spc="-17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heavy" sz="1500" spc="-75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chains,</a:t>
            </a:r>
            <a:r>
              <a:rPr dirty="0" u="heavy" sz="1500" spc="-105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batteries, </a:t>
            </a:r>
            <a:r>
              <a:rPr dirty="0" u="heavy" sz="1500" spc="-7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and</a:t>
            </a:r>
            <a:r>
              <a:rPr dirty="0" u="heavy" sz="1500" spc="-145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heavy" sz="1500" spc="-11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the</a:t>
            </a:r>
            <a:r>
              <a:rPr dirty="0" u="heavy" sz="1500" spc="-10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heavy" sz="1500" spc="-85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road</a:t>
            </a:r>
            <a:r>
              <a:rPr dirty="0" u="heavy" sz="1500" spc="-145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heavy" sz="1500" spc="-1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ahead</a:t>
            </a:r>
            <a:r>
              <a:rPr dirty="0" u="heavy" sz="150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	</a:t>
            </a:r>
            <a:endParaRPr sz="1500">
              <a:latin typeface="Trebuchet MS"/>
              <a:cs typeface="Trebuchet MS"/>
            </a:endParaRPr>
          </a:p>
        </p:txBody>
      </p:sp>
      <p:sp>
        <p:nvSpPr>
          <p:cNvPr id="100" name="object 100" descr=""/>
          <p:cNvSpPr txBox="1"/>
          <p:nvPr/>
        </p:nvSpPr>
        <p:spPr>
          <a:xfrm>
            <a:off x="349250" y="746823"/>
            <a:ext cx="3978910" cy="24320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u="sng" sz="1400" spc="-25" b="1" i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While</a:t>
            </a:r>
            <a:r>
              <a:rPr dirty="0" u="sng" sz="1400" spc="-135" b="1" i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sng" sz="1400" spc="-10" b="1" i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supply</a:t>
            </a:r>
            <a:r>
              <a:rPr dirty="0" u="sng" sz="1400" spc="-110" b="1" i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sng" sz="1400" b="1" i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chain</a:t>
            </a:r>
            <a:r>
              <a:rPr dirty="0" u="sng" sz="1400" spc="-165" b="1" i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sng" sz="1400" spc="-25" b="1" i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disruptions</a:t>
            </a:r>
            <a:r>
              <a:rPr dirty="0" u="sng" sz="1400" spc="-150" b="1" i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sng" sz="1400" spc="-60" b="1" i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are</a:t>
            </a:r>
            <a:r>
              <a:rPr dirty="0" u="sng" sz="1400" spc="-50" b="1" i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anticipated</a:t>
            </a:r>
            <a:r>
              <a:rPr dirty="0" u="sng" sz="1400" spc="-90" b="1" i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sng" sz="1400" spc="140" b="1" i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…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01" name="object 101" descr=""/>
          <p:cNvSpPr/>
          <p:nvPr/>
        </p:nvSpPr>
        <p:spPr>
          <a:xfrm>
            <a:off x="5796026" y="5538851"/>
            <a:ext cx="6048375" cy="657225"/>
          </a:xfrm>
          <a:custGeom>
            <a:avLst/>
            <a:gdLst/>
            <a:ahLst/>
            <a:cxnLst/>
            <a:rect l="l" t="t" r="r" b="b"/>
            <a:pathLst>
              <a:path w="6048375" h="657225">
                <a:moveTo>
                  <a:pt x="0" y="109474"/>
                </a:moveTo>
                <a:lnTo>
                  <a:pt x="8604" y="66865"/>
                </a:lnTo>
                <a:lnTo>
                  <a:pt x="32067" y="32067"/>
                </a:lnTo>
                <a:lnTo>
                  <a:pt x="66865" y="8604"/>
                </a:lnTo>
                <a:lnTo>
                  <a:pt x="109474" y="0"/>
                </a:lnTo>
                <a:lnTo>
                  <a:pt x="5938774" y="0"/>
                </a:lnTo>
                <a:lnTo>
                  <a:pt x="5981402" y="8604"/>
                </a:lnTo>
                <a:lnTo>
                  <a:pt x="6016244" y="32067"/>
                </a:lnTo>
                <a:lnTo>
                  <a:pt x="6039750" y="66865"/>
                </a:lnTo>
                <a:lnTo>
                  <a:pt x="6048375" y="109474"/>
                </a:lnTo>
                <a:lnTo>
                  <a:pt x="6048375" y="547624"/>
                </a:lnTo>
                <a:lnTo>
                  <a:pt x="6039750" y="590258"/>
                </a:lnTo>
                <a:lnTo>
                  <a:pt x="6016244" y="625076"/>
                </a:lnTo>
                <a:lnTo>
                  <a:pt x="5981402" y="648552"/>
                </a:lnTo>
                <a:lnTo>
                  <a:pt x="5938774" y="657161"/>
                </a:lnTo>
                <a:lnTo>
                  <a:pt x="109474" y="657161"/>
                </a:lnTo>
                <a:lnTo>
                  <a:pt x="66865" y="648552"/>
                </a:lnTo>
                <a:lnTo>
                  <a:pt x="32067" y="625076"/>
                </a:lnTo>
                <a:lnTo>
                  <a:pt x="8604" y="590258"/>
                </a:lnTo>
                <a:lnTo>
                  <a:pt x="0" y="547624"/>
                </a:lnTo>
                <a:lnTo>
                  <a:pt x="0" y="109474"/>
                </a:lnTo>
                <a:close/>
              </a:path>
            </a:pathLst>
          </a:custGeom>
          <a:ln w="28575">
            <a:solidFill>
              <a:srgbClr val="DA2209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102" name="object 102" descr=""/>
          <p:cNvSpPr txBox="1"/>
          <p:nvPr/>
        </p:nvSpPr>
        <p:spPr>
          <a:xfrm>
            <a:off x="5959221" y="5596254"/>
            <a:ext cx="5750560" cy="53149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algn="ctr" marL="12700" marR="5080" indent="-29845">
              <a:lnSpc>
                <a:spcPct val="99600"/>
              </a:lnSpc>
              <a:spcBef>
                <a:spcPts val="130"/>
              </a:spcBef>
            </a:pPr>
            <a:r>
              <a:rPr dirty="0" sz="1100" spc="-70" b="1">
                <a:latin typeface="Tahoma"/>
                <a:cs typeface="Tahoma"/>
              </a:rPr>
              <a:t>Overcoming</a:t>
            </a:r>
            <a:r>
              <a:rPr dirty="0" sz="1100" spc="-20" b="1">
                <a:latin typeface="Tahoma"/>
                <a:cs typeface="Tahoma"/>
              </a:rPr>
              <a:t> </a:t>
            </a:r>
            <a:r>
              <a:rPr dirty="0" sz="1100" spc="-45" b="1">
                <a:latin typeface="Tahoma"/>
                <a:cs typeface="Tahoma"/>
              </a:rPr>
              <a:t>challenges</a:t>
            </a:r>
            <a:r>
              <a:rPr dirty="0" sz="1100" spc="-114" b="1">
                <a:latin typeface="Tahoma"/>
                <a:cs typeface="Tahoma"/>
              </a:rPr>
              <a:t> </a:t>
            </a:r>
            <a:r>
              <a:rPr dirty="0" sz="1100" spc="-55" b="1">
                <a:latin typeface="Tahoma"/>
                <a:cs typeface="Tahoma"/>
              </a:rPr>
              <a:t>involves</a:t>
            </a:r>
            <a:r>
              <a:rPr dirty="0" sz="1100" spc="-120" b="1">
                <a:latin typeface="Tahoma"/>
                <a:cs typeface="Tahoma"/>
              </a:rPr>
              <a:t> </a:t>
            </a:r>
            <a:r>
              <a:rPr dirty="0" sz="1100" spc="-60" b="1">
                <a:latin typeface="Tahoma"/>
                <a:cs typeface="Tahoma"/>
              </a:rPr>
              <a:t>strategic</a:t>
            </a:r>
            <a:r>
              <a:rPr dirty="0" sz="1100" spc="-75" b="1">
                <a:latin typeface="Tahoma"/>
                <a:cs typeface="Tahoma"/>
              </a:rPr>
              <a:t> </a:t>
            </a:r>
            <a:r>
              <a:rPr dirty="0" sz="1100" spc="-60" b="1">
                <a:latin typeface="Tahoma"/>
                <a:cs typeface="Tahoma"/>
              </a:rPr>
              <a:t>sourcing</a:t>
            </a:r>
            <a:r>
              <a:rPr dirty="0" sz="1100" spc="-15" b="1">
                <a:latin typeface="Tahoma"/>
                <a:cs typeface="Tahoma"/>
              </a:rPr>
              <a:t> </a:t>
            </a:r>
            <a:r>
              <a:rPr dirty="0" sz="1100" spc="-75" b="1">
                <a:latin typeface="Tahoma"/>
                <a:cs typeface="Tahoma"/>
              </a:rPr>
              <a:t>of</a:t>
            </a:r>
            <a:r>
              <a:rPr dirty="0" sz="1100" spc="-55" b="1">
                <a:latin typeface="Tahoma"/>
                <a:cs typeface="Tahoma"/>
              </a:rPr>
              <a:t> minerals,</a:t>
            </a:r>
            <a:r>
              <a:rPr dirty="0" sz="1100" spc="-95" b="1">
                <a:latin typeface="Tahoma"/>
                <a:cs typeface="Tahoma"/>
              </a:rPr>
              <a:t> </a:t>
            </a:r>
            <a:r>
              <a:rPr dirty="0" sz="1100" spc="-75" b="1">
                <a:latin typeface="Tahoma"/>
                <a:cs typeface="Tahoma"/>
              </a:rPr>
              <a:t>expanding</a:t>
            </a:r>
            <a:r>
              <a:rPr dirty="0" sz="1100" spc="-15" b="1">
                <a:latin typeface="Tahoma"/>
                <a:cs typeface="Tahoma"/>
              </a:rPr>
              <a:t> </a:t>
            </a:r>
            <a:r>
              <a:rPr dirty="0" sz="1100" spc="-75" b="1">
                <a:latin typeface="Tahoma"/>
                <a:cs typeface="Tahoma"/>
              </a:rPr>
              <a:t>on</a:t>
            </a:r>
            <a:r>
              <a:rPr dirty="0" sz="1100" spc="-25" b="1">
                <a:latin typeface="Tahoma"/>
                <a:cs typeface="Tahoma"/>
              </a:rPr>
              <a:t> </a:t>
            </a:r>
            <a:r>
              <a:rPr dirty="0" sz="1100" spc="-10" b="1">
                <a:latin typeface="Tahoma"/>
                <a:cs typeface="Tahoma"/>
              </a:rPr>
              <a:t>battery </a:t>
            </a:r>
            <a:r>
              <a:rPr dirty="0" sz="1100" spc="-35" b="1">
                <a:latin typeface="Tahoma"/>
                <a:cs typeface="Tahoma"/>
              </a:rPr>
              <a:t>chemistries,</a:t>
            </a:r>
            <a:r>
              <a:rPr dirty="0" sz="1100" spc="245" b="1">
                <a:latin typeface="Tahoma"/>
                <a:cs typeface="Tahoma"/>
              </a:rPr>
              <a:t> </a:t>
            </a:r>
            <a:r>
              <a:rPr dirty="0" sz="1100" spc="-80" b="1">
                <a:latin typeface="Tahoma"/>
                <a:cs typeface="Tahoma"/>
              </a:rPr>
              <a:t>improving</a:t>
            </a:r>
            <a:r>
              <a:rPr dirty="0" sz="1100" spc="-120" b="1">
                <a:latin typeface="Tahoma"/>
                <a:cs typeface="Tahoma"/>
              </a:rPr>
              <a:t> </a:t>
            </a:r>
            <a:r>
              <a:rPr dirty="0" sz="1100" spc="-45" b="1">
                <a:latin typeface="Tahoma"/>
                <a:cs typeface="Tahoma"/>
              </a:rPr>
              <a:t>supply</a:t>
            </a:r>
            <a:r>
              <a:rPr dirty="0" sz="1100" spc="-95" b="1">
                <a:latin typeface="Tahoma"/>
                <a:cs typeface="Tahoma"/>
              </a:rPr>
              <a:t> </a:t>
            </a:r>
            <a:r>
              <a:rPr dirty="0" sz="1100" spc="-40" b="1">
                <a:latin typeface="Tahoma"/>
                <a:cs typeface="Tahoma"/>
              </a:rPr>
              <a:t>chain</a:t>
            </a:r>
            <a:r>
              <a:rPr dirty="0" sz="1100" spc="-120" b="1">
                <a:latin typeface="Tahoma"/>
                <a:cs typeface="Tahoma"/>
              </a:rPr>
              <a:t> </a:t>
            </a:r>
            <a:r>
              <a:rPr dirty="0" sz="1100" spc="-40" b="1">
                <a:latin typeface="Tahoma"/>
                <a:cs typeface="Tahoma"/>
              </a:rPr>
              <a:t>resilience,</a:t>
            </a:r>
            <a:r>
              <a:rPr dirty="0" sz="1100" spc="-15" b="1">
                <a:latin typeface="Tahoma"/>
                <a:cs typeface="Tahoma"/>
              </a:rPr>
              <a:t> </a:t>
            </a:r>
            <a:r>
              <a:rPr dirty="0" sz="1100" spc="-75" b="1">
                <a:latin typeface="Tahoma"/>
                <a:cs typeface="Tahoma"/>
              </a:rPr>
              <a:t>and</a:t>
            </a:r>
            <a:r>
              <a:rPr dirty="0" sz="1100" spc="-45" b="1">
                <a:latin typeface="Tahoma"/>
                <a:cs typeface="Tahoma"/>
              </a:rPr>
              <a:t> </a:t>
            </a:r>
            <a:r>
              <a:rPr dirty="0" sz="1100" spc="-55" b="1">
                <a:latin typeface="Tahoma"/>
                <a:cs typeface="Tahoma"/>
              </a:rPr>
              <a:t>focusing</a:t>
            </a:r>
            <a:r>
              <a:rPr dirty="0" sz="1100" spc="-120" b="1">
                <a:latin typeface="Tahoma"/>
                <a:cs typeface="Tahoma"/>
              </a:rPr>
              <a:t> </a:t>
            </a:r>
            <a:r>
              <a:rPr dirty="0" sz="1100" spc="-35" b="1">
                <a:latin typeface="Tahoma"/>
                <a:cs typeface="Tahoma"/>
              </a:rPr>
              <a:t>on</a:t>
            </a:r>
            <a:r>
              <a:rPr dirty="0" sz="1100" spc="-114" b="1">
                <a:latin typeface="Tahoma"/>
                <a:cs typeface="Tahoma"/>
              </a:rPr>
              <a:t> </a:t>
            </a:r>
            <a:r>
              <a:rPr dirty="0" sz="1100" spc="-45" b="1">
                <a:latin typeface="Tahoma"/>
                <a:cs typeface="Tahoma"/>
              </a:rPr>
              <a:t>suppliers</a:t>
            </a:r>
            <a:r>
              <a:rPr dirty="0" sz="1100" spc="-40" b="1">
                <a:latin typeface="Tahoma"/>
                <a:cs typeface="Tahoma"/>
              </a:rPr>
              <a:t> </a:t>
            </a:r>
            <a:r>
              <a:rPr dirty="0" sz="1100" spc="-50" b="1">
                <a:latin typeface="Tahoma"/>
                <a:cs typeface="Tahoma"/>
              </a:rPr>
              <a:t>based</a:t>
            </a:r>
            <a:r>
              <a:rPr dirty="0" sz="1100" spc="-45" b="1">
                <a:latin typeface="Tahoma"/>
                <a:cs typeface="Tahoma"/>
              </a:rPr>
              <a:t> </a:t>
            </a:r>
            <a:r>
              <a:rPr dirty="0" sz="1100" spc="-65" b="1">
                <a:latin typeface="Tahoma"/>
                <a:cs typeface="Tahoma"/>
              </a:rPr>
              <a:t>on</a:t>
            </a:r>
            <a:r>
              <a:rPr dirty="0" sz="1100" spc="-35" b="1">
                <a:latin typeface="Tahoma"/>
                <a:cs typeface="Tahoma"/>
              </a:rPr>
              <a:t> </a:t>
            </a:r>
            <a:r>
              <a:rPr dirty="0" sz="1100" spc="-25" b="1">
                <a:latin typeface="Tahoma"/>
                <a:cs typeface="Tahoma"/>
              </a:rPr>
              <a:t>target </a:t>
            </a:r>
            <a:r>
              <a:rPr dirty="0" sz="1100" spc="-10" b="1">
                <a:latin typeface="Tahoma"/>
                <a:cs typeface="Tahoma"/>
              </a:rPr>
              <a:t>markets.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03" name="object 103" descr=""/>
          <p:cNvSpPr txBox="1"/>
          <p:nvPr/>
        </p:nvSpPr>
        <p:spPr>
          <a:xfrm>
            <a:off x="5796026" y="3891026"/>
            <a:ext cx="6048375" cy="438150"/>
          </a:xfrm>
          <a:prstGeom prst="rect">
            <a:avLst/>
          </a:prstGeom>
          <a:solidFill>
            <a:srgbClr val="F1F1F1"/>
          </a:solidFill>
          <a:ln w="9525">
            <a:solidFill>
              <a:srgbClr val="000000"/>
            </a:solidFill>
          </a:ln>
        </p:spPr>
        <p:txBody>
          <a:bodyPr wrap="square" lIns="0" tIns="43815" rIns="0" bIns="0" rtlCol="0" vert="horz">
            <a:spAutoFit/>
          </a:bodyPr>
          <a:lstStyle/>
          <a:p>
            <a:pPr algn="ctr">
              <a:lnSpc>
                <a:spcPts val="1300"/>
              </a:lnSpc>
              <a:spcBef>
                <a:spcPts val="345"/>
              </a:spcBef>
            </a:pPr>
            <a:r>
              <a:rPr dirty="0" sz="1100" b="1" i="1">
                <a:latin typeface="Trebuchet MS"/>
                <a:cs typeface="Trebuchet MS"/>
              </a:rPr>
              <a:t>Cell</a:t>
            </a:r>
            <a:r>
              <a:rPr dirty="0" sz="1100" spc="-110" b="1" i="1">
                <a:latin typeface="Trebuchet MS"/>
                <a:cs typeface="Trebuchet MS"/>
              </a:rPr>
              <a:t> </a:t>
            </a:r>
            <a:r>
              <a:rPr dirty="0" sz="1100" spc="-20" b="1" i="1">
                <a:latin typeface="Trebuchet MS"/>
                <a:cs typeface="Trebuchet MS"/>
              </a:rPr>
              <a:t>suppliers</a:t>
            </a:r>
            <a:r>
              <a:rPr dirty="0" sz="1100" spc="-45" b="1" i="1">
                <a:latin typeface="Trebuchet MS"/>
                <a:cs typeface="Trebuchet MS"/>
              </a:rPr>
              <a:t> </a:t>
            </a:r>
            <a:r>
              <a:rPr dirty="0" sz="1100" spc="-55" b="1" i="1">
                <a:latin typeface="Trebuchet MS"/>
                <a:cs typeface="Trebuchet MS"/>
              </a:rPr>
              <a:t>are</a:t>
            </a:r>
            <a:r>
              <a:rPr dirty="0" sz="1100" spc="-20" b="1" i="1">
                <a:latin typeface="Trebuchet MS"/>
                <a:cs typeface="Trebuchet MS"/>
              </a:rPr>
              <a:t> </a:t>
            </a:r>
            <a:r>
              <a:rPr dirty="0" sz="1100" spc="-40" b="1" i="1">
                <a:latin typeface="Trebuchet MS"/>
                <a:cs typeface="Trebuchet MS"/>
              </a:rPr>
              <a:t>expanding</a:t>
            </a:r>
            <a:r>
              <a:rPr dirty="0" sz="1100" spc="-45" b="1" i="1">
                <a:latin typeface="Trebuchet MS"/>
                <a:cs typeface="Trebuchet MS"/>
              </a:rPr>
              <a:t> </a:t>
            </a:r>
            <a:r>
              <a:rPr dirty="0" sz="1100" spc="-40" b="1" i="1">
                <a:latin typeface="Trebuchet MS"/>
                <a:cs typeface="Trebuchet MS"/>
              </a:rPr>
              <a:t>capacity</a:t>
            </a:r>
            <a:r>
              <a:rPr dirty="0" sz="1100" spc="-105" b="1" i="1">
                <a:latin typeface="Trebuchet MS"/>
                <a:cs typeface="Trebuchet MS"/>
              </a:rPr>
              <a:t> </a:t>
            </a:r>
            <a:r>
              <a:rPr dirty="0" sz="1100" spc="-25" b="1" i="1">
                <a:latin typeface="Trebuchet MS"/>
                <a:cs typeface="Trebuchet MS"/>
              </a:rPr>
              <a:t>in</a:t>
            </a:r>
            <a:r>
              <a:rPr dirty="0" sz="1100" spc="-45" b="1" i="1">
                <a:latin typeface="Trebuchet MS"/>
                <a:cs typeface="Trebuchet MS"/>
              </a:rPr>
              <a:t> </a:t>
            </a:r>
            <a:r>
              <a:rPr dirty="0" sz="1100" spc="-40" b="1" i="1">
                <a:latin typeface="Trebuchet MS"/>
                <a:cs typeface="Trebuchet MS"/>
              </a:rPr>
              <a:t>Europe,</a:t>
            </a:r>
            <a:r>
              <a:rPr dirty="0" sz="1100" spc="-110" b="1" i="1">
                <a:latin typeface="Trebuchet MS"/>
                <a:cs typeface="Trebuchet MS"/>
              </a:rPr>
              <a:t> </a:t>
            </a:r>
            <a:r>
              <a:rPr dirty="0" sz="1100" spc="-20" b="1" i="1">
                <a:latin typeface="Trebuchet MS"/>
                <a:cs typeface="Trebuchet MS"/>
              </a:rPr>
              <a:t>the</a:t>
            </a:r>
            <a:r>
              <a:rPr dirty="0" sz="1100" spc="-105" b="1" i="1">
                <a:latin typeface="Trebuchet MS"/>
                <a:cs typeface="Trebuchet MS"/>
              </a:rPr>
              <a:t> </a:t>
            </a:r>
            <a:r>
              <a:rPr dirty="0" sz="1100" spc="-20" b="1" i="1">
                <a:latin typeface="Trebuchet MS"/>
                <a:cs typeface="Trebuchet MS"/>
              </a:rPr>
              <a:t>U.S.,</a:t>
            </a:r>
            <a:r>
              <a:rPr dirty="0" sz="1100" spc="-114" b="1" i="1">
                <a:latin typeface="Trebuchet MS"/>
                <a:cs typeface="Trebuchet MS"/>
              </a:rPr>
              <a:t> </a:t>
            </a:r>
            <a:r>
              <a:rPr dirty="0" sz="1100" b="1" i="1">
                <a:latin typeface="Trebuchet MS"/>
                <a:cs typeface="Trebuchet MS"/>
              </a:rPr>
              <a:t>and</a:t>
            </a:r>
            <a:r>
              <a:rPr dirty="0" sz="1100" spc="-140" b="1" i="1">
                <a:latin typeface="Trebuchet MS"/>
                <a:cs typeface="Trebuchet MS"/>
              </a:rPr>
              <a:t> </a:t>
            </a:r>
            <a:r>
              <a:rPr dirty="0" sz="1100" spc="-40" b="1" i="1">
                <a:latin typeface="Trebuchet MS"/>
                <a:cs typeface="Trebuchet MS"/>
              </a:rPr>
              <a:t>other</a:t>
            </a:r>
            <a:r>
              <a:rPr dirty="0" sz="1100" spc="-25" b="1" i="1">
                <a:latin typeface="Trebuchet MS"/>
                <a:cs typeface="Trebuchet MS"/>
              </a:rPr>
              <a:t> </a:t>
            </a:r>
            <a:r>
              <a:rPr dirty="0" sz="1100" spc="-35" b="1" i="1">
                <a:latin typeface="Trebuchet MS"/>
                <a:cs typeface="Trebuchet MS"/>
              </a:rPr>
              <a:t>key</a:t>
            </a:r>
            <a:r>
              <a:rPr dirty="0" sz="1100" spc="-110" b="1" i="1">
                <a:latin typeface="Trebuchet MS"/>
                <a:cs typeface="Trebuchet MS"/>
              </a:rPr>
              <a:t> </a:t>
            </a:r>
            <a:r>
              <a:rPr dirty="0" sz="1100" spc="-30" b="1" i="1">
                <a:latin typeface="Trebuchet MS"/>
                <a:cs typeface="Trebuchet MS"/>
              </a:rPr>
              <a:t>markets</a:t>
            </a:r>
            <a:r>
              <a:rPr dirty="0" sz="1100" spc="-45" b="1" i="1">
                <a:latin typeface="Trebuchet MS"/>
                <a:cs typeface="Trebuchet MS"/>
              </a:rPr>
              <a:t> </a:t>
            </a:r>
            <a:r>
              <a:rPr dirty="0" sz="1100" spc="-55" b="1" i="1">
                <a:latin typeface="Trebuchet MS"/>
                <a:cs typeface="Trebuchet MS"/>
              </a:rPr>
              <a:t>to</a:t>
            </a:r>
            <a:r>
              <a:rPr dirty="0" sz="1100" spc="-125" b="1" i="1">
                <a:latin typeface="Trebuchet MS"/>
                <a:cs typeface="Trebuchet MS"/>
              </a:rPr>
              <a:t> </a:t>
            </a:r>
            <a:r>
              <a:rPr dirty="0" sz="1100" b="1" i="1">
                <a:latin typeface="Trebuchet MS"/>
                <a:cs typeface="Trebuchet MS"/>
              </a:rPr>
              <a:t>be</a:t>
            </a:r>
            <a:r>
              <a:rPr dirty="0" sz="1100" spc="-105" b="1" i="1">
                <a:latin typeface="Trebuchet MS"/>
                <a:cs typeface="Trebuchet MS"/>
              </a:rPr>
              <a:t> </a:t>
            </a:r>
            <a:r>
              <a:rPr dirty="0" sz="1100" spc="-10" b="1" i="1">
                <a:latin typeface="Trebuchet MS"/>
                <a:cs typeface="Trebuchet MS"/>
              </a:rPr>
              <a:t>closer</a:t>
            </a:r>
            <a:endParaRPr sz="1100">
              <a:latin typeface="Trebuchet MS"/>
              <a:cs typeface="Trebuchet MS"/>
            </a:endParaRPr>
          </a:p>
          <a:p>
            <a:pPr algn="ctr">
              <a:lnSpc>
                <a:spcPts val="1300"/>
              </a:lnSpc>
            </a:pPr>
            <a:r>
              <a:rPr dirty="0" sz="1100" spc="-55" b="1" i="1">
                <a:latin typeface="Trebuchet MS"/>
                <a:cs typeface="Trebuchet MS"/>
              </a:rPr>
              <a:t>to</a:t>
            </a:r>
            <a:r>
              <a:rPr dirty="0" sz="1100" spc="-120" b="1" i="1">
                <a:latin typeface="Trebuchet MS"/>
                <a:cs typeface="Trebuchet MS"/>
              </a:rPr>
              <a:t> </a:t>
            </a:r>
            <a:r>
              <a:rPr dirty="0" sz="1100" spc="-30" b="1" i="1">
                <a:latin typeface="Trebuchet MS"/>
                <a:cs typeface="Trebuchet MS"/>
              </a:rPr>
              <a:t>automakers.</a:t>
            </a:r>
            <a:r>
              <a:rPr dirty="0" sz="1100" spc="-25" b="1" i="1">
                <a:latin typeface="Trebuchet MS"/>
                <a:cs typeface="Trebuchet MS"/>
              </a:rPr>
              <a:t> </a:t>
            </a:r>
            <a:r>
              <a:rPr dirty="0" sz="1100" spc="-35" b="1" i="1">
                <a:latin typeface="Trebuchet MS"/>
                <a:cs typeface="Trebuchet MS"/>
              </a:rPr>
              <a:t>By</a:t>
            </a:r>
            <a:r>
              <a:rPr dirty="0" sz="1100" spc="-100" b="1" i="1">
                <a:latin typeface="Trebuchet MS"/>
                <a:cs typeface="Trebuchet MS"/>
              </a:rPr>
              <a:t> </a:t>
            </a:r>
            <a:r>
              <a:rPr dirty="0" sz="1100" spc="-80" b="1" i="1">
                <a:latin typeface="Trebuchet MS"/>
                <a:cs typeface="Trebuchet MS"/>
              </a:rPr>
              <a:t>2030,</a:t>
            </a:r>
            <a:r>
              <a:rPr dirty="0" sz="1100" spc="-20" b="1" i="1">
                <a:latin typeface="Trebuchet MS"/>
                <a:cs typeface="Trebuchet MS"/>
              </a:rPr>
              <a:t> </a:t>
            </a:r>
            <a:r>
              <a:rPr dirty="0" sz="1100" spc="-10" b="1" i="1">
                <a:latin typeface="Trebuchet MS"/>
                <a:cs typeface="Trebuchet MS"/>
              </a:rPr>
              <a:t>these</a:t>
            </a:r>
            <a:r>
              <a:rPr dirty="0" sz="1100" spc="-100" b="1" i="1">
                <a:latin typeface="Trebuchet MS"/>
                <a:cs typeface="Trebuchet MS"/>
              </a:rPr>
              <a:t> </a:t>
            </a:r>
            <a:r>
              <a:rPr dirty="0" sz="1100" spc="-20" b="1" i="1">
                <a:latin typeface="Trebuchet MS"/>
                <a:cs typeface="Trebuchet MS"/>
              </a:rPr>
              <a:t>regions</a:t>
            </a:r>
            <a:r>
              <a:rPr dirty="0" sz="1100" spc="-130" b="1" i="1">
                <a:latin typeface="Trebuchet MS"/>
                <a:cs typeface="Trebuchet MS"/>
              </a:rPr>
              <a:t> </a:t>
            </a:r>
            <a:r>
              <a:rPr dirty="0" sz="1100" b="1" i="1">
                <a:latin typeface="Trebuchet MS"/>
                <a:cs typeface="Trebuchet MS"/>
              </a:rPr>
              <a:t>could</a:t>
            </a:r>
            <a:r>
              <a:rPr dirty="0" sz="1100" spc="-135" b="1" i="1">
                <a:latin typeface="Trebuchet MS"/>
                <a:cs typeface="Trebuchet MS"/>
              </a:rPr>
              <a:t> </a:t>
            </a:r>
            <a:r>
              <a:rPr dirty="0" sz="1100" b="1" i="1">
                <a:latin typeface="Trebuchet MS"/>
                <a:cs typeface="Trebuchet MS"/>
              </a:rPr>
              <a:t>account</a:t>
            </a:r>
            <a:r>
              <a:rPr dirty="0" sz="1100" spc="-80" b="1" i="1">
                <a:latin typeface="Trebuchet MS"/>
                <a:cs typeface="Trebuchet MS"/>
              </a:rPr>
              <a:t> </a:t>
            </a:r>
            <a:r>
              <a:rPr dirty="0" sz="1100" spc="-70" b="1" i="1">
                <a:latin typeface="Trebuchet MS"/>
                <a:cs typeface="Trebuchet MS"/>
              </a:rPr>
              <a:t>for</a:t>
            </a:r>
            <a:r>
              <a:rPr dirty="0" sz="1100" spc="-25" b="1" i="1">
                <a:latin typeface="Trebuchet MS"/>
                <a:cs typeface="Trebuchet MS"/>
              </a:rPr>
              <a:t> </a:t>
            </a:r>
            <a:r>
              <a:rPr dirty="0" sz="1100" spc="-10" b="1" i="1">
                <a:latin typeface="Trebuchet MS"/>
                <a:cs typeface="Trebuchet MS"/>
              </a:rPr>
              <a:t>~40%</a:t>
            </a:r>
            <a:r>
              <a:rPr dirty="0" sz="1100" spc="-125" b="1" i="1">
                <a:latin typeface="Trebuchet MS"/>
                <a:cs typeface="Trebuchet MS"/>
              </a:rPr>
              <a:t> </a:t>
            </a:r>
            <a:r>
              <a:rPr dirty="0" sz="1100" spc="-30" b="1" i="1">
                <a:latin typeface="Trebuchet MS"/>
                <a:cs typeface="Trebuchet MS"/>
              </a:rPr>
              <a:t>of</a:t>
            </a:r>
            <a:r>
              <a:rPr dirty="0" sz="1100" spc="-50" b="1" i="1">
                <a:latin typeface="Trebuchet MS"/>
                <a:cs typeface="Trebuchet MS"/>
              </a:rPr>
              <a:t> </a:t>
            </a:r>
            <a:r>
              <a:rPr dirty="0" sz="1100" spc="-30" b="1" i="1">
                <a:latin typeface="Trebuchet MS"/>
                <a:cs typeface="Trebuchet MS"/>
              </a:rPr>
              <a:t>global</a:t>
            </a:r>
            <a:r>
              <a:rPr dirty="0" sz="1100" spc="-110" b="1" i="1">
                <a:latin typeface="Trebuchet MS"/>
                <a:cs typeface="Trebuchet MS"/>
              </a:rPr>
              <a:t> </a:t>
            </a:r>
            <a:r>
              <a:rPr dirty="0" sz="1100" spc="-10" b="1" i="1">
                <a:latin typeface="Trebuchet MS"/>
                <a:cs typeface="Trebuchet MS"/>
              </a:rPr>
              <a:t>capacity.</a:t>
            </a:r>
            <a:endParaRPr sz="1100">
              <a:latin typeface="Trebuchet MS"/>
              <a:cs typeface="Trebuchet MS"/>
            </a:endParaRPr>
          </a:p>
        </p:txBody>
      </p:sp>
      <p:grpSp>
        <p:nvGrpSpPr>
          <p:cNvPr id="104" name="object 104" descr=""/>
          <p:cNvGrpSpPr/>
          <p:nvPr/>
        </p:nvGrpSpPr>
        <p:grpSpPr>
          <a:xfrm>
            <a:off x="5791263" y="4629213"/>
            <a:ext cx="6057900" cy="781050"/>
            <a:chOff x="5791263" y="4629213"/>
            <a:chExt cx="6057900" cy="781050"/>
          </a:xfrm>
        </p:grpSpPr>
        <p:sp>
          <p:nvSpPr>
            <p:cNvPr id="105" name="object 105" descr=""/>
            <p:cNvSpPr/>
            <p:nvPr/>
          </p:nvSpPr>
          <p:spPr>
            <a:xfrm>
              <a:off x="5796026" y="4633976"/>
              <a:ext cx="6048375" cy="771525"/>
            </a:xfrm>
            <a:custGeom>
              <a:avLst/>
              <a:gdLst/>
              <a:ahLst/>
              <a:cxnLst/>
              <a:rect l="l" t="t" r="r" b="b"/>
              <a:pathLst>
                <a:path w="6048375" h="771525">
                  <a:moveTo>
                    <a:pt x="6048375" y="0"/>
                  </a:moveTo>
                  <a:lnTo>
                    <a:pt x="0" y="0"/>
                  </a:lnTo>
                  <a:lnTo>
                    <a:pt x="0" y="771525"/>
                  </a:lnTo>
                  <a:lnTo>
                    <a:pt x="6048375" y="771525"/>
                  </a:lnTo>
                  <a:lnTo>
                    <a:pt x="6048375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6" name="object 106" descr=""/>
            <p:cNvSpPr/>
            <p:nvPr/>
          </p:nvSpPr>
          <p:spPr>
            <a:xfrm>
              <a:off x="5796026" y="4633976"/>
              <a:ext cx="6048375" cy="771525"/>
            </a:xfrm>
            <a:custGeom>
              <a:avLst/>
              <a:gdLst/>
              <a:ahLst/>
              <a:cxnLst/>
              <a:rect l="l" t="t" r="r" b="b"/>
              <a:pathLst>
                <a:path w="6048375" h="771525">
                  <a:moveTo>
                    <a:pt x="0" y="771525"/>
                  </a:moveTo>
                  <a:lnTo>
                    <a:pt x="6048375" y="771525"/>
                  </a:lnTo>
                  <a:lnTo>
                    <a:pt x="6048375" y="0"/>
                  </a:lnTo>
                  <a:lnTo>
                    <a:pt x="0" y="0"/>
                  </a:lnTo>
                  <a:lnTo>
                    <a:pt x="0" y="7715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7" name="object 107" descr=""/>
          <p:cNvSpPr txBox="1"/>
          <p:nvPr/>
        </p:nvSpPr>
        <p:spPr>
          <a:xfrm>
            <a:off x="5941695" y="4664075"/>
            <a:ext cx="5761990" cy="692785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algn="ctr" marL="12700" marR="5080">
              <a:lnSpc>
                <a:spcPct val="98600"/>
              </a:lnSpc>
              <a:spcBef>
                <a:spcPts val="140"/>
              </a:spcBef>
            </a:pPr>
            <a:r>
              <a:rPr dirty="0" sz="1100" b="1" i="1">
                <a:latin typeface="Trebuchet MS"/>
                <a:cs typeface="Trebuchet MS"/>
              </a:rPr>
              <a:t>Challenges</a:t>
            </a:r>
            <a:r>
              <a:rPr dirty="0" sz="1100" spc="-35" b="1" i="1">
                <a:latin typeface="Trebuchet MS"/>
                <a:cs typeface="Trebuchet MS"/>
              </a:rPr>
              <a:t> </a:t>
            </a:r>
            <a:r>
              <a:rPr dirty="0" sz="1100" spc="-30" b="1" i="1">
                <a:latin typeface="Trebuchet MS"/>
                <a:cs typeface="Trebuchet MS"/>
              </a:rPr>
              <a:t>like</a:t>
            </a:r>
            <a:r>
              <a:rPr dirty="0" sz="1100" spc="-90" b="1" i="1">
                <a:latin typeface="Trebuchet MS"/>
                <a:cs typeface="Trebuchet MS"/>
              </a:rPr>
              <a:t> </a:t>
            </a:r>
            <a:r>
              <a:rPr dirty="0" sz="1100" spc="-55" b="1" i="1">
                <a:latin typeface="Trebuchet MS"/>
                <a:cs typeface="Trebuchet MS"/>
              </a:rPr>
              <a:t>project</a:t>
            </a:r>
            <a:r>
              <a:rPr dirty="0" sz="1100" spc="-70" b="1" i="1">
                <a:latin typeface="Trebuchet MS"/>
                <a:cs typeface="Trebuchet MS"/>
              </a:rPr>
              <a:t> </a:t>
            </a:r>
            <a:r>
              <a:rPr dirty="0" sz="1100" spc="-30" b="1" i="1">
                <a:latin typeface="Trebuchet MS"/>
                <a:cs typeface="Trebuchet MS"/>
              </a:rPr>
              <a:t>delays,</a:t>
            </a:r>
            <a:r>
              <a:rPr dirty="0" sz="1100" spc="-5" b="1" i="1">
                <a:latin typeface="Trebuchet MS"/>
                <a:cs typeface="Trebuchet MS"/>
              </a:rPr>
              <a:t> </a:t>
            </a:r>
            <a:r>
              <a:rPr dirty="0" sz="1100" spc="-40" b="1" i="1">
                <a:latin typeface="Trebuchet MS"/>
                <a:cs typeface="Trebuchet MS"/>
              </a:rPr>
              <a:t>underutilized</a:t>
            </a:r>
            <a:r>
              <a:rPr dirty="0" sz="1100" spc="-35" b="1" i="1">
                <a:latin typeface="Trebuchet MS"/>
                <a:cs typeface="Trebuchet MS"/>
              </a:rPr>
              <a:t> </a:t>
            </a:r>
            <a:r>
              <a:rPr dirty="0" sz="1100" spc="-40" b="1" i="1">
                <a:latin typeface="Trebuchet MS"/>
                <a:cs typeface="Trebuchet MS"/>
              </a:rPr>
              <a:t>capacity,</a:t>
            </a:r>
            <a:r>
              <a:rPr dirty="0" sz="1100" spc="-10" b="1" i="1">
                <a:latin typeface="Trebuchet MS"/>
                <a:cs typeface="Trebuchet MS"/>
              </a:rPr>
              <a:t> </a:t>
            </a:r>
            <a:r>
              <a:rPr dirty="0" sz="1100" spc="-25" b="1" i="1">
                <a:latin typeface="Trebuchet MS"/>
                <a:cs typeface="Trebuchet MS"/>
              </a:rPr>
              <a:t>and</a:t>
            </a:r>
            <a:r>
              <a:rPr dirty="0" sz="1100" spc="-35" b="1" i="1">
                <a:latin typeface="Trebuchet MS"/>
                <a:cs typeface="Trebuchet MS"/>
              </a:rPr>
              <a:t> </a:t>
            </a:r>
            <a:r>
              <a:rPr dirty="0" sz="1100" spc="-20" b="1" i="1">
                <a:latin typeface="Trebuchet MS"/>
                <a:cs typeface="Trebuchet MS"/>
              </a:rPr>
              <a:t>reliance</a:t>
            </a:r>
            <a:r>
              <a:rPr dirty="0" sz="1100" spc="-95" b="1" i="1">
                <a:latin typeface="Trebuchet MS"/>
                <a:cs typeface="Trebuchet MS"/>
              </a:rPr>
              <a:t> </a:t>
            </a:r>
            <a:r>
              <a:rPr dirty="0" sz="1100" b="1" i="1">
                <a:latin typeface="Trebuchet MS"/>
                <a:cs typeface="Trebuchet MS"/>
              </a:rPr>
              <a:t>on</a:t>
            </a:r>
            <a:r>
              <a:rPr dirty="0" sz="1100" spc="-25" b="1" i="1">
                <a:latin typeface="Trebuchet MS"/>
                <a:cs typeface="Trebuchet MS"/>
              </a:rPr>
              <a:t> </a:t>
            </a:r>
            <a:r>
              <a:rPr dirty="0" sz="1100" spc="-60" b="1" i="1">
                <a:latin typeface="Trebuchet MS"/>
                <a:cs typeface="Trebuchet MS"/>
              </a:rPr>
              <a:t>long-</a:t>
            </a:r>
            <a:r>
              <a:rPr dirty="0" sz="1100" spc="-30" b="1" i="1">
                <a:latin typeface="Trebuchet MS"/>
                <a:cs typeface="Trebuchet MS"/>
              </a:rPr>
              <a:t>term</a:t>
            </a:r>
            <a:r>
              <a:rPr dirty="0" sz="1100" spc="-85" b="1" i="1">
                <a:latin typeface="Trebuchet MS"/>
                <a:cs typeface="Trebuchet MS"/>
              </a:rPr>
              <a:t> </a:t>
            </a:r>
            <a:r>
              <a:rPr dirty="0" sz="1100" spc="-10" b="1" i="1">
                <a:latin typeface="Trebuchet MS"/>
                <a:cs typeface="Trebuchet MS"/>
              </a:rPr>
              <a:t>contracts suggest</a:t>
            </a:r>
            <a:r>
              <a:rPr dirty="0" sz="1100" spc="-70" b="1" i="1">
                <a:latin typeface="Trebuchet MS"/>
                <a:cs typeface="Trebuchet MS"/>
              </a:rPr>
              <a:t> </a:t>
            </a:r>
            <a:r>
              <a:rPr dirty="0" sz="1100" spc="-45" b="1" i="1">
                <a:latin typeface="Trebuchet MS"/>
                <a:cs typeface="Trebuchet MS"/>
              </a:rPr>
              <a:t>the</a:t>
            </a:r>
            <a:r>
              <a:rPr dirty="0" sz="1100" spc="-95" b="1" i="1">
                <a:latin typeface="Trebuchet MS"/>
                <a:cs typeface="Trebuchet MS"/>
              </a:rPr>
              <a:t> </a:t>
            </a:r>
            <a:r>
              <a:rPr dirty="0" sz="1100" spc="-35" b="1" i="1">
                <a:latin typeface="Trebuchet MS"/>
                <a:cs typeface="Trebuchet MS"/>
              </a:rPr>
              <a:t>market</a:t>
            </a:r>
            <a:r>
              <a:rPr dirty="0" sz="1100" spc="-70" b="1" i="1">
                <a:latin typeface="Trebuchet MS"/>
                <a:cs typeface="Trebuchet MS"/>
              </a:rPr>
              <a:t> </a:t>
            </a:r>
            <a:r>
              <a:rPr dirty="0" sz="1100" spc="-45" b="1" i="1">
                <a:latin typeface="Trebuchet MS"/>
                <a:cs typeface="Trebuchet MS"/>
              </a:rPr>
              <a:t>will</a:t>
            </a:r>
            <a:r>
              <a:rPr dirty="0" sz="1100" spc="-10" b="1" i="1">
                <a:latin typeface="Trebuchet MS"/>
                <a:cs typeface="Trebuchet MS"/>
              </a:rPr>
              <a:t> </a:t>
            </a:r>
            <a:r>
              <a:rPr dirty="0" sz="1100" spc="-35" b="1" i="1">
                <a:latin typeface="Trebuchet MS"/>
                <a:cs typeface="Trebuchet MS"/>
              </a:rPr>
              <a:t>remain</a:t>
            </a:r>
            <a:r>
              <a:rPr dirty="0" sz="1100" spc="-25" b="1" i="1">
                <a:latin typeface="Trebuchet MS"/>
                <a:cs typeface="Trebuchet MS"/>
              </a:rPr>
              <a:t> </a:t>
            </a:r>
            <a:r>
              <a:rPr dirty="0" sz="1100" spc="-35" b="1" i="1">
                <a:latin typeface="Trebuchet MS"/>
                <a:cs typeface="Trebuchet MS"/>
              </a:rPr>
              <a:t>supplier-dominated.</a:t>
            </a:r>
            <a:r>
              <a:rPr dirty="0" sz="1100" spc="-10" b="1" i="1">
                <a:latin typeface="Trebuchet MS"/>
                <a:cs typeface="Trebuchet MS"/>
              </a:rPr>
              <a:t> </a:t>
            </a:r>
            <a:r>
              <a:rPr dirty="0" sz="1100" b="1" i="1">
                <a:latin typeface="Trebuchet MS"/>
                <a:cs typeface="Trebuchet MS"/>
              </a:rPr>
              <a:t>China</a:t>
            </a:r>
            <a:r>
              <a:rPr dirty="0" sz="1100" spc="-85" b="1" i="1">
                <a:latin typeface="Trebuchet MS"/>
                <a:cs typeface="Trebuchet MS"/>
              </a:rPr>
              <a:t> </a:t>
            </a:r>
            <a:r>
              <a:rPr dirty="0" sz="1100" spc="-30" b="1" i="1">
                <a:latin typeface="Trebuchet MS"/>
                <a:cs typeface="Trebuchet MS"/>
              </a:rPr>
              <a:t>maintains</a:t>
            </a:r>
            <a:r>
              <a:rPr dirty="0" sz="1100" spc="-35" b="1" i="1">
                <a:latin typeface="Trebuchet MS"/>
                <a:cs typeface="Trebuchet MS"/>
              </a:rPr>
              <a:t> </a:t>
            </a:r>
            <a:r>
              <a:rPr dirty="0" sz="1100" spc="-10" b="1" i="1">
                <a:latin typeface="Trebuchet MS"/>
                <a:cs typeface="Trebuchet MS"/>
              </a:rPr>
              <a:t>significant </a:t>
            </a:r>
            <a:r>
              <a:rPr dirty="0" sz="1100" spc="-35" b="1" i="1">
                <a:latin typeface="Trebuchet MS"/>
                <a:cs typeface="Trebuchet MS"/>
              </a:rPr>
              <a:t>overproduction</a:t>
            </a:r>
            <a:r>
              <a:rPr dirty="0" sz="1100" spc="-125" b="1" i="1">
                <a:latin typeface="Trebuchet MS"/>
                <a:cs typeface="Trebuchet MS"/>
              </a:rPr>
              <a:t> </a:t>
            </a:r>
            <a:r>
              <a:rPr dirty="0" sz="1100" spc="-30" b="1" i="1">
                <a:latin typeface="Trebuchet MS"/>
                <a:cs typeface="Trebuchet MS"/>
              </a:rPr>
              <a:t>capacity</a:t>
            </a:r>
            <a:r>
              <a:rPr dirty="0" sz="1100" spc="-100" b="1" i="1">
                <a:latin typeface="Trebuchet MS"/>
                <a:cs typeface="Trebuchet MS"/>
              </a:rPr>
              <a:t> </a:t>
            </a:r>
            <a:r>
              <a:rPr dirty="0" sz="1100" spc="-25" b="1" i="1">
                <a:latin typeface="Trebuchet MS"/>
                <a:cs typeface="Trebuchet MS"/>
              </a:rPr>
              <a:t>while</a:t>
            </a:r>
            <a:r>
              <a:rPr dirty="0" sz="1100" spc="-95" b="1" i="1">
                <a:latin typeface="Trebuchet MS"/>
                <a:cs typeface="Trebuchet MS"/>
              </a:rPr>
              <a:t> </a:t>
            </a:r>
            <a:r>
              <a:rPr dirty="0" sz="1100" spc="-30" b="1" i="1">
                <a:latin typeface="Trebuchet MS"/>
                <a:cs typeface="Trebuchet MS"/>
              </a:rPr>
              <a:t>Europe</a:t>
            </a:r>
            <a:r>
              <a:rPr dirty="0" sz="1100" spc="-100" b="1" i="1">
                <a:latin typeface="Trebuchet MS"/>
                <a:cs typeface="Trebuchet MS"/>
              </a:rPr>
              <a:t> </a:t>
            </a:r>
            <a:r>
              <a:rPr dirty="0" sz="1100" b="1" i="1">
                <a:latin typeface="Trebuchet MS"/>
                <a:cs typeface="Trebuchet MS"/>
              </a:rPr>
              <a:t>and</a:t>
            </a:r>
            <a:r>
              <a:rPr dirty="0" sz="1100" spc="-135" b="1" i="1">
                <a:latin typeface="Trebuchet MS"/>
                <a:cs typeface="Trebuchet MS"/>
              </a:rPr>
              <a:t> </a:t>
            </a:r>
            <a:r>
              <a:rPr dirty="0" sz="1100" spc="-20" b="1" i="1">
                <a:latin typeface="Trebuchet MS"/>
                <a:cs typeface="Trebuchet MS"/>
              </a:rPr>
              <a:t>North</a:t>
            </a:r>
            <a:r>
              <a:rPr dirty="0" sz="1100" spc="-125" b="1" i="1">
                <a:latin typeface="Trebuchet MS"/>
                <a:cs typeface="Trebuchet MS"/>
              </a:rPr>
              <a:t> </a:t>
            </a:r>
            <a:r>
              <a:rPr dirty="0" sz="1100" spc="-10" b="1" i="1">
                <a:latin typeface="Trebuchet MS"/>
                <a:cs typeface="Trebuchet MS"/>
              </a:rPr>
              <a:t>America</a:t>
            </a:r>
            <a:r>
              <a:rPr dirty="0" sz="1100" spc="-90" b="1" i="1">
                <a:latin typeface="Trebuchet MS"/>
                <a:cs typeface="Trebuchet MS"/>
              </a:rPr>
              <a:t> </a:t>
            </a:r>
            <a:r>
              <a:rPr dirty="0" sz="1100" spc="-30" b="1" i="1">
                <a:latin typeface="Trebuchet MS"/>
                <a:cs typeface="Trebuchet MS"/>
              </a:rPr>
              <a:t>may</a:t>
            </a:r>
            <a:r>
              <a:rPr dirty="0" sz="1100" spc="-100" b="1" i="1">
                <a:latin typeface="Trebuchet MS"/>
                <a:cs typeface="Trebuchet MS"/>
              </a:rPr>
              <a:t> </a:t>
            </a:r>
            <a:r>
              <a:rPr dirty="0" sz="1100" spc="-30" b="1" i="1">
                <a:latin typeface="Trebuchet MS"/>
                <a:cs typeface="Trebuchet MS"/>
              </a:rPr>
              <a:t>struggle</a:t>
            </a:r>
            <a:r>
              <a:rPr dirty="0" sz="1100" spc="-95" b="1" i="1">
                <a:latin typeface="Trebuchet MS"/>
                <a:cs typeface="Trebuchet MS"/>
              </a:rPr>
              <a:t> </a:t>
            </a:r>
            <a:r>
              <a:rPr dirty="0" sz="1100" spc="-55" b="1" i="1">
                <a:latin typeface="Trebuchet MS"/>
                <a:cs typeface="Trebuchet MS"/>
              </a:rPr>
              <a:t>to</a:t>
            </a:r>
            <a:r>
              <a:rPr dirty="0" sz="1100" spc="-30" b="1" i="1">
                <a:latin typeface="Trebuchet MS"/>
                <a:cs typeface="Trebuchet MS"/>
              </a:rPr>
              <a:t> meet</a:t>
            </a:r>
            <a:r>
              <a:rPr dirty="0" sz="1100" spc="-75" b="1" i="1">
                <a:latin typeface="Trebuchet MS"/>
                <a:cs typeface="Trebuchet MS"/>
              </a:rPr>
              <a:t> </a:t>
            </a:r>
            <a:r>
              <a:rPr dirty="0" sz="1100" spc="-10" b="1" i="1">
                <a:latin typeface="Trebuchet MS"/>
                <a:cs typeface="Trebuchet MS"/>
              </a:rPr>
              <a:t>local demand.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8" name="object 108" descr=""/>
          <p:cNvSpPr txBox="1"/>
          <p:nvPr/>
        </p:nvSpPr>
        <p:spPr>
          <a:xfrm>
            <a:off x="5319776" y="728726"/>
            <a:ext cx="2076450" cy="819150"/>
          </a:xfrm>
          <a:prstGeom prst="rect">
            <a:avLst/>
          </a:prstGeom>
          <a:solidFill>
            <a:srgbClr val="F1F1F1"/>
          </a:solidFill>
          <a:ln w="9525">
            <a:solidFill>
              <a:srgbClr val="000000"/>
            </a:solidFill>
          </a:ln>
        </p:spPr>
        <p:txBody>
          <a:bodyPr wrap="square" lIns="0" tIns="36195" rIns="0" bIns="0" rtlCol="0" vert="horz">
            <a:spAutoFit/>
          </a:bodyPr>
          <a:lstStyle/>
          <a:p>
            <a:pPr algn="ctr" marL="117475" marR="116839">
              <a:lnSpc>
                <a:spcPct val="98800"/>
              </a:lnSpc>
              <a:spcBef>
                <a:spcPts val="285"/>
              </a:spcBef>
            </a:pPr>
            <a:r>
              <a:rPr dirty="0" sz="950" spc="-45" b="1" i="1">
                <a:latin typeface="Trebuchet MS"/>
                <a:cs typeface="Trebuchet MS"/>
              </a:rPr>
              <a:t>The</a:t>
            </a:r>
            <a:r>
              <a:rPr dirty="0" sz="950" spc="-150" b="1" i="1">
                <a:latin typeface="Trebuchet MS"/>
                <a:cs typeface="Trebuchet MS"/>
              </a:rPr>
              <a:t> </a:t>
            </a:r>
            <a:r>
              <a:rPr dirty="0" sz="950" spc="-10" b="1" i="1">
                <a:latin typeface="Trebuchet MS"/>
                <a:cs typeface="Trebuchet MS"/>
              </a:rPr>
              <a:t>surge</a:t>
            </a:r>
            <a:r>
              <a:rPr dirty="0" sz="950" spc="-60" b="1" i="1">
                <a:latin typeface="Trebuchet MS"/>
                <a:cs typeface="Trebuchet MS"/>
              </a:rPr>
              <a:t> </a:t>
            </a:r>
            <a:r>
              <a:rPr dirty="0" sz="950" spc="-40" b="1" i="1">
                <a:latin typeface="Trebuchet MS"/>
                <a:cs typeface="Trebuchet MS"/>
              </a:rPr>
              <a:t>in</a:t>
            </a:r>
            <a:r>
              <a:rPr dirty="0" sz="950" spc="-85" b="1" i="1">
                <a:latin typeface="Trebuchet MS"/>
                <a:cs typeface="Trebuchet MS"/>
              </a:rPr>
              <a:t> </a:t>
            </a:r>
            <a:r>
              <a:rPr dirty="0" sz="950" spc="-20" b="1" i="1">
                <a:latin typeface="Trebuchet MS"/>
                <a:cs typeface="Trebuchet MS"/>
              </a:rPr>
              <a:t>EV</a:t>
            </a:r>
            <a:r>
              <a:rPr dirty="0" sz="950" spc="-125" b="1" i="1">
                <a:latin typeface="Trebuchet MS"/>
                <a:cs typeface="Trebuchet MS"/>
              </a:rPr>
              <a:t> </a:t>
            </a:r>
            <a:r>
              <a:rPr dirty="0" sz="950" spc="-60" b="1" i="1">
                <a:latin typeface="Trebuchet MS"/>
                <a:cs typeface="Trebuchet MS"/>
              </a:rPr>
              <a:t>battery</a:t>
            </a:r>
            <a:r>
              <a:rPr dirty="0" sz="950" spc="-75" b="1" i="1">
                <a:latin typeface="Trebuchet MS"/>
                <a:cs typeface="Trebuchet MS"/>
              </a:rPr>
              <a:t> </a:t>
            </a:r>
            <a:r>
              <a:rPr dirty="0" sz="950" b="1" i="1">
                <a:latin typeface="Trebuchet MS"/>
                <a:cs typeface="Trebuchet MS"/>
              </a:rPr>
              <a:t>demand</a:t>
            </a:r>
            <a:r>
              <a:rPr dirty="0" sz="950" spc="-90" b="1" i="1">
                <a:latin typeface="Trebuchet MS"/>
                <a:cs typeface="Trebuchet MS"/>
              </a:rPr>
              <a:t> </a:t>
            </a:r>
            <a:r>
              <a:rPr dirty="0" sz="950" spc="-25" b="1" i="1">
                <a:latin typeface="Trebuchet MS"/>
                <a:cs typeface="Trebuchet MS"/>
              </a:rPr>
              <a:t>is </a:t>
            </a:r>
            <a:r>
              <a:rPr dirty="0" sz="950" spc="-45" b="1" i="1">
                <a:latin typeface="Trebuchet MS"/>
                <a:cs typeface="Trebuchet MS"/>
              </a:rPr>
              <a:t>driving</a:t>
            </a:r>
            <a:r>
              <a:rPr dirty="0" sz="950" spc="-65" b="1" i="1">
                <a:latin typeface="Trebuchet MS"/>
                <a:cs typeface="Trebuchet MS"/>
              </a:rPr>
              <a:t> </a:t>
            </a:r>
            <a:r>
              <a:rPr dirty="0" sz="950" spc="-40" b="1" i="1">
                <a:latin typeface="Trebuchet MS"/>
                <a:cs typeface="Trebuchet MS"/>
              </a:rPr>
              <a:t>higher</a:t>
            </a:r>
            <a:r>
              <a:rPr dirty="0" sz="950" spc="-60" b="1" i="1">
                <a:latin typeface="Trebuchet MS"/>
                <a:cs typeface="Trebuchet MS"/>
              </a:rPr>
              <a:t> </a:t>
            </a:r>
            <a:r>
              <a:rPr dirty="0" sz="950" spc="-40" b="1" i="1">
                <a:latin typeface="Trebuchet MS"/>
                <a:cs typeface="Trebuchet MS"/>
              </a:rPr>
              <a:t>extraction</a:t>
            </a:r>
            <a:r>
              <a:rPr dirty="0" sz="950" spc="-35" b="1" i="1">
                <a:latin typeface="Trebuchet MS"/>
                <a:cs typeface="Trebuchet MS"/>
              </a:rPr>
              <a:t> </a:t>
            </a:r>
            <a:r>
              <a:rPr dirty="0" sz="950" spc="-25" b="1" i="1">
                <a:latin typeface="Trebuchet MS"/>
                <a:cs typeface="Trebuchet MS"/>
              </a:rPr>
              <a:t>and </a:t>
            </a:r>
            <a:r>
              <a:rPr dirty="0" sz="950" spc="-45" b="1" i="1">
                <a:latin typeface="Trebuchet MS"/>
                <a:cs typeface="Trebuchet MS"/>
              </a:rPr>
              <a:t>refining</a:t>
            </a:r>
            <a:r>
              <a:rPr dirty="0" sz="950" spc="-80" b="1" i="1">
                <a:latin typeface="Trebuchet MS"/>
                <a:cs typeface="Trebuchet MS"/>
              </a:rPr>
              <a:t> </a:t>
            </a:r>
            <a:r>
              <a:rPr dirty="0" sz="950" spc="-10" b="1" i="1">
                <a:latin typeface="Trebuchet MS"/>
                <a:cs typeface="Trebuchet MS"/>
              </a:rPr>
              <a:t>of</a:t>
            </a:r>
            <a:r>
              <a:rPr dirty="0" sz="950" spc="-125" b="1" i="1">
                <a:latin typeface="Trebuchet MS"/>
                <a:cs typeface="Trebuchet MS"/>
              </a:rPr>
              <a:t> </a:t>
            </a:r>
            <a:r>
              <a:rPr dirty="0" sz="950" spc="-35" b="1" i="1">
                <a:latin typeface="Trebuchet MS"/>
                <a:cs typeface="Trebuchet MS"/>
              </a:rPr>
              <a:t>critical</a:t>
            </a:r>
            <a:r>
              <a:rPr dirty="0" sz="950" spc="-95" b="1" i="1">
                <a:latin typeface="Trebuchet MS"/>
                <a:cs typeface="Trebuchet MS"/>
              </a:rPr>
              <a:t> </a:t>
            </a:r>
            <a:r>
              <a:rPr dirty="0" sz="950" spc="-40" b="1" i="1">
                <a:latin typeface="Trebuchet MS"/>
                <a:cs typeface="Trebuchet MS"/>
              </a:rPr>
              <a:t>raw</a:t>
            </a:r>
            <a:r>
              <a:rPr dirty="0" sz="950" spc="-105" b="1" i="1">
                <a:latin typeface="Trebuchet MS"/>
                <a:cs typeface="Trebuchet MS"/>
              </a:rPr>
              <a:t> </a:t>
            </a:r>
            <a:r>
              <a:rPr dirty="0" sz="950" spc="-10" b="1" i="1">
                <a:latin typeface="Trebuchet MS"/>
                <a:cs typeface="Trebuchet MS"/>
              </a:rPr>
              <a:t>materials, </a:t>
            </a:r>
            <a:r>
              <a:rPr dirty="0" sz="950" spc="-45" b="1" i="1">
                <a:latin typeface="Trebuchet MS"/>
                <a:cs typeface="Trebuchet MS"/>
              </a:rPr>
              <a:t>particularly</a:t>
            </a:r>
            <a:r>
              <a:rPr dirty="0" sz="950" spc="-25" b="1" i="1">
                <a:latin typeface="Trebuchet MS"/>
                <a:cs typeface="Trebuchet MS"/>
              </a:rPr>
              <a:t> </a:t>
            </a:r>
            <a:r>
              <a:rPr dirty="0" sz="950" spc="-35" b="1" i="1">
                <a:latin typeface="Trebuchet MS"/>
                <a:cs typeface="Trebuchet MS"/>
              </a:rPr>
              <a:t>lithium,</a:t>
            </a:r>
            <a:r>
              <a:rPr dirty="0" sz="950" spc="-70" b="1" i="1">
                <a:latin typeface="Trebuchet MS"/>
                <a:cs typeface="Trebuchet MS"/>
              </a:rPr>
              <a:t> </a:t>
            </a:r>
            <a:r>
              <a:rPr dirty="0" sz="950" spc="-30" b="1" i="1">
                <a:latin typeface="Trebuchet MS"/>
                <a:cs typeface="Trebuchet MS"/>
              </a:rPr>
              <a:t>cobalt,</a:t>
            </a:r>
            <a:r>
              <a:rPr dirty="0" sz="950" spc="-70" b="1" i="1">
                <a:latin typeface="Trebuchet MS"/>
                <a:cs typeface="Trebuchet MS"/>
              </a:rPr>
              <a:t> </a:t>
            </a:r>
            <a:r>
              <a:rPr dirty="0" sz="950" spc="-25" b="1" i="1">
                <a:latin typeface="Trebuchet MS"/>
                <a:cs typeface="Trebuchet MS"/>
              </a:rPr>
              <a:t>and </a:t>
            </a:r>
            <a:r>
              <a:rPr dirty="0" sz="950" spc="-10" b="1" i="1">
                <a:latin typeface="Trebuchet MS"/>
                <a:cs typeface="Trebuchet MS"/>
              </a:rPr>
              <a:t>nickel.</a:t>
            </a:r>
            <a:endParaRPr sz="950">
              <a:latin typeface="Trebuchet MS"/>
              <a:cs typeface="Trebuchet MS"/>
            </a:endParaRPr>
          </a:p>
        </p:txBody>
      </p:sp>
      <p:sp>
        <p:nvSpPr>
          <p:cNvPr id="109" name="object 109" descr=""/>
          <p:cNvSpPr/>
          <p:nvPr/>
        </p:nvSpPr>
        <p:spPr>
          <a:xfrm>
            <a:off x="7029450" y="2638425"/>
            <a:ext cx="498475" cy="389890"/>
          </a:xfrm>
          <a:custGeom>
            <a:avLst/>
            <a:gdLst/>
            <a:ahLst/>
            <a:cxnLst/>
            <a:rect l="l" t="t" r="r" b="b"/>
            <a:pathLst>
              <a:path w="498475" h="389889">
                <a:moveTo>
                  <a:pt x="0" y="0"/>
                </a:moveTo>
                <a:lnTo>
                  <a:pt x="498475" y="389382"/>
                </a:lnTo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0" name="object 110" descr=""/>
          <p:cNvSpPr txBox="1"/>
          <p:nvPr/>
        </p:nvSpPr>
        <p:spPr>
          <a:xfrm>
            <a:off x="7529576" y="2919476"/>
            <a:ext cx="1095375" cy="704850"/>
          </a:xfrm>
          <a:prstGeom prst="rect">
            <a:avLst/>
          </a:prstGeom>
          <a:ln w="12700">
            <a:solidFill>
              <a:srgbClr val="FF0000"/>
            </a:solidFill>
          </a:ln>
        </p:spPr>
        <p:txBody>
          <a:bodyPr wrap="square" lIns="0" tIns="33655" rIns="0" bIns="0" rtlCol="0" vert="horz">
            <a:spAutoFit/>
          </a:bodyPr>
          <a:lstStyle/>
          <a:p>
            <a:pPr marL="240665">
              <a:lnSpc>
                <a:spcPct val="100000"/>
              </a:lnSpc>
              <a:spcBef>
                <a:spcPts val="265"/>
              </a:spcBef>
            </a:pPr>
            <a:r>
              <a:rPr dirty="0" sz="950" b="1" i="1">
                <a:latin typeface="Trebuchet MS"/>
                <a:cs typeface="Trebuchet MS"/>
              </a:rPr>
              <a:t>C0%</a:t>
            </a:r>
            <a:r>
              <a:rPr dirty="0" sz="950" spc="-15" b="1" i="1">
                <a:latin typeface="Trebuchet MS"/>
                <a:cs typeface="Trebuchet MS"/>
              </a:rPr>
              <a:t> </a:t>
            </a:r>
            <a:r>
              <a:rPr dirty="0" sz="950" spc="-10" b="1" i="1">
                <a:latin typeface="Trebuchet MS"/>
                <a:cs typeface="Trebuchet MS"/>
              </a:rPr>
              <a:t>of</a:t>
            </a:r>
            <a:r>
              <a:rPr dirty="0" sz="950" spc="-45" b="1" i="1">
                <a:latin typeface="Trebuchet MS"/>
                <a:cs typeface="Trebuchet MS"/>
              </a:rPr>
              <a:t> </a:t>
            </a:r>
            <a:r>
              <a:rPr dirty="0" sz="950" spc="-25" b="1" i="1">
                <a:latin typeface="Trebuchet MS"/>
                <a:cs typeface="Trebuchet MS"/>
              </a:rPr>
              <a:t>IRA</a:t>
            </a:r>
            <a:endParaRPr sz="950">
              <a:latin typeface="Trebuchet MS"/>
              <a:cs typeface="Trebuchet MS"/>
            </a:endParaRPr>
          </a:p>
          <a:p>
            <a:pPr algn="just" marL="120014" marR="114935" indent="70485">
              <a:lnSpc>
                <a:spcPct val="105400"/>
              </a:lnSpc>
            </a:pPr>
            <a:r>
              <a:rPr dirty="0" sz="950" spc="-10" b="1" i="1">
                <a:latin typeface="Trebuchet MS"/>
                <a:cs typeface="Trebuchet MS"/>
              </a:rPr>
              <a:t>investments </a:t>
            </a:r>
            <a:r>
              <a:rPr dirty="0" sz="950" b="1" i="1">
                <a:latin typeface="Trebuchet MS"/>
                <a:cs typeface="Trebuchet MS"/>
              </a:rPr>
              <a:t>under</a:t>
            </a:r>
            <a:r>
              <a:rPr dirty="0" sz="950" spc="-45" b="1" i="1">
                <a:latin typeface="Trebuchet MS"/>
                <a:cs typeface="Trebuchet MS"/>
              </a:rPr>
              <a:t> </a:t>
            </a:r>
            <a:r>
              <a:rPr dirty="0" sz="950" spc="-10" b="1" i="1">
                <a:latin typeface="Trebuchet MS"/>
                <a:cs typeface="Trebuchet MS"/>
              </a:rPr>
              <a:t>Trump Administration</a:t>
            </a:r>
            <a:endParaRPr sz="950">
              <a:latin typeface="Trebuchet MS"/>
              <a:cs typeface="Trebuchet MS"/>
            </a:endParaRPr>
          </a:p>
        </p:txBody>
      </p:sp>
      <p:sp>
        <p:nvSpPr>
          <p:cNvPr id="111" name="object 111" descr=""/>
          <p:cNvSpPr/>
          <p:nvPr/>
        </p:nvSpPr>
        <p:spPr>
          <a:xfrm>
            <a:off x="8782050" y="4324350"/>
            <a:ext cx="76200" cy="1299845"/>
          </a:xfrm>
          <a:custGeom>
            <a:avLst/>
            <a:gdLst/>
            <a:ahLst/>
            <a:cxnLst/>
            <a:rect l="l" t="t" r="r" b="b"/>
            <a:pathLst>
              <a:path w="76200" h="1299845">
                <a:moveTo>
                  <a:pt x="76200" y="1223518"/>
                </a:moveTo>
                <a:lnTo>
                  <a:pt x="47625" y="1223518"/>
                </a:lnTo>
                <a:lnTo>
                  <a:pt x="47625" y="990600"/>
                </a:lnTo>
                <a:lnTo>
                  <a:pt x="28575" y="990600"/>
                </a:lnTo>
                <a:lnTo>
                  <a:pt x="28575" y="1223518"/>
                </a:lnTo>
                <a:lnTo>
                  <a:pt x="0" y="1223518"/>
                </a:lnTo>
                <a:lnTo>
                  <a:pt x="38100" y="1299692"/>
                </a:lnTo>
                <a:lnTo>
                  <a:pt x="69837" y="1236218"/>
                </a:lnTo>
                <a:lnTo>
                  <a:pt x="76200" y="1223518"/>
                </a:lnTo>
                <a:close/>
              </a:path>
              <a:path w="76200" h="1299845">
                <a:moveTo>
                  <a:pt x="76200" y="317500"/>
                </a:moveTo>
                <a:lnTo>
                  <a:pt x="47625" y="317500"/>
                </a:lnTo>
                <a:lnTo>
                  <a:pt x="47625" y="0"/>
                </a:lnTo>
                <a:lnTo>
                  <a:pt x="28575" y="0"/>
                </a:lnTo>
                <a:lnTo>
                  <a:pt x="28575" y="317500"/>
                </a:lnTo>
                <a:lnTo>
                  <a:pt x="0" y="317500"/>
                </a:lnTo>
                <a:lnTo>
                  <a:pt x="38100" y="393700"/>
                </a:lnTo>
                <a:lnTo>
                  <a:pt x="69850" y="330200"/>
                </a:lnTo>
                <a:lnTo>
                  <a:pt x="76200" y="317500"/>
                </a:lnTo>
                <a:close/>
              </a:path>
            </a:pathLst>
          </a:custGeom>
          <a:solidFill>
            <a:srgbClr val="155F82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12" name="object 1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401425" y="76200"/>
            <a:ext cx="438150" cy="533400"/>
          </a:xfrm>
          <a:prstGeom prst="rect">
            <a:avLst/>
          </a:prstGeom>
        </p:spPr>
      </p:pic>
      <p:sp>
        <p:nvSpPr>
          <p:cNvPr id="113" name="object 113" descr=""/>
          <p:cNvSpPr txBox="1"/>
          <p:nvPr/>
        </p:nvSpPr>
        <p:spPr>
          <a:xfrm>
            <a:off x="5416550" y="6160866"/>
            <a:ext cx="1378585" cy="668020"/>
          </a:xfrm>
          <a:prstGeom prst="rect">
            <a:avLst/>
          </a:prstGeom>
        </p:spPr>
        <p:txBody>
          <a:bodyPr wrap="square" lIns="0" tIns="39369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309"/>
              </a:spcBef>
              <a:tabLst>
                <a:tab pos="1352550" algn="l"/>
              </a:tabLst>
            </a:pPr>
            <a:r>
              <a:rPr dirty="0" u="heavy" sz="900">
                <a:uFill>
                  <a:solidFill>
                    <a:srgbClr val="A6A6A6"/>
                  </a:solidFill>
                </a:uFill>
                <a:latin typeface="Segoe UI Emoji"/>
                <a:cs typeface="Segoe UI Emoji"/>
              </a:rPr>
              <a:t>	</a:t>
            </a:r>
            <a:endParaRPr sz="900">
              <a:latin typeface="Segoe UI Emoji"/>
              <a:cs typeface="Segoe UI Emoji"/>
            </a:endParaRPr>
          </a:p>
          <a:p>
            <a:pPr algn="ctr" marL="339725" marR="339725">
              <a:lnSpc>
                <a:spcPct val="102800"/>
              </a:lnSpc>
              <a:spcBef>
                <a:spcPts val="305"/>
              </a:spcBef>
            </a:pPr>
            <a:r>
              <a:rPr dirty="0" sz="1400" spc="-65" b="1">
                <a:solidFill>
                  <a:srgbClr val="A6A6A6"/>
                </a:solidFill>
                <a:latin typeface="Trebuchet MS"/>
                <a:cs typeface="Trebuchet MS"/>
              </a:rPr>
              <a:t>Financial </a:t>
            </a:r>
            <a:r>
              <a:rPr dirty="0" sz="1400" spc="-10" b="1">
                <a:solidFill>
                  <a:srgbClr val="A6A6A6"/>
                </a:solidFill>
                <a:latin typeface="Trebuchet MS"/>
                <a:cs typeface="Trebuchet MS"/>
              </a:rPr>
              <a:t>Analysis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14" name="object 114" descr=""/>
          <p:cNvSpPr txBox="1"/>
          <p:nvPr/>
        </p:nvSpPr>
        <p:spPr>
          <a:xfrm>
            <a:off x="7102475" y="6160866"/>
            <a:ext cx="1378585" cy="668020"/>
          </a:xfrm>
          <a:prstGeom prst="rect">
            <a:avLst/>
          </a:prstGeom>
        </p:spPr>
        <p:txBody>
          <a:bodyPr wrap="square" lIns="0" tIns="39369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309"/>
              </a:spcBef>
              <a:tabLst>
                <a:tab pos="1352550" algn="l"/>
              </a:tabLst>
            </a:pPr>
            <a:r>
              <a:rPr dirty="0" u="heavy" sz="900">
                <a:uFill>
                  <a:solidFill>
                    <a:srgbClr val="A6A6A6"/>
                  </a:solidFill>
                </a:uFill>
                <a:latin typeface="Segoe UI Emoji"/>
                <a:cs typeface="Segoe UI Emoji"/>
              </a:rPr>
              <a:t>	</a:t>
            </a:r>
            <a:endParaRPr sz="900">
              <a:latin typeface="Segoe UI Emoji"/>
              <a:cs typeface="Segoe UI Emoji"/>
            </a:endParaRPr>
          </a:p>
          <a:p>
            <a:pPr algn="ctr" marL="259079" marR="253365">
              <a:lnSpc>
                <a:spcPct val="102800"/>
              </a:lnSpc>
              <a:spcBef>
                <a:spcPts val="305"/>
              </a:spcBef>
            </a:pPr>
            <a:r>
              <a:rPr dirty="0" sz="1400" spc="-55" b="1">
                <a:solidFill>
                  <a:srgbClr val="A6A6A6"/>
                </a:solidFill>
                <a:latin typeface="Trebuchet MS"/>
                <a:cs typeface="Trebuchet MS"/>
              </a:rPr>
              <a:t>Acquisition </a:t>
            </a:r>
            <a:r>
              <a:rPr dirty="0" sz="1400" spc="-10" b="1">
                <a:solidFill>
                  <a:srgbClr val="A6A6A6"/>
                </a:solidFill>
                <a:latin typeface="Trebuchet MS"/>
                <a:cs typeface="Trebuchet MS"/>
              </a:rPr>
              <a:t>Feasibility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15" name="object 115" descr=""/>
          <p:cNvSpPr txBox="1"/>
          <p:nvPr/>
        </p:nvSpPr>
        <p:spPr>
          <a:xfrm>
            <a:off x="8788400" y="6160866"/>
            <a:ext cx="1378585" cy="668020"/>
          </a:xfrm>
          <a:prstGeom prst="rect">
            <a:avLst/>
          </a:prstGeom>
        </p:spPr>
        <p:txBody>
          <a:bodyPr wrap="square" lIns="0" tIns="39369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309"/>
              </a:spcBef>
              <a:tabLst>
                <a:tab pos="1352550" algn="l"/>
              </a:tabLst>
            </a:pPr>
            <a:r>
              <a:rPr dirty="0" u="heavy" sz="900">
                <a:uFill>
                  <a:solidFill>
                    <a:srgbClr val="A6A6A6"/>
                  </a:solidFill>
                </a:uFill>
                <a:latin typeface="Segoe UI Emoji"/>
                <a:cs typeface="Segoe UI Emoji"/>
              </a:rPr>
              <a:t>	</a:t>
            </a:r>
            <a:endParaRPr sz="900">
              <a:latin typeface="Segoe UI Emoji"/>
              <a:cs typeface="Segoe UI Emoji"/>
            </a:endParaRPr>
          </a:p>
          <a:p>
            <a:pPr algn="ctr" marL="272415" marR="271145">
              <a:lnSpc>
                <a:spcPct val="102800"/>
              </a:lnSpc>
              <a:spcBef>
                <a:spcPts val="305"/>
              </a:spcBef>
            </a:pPr>
            <a:r>
              <a:rPr dirty="0" sz="1400" spc="-85" b="1">
                <a:solidFill>
                  <a:srgbClr val="A6A6A6"/>
                </a:solidFill>
                <a:latin typeface="Trebuchet MS"/>
                <a:cs typeface="Trebuchet MS"/>
              </a:rPr>
              <a:t>Alternative </a:t>
            </a:r>
            <a:r>
              <a:rPr dirty="0" sz="1400" spc="-10" b="1">
                <a:solidFill>
                  <a:srgbClr val="A6A6A6"/>
                </a:solidFill>
                <a:latin typeface="Trebuchet MS"/>
                <a:cs typeface="Trebuchet MS"/>
              </a:rPr>
              <a:t>Solution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16" name="object 116" descr=""/>
          <p:cNvSpPr txBox="1"/>
          <p:nvPr/>
        </p:nvSpPr>
        <p:spPr>
          <a:xfrm>
            <a:off x="10474325" y="6160866"/>
            <a:ext cx="1378585" cy="448309"/>
          </a:xfrm>
          <a:prstGeom prst="rect">
            <a:avLst/>
          </a:prstGeom>
        </p:spPr>
        <p:txBody>
          <a:bodyPr wrap="square" lIns="0" tIns="39369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309"/>
              </a:spcBef>
              <a:tabLst>
                <a:tab pos="1352550" algn="l"/>
              </a:tabLst>
            </a:pPr>
            <a:r>
              <a:rPr dirty="0" u="heavy" sz="900">
                <a:uFill>
                  <a:solidFill>
                    <a:srgbClr val="A6A6A6"/>
                  </a:solidFill>
                </a:uFill>
                <a:latin typeface="Segoe UI Emoji"/>
                <a:cs typeface="Segoe UI Emoji"/>
              </a:rPr>
              <a:t>	</a:t>
            </a:r>
            <a:endParaRPr sz="900">
              <a:latin typeface="Segoe UI Emoji"/>
              <a:cs typeface="Segoe UI Emoji"/>
            </a:endParaRPr>
          </a:p>
          <a:p>
            <a:pPr algn="ctr" marL="3175">
              <a:lnSpc>
                <a:spcPct val="100000"/>
              </a:lnSpc>
              <a:spcBef>
                <a:spcPts val="355"/>
              </a:spcBef>
            </a:pPr>
            <a:r>
              <a:rPr dirty="0" sz="1400" spc="-10" b="1">
                <a:solidFill>
                  <a:srgbClr val="A6A6A6"/>
                </a:solidFill>
                <a:latin typeface="Trebuchet MS"/>
                <a:cs typeface="Trebuchet MS"/>
              </a:rPr>
              <a:t>Conclusion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17" name="object 117" descr=""/>
          <p:cNvSpPr txBox="1"/>
          <p:nvPr/>
        </p:nvSpPr>
        <p:spPr>
          <a:xfrm>
            <a:off x="2355850" y="6366192"/>
            <a:ext cx="741680" cy="462915"/>
          </a:xfrm>
          <a:prstGeom prst="rect">
            <a:avLst/>
          </a:prstGeom>
        </p:spPr>
        <p:txBody>
          <a:bodyPr wrap="square" lIns="0" tIns="10160" rIns="0" bIns="0" rtlCol="0" vert="horz">
            <a:spAutoFit/>
          </a:bodyPr>
          <a:lstStyle/>
          <a:p>
            <a:pPr marL="12700" marR="5080" indent="44450">
              <a:lnSpc>
                <a:spcPct val="102800"/>
              </a:lnSpc>
              <a:spcBef>
                <a:spcPts val="80"/>
              </a:spcBef>
            </a:pPr>
            <a:r>
              <a:rPr dirty="0" sz="1400" spc="-20" b="1">
                <a:latin typeface="Trebuchet MS"/>
                <a:cs typeface="Trebuchet MS"/>
              </a:rPr>
              <a:t>Industry </a:t>
            </a:r>
            <a:r>
              <a:rPr dirty="0" sz="1400" spc="-80" b="1">
                <a:latin typeface="Trebuchet MS"/>
                <a:cs typeface="Trebuchet MS"/>
              </a:rPr>
              <a:t>Overview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18" name="object 118" descr=""/>
          <p:cNvSpPr txBox="1"/>
          <p:nvPr/>
        </p:nvSpPr>
        <p:spPr>
          <a:xfrm>
            <a:off x="657542" y="6366192"/>
            <a:ext cx="768350" cy="462915"/>
          </a:xfrm>
          <a:prstGeom prst="rect">
            <a:avLst/>
          </a:prstGeom>
        </p:spPr>
        <p:txBody>
          <a:bodyPr wrap="square" lIns="0" tIns="10160" rIns="0" bIns="0" rtlCol="0" vert="horz">
            <a:spAutoFit/>
          </a:bodyPr>
          <a:lstStyle/>
          <a:p>
            <a:pPr marL="13970" marR="5080" indent="-1905">
              <a:lnSpc>
                <a:spcPct val="102800"/>
              </a:lnSpc>
              <a:spcBef>
                <a:spcPts val="80"/>
              </a:spcBef>
            </a:pPr>
            <a:r>
              <a:rPr dirty="0" sz="1400" spc="-75" b="1">
                <a:solidFill>
                  <a:srgbClr val="A6A6A6"/>
                </a:solidFill>
                <a:latin typeface="Trebuchet MS"/>
                <a:cs typeface="Trebuchet MS"/>
              </a:rPr>
              <a:t>Executive </a:t>
            </a:r>
            <a:r>
              <a:rPr dirty="0" sz="1400" spc="-40" b="1">
                <a:solidFill>
                  <a:srgbClr val="A6A6A6"/>
                </a:solidFill>
                <a:latin typeface="Trebuchet MS"/>
                <a:cs typeface="Trebuchet MS"/>
              </a:rPr>
              <a:t>Summary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7105650" y="3762375"/>
            <a:ext cx="3209925" cy="1838325"/>
            <a:chOff x="7105650" y="3762375"/>
            <a:chExt cx="3209925" cy="1838325"/>
          </a:xfrm>
        </p:grpSpPr>
        <p:sp>
          <p:nvSpPr>
            <p:cNvPr id="3" name="object 3" descr=""/>
            <p:cNvSpPr/>
            <p:nvPr/>
          </p:nvSpPr>
          <p:spPr>
            <a:xfrm>
              <a:off x="7115175" y="3771900"/>
              <a:ext cx="3190875" cy="1819275"/>
            </a:xfrm>
            <a:custGeom>
              <a:avLst/>
              <a:gdLst/>
              <a:ahLst/>
              <a:cxnLst/>
              <a:rect l="l" t="t" r="r" b="b"/>
              <a:pathLst>
                <a:path w="3190875" h="1819275">
                  <a:moveTo>
                    <a:pt x="2887599" y="0"/>
                  </a:moveTo>
                  <a:lnTo>
                    <a:pt x="303275" y="0"/>
                  </a:lnTo>
                  <a:lnTo>
                    <a:pt x="254078" y="3968"/>
                  </a:lnTo>
                  <a:lnTo>
                    <a:pt x="207410" y="15459"/>
                  </a:lnTo>
                  <a:lnTo>
                    <a:pt x="163895" y="33847"/>
                  </a:lnTo>
                  <a:lnTo>
                    <a:pt x="124157" y="58509"/>
                  </a:lnTo>
                  <a:lnTo>
                    <a:pt x="88820" y="88820"/>
                  </a:lnTo>
                  <a:lnTo>
                    <a:pt x="58509" y="124157"/>
                  </a:lnTo>
                  <a:lnTo>
                    <a:pt x="33847" y="163895"/>
                  </a:lnTo>
                  <a:lnTo>
                    <a:pt x="15459" y="207410"/>
                  </a:lnTo>
                  <a:lnTo>
                    <a:pt x="3968" y="254078"/>
                  </a:lnTo>
                  <a:lnTo>
                    <a:pt x="0" y="303275"/>
                  </a:lnTo>
                  <a:lnTo>
                    <a:pt x="0" y="1515999"/>
                  </a:lnTo>
                  <a:lnTo>
                    <a:pt x="3968" y="1565196"/>
                  </a:lnTo>
                  <a:lnTo>
                    <a:pt x="15459" y="1611864"/>
                  </a:lnTo>
                  <a:lnTo>
                    <a:pt x="33847" y="1655379"/>
                  </a:lnTo>
                  <a:lnTo>
                    <a:pt x="58509" y="1695117"/>
                  </a:lnTo>
                  <a:lnTo>
                    <a:pt x="88820" y="1730454"/>
                  </a:lnTo>
                  <a:lnTo>
                    <a:pt x="124157" y="1760765"/>
                  </a:lnTo>
                  <a:lnTo>
                    <a:pt x="163895" y="1785427"/>
                  </a:lnTo>
                  <a:lnTo>
                    <a:pt x="207410" y="1803815"/>
                  </a:lnTo>
                  <a:lnTo>
                    <a:pt x="254078" y="1815306"/>
                  </a:lnTo>
                  <a:lnTo>
                    <a:pt x="303275" y="1819275"/>
                  </a:lnTo>
                  <a:lnTo>
                    <a:pt x="2887599" y="1819275"/>
                  </a:lnTo>
                  <a:lnTo>
                    <a:pt x="2936796" y="1815306"/>
                  </a:lnTo>
                  <a:lnTo>
                    <a:pt x="2983464" y="1803815"/>
                  </a:lnTo>
                  <a:lnTo>
                    <a:pt x="3026979" y="1785427"/>
                  </a:lnTo>
                  <a:lnTo>
                    <a:pt x="3066717" y="1760765"/>
                  </a:lnTo>
                  <a:lnTo>
                    <a:pt x="3102054" y="1730454"/>
                  </a:lnTo>
                  <a:lnTo>
                    <a:pt x="3132365" y="1695117"/>
                  </a:lnTo>
                  <a:lnTo>
                    <a:pt x="3157027" y="1655379"/>
                  </a:lnTo>
                  <a:lnTo>
                    <a:pt x="3175415" y="1611864"/>
                  </a:lnTo>
                  <a:lnTo>
                    <a:pt x="3186906" y="1565196"/>
                  </a:lnTo>
                  <a:lnTo>
                    <a:pt x="3190875" y="1515999"/>
                  </a:lnTo>
                  <a:lnTo>
                    <a:pt x="3190875" y="303275"/>
                  </a:lnTo>
                  <a:lnTo>
                    <a:pt x="3186906" y="254078"/>
                  </a:lnTo>
                  <a:lnTo>
                    <a:pt x="3175415" y="207410"/>
                  </a:lnTo>
                  <a:lnTo>
                    <a:pt x="3157027" y="163895"/>
                  </a:lnTo>
                  <a:lnTo>
                    <a:pt x="3132365" y="124157"/>
                  </a:lnTo>
                  <a:lnTo>
                    <a:pt x="3102054" y="88820"/>
                  </a:lnTo>
                  <a:lnTo>
                    <a:pt x="3066717" y="58509"/>
                  </a:lnTo>
                  <a:lnTo>
                    <a:pt x="3026979" y="33847"/>
                  </a:lnTo>
                  <a:lnTo>
                    <a:pt x="2983464" y="15459"/>
                  </a:lnTo>
                  <a:lnTo>
                    <a:pt x="2936796" y="3968"/>
                  </a:lnTo>
                  <a:lnTo>
                    <a:pt x="2887599" y="0"/>
                  </a:lnTo>
                  <a:close/>
                </a:path>
              </a:pathLst>
            </a:custGeom>
            <a:solidFill>
              <a:srgbClr val="E8E8E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7115175" y="3771900"/>
              <a:ext cx="3190875" cy="1819275"/>
            </a:xfrm>
            <a:custGeom>
              <a:avLst/>
              <a:gdLst/>
              <a:ahLst/>
              <a:cxnLst/>
              <a:rect l="l" t="t" r="r" b="b"/>
              <a:pathLst>
                <a:path w="3190875" h="1819275">
                  <a:moveTo>
                    <a:pt x="0" y="303275"/>
                  </a:moveTo>
                  <a:lnTo>
                    <a:pt x="3968" y="254078"/>
                  </a:lnTo>
                  <a:lnTo>
                    <a:pt x="15459" y="207410"/>
                  </a:lnTo>
                  <a:lnTo>
                    <a:pt x="33847" y="163895"/>
                  </a:lnTo>
                  <a:lnTo>
                    <a:pt x="58509" y="124157"/>
                  </a:lnTo>
                  <a:lnTo>
                    <a:pt x="88820" y="88820"/>
                  </a:lnTo>
                  <a:lnTo>
                    <a:pt x="124157" y="58509"/>
                  </a:lnTo>
                  <a:lnTo>
                    <a:pt x="163895" y="33847"/>
                  </a:lnTo>
                  <a:lnTo>
                    <a:pt x="207410" y="15459"/>
                  </a:lnTo>
                  <a:lnTo>
                    <a:pt x="254078" y="3968"/>
                  </a:lnTo>
                  <a:lnTo>
                    <a:pt x="303275" y="0"/>
                  </a:lnTo>
                  <a:lnTo>
                    <a:pt x="2887599" y="0"/>
                  </a:lnTo>
                  <a:lnTo>
                    <a:pt x="2936796" y="3968"/>
                  </a:lnTo>
                  <a:lnTo>
                    <a:pt x="2983464" y="15459"/>
                  </a:lnTo>
                  <a:lnTo>
                    <a:pt x="3026979" y="33847"/>
                  </a:lnTo>
                  <a:lnTo>
                    <a:pt x="3066717" y="58509"/>
                  </a:lnTo>
                  <a:lnTo>
                    <a:pt x="3102054" y="88820"/>
                  </a:lnTo>
                  <a:lnTo>
                    <a:pt x="3132365" y="124157"/>
                  </a:lnTo>
                  <a:lnTo>
                    <a:pt x="3157027" y="163895"/>
                  </a:lnTo>
                  <a:lnTo>
                    <a:pt x="3175415" y="207410"/>
                  </a:lnTo>
                  <a:lnTo>
                    <a:pt x="3186906" y="254078"/>
                  </a:lnTo>
                  <a:lnTo>
                    <a:pt x="3190875" y="303275"/>
                  </a:lnTo>
                  <a:lnTo>
                    <a:pt x="3190875" y="1515999"/>
                  </a:lnTo>
                  <a:lnTo>
                    <a:pt x="3186906" y="1565196"/>
                  </a:lnTo>
                  <a:lnTo>
                    <a:pt x="3175415" y="1611864"/>
                  </a:lnTo>
                  <a:lnTo>
                    <a:pt x="3157027" y="1655379"/>
                  </a:lnTo>
                  <a:lnTo>
                    <a:pt x="3132365" y="1695117"/>
                  </a:lnTo>
                  <a:lnTo>
                    <a:pt x="3102054" y="1730454"/>
                  </a:lnTo>
                  <a:lnTo>
                    <a:pt x="3066717" y="1760765"/>
                  </a:lnTo>
                  <a:lnTo>
                    <a:pt x="3026979" y="1785427"/>
                  </a:lnTo>
                  <a:lnTo>
                    <a:pt x="2983464" y="1803815"/>
                  </a:lnTo>
                  <a:lnTo>
                    <a:pt x="2936796" y="1815306"/>
                  </a:lnTo>
                  <a:lnTo>
                    <a:pt x="2887599" y="1819275"/>
                  </a:lnTo>
                  <a:lnTo>
                    <a:pt x="303275" y="1819275"/>
                  </a:lnTo>
                  <a:lnTo>
                    <a:pt x="254078" y="1815306"/>
                  </a:lnTo>
                  <a:lnTo>
                    <a:pt x="207410" y="1803815"/>
                  </a:lnTo>
                  <a:lnTo>
                    <a:pt x="163895" y="1785427"/>
                  </a:lnTo>
                  <a:lnTo>
                    <a:pt x="124157" y="1760765"/>
                  </a:lnTo>
                  <a:lnTo>
                    <a:pt x="88820" y="1730454"/>
                  </a:lnTo>
                  <a:lnTo>
                    <a:pt x="58509" y="1695117"/>
                  </a:lnTo>
                  <a:lnTo>
                    <a:pt x="33847" y="1655379"/>
                  </a:lnTo>
                  <a:lnTo>
                    <a:pt x="15459" y="1611864"/>
                  </a:lnTo>
                  <a:lnTo>
                    <a:pt x="3968" y="1565196"/>
                  </a:lnTo>
                  <a:lnTo>
                    <a:pt x="0" y="1515999"/>
                  </a:lnTo>
                  <a:lnTo>
                    <a:pt x="0" y="303275"/>
                  </a:lnTo>
                  <a:close/>
                </a:path>
              </a:pathLst>
            </a:custGeom>
            <a:ln w="19050">
              <a:solidFill>
                <a:srgbClr val="042333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" name="object 5" descr=""/>
          <p:cNvGrpSpPr/>
          <p:nvPr/>
        </p:nvGrpSpPr>
        <p:grpSpPr>
          <a:xfrm>
            <a:off x="4619625" y="3790950"/>
            <a:ext cx="2114550" cy="1828800"/>
            <a:chOff x="4619625" y="3790950"/>
            <a:chExt cx="2114550" cy="1828800"/>
          </a:xfrm>
        </p:grpSpPr>
        <p:sp>
          <p:nvSpPr>
            <p:cNvPr id="6" name="object 6" descr=""/>
            <p:cNvSpPr/>
            <p:nvPr/>
          </p:nvSpPr>
          <p:spPr>
            <a:xfrm>
              <a:off x="4629150" y="3800475"/>
              <a:ext cx="2095500" cy="1809750"/>
            </a:xfrm>
            <a:custGeom>
              <a:avLst/>
              <a:gdLst/>
              <a:ahLst/>
              <a:cxnLst/>
              <a:rect l="l" t="t" r="r" b="b"/>
              <a:pathLst>
                <a:path w="2095500" h="1809750">
                  <a:moveTo>
                    <a:pt x="1793875" y="0"/>
                  </a:moveTo>
                  <a:lnTo>
                    <a:pt x="301625" y="0"/>
                  </a:lnTo>
                  <a:lnTo>
                    <a:pt x="252689" y="3946"/>
                  </a:lnTo>
                  <a:lnTo>
                    <a:pt x="206272" y="15373"/>
                  </a:lnTo>
                  <a:lnTo>
                    <a:pt x="162992" y="33659"/>
                  </a:lnTo>
                  <a:lnTo>
                    <a:pt x="123471" y="58184"/>
                  </a:lnTo>
                  <a:lnTo>
                    <a:pt x="88328" y="88328"/>
                  </a:lnTo>
                  <a:lnTo>
                    <a:pt x="58184" y="123471"/>
                  </a:lnTo>
                  <a:lnTo>
                    <a:pt x="33659" y="162992"/>
                  </a:lnTo>
                  <a:lnTo>
                    <a:pt x="15373" y="206272"/>
                  </a:lnTo>
                  <a:lnTo>
                    <a:pt x="3946" y="252689"/>
                  </a:lnTo>
                  <a:lnTo>
                    <a:pt x="0" y="301625"/>
                  </a:lnTo>
                  <a:lnTo>
                    <a:pt x="0" y="1508125"/>
                  </a:lnTo>
                  <a:lnTo>
                    <a:pt x="3946" y="1557060"/>
                  </a:lnTo>
                  <a:lnTo>
                    <a:pt x="15373" y="1603477"/>
                  </a:lnTo>
                  <a:lnTo>
                    <a:pt x="33659" y="1646757"/>
                  </a:lnTo>
                  <a:lnTo>
                    <a:pt x="58184" y="1686278"/>
                  </a:lnTo>
                  <a:lnTo>
                    <a:pt x="88328" y="1721421"/>
                  </a:lnTo>
                  <a:lnTo>
                    <a:pt x="123471" y="1751565"/>
                  </a:lnTo>
                  <a:lnTo>
                    <a:pt x="162992" y="1776090"/>
                  </a:lnTo>
                  <a:lnTo>
                    <a:pt x="206272" y="1794376"/>
                  </a:lnTo>
                  <a:lnTo>
                    <a:pt x="252689" y="1805803"/>
                  </a:lnTo>
                  <a:lnTo>
                    <a:pt x="301625" y="1809750"/>
                  </a:lnTo>
                  <a:lnTo>
                    <a:pt x="1793875" y="1809750"/>
                  </a:lnTo>
                  <a:lnTo>
                    <a:pt x="1842810" y="1805803"/>
                  </a:lnTo>
                  <a:lnTo>
                    <a:pt x="1889227" y="1794376"/>
                  </a:lnTo>
                  <a:lnTo>
                    <a:pt x="1932507" y="1776090"/>
                  </a:lnTo>
                  <a:lnTo>
                    <a:pt x="1972028" y="1751565"/>
                  </a:lnTo>
                  <a:lnTo>
                    <a:pt x="2007171" y="1721421"/>
                  </a:lnTo>
                  <a:lnTo>
                    <a:pt x="2037315" y="1686278"/>
                  </a:lnTo>
                  <a:lnTo>
                    <a:pt x="2061840" y="1646757"/>
                  </a:lnTo>
                  <a:lnTo>
                    <a:pt x="2080126" y="1603477"/>
                  </a:lnTo>
                  <a:lnTo>
                    <a:pt x="2091553" y="1557060"/>
                  </a:lnTo>
                  <a:lnTo>
                    <a:pt x="2095500" y="1508125"/>
                  </a:lnTo>
                  <a:lnTo>
                    <a:pt x="2095500" y="301625"/>
                  </a:lnTo>
                  <a:lnTo>
                    <a:pt x="2091553" y="252689"/>
                  </a:lnTo>
                  <a:lnTo>
                    <a:pt x="2080126" y="206272"/>
                  </a:lnTo>
                  <a:lnTo>
                    <a:pt x="2061840" y="162992"/>
                  </a:lnTo>
                  <a:lnTo>
                    <a:pt x="2037315" y="123471"/>
                  </a:lnTo>
                  <a:lnTo>
                    <a:pt x="2007171" y="88328"/>
                  </a:lnTo>
                  <a:lnTo>
                    <a:pt x="1972028" y="58184"/>
                  </a:lnTo>
                  <a:lnTo>
                    <a:pt x="1932507" y="33659"/>
                  </a:lnTo>
                  <a:lnTo>
                    <a:pt x="1889227" y="15373"/>
                  </a:lnTo>
                  <a:lnTo>
                    <a:pt x="1842810" y="3946"/>
                  </a:lnTo>
                  <a:lnTo>
                    <a:pt x="1793875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4629150" y="3800475"/>
              <a:ext cx="2095500" cy="1809750"/>
            </a:xfrm>
            <a:custGeom>
              <a:avLst/>
              <a:gdLst/>
              <a:ahLst/>
              <a:cxnLst/>
              <a:rect l="l" t="t" r="r" b="b"/>
              <a:pathLst>
                <a:path w="2095500" h="1809750">
                  <a:moveTo>
                    <a:pt x="0" y="301625"/>
                  </a:moveTo>
                  <a:lnTo>
                    <a:pt x="3946" y="252689"/>
                  </a:lnTo>
                  <a:lnTo>
                    <a:pt x="15373" y="206272"/>
                  </a:lnTo>
                  <a:lnTo>
                    <a:pt x="33659" y="162992"/>
                  </a:lnTo>
                  <a:lnTo>
                    <a:pt x="58184" y="123471"/>
                  </a:lnTo>
                  <a:lnTo>
                    <a:pt x="88328" y="88328"/>
                  </a:lnTo>
                  <a:lnTo>
                    <a:pt x="123471" y="58184"/>
                  </a:lnTo>
                  <a:lnTo>
                    <a:pt x="162992" y="33659"/>
                  </a:lnTo>
                  <a:lnTo>
                    <a:pt x="206272" y="15373"/>
                  </a:lnTo>
                  <a:lnTo>
                    <a:pt x="252689" y="3946"/>
                  </a:lnTo>
                  <a:lnTo>
                    <a:pt x="301625" y="0"/>
                  </a:lnTo>
                  <a:lnTo>
                    <a:pt x="1793875" y="0"/>
                  </a:lnTo>
                  <a:lnTo>
                    <a:pt x="1842810" y="3946"/>
                  </a:lnTo>
                  <a:lnTo>
                    <a:pt x="1889227" y="15373"/>
                  </a:lnTo>
                  <a:lnTo>
                    <a:pt x="1932507" y="33659"/>
                  </a:lnTo>
                  <a:lnTo>
                    <a:pt x="1972028" y="58184"/>
                  </a:lnTo>
                  <a:lnTo>
                    <a:pt x="2007171" y="88328"/>
                  </a:lnTo>
                  <a:lnTo>
                    <a:pt x="2037315" y="123471"/>
                  </a:lnTo>
                  <a:lnTo>
                    <a:pt x="2061840" y="162992"/>
                  </a:lnTo>
                  <a:lnTo>
                    <a:pt x="2080126" y="206272"/>
                  </a:lnTo>
                  <a:lnTo>
                    <a:pt x="2091553" y="252689"/>
                  </a:lnTo>
                  <a:lnTo>
                    <a:pt x="2095500" y="301625"/>
                  </a:lnTo>
                  <a:lnTo>
                    <a:pt x="2095500" y="1508125"/>
                  </a:lnTo>
                  <a:lnTo>
                    <a:pt x="2091553" y="1557060"/>
                  </a:lnTo>
                  <a:lnTo>
                    <a:pt x="2080126" y="1603477"/>
                  </a:lnTo>
                  <a:lnTo>
                    <a:pt x="2061840" y="1646757"/>
                  </a:lnTo>
                  <a:lnTo>
                    <a:pt x="2037315" y="1686278"/>
                  </a:lnTo>
                  <a:lnTo>
                    <a:pt x="2007171" y="1721421"/>
                  </a:lnTo>
                  <a:lnTo>
                    <a:pt x="1972028" y="1751565"/>
                  </a:lnTo>
                  <a:lnTo>
                    <a:pt x="1932507" y="1776090"/>
                  </a:lnTo>
                  <a:lnTo>
                    <a:pt x="1889227" y="1794376"/>
                  </a:lnTo>
                  <a:lnTo>
                    <a:pt x="1842810" y="1805803"/>
                  </a:lnTo>
                  <a:lnTo>
                    <a:pt x="1793875" y="1809750"/>
                  </a:lnTo>
                  <a:lnTo>
                    <a:pt x="301625" y="1809750"/>
                  </a:lnTo>
                  <a:lnTo>
                    <a:pt x="252689" y="1805803"/>
                  </a:lnTo>
                  <a:lnTo>
                    <a:pt x="206272" y="1794376"/>
                  </a:lnTo>
                  <a:lnTo>
                    <a:pt x="162992" y="1776090"/>
                  </a:lnTo>
                  <a:lnTo>
                    <a:pt x="123471" y="1751565"/>
                  </a:lnTo>
                  <a:lnTo>
                    <a:pt x="88328" y="1721421"/>
                  </a:lnTo>
                  <a:lnTo>
                    <a:pt x="58184" y="1686278"/>
                  </a:lnTo>
                  <a:lnTo>
                    <a:pt x="33659" y="1646757"/>
                  </a:lnTo>
                  <a:lnTo>
                    <a:pt x="15373" y="1603477"/>
                  </a:lnTo>
                  <a:lnTo>
                    <a:pt x="3946" y="1557060"/>
                  </a:lnTo>
                  <a:lnTo>
                    <a:pt x="0" y="1508125"/>
                  </a:lnTo>
                  <a:lnTo>
                    <a:pt x="0" y="301625"/>
                  </a:lnTo>
                  <a:close/>
                </a:path>
              </a:pathLst>
            </a:custGeom>
            <a:ln w="19050">
              <a:solidFill>
                <a:srgbClr val="042333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24700" y="4686300"/>
            <a:ext cx="1171575" cy="78105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44126" y="1146488"/>
            <a:ext cx="4441862" cy="230813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349250" y="85661"/>
            <a:ext cx="3243580" cy="334645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-70"/>
              <a:t>Racing</a:t>
            </a:r>
            <a:r>
              <a:rPr dirty="0" spc="-175"/>
              <a:t> </a:t>
            </a:r>
            <a:r>
              <a:rPr dirty="0" spc="-125"/>
              <a:t>into</a:t>
            </a:r>
            <a:r>
              <a:rPr dirty="0" spc="-210"/>
              <a:t> </a:t>
            </a:r>
            <a:r>
              <a:rPr dirty="0" spc="-140"/>
              <a:t>the</a:t>
            </a:r>
            <a:r>
              <a:rPr dirty="0" spc="-185"/>
              <a:t> </a:t>
            </a:r>
            <a:r>
              <a:rPr dirty="0" spc="-90"/>
              <a:t>Electric</a:t>
            </a:r>
            <a:r>
              <a:rPr dirty="0" spc="-165"/>
              <a:t> </a:t>
            </a:r>
            <a:r>
              <a:rPr dirty="0" spc="-110"/>
              <a:t>Future</a:t>
            </a:r>
          </a:p>
        </p:txBody>
      </p:sp>
      <p:sp>
        <p:nvSpPr>
          <p:cNvPr id="11" name="object 11" descr=""/>
          <p:cNvSpPr txBox="1"/>
          <p:nvPr/>
        </p:nvSpPr>
        <p:spPr>
          <a:xfrm>
            <a:off x="339725" y="390842"/>
            <a:ext cx="11509375" cy="640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496040" algn="l"/>
              </a:tabLst>
            </a:pPr>
            <a:r>
              <a:rPr dirty="0" u="heavy" sz="1500" spc="-375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heavy" sz="1500" spc="-55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Need</a:t>
            </a:r>
            <a:r>
              <a:rPr dirty="0" u="heavy" sz="1500" spc="-75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heavy" sz="1500" spc="-125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for</a:t>
            </a:r>
            <a:r>
              <a:rPr dirty="0" u="heavy" sz="1500" spc="-145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heavy" sz="1500" spc="-4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speed</a:t>
            </a:r>
            <a:r>
              <a:rPr dirty="0" u="heavy" sz="1500" spc="-16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heavy" sz="1500" spc="-75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meets</a:t>
            </a:r>
            <a:r>
              <a:rPr dirty="0" u="heavy" sz="1500" spc="-7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heavy" sz="1500" spc="-1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technology</a:t>
            </a:r>
            <a:r>
              <a:rPr dirty="0" u="heavy" sz="150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	</a:t>
            </a:r>
            <a:endParaRPr sz="1500">
              <a:latin typeface="Trebuchet MS"/>
              <a:cs typeface="Trebuchet MS"/>
            </a:endParaRPr>
          </a:p>
          <a:p>
            <a:pPr marL="66040">
              <a:lnSpc>
                <a:spcPct val="100000"/>
              </a:lnSpc>
              <a:spcBef>
                <a:spcPts val="1360"/>
              </a:spcBef>
              <a:tabLst>
                <a:tab pos="5924550" algn="l"/>
              </a:tabLst>
            </a:pPr>
            <a:r>
              <a:rPr dirty="0" u="sng" sz="1400" spc="-40" b="1" i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Motorsports</a:t>
            </a:r>
            <a:r>
              <a:rPr dirty="0" u="sng" sz="1400" spc="-45" b="1" i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sng" sz="1400" spc="-50" b="1" i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market</a:t>
            </a:r>
            <a:r>
              <a:rPr dirty="0" u="sng" sz="1400" spc="-110" b="1" i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sng" sz="1400" b="1" i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continues</a:t>
            </a:r>
            <a:r>
              <a:rPr dirty="0" u="sng" sz="1400" spc="-135" b="1" i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sng" sz="1400" spc="-45" b="1" i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to</a:t>
            </a:r>
            <a:r>
              <a:rPr dirty="0" u="sng" sz="1400" spc="-140" b="1" i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sng" sz="1400" spc="-20" b="1" i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grow…</a:t>
            </a:r>
            <a:r>
              <a:rPr dirty="0" sz="1400" b="1" i="1">
                <a:latin typeface="Trebuchet MS"/>
                <a:cs typeface="Trebuchet MS"/>
              </a:rPr>
              <a:t>	</a:t>
            </a:r>
            <a:r>
              <a:rPr dirty="0" u="sng" sz="1400" b="1" i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Companies</a:t>
            </a:r>
            <a:r>
              <a:rPr dirty="0" u="sng" sz="1400" spc="-40" b="1" i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sng" sz="1400" spc="-55" b="1" i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explore</a:t>
            </a:r>
            <a:r>
              <a:rPr dirty="0" u="sng" sz="1400" spc="-114" b="1" i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sng" sz="1400" spc="-10" b="1" i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increased</a:t>
            </a:r>
            <a:r>
              <a:rPr dirty="0" u="sng" sz="1400" spc="-70" b="1" i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sng" sz="1400" spc="-10" b="1" i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opportunities…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2355850" y="6366192"/>
            <a:ext cx="741680" cy="462915"/>
          </a:xfrm>
          <a:prstGeom prst="rect">
            <a:avLst/>
          </a:prstGeom>
        </p:spPr>
        <p:txBody>
          <a:bodyPr wrap="square" lIns="0" tIns="10160" rIns="0" bIns="0" rtlCol="0" vert="horz">
            <a:spAutoFit/>
          </a:bodyPr>
          <a:lstStyle/>
          <a:p>
            <a:pPr marL="12700" marR="5080" indent="44450">
              <a:lnSpc>
                <a:spcPct val="102800"/>
              </a:lnSpc>
              <a:spcBef>
                <a:spcPts val="80"/>
              </a:spcBef>
            </a:pPr>
            <a:r>
              <a:rPr dirty="0" sz="1400" spc="-20" b="1">
                <a:latin typeface="Trebuchet MS"/>
                <a:cs typeface="Trebuchet MS"/>
              </a:rPr>
              <a:t>Industry </a:t>
            </a:r>
            <a:r>
              <a:rPr dirty="0" sz="1400" spc="-80" b="1">
                <a:latin typeface="Trebuchet MS"/>
                <a:cs typeface="Trebuchet MS"/>
              </a:rPr>
              <a:t>Overview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657542" y="6366192"/>
            <a:ext cx="768350" cy="462915"/>
          </a:xfrm>
          <a:prstGeom prst="rect">
            <a:avLst/>
          </a:prstGeom>
        </p:spPr>
        <p:txBody>
          <a:bodyPr wrap="square" lIns="0" tIns="10160" rIns="0" bIns="0" rtlCol="0" vert="horz">
            <a:spAutoFit/>
          </a:bodyPr>
          <a:lstStyle/>
          <a:p>
            <a:pPr marL="13970" marR="5080" indent="-1905">
              <a:lnSpc>
                <a:spcPct val="102800"/>
              </a:lnSpc>
              <a:spcBef>
                <a:spcPts val="80"/>
              </a:spcBef>
            </a:pPr>
            <a:r>
              <a:rPr dirty="0" sz="1400" spc="-75" b="1">
                <a:solidFill>
                  <a:srgbClr val="A6A6A6"/>
                </a:solidFill>
                <a:latin typeface="Trebuchet MS"/>
                <a:cs typeface="Trebuchet MS"/>
              </a:rPr>
              <a:t>Executive </a:t>
            </a:r>
            <a:r>
              <a:rPr dirty="0" sz="1400" spc="-40" b="1">
                <a:solidFill>
                  <a:srgbClr val="A6A6A6"/>
                </a:solidFill>
                <a:latin typeface="Trebuchet MS"/>
                <a:cs typeface="Trebuchet MS"/>
              </a:rPr>
              <a:t>Summary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7102475" y="6160866"/>
            <a:ext cx="1378585" cy="668020"/>
          </a:xfrm>
          <a:prstGeom prst="rect">
            <a:avLst/>
          </a:prstGeom>
        </p:spPr>
        <p:txBody>
          <a:bodyPr wrap="square" lIns="0" tIns="39369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309"/>
              </a:spcBef>
              <a:tabLst>
                <a:tab pos="1352550" algn="l"/>
              </a:tabLst>
            </a:pPr>
            <a:r>
              <a:rPr dirty="0" u="heavy" sz="900">
                <a:uFill>
                  <a:solidFill>
                    <a:srgbClr val="A6A6A6"/>
                  </a:solidFill>
                </a:uFill>
                <a:latin typeface="Segoe UI Emoji"/>
                <a:cs typeface="Segoe UI Emoji"/>
              </a:rPr>
              <a:t>	</a:t>
            </a:r>
            <a:endParaRPr sz="900">
              <a:latin typeface="Segoe UI Emoji"/>
              <a:cs typeface="Segoe UI Emoji"/>
            </a:endParaRPr>
          </a:p>
          <a:p>
            <a:pPr algn="ctr" marL="259079" marR="253365">
              <a:lnSpc>
                <a:spcPct val="102800"/>
              </a:lnSpc>
              <a:spcBef>
                <a:spcPts val="305"/>
              </a:spcBef>
            </a:pPr>
            <a:r>
              <a:rPr dirty="0" sz="1400" spc="-55" b="1">
                <a:solidFill>
                  <a:srgbClr val="A6A6A6"/>
                </a:solidFill>
                <a:latin typeface="Trebuchet MS"/>
                <a:cs typeface="Trebuchet MS"/>
              </a:rPr>
              <a:t>Acquisition </a:t>
            </a:r>
            <a:r>
              <a:rPr dirty="0" sz="1400" spc="-10" b="1">
                <a:solidFill>
                  <a:srgbClr val="A6A6A6"/>
                </a:solidFill>
                <a:latin typeface="Trebuchet MS"/>
                <a:cs typeface="Trebuchet MS"/>
              </a:rPr>
              <a:t>Feasibility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8788400" y="6160866"/>
            <a:ext cx="1378585" cy="668020"/>
          </a:xfrm>
          <a:prstGeom prst="rect">
            <a:avLst/>
          </a:prstGeom>
        </p:spPr>
        <p:txBody>
          <a:bodyPr wrap="square" lIns="0" tIns="39369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309"/>
              </a:spcBef>
              <a:tabLst>
                <a:tab pos="1352550" algn="l"/>
              </a:tabLst>
            </a:pPr>
            <a:r>
              <a:rPr dirty="0" u="heavy" sz="900">
                <a:uFill>
                  <a:solidFill>
                    <a:srgbClr val="A6A6A6"/>
                  </a:solidFill>
                </a:uFill>
                <a:latin typeface="Segoe UI Emoji"/>
                <a:cs typeface="Segoe UI Emoji"/>
              </a:rPr>
              <a:t>	</a:t>
            </a:r>
            <a:endParaRPr sz="900">
              <a:latin typeface="Segoe UI Emoji"/>
              <a:cs typeface="Segoe UI Emoji"/>
            </a:endParaRPr>
          </a:p>
          <a:p>
            <a:pPr algn="ctr" marL="272415" marR="271145">
              <a:lnSpc>
                <a:spcPct val="102800"/>
              </a:lnSpc>
              <a:spcBef>
                <a:spcPts val="305"/>
              </a:spcBef>
            </a:pPr>
            <a:r>
              <a:rPr dirty="0" sz="1400" spc="-85" b="1">
                <a:solidFill>
                  <a:srgbClr val="A6A6A6"/>
                </a:solidFill>
                <a:latin typeface="Trebuchet MS"/>
                <a:cs typeface="Trebuchet MS"/>
              </a:rPr>
              <a:t>Alternative </a:t>
            </a:r>
            <a:r>
              <a:rPr dirty="0" sz="1400" spc="-10" b="1">
                <a:solidFill>
                  <a:srgbClr val="A6A6A6"/>
                </a:solidFill>
                <a:latin typeface="Trebuchet MS"/>
                <a:cs typeface="Trebuchet MS"/>
              </a:rPr>
              <a:t>Solution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10474325" y="6160866"/>
            <a:ext cx="1378585" cy="448309"/>
          </a:xfrm>
          <a:prstGeom prst="rect">
            <a:avLst/>
          </a:prstGeom>
        </p:spPr>
        <p:txBody>
          <a:bodyPr wrap="square" lIns="0" tIns="39369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309"/>
              </a:spcBef>
              <a:tabLst>
                <a:tab pos="1352550" algn="l"/>
              </a:tabLst>
            </a:pPr>
            <a:r>
              <a:rPr dirty="0" u="heavy" sz="900">
                <a:uFill>
                  <a:solidFill>
                    <a:srgbClr val="A6A6A6"/>
                  </a:solidFill>
                </a:uFill>
                <a:latin typeface="Segoe UI Emoji"/>
                <a:cs typeface="Segoe UI Emoji"/>
              </a:rPr>
              <a:t>	</a:t>
            </a:r>
            <a:endParaRPr sz="900">
              <a:latin typeface="Segoe UI Emoji"/>
              <a:cs typeface="Segoe UI Emoji"/>
            </a:endParaRPr>
          </a:p>
          <a:p>
            <a:pPr algn="ctr" marL="3175">
              <a:lnSpc>
                <a:spcPct val="100000"/>
              </a:lnSpc>
              <a:spcBef>
                <a:spcPts val="355"/>
              </a:spcBef>
            </a:pPr>
            <a:r>
              <a:rPr dirty="0" sz="1400" spc="-10" b="1">
                <a:solidFill>
                  <a:srgbClr val="A6A6A6"/>
                </a:solidFill>
                <a:latin typeface="Trebuchet MS"/>
                <a:cs typeface="Trebuchet MS"/>
              </a:rPr>
              <a:t>Conclusion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17" name="object 17" descr=""/>
          <p:cNvGrpSpPr/>
          <p:nvPr/>
        </p:nvGrpSpPr>
        <p:grpSpPr>
          <a:xfrm>
            <a:off x="352425" y="1981200"/>
            <a:ext cx="1096010" cy="1267460"/>
            <a:chOff x="352425" y="1981200"/>
            <a:chExt cx="1096010" cy="1267460"/>
          </a:xfrm>
        </p:grpSpPr>
        <p:sp>
          <p:nvSpPr>
            <p:cNvPr id="18" name="object 18" descr=""/>
            <p:cNvSpPr/>
            <p:nvPr/>
          </p:nvSpPr>
          <p:spPr>
            <a:xfrm>
              <a:off x="476250" y="1981199"/>
              <a:ext cx="847725" cy="1257300"/>
            </a:xfrm>
            <a:custGeom>
              <a:avLst/>
              <a:gdLst/>
              <a:ahLst/>
              <a:cxnLst/>
              <a:rect l="l" t="t" r="r" b="b"/>
              <a:pathLst>
                <a:path w="847725" h="1257300">
                  <a:moveTo>
                    <a:pt x="304800" y="733425"/>
                  </a:moveTo>
                  <a:lnTo>
                    <a:pt x="0" y="733425"/>
                  </a:lnTo>
                  <a:lnTo>
                    <a:pt x="0" y="1257300"/>
                  </a:lnTo>
                  <a:lnTo>
                    <a:pt x="304800" y="1257300"/>
                  </a:lnTo>
                  <a:lnTo>
                    <a:pt x="304800" y="733425"/>
                  </a:lnTo>
                  <a:close/>
                </a:path>
                <a:path w="847725" h="1257300">
                  <a:moveTo>
                    <a:pt x="847725" y="0"/>
                  </a:moveTo>
                  <a:lnTo>
                    <a:pt x="542925" y="0"/>
                  </a:lnTo>
                  <a:lnTo>
                    <a:pt x="542925" y="1257300"/>
                  </a:lnTo>
                  <a:lnTo>
                    <a:pt x="847725" y="1257300"/>
                  </a:lnTo>
                  <a:lnTo>
                    <a:pt x="847725" y="0"/>
                  </a:lnTo>
                  <a:close/>
                </a:path>
              </a:pathLst>
            </a:custGeom>
            <a:solidFill>
              <a:srgbClr val="2D2D2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357187" y="3243325"/>
              <a:ext cx="1086485" cy="0"/>
            </a:xfrm>
            <a:custGeom>
              <a:avLst/>
              <a:gdLst/>
              <a:ahLst/>
              <a:cxnLst/>
              <a:rect l="l" t="t" r="r" b="b"/>
              <a:pathLst>
                <a:path w="1086485" h="0">
                  <a:moveTo>
                    <a:pt x="0" y="0"/>
                  </a:moveTo>
                  <a:lnTo>
                    <a:pt x="1085913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 descr=""/>
          <p:cNvSpPr txBox="1"/>
          <p:nvPr/>
        </p:nvSpPr>
        <p:spPr>
          <a:xfrm>
            <a:off x="492759" y="2527300"/>
            <a:ext cx="262890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 spc="-35" b="1" i="1">
                <a:latin typeface="Trebuchet MS"/>
                <a:cs typeface="Trebuchet MS"/>
              </a:rPr>
              <a:t>7.30</a:t>
            </a:r>
            <a:endParaRPr sz="950">
              <a:latin typeface="Trebuchet MS"/>
              <a:cs typeface="Trebuchet MS"/>
            </a:endParaRPr>
          </a:p>
        </p:txBody>
      </p:sp>
      <p:grpSp>
        <p:nvGrpSpPr>
          <p:cNvPr id="21" name="object 21" descr=""/>
          <p:cNvGrpSpPr/>
          <p:nvPr/>
        </p:nvGrpSpPr>
        <p:grpSpPr>
          <a:xfrm>
            <a:off x="342900" y="1262125"/>
            <a:ext cx="1124585" cy="735965"/>
            <a:chOff x="342900" y="1262125"/>
            <a:chExt cx="1124585" cy="735965"/>
          </a:xfrm>
        </p:grpSpPr>
        <p:sp>
          <p:nvSpPr>
            <p:cNvPr id="22" name="object 22" descr=""/>
            <p:cNvSpPr/>
            <p:nvPr/>
          </p:nvSpPr>
          <p:spPr>
            <a:xfrm>
              <a:off x="621982" y="1262125"/>
              <a:ext cx="556260" cy="735965"/>
            </a:xfrm>
            <a:custGeom>
              <a:avLst/>
              <a:gdLst/>
              <a:ahLst/>
              <a:cxnLst/>
              <a:rect l="l" t="t" r="r" b="b"/>
              <a:pathLst>
                <a:path w="556260" h="735964">
                  <a:moveTo>
                    <a:pt x="493123" y="59950"/>
                  </a:moveTo>
                  <a:lnTo>
                    <a:pt x="0" y="718438"/>
                  </a:lnTo>
                  <a:lnTo>
                    <a:pt x="22859" y="735584"/>
                  </a:lnTo>
                  <a:lnTo>
                    <a:pt x="515996" y="77095"/>
                  </a:lnTo>
                  <a:lnTo>
                    <a:pt x="493123" y="59950"/>
                  </a:lnTo>
                  <a:close/>
                </a:path>
                <a:path w="556260" h="735964">
                  <a:moveTo>
                    <a:pt x="547148" y="48513"/>
                  </a:moveTo>
                  <a:lnTo>
                    <a:pt x="501688" y="48513"/>
                  </a:lnTo>
                  <a:lnTo>
                    <a:pt x="524560" y="65659"/>
                  </a:lnTo>
                  <a:lnTo>
                    <a:pt x="515996" y="77095"/>
                  </a:lnTo>
                  <a:lnTo>
                    <a:pt x="538861" y="94234"/>
                  </a:lnTo>
                  <a:lnTo>
                    <a:pt x="547148" y="48513"/>
                  </a:lnTo>
                  <a:close/>
                </a:path>
                <a:path w="556260" h="735964">
                  <a:moveTo>
                    <a:pt x="501688" y="48513"/>
                  </a:moveTo>
                  <a:lnTo>
                    <a:pt x="493123" y="59950"/>
                  </a:lnTo>
                  <a:lnTo>
                    <a:pt x="515996" y="77095"/>
                  </a:lnTo>
                  <a:lnTo>
                    <a:pt x="524560" y="65659"/>
                  </a:lnTo>
                  <a:lnTo>
                    <a:pt x="501688" y="48513"/>
                  </a:lnTo>
                  <a:close/>
                </a:path>
                <a:path w="556260" h="735964">
                  <a:moveTo>
                    <a:pt x="555942" y="0"/>
                  </a:moveTo>
                  <a:lnTo>
                    <a:pt x="470242" y="42799"/>
                  </a:lnTo>
                  <a:lnTo>
                    <a:pt x="493123" y="59950"/>
                  </a:lnTo>
                  <a:lnTo>
                    <a:pt x="501688" y="48513"/>
                  </a:lnTo>
                  <a:lnTo>
                    <a:pt x="547148" y="48513"/>
                  </a:lnTo>
                  <a:lnTo>
                    <a:pt x="55594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347662" y="1528825"/>
              <a:ext cx="1115060" cy="200025"/>
            </a:xfrm>
            <a:custGeom>
              <a:avLst/>
              <a:gdLst/>
              <a:ahLst/>
              <a:cxnLst/>
              <a:rect l="l" t="t" r="r" b="b"/>
              <a:pathLst>
                <a:path w="1115060" h="200025">
                  <a:moveTo>
                    <a:pt x="557212" y="0"/>
                  </a:moveTo>
                  <a:lnTo>
                    <a:pt x="481603" y="911"/>
                  </a:lnTo>
                  <a:lnTo>
                    <a:pt x="409085" y="3567"/>
                  </a:lnTo>
                  <a:lnTo>
                    <a:pt x="340322" y="7848"/>
                  </a:lnTo>
                  <a:lnTo>
                    <a:pt x="275979" y="13636"/>
                  </a:lnTo>
                  <a:lnTo>
                    <a:pt x="216719" y="20812"/>
                  </a:lnTo>
                  <a:lnTo>
                    <a:pt x="163206" y="29257"/>
                  </a:lnTo>
                  <a:lnTo>
                    <a:pt x="116104" y="38854"/>
                  </a:lnTo>
                  <a:lnTo>
                    <a:pt x="76077" y="49482"/>
                  </a:lnTo>
                  <a:lnTo>
                    <a:pt x="19904" y="73363"/>
                  </a:lnTo>
                  <a:lnTo>
                    <a:pt x="0" y="99949"/>
                  </a:lnTo>
                  <a:lnTo>
                    <a:pt x="5086" y="113523"/>
                  </a:lnTo>
                  <a:lnTo>
                    <a:pt x="43789" y="138892"/>
                  </a:lnTo>
                  <a:lnTo>
                    <a:pt x="116104" y="161091"/>
                  </a:lnTo>
                  <a:lnTo>
                    <a:pt x="163206" y="170703"/>
                  </a:lnTo>
                  <a:lnTo>
                    <a:pt x="216719" y="179165"/>
                  </a:lnTo>
                  <a:lnTo>
                    <a:pt x="275979" y="186356"/>
                  </a:lnTo>
                  <a:lnTo>
                    <a:pt x="340322" y="192156"/>
                  </a:lnTo>
                  <a:lnTo>
                    <a:pt x="409085" y="196448"/>
                  </a:lnTo>
                  <a:lnTo>
                    <a:pt x="481603" y="199110"/>
                  </a:lnTo>
                  <a:lnTo>
                    <a:pt x="557212" y="200025"/>
                  </a:lnTo>
                  <a:lnTo>
                    <a:pt x="632825" y="199110"/>
                  </a:lnTo>
                  <a:lnTo>
                    <a:pt x="705348" y="196448"/>
                  </a:lnTo>
                  <a:lnTo>
                    <a:pt x="774117" y="192156"/>
                  </a:lnTo>
                  <a:lnTo>
                    <a:pt x="838467" y="186356"/>
                  </a:lnTo>
                  <a:lnTo>
                    <a:pt x="897735" y="179165"/>
                  </a:lnTo>
                  <a:lnTo>
                    <a:pt x="951255" y="170703"/>
                  </a:lnTo>
                  <a:lnTo>
                    <a:pt x="998364" y="161091"/>
                  </a:lnTo>
                  <a:lnTo>
                    <a:pt x="1038397" y="150447"/>
                  </a:lnTo>
                  <a:lnTo>
                    <a:pt x="1094580" y="126544"/>
                  </a:lnTo>
                  <a:lnTo>
                    <a:pt x="1114488" y="99949"/>
                  </a:lnTo>
                  <a:lnTo>
                    <a:pt x="1109400" y="86377"/>
                  </a:lnTo>
                  <a:lnTo>
                    <a:pt x="1070690" y="61025"/>
                  </a:lnTo>
                  <a:lnTo>
                    <a:pt x="998364" y="38854"/>
                  </a:lnTo>
                  <a:lnTo>
                    <a:pt x="951255" y="29257"/>
                  </a:lnTo>
                  <a:lnTo>
                    <a:pt x="897735" y="20812"/>
                  </a:lnTo>
                  <a:lnTo>
                    <a:pt x="838467" y="13636"/>
                  </a:lnTo>
                  <a:lnTo>
                    <a:pt x="774117" y="7848"/>
                  </a:lnTo>
                  <a:lnTo>
                    <a:pt x="705348" y="3567"/>
                  </a:lnTo>
                  <a:lnTo>
                    <a:pt x="632825" y="911"/>
                  </a:lnTo>
                  <a:lnTo>
                    <a:pt x="55721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347662" y="1528825"/>
              <a:ext cx="1115060" cy="200025"/>
            </a:xfrm>
            <a:custGeom>
              <a:avLst/>
              <a:gdLst/>
              <a:ahLst/>
              <a:cxnLst/>
              <a:rect l="l" t="t" r="r" b="b"/>
              <a:pathLst>
                <a:path w="1115060" h="200025">
                  <a:moveTo>
                    <a:pt x="0" y="99949"/>
                  </a:moveTo>
                  <a:lnTo>
                    <a:pt x="43789" y="61025"/>
                  </a:lnTo>
                  <a:lnTo>
                    <a:pt x="116104" y="38854"/>
                  </a:lnTo>
                  <a:lnTo>
                    <a:pt x="163206" y="29257"/>
                  </a:lnTo>
                  <a:lnTo>
                    <a:pt x="216719" y="20812"/>
                  </a:lnTo>
                  <a:lnTo>
                    <a:pt x="275979" y="13636"/>
                  </a:lnTo>
                  <a:lnTo>
                    <a:pt x="340322" y="7848"/>
                  </a:lnTo>
                  <a:lnTo>
                    <a:pt x="409085" y="3567"/>
                  </a:lnTo>
                  <a:lnTo>
                    <a:pt x="481603" y="911"/>
                  </a:lnTo>
                  <a:lnTo>
                    <a:pt x="557212" y="0"/>
                  </a:lnTo>
                  <a:lnTo>
                    <a:pt x="632825" y="911"/>
                  </a:lnTo>
                  <a:lnTo>
                    <a:pt x="705348" y="3567"/>
                  </a:lnTo>
                  <a:lnTo>
                    <a:pt x="774117" y="7848"/>
                  </a:lnTo>
                  <a:lnTo>
                    <a:pt x="838467" y="13636"/>
                  </a:lnTo>
                  <a:lnTo>
                    <a:pt x="897735" y="20812"/>
                  </a:lnTo>
                  <a:lnTo>
                    <a:pt x="951255" y="29257"/>
                  </a:lnTo>
                  <a:lnTo>
                    <a:pt x="998364" y="38854"/>
                  </a:lnTo>
                  <a:lnTo>
                    <a:pt x="1038397" y="49482"/>
                  </a:lnTo>
                  <a:lnTo>
                    <a:pt x="1094580" y="73363"/>
                  </a:lnTo>
                  <a:lnTo>
                    <a:pt x="1114488" y="99949"/>
                  </a:lnTo>
                  <a:lnTo>
                    <a:pt x="1109400" y="113523"/>
                  </a:lnTo>
                  <a:lnTo>
                    <a:pt x="1070690" y="138892"/>
                  </a:lnTo>
                  <a:lnTo>
                    <a:pt x="998364" y="161091"/>
                  </a:lnTo>
                  <a:lnTo>
                    <a:pt x="951255" y="170703"/>
                  </a:lnTo>
                  <a:lnTo>
                    <a:pt x="897735" y="179165"/>
                  </a:lnTo>
                  <a:lnTo>
                    <a:pt x="838467" y="186356"/>
                  </a:lnTo>
                  <a:lnTo>
                    <a:pt x="774117" y="192156"/>
                  </a:lnTo>
                  <a:lnTo>
                    <a:pt x="705348" y="196448"/>
                  </a:lnTo>
                  <a:lnTo>
                    <a:pt x="632825" y="199110"/>
                  </a:lnTo>
                  <a:lnTo>
                    <a:pt x="557212" y="200025"/>
                  </a:lnTo>
                  <a:lnTo>
                    <a:pt x="481603" y="199110"/>
                  </a:lnTo>
                  <a:lnTo>
                    <a:pt x="409085" y="196448"/>
                  </a:lnTo>
                  <a:lnTo>
                    <a:pt x="340322" y="192156"/>
                  </a:lnTo>
                  <a:lnTo>
                    <a:pt x="275979" y="186356"/>
                  </a:lnTo>
                  <a:lnTo>
                    <a:pt x="216719" y="179165"/>
                  </a:lnTo>
                  <a:lnTo>
                    <a:pt x="163206" y="170703"/>
                  </a:lnTo>
                  <a:lnTo>
                    <a:pt x="116104" y="161091"/>
                  </a:lnTo>
                  <a:lnTo>
                    <a:pt x="76077" y="150447"/>
                  </a:lnTo>
                  <a:lnTo>
                    <a:pt x="19904" y="126544"/>
                  </a:lnTo>
                  <a:lnTo>
                    <a:pt x="0" y="9994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5" name="object 25" descr=""/>
          <p:cNvSpPr txBox="1"/>
          <p:nvPr/>
        </p:nvSpPr>
        <p:spPr>
          <a:xfrm>
            <a:off x="493394" y="1525523"/>
            <a:ext cx="838835" cy="4464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 spc="-135" b="1">
                <a:latin typeface="Tahoma"/>
                <a:cs typeface="Tahoma"/>
              </a:rPr>
              <a:t>+10.1%</a:t>
            </a:r>
            <a:r>
              <a:rPr dirty="0" sz="950" spc="-30" b="1">
                <a:latin typeface="Tahoma"/>
                <a:cs typeface="Tahoma"/>
              </a:rPr>
              <a:t> </a:t>
            </a:r>
            <a:r>
              <a:rPr dirty="0" sz="950" spc="-20" b="1">
                <a:latin typeface="Tahoma"/>
                <a:cs typeface="Tahoma"/>
              </a:rPr>
              <a:t>CAGR</a:t>
            </a:r>
            <a:endParaRPr sz="950">
              <a:latin typeface="Tahoma"/>
              <a:cs typeface="Tahoma"/>
            </a:endParaRPr>
          </a:p>
          <a:p>
            <a:pPr marL="521970">
              <a:lnSpc>
                <a:spcPct val="100000"/>
              </a:lnSpc>
              <a:spcBef>
                <a:spcPts val="1000"/>
              </a:spcBef>
            </a:pPr>
            <a:r>
              <a:rPr dirty="0" sz="950" spc="-45" b="1" i="1">
                <a:latin typeface="Trebuchet MS"/>
                <a:cs typeface="Trebuchet MS"/>
              </a:rPr>
              <a:t>18.7C</a:t>
            </a:r>
            <a:endParaRPr sz="950">
              <a:latin typeface="Trebuchet MS"/>
              <a:cs typeface="Trebuchet MS"/>
            </a:endParaRPr>
          </a:p>
        </p:txBody>
      </p:sp>
      <p:sp>
        <p:nvSpPr>
          <p:cNvPr id="26" name="object 26" descr=""/>
          <p:cNvSpPr txBox="1"/>
          <p:nvPr/>
        </p:nvSpPr>
        <p:spPr>
          <a:xfrm>
            <a:off x="3186176" y="1128775"/>
            <a:ext cx="3009900" cy="771525"/>
          </a:xfrm>
          <a:prstGeom prst="rect">
            <a:avLst/>
          </a:prstGeom>
          <a:solidFill>
            <a:srgbClr val="F1F1F1"/>
          </a:solidFill>
          <a:ln w="9525">
            <a:solidFill>
              <a:srgbClr val="000000"/>
            </a:solidFill>
          </a:ln>
        </p:spPr>
        <p:txBody>
          <a:bodyPr wrap="square" lIns="0" tIns="41910" rIns="0" bIns="0" rtlCol="0" vert="horz">
            <a:spAutoFit/>
          </a:bodyPr>
          <a:lstStyle/>
          <a:p>
            <a:pPr algn="ctr" marL="172720" marR="169545">
              <a:lnSpc>
                <a:spcPct val="98600"/>
              </a:lnSpc>
              <a:spcBef>
                <a:spcPts val="330"/>
              </a:spcBef>
            </a:pPr>
            <a:r>
              <a:rPr dirty="0" sz="1100" b="1" i="1">
                <a:latin typeface="Trebuchet MS"/>
                <a:cs typeface="Trebuchet MS"/>
              </a:rPr>
              <a:t>As</a:t>
            </a:r>
            <a:r>
              <a:rPr dirty="0" sz="1100" spc="10" b="1" i="1">
                <a:latin typeface="Trebuchet MS"/>
                <a:cs typeface="Trebuchet MS"/>
              </a:rPr>
              <a:t> </a:t>
            </a:r>
            <a:r>
              <a:rPr dirty="0" sz="1100" spc="-25" b="1" i="1">
                <a:latin typeface="Trebuchet MS"/>
                <a:cs typeface="Trebuchet MS"/>
              </a:rPr>
              <a:t>racing</a:t>
            </a:r>
            <a:r>
              <a:rPr dirty="0" sz="1100" spc="-85" b="1" i="1">
                <a:latin typeface="Trebuchet MS"/>
                <a:cs typeface="Trebuchet MS"/>
              </a:rPr>
              <a:t> </a:t>
            </a:r>
            <a:r>
              <a:rPr dirty="0" sz="1100" b="1" i="1">
                <a:latin typeface="Trebuchet MS"/>
                <a:cs typeface="Trebuchet MS"/>
              </a:rPr>
              <a:t>becomes</a:t>
            </a:r>
            <a:r>
              <a:rPr dirty="0" sz="1100" spc="-90" b="1" i="1">
                <a:latin typeface="Trebuchet MS"/>
                <a:cs typeface="Trebuchet MS"/>
              </a:rPr>
              <a:t> </a:t>
            </a:r>
            <a:r>
              <a:rPr dirty="0" sz="1100" spc="-10" b="1" i="1">
                <a:latin typeface="Trebuchet MS"/>
                <a:cs typeface="Trebuchet MS"/>
              </a:rPr>
              <a:t>more</a:t>
            </a:r>
            <a:r>
              <a:rPr dirty="0" sz="1100" spc="-55" b="1" i="1">
                <a:latin typeface="Trebuchet MS"/>
                <a:cs typeface="Trebuchet MS"/>
              </a:rPr>
              <a:t> </a:t>
            </a:r>
            <a:r>
              <a:rPr dirty="0" sz="1100" spc="-30" b="1" i="1">
                <a:latin typeface="Trebuchet MS"/>
                <a:cs typeface="Trebuchet MS"/>
              </a:rPr>
              <a:t>popular</a:t>
            </a:r>
            <a:r>
              <a:rPr dirty="0" sz="1100" spc="-65" b="1" i="1">
                <a:latin typeface="Trebuchet MS"/>
                <a:cs typeface="Trebuchet MS"/>
              </a:rPr>
              <a:t> </a:t>
            </a:r>
            <a:r>
              <a:rPr dirty="0" sz="1100" spc="-35" b="1" i="1">
                <a:latin typeface="Trebuchet MS"/>
                <a:cs typeface="Trebuchet MS"/>
              </a:rPr>
              <a:t>globally, </a:t>
            </a:r>
            <a:r>
              <a:rPr dirty="0" sz="1100" spc="-65" b="1" i="1">
                <a:latin typeface="Trebuchet MS"/>
                <a:cs typeface="Trebuchet MS"/>
              </a:rPr>
              <a:t>r</a:t>
            </a:r>
            <a:r>
              <a:rPr dirty="0" sz="1100" spc="-65" b="1">
                <a:latin typeface="Tahoma"/>
                <a:cs typeface="Tahoma"/>
              </a:rPr>
              <a:t>acing</a:t>
            </a:r>
            <a:r>
              <a:rPr dirty="0" sz="1100" spc="-114" b="1">
                <a:latin typeface="Tahoma"/>
                <a:cs typeface="Tahoma"/>
              </a:rPr>
              <a:t> </a:t>
            </a:r>
            <a:r>
              <a:rPr dirty="0" sz="1100" spc="-60" b="1">
                <a:latin typeface="Tahoma"/>
                <a:cs typeface="Tahoma"/>
              </a:rPr>
              <a:t>organisations</a:t>
            </a:r>
            <a:r>
              <a:rPr dirty="0" sz="1100" spc="-120" b="1">
                <a:latin typeface="Tahoma"/>
                <a:cs typeface="Tahoma"/>
              </a:rPr>
              <a:t> </a:t>
            </a:r>
            <a:r>
              <a:rPr dirty="0" sz="1100" spc="-60" b="1">
                <a:latin typeface="Tahoma"/>
                <a:cs typeface="Tahoma"/>
              </a:rPr>
              <a:t>look</a:t>
            </a:r>
            <a:r>
              <a:rPr dirty="0" sz="1100" spc="-50" b="1">
                <a:latin typeface="Tahoma"/>
                <a:cs typeface="Tahoma"/>
              </a:rPr>
              <a:t> </a:t>
            </a:r>
            <a:r>
              <a:rPr dirty="0" sz="1100" spc="-65" b="1">
                <a:latin typeface="Tahoma"/>
                <a:cs typeface="Tahoma"/>
              </a:rPr>
              <a:t>to</a:t>
            </a:r>
            <a:r>
              <a:rPr dirty="0" sz="1100" spc="-15" b="1">
                <a:latin typeface="Tahoma"/>
                <a:cs typeface="Tahoma"/>
              </a:rPr>
              <a:t> </a:t>
            </a:r>
            <a:r>
              <a:rPr dirty="0" sz="1100" spc="-60" b="1">
                <a:latin typeface="Tahoma"/>
                <a:cs typeface="Tahoma"/>
              </a:rPr>
              <a:t>Asia</a:t>
            </a:r>
            <a:r>
              <a:rPr dirty="0" sz="1100" spc="-80" b="1">
                <a:latin typeface="Tahoma"/>
                <a:cs typeface="Tahoma"/>
              </a:rPr>
              <a:t> </a:t>
            </a:r>
            <a:r>
              <a:rPr dirty="0" sz="1100" spc="-25" b="1">
                <a:latin typeface="Tahoma"/>
                <a:cs typeface="Tahoma"/>
              </a:rPr>
              <a:t>for </a:t>
            </a:r>
            <a:r>
              <a:rPr dirty="0" sz="1100" spc="-60" b="1">
                <a:latin typeface="Tahoma"/>
                <a:cs typeface="Tahoma"/>
              </a:rPr>
              <a:t>expansion</a:t>
            </a:r>
            <a:r>
              <a:rPr dirty="0" sz="1100" spc="-110" b="1">
                <a:latin typeface="Tahoma"/>
                <a:cs typeface="Tahoma"/>
              </a:rPr>
              <a:t> </a:t>
            </a:r>
            <a:r>
              <a:rPr dirty="0" sz="1100" spc="-50" b="1">
                <a:latin typeface="Tahoma"/>
                <a:cs typeface="Tahoma"/>
              </a:rPr>
              <a:t>and</a:t>
            </a:r>
            <a:r>
              <a:rPr dirty="0" sz="1100" spc="-20" b="1">
                <a:latin typeface="Tahoma"/>
                <a:cs typeface="Tahoma"/>
              </a:rPr>
              <a:t> </a:t>
            </a:r>
            <a:r>
              <a:rPr dirty="0" sz="1100" spc="-65" b="1">
                <a:latin typeface="Tahoma"/>
                <a:cs typeface="Tahoma"/>
              </a:rPr>
              <a:t>development</a:t>
            </a:r>
            <a:r>
              <a:rPr dirty="0" sz="1100" spc="-75" b="1">
                <a:latin typeface="Tahoma"/>
                <a:cs typeface="Tahoma"/>
              </a:rPr>
              <a:t> of</a:t>
            </a:r>
            <a:r>
              <a:rPr dirty="0" sz="1100" spc="-50" b="1">
                <a:latin typeface="Tahoma"/>
                <a:cs typeface="Tahoma"/>
              </a:rPr>
              <a:t> </a:t>
            </a:r>
            <a:r>
              <a:rPr dirty="0" sz="1100" spc="-10" b="1">
                <a:latin typeface="Tahoma"/>
                <a:cs typeface="Tahoma"/>
              </a:rPr>
              <a:t>racing infrastructure.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7" name="object 27" descr=""/>
          <p:cNvSpPr/>
          <p:nvPr/>
        </p:nvSpPr>
        <p:spPr>
          <a:xfrm>
            <a:off x="7429500" y="1085850"/>
            <a:ext cx="4391025" cy="504825"/>
          </a:xfrm>
          <a:custGeom>
            <a:avLst/>
            <a:gdLst/>
            <a:ahLst/>
            <a:cxnLst/>
            <a:rect l="l" t="t" r="r" b="b"/>
            <a:pathLst>
              <a:path w="4391025" h="504825">
                <a:moveTo>
                  <a:pt x="0" y="504825"/>
                </a:moveTo>
                <a:lnTo>
                  <a:pt x="4391025" y="504825"/>
                </a:lnTo>
                <a:lnTo>
                  <a:pt x="4391025" y="0"/>
                </a:lnTo>
                <a:lnTo>
                  <a:pt x="0" y="0"/>
                </a:lnTo>
                <a:lnTo>
                  <a:pt x="0" y="504825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 descr=""/>
          <p:cNvSpPr txBox="1"/>
          <p:nvPr/>
        </p:nvSpPr>
        <p:spPr>
          <a:xfrm>
            <a:off x="7429500" y="1085850"/>
            <a:ext cx="4391025" cy="504825"/>
          </a:xfrm>
          <a:prstGeom prst="rect">
            <a:avLst/>
          </a:prstGeom>
          <a:solidFill>
            <a:srgbClr val="FFFF00"/>
          </a:solidFill>
        </p:spPr>
        <p:txBody>
          <a:bodyPr wrap="square" lIns="0" tIns="3175" rIns="0" bIns="0" rtlCol="0" vert="horz">
            <a:spAutoFit/>
          </a:bodyPr>
          <a:lstStyle/>
          <a:p>
            <a:pPr marL="94615" marR="183515">
              <a:lnSpc>
                <a:spcPts val="1280"/>
              </a:lnSpc>
              <a:spcBef>
                <a:spcPts val="25"/>
              </a:spcBef>
            </a:pPr>
            <a:r>
              <a:rPr dirty="0" sz="1100" i="1">
                <a:latin typeface="Trebuchet MS"/>
                <a:cs typeface="Trebuchet MS"/>
              </a:rPr>
              <a:t>New</a:t>
            </a:r>
            <a:r>
              <a:rPr dirty="0" sz="1100" spc="-40" i="1">
                <a:latin typeface="Trebuchet MS"/>
                <a:cs typeface="Trebuchet MS"/>
              </a:rPr>
              <a:t> </a:t>
            </a:r>
            <a:r>
              <a:rPr dirty="0" sz="1100" spc="-35" i="1">
                <a:latin typeface="Trebuchet MS"/>
                <a:cs typeface="Trebuchet MS"/>
              </a:rPr>
              <a:t>regulations</a:t>
            </a:r>
            <a:r>
              <a:rPr dirty="0" sz="1100" spc="-80" i="1">
                <a:latin typeface="Trebuchet MS"/>
                <a:cs typeface="Trebuchet MS"/>
              </a:rPr>
              <a:t> </a:t>
            </a:r>
            <a:r>
              <a:rPr dirty="0" sz="1100" spc="-55" i="1">
                <a:latin typeface="Trebuchet MS"/>
                <a:cs typeface="Trebuchet MS"/>
              </a:rPr>
              <a:t>like</a:t>
            </a:r>
            <a:r>
              <a:rPr dirty="0" sz="1100" spc="-50" i="1">
                <a:latin typeface="Trebuchet MS"/>
                <a:cs typeface="Trebuchet MS"/>
              </a:rPr>
              <a:t> </a:t>
            </a:r>
            <a:r>
              <a:rPr dirty="0" sz="1100" spc="-45" i="1">
                <a:latin typeface="Trebuchet MS"/>
                <a:cs typeface="Trebuchet MS"/>
              </a:rPr>
              <a:t>the</a:t>
            </a:r>
            <a:r>
              <a:rPr dirty="0" sz="1100" spc="-50" i="1">
                <a:latin typeface="Trebuchet MS"/>
                <a:cs typeface="Trebuchet MS"/>
              </a:rPr>
              <a:t> </a:t>
            </a:r>
            <a:r>
              <a:rPr dirty="0" sz="1100" spc="-30" i="1">
                <a:latin typeface="Trebuchet MS"/>
                <a:cs typeface="Trebuchet MS"/>
              </a:rPr>
              <a:t>FIA</a:t>
            </a:r>
            <a:r>
              <a:rPr dirty="0" sz="1100" spc="-45" i="1">
                <a:latin typeface="Trebuchet MS"/>
                <a:cs typeface="Trebuchet MS"/>
              </a:rPr>
              <a:t> </a:t>
            </a:r>
            <a:r>
              <a:rPr dirty="0" sz="1100" spc="-10" i="1">
                <a:latin typeface="Trebuchet MS"/>
                <a:cs typeface="Trebuchet MS"/>
              </a:rPr>
              <a:t>Esports</a:t>
            </a:r>
            <a:r>
              <a:rPr dirty="0" sz="1100" spc="-80" i="1">
                <a:latin typeface="Trebuchet MS"/>
                <a:cs typeface="Trebuchet MS"/>
              </a:rPr>
              <a:t> </a:t>
            </a:r>
            <a:r>
              <a:rPr dirty="0" sz="1100" i="1">
                <a:latin typeface="Trebuchet MS"/>
                <a:cs typeface="Trebuchet MS"/>
              </a:rPr>
              <a:t>Code</a:t>
            </a:r>
            <a:r>
              <a:rPr dirty="0" sz="1100" spc="-50" i="1">
                <a:latin typeface="Trebuchet MS"/>
                <a:cs typeface="Trebuchet MS"/>
              </a:rPr>
              <a:t> </a:t>
            </a:r>
            <a:r>
              <a:rPr dirty="0" sz="1100" i="1">
                <a:latin typeface="Trebuchet MS"/>
                <a:cs typeface="Trebuchet MS"/>
              </a:rPr>
              <a:t>and</a:t>
            </a:r>
            <a:r>
              <a:rPr dirty="0" sz="1100" spc="-95" i="1">
                <a:latin typeface="Trebuchet MS"/>
                <a:cs typeface="Trebuchet MS"/>
              </a:rPr>
              <a:t> </a:t>
            </a:r>
            <a:r>
              <a:rPr dirty="0" sz="1100" spc="-20" i="1">
                <a:latin typeface="Trebuchet MS"/>
                <a:cs typeface="Trebuchet MS"/>
              </a:rPr>
              <a:t>events</a:t>
            </a:r>
            <a:r>
              <a:rPr dirty="0" sz="1100" spc="-80" i="1">
                <a:latin typeface="Trebuchet MS"/>
                <a:cs typeface="Trebuchet MS"/>
              </a:rPr>
              <a:t> </a:t>
            </a:r>
            <a:r>
              <a:rPr dirty="0" sz="1100" i="1">
                <a:latin typeface="Trebuchet MS"/>
                <a:cs typeface="Trebuchet MS"/>
              </a:rPr>
              <a:t>such</a:t>
            </a:r>
            <a:r>
              <a:rPr dirty="0" sz="1100" spc="-80" i="1">
                <a:latin typeface="Trebuchet MS"/>
                <a:cs typeface="Trebuchet MS"/>
              </a:rPr>
              <a:t> </a:t>
            </a:r>
            <a:r>
              <a:rPr dirty="0" sz="1100" spc="50" i="1">
                <a:latin typeface="Trebuchet MS"/>
                <a:cs typeface="Trebuchet MS"/>
              </a:rPr>
              <a:t>as</a:t>
            </a:r>
            <a:r>
              <a:rPr dirty="0" sz="1100" spc="-80" i="1">
                <a:latin typeface="Trebuchet MS"/>
                <a:cs typeface="Trebuchet MS"/>
              </a:rPr>
              <a:t> </a:t>
            </a:r>
            <a:r>
              <a:rPr dirty="0" sz="1100" spc="-40" i="1">
                <a:latin typeface="Trebuchet MS"/>
                <a:cs typeface="Trebuchet MS"/>
              </a:rPr>
              <a:t>the</a:t>
            </a:r>
            <a:r>
              <a:rPr dirty="0" sz="1100" spc="-50" i="1">
                <a:latin typeface="Trebuchet MS"/>
                <a:cs typeface="Trebuchet MS"/>
              </a:rPr>
              <a:t> </a:t>
            </a:r>
            <a:r>
              <a:rPr dirty="0" sz="1100" spc="-25" i="1">
                <a:latin typeface="Trebuchet MS"/>
                <a:cs typeface="Trebuchet MS"/>
              </a:rPr>
              <a:t>F4 </a:t>
            </a:r>
            <a:r>
              <a:rPr dirty="0" sz="1100" spc="-10" i="1">
                <a:latin typeface="Trebuchet MS"/>
                <a:cs typeface="Trebuchet MS"/>
              </a:rPr>
              <a:t>Esports</a:t>
            </a:r>
            <a:r>
              <a:rPr dirty="0" sz="1100" spc="-80" i="1">
                <a:latin typeface="Trebuchet MS"/>
                <a:cs typeface="Trebuchet MS"/>
              </a:rPr>
              <a:t> </a:t>
            </a:r>
            <a:r>
              <a:rPr dirty="0" sz="1100" spc="-10" i="1">
                <a:latin typeface="Trebuchet MS"/>
                <a:cs typeface="Trebuchet MS"/>
              </a:rPr>
              <a:t>Global</a:t>
            </a:r>
            <a:r>
              <a:rPr dirty="0" sz="1100" spc="-50" i="1">
                <a:latin typeface="Trebuchet MS"/>
                <a:cs typeface="Trebuchet MS"/>
              </a:rPr>
              <a:t> </a:t>
            </a:r>
            <a:r>
              <a:rPr dirty="0" sz="1100" spc="-10" i="1">
                <a:latin typeface="Trebuchet MS"/>
                <a:cs typeface="Trebuchet MS"/>
              </a:rPr>
              <a:t>Championship</a:t>
            </a:r>
            <a:r>
              <a:rPr dirty="0" sz="1100" spc="5" i="1">
                <a:latin typeface="Trebuchet MS"/>
                <a:cs typeface="Trebuchet MS"/>
              </a:rPr>
              <a:t> </a:t>
            </a:r>
            <a:r>
              <a:rPr dirty="0" sz="1100" i="1">
                <a:latin typeface="Trebuchet MS"/>
                <a:cs typeface="Trebuchet MS"/>
              </a:rPr>
              <a:t>and</a:t>
            </a:r>
            <a:r>
              <a:rPr dirty="0" sz="1100" spc="-90" i="1">
                <a:latin typeface="Trebuchet MS"/>
                <a:cs typeface="Trebuchet MS"/>
              </a:rPr>
              <a:t> </a:t>
            </a:r>
            <a:r>
              <a:rPr dirty="0" sz="1100" spc="-10" i="1">
                <a:latin typeface="Trebuchet MS"/>
                <a:cs typeface="Trebuchet MS"/>
              </a:rPr>
              <a:t>Olympic</a:t>
            </a:r>
            <a:r>
              <a:rPr dirty="0" sz="1100" spc="-50" i="1">
                <a:latin typeface="Trebuchet MS"/>
                <a:cs typeface="Trebuchet MS"/>
              </a:rPr>
              <a:t> </a:t>
            </a:r>
            <a:r>
              <a:rPr dirty="0" sz="1100" spc="-10" i="1">
                <a:latin typeface="Trebuchet MS"/>
                <a:cs typeface="Trebuchet MS"/>
              </a:rPr>
              <a:t>Esports</a:t>
            </a:r>
            <a:r>
              <a:rPr dirty="0" sz="1100" spc="-80" i="1">
                <a:latin typeface="Trebuchet MS"/>
                <a:cs typeface="Trebuchet MS"/>
              </a:rPr>
              <a:t> </a:t>
            </a:r>
            <a:r>
              <a:rPr dirty="0" sz="1100" i="1">
                <a:latin typeface="Trebuchet MS"/>
                <a:cs typeface="Trebuchet MS"/>
              </a:rPr>
              <a:t>Games</a:t>
            </a:r>
            <a:r>
              <a:rPr dirty="0" sz="1100" spc="-75" i="1">
                <a:latin typeface="Trebuchet MS"/>
                <a:cs typeface="Trebuchet MS"/>
              </a:rPr>
              <a:t> </a:t>
            </a:r>
            <a:r>
              <a:rPr dirty="0" sz="1100" spc="-20" i="1">
                <a:latin typeface="Trebuchet MS"/>
                <a:cs typeface="Trebuchet MS"/>
              </a:rPr>
              <a:t>highlight</a:t>
            </a:r>
            <a:endParaRPr sz="1100">
              <a:latin typeface="Trebuchet MS"/>
              <a:cs typeface="Trebuchet MS"/>
            </a:endParaRPr>
          </a:p>
          <a:p>
            <a:pPr marL="94615">
              <a:lnSpc>
                <a:spcPts val="1315"/>
              </a:lnSpc>
            </a:pPr>
            <a:r>
              <a:rPr dirty="0" sz="1100" spc="-10" i="1">
                <a:latin typeface="Trebuchet MS"/>
                <a:cs typeface="Trebuchet MS"/>
              </a:rPr>
              <a:t>increasing</a:t>
            </a:r>
            <a:r>
              <a:rPr dirty="0" sz="1100" spc="-85" i="1">
                <a:latin typeface="Trebuchet MS"/>
                <a:cs typeface="Trebuchet MS"/>
              </a:rPr>
              <a:t> </a:t>
            </a:r>
            <a:r>
              <a:rPr dirty="0" sz="1100" spc="-55" i="1">
                <a:latin typeface="Trebuchet MS"/>
                <a:cs typeface="Trebuchet MS"/>
              </a:rPr>
              <a:t>integration</a:t>
            </a:r>
            <a:r>
              <a:rPr dirty="0" sz="1100" spc="-85" i="1">
                <a:latin typeface="Trebuchet MS"/>
                <a:cs typeface="Trebuchet MS"/>
              </a:rPr>
              <a:t> </a:t>
            </a:r>
            <a:r>
              <a:rPr dirty="0" sz="1100" spc="-60" i="1">
                <a:latin typeface="Trebuchet MS"/>
                <a:cs typeface="Trebuchet MS"/>
              </a:rPr>
              <a:t>of</a:t>
            </a:r>
            <a:r>
              <a:rPr dirty="0" sz="1100" spc="-90" i="1">
                <a:latin typeface="Trebuchet MS"/>
                <a:cs typeface="Trebuchet MS"/>
              </a:rPr>
              <a:t> </a:t>
            </a:r>
            <a:r>
              <a:rPr dirty="0" sz="1100" spc="-10" i="1">
                <a:latin typeface="Trebuchet MS"/>
                <a:cs typeface="Trebuchet MS"/>
              </a:rPr>
              <a:t>e-sports.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29" name="object 29" descr=""/>
          <p:cNvSpPr txBox="1"/>
          <p:nvPr/>
        </p:nvSpPr>
        <p:spPr>
          <a:xfrm>
            <a:off x="7419975" y="1771650"/>
            <a:ext cx="4400550" cy="504825"/>
          </a:xfrm>
          <a:prstGeom prst="rect">
            <a:avLst/>
          </a:prstGeom>
          <a:solidFill>
            <a:srgbClr val="FBFF6F"/>
          </a:solidFill>
          <a:ln w="19050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81915">
              <a:lnSpc>
                <a:spcPts val="1275"/>
              </a:lnSpc>
            </a:pPr>
            <a:r>
              <a:rPr dirty="0" sz="1100" spc="-50" i="1">
                <a:latin typeface="Trebuchet MS"/>
                <a:cs typeface="Trebuchet MS"/>
              </a:rPr>
              <a:t>The</a:t>
            </a:r>
            <a:r>
              <a:rPr dirty="0" sz="1100" spc="-60" i="1">
                <a:latin typeface="Trebuchet MS"/>
                <a:cs typeface="Trebuchet MS"/>
              </a:rPr>
              <a:t> </a:t>
            </a:r>
            <a:r>
              <a:rPr dirty="0" sz="1100" spc="-30" i="1">
                <a:latin typeface="Trebuchet MS"/>
                <a:cs typeface="Trebuchet MS"/>
              </a:rPr>
              <a:t>motorsports</a:t>
            </a:r>
            <a:r>
              <a:rPr dirty="0" sz="1100" spc="-85" i="1">
                <a:latin typeface="Trebuchet MS"/>
                <a:cs typeface="Trebuchet MS"/>
              </a:rPr>
              <a:t> </a:t>
            </a:r>
            <a:r>
              <a:rPr dirty="0" sz="1100" i="1">
                <a:latin typeface="Trebuchet MS"/>
                <a:cs typeface="Trebuchet MS"/>
              </a:rPr>
              <a:t>sponsorship</a:t>
            </a:r>
            <a:r>
              <a:rPr dirty="0" sz="1100" spc="-95" i="1">
                <a:latin typeface="Trebuchet MS"/>
                <a:cs typeface="Trebuchet MS"/>
              </a:rPr>
              <a:t> </a:t>
            </a:r>
            <a:r>
              <a:rPr dirty="0" sz="1100" spc="-45" i="1">
                <a:latin typeface="Trebuchet MS"/>
                <a:cs typeface="Trebuchet MS"/>
              </a:rPr>
              <a:t>market</a:t>
            </a:r>
            <a:r>
              <a:rPr dirty="0" sz="1100" spc="-35" i="1">
                <a:latin typeface="Trebuchet MS"/>
                <a:cs typeface="Trebuchet MS"/>
              </a:rPr>
              <a:t> </a:t>
            </a:r>
            <a:r>
              <a:rPr dirty="0" sz="1100" spc="-20" i="1">
                <a:latin typeface="Trebuchet MS"/>
                <a:cs typeface="Trebuchet MS"/>
              </a:rPr>
              <a:t>is</a:t>
            </a:r>
            <a:r>
              <a:rPr dirty="0" sz="1100" spc="-80" i="1">
                <a:latin typeface="Trebuchet MS"/>
                <a:cs typeface="Trebuchet MS"/>
              </a:rPr>
              <a:t> </a:t>
            </a:r>
            <a:r>
              <a:rPr dirty="0" sz="1100" spc="-35" i="1">
                <a:latin typeface="Trebuchet MS"/>
                <a:cs typeface="Trebuchet MS"/>
              </a:rPr>
              <a:t>growing</a:t>
            </a:r>
            <a:r>
              <a:rPr dirty="0" sz="1100" spc="5" i="1">
                <a:latin typeface="Trebuchet MS"/>
                <a:cs typeface="Trebuchet MS"/>
              </a:rPr>
              <a:t> </a:t>
            </a:r>
            <a:r>
              <a:rPr dirty="0" sz="1100" spc="-90" i="1">
                <a:latin typeface="Trebuchet MS"/>
                <a:cs typeface="Trebuchet MS"/>
              </a:rPr>
              <a:t>at</a:t>
            </a:r>
            <a:r>
              <a:rPr dirty="0" sz="1100" spc="-30" i="1">
                <a:latin typeface="Trebuchet MS"/>
                <a:cs typeface="Trebuchet MS"/>
              </a:rPr>
              <a:t> </a:t>
            </a:r>
            <a:r>
              <a:rPr dirty="0" sz="1100" spc="120" i="1">
                <a:latin typeface="Trebuchet MS"/>
                <a:cs typeface="Trebuchet MS"/>
              </a:rPr>
              <a:t>~7%</a:t>
            </a:r>
            <a:r>
              <a:rPr dirty="0" sz="1100" spc="-75" i="1">
                <a:latin typeface="Trebuchet MS"/>
                <a:cs typeface="Trebuchet MS"/>
              </a:rPr>
              <a:t> </a:t>
            </a:r>
            <a:r>
              <a:rPr dirty="0" sz="1100" i="1">
                <a:latin typeface="Trebuchet MS"/>
                <a:cs typeface="Trebuchet MS"/>
              </a:rPr>
              <a:t>CAGR</a:t>
            </a:r>
            <a:r>
              <a:rPr dirty="0" sz="1100" spc="-65" i="1">
                <a:latin typeface="Trebuchet MS"/>
                <a:cs typeface="Trebuchet MS"/>
              </a:rPr>
              <a:t> </a:t>
            </a:r>
            <a:r>
              <a:rPr dirty="0" sz="1100" spc="-10" i="1">
                <a:latin typeface="Trebuchet MS"/>
                <a:cs typeface="Trebuchet MS"/>
              </a:rPr>
              <a:t>(2024-</a:t>
            </a:r>
            <a:endParaRPr sz="1100">
              <a:latin typeface="Trebuchet MS"/>
              <a:cs typeface="Trebuchet MS"/>
            </a:endParaRPr>
          </a:p>
          <a:p>
            <a:pPr marL="81915">
              <a:lnSpc>
                <a:spcPts val="1300"/>
              </a:lnSpc>
            </a:pPr>
            <a:r>
              <a:rPr dirty="0" sz="1100" spc="-50" i="1">
                <a:latin typeface="Trebuchet MS"/>
                <a:cs typeface="Trebuchet MS"/>
              </a:rPr>
              <a:t>33),</a:t>
            </a:r>
            <a:r>
              <a:rPr dirty="0" sz="1100" spc="-75" i="1">
                <a:latin typeface="Trebuchet MS"/>
                <a:cs typeface="Trebuchet MS"/>
              </a:rPr>
              <a:t> </a:t>
            </a:r>
            <a:r>
              <a:rPr dirty="0" sz="1100" spc="-45" i="1">
                <a:latin typeface="Trebuchet MS"/>
                <a:cs typeface="Trebuchet MS"/>
              </a:rPr>
              <a:t>driven</a:t>
            </a:r>
            <a:r>
              <a:rPr dirty="0" sz="1100" spc="-90" i="1">
                <a:latin typeface="Trebuchet MS"/>
                <a:cs typeface="Trebuchet MS"/>
              </a:rPr>
              <a:t> </a:t>
            </a:r>
            <a:r>
              <a:rPr dirty="0" sz="1100" spc="-30" i="1">
                <a:latin typeface="Trebuchet MS"/>
                <a:cs typeface="Trebuchet MS"/>
              </a:rPr>
              <a:t>by</a:t>
            </a:r>
            <a:r>
              <a:rPr dirty="0" sz="1100" spc="-45" i="1">
                <a:latin typeface="Trebuchet MS"/>
                <a:cs typeface="Trebuchet MS"/>
              </a:rPr>
              <a:t> </a:t>
            </a:r>
            <a:r>
              <a:rPr dirty="0" sz="1100" spc="-30" i="1">
                <a:latin typeface="Trebuchet MS"/>
                <a:cs typeface="Trebuchet MS"/>
              </a:rPr>
              <a:t>diverse</a:t>
            </a:r>
            <a:r>
              <a:rPr dirty="0" sz="1100" spc="-60" i="1">
                <a:latin typeface="Trebuchet MS"/>
                <a:cs typeface="Trebuchet MS"/>
              </a:rPr>
              <a:t> </a:t>
            </a:r>
            <a:r>
              <a:rPr dirty="0" sz="1100" spc="-45" i="1">
                <a:latin typeface="Trebuchet MS"/>
                <a:cs typeface="Trebuchet MS"/>
              </a:rPr>
              <a:t>industry</a:t>
            </a:r>
            <a:r>
              <a:rPr dirty="0" sz="1100" spc="-50" i="1">
                <a:latin typeface="Trebuchet MS"/>
                <a:cs typeface="Trebuchet MS"/>
              </a:rPr>
              <a:t> </a:t>
            </a:r>
            <a:r>
              <a:rPr dirty="0" sz="1100" spc="-30" i="1">
                <a:latin typeface="Trebuchet MS"/>
                <a:cs typeface="Trebuchet MS"/>
              </a:rPr>
              <a:t>players</a:t>
            </a:r>
            <a:r>
              <a:rPr dirty="0" sz="1100" spc="-85" i="1">
                <a:latin typeface="Trebuchet MS"/>
                <a:cs typeface="Trebuchet MS"/>
              </a:rPr>
              <a:t> </a:t>
            </a:r>
            <a:r>
              <a:rPr dirty="0" sz="1100" i="1">
                <a:latin typeface="Trebuchet MS"/>
                <a:cs typeface="Trebuchet MS"/>
              </a:rPr>
              <a:t>and</a:t>
            </a:r>
            <a:r>
              <a:rPr dirty="0" sz="1100" spc="-105" i="1">
                <a:latin typeface="Trebuchet MS"/>
                <a:cs typeface="Trebuchet MS"/>
              </a:rPr>
              <a:t> </a:t>
            </a:r>
            <a:r>
              <a:rPr dirty="0" sz="1100" spc="-20" i="1">
                <a:latin typeface="Trebuchet MS"/>
                <a:cs typeface="Trebuchet MS"/>
              </a:rPr>
              <a:t>AI-</a:t>
            </a:r>
            <a:r>
              <a:rPr dirty="0" sz="1100" spc="-45" i="1">
                <a:latin typeface="Trebuchet MS"/>
                <a:cs typeface="Trebuchet MS"/>
              </a:rPr>
              <a:t>driven</a:t>
            </a:r>
            <a:r>
              <a:rPr dirty="0" sz="1100" spc="-90" i="1">
                <a:latin typeface="Trebuchet MS"/>
                <a:cs typeface="Trebuchet MS"/>
              </a:rPr>
              <a:t> </a:t>
            </a:r>
            <a:r>
              <a:rPr dirty="0" sz="1100" spc="-25" i="1">
                <a:latin typeface="Trebuchet MS"/>
                <a:cs typeface="Trebuchet MS"/>
              </a:rPr>
              <a:t>data</a:t>
            </a:r>
            <a:r>
              <a:rPr dirty="0" sz="1100" spc="-55" i="1">
                <a:latin typeface="Trebuchet MS"/>
                <a:cs typeface="Trebuchet MS"/>
              </a:rPr>
              <a:t> </a:t>
            </a:r>
            <a:r>
              <a:rPr dirty="0" sz="1100" spc="-20" i="1">
                <a:latin typeface="Trebuchet MS"/>
                <a:cs typeface="Trebuchet MS"/>
              </a:rPr>
              <a:t>analytics</a:t>
            </a:r>
            <a:r>
              <a:rPr dirty="0" sz="1100" spc="-90" i="1">
                <a:latin typeface="Trebuchet MS"/>
                <a:cs typeface="Trebuchet MS"/>
              </a:rPr>
              <a:t> </a:t>
            </a:r>
            <a:r>
              <a:rPr dirty="0" sz="1100" spc="-25" i="1">
                <a:latin typeface="Trebuchet MS"/>
                <a:cs typeface="Trebuchet MS"/>
              </a:rPr>
              <a:t>for</a:t>
            </a:r>
            <a:endParaRPr sz="1100">
              <a:latin typeface="Trebuchet MS"/>
              <a:cs typeface="Trebuchet MS"/>
            </a:endParaRPr>
          </a:p>
          <a:p>
            <a:pPr marL="81915">
              <a:lnSpc>
                <a:spcPct val="100000"/>
              </a:lnSpc>
              <a:spcBef>
                <a:spcPts val="30"/>
              </a:spcBef>
            </a:pPr>
            <a:r>
              <a:rPr dirty="0" sz="1100" i="1">
                <a:latin typeface="Trebuchet MS"/>
                <a:cs typeface="Trebuchet MS"/>
              </a:rPr>
              <a:t>sponsorship</a:t>
            </a:r>
            <a:r>
              <a:rPr dirty="0" sz="1100" spc="-5" i="1">
                <a:latin typeface="Trebuchet MS"/>
                <a:cs typeface="Trebuchet MS"/>
              </a:rPr>
              <a:t> </a:t>
            </a:r>
            <a:r>
              <a:rPr dirty="0" sz="1100" spc="-10" i="1">
                <a:latin typeface="Trebuchet MS"/>
                <a:cs typeface="Trebuchet MS"/>
              </a:rPr>
              <a:t>management.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0" name="object 30" descr=""/>
          <p:cNvSpPr txBox="1"/>
          <p:nvPr/>
        </p:nvSpPr>
        <p:spPr>
          <a:xfrm>
            <a:off x="7419975" y="2457450"/>
            <a:ext cx="4400550" cy="504825"/>
          </a:xfrm>
          <a:prstGeom prst="rect">
            <a:avLst/>
          </a:prstGeom>
          <a:solidFill>
            <a:srgbClr val="FBFF6F"/>
          </a:solidFill>
          <a:ln w="19050">
            <a:solidFill>
              <a:srgbClr val="000000"/>
            </a:solidFill>
          </a:ln>
        </p:spPr>
        <p:txBody>
          <a:bodyPr wrap="square" lIns="0" tIns="92075" rIns="0" bIns="0" rtlCol="0" vert="horz">
            <a:spAutoFit/>
          </a:bodyPr>
          <a:lstStyle/>
          <a:p>
            <a:pPr marL="94615" marR="120014">
              <a:lnSpc>
                <a:spcPts val="1280"/>
              </a:lnSpc>
              <a:spcBef>
                <a:spcPts val="725"/>
              </a:spcBef>
            </a:pPr>
            <a:r>
              <a:rPr dirty="0" sz="1100" spc="-10" i="1">
                <a:latin typeface="Trebuchet MS"/>
                <a:cs typeface="Trebuchet MS"/>
              </a:rPr>
              <a:t>Formula</a:t>
            </a:r>
            <a:r>
              <a:rPr dirty="0" sz="1100" spc="-160" i="1">
                <a:latin typeface="Trebuchet MS"/>
                <a:cs typeface="Trebuchet MS"/>
              </a:rPr>
              <a:t> </a:t>
            </a:r>
            <a:r>
              <a:rPr dirty="0" sz="1100" i="1">
                <a:latin typeface="Trebuchet MS"/>
                <a:cs typeface="Trebuchet MS"/>
              </a:rPr>
              <a:t>E</a:t>
            </a:r>
            <a:r>
              <a:rPr dirty="0" sz="1100" spc="-15" i="1">
                <a:latin typeface="Trebuchet MS"/>
                <a:cs typeface="Trebuchet MS"/>
              </a:rPr>
              <a:t> </a:t>
            </a:r>
            <a:r>
              <a:rPr dirty="0" sz="1100" i="1">
                <a:latin typeface="Trebuchet MS"/>
                <a:cs typeface="Trebuchet MS"/>
              </a:rPr>
              <a:t>and</a:t>
            </a:r>
            <a:r>
              <a:rPr dirty="0" sz="1100" spc="-110" i="1">
                <a:latin typeface="Trebuchet MS"/>
                <a:cs typeface="Trebuchet MS"/>
              </a:rPr>
              <a:t> </a:t>
            </a:r>
            <a:r>
              <a:rPr dirty="0" sz="1100" spc="-50" i="1">
                <a:latin typeface="Trebuchet MS"/>
                <a:cs typeface="Trebuchet MS"/>
              </a:rPr>
              <a:t>Extreme</a:t>
            </a:r>
            <a:r>
              <a:rPr dirty="0" sz="1100" spc="-65" i="1">
                <a:latin typeface="Trebuchet MS"/>
                <a:cs typeface="Trebuchet MS"/>
              </a:rPr>
              <a:t> </a:t>
            </a:r>
            <a:r>
              <a:rPr dirty="0" sz="1100" i="1">
                <a:latin typeface="Trebuchet MS"/>
                <a:cs typeface="Trebuchet MS"/>
              </a:rPr>
              <a:t>E</a:t>
            </a:r>
            <a:r>
              <a:rPr dirty="0" sz="1100" spc="-105" i="1">
                <a:latin typeface="Trebuchet MS"/>
                <a:cs typeface="Trebuchet MS"/>
              </a:rPr>
              <a:t> </a:t>
            </a:r>
            <a:r>
              <a:rPr dirty="0" sz="1100" spc="-25" i="1">
                <a:latin typeface="Trebuchet MS"/>
                <a:cs typeface="Trebuchet MS"/>
              </a:rPr>
              <a:t>are</a:t>
            </a:r>
            <a:r>
              <a:rPr dirty="0" sz="1100" spc="-70" i="1">
                <a:latin typeface="Trebuchet MS"/>
                <a:cs typeface="Trebuchet MS"/>
              </a:rPr>
              <a:t> </a:t>
            </a:r>
            <a:r>
              <a:rPr dirty="0" sz="1100" spc="-35" i="1">
                <a:latin typeface="Trebuchet MS"/>
                <a:cs typeface="Trebuchet MS"/>
              </a:rPr>
              <a:t>gaining</a:t>
            </a:r>
            <a:r>
              <a:rPr dirty="0" sz="1100" spc="-95" i="1">
                <a:latin typeface="Trebuchet MS"/>
                <a:cs typeface="Trebuchet MS"/>
              </a:rPr>
              <a:t> </a:t>
            </a:r>
            <a:r>
              <a:rPr dirty="0" sz="1100" spc="-60" i="1">
                <a:latin typeface="Trebuchet MS"/>
                <a:cs typeface="Trebuchet MS"/>
              </a:rPr>
              <a:t>traction,</a:t>
            </a:r>
            <a:r>
              <a:rPr dirty="0" sz="1100" spc="-80" i="1">
                <a:latin typeface="Trebuchet MS"/>
                <a:cs typeface="Trebuchet MS"/>
              </a:rPr>
              <a:t> </a:t>
            </a:r>
            <a:r>
              <a:rPr dirty="0" sz="1100" spc="-55" i="1">
                <a:latin typeface="Trebuchet MS"/>
                <a:cs typeface="Trebuchet MS"/>
              </a:rPr>
              <a:t>with</a:t>
            </a:r>
            <a:r>
              <a:rPr dirty="0" sz="1100" spc="-100" i="1">
                <a:latin typeface="Trebuchet MS"/>
                <a:cs typeface="Trebuchet MS"/>
              </a:rPr>
              <a:t> </a:t>
            </a:r>
            <a:r>
              <a:rPr dirty="0" sz="1100" spc="-20" i="1">
                <a:latin typeface="Trebuchet MS"/>
                <a:cs typeface="Trebuchet MS"/>
              </a:rPr>
              <a:t>increasing</a:t>
            </a:r>
            <a:r>
              <a:rPr dirty="0" sz="1100" spc="-10" i="1">
                <a:latin typeface="Trebuchet MS"/>
                <a:cs typeface="Trebuchet MS"/>
              </a:rPr>
              <a:t> industry </a:t>
            </a:r>
            <a:r>
              <a:rPr dirty="0" sz="1100" spc="-50" i="1">
                <a:latin typeface="Trebuchet MS"/>
                <a:cs typeface="Trebuchet MS"/>
              </a:rPr>
              <a:t>participation</a:t>
            </a:r>
            <a:r>
              <a:rPr dirty="0" sz="1100" spc="-65" i="1">
                <a:latin typeface="Trebuchet MS"/>
                <a:cs typeface="Trebuchet MS"/>
              </a:rPr>
              <a:t> </a:t>
            </a:r>
            <a:r>
              <a:rPr dirty="0" sz="1100" i="1">
                <a:latin typeface="Trebuchet MS"/>
                <a:cs typeface="Trebuchet MS"/>
              </a:rPr>
              <a:t>and</a:t>
            </a:r>
            <a:r>
              <a:rPr dirty="0" sz="1100" spc="20" i="1">
                <a:latin typeface="Trebuchet MS"/>
                <a:cs typeface="Trebuchet MS"/>
              </a:rPr>
              <a:t> </a:t>
            </a:r>
            <a:r>
              <a:rPr dirty="0" sz="1100" spc="-10" i="1">
                <a:latin typeface="Trebuchet MS"/>
                <a:cs typeface="Trebuchet MS"/>
              </a:rPr>
              <a:t>viewership.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1" name="object 31" descr=""/>
          <p:cNvSpPr/>
          <p:nvPr/>
        </p:nvSpPr>
        <p:spPr>
          <a:xfrm>
            <a:off x="6267450" y="1085850"/>
            <a:ext cx="1152525" cy="504825"/>
          </a:xfrm>
          <a:custGeom>
            <a:avLst/>
            <a:gdLst/>
            <a:ahLst/>
            <a:cxnLst/>
            <a:rect l="l" t="t" r="r" b="b"/>
            <a:pathLst>
              <a:path w="1152525" h="504825">
                <a:moveTo>
                  <a:pt x="0" y="504825"/>
                </a:moveTo>
                <a:lnTo>
                  <a:pt x="1152525" y="504825"/>
                </a:lnTo>
                <a:lnTo>
                  <a:pt x="1152525" y="0"/>
                </a:lnTo>
                <a:lnTo>
                  <a:pt x="0" y="0"/>
                </a:lnTo>
                <a:lnTo>
                  <a:pt x="0" y="504825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 descr=""/>
          <p:cNvSpPr txBox="1"/>
          <p:nvPr/>
        </p:nvSpPr>
        <p:spPr>
          <a:xfrm>
            <a:off x="6267450" y="1085850"/>
            <a:ext cx="1152525" cy="504825"/>
          </a:xfrm>
          <a:prstGeom prst="rect">
            <a:avLst/>
          </a:prstGeom>
          <a:solidFill>
            <a:srgbClr val="BEBEBE"/>
          </a:solidFill>
        </p:spPr>
        <p:txBody>
          <a:bodyPr wrap="square" lIns="0" tIns="151130" rIns="0" bIns="0" rtlCol="0" vert="horz">
            <a:spAutoFit/>
          </a:bodyPr>
          <a:lstStyle/>
          <a:p>
            <a:pPr marL="309880">
              <a:lnSpc>
                <a:spcPct val="100000"/>
              </a:lnSpc>
              <a:spcBef>
                <a:spcPts val="1190"/>
              </a:spcBef>
            </a:pPr>
            <a:r>
              <a:rPr dirty="0" sz="1100" spc="-85" b="1">
                <a:latin typeface="Tahoma"/>
                <a:cs typeface="Tahoma"/>
              </a:rPr>
              <a:t>E-</a:t>
            </a:r>
            <a:r>
              <a:rPr dirty="0" sz="1100" spc="-10" b="1">
                <a:latin typeface="Tahoma"/>
                <a:cs typeface="Tahoma"/>
              </a:rPr>
              <a:t>Sports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33" name="object 33" descr=""/>
          <p:cNvSpPr txBox="1"/>
          <p:nvPr/>
        </p:nvSpPr>
        <p:spPr>
          <a:xfrm>
            <a:off x="6267450" y="1771650"/>
            <a:ext cx="1152525" cy="504825"/>
          </a:xfrm>
          <a:prstGeom prst="rect">
            <a:avLst/>
          </a:prstGeom>
          <a:solidFill>
            <a:srgbClr val="BEBEBE"/>
          </a:solidFill>
          <a:ln w="19050">
            <a:solidFill>
              <a:srgbClr val="000000"/>
            </a:solidFill>
          </a:ln>
        </p:spPr>
        <p:txBody>
          <a:bodyPr wrap="square" lIns="0" tIns="154305" rIns="0" bIns="0" rtlCol="0" vert="horz">
            <a:spAutoFit/>
          </a:bodyPr>
          <a:lstStyle/>
          <a:p>
            <a:pPr marL="181610">
              <a:lnSpc>
                <a:spcPct val="100000"/>
              </a:lnSpc>
              <a:spcBef>
                <a:spcPts val="1215"/>
              </a:spcBef>
            </a:pPr>
            <a:r>
              <a:rPr dirty="0" sz="1100" spc="-10" b="1">
                <a:latin typeface="Tahoma"/>
                <a:cs typeface="Tahoma"/>
              </a:rPr>
              <a:t>Sponsorship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34" name="object 34" descr=""/>
          <p:cNvSpPr txBox="1"/>
          <p:nvPr/>
        </p:nvSpPr>
        <p:spPr>
          <a:xfrm>
            <a:off x="6267450" y="2457450"/>
            <a:ext cx="1152525" cy="504825"/>
          </a:xfrm>
          <a:prstGeom prst="rect">
            <a:avLst/>
          </a:prstGeom>
          <a:solidFill>
            <a:srgbClr val="BEBEBE"/>
          </a:solidFill>
          <a:ln w="19050">
            <a:solidFill>
              <a:srgbClr val="000000"/>
            </a:solidFill>
          </a:ln>
        </p:spPr>
        <p:txBody>
          <a:bodyPr wrap="square" lIns="0" tIns="154305" rIns="0" bIns="0" rtlCol="0" vert="horz">
            <a:spAutoFit/>
          </a:bodyPr>
          <a:lstStyle/>
          <a:p>
            <a:pPr marL="268605">
              <a:lnSpc>
                <a:spcPct val="100000"/>
              </a:lnSpc>
              <a:spcBef>
                <a:spcPts val="1215"/>
              </a:spcBef>
            </a:pPr>
            <a:r>
              <a:rPr dirty="0" sz="1100" spc="-70" b="1">
                <a:latin typeface="Tahoma"/>
                <a:cs typeface="Tahoma"/>
              </a:rPr>
              <a:t>EV</a:t>
            </a:r>
            <a:r>
              <a:rPr dirty="0" sz="1100" spc="-105" b="1">
                <a:latin typeface="Tahoma"/>
                <a:cs typeface="Tahoma"/>
              </a:rPr>
              <a:t> </a:t>
            </a:r>
            <a:r>
              <a:rPr dirty="0" sz="1100" spc="-10" b="1">
                <a:latin typeface="Tahoma"/>
                <a:cs typeface="Tahoma"/>
              </a:rPr>
              <a:t>Racing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35" name="object 35" descr=""/>
          <p:cNvSpPr/>
          <p:nvPr/>
        </p:nvSpPr>
        <p:spPr>
          <a:xfrm>
            <a:off x="6272276" y="3195701"/>
            <a:ext cx="5553075" cy="314325"/>
          </a:xfrm>
          <a:custGeom>
            <a:avLst/>
            <a:gdLst/>
            <a:ahLst/>
            <a:cxnLst/>
            <a:rect l="l" t="t" r="r" b="b"/>
            <a:pathLst>
              <a:path w="5553075" h="314325">
                <a:moveTo>
                  <a:pt x="0" y="52324"/>
                </a:moveTo>
                <a:lnTo>
                  <a:pt x="4103" y="31932"/>
                </a:lnTo>
                <a:lnTo>
                  <a:pt x="15303" y="15303"/>
                </a:lnTo>
                <a:lnTo>
                  <a:pt x="31932" y="4103"/>
                </a:lnTo>
                <a:lnTo>
                  <a:pt x="52324" y="0"/>
                </a:lnTo>
                <a:lnTo>
                  <a:pt x="5500624" y="0"/>
                </a:lnTo>
                <a:lnTo>
                  <a:pt x="5521035" y="4103"/>
                </a:lnTo>
                <a:lnTo>
                  <a:pt x="5537708" y="15303"/>
                </a:lnTo>
                <a:lnTo>
                  <a:pt x="5548951" y="31932"/>
                </a:lnTo>
                <a:lnTo>
                  <a:pt x="5553075" y="52324"/>
                </a:lnTo>
                <a:lnTo>
                  <a:pt x="5553075" y="261874"/>
                </a:lnTo>
                <a:lnTo>
                  <a:pt x="5548951" y="282285"/>
                </a:lnTo>
                <a:lnTo>
                  <a:pt x="5537708" y="298958"/>
                </a:lnTo>
                <a:lnTo>
                  <a:pt x="5521035" y="310201"/>
                </a:lnTo>
                <a:lnTo>
                  <a:pt x="5500624" y="314325"/>
                </a:lnTo>
                <a:lnTo>
                  <a:pt x="52324" y="314325"/>
                </a:lnTo>
                <a:lnTo>
                  <a:pt x="31932" y="310201"/>
                </a:lnTo>
                <a:lnTo>
                  <a:pt x="15303" y="298958"/>
                </a:lnTo>
                <a:lnTo>
                  <a:pt x="4103" y="282285"/>
                </a:lnTo>
                <a:lnTo>
                  <a:pt x="0" y="261874"/>
                </a:lnTo>
                <a:lnTo>
                  <a:pt x="0" y="52324"/>
                </a:lnTo>
                <a:close/>
              </a:path>
            </a:pathLst>
          </a:custGeom>
          <a:ln w="28575">
            <a:solidFill>
              <a:srgbClr val="DA2209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 descr=""/>
          <p:cNvSpPr txBox="1"/>
          <p:nvPr/>
        </p:nvSpPr>
        <p:spPr>
          <a:xfrm>
            <a:off x="7525384" y="3232467"/>
            <a:ext cx="3039745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45" b="1" i="1">
                <a:latin typeface="Trebuchet MS"/>
                <a:cs typeface="Trebuchet MS"/>
              </a:rPr>
              <a:t>Shift</a:t>
            </a:r>
            <a:r>
              <a:rPr dirty="0" sz="1200" spc="-70" b="1" i="1">
                <a:latin typeface="Trebuchet MS"/>
                <a:cs typeface="Trebuchet MS"/>
              </a:rPr>
              <a:t> </a:t>
            </a:r>
            <a:r>
              <a:rPr dirty="0" sz="1200" spc="-50" b="1" i="1">
                <a:latin typeface="Trebuchet MS"/>
                <a:cs typeface="Trebuchet MS"/>
              </a:rPr>
              <a:t>towards</a:t>
            </a:r>
            <a:r>
              <a:rPr dirty="0" sz="1200" spc="-45" b="1" i="1">
                <a:latin typeface="Trebuchet MS"/>
                <a:cs typeface="Trebuchet MS"/>
              </a:rPr>
              <a:t> electrification </a:t>
            </a:r>
            <a:r>
              <a:rPr dirty="0" sz="1200" spc="-60" b="1" i="1">
                <a:latin typeface="Trebuchet MS"/>
                <a:cs typeface="Trebuchet MS"/>
              </a:rPr>
              <a:t>of</a:t>
            </a:r>
            <a:r>
              <a:rPr dirty="0" sz="1200" spc="-40" b="1" i="1">
                <a:latin typeface="Trebuchet MS"/>
                <a:cs typeface="Trebuchet MS"/>
              </a:rPr>
              <a:t> </a:t>
            </a:r>
            <a:r>
              <a:rPr dirty="0" sz="1200" spc="-25" b="1" i="1">
                <a:latin typeface="Trebuchet MS"/>
                <a:cs typeface="Trebuchet MS"/>
              </a:rPr>
              <a:t>motorsports.</a:t>
            </a:r>
            <a:endParaRPr sz="1200">
              <a:latin typeface="Trebuchet MS"/>
              <a:cs typeface="Trebuchet MS"/>
            </a:endParaRPr>
          </a:p>
        </p:txBody>
      </p:sp>
      <p:pic>
        <p:nvPicPr>
          <p:cNvPr id="37" name="object 3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90525" y="4152900"/>
            <a:ext cx="609600" cy="495300"/>
          </a:xfrm>
          <a:prstGeom prst="rect">
            <a:avLst/>
          </a:prstGeom>
        </p:spPr>
      </p:pic>
      <p:pic>
        <p:nvPicPr>
          <p:cNvPr id="38" name="object 3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90525" y="4876800"/>
            <a:ext cx="600075" cy="523875"/>
          </a:xfrm>
          <a:prstGeom prst="rect">
            <a:avLst/>
          </a:prstGeom>
        </p:spPr>
      </p:pic>
      <p:sp>
        <p:nvSpPr>
          <p:cNvPr id="39" name="object 39" descr=""/>
          <p:cNvSpPr txBox="1"/>
          <p:nvPr/>
        </p:nvSpPr>
        <p:spPr>
          <a:xfrm>
            <a:off x="386715" y="3255898"/>
            <a:ext cx="3813175" cy="22167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02235">
              <a:lnSpc>
                <a:spcPct val="100000"/>
              </a:lnSpc>
              <a:spcBef>
                <a:spcPts val="125"/>
              </a:spcBef>
              <a:tabLst>
                <a:tab pos="647065" algn="l"/>
              </a:tabLst>
            </a:pPr>
            <a:r>
              <a:rPr dirty="0" sz="950" spc="-20" i="1">
                <a:latin typeface="Trebuchet MS"/>
                <a:cs typeface="Trebuchet MS"/>
              </a:rPr>
              <a:t>2024</a:t>
            </a:r>
            <a:r>
              <a:rPr dirty="0" sz="950" i="1">
                <a:latin typeface="Trebuchet MS"/>
                <a:cs typeface="Trebuchet MS"/>
              </a:rPr>
              <a:t>	</a:t>
            </a:r>
            <a:r>
              <a:rPr dirty="0" sz="950" spc="-20" i="1">
                <a:latin typeface="Trebuchet MS"/>
                <a:cs typeface="Trebuchet MS"/>
              </a:rPr>
              <a:t>2033</a:t>
            </a:r>
            <a:endParaRPr sz="9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00"/>
              </a:spcBef>
            </a:pPr>
            <a:endParaRPr sz="950">
              <a:latin typeface="Trebuchet MS"/>
              <a:cs typeface="Trebuchet MS"/>
            </a:endParaRPr>
          </a:p>
          <a:p>
            <a:pPr marL="19050">
              <a:lnSpc>
                <a:spcPct val="100000"/>
              </a:lnSpc>
              <a:spcBef>
                <a:spcPts val="5"/>
              </a:spcBef>
            </a:pPr>
            <a:r>
              <a:rPr dirty="0" u="sng" sz="1250" spc="65" b="1" i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As</a:t>
            </a:r>
            <a:r>
              <a:rPr dirty="0" u="sng" sz="1250" spc="-75" b="1" i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sng" sz="1250" spc="-25" b="1" i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electrification</a:t>
            </a:r>
            <a:r>
              <a:rPr dirty="0" u="sng" sz="1250" spc="-80" b="1" i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sng" sz="1250" b="1" i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leads</a:t>
            </a:r>
            <a:r>
              <a:rPr dirty="0" u="sng" sz="1250" spc="-65" b="1" i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sng" sz="1250" spc="-20" b="1" i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the</a:t>
            </a:r>
            <a:r>
              <a:rPr dirty="0" u="sng" sz="1250" spc="-50" b="1" i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sng" sz="1250" spc="-20" b="1" i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way…</a:t>
            </a:r>
            <a:endParaRPr sz="12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870"/>
              </a:spcBef>
            </a:pPr>
            <a:r>
              <a:rPr dirty="0" sz="1200" spc="-40" b="1" i="1">
                <a:latin typeface="Trebuchet MS"/>
                <a:cs typeface="Trebuchet MS"/>
              </a:rPr>
              <a:t>E-</a:t>
            </a:r>
            <a:r>
              <a:rPr dirty="0" sz="1200" spc="-10" b="1" i="1">
                <a:latin typeface="Trebuchet MS"/>
                <a:cs typeface="Trebuchet MS"/>
              </a:rPr>
              <a:t>Racing</a:t>
            </a:r>
            <a:r>
              <a:rPr dirty="0" sz="1200" spc="-100" b="1" i="1">
                <a:latin typeface="Trebuchet MS"/>
                <a:cs typeface="Trebuchet MS"/>
              </a:rPr>
              <a:t> </a:t>
            </a:r>
            <a:r>
              <a:rPr dirty="0" sz="1200" b="1" i="1">
                <a:latin typeface="Trebuchet MS"/>
                <a:cs typeface="Trebuchet MS"/>
              </a:rPr>
              <a:t>comes</a:t>
            </a:r>
            <a:r>
              <a:rPr dirty="0" sz="1200" spc="-5" b="1" i="1">
                <a:latin typeface="Trebuchet MS"/>
                <a:cs typeface="Trebuchet MS"/>
              </a:rPr>
              <a:t> </a:t>
            </a:r>
            <a:r>
              <a:rPr dirty="0" sz="1200" spc="-50" b="1" i="1">
                <a:latin typeface="Trebuchet MS"/>
                <a:cs typeface="Trebuchet MS"/>
              </a:rPr>
              <a:t>into</a:t>
            </a:r>
            <a:r>
              <a:rPr dirty="0" sz="1200" spc="-95" b="1" i="1">
                <a:latin typeface="Trebuchet MS"/>
                <a:cs typeface="Trebuchet MS"/>
              </a:rPr>
              <a:t> </a:t>
            </a:r>
            <a:r>
              <a:rPr dirty="0" sz="1200" spc="-40" b="1" i="1">
                <a:latin typeface="Trebuchet MS"/>
                <a:cs typeface="Trebuchet MS"/>
              </a:rPr>
              <a:t>its</a:t>
            </a:r>
            <a:r>
              <a:rPr dirty="0" sz="1200" spc="-5" b="1" i="1">
                <a:latin typeface="Trebuchet MS"/>
                <a:cs typeface="Trebuchet MS"/>
              </a:rPr>
              <a:t> </a:t>
            </a:r>
            <a:r>
              <a:rPr dirty="0" sz="1200" spc="-20" b="1" i="1">
                <a:latin typeface="Trebuchet MS"/>
                <a:cs typeface="Trebuchet MS"/>
              </a:rPr>
              <a:t>own…</a:t>
            </a:r>
            <a:endParaRPr sz="1200">
              <a:latin typeface="Trebuchet MS"/>
              <a:cs typeface="Trebuchet MS"/>
            </a:endParaRPr>
          </a:p>
          <a:p>
            <a:pPr marL="697865" marR="6350">
              <a:lnSpc>
                <a:spcPct val="99600"/>
              </a:lnSpc>
              <a:spcBef>
                <a:spcPts val="660"/>
              </a:spcBef>
            </a:pPr>
            <a:r>
              <a:rPr dirty="0" sz="1100" spc="-20" b="1" i="1">
                <a:latin typeface="Trebuchet MS"/>
                <a:cs typeface="Trebuchet MS"/>
              </a:rPr>
              <a:t>Expands</a:t>
            </a:r>
            <a:r>
              <a:rPr dirty="0" sz="1100" spc="-155" b="1" i="1">
                <a:latin typeface="Trebuchet MS"/>
                <a:cs typeface="Trebuchet MS"/>
              </a:rPr>
              <a:t> </a:t>
            </a:r>
            <a:r>
              <a:rPr dirty="0" sz="1100" spc="-55" b="1" i="1">
                <a:latin typeface="Trebuchet MS"/>
                <a:cs typeface="Trebuchet MS"/>
              </a:rPr>
              <a:t>to</a:t>
            </a:r>
            <a:r>
              <a:rPr dirty="0" sz="1100" spc="-50" b="1" i="1">
                <a:latin typeface="Trebuchet MS"/>
                <a:cs typeface="Trebuchet MS"/>
              </a:rPr>
              <a:t> </a:t>
            </a:r>
            <a:r>
              <a:rPr dirty="0" sz="1100" spc="-100" b="1" i="1">
                <a:latin typeface="Trebuchet MS"/>
                <a:cs typeface="Trebuchet MS"/>
              </a:rPr>
              <a:t>12</a:t>
            </a:r>
            <a:r>
              <a:rPr dirty="0" sz="1100" spc="-80" b="1" i="1">
                <a:latin typeface="Trebuchet MS"/>
                <a:cs typeface="Trebuchet MS"/>
              </a:rPr>
              <a:t> </a:t>
            </a:r>
            <a:r>
              <a:rPr dirty="0" sz="1100" spc="-30" b="1" i="1">
                <a:latin typeface="Trebuchet MS"/>
                <a:cs typeface="Trebuchet MS"/>
              </a:rPr>
              <a:t>racing</a:t>
            </a:r>
            <a:r>
              <a:rPr dirty="0" sz="1100" spc="-55" b="1" i="1">
                <a:latin typeface="Trebuchet MS"/>
                <a:cs typeface="Trebuchet MS"/>
              </a:rPr>
              <a:t> </a:t>
            </a:r>
            <a:r>
              <a:rPr dirty="0" sz="1100" spc="-25" b="1" i="1">
                <a:latin typeface="Trebuchet MS"/>
                <a:cs typeface="Trebuchet MS"/>
              </a:rPr>
              <a:t>teams;</a:t>
            </a:r>
            <a:r>
              <a:rPr dirty="0" sz="1100" spc="-120" b="1" i="1">
                <a:latin typeface="Trebuchet MS"/>
                <a:cs typeface="Trebuchet MS"/>
              </a:rPr>
              <a:t> </a:t>
            </a:r>
            <a:r>
              <a:rPr dirty="0" sz="1100" spc="-10" b="1" i="1">
                <a:latin typeface="Trebuchet MS"/>
                <a:cs typeface="Trebuchet MS"/>
              </a:rPr>
              <a:t>Gen2</a:t>
            </a:r>
            <a:r>
              <a:rPr dirty="0" sz="1100" spc="-85" b="1" i="1">
                <a:latin typeface="Trebuchet MS"/>
                <a:cs typeface="Trebuchet MS"/>
              </a:rPr>
              <a:t> </a:t>
            </a:r>
            <a:r>
              <a:rPr dirty="0" sz="1100" b="1" i="1">
                <a:latin typeface="Trebuchet MS"/>
                <a:cs typeface="Trebuchet MS"/>
              </a:rPr>
              <a:t>&amp;</a:t>
            </a:r>
            <a:r>
              <a:rPr dirty="0" sz="1100" spc="-114" b="1" i="1">
                <a:latin typeface="Trebuchet MS"/>
                <a:cs typeface="Trebuchet MS"/>
              </a:rPr>
              <a:t> </a:t>
            </a:r>
            <a:r>
              <a:rPr dirty="0" sz="1100" spc="-10" b="1" i="1">
                <a:latin typeface="Trebuchet MS"/>
                <a:cs typeface="Trebuchet MS"/>
              </a:rPr>
              <a:t>Gen3</a:t>
            </a:r>
            <a:r>
              <a:rPr dirty="0" sz="1100" spc="-80" b="1" i="1">
                <a:latin typeface="Trebuchet MS"/>
                <a:cs typeface="Trebuchet MS"/>
              </a:rPr>
              <a:t> </a:t>
            </a:r>
            <a:r>
              <a:rPr dirty="0" sz="1100" spc="-55" b="1" i="1">
                <a:latin typeface="Trebuchet MS"/>
                <a:cs typeface="Trebuchet MS"/>
              </a:rPr>
              <a:t>battery </a:t>
            </a:r>
            <a:r>
              <a:rPr dirty="0" sz="1100" spc="-25" b="1" i="1">
                <a:latin typeface="Trebuchet MS"/>
                <a:cs typeface="Trebuchet MS"/>
              </a:rPr>
              <a:t>improvements</a:t>
            </a:r>
            <a:r>
              <a:rPr dirty="0" sz="1100" spc="-15" b="1" i="1">
                <a:latin typeface="Trebuchet MS"/>
                <a:cs typeface="Trebuchet MS"/>
              </a:rPr>
              <a:t> </a:t>
            </a:r>
            <a:r>
              <a:rPr dirty="0" sz="1100" spc="-20" b="1" i="1">
                <a:latin typeface="Trebuchet MS"/>
                <a:cs typeface="Trebuchet MS"/>
              </a:rPr>
              <a:t>boost</a:t>
            </a:r>
            <a:r>
              <a:rPr dirty="0" sz="1100" spc="-50" b="1" i="1">
                <a:latin typeface="Trebuchet MS"/>
                <a:cs typeface="Trebuchet MS"/>
              </a:rPr>
              <a:t> </a:t>
            </a:r>
            <a:r>
              <a:rPr dirty="0" sz="1100" spc="-20" b="1" i="1">
                <a:latin typeface="Trebuchet MS"/>
                <a:cs typeface="Trebuchet MS"/>
              </a:rPr>
              <a:t>speed,</a:t>
            </a:r>
            <a:r>
              <a:rPr dirty="0" sz="1100" spc="-85" b="1" i="1">
                <a:latin typeface="Trebuchet MS"/>
                <a:cs typeface="Trebuchet MS"/>
              </a:rPr>
              <a:t> </a:t>
            </a:r>
            <a:r>
              <a:rPr dirty="0" sz="1100" spc="-30" b="1" i="1">
                <a:latin typeface="Trebuchet MS"/>
                <a:cs typeface="Trebuchet MS"/>
              </a:rPr>
              <a:t>efficiency</a:t>
            </a:r>
            <a:r>
              <a:rPr dirty="0" sz="1100" spc="-75" b="1" i="1">
                <a:latin typeface="Trebuchet MS"/>
                <a:cs typeface="Trebuchet MS"/>
              </a:rPr>
              <a:t> </a:t>
            </a:r>
            <a:r>
              <a:rPr dirty="0" sz="1100" spc="-50" b="1" i="1">
                <a:latin typeface="Trebuchet MS"/>
                <a:cs typeface="Trebuchet MS"/>
              </a:rPr>
              <a:t>&amp; </a:t>
            </a:r>
            <a:r>
              <a:rPr dirty="0" sz="1100" spc="-10" b="1" i="1">
                <a:latin typeface="Trebuchet MS"/>
                <a:cs typeface="Trebuchet MS"/>
              </a:rPr>
              <a:t>performance.</a:t>
            </a:r>
            <a:endParaRPr sz="1100">
              <a:latin typeface="Trebuchet MS"/>
              <a:cs typeface="Trebuchet MS"/>
            </a:endParaRPr>
          </a:p>
          <a:p>
            <a:pPr marL="697865" marR="5080">
              <a:lnSpc>
                <a:spcPct val="98600"/>
              </a:lnSpc>
              <a:spcBef>
                <a:spcPts val="1150"/>
              </a:spcBef>
            </a:pPr>
            <a:r>
              <a:rPr dirty="0" sz="1100" b="1" i="1">
                <a:latin typeface="Trebuchet MS"/>
                <a:cs typeface="Trebuchet MS"/>
              </a:rPr>
              <a:t>Hosted</a:t>
            </a:r>
            <a:r>
              <a:rPr dirty="0" sz="1100" spc="-145" b="1" i="1">
                <a:latin typeface="Trebuchet MS"/>
                <a:cs typeface="Trebuchet MS"/>
              </a:rPr>
              <a:t> </a:t>
            </a:r>
            <a:r>
              <a:rPr dirty="0" sz="1100" spc="-25" b="1" i="1">
                <a:latin typeface="Trebuchet MS"/>
                <a:cs typeface="Trebuchet MS"/>
              </a:rPr>
              <a:t>in</a:t>
            </a:r>
            <a:r>
              <a:rPr dirty="0" sz="1100" spc="-50" b="1" i="1">
                <a:latin typeface="Trebuchet MS"/>
                <a:cs typeface="Trebuchet MS"/>
              </a:rPr>
              <a:t> </a:t>
            </a:r>
            <a:r>
              <a:rPr dirty="0" sz="1100" spc="-30" b="1" i="1">
                <a:latin typeface="Trebuchet MS"/>
                <a:cs typeface="Trebuchet MS"/>
              </a:rPr>
              <a:t>climate</a:t>
            </a:r>
            <a:r>
              <a:rPr dirty="0" sz="1100" spc="-80" b="1" i="1">
                <a:latin typeface="Trebuchet MS"/>
                <a:cs typeface="Trebuchet MS"/>
              </a:rPr>
              <a:t> </a:t>
            </a:r>
            <a:r>
              <a:rPr dirty="0" sz="1100" spc="-30" b="1" i="1">
                <a:latin typeface="Trebuchet MS"/>
                <a:cs typeface="Trebuchet MS"/>
              </a:rPr>
              <a:t>-</a:t>
            </a:r>
            <a:r>
              <a:rPr dirty="0" sz="1100" spc="-45" b="1" i="1">
                <a:latin typeface="Trebuchet MS"/>
                <a:cs typeface="Trebuchet MS"/>
              </a:rPr>
              <a:t>affected</a:t>
            </a:r>
            <a:r>
              <a:rPr dirty="0" sz="1100" spc="-60" b="1" i="1">
                <a:latin typeface="Trebuchet MS"/>
                <a:cs typeface="Trebuchet MS"/>
              </a:rPr>
              <a:t> </a:t>
            </a:r>
            <a:r>
              <a:rPr dirty="0" sz="1100" spc="-20" b="1" i="1">
                <a:latin typeface="Trebuchet MS"/>
                <a:cs typeface="Trebuchet MS"/>
              </a:rPr>
              <a:t>regions</a:t>
            </a:r>
            <a:r>
              <a:rPr dirty="0" sz="1100" spc="-135" b="1" i="1">
                <a:latin typeface="Trebuchet MS"/>
                <a:cs typeface="Trebuchet MS"/>
              </a:rPr>
              <a:t> </a:t>
            </a:r>
            <a:r>
              <a:rPr dirty="0" sz="1100" spc="-55" b="1" i="1">
                <a:latin typeface="Trebuchet MS"/>
                <a:cs typeface="Trebuchet MS"/>
              </a:rPr>
              <a:t>to</a:t>
            </a:r>
            <a:r>
              <a:rPr dirty="0" sz="1100" spc="-40" b="1" i="1">
                <a:latin typeface="Trebuchet MS"/>
                <a:cs typeface="Trebuchet MS"/>
              </a:rPr>
              <a:t> </a:t>
            </a:r>
            <a:r>
              <a:rPr dirty="0" sz="1100" spc="-20" b="1" i="1">
                <a:latin typeface="Trebuchet MS"/>
                <a:cs typeface="Trebuchet MS"/>
              </a:rPr>
              <a:t>raise </a:t>
            </a:r>
            <a:r>
              <a:rPr dirty="0" sz="1100" spc="-30" b="1" i="1">
                <a:latin typeface="Trebuchet MS"/>
                <a:cs typeface="Trebuchet MS"/>
              </a:rPr>
              <a:t>environmental</a:t>
            </a:r>
            <a:r>
              <a:rPr dirty="0" sz="1100" spc="-60" b="1" i="1">
                <a:latin typeface="Trebuchet MS"/>
                <a:cs typeface="Trebuchet MS"/>
              </a:rPr>
              <a:t> </a:t>
            </a:r>
            <a:r>
              <a:rPr dirty="0" sz="1100" spc="-20" b="1" i="1">
                <a:latin typeface="Trebuchet MS"/>
                <a:cs typeface="Trebuchet MS"/>
              </a:rPr>
              <a:t>awareness;</a:t>
            </a:r>
            <a:r>
              <a:rPr dirty="0" sz="1100" spc="-65" b="1" i="1">
                <a:latin typeface="Trebuchet MS"/>
                <a:cs typeface="Trebuchet MS"/>
              </a:rPr>
              <a:t> </a:t>
            </a:r>
            <a:r>
              <a:rPr dirty="0" sz="1100" spc="-50" b="1" i="1">
                <a:latin typeface="Trebuchet MS"/>
                <a:cs typeface="Trebuchet MS"/>
              </a:rPr>
              <a:t>feature</a:t>
            </a:r>
            <a:r>
              <a:rPr dirty="0" sz="1100" spc="-55" b="1" i="1">
                <a:latin typeface="Trebuchet MS"/>
                <a:cs typeface="Trebuchet MS"/>
              </a:rPr>
              <a:t> </a:t>
            </a:r>
            <a:r>
              <a:rPr dirty="0" sz="1100" spc="-25" b="1" i="1">
                <a:latin typeface="Trebuchet MS"/>
                <a:cs typeface="Trebuchet MS"/>
              </a:rPr>
              <a:t>high-</a:t>
            </a:r>
            <a:r>
              <a:rPr dirty="0" sz="1100" spc="-10" b="1" i="1">
                <a:latin typeface="Trebuchet MS"/>
                <a:cs typeface="Trebuchet MS"/>
              </a:rPr>
              <a:t>powered </a:t>
            </a:r>
            <a:r>
              <a:rPr dirty="0" sz="1100" b="1" i="1">
                <a:latin typeface="Trebuchet MS"/>
                <a:cs typeface="Trebuchet MS"/>
              </a:rPr>
              <a:t>SUVs</a:t>
            </a:r>
            <a:r>
              <a:rPr dirty="0" sz="1100" spc="-80" b="1" i="1">
                <a:latin typeface="Trebuchet MS"/>
                <a:cs typeface="Trebuchet MS"/>
              </a:rPr>
              <a:t> </a:t>
            </a:r>
            <a:r>
              <a:rPr dirty="0" sz="1100" spc="114" b="1" i="1">
                <a:latin typeface="Trebuchet MS"/>
                <a:cs typeface="Trebuchet MS"/>
              </a:rPr>
              <a:t>–</a:t>
            </a:r>
            <a:r>
              <a:rPr dirty="0" sz="1100" spc="-75" b="1" i="1">
                <a:latin typeface="Trebuchet MS"/>
                <a:cs typeface="Trebuchet MS"/>
              </a:rPr>
              <a:t> </a:t>
            </a:r>
            <a:r>
              <a:rPr dirty="0" sz="1100" spc="-50" b="1" i="1">
                <a:latin typeface="Trebuchet MS"/>
                <a:cs typeface="Trebuchet MS"/>
              </a:rPr>
              <a:t>built</a:t>
            </a:r>
            <a:r>
              <a:rPr dirty="0" sz="1100" spc="-65" b="1" i="1">
                <a:latin typeface="Trebuchet MS"/>
                <a:cs typeface="Trebuchet MS"/>
              </a:rPr>
              <a:t> </a:t>
            </a:r>
            <a:r>
              <a:rPr dirty="0" sz="1100" spc="-55" b="1" i="1">
                <a:latin typeface="Trebuchet MS"/>
                <a:cs typeface="Trebuchet MS"/>
              </a:rPr>
              <a:t>to</a:t>
            </a:r>
            <a:r>
              <a:rPr dirty="0" sz="1100" spc="-15" b="1" i="1">
                <a:latin typeface="Trebuchet MS"/>
                <a:cs typeface="Trebuchet MS"/>
              </a:rPr>
              <a:t> </a:t>
            </a:r>
            <a:r>
              <a:rPr dirty="0" sz="1100" spc="-45" b="1" i="1">
                <a:latin typeface="Trebuchet MS"/>
                <a:cs typeface="Trebuchet MS"/>
              </a:rPr>
              <a:t>withstand</a:t>
            </a:r>
            <a:r>
              <a:rPr dirty="0" sz="1100" spc="-35" b="1" i="1">
                <a:latin typeface="Trebuchet MS"/>
                <a:cs typeface="Trebuchet MS"/>
              </a:rPr>
              <a:t> </a:t>
            </a:r>
            <a:r>
              <a:rPr dirty="0" sz="1100" spc="-40" b="1" i="1">
                <a:latin typeface="Trebuchet MS"/>
                <a:cs typeface="Trebuchet MS"/>
              </a:rPr>
              <a:t>extreme</a:t>
            </a:r>
            <a:r>
              <a:rPr dirty="0" sz="1100" spc="-90" b="1" i="1">
                <a:latin typeface="Trebuchet MS"/>
                <a:cs typeface="Trebuchet MS"/>
              </a:rPr>
              <a:t> </a:t>
            </a:r>
            <a:r>
              <a:rPr dirty="0" sz="1100" spc="-20" b="1" i="1">
                <a:latin typeface="Trebuchet MS"/>
                <a:cs typeface="Trebuchet MS"/>
              </a:rPr>
              <a:t>conditions</a:t>
            </a:r>
            <a:r>
              <a:rPr dirty="0" sz="1100" spc="-30" b="1" i="1">
                <a:latin typeface="Trebuchet MS"/>
                <a:cs typeface="Trebuchet MS"/>
              </a:rPr>
              <a:t> </a:t>
            </a:r>
            <a:r>
              <a:rPr dirty="0" sz="1100" spc="-25" b="1" i="1">
                <a:latin typeface="Trebuchet MS"/>
                <a:cs typeface="Trebuchet MS"/>
              </a:rPr>
              <a:t>and </a:t>
            </a:r>
            <a:r>
              <a:rPr dirty="0" sz="1100" b="1" i="1">
                <a:latin typeface="Trebuchet MS"/>
                <a:cs typeface="Trebuchet MS"/>
              </a:rPr>
              <a:t>push</a:t>
            </a:r>
            <a:r>
              <a:rPr dirty="0" sz="1100" spc="-110" b="1" i="1">
                <a:latin typeface="Trebuchet MS"/>
                <a:cs typeface="Trebuchet MS"/>
              </a:rPr>
              <a:t> </a:t>
            </a:r>
            <a:r>
              <a:rPr dirty="0" sz="1100" spc="-30" b="1" i="1">
                <a:latin typeface="Trebuchet MS"/>
                <a:cs typeface="Trebuchet MS"/>
              </a:rPr>
              <a:t>EV</a:t>
            </a:r>
            <a:r>
              <a:rPr dirty="0" sz="1100" spc="-65" b="1" i="1">
                <a:latin typeface="Trebuchet MS"/>
                <a:cs typeface="Trebuchet MS"/>
              </a:rPr>
              <a:t> </a:t>
            </a:r>
            <a:r>
              <a:rPr dirty="0" sz="1100" spc="-20" b="1" i="1">
                <a:latin typeface="Trebuchet MS"/>
                <a:cs typeface="Trebuchet MS"/>
              </a:rPr>
              <a:t>tech</a:t>
            </a:r>
            <a:r>
              <a:rPr dirty="0" sz="1100" spc="-105" b="1" i="1">
                <a:latin typeface="Trebuchet MS"/>
                <a:cs typeface="Trebuchet MS"/>
              </a:rPr>
              <a:t> </a:t>
            </a:r>
            <a:r>
              <a:rPr dirty="0" sz="1100" spc="-10" b="1" i="1">
                <a:latin typeface="Trebuchet MS"/>
                <a:cs typeface="Trebuchet MS"/>
              </a:rPr>
              <a:t>limits.</a:t>
            </a:r>
            <a:endParaRPr sz="1100">
              <a:latin typeface="Trebuchet MS"/>
              <a:cs typeface="Trebuchet MS"/>
            </a:endParaRPr>
          </a:p>
        </p:txBody>
      </p:sp>
      <p:grpSp>
        <p:nvGrpSpPr>
          <p:cNvPr id="40" name="object 40" descr=""/>
          <p:cNvGrpSpPr/>
          <p:nvPr/>
        </p:nvGrpSpPr>
        <p:grpSpPr>
          <a:xfrm>
            <a:off x="409575" y="5300598"/>
            <a:ext cx="3838575" cy="862330"/>
            <a:chOff x="409575" y="5300598"/>
            <a:chExt cx="3838575" cy="862330"/>
          </a:xfrm>
        </p:grpSpPr>
        <p:sp>
          <p:nvSpPr>
            <p:cNvPr id="41" name="object 41" descr=""/>
            <p:cNvSpPr/>
            <p:nvPr/>
          </p:nvSpPr>
          <p:spPr>
            <a:xfrm>
              <a:off x="2381250" y="5300598"/>
              <a:ext cx="85725" cy="374650"/>
            </a:xfrm>
            <a:custGeom>
              <a:avLst/>
              <a:gdLst/>
              <a:ahLst/>
              <a:cxnLst/>
              <a:rect l="l" t="t" r="r" b="b"/>
              <a:pathLst>
                <a:path w="85725" h="374650">
                  <a:moveTo>
                    <a:pt x="28575" y="288315"/>
                  </a:moveTo>
                  <a:lnTo>
                    <a:pt x="0" y="288315"/>
                  </a:lnTo>
                  <a:lnTo>
                    <a:pt x="42925" y="374040"/>
                  </a:lnTo>
                  <a:lnTo>
                    <a:pt x="78591" y="302602"/>
                  </a:lnTo>
                  <a:lnTo>
                    <a:pt x="28575" y="302602"/>
                  </a:lnTo>
                  <a:lnTo>
                    <a:pt x="28575" y="288315"/>
                  </a:lnTo>
                  <a:close/>
                </a:path>
                <a:path w="85725" h="374650">
                  <a:moveTo>
                    <a:pt x="57150" y="0"/>
                  </a:moveTo>
                  <a:lnTo>
                    <a:pt x="28575" y="0"/>
                  </a:lnTo>
                  <a:lnTo>
                    <a:pt x="28575" y="302602"/>
                  </a:lnTo>
                  <a:lnTo>
                    <a:pt x="57150" y="302602"/>
                  </a:lnTo>
                  <a:lnTo>
                    <a:pt x="57150" y="0"/>
                  </a:lnTo>
                  <a:close/>
                </a:path>
                <a:path w="85725" h="374650">
                  <a:moveTo>
                    <a:pt x="85725" y="288315"/>
                  </a:moveTo>
                  <a:lnTo>
                    <a:pt x="57150" y="288315"/>
                  </a:lnTo>
                  <a:lnTo>
                    <a:pt x="57150" y="302602"/>
                  </a:lnTo>
                  <a:lnTo>
                    <a:pt x="78591" y="302602"/>
                  </a:lnTo>
                  <a:lnTo>
                    <a:pt x="85725" y="288315"/>
                  </a:lnTo>
                  <a:close/>
                </a:path>
              </a:pathLst>
            </a:custGeom>
            <a:solidFill>
              <a:srgbClr val="58585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 descr=""/>
            <p:cNvSpPr/>
            <p:nvPr/>
          </p:nvSpPr>
          <p:spPr>
            <a:xfrm>
              <a:off x="419100" y="5676899"/>
              <a:ext cx="3819525" cy="476250"/>
            </a:xfrm>
            <a:custGeom>
              <a:avLst/>
              <a:gdLst/>
              <a:ahLst/>
              <a:cxnLst/>
              <a:rect l="l" t="t" r="r" b="b"/>
              <a:pathLst>
                <a:path w="3819525" h="476250">
                  <a:moveTo>
                    <a:pt x="3819525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3819525" y="476250"/>
                  </a:lnTo>
                  <a:lnTo>
                    <a:pt x="3819525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 descr=""/>
            <p:cNvSpPr/>
            <p:nvPr/>
          </p:nvSpPr>
          <p:spPr>
            <a:xfrm>
              <a:off x="419100" y="5676899"/>
              <a:ext cx="3819525" cy="476250"/>
            </a:xfrm>
            <a:custGeom>
              <a:avLst/>
              <a:gdLst/>
              <a:ahLst/>
              <a:cxnLst/>
              <a:rect l="l" t="t" r="r" b="b"/>
              <a:pathLst>
                <a:path w="3819525" h="476250">
                  <a:moveTo>
                    <a:pt x="0" y="476250"/>
                  </a:moveTo>
                  <a:lnTo>
                    <a:pt x="3819525" y="476250"/>
                  </a:lnTo>
                  <a:lnTo>
                    <a:pt x="3819525" y="0"/>
                  </a:lnTo>
                  <a:lnTo>
                    <a:pt x="0" y="0"/>
                  </a:lnTo>
                  <a:lnTo>
                    <a:pt x="0" y="47625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4" name="object 44" descr=""/>
          <p:cNvSpPr txBox="1"/>
          <p:nvPr/>
        </p:nvSpPr>
        <p:spPr>
          <a:xfrm>
            <a:off x="521652" y="5720079"/>
            <a:ext cx="3614420" cy="390525"/>
          </a:xfrm>
          <a:prstGeom prst="rect">
            <a:avLst/>
          </a:prstGeom>
        </p:spPr>
        <p:txBody>
          <a:bodyPr wrap="square" lIns="0" tIns="19685" rIns="0" bIns="0" rtlCol="0" vert="horz">
            <a:spAutoFit/>
          </a:bodyPr>
          <a:lstStyle/>
          <a:p>
            <a:pPr marL="224154" marR="5080" indent="-212090">
              <a:lnSpc>
                <a:spcPts val="1430"/>
              </a:lnSpc>
              <a:spcBef>
                <a:spcPts val="155"/>
              </a:spcBef>
            </a:pPr>
            <a:r>
              <a:rPr dirty="0" sz="1200" b="1" i="1">
                <a:latin typeface="Trebuchet MS"/>
                <a:cs typeface="Trebuchet MS"/>
              </a:rPr>
              <a:t>Increased</a:t>
            </a:r>
            <a:r>
              <a:rPr dirty="0" sz="1200" spc="-145" b="1" i="1">
                <a:latin typeface="Trebuchet MS"/>
                <a:cs typeface="Trebuchet MS"/>
              </a:rPr>
              <a:t> </a:t>
            </a:r>
            <a:r>
              <a:rPr dirty="0" sz="1200" spc="-25" b="1" i="1">
                <a:latin typeface="Trebuchet MS"/>
                <a:cs typeface="Trebuchet MS"/>
              </a:rPr>
              <a:t>investment</a:t>
            </a:r>
            <a:r>
              <a:rPr dirty="0" sz="1200" spc="-65" b="1" i="1">
                <a:latin typeface="Trebuchet MS"/>
                <a:cs typeface="Trebuchet MS"/>
              </a:rPr>
              <a:t> </a:t>
            </a:r>
            <a:r>
              <a:rPr dirty="0" sz="1200" spc="-45" b="1" i="1">
                <a:latin typeface="Trebuchet MS"/>
                <a:cs typeface="Trebuchet MS"/>
              </a:rPr>
              <a:t>in</a:t>
            </a:r>
            <a:r>
              <a:rPr dirty="0" sz="1200" spc="-55" b="1" i="1">
                <a:latin typeface="Trebuchet MS"/>
                <a:cs typeface="Trebuchet MS"/>
              </a:rPr>
              <a:t> </a:t>
            </a:r>
            <a:r>
              <a:rPr dirty="0" sz="1200" spc="-75" b="1" i="1">
                <a:latin typeface="Trebuchet MS"/>
                <a:cs typeface="Trebuchet MS"/>
              </a:rPr>
              <a:t>EV</a:t>
            </a:r>
            <a:r>
              <a:rPr dirty="0" sz="1200" spc="-95" b="1" i="1">
                <a:latin typeface="Trebuchet MS"/>
                <a:cs typeface="Trebuchet MS"/>
              </a:rPr>
              <a:t> </a:t>
            </a:r>
            <a:r>
              <a:rPr dirty="0" sz="1200" spc="-45" b="1" i="1">
                <a:latin typeface="Trebuchet MS"/>
                <a:cs typeface="Trebuchet MS"/>
              </a:rPr>
              <a:t>innovation,</a:t>
            </a:r>
            <a:r>
              <a:rPr dirty="0" sz="1200" spc="-90" b="1" i="1">
                <a:latin typeface="Trebuchet MS"/>
                <a:cs typeface="Trebuchet MS"/>
              </a:rPr>
              <a:t> </a:t>
            </a:r>
            <a:r>
              <a:rPr dirty="0" sz="1200" spc="-10" b="1" i="1">
                <a:latin typeface="Trebuchet MS"/>
                <a:cs typeface="Trebuchet MS"/>
              </a:rPr>
              <a:t>accelerating </a:t>
            </a:r>
            <a:r>
              <a:rPr dirty="0" sz="1200" spc="-60" b="1" i="1">
                <a:latin typeface="Trebuchet MS"/>
                <a:cs typeface="Trebuchet MS"/>
              </a:rPr>
              <a:t>integration</a:t>
            </a:r>
            <a:r>
              <a:rPr dirty="0" sz="1200" spc="-10" b="1" i="1">
                <a:latin typeface="Trebuchet MS"/>
                <a:cs typeface="Trebuchet MS"/>
              </a:rPr>
              <a:t> </a:t>
            </a:r>
            <a:r>
              <a:rPr dirty="0" sz="1200" spc="-50" b="1" i="1">
                <a:latin typeface="Trebuchet MS"/>
                <a:cs typeface="Trebuchet MS"/>
              </a:rPr>
              <a:t>into</a:t>
            </a:r>
            <a:r>
              <a:rPr dirty="0" sz="1200" b="1" i="1">
                <a:latin typeface="Trebuchet MS"/>
                <a:cs typeface="Trebuchet MS"/>
              </a:rPr>
              <a:t> consumer</a:t>
            </a:r>
            <a:r>
              <a:rPr dirty="0" sz="1200" spc="-65" b="1" i="1">
                <a:latin typeface="Trebuchet MS"/>
                <a:cs typeface="Trebuchet MS"/>
              </a:rPr>
              <a:t> </a:t>
            </a:r>
            <a:r>
              <a:rPr dirty="0" sz="1200" spc="-20" b="1" i="1">
                <a:latin typeface="Trebuchet MS"/>
                <a:cs typeface="Trebuchet MS"/>
              </a:rPr>
              <a:t>vehicle</a:t>
            </a:r>
            <a:r>
              <a:rPr dirty="0" sz="1200" spc="-80" b="1" i="1">
                <a:latin typeface="Trebuchet MS"/>
                <a:cs typeface="Trebuchet MS"/>
              </a:rPr>
              <a:t> </a:t>
            </a:r>
            <a:r>
              <a:rPr dirty="0" sz="1200" spc="-10" b="1" i="1">
                <a:latin typeface="Trebuchet MS"/>
                <a:cs typeface="Trebuchet MS"/>
              </a:rPr>
              <a:t>technology.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45" name="object 45" descr=""/>
          <p:cNvSpPr txBox="1"/>
          <p:nvPr/>
        </p:nvSpPr>
        <p:spPr>
          <a:xfrm>
            <a:off x="4694809" y="3590035"/>
            <a:ext cx="170878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sng" sz="1200" spc="-40" b="1" i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Technology</a:t>
            </a:r>
            <a:r>
              <a:rPr dirty="0" u="sng" sz="1200" spc="-85" b="1" i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sng" sz="1200" spc="-40" b="1" i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gets</a:t>
            </a:r>
            <a:r>
              <a:rPr dirty="0" u="sng" sz="1200" spc="-25" b="1" i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sng" sz="1200" spc="-20" b="1" i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better…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46" name="object 46" descr=""/>
          <p:cNvSpPr/>
          <p:nvPr/>
        </p:nvSpPr>
        <p:spPr>
          <a:xfrm>
            <a:off x="4395851" y="3805301"/>
            <a:ext cx="0" cy="2437130"/>
          </a:xfrm>
          <a:custGeom>
            <a:avLst/>
            <a:gdLst/>
            <a:ahLst/>
            <a:cxnLst/>
            <a:rect l="l" t="t" r="r" b="b"/>
            <a:pathLst>
              <a:path w="0" h="2437129">
                <a:moveTo>
                  <a:pt x="0" y="0"/>
                </a:moveTo>
                <a:lnTo>
                  <a:pt x="0" y="2436774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 descr=""/>
          <p:cNvSpPr/>
          <p:nvPr/>
        </p:nvSpPr>
        <p:spPr>
          <a:xfrm>
            <a:off x="4769751" y="3998759"/>
            <a:ext cx="557530" cy="413384"/>
          </a:xfrm>
          <a:custGeom>
            <a:avLst/>
            <a:gdLst/>
            <a:ahLst/>
            <a:cxnLst/>
            <a:rect l="l" t="t" r="r" b="b"/>
            <a:pathLst>
              <a:path w="557529" h="413385">
                <a:moveTo>
                  <a:pt x="233273" y="322122"/>
                </a:moveTo>
                <a:lnTo>
                  <a:pt x="15849" y="322122"/>
                </a:lnTo>
                <a:lnTo>
                  <a:pt x="12954" y="319176"/>
                </a:lnTo>
                <a:lnTo>
                  <a:pt x="12954" y="61950"/>
                </a:lnTo>
                <a:lnTo>
                  <a:pt x="15849" y="59004"/>
                </a:lnTo>
                <a:lnTo>
                  <a:pt x="220319" y="59004"/>
                </a:lnTo>
                <a:lnTo>
                  <a:pt x="220319" y="45847"/>
                </a:lnTo>
                <a:lnTo>
                  <a:pt x="19431" y="45847"/>
                </a:lnTo>
                <a:lnTo>
                  <a:pt x="11861" y="47396"/>
                </a:lnTo>
                <a:lnTo>
                  <a:pt x="5689" y="51625"/>
                </a:lnTo>
                <a:lnTo>
                  <a:pt x="1524" y="57899"/>
                </a:lnTo>
                <a:lnTo>
                  <a:pt x="0" y="65582"/>
                </a:lnTo>
                <a:lnTo>
                  <a:pt x="0" y="315544"/>
                </a:lnTo>
                <a:lnTo>
                  <a:pt x="1524" y="323227"/>
                </a:lnTo>
                <a:lnTo>
                  <a:pt x="5689" y="329501"/>
                </a:lnTo>
                <a:lnTo>
                  <a:pt x="11861" y="333717"/>
                </a:lnTo>
                <a:lnTo>
                  <a:pt x="19431" y="335280"/>
                </a:lnTo>
                <a:lnTo>
                  <a:pt x="233273" y="335280"/>
                </a:lnTo>
                <a:lnTo>
                  <a:pt x="233273" y="322122"/>
                </a:lnTo>
                <a:close/>
              </a:path>
              <a:path w="557529" h="413385">
                <a:moveTo>
                  <a:pt x="353263" y="190563"/>
                </a:moveTo>
                <a:lnTo>
                  <a:pt x="333629" y="190563"/>
                </a:lnTo>
                <a:lnTo>
                  <a:pt x="333629" y="203720"/>
                </a:lnTo>
                <a:lnTo>
                  <a:pt x="272161" y="349275"/>
                </a:lnTo>
                <a:lnTo>
                  <a:pt x="272161" y="230022"/>
                </a:lnTo>
                <a:lnTo>
                  <a:pt x="191160" y="230022"/>
                </a:lnTo>
                <a:lnTo>
                  <a:pt x="259194" y="65392"/>
                </a:lnTo>
                <a:lnTo>
                  <a:pt x="259194" y="203720"/>
                </a:lnTo>
                <a:lnTo>
                  <a:pt x="333629" y="203720"/>
                </a:lnTo>
                <a:lnTo>
                  <a:pt x="333629" y="190563"/>
                </a:lnTo>
                <a:lnTo>
                  <a:pt x="272161" y="190563"/>
                </a:lnTo>
                <a:lnTo>
                  <a:pt x="272161" y="65392"/>
                </a:lnTo>
                <a:lnTo>
                  <a:pt x="272161" y="0"/>
                </a:lnTo>
                <a:lnTo>
                  <a:pt x="171716" y="243179"/>
                </a:lnTo>
                <a:lnTo>
                  <a:pt x="259194" y="243179"/>
                </a:lnTo>
                <a:lnTo>
                  <a:pt x="259194" y="413372"/>
                </a:lnTo>
                <a:lnTo>
                  <a:pt x="286258" y="349275"/>
                </a:lnTo>
                <a:lnTo>
                  <a:pt x="353263" y="190563"/>
                </a:lnTo>
                <a:close/>
              </a:path>
              <a:path w="557529" h="413385">
                <a:moveTo>
                  <a:pt x="557276" y="157670"/>
                </a:moveTo>
                <a:lnTo>
                  <a:pt x="555967" y="151091"/>
                </a:lnTo>
                <a:lnTo>
                  <a:pt x="555752" y="149987"/>
                </a:lnTo>
                <a:lnTo>
                  <a:pt x="551586" y="143713"/>
                </a:lnTo>
                <a:lnTo>
                  <a:pt x="545401" y="139484"/>
                </a:lnTo>
                <a:lnTo>
                  <a:pt x="544322" y="139268"/>
                </a:lnTo>
                <a:lnTo>
                  <a:pt x="544322" y="154038"/>
                </a:lnTo>
                <a:lnTo>
                  <a:pt x="544322" y="227076"/>
                </a:lnTo>
                <a:lnTo>
                  <a:pt x="541413" y="230022"/>
                </a:lnTo>
                <a:lnTo>
                  <a:pt x="498957" y="230022"/>
                </a:lnTo>
                <a:lnTo>
                  <a:pt x="498957" y="151091"/>
                </a:lnTo>
                <a:lnTo>
                  <a:pt x="541413" y="151091"/>
                </a:lnTo>
                <a:lnTo>
                  <a:pt x="544322" y="154038"/>
                </a:lnTo>
                <a:lnTo>
                  <a:pt x="544322" y="139268"/>
                </a:lnTo>
                <a:lnTo>
                  <a:pt x="537832" y="137934"/>
                </a:lnTo>
                <a:lnTo>
                  <a:pt x="498957" y="137934"/>
                </a:lnTo>
                <a:lnTo>
                  <a:pt x="498957" y="65582"/>
                </a:lnTo>
                <a:lnTo>
                  <a:pt x="497433" y="57899"/>
                </a:lnTo>
                <a:lnTo>
                  <a:pt x="493255" y="51625"/>
                </a:lnTo>
                <a:lnTo>
                  <a:pt x="487083" y="47396"/>
                </a:lnTo>
                <a:lnTo>
                  <a:pt x="479513" y="45847"/>
                </a:lnTo>
                <a:lnTo>
                  <a:pt x="298081" y="45847"/>
                </a:lnTo>
                <a:lnTo>
                  <a:pt x="298081" y="59004"/>
                </a:lnTo>
                <a:lnTo>
                  <a:pt x="483095" y="59004"/>
                </a:lnTo>
                <a:lnTo>
                  <a:pt x="486003" y="61950"/>
                </a:lnTo>
                <a:lnTo>
                  <a:pt x="486003" y="319176"/>
                </a:lnTo>
                <a:lnTo>
                  <a:pt x="483095" y="322122"/>
                </a:lnTo>
                <a:lnTo>
                  <a:pt x="324002" y="322122"/>
                </a:lnTo>
                <a:lnTo>
                  <a:pt x="324002" y="335280"/>
                </a:lnTo>
                <a:lnTo>
                  <a:pt x="479513" y="335280"/>
                </a:lnTo>
                <a:lnTo>
                  <a:pt x="487083" y="333730"/>
                </a:lnTo>
                <a:lnTo>
                  <a:pt x="493255" y="329501"/>
                </a:lnTo>
                <a:lnTo>
                  <a:pt x="497433" y="323227"/>
                </a:lnTo>
                <a:lnTo>
                  <a:pt x="498957" y="315544"/>
                </a:lnTo>
                <a:lnTo>
                  <a:pt x="498957" y="243179"/>
                </a:lnTo>
                <a:lnTo>
                  <a:pt x="537832" y="243179"/>
                </a:lnTo>
                <a:lnTo>
                  <a:pt x="545401" y="241630"/>
                </a:lnTo>
                <a:lnTo>
                  <a:pt x="551586" y="237401"/>
                </a:lnTo>
                <a:lnTo>
                  <a:pt x="555752" y="231127"/>
                </a:lnTo>
                <a:lnTo>
                  <a:pt x="555967" y="230022"/>
                </a:lnTo>
                <a:lnTo>
                  <a:pt x="557276" y="223456"/>
                </a:lnTo>
                <a:lnTo>
                  <a:pt x="557276" y="1576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 descr=""/>
          <p:cNvSpPr/>
          <p:nvPr/>
        </p:nvSpPr>
        <p:spPr>
          <a:xfrm>
            <a:off x="6055626" y="3987419"/>
            <a:ext cx="557530" cy="407670"/>
          </a:xfrm>
          <a:custGeom>
            <a:avLst/>
            <a:gdLst/>
            <a:ahLst/>
            <a:cxnLst/>
            <a:rect l="l" t="t" r="r" b="b"/>
            <a:pathLst>
              <a:path w="557529" h="407670">
                <a:moveTo>
                  <a:pt x="233273" y="317309"/>
                </a:moveTo>
                <a:lnTo>
                  <a:pt x="15849" y="317309"/>
                </a:lnTo>
                <a:lnTo>
                  <a:pt x="12954" y="314401"/>
                </a:lnTo>
                <a:lnTo>
                  <a:pt x="12954" y="61023"/>
                </a:lnTo>
                <a:lnTo>
                  <a:pt x="15849" y="58115"/>
                </a:lnTo>
                <a:lnTo>
                  <a:pt x="220319" y="58115"/>
                </a:lnTo>
                <a:lnTo>
                  <a:pt x="220319" y="45161"/>
                </a:lnTo>
                <a:lnTo>
                  <a:pt x="19431" y="45161"/>
                </a:lnTo>
                <a:lnTo>
                  <a:pt x="11861" y="46685"/>
                </a:lnTo>
                <a:lnTo>
                  <a:pt x="5689" y="50850"/>
                </a:lnTo>
                <a:lnTo>
                  <a:pt x="1524" y="57035"/>
                </a:lnTo>
                <a:lnTo>
                  <a:pt x="0" y="64592"/>
                </a:lnTo>
                <a:lnTo>
                  <a:pt x="0" y="310832"/>
                </a:lnTo>
                <a:lnTo>
                  <a:pt x="1524" y="318389"/>
                </a:lnTo>
                <a:lnTo>
                  <a:pt x="5689" y="324573"/>
                </a:lnTo>
                <a:lnTo>
                  <a:pt x="11861" y="328739"/>
                </a:lnTo>
                <a:lnTo>
                  <a:pt x="19431" y="330263"/>
                </a:lnTo>
                <a:lnTo>
                  <a:pt x="233273" y="330263"/>
                </a:lnTo>
                <a:lnTo>
                  <a:pt x="233273" y="317309"/>
                </a:lnTo>
                <a:close/>
              </a:path>
              <a:path w="557529" h="407670">
                <a:moveTo>
                  <a:pt x="353263" y="187718"/>
                </a:moveTo>
                <a:lnTo>
                  <a:pt x="333629" y="187718"/>
                </a:lnTo>
                <a:lnTo>
                  <a:pt x="333629" y="200672"/>
                </a:lnTo>
                <a:lnTo>
                  <a:pt x="272161" y="344055"/>
                </a:lnTo>
                <a:lnTo>
                  <a:pt x="272161" y="226593"/>
                </a:lnTo>
                <a:lnTo>
                  <a:pt x="191160" y="226593"/>
                </a:lnTo>
                <a:lnTo>
                  <a:pt x="259194" y="64414"/>
                </a:lnTo>
                <a:lnTo>
                  <a:pt x="259194" y="200672"/>
                </a:lnTo>
                <a:lnTo>
                  <a:pt x="333629" y="200672"/>
                </a:lnTo>
                <a:lnTo>
                  <a:pt x="333629" y="187718"/>
                </a:lnTo>
                <a:lnTo>
                  <a:pt x="272161" y="187718"/>
                </a:lnTo>
                <a:lnTo>
                  <a:pt x="272161" y="64414"/>
                </a:lnTo>
                <a:lnTo>
                  <a:pt x="272161" y="0"/>
                </a:lnTo>
                <a:lnTo>
                  <a:pt x="171716" y="239547"/>
                </a:lnTo>
                <a:lnTo>
                  <a:pt x="259194" y="239547"/>
                </a:lnTo>
                <a:lnTo>
                  <a:pt x="259194" y="407187"/>
                </a:lnTo>
                <a:lnTo>
                  <a:pt x="286258" y="344055"/>
                </a:lnTo>
                <a:lnTo>
                  <a:pt x="353263" y="187718"/>
                </a:lnTo>
                <a:close/>
              </a:path>
              <a:path w="557529" h="407670">
                <a:moveTo>
                  <a:pt x="557276" y="155308"/>
                </a:moveTo>
                <a:lnTo>
                  <a:pt x="555967" y="148831"/>
                </a:lnTo>
                <a:lnTo>
                  <a:pt x="555752" y="147751"/>
                </a:lnTo>
                <a:lnTo>
                  <a:pt x="551586" y="141566"/>
                </a:lnTo>
                <a:lnTo>
                  <a:pt x="545401" y="137401"/>
                </a:lnTo>
                <a:lnTo>
                  <a:pt x="544322" y="137185"/>
                </a:lnTo>
                <a:lnTo>
                  <a:pt x="544322" y="151739"/>
                </a:lnTo>
                <a:lnTo>
                  <a:pt x="544322" y="223685"/>
                </a:lnTo>
                <a:lnTo>
                  <a:pt x="541413" y="226593"/>
                </a:lnTo>
                <a:lnTo>
                  <a:pt x="498957" y="226593"/>
                </a:lnTo>
                <a:lnTo>
                  <a:pt x="498957" y="148831"/>
                </a:lnTo>
                <a:lnTo>
                  <a:pt x="541413" y="148831"/>
                </a:lnTo>
                <a:lnTo>
                  <a:pt x="544322" y="151739"/>
                </a:lnTo>
                <a:lnTo>
                  <a:pt x="544322" y="137185"/>
                </a:lnTo>
                <a:lnTo>
                  <a:pt x="537832" y="135877"/>
                </a:lnTo>
                <a:lnTo>
                  <a:pt x="498957" y="135877"/>
                </a:lnTo>
                <a:lnTo>
                  <a:pt x="498957" y="64604"/>
                </a:lnTo>
                <a:lnTo>
                  <a:pt x="497433" y="57035"/>
                </a:lnTo>
                <a:lnTo>
                  <a:pt x="493255" y="50850"/>
                </a:lnTo>
                <a:lnTo>
                  <a:pt x="487083" y="46685"/>
                </a:lnTo>
                <a:lnTo>
                  <a:pt x="479513" y="45161"/>
                </a:lnTo>
                <a:lnTo>
                  <a:pt x="298081" y="45161"/>
                </a:lnTo>
                <a:lnTo>
                  <a:pt x="298081" y="58115"/>
                </a:lnTo>
                <a:lnTo>
                  <a:pt x="483095" y="58115"/>
                </a:lnTo>
                <a:lnTo>
                  <a:pt x="485990" y="61023"/>
                </a:lnTo>
                <a:lnTo>
                  <a:pt x="486003" y="314401"/>
                </a:lnTo>
                <a:lnTo>
                  <a:pt x="483095" y="317309"/>
                </a:lnTo>
                <a:lnTo>
                  <a:pt x="324002" y="317309"/>
                </a:lnTo>
                <a:lnTo>
                  <a:pt x="324002" y="330263"/>
                </a:lnTo>
                <a:lnTo>
                  <a:pt x="479513" y="330263"/>
                </a:lnTo>
                <a:lnTo>
                  <a:pt x="487083" y="328739"/>
                </a:lnTo>
                <a:lnTo>
                  <a:pt x="493255" y="324573"/>
                </a:lnTo>
                <a:lnTo>
                  <a:pt x="497433" y="318389"/>
                </a:lnTo>
                <a:lnTo>
                  <a:pt x="498957" y="310832"/>
                </a:lnTo>
                <a:lnTo>
                  <a:pt x="498957" y="239547"/>
                </a:lnTo>
                <a:lnTo>
                  <a:pt x="537832" y="239547"/>
                </a:lnTo>
                <a:lnTo>
                  <a:pt x="545401" y="238023"/>
                </a:lnTo>
                <a:lnTo>
                  <a:pt x="551586" y="233857"/>
                </a:lnTo>
                <a:lnTo>
                  <a:pt x="555752" y="227672"/>
                </a:lnTo>
                <a:lnTo>
                  <a:pt x="555967" y="226593"/>
                </a:lnTo>
                <a:lnTo>
                  <a:pt x="557276" y="220116"/>
                </a:lnTo>
                <a:lnTo>
                  <a:pt x="557276" y="1553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 descr=""/>
          <p:cNvSpPr/>
          <p:nvPr/>
        </p:nvSpPr>
        <p:spPr>
          <a:xfrm>
            <a:off x="5491098" y="4152900"/>
            <a:ext cx="447040" cy="85725"/>
          </a:xfrm>
          <a:custGeom>
            <a:avLst/>
            <a:gdLst/>
            <a:ahLst/>
            <a:cxnLst/>
            <a:rect l="l" t="t" r="r" b="b"/>
            <a:pathLst>
              <a:path w="447039" h="85725">
                <a:moveTo>
                  <a:pt x="361188" y="0"/>
                </a:moveTo>
                <a:lnTo>
                  <a:pt x="361188" y="85725"/>
                </a:lnTo>
                <a:lnTo>
                  <a:pt x="418253" y="57150"/>
                </a:lnTo>
                <a:lnTo>
                  <a:pt x="375538" y="57150"/>
                </a:lnTo>
                <a:lnTo>
                  <a:pt x="375538" y="28575"/>
                </a:lnTo>
                <a:lnTo>
                  <a:pt x="418422" y="28575"/>
                </a:lnTo>
                <a:lnTo>
                  <a:pt x="361188" y="0"/>
                </a:lnTo>
                <a:close/>
              </a:path>
              <a:path w="447039" h="85725">
                <a:moveTo>
                  <a:pt x="361188" y="28575"/>
                </a:moveTo>
                <a:lnTo>
                  <a:pt x="0" y="28575"/>
                </a:lnTo>
                <a:lnTo>
                  <a:pt x="0" y="57150"/>
                </a:lnTo>
                <a:lnTo>
                  <a:pt x="361188" y="57150"/>
                </a:lnTo>
                <a:lnTo>
                  <a:pt x="361188" y="28575"/>
                </a:lnTo>
                <a:close/>
              </a:path>
              <a:path w="447039" h="85725">
                <a:moveTo>
                  <a:pt x="418422" y="28575"/>
                </a:moveTo>
                <a:lnTo>
                  <a:pt x="375538" y="28575"/>
                </a:lnTo>
                <a:lnTo>
                  <a:pt x="375538" y="57150"/>
                </a:lnTo>
                <a:lnTo>
                  <a:pt x="418253" y="57150"/>
                </a:lnTo>
                <a:lnTo>
                  <a:pt x="446913" y="42799"/>
                </a:lnTo>
                <a:lnTo>
                  <a:pt x="418422" y="28575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 descr=""/>
          <p:cNvSpPr txBox="1"/>
          <p:nvPr/>
        </p:nvSpPr>
        <p:spPr>
          <a:xfrm>
            <a:off x="4809490" y="4385373"/>
            <a:ext cx="489584" cy="35941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78105">
              <a:lnSpc>
                <a:spcPts val="1300"/>
              </a:lnSpc>
              <a:spcBef>
                <a:spcPts val="125"/>
              </a:spcBef>
            </a:pPr>
            <a:r>
              <a:rPr dirty="0" sz="1100" spc="-20" b="1">
                <a:latin typeface="Tahoma"/>
                <a:cs typeface="Tahoma"/>
              </a:rPr>
              <a:t>Gen2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ts val="1300"/>
              </a:lnSpc>
            </a:pPr>
            <a:r>
              <a:rPr dirty="0" sz="1100" spc="-114" b="1">
                <a:latin typeface="Tahoma"/>
                <a:cs typeface="Tahoma"/>
              </a:rPr>
              <a:t>52</a:t>
            </a:r>
            <a:r>
              <a:rPr dirty="0" sz="1100" spc="-85" b="1">
                <a:latin typeface="Tahoma"/>
                <a:cs typeface="Tahoma"/>
              </a:rPr>
              <a:t> </a:t>
            </a:r>
            <a:r>
              <a:rPr dirty="0" sz="1100" spc="-70" b="1">
                <a:latin typeface="Tahoma"/>
                <a:cs typeface="Tahoma"/>
              </a:rPr>
              <a:t>kWh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51" name="object 51" descr=""/>
          <p:cNvSpPr txBox="1"/>
          <p:nvPr/>
        </p:nvSpPr>
        <p:spPr>
          <a:xfrm>
            <a:off x="6083300" y="4387850"/>
            <a:ext cx="489584" cy="359410"/>
          </a:xfrm>
          <a:prstGeom prst="rect">
            <a:avLst/>
          </a:prstGeom>
        </p:spPr>
        <p:txBody>
          <a:bodyPr wrap="square" lIns="0" tIns="25400" rIns="0" bIns="0" rtlCol="0" vert="horz">
            <a:spAutoFit/>
          </a:bodyPr>
          <a:lstStyle/>
          <a:p>
            <a:pPr marL="12700" marR="5080" indent="65405">
              <a:lnSpc>
                <a:spcPts val="1280"/>
              </a:lnSpc>
              <a:spcBef>
                <a:spcPts val="200"/>
              </a:spcBef>
            </a:pPr>
            <a:r>
              <a:rPr dirty="0" sz="1100" spc="-20" b="1">
                <a:latin typeface="Tahoma"/>
                <a:cs typeface="Tahoma"/>
              </a:rPr>
              <a:t>Gen3 </a:t>
            </a:r>
            <a:r>
              <a:rPr dirty="0" sz="1100" spc="-114" b="1">
                <a:latin typeface="Tahoma"/>
                <a:cs typeface="Tahoma"/>
              </a:rPr>
              <a:t>70</a:t>
            </a:r>
            <a:r>
              <a:rPr dirty="0" sz="1100" spc="-85" b="1">
                <a:latin typeface="Tahoma"/>
                <a:cs typeface="Tahoma"/>
              </a:rPr>
              <a:t> </a:t>
            </a:r>
            <a:r>
              <a:rPr dirty="0" sz="1100" spc="-100" b="1">
                <a:latin typeface="Tahoma"/>
                <a:cs typeface="Tahoma"/>
              </a:rPr>
              <a:t>kWh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52" name="object 52" descr=""/>
          <p:cNvGrpSpPr/>
          <p:nvPr/>
        </p:nvGrpSpPr>
        <p:grpSpPr>
          <a:xfrm>
            <a:off x="4833125" y="4941605"/>
            <a:ext cx="412750" cy="456565"/>
            <a:chOff x="4833125" y="4941605"/>
            <a:chExt cx="412750" cy="456565"/>
          </a:xfrm>
        </p:grpSpPr>
        <p:sp>
          <p:nvSpPr>
            <p:cNvPr id="53" name="object 53" descr=""/>
            <p:cNvSpPr/>
            <p:nvPr/>
          </p:nvSpPr>
          <p:spPr>
            <a:xfrm>
              <a:off x="4833124" y="5185320"/>
              <a:ext cx="412115" cy="146050"/>
            </a:xfrm>
            <a:custGeom>
              <a:avLst/>
              <a:gdLst/>
              <a:ahLst/>
              <a:cxnLst/>
              <a:rect l="l" t="t" r="r" b="b"/>
              <a:pathLst>
                <a:path w="412114" h="146050">
                  <a:moveTo>
                    <a:pt x="102108" y="94691"/>
                  </a:moveTo>
                  <a:lnTo>
                    <a:pt x="98094" y="74828"/>
                  </a:lnTo>
                  <a:lnTo>
                    <a:pt x="89344" y="61861"/>
                  </a:lnTo>
                  <a:lnTo>
                    <a:pt x="89344" y="94691"/>
                  </a:lnTo>
                  <a:lnTo>
                    <a:pt x="86334" y="109601"/>
                  </a:lnTo>
                  <a:lnTo>
                    <a:pt x="78117" y="121767"/>
                  </a:lnTo>
                  <a:lnTo>
                    <a:pt x="65951" y="129971"/>
                  </a:lnTo>
                  <a:lnTo>
                    <a:pt x="51054" y="132981"/>
                  </a:lnTo>
                  <a:lnTo>
                    <a:pt x="36144" y="129971"/>
                  </a:lnTo>
                  <a:lnTo>
                    <a:pt x="23964" y="121767"/>
                  </a:lnTo>
                  <a:lnTo>
                    <a:pt x="15760" y="109601"/>
                  </a:lnTo>
                  <a:lnTo>
                    <a:pt x="12763" y="94691"/>
                  </a:lnTo>
                  <a:lnTo>
                    <a:pt x="15773" y="79806"/>
                  </a:lnTo>
                  <a:lnTo>
                    <a:pt x="23990" y="67640"/>
                  </a:lnTo>
                  <a:lnTo>
                    <a:pt x="36156" y="59423"/>
                  </a:lnTo>
                  <a:lnTo>
                    <a:pt x="51054" y="56413"/>
                  </a:lnTo>
                  <a:lnTo>
                    <a:pt x="65963" y="59423"/>
                  </a:lnTo>
                  <a:lnTo>
                    <a:pt x="78130" y="67640"/>
                  </a:lnTo>
                  <a:lnTo>
                    <a:pt x="86334" y="79806"/>
                  </a:lnTo>
                  <a:lnTo>
                    <a:pt x="89344" y="94691"/>
                  </a:lnTo>
                  <a:lnTo>
                    <a:pt x="89344" y="61861"/>
                  </a:lnTo>
                  <a:lnTo>
                    <a:pt x="87147" y="58597"/>
                  </a:lnTo>
                  <a:lnTo>
                    <a:pt x="83896" y="56413"/>
                  </a:lnTo>
                  <a:lnTo>
                    <a:pt x="70916" y="47650"/>
                  </a:lnTo>
                  <a:lnTo>
                    <a:pt x="51054" y="43649"/>
                  </a:lnTo>
                  <a:lnTo>
                    <a:pt x="31178" y="47650"/>
                  </a:lnTo>
                  <a:lnTo>
                    <a:pt x="14947" y="58597"/>
                  </a:lnTo>
                  <a:lnTo>
                    <a:pt x="4000" y="74828"/>
                  </a:lnTo>
                  <a:lnTo>
                    <a:pt x="0" y="94691"/>
                  </a:lnTo>
                  <a:lnTo>
                    <a:pt x="4000" y="114566"/>
                  </a:lnTo>
                  <a:lnTo>
                    <a:pt x="14947" y="130797"/>
                  </a:lnTo>
                  <a:lnTo>
                    <a:pt x="31178" y="141732"/>
                  </a:lnTo>
                  <a:lnTo>
                    <a:pt x="51054" y="145745"/>
                  </a:lnTo>
                  <a:lnTo>
                    <a:pt x="70916" y="141732"/>
                  </a:lnTo>
                  <a:lnTo>
                    <a:pt x="83896" y="132981"/>
                  </a:lnTo>
                  <a:lnTo>
                    <a:pt x="87147" y="130797"/>
                  </a:lnTo>
                  <a:lnTo>
                    <a:pt x="98094" y="114566"/>
                  </a:lnTo>
                  <a:lnTo>
                    <a:pt x="102108" y="94691"/>
                  </a:lnTo>
                  <a:close/>
                </a:path>
                <a:path w="412114" h="146050">
                  <a:moveTo>
                    <a:pt x="411619" y="51041"/>
                  </a:moveTo>
                  <a:lnTo>
                    <a:pt x="407606" y="31178"/>
                  </a:lnTo>
                  <a:lnTo>
                    <a:pt x="398856" y="18211"/>
                  </a:lnTo>
                  <a:lnTo>
                    <a:pt x="398856" y="51041"/>
                  </a:lnTo>
                  <a:lnTo>
                    <a:pt x="395846" y="65951"/>
                  </a:lnTo>
                  <a:lnTo>
                    <a:pt x="387642" y="78117"/>
                  </a:lnTo>
                  <a:lnTo>
                    <a:pt x="375462" y="86321"/>
                  </a:lnTo>
                  <a:lnTo>
                    <a:pt x="360565" y="89331"/>
                  </a:lnTo>
                  <a:lnTo>
                    <a:pt x="345655" y="86321"/>
                  </a:lnTo>
                  <a:lnTo>
                    <a:pt x="333489" y="78117"/>
                  </a:lnTo>
                  <a:lnTo>
                    <a:pt x="325285" y="65951"/>
                  </a:lnTo>
                  <a:lnTo>
                    <a:pt x="322275" y="51041"/>
                  </a:lnTo>
                  <a:lnTo>
                    <a:pt x="325297" y="36156"/>
                  </a:lnTo>
                  <a:lnTo>
                    <a:pt x="333502" y="23990"/>
                  </a:lnTo>
                  <a:lnTo>
                    <a:pt x="345668" y="15773"/>
                  </a:lnTo>
                  <a:lnTo>
                    <a:pt x="360565" y="12763"/>
                  </a:lnTo>
                  <a:lnTo>
                    <a:pt x="375488" y="15773"/>
                  </a:lnTo>
                  <a:lnTo>
                    <a:pt x="387654" y="23990"/>
                  </a:lnTo>
                  <a:lnTo>
                    <a:pt x="395846" y="36156"/>
                  </a:lnTo>
                  <a:lnTo>
                    <a:pt x="398856" y="51041"/>
                  </a:lnTo>
                  <a:lnTo>
                    <a:pt x="398856" y="18211"/>
                  </a:lnTo>
                  <a:lnTo>
                    <a:pt x="396659" y="14947"/>
                  </a:lnTo>
                  <a:lnTo>
                    <a:pt x="393420" y="12763"/>
                  </a:lnTo>
                  <a:lnTo>
                    <a:pt x="380441" y="4000"/>
                  </a:lnTo>
                  <a:lnTo>
                    <a:pt x="360565" y="0"/>
                  </a:lnTo>
                  <a:lnTo>
                    <a:pt x="340690" y="4000"/>
                  </a:lnTo>
                  <a:lnTo>
                    <a:pt x="324459" y="14947"/>
                  </a:lnTo>
                  <a:lnTo>
                    <a:pt x="313524" y="31178"/>
                  </a:lnTo>
                  <a:lnTo>
                    <a:pt x="309511" y="51041"/>
                  </a:lnTo>
                  <a:lnTo>
                    <a:pt x="313524" y="70916"/>
                  </a:lnTo>
                  <a:lnTo>
                    <a:pt x="324459" y="87147"/>
                  </a:lnTo>
                  <a:lnTo>
                    <a:pt x="340690" y="98082"/>
                  </a:lnTo>
                  <a:lnTo>
                    <a:pt x="360565" y="102095"/>
                  </a:lnTo>
                  <a:lnTo>
                    <a:pt x="380441" y="98082"/>
                  </a:lnTo>
                  <a:lnTo>
                    <a:pt x="393420" y="89331"/>
                  </a:lnTo>
                  <a:lnTo>
                    <a:pt x="396659" y="87147"/>
                  </a:lnTo>
                  <a:lnTo>
                    <a:pt x="407606" y="70916"/>
                  </a:lnTo>
                  <a:lnTo>
                    <a:pt x="411619" y="5104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4" name="object 54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952779" y="4941605"/>
              <a:ext cx="292641" cy="211635"/>
            </a:xfrm>
            <a:prstGeom prst="rect">
              <a:avLst/>
            </a:prstGeom>
          </p:spPr>
        </p:pic>
        <p:sp>
          <p:nvSpPr>
            <p:cNvPr id="55" name="object 55" descr=""/>
            <p:cNvSpPr/>
            <p:nvPr/>
          </p:nvSpPr>
          <p:spPr>
            <a:xfrm>
              <a:off x="4842878" y="5019179"/>
              <a:ext cx="316865" cy="379095"/>
            </a:xfrm>
            <a:custGeom>
              <a:avLst/>
              <a:gdLst/>
              <a:ahLst/>
              <a:cxnLst/>
              <a:rect l="l" t="t" r="r" b="b"/>
              <a:pathLst>
                <a:path w="316864" h="379095">
                  <a:moveTo>
                    <a:pt x="83273" y="5473"/>
                  </a:moveTo>
                  <a:lnTo>
                    <a:pt x="82600" y="3848"/>
                  </a:lnTo>
                  <a:lnTo>
                    <a:pt x="80238" y="1447"/>
                  </a:lnTo>
                  <a:lnTo>
                    <a:pt x="78638" y="749"/>
                  </a:lnTo>
                  <a:lnTo>
                    <a:pt x="11366" y="0"/>
                  </a:lnTo>
                  <a:lnTo>
                    <a:pt x="7747" y="0"/>
                  </a:lnTo>
                  <a:lnTo>
                    <a:pt x="4902" y="2819"/>
                  </a:lnTo>
                  <a:lnTo>
                    <a:pt x="4864" y="9880"/>
                  </a:lnTo>
                  <a:lnTo>
                    <a:pt x="7721" y="12763"/>
                  </a:lnTo>
                  <a:lnTo>
                    <a:pt x="11226" y="12763"/>
                  </a:lnTo>
                  <a:lnTo>
                    <a:pt x="59448" y="13309"/>
                  </a:lnTo>
                  <a:lnTo>
                    <a:pt x="28371" y="50927"/>
                  </a:lnTo>
                  <a:lnTo>
                    <a:pt x="8305" y="94475"/>
                  </a:lnTo>
                  <a:lnTo>
                    <a:pt x="38" y="141541"/>
                  </a:lnTo>
                  <a:lnTo>
                    <a:pt x="0" y="141706"/>
                  </a:lnTo>
                  <a:lnTo>
                    <a:pt x="4114" y="189103"/>
                  </a:lnTo>
                  <a:lnTo>
                    <a:pt x="8763" y="200355"/>
                  </a:lnTo>
                  <a:lnTo>
                    <a:pt x="12522" y="200355"/>
                  </a:lnTo>
                  <a:lnTo>
                    <a:pt x="16675" y="199263"/>
                  </a:lnTo>
                  <a:lnTo>
                    <a:pt x="18732" y="195783"/>
                  </a:lnTo>
                  <a:lnTo>
                    <a:pt x="17424" y="190741"/>
                  </a:lnTo>
                  <a:lnTo>
                    <a:pt x="17030" y="189103"/>
                  </a:lnTo>
                  <a:lnTo>
                    <a:pt x="16675" y="187464"/>
                  </a:lnTo>
                  <a:lnTo>
                    <a:pt x="12801" y="141706"/>
                  </a:lnTo>
                  <a:lnTo>
                    <a:pt x="12788" y="141541"/>
                  </a:lnTo>
                  <a:lnTo>
                    <a:pt x="20904" y="96951"/>
                  </a:lnTo>
                  <a:lnTo>
                    <a:pt x="40297" y="55994"/>
                  </a:lnTo>
                  <a:lnTo>
                    <a:pt x="70231" y="20955"/>
                  </a:lnTo>
                  <a:lnTo>
                    <a:pt x="69964" y="50927"/>
                  </a:lnTo>
                  <a:lnTo>
                    <a:pt x="69837" y="76390"/>
                  </a:lnTo>
                  <a:lnTo>
                    <a:pt x="72593" y="79209"/>
                  </a:lnTo>
                  <a:lnTo>
                    <a:pt x="79641" y="79209"/>
                  </a:lnTo>
                  <a:lnTo>
                    <a:pt x="82499" y="76390"/>
                  </a:lnTo>
                  <a:lnTo>
                    <a:pt x="83108" y="20955"/>
                  </a:lnTo>
                  <a:lnTo>
                    <a:pt x="83235" y="9880"/>
                  </a:lnTo>
                  <a:lnTo>
                    <a:pt x="83273" y="5473"/>
                  </a:lnTo>
                  <a:close/>
                </a:path>
                <a:path w="316864" h="379095">
                  <a:moveTo>
                    <a:pt x="316865" y="275628"/>
                  </a:moveTo>
                  <a:lnTo>
                    <a:pt x="311912" y="270598"/>
                  </a:lnTo>
                  <a:lnTo>
                    <a:pt x="307835" y="270598"/>
                  </a:lnTo>
                  <a:lnTo>
                    <a:pt x="302920" y="275374"/>
                  </a:lnTo>
                  <a:lnTo>
                    <a:pt x="301675" y="276517"/>
                  </a:lnTo>
                  <a:lnTo>
                    <a:pt x="263842" y="302844"/>
                  </a:lnTo>
                  <a:lnTo>
                    <a:pt x="221170" y="318096"/>
                  </a:lnTo>
                  <a:lnTo>
                    <a:pt x="176009" y="321779"/>
                  </a:lnTo>
                  <a:lnTo>
                    <a:pt x="130695" y="313372"/>
                  </a:lnTo>
                  <a:lnTo>
                    <a:pt x="178866" y="286156"/>
                  </a:lnTo>
                  <a:lnTo>
                    <a:pt x="179959" y="282257"/>
                  </a:lnTo>
                  <a:lnTo>
                    <a:pt x="176491" y="276123"/>
                  </a:lnTo>
                  <a:lnTo>
                    <a:pt x="172605" y="275031"/>
                  </a:lnTo>
                  <a:lnTo>
                    <a:pt x="109194" y="310718"/>
                  </a:lnTo>
                  <a:lnTo>
                    <a:pt x="108102" y="314604"/>
                  </a:lnTo>
                  <a:lnTo>
                    <a:pt x="143713" y="377901"/>
                  </a:lnTo>
                  <a:lnTo>
                    <a:pt x="147612" y="378993"/>
                  </a:lnTo>
                  <a:lnTo>
                    <a:pt x="153758" y="375539"/>
                  </a:lnTo>
                  <a:lnTo>
                    <a:pt x="154851" y="371640"/>
                  </a:lnTo>
                  <a:lnTo>
                    <a:pt x="129514" y="326567"/>
                  </a:lnTo>
                  <a:lnTo>
                    <a:pt x="143002" y="330123"/>
                  </a:lnTo>
                  <a:lnTo>
                    <a:pt x="156641" y="332727"/>
                  </a:lnTo>
                  <a:lnTo>
                    <a:pt x="170446" y="334302"/>
                  </a:lnTo>
                  <a:lnTo>
                    <a:pt x="184340" y="334822"/>
                  </a:lnTo>
                  <a:lnTo>
                    <a:pt x="218884" y="331635"/>
                  </a:lnTo>
                  <a:lnTo>
                    <a:pt x="236677" y="326567"/>
                  </a:lnTo>
                  <a:lnTo>
                    <a:pt x="251955" y="322211"/>
                  </a:lnTo>
                  <a:lnTo>
                    <a:pt x="252818" y="321779"/>
                  </a:lnTo>
                  <a:lnTo>
                    <a:pt x="282740" y="306844"/>
                  </a:lnTo>
                  <a:lnTo>
                    <a:pt x="310375" y="285889"/>
                  </a:lnTo>
                  <a:lnTo>
                    <a:pt x="311708" y="284670"/>
                  </a:lnTo>
                  <a:lnTo>
                    <a:pt x="314198" y="282257"/>
                  </a:lnTo>
                  <a:lnTo>
                    <a:pt x="316839" y="279666"/>
                  </a:lnTo>
                  <a:lnTo>
                    <a:pt x="316865" y="27562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6" name="object 56" descr=""/>
          <p:cNvSpPr txBox="1"/>
          <p:nvPr/>
        </p:nvSpPr>
        <p:spPr>
          <a:xfrm>
            <a:off x="5820409" y="4898072"/>
            <a:ext cx="862330" cy="53149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algn="ctr" marL="12700" marR="5080" indent="4445">
              <a:lnSpc>
                <a:spcPct val="99600"/>
              </a:lnSpc>
              <a:spcBef>
                <a:spcPts val="130"/>
              </a:spcBef>
            </a:pPr>
            <a:r>
              <a:rPr dirty="0" sz="1100" spc="-10" b="1">
                <a:latin typeface="Tahoma"/>
                <a:cs typeface="Tahoma"/>
              </a:rPr>
              <a:t>Energy </a:t>
            </a:r>
            <a:r>
              <a:rPr dirty="0" sz="1100" spc="-70" b="1">
                <a:latin typeface="Tahoma"/>
                <a:cs typeface="Tahoma"/>
              </a:rPr>
              <a:t>Recovery:</a:t>
            </a:r>
            <a:r>
              <a:rPr dirty="0" sz="1100" spc="-65" b="1">
                <a:latin typeface="Tahoma"/>
                <a:cs typeface="Tahoma"/>
              </a:rPr>
              <a:t> </a:t>
            </a:r>
            <a:r>
              <a:rPr dirty="0" sz="1100" spc="-40" b="1">
                <a:latin typeface="Tahoma"/>
                <a:cs typeface="Tahoma"/>
              </a:rPr>
              <a:t>Up </a:t>
            </a:r>
            <a:r>
              <a:rPr dirty="0" sz="1100" spc="-65" b="1">
                <a:latin typeface="Tahoma"/>
                <a:cs typeface="Tahoma"/>
              </a:rPr>
              <a:t>to</a:t>
            </a:r>
            <a:r>
              <a:rPr dirty="0" sz="1100" spc="-55" b="1">
                <a:latin typeface="Tahoma"/>
                <a:cs typeface="Tahoma"/>
              </a:rPr>
              <a:t> </a:t>
            </a:r>
            <a:r>
              <a:rPr dirty="0" sz="1100" spc="-140" b="1">
                <a:latin typeface="Tahoma"/>
                <a:cs typeface="Tahoma"/>
              </a:rPr>
              <a:t>250</a:t>
            </a:r>
            <a:r>
              <a:rPr dirty="0" sz="1100" spc="-90" b="1">
                <a:latin typeface="Tahoma"/>
                <a:cs typeface="Tahoma"/>
              </a:rPr>
              <a:t> </a:t>
            </a:r>
            <a:r>
              <a:rPr dirty="0" sz="1100" spc="-25" b="1">
                <a:latin typeface="Tahoma"/>
                <a:cs typeface="Tahoma"/>
              </a:rPr>
              <a:t>kW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57" name="object 57" descr=""/>
          <p:cNvSpPr/>
          <p:nvPr/>
        </p:nvSpPr>
        <p:spPr>
          <a:xfrm>
            <a:off x="6796023" y="4801489"/>
            <a:ext cx="332740" cy="85725"/>
          </a:xfrm>
          <a:custGeom>
            <a:avLst/>
            <a:gdLst/>
            <a:ahLst/>
            <a:cxnLst/>
            <a:rect l="l" t="t" r="r" b="b"/>
            <a:pathLst>
              <a:path w="332740" h="85725">
                <a:moveTo>
                  <a:pt x="247142" y="0"/>
                </a:moveTo>
                <a:lnTo>
                  <a:pt x="247059" y="27686"/>
                </a:lnTo>
                <a:lnTo>
                  <a:pt x="247014" y="43180"/>
                </a:lnTo>
                <a:lnTo>
                  <a:pt x="246887" y="85725"/>
                </a:lnTo>
                <a:lnTo>
                  <a:pt x="304549" y="57150"/>
                </a:lnTo>
                <a:lnTo>
                  <a:pt x="261239" y="57150"/>
                </a:lnTo>
                <a:lnTo>
                  <a:pt x="261366" y="28575"/>
                </a:lnTo>
                <a:lnTo>
                  <a:pt x="303787" y="28575"/>
                </a:lnTo>
                <a:lnTo>
                  <a:pt x="247142" y="0"/>
                </a:lnTo>
                <a:close/>
              </a:path>
              <a:path w="332740" h="85725">
                <a:moveTo>
                  <a:pt x="126" y="27686"/>
                </a:moveTo>
                <a:lnTo>
                  <a:pt x="0" y="56261"/>
                </a:lnTo>
                <a:lnTo>
                  <a:pt x="261238" y="57150"/>
                </a:lnTo>
                <a:lnTo>
                  <a:pt x="246972" y="57150"/>
                </a:lnTo>
                <a:lnTo>
                  <a:pt x="247057" y="28575"/>
                </a:lnTo>
                <a:lnTo>
                  <a:pt x="261365" y="28575"/>
                </a:lnTo>
                <a:lnTo>
                  <a:pt x="126" y="27686"/>
                </a:lnTo>
                <a:close/>
              </a:path>
              <a:path w="332740" h="85725">
                <a:moveTo>
                  <a:pt x="303787" y="28575"/>
                </a:moveTo>
                <a:lnTo>
                  <a:pt x="261366" y="28575"/>
                </a:lnTo>
                <a:lnTo>
                  <a:pt x="261239" y="57150"/>
                </a:lnTo>
                <a:lnTo>
                  <a:pt x="304549" y="57150"/>
                </a:lnTo>
                <a:lnTo>
                  <a:pt x="332740" y="43180"/>
                </a:lnTo>
                <a:lnTo>
                  <a:pt x="303787" y="285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 descr=""/>
          <p:cNvSpPr txBox="1"/>
          <p:nvPr/>
        </p:nvSpPr>
        <p:spPr>
          <a:xfrm>
            <a:off x="7201916" y="3590035"/>
            <a:ext cx="144145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sng" sz="1200" spc="-60" b="1" i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The</a:t>
            </a:r>
            <a:r>
              <a:rPr dirty="0" u="sng" sz="1200" spc="-114" b="1" i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sng" sz="1200" spc="-50" b="1" i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market</a:t>
            </a:r>
            <a:r>
              <a:rPr dirty="0" u="sng" sz="1200" spc="-80" b="1" i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sng" sz="1200" spc="-10" b="1" i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adapts…</a:t>
            </a:r>
            <a:endParaRPr sz="1200">
              <a:latin typeface="Trebuchet MS"/>
              <a:cs typeface="Trebuchet MS"/>
            </a:endParaRPr>
          </a:p>
        </p:txBody>
      </p:sp>
      <p:pic>
        <p:nvPicPr>
          <p:cNvPr id="59" name="object 5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181850" y="4067175"/>
            <a:ext cx="1028700" cy="257175"/>
          </a:xfrm>
          <a:prstGeom prst="rect">
            <a:avLst/>
          </a:prstGeom>
        </p:spPr>
      </p:pic>
      <p:sp>
        <p:nvSpPr>
          <p:cNvPr id="60" name="object 60" descr=""/>
          <p:cNvSpPr txBox="1"/>
          <p:nvPr/>
        </p:nvSpPr>
        <p:spPr>
          <a:xfrm>
            <a:off x="8292465" y="3950017"/>
            <a:ext cx="2011680" cy="1659255"/>
          </a:xfrm>
          <a:prstGeom prst="rect">
            <a:avLst/>
          </a:prstGeom>
        </p:spPr>
        <p:txBody>
          <a:bodyPr wrap="square" lIns="0" tIns="18415" rIns="0" bIns="0" rtlCol="0" vert="horz">
            <a:spAutoFit/>
          </a:bodyPr>
          <a:lstStyle/>
          <a:p>
            <a:pPr marL="12700" marR="5080">
              <a:lnSpc>
                <a:spcPct val="98600"/>
              </a:lnSpc>
              <a:spcBef>
                <a:spcPts val="145"/>
              </a:spcBef>
            </a:pPr>
            <a:r>
              <a:rPr dirty="0" sz="1100" spc="-30" b="1" i="1">
                <a:latin typeface="Trebuchet MS"/>
                <a:cs typeface="Trebuchet MS"/>
              </a:rPr>
              <a:t>Incorporating</a:t>
            </a:r>
            <a:r>
              <a:rPr dirty="0" sz="1100" spc="-85" b="1" i="1">
                <a:latin typeface="Trebuchet MS"/>
                <a:cs typeface="Trebuchet MS"/>
              </a:rPr>
              <a:t> </a:t>
            </a:r>
            <a:r>
              <a:rPr dirty="0" sz="1100" spc="-10" b="1" i="1">
                <a:latin typeface="Trebuchet MS"/>
                <a:cs typeface="Trebuchet MS"/>
              </a:rPr>
              <a:t>hybrid </a:t>
            </a:r>
            <a:r>
              <a:rPr dirty="0" sz="1100" spc="-20" b="1" i="1">
                <a:latin typeface="Trebuchet MS"/>
                <a:cs typeface="Trebuchet MS"/>
              </a:rPr>
              <a:t>technology</a:t>
            </a:r>
            <a:r>
              <a:rPr dirty="0" sz="1100" spc="-114" b="1" i="1">
                <a:latin typeface="Trebuchet MS"/>
                <a:cs typeface="Trebuchet MS"/>
              </a:rPr>
              <a:t> </a:t>
            </a:r>
            <a:r>
              <a:rPr dirty="0" sz="1100" spc="-55" b="1" i="1">
                <a:latin typeface="Trebuchet MS"/>
                <a:cs typeface="Trebuchet MS"/>
              </a:rPr>
              <a:t>to</a:t>
            </a:r>
            <a:r>
              <a:rPr dirty="0" sz="1100" spc="-130" b="1" i="1">
                <a:latin typeface="Trebuchet MS"/>
                <a:cs typeface="Trebuchet MS"/>
              </a:rPr>
              <a:t> </a:t>
            </a:r>
            <a:r>
              <a:rPr dirty="0" sz="1100" spc="-10" b="1" i="1">
                <a:latin typeface="Trebuchet MS"/>
                <a:cs typeface="Trebuchet MS"/>
              </a:rPr>
              <a:t>meet</a:t>
            </a:r>
            <a:r>
              <a:rPr dirty="0" sz="1100" spc="-90" b="1" i="1">
                <a:latin typeface="Trebuchet MS"/>
                <a:cs typeface="Trebuchet MS"/>
              </a:rPr>
              <a:t> </a:t>
            </a:r>
            <a:r>
              <a:rPr dirty="0" sz="1100" spc="-10" b="1" i="1">
                <a:latin typeface="Trebuchet MS"/>
                <a:cs typeface="Trebuchet MS"/>
              </a:rPr>
              <a:t>Net</a:t>
            </a:r>
            <a:r>
              <a:rPr dirty="0" sz="1100" spc="-90" b="1" i="1">
                <a:latin typeface="Trebuchet MS"/>
                <a:cs typeface="Trebuchet MS"/>
              </a:rPr>
              <a:t> </a:t>
            </a:r>
            <a:r>
              <a:rPr dirty="0" sz="1100" spc="-20" b="1" i="1">
                <a:latin typeface="Trebuchet MS"/>
                <a:cs typeface="Trebuchet MS"/>
              </a:rPr>
              <a:t>Zero </a:t>
            </a:r>
            <a:r>
              <a:rPr dirty="0" sz="1100" spc="-65" b="1" i="1">
                <a:latin typeface="Trebuchet MS"/>
                <a:cs typeface="Trebuchet MS"/>
              </a:rPr>
              <a:t>2030</a:t>
            </a:r>
            <a:r>
              <a:rPr dirty="0" sz="1100" spc="-145" b="1" i="1">
                <a:latin typeface="Trebuchet MS"/>
                <a:cs typeface="Trebuchet MS"/>
              </a:rPr>
              <a:t> </a:t>
            </a:r>
            <a:r>
              <a:rPr dirty="0" sz="1100" spc="-55" b="1" i="1">
                <a:latin typeface="Trebuchet MS"/>
                <a:cs typeface="Trebuchet MS"/>
              </a:rPr>
              <a:t>targets,</a:t>
            </a:r>
            <a:r>
              <a:rPr dirty="0" sz="1100" spc="-80" b="1" i="1">
                <a:latin typeface="Trebuchet MS"/>
                <a:cs typeface="Trebuchet MS"/>
              </a:rPr>
              <a:t> </a:t>
            </a:r>
            <a:r>
              <a:rPr dirty="0" sz="1100" b="1" i="1">
                <a:latin typeface="Trebuchet MS"/>
                <a:cs typeface="Trebuchet MS"/>
              </a:rPr>
              <a:t>100%</a:t>
            </a:r>
            <a:r>
              <a:rPr dirty="0" sz="1100" spc="-100" b="1" i="1">
                <a:latin typeface="Trebuchet MS"/>
                <a:cs typeface="Trebuchet MS"/>
              </a:rPr>
              <a:t> </a:t>
            </a:r>
            <a:r>
              <a:rPr dirty="0" sz="1100" spc="-45" b="1" i="1">
                <a:latin typeface="Trebuchet MS"/>
                <a:cs typeface="Trebuchet MS"/>
              </a:rPr>
              <a:t>transition</a:t>
            </a:r>
            <a:r>
              <a:rPr dirty="0" sz="1100" spc="-100" b="1" i="1">
                <a:latin typeface="Trebuchet MS"/>
                <a:cs typeface="Trebuchet MS"/>
              </a:rPr>
              <a:t> </a:t>
            </a:r>
            <a:r>
              <a:rPr dirty="0" sz="1100" spc="-25" b="1" i="1">
                <a:latin typeface="Trebuchet MS"/>
                <a:cs typeface="Trebuchet MS"/>
              </a:rPr>
              <a:t>to e-</a:t>
            </a:r>
            <a:r>
              <a:rPr dirty="0" sz="1100" spc="-10" b="1" i="1">
                <a:latin typeface="Trebuchet MS"/>
                <a:cs typeface="Trebuchet MS"/>
              </a:rPr>
              <a:t>fuels</a:t>
            </a:r>
            <a:r>
              <a:rPr dirty="0" sz="1100" spc="-125" b="1" i="1">
                <a:latin typeface="Trebuchet MS"/>
                <a:cs typeface="Trebuchet MS"/>
              </a:rPr>
              <a:t> </a:t>
            </a:r>
            <a:r>
              <a:rPr dirty="0" sz="1100" spc="-35" b="1" i="1">
                <a:latin typeface="Trebuchet MS"/>
                <a:cs typeface="Trebuchet MS"/>
              </a:rPr>
              <a:t>by</a:t>
            </a:r>
            <a:r>
              <a:rPr dirty="0" sz="1100" spc="-95" b="1" i="1">
                <a:latin typeface="Trebuchet MS"/>
                <a:cs typeface="Trebuchet MS"/>
              </a:rPr>
              <a:t> </a:t>
            </a:r>
            <a:r>
              <a:rPr dirty="0" sz="1100" spc="-20" b="1" i="1">
                <a:latin typeface="Trebuchet MS"/>
                <a:cs typeface="Trebuchet MS"/>
              </a:rPr>
              <a:t>202C</a:t>
            </a:r>
            <a:endParaRPr sz="1100">
              <a:latin typeface="Trebuchet MS"/>
              <a:cs typeface="Trebuchet MS"/>
            </a:endParaRPr>
          </a:p>
          <a:p>
            <a:pPr marL="12700" marR="15875">
              <a:lnSpc>
                <a:spcPct val="99600"/>
              </a:lnSpc>
              <a:spcBef>
                <a:spcPts val="1030"/>
              </a:spcBef>
            </a:pPr>
            <a:r>
              <a:rPr dirty="0" sz="1100" spc="-40" b="1" i="1">
                <a:latin typeface="Trebuchet MS"/>
                <a:cs typeface="Trebuchet MS"/>
              </a:rPr>
              <a:t>Strategic</a:t>
            </a:r>
            <a:r>
              <a:rPr dirty="0" sz="1100" spc="-75" b="1" i="1">
                <a:latin typeface="Trebuchet MS"/>
                <a:cs typeface="Trebuchet MS"/>
              </a:rPr>
              <a:t> </a:t>
            </a:r>
            <a:r>
              <a:rPr dirty="0" sz="1100" spc="-40" b="1" i="1">
                <a:latin typeface="Trebuchet MS"/>
                <a:cs typeface="Trebuchet MS"/>
              </a:rPr>
              <a:t>partnership</a:t>
            </a:r>
            <a:r>
              <a:rPr dirty="0" sz="1100" spc="-15" b="1" i="1">
                <a:latin typeface="Trebuchet MS"/>
                <a:cs typeface="Trebuchet MS"/>
              </a:rPr>
              <a:t> </a:t>
            </a:r>
            <a:r>
              <a:rPr dirty="0" sz="1100" spc="-55" b="1" i="1">
                <a:latin typeface="Trebuchet MS"/>
                <a:cs typeface="Trebuchet MS"/>
              </a:rPr>
              <a:t>with</a:t>
            </a:r>
            <a:r>
              <a:rPr dirty="0" sz="1100" spc="-105" b="1" i="1">
                <a:latin typeface="Trebuchet MS"/>
                <a:cs typeface="Trebuchet MS"/>
              </a:rPr>
              <a:t> </a:t>
            </a:r>
            <a:r>
              <a:rPr dirty="0" sz="1100" spc="-20" b="1" i="1">
                <a:latin typeface="Trebuchet MS"/>
                <a:cs typeface="Trebuchet MS"/>
              </a:rPr>
              <a:t>ABB, </a:t>
            </a:r>
            <a:r>
              <a:rPr dirty="0" sz="1100" spc="-25" b="1" i="1">
                <a:latin typeface="Trebuchet MS"/>
                <a:cs typeface="Trebuchet MS"/>
              </a:rPr>
              <a:t>unveiled</a:t>
            </a:r>
            <a:r>
              <a:rPr dirty="0" sz="1100" spc="-135" b="1" i="1">
                <a:latin typeface="Trebuchet MS"/>
                <a:cs typeface="Trebuchet MS"/>
              </a:rPr>
              <a:t> </a:t>
            </a:r>
            <a:r>
              <a:rPr dirty="0" sz="1100" spc="-60" b="1" i="1">
                <a:latin typeface="Trebuchet MS"/>
                <a:cs typeface="Trebuchet MS"/>
              </a:rPr>
              <a:t>first</a:t>
            </a:r>
            <a:r>
              <a:rPr dirty="0" sz="1100" spc="-70" b="1" i="1">
                <a:latin typeface="Trebuchet MS"/>
                <a:cs typeface="Trebuchet MS"/>
              </a:rPr>
              <a:t> </a:t>
            </a:r>
            <a:r>
              <a:rPr dirty="0" sz="1100" spc="-30" b="1" i="1">
                <a:latin typeface="Trebuchet MS"/>
                <a:cs typeface="Trebuchet MS"/>
              </a:rPr>
              <a:t>electric</a:t>
            </a:r>
            <a:r>
              <a:rPr dirty="0" sz="1100" spc="-85" b="1" i="1">
                <a:latin typeface="Trebuchet MS"/>
                <a:cs typeface="Trebuchet MS"/>
              </a:rPr>
              <a:t> </a:t>
            </a:r>
            <a:r>
              <a:rPr dirty="0" sz="1100" spc="-10" b="1" i="1">
                <a:latin typeface="Trebuchet MS"/>
                <a:cs typeface="Trebuchet MS"/>
              </a:rPr>
              <a:t>race</a:t>
            </a:r>
            <a:r>
              <a:rPr dirty="0" sz="1100" spc="-95" b="1" i="1">
                <a:latin typeface="Trebuchet MS"/>
                <a:cs typeface="Trebuchet MS"/>
              </a:rPr>
              <a:t> </a:t>
            </a:r>
            <a:r>
              <a:rPr dirty="0" sz="1100" spc="-20" b="1" i="1">
                <a:latin typeface="Trebuchet MS"/>
                <a:cs typeface="Trebuchet MS"/>
              </a:rPr>
              <a:t>car, </a:t>
            </a:r>
            <a:r>
              <a:rPr dirty="0" sz="1100" b="1" i="1">
                <a:latin typeface="Trebuchet MS"/>
                <a:cs typeface="Trebuchet MS"/>
              </a:rPr>
              <a:t>100%</a:t>
            </a:r>
            <a:r>
              <a:rPr dirty="0" sz="1100" spc="-110" b="1" i="1">
                <a:latin typeface="Trebuchet MS"/>
                <a:cs typeface="Trebuchet MS"/>
              </a:rPr>
              <a:t> </a:t>
            </a:r>
            <a:r>
              <a:rPr dirty="0" sz="1100" spc="-30" b="1" i="1">
                <a:latin typeface="Trebuchet MS"/>
                <a:cs typeface="Trebuchet MS"/>
              </a:rPr>
              <a:t>renewable</a:t>
            </a:r>
            <a:r>
              <a:rPr dirty="0" sz="1100" spc="20" b="1" i="1">
                <a:latin typeface="Trebuchet MS"/>
                <a:cs typeface="Trebuchet MS"/>
              </a:rPr>
              <a:t> </a:t>
            </a:r>
            <a:r>
              <a:rPr dirty="0" sz="1100" spc="-45" b="1" i="1">
                <a:latin typeface="Trebuchet MS"/>
                <a:cs typeface="Trebuchet MS"/>
              </a:rPr>
              <a:t>facilities</a:t>
            </a:r>
            <a:r>
              <a:rPr dirty="0" sz="1100" spc="-110" b="1" i="1">
                <a:latin typeface="Trebuchet MS"/>
                <a:cs typeface="Trebuchet MS"/>
              </a:rPr>
              <a:t> </a:t>
            </a:r>
            <a:r>
              <a:rPr dirty="0" sz="1100" spc="-25" b="1" i="1">
                <a:latin typeface="Trebuchet MS"/>
                <a:cs typeface="Trebuchet MS"/>
              </a:rPr>
              <a:t>by </a:t>
            </a:r>
            <a:r>
              <a:rPr dirty="0" sz="1100" spc="-40" b="1" i="1">
                <a:latin typeface="Trebuchet MS"/>
                <a:cs typeface="Trebuchet MS"/>
              </a:rPr>
              <a:t>2028</a:t>
            </a:r>
            <a:r>
              <a:rPr dirty="0" sz="1100" spc="50" b="1" i="1">
                <a:latin typeface="Trebuchet MS"/>
                <a:cs typeface="Trebuchet MS"/>
              </a:rPr>
              <a:t> </a:t>
            </a:r>
            <a:r>
              <a:rPr dirty="0" sz="1100" b="1" i="1">
                <a:latin typeface="Trebuchet MS"/>
                <a:cs typeface="Trebuchet MS"/>
              </a:rPr>
              <a:t>and</a:t>
            </a:r>
            <a:r>
              <a:rPr dirty="0" sz="1100" spc="-80" b="1" i="1">
                <a:latin typeface="Trebuchet MS"/>
                <a:cs typeface="Trebuchet MS"/>
              </a:rPr>
              <a:t> </a:t>
            </a:r>
            <a:r>
              <a:rPr dirty="0" sz="1100" spc="-55" b="1" i="1">
                <a:latin typeface="Trebuchet MS"/>
                <a:cs typeface="Trebuchet MS"/>
              </a:rPr>
              <a:t>net</a:t>
            </a:r>
            <a:r>
              <a:rPr dirty="0" sz="1100" spc="-114" b="1" i="1">
                <a:latin typeface="Trebuchet MS"/>
                <a:cs typeface="Trebuchet MS"/>
              </a:rPr>
              <a:t> </a:t>
            </a:r>
            <a:r>
              <a:rPr dirty="0" sz="1100" spc="-35" b="1" i="1">
                <a:latin typeface="Trebuchet MS"/>
                <a:cs typeface="Trebuchet MS"/>
              </a:rPr>
              <a:t>zero</a:t>
            </a:r>
            <a:r>
              <a:rPr dirty="0" sz="1100" spc="-145" b="1" i="1">
                <a:latin typeface="Trebuchet MS"/>
                <a:cs typeface="Trebuchet MS"/>
              </a:rPr>
              <a:t> </a:t>
            </a:r>
            <a:r>
              <a:rPr dirty="0" sz="1100" spc="-75" b="1" i="1">
                <a:latin typeface="Trebuchet MS"/>
                <a:cs typeface="Trebuchet MS"/>
              </a:rPr>
              <a:t>target</a:t>
            </a:r>
            <a:r>
              <a:rPr dirty="0" sz="1100" spc="-110" b="1" i="1">
                <a:latin typeface="Trebuchet MS"/>
                <a:cs typeface="Trebuchet MS"/>
              </a:rPr>
              <a:t> </a:t>
            </a:r>
            <a:r>
              <a:rPr dirty="0" sz="1100" spc="-25" b="1" i="1">
                <a:latin typeface="Trebuchet MS"/>
                <a:cs typeface="Trebuchet MS"/>
              </a:rPr>
              <a:t>by </a:t>
            </a:r>
            <a:r>
              <a:rPr dirty="0" sz="1100" spc="-20" b="1" i="1">
                <a:latin typeface="Trebuchet MS"/>
                <a:cs typeface="Trebuchet MS"/>
              </a:rPr>
              <a:t>2035</a:t>
            </a:r>
            <a:endParaRPr sz="1100">
              <a:latin typeface="Trebuchet MS"/>
              <a:cs typeface="Trebuchet MS"/>
            </a:endParaRPr>
          </a:p>
        </p:txBody>
      </p:sp>
      <p:grpSp>
        <p:nvGrpSpPr>
          <p:cNvPr id="61" name="object 61" descr=""/>
          <p:cNvGrpSpPr/>
          <p:nvPr/>
        </p:nvGrpSpPr>
        <p:grpSpPr>
          <a:xfrm>
            <a:off x="4629150" y="5676900"/>
            <a:ext cx="2105025" cy="485775"/>
            <a:chOff x="4629150" y="5676900"/>
            <a:chExt cx="2105025" cy="485775"/>
          </a:xfrm>
        </p:grpSpPr>
        <p:sp>
          <p:nvSpPr>
            <p:cNvPr id="62" name="object 62" descr=""/>
            <p:cNvSpPr/>
            <p:nvPr/>
          </p:nvSpPr>
          <p:spPr>
            <a:xfrm>
              <a:off x="4638675" y="5686425"/>
              <a:ext cx="2085975" cy="466725"/>
            </a:xfrm>
            <a:custGeom>
              <a:avLst/>
              <a:gdLst/>
              <a:ahLst/>
              <a:cxnLst/>
              <a:rect l="l" t="t" r="r" b="b"/>
              <a:pathLst>
                <a:path w="2085975" h="466725">
                  <a:moveTo>
                    <a:pt x="2085975" y="0"/>
                  </a:moveTo>
                  <a:lnTo>
                    <a:pt x="0" y="0"/>
                  </a:lnTo>
                  <a:lnTo>
                    <a:pt x="0" y="466725"/>
                  </a:lnTo>
                  <a:lnTo>
                    <a:pt x="2085975" y="466725"/>
                  </a:lnTo>
                  <a:lnTo>
                    <a:pt x="2085975" y="0"/>
                  </a:lnTo>
                  <a:close/>
                </a:path>
              </a:pathLst>
            </a:custGeom>
            <a:solidFill>
              <a:srgbClr val="E8E8E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3" name="object 63" descr=""/>
            <p:cNvSpPr/>
            <p:nvPr/>
          </p:nvSpPr>
          <p:spPr>
            <a:xfrm>
              <a:off x="4638675" y="5686425"/>
              <a:ext cx="2085975" cy="466725"/>
            </a:xfrm>
            <a:custGeom>
              <a:avLst/>
              <a:gdLst/>
              <a:ahLst/>
              <a:cxnLst/>
              <a:rect l="l" t="t" r="r" b="b"/>
              <a:pathLst>
                <a:path w="2085975" h="466725">
                  <a:moveTo>
                    <a:pt x="0" y="466725"/>
                  </a:moveTo>
                  <a:lnTo>
                    <a:pt x="2085975" y="466725"/>
                  </a:lnTo>
                  <a:lnTo>
                    <a:pt x="2085975" y="0"/>
                  </a:lnTo>
                  <a:lnTo>
                    <a:pt x="0" y="0"/>
                  </a:lnTo>
                  <a:lnTo>
                    <a:pt x="0" y="466725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4" name="object 64" descr=""/>
          <p:cNvSpPr txBox="1"/>
          <p:nvPr/>
        </p:nvSpPr>
        <p:spPr>
          <a:xfrm>
            <a:off x="4763134" y="5812790"/>
            <a:ext cx="185229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5" b="1" i="1">
                <a:latin typeface="Trebuchet MS"/>
                <a:cs typeface="Trebuchet MS"/>
              </a:rPr>
              <a:t>More</a:t>
            </a:r>
            <a:r>
              <a:rPr dirty="0" sz="1200" spc="-110" b="1" i="1">
                <a:latin typeface="Trebuchet MS"/>
                <a:cs typeface="Trebuchet MS"/>
              </a:rPr>
              <a:t> </a:t>
            </a:r>
            <a:r>
              <a:rPr dirty="0" sz="1200" spc="-30" b="1" i="1">
                <a:latin typeface="Trebuchet MS"/>
                <a:cs typeface="Trebuchet MS"/>
              </a:rPr>
              <a:t>power</a:t>
            </a:r>
            <a:r>
              <a:rPr dirty="0" sz="1200" spc="-95" b="1" i="1">
                <a:latin typeface="Trebuchet MS"/>
                <a:cs typeface="Trebuchet MS"/>
              </a:rPr>
              <a:t> </a:t>
            </a:r>
            <a:r>
              <a:rPr dirty="0" sz="1200" spc="-30" b="1" i="1">
                <a:latin typeface="Trebuchet MS"/>
                <a:cs typeface="Trebuchet MS"/>
              </a:rPr>
              <a:t>and</a:t>
            </a:r>
            <a:r>
              <a:rPr dirty="0" sz="1200" spc="-65" b="1" i="1">
                <a:latin typeface="Trebuchet MS"/>
                <a:cs typeface="Trebuchet MS"/>
              </a:rPr>
              <a:t> </a:t>
            </a:r>
            <a:r>
              <a:rPr dirty="0" sz="1200" spc="-10" b="1" i="1">
                <a:latin typeface="Trebuchet MS"/>
                <a:cs typeface="Trebuchet MS"/>
              </a:rPr>
              <a:t>efficiency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65" name="object 65" descr=""/>
          <p:cNvGrpSpPr/>
          <p:nvPr/>
        </p:nvGrpSpPr>
        <p:grpSpPr>
          <a:xfrm>
            <a:off x="10386948" y="3790950"/>
            <a:ext cx="1471930" cy="1809750"/>
            <a:chOff x="10386948" y="3790950"/>
            <a:chExt cx="1471930" cy="1809750"/>
          </a:xfrm>
        </p:grpSpPr>
        <p:pic>
          <p:nvPicPr>
            <p:cNvPr id="66" name="object 66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386948" y="4800600"/>
              <a:ext cx="216661" cy="85725"/>
            </a:xfrm>
            <a:prstGeom prst="rect">
              <a:avLst/>
            </a:prstGeom>
          </p:spPr>
        </p:pic>
        <p:sp>
          <p:nvSpPr>
            <p:cNvPr id="67" name="object 67" descr=""/>
            <p:cNvSpPr/>
            <p:nvPr/>
          </p:nvSpPr>
          <p:spPr>
            <a:xfrm>
              <a:off x="10591799" y="3800475"/>
              <a:ext cx="1257300" cy="1790700"/>
            </a:xfrm>
            <a:custGeom>
              <a:avLst/>
              <a:gdLst/>
              <a:ahLst/>
              <a:cxnLst/>
              <a:rect l="l" t="t" r="r" b="b"/>
              <a:pathLst>
                <a:path w="1257300" h="1790700">
                  <a:moveTo>
                    <a:pt x="0" y="209550"/>
                  </a:moveTo>
                  <a:lnTo>
                    <a:pt x="5536" y="161512"/>
                  </a:lnTo>
                  <a:lnTo>
                    <a:pt x="21304" y="117410"/>
                  </a:lnTo>
                  <a:lnTo>
                    <a:pt x="46046" y="78501"/>
                  </a:lnTo>
                  <a:lnTo>
                    <a:pt x="78501" y="46046"/>
                  </a:lnTo>
                  <a:lnTo>
                    <a:pt x="117410" y="21304"/>
                  </a:lnTo>
                  <a:lnTo>
                    <a:pt x="161512" y="5536"/>
                  </a:lnTo>
                  <a:lnTo>
                    <a:pt x="209550" y="0"/>
                  </a:lnTo>
                  <a:lnTo>
                    <a:pt x="1047750" y="0"/>
                  </a:lnTo>
                  <a:lnTo>
                    <a:pt x="1095787" y="5536"/>
                  </a:lnTo>
                  <a:lnTo>
                    <a:pt x="1139889" y="21304"/>
                  </a:lnTo>
                  <a:lnTo>
                    <a:pt x="1178798" y="46046"/>
                  </a:lnTo>
                  <a:lnTo>
                    <a:pt x="1211253" y="78501"/>
                  </a:lnTo>
                  <a:lnTo>
                    <a:pt x="1235995" y="117410"/>
                  </a:lnTo>
                  <a:lnTo>
                    <a:pt x="1251763" y="161512"/>
                  </a:lnTo>
                  <a:lnTo>
                    <a:pt x="1257300" y="209550"/>
                  </a:lnTo>
                  <a:lnTo>
                    <a:pt x="1257300" y="1581150"/>
                  </a:lnTo>
                  <a:lnTo>
                    <a:pt x="1251763" y="1629187"/>
                  </a:lnTo>
                  <a:lnTo>
                    <a:pt x="1235995" y="1673289"/>
                  </a:lnTo>
                  <a:lnTo>
                    <a:pt x="1211253" y="1712198"/>
                  </a:lnTo>
                  <a:lnTo>
                    <a:pt x="1178798" y="1744653"/>
                  </a:lnTo>
                  <a:lnTo>
                    <a:pt x="1139889" y="1769395"/>
                  </a:lnTo>
                  <a:lnTo>
                    <a:pt x="1095787" y="1785163"/>
                  </a:lnTo>
                  <a:lnTo>
                    <a:pt x="1047750" y="1790700"/>
                  </a:lnTo>
                  <a:lnTo>
                    <a:pt x="209550" y="1790700"/>
                  </a:lnTo>
                  <a:lnTo>
                    <a:pt x="161512" y="1785163"/>
                  </a:lnTo>
                  <a:lnTo>
                    <a:pt x="117410" y="1769395"/>
                  </a:lnTo>
                  <a:lnTo>
                    <a:pt x="78501" y="1744653"/>
                  </a:lnTo>
                  <a:lnTo>
                    <a:pt x="46046" y="1712198"/>
                  </a:lnTo>
                  <a:lnTo>
                    <a:pt x="21304" y="1673289"/>
                  </a:lnTo>
                  <a:lnTo>
                    <a:pt x="5536" y="1629187"/>
                  </a:lnTo>
                  <a:lnTo>
                    <a:pt x="0" y="1581150"/>
                  </a:lnTo>
                  <a:lnTo>
                    <a:pt x="0" y="209550"/>
                  </a:lnTo>
                  <a:close/>
                </a:path>
              </a:pathLst>
            </a:custGeom>
            <a:ln w="19050">
              <a:solidFill>
                <a:srgbClr val="FF0000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8" name="object 68" descr=""/>
          <p:cNvSpPr txBox="1"/>
          <p:nvPr/>
        </p:nvSpPr>
        <p:spPr>
          <a:xfrm>
            <a:off x="10613008" y="3590035"/>
            <a:ext cx="106616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sng" sz="1200" spc="140" b="1" i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…</a:t>
            </a:r>
            <a:r>
              <a:rPr dirty="0" u="sng" sz="1200" spc="-110" b="1" i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sng" sz="1200" spc="-30" b="1" i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and</a:t>
            </a:r>
            <a:r>
              <a:rPr dirty="0" u="sng" sz="1200" spc="-80" b="1" i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sng" sz="1200" spc="-10" b="1" i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changes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69" name="object 69" descr=""/>
          <p:cNvSpPr/>
          <p:nvPr/>
        </p:nvSpPr>
        <p:spPr>
          <a:xfrm>
            <a:off x="11086452" y="3904157"/>
            <a:ext cx="309880" cy="278765"/>
          </a:xfrm>
          <a:custGeom>
            <a:avLst/>
            <a:gdLst/>
            <a:ahLst/>
            <a:cxnLst/>
            <a:rect l="l" t="t" r="r" b="b"/>
            <a:pathLst>
              <a:path w="309879" h="278764">
                <a:moveTo>
                  <a:pt x="309803" y="178854"/>
                </a:moveTo>
                <a:lnTo>
                  <a:pt x="308495" y="172897"/>
                </a:lnTo>
                <a:lnTo>
                  <a:pt x="305790" y="167347"/>
                </a:lnTo>
                <a:lnTo>
                  <a:pt x="303352" y="162560"/>
                </a:lnTo>
                <a:lnTo>
                  <a:pt x="301828" y="160693"/>
                </a:lnTo>
                <a:lnTo>
                  <a:pt x="301828" y="191681"/>
                </a:lnTo>
                <a:lnTo>
                  <a:pt x="300304" y="198462"/>
                </a:lnTo>
                <a:lnTo>
                  <a:pt x="271360" y="229793"/>
                </a:lnTo>
                <a:lnTo>
                  <a:pt x="256641" y="234619"/>
                </a:lnTo>
                <a:lnTo>
                  <a:pt x="256501" y="234619"/>
                </a:lnTo>
                <a:lnTo>
                  <a:pt x="249262" y="235953"/>
                </a:lnTo>
                <a:lnTo>
                  <a:pt x="248221" y="235953"/>
                </a:lnTo>
                <a:lnTo>
                  <a:pt x="242417" y="236270"/>
                </a:lnTo>
                <a:lnTo>
                  <a:pt x="242417" y="140411"/>
                </a:lnTo>
                <a:lnTo>
                  <a:pt x="281520" y="153428"/>
                </a:lnTo>
                <a:lnTo>
                  <a:pt x="301828" y="191681"/>
                </a:lnTo>
                <a:lnTo>
                  <a:pt x="301828" y="160693"/>
                </a:lnTo>
                <a:lnTo>
                  <a:pt x="268795" y="141008"/>
                </a:lnTo>
                <a:lnTo>
                  <a:pt x="243903" y="133997"/>
                </a:lnTo>
                <a:lnTo>
                  <a:pt x="242912" y="133743"/>
                </a:lnTo>
                <a:lnTo>
                  <a:pt x="242430" y="133743"/>
                </a:lnTo>
                <a:lnTo>
                  <a:pt x="242430" y="131546"/>
                </a:lnTo>
                <a:lnTo>
                  <a:pt x="242430" y="42697"/>
                </a:lnTo>
                <a:lnTo>
                  <a:pt x="242430" y="42405"/>
                </a:lnTo>
                <a:lnTo>
                  <a:pt x="253466" y="42405"/>
                </a:lnTo>
                <a:lnTo>
                  <a:pt x="260781" y="43192"/>
                </a:lnTo>
                <a:lnTo>
                  <a:pt x="260477" y="43192"/>
                </a:lnTo>
                <a:lnTo>
                  <a:pt x="267436" y="44538"/>
                </a:lnTo>
                <a:lnTo>
                  <a:pt x="298742" y="60744"/>
                </a:lnTo>
                <a:lnTo>
                  <a:pt x="304406" y="56261"/>
                </a:lnTo>
                <a:lnTo>
                  <a:pt x="298488" y="51511"/>
                </a:lnTo>
                <a:lnTo>
                  <a:pt x="292011" y="47282"/>
                </a:lnTo>
                <a:lnTo>
                  <a:pt x="285051" y="43637"/>
                </a:lnTo>
                <a:lnTo>
                  <a:pt x="282067" y="42405"/>
                </a:lnTo>
                <a:lnTo>
                  <a:pt x="277660" y="40576"/>
                </a:lnTo>
                <a:lnTo>
                  <a:pt x="269748" y="38341"/>
                </a:lnTo>
                <a:lnTo>
                  <a:pt x="261632" y="36766"/>
                </a:lnTo>
                <a:lnTo>
                  <a:pt x="253365" y="35864"/>
                </a:lnTo>
                <a:lnTo>
                  <a:pt x="248221" y="35725"/>
                </a:lnTo>
                <a:lnTo>
                  <a:pt x="242430" y="35725"/>
                </a:lnTo>
                <a:lnTo>
                  <a:pt x="242430" y="0"/>
                </a:lnTo>
                <a:lnTo>
                  <a:pt x="234569" y="0"/>
                </a:lnTo>
                <a:lnTo>
                  <a:pt x="234569" y="36156"/>
                </a:lnTo>
                <a:lnTo>
                  <a:pt x="234569" y="42697"/>
                </a:lnTo>
                <a:lnTo>
                  <a:pt x="234569" y="131546"/>
                </a:lnTo>
                <a:lnTo>
                  <a:pt x="234569" y="138353"/>
                </a:lnTo>
                <a:lnTo>
                  <a:pt x="234569" y="236524"/>
                </a:lnTo>
                <a:lnTo>
                  <a:pt x="228320" y="236524"/>
                </a:lnTo>
                <a:lnTo>
                  <a:pt x="222097" y="235953"/>
                </a:lnTo>
                <a:lnTo>
                  <a:pt x="210845" y="233832"/>
                </a:lnTo>
                <a:lnTo>
                  <a:pt x="205828" y="232384"/>
                </a:lnTo>
                <a:lnTo>
                  <a:pt x="202412" y="231063"/>
                </a:lnTo>
                <a:lnTo>
                  <a:pt x="204901" y="229603"/>
                </a:lnTo>
                <a:lnTo>
                  <a:pt x="210273" y="225755"/>
                </a:lnTo>
                <a:lnTo>
                  <a:pt x="216827" y="220484"/>
                </a:lnTo>
                <a:lnTo>
                  <a:pt x="221945" y="214172"/>
                </a:lnTo>
                <a:lnTo>
                  <a:pt x="228765" y="200088"/>
                </a:lnTo>
                <a:lnTo>
                  <a:pt x="230505" y="192493"/>
                </a:lnTo>
                <a:lnTo>
                  <a:pt x="230454" y="184835"/>
                </a:lnTo>
                <a:lnTo>
                  <a:pt x="230593" y="179730"/>
                </a:lnTo>
                <a:lnTo>
                  <a:pt x="222427" y="160680"/>
                </a:lnTo>
                <a:lnTo>
                  <a:pt x="222427" y="191681"/>
                </a:lnTo>
                <a:lnTo>
                  <a:pt x="220878" y="198462"/>
                </a:lnTo>
                <a:lnTo>
                  <a:pt x="194894" y="227863"/>
                </a:lnTo>
                <a:lnTo>
                  <a:pt x="193433" y="227126"/>
                </a:lnTo>
                <a:lnTo>
                  <a:pt x="174942" y="213258"/>
                </a:lnTo>
                <a:lnTo>
                  <a:pt x="174129" y="212572"/>
                </a:lnTo>
                <a:lnTo>
                  <a:pt x="168452" y="217030"/>
                </a:lnTo>
                <a:lnTo>
                  <a:pt x="169938" y="218325"/>
                </a:lnTo>
                <a:lnTo>
                  <a:pt x="172339" y="220484"/>
                </a:lnTo>
                <a:lnTo>
                  <a:pt x="174205" y="222034"/>
                </a:lnTo>
                <a:lnTo>
                  <a:pt x="179285" y="226098"/>
                </a:lnTo>
                <a:lnTo>
                  <a:pt x="182156" y="228142"/>
                </a:lnTo>
                <a:lnTo>
                  <a:pt x="186905" y="231178"/>
                </a:lnTo>
                <a:lnTo>
                  <a:pt x="176123" y="234619"/>
                </a:lnTo>
                <a:lnTo>
                  <a:pt x="175983" y="234619"/>
                </a:lnTo>
                <a:lnTo>
                  <a:pt x="168554" y="235953"/>
                </a:lnTo>
                <a:lnTo>
                  <a:pt x="167500" y="235953"/>
                </a:lnTo>
                <a:lnTo>
                  <a:pt x="161544" y="236270"/>
                </a:lnTo>
                <a:lnTo>
                  <a:pt x="161544" y="140411"/>
                </a:lnTo>
                <a:lnTo>
                  <a:pt x="201625" y="153428"/>
                </a:lnTo>
                <a:lnTo>
                  <a:pt x="222427" y="191681"/>
                </a:lnTo>
                <a:lnTo>
                  <a:pt x="222427" y="160680"/>
                </a:lnTo>
                <a:lnTo>
                  <a:pt x="188582" y="141008"/>
                </a:lnTo>
                <a:lnTo>
                  <a:pt x="186550" y="140411"/>
                </a:lnTo>
                <a:lnTo>
                  <a:pt x="176085" y="137325"/>
                </a:lnTo>
                <a:lnTo>
                  <a:pt x="169583" y="135572"/>
                </a:lnTo>
                <a:lnTo>
                  <a:pt x="163055" y="133997"/>
                </a:lnTo>
                <a:lnTo>
                  <a:pt x="162052" y="133743"/>
                </a:lnTo>
                <a:lnTo>
                  <a:pt x="161556" y="133743"/>
                </a:lnTo>
                <a:lnTo>
                  <a:pt x="161556" y="131546"/>
                </a:lnTo>
                <a:lnTo>
                  <a:pt x="161556" y="42697"/>
                </a:lnTo>
                <a:lnTo>
                  <a:pt x="161556" y="42405"/>
                </a:lnTo>
                <a:lnTo>
                  <a:pt x="172872" y="42405"/>
                </a:lnTo>
                <a:lnTo>
                  <a:pt x="180365" y="43192"/>
                </a:lnTo>
                <a:lnTo>
                  <a:pt x="180047" y="43192"/>
                </a:lnTo>
                <a:lnTo>
                  <a:pt x="187198" y="44538"/>
                </a:lnTo>
                <a:lnTo>
                  <a:pt x="194538" y="46558"/>
                </a:lnTo>
                <a:lnTo>
                  <a:pt x="198056" y="47993"/>
                </a:lnTo>
                <a:lnTo>
                  <a:pt x="193979" y="51219"/>
                </a:lnTo>
                <a:lnTo>
                  <a:pt x="188163" y="55892"/>
                </a:lnTo>
                <a:lnTo>
                  <a:pt x="183578" y="61518"/>
                </a:lnTo>
                <a:lnTo>
                  <a:pt x="177457" y="73926"/>
                </a:lnTo>
                <a:lnTo>
                  <a:pt x="175895" y="80543"/>
                </a:lnTo>
                <a:lnTo>
                  <a:pt x="175907" y="87249"/>
                </a:lnTo>
                <a:lnTo>
                  <a:pt x="175780" y="92633"/>
                </a:lnTo>
                <a:lnTo>
                  <a:pt x="199529" y="125793"/>
                </a:lnTo>
                <a:lnTo>
                  <a:pt x="234569" y="138353"/>
                </a:lnTo>
                <a:lnTo>
                  <a:pt x="234569" y="131546"/>
                </a:lnTo>
                <a:lnTo>
                  <a:pt x="231508" y="130695"/>
                </a:lnTo>
                <a:lnTo>
                  <a:pt x="228485" y="129806"/>
                </a:lnTo>
                <a:lnTo>
                  <a:pt x="191998" y="111086"/>
                </a:lnTo>
                <a:lnTo>
                  <a:pt x="183603" y="92633"/>
                </a:lnTo>
                <a:lnTo>
                  <a:pt x="183756" y="87249"/>
                </a:lnTo>
                <a:lnTo>
                  <a:pt x="183730" y="81407"/>
                </a:lnTo>
                <a:lnTo>
                  <a:pt x="205308" y="51346"/>
                </a:lnTo>
                <a:lnTo>
                  <a:pt x="207810" y="52628"/>
                </a:lnTo>
                <a:lnTo>
                  <a:pt x="213791" y="56451"/>
                </a:lnTo>
                <a:lnTo>
                  <a:pt x="219265" y="60744"/>
                </a:lnTo>
                <a:lnTo>
                  <a:pt x="225082" y="56261"/>
                </a:lnTo>
                <a:lnTo>
                  <a:pt x="219011" y="51511"/>
                </a:lnTo>
                <a:lnTo>
                  <a:pt x="212953" y="47663"/>
                </a:lnTo>
                <a:lnTo>
                  <a:pt x="223748" y="44272"/>
                </a:lnTo>
                <a:lnTo>
                  <a:pt x="229108" y="43192"/>
                </a:lnTo>
                <a:lnTo>
                  <a:pt x="234569" y="42697"/>
                </a:lnTo>
                <a:lnTo>
                  <a:pt x="234569" y="36156"/>
                </a:lnTo>
                <a:lnTo>
                  <a:pt x="227190" y="36766"/>
                </a:lnTo>
                <a:lnTo>
                  <a:pt x="227736" y="36766"/>
                </a:lnTo>
                <a:lnTo>
                  <a:pt x="221780" y="37934"/>
                </a:lnTo>
                <a:lnTo>
                  <a:pt x="207632" y="42405"/>
                </a:lnTo>
                <a:lnTo>
                  <a:pt x="205257" y="43649"/>
                </a:lnTo>
                <a:lnTo>
                  <a:pt x="202184" y="42405"/>
                </a:lnTo>
                <a:lnTo>
                  <a:pt x="197662" y="40576"/>
                </a:lnTo>
                <a:lnTo>
                  <a:pt x="189560" y="38341"/>
                </a:lnTo>
                <a:lnTo>
                  <a:pt x="181241" y="36766"/>
                </a:lnTo>
                <a:lnTo>
                  <a:pt x="172758" y="35864"/>
                </a:lnTo>
                <a:lnTo>
                  <a:pt x="167500" y="35725"/>
                </a:lnTo>
                <a:lnTo>
                  <a:pt x="161556" y="35725"/>
                </a:lnTo>
                <a:lnTo>
                  <a:pt x="161556" y="0"/>
                </a:lnTo>
                <a:lnTo>
                  <a:pt x="153504" y="0"/>
                </a:lnTo>
                <a:lnTo>
                  <a:pt x="153504" y="36156"/>
                </a:lnTo>
                <a:lnTo>
                  <a:pt x="153504" y="42697"/>
                </a:lnTo>
                <a:lnTo>
                  <a:pt x="153504" y="131546"/>
                </a:lnTo>
                <a:lnTo>
                  <a:pt x="153492" y="138353"/>
                </a:lnTo>
                <a:lnTo>
                  <a:pt x="153492" y="236524"/>
                </a:lnTo>
                <a:lnTo>
                  <a:pt x="147104" y="236524"/>
                </a:lnTo>
                <a:lnTo>
                  <a:pt x="140716" y="235953"/>
                </a:lnTo>
                <a:lnTo>
                  <a:pt x="129184" y="233832"/>
                </a:lnTo>
                <a:lnTo>
                  <a:pt x="124040" y="232384"/>
                </a:lnTo>
                <a:lnTo>
                  <a:pt x="118211" y="230174"/>
                </a:lnTo>
                <a:lnTo>
                  <a:pt x="119176" y="229603"/>
                </a:lnTo>
                <a:lnTo>
                  <a:pt x="124548" y="225755"/>
                </a:lnTo>
                <a:lnTo>
                  <a:pt x="131102" y="220484"/>
                </a:lnTo>
                <a:lnTo>
                  <a:pt x="136220" y="214172"/>
                </a:lnTo>
                <a:lnTo>
                  <a:pt x="143040" y="200088"/>
                </a:lnTo>
                <a:lnTo>
                  <a:pt x="144780" y="192493"/>
                </a:lnTo>
                <a:lnTo>
                  <a:pt x="144729" y="184835"/>
                </a:lnTo>
                <a:lnTo>
                  <a:pt x="144868" y="179730"/>
                </a:lnTo>
                <a:lnTo>
                  <a:pt x="136702" y="160680"/>
                </a:lnTo>
                <a:lnTo>
                  <a:pt x="136702" y="191681"/>
                </a:lnTo>
                <a:lnTo>
                  <a:pt x="135153" y="198462"/>
                </a:lnTo>
                <a:lnTo>
                  <a:pt x="110985" y="226923"/>
                </a:lnTo>
                <a:lnTo>
                  <a:pt x="104978" y="223189"/>
                </a:lnTo>
                <a:lnTo>
                  <a:pt x="102260" y="221310"/>
                </a:lnTo>
                <a:lnTo>
                  <a:pt x="97370" y="217500"/>
                </a:lnTo>
                <a:lnTo>
                  <a:pt x="95567" y="216027"/>
                </a:lnTo>
                <a:lnTo>
                  <a:pt x="92379" y="213258"/>
                </a:lnTo>
                <a:lnTo>
                  <a:pt x="91554" y="212572"/>
                </a:lnTo>
                <a:lnTo>
                  <a:pt x="85725" y="217030"/>
                </a:lnTo>
                <a:lnTo>
                  <a:pt x="87261" y="218325"/>
                </a:lnTo>
                <a:lnTo>
                  <a:pt x="89712" y="220484"/>
                </a:lnTo>
                <a:lnTo>
                  <a:pt x="91617" y="222034"/>
                </a:lnTo>
                <a:lnTo>
                  <a:pt x="96837" y="226098"/>
                </a:lnTo>
                <a:lnTo>
                  <a:pt x="99783" y="228142"/>
                </a:lnTo>
                <a:lnTo>
                  <a:pt x="103466" y="230441"/>
                </a:lnTo>
                <a:lnTo>
                  <a:pt x="90398" y="234619"/>
                </a:lnTo>
                <a:lnTo>
                  <a:pt x="90258" y="234619"/>
                </a:lnTo>
                <a:lnTo>
                  <a:pt x="82829" y="235953"/>
                </a:lnTo>
                <a:lnTo>
                  <a:pt x="81775" y="235953"/>
                </a:lnTo>
                <a:lnTo>
                  <a:pt x="75819" y="236270"/>
                </a:lnTo>
                <a:lnTo>
                  <a:pt x="75819" y="140411"/>
                </a:lnTo>
                <a:lnTo>
                  <a:pt x="115900" y="153428"/>
                </a:lnTo>
                <a:lnTo>
                  <a:pt x="136702" y="191681"/>
                </a:lnTo>
                <a:lnTo>
                  <a:pt x="136702" y="160680"/>
                </a:lnTo>
                <a:lnTo>
                  <a:pt x="102857" y="141008"/>
                </a:lnTo>
                <a:lnTo>
                  <a:pt x="100825" y="140411"/>
                </a:lnTo>
                <a:lnTo>
                  <a:pt x="90360" y="137325"/>
                </a:lnTo>
                <a:lnTo>
                  <a:pt x="83858" y="135572"/>
                </a:lnTo>
                <a:lnTo>
                  <a:pt x="77330" y="133997"/>
                </a:lnTo>
                <a:lnTo>
                  <a:pt x="76327" y="133743"/>
                </a:lnTo>
                <a:lnTo>
                  <a:pt x="75831" y="133743"/>
                </a:lnTo>
                <a:lnTo>
                  <a:pt x="75831" y="131546"/>
                </a:lnTo>
                <a:lnTo>
                  <a:pt x="75831" y="42697"/>
                </a:lnTo>
                <a:lnTo>
                  <a:pt x="75831" y="42405"/>
                </a:lnTo>
                <a:lnTo>
                  <a:pt x="87147" y="42405"/>
                </a:lnTo>
                <a:lnTo>
                  <a:pt x="94640" y="43192"/>
                </a:lnTo>
                <a:lnTo>
                  <a:pt x="94322" y="43192"/>
                </a:lnTo>
                <a:lnTo>
                  <a:pt x="101473" y="44538"/>
                </a:lnTo>
                <a:lnTo>
                  <a:pt x="108813" y="46558"/>
                </a:lnTo>
                <a:lnTo>
                  <a:pt x="114795" y="48983"/>
                </a:lnTo>
                <a:lnTo>
                  <a:pt x="111899" y="51219"/>
                </a:lnTo>
                <a:lnTo>
                  <a:pt x="105930" y="55892"/>
                </a:lnTo>
                <a:lnTo>
                  <a:pt x="101231" y="61518"/>
                </a:lnTo>
                <a:lnTo>
                  <a:pt x="94957" y="73926"/>
                </a:lnTo>
                <a:lnTo>
                  <a:pt x="93357" y="80543"/>
                </a:lnTo>
                <a:lnTo>
                  <a:pt x="93383" y="87249"/>
                </a:lnTo>
                <a:lnTo>
                  <a:pt x="93243" y="92633"/>
                </a:lnTo>
                <a:lnTo>
                  <a:pt x="117589" y="125793"/>
                </a:lnTo>
                <a:lnTo>
                  <a:pt x="153492" y="138353"/>
                </a:lnTo>
                <a:lnTo>
                  <a:pt x="153492" y="131546"/>
                </a:lnTo>
                <a:lnTo>
                  <a:pt x="150368" y="130695"/>
                </a:lnTo>
                <a:lnTo>
                  <a:pt x="147269" y="129806"/>
                </a:lnTo>
                <a:lnTo>
                  <a:pt x="109855" y="111086"/>
                </a:lnTo>
                <a:lnTo>
                  <a:pt x="101257" y="92633"/>
                </a:lnTo>
                <a:lnTo>
                  <a:pt x="101409" y="87249"/>
                </a:lnTo>
                <a:lnTo>
                  <a:pt x="101396" y="81407"/>
                </a:lnTo>
                <a:lnTo>
                  <a:pt x="121856" y="52527"/>
                </a:lnTo>
                <a:lnTo>
                  <a:pt x="122085" y="52628"/>
                </a:lnTo>
                <a:lnTo>
                  <a:pt x="128066" y="56451"/>
                </a:lnTo>
                <a:lnTo>
                  <a:pt x="133540" y="60744"/>
                </a:lnTo>
                <a:lnTo>
                  <a:pt x="139357" y="56261"/>
                </a:lnTo>
                <a:lnTo>
                  <a:pt x="133286" y="51511"/>
                </a:lnTo>
                <a:lnTo>
                  <a:pt x="128790" y="48653"/>
                </a:lnTo>
                <a:lnTo>
                  <a:pt x="129844" y="48120"/>
                </a:lnTo>
                <a:lnTo>
                  <a:pt x="142405" y="44272"/>
                </a:lnTo>
                <a:lnTo>
                  <a:pt x="147904" y="43192"/>
                </a:lnTo>
                <a:lnTo>
                  <a:pt x="153504" y="42697"/>
                </a:lnTo>
                <a:lnTo>
                  <a:pt x="153504" y="36156"/>
                </a:lnTo>
                <a:lnTo>
                  <a:pt x="145935" y="36766"/>
                </a:lnTo>
                <a:lnTo>
                  <a:pt x="146494" y="36766"/>
                </a:lnTo>
                <a:lnTo>
                  <a:pt x="140385" y="37934"/>
                </a:lnTo>
                <a:lnTo>
                  <a:pt x="125882" y="42405"/>
                </a:lnTo>
                <a:lnTo>
                  <a:pt x="121488" y="44653"/>
                </a:lnTo>
                <a:lnTo>
                  <a:pt x="119519" y="43637"/>
                </a:lnTo>
                <a:lnTo>
                  <a:pt x="116459" y="42405"/>
                </a:lnTo>
                <a:lnTo>
                  <a:pt x="111937" y="40576"/>
                </a:lnTo>
                <a:lnTo>
                  <a:pt x="103835" y="38341"/>
                </a:lnTo>
                <a:lnTo>
                  <a:pt x="95516" y="36766"/>
                </a:lnTo>
                <a:lnTo>
                  <a:pt x="87033" y="35864"/>
                </a:lnTo>
                <a:lnTo>
                  <a:pt x="81775" y="35725"/>
                </a:lnTo>
                <a:lnTo>
                  <a:pt x="75831" y="35725"/>
                </a:lnTo>
                <a:lnTo>
                  <a:pt x="75831" y="0"/>
                </a:lnTo>
                <a:lnTo>
                  <a:pt x="67779" y="0"/>
                </a:lnTo>
                <a:lnTo>
                  <a:pt x="67779" y="36156"/>
                </a:lnTo>
                <a:lnTo>
                  <a:pt x="67779" y="42697"/>
                </a:lnTo>
                <a:lnTo>
                  <a:pt x="67779" y="131546"/>
                </a:lnTo>
                <a:lnTo>
                  <a:pt x="64643" y="130695"/>
                </a:lnTo>
                <a:lnTo>
                  <a:pt x="28003" y="114376"/>
                </a:lnTo>
                <a:lnTo>
                  <a:pt x="15532" y="92633"/>
                </a:lnTo>
                <a:lnTo>
                  <a:pt x="15684" y="87249"/>
                </a:lnTo>
                <a:lnTo>
                  <a:pt x="15671" y="81407"/>
                </a:lnTo>
                <a:lnTo>
                  <a:pt x="44119" y="48120"/>
                </a:lnTo>
                <a:lnTo>
                  <a:pt x="67779" y="42697"/>
                </a:lnTo>
                <a:lnTo>
                  <a:pt x="67779" y="36156"/>
                </a:lnTo>
                <a:lnTo>
                  <a:pt x="60210" y="36766"/>
                </a:lnTo>
                <a:lnTo>
                  <a:pt x="60769" y="36766"/>
                </a:lnTo>
                <a:lnTo>
                  <a:pt x="54660" y="37934"/>
                </a:lnTo>
                <a:lnTo>
                  <a:pt x="20205" y="55892"/>
                </a:lnTo>
                <a:lnTo>
                  <a:pt x="7632" y="80543"/>
                </a:lnTo>
                <a:lnTo>
                  <a:pt x="7658" y="87249"/>
                </a:lnTo>
                <a:lnTo>
                  <a:pt x="7518" y="92633"/>
                </a:lnTo>
                <a:lnTo>
                  <a:pt x="31864" y="125793"/>
                </a:lnTo>
                <a:lnTo>
                  <a:pt x="67767" y="138353"/>
                </a:lnTo>
                <a:lnTo>
                  <a:pt x="67767" y="236524"/>
                </a:lnTo>
                <a:lnTo>
                  <a:pt x="61379" y="236524"/>
                </a:lnTo>
                <a:lnTo>
                  <a:pt x="54991" y="235953"/>
                </a:lnTo>
                <a:lnTo>
                  <a:pt x="16535" y="221310"/>
                </a:lnTo>
                <a:lnTo>
                  <a:pt x="6654" y="213258"/>
                </a:lnTo>
                <a:lnTo>
                  <a:pt x="5829" y="212572"/>
                </a:lnTo>
                <a:lnTo>
                  <a:pt x="0" y="217030"/>
                </a:lnTo>
                <a:lnTo>
                  <a:pt x="1536" y="218325"/>
                </a:lnTo>
                <a:lnTo>
                  <a:pt x="3987" y="220484"/>
                </a:lnTo>
                <a:lnTo>
                  <a:pt x="40995" y="240017"/>
                </a:lnTo>
                <a:lnTo>
                  <a:pt x="60744" y="243001"/>
                </a:lnTo>
                <a:lnTo>
                  <a:pt x="67792" y="243001"/>
                </a:lnTo>
                <a:lnTo>
                  <a:pt x="67792" y="278612"/>
                </a:lnTo>
                <a:lnTo>
                  <a:pt x="75844" y="278612"/>
                </a:lnTo>
                <a:lnTo>
                  <a:pt x="75844" y="242747"/>
                </a:lnTo>
                <a:lnTo>
                  <a:pt x="83502" y="242379"/>
                </a:lnTo>
                <a:lnTo>
                  <a:pt x="84112" y="242379"/>
                </a:lnTo>
                <a:lnTo>
                  <a:pt x="92697" y="240855"/>
                </a:lnTo>
                <a:lnTo>
                  <a:pt x="110502" y="234340"/>
                </a:lnTo>
                <a:lnTo>
                  <a:pt x="111086" y="234619"/>
                </a:lnTo>
                <a:lnTo>
                  <a:pt x="121031" y="238417"/>
                </a:lnTo>
                <a:lnTo>
                  <a:pt x="126720" y="240017"/>
                </a:lnTo>
                <a:lnTo>
                  <a:pt x="139446" y="242379"/>
                </a:lnTo>
                <a:lnTo>
                  <a:pt x="146469" y="243001"/>
                </a:lnTo>
                <a:lnTo>
                  <a:pt x="153517" y="243001"/>
                </a:lnTo>
                <a:lnTo>
                  <a:pt x="153517" y="278612"/>
                </a:lnTo>
                <a:lnTo>
                  <a:pt x="161569" y="278612"/>
                </a:lnTo>
                <a:lnTo>
                  <a:pt x="161569" y="242747"/>
                </a:lnTo>
                <a:lnTo>
                  <a:pt x="169227" y="242379"/>
                </a:lnTo>
                <a:lnTo>
                  <a:pt x="169837" y="242379"/>
                </a:lnTo>
                <a:lnTo>
                  <a:pt x="178422" y="240855"/>
                </a:lnTo>
                <a:lnTo>
                  <a:pt x="194513" y="235140"/>
                </a:lnTo>
                <a:lnTo>
                  <a:pt x="202895" y="238417"/>
                </a:lnTo>
                <a:lnTo>
                  <a:pt x="208445" y="240017"/>
                </a:lnTo>
                <a:lnTo>
                  <a:pt x="220865" y="242379"/>
                </a:lnTo>
                <a:lnTo>
                  <a:pt x="227711" y="243001"/>
                </a:lnTo>
                <a:lnTo>
                  <a:pt x="234581" y="243001"/>
                </a:lnTo>
                <a:lnTo>
                  <a:pt x="234581" y="278612"/>
                </a:lnTo>
                <a:lnTo>
                  <a:pt x="242443" y="278612"/>
                </a:lnTo>
                <a:lnTo>
                  <a:pt x="242443" y="242747"/>
                </a:lnTo>
                <a:lnTo>
                  <a:pt x="249910" y="242379"/>
                </a:lnTo>
                <a:lnTo>
                  <a:pt x="250520" y="242379"/>
                </a:lnTo>
                <a:lnTo>
                  <a:pt x="258889" y="240855"/>
                </a:lnTo>
                <a:lnTo>
                  <a:pt x="266344" y="238417"/>
                </a:lnTo>
                <a:lnTo>
                  <a:pt x="271399" y="236524"/>
                </a:lnTo>
                <a:lnTo>
                  <a:pt x="272059" y="236270"/>
                </a:lnTo>
                <a:lnTo>
                  <a:pt x="272884" y="235953"/>
                </a:lnTo>
                <a:lnTo>
                  <a:pt x="308000" y="200088"/>
                </a:lnTo>
                <a:lnTo>
                  <a:pt x="309702" y="192493"/>
                </a:lnTo>
                <a:lnTo>
                  <a:pt x="309651" y="184835"/>
                </a:lnTo>
                <a:lnTo>
                  <a:pt x="309778" y="179730"/>
                </a:lnTo>
                <a:lnTo>
                  <a:pt x="309803" y="1788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0" name="object 70" descr=""/>
          <p:cNvSpPr txBox="1"/>
          <p:nvPr/>
        </p:nvSpPr>
        <p:spPr>
          <a:xfrm>
            <a:off x="10606658" y="4271391"/>
            <a:ext cx="1271905" cy="8324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R="20955">
              <a:lnSpc>
                <a:spcPts val="1065"/>
              </a:lnSpc>
              <a:spcBef>
                <a:spcPts val="100"/>
              </a:spcBef>
            </a:pPr>
            <a:r>
              <a:rPr dirty="0" sz="900" spc="-30" b="1" i="1">
                <a:latin typeface="Trebuchet MS"/>
                <a:cs typeface="Trebuchet MS"/>
              </a:rPr>
              <a:t>Multimillion</a:t>
            </a:r>
            <a:r>
              <a:rPr dirty="0" sz="900" spc="-20" b="1" i="1">
                <a:latin typeface="Trebuchet MS"/>
                <a:cs typeface="Trebuchet MS"/>
              </a:rPr>
              <a:t> </a:t>
            </a:r>
            <a:r>
              <a:rPr dirty="0" sz="900" spc="-10" b="1" i="1">
                <a:latin typeface="Trebuchet MS"/>
                <a:cs typeface="Trebuchet MS"/>
              </a:rPr>
              <a:t>dollar</a:t>
            </a:r>
            <a:endParaRPr sz="900">
              <a:latin typeface="Trebuchet MS"/>
              <a:cs typeface="Trebuchet MS"/>
            </a:endParaRPr>
          </a:p>
          <a:p>
            <a:pPr algn="ctr" marR="20320">
              <a:lnSpc>
                <a:spcPts val="1065"/>
              </a:lnSpc>
            </a:pPr>
            <a:r>
              <a:rPr dirty="0" sz="900" b="1" i="1">
                <a:latin typeface="Trebuchet MS"/>
                <a:cs typeface="Trebuchet MS"/>
              </a:rPr>
              <a:t>sponsorships</a:t>
            </a:r>
            <a:r>
              <a:rPr dirty="0" sz="900" spc="-85" b="1" i="1">
                <a:latin typeface="Trebuchet MS"/>
                <a:cs typeface="Trebuchet MS"/>
              </a:rPr>
              <a:t> </a:t>
            </a:r>
            <a:r>
              <a:rPr dirty="0" sz="900" spc="-35" b="1" i="1">
                <a:latin typeface="Trebuchet MS"/>
                <a:cs typeface="Trebuchet MS"/>
              </a:rPr>
              <a:t>in</a:t>
            </a:r>
            <a:endParaRPr sz="900">
              <a:latin typeface="Trebuchet MS"/>
              <a:cs typeface="Trebuchet MS"/>
            </a:endParaRPr>
          </a:p>
          <a:p>
            <a:pPr algn="ctr" marR="19685">
              <a:lnSpc>
                <a:spcPct val="100000"/>
              </a:lnSpc>
              <a:spcBef>
                <a:spcPts val="45"/>
              </a:spcBef>
            </a:pPr>
            <a:r>
              <a:rPr dirty="0" sz="900" spc="-20" b="1" i="1">
                <a:latin typeface="Trebuchet MS"/>
                <a:cs typeface="Trebuchet MS"/>
              </a:rPr>
              <a:t>e-</a:t>
            </a:r>
            <a:r>
              <a:rPr dirty="0" sz="900" spc="-10" b="1" i="1">
                <a:latin typeface="Trebuchet MS"/>
                <a:cs typeface="Trebuchet MS"/>
              </a:rPr>
              <a:t>sports</a:t>
            </a:r>
            <a:endParaRPr sz="900">
              <a:latin typeface="Trebuchet MS"/>
              <a:cs typeface="Trebuchet MS"/>
            </a:endParaRPr>
          </a:p>
          <a:p>
            <a:pPr algn="ctr">
              <a:lnSpc>
                <a:spcPts val="1065"/>
              </a:lnSpc>
              <a:spcBef>
                <a:spcPts val="965"/>
              </a:spcBef>
            </a:pPr>
            <a:r>
              <a:rPr dirty="0" sz="900" spc="-65" b="1" i="1">
                <a:latin typeface="Trebuchet MS"/>
                <a:cs typeface="Trebuchet MS"/>
              </a:rPr>
              <a:t>Top</a:t>
            </a:r>
            <a:r>
              <a:rPr dirty="0" sz="900" spc="-105" b="1" i="1">
                <a:latin typeface="Trebuchet MS"/>
                <a:cs typeface="Trebuchet MS"/>
              </a:rPr>
              <a:t> </a:t>
            </a:r>
            <a:r>
              <a:rPr dirty="0" sz="900" spc="-20" b="1" i="1">
                <a:latin typeface="Trebuchet MS"/>
                <a:cs typeface="Trebuchet MS"/>
              </a:rPr>
              <a:t>team</a:t>
            </a:r>
            <a:r>
              <a:rPr dirty="0" sz="900" spc="-75" b="1" i="1">
                <a:latin typeface="Trebuchet MS"/>
                <a:cs typeface="Trebuchet MS"/>
              </a:rPr>
              <a:t> </a:t>
            </a:r>
            <a:r>
              <a:rPr dirty="0" sz="900" spc="-20" b="1" i="1">
                <a:latin typeface="Trebuchet MS"/>
                <a:cs typeface="Trebuchet MS"/>
              </a:rPr>
              <a:t>budgets</a:t>
            </a:r>
            <a:r>
              <a:rPr dirty="0" sz="900" spc="-30" b="1" i="1">
                <a:latin typeface="Trebuchet MS"/>
                <a:cs typeface="Trebuchet MS"/>
              </a:rPr>
              <a:t> </a:t>
            </a:r>
            <a:r>
              <a:rPr dirty="0" sz="900" spc="-20" b="1" i="1">
                <a:latin typeface="Trebuchet MS"/>
                <a:cs typeface="Trebuchet MS"/>
              </a:rPr>
              <a:t>reach</a:t>
            </a:r>
            <a:endParaRPr sz="900">
              <a:latin typeface="Trebuchet MS"/>
              <a:cs typeface="Trebuchet MS"/>
            </a:endParaRPr>
          </a:p>
          <a:p>
            <a:pPr algn="ctr" marL="2540">
              <a:lnSpc>
                <a:spcPts val="1065"/>
              </a:lnSpc>
            </a:pPr>
            <a:r>
              <a:rPr dirty="0" sz="900" spc="-20" b="1" i="1">
                <a:latin typeface="Trebuchet MS"/>
                <a:cs typeface="Trebuchet MS"/>
              </a:rPr>
              <a:t>:43m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71" name="object 71" descr=""/>
          <p:cNvSpPr txBox="1"/>
          <p:nvPr/>
        </p:nvSpPr>
        <p:spPr>
          <a:xfrm>
            <a:off x="10996930" y="5252148"/>
            <a:ext cx="506095" cy="163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25" b="1" i="1">
                <a:latin typeface="Trebuchet MS"/>
                <a:cs typeface="Trebuchet MS"/>
              </a:rPr>
              <a:t>Fuel</a:t>
            </a:r>
            <a:r>
              <a:rPr dirty="0" sz="900" spc="-60" b="1" i="1">
                <a:latin typeface="Trebuchet MS"/>
                <a:cs typeface="Trebuchet MS"/>
              </a:rPr>
              <a:t> </a:t>
            </a:r>
            <a:r>
              <a:rPr dirty="0" sz="900" spc="-25" b="1" i="1">
                <a:latin typeface="Trebuchet MS"/>
                <a:cs typeface="Trebuchet MS"/>
              </a:rPr>
              <a:t>R&amp;D</a:t>
            </a:r>
            <a:endParaRPr sz="900">
              <a:latin typeface="Trebuchet MS"/>
              <a:cs typeface="Trebuchet MS"/>
            </a:endParaRPr>
          </a:p>
        </p:txBody>
      </p:sp>
      <p:grpSp>
        <p:nvGrpSpPr>
          <p:cNvPr id="72" name="object 72" descr=""/>
          <p:cNvGrpSpPr/>
          <p:nvPr/>
        </p:nvGrpSpPr>
        <p:grpSpPr>
          <a:xfrm>
            <a:off x="4648200" y="1885950"/>
            <a:ext cx="1186180" cy="762000"/>
            <a:chOff x="4648200" y="1885950"/>
            <a:chExt cx="1186180" cy="762000"/>
          </a:xfrm>
        </p:grpSpPr>
        <p:sp>
          <p:nvSpPr>
            <p:cNvPr id="73" name="object 73" descr=""/>
            <p:cNvSpPr/>
            <p:nvPr/>
          </p:nvSpPr>
          <p:spPr>
            <a:xfrm>
              <a:off x="4657725" y="2228850"/>
              <a:ext cx="495300" cy="409575"/>
            </a:xfrm>
            <a:custGeom>
              <a:avLst/>
              <a:gdLst/>
              <a:ahLst/>
              <a:cxnLst/>
              <a:rect l="l" t="t" r="r" b="b"/>
              <a:pathLst>
                <a:path w="495300" h="409575">
                  <a:moveTo>
                    <a:pt x="247650" y="0"/>
                  </a:moveTo>
                  <a:lnTo>
                    <a:pt x="197738" y="4160"/>
                  </a:lnTo>
                  <a:lnTo>
                    <a:pt x="151251" y="16093"/>
                  </a:lnTo>
                  <a:lnTo>
                    <a:pt x="109184" y="34973"/>
                  </a:lnTo>
                  <a:lnTo>
                    <a:pt x="72532" y="59975"/>
                  </a:lnTo>
                  <a:lnTo>
                    <a:pt x="42293" y="90276"/>
                  </a:lnTo>
                  <a:lnTo>
                    <a:pt x="19460" y="125051"/>
                  </a:lnTo>
                  <a:lnTo>
                    <a:pt x="5031" y="163475"/>
                  </a:lnTo>
                  <a:lnTo>
                    <a:pt x="0" y="204724"/>
                  </a:lnTo>
                  <a:lnTo>
                    <a:pt x="5031" y="246014"/>
                  </a:lnTo>
                  <a:lnTo>
                    <a:pt x="19460" y="284470"/>
                  </a:lnTo>
                  <a:lnTo>
                    <a:pt x="42293" y="319267"/>
                  </a:lnTo>
                  <a:lnTo>
                    <a:pt x="72532" y="349583"/>
                  </a:lnTo>
                  <a:lnTo>
                    <a:pt x="109184" y="374595"/>
                  </a:lnTo>
                  <a:lnTo>
                    <a:pt x="151251" y="393479"/>
                  </a:lnTo>
                  <a:lnTo>
                    <a:pt x="197738" y="405414"/>
                  </a:lnTo>
                  <a:lnTo>
                    <a:pt x="247650" y="409575"/>
                  </a:lnTo>
                  <a:lnTo>
                    <a:pt x="297561" y="405414"/>
                  </a:lnTo>
                  <a:lnTo>
                    <a:pt x="344048" y="393479"/>
                  </a:lnTo>
                  <a:lnTo>
                    <a:pt x="386115" y="374595"/>
                  </a:lnTo>
                  <a:lnTo>
                    <a:pt x="422767" y="349583"/>
                  </a:lnTo>
                  <a:lnTo>
                    <a:pt x="453006" y="319267"/>
                  </a:lnTo>
                  <a:lnTo>
                    <a:pt x="475839" y="284470"/>
                  </a:lnTo>
                  <a:lnTo>
                    <a:pt x="490268" y="246014"/>
                  </a:lnTo>
                  <a:lnTo>
                    <a:pt x="495300" y="204724"/>
                  </a:lnTo>
                  <a:lnTo>
                    <a:pt x="490268" y="163475"/>
                  </a:lnTo>
                  <a:lnTo>
                    <a:pt x="475839" y="125051"/>
                  </a:lnTo>
                  <a:lnTo>
                    <a:pt x="453006" y="90276"/>
                  </a:lnTo>
                  <a:lnTo>
                    <a:pt x="422767" y="59975"/>
                  </a:lnTo>
                  <a:lnTo>
                    <a:pt x="386115" y="34973"/>
                  </a:lnTo>
                  <a:lnTo>
                    <a:pt x="344048" y="16093"/>
                  </a:lnTo>
                  <a:lnTo>
                    <a:pt x="297561" y="4160"/>
                  </a:lnTo>
                  <a:lnTo>
                    <a:pt x="247650" y="0"/>
                  </a:lnTo>
                  <a:close/>
                </a:path>
              </a:pathLst>
            </a:custGeom>
            <a:solidFill>
              <a:srgbClr val="D1FF75">
                <a:alpha val="2509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4" name="object 74" descr=""/>
            <p:cNvSpPr/>
            <p:nvPr/>
          </p:nvSpPr>
          <p:spPr>
            <a:xfrm>
              <a:off x="4657725" y="2228850"/>
              <a:ext cx="495300" cy="409575"/>
            </a:xfrm>
            <a:custGeom>
              <a:avLst/>
              <a:gdLst/>
              <a:ahLst/>
              <a:cxnLst/>
              <a:rect l="l" t="t" r="r" b="b"/>
              <a:pathLst>
                <a:path w="495300" h="409575">
                  <a:moveTo>
                    <a:pt x="0" y="204724"/>
                  </a:moveTo>
                  <a:lnTo>
                    <a:pt x="5031" y="163475"/>
                  </a:lnTo>
                  <a:lnTo>
                    <a:pt x="19460" y="125051"/>
                  </a:lnTo>
                  <a:lnTo>
                    <a:pt x="42293" y="90276"/>
                  </a:lnTo>
                  <a:lnTo>
                    <a:pt x="72532" y="59975"/>
                  </a:lnTo>
                  <a:lnTo>
                    <a:pt x="109184" y="34973"/>
                  </a:lnTo>
                  <a:lnTo>
                    <a:pt x="151251" y="16093"/>
                  </a:lnTo>
                  <a:lnTo>
                    <a:pt x="197738" y="4160"/>
                  </a:lnTo>
                  <a:lnTo>
                    <a:pt x="247650" y="0"/>
                  </a:lnTo>
                  <a:lnTo>
                    <a:pt x="297561" y="4160"/>
                  </a:lnTo>
                  <a:lnTo>
                    <a:pt x="344048" y="16093"/>
                  </a:lnTo>
                  <a:lnTo>
                    <a:pt x="386115" y="34973"/>
                  </a:lnTo>
                  <a:lnTo>
                    <a:pt x="422767" y="59975"/>
                  </a:lnTo>
                  <a:lnTo>
                    <a:pt x="453006" y="90276"/>
                  </a:lnTo>
                  <a:lnTo>
                    <a:pt x="475839" y="125051"/>
                  </a:lnTo>
                  <a:lnTo>
                    <a:pt x="490268" y="163475"/>
                  </a:lnTo>
                  <a:lnTo>
                    <a:pt x="495300" y="204724"/>
                  </a:lnTo>
                  <a:lnTo>
                    <a:pt x="490268" y="246014"/>
                  </a:lnTo>
                  <a:lnTo>
                    <a:pt x="475839" y="284470"/>
                  </a:lnTo>
                  <a:lnTo>
                    <a:pt x="453006" y="319267"/>
                  </a:lnTo>
                  <a:lnTo>
                    <a:pt x="422767" y="349583"/>
                  </a:lnTo>
                  <a:lnTo>
                    <a:pt x="386115" y="374595"/>
                  </a:lnTo>
                  <a:lnTo>
                    <a:pt x="344048" y="393479"/>
                  </a:lnTo>
                  <a:lnTo>
                    <a:pt x="297561" y="405414"/>
                  </a:lnTo>
                  <a:lnTo>
                    <a:pt x="247650" y="409575"/>
                  </a:lnTo>
                  <a:lnTo>
                    <a:pt x="197738" y="405414"/>
                  </a:lnTo>
                  <a:lnTo>
                    <a:pt x="151251" y="393479"/>
                  </a:lnTo>
                  <a:lnTo>
                    <a:pt x="109184" y="374595"/>
                  </a:lnTo>
                  <a:lnTo>
                    <a:pt x="72532" y="349583"/>
                  </a:lnTo>
                  <a:lnTo>
                    <a:pt x="42293" y="319267"/>
                  </a:lnTo>
                  <a:lnTo>
                    <a:pt x="19460" y="284470"/>
                  </a:lnTo>
                  <a:lnTo>
                    <a:pt x="5031" y="246014"/>
                  </a:lnTo>
                  <a:lnTo>
                    <a:pt x="0" y="204724"/>
                  </a:lnTo>
                  <a:close/>
                </a:path>
              </a:pathLst>
            </a:custGeom>
            <a:ln w="19050">
              <a:solidFill>
                <a:srgbClr val="D1FF7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5" name="object 75" descr=""/>
            <p:cNvSpPr/>
            <p:nvPr/>
          </p:nvSpPr>
          <p:spPr>
            <a:xfrm>
              <a:off x="5153025" y="1895475"/>
              <a:ext cx="671830" cy="535940"/>
            </a:xfrm>
            <a:custGeom>
              <a:avLst/>
              <a:gdLst/>
              <a:ahLst/>
              <a:cxnLst/>
              <a:rect l="l" t="t" r="r" b="b"/>
              <a:pathLst>
                <a:path w="671829" h="535939">
                  <a:moveTo>
                    <a:pt x="671702" y="0"/>
                  </a:moveTo>
                  <a:lnTo>
                    <a:pt x="0" y="535559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6" name="object 76" descr=""/>
          <p:cNvSpPr txBox="1"/>
          <p:nvPr/>
        </p:nvSpPr>
        <p:spPr>
          <a:xfrm>
            <a:off x="3730625" y="6160866"/>
            <a:ext cx="1378585" cy="668020"/>
          </a:xfrm>
          <a:prstGeom prst="rect">
            <a:avLst/>
          </a:prstGeom>
        </p:spPr>
        <p:txBody>
          <a:bodyPr wrap="square" lIns="0" tIns="39369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309"/>
              </a:spcBef>
              <a:tabLst>
                <a:tab pos="1352550" algn="l"/>
              </a:tabLst>
            </a:pPr>
            <a:r>
              <a:rPr dirty="0" u="heavy" sz="900">
                <a:uFill>
                  <a:solidFill>
                    <a:srgbClr val="A6A6A6"/>
                  </a:solidFill>
                </a:uFill>
                <a:latin typeface="Segoe UI Emoji"/>
                <a:cs typeface="Segoe UI Emoji"/>
              </a:rPr>
              <a:t>	</a:t>
            </a:r>
            <a:endParaRPr sz="900">
              <a:latin typeface="Segoe UI Emoji"/>
              <a:cs typeface="Segoe UI Emoji"/>
            </a:endParaRPr>
          </a:p>
          <a:p>
            <a:pPr algn="ctr" marL="317500" marR="319405">
              <a:lnSpc>
                <a:spcPct val="102800"/>
              </a:lnSpc>
              <a:spcBef>
                <a:spcPts val="305"/>
              </a:spcBef>
            </a:pPr>
            <a:r>
              <a:rPr dirty="0" sz="1400" spc="-45" b="1">
                <a:solidFill>
                  <a:srgbClr val="A6A6A6"/>
                </a:solidFill>
                <a:latin typeface="Trebuchet MS"/>
                <a:cs typeface="Trebuchet MS"/>
              </a:rPr>
              <a:t>Company </a:t>
            </a:r>
            <a:r>
              <a:rPr dirty="0" sz="1400" spc="-10" b="1">
                <a:solidFill>
                  <a:srgbClr val="A6A6A6"/>
                </a:solidFill>
                <a:latin typeface="Trebuchet MS"/>
                <a:cs typeface="Trebuchet MS"/>
              </a:rPr>
              <a:t>Analysis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77" name="object 77" descr=""/>
          <p:cNvSpPr txBox="1"/>
          <p:nvPr/>
        </p:nvSpPr>
        <p:spPr>
          <a:xfrm>
            <a:off x="5416550" y="6160866"/>
            <a:ext cx="1378585" cy="668020"/>
          </a:xfrm>
          <a:prstGeom prst="rect">
            <a:avLst/>
          </a:prstGeom>
        </p:spPr>
        <p:txBody>
          <a:bodyPr wrap="square" lIns="0" tIns="39369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309"/>
              </a:spcBef>
              <a:tabLst>
                <a:tab pos="1352550" algn="l"/>
              </a:tabLst>
            </a:pPr>
            <a:r>
              <a:rPr dirty="0" u="heavy" sz="900">
                <a:uFill>
                  <a:solidFill>
                    <a:srgbClr val="A6A6A6"/>
                  </a:solidFill>
                </a:uFill>
                <a:latin typeface="Segoe UI Emoji"/>
                <a:cs typeface="Segoe UI Emoji"/>
              </a:rPr>
              <a:t>	</a:t>
            </a:r>
            <a:endParaRPr sz="900">
              <a:latin typeface="Segoe UI Emoji"/>
              <a:cs typeface="Segoe UI Emoji"/>
            </a:endParaRPr>
          </a:p>
          <a:p>
            <a:pPr algn="ctr" marL="339725" marR="339725">
              <a:lnSpc>
                <a:spcPct val="102800"/>
              </a:lnSpc>
              <a:spcBef>
                <a:spcPts val="305"/>
              </a:spcBef>
            </a:pPr>
            <a:r>
              <a:rPr dirty="0" sz="1400" spc="-65" b="1">
                <a:solidFill>
                  <a:srgbClr val="A6A6A6"/>
                </a:solidFill>
                <a:latin typeface="Trebuchet MS"/>
                <a:cs typeface="Trebuchet MS"/>
              </a:rPr>
              <a:t>Financial </a:t>
            </a:r>
            <a:r>
              <a:rPr dirty="0" sz="1400" spc="-10" b="1">
                <a:solidFill>
                  <a:srgbClr val="A6A6A6"/>
                </a:solidFill>
                <a:latin typeface="Trebuchet MS"/>
                <a:cs typeface="Trebuchet MS"/>
              </a:rPr>
              <a:t>Analysis</a:t>
            </a:r>
            <a:endParaRPr sz="1400">
              <a:latin typeface="Trebuchet MS"/>
              <a:cs typeface="Trebuchet MS"/>
            </a:endParaRPr>
          </a:p>
        </p:txBody>
      </p:sp>
      <p:pic>
        <p:nvPicPr>
          <p:cNvPr id="78" name="object 7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1401425" y="76200"/>
            <a:ext cx="438150" cy="533400"/>
          </a:xfrm>
          <a:prstGeom prst="rect">
            <a:avLst/>
          </a:prstGeom>
        </p:spPr>
      </p:pic>
      <p:pic>
        <p:nvPicPr>
          <p:cNvPr id="79" name="object 79" descr="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9229725" y="2962275"/>
            <a:ext cx="76200" cy="191897"/>
          </a:xfrm>
          <a:prstGeom prst="rect">
            <a:avLst/>
          </a:prstGeom>
        </p:spPr>
      </p:pic>
      <p:grpSp>
        <p:nvGrpSpPr>
          <p:cNvPr id="80" name="object 80" descr=""/>
          <p:cNvGrpSpPr/>
          <p:nvPr/>
        </p:nvGrpSpPr>
        <p:grpSpPr>
          <a:xfrm>
            <a:off x="7124700" y="5648325"/>
            <a:ext cx="3190875" cy="485775"/>
            <a:chOff x="7124700" y="5648325"/>
            <a:chExt cx="3190875" cy="485775"/>
          </a:xfrm>
        </p:grpSpPr>
        <p:sp>
          <p:nvSpPr>
            <p:cNvPr id="81" name="object 81" descr=""/>
            <p:cNvSpPr/>
            <p:nvPr/>
          </p:nvSpPr>
          <p:spPr>
            <a:xfrm>
              <a:off x="7134225" y="5657850"/>
              <a:ext cx="3171825" cy="466725"/>
            </a:xfrm>
            <a:custGeom>
              <a:avLst/>
              <a:gdLst/>
              <a:ahLst/>
              <a:cxnLst/>
              <a:rect l="l" t="t" r="r" b="b"/>
              <a:pathLst>
                <a:path w="3171825" h="466725">
                  <a:moveTo>
                    <a:pt x="3171825" y="0"/>
                  </a:moveTo>
                  <a:lnTo>
                    <a:pt x="0" y="0"/>
                  </a:lnTo>
                  <a:lnTo>
                    <a:pt x="0" y="466725"/>
                  </a:lnTo>
                  <a:lnTo>
                    <a:pt x="3171825" y="466725"/>
                  </a:lnTo>
                  <a:lnTo>
                    <a:pt x="3171825" y="0"/>
                  </a:lnTo>
                  <a:close/>
                </a:path>
              </a:pathLst>
            </a:custGeom>
            <a:solidFill>
              <a:srgbClr val="E8E8E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2" name="object 82" descr=""/>
            <p:cNvSpPr/>
            <p:nvPr/>
          </p:nvSpPr>
          <p:spPr>
            <a:xfrm>
              <a:off x="7134225" y="5657850"/>
              <a:ext cx="3171825" cy="466725"/>
            </a:xfrm>
            <a:custGeom>
              <a:avLst/>
              <a:gdLst/>
              <a:ahLst/>
              <a:cxnLst/>
              <a:rect l="l" t="t" r="r" b="b"/>
              <a:pathLst>
                <a:path w="3171825" h="466725">
                  <a:moveTo>
                    <a:pt x="0" y="466725"/>
                  </a:moveTo>
                  <a:lnTo>
                    <a:pt x="3171825" y="466725"/>
                  </a:lnTo>
                  <a:lnTo>
                    <a:pt x="3171825" y="0"/>
                  </a:lnTo>
                  <a:lnTo>
                    <a:pt x="0" y="0"/>
                  </a:lnTo>
                  <a:lnTo>
                    <a:pt x="0" y="466725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3" name="object 83" descr=""/>
          <p:cNvSpPr txBox="1"/>
          <p:nvPr/>
        </p:nvSpPr>
        <p:spPr>
          <a:xfrm>
            <a:off x="7635240" y="5710554"/>
            <a:ext cx="2185035" cy="35941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algn="ctr">
              <a:lnSpc>
                <a:spcPts val="1300"/>
              </a:lnSpc>
              <a:spcBef>
                <a:spcPts val="125"/>
              </a:spcBef>
            </a:pPr>
            <a:r>
              <a:rPr dirty="0" sz="1100" spc="-70" b="1" i="1">
                <a:latin typeface="Trebuchet MS"/>
                <a:cs typeface="Trebuchet MS"/>
              </a:rPr>
              <a:t>Traditional</a:t>
            </a:r>
            <a:r>
              <a:rPr dirty="0" sz="1100" spc="-15" b="1" i="1">
                <a:latin typeface="Trebuchet MS"/>
                <a:cs typeface="Trebuchet MS"/>
              </a:rPr>
              <a:t> </a:t>
            </a:r>
            <a:r>
              <a:rPr dirty="0" sz="1100" spc="-30" b="1" i="1">
                <a:latin typeface="Trebuchet MS"/>
                <a:cs typeface="Trebuchet MS"/>
              </a:rPr>
              <a:t>markets</a:t>
            </a:r>
            <a:r>
              <a:rPr dirty="0" sz="1100" spc="-40" b="1" i="1">
                <a:latin typeface="Trebuchet MS"/>
                <a:cs typeface="Trebuchet MS"/>
              </a:rPr>
              <a:t> </a:t>
            </a:r>
            <a:r>
              <a:rPr dirty="0" sz="1100" spc="-20" b="1" i="1">
                <a:latin typeface="Trebuchet MS"/>
                <a:cs typeface="Trebuchet MS"/>
              </a:rPr>
              <a:t>move</a:t>
            </a:r>
            <a:r>
              <a:rPr dirty="0" sz="1100" spc="-95" b="1" i="1">
                <a:latin typeface="Trebuchet MS"/>
                <a:cs typeface="Trebuchet MS"/>
              </a:rPr>
              <a:t> </a:t>
            </a:r>
            <a:r>
              <a:rPr dirty="0" sz="1100" spc="-10" b="1" i="1">
                <a:latin typeface="Trebuchet MS"/>
                <a:cs typeface="Trebuchet MS"/>
              </a:rPr>
              <a:t>towards</a:t>
            </a:r>
            <a:endParaRPr sz="1100">
              <a:latin typeface="Trebuchet MS"/>
              <a:cs typeface="Trebuchet MS"/>
            </a:endParaRPr>
          </a:p>
          <a:p>
            <a:pPr algn="ctr">
              <a:lnSpc>
                <a:spcPts val="1300"/>
              </a:lnSpc>
            </a:pPr>
            <a:r>
              <a:rPr dirty="0" sz="1100" spc="-10" b="1" i="1">
                <a:latin typeface="Trebuchet MS"/>
                <a:cs typeface="Trebuchet MS"/>
              </a:rPr>
              <a:t>electrification</a:t>
            </a:r>
            <a:endParaRPr sz="1100">
              <a:latin typeface="Trebuchet MS"/>
              <a:cs typeface="Trebuchet MS"/>
            </a:endParaRPr>
          </a:p>
        </p:txBody>
      </p:sp>
      <p:grpSp>
        <p:nvGrpSpPr>
          <p:cNvPr id="84" name="object 84" descr=""/>
          <p:cNvGrpSpPr/>
          <p:nvPr/>
        </p:nvGrpSpPr>
        <p:grpSpPr>
          <a:xfrm>
            <a:off x="10582275" y="5648325"/>
            <a:ext cx="1266825" cy="485775"/>
            <a:chOff x="10582275" y="5648325"/>
            <a:chExt cx="1266825" cy="485775"/>
          </a:xfrm>
        </p:grpSpPr>
        <p:sp>
          <p:nvSpPr>
            <p:cNvPr id="85" name="object 85" descr=""/>
            <p:cNvSpPr/>
            <p:nvPr/>
          </p:nvSpPr>
          <p:spPr>
            <a:xfrm>
              <a:off x="10591800" y="5657850"/>
              <a:ext cx="1247775" cy="466725"/>
            </a:xfrm>
            <a:custGeom>
              <a:avLst/>
              <a:gdLst/>
              <a:ahLst/>
              <a:cxnLst/>
              <a:rect l="l" t="t" r="r" b="b"/>
              <a:pathLst>
                <a:path w="1247775" h="466725">
                  <a:moveTo>
                    <a:pt x="1247775" y="0"/>
                  </a:moveTo>
                  <a:lnTo>
                    <a:pt x="0" y="0"/>
                  </a:lnTo>
                  <a:lnTo>
                    <a:pt x="0" y="466725"/>
                  </a:lnTo>
                  <a:lnTo>
                    <a:pt x="1247775" y="466725"/>
                  </a:lnTo>
                  <a:lnTo>
                    <a:pt x="1247775" y="0"/>
                  </a:lnTo>
                  <a:close/>
                </a:path>
              </a:pathLst>
            </a:custGeom>
            <a:solidFill>
              <a:srgbClr val="E8E8E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6" name="object 86" descr=""/>
            <p:cNvSpPr/>
            <p:nvPr/>
          </p:nvSpPr>
          <p:spPr>
            <a:xfrm>
              <a:off x="10591800" y="5657850"/>
              <a:ext cx="1247775" cy="466725"/>
            </a:xfrm>
            <a:custGeom>
              <a:avLst/>
              <a:gdLst/>
              <a:ahLst/>
              <a:cxnLst/>
              <a:rect l="l" t="t" r="r" b="b"/>
              <a:pathLst>
                <a:path w="1247775" h="466725">
                  <a:moveTo>
                    <a:pt x="0" y="466725"/>
                  </a:moveTo>
                  <a:lnTo>
                    <a:pt x="1247775" y="466725"/>
                  </a:lnTo>
                  <a:lnTo>
                    <a:pt x="1247775" y="0"/>
                  </a:lnTo>
                  <a:lnTo>
                    <a:pt x="0" y="0"/>
                  </a:lnTo>
                  <a:lnTo>
                    <a:pt x="0" y="466725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7" name="object 87" descr=""/>
          <p:cNvSpPr txBox="1"/>
          <p:nvPr/>
        </p:nvSpPr>
        <p:spPr>
          <a:xfrm>
            <a:off x="10715625" y="5626734"/>
            <a:ext cx="1017269" cy="5308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algn="ctr" marL="12065" marR="5080">
              <a:lnSpc>
                <a:spcPct val="99500"/>
              </a:lnSpc>
              <a:spcBef>
                <a:spcPts val="130"/>
              </a:spcBef>
            </a:pPr>
            <a:r>
              <a:rPr dirty="0" sz="1100" spc="-30" b="1" i="1">
                <a:latin typeface="Trebuchet MS"/>
                <a:cs typeface="Trebuchet MS"/>
              </a:rPr>
              <a:t>Value</a:t>
            </a:r>
            <a:r>
              <a:rPr dirty="0" sz="1100" spc="-110" b="1" i="1">
                <a:latin typeface="Trebuchet MS"/>
                <a:cs typeface="Trebuchet MS"/>
              </a:rPr>
              <a:t> </a:t>
            </a:r>
            <a:r>
              <a:rPr dirty="0" sz="1100" spc="-10" b="1" i="1">
                <a:latin typeface="Trebuchet MS"/>
                <a:cs typeface="Trebuchet MS"/>
              </a:rPr>
              <a:t>pool</a:t>
            </a:r>
            <a:r>
              <a:rPr dirty="0" sz="1100" spc="-100" b="1" i="1">
                <a:latin typeface="Trebuchet MS"/>
                <a:cs typeface="Trebuchet MS"/>
              </a:rPr>
              <a:t> </a:t>
            </a:r>
            <a:r>
              <a:rPr dirty="0" sz="1100" spc="-40" b="1" i="1">
                <a:latin typeface="Trebuchet MS"/>
                <a:cs typeface="Trebuchet MS"/>
              </a:rPr>
              <a:t>shift </a:t>
            </a:r>
            <a:r>
              <a:rPr dirty="0" sz="1100" spc="-65" b="1" i="1">
                <a:latin typeface="Trebuchet MS"/>
                <a:cs typeface="Trebuchet MS"/>
              </a:rPr>
              <a:t>for</a:t>
            </a:r>
            <a:r>
              <a:rPr dirty="0" sz="1100" spc="-60" b="1" i="1">
                <a:latin typeface="Trebuchet MS"/>
                <a:cs typeface="Trebuchet MS"/>
              </a:rPr>
              <a:t> </a:t>
            </a:r>
            <a:r>
              <a:rPr dirty="0" sz="1100" spc="-25" b="1" i="1">
                <a:latin typeface="Trebuchet MS"/>
                <a:cs typeface="Trebuchet MS"/>
              </a:rPr>
              <a:t>EV </a:t>
            </a:r>
            <a:r>
              <a:rPr dirty="0" sz="1100" spc="-10" b="1" i="1">
                <a:latin typeface="Trebuchet MS"/>
                <a:cs typeface="Trebuchet MS"/>
              </a:rPr>
              <a:t>innovation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88" name="object 88" descr=""/>
          <p:cNvSpPr txBox="1"/>
          <p:nvPr/>
        </p:nvSpPr>
        <p:spPr>
          <a:xfrm>
            <a:off x="345757" y="6187122"/>
            <a:ext cx="3077210" cy="163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063875" algn="l"/>
              </a:tabLst>
            </a:pPr>
            <a:r>
              <a:rPr dirty="0" u="heavy" sz="900" spc="-10">
                <a:uFill>
                  <a:solidFill>
                    <a:srgbClr val="A6A6A6"/>
                  </a:solidFill>
                </a:uFill>
                <a:latin typeface="Segoe UI Emoji"/>
                <a:cs typeface="Segoe UI Emoji"/>
              </a:rPr>
              <a:t>(Fortune </a:t>
            </a:r>
            <a:r>
              <a:rPr dirty="0" u="heavy" sz="900">
                <a:uFill>
                  <a:solidFill>
                    <a:srgbClr val="A6A6A6"/>
                  </a:solidFill>
                </a:uFill>
                <a:latin typeface="Segoe UI Emoji"/>
                <a:cs typeface="Segoe UI Emoji"/>
              </a:rPr>
              <a:t>Business</a:t>
            </a:r>
            <a:r>
              <a:rPr dirty="0" u="heavy" sz="900" spc="-20">
                <a:uFill>
                  <a:solidFill>
                    <a:srgbClr val="A6A6A6"/>
                  </a:solidFill>
                </a:uFill>
                <a:latin typeface="Segoe UI Emoji"/>
                <a:cs typeface="Segoe UI Emoji"/>
              </a:rPr>
              <a:t> </a:t>
            </a:r>
            <a:r>
              <a:rPr dirty="0" u="heavy" sz="900">
                <a:uFill>
                  <a:solidFill>
                    <a:srgbClr val="A6A6A6"/>
                  </a:solidFill>
                </a:uFill>
                <a:latin typeface="Segoe UI Emoji"/>
                <a:cs typeface="Segoe UI Emoji"/>
              </a:rPr>
              <a:t>Insights,</a:t>
            </a:r>
            <a:r>
              <a:rPr dirty="0" sz="900">
                <a:latin typeface="Segoe UI Emoji"/>
                <a:cs typeface="Segoe UI Emoji"/>
              </a:rPr>
              <a:t> 2024)</a:t>
            </a:r>
            <a:r>
              <a:rPr dirty="0" sz="900" spc="280">
                <a:latin typeface="Segoe UI Emoji"/>
                <a:cs typeface="Segoe UI Emoji"/>
              </a:rPr>
              <a:t> </a:t>
            </a:r>
            <a:r>
              <a:rPr dirty="0" u="heavy" sz="900">
                <a:uFill>
                  <a:solidFill>
                    <a:srgbClr val="000000"/>
                  </a:solidFill>
                </a:uFill>
                <a:latin typeface="Segoe UI Emoji"/>
                <a:cs typeface="Segoe UI Emoji"/>
              </a:rPr>
              <a:t>	</a:t>
            </a:r>
            <a:endParaRPr sz="900">
              <a:latin typeface="Segoe UI Emoji"/>
              <a:cs typeface="Segoe UI Emoj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0520" y="85661"/>
            <a:ext cx="2568575" cy="334645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-135"/>
              <a:t>Luxury</a:t>
            </a:r>
            <a:r>
              <a:rPr dirty="0" spc="-190"/>
              <a:t> </a:t>
            </a:r>
            <a:r>
              <a:rPr dirty="0" spc="-55"/>
              <a:t>Car</a:t>
            </a:r>
            <a:r>
              <a:rPr dirty="0" spc="-145"/>
              <a:t> </a:t>
            </a:r>
            <a:r>
              <a:rPr dirty="0" spc="-125"/>
              <a:t>Tires</a:t>
            </a:r>
            <a:r>
              <a:rPr dirty="0" spc="-200"/>
              <a:t> </a:t>
            </a:r>
            <a:r>
              <a:rPr dirty="0" spc="-65"/>
              <a:t>Market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39725" y="390842"/>
            <a:ext cx="11509375" cy="6273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496040" algn="l"/>
              </a:tabLst>
            </a:pPr>
            <a:r>
              <a:rPr dirty="0" u="heavy" sz="1500" spc="-36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heavy" sz="1500" spc="-105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The</a:t>
            </a:r>
            <a:r>
              <a:rPr dirty="0" u="heavy" sz="1500" spc="-195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heavy" sz="1500" spc="-8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automobile</a:t>
            </a:r>
            <a:r>
              <a:rPr dirty="0" u="heavy" sz="1500" spc="-105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heavy" sz="1500" spc="-135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tire</a:t>
            </a:r>
            <a:r>
              <a:rPr dirty="0" u="heavy" sz="1500" spc="-105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heavy" sz="1500" spc="-11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market</a:t>
            </a:r>
            <a:r>
              <a:rPr dirty="0" u="heavy" sz="1500" spc="-12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heavy" sz="1500" spc="-35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is</a:t>
            </a:r>
            <a:r>
              <a:rPr dirty="0" u="heavy" sz="1500" spc="-135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heavy" sz="1500" spc="-9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growing</a:t>
            </a:r>
            <a:r>
              <a:rPr dirty="0" u="heavy" sz="1500" spc="-18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heavy" sz="1500" spc="-10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at</a:t>
            </a:r>
            <a:r>
              <a:rPr dirty="0" u="heavy" sz="1500" spc="-12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heavy" sz="1500" spc="-65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a</a:t>
            </a:r>
            <a:r>
              <a:rPr dirty="0" u="heavy" sz="1500" spc="-95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heavy" sz="1500" spc="-7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stable</a:t>
            </a:r>
            <a:r>
              <a:rPr dirty="0" u="heavy" sz="1500" spc="-19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heavy" sz="1500" spc="-11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rate</a:t>
            </a:r>
            <a:r>
              <a:rPr dirty="0" u="heavy" sz="1500" spc="-195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heavy" sz="1500" spc="-105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driven</a:t>
            </a:r>
            <a:r>
              <a:rPr dirty="0" u="heavy" sz="1500" spc="-12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heavy" sz="1500" spc="-95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by</a:t>
            </a:r>
            <a:r>
              <a:rPr dirty="0" u="heavy" sz="1500" spc="-85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heavy" sz="1500" spc="-8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increasing</a:t>
            </a:r>
            <a:r>
              <a:rPr dirty="0" u="heavy" sz="1500" spc="-10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heavy" sz="1500" spc="-75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demand</a:t>
            </a:r>
            <a:r>
              <a:rPr dirty="0" u="heavy" sz="1500" spc="-15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heavy" sz="1500" spc="-105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for</a:t>
            </a:r>
            <a:r>
              <a:rPr dirty="0" u="heavy" sz="1500" spc="-125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heavy" sz="1500" spc="-95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innovative</a:t>
            </a:r>
            <a:r>
              <a:rPr dirty="0" u="heavy" sz="1500" spc="-195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heavy" sz="1500" spc="-1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tires</a:t>
            </a:r>
            <a:r>
              <a:rPr dirty="0" u="heavy" sz="150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	</a:t>
            </a:r>
            <a:endParaRPr sz="1500">
              <a:latin typeface="Trebuchet MS"/>
              <a:cs typeface="Trebuchet MS"/>
            </a:endParaRPr>
          </a:p>
          <a:p>
            <a:pPr marL="66040">
              <a:lnSpc>
                <a:spcPct val="100000"/>
              </a:lnSpc>
              <a:spcBef>
                <a:spcPts val="1435"/>
              </a:spcBef>
              <a:tabLst>
                <a:tab pos="6124575" algn="l"/>
              </a:tabLst>
            </a:pPr>
            <a:r>
              <a:rPr dirty="0" sz="1250" spc="-70" b="1">
                <a:latin typeface="Tahoma"/>
                <a:cs typeface="Tahoma"/>
              </a:rPr>
              <a:t>High</a:t>
            </a:r>
            <a:r>
              <a:rPr dirty="0" sz="1250" spc="-20" b="1">
                <a:latin typeface="Tahoma"/>
                <a:cs typeface="Tahoma"/>
              </a:rPr>
              <a:t> </a:t>
            </a:r>
            <a:r>
              <a:rPr dirty="0" sz="1250" spc="-50" b="1">
                <a:latin typeface="Tahoma"/>
                <a:cs typeface="Tahoma"/>
              </a:rPr>
              <a:t>performance</a:t>
            </a:r>
            <a:r>
              <a:rPr dirty="0" sz="1250" spc="-65" b="1">
                <a:latin typeface="Tahoma"/>
                <a:cs typeface="Tahoma"/>
              </a:rPr>
              <a:t> </a:t>
            </a:r>
            <a:r>
              <a:rPr dirty="0" sz="1250" spc="-30" b="1">
                <a:latin typeface="Tahoma"/>
                <a:cs typeface="Tahoma"/>
              </a:rPr>
              <a:t>tires</a:t>
            </a:r>
            <a:r>
              <a:rPr dirty="0" sz="1250" spc="-10" b="1">
                <a:latin typeface="Tahoma"/>
                <a:cs typeface="Tahoma"/>
              </a:rPr>
              <a:t> </a:t>
            </a:r>
            <a:r>
              <a:rPr dirty="0" sz="1250" spc="-70" b="1">
                <a:latin typeface="Tahoma"/>
                <a:cs typeface="Tahoma"/>
              </a:rPr>
              <a:t>market</a:t>
            </a:r>
            <a:r>
              <a:rPr dirty="0" sz="1250" spc="-35" b="1">
                <a:latin typeface="Tahoma"/>
                <a:cs typeface="Tahoma"/>
              </a:rPr>
              <a:t> </a:t>
            </a:r>
            <a:r>
              <a:rPr dirty="0" sz="1250" b="1">
                <a:latin typeface="Tahoma"/>
                <a:cs typeface="Tahoma"/>
              </a:rPr>
              <a:t>is</a:t>
            </a:r>
            <a:r>
              <a:rPr dirty="0" sz="1250" spc="-100" b="1">
                <a:latin typeface="Tahoma"/>
                <a:cs typeface="Tahoma"/>
              </a:rPr>
              <a:t> </a:t>
            </a:r>
            <a:r>
              <a:rPr dirty="0" sz="1250" spc="-90" b="1">
                <a:latin typeface="Tahoma"/>
                <a:cs typeface="Tahoma"/>
              </a:rPr>
              <a:t>growing </a:t>
            </a:r>
            <a:r>
              <a:rPr dirty="0" sz="1250" spc="-50" b="1">
                <a:latin typeface="Tahoma"/>
                <a:cs typeface="Tahoma"/>
              </a:rPr>
              <a:t>for various</a:t>
            </a:r>
            <a:r>
              <a:rPr dirty="0" sz="1250" spc="-100" b="1">
                <a:latin typeface="Tahoma"/>
                <a:cs typeface="Tahoma"/>
              </a:rPr>
              <a:t> </a:t>
            </a:r>
            <a:r>
              <a:rPr dirty="0" sz="1250" spc="-10" b="1">
                <a:latin typeface="Tahoma"/>
                <a:cs typeface="Tahoma"/>
              </a:rPr>
              <a:t>reasons</a:t>
            </a:r>
            <a:r>
              <a:rPr dirty="0" sz="1250" b="1">
                <a:latin typeface="Tahoma"/>
                <a:cs typeface="Tahoma"/>
              </a:rPr>
              <a:t>	</a:t>
            </a:r>
            <a:r>
              <a:rPr dirty="0" sz="1250" spc="-35" b="1">
                <a:latin typeface="Tahoma"/>
                <a:cs typeface="Tahoma"/>
              </a:rPr>
              <a:t>Competition </a:t>
            </a:r>
            <a:r>
              <a:rPr dirty="0" sz="1250" spc="-20" b="1">
                <a:latin typeface="Tahoma"/>
                <a:cs typeface="Tahoma"/>
              </a:rPr>
              <a:t>is</a:t>
            </a:r>
            <a:r>
              <a:rPr dirty="0" sz="1250" spc="-15" b="1">
                <a:latin typeface="Tahoma"/>
                <a:cs typeface="Tahoma"/>
              </a:rPr>
              <a:t> </a:t>
            </a:r>
            <a:r>
              <a:rPr dirty="0" sz="1250" spc="-60" b="1">
                <a:latin typeface="Tahoma"/>
                <a:cs typeface="Tahoma"/>
              </a:rPr>
              <a:t>driven</a:t>
            </a:r>
            <a:r>
              <a:rPr dirty="0" sz="1250" spc="-105" b="1">
                <a:latin typeface="Tahoma"/>
                <a:cs typeface="Tahoma"/>
              </a:rPr>
              <a:t> </a:t>
            </a:r>
            <a:r>
              <a:rPr dirty="0" sz="1250" spc="-80" b="1">
                <a:latin typeface="Tahoma"/>
                <a:cs typeface="Tahoma"/>
              </a:rPr>
              <a:t>by</a:t>
            </a:r>
            <a:r>
              <a:rPr dirty="0" sz="1250" spc="-65" b="1">
                <a:latin typeface="Tahoma"/>
                <a:cs typeface="Tahoma"/>
              </a:rPr>
              <a:t> </a:t>
            </a:r>
            <a:r>
              <a:rPr dirty="0" sz="1250" spc="-55" b="1">
                <a:latin typeface="Tahoma"/>
                <a:cs typeface="Tahoma"/>
              </a:rPr>
              <a:t>innovation</a:t>
            </a:r>
            <a:r>
              <a:rPr dirty="0" sz="1250" spc="-25" b="1">
                <a:latin typeface="Tahoma"/>
                <a:cs typeface="Tahoma"/>
              </a:rPr>
              <a:t> </a:t>
            </a:r>
            <a:r>
              <a:rPr dirty="0" sz="1250" spc="-70" b="1">
                <a:latin typeface="Tahoma"/>
                <a:cs typeface="Tahoma"/>
              </a:rPr>
              <a:t>and</a:t>
            </a:r>
            <a:r>
              <a:rPr dirty="0" sz="1250" spc="-30" b="1">
                <a:latin typeface="Tahoma"/>
                <a:cs typeface="Tahoma"/>
              </a:rPr>
              <a:t> </a:t>
            </a:r>
            <a:r>
              <a:rPr dirty="0" sz="1250" spc="-50" b="1">
                <a:latin typeface="Tahoma"/>
                <a:cs typeface="Tahoma"/>
              </a:rPr>
              <a:t>strategic</a:t>
            </a:r>
            <a:r>
              <a:rPr dirty="0" sz="1250" spc="-60" b="1">
                <a:latin typeface="Tahoma"/>
                <a:cs typeface="Tahoma"/>
              </a:rPr>
              <a:t> </a:t>
            </a:r>
            <a:r>
              <a:rPr dirty="0" sz="1250" spc="-10" b="1">
                <a:latin typeface="Tahoma"/>
                <a:cs typeface="Tahoma"/>
              </a:rPr>
              <a:t>developments</a:t>
            </a:r>
            <a:endParaRPr sz="1250">
              <a:latin typeface="Tahoma"/>
              <a:cs typeface="Tahom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2355850" y="6366192"/>
            <a:ext cx="741680" cy="462915"/>
          </a:xfrm>
          <a:prstGeom prst="rect">
            <a:avLst/>
          </a:prstGeom>
        </p:spPr>
        <p:txBody>
          <a:bodyPr wrap="square" lIns="0" tIns="10160" rIns="0" bIns="0" rtlCol="0" vert="horz">
            <a:spAutoFit/>
          </a:bodyPr>
          <a:lstStyle/>
          <a:p>
            <a:pPr marL="12700" marR="5080" indent="44450">
              <a:lnSpc>
                <a:spcPct val="102800"/>
              </a:lnSpc>
              <a:spcBef>
                <a:spcPts val="80"/>
              </a:spcBef>
            </a:pPr>
            <a:r>
              <a:rPr dirty="0" sz="1400" spc="-20" b="1">
                <a:latin typeface="Trebuchet MS"/>
                <a:cs typeface="Trebuchet MS"/>
              </a:rPr>
              <a:t>Industry </a:t>
            </a:r>
            <a:r>
              <a:rPr dirty="0" sz="1400" spc="-80" b="1">
                <a:latin typeface="Trebuchet MS"/>
                <a:cs typeface="Trebuchet MS"/>
              </a:rPr>
              <a:t>Overview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4035678" y="6366192"/>
            <a:ext cx="758825" cy="462915"/>
          </a:xfrm>
          <a:prstGeom prst="rect">
            <a:avLst/>
          </a:prstGeom>
        </p:spPr>
        <p:txBody>
          <a:bodyPr wrap="square" lIns="0" tIns="10160" rIns="0" bIns="0" rtlCol="0" vert="horz">
            <a:spAutoFit/>
          </a:bodyPr>
          <a:lstStyle/>
          <a:p>
            <a:pPr marL="57150" marR="5080" indent="-45085">
              <a:lnSpc>
                <a:spcPct val="102800"/>
              </a:lnSpc>
              <a:spcBef>
                <a:spcPts val="80"/>
              </a:spcBef>
            </a:pPr>
            <a:r>
              <a:rPr dirty="0" sz="1400" spc="-45" b="1">
                <a:solidFill>
                  <a:srgbClr val="A6A6A6"/>
                </a:solidFill>
                <a:latin typeface="Trebuchet MS"/>
                <a:cs typeface="Trebuchet MS"/>
              </a:rPr>
              <a:t>Company </a:t>
            </a:r>
            <a:r>
              <a:rPr dirty="0" sz="1400" spc="-10" b="1">
                <a:solidFill>
                  <a:srgbClr val="A6A6A6"/>
                </a:solidFill>
                <a:latin typeface="Trebuchet MS"/>
                <a:cs typeface="Trebuchet MS"/>
              </a:rPr>
              <a:t>Analysis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657542" y="6366192"/>
            <a:ext cx="768350" cy="462915"/>
          </a:xfrm>
          <a:prstGeom prst="rect">
            <a:avLst/>
          </a:prstGeom>
        </p:spPr>
        <p:txBody>
          <a:bodyPr wrap="square" lIns="0" tIns="10160" rIns="0" bIns="0" rtlCol="0" vert="horz">
            <a:spAutoFit/>
          </a:bodyPr>
          <a:lstStyle/>
          <a:p>
            <a:pPr marL="13970" marR="5080" indent="-1905">
              <a:lnSpc>
                <a:spcPct val="102800"/>
              </a:lnSpc>
              <a:spcBef>
                <a:spcPts val="80"/>
              </a:spcBef>
            </a:pPr>
            <a:r>
              <a:rPr dirty="0" sz="1400" spc="-75" b="1">
                <a:solidFill>
                  <a:srgbClr val="A6A6A6"/>
                </a:solidFill>
                <a:latin typeface="Trebuchet MS"/>
                <a:cs typeface="Trebuchet MS"/>
              </a:rPr>
              <a:t>Executive </a:t>
            </a:r>
            <a:r>
              <a:rPr dirty="0" sz="1400" spc="-40" b="1">
                <a:solidFill>
                  <a:srgbClr val="A6A6A6"/>
                </a:solidFill>
                <a:latin typeface="Trebuchet MS"/>
                <a:cs typeface="Trebuchet MS"/>
              </a:rPr>
              <a:t>Summary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8788400" y="6160866"/>
            <a:ext cx="1377315" cy="668020"/>
          </a:xfrm>
          <a:prstGeom prst="rect">
            <a:avLst/>
          </a:prstGeom>
        </p:spPr>
        <p:txBody>
          <a:bodyPr wrap="square" lIns="0" tIns="39369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309"/>
              </a:spcBef>
              <a:tabLst>
                <a:tab pos="1351280" algn="l"/>
              </a:tabLst>
            </a:pPr>
            <a:r>
              <a:rPr dirty="0" u="heavy" sz="900">
                <a:uFill>
                  <a:solidFill>
                    <a:srgbClr val="A6A6A6"/>
                  </a:solidFill>
                </a:uFill>
                <a:latin typeface="Trebuchet MS"/>
                <a:cs typeface="Trebuchet MS"/>
              </a:rPr>
              <a:t>	</a:t>
            </a:r>
            <a:endParaRPr sz="900">
              <a:latin typeface="Trebuchet MS"/>
              <a:cs typeface="Trebuchet MS"/>
            </a:endParaRPr>
          </a:p>
          <a:p>
            <a:pPr algn="ctr" marL="272415" marR="269875">
              <a:lnSpc>
                <a:spcPct val="102800"/>
              </a:lnSpc>
              <a:spcBef>
                <a:spcPts val="305"/>
              </a:spcBef>
            </a:pPr>
            <a:r>
              <a:rPr dirty="0" sz="1400" spc="-85" b="1">
                <a:solidFill>
                  <a:srgbClr val="A6A6A6"/>
                </a:solidFill>
                <a:latin typeface="Trebuchet MS"/>
                <a:cs typeface="Trebuchet MS"/>
              </a:rPr>
              <a:t>Alternative </a:t>
            </a:r>
            <a:r>
              <a:rPr dirty="0" sz="1400" spc="-10" b="1">
                <a:solidFill>
                  <a:srgbClr val="A6A6A6"/>
                </a:solidFill>
                <a:latin typeface="Trebuchet MS"/>
                <a:cs typeface="Trebuchet MS"/>
              </a:rPr>
              <a:t>Solution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10474325" y="6160866"/>
            <a:ext cx="1377315" cy="448309"/>
          </a:xfrm>
          <a:prstGeom prst="rect">
            <a:avLst/>
          </a:prstGeom>
        </p:spPr>
        <p:txBody>
          <a:bodyPr wrap="square" lIns="0" tIns="39369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309"/>
              </a:spcBef>
              <a:tabLst>
                <a:tab pos="1351280" algn="l"/>
              </a:tabLst>
            </a:pPr>
            <a:r>
              <a:rPr dirty="0" u="heavy" sz="900">
                <a:uFill>
                  <a:solidFill>
                    <a:srgbClr val="A6A6A6"/>
                  </a:solidFill>
                </a:uFill>
                <a:latin typeface="Trebuchet MS"/>
                <a:cs typeface="Trebuchet MS"/>
              </a:rPr>
              <a:t>	</a:t>
            </a:r>
            <a:endParaRPr sz="900">
              <a:latin typeface="Trebuchet MS"/>
              <a:cs typeface="Trebuchet MS"/>
            </a:endParaRPr>
          </a:p>
          <a:p>
            <a:pPr algn="ctr" marL="3810">
              <a:lnSpc>
                <a:spcPct val="100000"/>
              </a:lnSpc>
              <a:spcBef>
                <a:spcPts val="355"/>
              </a:spcBef>
            </a:pPr>
            <a:r>
              <a:rPr dirty="0" sz="1400" spc="-10" b="1">
                <a:solidFill>
                  <a:srgbClr val="A6A6A6"/>
                </a:solidFill>
                <a:latin typeface="Trebuchet MS"/>
                <a:cs typeface="Trebuchet MS"/>
              </a:rPr>
              <a:t>Conclusion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1943100" y="1104900"/>
            <a:ext cx="4152900" cy="361950"/>
          </a:xfrm>
          <a:prstGeom prst="rect">
            <a:avLst/>
          </a:prstGeom>
          <a:solidFill>
            <a:srgbClr val="2D2D2D"/>
          </a:solidFill>
          <a:ln w="19050">
            <a:solidFill>
              <a:srgbClr val="000000"/>
            </a:solidFill>
          </a:ln>
        </p:spPr>
        <p:txBody>
          <a:bodyPr wrap="square" lIns="0" tIns="20320" rIns="0" bIns="0" rtlCol="0" vert="horz">
            <a:spAutoFit/>
          </a:bodyPr>
          <a:lstStyle/>
          <a:p>
            <a:pPr marL="97155" marR="149225">
              <a:lnSpc>
                <a:spcPts val="1280"/>
              </a:lnSpc>
              <a:spcBef>
                <a:spcPts val="160"/>
              </a:spcBef>
            </a:pPr>
            <a:r>
              <a:rPr dirty="0" sz="1100" spc="-70" b="1">
                <a:solidFill>
                  <a:srgbClr val="FFFFFF"/>
                </a:solidFill>
                <a:latin typeface="Tahoma"/>
                <a:cs typeface="Tahoma"/>
              </a:rPr>
              <a:t>EV</a:t>
            </a:r>
            <a:r>
              <a:rPr dirty="0" sz="1100" spc="-9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100" spc="195" b="1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dirty="0" sz="1100" spc="-8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100" spc="-55" b="1">
                <a:solidFill>
                  <a:srgbClr val="FFFFFF"/>
                </a:solidFill>
                <a:latin typeface="Tahoma"/>
                <a:cs typeface="Tahoma"/>
              </a:rPr>
              <a:t>SUV</a:t>
            </a:r>
            <a:r>
              <a:rPr dirty="0" sz="1100" spc="-9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100" spc="-75" b="1">
                <a:solidFill>
                  <a:srgbClr val="FFFFFF"/>
                </a:solidFill>
                <a:latin typeface="Tahoma"/>
                <a:cs typeface="Tahoma"/>
              </a:rPr>
              <a:t>Growth</a:t>
            </a:r>
            <a:r>
              <a:rPr dirty="0" sz="1100" spc="-9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100" spc="-40">
                <a:solidFill>
                  <a:srgbClr val="FFFFFF"/>
                </a:solidFill>
                <a:latin typeface="Segoe UI Emoji"/>
                <a:cs typeface="Segoe UI Emoji"/>
              </a:rPr>
              <a:t>–</a:t>
            </a:r>
            <a:r>
              <a:rPr dirty="0" sz="1100" spc="-65">
                <a:solidFill>
                  <a:srgbClr val="FFFFFF"/>
                </a:solidFill>
                <a:latin typeface="Segoe UI Emoji"/>
                <a:cs typeface="Segoe UI Emoji"/>
              </a:rPr>
              <a:t> </a:t>
            </a:r>
            <a:r>
              <a:rPr dirty="0" sz="1100" spc="-20" i="1">
                <a:solidFill>
                  <a:srgbClr val="FFFFFF"/>
                </a:solidFill>
                <a:latin typeface="Trebuchet MS"/>
                <a:cs typeface="Trebuchet MS"/>
              </a:rPr>
              <a:t>Rising</a:t>
            </a:r>
            <a:r>
              <a:rPr dirty="0" sz="1100" spc="-100" i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100" i="1">
                <a:solidFill>
                  <a:srgbClr val="FFFFFF"/>
                </a:solidFill>
                <a:latin typeface="Trebuchet MS"/>
                <a:cs typeface="Trebuchet MS"/>
              </a:rPr>
              <a:t>EV</a:t>
            </a:r>
            <a:r>
              <a:rPr dirty="0" sz="1100" spc="-60" i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100" i="1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dirty="0" sz="1100" spc="-110" i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100" i="1">
                <a:solidFill>
                  <a:srgbClr val="FFFFFF"/>
                </a:solidFill>
                <a:latin typeface="Trebuchet MS"/>
                <a:cs typeface="Trebuchet MS"/>
              </a:rPr>
              <a:t>SUV</a:t>
            </a:r>
            <a:r>
              <a:rPr dirty="0" sz="1100" spc="-60" i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100" spc="-10" i="1">
                <a:solidFill>
                  <a:srgbClr val="FFFFFF"/>
                </a:solidFill>
                <a:latin typeface="Trebuchet MS"/>
                <a:cs typeface="Trebuchet MS"/>
              </a:rPr>
              <a:t>boost</a:t>
            </a:r>
            <a:r>
              <a:rPr dirty="0" sz="1100" spc="-45" i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100" i="1">
                <a:solidFill>
                  <a:srgbClr val="FFFFFF"/>
                </a:solidFill>
                <a:latin typeface="Trebuchet MS"/>
                <a:cs typeface="Trebuchet MS"/>
              </a:rPr>
              <a:t>demand</a:t>
            </a:r>
            <a:r>
              <a:rPr dirty="0" sz="1100" spc="-110" i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100" spc="-25" i="1">
                <a:solidFill>
                  <a:srgbClr val="FFFFFF"/>
                </a:solidFill>
                <a:latin typeface="Trebuchet MS"/>
                <a:cs typeface="Trebuchet MS"/>
              </a:rPr>
              <a:t>for </a:t>
            </a:r>
            <a:r>
              <a:rPr dirty="0" sz="1100" spc="-10" i="1">
                <a:solidFill>
                  <a:srgbClr val="FFFFFF"/>
                </a:solidFill>
                <a:latin typeface="Trebuchet MS"/>
                <a:cs typeface="Trebuchet MS"/>
              </a:rPr>
              <a:t>specialized</a:t>
            </a:r>
            <a:r>
              <a:rPr dirty="0" sz="1100" spc="-100" i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100" spc="-50" i="1">
                <a:solidFill>
                  <a:srgbClr val="FFFFFF"/>
                </a:solidFill>
                <a:latin typeface="Trebuchet MS"/>
                <a:cs typeface="Trebuchet MS"/>
              </a:rPr>
              <a:t>tires</a:t>
            </a:r>
            <a:r>
              <a:rPr dirty="0" sz="1100" spc="-90" i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100" spc="-75" i="1">
                <a:solidFill>
                  <a:srgbClr val="FFFFFF"/>
                </a:solidFill>
                <a:latin typeface="Trebuchet MS"/>
                <a:cs typeface="Trebuchet MS"/>
              </a:rPr>
              <a:t>with</a:t>
            </a:r>
            <a:r>
              <a:rPr dirty="0" sz="1100" spc="-85" i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100" spc="-40" i="1">
                <a:solidFill>
                  <a:srgbClr val="FFFFFF"/>
                </a:solidFill>
                <a:latin typeface="Trebuchet MS"/>
                <a:cs typeface="Trebuchet MS"/>
              </a:rPr>
              <a:t>higher</a:t>
            </a:r>
            <a:r>
              <a:rPr dirty="0" sz="1100" spc="-145" i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100" spc="-50" i="1">
                <a:solidFill>
                  <a:srgbClr val="FFFFFF"/>
                </a:solidFill>
                <a:latin typeface="Trebuchet MS"/>
                <a:cs typeface="Trebuchet MS"/>
              </a:rPr>
              <a:t>torque,</a:t>
            </a:r>
            <a:r>
              <a:rPr dirty="0" sz="1100" spc="-65" i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100" spc="-55" i="1">
                <a:solidFill>
                  <a:srgbClr val="FFFFFF"/>
                </a:solidFill>
                <a:latin typeface="Trebuchet MS"/>
                <a:cs typeface="Trebuchet MS"/>
              </a:rPr>
              <a:t>weight,</a:t>
            </a:r>
            <a:r>
              <a:rPr dirty="0" sz="1100" spc="-65" i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100" i="1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dirty="0" sz="1100" spc="-100" i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100" spc="-45" i="1">
                <a:solidFill>
                  <a:srgbClr val="FFFFFF"/>
                </a:solidFill>
                <a:latin typeface="Trebuchet MS"/>
                <a:cs typeface="Trebuchet MS"/>
              </a:rPr>
              <a:t>efficiency </a:t>
            </a:r>
            <a:r>
              <a:rPr dirty="0" sz="1100" spc="-10" i="1">
                <a:solidFill>
                  <a:srgbClr val="FFFFFF"/>
                </a:solidFill>
                <a:latin typeface="Trebuchet MS"/>
                <a:cs typeface="Trebuchet MS"/>
              </a:rPr>
              <a:t>needs.</a:t>
            </a:r>
            <a:endParaRPr sz="1100">
              <a:latin typeface="Trebuchet MS"/>
              <a:cs typeface="Trebuchet MS"/>
            </a:endParaRPr>
          </a:p>
        </p:txBody>
      </p:sp>
      <p:grpSp>
        <p:nvGrpSpPr>
          <p:cNvPr id="10" name="object 10" descr=""/>
          <p:cNvGrpSpPr/>
          <p:nvPr/>
        </p:nvGrpSpPr>
        <p:grpSpPr>
          <a:xfrm>
            <a:off x="404812" y="1733550"/>
            <a:ext cx="1086485" cy="1496060"/>
            <a:chOff x="404812" y="1733550"/>
            <a:chExt cx="1086485" cy="1496060"/>
          </a:xfrm>
        </p:grpSpPr>
        <p:sp>
          <p:nvSpPr>
            <p:cNvPr id="11" name="object 11" descr=""/>
            <p:cNvSpPr/>
            <p:nvPr/>
          </p:nvSpPr>
          <p:spPr>
            <a:xfrm>
              <a:off x="523875" y="1733549"/>
              <a:ext cx="847725" cy="1495425"/>
            </a:xfrm>
            <a:custGeom>
              <a:avLst/>
              <a:gdLst/>
              <a:ahLst/>
              <a:cxnLst/>
              <a:rect l="l" t="t" r="r" b="b"/>
              <a:pathLst>
                <a:path w="847725" h="1495425">
                  <a:moveTo>
                    <a:pt x="304800" y="523875"/>
                  </a:moveTo>
                  <a:lnTo>
                    <a:pt x="0" y="523875"/>
                  </a:lnTo>
                  <a:lnTo>
                    <a:pt x="0" y="1495425"/>
                  </a:lnTo>
                  <a:lnTo>
                    <a:pt x="304800" y="1495425"/>
                  </a:lnTo>
                  <a:lnTo>
                    <a:pt x="304800" y="523875"/>
                  </a:lnTo>
                  <a:close/>
                </a:path>
                <a:path w="847725" h="1495425">
                  <a:moveTo>
                    <a:pt x="847725" y="0"/>
                  </a:moveTo>
                  <a:lnTo>
                    <a:pt x="542925" y="0"/>
                  </a:lnTo>
                  <a:lnTo>
                    <a:pt x="542925" y="1495425"/>
                  </a:lnTo>
                  <a:lnTo>
                    <a:pt x="847725" y="1495425"/>
                  </a:lnTo>
                  <a:lnTo>
                    <a:pt x="847725" y="0"/>
                  </a:lnTo>
                  <a:close/>
                </a:path>
              </a:pathLst>
            </a:custGeom>
            <a:solidFill>
              <a:srgbClr val="2D2D2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404812" y="3224275"/>
              <a:ext cx="1086485" cy="0"/>
            </a:xfrm>
            <a:custGeom>
              <a:avLst/>
              <a:gdLst/>
              <a:ahLst/>
              <a:cxnLst/>
              <a:rect l="l" t="t" r="r" b="b"/>
              <a:pathLst>
                <a:path w="1086485" h="0">
                  <a:moveTo>
                    <a:pt x="0" y="0"/>
                  </a:moveTo>
                  <a:lnTo>
                    <a:pt x="1085913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3" name="object 13" descr=""/>
          <p:cNvGrpSpPr/>
          <p:nvPr/>
        </p:nvGrpSpPr>
        <p:grpSpPr>
          <a:xfrm>
            <a:off x="342900" y="1057275"/>
            <a:ext cx="5755640" cy="588645"/>
            <a:chOff x="342900" y="1057275"/>
            <a:chExt cx="5755640" cy="588645"/>
          </a:xfrm>
        </p:grpSpPr>
        <p:sp>
          <p:nvSpPr>
            <p:cNvPr id="14" name="object 14" descr=""/>
            <p:cNvSpPr/>
            <p:nvPr/>
          </p:nvSpPr>
          <p:spPr>
            <a:xfrm>
              <a:off x="352425" y="1066800"/>
              <a:ext cx="5736590" cy="0"/>
            </a:xfrm>
            <a:custGeom>
              <a:avLst/>
              <a:gdLst/>
              <a:ahLst/>
              <a:cxnLst/>
              <a:rect l="l" t="t" r="r" b="b"/>
              <a:pathLst>
                <a:path w="5736590" h="0">
                  <a:moveTo>
                    <a:pt x="0" y="0"/>
                  </a:moveTo>
                  <a:lnTo>
                    <a:pt x="5736336" y="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671118" y="1109726"/>
              <a:ext cx="554990" cy="535940"/>
            </a:xfrm>
            <a:custGeom>
              <a:avLst/>
              <a:gdLst/>
              <a:ahLst/>
              <a:cxnLst/>
              <a:rect l="l" t="t" r="r" b="b"/>
              <a:pathLst>
                <a:path w="554990" h="535939">
                  <a:moveTo>
                    <a:pt x="482828" y="49158"/>
                  </a:moveTo>
                  <a:lnTo>
                    <a:pt x="0" y="515112"/>
                  </a:lnTo>
                  <a:lnTo>
                    <a:pt x="19837" y="535686"/>
                  </a:lnTo>
                  <a:lnTo>
                    <a:pt x="502674" y="69736"/>
                  </a:lnTo>
                  <a:lnTo>
                    <a:pt x="482828" y="49158"/>
                  </a:lnTo>
                  <a:close/>
                </a:path>
                <a:path w="554990" h="535939">
                  <a:moveTo>
                    <a:pt x="540555" y="39243"/>
                  </a:moveTo>
                  <a:lnTo>
                    <a:pt x="493102" y="39243"/>
                  </a:lnTo>
                  <a:lnTo>
                    <a:pt x="512952" y="59816"/>
                  </a:lnTo>
                  <a:lnTo>
                    <a:pt x="502674" y="69736"/>
                  </a:lnTo>
                  <a:lnTo>
                    <a:pt x="522503" y="90297"/>
                  </a:lnTo>
                  <a:lnTo>
                    <a:pt x="540555" y="39243"/>
                  </a:lnTo>
                  <a:close/>
                </a:path>
                <a:path w="554990" h="535939">
                  <a:moveTo>
                    <a:pt x="493102" y="39243"/>
                  </a:moveTo>
                  <a:lnTo>
                    <a:pt x="482828" y="49158"/>
                  </a:lnTo>
                  <a:lnTo>
                    <a:pt x="502674" y="69736"/>
                  </a:lnTo>
                  <a:lnTo>
                    <a:pt x="512952" y="59816"/>
                  </a:lnTo>
                  <a:lnTo>
                    <a:pt x="493102" y="39243"/>
                  </a:lnTo>
                  <a:close/>
                </a:path>
                <a:path w="554990" h="535939">
                  <a:moveTo>
                    <a:pt x="554431" y="0"/>
                  </a:moveTo>
                  <a:lnTo>
                    <a:pt x="462978" y="28575"/>
                  </a:lnTo>
                  <a:lnTo>
                    <a:pt x="482828" y="49158"/>
                  </a:lnTo>
                  <a:lnTo>
                    <a:pt x="493102" y="39243"/>
                  </a:lnTo>
                  <a:lnTo>
                    <a:pt x="540555" y="39243"/>
                  </a:lnTo>
                  <a:lnTo>
                    <a:pt x="55443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442912" y="1281175"/>
              <a:ext cx="1010285" cy="190500"/>
            </a:xfrm>
            <a:custGeom>
              <a:avLst/>
              <a:gdLst/>
              <a:ahLst/>
              <a:cxnLst/>
              <a:rect l="l" t="t" r="r" b="b"/>
              <a:pathLst>
                <a:path w="1010285" h="190500">
                  <a:moveTo>
                    <a:pt x="504825" y="0"/>
                  </a:moveTo>
                  <a:lnTo>
                    <a:pt x="430226" y="1030"/>
                  </a:lnTo>
                  <a:lnTo>
                    <a:pt x="359026" y="4024"/>
                  </a:lnTo>
                  <a:lnTo>
                    <a:pt x="292005" y="8836"/>
                  </a:lnTo>
                  <a:lnTo>
                    <a:pt x="229944" y="15320"/>
                  </a:lnTo>
                  <a:lnTo>
                    <a:pt x="173624" y="23329"/>
                  </a:lnTo>
                  <a:lnTo>
                    <a:pt x="123826" y="32718"/>
                  </a:lnTo>
                  <a:lnTo>
                    <a:pt x="81331" y="43341"/>
                  </a:lnTo>
                  <a:lnTo>
                    <a:pt x="21374" y="67704"/>
                  </a:lnTo>
                  <a:lnTo>
                    <a:pt x="0" y="95250"/>
                  </a:lnTo>
                  <a:lnTo>
                    <a:pt x="5473" y="109319"/>
                  </a:lnTo>
                  <a:lnTo>
                    <a:pt x="46920" y="135393"/>
                  </a:lnTo>
                  <a:lnTo>
                    <a:pt x="123826" y="157729"/>
                  </a:lnTo>
                  <a:lnTo>
                    <a:pt x="173624" y="167127"/>
                  </a:lnTo>
                  <a:lnTo>
                    <a:pt x="229944" y="175147"/>
                  </a:lnTo>
                  <a:lnTo>
                    <a:pt x="292005" y="181642"/>
                  </a:lnTo>
                  <a:lnTo>
                    <a:pt x="359026" y="186465"/>
                  </a:lnTo>
                  <a:lnTo>
                    <a:pt x="430226" y="189466"/>
                  </a:lnTo>
                  <a:lnTo>
                    <a:pt x="504825" y="190500"/>
                  </a:lnTo>
                  <a:lnTo>
                    <a:pt x="579424" y="189466"/>
                  </a:lnTo>
                  <a:lnTo>
                    <a:pt x="650629" y="186465"/>
                  </a:lnTo>
                  <a:lnTo>
                    <a:pt x="717656" y="181642"/>
                  </a:lnTo>
                  <a:lnTo>
                    <a:pt x="779724" y="175147"/>
                  </a:lnTo>
                  <a:lnTo>
                    <a:pt x="836053" y="167127"/>
                  </a:lnTo>
                  <a:lnTo>
                    <a:pt x="885859" y="157729"/>
                  </a:lnTo>
                  <a:lnTo>
                    <a:pt x="928362" y="147102"/>
                  </a:lnTo>
                  <a:lnTo>
                    <a:pt x="988333" y="122749"/>
                  </a:lnTo>
                  <a:lnTo>
                    <a:pt x="1009713" y="95250"/>
                  </a:lnTo>
                  <a:lnTo>
                    <a:pt x="1004238" y="81152"/>
                  </a:lnTo>
                  <a:lnTo>
                    <a:pt x="962781" y="55051"/>
                  </a:lnTo>
                  <a:lnTo>
                    <a:pt x="885859" y="32718"/>
                  </a:lnTo>
                  <a:lnTo>
                    <a:pt x="836053" y="23329"/>
                  </a:lnTo>
                  <a:lnTo>
                    <a:pt x="779724" y="15320"/>
                  </a:lnTo>
                  <a:lnTo>
                    <a:pt x="717656" y="8836"/>
                  </a:lnTo>
                  <a:lnTo>
                    <a:pt x="650629" y="4024"/>
                  </a:lnTo>
                  <a:lnTo>
                    <a:pt x="579424" y="1030"/>
                  </a:lnTo>
                  <a:lnTo>
                    <a:pt x="50482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442912" y="1281175"/>
              <a:ext cx="1010285" cy="190500"/>
            </a:xfrm>
            <a:custGeom>
              <a:avLst/>
              <a:gdLst/>
              <a:ahLst/>
              <a:cxnLst/>
              <a:rect l="l" t="t" r="r" b="b"/>
              <a:pathLst>
                <a:path w="1010285" h="190500">
                  <a:moveTo>
                    <a:pt x="0" y="95250"/>
                  </a:moveTo>
                  <a:lnTo>
                    <a:pt x="46920" y="55051"/>
                  </a:lnTo>
                  <a:lnTo>
                    <a:pt x="123826" y="32718"/>
                  </a:lnTo>
                  <a:lnTo>
                    <a:pt x="173624" y="23329"/>
                  </a:lnTo>
                  <a:lnTo>
                    <a:pt x="229944" y="15320"/>
                  </a:lnTo>
                  <a:lnTo>
                    <a:pt x="292005" y="8836"/>
                  </a:lnTo>
                  <a:lnTo>
                    <a:pt x="359026" y="4024"/>
                  </a:lnTo>
                  <a:lnTo>
                    <a:pt x="430226" y="1030"/>
                  </a:lnTo>
                  <a:lnTo>
                    <a:pt x="504825" y="0"/>
                  </a:lnTo>
                  <a:lnTo>
                    <a:pt x="579424" y="1030"/>
                  </a:lnTo>
                  <a:lnTo>
                    <a:pt x="650629" y="4024"/>
                  </a:lnTo>
                  <a:lnTo>
                    <a:pt x="717656" y="8836"/>
                  </a:lnTo>
                  <a:lnTo>
                    <a:pt x="779724" y="15320"/>
                  </a:lnTo>
                  <a:lnTo>
                    <a:pt x="836053" y="23329"/>
                  </a:lnTo>
                  <a:lnTo>
                    <a:pt x="885859" y="32718"/>
                  </a:lnTo>
                  <a:lnTo>
                    <a:pt x="928362" y="43341"/>
                  </a:lnTo>
                  <a:lnTo>
                    <a:pt x="988333" y="67704"/>
                  </a:lnTo>
                  <a:lnTo>
                    <a:pt x="1009713" y="95250"/>
                  </a:lnTo>
                  <a:lnTo>
                    <a:pt x="1004238" y="109319"/>
                  </a:lnTo>
                  <a:lnTo>
                    <a:pt x="962781" y="135393"/>
                  </a:lnTo>
                  <a:lnTo>
                    <a:pt x="885859" y="157729"/>
                  </a:lnTo>
                  <a:lnTo>
                    <a:pt x="836053" y="167127"/>
                  </a:lnTo>
                  <a:lnTo>
                    <a:pt x="779724" y="175147"/>
                  </a:lnTo>
                  <a:lnTo>
                    <a:pt x="717656" y="181642"/>
                  </a:lnTo>
                  <a:lnTo>
                    <a:pt x="650629" y="186465"/>
                  </a:lnTo>
                  <a:lnTo>
                    <a:pt x="579424" y="189466"/>
                  </a:lnTo>
                  <a:lnTo>
                    <a:pt x="504825" y="190500"/>
                  </a:lnTo>
                  <a:lnTo>
                    <a:pt x="430226" y="189466"/>
                  </a:lnTo>
                  <a:lnTo>
                    <a:pt x="359026" y="186465"/>
                  </a:lnTo>
                  <a:lnTo>
                    <a:pt x="292005" y="181642"/>
                  </a:lnTo>
                  <a:lnTo>
                    <a:pt x="229944" y="175147"/>
                  </a:lnTo>
                  <a:lnTo>
                    <a:pt x="173624" y="167127"/>
                  </a:lnTo>
                  <a:lnTo>
                    <a:pt x="123826" y="157729"/>
                  </a:lnTo>
                  <a:lnTo>
                    <a:pt x="81331" y="147102"/>
                  </a:lnTo>
                  <a:lnTo>
                    <a:pt x="21374" y="122749"/>
                  </a:lnTo>
                  <a:lnTo>
                    <a:pt x="0" y="9525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 descr=""/>
          <p:cNvSpPr txBox="1"/>
          <p:nvPr/>
        </p:nvSpPr>
        <p:spPr>
          <a:xfrm>
            <a:off x="506412" y="2070036"/>
            <a:ext cx="329565" cy="1746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 spc="-40" b="1" i="1">
                <a:latin typeface="Trebuchet MS"/>
                <a:cs typeface="Trebuchet MS"/>
              </a:rPr>
              <a:t>58.08</a:t>
            </a:r>
            <a:endParaRPr sz="950">
              <a:latin typeface="Trebuchet MS"/>
              <a:cs typeface="Trebuchet MS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574357" y="1271270"/>
            <a:ext cx="805815" cy="4464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 spc="-165" b="1">
                <a:latin typeface="Tahoma"/>
                <a:cs typeface="Tahoma"/>
              </a:rPr>
              <a:t>+G.1%</a:t>
            </a:r>
            <a:r>
              <a:rPr dirty="0" sz="950" spc="-50" b="1">
                <a:latin typeface="Tahoma"/>
                <a:cs typeface="Tahoma"/>
              </a:rPr>
              <a:t> </a:t>
            </a:r>
            <a:r>
              <a:rPr dirty="0" sz="950" spc="-20" b="1">
                <a:latin typeface="Tahoma"/>
                <a:cs typeface="Tahoma"/>
              </a:rPr>
              <a:t>CAGR</a:t>
            </a:r>
            <a:endParaRPr sz="950">
              <a:latin typeface="Tahoma"/>
              <a:cs typeface="Tahoma"/>
            </a:endParaRPr>
          </a:p>
          <a:p>
            <a:pPr marL="488315">
              <a:lnSpc>
                <a:spcPct val="100000"/>
              </a:lnSpc>
              <a:spcBef>
                <a:spcPts val="1000"/>
              </a:spcBef>
            </a:pPr>
            <a:r>
              <a:rPr dirty="0" sz="950" spc="-35" b="1" i="1">
                <a:latin typeface="Trebuchet MS"/>
                <a:cs typeface="Trebuchet MS"/>
              </a:rPr>
              <a:t>83.C5</a:t>
            </a:r>
            <a:endParaRPr sz="950">
              <a:latin typeface="Trebuchet MS"/>
              <a:cs typeface="Trebuchet MS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354647" y="3165923"/>
            <a:ext cx="5531485" cy="539750"/>
          </a:xfrm>
          <a:prstGeom prst="rect">
            <a:avLst/>
          </a:prstGeom>
        </p:spPr>
        <p:txBody>
          <a:bodyPr wrap="square" lIns="0" tIns="89535" rIns="0" bIns="0" rtlCol="0" vert="horz">
            <a:spAutoFit/>
          </a:bodyPr>
          <a:lstStyle/>
          <a:p>
            <a:pPr marL="181610">
              <a:lnSpc>
                <a:spcPct val="100000"/>
              </a:lnSpc>
              <a:spcBef>
                <a:spcPts val="705"/>
              </a:spcBef>
              <a:tabLst>
                <a:tab pos="727075" algn="l"/>
              </a:tabLst>
            </a:pPr>
            <a:r>
              <a:rPr dirty="0" sz="950" spc="-20" i="1">
                <a:latin typeface="Trebuchet MS"/>
                <a:cs typeface="Trebuchet MS"/>
              </a:rPr>
              <a:t>2025</a:t>
            </a:r>
            <a:r>
              <a:rPr dirty="0" sz="950" i="1">
                <a:latin typeface="Trebuchet MS"/>
                <a:cs typeface="Trebuchet MS"/>
              </a:rPr>
              <a:t>	</a:t>
            </a:r>
            <a:r>
              <a:rPr dirty="0" sz="950" spc="-20" i="1">
                <a:latin typeface="Trebuchet MS"/>
                <a:cs typeface="Trebuchet MS"/>
              </a:rPr>
              <a:t>2030</a:t>
            </a:r>
            <a:endParaRPr sz="9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795"/>
              </a:spcBef>
            </a:pPr>
            <a:r>
              <a:rPr dirty="0" sz="1250" spc="-65" b="1">
                <a:latin typeface="Tahoma"/>
                <a:cs typeface="Tahoma"/>
              </a:rPr>
              <a:t>Market</a:t>
            </a:r>
            <a:r>
              <a:rPr dirty="0" sz="1250" spc="-105" b="1">
                <a:latin typeface="Tahoma"/>
                <a:cs typeface="Tahoma"/>
              </a:rPr>
              <a:t> </a:t>
            </a:r>
            <a:r>
              <a:rPr dirty="0" sz="1250" spc="-45" b="1">
                <a:latin typeface="Tahoma"/>
                <a:cs typeface="Tahoma"/>
              </a:rPr>
              <a:t>opportunities</a:t>
            </a:r>
            <a:r>
              <a:rPr dirty="0" sz="1250" spc="5" b="1">
                <a:latin typeface="Tahoma"/>
                <a:cs typeface="Tahoma"/>
              </a:rPr>
              <a:t> </a:t>
            </a:r>
            <a:r>
              <a:rPr dirty="0" sz="1250" spc="-80" b="1">
                <a:latin typeface="Tahoma"/>
                <a:cs typeface="Tahoma"/>
              </a:rPr>
              <a:t>in</a:t>
            </a:r>
            <a:r>
              <a:rPr dirty="0" sz="1250" spc="5" b="1">
                <a:latin typeface="Tahoma"/>
                <a:cs typeface="Tahoma"/>
              </a:rPr>
              <a:t> </a:t>
            </a:r>
            <a:r>
              <a:rPr dirty="0" sz="1250" spc="-35" b="1">
                <a:latin typeface="Tahoma"/>
                <a:cs typeface="Tahoma"/>
              </a:rPr>
              <a:t>car</a:t>
            </a:r>
            <a:r>
              <a:rPr dirty="0" sz="1250" spc="-40" b="1">
                <a:latin typeface="Tahoma"/>
                <a:cs typeface="Tahoma"/>
              </a:rPr>
              <a:t> </a:t>
            </a:r>
            <a:r>
              <a:rPr dirty="0" sz="1250" spc="-45" b="1">
                <a:latin typeface="Tahoma"/>
                <a:cs typeface="Tahoma"/>
              </a:rPr>
              <a:t>segments,</a:t>
            </a:r>
            <a:r>
              <a:rPr dirty="0" sz="1250" spc="-20" b="1">
                <a:latin typeface="Tahoma"/>
                <a:cs typeface="Tahoma"/>
              </a:rPr>
              <a:t> </a:t>
            </a:r>
            <a:r>
              <a:rPr dirty="0" sz="1250" spc="-55" b="1">
                <a:latin typeface="Tahoma"/>
                <a:cs typeface="Tahoma"/>
              </a:rPr>
              <a:t>technology,</a:t>
            </a:r>
            <a:r>
              <a:rPr dirty="0" sz="1250" spc="-110" b="1">
                <a:latin typeface="Tahoma"/>
                <a:cs typeface="Tahoma"/>
              </a:rPr>
              <a:t> </a:t>
            </a:r>
            <a:r>
              <a:rPr dirty="0" sz="1250" spc="-45" b="1">
                <a:latin typeface="Tahoma"/>
                <a:cs typeface="Tahoma"/>
              </a:rPr>
              <a:t>and</a:t>
            </a:r>
            <a:r>
              <a:rPr dirty="0" sz="1250" spc="-95" b="1">
                <a:latin typeface="Tahoma"/>
                <a:cs typeface="Tahoma"/>
              </a:rPr>
              <a:t> </a:t>
            </a:r>
            <a:r>
              <a:rPr dirty="0" sz="1250" spc="-45" b="1">
                <a:latin typeface="Tahoma"/>
                <a:cs typeface="Tahoma"/>
              </a:rPr>
              <a:t>product</a:t>
            </a:r>
            <a:r>
              <a:rPr dirty="0" sz="1250" spc="-20" b="1">
                <a:latin typeface="Tahoma"/>
                <a:cs typeface="Tahoma"/>
              </a:rPr>
              <a:t> </a:t>
            </a:r>
            <a:r>
              <a:rPr dirty="0" sz="1250" spc="-10" b="1">
                <a:latin typeface="Tahoma"/>
                <a:cs typeface="Tahoma"/>
              </a:rPr>
              <a:t>innovation</a:t>
            </a:r>
            <a:endParaRPr sz="1250">
              <a:latin typeface="Tahoma"/>
              <a:cs typeface="Tahoma"/>
            </a:endParaRPr>
          </a:p>
        </p:txBody>
      </p:sp>
      <p:sp>
        <p:nvSpPr>
          <p:cNvPr id="21" name="object 21" descr=""/>
          <p:cNvSpPr/>
          <p:nvPr/>
        </p:nvSpPr>
        <p:spPr>
          <a:xfrm>
            <a:off x="361950" y="3733800"/>
            <a:ext cx="5935980" cy="0"/>
          </a:xfrm>
          <a:custGeom>
            <a:avLst/>
            <a:gdLst/>
            <a:ahLst/>
            <a:cxnLst/>
            <a:rect l="l" t="t" r="r" b="b"/>
            <a:pathLst>
              <a:path w="5935980" h="0">
                <a:moveTo>
                  <a:pt x="0" y="0"/>
                </a:moveTo>
                <a:lnTo>
                  <a:pt x="593598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 descr=""/>
          <p:cNvSpPr txBox="1"/>
          <p:nvPr/>
        </p:nvSpPr>
        <p:spPr>
          <a:xfrm>
            <a:off x="1952625" y="1533525"/>
            <a:ext cx="4143375" cy="361950"/>
          </a:xfrm>
          <a:prstGeom prst="rect">
            <a:avLst/>
          </a:prstGeom>
          <a:solidFill>
            <a:srgbClr val="2D2D2D"/>
          </a:solidFill>
          <a:ln w="19050">
            <a:solidFill>
              <a:srgbClr val="000000"/>
            </a:solidFill>
          </a:ln>
        </p:spPr>
        <p:txBody>
          <a:bodyPr wrap="square" lIns="0" tIns="12065" rIns="0" bIns="0" rtlCol="0" vert="horz">
            <a:spAutoFit/>
          </a:bodyPr>
          <a:lstStyle/>
          <a:p>
            <a:pPr marL="90805">
              <a:lnSpc>
                <a:spcPts val="1300"/>
              </a:lnSpc>
              <a:spcBef>
                <a:spcPts val="95"/>
              </a:spcBef>
            </a:pPr>
            <a:r>
              <a:rPr dirty="0" sz="1100" spc="-50" b="1">
                <a:solidFill>
                  <a:srgbClr val="FFFFFF"/>
                </a:solidFill>
                <a:latin typeface="Tahoma"/>
                <a:cs typeface="Tahoma"/>
              </a:rPr>
              <a:t>Tech</a:t>
            </a:r>
            <a:r>
              <a:rPr dirty="0" sz="1100" spc="-11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100" spc="-80" b="1">
                <a:solidFill>
                  <a:srgbClr val="FFFFFF"/>
                </a:solidFill>
                <a:latin typeface="Tahoma"/>
                <a:cs typeface="Tahoma"/>
              </a:rPr>
              <a:t>Innovations</a:t>
            </a:r>
            <a:r>
              <a:rPr dirty="0" sz="1100" spc="-5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100" spc="-40">
                <a:solidFill>
                  <a:srgbClr val="FFFFFF"/>
                </a:solidFill>
                <a:latin typeface="Segoe UI Emoji"/>
                <a:cs typeface="Segoe UI Emoji"/>
              </a:rPr>
              <a:t>–</a:t>
            </a:r>
            <a:r>
              <a:rPr dirty="0" sz="1100" spc="-50">
                <a:solidFill>
                  <a:srgbClr val="FFFFFF"/>
                </a:solidFill>
                <a:latin typeface="Segoe UI Emoji"/>
                <a:cs typeface="Segoe UI Emoji"/>
              </a:rPr>
              <a:t> </a:t>
            </a:r>
            <a:r>
              <a:rPr dirty="0" sz="1100" spc="-20" i="1">
                <a:solidFill>
                  <a:srgbClr val="FFFFFF"/>
                </a:solidFill>
                <a:latin typeface="Trebuchet MS"/>
                <a:cs typeface="Trebuchet MS"/>
              </a:rPr>
              <a:t>Smart</a:t>
            </a:r>
            <a:r>
              <a:rPr dirty="0" sz="1100" spc="-110" i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100" i="1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dirty="0" sz="1100" spc="-90" i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100" spc="-20" i="1">
                <a:solidFill>
                  <a:srgbClr val="FFFFFF"/>
                </a:solidFill>
                <a:latin typeface="Trebuchet MS"/>
                <a:cs typeface="Trebuchet MS"/>
              </a:rPr>
              <a:t>airless</a:t>
            </a:r>
            <a:r>
              <a:rPr dirty="0" sz="1100" spc="-75" i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100" spc="-50" i="1">
                <a:solidFill>
                  <a:srgbClr val="FFFFFF"/>
                </a:solidFill>
                <a:latin typeface="Trebuchet MS"/>
                <a:cs typeface="Trebuchet MS"/>
              </a:rPr>
              <a:t>tires</a:t>
            </a:r>
            <a:r>
              <a:rPr dirty="0" sz="1100" spc="-75" i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100" i="1">
                <a:solidFill>
                  <a:srgbClr val="FFFFFF"/>
                </a:solidFill>
                <a:latin typeface="Trebuchet MS"/>
                <a:cs typeface="Trebuchet MS"/>
              </a:rPr>
              <a:t>enhance</a:t>
            </a:r>
            <a:r>
              <a:rPr dirty="0" sz="1100" spc="-55" i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100" spc="-10" i="1">
                <a:solidFill>
                  <a:srgbClr val="FFFFFF"/>
                </a:solidFill>
                <a:latin typeface="Trebuchet MS"/>
                <a:cs typeface="Trebuchet MS"/>
              </a:rPr>
              <a:t>durability,</a:t>
            </a:r>
            <a:endParaRPr sz="1100">
              <a:latin typeface="Trebuchet MS"/>
              <a:cs typeface="Trebuchet MS"/>
            </a:endParaRPr>
          </a:p>
          <a:p>
            <a:pPr marL="90805">
              <a:lnSpc>
                <a:spcPts val="1295"/>
              </a:lnSpc>
            </a:pPr>
            <a:r>
              <a:rPr dirty="0" sz="1100" spc="-55" i="1">
                <a:solidFill>
                  <a:srgbClr val="FFFFFF"/>
                </a:solidFill>
                <a:latin typeface="Trebuchet MS"/>
                <a:cs typeface="Trebuchet MS"/>
              </a:rPr>
              <a:t>safety,</a:t>
            </a:r>
            <a:r>
              <a:rPr dirty="0" sz="1100" spc="-50" i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100" i="1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dirty="0" sz="1100" spc="10" i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100" spc="-55" i="1">
                <a:solidFill>
                  <a:srgbClr val="FFFFFF"/>
                </a:solidFill>
                <a:latin typeface="Trebuchet MS"/>
                <a:cs typeface="Trebuchet MS"/>
              </a:rPr>
              <a:t>real-</a:t>
            </a:r>
            <a:r>
              <a:rPr dirty="0" sz="1100" spc="-45" i="1">
                <a:solidFill>
                  <a:srgbClr val="FFFFFF"/>
                </a:solidFill>
                <a:latin typeface="Trebuchet MS"/>
                <a:cs typeface="Trebuchet MS"/>
              </a:rPr>
              <a:t>time</a:t>
            </a:r>
            <a:r>
              <a:rPr dirty="0" sz="1100" spc="-130" i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100" spc="-25" i="1">
                <a:solidFill>
                  <a:srgbClr val="FFFFFF"/>
                </a:solidFill>
                <a:latin typeface="Trebuchet MS"/>
                <a:cs typeface="Trebuchet MS"/>
              </a:rPr>
              <a:t>performance</a:t>
            </a:r>
            <a:r>
              <a:rPr dirty="0" sz="1100" spc="-40" i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100" spc="-10" i="1">
                <a:solidFill>
                  <a:srgbClr val="FFFFFF"/>
                </a:solidFill>
                <a:latin typeface="Trebuchet MS"/>
                <a:cs typeface="Trebuchet MS"/>
              </a:rPr>
              <a:t>tracking.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1943100" y="1952625"/>
            <a:ext cx="4152900" cy="361950"/>
          </a:xfrm>
          <a:prstGeom prst="rect">
            <a:avLst/>
          </a:prstGeom>
          <a:solidFill>
            <a:srgbClr val="2D2D2D"/>
          </a:solidFill>
          <a:ln w="19050">
            <a:solidFill>
              <a:srgbClr val="000000"/>
            </a:solidFill>
          </a:ln>
        </p:spPr>
        <p:txBody>
          <a:bodyPr wrap="square" lIns="0" tIns="10795" rIns="0" bIns="0" rtlCol="0" vert="horz">
            <a:spAutoFit/>
          </a:bodyPr>
          <a:lstStyle/>
          <a:p>
            <a:pPr marL="97155">
              <a:lnSpc>
                <a:spcPts val="1300"/>
              </a:lnSpc>
              <a:spcBef>
                <a:spcPts val="85"/>
              </a:spcBef>
            </a:pPr>
            <a:r>
              <a:rPr dirty="0" sz="1100" spc="-45" b="1">
                <a:solidFill>
                  <a:srgbClr val="FFFFFF"/>
                </a:solidFill>
                <a:latin typeface="Trebuchet MS"/>
                <a:cs typeface="Trebuchet MS"/>
              </a:rPr>
              <a:t>Sustainability</a:t>
            </a:r>
            <a:r>
              <a:rPr dirty="0" sz="1100" spc="-17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100" spc="260" b="1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1100" spc="-6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100" spc="100" b="1">
                <a:solidFill>
                  <a:srgbClr val="FFFFFF"/>
                </a:solidFill>
                <a:latin typeface="Trebuchet MS"/>
                <a:cs typeface="Trebuchet MS"/>
              </a:rPr>
              <a:t>RsD</a:t>
            </a:r>
            <a:r>
              <a:rPr dirty="0" sz="1100" spc="-13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100" spc="114">
                <a:solidFill>
                  <a:srgbClr val="FFFFFF"/>
                </a:solidFill>
                <a:latin typeface="Trebuchet MS"/>
                <a:cs typeface="Trebuchet MS"/>
              </a:rPr>
              <a:t>–</a:t>
            </a:r>
            <a:r>
              <a:rPr dirty="0" sz="1100" spc="-1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100" spc="-100" i="1">
                <a:solidFill>
                  <a:srgbClr val="FFFFFF"/>
                </a:solidFill>
                <a:latin typeface="Trebuchet MS"/>
                <a:cs typeface="Trebuchet MS"/>
              </a:rPr>
              <a:t>Tire</a:t>
            </a:r>
            <a:r>
              <a:rPr dirty="0" sz="1100" spc="-110" i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100" spc="-55" i="1">
                <a:solidFill>
                  <a:srgbClr val="FFFFFF"/>
                </a:solidFill>
                <a:latin typeface="Trebuchet MS"/>
                <a:cs typeface="Trebuchet MS"/>
              </a:rPr>
              <a:t>makers</a:t>
            </a:r>
            <a:r>
              <a:rPr dirty="0" sz="1100" spc="-150" i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100" spc="-60" i="1">
                <a:solidFill>
                  <a:srgbClr val="FFFFFF"/>
                </a:solidFill>
                <a:latin typeface="Trebuchet MS"/>
                <a:cs typeface="Trebuchet MS"/>
              </a:rPr>
              <a:t>invest</a:t>
            </a:r>
            <a:r>
              <a:rPr dirty="0" sz="1100" spc="-40" i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100" spc="-75" i="1">
                <a:solidFill>
                  <a:srgbClr val="FFFFFF"/>
                </a:solidFill>
                <a:latin typeface="Trebuchet MS"/>
                <a:cs typeface="Trebuchet MS"/>
              </a:rPr>
              <a:t>heavily</a:t>
            </a:r>
            <a:r>
              <a:rPr dirty="0" sz="1100" spc="-114" i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100" spc="-80" i="1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dirty="0" sz="1100" spc="-125" i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100" spc="-10" i="1">
                <a:solidFill>
                  <a:srgbClr val="FFFFFF"/>
                </a:solidFill>
                <a:latin typeface="Trebuchet MS"/>
                <a:cs typeface="Trebuchet MS"/>
              </a:rPr>
              <a:t>R&amp;D</a:t>
            </a:r>
            <a:r>
              <a:rPr dirty="0" sz="1100" spc="-155" i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100" spc="-90" i="1">
                <a:solidFill>
                  <a:srgbClr val="FFFFFF"/>
                </a:solidFill>
                <a:latin typeface="Trebuchet MS"/>
                <a:cs typeface="Trebuchet MS"/>
              </a:rPr>
              <a:t>for</a:t>
            </a:r>
            <a:r>
              <a:rPr dirty="0" sz="1100" spc="-130" i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100" spc="-20" i="1">
                <a:solidFill>
                  <a:srgbClr val="FFFFFF"/>
                </a:solidFill>
                <a:latin typeface="Trebuchet MS"/>
                <a:cs typeface="Trebuchet MS"/>
              </a:rPr>
              <a:t>eco-</a:t>
            </a:r>
            <a:endParaRPr sz="1100">
              <a:latin typeface="Trebuchet MS"/>
              <a:cs typeface="Trebuchet MS"/>
            </a:endParaRPr>
          </a:p>
          <a:p>
            <a:pPr marL="97155">
              <a:lnSpc>
                <a:spcPts val="1300"/>
              </a:lnSpc>
            </a:pPr>
            <a:r>
              <a:rPr dirty="0" sz="1100" spc="-85" i="1">
                <a:solidFill>
                  <a:srgbClr val="FFFFFF"/>
                </a:solidFill>
                <a:latin typeface="Trebuchet MS"/>
                <a:cs typeface="Trebuchet MS"/>
              </a:rPr>
              <a:t>friendly</a:t>
            </a:r>
            <a:r>
              <a:rPr dirty="0" sz="1100" spc="-100" i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100" spc="-70" i="1">
                <a:solidFill>
                  <a:srgbClr val="FFFFFF"/>
                </a:solidFill>
                <a:latin typeface="Trebuchet MS"/>
                <a:cs typeface="Trebuchet MS"/>
              </a:rPr>
              <a:t>materials</a:t>
            </a:r>
            <a:r>
              <a:rPr dirty="0" sz="1100" spc="-135" i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100" spc="-40" i="1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dirty="0" sz="1100" spc="-35" i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100" spc="-55" i="1">
                <a:solidFill>
                  <a:srgbClr val="FFFFFF"/>
                </a:solidFill>
                <a:latin typeface="Trebuchet MS"/>
                <a:cs typeface="Trebuchet MS"/>
              </a:rPr>
              <a:t>sustainable</a:t>
            </a:r>
            <a:r>
              <a:rPr dirty="0" sz="1100" spc="-90" i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100" spc="-10" i="1">
                <a:solidFill>
                  <a:srgbClr val="FFFFFF"/>
                </a:solidFill>
                <a:latin typeface="Trebuchet MS"/>
                <a:cs typeface="Trebuchet MS"/>
              </a:rPr>
              <a:t>production.</a:t>
            </a:r>
            <a:endParaRPr sz="1100">
              <a:latin typeface="Trebuchet MS"/>
              <a:cs typeface="Trebuchet MS"/>
            </a:endParaRPr>
          </a:p>
        </p:txBody>
      </p:sp>
      <p:grpSp>
        <p:nvGrpSpPr>
          <p:cNvPr id="24" name="object 24" descr=""/>
          <p:cNvGrpSpPr/>
          <p:nvPr/>
        </p:nvGrpSpPr>
        <p:grpSpPr>
          <a:xfrm>
            <a:off x="1609725" y="1143000"/>
            <a:ext cx="304800" cy="2143125"/>
            <a:chOff x="1609725" y="1143000"/>
            <a:chExt cx="304800" cy="2143125"/>
          </a:xfrm>
        </p:grpSpPr>
        <p:sp>
          <p:nvSpPr>
            <p:cNvPr id="25" name="object 25" descr=""/>
            <p:cNvSpPr/>
            <p:nvPr/>
          </p:nvSpPr>
          <p:spPr>
            <a:xfrm>
              <a:off x="1619250" y="1152525"/>
              <a:ext cx="285750" cy="2124075"/>
            </a:xfrm>
            <a:custGeom>
              <a:avLst/>
              <a:gdLst/>
              <a:ahLst/>
              <a:cxnLst/>
              <a:rect l="l" t="t" r="r" b="b"/>
              <a:pathLst>
                <a:path w="285750" h="2124075">
                  <a:moveTo>
                    <a:pt x="0" y="0"/>
                  </a:moveTo>
                  <a:lnTo>
                    <a:pt x="0" y="2124075"/>
                  </a:lnTo>
                  <a:lnTo>
                    <a:pt x="285750" y="10702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DF1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 descr=""/>
            <p:cNvSpPr/>
            <p:nvPr/>
          </p:nvSpPr>
          <p:spPr>
            <a:xfrm>
              <a:off x="1619250" y="1152525"/>
              <a:ext cx="285750" cy="2124075"/>
            </a:xfrm>
            <a:custGeom>
              <a:avLst/>
              <a:gdLst/>
              <a:ahLst/>
              <a:cxnLst/>
              <a:rect l="l" t="t" r="r" b="b"/>
              <a:pathLst>
                <a:path w="285750" h="2124075">
                  <a:moveTo>
                    <a:pt x="0" y="0"/>
                  </a:moveTo>
                  <a:lnTo>
                    <a:pt x="285750" y="1070228"/>
                  </a:lnTo>
                  <a:lnTo>
                    <a:pt x="0" y="2124075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7" name="object 27" descr=""/>
          <p:cNvGrpSpPr/>
          <p:nvPr/>
        </p:nvGrpSpPr>
        <p:grpSpPr>
          <a:xfrm>
            <a:off x="6796151" y="1200213"/>
            <a:ext cx="5043805" cy="1748155"/>
            <a:chOff x="6796151" y="1200213"/>
            <a:chExt cx="5043805" cy="1748155"/>
          </a:xfrm>
        </p:grpSpPr>
        <p:sp>
          <p:nvSpPr>
            <p:cNvPr id="28" name="object 28" descr=""/>
            <p:cNvSpPr/>
            <p:nvPr/>
          </p:nvSpPr>
          <p:spPr>
            <a:xfrm>
              <a:off x="6796151" y="1204975"/>
              <a:ext cx="5038725" cy="1743075"/>
            </a:xfrm>
            <a:custGeom>
              <a:avLst/>
              <a:gdLst/>
              <a:ahLst/>
              <a:cxnLst/>
              <a:rect l="l" t="t" r="r" b="b"/>
              <a:pathLst>
                <a:path w="5038725" h="1743075">
                  <a:moveTo>
                    <a:pt x="38100" y="1704975"/>
                  </a:moveTo>
                  <a:lnTo>
                    <a:pt x="5038725" y="1704975"/>
                  </a:lnTo>
                  <a:lnTo>
                    <a:pt x="5038725" y="0"/>
                  </a:lnTo>
                  <a:lnTo>
                    <a:pt x="38100" y="0"/>
                  </a:lnTo>
                  <a:lnTo>
                    <a:pt x="38100" y="1704975"/>
                  </a:lnTo>
                  <a:close/>
                </a:path>
                <a:path w="5038725" h="1743075">
                  <a:moveTo>
                    <a:pt x="38100" y="1704975"/>
                  </a:moveTo>
                  <a:lnTo>
                    <a:pt x="38100" y="0"/>
                  </a:lnTo>
                </a:path>
                <a:path w="5038725" h="1743075">
                  <a:moveTo>
                    <a:pt x="0" y="1704975"/>
                  </a:moveTo>
                  <a:lnTo>
                    <a:pt x="38100" y="1704975"/>
                  </a:lnTo>
                </a:path>
                <a:path w="5038725" h="1743075">
                  <a:moveTo>
                    <a:pt x="0" y="1276350"/>
                  </a:moveTo>
                  <a:lnTo>
                    <a:pt x="38100" y="1276350"/>
                  </a:lnTo>
                </a:path>
                <a:path w="5038725" h="1743075">
                  <a:moveTo>
                    <a:pt x="0" y="847725"/>
                  </a:moveTo>
                  <a:lnTo>
                    <a:pt x="38100" y="847725"/>
                  </a:lnTo>
                </a:path>
                <a:path w="5038725" h="1743075">
                  <a:moveTo>
                    <a:pt x="0" y="419100"/>
                  </a:moveTo>
                  <a:lnTo>
                    <a:pt x="38100" y="419100"/>
                  </a:lnTo>
                </a:path>
                <a:path w="5038725" h="1743075">
                  <a:moveTo>
                    <a:pt x="0" y="0"/>
                  </a:moveTo>
                  <a:lnTo>
                    <a:pt x="38100" y="0"/>
                  </a:lnTo>
                </a:path>
                <a:path w="5038725" h="1743075">
                  <a:moveTo>
                    <a:pt x="38100" y="1704975"/>
                  </a:moveTo>
                  <a:lnTo>
                    <a:pt x="5038725" y="1704975"/>
                  </a:lnTo>
                </a:path>
                <a:path w="5038725" h="1743075">
                  <a:moveTo>
                    <a:pt x="38100" y="1704975"/>
                  </a:moveTo>
                  <a:lnTo>
                    <a:pt x="38100" y="1743075"/>
                  </a:lnTo>
                </a:path>
                <a:path w="5038725" h="1743075">
                  <a:moveTo>
                    <a:pt x="266700" y="1704975"/>
                  </a:moveTo>
                  <a:lnTo>
                    <a:pt x="266700" y="1743075"/>
                  </a:lnTo>
                </a:path>
                <a:path w="5038725" h="1743075">
                  <a:moveTo>
                    <a:pt x="495300" y="1704975"/>
                  </a:moveTo>
                  <a:lnTo>
                    <a:pt x="495300" y="1743075"/>
                  </a:lnTo>
                </a:path>
                <a:path w="5038725" h="1743075">
                  <a:moveTo>
                    <a:pt x="714375" y="1704975"/>
                  </a:moveTo>
                  <a:lnTo>
                    <a:pt x="714375" y="1743075"/>
                  </a:lnTo>
                </a:path>
                <a:path w="5038725" h="1743075">
                  <a:moveTo>
                    <a:pt x="942975" y="1704975"/>
                  </a:moveTo>
                  <a:lnTo>
                    <a:pt x="942975" y="1743075"/>
                  </a:lnTo>
                </a:path>
                <a:path w="5038725" h="1743075">
                  <a:moveTo>
                    <a:pt x="1171575" y="1704975"/>
                  </a:moveTo>
                  <a:lnTo>
                    <a:pt x="1171575" y="1743075"/>
                  </a:lnTo>
                </a:path>
                <a:path w="5038725" h="1743075">
                  <a:moveTo>
                    <a:pt x="1400175" y="1704975"/>
                  </a:moveTo>
                  <a:lnTo>
                    <a:pt x="1400175" y="1743075"/>
                  </a:lnTo>
                </a:path>
                <a:path w="5038725" h="1743075">
                  <a:moveTo>
                    <a:pt x="1628775" y="1704975"/>
                  </a:moveTo>
                  <a:lnTo>
                    <a:pt x="1628775" y="1743075"/>
                  </a:lnTo>
                </a:path>
                <a:path w="5038725" h="1743075">
                  <a:moveTo>
                    <a:pt x="1857375" y="1704975"/>
                  </a:moveTo>
                  <a:lnTo>
                    <a:pt x="1857375" y="1743075"/>
                  </a:lnTo>
                </a:path>
                <a:path w="5038725" h="1743075">
                  <a:moveTo>
                    <a:pt x="2085975" y="1704975"/>
                  </a:moveTo>
                  <a:lnTo>
                    <a:pt x="2085975" y="1743075"/>
                  </a:lnTo>
                </a:path>
                <a:path w="5038725" h="1743075">
                  <a:moveTo>
                    <a:pt x="2314575" y="1704975"/>
                  </a:moveTo>
                  <a:lnTo>
                    <a:pt x="2314575" y="1743075"/>
                  </a:lnTo>
                </a:path>
                <a:path w="5038725" h="1743075">
                  <a:moveTo>
                    <a:pt x="2543175" y="1704975"/>
                  </a:moveTo>
                  <a:lnTo>
                    <a:pt x="2543175" y="1743075"/>
                  </a:lnTo>
                </a:path>
                <a:path w="5038725" h="1743075">
                  <a:moveTo>
                    <a:pt x="2762250" y="1704975"/>
                  </a:moveTo>
                  <a:lnTo>
                    <a:pt x="2762250" y="1743075"/>
                  </a:lnTo>
                </a:path>
                <a:path w="5038725" h="1743075">
                  <a:moveTo>
                    <a:pt x="2990850" y="1704975"/>
                  </a:moveTo>
                  <a:lnTo>
                    <a:pt x="2990850" y="1743075"/>
                  </a:lnTo>
                </a:path>
                <a:path w="5038725" h="1743075">
                  <a:moveTo>
                    <a:pt x="3219450" y="1704975"/>
                  </a:moveTo>
                  <a:lnTo>
                    <a:pt x="3219450" y="1743075"/>
                  </a:lnTo>
                </a:path>
                <a:path w="5038725" h="1743075">
                  <a:moveTo>
                    <a:pt x="3448050" y="1704975"/>
                  </a:moveTo>
                  <a:lnTo>
                    <a:pt x="3448050" y="1743075"/>
                  </a:lnTo>
                </a:path>
                <a:path w="5038725" h="1743075">
                  <a:moveTo>
                    <a:pt x="3676650" y="1704975"/>
                  </a:moveTo>
                  <a:lnTo>
                    <a:pt x="3676650" y="1743075"/>
                  </a:lnTo>
                </a:path>
                <a:path w="5038725" h="1743075">
                  <a:moveTo>
                    <a:pt x="3905250" y="1704975"/>
                  </a:moveTo>
                  <a:lnTo>
                    <a:pt x="3905250" y="1743075"/>
                  </a:lnTo>
                </a:path>
                <a:path w="5038725" h="1743075">
                  <a:moveTo>
                    <a:pt x="4133850" y="1704975"/>
                  </a:moveTo>
                  <a:lnTo>
                    <a:pt x="4133850" y="1743075"/>
                  </a:lnTo>
                </a:path>
                <a:path w="5038725" h="1743075">
                  <a:moveTo>
                    <a:pt x="4362450" y="1704975"/>
                  </a:moveTo>
                  <a:lnTo>
                    <a:pt x="4362450" y="1743075"/>
                  </a:lnTo>
                </a:path>
                <a:path w="5038725" h="1743075">
                  <a:moveTo>
                    <a:pt x="4591050" y="1704975"/>
                  </a:moveTo>
                  <a:lnTo>
                    <a:pt x="4591050" y="1743075"/>
                  </a:lnTo>
                </a:path>
                <a:path w="5038725" h="1743075">
                  <a:moveTo>
                    <a:pt x="4810125" y="1704975"/>
                  </a:moveTo>
                  <a:lnTo>
                    <a:pt x="4810125" y="1743075"/>
                  </a:lnTo>
                </a:path>
                <a:path w="5038725" h="1743075">
                  <a:moveTo>
                    <a:pt x="5038725" y="1704975"/>
                  </a:moveTo>
                  <a:lnTo>
                    <a:pt x="5038725" y="1743075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9" name="object 29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006097" y="1509648"/>
              <a:ext cx="228430" cy="238125"/>
            </a:xfrm>
            <a:prstGeom prst="rect">
              <a:avLst/>
            </a:prstGeom>
          </p:spPr>
        </p:pic>
        <p:pic>
          <p:nvPicPr>
            <p:cNvPr id="30" name="object 30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901066" y="2633598"/>
              <a:ext cx="161889" cy="161925"/>
            </a:xfrm>
            <a:prstGeom prst="rect">
              <a:avLst/>
            </a:prstGeom>
          </p:spPr>
        </p:pic>
        <p:sp>
          <p:nvSpPr>
            <p:cNvPr id="31" name="object 31" descr=""/>
            <p:cNvSpPr/>
            <p:nvPr/>
          </p:nvSpPr>
          <p:spPr>
            <a:xfrm>
              <a:off x="11272901" y="2214625"/>
              <a:ext cx="428625" cy="428625"/>
            </a:xfrm>
            <a:custGeom>
              <a:avLst/>
              <a:gdLst/>
              <a:ahLst/>
              <a:cxnLst/>
              <a:rect l="l" t="t" r="r" b="b"/>
              <a:pathLst>
                <a:path w="428625" h="428625">
                  <a:moveTo>
                    <a:pt x="214249" y="0"/>
                  </a:moveTo>
                  <a:lnTo>
                    <a:pt x="165111" y="5656"/>
                  </a:lnTo>
                  <a:lnTo>
                    <a:pt x="120011" y="21769"/>
                  </a:lnTo>
                  <a:lnTo>
                    <a:pt x="80231" y="47056"/>
                  </a:lnTo>
                  <a:lnTo>
                    <a:pt x="47056" y="80231"/>
                  </a:lnTo>
                  <a:lnTo>
                    <a:pt x="21769" y="120011"/>
                  </a:lnTo>
                  <a:lnTo>
                    <a:pt x="5656" y="165111"/>
                  </a:lnTo>
                  <a:lnTo>
                    <a:pt x="0" y="214249"/>
                  </a:lnTo>
                  <a:lnTo>
                    <a:pt x="5656" y="263393"/>
                  </a:lnTo>
                  <a:lnTo>
                    <a:pt x="21769" y="308511"/>
                  </a:lnTo>
                  <a:lnTo>
                    <a:pt x="47056" y="348316"/>
                  </a:lnTo>
                  <a:lnTo>
                    <a:pt x="80231" y="381518"/>
                  </a:lnTo>
                  <a:lnTo>
                    <a:pt x="120011" y="406829"/>
                  </a:lnTo>
                  <a:lnTo>
                    <a:pt x="165111" y="422961"/>
                  </a:lnTo>
                  <a:lnTo>
                    <a:pt x="214249" y="428625"/>
                  </a:lnTo>
                  <a:lnTo>
                    <a:pt x="263393" y="422961"/>
                  </a:lnTo>
                  <a:lnTo>
                    <a:pt x="308511" y="406829"/>
                  </a:lnTo>
                  <a:lnTo>
                    <a:pt x="348316" y="381518"/>
                  </a:lnTo>
                  <a:lnTo>
                    <a:pt x="381518" y="348316"/>
                  </a:lnTo>
                  <a:lnTo>
                    <a:pt x="406829" y="308511"/>
                  </a:lnTo>
                  <a:lnTo>
                    <a:pt x="422961" y="263393"/>
                  </a:lnTo>
                  <a:lnTo>
                    <a:pt x="428625" y="214249"/>
                  </a:lnTo>
                  <a:lnTo>
                    <a:pt x="422961" y="165111"/>
                  </a:lnTo>
                  <a:lnTo>
                    <a:pt x="406829" y="120011"/>
                  </a:lnTo>
                  <a:lnTo>
                    <a:pt x="381518" y="80231"/>
                  </a:lnTo>
                  <a:lnTo>
                    <a:pt x="348316" y="47056"/>
                  </a:lnTo>
                  <a:lnTo>
                    <a:pt x="308511" y="21769"/>
                  </a:lnTo>
                  <a:lnTo>
                    <a:pt x="263393" y="5656"/>
                  </a:lnTo>
                  <a:lnTo>
                    <a:pt x="21424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 descr=""/>
            <p:cNvSpPr/>
            <p:nvPr/>
          </p:nvSpPr>
          <p:spPr>
            <a:xfrm>
              <a:off x="11263381" y="2204973"/>
              <a:ext cx="447675" cy="447675"/>
            </a:xfrm>
            <a:custGeom>
              <a:avLst/>
              <a:gdLst/>
              <a:ahLst/>
              <a:cxnLst/>
              <a:rect l="l" t="t" r="r" b="b"/>
              <a:pathLst>
                <a:path w="447675" h="447675">
                  <a:moveTo>
                    <a:pt x="223768" y="0"/>
                  </a:moveTo>
                  <a:lnTo>
                    <a:pt x="178556" y="4572"/>
                  </a:lnTo>
                  <a:lnTo>
                    <a:pt x="136646" y="17652"/>
                  </a:lnTo>
                  <a:lnTo>
                    <a:pt x="98378" y="38353"/>
                  </a:lnTo>
                  <a:lnTo>
                    <a:pt x="65526" y="65659"/>
                  </a:lnTo>
                  <a:lnTo>
                    <a:pt x="38221" y="98678"/>
                  </a:lnTo>
                  <a:lnTo>
                    <a:pt x="17520" y="136778"/>
                  </a:lnTo>
                  <a:lnTo>
                    <a:pt x="4439" y="178815"/>
                  </a:lnTo>
                  <a:lnTo>
                    <a:pt x="0" y="223647"/>
                  </a:lnTo>
                  <a:lnTo>
                    <a:pt x="231" y="234696"/>
                  </a:lnTo>
                  <a:lnTo>
                    <a:pt x="10027" y="290449"/>
                  </a:lnTo>
                  <a:lnTo>
                    <a:pt x="26918" y="330580"/>
                  </a:lnTo>
                  <a:lnTo>
                    <a:pt x="51048" y="366267"/>
                  </a:lnTo>
                  <a:lnTo>
                    <a:pt x="81401" y="396621"/>
                  </a:lnTo>
                  <a:lnTo>
                    <a:pt x="117088" y="420624"/>
                  </a:lnTo>
                  <a:lnTo>
                    <a:pt x="157220" y="437641"/>
                  </a:lnTo>
                  <a:lnTo>
                    <a:pt x="200908" y="446531"/>
                  </a:lnTo>
                  <a:lnTo>
                    <a:pt x="223768" y="447675"/>
                  </a:lnTo>
                  <a:lnTo>
                    <a:pt x="235325" y="447421"/>
                  </a:lnTo>
                  <a:lnTo>
                    <a:pt x="246628" y="446531"/>
                  </a:lnTo>
                  <a:lnTo>
                    <a:pt x="268853" y="443102"/>
                  </a:lnTo>
                  <a:lnTo>
                    <a:pt x="287820" y="438276"/>
                  </a:lnTo>
                  <a:lnTo>
                    <a:pt x="223514" y="438276"/>
                  </a:lnTo>
                  <a:lnTo>
                    <a:pt x="212465" y="437896"/>
                  </a:lnTo>
                  <a:lnTo>
                    <a:pt x="159633" y="428371"/>
                  </a:lnTo>
                  <a:lnTo>
                    <a:pt x="121152" y="412114"/>
                  </a:lnTo>
                  <a:lnTo>
                    <a:pt x="87243" y="389000"/>
                  </a:lnTo>
                  <a:lnTo>
                    <a:pt x="58160" y="359917"/>
                  </a:lnTo>
                  <a:lnTo>
                    <a:pt x="35173" y="325627"/>
                  </a:lnTo>
                  <a:lnTo>
                    <a:pt x="18917" y="287147"/>
                  </a:lnTo>
                  <a:lnTo>
                    <a:pt x="10743" y="246761"/>
                  </a:lnTo>
                  <a:lnTo>
                    <a:pt x="10629" y="245999"/>
                  </a:lnTo>
                  <a:lnTo>
                    <a:pt x="10535" y="245363"/>
                  </a:lnTo>
                  <a:lnTo>
                    <a:pt x="9827" y="235458"/>
                  </a:lnTo>
                  <a:lnTo>
                    <a:pt x="9773" y="234696"/>
                  </a:lnTo>
                  <a:lnTo>
                    <a:pt x="9409" y="224154"/>
                  </a:lnTo>
                  <a:lnTo>
                    <a:pt x="9392" y="223647"/>
                  </a:lnTo>
                  <a:lnTo>
                    <a:pt x="9755" y="213105"/>
                  </a:lnTo>
                  <a:lnTo>
                    <a:pt x="9791" y="212343"/>
                  </a:lnTo>
                  <a:lnTo>
                    <a:pt x="10490" y="202437"/>
                  </a:lnTo>
                  <a:lnTo>
                    <a:pt x="10535" y="201802"/>
                  </a:lnTo>
                  <a:lnTo>
                    <a:pt x="19298" y="159765"/>
                  </a:lnTo>
                  <a:lnTo>
                    <a:pt x="35554" y="121285"/>
                  </a:lnTo>
                  <a:lnTo>
                    <a:pt x="58668" y="87249"/>
                  </a:lnTo>
                  <a:lnTo>
                    <a:pt x="87751" y="58292"/>
                  </a:lnTo>
                  <a:lnTo>
                    <a:pt x="122041" y="35305"/>
                  </a:lnTo>
                  <a:lnTo>
                    <a:pt x="160522" y="19050"/>
                  </a:lnTo>
                  <a:lnTo>
                    <a:pt x="202305" y="10667"/>
                  </a:lnTo>
                  <a:lnTo>
                    <a:pt x="224022" y="9525"/>
                  </a:lnTo>
                  <a:lnTo>
                    <a:pt x="287877" y="9525"/>
                  </a:lnTo>
                  <a:lnTo>
                    <a:pt x="268853" y="4572"/>
                  </a:lnTo>
                  <a:lnTo>
                    <a:pt x="246628" y="1142"/>
                  </a:lnTo>
                  <a:lnTo>
                    <a:pt x="235325" y="380"/>
                  </a:lnTo>
                  <a:lnTo>
                    <a:pt x="223768" y="0"/>
                  </a:lnTo>
                  <a:close/>
                </a:path>
                <a:path w="447675" h="447675">
                  <a:moveTo>
                    <a:pt x="287877" y="9525"/>
                  </a:moveTo>
                  <a:lnTo>
                    <a:pt x="224022" y="9525"/>
                  </a:lnTo>
                  <a:lnTo>
                    <a:pt x="235071" y="9905"/>
                  </a:lnTo>
                  <a:lnTo>
                    <a:pt x="245866" y="10667"/>
                  </a:lnTo>
                  <a:lnTo>
                    <a:pt x="288030" y="19430"/>
                  </a:lnTo>
                  <a:lnTo>
                    <a:pt x="326257" y="35687"/>
                  </a:lnTo>
                  <a:lnTo>
                    <a:pt x="360420" y="58800"/>
                  </a:lnTo>
                  <a:lnTo>
                    <a:pt x="389376" y="87884"/>
                  </a:lnTo>
                  <a:lnTo>
                    <a:pt x="412363" y="122174"/>
                  </a:lnTo>
                  <a:lnTo>
                    <a:pt x="428619" y="160654"/>
                  </a:lnTo>
                  <a:lnTo>
                    <a:pt x="436793" y="201040"/>
                  </a:lnTo>
                  <a:lnTo>
                    <a:pt x="436906" y="201802"/>
                  </a:lnTo>
                  <a:lnTo>
                    <a:pt x="437001" y="202437"/>
                  </a:lnTo>
                  <a:lnTo>
                    <a:pt x="437708" y="212343"/>
                  </a:lnTo>
                  <a:lnTo>
                    <a:pt x="437763" y="213105"/>
                  </a:lnTo>
                  <a:lnTo>
                    <a:pt x="438126" y="223647"/>
                  </a:lnTo>
                  <a:lnTo>
                    <a:pt x="438144" y="224154"/>
                  </a:lnTo>
                  <a:lnTo>
                    <a:pt x="437780" y="234696"/>
                  </a:lnTo>
                  <a:lnTo>
                    <a:pt x="437745" y="235458"/>
                  </a:lnTo>
                  <a:lnTo>
                    <a:pt x="437046" y="245363"/>
                  </a:lnTo>
                  <a:lnTo>
                    <a:pt x="437001" y="245999"/>
                  </a:lnTo>
                  <a:lnTo>
                    <a:pt x="428238" y="288163"/>
                  </a:lnTo>
                  <a:lnTo>
                    <a:pt x="411982" y="326389"/>
                  </a:lnTo>
                  <a:lnTo>
                    <a:pt x="388868" y="360552"/>
                  </a:lnTo>
                  <a:lnTo>
                    <a:pt x="359785" y="389509"/>
                  </a:lnTo>
                  <a:lnTo>
                    <a:pt x="325495" y="412496"/>
                  </a:lnTo>
                  <a:lnTo>
                    <a:pt x="287014" y="428751"/>
                  </a:lnTo>
                  <a:lnTo>
                    <a:pt x="245231" y="437134"/>
                  </a:lnTo>
                  <a:lnTo>
                    <a:pt x="223514" y="438276"/>
                  </a:lnTo>
                  <a:lnTo>
                    <a:pt x="287820" y="438276"/>
                  </a:lnTo>
                  <a:lnTo>
                    <a:pt x="330448" y="420624"/>
                  </a:lnTo>
                  <a:lnTo>
                    <a:pt x="366135" y="396621"/>
                  </a:lnTo>
                  <a:lnTo>
                    <a:pt x="396488" y="366267"/>
                  </a:lnTo>
                  <a:lnTo>
                    <a:pt x="420491" y="330580"/>
                  </a:lnTo>
                  <a:lnTo>
                    <a:pt x="437509" y="290449"/>
                  </a:lnTo>
                  <a:lnTo>
                    <a:pt x="446399" y="246761"/>
                  </a:lnTo>
                  <a:lnTo>
                    <a:pt x="447536" y="224154"/>
                  </a:lnTo>
                  <a:lnTo>
                    <a:pt x="447305" y="213105"/>
                  </a:lnTo>
                  <a:lnTo>
                    <a:pt x="447288" y="212343"/>
                  </a:lnTo>
                  <a:lnTo>
                    <a:pt x="446509" y="202437"/>
                  </a:lnTo>
                  <a:lnTo>
                    <a:pt x="446399" y="201040"/>
                  </a:lnTo>
                  <a:lnTo>
                    <a:pt x="437509" y="157352"/>
                  </a:lnTo>
                  <a:lnTo>
                    <a:pt x="420491" y="117221"/>
                  </a:lnTo>
                  <a:lnTo>
                    <a:pt x="396488" y="81534"/>
                  </a:lnTo>
                  <a:lnTo>
                    <a:pt x="366135" y="51180"/>
                  </a:lnTo>
                  <a:lnTo>
                    <a:pt x="330448" y="27050"/>
                  </a:lnTo>
                  <a:lnTo>
                    <a:pt x="290316" y="10160"/>
                  </a:lnTo>
                  <a:lnTo>
                    <a:pt x="287877" y="952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3" name="object 33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634318" y="2652648"/>
              <a:ext cx="95149" cy="95250"/>
            </a:xfrm>
            <a:prstGeom prst="rect">
              <a:avLst/>
            </a:prstGeom>
          </p:spPr>
        </p:pic>
        <p:pic>
          <p:nvPicPr>
            <p:cNvPr id="34" name="object 34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596162" y="1823973"/>
              <a:ext cx="133273" cy="123825"/>
            </a:xfrm>
            <a:prstGeom prst="rect">
              <a:avLst/>
            </a:prstGeom>
          </p:spPr>
        </p:pic>
        <p:sp>
          <p:nvSpPr>
            <p:cNvPr id="35" name="object 35" descr=""/>
            <p:cNvSpPr/>
            <p:nvPr/>
          </p:nvSpPr>
          <p:spPr>
            <a:xfrm>
              <a:off x="11530076" y="2490850"/>
              <a:ext cx="309880" cy="352425"/>
            </a:xfrm>
            <a:custGeom>
              <a:avLst/>
              <a:gdLst/>
              <a:ahLst/>
              <a:cxnLst/>
              <a:rect l="l" t="t" r="r" b="b"/>
              <a:pathLst>
                <a:path w="309879" h="352425">
                  <a:moveTo>
                    <a:pt x="176149" y="0"/>
                  </a:moveTo>
                  <a:lnTo>
                    <a:pt x="129322" y="6292"/>
                  </a:lnTo>
                  <a:lnTo>
                    <a:pt x="87244" y="24050"/>
                  </a:lnTo>
                  <a:lnTo>
                    <a:pt x="51593" y="51593"/>
                  </a:lnTo>
                  <a:lnTo>
                    <a:pt x="24050" y="87244"/>
                  </a:lnTo>
                  <a:lnTo>
                    <a:pt x="6292" y="129322"/>
                  </a:lnTo>
                  <a:lnTo>
                    <a:pt x="0" y="176149"/>
                  </a:lnTo>
                  <a:lnTo>
                    <a:pt x="6292" y="222984"/>
                  </a:lnTo>
                  <a:lnTo>
                    <a:pt x="24050" y="265086"/>
                  </a:lnTo>
                  <a:lnTo>
                    <a:pt x="51593" y="300767"/>
                  </a:lnTo>
                  <a:lnTo>
                    <a:pt x="87244" y="328342"/>
                  </a:lnTo>
                  <a:lnTo>
                    <a:pt x="129322" y="346123"/>
                  </a:lnTo>
                  <a:lnTo>
                    <a:pt x="176149" y="352425"/>
                  </a:lnTo>
                  <a:lnTo>
                    <a:pt x="222984" y="346123"/>
                  </a:lnTo>
                  <a:lnTo>
                    <a:pt x="265086" y="328342"/>
                  </a:lnTo>
                  <a:lnTo>
                    <a:pt x="300767" y="300767"/>
                  </a:lnTo>
                  <a:lnTo>
                    <a:pt x="309499" y="289469"/>
                  </a:lnTo>
                  <a:lnTo>
                    <a:pt x="309499" y="62882"/>
                  </a:lnTo>
                  <a:lnTo>
                    <a:pt x="300767" y="51593"/>
                  </a:lnTo>
                  <a:lnTo>
                    <a:pt x="265086" y="24050"/>
                  </a:lnTo>
                  <a:lnTo>
                    <a:pt x="222984" y="6292"/>
                  </a:lnTo>
                  <a:lnTo>
                    <a:pt x="17614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 descr=""/>
            <p:cNvSpPr/>
            <p:nvPr/>
          </p:nvSpPr>
          <p:spPr>
            <a:xfrm>
              <a:off x="11520551" y="2481198"/>
              <a:ext cx="319405" cy="371475"/>
            </a:xfrm>
            <a:custGeom>
              <a:avLst/>
              <a:gdLst/>
              <a:ahLst/>
              <a:cxnLst/>
              <a:rect l="l" t="t" r="r" b="b"/>
              <a:pathLst>
                <a:path w="319404" h="371475">
                  <a:moveTo>
                    <a:pt x="185674" y="0"/>
                  </a:moveTo>
                  <a:lnTo>
                    <a:pt x="130428" y="8381"/>
                  </a:lnTo>
                  <a:lnTo>
                    <a:pt x="81788" y="31750"/>
                  </a:lnTo>
                  <a:lnTo>
                    <a:pt x="42418" y="67690"/>
                  </a:lnTo>
                  <a:lnTo>
                    <a:pt x="14477" y="113537"/>
                  </a:lnTo>
                  <a:lnTo>
                    <a:pt x="889" y="166877"/>
                  </a:lnTo>
                  <a:lnTo>
                    <a:pt x="0" y="185800"/>
                  </a:lnTo>
                  <a:lnTo>
                    <a:pt x="823" y="203326"/>
                  </a:lnTo>
                  <a:lnTo>
                    <a:pt x="889" y="204724"/>
                  </a:lnTo>
                  <a:lnTo>
                    <a:pt x="14477" y="258063"/>
                  </a:lnTo>
                  <a:lnTo>
                    <a:pt x="42418" y="303911"/>
                  </a:lnTo>
                  <a:lnTo>
                    <a:pt x="81788" y="339851"/>
                  </a:lnTo>
                  <a:lnTo>
                    <a:pt x="130428" y="363092"/>
                  </a:lnTo>
                  <a:lnTo>
                    <a:pt x="185674" y="371475"/>
                  </a:lnTo>
                  <a:lnTo>
                    <a:pt x="204597" y="370586"/>
                  </a:lnTo>
                  <a:lnTo>
                    <a:pt x="223139" y="367664"/>
                  </a:lnTo>
                  <a:lnTo>
                    <a:pt x="240919" y="363092"/>
                  </a:lnTo>
                  <a:lnTo>
                    <a:pt x="243755" y="362076"/>
                  </a:lnTo>
                  <a:lnTo>
                    <a:pt x="185166" y="362076"/>
                  </a:lnTo>
                  <a:lnTo>
                    <a:pt x="169497" y="361188"/>
                  </a:lnTo>
                  <a:lnTo>
                    <a:pt x="168055" y="361188"/>
                  </a:lnTo>
                  <a:lnTo>
                    <a:pt x="149732" y="358266"/>
                  </a:lnTo>
                  <a:lnTo>
                    <a:pt x="101346" y="340613"/>
                  </a:lnTo>
                  <a:lnTo>
                    <a:pt x="60832" y="310134"/>
                  </a:lnTo>
                  <a:lnTo>
                    <a:pt x="30606" y="269493"/>
                  </a:lnTo>
                  <a:lnTo>
                    <a:pt x="12953" y="220852"/>
                  </a:lnTo>
                  <a:lnTo>
                    <a:pt x="9398" y="185292"/>
                  </a:lnTo>
                  <a:lnTo>
                    <a:pt x="10414" y="167386"/>
                  </a:lnTo>
                  <a:lnTo>
                    <a:pt x="23495" y="116712"/>
                  </a:lnTo>
                  <a:lnTo>
                    <a:pt x="50038" y="73405"/>
                  </a:lnTo>
                  <a:lnTo>
                    <a:pt x="87629" y="39370"/>
                  </a:lnTo>
                  <a:lnTo>
                    <a:pt x="133730" y="17399"/>
                  </a:lnTo>
                  <a:lnTo>
                    <a:pt x="167313" y="10540"/>
                  </a:lnTo>
                  <a:lnTo>
                    <a:pt x="165571" y="10540"/>
                  </a:lnTo>
                  <a:lnTo>
                    <a:pt x="186181" y="9525"/>
                  </a:lnTo>
                  <a:lnTo>
                    <a:pt x="244044" y="9525"/>
                  </a:lnTo>
                  <a:lnTo>
                    <a:pt x="240919" y="8381"/>
                  </a:lnTo>
                  <a:lnTo>
                    <a:pt x="223139" y="3810"/>
                  </a:lnTo>
                  <a:lnTo>
                    <a:pt x="204597" y="1015"/>
                  </a:lnTo>
                  <a:lnTo>
                    <a:pt x="185674" y="0"/>
                  </a:lnTo>
                  <a:close/>
                </a:path>
                <a:path w="319404" h="371475">
                  <a:moveTo>
                    <a:pt x="319024" y="300850"/>
                  </a:moveTo>
                  <a:lnTo>
                    <a:pt x="283845" y="332231"/>
                  </a:lnTo>
                  <a:lnTo>
                    <a:pt x="237617" y="354202"/>
                  </a:lnTo>
                  <a:lnTo>
                    <a:pt x="185166" y="362076"/>
                  </a:lnTo>
                  <a:lnTo>
                    <a:pt x="243755" y="362076"/>
                  </a:lnTo>
                  <a:lnTo>
                    <a:pt x="289432" y="339851"/>
                  </a:lnTo>
                  <a:lnTo>
                    <a:pt x="319024" y="314894"/>
                  </a:lnTo>
                  <a:lnTo>
                    <a:pt x="319024" y="300850"/>
                  </a:lnTo>
                  <a:close/>
                </a:path>
                <a:path w="319404" h="371475">
                  <a:moveTo>
                    <a:pt x="244044" y="9525"/>
                  </a:moveTo>
                  <a:lnTo>
                    <a:pt x="186181" y="9525"/>
                  </a:lnTo>
                  <a:lnTo>
                    <a:pt x="204089" y="10540"/>
                  </a:lnTo>
                  <a:lnTo>
                    <a:pt x="221615" y="13335"/>
                  </a:lnTo>
                  <a:lnTo>
                    <a:pt x="270128" y="31114"/>
                  </a:lnTo>
                  <a:lnTo>
                    <a:pt x="310642" y="61595"/>
                  </a:lnTo>
                  <a:lnTo>
                    <a:pt x="319024" y="70918"/>
                  </a:lnTo>
                  <a:lnTo>
                    <a:pt x="319024" y="56707"/>
                  </a:lnTo>
                  <a:lnTo>
                    <a:pt x="289432" y="31750"/>
                  </a:lnTo>
                  <a:lnTo>
                    <a:pt x="257937" y="14604"/>
                  </a:lnTo>
                  <a:lnTo>
                    <a:pt x="244044" y="952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 descr=""/>
            <p:cNvSpPr/>
            <p:nvPr/>
          </p:nvSpPr>
          <p:spPr>
            <a:xfrm>
              <a:off x="9958451" y="1347850"/>
              <a:ext cx="209550" cy="219075"/>
            </a:xfrm>
            <a:custGeom>
              <a:avLst/>
              <a:gdLst/>
              <a:ahLst/>
              <a:cxnLst/>
              <a:rect l="l" t="t" r="r" b="b"/>
              <a:pathLst>
                <a:path w="209550" h="219075">
                  <a:moveTo>
                    <a:pt x="104775" y="0"/>
                  </a:moveTo>
                  <a:lnTo>
                    <a:pt x="63972" y="8604"/>
                  </a:lnTo>
                  <a:lnTo>
                    <a:pt x="30670" y="32067"/>
                  </a:lnTo>
                  <a:lnTo>
                    <a:pt x="8227" y="66865"/>
                  </a:lnTo>
                  <a:lnTo>
                    <a:pt x="0" y="109474"/>
                  </a:lnTo>
                  <a:lnTo>
                    <a:pt x="8227" y="152102"/>
                  </a:lnTo>
                  <a:lnTo>
                    <a:pt x="30670" y="186944"/>
                  </a:lnTo>
                  <a:lnTo>
                    <a:pt x="63972" y="210450"/>
                  </a:lnTo>
                  <a:lnTo>
                    <a:pt x="104775" y="219075"/>
                  </a:lnTo>
                  <a:lnTo>
                    <a:pt x="145524" y="210450"/>
                  </a:lnTo>
                  <a:lnTo>
                    <a:pt x="178831" y="186944"/>
                  </a:lnTo>
                  <a:lnTo>
                    <a:pt x="201304" y="152102"/>
                  </a:lnTo>
                  <a:lnTo>
                    <a:pt x="209550" y="109474"/>
                  </a:lnTo>
                  <a:lnTo>
                    <a:pt x="201304" y="66865"/>
                  </a:lnTo>
                  <a:lnTo>
                    <a:pt x="178831" y="32067"/>
                  </a:lnTo>
                  <a:lnTo>
                    <a:pt x="145524" y="8604"/>
                  </a:lnTo>
                  <a:lnTo>
                    <a:pt x="1047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 descr=""/>
            <p:cNvSpPr/>
            <p:nvPr/>
          </p:nvSpPr>
          <p:spPr>
            <a:xfrm>
              <a:off x="9948947" y="1338198"/>
              <a:ext cx="228600" cy="238125"/>
            </a:xfrm>
            <a:custGeom>
              <a:avLst/>
              <a:gdLst/>
              <a:ahLst/>
              <a:cxnLst/>
              <a:rect l="l" t="t" r="r" b="b"/>
              <a:pathLst>
                <a:path w="228600" h="238125">
                  <a:moveTo>
                    <a:pt x="114151" y="0"/>
                  </a:moveTo>
                  <a:lnTo>
                    <a:pt x="69451" y="9525"/>
                  </a:lnTo>
                  <a:lnTo>
                    <a:pt x="33379" y="34925"/>
                  </a:lnTo>
                  <a:lnTo>
                    <a:pt x="8868" y="72771"/>
                  </a:lnTo>
                  <a:lnTo>
                    <a:pt x="0" y="118617"/>
                  </a:lnTo>
                  <a:lnTo>
                    <a:pt x="0" y="119634"/>
                  </a:lnTo>
                  <a:lnTo>
                    <a:pt x="8868" y="165480"/>
                  </a:lnTo>
                  <a:lnTo>
                    <a:pt x="33379" y="203326"/>
                  </a:lnTo>
                  <a:lnTo>
                    <a:pt x="69701" y="228853"/>
                  </a:lnTo>
                  <a:lnTo>
                    <a:pt x="114151" y="238125"/>
                  </a:lnTo>
                  <a:lnTo>
                    <a:pt x="125962" y="237616"/>
                  </a:lnTo>
                  <a:lnTo>
                    <a:pt x="137265" y="235838"/>
                  </a:lnTo>
                  <a:lnTo>
                    <a:pt x="148187" y="232790"/>
                  </a:lnTo>
                  <a:lnTo>
                    <a:pt x="158728" y="228853"/>
                  </a:lnTo>
                  <a:lnTo>
                    <a:pt x="115929" y="228853"/>
                  </a:lnTo>
                  <a:lnTo>
                    <a:pt x="105134" y="228218"/>
                  </a:lnTo>
                  <a:lnTo>
                    <a:pt x="103767" y="228218"/>
                  </a:lnTo>
                  <a:lnTo>
                    <a:pt x="93480" y="226567"/>
                  </a:lnTo>
                  <a:lnTo>
                    <a:pt x="93144" y="226567"/>
                  </a:lnTo>
                  <a:lnTo>
                    <a:pt x="83567" y="223900"/>
                  </a:lnTo>
                  <a:lnTo>
                    <a:pt x="83312" y="223900"/>
                  </a:lnTo>
                  <a:lnTo>
                    <a:pt x="73130" y="219963"/>
                  </a:lnTo>
                  <a:lnTo>
                    <a:pt x="39983" y="196468"/>
                  </a:lnTo>
                  <a:lnTo>
                    <a:pt x="17504" y="161416"/>
                  </a:lnTo>
                  <a:lnTo>
                    <a:pt x="10008" y="130810"/>
                  </a:lnTo>
                  <a:lnTo>
                    <a:pt x="9884" y="129921"/>
                  </a:lnTo>
                  <a:lnTo>
                    <a:pt x="9422" y="119634"/>
                  </a:lnTo>
                  <a:lnTo>
                    <a:pt x="9376" y="118617"/>
                  </a:lnTo>
                  <a:lnTo>
                    <a:pt x="9961" y="108330"/>
                  </a:lnTo>
                  <a:lnTo>
                    <a:pt x="22330" y="66421"/>
                  </a:lnTo>
                  <a:lnTo>
                    <a:pt x="48111" y="34289"/>
                  </a:lnTo>
                  <a:lnTo>
                    <a:pt x="82864" y="14604"/>
                  </a:lnTo>
                  <a:lnTo>
                    <a:pt x="82577" y="14604"/>
                  </a:lnTo>
                  <a:lnTo>
                    <a:pt x="93221" y="11811"/>
                  </a:lnTo>
                  <a:lnTo>
                    <a:pt x="92913" y="11811"/>
                  </a:lnTo>
                  <a:lnTo>
                    <a:pt x="103200" y="10160"/>
                  </a:lnTo>
                  <a:lnTo>
                    <a:pt x="101324" y="10160"/>
                  </a:lnTo>
                  <a:lnTo>
                    <a:pt x="114659" y="9525"/>
                  </a:lnTo>
                  <a:lnTo>
                    <a:pt x="159058" y="9525"/>
                  </a:lnTo>
                  <a:lnTo>
                    <a:pt x="148187" y="5334"/>
                  </a:lnTo>
                  <a:lnTo>
                    <a:pt x="137265" y="2412"/>
                  </a:lnTo>
                  <a:lnTo>
                    <a:pt x="125962" y="635"/>
                  </a:lnTo>
                  <a:lnTo>
                    <a:pt x="114151" y="0"/>
                  </a:lnTo>
                  <a:close/>
                </a:path>
                <a:path w="228600" h="238125">
                  <a:moveTo>
                    <a:pt x="158976" y="9525"/>
                  </a:moveTo>
                  <a:lnTo>
                    <a:pt x="114659" y="9525"/>
                  </a:lnTo>
                  <a:lnTo>
                    <a:pt x="125454" y="10160"/>
                  </a:lnTo>
                  <a:lnTo>
                    <a:pt x="135741" y="11811"/>
                  </a:lnTo>
                  <a:lnTo>
                    <a:pt x="172952" y="28448"/>
                  </a:lnTo>
                  <a:lnTo>
                    <a:pt x="201273" y="58165"/>
                  </a:lnTo>
                  <a:lnTo>
                    <a:pt x="217021" y="97409"/>
                  </a:lnTo>
                  <a:lnTo>
                    <a:pt x="218421" y="107441"/>
                  </a:lnTo>
                  <a:lnTo>
                    <a:pt x="218545" y="108330"/>
                  </a:lnTo>
                  <a:lnTo>
                    <a:pt x="219008" y="118617"/>
                  </a:lnTo>
                  <a:lnTo>
                    <a:pt x="219053" y="119634"/>
                  </a:lnTo>
                  <a:lnTo>
                    <a:pt x="218469" y="129921"/>
                  </a:lnTo>
                  <a:lnTo>
                    <a:pt x="206099" y="171830"/>
                  </a:lnTo>
                  <a:lnTo>
                    <a:pt x="180318" y="204088"/>
                  </a:lnTo>
                  <a:lnTo>
                    <a:pt x="144758" y="223900"/>
                  </a:lnTo>
                  <a:lnTo>
                    <a:pt x="111103" y="228853"/>
                  </a:lnTo>
                  <a:lnTo>
                    <a:pt x="158728" y="228853"/>
                  </a:lnTo>
                  <a:lnTo>
                    <a:pt x="195050" y="203326"/>
                  </a:lnTo>
                  <a:lnTo>
                    <a:pt x="219561" y="165480"/>
                  </a:lnTo>
                  <a:lnTo>
                    <a:pt x="228430" y="119634"/>
                  </a:lnTo>
                  <a:lnTo>
                    <a:pt x="228430" y="118617"/>
                  </a:lnTo>
                  <a:lnTo>
                    <a:pt x="219561" y="72771"/>
                  </a:lnTo>
                  <a:lnTo>
                    <a:pt x="195050" y="34925"/>
                  </a:lnTo>
                  <a:lnTo>
                    <a:pt x="168837" y="14604"/>
                  </a:lnTo>
                  <a:lnTo>
                    <a:pt x="158976" y="952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9" name="object 39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354951" y="1363725"/>
              <a:ext cx="368300" cy="261874"/>
            </a:xfrm>
            <a:prstGeom prst="rect">
              <a:avLst/>
            </a:prstGeom>
          </p:spPr>
        </p:pic>
        <p:sp>
          <p:nvSpPr>
            <p:cNvPr id="40" name="object 40" descr=""/>
            <p:cNvSpPr/>
            <p:nvPr/>
          </p:nvSpPr>
          <p:spPr>
            <a:xfrm>
              <a:off x="7710551" y="1376425"/>
              <a:ext cx="3580129" cy="1304925"/>
            </a:xfrm>
            <a:custGeom>
              <a:avLst/>
              <a:gdLst/>
              <a:ahLst/>
              <a:cxnLst/>
              <a:rect l="l" t="t" r="r" b="b"/>
              <a:pathLst>
                <a:path w="3580129" h="1304925">
                  <a:moveTo>
                    <a:pt x="2028825" y="0"/>
                  </a:moveTo>
                  <a:lnTo>
                    <a:pt x="2251075" y="60325"/>
                  </a:lnTo>
                </a:path>
                <a:path w="3580129" h="1304925">
                  <a:moveTo>
                    <a:pt x="2994025" y="422275"/>
                  </a:moveTo>
                  <a:lnTo>
                    <a:pt x="2514600" y="285750"/>
                  </a:lnTo>
                </a:path>
                <a:path w="3580129" h="1304925">
                  <a:moveTo>
                    <a:pt x="1447800" y="1095375"/>
                  </a:moveTo>
                  <a:lnTo>
                    <a:pt x="1314450" y="1277874"/>
                  </a:lnTo>
                </a:path>
                <a:path w="3580129" h="1304925">
                  <a:moveTo>
                    <a:pt x="3305175" y="866775"/>
                  </a:moveTo>
                  <a:lnTo>
                    <a:pt x="3579749" y="979424"/>
                  </a:lnTo>
                </a:path>
                <a:path w="3580129" h="1304925">
                  <a:moveTo>
                    <a:pt x="309499" y="933450"/>
                  </a:moveTo>
                  <a:lnTo>
                    <a:pt x="0" y="1304925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1" name="object 41" descr=""/>
          <p:cNvSpPr txBox="1"/>
          <p:nvPr/>
        </p:nvSpPr>
        <p:spPr>
          <a:xfrm>
            <a:off x="6639941" y="2813684"/>
            <a:ext cx="92075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 spc="-50">
                <a:latin typeface="Segoe UI Emoji"/>
                <a:cs typeface="Segoe UI Emoji"/>
              </a:rPr>
              <a:t>0</a:t>
            </a:r>
            <a:endParaRPr sz="950">
              <a:latin typeface="Segoe UI Emoji"/>
              <a:cs typeface="Segoe UI Emoji"/>
            </a:endParaRPr>
          </a:p>
        </p:txBody>
      </p:sp>
      <p:sp>
        <p:nvSpPr>
          <p:cNvPr id="42" name="object 42" descr=""/>
          <p:cNvSpPr txBox="1"/>
          <p:nvPr/>
        </p:nvSpPr>
        <p:spPr>
          <a:xfrm>
            <a:off x="6571868" y="2386266"/>
            <a:ext cx="159385" cy="1746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 spc="-25">
                <a:latin typeface="Segoe UI Emoji"/>
                <a:cs typeface="Segoe UI Emoji"/>
              </a:rPr>
              <a:t>50</a:t>
            </a:r>
            <a:endParaRPr sz="950">
              <a:latin typeface="Segoe UI Emoji"/>
              <a:cs typeface="Segoe UI Emoji"/>
            </a:endParaRPr>
          </a:p>
        </p:txBody>
      </p:sp>
      <p:sp>
        <p:nvSpPr>
          <p:cNvPr id="43" name="object 43" descr=""/>
          <p:cNvSpPr txBox="1"/>
          <p:nvPr/>
        </p:nvSpPr>
        <p:spPr>
          <a:xfrm>
            <a:off x="6504305" y="1959673"/>
            <a:ext cx="225425" cy="1746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 spc="-25">
                <a:latin typeface="Segoe UI Emoji"/>
                <a:cs typeface="Segoe UI Emoji"/>
              </a:rPr>
              <a:t>100</a:t>
            </a:r>
            <a:endParaRPr sz="950">
              <a:latin typeface="Segoe UI Emoji"/>
              <a:cs typeface="Segoe UI Emoji"/>
            </a:endParaRPr>
          </a:p>
        </p:txBody>
      </p:sp>
      <p:sp>
        <p:nvSpPr>
          <p:cNvPr id="44" name="object 44" descr=""/>
          <p:cNvSpPr txBox="1"/>
          <p:nvPr/>
        </p:nvSpPr>
        <p:spPr>
          <a:xfrm>
            <a:off x="6504305" y="1533271"/>
            <a:ext cx="225425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 spc="-25">
                <a:latin typeface="Segoe UI Emoji"/>
                <a:cs typeface="Segoe UI Emoji"/>
              </a:rPr>
              <a:t>150</a:t>
            </a:r>
            <a:endParaRPr sz="950">
              <a:latin typeface="Segoe UI Emoji"/>
              <a:cs typeface="Segoe UI Emoji"/>
            </a:endParaRPr>
          </a:p>
        </p:txBody>
      </p:sp>
      <p:sp>
        <p:nvSpPr>
          <p:cNvPr id="45" name="object 45" descr=""/>
          <p:cNvSpPr txBox="1"/>
          <p:nvPr/>
        </p:nvSpPr>
        <p:spPr>
          <a:xfrm>
            <a:off x="6504305" y="1105852"/>
            <a:ext cx="225425" cy="1746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 spc="-25">
                <a:latin typeface="Segoe UI Emoji"/>
                <a:cs typeface="Segoe UI Emoji"/>
              </a:rPr>
              <a:t>200</a:t>
            </a:r>
            <a:endParaRPr sz="950">
              <a:latin typeface="Segoe UI Emoji"/>
              <a:cs typeface="Segoe UI Emoji"/>
            </a:endParaRPr>
          </a:p>
        </p:txBody>
      </p:sp>
      <p:sp>
        <p:nvSpPr>
          <p:cNvPr id="46" name="object 46" descr=""/>
          <p:cNvSpPr txBox="1"/>
          <p:nvPr/>
        </p:nvSpPr>
        <p:spPr>
          <a:xfrm>
            <a:off x="6240336" y="1056888"/>
            <a:ext cx="177165" cy="2011680"/>
          </a:xfrm>
          <a:prstGeom prst="rect">
            <a:avLst/>
          </a:prstGeom>
        </p:spPr>
        <p:txBody>
          <a:bodyPr wrap="square" lIns="0" tIns="8255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dirty="0" sz="950">
                <a:latin typeface="Segoe UI Emoji"/>
                <a:cs typeface="Segoe UI Emoji"/>
              </a:rPr>
              <a:t>Geographical</a:t>
            </a:r>
            <a:r>
              <a:rPr dirty="0" sz="950" spc="55">
                <a:latin typeface="Segoe UI Emoji"/>
                <a:cs typeface="Segoe UI Emoji"/>
              </a:rPr>
              <a:t> </a:t>
            </a:r>
            <a:r>
              <a:rPr dirty="0" sz="950">
                <a:latin typeface="Segoe UI Emoji"/>
                <a:cs typeface="Segoe UI Emoji"/>
              </a:rPr>
              <a:t>Presence</a:t>
            </a:r>
            <a:r>
              <a:rPr dirty="0" sz="950" spc="120">
                <a:latin typeface="Segoe UI Emoji"/>
                <a:cs typeface="Segoe UI Emoji"/>
              </a:rPr>
              <a:t> </a:t>
            </a:r>
            <a:r>
              <a:rPr dirty="0" sz="950" spc="-10">
                <a:latin typeface="Segoe UI Emoji"/>
                <a:cs typeface="Segoe UI Emoji"/>
              </a:rPr>
              <a:t>(#</a:t>
            </a:r>
            <a:r>
              <a:rPr dirty="0" sz="950" spc="100">
                <a:latin typeface="Segoe UI Emoji"/>
                <a:cs typeface="Segoe UI Emoji"/>
              </a:rPr>
              <a:t> </a:t>
            </a:r>
            <a:r>
              <a:rPr dirty="0" sz="950" spc="-10">
                <a:latin typeface="Segoe UI Emoji"/>
                <a:cs typeface="Segoe UI Emoji"/>
              </a:rPr>
              <a:t>countries)</a:t>
            </a:r>
            <a:endParaRPr sz="950">
              <a:latin typeface="Segoe UI Emoji"/>
              <a:cs typeface="Segoe UI Emoji"/>
            </a:endParaRPr>
          </a:p>
        </p:txBody>
      </p:sp>
      <p:sp>
        <p:nvSpPr>
          <p:cNvPr id="47" name="object 47" descr=""/>
          <p:cNvSpPr txBox="1"/>
          <p:nvPr/>
        </p:nvSpPr>
        <p:spPr>
          <a:xfrm>
            <a:off x="9262109" y="1205229"/>
            <a:ext cx="481965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z="950" spc="-10">
                <a:latin typeface="Segoe UI Emoji"/>
                <a:cs typeface="Segoe UI Emoji"/>
              </a:rPr>
              <a:t>Michelin</a:t>
            </a:r>
            <a:endParaRPr sz="950">
              <a:latin typeface="Segoe UI Emoji"/>
              <a:cs typeface="Segoe UI Emoji"/>
            </a:endParaRPr>
          </a:p>
        </p:txBody>
      </p:sp>
      <p:sp>
        <p:nvSpPr>
          <p:cNvPr id="48" name="object 48" descr=""/>
          <p:cNvSpPr txBox="1"/>
          <p:nvPr/>
        </p:nvSpPr>
        <p:spPr>
          <a:xfrm>
            <a:off x="10620629" y="1765998"/>
            <a:ext cx="668655" cy="1746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z="950" spc="-10">
                <a:latin typeface="Segoe UI Emoji"/>
                <a:cs typeface="Segoe UI Emoji"/>
              </a:rPr>
              <a:t>Bridgestone</a:t>
            </a:r>
            <a:endParaRPr sz="950">
              <a:latin typeface="Segoe UI Emoji"/>
              <a:cs typeface="Segoe UI Emoji"/>
            </a:endParaRPr>
          </a:p>
        </p:txBody>
      </p:sp>
      <p:sp>
        <p:nvSpPr>
          <p:cNvPr id="49" name="object 49" descr=""/>
          <p:cNvSpPr txBox="1"/>
          <p:nvPr/>
        </p:nvSpPr>
        <p:spPr>
          <a:xfrm>
            <a:off x="10344150" y="2070100"/>
            <a:ext cx="1033780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z="950" spc="10">
                <a:latin typeface="Segoe UI Emoji"/>
                <a:cs typeface="Segoe UI Emoji"/>
              </a:rPr>
              <a:t>Continental</a:t>
            </a:r>
            <a:r>
              <a:rPr dirty="0" sz="950" spc="45">
                <a:latin typeface="Segoe UI Emoji"/>
                <a:cs typeface="Segoe UI Emoji"/>
              </a:rPr>
              <a:t> </a:t>
            </a:r>
            <a:r>
              <a:rPr dirty="0" sz="950" spc="-20">
                <a:latin typeface="Segoe UI Emoji"/>
                <a:cs typeface="Segoe UI Emoji"/>
              </a:rPr>
              <a:t>Group</a:t>
            </a:r>
            <a:endParaRPr sz="950">
              <a:latin typeface="Segoe UI Emoji"/>
              <a:cs typeface="Segoe UI Emoji"/>
            </a:endParaRPr>
          </a:p>
        </p:txBody>
      </p:sp>
      <p:sp>
        <p:nvSpPr>
          <p:cNvPr id="50" name="object 50" descr=""/>
          <p:cNvSpPr txBox="1"/>
          <p:nvPr/>
        </p:nvSpPr>
        <p:spPr>
          <a:xfrm>
            <a:off x="7292340" y="2119756"/>
            <a:ext cx="2971800" cy="360045"/>
          </a:xfrm>
          <a:prstGeom prst="rect">
            <a:avLst/>
          </a:prstGeom>
        </p:spPr>
        <p:txBody>
          <a:bodyPr wrap="square" lIns="0" tIns="3429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270"/>
              </a:spcBef>
            </a:pPr>
            <a:r>
              <a:rPr dirty="0" sz="950">
                <a:latin typeface="Segoe UI Emoji"/>
                <a:cs typeface="Segoe UI Emoji"/>
              </a:rPr>
              <a:t>Sumitomo</a:t>
            </a:r>
            <a:r>
              <a:rPr dirty="0" sz="950" spc="30">
                <a:latin typeface="Segoe UI Emoji"/>
                <a:cs typeface="Segoe UI Emoji"/>
              </a:rPr>
              <a:t> </a:t>
            </a:r>
            <a:r>
              <a:rPr dirty="0" sz="950">
                <a:latin typeface="Segoe UI Emoji"/>
                <a:cs typeface="Segoe UI Emoji"/>
              </a:rPr>
              <a:t>Rubber</a:t>
            </a:r>
            <a:r>
              <a:rPr dirty="0" sz="950" spc="10">
                <a:latin typeface="Segoe UI Emoji"/>
                <a:cs typeface="Segoe UI Emoji"/>
              </a:rPr>
              <a:t> </a:t>
            </a:r>
            <a:r>
              <a:rPr dirty="0" sz="950" spc="-10">
                <a:latin typeface="Segoe UI Emoji"/>
                <a:cs typeface="Segoe UI Emoji"/>
              </a:rPr>
              <a:t>Industries</a:t>
            </a:r>
            <a:endParaRPr sz="950">
              <a:latin typeface="Segoe UI Emoji"/>
              <a:cs typeface="Segoe UI Emoji"/>
            </a:endParaRPr>
          </a:p>
          <a:p>
            <a:pPr marL="885825">
              <a:lnSpc>
                <a:spcPct val="100000"/>
              </a:lnSpc>
              <a:spcBef>
                <a:spcPts val="175"/>
              </a:spcBef>
            </a:pPr>
            <a:r>
              <a:rPr dirty="0" sz="950">
                <a:latin typeface="Segoe UI Emoji"/>
                <a:cs typeface="Segoe UI Emoji"/>
              </a:rPr>
              <a:t>The</a:t>
            </a:r>
            <a:r>
              <a:rPr dirty="0" sz="950" spc="-75">
                <a:latin typeface="Segoe UI Emoji"/>
                <a:cs typeface="Segoe UI Emoji"/>
              </a:rPr>
              <a:t> </a:t>
            </a:r>
            <a:r>
              <a:rPr dirty="0" sz="950">
                <a:latin typeface="Segoe UI Emoji"/>
                <a:cs typeface="Segoe UI Emoji"/>
              </a:rPr>
              <a:t>Goodyear</a:t>
            </a:r>
            <a:r>
              <a:rPr dirty="0" sz="950" spc="-20">
                <a:latin typeface="Segoe UI Emoji"/>
                <a:cs typeface="Segoe UI Emoji"/>
              </a:rPr>
              <a:t> </a:t>
            </a:r>
            <a:r>
              <a:rPr dirty="0" sz="950">
                <a:latin typeface="Segoe UI Emoji"/>
                <a:cs typeface="Segoe UI Emoji"/>
              </a:rPr>
              <a:t>Tire</a:t>
            </a:r>
            <a:r>
              <a:rPr dirty="0" sz="950" spc="15">
                <a:latin typeface="Segoe UI Emoji"/>
                <a:cs typeface="Segoe UI Emoji"/>
              </a:rPr>
              <a:t> </a:t>
            </a:r>
            <a:r>
              <a:rPr dirty="0" sz="950">
                <a:latin typeface="Segoe UI Emoji"/>
                <a:cs typeface="Segoe UI Emoji"/>
              </a:rPr>
              <a:t>C</a:t>
            </a:r>
            <a:r>
              <a:rPr dirty="0" sz="950" spc="-20">
                <a:latin typeface="Segoe UI Emoji"/>
                <a:cs typeface="Segoe UI Emoji"/>
              </a:rPr>
              <a:t> </a:t>
            </a:r>
            <a:r>
              <a:rPr dirty="0" sz="950">
                <a:latin typeface="Segoe UI Emoji"/>
                <a:cs typeface="Segoe UI Emoji"/>
              </a:rPr>
              <a:t>Rubber</a:t>
            </a:r>
            <a:r>
              <a:rPr dirty="0" sz="950" spc="-25">
                <a:latin typeface="Segoe UI Emoji"/>
                <a:cs typeface="Segoe UI Emoji"/>
              </a:rPr>
              <a:t> </a:t>
            </a:r>
            <a:r>
              <a:rPr dirty="0" sz="950" spc="-10">
                <a:latin typeface="Segoe UI Emoji"/>
                <a:cs typeface="Segoe UI Emoji"/>
              </a:rPr>
              <a:t>Company</a:t>
            </a:r>
            <a:endParaRPr sz="950">
              <a:latin typeface="Segoe UI Emoji"/>
              <a:cs typeface="Segoe UI Emoji"/>
            </a:endParaRPr>
          </a:p>
        </p:txBody>
      </p:sp>
      <p:sp>
        <p:nvSpPr>
          <p:cNvPr id="51" name="object 51" descr=""/>
          <p:cNvSpPr txBox="1"/>
          <p:nvPr/>
        </p:nvSpPr>
        <p:spPr>
          <a:xfrm>
            <a:off x="7091933" y="1190878"/>
            <a:ext cx="318770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z="950" spc="-10">
                <a:latin typeface="Segoe UI Emoji"/>
                <a:cs typeface="Segoe UI Emoji"/>
              </a:rPr>
              <a:t>Pirelli</a:t>
            </a:r>
            <a:endParaRPr sz="950">
              <a:latin typeface="Segoe UI Emoji"/>
              <a:cs typeface="Segoe UI Emoji"/>
            </a:endParaRPr>
          </a:p>
        </p:txBody>
      </p:sp>
      <p:sp>
        <p:nvSpPr>
          <p:cNvPr id="52" name="object 52" descr=""/>
          <p:cNvSpPr txBox="1"/>
          <p:nvPr/>
        </p:nvSpPr>
        <p:spPr>
          <a:xfrm>
            <a:off x="6860158" y="1582737"/>
            <a:ext cx="1979295" cy="339090"/>
          </a:xfrm>
          <a:prstGeom prst="rect">
            <a:avLst/>
          </a:prstGeom>
        </p:spPr>
        <p:txBody>
          <a:bodyPr wrap="square" lIns="0" tIns="2349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85"/>
              </a:spcBef>
            </a:pPr>
            <a:r>
              <a:rPr dirty="0" sz="950">
                <a:latin typeface="Segoe UI Emoji"/>
                <a:cs typeface="Segoe UI Emoji"/>
              </a:rPr>
              <a:t>Hankook</a:t>
            </a:r>
            <a:r>
              <a:rPr dirty="0" sz="950" spc="-50">
                <a:latin typeface="Segoe UI Emoji"/>
                <a:cs typeface="Segoe UI Emoji"/>
              </a:rPr>
              <a:t> </a:t>
            </a:r>
            <a:r>
              <a:rPr dirty="0" sz="950">
                <a:latin typeface="Segoe UI Emoji"/>
                <a:cs typeface="Segoe UI Emoji"/>
              </a:rPr>
              <a:t>Tire</a:t>
            </a:r>
            <a:r>
              <a:rPr dirty="0" sz="950" spc="-5">
                <a:latin typeface="Segoe UI Emoji"/>
                <a:cs typeface="Segoe UI Emoji"/>
              </a:rPr>
              <a:t> </a:t>
            </a:r>
            <a:r>
              <a:rPr dirty="0" sz="950">
                <a:latin typeface="Segoe UI Emoji"/>
                <a:cs typeface="Segoe UI Emoji"/>
              </a:rPr>
              <a:t>C</a:t>
            </a:r>
            <a:r>
              <a:rPr dirty="0" sz="950" spc="-45">
                <a:latin typeface="Segoe UI Emoji"/>
                <a:cs typeface="Segoe UI Emoji"/>
              </a:rPr>
              <a:t> </a:t>
            </a:r>
            <a:r>
              <a:rPr dirty="0" sz="950">
                <a:latin typeface="Segoe UI Emoji"/>
                <a:cs typeface="Segoe UI Emoji"/>
              </a:rPr>
              <a:t>Technology</a:t>
            </a:r>
            <a:r>
              <a:rPr dirty="0" sz="950" spc="-10">
                <a:latin typeface="Segoe UI Emoji"/>
                <a:cs typeface="Segoe UI Emoji"/>
              </a:rPr>
              <a:t> </a:t>
            </a:r>
            <a:r>
              <a:rPr dirty="0" sz="950" spc="50">
                <a:latin typeface="Segoe UI Emoji"/>
                <a:cs typeface="Segoe UI Emoji"/>
              </a:rPr>
              <a:t>Co.,</a:t>
            </a:r>
            <a:r>
              <a:rPr dirty="0" sz="950" spc="-75">
                <a:latin typeface="Segoe UI Emoji"/>
                <a:cs typeface="Segoe UI Emoji"/>
              </a:rPr>
              <a:t> </a:t>
            </a:r>
            <a:r>
              <a:rPr dirty="0" sz="950" spc="-20">
                <a:latin typeface="Segoe UI Emoji"/>
                <a:cs typeface="Segoe UI Emoji"/>
              </a:rPr>
              <a:t>Ltd.</a:t>
            </a:r>
            <a:endParaRPr sz="950">
              <a:latin typeface="Segoe UI Emoji"/>
              <a:cs typeface="Segoe UI Emoji"/>
            </a:endParaRPr>
          </a:p>
          <a:p>
            <a:pPr marL="856615">
              <a:lnSpc>
                <a:spcPct val="100000"/>
              </a:lnSpc>
              <a:spcBef>
                <a:spcPts val="95"/>
              </a:spcBef>
              <a:tabLst>
                <a:tab pos="1181100" algn="l"/>
              </a:tabLst>
            </a:pPr>
            <a:r>
              <a:rPr dirty="0" u="heavy" sz="950">
                <a:uFill>
                  <a:solidFill>
                    <a:srgbClr val="000000"/>
                  </a:solidFill>
                </a:uFill>
                <a:latin typeface="Segoe UI Emoji"/>
                <a:cs typeface="Segoe UI Emoji"/>
              </a:rPr>
              <a:t>	</a:t>
            </a:r>
            <a:r>
              <a:rPr dirty="0" sz="950" spc="-10">
                <a:latin typeface="Segoe UI Emoji"/>
                <a:cs typeface="Segoe UI Emoji"/>
              </a:rPr>
              <a:t>Yokohama</a:t>
            </a:r>
            <a:endParaRPr sz="950">
              <a:latin typeface="Segoe UI Emoji"/>
              <a:cs typeface="Segoe UI Emoji"/>
            </a:endParaRPr>
          </a:p>
        </p:txBody>
      </p:sp>
      <p:sp>
        <p:nvSpPr>
          <p:cNvPr id="53" name="object 53" descr=""/>
          <p:cNvSpPr/>
          <p:nvPr/>
        </p:nvSpPr>
        <p:spPr>
          <a:xfrm>
            <a:off x="6343650" y="1057275"/>
            <a:ext cx="5493385" cy="0"/>
          </a:xfrm>
          <a:custGeom>
            <a:avLst/>
            <a:gdLst/>
            <a:ahLst/>
            <a:cxnLst/>
            <a:rect l="l" t="t" r="r" b="b"/>
            <a:pathLst>
              <a:path w="5493384" h="0">
                <a:moveTo>
                  <a:pt x="0" y="0"/>
                </a:moveTo>
                <a:lnTo>
                  <a:pt x="5493258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 descr=""/>
          <p:cNvSpPr txBox="1"/>
          <p:nvPr/>
        </p:nvSpPr>
        <p:spPr>
          <a:xfrm>
            <a:off x="1952625" y="2381250"/>
            <a:ext cx="4143375" cy="361950"/>
          </a:xfrm>
          <a:prstGeom prst="rect">
            <a:avLst/>
          </a:prstGeom>
          <a:solidFill>
            <a:srgbClr val="2D2D2D"/>
          </a:solidFill>
          <a:ln w="19050">
            <a:solidFill>
              <a:srgbClr val="000000"/>
            </a:solidFill>
          </a:ln>
        </p:spPr>
        <p:txBody>
          <a:bodyPr wrap="square" lIns="0" tIns="13970" rIns="0" bIns="0" rtlCol="0" vert="horz">
            <a:spAutoFit/>
          </a:bodyPr>
          <a:lstStyle/>
          <a:p>
            <a:pPr marL="97155">
              <a:lnSpc>
                <a:spcPts val="1300"/>
              </a:lnSpc>
              <a:spcBef>
                <a:spcPts val="110"/>
              </a:spcBef>
            </a:pPr>
            <a:r>
              <a:rPr dirty="0" sz="1100" spc="-50" b="1">
                <a:solidFill>
                  <a:srgbClr val="FFFFFF"/>
                </a:solidFill>
                <a:latin typeface="Tahoma"/>
                <a:cs typeface="Tahoma"/>
              </a:rPr>
              <a:t>Consumer</a:t>
            </a:r>
            <a:r>
              <a:rPr dirty="0" sz="1100" spc="-1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100" spc="-70" b="1">
                <a:solidFill>
                  <a:srgbClr val="FFFFFF"/>
                </a:solidFill>
                <a:latin typeface="Tahoma"/>
                <a:cs typeface="Tahoma"/>
              </a:rPr>
              <a:t>Demand</a:t>
            </a:r>
            <a:r>
              <a:rPr dirty="0" sz="1100" spc="-3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100" spc="-75" b="1">
                <a:solidFill>
                  <a:srgbClr val="FFFFFF"/>
                </a:solidFill>
                <a:latin typeface="Tahoma"/>
                <a:cs typeface="Tahoma"/>
              </a:rPr>
              <a:t>for</a:t>
            </a:r>
            <a:r>
              <a:rPr dirty="0" sz="1100" spc="-10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100" spc="-75" b="1">
                <a:solidFill>
                  <a:srgbClr val="FFFFFF"/>
                </a:solidFill>
                <a:latin typeface="Tahoma"/>
                <a:cs typeface="Tahoma"/>
              </a:rPr>
              <a:t>Safety:</a:t>
            </a:r>
            <a:r>
              <a:rPr dirty="0" sz="1100" spc="-2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100" spc="-30" i="1">
                <a:solidFill>
                  <a:srgbClr val="FFFFFF"/>
                </a:solidFill>
                <a:latin typeface="Trebuchet MS"/>
                <a:cs typeface="Trebuchet MS"/>
              </a:rPr>
              <a:t>Drivers</a:t>
            </a:r>
            <a:r>
              <a:rPr dirty="0" sz="1100" spc="-80" i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100" spc="-70" i="1">
                <a:solidFill>
                  <a:srgbClr val="FFFFFF"/>
                </a:solidFill>
                <a:latin typeface="Trebuchet MS"/>
                <a:cs typeface="Trebuchet MS"/>
              </a:rPr>
              <a:t>prioritize</a:t>
            </a:r>
            <a:r>
              <a:rPr dirty="0" sz="1100" spc="-50" i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100" spc="-20" i="1">
                <a:solidFill>
                  <a:srgbClr val="FFFFFF"/>
                </a:solidFill>
                <a:latin typeface="Trebuchet MS"/>
                <a:cs typeface="Trebuchet MS"/>
              </a:rPr>
              <a:t>high-</a:t>
            </a:r>
            <a:endParaRPr sz="1100">
              <a:latin typeface="Trebuchet MS"/>
              <a:cs typeface="Trebuchet MS"/>
            </a:endParaRPr>
          </a:p>
          <a:p>
            <a:pPr marL="97155">
              <a:lnSpc>
                <a:spcPts val="1295"/>
              </a:lnSpc>
            </a:pPr>
            <a:r>
              <a:rPr dirty="0" sz="1100" spc="-30" i="1">
                <a:solidFill>
                  <a:srgbClr val="FFFFFF"/>
                </a:solidFill>
                <a:latin typeface="Trebuchet MS"/>
                <a:cs typeface="Trebuchet MS"/>
              </a:rPr>
              <a:t>performance</a:t>
            </a:r>
            <a:r>
              <a:rPr dirty="0" sz="1100" spc="-60" i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100" spc="-50" i="1">
                <a:solidFill>
                  <a:srgbClr val="FFFFFF"/>
                </a:solidFill>
                <a:latin typeface="Trebuchet MS"/>
                <a:cs typeface="Trebuchet MS"/>
              </a:rPr>
              <a:t>tires</a:t>
            </a:r>
            <a:r>
              <a:rPr dirty="0" sz="1100" spc="-90" i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100" spc="-80" i="1">
                <a:solidFill>
                  <a:srgbClr val="FFFFFF"/>
                </a:solidFill>
                <a:latin typeface="Trebuchet MS"/>
                <a:cs typeface="Trebuchet MS"/>
              </a:rPr>
              <a:t>for</a:t>
            </a:r>
            <a:r>
              <a:rPr dirty="0" sz="1100" spc="-65" i="1">
                <a:solidFill>
                  <a:srgbClr val="FFFFFF"/>
                </a:solidFill>
                <a:latin typeface="Trebuchet MS"/>
                <a:cs typeface="Trebuchet MS"/>
              </a:rPr>
              <a:t> better grip,</a:t>
            </a:r>
            <a:r>
              <a:rPr dirty="0" sz="1100" spc="-70" i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100" spc="-45" i="1">
                <a:solidFill>
                  <a:srgbClr val="FFFFFF"/>
                </a:solidFill>
                <a:latin typeface="Trebuchet MS"/>
                <a:cs typeface="Trebuchet MS"/>
              </a:rPr>
              <a:t>handling,</a:t>
            </a:r>
            <a:r>
              <a:rPr dirty="0" sz="1100" spc="-70" i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100" i="1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dirty="0" sz="1100" spc="-10" i="1">
                <a:solidFill>
                  <a:srgbClr val="FFFFFF"/>
                </a:solidFill>
                <a:latin typeface="Trebuchet MS"/>
                <a:cs typeface="Trebuchet MS"/>
              </a:rPr>
              <a:t> braking.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55" name="object 55" descr=""/>
          <p:cNvSpPr txBox="1"/>
          <p:nvPr/>
        </p:nvSpPr>
        <p:spPr>
          <a:xfrm>
            <a:off x="1952625" y="2819400"/>
            <a:ext cx="4143375" cy="361950"/>
          </a:xfrm>
          <a:prstGeom prst="rect">
            <a:avLst/>
          </a:prstGeom>
          <a:solidFill>
            <a:srgbClr val="2D2D2D"/>
          </a:solidFill>
          <a:ln w="19050">
            <a:solidFill>
              <a:srgbClr val="000000"/>
            </a:solidFill>
          </a:ln>
        </p:spPr>
        <p:txBody>
          <a:bodyPr wrap="square" lIns="0" tIns="17145" rIns="0" bIns="0" rtlCol="0" vert="horz">
            <a:spAutoFit/>
          </a:bodyPr>
          <a:lstStyle/>
          <a:p>
            <a:pPr marL="97155" marR="518159">
              <a:lnSpc>
                <a:spcPts val="1280"/>
              </a:lnSpc>
              <a:spcBef>
                <a:spcPts val="135"/>
              </a:spcBef>
            </a:pPr>
            <a:r>
              <a:rPr dirty="0" sz="1100" spc="-55" b="1">
                <a:solidFill>
                  <a:srgbClr val="FFFFFF"/>
                </a:solidFill>
                <a:latin typeface="Tahoma"/>
                <a:cs typeface="Tahoma"/>
              </a:rPr>
              <a:t>SUV</a:t>
            </a:r>
            <a:r>
              <a:rPr dirty="0" sz="1100" spc="-8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100" spc="195" b="1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dirty="0" sz="1100" spc="-7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100" spc="-75" b="1">
                <a:solidFill>
                  <a:srgbClr val="FFFFFF"/>
                </a:solidFill>
                <a:latin typeface="Tahoma"/>
                <a:cs typeface="Tahoma"/>
              </a:rPr>
              <a:t>Truck</a:t>
            </a:r>
            <a:r>
              <a:rPr dirty="0" sz="1100" spc="-6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100" spc="-65" b="1">
                <a:solidFill>
                  <a:srgbClr val="FFFFFF"/>
                </a:solidFill>
                <a:latin typeface="Tahoma"/>
                <a:cs typeface="Tahoma"/>
              </a:rPr>
              <a:t>Demand</a:t>
            </a:r>
            <a:r>
              <a:rPr dirty="0" sz="1100" spc="-5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100" spc="-40">
                <a:solidFill>
                  <a:srgbClr val="FFFFFF"/>
                </a:solidFill>
                <a:latin typeface="Segoe UI Emoji"/>
                <a:cs typeface="Segoe UI Emoji"/>
              </a:rPr>
              <a:t>–</a:t>
            </a:r>
            <a:r>
              <a:rPr dirty="0" sz="1100" spc="-60">
                <a:solidFill>
                  <a:srgbClr val="FFFFFF"/>
                </a:solidFill>
                <a:latin typeface="Segoe UI Emoji"/>
                <a:cs typeface="Segoe UI Emoji"/>
              </a:rPr>
              <a:t> </a:t>
            </a:r>
            <a:r>
              <a:rPr dirty="0" sz="1100" spc="-30" i="1">
                <a:solidFill>
                  <a:srgbClr val="FFFFFF"/>
                </a:solidFill>
                <a:latin typeface="Trebuchet MS"/>
                <a:cs typeface="Trebuchet MS"/>
              </a:rPr>
              <a:t>Growing</a:t>
            </a:r>
            <a:r>
              <a:rPr dirty="0" sz="1100" spc="-5" i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100" i="1">
                <a:solidFill>
                  <a:srgbClr val="FFFFFF"/>
                </a:solidFill>
                <a:latin typeface="Trebuchet MS"/>
                <a:cs typeface="Trebuchet MS"/>
              </a:rPr>
              <a:t>SUV</a:t>
            </a:r>
            <a:r>
              <a:rPr dirty="0" sz="1100" spc="-140" i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100" i="1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dirty="0" sz="1100" spc="-15" i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100" spc="-45" i="1">
                <a:solidFill>
                  <a:srgbClr val="FFFFFF"/>
                </a:solidFill>
                <a:latin typeface="Trebuchet MS"/>
                <a:cs typeface="Trebuchet MS"/>
              </a:rPr>
              <a:t>truck</a:t>
            </a:r>
            <a:r>
              <a:rPr dirty="0" sz="1100" spc="-90" i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100" i="1">
                <a:solidFill>
                  <a:srgbClr val="FFFFFF"/>
                </a:solidFill>
                <a:latin typeface="Trebuchet MS"/>
                <a:cs typeface="Trebuchet MS"/>
              </a:rPr>
              <a:t>sales</a:t>
            </a:r>
            <a:r>
              <a:rPr dirty="0" sz="1100" spc="-95" i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100" spc="-25" i="1">
                <a:solidFill>
                  <a:srgbClr val="FFFFFF"/>
                </a:solidFill>
                <a:latin typeface="Trebuchet MS"/>
                <a:cs typeface="Trebuchet MS"/>
              </a:rPr>
              <a:t>drive </a:t>
            </a:r>
            <a:r>
              <a:rPr dirty="0" sz="1100" i="1">
                <a:solidFill>
                  <a:srgbClr val="FFFFFF"/>
                </a:solidFill>
                <a:latin typeface="Trebuchet MS"/>
                <a:cs typeface="Trebuchet MS"/>
              </a:rPr>
              <a:t>demand</a:t>
            </a:r>
            <a:r>
              <a:rPr dirty="0" sz="1100" spc="-85" i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100" spc="-80" i="1">
                <a:solidFill>
                  <a:srgbClr val="FFFFFF"/>
                </a:solidFill>
                <a:latin typeface="Trebuchet MS"/>
                <a:cs typeface="Trebuchet MS"/>
              </a:rPr>
              <a:t>for</a:t>
            </a:r>
            <a:r>
              <a:rPr dirty="0" sz="1100" spc="-45" i="1">
                <a:solidFill>
                  <a:srgbClr val="FFFFFF"/>
                </a:solidFill>
                <a:latin typeface="Trebuchet MS"/>
                <a:cs typeface="Trebuchet MS"/>
              </a:rPr>
              <a:t> high-</a:t>
            </a:r>
            <a:r>
              <a:rPr dirty="0" sz="1100" spc="-50" i="1">
                <a:solidFill>
                  <a:srgbClr val="FFFFFF"/>
                </a:solidFill>
                <a:latin typeface="Trebuchet MS"/>
                <a:cs typeface="Trebuchet MS"/>
              </a:rPr>
              <a:t>traction, durable, </a:t>
            </a:r>
            <a:r>
              <a:rPr dirty="0" sz="1100" i="1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dirty="0" sz="1100" spc="15" i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100" spc="-25" i="1">
                <a:solidFill>
                  <a:srgbClr val="FFFFFF"/>
                </a:solidFill>
                <a:latin typeface="Trebuchet MS"/>
                <a:cs typeface="Trebuchet MS"/>
              </a:rPr>
              <a:t>specialized</a:t>
            </a:r>
            <a:r>
              <a:rPr dirty="0" sz="1100" spc="-80" i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100" spc="-10" i="1">
                <a:solidFill>
                  <a:srgbClr val="FFFFFF"/>
                </a:solidFill>
                <a:latin typeface="Trebuchet MS"/>
                <a:cs typeface="Trebuchet MS"/>
              </a:rPr>
              <a:t>tires.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56" name="object 56" descr=""/>
          <p:cNvSpPr/>
          <p:nvPr/>
        </p:nvSpPr>
        <p:spPr>
          <a:xfrm>
            <a:off x="6724650" y="3724275"/>
            <a:ext cx="5112385" cy="0"/>
          </a:xfrm>
          <a:custGeom>
            <a:avLst/>
            <a:gdLst/>
            <a:ahLst/>
            <a:cxnLst/>
            <a:rect l="l" t="t" r="r" b="b"/>
            <a:pathLst>
              <a:path w="5112384" h="0">
                <a:moveTo>
                  <a:pt x="0" y="0"/>
                </a:moveTo>
                <a:lnTo>
                  <a:pt x="5112258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 descr=""/>
          <p:cNvSpPr txBox="1"/>
          <p:nvPr/>
        </p:nvSpPr>
        <p:spPr>
          <a:xfrm>
            <a:off x="6735826" y="3477831"/>
            <a:ext cx="1438910" cy="2203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250" spc="-30" b="1">
                <a:latin typeface="Tahoma"/>
                <a:cs typeface="Tahoma"/>
              </a:rPr>
              <a:t>Global</a:t>
            </a:r>
            <a:r>
              <a:rPr dirty="0" sz="1250" spc="-35" b="1">
                <a:latin typeface="Tahoma"/>
                <a:cs typeface="Tahoma"/>
              </a:rPr>
              <a:t> </a:t>
            </a:r>
            <a:r>
              <a:rPr dirty="0" sz="1250" spc="-30" b="1">
                <a:latin typeface="Tahoma"/>
                <a:cs typeface="Tahoma"/>
              </a:rPr>
              <a:t>Perspective</a:t>
            </a:r>
            <a:endParaRPr sz="1250">
              <a:latin typeface="Tahoma"/>
              <a:cs typeface="Tahoma"/>
            </a:endParaRPr>
          </a:p>
        </p:txBody>
      </p:sp>
      <p:grpSp>
        <p:nvGrpSpPr>
          <p:cNvPr id="58" name="object 58" descr=""/>
          <p:cNvGrpSpPr/>
          <p:nvPr/>
        </p:nvGrpSpPr>
        <p:grpSpPr>
          <a:xfrm>
            <a:off x="3629025" y="4019550"/>
            <a:ext cx="238125" cy="647700"/>
            <a:chOff x="3629025" y="4019550"/>
            <a:chExt cx="238125" cy="647700"/>
          </a:xfrm>
        </p:grpSpPr>
        <p:sp>
          <p:nvSpPr>
            <p:cNvPr id="59" name="object 59" descr=""/>
            <p:cNvSpPr/>
            <p:nvPr/>
          </p:nvSpPr>
          <p:spPr>
            <a:xfrm>
              <a:off x="3638550" y="4029075"/>
              <a:ext cx="219075" cy="628650"/>
            </a:xfrm>
            <a:custGeom>
              <a:avLst/>
              <a:gdLst/>
              <a:ahLst/>
              <a:cxnLst/>
              <a:rect l="l" t="t" r="r" b="b"/>
              <a:pathLst>
                <a:path w="219075" h="628650">
                  <a:moveTo>
                    <a:pt x="0" y="0"/>
                  </a:moveTo>
                  <a:lnTo>
                    <a:pt x="0" y="628650"/>
                  </a:lnTo>
                  <a:lnTo>
                    <a:pt x="219075" y="3167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DF1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0" name="object 60" descr=""/>
            <p:cNvSpPr/>
            <p:nvPr/>
          </p:nvSpPr>
          <p:spPr>
            <a:xfrm>
              <a:off x="3638550" y="4029075"/>
              <a:ext cx="219075" cy="628650"/>
            </a:xfrm>
            <a:custGeom>
              <a:avLst/>
              <a:gdLst/>
              <a:ahLst/>
              <a:cxnLst/>
              <a:rect l="l" t="t" r="r" b="b"/>
              <a:pathLst>
                <a:path w="219075" h="628650">
                  <a:moveTo>
                    <a:pt x="0" y="0"/>
                  </a:moveTo>
                  <a:lnTo>
                    <a:pt x="219075" y="316738"/>
                  </a:lnTo>
                  <a:lnTo>
                    <a:pt x="0" y="628650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61" name="object 61" descr=""/>
          <p:cNvGrpSpPr/>
          <p:nvPr/>
        </p:nvGrpSpPr>
        <p:grpSpPr>
          <a:xfrm>
            <a:off x="3629025" y="5305425"/>
            <a:ext cx="238125" cy="647700"/>
            <a:chOff x="3629025" y="5305425"/>
            <a:chExt cx="238125" cy="647700"/>
          </a:xfrm>
        </p:grpSpPr>
        <p:sp>
          <p:nvSpPr>
            <p:cNvPr id="62" name="object 62" descr=""/>
            <p:cNvSpPr/>
            <p:nvPr/>
          </p:nvSpPr>
          <p:spPr>
            <a:xfrm>
              <a:off x="3638550" y="5314950"/>
              <a:ext cx="219075" cy="628650"/>
            </a:xfrm>
            <a:custGeom>
              <a:avLst/>
              <a:gdLst/>
              <a:ahLst/>
              <a:cxnLst/>
              <a:rect l="l" t="t" r="r" b="b"/>
              <a:pathLst>
                <a:path w="219075" h="628650">
                  <a:moveTo>
                    <a:pt x="0" y="0"/>
                  </a:moveTo>
                  <a:lnTo>
                    <a:pt x="0" y="628650"/>
                  </a:lnTo>
                  <a:lnTo>
                    <a:pt x="219075" y="3167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DF1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3" name="object 63" descr=""/>
            <p:cNvSpPr/>
            <p:nvPr/>
          </p:nvSpPr>
          <p:spPr>
            <a:xfrm>
              <a:off x="3638550" y="5314950"/>
              <a:ext cx="219075" cy="628650"/>
            </a:xfrm>
            <a:custGeom>
              <a:avLst/>
              <a:gdLst/>
              <a:ahLst/>
              <a:cxnLst/>
              <a:rect l="l" t="t" r="r" b="b"/>
              <a:pathLst>
                <a:path w="219075" h="628650">
                  <a:moveTo>
                    <a:pt x="0" y="0"/>
                  </a:moveTo>
                  <a:lnTo>
                    <a:pt x="219075" y="316763"/>
                  </a:lnTo>
                  <a:lnTo>
                    <a:pt x="0" y="628650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64" name="object 64" descr=""/>
          <p:cNvGrpSpPr/>
          <p:nvPr/>
        </p:nvGrpSpPr>
        <p:grpSpPr>
          <a:xfrm>
            <a:off x="4086225" y="5181600"/>
            <a:ext cx="2219325" cy="971550"/>
            <a:chOff x="4086225" y="5181600"/>
            <a:chExt cx="2219325" cy="971550"/>
          </a:xfrm>
        </p:grpSpPr>
        <p:sp>
          <p:nvSpPr>
            <p:cNvPr id="65" name="object 65" descr=""/>
            <p:cNvSpPr/>
            <p:nvPr/>
          </p:nvSpPr>
          <p:spPr>
            <a:xfrm>
              <a:off x="4095750" y="5191125"/>
              <a:ext cx="2200275" cy="952500"/>
            </a:xfrm>
            <a:custGeom>
              <a:avLst/>
              <a:gdLst/>
              <a:ahLst/>
              <a:cxnLst/>
              <a:rect l="l" t="t" r="r" b="b"/>
              <a:pathLst>
                <a:path w="2200275" h="952500">
                  <a:moveTo>
                    <a:pt x="2200275" y="0"/>
                  </a:moveTo>
                  <a:lnTo>
                    <a:pt x="0" y="0"/>
                  </a:lnTo>
                  <a:lnTo>
                    <a:pt x="0" y="952500"/>
                  </a:lnTo>
                  <a:lnTo>
                    <a:pt x="2200275" y="952500"/>
                  </a:lnTo>
                  <a:lnTo>
                    <a:pt x="2200275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6" name="object 66" descr=""/>
            <p:cNvSpPr/>
            <p:nvPr/>
          </p:nvSpPr>
          <p:spPr>
            <a:xfrm>
              <a:off x="4095750" y="5191125"/>
              <a:ext cx="2200275" cy="952500"/>
            </a:xfrm>
            <a:custGeom>
              <a:avLst/>
              <a:gdLst/>
              <a:ahLst/>
              <a:cxnLst/>
              <a:rect l="l" t="t" r="r" b="b"/>
              <a:pathLst>
                <a:path w="2200275" h="952500">
                  <a:moveTo>
                    <a:pt x="0" y="952500"/>
                  </a:moveTo>
                  <a:lnTo>
                    <a:pt x="2200275" y="952500"/>
                  </a:lnTo>
                  <a:lnTo>
                    <a:pt x="2200275" y="0"/>
                  </a:lnTo>
                  <a:lnTo>
                    <a:pt x="0" y="0"/>
                  </a:lnTo>
                  <a:lnTo>
                    <a:pt x="0" y="95250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7" name="object 67" descr=""/>
          <p:cNvSpPr txBox="1"/>
          <p:nvPr/>
        </p:nvSpPr>
        <p:spPr>
          <a:xfrm>
            <a:off x="6724650" y="3810000"/>
            <a:ext cx="5114925" cy="142875"/>
          </a:xfrm>
          <a:prstGeom prst="rect">
            <a:avLst/>
          </a:prstGeom>
          <a:solidFill>
            <a:srgbClr val="2D2D2D"/>
          </a:solidFill>
          <a:ln w="19050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95250">
              <a:lnSpc>
                <a:spcPts val="1125"/>
              </a:lnSpc>
            </a:pPr>
            <a:r>
              <a:rPr dirty="0" sz="1100" spc="-110" b="1">
                <a:solidFill>
                  <a:srgbClr val="FFFFFF"/>
                </a:solidFill>
                <a:latin typeface="Tahoma"/>
                <a:cs typeface="Tahoma"/>
              </a:rPr>
              <a:t>2023</a:t>
            </a:r>
            <a:r>
              <a:rPr dirty="0" sz="1100" spc="-15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100" spc="-35" b="1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dirty="0" sz="1100" spc="-114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100" spc="-130" b="1">
                <a:solidFill>
                  <a:srgbClr val="FFFFFF"/>
                </a:solidFill>
                <a:latin typeface="Tahoma"/>
                <a:cs typeface="Tahoma"/>
              </a:rPr>
              <a:t>2030</a:t>
            </a:r>
            <a:r>
              <a:rPr dirty="0" sz="1100" spc="-6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100" spc="-55" b="1">
                <a:solidFill>
                  <a:srgbClr val="FFFFFF"/>
                </a:solidFill>
                <a:latin typeface="Tahoma"/>
                <a:cs typeface="Tahoma"/>
              </a:rPr>
              <a:t>Expected</a:t>
            </a:r>
            <a:r>
              <a:rPr dirty="0" sz="1100" spc="-4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100" spc="-50" b="1">
                <a:solidFill>
                  <a:srgbClr val="FFFFFF"/>
                </a:solidFill>
                <a:latin typeface="Tahoma"/>
                <a:cs typeface="Tahoma"/>
              </a:rPr>
              <a:t>CAGR</a:t>
            </a:r>
            <a:r>
              <a:rPr dirty="0" sz="1100" spc="-11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100" spc="-65" b="1">
                <a:solidFill>
                  <a:srgbClr val="FFFFFF"/>
                </a:solidFill>
                <a:latin typeface="Tahoma"/>
                <a:cs typeface="Tahoma"/>
              </a:rPr>
              <a:t>Per</a:t>
            </a:r>
            <a:r>
              <a:rPr dirty="0" sz="1100" spc="-10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100" spc="-10" b="1">
                <a:solidFill>
                  <a:srgbClr val="FFFFFF"/>
                </a:solidFill>
                <a:latin typeface="Tahoma"/>
                <a:cs typeface="Tahoma"/>
              </a:rPr>
              <a:t>Region</a:t>
            </a:r>
            <a:endParaRPr sz="1100">
              <a:latin typeface="Tahoma"/>
              <a:cs typeface="Tahoma"/>
            </a:endParaRPr>
          </a:p>
        </p:txBody>
      </p:sp>
      <p:graphicFrame>
        <p:nvGraphicFramePr>
          <p:cNvPr id="68" name="object 68" descr=""/>
          <p:cNvGraphicFramePr>
            <a:graphicFrameLocks noGrp="1"/>
          </p:cNvGraphicFramePr>
          <p:nvPr/>
        </p:nvGraphicFramePr>
        <p:xfrm>
          <a:off x="6486588" y="4014851"/>
          <a:ext cx="904875" cy="22282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0500"/>
                <a:gridCol w="104775"/>
                <a:gridCol w="523875"/>
              </a:tblGrid>
              <a:tr h="104775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4765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1524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950" spc="-20" b="1" i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4.5%</a:t>
                      </a:r>
                      <a:endParaRPr sz="950">
                        <a:latin typeface="Trebuchet MS"/>
                        <a:cs typeface="Trebuchet MS"/>
                      </a:endParaRPr>
                    </a:p>
                  </a:txBody>
                  <a:tcPr marL="0" marR="0" marB="0" marT="4572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696969"/>
                    </a:solidFill>
                  </a:tcPr>
                </a:tc>
              </a:tr>
              <a:tr h="190500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4765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R="1587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950" spc="-20" b="1" i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4.8%</a:t>
                      </a:r>
                      <a:endParaRPr sz="950">
                        <a:latin typeface="Trebuchet MS"/>
                        <a:cs typeface="Trebuchet MS"/>
                      </a:endParaRPr>
                    </a:p>
                  </a:txBody>
                  <a:tcPr marL="0" marR="0" marB="0" marT="4445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696969"/>
                    </a:solidFill>
                  </a:tcPr>
                </a:tc>
              </a:tr>
              <a:tr h="200025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47650">
                <a:tc gridSpan="3">
                  <a:txBody>
                    <a:bodyPr/>
                    <a:lstStyle/>
                    <a:p>
                      <a:pPr marL="26987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dirty="0" sz="950" spc="-20" b="1" i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7.2%</a:t>
                      </a:r>
                      <a:endParaRPr sz="950">
                        <a:latin typeface="Trebuchet MS"/>
                        <a:cs typeface="Trebuchet MS"/>
                      </a:endParaRPr>
                    </a:p>
                  </a:txBody>
                  <a:tcPr marL="0" marR="0" marB="0" marT="4635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696969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99390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476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3175">
                      <a:solidFill>
                        <a:srgbClr val="000000"/>
                      </a:solidFill>
                      <a:prstDash val="solid"/>
                    </a:lnR>
                  </a:tcPr>
                </a:tc>
                <a:tc gridSpan="2">
                  <a:txBody>
                    <a:bodyPr/>
                    <a:lstStyle/>
                    <a:p>
                      <a:pPr marL="193040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dirty="0" sz="950" spc="-20" b="1" i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5.5%</a:t>
                      </a:r>
                      <a:endParaRPr sz="950">
                        <a:latin typeface="Trebuchet MS"/>
                        <a:cs typeface="Trebuchet MS"/>
                      </a:endParaRPr>
                    </a:p>
                  </a:txBody>
                  <a:tcPr marL="0" marR="0" marB="0" marT="46355">
                    <a:lnL w="317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696969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90500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476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3175">
                      <a:solidFill>
                        <a:srgbClr val="000000"/>
                      </a:solidFill>
                      <a:prstDash val="solid"/>
                    </a:lnR>
                  </a:tcPr>
                </a:tc>
                <a:tc gridSpan="2">
                  <a:txBody>
                    <a:bodyPr/>
                    <a:lstStyle/>
                    <a:p>
                      <a:pPr marL="17335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950" spc="-20" b="1" i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5.C%</a:t>
                      </a:r>
                      <a:endParaRPr sz="950">
                        <a:latin typeface="Trebuchet MS"/>
                        <a:cs typeface="Trebuchet MS"/>
                      </a:endParaRPr>
                    </a:p>
                  </a:txBody>
                  <a:tcPr marL="0" marR="0" marB="0" marT="45085">
                    <a:lnL w="317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696969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04775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graphicFrame>
        <p:nvGraphicFramePr>
          <p:cNvPr id="69" name="object 69" descr=""/>
          <p:cNvGraphicFramePr>
            <a:graphicFrameLocks noGrp="1"/>
          </p:cNvGraphicFramePr>
          <p:nvPr/>
        </p:nvGraphicFramePr>
        <p:xfrm>
          <a:off x="347662" y="3790950"/>
          <a:ext cx="6034405" cy="23583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8980"/>
                <a:gridCol w="2439035"/>
                <a:gridCol w="572134"/>
                <a:gridCol w="2200910"/>
              </a:tblGrid>
              <a:tr h="152400">
                <a:tc gridSpan="4">
                  <a:txBody>
                    <a:bodyPr/>
                    <a:lstStyle/>
                    <a:p>
                      <a:pPr marL="95885">
                        <a:lnSpc>
                          <a:spcPts val="1100"/>
                        </a:lnSpc>
                      </a:pPr>
                      <a:r>
                        <a:rPr dirty="0" sz="1100" spc="-4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Racing</a:t>
                      </a:r>
                      <a:r>
                        <a:rPr dirty="0" sz="1100" spc="-7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1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Cars</a:t>
                      </a:r>
                      <a:r>
                        <a:rPr dirty="0" sz="1100" spc="-8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100" spc="-1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Segment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2D2D2D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81000">
                <a:tc>
                  <a:txBody>
                    <a:bodyPr/>
                    <a:lstStyle/>
                    <a:p>
                      <a:pPr marL="116839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dirty="0" sz="2000" spc="-425" b="1">
                          <a:latin typeface="Tahoma"/>
                          <a:cs typeface="Tahoma"/>
                        </a:rPr>
                        <a:t>30%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B="0" marT="5461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 rowSpan="2">
                  <a:txBody>
                    <a:bodyPr/>
                    <a:lstStyle/>
                    <a:p>
                      <a:pPr marL="100330" marR="107950">
                        <a:lnSpc>
                          <a:spcPts val="1280"/>
                        </a:lnSpc>
                        <a:spcBef>
                          <a:spcPts val="360"/>
                        </a:spcBef>
                      </a:pPr>
                      <a:r>
                        <a:rPr dirty="0" sz="1100" spc="-20">
                          <a:latin typeface="Segoe UI Emoji"/>
                          <a:cs typeface="Segoe UI Emoji"/>
                        </a:rPr>
                        <a:t>Driven</a:t>
                      </a:r>
                      <a:r>
                        <a:rPr dirty="0" sz="1100" spc="-70">
                          <a:latin typeface="Segoe UI Emoji"/>
                          <a:cs typeface="Segoe UI Emoji"/>
                        </a:rPr>
                        <a:t> </a:t>
                      </a:r>
                      <a:r>
                        <a:rPr dirty="0" sz="1100" spc="-45">
                          <a:latin typeface="Segoe UI Emoji"/>
                          <a:cs typeface="Segoe UI Emoji"/>
                        </a:rPr>
                        <a:t>by</a:t>
                      </a:r>
                      <a:r>
                        <a:rPr dirty="0" sz="1100" spc="-25">
                          <a:latin typeface="Segoe UI Emoji"/>
                          <a:cs typeface="Segoe UI Emoji"/>
                        </a:rPr>
                        <a:t> </a:t>
                      </a:r>
                      <a:r>
                        <a:rPr dirty="0" sz="1100" spc="-35">
                          <a:latin typeface="Segoe UI Emoji"/>
                          <a:cs typeface="Segoe UI Emoji"/>
                        </a:rPr>
                        <a:t>global</a:t>
                      </a:r>
                      <a:r>
                        <a:rPr dirty="0" sz="1100" spc="-30">
                          <a:latin typeface="Segoe UI Emoji"/>
                          <a:cs typeface="Segoe UI Emoji"/>
                        </a:rPr>
                        <a:t> </a:t>
                      </a:r>
                      <a:r>
                        <a:rPr dirty="0" sz="1100" spc="-10">
                          <a:latin typeface="Segoe UI Emoji"/>
                          <a:cs typeface="Segoe UI Emoji"/>
                        </a:rPr>
                        <a:t>motorsport </a:t>
                      </a:r>
                      <a:r>
                        <a:rPr dirty="0" sz="1100">
                          <a:latin typeface="Segoe UI Emoji"/>
                          <a:cs typeface="Segoe UI Emoji"/>
                        </a:rPr>
                        <a:t>enthusiasm,</a:t>
                      </a:r>
                      <a:r>
                        <a:rPr dirty="0" sz="1100" spc="-35">
                          <a:latin typeface="Segoe UI Emoji"/>
                          <a:cs typeface="Segoe UI Emoji"/>
                        </a:rPr>
                        <a:t> </a:t>
                      </a:r>
                      <a:r>
                        <a:rPr dirty="0" sz="1100" spc="-10">
                          <a:latin typeface="Segoe UI Emoji"/>
                          <a:cs typeface="Segoe UI Emoji"/>
                        </a:rPr>
                        <a:t>Formula</a:t>
                      </a:r>
                      <a:r>
                        <a:rPr dirty="0" sz="1100" spc="-5">
                          <a:latin typeface="Segoe UI Emoji"/>
                          <a:cs typeface="Segoe UI Emoji"/>
                        </a:rPr>
                        <a:t> </a:t>
                      </a:r>
                      <a:r>
                        <a:rPr dirty="0" sz="1100">
                          <a:latin typeface="Segoe UI Emoji"/>
                          <a:cs typeface="Segoe UI Emoji"/>
                        </a:rPr>
                        <a:t>1,</a:t>
                      </a:r>
                      <a:r>
                        <a:rPr dirty="0" sz="1100" spc="-35">
                          <a:latin typeface="Segoe UI Emoji"/>
                          <a:cs typeface="Segoe UI Emoji"/>
                        </a:rPr>
                        <a:t> </a:t>
                      </a:r>
                      <a:r>
                        <a:rPr dirty="0" sz="1100" spc="-10">
                          <a:latin typeface="Segoe UI Emoji"/>
                          <a:cs typeface="Segoe UI Emoji"/>
                        </a:rPr>
                        <a:t>and</a:t>
                      </a:r>
                      <a:r>
                        <a:rPr dirty="0" sz="1100" spc="-45">
                          <a:latin typeface="Segoe UI Emoji"/>
                          <a:cs typeface="Segoe UI Emoji"/>
                        </a:rPr>
                        <a:t> </a:t>
                      </a:r>
                      <a:r>
                        <a:rPr dirty="0" sz="1100" spc="-10">
                          <a:latin typeface="Segoe UI Emoji"/>
                          <a:cs typeface="Segoe UI Emoji"/>
                        </a:rPr>
                        <a:t>demand</a:t>
                      </a:r>
                      <a:endParaRPr sz="1100">
                        <a:latin typeface="Segoe UI Emoji"/>
                        <a:cs typeface="Segoe UI Emoji"/>
                      </a:endParaRPr>
                    </a:p>
                  </a:txBody>
                  <a:tcPr marL="0" marR="0" marB="0" marT="4572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 rowSpan="7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 rowSpan="7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algn="ctr" marL="145415" marR="123825" indent="5080">
                        <a:lnSpc>
                          <a:spcPct val="98700"/>
                        </a:lnSpc>
                        <a:spcBef>
                          <a:spcPts val="5"/>
                        </a:spcBef>
                      </a:pPr>
                      <a:r>
                        <a:rPr dirty="0" sz="1100" i="1">
                          <a:solidFill>
                            <a:srgbClr val="2D2D2D"/>
                          </a:solidFill>
                          <a:latin typeface="Trebuchet MS"/>
                          <a:cs typeface="Trebuchet MS"/>
                        </a:rPr>
                        <a:t>Racing</a:t>
                      </a:r>
                      <a:r>
                        <a:rPr dirty="0" sz="1100" spc="-70" i="1">
                          <a:solidFill>
                            <a:srgbClr val="2D2D2D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100" spc="-50" i="1">
                          <a:solidFill>
                            <a:srgbClr val="2D2D2D"/>
                          </a:solidFill>
                          <a:latin typeface="Trebuchet MS"/>
                          <a:cs typeface="Trebuchet MS"/>
                        </a:rPr>
                        <a:t>tires</a:t>
                      </a:r>
                      <a:r>
                        <a:rPr dirty="0" sz="1100" spc="-65" i="1">
                          <a:solidFill>
                            <a:srgbClr val="2D2D2D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100" i="1">
                          <a:solidFill>
                            <a:srgbClr val="2D2D2D"/>
                          </a:solidFill>
                          <a:latin typeface="Trebuchet MS"/>
                          <a:cs typeface="Trebuchet MS"/>
                        </a:rPr>
                        <a:t>push</a:t>
                      </a:r>
                      <a:r>
                        <a:rPr dirty="0" sz="1100" spc="-105" i="1">
                          <a:solidFill>
                            <a:srgbClr val="2D2D2D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100" spc="-25" b="1" i="1">
                          <a:solidFill>
                            <a:srgbClr val="2D2D2D"/>
                          </a:solidFill>
                          <a:latin typeface="Trebuchet MS"/>
                          <a:cs typeface="Trebuchet MS"/>
                        </a:rPr>
                        <a:t>R&amp;D </a:t>
                      </a:r>
                      <a:r>
                        <a:rPr dirty="0" sz="1100" spc="-10" b="1" i="1">
                          <a:solidFill>
                            <a:srgbClr val="2D2D2D"/>
                          </a:solidFill>
                          <a:latin typeface="Trebuchet MS"/>
                          <a:cs typeface="Trebuchet MS"/>
                        </a:rPr>
                        <a:t>advancements</a:t>
                      </a:r>
                      <a:r>
                        <a:rPr dirty="0" sz="1100" spc="-110" b="1" i="1">
                          <a:solidFill>
                            <a:srgbClr val="2D2D2D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100" spc="-55" i="1">
                          <a:solidFill>
                            <a:srgbClr val="2D2D2D"/>
                          </a:solidFill>
                          <a:latin typeface="Trebuchet MS"/>
                          <a:cs typeface="Trebuchet MS"/>
                        </a:rPr>
                        <a:t>in</a:t>
                      </a:r>
                      <a:r>
                        <a:rPr dirty="0" sz="1100" spc="-5" i="1">
                          <a:solidFill>
                            <a:srgbClr val="2D2D2D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100" spc="-10" i="1">
                          <a:solidFill>
                            <a:srgbClr val="2D2D2D"/>
                          </a:solidFill>
                          <a:latin typeface="Trebuchet MS"/>
                          <a:cs typeface="Trebuchet MS"/>
                        </a:rPr>
                        <a:t>specialized </a:t>
                      </a:r>
                      <a:r>
                        <a:rPr dirty="0" sz="1100" i="1">
                          <a:solidFill>
                            <a:srgbClr val="2D2D2D"/>
                          </a:solidFill>
                          <a:latin typeface="Trebuchet MS"/>
                          <a:cs typeface="Trebuchet MS"/>
                        </a:rPr>
                        <a:t>compounds,</a:t>
                      </a:r>
                      <a:r>
                        <a:rPr dirty="0" sz="1100" spc="-10" i="1">
                          <a:solidFill>
                            <a:srgbClr val="2D2D2D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100" spc="-50" i="1">
                          <a:solidFill>
                            <a:srgbClr val="2D2D2D"/>
                          </a:solidFill>
                          <a:latin typeface="Trebuchet MS"/>
                          <a:cs typeface="Trebuchet MS"/>
                        </a:rPr>
                        <a:t>extreme</a:t>
                      </a:r>
                      <a:r>
                        <a:rPr dirty="0" sz="1100" spc="-5" i="1">
                          <a:solidFill>
                            <a:srgbClr val="2D2D2D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100" spc="-55" i="1">
                          <a:solidFill>
                            <a:srgbClr val="2D2D2D"/>
                          </a:solidFill>
                          <a:latin typeface="Trebuchet MS"/>
                          <a:cs typeface="Trebuchet MS"/>
                        </a:rPr>
                        <a:t>durability, </a:t>
                      </a:r>
                      <a:r>
                        <a:rPr dirty="0" sz="1100" i="1">
                          <a:solidFill>
                            <a:srgbClr val="2D2D2D"/>
                          </a:solidFill>
                          <a:latin typeface="Trebuchet MS"/>
                          <a:cs typeface="Trebuchet MS"/>
                        </a:rPr>
                        <a:t>and</a:t>
                      </a:r>
                      <a:r>
                        <a:rPr dirty="0" sz="1100" spc="-65" i="1">
                          <a:solidFill>
                            <a:srgbClr val="2D2D2D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100" spc="-25" i="1">
                          <a:solidFill>
                            <a:srgbClr val="2D2D2D"/>
                          </a:solidFill>
                          <a:latin typeface="Trebuchet MS"/>
                          <a:cs typeface="Trebuchet MS"/>
                        </a:rPr>
                        <a:t>performance</a:t>
                      </a:r>
                      <a:r>
                        <a:rPr dirty="0" sz="1100" spc="-120" i="1">
                          <a:solidFill>
                            <a:srgbClr val="2D2D2D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100" spc="-10" i="1">
                          <a:solidFill>
                            <a:srgbClr val="2D2D2D"/>
                          </a:solidFill>
                          <a:latin typeface="Trebuchet MS"/>
                          <a:cs typeface="Trebuchet MS"/>
                        </a:rPr>
                        <a:t>optimization.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B="0" marT="8064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</a:tr>
              <a:tr h="2540">
                <a:tc rowSpan="2">
                  <a:txBody>
                    <a:bodyPr/>
                    <a:lstStyle/>
                    <a:p>
                      <a:pPr marL="150495">
                        <a:lnSpc>
                          <a:spcPts val="1205"/>
                        </a:lnSpc>
                      </a:pPr>
                      <a:r>
                        <a:rPr dirty="0" sz="1100" spc="-10">
                          <a:latin typeface="Segoe UI Emoji"/>
                          <a:cs typeface="Segoe UI Emoji"/>
                        </a:rPr>
                        <a:t>Market</a:t>
                      </a:r>
                      <a:endParaRPr sz="1100">
                        <a:latin typeface="Segoe UI Emoji"/>
                        <a:cs typeface="Segoe UI Emoji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4572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8064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</a:tr>
              <a:tr h="16256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</a:tcPr>
                </a:tc>
                <a:tc rowSpan="2">
                  <a:txBody>
                    <a:bodyPr/>
                    <a:lstStyle/>
                    <a:p>
                      <a:pPr marL="100330">
                        <a:lnSpc>
                          <a:spcPts val="1210"/>
                        </a:lnSpc>
                      </a:pPr>
                      <a:r>
                        <a:rPr dirty="0" sz="1100" spc="-20">
                          <a:latin typeface="Segoe UI Emoji"/>
                          <a:cs typeface="Segoe UI Emoji"/>
                        </a:rPr>
                        <a:t>from</a:t>
                      </a:r>
                      <a:r>
                        <a:rPr dirty="0" sz="1100" spc="-90">
                          <a:latin typeface="Segoe UI Emoji"/>
                          <a:cs typeface="Segoe UI Emoji"/>
                        </a:rPr>
                        <a:t> </a:t>
                      </a:r>
                      <a:r>
                        <a:rPr dirty="0" sz="1100" spc="-35">
                          <a:latin typeface="Segoe UI Emoji"/>
                          <a:cs typeface="Segoe UI Emoji"/>
                        </a:rPr>
                        <a:t>top</a:t>
                      </a:r>
                      <a:r>
                        <a:rPr dirty="0" sz="1100" spc="-50">
                          <a:latin typeface="Segoe UI Emoji"/>
                          <a:cs typeface="Segoe UI Emoji"/>
                        </a:rPr>
                        <a:t> </a:t>
                      </a:r>
                      <a:r>
                        <a:rPr dirty="0" sz="1100" spc="-20">
                          <a:latin typeface="Segoe UI Emoji"/>
                          <a:cs typeface="Segoe UI Emoji"/>
                        </a:rPr>
                        <a:t>performance</a:t>
                      </a:r>
                      <a:r>
                        <a:rPr dirty="0" sz="1100">
                          <a:latin typeface="Segoe UI Emoji"/>
                          <a:cs typeface="Segoe UI Emoji"/>
                        </a:rPr>
                        <a:t> car</a:t>
                      </a:r>
                      <a:r>
                        <a:rPr dirty="0" sz="1100" spc="-110">
                          <a:latin typeface="Segoe UI Emoji"/>
                          <a:cs typeface="Segoe UI Emoji"/>
                        </a:rPr>
                        <a:t> </a:t>
                      </a:r>
                      <a:r>
                        <a:rPr dirty="0" sz="1100" spc="-10">
                          <a:latin typeface="Segoe UI Emoji"/>
                          <a:cs typeface="Segoe UI Emoji"/>
                        </a:rPr>
                        <a:t>brands</a:t>
                      </a:r>
                      <a:endParaRPr sz="1100">
                        <a:latin typeface="Segoe UI Emoji"/>
                        <a:cs typeface="Segoe UI Emoji"/>
                      </a:endParaRPr>
                    </a:p>
                  </a:txBody>
                  <a:tcPr marL="0" marR="0" marB="0" marT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8064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</a:tr>
              <a:tr h="3175">
                <a:tc rowSpan="2">
                  <a:txBody>
                    <a:bodyPr/>
                    <a:lstStyle/>
                    <a:p>
                      <a:pPr marL="183515">
                        <a:lnSpc>
                          <a:spcPts val="1205"/>
                        </a:lnSpc>
                      </a:pPr>
                      <a:r>
                        <a:rPr dirty="0" sz="1100" spc="-20">
                          <a:latin typeface="Segoe UI Emoji"/>
                          <a:cs typeface="Segoe UI Emoji"/>
                        </a:rPr>
                        <a:t>Share</a:t>
                      </a:r>
                      <a:endParaRPr sz="1100">
                        <a:latin typeface="Segoe UI Emoji"/>
                        <a:cs typeface="Segoe UI Emoji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8064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</a:tr>
              <a:tr h="20193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0330">
                        <a:lnSpc>
                          <a:spcPts val="1280"/>
                        </a:lnSpc>
                      </a:pPr>
                      <a:r>
                        <a:rPr dirty="0" sz="1100">
                          <a:latin typeface="Segoe UI Emoji"/>
                          <a:cs typeface="Segoe UI Emoji"/>
                        </a:rPr>
                        <a:t>(Porsche,</a:t>
                      </a:r>
                      <a:r>
                        <a:rPr dirty="0" sz="1100" spc="-25">
                          <a:latin typeface="Segoe UI Emoji"/>
                          <a:cs typeface="Segoe UI Emoji"/>
                        </a:rPr>
                        <a:t> Audi, </a:t>
                      </a:r>
                      <a:r>
                        <a:rPr dirty="0" sz="1100">
                          <a:latin typeface="Segoe UI Emoji"/>
                          <a:cs typeface="Segoe UI Emoji"/>
                        </a:rPr>
                        <a:t>Mercedes,</a:t>
                      </a:r>
                      <a:r>
                        <a:rPr dirty="0" sz="1100" spc="-25">
                          <a:latin typeface="Segoe UI Emoji"/>
                          <a:cs typeface="Segoe UI Emoji"/>
                        </a:rPr>
                        <a:t> </a:t>
                      </a:r>
                      <a:r>
                        <a:rPr dirty="0" sz="1100" spc="-10">
                          <a:latin typeface="Segoe UI Emoji"/>
                          <a:cs typeface="Segoe UI Emoji"/>
                        </a:rPr>
                        <a:t>Ferrari).</a:t>
                      </a:r>
                      <a:endParaRPr sz="1100">
                        <a:latin typeface="Segoe UI Emoji"/>
                        <a:cs typeface="Segoe UI Emoji"/>
                      </a:endParaRPr>
                    </a:p>
                  </a:txBody>
                  <a:tcPr marL="0" marR="0" marB="0" marT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8064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</a:tr>
              <a:tr h="180975">
                <a:tc gridSpan="2">
                  <a:txBody>
                    <a:bodyPr/>
                    <a:lstStyle/>
                    <a:p>
                      <a:pPr marL="95885">
                        <a:lnSpc>
                          <a:spcPts val="1265"/>
                        </a:lnSpc>
                        <a:spcBef>
                          <a:spcPts val="55"/>
                        </a:spcBef>
                      </a:pPr>
                      <a:r>
                        <a:rPr dirty="0" sz="1100" spc="-4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Off-</a:t>
                      </a:r>
                      <a:r>
                        <a:rPr dirty="0" sz="1100" spc="-6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the-</a:t>
                      </a:r>
                      <a:r>
                        <a:rPr dirty="0" sz="1100" spc="-4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Road</a:t>
                      </a:r>
                      <a:r>
                        <a:rPr dirty="0" sz="1100" spc="-3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100" spc="-1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Vehicles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B="0" marT="698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2D2D2D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8064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</a:tr>
              <a:tr h="171450">
                <a:tc gridSpan="2" rowSpan="2">
                  <a:txBody>
                    <a:bodyPr/>
                    <a:lstStyle/>
                    <a:p>
                      <a:pPr marL="95885">
                        <a:lnSpc>
                          <a:spcPts val="1265"/>
                        </a:lnSpc>
                        <a:spcBef>
                          <a:spcPts val="375"/>
                        </a:spcBef>
                      </a:pPr>
                      <a:r>
                        <a:rPr dirty="0" sz="1100" spc="-10">
                          <a:solidFill>
                            <a:srgbClr val="2D2D2D"/>
                          </a:solidFill>
                          <a:latin typeface="Segoe UI Emoji"/>
                          <a:cs typeface="Segoe UI Emoji"/>
                        </a:rPr>
                        <a:t>Increasing</a:t>
                      </a:r>
                      <a:r>
                        <a:rPr dirty="0" sz="1100" spc="-65">
                          <a:solidFill>
                            <a:srgbClr val="2D2D2D"/>
                          </a:solidFill>
                          <a:latin typeface="Segoe UI Emoji"/>
                          <a:cs typeface="Segoe UI Emoji"/>
                        </a:rPr>
                        <a:t> </a:t>
                      </a:r>
                      <a:r>
                        <a:rPr dirty="0" sz="1100" spc="-20">
                          <a:solidFill>
                            <a:srgbClr val="2D2D2D"/>
                          </a:solidFill>
                          <a:latin typeface="Segoe UI Emoji"/>
                          <a:cs typeface="Segoe UI Emoji"/>
                        </a:rPr>
                        <a:t>demand</a:t>
                      </a:r>
                      <a:r>
                        <a:rPr dirty="0" sz="1100" spc="15">
                          <a:solidFill>
                            <a:srgbClr val="2D2D2D"/>
                          </a:solidFill>
                          <a:latin typeface="Segoe UI Emoji"/>
                          <a:cs typeface="Segoe UI Emoji"/>
                        </a:rPr>
                        <a:t> </a:t>
                      </a:r>
                      <a:r>
                        <a:rPr dirty="0" sz="1100" spc="-35">
                          <a:solidFill>
                            <a:srgbClr val="2D2D2D"/>
                          </a:solidFill>
                          <a:latin typeface="Segoe UI Emoji"/>
                          <a:cs typeface="Segoe UI Emoji"/>
                        </a:rPr>
                        <a:t>from</a:t>
                      </a:r>
                      <a:r>
                        <a:rPr dirty="0" sz="1100" spc="-20">
                          <a:solidFill>
                            <a:srgbClr val="2D2D2D"/>
                          </a:solidFill>
                          <a:latin typeface="Segoe UI Emoji"/>
                          <a:cs typeface="Segoe UI Emoji"/>
                        </a:rPr>
                        <a:t> mining,</a:t>
                      </a:r>
                      <a:r>
                        <a:rPr dirty="0" sz="1100" spc="-60">
                          <a:solidFill>
                            <a:srgbClr val="2D2D2D"/>
                          </a:solidFill>
                          <a:latin typeface="Segoe UI Emoji"/>
                          <a:cs typeface="Segoe UI Emoji"/>
                        </a:rPr>
                        <a:t> </a:t>
                      </a:r>
                      <a:r>
                        <a:rPr dirty="0" sz="1100" spc="-10">
                          <a:solidFill>
                            <a:srgbClr val="2D2D2D"/>
                          </a:solidFill>
                          <a:latin typeface="Segoe UI Emoji"/>
                          <a:cs typeface="Segoe UI Emoji"/>
                        </a:rPr>
                        <a:t>agriculture,</a:t>
                      </a:r>
                      <a:r>
                        <a:rPr dirty="0" sz="1100" spc="-60">
                          <a:solidFill>
                            <a:srgbClr val="2D2D2D"/>
                          </a:solidFill>
                          <a:latin typeface="Segoe UI Emoji"/>
                          <a:cs typeface="Segoe UI Emoji"/>
                        </a:rPr>
                        <a:t> </a:t>
                      </a:r>
                      <a:r>
                        <a:rPr dirty="0" sz="1100" spc="-25">
                          <a:solidFill>
                            <a:srgbClr val="2D2D2D"/>
                          </a:solidFill>
                          <a:latin typeface="Segoe UI Emoji"/>
                          <a:cs typeface="Segoe UI Emoji"/>
                        </a:rPr>
                        <a:t>and</a:t>
                      </a:r>
                      <a:endParaRPr sz="1100">
                        <a:latin typeface="Segoe UI Emoji"/>
                        <a:cs typeface="Segoe UI Emoji"/>
                      </a:endParaRPr>
                    </a:p>
                  </a:txBody>
                  <a:tcPr marL="0" marR="0" marB="0" marT="4762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8064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</a:tr>
              <a:tr h="49530">
                <a:tc gridSpan="2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4762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 rowSpan="7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919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algn="ctr" marL="766445" marR="177165" indent="-635">
                        <a:lnSpc>
                          <a:spcPct val="98600"/>
                        </a:lnSpc>
                      </a:pPr>
                      <a:r>
                        <a:rPr dirty="0" sz="1100" spc="-65" i="1">
                          <a:solidFill>
                            <a:srgbClr val="2D2D2D"/>
                          </a:solidFill>
                          <a:latin typeface="Trebuchet MS"/>
                          <a:cs typeface="Trebuchet MS"/>
                        </a:rPr>
                        <a:t>Off-</a:t>
                      </a:r>
                      <a:r>
                        <a:rPr dirty="0" sz="1100" spc="-20" i="1">
                          <a:solidFill>
                            <a:srgbClr val="2D2D2D"/>
                          </a:solidFill>
                          <a:latin typeface="Trebuchet MS"/>
                          <a:cs typeface="Trebuchet MS"/>
                        </a:rPr>
                        <a:t>road</a:t>
                      </a:r>
                      <a:r>
                        <a:rPr dirty="0" sz="1100" spc="-105" i="1">
                          <a:solidFill>
                            <a:srgbClr val="2D2D2D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100" i="1">
                          <a:solidFill>
                            <a:srgbClr val="2D2D2D"/>
                          </a:solidFill>
                          <a:latin typeface="Trebuchet MS"/>
                          <a:cs typeface="Trebuchet MS"/>
                        </a:rPr>
                        <a:t>and</a:t>
                      </a:r>
                      <a:r>
                        <a:rPr dirty="0" sz="1100" spc="-105" i="1">
                          <a:solidFill>
                            <a:srgbClr val="2D2D2D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100" i="1">
                          <a:solidFill>
                            <a:srgbClr val="2D2D2D"/>
                          </a:solidFill>
                          <a:latin typeface="Trebuchet MS"/>
                          <a:cs typeface="Trebuchet MS"/>
                        </a:rPr>
                        <a:t>commercial</a:t>
                      </a:r>
                      <a:r>
                        <a:rPr dirty="0" sz="1100" spc="-55" i="1">
                          <a:solidFill>
                            <a:srgbClr val="2D2D2D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100" spc="-40" i="1">
                          <a:solidFill>
                            <a:srgbClr val="2D2D2D"/>
                          </a:solidFill>
                          <a:latin typeface="Trebuchet MS"/>
                          <a:cs typeface="Trebuchet MS"/>
                        </a:rPr>
                        <a:t>tires </a:t>
                      </a:r>
                      <a:r>
                        <a:rPr dirty="0" sz="1100" spc="-50" i="1">
                          <a:solidFill>
                            <a:srgbClr val="2D2D2D"/>
                          </a:solidFill>
                          <a:latin typeface="Trebuchet MS"/>
                          <a:cs typeface="Trebuchet MS"/>
                        </a:rPr>
                        <a:t>benefit</a:t>
                      </a:r>
                      <a:r>
                        <a:rPr dirty="0" sz="1100" spc="-130" i="1">
                          <a:solidFill>
                            <a:srgbClr val="2D2D2D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100" spc="-50" i="1">
                          <a:solidFill>
                            <a:srgbClr val="2D2D2D"/>
                          </a:solidFill>
                          <a:latin typeface="Trebuchet MS"/>
                          <a:cs typeface="Trebuchet MS"/>
                        </a:rPr>
                        <a:t>from</a:t>
                      </a:r>
                      <a:r>
                        <a:rPr dirty="0" sz="1100" spc="-60" i="1">
                          <a:solidFill>
                            <a:srgbClr val="2D2D2D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100" spc="-10" b="1" i="1">
                          <a:solidFill>
                            <a:srgbClr val="2D2D2D"/>
                          </a:solidFill>
                          <a:latin typeface="Trebuchet MS"/>
                          <a:cs typeface="Trebuchet MS"/>
                        </a:rPr>
                        <a:t>enhanced construction</a:t>
                      </a:r>
                      <a:r>
                        <a:rPr dirty="0" sz="1100" spc="-140" b="1" i="1">
                          <a:solidFill>
                            <a:srgbClr val="2D2D2D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100" b="1" i="1">
                          <a:solidFill>
                            <a:srgbClr val="2D2D2D"/>
                          </a:solidFill>
                          <a:latin typeface="Trebuchet MS"/>
                          <a:cs typeface="Trebuchet MS"/>
                        </a:rPr>
                        <a:t>techniques</a:t>
                      </a:r>
                      <a:r>
                        <a:rPr dirty="0" sz="1100" spc="-145" b="1" i="1">
                          <a:solidFill>
                            <a:srgbClr val="2D2D2D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100" spc="-50" i="1">
                          <a:solidFill>
                            <a:srgbClr val="2D2D2D"/>
                          </a:solidFill>
                          <a:latin typeface="Trebuchet MS"/>
                          <a:cs typeface="Trebuchet MS"/>
                        </a:rPr>
                        <a:t>first </a:t>
                      </a:r>
                      <a:r>
                        <a:rPr dirty="0" sz="1100" spc="-10" i="1">
                          <a:solidFill>
                            <a:srgbClr val="2D2D2D"/>
                          </a:solidFill>
                          <a:latin typeface="Trebuchet MS"/>
                          <a:cs typeface="Trebuchet MS"/>
                        </a:rPr>
                        <a:t>developed</a:t>
                      </a:r>
                      <a:r>
                        <a:rPr dirty="0" sz="1100" spc="-125" i="1">
                          <a:solidFill>
                            <a:srgbClr val="2D2D2D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100" spc="-55" i="1">
                          <a:solidFill>
                            <a:srgbClr val="2D2D2D"/>
                          </a:solidFill>
                          <a:latin typeface="Trebuchet MS"/>
                          <a:cs typeface="Trebuchet MS"/>
                        </a:rPr>
                        <a:t>in</a:t>
                      </a:r>
                      <a:r>
                        <a:rPr dirty="0" sz="1100" spc="-110" i="1">
                          <a:solidFill>
                            <a:srgbClr val="2D2D2D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100" spc="-10" i="1">
                          <a:solidFill>
                            <a:srgbClr val="2D2D2D"/>
                          </a:solidFill>
                          <a:latin typeface="Trebuchet MS"/>
                          <a:cs typeface="Trebuchet MS"/>
                        </a:rPr>
                        <a:t>racing.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B="0" marT="116839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tc rowSpan="7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6370">
                <a:tc gridSpan="2">
                  <a:txBody>
                    <a:bodyPr/>
                    <a:lstStyle/>
                    <a:p>
                      <a:pPr marL="95885">
                        <a:lnSpc>
                          <a:spcPts val="1215"/>
                        </a:lnSpc>
                      </a:pPr>
                      <a:r>
                        <a:rPr dirty="0" sz="1100" spc="-10">
                          <a:solidFill>
                            <a:srgbClr val="2D2D2D"/>
                          </a:solidFill>
                          <a:latin typeface="Segoe UI Emoji"/>
                          <a:cs typeface="Segoe UI Emoji"/>
                        </a:rPr>
                        <a:t>military</a:t>
                      </a:r>
                      <a:r>
                        <a:rPr dirty="0" sz="1100" spc="-100">
                          <a:solidFill>
                            <a:srgbClr val="2D2D2D"/>
                          </a:solidFill>
                          <a:latin typeface="Segoe UI Emoji"/>
                          <a:cs typeface="Segoe UI Emoji"/>
                        </a:rPr>
                        <a:t> </a:t>
                      </a:r>
                      <a:r>
                        <a:rPr dirty="0" sz="1100">
                          <a:solidFill>
                            <a:srgbClr val="2D2D2D"/>
                          </a:solidFill>
                          <a:latin typeface="Segoe UI Emoji"/>
                          <a:cs typeface="Segoe UI Emoji"/>
                        </a:rPr>
                        <a:t>operations,</a:t>
                      </a:r>
                      <a:r>
                        <a:rPr dirty="0" sz="1100" spc="-45">
                          <a:solidFill>
                            <a:srgbClr val="2D2D2D"/>
                          </a:solidFill>
                          <a:latin typeface="Segoe UI Emoji"/>
                          <a:cs typeface="Segoe UI Emoji"/>
                        </a:rPr>
                        <a:t> </a:t>
                      </a:r>
                      <a:r>
                        <a:rPr dirty="0" sz="1100" spc="-35">
                          <a:solidFill>
                            <a:srgbClr val="2D2D2D"/>
                          </a:solidFill>
                          <a:latin typeface="Segoe UI Emoji"/>
                          <a:cs typeface="Segoe UI Emoji"/>
                        </a:rPr>
                        <a:t>requiring</a:t>
                      </a:r>
                      <a:r>
                        <a:rPr dirty="0" sz="1100" spc="-45">
                          <a:solidFill>
                            <a:srgbClr val="2D2D2D"/>
                          </a:solidFill>
                          <a:latin typeface="Segoe UI Emoji"/>
                          <a:cs typeface="Segoe UI Emoji"/>
                        </a:rPr>
                        <a:t> </a:t>
                      </a:r>
                      <a:r>
                        <a:rPr dirty="0" sz="1100" spc="-50">
                          <a:solidFill>
                            <a:srgbClr val="2D2D2D"/>
                          </a:solidFill>
                          <a:latin typeface="Segoe UI Emoji"/>
                          <a:cs typeface="Segoe UI Emoji"/>
                        </a:rPr>
                        <a:t>high-</a:t>
                      </a:r>
                      <a:r>
                        <a:rPr dirty="0" sz="1100" spc="-20">
                          <a:solidFill>
                            <a:srgbClr val="2D2D2D"/>
                          </a:solidFill>
                          <a:latin typeface="Segoe UI Emoji"/>
                          <a:cs typeface="Segoe UI Emoji"/>
                        </a:rPr>
                        <a:t>durability</a:t>
                      </a:r>
                      <a:r>
                        <a:rPr dirty="0" sz="1100" spc="-95">
                          <a:solidFill>
                            <a:srgbClr val="2D2D2D"/>
                          </a:solidFill>
                          <a:latin typeface="Segoe UI Emoji"/>
                          <a:cs typeface="Segoe UI Emoji"/>
                        </a:rPr>
                        <a:t> </a:t>
                      </a:r>
                      <a:r>
                        <a:rPr dirty="0" sz="1100" spc="-20">
                          <a:solidFill>
                            <a:srgbClr val="2D2D2D"/>
                          </a:solidFill>
                          <a:latin typeface="Segoe UI Emoji"/>
                          <a:cs typeface="Segoe UI Emoji"/>
                        </a:rPr>
                        <a:t>tires</a:t>
                      </a:r>
                      <a:endParaRPr sz="1100">
                        <a:latin typeface="Segoe UI Emoji"/>
                        <a:cs typeface="Segoe UI Emoji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16839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78435">
                <a:tc gridSpan="2">
                  <a:txBody>
                    <a:bodyPr/>
                    <a:lstStyle/>
                    <a:p>
                      <a:pPr marL="95885">
                        <a:lnSpc>
                          <a:spcPts val="1265"/>
                        </a:lnSpc>
                      </a:pPr>
                      <a:r>
                        <a:rPr dirty="0" sz="1100" spc="-10">
                          <a:solidFill>
                            <a:srgbClr val="2D2D2D"/>
                          </a:solidFill>
                          <a:latin typeface="Segoe UI Emoji"/>
                          <a:cs typeface="Segoe UI Emoji"/>
                        </a:rPr>
                        <a:t>with</a:t>
                      </a:r>
                      <a:r>
                        <a:rPr dirty="0" sz="1100" spc="-80">
                          <a:solidFill>
                            <a:srgbClr val="2D2D2D"/>
                          </a:solidFill>
                          <a:latin typeface="Segoe UI Emoji"/>
                          <a:cs typeface="Segoe UI Emoji"/>
                        </a:rPr>
                        <a:t> </a:t>
                      </a:r>
                      <a:r>
                        <a:rPr dirty="0" sz="1100" spc="-10">
                          <a:solidFill>
                            <a:srgbClr val="2D2D2D"/>
                          </a:solidFill>
                          <a:latin typeface="Segoe UI Emoji"/>
                          <a:cs typeface="Segoe UI Emoji"/>
                        </a:rPr>
                        <a:t>enhanced</a:t>
                      </a:r>
                      <a:r>
                        <a:rPr dirty="0" sz="1100" spc="-85">
                          <a:solidFill>
                            <a:srgbClr val="2D2D2D"/>
                          </a:solidFill>
                          <a:latin typeface="Segoe UI Emoji"/>
                          <a:cs typeface="Segoe UI Emoji"/>
                        </a:rPr>
                        <a:t> </a:t>
                      </a:r>
                      <a:r>
                        <a:rPr dirty="0" sz="1100" spc="-10">
                          <a:solidFill>
                            <a:srgbClr val="2D2D2D"/>
                          </a:solidFill>
                          <a:latin typeface="Segoe UI Emoji"/>
                          <a:cs typeface="Segoe UI Emoji"/>
                        </a:rPr>
                        <a:t>traction</a:t>
                      </a:r>
                      <a:r>
                        <a:rPr dirty="0" sz="1100" spc="-75">
                          <a:solidFill>
                            <a:srgbClr val="2D2D2D"/>
                          </a:solidFill>
                          <a:latin typeface="Segoe UI Emoji"/>
                          <a:cs typeface="Segoe UI Emoji"/>
                        </a:rPr>
                        <a:t> </a:t>
                      </a:r>
                      <a:r>
                        <a:rPr dirty="0" sz="1100" spc="-10">
                          <a:solidFill>
                            <a:srgbClr val="2D2D2D"/>
                          </a:solidFill>
                          <a:latin typeface="Segoe UI Emoji"/>
                          <a:cs typeface="Segoe UI Emoji"/>
                        </a:rPr>
                        <a:t>and</a:t>
                      </a:r>
                      <a:r>
                        <a:rPr dirty="0" sz="1100" spc="-85">
                          <a:solidFill>
                            <a:srgbClr val="2D2D2D"/>
                          </a:solidFill>
                          <a:latin typeface="Segoe UI Emoji"/>
                          <a:cs typeface="Segoe UI Emoji"/>
                        </a:rPr>
                        <a:t> </a:t>
                      </a:r>
                      <a:r>
                        <a:rPr dirty="0" sz="1100" spc="-10">
                          <a:solidFill>
                            <a:srgbClr val="2D2D2D"/>
                          </a:solidFill>
                          <a:latin typeface="Segoe UI Emoji"/>
                          <a:cs typeface="Segoe UI Emoji"/>
                        </a:rPr>
                        <a:t>puncture</a:t>
                      </a:r>
                      <a:r>
                        <a:rPr dirty="0" sz="1100" spc="-50">
                          <a:solidFill>
                            <a:srgbClr val="2D2D2D"/>
                          </a:solidFill>
                          <a:latin typeface="Segoe UI Emoji"/>
                          <a:cs typeface="Segoe UI Emoji"/>
                        </a:rPr>
                        <a:t> </a:t>
                      </a:r>
                      <a:r>
                        <a:rPr dirty="0" sz="1100" spc="-10">
                          <a:solidFill>
                            <a:srgbClr val="2D2D2D"/>
                          </a:solidFill>
                          <a:latin typeface="Segoe UI Emoji"/>
                          <a:cs typeface="Segoe UI Emoji"/>
                        </a:rPr>
                        <a:t>resistance.</a:t>
                      </a:r>
                      <a:endParaRPr sz="1100">
                        <a:latin typeface="Segoe UI Emoji"/>
                        <a:cs typeface="Segoe UI Emoji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16839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56845">
                <a:tc gridSpan="2">
                  <a:txBody>
                    <a:bodyPr/>
                    <a:lstStyle/>
                    <a:p>
                      <a:pPr marL="95885">
                        <a:lnSpc>
                          <a:spcPts val="1140"/>
                        </a:lnSpc>
                      </a:pPr>
                      <a:r>
                        <a:rPr dirty="0" sz="1100" spc="-4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Commercial</a:t>
                      </a:r>
                      <a:r>
                        <a:rPr dirty="0" sz="1100" spc="-9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100" spc="26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s</a:t>
                      </a:r>
                      <a:r>
                        <a:rPr dirty="0" sz="1100" spc="-5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100" spc="-4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Passenger</a:t>
                      </a:r>
                      <a:r>
                        <a:rPr dirty="0" sz="1100" spc="-8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100" spc="-1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Vehicles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2D2D2D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16839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98120">
                <a:tc gridSpan="2">
                  <a:txBody>
                    <a:bodyPr/>
                    <a:lstStyle/>
                    <a:p>
                      <a:pPr marL="95885">
                        <a:lnSpc>
                          <a:spcPts val="1265"/>
                        </a:lnSpc>
                        <a:spcBef>
                          <a:spcPts val="195"/>
                        </a:spcBef>
                      </a:pPr>
                      <a:r>
                        <a:rPr dirty="0" sz="1100">
                          <a:solidFill>
                            <a:srgbClr val="2D2D2D"/>
                          </a:solidFill>
                          <a:latin typeface="Segoe UI Emoji"/>
                          <a:cs typeface="Segoe UI Emoji"/>
                        </a:rPr>
                        <a:t>Expansion</a:t>
                      </a:r>
                      <a:r>
                        <a:rPr dirty="0" sz="1100" spc="-55">
                          <a:solidFill>
                            <a:srgbClr val="2D2D2D"/>
                          </a:solidFill>
                          <a:latin typeface="Segoe UI Emoji"/>
                          <a:cs typeface="Segoe UI Emoji"/>
                        </a:rPr>
                        <a:t> </a:t>
                      </a:r>
                      <a:r>
                        <a:rPr dirty="0" sz="1100" spc="-45">
                          <a:solidFill>
                            <a:srgbClr val="2D2D2D"/>
                          </a:solidFill>
                          <a:latin typeface="Segoe UI Emoji"/>
                          <a:cs typeface="Segoe UI Emoji"/>
                        </a:rPr>
                        <a:t>of</a:t>
                      </a:r>
                      <a:r>
                        <a:rPr dirty="0" sz="1100" spc="10">
                          <a:solidFill>
                            <a:srgbClr val="2D2D2D"/>
                          </a:solidFill>
                          <a:latin typeface="Segoe UI Emoji"/>
                          <a:cs typeface="Segoe UI Emoji"/>
                        </a:rPr>
                        <a:t> </a:t>
                      </a:r>
                      <a:r>
                        <a:rPr dirty="0" sz="1100" spc="-55">
                          <a:solidFill>
                            <a:srgbClr val="2D2D2D"/>
                          </a:solidFill>
                          <a:latin typeface="Segoe UI Emoji"/>
                          <a:cs typeface="Segoe UI Emoji"/>
                        </a:rPr>
                        <a:t>high-</a:t>
                      </a:r>
                      <a:r>
                        <a:rPr dirty="0" sz="1100" spc="-20">
                          <a:solidFill>
                            <a:srgbClr val="2D2D2D"/>
                          </a:solidFill>
                          <a:latin typeface="Segoe UI Emoji"/>
                          <a:cs typeface="Segoe UI Emoji"/>
                        </a:rPr>
                        <a:t>performance </a:t>
                      </a:r>
                      <a:r>
                        <a:rPr dirty="0" sz="1100">
                          <a:solidFill>
                            <a:srgbClr val="2D2D2D"/>
                          </a:solidFill>
                          <a:latin typeface="Segoe UI Emoji"/>
                          <a:cs typeface="Segoe UI Emoji"/>
                        </a:rPr>
                        <a:t>tires</a:t>
                      </a:r>
                      <a:r>
                        <a:rPr dirty="0" sz="1100" spc="-55">
                          <a:solidFill>
                            <a:srgbClr val="2D2D2D"/>
                          </a:solidFill>
                          <a:latin typeface="Segoe UI Emoji"/>
                          <a:cs typeface="Segoe UI Emoji"/>
                        </a:rPr>
                        <a:t> </a:t>
                      </a:r>
                      <a:r>
                        <a:rPr dirty="0" sz="1100" spc="-20">
                          <a:solidFill>
                            <a:srgbClr val="2D2D2D"/>
                          </a:solidFill>
                          <a:latin typeface="Segoe UI Emoji"/>
                          <a:cs typeface="Segoe UI Emoji"/>
                        </a:rPr>
                        <a:t>into</a:t>
                      </a:r>
                      <a:endParaRPr sz="1100">
                        <a:latin typeface="Segoe UI Emoji"/>
                        <a:cs typeface="Segoe UI Emoji"/>
                      </a:endParaRPr>
                    </a:p>
                  </a:txBody>
                  <a:tcPr marL="0" marR="0" marB="0" marT="2476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16839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6370">
                <a:tc gridSpan="2">
                  <a:txBody>
                    <a:bodyPr/>
                    <a:lstStyle/>
                    <a:p>
                      <a:pPr marL="95885">
                        <a:lnSpc>
                          <a:spcPts val="1215"/>
                        </a:lnSpc>
                      </a:pPr>
                      <a:r>
                        <a:rPr dirty="0" sz="1100" spc="-25">
                          <a:solidFill>
                            <a:srgbClr val="2D2D2D"/>
                          </a:solidFill>
                          <a:latin typeface="Segoe UI Emoji"/>
                          <a:cs typeface="Segoe UI Emoji"/>
                        </a:rPr>
                        <a:t>everyday</a:t>
                      </a:r>
                      <a:r>
                        <a:rPr dirty="0" sz="1100" spc="-65">
                          <a:solidFill>
                            <a:srgbClr val="2D2D2D"/>
                          </a:solidFill>
                          <a:latin typeface="Segoe UI Emoji"/>
                          <a:cs typeface="Segoe UI Emoji"/>
                        </a:rPr>
                        <a:t> </a:t>
                      </a:r>
                      <a:r>
                        <a:rPr dirty="0" sz="1100">
                          <a:solidFill>
                            <a:srgbClr val="2D2D2D"/>
                          </a:solidFill>
                          <a:latin typeface="Segoe UI Emoji"/>
                          <a:cs typeface="Segoe UI Emoji"/>
                        </a:rPr>
                        <a:t>vehicles,</a:t>
                      </a:r>
                      <a:r>
                        <a:rPr dirty="0" sz="1100" spc="-15">
                          <a:solidFill>
                            <a:srgbClr val="2D2D2D"/>
                          </a:solidFill>
                          <a:latin typeface="Segoe UI Emoji"/>
                          <a:cs typeface="Segoe UI Emoji"/>
                        </a:rPr>
                        <a:t> </a:t>
                      </a:r>
                      <a:r>
                        <a:rPr dirty="0" sz="1100" spc="-20">
                          <a:solidFill>
                            <a:srgbClr val="2D2D2D"/>
                          </a:solidFill>
                          <a:latin typeface="Segoe UI Emoji"/>
                          <a:cs typeface="Segoe UI Emoji"/>
                        </a:rPr>
                        <a:t>emphasizing</a:t>
                      </a:r>
                      <a:r>
                        <a:rPr dirty="0" sz="1100" spc="-10">
                          <a:solidFill>
                            <a:srgbClr val="2D2D2D"/>
                          </a:solidFill>
                          <a:latin typeface="Segoe UI Emoji"/>
                          <a:cs typeface="Segoe UI Emoji"/>
                        </a:rPr>
                        <a:t> fuel</a:t>
                      </a:r>
                      <a:r>
                        <a:rPr dirty="0" sz="1100" spc="20">
                          <a:solidFill>
                            <a:srgbClr val="2D2D2D"/>
                          </a:solidFill>
                          <a:latin typeface="Segoe UI Emoji"/>
                          <a:cs typeface="Segoe UI Emoji"/>
                        </a:rPr>
                        <a:t> </a:t>
                      </a:r>
                      <a:r>
                        <a:rPr dirty="0" sz="1100" spc="-10">
                          <a:solidFill>
                            <a:srgbClr val="2D2D2D"/>
                          </a:solidFill>
                          <a:latin typeface="Segoe UI Emoji"/>
                          <a:cs typeface="Segoe UI Emoji"/>
                        </a:rPr>
                        <a:t>efficiency,</a:t>
                      </a:r>
                      <a:endParaRPr sz="1100">
                        <a:latin typeface="Segoe UI Emoji"/>
                        <a:cs typeface="Segoe UI Emoji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16839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86690">
                <a:tc gridSpan="2">
                  <a:txBody>
                    <a:bodyPr/>
                    <a:lstStyle/>
                    <a:p>
                      <a:pPr marL="95885">
                        <a:lnSpc>
                          <a:spcPts val="1265"/>
                        </a:lnSpc>
                      </a:pPr>
                      <a:r>
                        <a:rPr dirty="0" sz="1100">
                          <a:solidFill>
                            <a:srgbClr val="2D2D2D"/>
                          </a:solidFill>
                          <a:latin typeface="Segoe UI Emoji"/>
                          <a:cs typeface="Segoe UI Emoji"/>
                        </a:rPr>
                        <a:t>safety,</a:t>
                      </a:r>
                      <a:r>
                        <a:rPr dirty="0" sz="1100" spc="-40">
                          <a:solidFill>
                            <a:srgbClr val="2D2D2D"/>
                          </a:solidFill>
                          <a:latin typeface="Segoe UI Emoji"/>
                          <a:cs typeface="Segoe UI Emoji"/>
                        </a:rPr>
                        <a:t> </a:t>
                      </a:r>
                      <a:r>
                        <a:rPr dirty="0" sz="1100" spc="-10">
                          <a:solidFill>
                            <a:srgbClr val="2D2D2D"/>
                          </a:solidFill>
                          <a:latin typeface="Segoe UI Emoji"/>
                          <a:cs typeface="Segoe UI Emoji"/>
                        </a:rPr>
                        <a:t>and</a:t>
                      </a:r>
                      <a:r>
                        <a:rPr dirty="0" sz="1100" spc="-50">
                          <a:solidFill>
                            <a:srgbClr val="2D2D2D"/>
                          </a:solidFill>
                          <a:latin typeface="Segoe UI Emoji"/>
                          <a:cs typeface="Segoe UI Emoji"/>
                        </a:rPr>
                        <a:t> </a:t>
                      </a:r>
                      <a:r>
                        <a:rPr dirty="0" sz="1100" spc="-10">
                          <a:solidFill>
                            <a:srgbClr val="2D2D2D"/>
                          </a:solidFill>
                          <a:latin typeface="Segoe UI Emoji"/>
                          <a:cs typeface="Segoe UI Emoji"/>
                        </a:rPr>
                        <a:t>technological</a:t>
                      </a:r>
                      <a:r>
                        <a:rPr dirty="0" sz="1100" spc="-95">
                          <a:solidFill>
                            <a:srgbClr val="2D2D2D"/>
                          </a:solidFill>
                          <a:latin typeface="Segoe UI Emoji"/>
                          <a:cs typeface="Segoe UI Emoji"/>
                        </a:rPr>
                        <a:t> </a:t>
                      </a:r>
                      <a:r>
                        <a:rPr dirty="0" sz="1100" spc="-10">
                          <a:solidFill>
                            <a:srgbClr val="2D2D2D"/>
                          </a:solidFill>
                          <a:latin typeface="Segoe UI Emoji"/>
                          <a:cs typeface="Segoe UI Emoji"/>
                        </a:rPr>
                        <a:t>innovations</a:t>
                      </a:r>
                      <a:endParaRPr sz="1100">
                        <a:latin typeface="Segoe UI Emoji"/>
                        <a:cs typeface="Segoe UI Emoji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16839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70" name="object 70" descr=""/>
          <p:cNvSpPr txBox="1"/>
          <p:nvPr/>
        </p:nvSpPr>
        <p:spPr>
          <a:xfrm>
            <a:off x="5416550" y="6160866"/>
            <a:ext cx="1377315" cy="668020"/>
          </a:xfrm>
          <a:prstGeom prst="rect">
            <a:avLst/>
          </a:prstGeom>
        </p:spPr>
        <p:txBody>
          <a:bodyPr wrap="square" lIns="0" tIns="39369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309"/>
              </a:spcBef>
              <a:tabLst>
                <a:tab pos="1351280" algn="l"/>
              </a:tabLst>
            </a:pPr>
            <a:r>
              <a:rPr dirty="0" u="heavy" sz="900">
                <a:uFill>
                  <a:solidFill>
                    <a:srgbClr val="A6A6A6"/>
                  </a:solidFill>
                </a:uFill>
                <a:latin typeface="Trebuchet MS"/>
                <a:cs typeface="Trebuchet MS"/>
              </a:rPr>
              <a:t>	</a:t>
            </a:r>
            <a:endParaRPr sz="900">
              <a:latin typeface="Trebuchet MS"/>
              <a:cs typeface="Trebuchet MS"/>
            </a:endParaRPr>
          </a:p>
          <a:p>
            <a:pPr algn="ctr" marL="339725" marR="338455">
              <a:lnSpc>
                <a:spcPct val="102800"/>
              </a:lnSpc>
              <a:spcBef>
                <a:spcPts val="305"/>
              </a:spcBef>
            </a:pPr>
            <a:r>
              <a:rPr dirty="0" sz="1400" spc="-65" b="1">
                <a:solidFill>
                  <a:srgbClr val="A6A6A6"/>
                </a:solidFill>
                <a:latin typeface="Trebuchet MS"/>
                <a:cs typeface="Trebuchet MS"/>
              </a:rPr>
              <a:t>Financial </a:t>
            </a:r>
            <a:r>
              <a:rPr dirty="0" sz="1400" spc="-10" b="1">
                <a:solidFill>
                  <a:srgbClr val="A6A6A6"/>
                </a:solidFill>
                <a:latin typeface="Trebuchet MS"/>
                <a:cs typeface="Trebuchet MS"/>
              </a:rPr>
              <a:t>Analysis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71" name="object 71" descr=""/>
          <p:cNvSpPr txBox="1"/>
          <p:nvPr/>
        </p:nvSpPr>
        <p:spPr>
          <a:xfrm>
            <a:off x="7102475" y="6160866"/>
            <a:ext cx="1377315" cy="668020"/>
          </a:xfrm>
          <a:prstGeom prst="rect">
            <a:avLst/>
          </a:prstGeom>
        </p:spPr>
        <p:txBody>
          <a:bodyPr wrap="square" lIns="0" tIns="39369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309"/>
              </a:spcBef>
              <a:tabLst>
                <a:tab pos="1351280" algn="l"/>
              </a:tabLst>
            </a:pPr>
            <a:r>
              <a:rPr dirty="0" u="heavy" sz="900">
                <a:uFill>
                  <a:solidFill>
                    <a:srgbClr val="A6A6A6"/>
                  </a:solidFill>
                </a:uFill>
                <a:latin typeface="Trebuchet MS"/>
                <a:cs typeface="Trebuchet MS"/>
              </a:rPr>
              <a:t>	</a:t>
            </a:r>
            <a:endParaRPr sz="900">
              <a:latin typeface="Trebuchet MS"/>
              <a:cs typeface="Trebuchet MS"/>
            </a:endParaRPr>
          </a:p>
          <a:p>
            <a:pPr algn="ctr" marL="259079" marR="252095">
              <a:lnSpc>
                <a:spcPct val="102800"/>
              </a:lnSpc>
              <a:spcBef>
                <a:spcPts val="305"/>
              </a:spcBef>
            </a:pPr>
            <a:r>
              <a:rPr dirty="0" sz="1400" spc="-55" b="1">
                <a:solidFill>
                  <a:srgbClr val="A6A6A6"/>
                </a:solidFill>
                <a:latin typeface="Trebuchet MS"/>
                <a:cs typeface="Trebuchet MS"/>
              </a:rPr>
              <a:t>Acquisition </a:t>
            </a:r>
            <a:r>
              <a:rPr dirty="0" sz="1400" spc="-10" b="1">
                <a:solidFill>
                  <a:srgbClr val="A6A6A6"/>
                </a:solidFill>
                <a:latin typeface="Trebuchet MS"/>
                <a:cs typeface="Trebuchet MS"/>
              </a:rPr>
              <a:t>Feasibility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72" name="object 72" descr=""/>
          <p:cNvSpPr txBox="1"/>
          <p:nvPr/>
        </p:nvSpPr>
        <p:spPr>
          <a:xfrm>
            <a:off x="7378065" y="4046473"/>
            <a:ext cx="481965" cy="30797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ts val="1095"/>
              </a:lnSpc>
              <a:spcBef>
                <a:spcPts val="125"/>
              </a:spcBef>
            </a:pPr>
            <a:r>
              <a:rPr dirty="0" sz="950" spc="-10">
                <a:latin typeface="Segoe UI Emoji"/>
                <a:cs typeface="Segoe UI Emoji"/>
              </a:rPr>
              <a:t>North</a:t>
            </a:r>
            <a:endParaRPr sz="950">
              <a:latin typeface="Segoe UI Emoji"/>
              <a:cs typeface="Segoe UI Emoji"/>
            </a:endParaRPr>
          </a:p>
          <a:p>
            <a:pPr marL="12700">
              <a:lnSpc>
                <a:spcPts val="1095"/>
              </a:lnSpc>
            </a:pPr>
            <a:r>
              <a:rPr dirty="0" sz="950" spc="-10">
                <a:latin typeface="Segoe UI Emoji"/>
                <a:cs typeface="Segoe UI Emoji"/>
              </a:rPr>
              <a:t>America</a:t>
            </a:r>
            <a:endParaRPr sz="950">
              <a:latin typeface="Segoe UI Emoji"/>
              <a:cs typeface="Segoe UI Emoji"/>
            </a:endParaRPr>
          </a:p>
        </p:txBody>
      </p:sp>
      <p:sp>
        <p:nvSpPr>
          <p:cNvPr id="73" name="object 73" descr=""/>
          <p:cNvSpPr txBox="1"/>
          <p:nvPr/>
        </p:nvSpPr>
        <p:spPr>
          <a:xfrm>
            <a:off x="7378065" y="4590097"/>
            <a:ext cx="414655" cy="1746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 spc="-10">
                <a:latin typeface="Segoe UI Emoji"/>
                <a:cs typeface="Segoe UI Emoji"/>
              </a:rPr>
              <a:t>Europe</a:t>
            </a:r>
            <a:endParaRPr sz="950">
              <a:latin typeface="Segoe UI Emoji"/>
              <a:cs typeface="Segoe UI Emoji"/>
            </a:endParaRPr>
          </a:p>
        </p:txBody>
      </p:sp>
      <p:sp>
        <p:nvSpPr>
          <p:cNvPr id="74" name="object 74" descr=""/>
          <p:cNvSpPr txBox="1"/>
          <p:nvPr/>
        </p:nvSpPr>
        <p:spPr>
          <a:xfrm>
            <a:off x="7378065" y="4959095"/>
            <a:ext cx="394970" cy="30797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ts val="1095"/>
              </a:lnSpc>
              <a:spcBef>
                <a:spcPts val="125"/>
              </a:spcBef>
            </a:pPr>
            <a:r>
              <a:rPr dirty="0" sz="950" spc="-20">
                <a:latin typeface="Segoe UI Emoji"/>
                <a:cs typeface="Segoe UI Emoji"/>
              </a:rPr>
              <a:t>Asia</a:t>
            </a:r>
            <a:endParaRPr sz="950">
              <a:latin typeface="Segoe UI Emoji"/>
              <a:cs typeface="Segoe UI Emoji"/>
            </a:endParaRPr>
          </a:p>
          <a:p>
            <a:pPr marL="12700">
              <a:lnSpc>
                <a:spcPts val="1095"/>
              </a:lnSpc>
            </a:pPr>
            <a:r>
              <a:rPr dirty="0" sz="950" spc="-10">
                <a:latin typeface="Segoe UI Emoji"/>
                <a:cs typeface="Segoe UI Emoji"/>
              </a:rPr>
              <a:t>Pacific</a:t>
            </a:r>
            <a:endParaRPr sz="950">
              <a:latin typeface="Segoe UI Emoji"/>
              <a:cs typeface="Segoe UI Emoji"/>
            </a:endParaRPr>
          </a:p>
        </p:txBody>
      </p:sp>
      <p:sp>
        <p:nvSpPr>
          <p:cNvPr id="75" name="object 75" descr=""/>
          <p:cNvSpPr txBox="1"/>
          <p:nvPr/>
        </p:nvSpPr>
        <p:spPr>
          <a:xfrm>
            <a:off x="7378065" y="5397753"/>
            <a:ext cx="481965" cy="30797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ts val="1095"/>
              </a:lnSpc>
              <a:spcBef>
                <a:spcPts val="125"/>
              </a:spcBef>
            </a:pPr>
            <a:r>
              <a:rPr dirty="0" sz="950" spc="-10">
                <a:latin typeface="Segoe UI Emoji"/>
                <a:cs typeface="Segoe UI Emoji"/>
              </a:rPr>
              <a:t>South</a:t>
            </a:r>
            <a:endParaRPr sz="950">
              <a:latin typeface="Segoe UI Emoji"/>
              <a:cs typeface="Segoe UI Emoji"/>
            </a:endParaRPr>
          </a:p>
          <a:p>
            <a:pPr marL="12700">
              <a:lnSpc>
                <a:spcPts val="1095"/>
              </a:lnSpc>
            </a:pPr>
            <a:r>
              <a:rPr dirty="0" sz="950" spc="-10">
                <a:latin typeface="Segoe UI Emoji"/>
                <a:cs typeface="Segoe UI Emoji"/>
              </a:rPr>
              <a:t>America</a:t>
            </a:r>
            <a:endParaRPr sz="950">
              <a:latin typeface="Segoe UI Emoji"/>
              <a:cs typeface="Segoe UI Emoji"/>
            </a:endParaRPr>
          </a:p>
        </p:txBody>
      </p:sp>
      <p:sp>
        <p:nvSpPr>
          <p:cNvPr id="76" name="object 76" descr=""/>
          <p:cNvSpPr txBox="1"/>
          <p:nvPr/>
        </p:nvSpPr>
        <p:spPr>
          <a:xfrm>
            <a:off x="7378065" y="5847715"/>
            <a:ext cx="664845" cy="30797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ts val="1095"/>
              </a:lnSpc>
              <a:spcBef>
                <a:spcPts val="125"/>
              </a:spcBef>
            </a:pPr>
            <a:r>
              <a:rPr dirty="0" sz="950" spc="-10">
                <a:latin typeface="Segoe UI Emoji"/>
                <a:cs typeface="Segoe UI Emoji"/>
              </a:rPr>
              <a:t>Middle</a:t>
            </a:r>
            <a:r>
              <a:rPr dirty="0" sz="950" spc="-20">
                <a:latin typeface="Segoe UI Emoji"/>
                <a:cs typeface="Segoe UI Emoji"/>
              </a:rPr>
              <a:t> East</a:t>
            </a:r>
            <a:endParaRPr sz="950">
              <a:latin typeface="Segoe UI Emoji"/>
              <a:cs typeface="Segoe UI Emoji"/>
            </a:endParaRPr>
          </a:p>
          <a:p>
            <a:pPr marL="12700">
              <a:lnSpc>
                <a:spcPts val="1095"/>
              </a:lnSpc>
            </a:pPr>
            <a:r>
              <a:rPr dirty="0" sz="950" spc="-10">
                <a:latin typeface="Segoe UI Emoji"/>
                <a:cs typeface="Segoe UI Emoji"/>
              </a:rPr>
              <a:t>CAfrica</a:t>
            </a:r>
            <a:endParaRPr sz="950">
              <a:latin typeface="Segoe UI Emoji"/>
              <a:cs typeface="Segoe UI Emoji"/>
            </a:endParaRPr>
          </a:p>
        </p:txBody>
      </p:sp>
      <p:sp>
        <p:nvSpPr>
          <p:cNvPr id="77" name="object 77" descr=""/>
          <p:cNvSpPr txBox="1"/>
          <p:nvPr/>
        </p:nvSpPr>
        <p:spPr>
          <a:xfrm>
            <a:off x="8382000" y="4067175"/>
            <a:ext cx="3457575" cy="323850"/>
          </a:xfrm>
          <a:prstGeom prst="rect">
            <a:avLst/>
          </a:prstGeom>
          <a:ln w="19050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97790">
              <a:lnSpc>
                <a:spcPts val="1235"/>
              </a:lnSpc>
            </a:pPr>
            <a:r>
              <a:rPr dirty="0" sz="1050" spc="-65" i="1">
                <a:solidFill>
                  <a:srgbClr val="2D2D2D"/>
                </a:solidFill>
                <a:latin typeface="Trebuchet MS"/>
                <a:cs typeface="Trebuchet MS"/>
              </a:rPr>
              <a:t>Innovation-</a:t>
            </a:r>
            <a:r>
              <a:rPr dirty="0" sz="1050" spc="-75" i="1">
                <a:solidFill>
                  <a:srgbClr val="2D2D2D"/>
                </a:solidFill>
                <a:latin typeface="Trebuchet MS"/>
                <a:cs typeface="Trebuchet MS"/>
              </a:rPr>
              <a:t>driven</a:t>
            </a:r>
            <a:r>
              <a:rPr dirty="0" sz="1050" spc="-130" i="1">
                <a:solidFill>
                  <a:srgbClr val="2D2D2D"/>
                </a:solidFill>
                <a:latin typeface="Trebuchet MS"/>
                <a:cs typeface="Trebuchet MS"/>
              </a:rPr>
              <a:t> </a:t>
            </a:r>
            <a:r>
              <a:rPr dirty="0" sz="1050" spc="-75" i="1">
                <a:solidFill>
                  <a:srgbClr val="2D2D2D"/>
                </a:solidFill>
                <a:latin typeface="Trebuchet MS"/>
                <a:cs typeface="Trebuchet MS"/>
              </a:rPr>
              <a:t>market</a:t>
            </a:r>
            <a:r>
              <a:rPr dirty="0" sz="1050" spc="-45" i="1">
                <a:solidFill>
                  <a:srgbClr val="2D2D2D"/>
                </a:solidFill>
                <a:latin typeface="Trebuchet MS"/>
                <a:cs typeface="Trebuchet MS"/>
              </a:rPr>
              <a:t> </a:t>
            </a:r>
            <a:r>
              <a:rPr dirty="0" sz="1050" spc="-95" i="1">
                <a:solidFill>
                  <a:srgbClr val="2D2D2D"/>
                </a:solidFill>
                <a:latin typeface="Trebuchet MS"/>
                <a:cs typeface="Trebuchet MS"/>
              </a:rPr>
              <a:t>with</a:t>
            </a:r>
            <a:r>
              <a:rPr dirty="0" sz="1050" spc="-30" i="1">
                <a:solidFill>
                  <a:srgbClr val="2D2D2D"/>
                </a:solidFill>
                <a:latin typeface="Trebuchet MS"/>
                <a:cs typeface="Trebuchet MS"/>
              </a:rPr>
              <a:t> </a:t>
            </a:r>
            <a:r>
              <a:rPr dirty="0" sz="1050" spc="-70" i="1">
                <a:solidFill>
                  <a:srgbClr val="2D2D2D"/>
                </a:solidFill>
                <a:latin typeface="Trebuchet MS"/>
                <a:cs typeface="Trebuchet MS"/>
              </a:rPr>
              <a:t>strong</a:t>
            </a:r>
            <a:r>
              <a:rPr dirty="0" sz="1050" spc="-30" i="1">
                <a:solidFill>
                  <a:srgbClr val="2D2D2D"/>
                </a:solidFill>
                <a:latin typeface="Trebuchet MS"/>
                <a:cs typeface="Trebuchet MS"/>
              </a:rPr>
              <a:t> </a:t>
            </a:r>
            <a:r>
              <a:rPr dirty="0" sz="1050" spc="-50" i="1">
                <a:solidFill>
                  <a:srgbClr val="2D2D2D"/>
                </a:solidFill>
                <a:latin typeface="Trebuchet MS"/>
                <a:cs typeface="Trebuchet MS"/>
              </a:rPr>
              <a:t>consumer</a:t>
            </a:r>
            <a:r>
              <a:rPr dirty="0" sz="1050" spc="-55" i="1">
                <a:solidFill>
                  <a:srgbClr val="2D2D2D"/>
                </a:solidFill>
                <a:latin typeface="Trebuchet MS"/>
                <a:cs typeface="Trebuchet MS"/>
              </a:rPr>
              <a:t> </a:t>
            </a:r>
            <a:r>
              <a:rPr dirty="0" sz="1050" spc="-45" i="1">
                <a:solidFill>
                  <a:srgbClr val="2D2D2D"/>
                </a:solidFill>
                <a:latin typeface="Trebuchet MS"/>
                <a:cs typeface="Trebuchet MS"/>
              </a:rPr>
              <a:t>demand</a:t>
            </a:r>
            <a:r>
              <a:rPr dirty="0" sz="1050" spc="-50" i="1">
                <a:solidFill>
                  <a:srgbClr val="2D2D2D"/>
                </a:solidFill>
                <a:latin typeface="Trebuchet MS"/>
                <a:cs typeface="Trebuchet MS"/>
              </a:rPr>
              <a:t> </a:t>
            </a:r>
            <a:r>
              <a:rPr dirty="0" sz="1050" spc="-25" i="1">
                <a:solidFill>
                  <a:srgbClr val="2D2D2D"/>
                </a:solidFill>
                <a:latin typeface="Trebuchet MS"/>
                <a:cs typeface="Trebuchet MS"/>
              </a:rPr>
              <a:t>for</a:t>
            </a:r>
            <a:endParaRPr sz="1050">
              <a:latin typeface="Trebuchet MS"/>
              <a:cs typeface="Trebuchet MS"/>
            </a:endParaRPr>
          </a:p>
          <a:p>
            <a:pPr marL="97790">
              <a:lnSpc>
                <a:spcPct val="100000"/>
              </a:lnSpc>
              <a:spcBef>
                <a:spcPts val="15"/>
              </a:spcBef>
            </a:pPr>
            <a:r>
              <a:rPr dirty="0" sz="1050" spc="-75" i="1">
                <a:solidFill>
                  <a:srgbClr val="2D2D2D"/>
                </a:solidFill>
                <a:latin typeface="Trebuchet MS"/>
                <a:cs typeface="Trebuchet MS"/>
              </a:rPr>
              <a:t>high-</a:t>
            </a:r>
            <a:r>
              <a:rPr dirty="0" sz="1050" spc="-70" i="1">
                <a:solidFill>
                  <a:srgbClr val="2D2D2D"/>
                </a:solidFill>
                <a:latin typeface="Trebuchet MS"/>
                <a:cs typeface="Trebuchet MS"/>
              </a:rPr>
              <a:t>performance</a:t>
            </a:r>
            <a:r>
              <a:rPr dirty="0" sz="1050" spc="-100" i="1">
                <a:solidFill>
                  <a:srgbClr val="2D2D2D"/>
                </a:solidFill>
                <a:latin typeface="Trebuchet MS"/>
                <a:cs typeface="Trebuchet MS"/>
              </a:rPr>
              <a:t> </a:t>
            </a:r>
            <a:r>
              <a:rPr dirty="0" sz="1050" spc="-55" i="1">
                <a:solidFill>
                  <a:srgbClr val="2D2D2D"/>
                </a:solidFill>
                <a:latin typeface="Trebuchet MS"/>
                <a:cs typeface="Trebuchet MS"/>
              </a:rPr>
              <a:t>and</a:t>
            </a:r>
            <a:r>
              <a:rPr dirty="0" sz="1050" spc="-35" i="1">
                <a:solidFill>
                  <a:srgbClr val="2D2D2D"/>
                </a:solidFill>
                <a:latin typeface="Trebuchet MS"/>
                <a:cs typeface="Trebuchet MS"/>
              </a:rPr>
              <a:t> </a:t>
            </a:r>
            <a:r>
              <a:rPr dirty="0" sz="1050" spc="-50" i="1">
                <a:solidFill>
                  <a:srgbClr val="2D2D2D"/>
                </a:solidFill>
                <a:latin typeface="Trebuchet MS"/>
                <a:cs typeface="Trebuchet MS"/>
              </a:rPr>
              <a:t>stylish</a:t>
            </a:r>
            <a:r>
              <a:rPr dirty="0" sz="1050" spc="-10" i="1">
                <a:solidFill>
                  <a:srgbClr val="2D2D2D"/>
                </a:solidFill>
                <a:latin typeface="Trebuchet MS"/>
                <a:cs typeface="Trebuchet MS"/>
              </a:rPr>
              <a:t> tires.</a:t>
            </a:r>
            <a:endParaRPr sz="1050">
              <a:latin typeface="Trebuchet MS"/>
              <a:cs typeface="Trebuchet MS"/>
            </a:endParaRPr>
          </a:p>
        </p:txBody>
      </p:sp>
      <p:grpSp>
        <p:nvGrpSpPr>
          <p:cNvPr id="78" name="object 78" descr=""/>
          <p:cNvGrpSpPr/>
          <p:nvPr/>
        </p:nvGrpSpPr>
        <p:grpSpPr>
          <a:xfrm>
            <a:off x="8067675" y="4067175"/>
            <a:ext cx="200025" cy="304800"/>
            <a:chOff x="8067675" y="4067175"/>
            <a:chExt cx="200025" cy="304800"/>
          </a:xfrm>
        </p:grpSpPr>
        <p:sp>
          <p:nvSpPr>
            <p:cNvPr id="79" name="object 79" descr=""/>
            <p:cNvSpPr/>
            <p:nvPr/>
          </p:nvSpPr>
          <p:spPr>
            <a:xfrm>
              <a:off x="8077200" y="4076700"/>
              <a:ext cx="180975" cy="285750"/>
            </a:xfrm>
            <a:custGeom>
              <a:avLst/>
              <a:gdLst/>
              <a:ahLst/>
              <a:cxnLst/>
              <a:rect l="l" t="t" r="r" b="b"/>
              <a:pathLst>
                <a:path w="180975" h="285750">
                  <a:moveTo>
                    <a:pt x="0" y="0"/>
                  </a:moveTo>
                  <a:lnTo>
                    <a:pt x="0" y="285750"/>
                  </a:lnTo>
                  <a:lnTo>
                    <a:pt x="180975" y="1440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DF1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0" name="object 80" descr=""/>
            <p:cNvSpPr/>
            <p:nvPr/>
          </p:nvSpPr>
          <p:spPr>
            <a:xfrm>
              <a:off x="8077200" y="4076700"/>
              <a:ext cx="180975" cy="285750"/>
            </a:xfrm>
            <a:custGeom>
              <a:avLst/>
              <a:gdLst/>
              <a:ahLst/>
              <a:cxnLst/>
              <a:rect l="l" t="t" r="r" b="b"/>
              <a:pathLst>
                <a:path w="180975" h="285750">
                  <a:moveTo>
                    <a:pt x="0" y="0"/>
                  </a:moveTo>
                  <a:lnTo>
                    <a:pt x="180975" y="144018"/>
                  </a:lnTo>
                  <a:lnTo>
                    <a:pt x="0" y="285750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1" name="object 81" descr=""/>
          <p:cNvSpPr txBox="1"/>
          <p:nvPr/>
        </p:nvSpPr>
        <p:spPr>
          <a:xfrm>
            <a:off x="8382000" y="4533900"/>
            <a:ext cx="3457575" cy="323850"/>
          </a:xfrm>
          <a:prstGeom prst="rect">
            <a:avLst/>
          </a:prstGeom>
          <a:ln w="19050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97790">
              <a:lnSpc>
                <a:spcPts val="1230"/>
              </a:lnSpc>
            </a:pPr>
            <a:r>
              <a:rPr dirty="0" sz="1050" spc="-60" i="1">
                <a:solidFill>
                  <a:srgbClr val="2D2D2D"/>
                </a:solidFill>
                <a:latin typeface="Trebuchet MS"/>
                <a:cs typeface="Trebuchet MS"/>
              </a:rPr>
              <a:t>Rapid</a:t>
            </a:r>
            <a:r>
              <a:rPr dirty="0" sz="1050" spc="-70" i="1">
                <a:solidFill>
                  <a:srgbClr val="2D2D2D"/>
                </a:solidFill>
                <a:latin typeface="Trebuchet MS"/>
                <a:cs typeface="Trebuchet MS"/>
              </a:rPr>
              <a:t> </a:t>
            </a:r>
            <a:r>
              <a:rPr dirty="0" sz="1050" spc="-80" i="1">
                <a:solidFill>
                  <a:srgbClr val="2D2D2D"/>
                </a:solidFill>
                <a:latin typeface="Trebuchet MS"/>
                <a:cs typeface="Trebuchet MS"/>
              </a:rPr>
              <a:t>growth</a:t>
            </a:r>
            <a:r>
              <a:rPr dirty="0" sz="1050" spc="-50" i="1">
                <a:solidFill>
                  <a:srgbClr val="2D2D2D"/>
                </a:solidFill>
                <a:latin typeface="Trebuchet MS"/>
                <a:cs typeface="Trebuchet MS"/>
              </a:rPr>
              <a:t> </a:t>
            </a:r>
            <a:r>
              <a:rPr dirty="0" sz="1050" spc="-85" i="1">
                <a:solidFill>
                  <a:srgbClr val="2D2D2D"/>
                </a:solidFill>
                <a:latin typeface="Trebuchet MS"/>
                <a:cs typeface="Trebuchet MS"/>
              </a:rPr>
              <a:t>fueled</a:t>
            </a:r>
            <a:r>
              <a:rPr dirty="0" sz="1050" spc="-70" i="1">
                <a:solidFill>
                  <a:srgbClr val="2D2D2D"/>
                </a:solidFill>
                <a:latin typeface="Trebuchet MS"/>
                <a:cs typeface="Trebuchet MS"/>
              </a:rPr>
              <a:t> by</a:t>
            </a:r>
            <a:r>
              <a:rPr dirty="0" sz="1050" spc="-45" i="1">
                <a:solidFill>
                  <a:srgbClr val="2D2D2D"/>
                </a:solidFill>
                <a:latin typeface="Trebuchet MS"/>
                <a:cs typeface="Trebuchet MS"/>
              </a:rPr>
              <a:t> </a:t>
            </a:r>
            <a:r>
              <a:rPr dirty="0" sz="1050" spc="-70" i="1">
                <a:solidFill>
                  <a:srgbClr val="2D2D2D"/>
                </a:solidFill>
                <a:latin typeface="Trebuchet MS"/>
                <a:cs typeface="Trebuchet MS"/>
              </a:rPr>
              <a:t>premium</a:t>
            </a:r>
            <a:r>
              <a:rPr dirty="0" sz="1050" spc="-55" i="1">
                <a:solidFill>
                  <a:srgbClr val="2D2D2D"/>
                </a:solidFill>
                <a:latin typeface="Trebuchet MS"/>
                <a:cs typeface="Trebuchet MS"/>
              </a:rPr>
              <a:t> </a:t>
            </a:r>
            <a:r>
              <a:rPr dirty="0" sz="1050" spc="-114" i="1">
                <a:solidFill>
                  <a:srgbClr val="2D2D2D"/>
                </a:solidFill>
                <a:latin typeface="Trebuchet MS"/>
                <a:cs typeface="Trebuchet MS"/>
              </a:rPr>
              <a:t>tire</a:t>
            </a:r>
            <a:r>
              <a:rPr dirty="0" sz="1050" spc="-30" i="1">
                <a:solidFill>
                  <a:srgbClr val="2D2D2D"/>
                </a:solidFill>
                <a:latin typeface="Trebuchet MS"/>
                <a:cs typeface="Trebuchet MS"/>
              </a:rPr>
              <a:t> </a:t>
            </a:r>
            <a:r>
              <a:rPr dirty="0" sz="1050" spc="-70" i="1">
                <a:solidFill>
                  <a:srgbClr val="2D2D2D"/>
                </a:solidFill>
                <a:latin typeface="Trebuchet MS"/>
                <a:cs typeface="Trebuchet MS"/>
              </a:rPr>
              <a:t>demand,</a:t>
            </a:r>
            <a:r>
              <a:rPr dirty="0" sz="1050" spc="-90" i="1">
                <a:solidFill>
                  <a:srgbClr val="2D2D2D"/>
                </a:solidFill>
                <a:latin typeface="Trebuchet MS"/>
                <a:cs typeface="Trebuchet MS"/>
              </a:rPr>
              <a:t> </a:t>
            </a:r>
            <a:r>
              <a:rPr dirty="0" sz="1050" spc="-75" i="1">
                <a:solidFill>
                  <a:srgbClr val="2D2D2D"/>
                </a:solidFill>
                <a:latin typeface="Trebuchet MS"/>
                <a:cs typeface="Trebuchet MS"/>
              </a:rPr>
              <a:t>cutting-</a:t>
            </a:r>
            <a:r>
              <a:rPr dirty="0" sz="1050" spc="-20" i="1">
                <a:solidFill>
                  <a:srgbClr val="2D2D2D"/>
                </a:solidFill>
                <a:latin typeface="Trebuchet MS"/>
                <a:cs typeface="Trebuchet MS"/>
              </a:rPr>
              <a:t>edge</a:t>
            </a:r>
            <a:endParaRPr sz="1050">
              <a:latin typeface="Trebuchet MS"/>
              <a:cs typeface="Trebuchet MS"/>
            </a:endParaRPr>
          </a:p>
          <a:p>
            <a:pPr marL="97790">
              <a:lnSpc>
                <a:spcPct val="100000"/>
              </a:lnSpc>
              <a:spcBef>
                <a:spcPts val="15"/>
              </a:spcBef>
            </a:pPr>
            <a:r>
              <a:rPr dirty="0" sz="1050" spc="-50" i="1">
                <a:solidFill>
                  <a:srgbClr val="2D2D2D"/>
                </a:solidFill>
                <a:latin typeface="Trebuchet MS"/>
                <a:cs typeface="Trebuchet MS"/>
              </a:rPr>
              <a:t>designs,</a:t>
            </a:r>
            <a:r>
              <a:rPr dirty="0" sz="1050" i="1">
                <a:solidFill>
                  <a:srgbClr val="2D2D2D"/>
                </a:solidFill>
                <a:latin typeface="Trebuchet MS"/>
                <a:cs typeface="Trebuchet MS"/>
              </a:rPr>
              <a:t> </a:t>
            </a:r>
            <a:r>
              <a:rPr dirty="0" sz="1050" spc="-75" i="1">
                <a:solidFill>
                  <a:srgbClr val="2D2D2D"/>
                </a:solidFill>
                <a:latin typeface="Trebuchet MS"/>
                <a:cs typeface="Trebuchet MS"/>
              </a:rPr>
              <a:t>and</a:t>
            </a:r>
            <a:r>
              <a:rPr dirty="0" sz="1050" spc="-70" i="1">
                <a:solidFill>
                  <a:srgbClr val="2D2D2D"/>
                </a:solidFill>
                <a:latin typeface="Trebuchet MS"/>
                <a:cs typeface="Trebuchet MS"/>
              </a:rPr>
              <a:t> </a:t>
            </a:r>
            <a:r>
              <a:rPr dirty="0" sz="1050" spc="-45" i="1">
                <a:solidFill>
                  <a:srgbClr val="2D2D2D"/>
                </a:solidFill>
                <a:latin typeface="Trebuchet MS"/>
                <a:cs typeface="Trebuchet MS"/>
              </a:rPr>
              <a:t>advanced</a:t>
            </a:r>
            <a:r>
              <a:rPr dirty="0" sz="1050" spc="-70" i="1">
                <a:solidFill>
                  <a:srgbClr val="2D2D2D"/>
                </a:solidFill>
                <a:latin typeface="Trebuchet MS"/>
                <a:cs typeface="Trebuchet MS"/>
              </a:rPr>
              <a:t> </a:t>
            </a:r>
            <a:r>
              <a:rPr dirty="0" sz="1050" spc="-65" i="1">
                <a:solidFill>
                  <a:srgbClr val="2D2D2D"/>
                </a:solidFill>
                <a:latin typeface="Trebuchet MS"/>
                <a:cs typeface="Trebuchet MS"/>
              </a:rPr>
              <a:t>vehicle</a:t>
            </a:r>
            <a:r>
              <a:rPr dirty="0" sz="1050" spc="-35" i="1">
                <a:solidFill>
                  <a:srgbClr val="2D2D2D"/>
                </a:solidFill>
                <a:latin typeface="Trebuchet MS"/>
                <a:cs typeface="Trebuchet MS"/>
              </a:rPr>
              <a:t> </a:t>
            </a:r>
            <a:r>
              <a:rPr dirty="0" sz="1050" spc="-10" i="1">
                <a:solidFill>
                  <a:srgbClr val="2D2D2D"/>
                </a:solidFill>
                <a:latin typeface="Trebuchet MS"/>
                <a:cs typeface="Trebuchet MS"/>
              </a:rPr>
              <a:t>features.</a:t>
            </a:r>
            <a:endParaRPr sz="1050">
              <a:latin typeface="Trebuchet MS"/>
              <a:cs typeface="Trebuchet MS"/>
            </a:endParaRPr>
          </a:p>
        </p:txBody>
      </p:sp>
      <p:grpSp>
        <p:nvGrpSpPr>
          <p:cNvPr id="82" name="object 82" descr=""/>
          <p:cNvGrpSpPr/>
          <p:nvPr/>
        </p:nvGrpSpPr>
        <p:grpSpPr>
          <a:xfrm>
            <a:off x="8067675" y="4514850"/>
            <a:ext cx="200025" cy="304800"/>
            <a:chOff x="8067675" y="4514850"/>
            <a:chExt cx="200025" cy="304800"/>
          </a:xfrm>
        </p:grpSpPr>
        <p:sp>
          <p:nvSpPr>
            <p:cNvPr id="83" name="object 83" descr=""/>
            <p:cNvSpPr/>
            <p:nvPr/>
          </p:nvSpPr>
          <p:spPr>
            <a:xfrm>
              <a:off x="8077200" y="4524375"/>
              <a:ext cx="180975" cy="285750"/>
            </a:xfrm>
            <a:custGeom>
              <a:avLst/>
              <a:gdLst/>
              <a:ahLst/>
              <a:cxnLst/>
              <a:rect l="l" t="t" r="r" b="b"/>
              <a:pathLst>
                <a:path w="180975" h="285750">
                  <a:moveTo>
                    <a:pt x="0" y="0"/>
                  </a:moveTo>
                  <a:lnTo>
                    <a:pt x="0" y="285750"/>
                  </a:lnTo>
                  <a:lnTo>
                    <a:pt x="180975" y="1440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DF1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4" name="object 84" descr=""/>
            <p:cNvSpPr/>
            <p:nvPr/>
          </p:nvSpPr>
          <p:spPr>
            <a:xfrm>
              <a:off x="8077200" y="4524375"/>
              <a:ext cx="180975" cy="285750"/>
            </a:xfrm>
            <a:custGeom>
              <a:avLst/>
              <a:gdLst/>
              <a:ahLst/>
              <a:cxnLst/>
              <a:rect l="l" t="t" r="r" b="b"/>
              <a:pathLst>
                <a:path w="180975" h="285750">
                  <a:moveTo>
                    <a:pt x="0" y="0"/>
                  </a:moveTo>
                  <a:lnTo>
                    <a:pt x="180975" y="144018"/>
                  </a:lnTo>
                  <a:lnTo>
                    <a:pt x="0" y="285750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5" name="object 85" descr=""/>
          <p:cNvSpPr txBox="1"/>
          <p:nvPr/>
        </p:nvSpPr>
        <p:spPr>
          <a:xfrm>
            <a:off x="8382000" y="4962525"/>
            <a:ext cx="3457575" cy="323850"/>
          </a:xfrm>
          <a:prstGeom prst="rect">
            <a:avLst/>
          </a:prstGeom>
          <a:ln w="19050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97790">
              <a:lnSpc>
                <a:spcPts val="1225"/>
              </a:lnSpc>
            </a:pPr>
            <a:r>
              <a:rPr dirty="0" sz="1050" spc="-40" i="1">
                <a:solidFill>
                  <a:srgbClr val="2D2D2D"/>
                </a:solidFill>
                <a:latin typeface="Trebuchet MS"/>
                <a:cs typeface="Trebuchet MS"/>
              </a:rPr>
              <a:t>Fastest-</a:t>
            </a:r>
            <a:r>
              <a:rPr dirty="0" sz="1050" spc="-70" i="1">
                <a:solidFill>
                  <a:srgbClr val="2D2D2D"/>
                </a:solidFill>
                <a:latin typeface="Trebuchet MS"/>
                <a:cs typeface="Trebuchet MS"/>
              </a:rPr>
              <a:t>growing</a:t>
            </a:r>
            <a:r>
              <a:rPr dirty="0" sz="1050" spc="-60" i="1">
                <a:solidFill>
                  <a:srgbClr val="2D2D2D"/>
                </a:solidFill>
                <a:latin typeface="Trebuchet MS"/>
                <a:cs typeface="Trebuchet MS"/>
              </a:rPr>
              <a:t> </a:t>
            </a:r>
            <a:r>
              <a:rPr dirty="0" sz="1050" spc="-85" i="1">
                <a:solidFill>
                  <a:srgbClr val="2D2D2D"/>
                </a:solidFill>
                <a:latin typeface="Trebuchet MS"/>
                <a:cs typeface="Trebuchet MS"/>
              </a:rPr>
              <a:t>region</a:t>
            </a:r>
            <a:r>
              <a:rPr dirty="0" sz="1050" spc="-60" i="1">
                <a:solidFill>
                  <a:srgbClr val="2D2D2D"/>
                </a:solidFill>
                <a:latin typeface="Trebuchet MS"/>
                <a:cs typeface="Trebuchet MS"/>
              </a:rPr>
              <a:t> </a:t>
            </a:r>
            <a:r>
              <a:rPr dirty="0" sz="1050" spc="-70" i="1">
                <a:solidFill>
                  <a:srgbClr val="2D2D2D"/>
                </a:solidFill>
                <a:latin typeface="Trebuchet MS"/>
                <a:cs typeface="Trebuchet MS"/>
              </a:rPr>
              <a:t>due</a:t>
            </a:r>
            <a:r>
              <a:rPr dirty="0" sz="1050" spc="-40" i="1">
                <a:solidFill>
                  <a:srgbClr val="2D2D2D"/>
                </a:solidFill>
                <a:latin typeface="Trebuchet MS"/>
                <a:cs typeface="Trebuchet MS"/>
              </a:rPr>
              <a:t> </a:t>
            </a:r>
            <a:r>
              <a:rPr dirty="0" sz="1050" spc="-90" i="1">
                <a:solidFill>
                  <a:srgbClr val="2D2D2D"/>
                </a:solidFill>
                <a:latin typeface="Trebuchet MS"/>
                <a:cs typeface="Trebuchet MS"/>
              </a:rPr>
              <a:t>to</a:t>
            </a:r>
            <a:r>
              <a:rPr dirty="0" sz="1050" spc="-65" i="1">
                <a:solidFill>
                  <a:srgbClr val="2D2D2D"/>
                </a:solidFill>
                <a:latin typeface="Trebuchet MS"/>
                <a:cs typeface="Trebuchet MS"/>
              </a:rPr>
              <a:t> </a:t>
            </a:r>
            <a:r>
              <a:rPr dirty="0" sz="1050" spc="-55" i="1">
                <a:solidFill>
                  <a:srgbClr val="2D2D2D"/>
                </a:solidFill>
                <a:latin typeface="Trebuchet MS"/>
                <a:cs typeface="Trebuchet MS"/>
              </a:rPr>
              <a:t>demand</a:t>
            </a:r>
            <a:r>
              <a:rPr dirty="0" sz="1050" spc="-70" i="1">
                <a:solidFill>
                  <a:srgbClr val="2D2D2D"/>
                </a:solidFill>
                <a:latin typeface="Trebuchet MS"/>
                <a:cs typeface="Trebuchet MS"/>
              </a:rPr>
              <a:t> </a:t>
            </a:r>
            <a:r>
              <a:rPr dirty="0" sz="1050" spc="-100" i="1">
                <a:solidFill>
                  <a:srgbClr val="2D2D2D"/>
                </a:solidFill>
                <a:latin typeface="Trebuchet MS"/>
                <a:cs typeface="Trebuchet MS"/>
              </a:rPr>
              <a:t>for</a:t>
            </a:r>
            <a:r>
              <a:rPr dirty="0" sz="1050" spc="-75" i="1">
                <a:solidFill>
                  <a:srgbClr val="2D2D2D"/>
                </a:solidFill>
                <a:latin typeface="Trebuchet MS"/>
                <a:cs typeface="Trebuchet MS"/>
              </a:rPr>
              <a:t> </a:t>
            </a:r>
            <a:r>
              <a:rPr dirty="0" sz="1050" spc="-85" i="1">
                <a:solidFill>
                  <a:srgbClr val="2D2D2D"/>
                </a:solidFill>
                <a:latin typeface="Trebuchet MS"/>
                <a:cs typeface="Trebuchet MS"/>
              </a:rPr>
              <a:t>radial </a:t>
            </a:r>
            <a:r>
              <a:rPr dirty="0" sz="1050" spc="-80" i="1">
                <a:solidFill>
                  <a:srgbClr val="2D2D2D"/>
                </a:solidFill>
                <a:latin typeface="Trebuchet MS"/>
                <a:cs typeface="Trebuchet MS"/>
              </a:rPr>
              <a:t>tires,</a:t>
            </a:r>
            <a:r>
              <a:rPr dirty="0" sz="1050" i="1">
                <a:solidFill>
                  <a:srgbClr val="2D2D2D"/>
                </a:solidFill>
                <a:latin typeface="Trebuchet MS"/>
                <a:cs typeface="Trebuchet MS"/>
              </a:rPr>
              <a:t> </a:t>
            </a:r>
            <a:r>
              <a:rPr dirty="0" sz="1050" spc="-10" i="1">
                <a:solidFill>
                  <a:srgbClr val="2D2D2D"/>
                </a:solidFill>
                <a:latin typeface="Trebuchet MS"/>
                <a:cs typeface="Trebuchet MS"/>
              </a:rPr>
              <a:t>rising</a:t>
            </a:r>
            <a:endParaRPr sz="1050">
              <a:latin typeface="Trebuchet MS"/>
              <a:cs typeface="Trebuchet MS"/>
            </a:endParaRPr>
          </a:p>
          <a:p>
            <a:pPr marL="97790">
              <a:lnSpc>
                <a:spcPct val="100000"/>
              </a:lnSpc>
              <a:spcBef>
                <a:spcPts val="15"/>
              </a:spcBef>
            </a:pPr>
            <a:r>
              <a:rPr dirty="0" sz="1050" spc="-75" i="1">
                <a:solidFill>
                  <a:srgbClr val="2D2D2D"/>
                </a:solidFill>
                <a:latin typeface="Trebuchet MS"/>
                <a:cs typeface="Trebuchet MS"/>
              </a:rPr>
              <a:t>affluence</a:t>
            </a:r>
            <a:r>
              <a:rPr dirty="0" sz="1050" spc="-110" i="1">
                <a:solidFill>
                  <a:srgbClr val="2D2D2D"/>
                </a:solidFill>
                <a:latin typeface="Trebuchet MS"/>
                <a:cs typeface="Trebuchet MS"/>
              </a:rPr>
              <a:t> </a:t>
            </a:r>
            <a:r>
              <a:rPr dirty="0" sz="1050" spc="-85" i="1">
                <a:solidFill>
                  <a:srgbClr val="2D2D2D"/>
                </a:solidFill>
                <a:latin typeface="Trebuchet MS"/>
                <a:cs typeface="Trebuchet MS"/>
              </a:rPr>
              <a:t>&amp;</a:t>
            </a:r>
            <a:r>
              <a:rPr dirty="0" sz="1050" spc="5" i="1">
                <a:solidFill>
                  <a:srgbClr val="2D2D2D"/>
                </a:solidFill>
                <a:latin typeface="Trebuchet MS"/>
                <a:cs typeface="Trebuchet MS"/>
              </a:rPr>
              <a:t> </a:t>
            </a:r>
            <a:r>
              <a:rPr dirty="0" sz="1050" spc="-65" i="1">
                <a:solidFill>
                  <a:srgbClr val="2D2D2D"/>
                </a:solidFill>
                <a:latin typeface="Trebuchet MS"/>
                <a:cs typeface="Trebuchet MS"/>
              </a:rPr>
              <a:t>technological </a:t>
            </a:r>
            <a:r>
              <a:rPr dirty="0" sz="1050" spc="-10" i="1">
                <a:solidFill>
                  <a:srgbClr val="2D2D2D"/>
                </a:solidFill>
                <a:latin typeface="Trebuchet MS"/>
                <a:cs typeface="Trebuchet MS"/>
              </a:rPr>
              <a:t>advancements.</a:t>
            </a:r>
            <a:endParaRPr sz="1050">
              <a:latin typeface="Trebuchet MS"/>
              <a:cs typeface="Trebuchet MS"/>
            </a:endParaRPr>
          </a:p>
        </p:txBody>
      </p:sp>
      <p:grpSp>
        <p:nvGrpSpPr>
          <p:cNvPr id="86" name="object 86" descr=""/>
          <p:cNvGrpSpPr/>
          <p:nvPr/>
        </p:nvGrpSpPr>
        <p:grpSpPr>
          <a:xfrm>
            <a:off x="8067675" y="4953000"/>
            <a:ext cx="200025" cy="304800"/>
            <a:chOff x="8067675" y="4953000"/>
            <a:chExt cx="200025" cy="304800"/>
          </a:xfrm>
        </p:grpSpPr>
        <p:sp>
          <p:nvSpPr>
            <p:cNvPr id="87" name="object 87" descr=""/>
            <p:cNvSpPr/>
            <p:nvPr/>
          </p:nvSpPr>
          <p:spPr>
            <a:xfrm>
              <a:off x="8077200" y="4962525"/>
              <a:ext cx="180975" cy="285750"/>
            </a:xfrm>
            <a:custGeom>
              <a:avLst/>
              <a:gdLst/>
              <a:ahLst/>
              <a:cxnLst/>
              <a:rect l="l" t="t" r="r" b="b"/>
              <a:pathLst>
                <a:path w="180975" h="285750">
                  <a:moveTo>
                    <a:pt x="0" y="0"/>
                  </a:moveTo>
                  <a:lnTo>
                    <a:pt x="0" y="285750"/>
                  </a:lnTo>
                  <a:lnTo>
                    <a:pt x="180975" y="1440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DF1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8" name="object 88" descr=""/>
            <p:cNvSpPr/>
            <p:nvPr/>
          </p:nvSpPr>
          <p:spPr>
            <a:xfrm>
              <a:off x="8077200" y="4962525"/>
              <a:ext cx="180975" cy="285750"/>
            </a:xfrm>
            <a:custGeom>
              <a:avLst/>
              <a:gdLst/>
              <a:ahLst/>
              <a:cxnLst/>
              <a:rect l="l" t="t" r="r" b="b"/>
              <a:pathLst>
                <a:path w="180975" h="285750">
                  <a:moveTo>
                    <a:pt x="0" y="0"/>
                  </a:moveTo>
                  <a:lnTo>
                    <a:pt x="180975" y="144018"/>
                  </a:lnTo>
                  <a:lnTo>
                    <a:pt x="0" y="285750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9" name="object 89" descr=""/>
          <p:cNvSpPr txBox="1"/>
          <p:nvPr/>
        </p:nvSpPr>
        <p:spPr>
          <a:xfrm>
            <a:off x="8382000" y="5410200"/>
            <a:ext cx="3457575" cy="323850"/>
          </a:xfrm>
          <a:prstGeom prst="rect">
            <a:avLst/>
          </a:prstGeom>
          <a:ln w="19050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97790">
              <a:lnSpc>
                <a:spcPts val="1225"/>
              </a:lnSpc>
            </a:pPr>
            <a:r>
              <a:rPr dirty="0" sz="1050" spc="-50" i="1">
                <a:solidFill>
                  <a:srgbClr val="2D2D2D"/>
                </a:solidFill>
                <a:latin typeface="Trebuchet MS"/>
                <a:cs typeface="Trebuchet MS"/>
              </a:rPr>
              <a:t>Increasing</a:t>
            </a:r>
            <a:r>
              <a:rPr dirty="0" sz="1050" spc="-55" i="1">
                <a:solidFill>
                  <a:srgbClr val="2D2D2D"/>
                </a:solidFill>
                <a:latin typeface="Trebuchet MS"/>
                <a:cs typeface="Trebuchet MS"/>
              </a:rPr>
              <a:t> </a:t>
            </a:r>
            <a:r>
              <a:rPr dirty="0" sz="1050" spc="-75" i="1">
                <a:solidFill>
                  <a:srgbClr val="2D2D2D"/>
                </a:solidFill>
                <a:latin typeface="Trebuchet MS"/>
                <a:cs typeface="Trebuchet MS"/>
              </a:rPr>
              <a:t>preference</a:t>
            </a:r>
            <a:r>
              <a:rPr dirty="0" sz="1050" spc="-120" i="1">
                <a:solidFill>
                  <a:srgbClr val="2D2D2D"/>
                </a:solidFill>
                <a:latin typeface="Trebuchet MS"/>
                <a:cs typeface="Trebuchet MS"/>
              </a:rPr>
              <a:t> </a:t>
            </a:r>
            <a:r>
              <a:rPr dirty="0" sz="1050" spc="-75" i="1">
                <a:solidFill>
                  <a:srgbClr val="2D2D2D"/>
                </a:solidFill>
                <a:latin typeface="Trebuchet MS"/>
                <a:cs typeface="Trebuchet MS"/>
              </a:rPr>
              <a:t>for</a:t>
            </a:r>
            <a:r>
              <a:rPr dirty="0" sz="1050" spc="-70" i="1">
                <a:solidFill>
                  <a:srgbClr val="2D2D2D"/>
                </a:solidFill>
                <a:latin typeface="Trebuchet MS"/>
                <a:cs typeface="Trebuchet MS"/>
              </a:rPr>
              <a:t> </a:t>
            </a:r>
            <a:r>
              <a:rPr dirty="0" sz="1050" spc="-80" i="1">
                <a:solidFill>
                  <a:srgbClr val="2D2D2D"/>
                </a:solidFill>
                <a:latin typeface="Trebuchet MS"/>
                <a:cs typeface="Trebuchet MS"/>
              </a:rPr>
              <a:t>premium</a:t>
            </a:r>
            <a:r>
              <a:rPr dirty="0" sz="1050" spc="-45" i="1">
                <a:solidFill>
                  <a:srgbClr val="2D2D2D"/>
                </a:solidFill>
                <a:latin typeface="Trebuchet MS"/>
                <a:cs typeface="Trebuchet MS"/>
              </a:rPr>
              <a:t> </a:t>
            </a:r>
            <a:r>
              <a:rPr dirty="0" sz="1050" spc="-65" i="1">
                <a:solidFill>
                  <a:srgbClr val="2D2D2D"/>
                </a:solidFill>
                <a:latin typeface="Trebuchet MS"/>
                <a:cs typeface="Trebuchet MS"/>
              </a:rPr>
              <a:t>tires</a:t>
            </a:r>
            <a:r>
              <a:rPr dirty="0" sz="1050" spc="-80" i="1">
                <a:solidFill>
                  <a:srgbClr val="2D2D2D"/>
                </a:solidFill>
                <a:latin typeface="Trebuchet MS"/>
                <a:cs typeface="Trebuchet MS"/>
              </a:rPr>
              <a:t> </a:t>
            </a:r>
            <a:r>
              <a:rPr dirty="0" sz="1050" spc="-95" i="1">
                <a:solidFill>
                  <a:srgbClr val="2D2D2D"/>
                </a:solidFill>
                <a:latin typeface="Trebuchet MS"/>
                <a:cs typeface="Trebuchet MS"/>
              </a:rPr>
              <a:t>with</a:t>
            </a:r>
            <a:r>
              <a:rPr dirty="0" sz="1050" spc="-45" i="1">
                <a:solidFill>
                  <a:srgbClr val="2D2D2D"/>
                </a:solidFill>
                <a:latin typeface="Trebuchet MS"/>
                <a:cs typeface="Trebuchet MS"/>
              </a:rPr>
              <a:t> </a:t>
            </a:r>
            <a:r>
              <a:rPr dirty="0" sz="1050" spc="-60" i="1">
                <a:solidFill>
                  <a:srgbClr val="2D2D2D"/>
                </a:solidFill>
                <a:latin typeface="Trebuchet MS"/>
                <a:cs typeface="Trebuchet MS"/>
              </a:rPr>
              <a:t>modern</a:t>
            </a:r>
            <a:r>
              <a:rPr dirty="0" sz="1050" spc="-140" i="1">
                <a:solidFill>
                  <a:srgbClr val="2D2D2D"/>
                </a:solidFill>
                <a:latin typeface="Trebuchet MS"/>
                <a:cs typeface="Trebuchet MS"/>
              </a:rPr>
              <a:t> </a:t>
            </a:r>
            <a:r>
              <a:rPr dirty="0" sz="1050" spc="-60" i="1">
                <a:solidFill>
                  <a:srgbClr val="2D2D2D"/>
                </a:solidFill>
                <a:latin typeface="Trebuchet MS"/>
                <a:cs typeface="Trebuchet MS"/>
              </a:rPr>
              <a:t>safety</a:t>
            </a:r>
            <a:r>
              <a:rPr dirty="0" sz="1050" spc="-135" i="1">
                <a:solidFill>
                  <a:srgbClr val="2D2D2D"/>
                </a:solidFill>
                <a:latin typeface="Trebuchet MS"/>
                <a:cs typeface="Trebuchet MS"/>
              </a:rPr>
              <a:t> </a:t>
            </a:r>
            <a:r>
              <a:rPr dirty="0" sz="1050" spc="-50" i="1">
                <a:solidFill>
                  <a:srgbClr val="2D2D2D"/>
                </a:solidFill>
                <a:latin typeface="Trebuchet MS"/>
                <a:cs typeface="Trebuchet MS"/>
              </a:rPr>
              <a:t>&amp;</a:t>
            </a:r>
            <a:endParaRPr sz="1050">
              <a:latin typeface="Trebuchet MS"/>
              <a:cs typeface="Trebuchet MS"/>
            </a:endParaRPr>
          </a:p>
          <a:p>
            <a:pPr marL="97790">
              <a:lnSpc>
                <a:spcPct val="100000"/>
              </a:lnSpc>
              <a:spcBef>
                <a:spcPts val="15"/>
              </a:spcBef>
            </a:pPr>
            <a:r>
              <a:rPr dirty="0" sz="1050" spc="-65" i="1">
                <a:solidFill>
                  <a:srgbClr val="2D2D2D"/>
                </a:solidFill>
                <a:latin typeface="Trebuchet MS"/>
                <a:cs typeface="Trebuchet MS"/>
              </a:rPr>
              <a:t>performance</a:t>
            </a:r>
            <a:r>
              <a:rPr dirty="0" sz="1050" spc="-105" i="1">
                <a:solidFill>
                  <a:srgbClr val="2D2D2D"/>
                </a:solidFill>
                <a:latin typeface="Trebuchet MS"/>
                <a:cs typeface="Trebuchet MS"/>
              </a:rPr>
              <a:t> </a:t>
            </a:r>
            <a:r>
              <a:rPr dirty="0" sz="1050" spc="-75" i="1">
                <a:solidFill>
                  <a:srgbClr val="2D2D2D"/>
                </a:solidFill>
                <a:latin typeface="Trebuchet MS"/>
                <a:cs typeface="Trebuchet MS"/>
              </a:rPr>
              <a:t>features,</a:t>
            </a:r>
            <a:r>
              <a:rPr dirty="0" sz="1050" spc="-65" i="1">
                <a:solidFill>
                  <a:srgbClr val="2D2D2D"/>
                </a:solidFill>
                <a:latin typeface="Trebuchet MS"/>
                <a:cs typeface="Trebuchet MS"/>
              </a:rPr>
              <a:t> </a:t>
            </a:r>
            <a:r>
              <a:rPr dirty="0" sz="1050" spc="-55" i="1">
                <a:solidFill>
                  <a:srgbClr val="2D2D2D"/>
                </a:solidFill>
                <a:latin typeface="Trebuchet MS"/>
                <a:cs typeface="Trebuchet MS"/>
              </a:rPr>
              <a:t>especially</a:t>
            </a:r>
            <a:r>
              <a:rPr dirty="0" sz="1050" spc="-10" i="1">
                <a:solidFill>
                  <a:srgbClr val="2D2D2D"/>
                </a:solidFill>
                <a:latin typeface="Trebuchet MS"/>
                <a:cs typeface="Trebuchet MS"/>
              </a:rPr>
              <a:t> </a:t>
            </a:r>
            <a:r>
              <a:rPr dirty="0" sz="1050" spc="-85" i="1">
                <a:solidFill>
                  <a:srgbClr val="2D2D2D"/>
                </a:solidFill>
                <a:latin typeface="Trebuchet MS"/>
                <a:cs typeface="Trebuchet MS"/>
              </a:rPr>
              <a:t>radial</a:t>
            </a:r>
            <a:r>
              <a:rPr dirty="0" sz="1050" spc="-60" i="1">
                <a:solidFill>
                  <a:srgbClr val="2D2D2D"/>
                </a:solidFill>
                <a:latin typeface="Trebuchet MS"/>
                <a:cs typeface="Trebuchet MS"/>
              </a:rPr>
              <a:t> </a:t>
            </a:r>
            <a:r>
              <a:rPr dirty="0" sz="1050" spc="-10" i="1">
                <a:solidFill>
                  <a:srgbClr val="2D2D2D"/>
                </a:solidFill>
                <a:latin typeface="Trebuchet MS"/>
                <a:cs typeface="Trebuchet MS"/>
              </a:rPr>
              <a:t>tires.</a:t>
            </a:r>
            <a:endParaRPr sz="1050">
              <a:latin typeface="Trebuchet MS"/>
              <a:cs typeface="Trebuchet MS"/>
            </a:endParaRPr>
          </a:p>
        </p:txBody>
      </p:sp>
      <p:grpSp>
        <p:nvGrpSpPr>
          <p:cNvPr id="90" name="object 90" descr=""/>
          <p:cNvGrpSpPr/>
          <p:nvPr/>
        </p:nvGrpSpPr>
        <p:grpSpPr>
          <a:xfrm>
            <a:off x="8067675" y="5391150"/>
            <a:ext cx="200025" cy="304800"/>
            <a:chOff x="8067675" y="5391150"/>
            <a:chExt cx="200025" cy="304800"/>
          </a:xfrm>
        </p:grpSpPr>
        <p:sp>
          <p:nvSpPr>
            <p:cNvPr id="91" name="object 91" descr=""/>
            <p:cNvSpPr/>
            <p:nvPr/>
          </p:nvSpPr>
          <p:spPr>
            <a:xfrm>
              <a:off x="8077200" y="5400675"/>
              <a:ext cx="180975" cy="285750"/>
            </a:xfrm>
            <a:custGeom>
              <a:avLst/>
              <a:gdLst/>
              <a:ahLst/>
              <a:cxnLst/>
              <a:rect l="l" t="t" r="r" b="b"/>
              <a:pathLst>
                <a:path w="180975" h="285750">
                  <a:moveTo>
                    <a:pt x="0" y="0"/>
                  </a:moveTo>
                  <a:lnTo>
                    <a:pt x="0" y="285750"/>
                  </a:lnTo>
                  <a:lnTo>
                    <a:pt x="180975" y="1440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DF1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2" name="object 92" descr=""/>
            <p:cNvSpPr/>
            <p:nvPr/>
          </p:nvSpPr>
          <p:spPr>
            <a:xfrm>
              <a:off x="8077200" y="5400675"/>
              <a:ext cx="180975" cy="285750"/>
            </a:xfrm>
            <a:custGeom>
              <a:avLst/>
              <a:gdLst/>
              <a:ahLst/>
              <a:cxnLst/>
              <a:rect l="l" t="t" r="r" b="b"/>
              <a:pathLst>
                <a:path w="180975" h="285750">
                  <a:moveTo>
                    <a:pt x="0" y="0"/>
                  </a:moveTo>
                  <a:lnTo>
                    <a:pt x="180975" y="144018"/>
                  </a:lnTo>
                  <a:lnTo>
                    <a:pt x="0" y="285750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3" name="object 93" descr=""/>
          <p:cNvSpPr txBox="1"/>
          <p:nvPr/>
        </p:nvSpPr>
        <p:spPr>
          <a:xfrm>
            <a:off x="8382000" y="5829300"/>
            <a:ext cx="3457575" cy="323850"/>
          </a:xfrm>
          <a:prstGeom prst="rect">
            <a:avLst/>
          </a:prstGeom>
          <a:ln w="19050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97790" marR="100330">
              <a:lnSpc>
                <a:spcPts val="1280"/>
              </a:lnSpc>
            </a:pPr>
            <a:r>
              <a:rPr dirty="0" sz="1050" spc="-70" i="1">
                <a:solidFill>
                  <a:srgbClr val="2D2D2D"/>
                </a:solidFill>
                <a:latin typeface="Trebuchet MS"/>
                <a:cs typeface="Trebuchet MS"/>
              </a:rPr>
              <a:t>Growth</a:t>
            </a:r>
            <a:r>
              <a:rPr dirty="0" sz="1050" spc="-50" i="1">
                <a:solidFill>
                  <a:srgbClr val="2D2D2D"/>
                </a:solidFill>
                <a:latin typeface="Trebuchet MS"/>
                <a:cs typeface="Trebuchet MS"/>
              </a:rPr>
              <a:t> </a:t>
            </a:r>
            <a:r>
              <a:rPr dirty="0" sz="1050" spc="-85" i="1">
                <a:solidFill>
                  <a:srgbClr val="2D2D2D"/>
                </a:solidFill>
                <a:latin typeface="Trebuchet MS"/>
                <a:cs typeface="Trebuchet MS"/>
              </a:rPr>
              <a:t>driven</a:t>
            </a:r>
            <a:r>
              <a:rPr dirty="0" sz="1050" spc="-45" i="1">
                <a:solidFill>
                  <a:srgbClr val="2D2D2D"/>
                </a:solidFill>
                <a:latin typeface="Trebuchet MS"/>
                <a:cs typeface="Trebuchet MS"/>
              </a:rPr>
              <a:t> </a:t>
            </a:r>
            <a:r>
              <a:rPr dirty="0" sz="1050" spc="-70" i="1">
                <a:solidFill>
                  <a:srgbClr val="2D2D2D"/>
                </a:solidFill>
                <a:latin typeface="Trebuchet MS"/>
                <a:cs typeface="Trebuchet MS"/>
              </a:rPr>
              <a:t>by</a:t>
            </a:r>
            <a:r>
              <a:rPr dirty="0" sz="1050" spc="-40" i="1">
                <a:solidFill>
                  <a:srgbClr val="2D2D2D"/>
                </a:solidFill>
                <a:latin typeface="Trebuchet MS"/>
                <a:cs typeface="Trebuchet MS"/>
              </a:rPr>
              <a:t> </a:t>
            </a:r>
            <a:r>
              <a:rPr dirty="0" sz="1050" spc="-75" i="1">
                <a:solidFill>
                  <a:srgbClr val="2D2D2D"/>
                </a:solidFill>
                <a:latin typeface="Trebuchet MS"/>
                <a:cs typeface="Trebuchet MS"/>
              </a:rPr>
              <a:t>high-</a:t>
            </a:r>
            <a:r>
              <a:rPr dirty="0" sz="1050" spc="-70" i="1">
                <a:solidFill>
                  <a:srgbClr val="2D2D2D"/>
                </a:solidFill>
                <a:latin typeface="Trebuchet MS"/>
                <a:cs typeface="Trebuchet MS"/>
              </a:rPr>
              <a:t>performance</a:t>
            </a:r>
            <a:r>
              <a:rPr dirty="0" sz="1050" spc="-120" i="1">
                <a:solidFill>
                  <a:srgbClr val="2D2D2D"/>
                </a:solidFill>
                <a:latin typeface="Trebuchet MS"/>
                <a:cs typeface="Trebuchet MS"/>
              </a:rPr>
              <a:t> </a:t>
            </a:r>
            <a:r>
              <a:rPr dirty="0" sz="1050" spc="-50" i="1">
                <a:solidFill>
                  <a:srgbClr val="2D2D2D"/>
                </a:solidFill>
                <a:latin typeface="Trebuchet MS"/>
                <a:cs typeface="Trebuchet MS"/>
              </a:rPr>
              <a:t>and</a:t>
            </a:r>
            <a:r>
              <a:rPr dirty="0" sz="1050" spc="-65" i="1">
                <a:solidFill>
                  <a:srgbClr val="2D2D2D"/>
                </a:solidFill>
                <a:latin typeface="Trebuchet MS"/>
                <a:cs typeface="Trebuchet MS"/>
              </a:rPr>
              <a:t> dominant</a:t>
            </a:r>
            <a:r>
              <a:rPr dirty="0" sz="1050" spc="-70" i="1">
                <a:solidFill>
                  <a:srgbClr val="2D2D2D"/>
                </a:solidFill>
                <a:latin typeface="Trebuchet MS"/>
                <a:cs typeface="Trebuchet MS"/>
              </a:rPr>
              <a:t> </a:t>
            </a:r>
            <a:r>
              <a:rPr dirty="0" sz="1050" spc="-85" i="1">
                <a:solidFill>
                  <a:srgbClr val="2D2D2D"/>
                </a:solidFill>
                <a:latin typeface="Trebuchet MS"/>
                <a:cs typeface="Trebuchet MS"/>
              </a:rPr>
              <a:t>radial</a:t>
            </a:r>
            <a:r>
              <a:rPr dirty="0" sz="1050" spc="-75" i="1">
                <a:solidFill>
                  <a:srgbClr val="2D2D2D"/>
                </a:solidFill>
                <a:latin typeface="Trebuchet MS"/>
                <a:cs typeface="Trebuchet MS"/>
              </a:rPr>
              <a:t> </a:t>
            </a:r>
            <a:r>
              <a:rPr dirty="0" sz="1050" spc="-20" i="1">
                <a:solidFill>
                  <a:srgbClr val="2D2D2D"/>
                </a:solidFill>
                <a:latin typeface="Trebuchet MS"/>
                <a:cs typeface="Trebuchet MS"/>
              </a:rPr>
              <a:t>tires </a:t>
            </a:r>
            <a:r>
              <a:rPr dirty="0" sz="1050" spc="-85" i="1">
                <a:solidFill>
                  <a:srgbClr val="2D2D2D"/>
                </a:solidFill>
                <a:latin typeface="Trebuchet MS"/>
                <a:cs typeface="Trebuchet MS"/>
              </a:rPr>
              <a:t>&amp;</a:t>
            </a:r>
            <a:r>
              <a:rPr dirty="0" sz="1050" spc="-10" i="1">
                <a:solidFill>
                  <a:srgbClr val="2D2D2D"/>
                </a:solidFill>
                <a:latin typeface="Trebuchet MS"/>
                <a:cs typeface="Trebuchet MS"/>
              </a:rPr>
              <a:t> </a:t>
            </a:r>
            <a:r>
              <a:rPr dirty="0" sz="1050" spc="-65" i="1">
                <a:solidFill>
                  <a:srgbClr val="2D2D2D"/>
                </a:solidFill>
                <a:latin typeface="Trebuchet MS"/>
                <a:cs typeface="Trebuchet MS"/>
              </a:rPr>
              <a:t>fast-</a:t>
            </a:r>
            <a:r>
              <a:rPr dirty="0" sz="1050" spc="-75" i="1">
                <a:solidFill>
                  <a:srgbClr val="2D2D2D"/>
                </a:solidFill>
                <a:latin typeface="Trebuchet MS"/>
                <a:cs typeface="Trebuchet MS"/>
              </a:rPr>
              <a:t>growing</a:t>
            </a:r>
            <a:r>
              <a:rPr dirty="0" sz="1050" spc="-50" i="1">
                <a:solidFill>
                  <a:srgbClr val="2D2D2D"/>
                </a:solidFill>
                <a:latin typeface="Trebuchet MS"/>
                <a:cs typeface="Trebuchet MS"/>
              </a:rPr>
              <a:t> </a:t>
            </a:r>
            <a:r>
              <a:rPr dirty="0" sz="1050" spc="-95" i="1">
                <a:solidFill>
                  <a:srgbClr val="2D2D2D"/>
                </a:solidFill>
                <a:latin typeface="Trebuchet MS"/>
                <a:cs typeface="Trebuchet MS"/>
              </a:rPr>
              <a:t>aftermarket</a:t>
            </a:r>
            <a:r>
              <a:rPr dirty="0" sz="1050" spc="-60" i="1">
                <a:solidFill>
                  <a:srgbClr val="2D2D2D"/>
                </a:solidFill>
                <a:latin typeface="Trebuchet MS"/>
                <a:cs typeface="Trebuchet MS"/>
              </a:rPr>
              <a:t> </a:t>
            </a:r>
            <a:r>
              <a:rPr dirty="0" sz="1050" spc="-10" i="1">
                <a:solidFill>
                  <a:srgbClr val="2D2D2D"/>
                </a:solidFill>
                <a:latin typeface="Trebuchet MS"/>
                <a:cs typeface="Trebuchet MS"/>
              </a:rPr>
              <a:t>segment.</a:t>
            </a:r>
            <a:endParaRPr sz="1050">
              <a:latin typeface="Trebuchet MS"/>
              <a:cs typeface="Trebuchet MS"/>
            </a:endParaRPr>
          </a:p>
        </p:txBody>
      </p:sp>
      <p:grpSp>
        <p:nvGrpSpPr>
          <p:cNvPr id="94" name="object 94" descr=""/>
          <p:cNvGrpSpPr/>
          <p:nvPr/>
        </p:nvGrpSpPr>
        <p:grpSpPr>
          <a:xfrm>
            <a:off x="8067675" y="5810250"/>
            <a:ext cx="200025" cy="304800"/>
            <a:chOff x="8067675" y="5810250"/>
            <a:chExt cx="200025" cy="304800"/>
          </a:xfrm>
        </p:grpSpPr>
        <p:sp>
          <p:nvSpPr>
            <p:cNvPr id="95" name="object 95" descr=""/>
            <p:cNvSpPr/>
            <p:nvPr/>
          </p:nvSpPr>
          <p:spPr>
            <a:xfrm>
              <a:off x="8077200" y="5819775"/>
              <a:ext cx="180975" cy="285750"/>
            </a:xfrm>
            <a:custGeom>
              <a:avLst/>
              <a:gdLst/>
              <a:ahLst/>
              <a:cxnLst/>
              <a:rect l="l" t="t" r="r" b="b"/>
              <a:pathLst>
                <a:path w="180975" h="285750">
                  <a:moveTo>
                    <a:pt x="0" y="0"/>
                  </a:moveTo>
                  <a:lnTo>
                    <a:pt x="0" y="285750"/>
                  </a:lnTo>
                  <a:lnTo>
                    <a:pt x="180975" y="1439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DF1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6" name="object 96" descr=""/>
            <p:cNvSpPr/>
            <p:nvPr/>
          </p:nvSpPr>
          <p:spPr>
            <a:xfrm>
              <a:off x="8077200" y="5819775"/>
              <a:ext cx="180975" cy="285750"/>
            </a:xfrm>
            <a:custGeom>
              <a:avLst/>
              <a:gdLst/>
              <a:ahLst/>
              <a:cxnLst/>
              <a:rect l="l" t="t" r="r" b="b"/>
              <a:pathLst>
                <a:path w="180975" h="285750">
                  <a:moveTo>
                    <a:pt x="0" y="0"/>
                  </a:moveTo>
                  <a:lnTo>
                    <a:pt x="180975" y="143979"/>
                  </a:lnTo>
                  <a:lnTo>
                    <a:pt x="0" y="285750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97" name="object 97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0129901" y="3205226"/>
            <a:ext cx="133350" cy="133350"/>
          </a:xfrm>
          <a:prstGeom prst="rect">
            <a:avLst/>
          </a:prstGeom>
        </p:spPr>
      </p:pic>
      <p:sp>
        <p:nvSpPr>
          <p:cNvPr id="98" name="object 98" descr=""/>
          <p:cNvSpPr txBox="1"/>
          <p:nvPr/>
        </p:nvSpPr>
        <p:spPr>
          <a:xfrm>
            <a:off x="6791325" y="2646298"/>
            <a:ext cx="5133975" cy="70167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algn="r" marR="412115">
              <a:lnSpc>
                <a:spcPct val="100000"/>
              </a:lnSpc>
              <a:spcBef>
                <a:spcPts val="125"/>
              </a:spcBef>
            </a:pPr>
            <a:r>
              <a:rPr dirty="0" sz="950" spc="-10">
                <a:latin typeface="Segoe UI Emoji"/>
                <a:cs typeface="Segoe UI Emoji"/>
              </a:rPr>
              <a:t>Magna</a:t>
            </a:r>
            <a:r>
              <a:rPr dirty="0" sz="950" spc="-95">
                <a:latin typeface="Segoe UI Emoji"/>
                <a:cs typeface="Segoe UI Emoji"/>
              </a:rPr>
              <a:t> </a:t>
            </a:r>
            <a:r>
              <a:rPr dirty="0" sz="950" spc="-10">
                <a:latin typeface="Segoe UI Emoji"/>
                <a:cs typeface="Segoe UI Emoji"/>
              </a:rPr>
              <a:t>International</a:t>
            </a:r>
            <a:endParaRPr sz="950">
              <a:latin typeface="Segoe UI Emoji"/>
              <a:cs typeface="Segoe UI Emoji"/>
            </a:endParaRPr>
          </a:p>
          <a:p>
            <a:pPr>
              <a:lnSpc>
                <a:spcPct val="100000"/>
              </a:lnSpc>
              <a:spcBef>
                <a:spcPts val="204"/>
              </a:spcBef>
            </a:pPr>
            <a:endParaRPr sz="950">
              <a:latin typeface="Segoe UI Emoji"/>
              <a:cs typeface="Segoe UI Emoji"/>
            </a:endParaRPr>
          </a:p>
          <a:p>
            <a:pPr marL="12700">
              <a:lnSpc>
                <a:spcPct val="100000"/>
              </a:lnSpc>
              <a:tabLst>
                <a:tab pos="240029" algn="l"/>
                <a:tab pos="467359" algn="l"/>
                <a:tab pos="695325" algn="l"/>
                <a:tab pos="922655" algn="l"/>
                <a:tab pos="1116965" algn="l"/>
              </a:tabLst>
            </a:pPr>
            <a:r>
              <a:rPr dirty="0" sz="950" spc="-50">
                <a:latin typeface="Segoe UI Emoji"/>
                <a:cs typeface="Segoe UI Emoji"/>
              </a:rPr>
              <a:t>0</a:t>
            </a:r>
            <a:r>
              <a:rPr dirty="0" sz="950">
                <a:latin typeface="Segoe UI Emoji"/>
                <a:cs typeface="Segoe UI Emoji"/>
              </a:rPr>
              <a:t>	</a:t>
            </a:r>
            <a:r>
              <a:rPr dirty="0" sz="950" spc="-50">
                <a:latin typeface="Segoe UI Emoji"/>
                <a:cs typeface="Segoe UI Emoji"/>
              </a:rPr>
              <a:t>2</a:t>
            </a:r>
            <a:r>
              <a:rPr dirty="0" sz="950">
                <a:latin typeface="Segoe UI Emoji"/>
                <a:cs typeface="Segoe UI Emoji"/>
              </a:rPr>
              <a:t>	</a:t>
            </a:r>
            <a:r>
              <a:rPr dirty="0" sz="950" spc="-50">
                <a:latin typeface="Segoe UI Emoji"/>
                <a:cs typeface="Segoe UI Emoji"/>
              </a:rPr>
              <a:t>4</a:t>
            </a:r>
            <a:r>
              <a:rPr dirty="0" sz="950">
                <a:latin typeface="Segoe UI Emoji"/>
                <a:cs typeface="Segoe UI Emoji"/>
              </a:rPr>
              <a:t>	</a:t>
            </a:r>
            <a:r>
              <a:rPr dirty="0" sz="950" spc="-50">
                <a:latin typeface="Segoe UI Emoji"/>
                <a:cs typeface="Segoe UI Emoji"/>
              </a:rPr>
              <a:t>6</a:t>
            </a:r>
            <a:r>
              <a:rPr dirty="0" sz="950">
                <a:latin typeface="Segoe UI Emoji"/>
                <a:cs typeface="Segoe UI Emoji"/>
              </a:rPr>
              <a:t>	</a:t>
            </a:r>
            <a:r>
              <a:rPr dirty="0" sz="950" spc="-50">
                <a:latin typeface="Segoe UI Emoji"/>
                <a:cs typeface="Segoe UI Emoji"/>
              </a:rPr>
              <a:t>8</a:t>
            </a:r>
            <a:r>
              <a:rPr dirty="0" sz="950">
                <a:latin typeface="Segoe UI Emoji"/>
                <a:cs typeface="Segoe UI Emoji"/>
              </a:rPr>
              <a:t>	10</a:t>
            </a:r>
            <a:r>
              <a:rPr dirty="0" sz="950" spc="114">
                <a:latin typeface="Segoe UI Emoji"/>
                <a:cs typeface="Segoe UI Emoji"/>
              </a:rPr>
              <a:t>  </a:t>
            </a:r>
            <a:r>
              <a:rPr dirty="0" sz="950">
                <a:latin typeface="Segoe UI Emoji"/>
                <a:cs typeface="Segoe UI Emoji"/>
              </a:rPr>
              <a:t>12</a:t>
            </a:r>
            <a:r>
              <a:rPr dirty="0" sz="950" spc="120">
                <a:latin typeface="Segoe UI Emoji"/>
                <a:cs typeface="Segoe UI Emoji"/>
              </a:rPr>
              <a:t>  </a:t>
            </a:r>
            <a:r>
              <a:rPr dirty="0" sz="950">
                <a:latin typeface="Segoe UI Emoji"/>
                <a:cs typeface="Segoe UI Emoji"/>
              </a:rPr>
              <a:t>14</a:t>
            </a:r>
            <a:r>
              <a:rPr dirty="0" sz="950" spc="120">
                <a:latin typeface="Segoe UI Emoji"/>
                <a:cs typeface="Segoe UI Emoji"/>
              </a:rPr>
              <a:t>  </a:t>
            </a:r>
            <a:r>
              <a:rPr dirty="0" sz="950">
                <a:latin typeface="Segoe UI Emoji"/>
                <a:cs typeface="Segoe UI Emoji"/>
              </a:rPr>
              <a:t>16</a:t>
            </a:r>
            <a:r>
              <a:rPr dirty="0" sz="950" spc="495">
                <a:latin typeface="Segoe UI Emoji"/>
                <a:cs typeface="Segoe UI Emoji"/>
              </a:rPr>
              <a:t> </a:t>
            </a:r>
            <a:r>
              <a:rPr dirty="0" sz="950">
                <a:latin typeface="Segoe UI Emoji"/>
                <a:cs typeface="Segoe UI Emoji"/>
              </a:rPr>
              <a:t>18</a:t>
            </a:r>
            <a:r>
              <a:rPr dirty="0" sz="950" spc="120">
                <a:latin typeface="Segoe UI Emoji"/>
                <a:cs typeface="Segoe UI Emoji"/>
              </a:rPr>
              <a:t>  </a:t>
            </a:r>
            <a:r>
              <a:rPr dirty="0" sz="950">
                <a:latin typeface="Segoe UI Emoji"/>
                <a:cs typeface="Segoe UI Emoji"/>
              </a:rPr>
              <a:t>20</a:t>
            </a:r>
            <a:r>
              <a:rPr dirty="0" sz="950" spc="120">
                <a:latin typeface="Segoe UI Emoji"/>
                <a:cs typeface="Segoe UI Emoji"/>
              </a:rPr>
              <a:t>  </a:t>
            </a:r>
            <a:r>
              <a:rPr dirty="0" sz="950">
                <a:latin typeface="Segoe UI Emoji"/>
                <a:cs typeface="Segoe UI Emoji"/>
              </a:rPr>
              <a:t>22</a:t>
            </a:r>
            <a:r>
              <a:rPr dirty="0" sz="950" spc="495">
                <a:latin typeface="Segoe UI Emoji"/>
                <a:cs typeface="Segoe UI Emoji"/>
              </a:rPr>
              <a:t> </a:t>
            </a:r>
            <a:r>
              <a:rPr dirty="0" sz="950">
                <a:latin typeface="Segoe UI Emoji"/>
                <a:cs typeface="Segoe UI Emoji"/>
              </a:rPr>
              <a:t>24</a:t>
            </a:r>
            <a:r>
              <a:rPr dirty="0" sz="950" spc="495">
                <a:latin typeface="Segoe UI Emoji"/>
                <a:cs typeface="Segoe UI Emoji"/>
              </a:rPr>
              <a:t> </a:t>
            </a:r>
            <a:r>
              <a:rPr dirty="0" sz="950">
                <a:latin typeface="Segoe UI Emoji"/>
                <a:cs typeface="Segoe UI Emoji"/>
              </a:rPr>
              <a:t>26</a:t>
            </a:r>
            <a:r>
              <a:rPr dirty="0" sz="950" spc="120">
                <a:latin typeface="Segoe UI Emoji"/>
                <a:cs typeface="Segoe UI Emoji"/>
              </a:rPr>
              <a:t>  </a:t>
            </a:r>
            <a:r>
              <a:rPr dirty="0" sz="950">
                <a:latin typeface="Segoe UI Emoji"/>
                <a:cs typeface="Segoe UI Emoji"/>
              </a:rPr>
              <a:t>28</a:t>
            </a:r>
            <a:r>
              <a:rPr dirty="0" sz="950" spc="495">
                <a:latin typeface="Segoe UI Emoji"/>
                <a:cs typeface="Segoe UI Emoji"/>
              </a:rPr>
              <a:t> </a:t>
            </a:r>
            <a:r>
              <a:rPr dirty="0" sz="950">
                <a:latin typeface="Segoe UI Emoji"/>
                <a:cs typeface="Segoe UI Emoji"/>
              </a:rPr>
              <a:t>30</a:t>
            </a:r>
            <a:r>
              <a:rPr dirty="0" sz="950" spc="114">
                <a:latin typeface="Segoe UI Emoji"/>
                <a:cs typeface="Segoe UI Emoji"/>
              </a:rPr>
              <a:t>  </a:t>
            </a:r>
            <a:r>
              <a:rPr dirty="0" sz="950">
                <a:latin typeface="Segoe UI Emoji"/>
                <a:cs typeface="Segoe UI Emoji"/>
              </a:rPr>
              <a:t>32</a:t>
            </a:r>
            <a:r>
              <a:rPr dirty="0" sz="950" spc="120">
                <a:latin typeface="Segoe UI Emoji"/>
                <a:cs typeface="Segoe UI Emoji"/>
              </a:rPr>
              <a:t>  </a:t>
            </a:r>
            <a:r>
              <a:rPr dirty="0" sz="950">
                <a:latin typeface="Segoe UI Emoji"/>
                <a:cs typeface="Segoe UI Emoji"/>
              </a:rPr>
              <a:t>34</a:t>
            </a:r>
            <a:r>
              <a:rPr dirty="0" sz="950" spc="120">
                <a:latin typeface="Segoe UI Emoji"/>
                <a:cs typeface="Segoe UI Emoji"/>
              </a:rPr>
              <a:t>  </a:t>
            </a:r>
            <a:r>
              <a:rPr dirty="0" sz="950">
                <a:latin typeface="Segoe UI Emoji"/>
                <a:cs typeface="Segoe UI Emoji"/>
              </a:rPr>
              <a:t>36</a:t>
            </a:r>
            <a:r>
              <a:rPr dirty="0" sz="950" spc="120">
                <a:latin typeface="Segoe UI Emoji"/>
                <a:cs typeface="Segoe UI Emoji"/>
              </a:rPr>
              <a:t>  </a:t>
            </a:r>
            <a:r>
              <a:rPr dirty="0" sz="950">
                <a:latin typeface="Segoe UI Emoji"/>
                <a:cs typeface="Segoe UI Emoji"/>
              </a:rPr>
              <a:t>38</a:t>
            </a:r>
            <a:r>
              <a:rPr dirty="0" sz="950" spc="495">
                <a:latin typeface="Segoe UI Emoji"/>
                <a:cs typeface="Segoe UI Emoji"/>
              </a:rPr>
              <a:t> </a:t>
            </a:r>
            <a:r>
              <a:rPr dirty="0" sz="950">
                <a:latin typeface="Segoe UI Emoji"/>
                <a:cs typeface="Segoe UI Emoji"/>
              </a:rPr>
              <a:t>40</a:t>
            </a:r>
            <a:r>
              <a:rPr dirty="0" sz="950" spc="120">
                <a:latin typeface="Segoe UI Emoji"/>
                <a:cs typeface="Segoe UI Emoji"/>
              </a:rPr>
              <a:t>  </a:t>
            </a:r>
            <a:r>
              <a:rPr dirty="0" sz="950">
                <a:latin typeface="Segoe UI Emoji"/>
                <a:cs typeface="Segoe UI Emoji"/>
              </a:rPr>
              <a:t>42</a:t>
            </a:r>
            <a:r>
              <a:rPr dirty="0" sz="950" spc="495">
                <a:latin typeface="Segoe UI Emoji"/>
                <a:cs typeface="Segoe UI Emoji"/>
              </a:rPr>
              <a:t> </a:t>
            </a:r>
            <a:r>
              <a:rPr dirty="0" sz="950" spc="-25">
                <a:latin typeface="Segoe UI Emoji"/>
                <a:cs typeface="Segoe UI Emoji"/>
              </a:rPr>
              <a:t>44</a:t>
            </a:r>
            <a:endParaRPr sz="950">
              <a:latin typeface="Segoe UI Emoji"/>
              <a:cs typeface="Segoe UI Emoji"/>
            </a:endParaRPr>
          </a:p>
          <a:p>
            <a:pPr marL="2033270">
              <a:lnSpc>
                <a:spcPct val="100000"/>
              </a:lnSpc>
              <a:spcBef>
                <a:spcPts val="405"/>
              </a:spcBef>
              <a:tabLst>
                <a:tab pos="3503295" algn="l"/>
              </a:tabLst>
            </a:pPr>
            <a:r>
              <a:rPr dirty="0" baseline="2923" sz="1425" i="1">
                <a:latin typeface="Trebuchet MS"/>
                <a:cs typeface="Trebuchet MS"/>
              </a:rPr>
              <a:t>Revenue</a:t>
            </a:r>
            <a:r>
              <a:rPr dirty="0" baseline="2923" sz="1425" spc="7" i="1">
                <a:latin typeface="Trebuchet MS"/>
                <a:cs typeface="Trebuchet MS"/>
              </a:rPr>
              <a:t> </a:t>
            </a:r>
            <a:r>
              <a:rPr dirty="0" baseline="2923" sz="1425" spc="-15">
                <a:latin typeface="Segoe UI Emoji"/>
                <a:cs typeface="Segoe UI Emoji"/>
              </a:rPr>
              <a:t>($</a:t>
            </a:r>
            <a:r>
              <a:rPr dirty="0" baseline="2923" sz="1425" spc="-15" i="1">
                <a:latin typeface="Trebuchet MS"/>
                <a:cs typeface="Trebuchet MS"/>
              </a:rPr>
              <a:t>USDBn</a:t>
            </a:r>
            <a:r>
              <a:rPr dirty="0" baseline="2923" sz="1425" spc="-15">
                <a:latin typeface="Segoe UI Emoji"/>
                <a:cs typeface="Segoe UI Emoji"/>
              </a:rPr>
              <a:t>)</a:t>
            </a:r>
            <a:r>
              <a:rPr dirty="0" baseline="2923" sz="1425">
                <a:latin typeface="Segoe UI Emoji"/>
                <a:cs typeface="Segoe UI Emoji"/>
              </a:rPr>
              <a:t>	</a:t>
            </a:r>
            <a:r>
              <a:rPr dirty="0" sz="950" i="1">
                <a:latin typeface="Trebuchet MS"/>
                <a:cs typeface="Trebuchet MS"/>
              </a:rPr>
              <a:t>#</a:t>
            </a:r>
            <a:r>
              <a:rPr dirty="0" sz="950" spc="-25" i="1">
                <a:latin typeface="Trebuchet MS"/>
                <a:cs typeface="Trebuchet MS"/>
              </a:rPr>
              <a:t> </a:t>
            </a:r>
            <a:r>
              <a:rPr dirty="0" sz="950" spc="-55" i="1">
                <a:latin typeface="Trebuchet MS"/>
                <a:cs typeface="Trebuchet MS"/>
              </a:rPr>
              <a:t>of</a:t>
            </a:r>
            <a:r>
              <a:rPr dirty="0" sz="950" i="1">
                <a:latin typeface="Trebuchet MS"/>
                <a:cs typeface="Trebuchet MS"/>
              </a:rPr>
              <a:t> </a:t>
            </a:r>
            <a:r>
              <a:rPr dirty="0" sz="950" spc="-10" i="1">
                <a:latin typeface="Trebuchet MS"/>
                <a:cs typeface="Trebuchet MS"/>
              </a:rPr>
              <a:t>Manufacturing</a:t>
            </a:r>
            <a:r>
              <a:rPr dirty="0" sz="950" spc="-50" i="1">
                <a:latin typeface="Trebuchet MS"/>
                <a:cs typeface="Trebuchet MS"/>
              </a:rPr>
              <a:t> </a:t>
            </a:r>
            <a:r>
              <a:rPr dirty="0" sz="950" spc="-10" i="1">
                <a:latin typeface="Trebuchet MS"/>
                <a:cs typeface="Trebuchet MS"/>
              </a:rPr>
              <a:t>Facilities</a:t>
            </a:r>
            <a:endParaRPr sz="950">
              <a:latin typeface="Trebuchet MS"/>
              <a:cs typeface="Trebuchet MS"/>
            </a:endParaRPr>
          </a:p>
        </p:txBody>
      </p:sp>
      <p:pic>
        <p:nvPicPr>
          <p:cNvPr id="99" name="object 9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1401425" y="76200"/>
            <a:ext cx="438150" cy="533400"/>
          </a:xfrm>
          <a:prstGeom prst="rect">
            <a:avLst/>
          </a:prstGeom>
        </p:spPr>
      </p:pic>
      <p:sp>
        <p:nvSpPr>
          <p:cNvPr id="100" name="object 100" descr=""/>
          <p:cNvSpPr txBox="1"/>
          <p:nvPr/>
        </p:nvSpPr>
        <p:spPr>
          <a:xfrm>
            <a:off x="345757" y="6187122"/>
            <a:ext cx="4742815" cy="163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729480" algn="l"/>
              </a:tabLst>
            </a:pPr>
            <a:r>
              <a:rPr dirty="0" u="heavy" sz="900" spc="-55">
                <a:uFill>
                  <a:solidFill>
                    <a:srgbClr val="A6A6A6"/>
                  </a:solidFill>
                </a:uFill>
                <a:latin typeface="Trebuchet MS"/>
                <a:cs typeface="Trebuchet MS"/>
              </a:rPr>
              <a:t>(Michelin,</a:t>
            </a:r>
            <a:r>
              <a:rPr dirty="0" u="heavy" sz="900" spc="-85">
                <a:uFill>
                  <a:solidFill>
                    <a:srgbClr val="A6A6A6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heavy" sz="900" spc="-35">
                <a:uFill>
                  <a:solidFill>
                    <a:srgbClr val="A6A6A6"/>
                  </a:solidFill>
                </a:uFill>
                <a:latin typeface="Trebuchet MS"/>
                <a:cs typeface="Trebuchet MS"/>
              </a:rPr>
              <a:t>2024),</a:t>
            </a:r>
            <a:r>
              <a:rPr dirty="0" u="heavy" sz="900">
                <a:uFill>
                  <a:solidFill>
                    <a:srgbClr val="A6A6A6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heavy" sz="900" spc="-55">
                <a:uFill>
                  <a:solidFill>
                    <a:srgbClr val="A6A6A6"/>
                  </a:solidFill>
                </a:uFill>
                <a:latin typeface="Trebuchet MS"/>
                <a:cs typeface="Trebuchet MS"/>
              </a:rPr>
              <a:t>(Goodyear</a:t>
            </a:r>
            <a:r>
              <a:rPr dirty="0" u="heavy" sz="900" spc="-65">
                <a:uFill>
                  <a:solidFill>
                    <a:srgbClr val="A6A6A6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heavy" sz="900" spc="-75">
                <a:uFill>
                  <a:solidFill>
                    <a:srgbClr val="A6A6A6"/>
                  </a:solidFill>
                </a:uFill>
                <a:latin typeface="Trebuchet MS"/>
                <a:cs typeface="Trebuchet MS"/>
              </a:rPr>
              <a:t>C</a:t>
            </a:r>
            <a:r>
              <a:rPr dirty="0" sz="900" spc="-75">
                <a:latin typeface="Trebuchet MS"/>
                <a:cs typeface="Trebuchet MS"/>
              </a:rPr>
              <a:t>orporat</a:t>
            </a:r>
            <a:r>
              <a:rPr dirty="0" u="heavy" sz="900" spc="-95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heavy" sz="900" spc="-8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e,</a:t>
            </a:r>
            <a:r>
              <a:rPr dirty="0" u="heavy" sz="900" spc="-85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heavy" sz="900" spc="-3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2024),</a:t>
            </a:r>
            <a:r>
              <a:rPr dirty="0" u="heavy" sz="900" spc="-8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heavy" sz="900" spc="-7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(The</a:t>
            </a:r>
            <a:r>
              <a:rPr dirty="0" u="heavy" sz="900" spc="5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heavy" sz="900" spc="-2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Business</a:t>
            </a:r>
            <a:r>
              <a:rPr dirty="0" u="heavy" sz="900" spc="-45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heavy" sz="900" spc="-35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Rese</a:t>
            </a:r>
            <a:r>
              <a:rPr dirty="0" sz="900" spc="-35">
                <a:latin typeface="Trebuchet MS"/>
                <a:cs typeface="Trebuchet MS"/>
              </a:rPr>
              <a:t>arch</a:t>
            </a:r>
            <a:r>
              <a:rPr dirty="0" sz="900" spc="-95">
                <a:latin typeface="Trebuchet MS"/>
                <a:cs typeface="Trebuchet MS"/>
              </a:rPr>
              <a:t> </a:t>
            </a:r>
            <a:r>
              <a:rPr dirty="0" sz="900" spc="-70">
                <a:latin typeface="Trebuchet MS"/>
                <a:cs typeface="Trebuchet MS"/>
              </a:rPr>
              <a:t>Co</a:t>
            </a:r>
            <a:r>
              <a:rPr dirty="0" u="heavy" sz="900" spc="-110">
                <a:uFill>
                  <a:solidFill>
                    <a:srgbClr val="A6A6A6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heavy" sz="900" spc="-60">
                <a:uFill>
                  <a:solidFill>
                    <a:srgbClr val="A6A6A6"/>
                  </a:solidFill>
                </a:uFill>
                <a:latin typeface="Trebuchet MS"/>
                <a:cs typeface="Trebuchet MS"/>
              </a:rPr>
              <a:t>mpany,</a:t>
            </a:r>
            <a:r>
              <a:rPr dirty="0" u="heavy" sz="900" spc="5">
                <a:uFill>
                  <a:solidFill>
                    <a:srgbClr val="A6A6A6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heavy" sz="900" spc="-10">
                <a:uFill>
                  <a:solidFill>
                    <a:srgbClr val="A6A6A6"/>
                  </a:solidFill>
                </a:uFill>
                <a:latin typeface="Trebuchet MS"/>
                <a:cs typeface="Trebuchet MS"/>
              </a:rPr>
              <a:t>2025)</a:t>
            </a:r>
            <a:r>
              <a:rPr dirty="0" u="heavy" sz="900">
                <a:uFill>
                  <a:solidFill>
                    <a:srgbClr val="A6A6A6"/>
                  </a:solidFill>
                </a:uFill>
                <a:latin typeface="Trebuchet MS"/>
                <a:cs typeface="Trebuchet MS"/>
              </a:rPr>
              <a:t>	</a:t>
            </a:r>
            <a:endParaRPr sz="9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2025-08-27T13:41:52Z</dcterms:created>
  <dcterms:modified xsi:type="dcterms:W3CDTF">2025-08-27T13:41:52Z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2025-03-10T00:00:00Z</vt:filetime>
  </property>
  <property fmtid="{D5CDD505-2E9C-101B-9397-08002B2CF9AE}" pid="3" name="LastSaved">
    <vt:filetime>2025-08-27T00:00:00Z</vt:filetime>
  </property>
</Properties>
</file>