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Garet Bold" charset="1" panose="00000000000000000000"/>
      <p:regular r:id="rId10"/>
    </p:embeddedFont>
    <p:embeddedFont>
      <p:font typeface="Garet" charset="1" panose="00000000000000000000"/>
      <p:regular r:id="rId11"/>
    </p:embeddedFont>
    <p:embeddedFont>
      <p:font typeface="Inter Bold" charset="1" panose="020B0802030000000004"/>
      <p:regular r:id="rId12"/>
    </p:embeddedFont>
    <p:embeddedFont>
      <p:font typeface="Inter" charset="1" panose="020B0502030000000004"/>
      <p:regular r:id="rId13"/>
    </p:embeddedFont>
    <p:embeddedFont>
      <p:font typeface="Canva Sans Bold" charset="1" panose="020B0803030501040103"/>
      <p:regular r:id="rId14"/>
    </p:embeddedFont>
    <p:embeddedFont>
      <p:font typeface="Canva Sans" charset="1" panose="020B0503030501040103"/>
      <p:regular r:id="rId15"/>
    </p:embeddedFont>
    <p:embeddedFont>
      <p:font typeface="League Spartan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png" Type="http://schemas.openxmlformats.org/officeDocument/2006/relationships/image"/><Relationship Id="rId16" Target="../media/image19.sv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png" Type="http://schemas.openxmlformats.org/officeDocument/2006/relationships/image"/><Relationship Id="rId12" Target="../media/image32.svg" Type="http://schemas.openxmlformats.org/officeDocument/2006/relationships/image"/><Relationship Id="rId13" Target="../media/image33.png" Type="http://schemas.openxmlformats.org/officeDocument/2006/relationships/image"/><Relationship Id="rId14" Target="../embeddings/oleObject1.bin" Type="http://schemas.openxmlformats.org/officeDocument/2006/relationships/oleObjec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C20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96561" y="2376882"/>
            <a:ext cx="1694878" cy="875073"/>
          </a:xfrm>
          <a:custGeom>
            <a:avLst/>
            <a:gdLst/>
            <a:ahLst/>
            <a:cxnLst/>
            <a:rect r="r" b="b" t="t" l="l"/>
            <a:pathLst>
              <a:path h="875073" w="1694878">
                <a:moveTo>
                  <a:pt x="0" y="0"/>
                </a:moveTo>
                <a:lnTo>
                  <a:pt x="1694878" y="0"/>
                </a:lnTo>
                <a:lnTo>
                  <a:pt x="1694878" y="875073"/>
                </a:lnTo>
                <a:lnTo>
                  <a:pt x="0" y="8750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84861" y="0"/>
            <a:ext cx="1306712" cy="1422769"/>
          </a:xfrm>
          <a:custGeom>
            <a:avLst/>
            <a:gdLst/>
            <a:ahLst/>
            <a:cxnLst/>
            <a:rect r="r" b="b" t="t" l="l"/>
            <a:pathLst>
              <a:path h="1422769" w="1306712">
                <a:moveTo>
                  <a:pt x="0" y="0"/>
                </a:moveTo>
                <a:lnTo>
                  <a:pt x="1306712" y="0"/>
                </a:lnTo>
                <a:lnTo>
                  <a:pt x="1306712" y="1422769"/>
                </a:lnTo>
                <a:lnTo>
                  <a:pt x="0" y="14227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57" t="0" r="-231484" b="-299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80974" y="5207633"/>
            <a:ext cx="5802799" cy="1433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7"/>
              </a:lnSpc>
            </a:pPr>
            <a:r>
              <a:rPr lang="en-US" sz="2930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Gyanesh Samanta</a:t>
            </a:r>
          </a:p>
          <a:p>
            <a:pPr algn="l">
              <a:lnSpc>
                <a:spcPts val="3202"/>
              </a:lnSpc>
            </a:pPr>
            <a:r>
              <a:rPr lang="en-US" sz="182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um24348@stu.xim.edu.in</a:t>
            </a:r>
          </a:p>
          <a:p>
            <a:pPr algn="l">
              <a:lnSpc>
                <a:spcPts val="3202"/>
              </a:lnSpc>
            </a:pPr>
            <a:r>
              <a:rPr lang="en-US" sz="182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+91 8763048771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5252627"/>
            <a:ext cx="1496369" cy="149636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7620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2367416" y="5252627"/>
            <a:ext cx="1620493" cy="162049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12746" t="-15322" r="-16682" b="-14106"/>
              </a:stretch>
            </a:blipFill>
            <a:ln w="7620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6734678" y="5190565"/>
            <a:ext cx="1620493" cy="16204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  <a:ln w="76200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AutoShape 11" id="11"/>
          <p:cNvSpPr/>
          <p:nvPr/>
        </p:nvSpPr>
        <p:spPr>
          <a:xfrm>
            <a:off x="2007118" y="4051332"/>
            <a:ext cx="14273764" cy="0"/>
          </a:xfrm>
          <a:prstGeom prst="line">
            <a:avLst/>
          </a:prstGeom>
          <a:ln cap="flat" w="38100">
            <a:solidFill>
              <a:srgbClr val="FFDE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4300091" y="4171478"/>
            <a:ext cx="9687818" cy="513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9"/>
              </a:lnSpc>
              <a:spcBef>
                <a:spcPct val="0"/>
              </a:spcBef>
            </a:pPr>
            <a:r>
              <a:rPr lang="en-US" b="true" sz="302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Xavier Institute of Management, Bhubhaneswar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088779" y="5205198"/>
            <a:ext cx="5802799" cy="1438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4"/>
              </a:lnSpc>
            </a:pPr>
            <a:r>
              <a:rPr lang="en-US" sz="2928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Sumit Raichandani </a:t>
            </a:r>
          </a:p>
          <a:p>
            <a:pPr algn="l">
              <a:lnSpc>
                <a:spcPts val="3199"/>
              </a:lnSpc>
            </a:pPr>
            <a:r>
              <a:rPr lang="en-US" sz="1828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um24378@stu.xim.edu.in</a:t>
            </a:r>
          </a:p>
          <a:p>
            <a:pPr algn="l">
              <a:lnSpc>
                <a:spcPts val="3199"/>
              </a:lnSpc>
            </a:pPr>
            <a:r>
              <a:rPr lang="en-US" sz="1828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+91 7024359997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11076" y="5207633"/>
            <a:ext cx="5802799" cy="1433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7"/>
              </a:lnSpc>
            </a:pPr>
            <a:r>
              <a:rPr lang="en-US" sz="2930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Sudhanya Dash</a:t>
            </a:r>
          </a:p>
          <a:p>
            <a:pPr algn="l">
              <a:lnSpc>
                <a:spcPts val="3202"/>
              </a:lnSpc>
            </a:pPr>
            <a:r>
              <a:rPr lang="en-US" sz="182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um24375@stu.xim.edu.in</a:t>
            </a:r>
          </a:p>
          <a:p>
            <a:pPr algn="l">
              <a:lnSpc>
                <a:spcPts val="3202"/>
              </a:lnSpc>
            </a:pPr>
            <a:r>
              <a:rPr lang="en-US" sz="182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+91 7377351886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14038" y="3356730"/>
            <a:ext cx="3859924" cy="513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9"/>
              </a:lnSpc>
              <a:spcBef>
                <a:spcPct val="0"/>
              </a:spcBef>
            </a:pPr>
            <a:r>
              <a:rPr lang="en-US" b="true" sz="302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Team Fame-ous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70002" y="6806245"/>
            <a:ext cx="5903227" cy="2400983"/>
            <a:chOff x="0" y="0"/>
            <a:chExt cx="1204396" cy="4898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4396" cy="489857"/>
            </a:xfrm>
            <a:custGeom>
              <a:avLst/>
              <a:gdLst/>
              <a:ahLst/>
              <a:cxnLst/>
              <a:rect r="r" b="b" t="t" l="l"/>
              <a:pathLst>
                <a:path h="489857" w="1204396">
                  <a:moveTo>
                    <a:pt x="19672" y="0"/>
                  </a:moveTo>
                  <a:lnTo>
                    <a:pt x="1184724" y="0"/>
                  </a:lnTo>
                  <a:cubicBezTo>
                    <a:pt x="1189941" y="0"/>
                    <a:pt x="1194945" y="2073"/>
                    <a:pt x="1198634" y="5762"/>
                  </a:cubicBezTo>
                  <a:cubicBezTo>
                    <a:pt x="1202323" y="9451"/>
                    <a:pt x="1204396" y="14455"/>
                    <a:pt x="1204396" y="19672"/>
                  </a:cubicBezTo>
                  <a:lnTo>
                    <a:pt x="1204396" y="470185"/>
                  </a:lnTo>
                  <a:cubicBezTo>
                    <a:pt x="1204396" y="481049"/>
                    <a:pt x="1195588" y="489857"/>
                    <a:pt x="1184724" y="489857"/>
                  </a:cubicBezTo>
                  <a:lnTo>
                    <a:pt x="19672" y="489857"/>
                  </a:lnTo>
                  <a:cubicBezTo>
                    <a:pt x="14455" y="489857"/>
                    <a:pt x="9451" y="487784"/>
                    <a:pt x="5762" y="484095"/>
                  </a:cubicBezTo>
                  <a:cubicBezTo>
                    <a:pt x="2073" y="480406"/>
                    <a:pt x="0" y="475402"/>
                    <a:pt x="0" y="470185"/>
                  </a:cubicBezTo>
                  <a:lnTo>
                    <a:pt x="0" y="19672"/>
                  </a:lnTo>
                  <a:cubicBezTo>
                    <a:pt x="0" y="14455"/>
                    <a:pt x="2073" y="9451"/>
                    <a:pt x="5762" y="5762"/>
                  </a:cubicBezTo>
                  <a:cubicBezTo>
                    <a:pt x="9451" y="2073"/>
                    <a:pt x="14455" y="0"/>
                    <a:pt x="19672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BE78C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204396" cy="518432"/>
            </a:xfrm>
            <a:prstGeom prst="rect">
              <a:avLst/>
            </a:prstGeom>
          </p:spPr>
          <p:txBody>
            <a:bodyPr anchor="ctr" rtlCol="false" tIns="51860" lIns="51860" bIns="51860" rIns="5186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488967" y="9273903"/>
            <a:ext cx="1712091" cy="883960"/>
          </a:xfrm>
          <a:custGeom>
            <a:avLst/>
            <a:gdLst/>
            <a:ahLst/>
            <a:cxnLst/>
            <a:rect r="r" b="b" t="t" l="l"/>
            <a:pathLst>
              <a:path h="883960" w="1712091">
                <a:moveTo>
                  <a:pt x="0" y="0"/>
                </a:moveTo>
                <a:lnTo>
                  <a:pt x="1712092" y="0"/>
                </a:lnTo>
                <a:lnTo>
                  <a:pt x="1712092" y="883961"/>
                </a:lnTo>
                <a:lnTo>
                  <a:pt x="0" y="8839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0"/>
            <a:ext cx="9926602" cy="535868"/>
            <a:chOff x="0" y="0"/>
            <a:chExt cx="7684900" cy="4148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684900" cy="414854"/>
            </a:xfrm>
            <a:custGeom>
              <a:avLst/>
              <a:gdLst/>
              <a:ahLst/>
              <a:cxnLst/>
              <a:rect r="r" b="b" t="t" l="l"/>
              <a:pathLst>
                <a:path h="414854" w="7684900">
                  <a:moveTo>
                    <a:pt x="0" y="0"/>
                  </a:moveTo>
                  <a:lnTo>
                    <a:pt x="7481700" y="0"/>
                  </a:lnTo>
                  <a:lnTo>
                    <a:pt x="7684900" y="207427"/>
                  </a:lnTo>
                  <a:lnTo>
                    <a:pt x="7481700" y="414854"/>
                  </a:lnTo>
                  <a:lnTo>
                    <a:pt x="0" y="414854"/>
                  </a:lnTo>
                  <a:lnTo>
                    <a:pt x="203200" y="207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2029"/>
            </a:solidFill>
            <a:ln w="42862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77800" y="-28575"/>
              <a:ext cx="7430900" cy="443429"/>
            </a:xfrm>
            <a:prstGeom prst="rect">
              <a:avLst/>
            </a:prstGeom>
          </p:spPr>
          <p:txBody>
            <a:bodyPr anchor="ctr" rtlCol="false" tIns="52334" lIns="52334" bIns="52334" rIns="52334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584443" y="0"/>
            <a:ext cx="9703557" cy="535868"/>
            <a:chOff x="0" y="0"/>
            <a:chExt cx="7512225" cy="41485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512225" cy="414854"/>
            </a:xfrm>
            <a:custGeom>
              <a:avLst/>
              <a:gdLst/>
              <a:ahLst/>
              <a:cxnLst/>
              <a:rect r="r" b="b" t="t" l="l"/>
              <a:pathLst>
                <a:path h="414854" w="7512225">
                  <a:moveTo>
                    <a:pt x="0" y="0"/>
                  </a:moveTo>
                  <a:lnTo>
                    <a:pt x="7309025" y="0"/>
                  </a:lnTo>
                  <a:lnTo>
                    <a:pt x="7512225" y="207427"/>
                  </a:lnTo>
                  <a:lnTo>
                    <a:pt x="7309025" y="414854"/>
                  </a:lnTo>
                  <a:lnTo>
                    <a:pt x="0" y="414854"/>
                  </a:lnTo>
                  <a:lnTo>
                    <a:pt x="203200" y="207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DBDF"/>
            </a:solidFill>
            <a:ln w="42862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77800" y="-28575"/>
              <a:ext cx="7258225" cy="443429"/>
            </a:xfrm>
            <a:prstGeom prst="rect">
              <a:avLst/>
            </a:prstGeom>
          </p:spPr>
          <p:txBody>
            <a:bodyPr anchor="ctr" rtlCol="false" tIns="52334" lIns="52334" bIns="52334" rIns="52334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5876" y="620078"/>
            <a:ext cx="17917353" cy="1902600"/>
            <a:chOff x="0" y="0"/>
            <a:chExt cx="4718974" cy="50109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718974" cy="501096"/>
            </a:xfrm>
            <a:custGeom>
              <a:avLst/>
              <a:gdLst/>
              <a:ahLst/>
              <a:cxnLst/>
              <a:rect r="r" b="b" t="t" l="l"/>
              <a:pathLst>
                <a:path h="501096" w="4718974">
                  <a:moveTo>
                    <a:pt x="6481" y="0"/>
                  </a:moveTo>
                  <a:lnTo>
                    <a:pt x="4712492" y="0"/>
                  </a:lnTo>
                  <a:cubicBezTo>
                    <a:pt x="4714211" y="0"/>
                    <a:pt x="4715860" y="683"/>
                    <a:pt x="4717075" y="1898"/>
                  </a:cubicBezTo>
                  <a:cubicBezTo>
                    <a:pt x="4718291" y="3114"/>
                    <a:pt x="4718974" y="4762"/>
                    <a:pt x="4718974" y="6481"/>
                  </a:cubicBezTo>
                  <a:lnTo>
                    <a:pt x="4718974" y="494615"/>
                  </a:lnTo>
                  <a:cubicBezTo>
                    <a:pt x="4718974" y="496334"/>
                    <a:pt x="4718291" y="497982"/>
                    <a:pt x="4717075" y="499198"/>
                  </a:cubicBezTo>
                  <a:cubicBezTo>
                    <a:pt x="4715860" y="500413"/>
                    <a:pt x="4714211" y="501096"/>
                    <a:pt x="4712492" y="501096"/>
                  </a:cubicBezTo>
                  <a:lnTo>
                    <a:pt x="6481" y="501096"/>
                  </a:lnTo>
                  <a:cubicBezTo>
                    <a:pt x="4762" y="501096"/>
                    <a:pt x="3114" y="500413"/>
                    <a:pt x="1898" y="499198"/>
                  </a:cubicBezTo>
                  <a:cubicBezTo>
                    <a:pt x="683" y="497982"/>
                    <a:pt x="0" y="496334"/>
                    <a:pt x="0" y="494615"/>
                  </a:cubicBezTo>
                  <a:lnTo>
                    <a:pt x="0" y="6481"/>
                  </a:lnTo>
                  <a:cubicBezTo>
                    <a:pt x="0" y="4762"/>
                    <a:pt x="683" y="3114"/>
                    <a:pt x="1898" y="1898"/>
                  </a:cubicBezTo>
                  <a:cubicBezTo>
                    <a:pt x="3114" y="683"/>
                    <a:pt x="4762" y="0"/>
                    <a:pt x="6481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BE78CE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4718974" cy="529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5876" y="620078"/>
            <a:ext cx="17917353" cy="408622"/>
            <a:chOff x="0" y="0"/>
            <a:chExt cx="38583981" cy="87994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8583980" cy="879945"/>
            </a:xfrm>
            <a:custGeom>
              <a:avLst/>
              <a:gdLst/>
              <a:ahLst/>
              <a:cxnLst/>
              <a:rect r="r" b="b" t="t" l="l"/>
              <a:pathLst>
                <a:path h="879945" w="38583980">
                  <a:moveTo>
                    <a:pt x="38423962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719925"/>
                  </a:lnTo>
                  <a:lnTo>
                    <a:pt x="160020" y="879945"/>
                  </a:lnTo>
                  <a:lnTo>
                    <a:pt x="38423962" y="879945"/>
                  </a:lnTo>
                  <a:lnTo>
                    <a:pt x="38583980" y="719925"/>
                  </a:lnTo>
                  <a:lnTo>
                    <a:pt x="38583980" y="160020"/>
                  </a:lnTo>
                  <a:lnTo>
                    <a:pt x="38423962" y="0"/>
                  </a:lnTo>
                  <a:close/>
                </a:path>
              </a:pathLst>
            </a:custGeom>
            <a:solidFill>
              <a:srgbClr val="9C202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63500" y="34925"/>
              <a:ext cx="38456981" cy="781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142207" y="2608402"/>
            <a:ext cx="5931022" cy="4143970"/>
            <a:chOff x="0" y="0"/>
            <a:chExt cx="1562080" cy="109141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62080" cy="1091416"/>
            </a:xfrm>
            <a:custGeom>
              <a:avLst/>
              <a:gdLst/>
              <a:ahLst/>
              <a:cxnLst/>
              <a:rect r="r" b="b" t="t" l="l"/>
              <a:pathLst>
                <a:path h="1091416" w="1562080">
                  <a:moveTo>
                    <a:pt x="19580" y="0"/>
                  </a:moveTo>
                  <a:lnTo>
                    <a:pt x="1542500" y="0"/>
                  </a:lnTo>
                  <a:cubicBezTo>
                    <a:pt x="1547693" y="0"/>
                    <a:pt x="1552673" y="2063"/>
                    <a:pt x="1556345" y="5735"/>
                  </a:cubicBezTo>
                  <a:cubicBezTo>
                    <a:pt x="1560017" y="9407"/>
                    <a:pt x="1562080" y="14387"/>
                    <a:pt x="1562080" y="19580"/>
                  </a:cubicBezTo>
                  <a:lnTo>
                    <a:pt x="1562080" y="1071836"/>
                  </a:lnTo>
                  <a:cubicBezTo>
                    <a:pt x="1562080" y="1082650"/>
                    <a:pt x="1553314" y="1091416"/>
                    <a:pt x="1542500" y="1091416"/>
                  </a:cubicBezTo>
                  <a:lnTo>
                    <a:pt x="19580" y="1091416"/>
                  </a:lnTo>
                  <a:cubicBezTo>
                    <a:pt x="8766" y="1091416"/>
                    <a:pt x="0" y="1082650"/>
                    <a:pt x="0" y="1071836"/>
                  </a:cubicBezTo>
                  <a:lnTo>
                    <a:pt x="0" y="19580"/>
                  </a:lnTo>
                  <a:cubicBezTo>
                    <a:pt x="0" y="8766"/>
                    <a:pt x="8766" y="0"/>
                    <a:pt x="19580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BE78C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1562080" cy="1119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142207" y="2608402"/>
            <a:ext cx="5931022" cy="408622"/>
            <a:chOff x="0" y="0"/>
            <a:chExt cx="12772113" cy="87994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772113" cy="879945"/>
            </a:xfrm>
            <a:custGeom>
              <a:avLst/>
              <a:gdLst/>
              <a:ahLst/>
              <a:cxnLst/>
              <a:rect r="r" b="b" t="t" l="l"/>
              <a:pathLst>
                <a:path h="879945" w="12772113">
                  <a:moveTo>
                    <a:pt x="12612092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719925"/>
                  </a:lnTo>
                  <a:lnTo>
                    <a:pt x="160020" y="879945"/>
                  </a:lnTo>
                  <a:lnTo>
                    <a:pt x="12612092" y="879945"/>
                  </a:lnTo>
                  <a:lnTo>
                    <a:pt x="12772113" y="719925"/>
                  </a:lnTo>
                  <a:lnTo>
                    <a:pt x="12772113" y="160020"/>
                  </a:lnTo>
                  <a:lnTo>
                    <a:pt x="12612092" y="0"/>
                  </a:lnTo>
                  <a:close/>
                </a:path>
              </a:pathLst>
            </a:custGeom>
            <a:solidFill>
              <a:srgbClr val="9C202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63500" y="34925"/>
              <a:ext cx="12645113" cy="781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2277509" y="3240590"/>
            <a:ext cx="5660417" cy="3369270"/>
          </a:xfrm>
          <a:custGeom>
            <a:avLst/>
            <a:gdLst/>
            <a:ahLst/>
            <a:cxnLst/>
            <a:rect r="r" b="b" t="t" l="l"/>
            <a:pathLst>
              <a:path h="3369270" w="5660417">
                <a:moveTo>
                  <a:pt x="0" y="0"/>
                </a:moveTo>
                <a:lnTo>
                  <a:pt x="5660417" y="0"/>
                </a:lnTo>
                <a:lnTo>
                  <a:pt x="5660417" y="3369270"/>
                </a:lnTo>
                <a:lnTo>
                  <a:pt x="0" y="33692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93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39239" y="2589362"/>
            <a:ext cx="11842676" cy="4197823"/>
            <a:chOff x="0" y="0"/>
            <a:chExt cx="2416182" cy="85645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416182" cy="856454"/>
            </a:xfrm>
            <a:custGeom>
              <a:avLst/>
              <a:gdLst/>
              <a:ahLst/>
              <a:cxnLst/>
              <a:rect r="r" b="b" t="t" l="l"/>
              <a:pathLst>
                <a:path h="856454" w="2416182">
                  <a:moveTo>
                    <a:pt x="9806" y="0"/>
                  </a:moveTo>
                  <a:lnTo>
                    <a:pt x="2406376" y="0"/>
                  </a:lnTo>
                  <a:cubicBezTo>
                    <a:pt x="2411792" y="0"/>
                    <a:pt x="2416182" y="4390"/>
                    <a:pt x="2416182" y="9806"/>
                  </a:cubicBezTo>
                  <a:lnTo>
                    <a:pt x="2416182" y="846648"/>
                  </a:lnTo>
                  <a:cubicBezTo>
                    <a:pt x="2416182" y="849249"/>
                    <a:pt x="2415149" y="851743"/>
                    <a:pt x="2413310" y="853582"/>
                  </a:cubicBezTo>
                  <a:cubicBezTo>
                    <a:pt x="2411471" y="855421"/>
                    <a:pt x="2408977" y="856454"/>
                    <a:pt x="2406376" y="856454"/>
                  </a:cubicBezTo>
                  <a:lnTo>
                    <a:pt x="9806" y="856454"/>
                  </a:lnTo>
                  <a:cubicBezTo>
                    <a:pt x="7205" y="856454"/>
                    <a:pt x="4711" y="855421"/>
                    <a:pt x="2872" y="853582"/>
                  </a:cubicBezTo>
                  <a:cubicBezTo>
                    <a:pt x="1033" y="851743"/>
                    <a:pt x="0" y="849249"/>
                    <a:pt x="0" y="846648"/>
                  </a:cubicBezTo>
                  <a:lnTo>
                    <a:pt x="0" y="9806"/>
                  </a:lnTo>
                  <a:cubicBezTo>
                    <a:pt x="0" y="7205"/>
                    <a:pt x="1033" y="4711"/>
                    <a:pt x="2872" y="2872"/>
                  </a:cubicBezTo>
                  <a:cubicBezTo>
                    <a:pt x="4711" y="1033"/>
                    <a:pt x="7205" y="0"/>
                    <a:pt x="9806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BE78CE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2416182" cy="885029"/>
            </a:xfrm>
            <a:prstGeom prst="rect">
              <a:avLst/>
            </a:prstGeom>
          </p:spPr>
          <p:txBody>
            <a:bodyPr anchor="ctr" rtlCol="false" tIns="51860" lIns="51860" bIns="51860" rIns="5186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40580" y="3132333"/>
            <a:ext cx="5744411" cy="3489448"/>
            <a:chOff x="0" y="0"/>
            <a:chExt cx="7659214" cy="4652597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7659214" cy="4652597"/>
              <a:chOff x="0" y="0"/>
              <a:chExt cx="1512931" cy="919032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512931" cy="919032"/>
              </a:xfrm>
              <a:custGeom>
                <a:avLst/>
                <a:gdLst/>
                <a:ahLst/>
                <a:cxnLst/>
                <a:rect r="r" b="b" t="t" l="l"/>
                <a:pathLst>
                  <a:path h="919032" w="1512931">
                    <a:moveTo>
                      <a:pt x="20216" y="0"/>
                    </a:moveTo>
                    <a:lnTo>
                      <a:pt x="1492715" y="0"/>
                    </a:lnTo>
                    <a:cubicBezTo>
                      <a:pt x="1498077" y="0"/>
                      <a:pt x="1503219" y="2130"/>
                      <a:pt x="1507010" y="5921"/>
                    </a:cubicBezTo>
                    <a:cubicBezTo>
                      <a:pt x="1510801" y="9712"/>
                      <a:pt x="1512931" y="14854"/>
                      <a:pt x="1512931" y="20216"/>
                    </a:cubicBezTo>
                    <a:lnTo>
                      <a:pt x="1512931" y="898816"/>
                    </a:lnTo>
                    <a:cubicBezTo>
                      <a:pt x="1512931" y="904177"/>
                      <a:pt x="1510801" y="909319"/>
                      <a:pt x="1507010" y="913110"/>
                    </a:cubicBezTo>
                    <a:cubicBezTo>
                      <a:pt x="1503219" y="916902"/>
                      <a:pt x="1498077" y="919032"/>
                      <a:pt x="1492715" y="919032"/>
                    </a:cubicBezTo>
                    <a:lnTo>
                      <a:pt x="20216" y="919032"/>
                    </a:lnTo>
                    <a:cubicBezTo>
                      <a:pt x="14854" y="919032"/>
                      <a:pt x="9712" y="916902"/>
                      <a:pt x="5921" y="913110"/>
                    </a:cubicBezTo>
                    <a:cubicBezTo>
                      <a:pt x="2130" y="909319"/>
                      <a:pt x="0" y="904177"/>
                      <a:pt x="0" y="898816"/>
                    </a:cubicBezTo>
                    <a:lnTo>
                      <a:pt x="0" y="20216"/>
                    </a:lnTo>
                    <a:cubicBezTo>
                      <a:pt x="0" y="14854"/>
                      <a:pt x="2130" y="9712"/>
                      <a:pt x="5921" y="5921"/>
                    </a:cubicBezTo>
                    <a:cubicBezTo>
                      <a:pt x="9712" y="2130"/>
                      <a:pt x="14854" y="0"/>
                      <a:pt x="20216" y="0"/>
                    </a:cubicBezTo>
                    <a:close/>
                  </a:path>
                </a:pathLst>
              </a:custGeom>
              <a:solidFill>
                <a:srgbClr val="F4E5E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28575"/>
                <a:ext cx="1512931" cy="9476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0" y="4482"/>
              <a:ext cx="1587711" cy="1587711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0" t="0" r="0" b="0"/>
                </a:stretch>
              </a:blipFill>
              <a:ln cap="sq">
                <a:noFill/>
                <a:prstDash val="solid"/>
                <a:miter/>
              </a:ln>
            </p:spPr>
          </p:sp>
        </p:grpSp>
      </p:grpSp>
      <p:grpSp>
        <p:nvGrpSpPr>
          <p:cNvPr name="Group 34" id="34"/>
          <p:cNvGrpSpPr/>
          <p:nvPr/>
        </p:nvGrpSpPr>
        <p:grpSpPr>
          <a:xfrm rot="0">
            <a:off x="155876" y="2608422"/>
            <a:ext cx="11842676" cy="474669"/>
            <a:chOff x="0" y="0"/>
            <a:chExt cx="25502517" cy="102217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502516" cy="1022173"/>
            </a:xfrm>
            <a:custGeom>
              <a:avLst/>
              <a:gdLst/>
              <a:ahLst/>
              <a:cxnLst/>
              <a:rect r="r" b="b" t="t" l="l"/>
              <a:pathLst>
                <a:path h="1022173" w="25502516">
                  <a:moveTo>
                    <a:pt x="25342497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862153"/>
                  </a:lnTo>
                  <a:lnTo>
                    <a:pt x="160020" y="1022173"/>
                  </a:lnTo>
                  <a:lnTo>
                    <a:pt x="25342497" y="1022173"/>
                  </a:lnTo>
                  <a:lnTo>
                    <a:pt x="25502516" y="862153"/>
                  </a:lnTo>
                  <a:lnTo>
                    <a:pt x="25502516" y="160020"/>
                  </a:lnTo>
                  <a:lnTo>
                    <a:pt x="25342497" y="0"/>
                  </a:lnTo>
                  <a:close/>
                </a:path>
              </a:pathLst>
            </a:custGeom>
            <a:solidFill>
              <a:srgbClr val="9C2029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63500" y="25400"/>
              <a:ext cx="25375517" cy="933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b="true" sz="1599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Primary Research - User Persona’s in India unsatisfied with Customer Experience in Banking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2170002" y="6817022"/>
            <a:ext cx="5903227" cy="438186"/>
            <a:chOff x="0" y="0"/>
            <a:chExt cx="12712257" cy="94360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712257" cy="943608"/>
            </a:xfrm>
            <a:custGeom>
              <a:avLst/>
              <a:gdLst/>
              <a:ahLst/>
              <a:cxnLst/>
              <a:rect r="r" b="b" t="t" l="l"/>
              <a:pathLst>
                <a:path h="943608" w="12712257">
                  <a:moveTo>
                    <a:pt x="12552237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783588"/>
                  </a:lnTo>
                  <a:lnTo>
                    <a:pt x="160020" y="943608"/>
                  </a:lnTo>
                  <a:lnTo>
                    <a:pt x="12552237" y="943608"/>
                  </a:lnTo>
                  <a:lnTo>
                    <a:pt x="12712257" y="783588"/>
                  </a:lnTo>
                  <a:lnTo>
                    <a:pt x="12712257" y="160020"/>
                  </a:lnTo>
                  <a:lnTo>
                    <a:pt x="12552237" y="0"/>
                  </a:lnTo>
                  <a:close/>
                </a:path>
              </a:pathLst>
            </a:custGeom>
            <a:solidFill>
              <a:srgbClr val="9C2029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63500" y="34925"/>
              <a:ext cx="12585257" cy="845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Key Takeaways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55876" y="6882704"/>
            <a:ext cx="11842676" cy="3346029"/>
            <a:chOff x="0" y="0"/>
            <a:chExt cx="2416182" cy="68266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416182" cy="682668"/>
            </a:xfrm>
            <a:custGeom>
              <a:avLst/>
              <a:gdLst/>
              <a:ahLst/>
              <a:cxnLst/>
              <a:rect r="r" b="b" t="t" l="l"/>
              <a:pathLst>
                <a:path h="682668" w="2416182">
                  <a:moveTo>
                    <a:pt x="9806" y="0"/>
                  </a:moveTo>
                  <a:lnTo>
                    <a:pt x="2406376" y="0"/>
                  </a:lnTo>
                  <a:cubicBezTo>
                    <a:pt x="2411792" y="0"/>
                    <a:pt x="2416182" y="4390"/>
                    <a:pt x="2416182" y="9806"/>
                  </a:cubicBezTo>
                  <a:lnTo>
                    <a:pt x="2416182" y="672862"/>
                  </a:lnTo>
                  <a:cubicBezTo>
                    <a:pt x="2416182" y="675463"/>
                    <a:pt x="2415149" y="677957"/>
                    <a:pt x="2413310" y="679796"/>
                  </a:cubicBezTo>
                  <a:cubicBezTo>
                    <a:pt x="2411471" y="681635"/>
                    <a:pt x="2408977" y="682668"/>
                    <a:pt x="2406376" y="682668"/>
                  </a:cubicBezTo>
                  <a:lnTo>
                    <a:pt x="9806" y="682668"/>
                  </a:lnTo>
                  <a:cubicBezTo>
                    <a:pt x="7205" y="682668"/>
                    <a:pt x="4711" y="681635"/>
                    <a:pt x="2872" y="679796"/>
                  </a:cubicBezTo>
                  <a:cubicBezTo>
                    <a:pt x="1033" y="677957"/>
                    <a:pt x="0" y="675463"/>
                    <a:pt x="0" y="672862"/>
                  </a:cubicBezTo>
                  <a:lnTo>
                    <a:pt x="0" y="9806"/>
                  </a:lnTo>
                  <a:cubicBezTo>
                    <a:pt x="0" y="7205"/>
                    <a:pt x="1033" y="4711"/>
                    <a:pt x="2872" y="2872"/>
                  </a:cubicBezTo>
                  <a:cubicBezTo>
                    <a:pt x="4711" y="1033"/>
                    <a:pt x="7205" y="0"/>
                    <a:pt x="9806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BE78CE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28575"/>
              <a:ext cx="2416182" cy="711243"/>
            </a:xfrm>
            <a:prstGeom prst="rect">
              <a:avLst/>
            </a:prstGeom>
          </p:spPr>
          <p:txBody>
            <a:bodyPr anchor="ctr" rtlCol="false" tIns="51860" lIns="51860" bIns="51860" rIns="5186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55876" y="6853870"/>
            <a:ext cx="11842676" cy="438186"/>
            <a:chOff x="0" y="0"/>
            <a:chExt cx="25502517" cy="94360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5502516" cy="943608"/>
            </a:xfrm>
            <a:custGeom>
              <a:avLst/>
              <a:gdLst/>
              <a:ahLst/>
              <a:cxnLst/>
              <a:rect r="r" b="b" t="t" l="l"/>
              <a:pathLst>
                <a:path h="943608" w="25502516">
                  <a:moveTo>
                    <a:pt x="25342497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783588"/>
                  </a:lnTo>
                  <a:lnTo>
                    <a:pt x="160020" y="943608"/>
                  </a:lnTo>
                  <a:lnTo>
                    <a:pt x="25342497" y="943608"/>
                  </a:lnTo>
                  <a:lnTo>
                    <a:pt x="25502516" y="783588"/>
                  </a:lnTo>
                  <a:lnTo>
                    <a:pt x="25502516" y="160020"/>
                  </a:lnTo>
                  <a:lnTo>
                    <a:pt x="25342497" y="0"/>
                  </a:lnTo>
                  <a:close/>
                </a:path>
              </a:pathLst>
            </a:custGeom>
            <a:solidFill>
              <a:srgbClr val="9C2029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63500" y="34925"/>
              <a:ext cx="25375517" cy="845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Secondary Research - Research Papers from Journals around B2C Customer Experience</a:t>
              </a:r>
            </a:p>
          </p:txBody>
        </p:sp>
      </p:grpSp>
      <p:sp>
        <p:nvSpPr>
          <p:cNvPr name="Freeform 46" id="46"/>
          <p:cNvSpPr/>
          <p:nvPr/>
        </p:nvSpPr>
        <p:spPr>
          <a:xfrm flipH="false" flipV="false" rot="0">
            <a:off x="16978731" y="1191601"/>
            <a:ext cx="856257" cy="1145494"/>
          </a:xfrm>
          <a:custGeom>
            <a:avLst/>
            <a:gdLst/>
            <a:ahLst/>
            <a:cxnLst/>
            <a:rect r="r" b="b" t="t" l="l"/>
            <a:pathLst>
              <a:path h="1145494" w="856257">
                <a:moveTo>
                  <a:pt x="0" y="0"/>
                </a:moveTo>
                <a:lnTo>
                  <a:pt x="856256" y="0"/>
                </a:lnTo>
                <a:lnTo>
                  <a:pt x="856256" y="1145493"/>
                </a:lnTo>
                <a:lnTo>
                  <a:pt x="0" y="11454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423421" y="1114425"/>
            <a:ext cx="1063722" cy="1222669"/>
          </a:xfrm>
          <a:custGeom>
            <a:avLst/>
            <a:gdLst/>
            <a:ahLst/>
            <a:cxnLst/>
            <a:rect r="r" b="b" t="t" l="l"/>
            <a:pathLst>
              <a:path h="1222669" w="1063722">
                <a:moveTo>
                  <a:pt x="0" y="0"/>
                </a:moveTo>
                <a:lnTo>
                  <a:pt x="1063722" y="0"/>
                </a:lnTo>
                <a:lnTo>
                  <a:pt x="1063722" y="1222669"/>
                </a:lnTo>
                <a:lnTo>
                  <a:pt x="0" y="12226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8" id="48"/>
          <p:cNvGrpSpPr/>
          <p:nvPr/>
        </p:nvGrpSpPr>
        <p:grpSpPr>
          <a:xfrm rot="0">
            <a:off x="6237505" y="3132333"/>
            <a:ext cx="5548415" cy="3489448"/>
            <a:chOff x="0" y="0"/>
            <a:chExt cx="7397886" cy="4652597"/>
          </a:xfrm>
        </p:grpSpPr>
        <p:grpSp>
          <p:nvGrpSpPr>
            <p:cNvPr name="Group 49" id="49"/>
            <p:cNvGrpSpPr/>
            <p:nvPr/>
          </p:nvGrpSpPr>
          <p:grpSpPr>
            <a:xfrm rot="0">
              <a:off x="0" y="0"/>
              <a:ext cx="7397886" cy="4652597"/>
              <a:chOff x="0" y="0"/>
              <a:chExt cx="1461311" cy="919032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1461311" cy="919032"/>
              </a:xfrm>
              <a:custGeom>
                <a:avLst/>
                <a:gdLst/>
                <a:ahLst/>
                <a:cxnLst/>
                <a:rect r="r" b="b" t="t" l="l"/>
                <a:pathLst>
                  <a:path h="919032" w="1461311">
                    <a:moveTo>
                      <a:pt x="20930" y="0"/>
                    </a:moveTo>
                    <a:lnTo>
                      <a:pt x="1440381" y="0"/>
                    </a:lnTo>
                    <a:cubicBezTo>
                      <a:pt x="1451940" y="0"/>
                      <a:pt x="1461311" y="9371"/>
                      <a:pt x="1461311" y="20930"/>
                    </a:cubicBezTo>
                    <a:lnTo>
                      <a:pt x="1461311" y="898101"/>
                    </a:lnTo>
                    <a:cubicBezTo>
                      <a:pt x="1461311" y="903652"/>
                      <a:pt x="1459106" y="908976"/>
                      <a:pt x="1455181" y="912901"/>
                    </a:cubicBezTo>
                    <a:cubicBezTo>
                      <a:pt x="1451256" y="916826"/>
                      <a:pt x="1445932" y="919032"/>
                      <a:pt x="1440381" y="919032"/>
                    </a:cubicBezTo>
                    <a:lnTo>
                      <a:pt x="20930" y="919032"/>
                    </a:lnTo>
                    <a:cubicBezTo>
                      <a:pt x="9371" y="919032"/>
                      <a:pt x="0" y="909661"/>
                      <a:pt x="0" y="898101"/>
                    </a:cubicBezTo>
                    <a:lnTo>
                      <a:pt x="0" y="20930"/>
                    </a:lnTo>
                    <a:cubicBezTo>
                      <a:pt x="0" y="15379"/>
                      <a:pt x="2205" y="10055"/>
                      <a:pt x="6130" y="6130"/>
                    </a:cubicBezTo>
                    <a:cubicBezTo>
                      <a:pt x="10055" y="2205"/>
                      <a:pt x="15379" y="0"/>
                      <a:pt x="20930" y="0"/>
                    </a:cubicBezTo>
                    <a:close/>
                  </a:path>
                </a:pathLst>
              </a:custGeom>
              <a:solidFill>
                <a:srgbClr val="F4E5E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-28575"/>
                <a:ext cx="1461311" cy="9476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grpSp>
          <p:nvGrpSpPr>
            <p:cNvPr name="Group 52" id="52"/>
            <p:cNvGrpSpPr/>
            <p:nvPr/>
          </p:nvGrpSpPr>
          <p:grpSpPr>
            <a:xfrm rot="0">
              <a:off x="0" y="4482"/>
              <a:ext cx="1533539" cy="1587711"/>
              <a:chOff x="0" y="0"/>
              <a:chExt cx="785068" cy="812800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78506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85068">
                    <a:moveTo>
                      <a:pt x="392534" y="0"/>
                    </a:moveTo>
                    <a:cubicBezTo>
                      <a:pt x="175743" y="0"/>
                      <a:pt x="0" y="181951"/>
                      <a:pt x="0" y="406400"/>
                    </a:cubicBezTo>
                    <a:cubicBezTo>
                      <a:pt x="0" y="630849"/>
                      <a:pt x="175743" y="812800"/>
                      <a:pt x="392534" y="812800"/>
                    </a:cubicBezTo>
                    <a:cubicBezTo>
                      <a:pt x="609324" y="812800"/>
                      <a:pt x="785068" y="630849"/>
                      <a:pt x="785068" y="406400"/>
                    </a:cubicBezTo>
                    <a:cubicBezTo>
                      <a:pt x="785068" y="181951"/>
                      <a:pt x="609324" y="0"/>
                      <a:pt x="392534" y="0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 l="0" t="-4654" r="0" b="-4654"/>
                </a:stretch>
              </a:blipFill>
              <a:ln cap="sq">
                <a:noFill/>
                <a:prstDash val="solid"/>
                <a:miter/>
              </a:ln>
            </p:spPr>
          </p:sp>
        </p:grpSp>
      </p:grpSp>
      <p:sp>
        <p:nvSpPr>
          <p:cNvPr name="Freeform 54" id="54"/>
          <p:cNvSpPr/>
          <p:nvPr/>
        </p:nvSpPr>
        <p:spPr>
          <a:xfrm flipH="false" flipV="false" rot="0">
            <a:off x="11343402" y="6132411"/>
            <a:ext cx="1363558" cy="1083409"/>
          </a:xfrm>
          <a:custGeom>
            <a:avLst/>
            <a:gdLst/>
            <a:ahLst/>
            <a:cxnLst/>
            <a:rect r="r" b="b" t="t" l="l"/>
            <a:pathLst>
              <a:path h="1083409" w="1363558">
                <a:moveTo>
                  <a:pt x="0" y="0"/>
                </a:moveTo>
                <a:lnTo>
                  <a:pt x="1363558" y="0"/>
                </a:lnTo>
                <a:lnTo>
                  <a:pt x="1363558" y="1083409"/>
                </a:lnTo>
                <a:lnTo>
                  <a:pt x="0" y="10834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17089418" y="7481299"/>
            <a:ext cx="1111641" cy="1476817"/>
          </a:xfrm>
          <a:custGeom>
            <a:avLst/>
            <a:gdLst/>
            <a:ahLst/>
            <a:cxnLst/>
            <a:rect r="r" b="b" t="t" l="l"/>
            <a:pathLst>
              <a:path h="1476817" w="1111641">
                <a:moveTo>
                  <a:pt x="0" y="0"/>
                </a:moveTo>
                <a:lnTo>
                  <a:pt x="1111641" y="0"/>
                </a:lnTo>
                <a:lnTo>
                  <a:pt x="1111641" y="1476818"/>
                </a:lnTo>
                <a:lnTo>
                  <a:pt x="0" y="14768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6" id="56"/>
          <p:cNvGrpSpPr/>
          <p:nvPr/>
        </p:nvGrpSpPr>
        <p:grpSpPr>
          <a:xfrm rot="0">
            <a:off x="331565" y="7463506"/>
            <a:ext cx="5745649" cy="2564345"/>
            <a:chOff x="0" y="0"/>
            <a:chExt cx="1513257" cy="675383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1513257" cy="675383"/>
            </a:xfrm>
            <a:custGeom>
              <a:avLst/>
              <a:gdLst/>
              <a:ahLst/>
              <a:cxnLst/>
              <a:rect r="r" b="b" t="t" l="l"/>
              <a:pathLst>
                <a:path h="675383" w="1513257">
                  <a:moveTo>
                    <a:pt x="0" y="0"/>
                  </a:moveTo>
                  <a:lnTo>
                    <a:pt x="1513257" y="0"/>
                  </a:lnTo>
                  <a:lnTo>
                    <a:pt x="1513257" y="675383"/>
                  </a:lnTo>
                  <a:lnTo>
                    <a:pt x="0" y="675383"/>
                  </a:lnTo>
                  <a:close/>
                </a:path>
              </a:pathLst>
            </a:custGeom>
            <a:solidFill>
              <a:srgbClr val="F4E5E6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28575"/>
              <a:ext cx="1513257" cy="703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6236267" y="7481299"/>
            <a:ext cx="5549653" cy="2564345"/>
            <a:chOff x="0" y="0"/>
            <a:chExt cx="1461637" cy="675383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461637" cy="675383"/>
            </a:xfrm>
            <a:custGeom>
              <a:avLst/>
              <a:gdLst/>
              <a:ahLst/>
              <a:cxnLst/>
              <a:rect r="r" b="b" t="t" l="l"/>
              <a:pathLst>
                <a:path h="675383" w="1461637">
                  <a:moveTo>
                    <a:pt x="0" y="0"/>
                  </a:moveTo>
                  <a:lnTo>
                    <a:pt x="1461637" y="0"/>
                  </a:lnTo>
                  <a:lnTo>
                    <a:pt x="1461637" y="675383"/>
                  </a:lnTo>
                  <a:lnTo>
                    <a:pt x="0" y="675383"/>
                  </a:lnTo>
                  <a:close/>
                </a:path>
              </a:pathLst>
            </a:custGeom>
            <a:solidFill>
              <a:srgbClr val="F4E5E6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28575"/>
              <a:ext cx="1461637" cy="703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62" id="62"/>
          <p:cNvSpPr/>
          <p:nvPr/>
        </p:nvSpPr>
        <p:spPr>
          <a:xfrm flipH="false" flipV="false" rot="0">
            <a:off x="5426127" y="8038829"/>
            <a:ext cx="858279" cy="868045"/>
          </a:xfrm>
          <a:custGeom>
            <a:avLst/>
            <a:gdLst/>
            <a:ahLst/>
            <a:cxnLst/>
            <a:rect r="r" b="b" t="t" l="l"/>
            <a:pathLst>
              <a:path h="868045" w="858279">
                <a:moveTo>
                  <a:pt x="0" y="0"/>
                </a:moveTo>
                <a:lnTo>
                  <a:pt x="858280" y="0"/>
                </a:lnTo>
                <a:lnTo>
                  <a:pt x="858280" y="868045"/>
                </a:lnTo>
                <a:lnTo>
                  <a:pt x="0" y="86804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0">
            <a:off x="2343032" y="6003814"/>
            <a:ext cx="796312" cy="783372"/>
          </a:xfrm>
          <a:custGeom>
            <a:avLst/>
            <a:gdLst/>
            <a:ahLst/>
            <a:cxnLst/>
            <a:rect r="r" b="b" t="t" l="l"/>
            <a:pathLst>
              <a:path h="783372" w="796312">
                <a:moveTo>
                  <a:pt x="0" y="0"/>
                </a:moveTo>
                <a:lnTo>
                  <a:pt x="796312" y="0"/>
                </a:lnTo>
                <a:lnTo>
                  <a:pt x="796312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4" id="64"/>
          <p:cNvSpPr txBox="true"/>
          <p:nvPr/>
        </p:nvSpPr>
        <p:spPr>
          <a:xfrm rot="0">
            <a:off x="6284407" y="4556161"/>
            <a:ext cx="2680626" cy="1748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269" u="sng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Pain Points:</a:t>
            </a:r>
          </a:p>
          <a:p>
            <a:pPr algn="l" marL="274192" indent="-137096" lvl="1">
              <a:lnSpc>
                <a:spcPts val="1777"/>
              </a:lnSpc>
              <a:buFont typeface="Arial"/>
              <a:buChar char="•"/>
            </a:pP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Banking apps feel generic and not personalized.</a:t>
            </a:r>
          </a:p>
          <a:p>
            <a:pPr algn="l" marL="274192" indent="-137096" lvl="1">
              <a:lnSpc>
                <a:spcPts val="1777"/>
              </a:lnSpc>
              <a:buFont typeface="Arial"/>
              <a:buChar char="•"/>
            </a:pP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Too</a:t>
            </a: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much manual searchi</a:t>
            </a: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ng</a:t>
            </a: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for features.</a:t>
            </a:r>
          </a:p>
          <a:p>
            <a:pPr algn="l" marL="274192" indent="-137096" lvl="1">
              <a:lnSpc>
                <a:spcPts val="1777"/>
              </a:lnSpc>
              <a:buFont typeface="Arial"/>
              <a:buChar char="•"/>
            </a:pP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No proact</a:t>
            </a: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ive reminders for EMIs or low balance.</a:t>
            </a:r>
          </a:p>
          <a:p>
            <a:pPr algn="l">
              <a:lnSpc>
                <a:spcPts val="1777"/>
              </a:lnSpc>
              <a:spcBef>
                <a:spcPct val="0"/>
              </a:spcBef>
            </a:pPr>
          </a:p>
        </p:txBody>
      </p:sp>
      <p:sp>
        <p:nvSpPr>
          <p:cNvPr name="TextBox 65" id="65"/>
          <p:cNvSpPr txBox="true"/>
          <p:nvPr/>
        </p:nvSpPr>
        <p:spPr>
          <a:xfrm rot="0">
            <a:off x="9011093" y="4556161"/>
            <a:ext cx="2773135" cy="176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sz="1299" u="sng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Needs &amp; Preferences:</a:t>
            </a:r>
          </a:p>
          <a:p>
            <a:pPr algn="l" marL="274192" indent="-137096" lvl="1">
              <a:lnSpc>
                <a:spcPts val="1777"/>
              </a:lnSpc>
              <a:buFont typeface="Arial"/>
              <a:buChar char="•"/>
            </a:pP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AI-powered assistant for instant, contextual answers.</a:t>
            </a:r>
          </a:p>
          <a:p>
            <a:pPr algn="l" marL="274192" indent="-137096" lvl="1">
              <a:lnSpc>
                <a:spcPts val="1777"/>
              </a:lnSpc>
              <a:buFont typeface="Arial"/>
              <a:buChar char="•"/>
            </a:pP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Personalized nudges: savings tips, EMI reminders, budget alerts.</a:t>
            </a:r>
          </a:p>
          <a:p>
            <a:pPr algn="l" marL="274192" indent="-137096" lvl="1">
              <a:lnSpc>
                <a:spcPts val="1777"/>
              </a:lnSpc>
              <a:buFont typeface="Arial"/>
              <a:buChar char="•"/>
            </a:pP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Premium, “know-me” experience </a:t>
            </a:r>
          </a:p>
          <a:p>
            <a:pPr algn="l">
              <a:lnSpc>
                <a:spcPts val="1819"/>
              </a:lnSpc>
              <a:spcBef>
                <a:spcPct val="0"/>
              </a:spcBef>
            </a:pPr>
          </a:p>
        </p:txBody>
      </p:sp>
      <p:sp>
        <p:nvSpPr>
          <p:cNvPr name="Freeform 66" id="66"/>
          <p:cNvSpPr/>
          <p:nvPr/>
        </p:nvSpPr>
        <p:spPr>
          <a:xfrm flipH="false" flipV="false" rot="0">
            <a:off x="8318241" y="6003814"/>
            <a:ext cx="796312" cy="783372"/>
          </a:xfrm>
          <a:custGeom>
            <a:avLst/>
            <a:gdLst/>
            <a:ahLst/>
            <a:cxnLst/>
            <a:rect r="r" b="b" t="t" l="l"/>
            <a:pathLst>
              <a:path h="783372" w="796312">
                <a:moveTo>
                  <a:pt x="0" y="0"/>
                </a:moveTo>
                <a:lnTo>
                  <a:pt x="796311" y="0"/>
                </a:lnTo>
                <a:lnTo>
                  <a:pt x="796311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12217627" y="9245328"/>
            <a:ext cx="4136953" cy="946328"/>
          </a:xfrm>
          <a:custGeom>
            <a:avLst/>
            <a:gdLst/>
            <a:ahLst/>
            <a:cxnLst/>
            <a:rect r="r" b="b" t="t" l="l"/>
            <a:pathLst>
              <a:path h="946328" w="4136953">
                <a:moveTo>
                  <a:pt x="0" y="0"/>
                </a:moveTo>
                <a:lnTo>
                  <a:pt x="4136953" y="0"/>
                </a:lnTo>
                <a:lnTo>
                  <a:pt x="4136953" y="946328"/>
                </a:lnTo>
                <a:lnTo>
                  <a:pt x="0" y="94632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8" id="68"/>
          <p:cNvSpPr txBox="true"/>
          <p:nvPr/>
        </p:nvSpPr>
        <p:spPr>
          <a:xfrm rot="0">
            <a:off x="423421" y="-39688"/>
            <a:ext cx="8127490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Primary Research and Executive Summary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9942972" y="-1587"/>
            <a:ext cx="7463887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 and Implementation Roadmap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3751646" y="2655374"/>
            <a:ext cx="3019962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 Maturity of Global Banks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340580" y="1035708"/>
            <a:ext cx="17547945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b="true" sz="16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Customer Experience → Customer Perception → Customer Emotion → Customer Behaviour → Business Outcome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6091762" y="668496"/>
            <a:ext cx="572547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Executive Summary of the Problem Statement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874615" y="1311910"/>
            <a:ext cx="14896992" cy="110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For IDFC First Bank, this represents a critical opportunity to leapfrog competitors thr</a:t>
            </a:r>
            <a:r>
              <a:rPr lang="en-US" sz="15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ough strategic AI adoption. The bank's recent financial performance shows strong deposit growth of 25.2% year-over-year to ₹2,42,543 crore as of March 31, 2025, providing a solid foundation for technology investment. However, the 48.4% decline in net profit to ₹1,525 crore in FY25 underscores the urgency for operational efficiency improvements and enhanced customer experience differentiation.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423421" y="7530181"/>
            <a:ext cx="5431846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Research Paper Title: </a:t>
            </a:r>
            <a:r>
              <a:rPr lang="en-US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AI-Powered Personalization in Digital Banking (2025, American Journal of Interdisciplinary Studies)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423421" y="8030560"/>
            <a:ext cx="5431846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Methodology: </a:t>
            </a:r>
            <a:r>
              <a:rPr lang="en-US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Review of 111 research articles (2014–2024)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423421" y="8280750"/>
            <a:ext cx="5431846" cy="1974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Key Insights for Customer Experience in B2C:</a:t>
            </a:r>
          </a:p>
          <a:p>
            <a:pPr algn="l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Personalization boosts efficiency, service quality, and emotional loyalty → higher customer lifetime value.</a:t>
            </a:r>
          </a:p>
          <a:p>
            <a:pPr algn="l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Techniques like ML, NLP, and sentiment analysis create tailored digital journeys.</a:t>
            </a:r>
          </a:p>
          <a:p>
            <a:pPr algn="l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b="true" sz="1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Key</a:t>
            </a:r>
            <a:r>
              <a:rPr lang="en-US" b="true" sz="1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challenge:</a:t>
            </a:r>
            <a:r>
              <a:rPr lang="en-US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privacy and governance risks need careful handling.</a:t>
            </a:r>
          </a:p>
          <a:p>
            <a:pPr algn="l">
              <a:lnSpc>
                <a:spcPts val="1960"/>
              </a:lnSpc>
            </a:pPr>
          </a:p>
        </p:txBody>
      </p:sp>
      <p:sp>
        <p:nvSpPr>
          <p:cNvPr name="TextBox 77" id="77"/>
          <p:cNvSpPr txBox="true"/>
          <p:nvPr/>
        </p:nvSpPr>
        <p:spPr>
          <a:xfrm rot="0">
            <a:off x="6295789" y="7547974"/>
            <a:ext cx="5431846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Research Paper Title:</a:t>
            </a:r>
            <a:r>
              <a:rPr lang="en-US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AI in Financial Customer Relationship Management (2025, AJATES)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6296711" y="8047071"/>
            <a:ext cx="5431846" cy="23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  <a:spcBef>
                <a:spcPct val="0"/>
              </a:spcBef>
            </a:pPr>
            <a:r>
              <a:rPr lang="en-US" b="true" sz="135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Methodology:</a:t>
            </a:r>
            <a:r>
              <a:rPr lang="en-US" sz="135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Systematic review of 83 studies and case evidence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6296711" y="8329659"/>
            <a:ext cx="5431846" cy="1726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Key Insights for Customer Experience in B2C:</a:t>
            </a:r>
          </a:p>
          <a:p>
            <a:pPr algn="l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Chatbots cut response time by 57% and costs by 38%, boo</a:t>
            </a:r>
            <a:r>
              <a:rPr lang="en-US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sting efficiency.</a:t>
            </a:r>
          </a:p>
          <a:p>
            <a:pPr algn="l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lang="en-US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etention rose 28%, adoption 31%, and CLV 27%</a:t>
            </a:r>
            <a:r>
              <a:rPr lang="en-US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— </a:t>
            </a:r>
            <a:r>
              <a:rPr lang="en-US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clear ROI.</a:t>
            </a:r>
          </a:p>
          <a:p>
            <a:pPr algn="l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r>
              <a:rPr lang="en-US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aution: bots can’t fully replace human support for complex needs.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7376951" y="3299367"/>
            <a:ext cx="4014887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Priya Sharma| Age: 28 | Working Professional 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7434508" y="3753521"/>
            <a:ext cx="3929711" cy="73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 u="sng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Profile:</a:t>
            </a:r>
            <a:r>
              <a:rPr lang="en-US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Riya is a consultant living in Mumbai. She uses digital banking daily for UPI, bill payments, and tracking expenses.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565343" y="3299367"/>
            <a:ext cx="4161929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Rajesh Verma | Age: 42 | Small Business Owner 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623793" y="3682907"/>
            <a:ext cx="3929711" cy="73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 u="sng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Profile:</a:t>
            </a:r>
            <a:r>
              <a:rPr lang="en-US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Rajesh runs a small retail store in Indore. He uses digital banking mainly for checking balances and simple transfers.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458718" y="4556161"/>
            <a:ext cx="2680626" cy="1748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269" u="sng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Pain Points:</a:t>
            </a:r>
          </a:p>
          <a:p>
            <a:pPr algn="l" marL="274192" indent="-137096" lvl="1">
              <a:lnSpc>
                <a:spcPts val="1777"/>
              </a:lnSpc>
              <a:buFont typeface="Arial"/>
              <a:buChar char="•"/>
            </a:pP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Chatbots often give generic replies and waste time.</a:t>
            </a:r>
          </a:p>
          <a:p>
            <a:pPr algn="l" marL="274192" indent="-137096" lvl="1">
              <a:lnSpc>
                <a:spcPts val="1777"/>
              </a:lnSpc>
              <a:buFont typeface="Arial"/>
              <a:buChar char="•"/>
            </a:pP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</a:t>
            </a: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mplex queries still require</a:t>
            </a: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branch v</a:t>
            </a: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isits.</a:t>
            </a:r>
          </a:p>
          <a:p>
            <a:pPr algn="l" marL="274192" indent="-137096" lvl="1">
              <a:lnSpc>
                <a:spcPts val="1777"/>
              </a:lnSpc>
              <a:buFont typeface="Arial"/>
              <a:buChar char="•"/>
            </a:pP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Trust issues with fully automated support.</a:t>
            </a:r>
          </a:p>
          <a:p>
            <a:pPr algn="l">
              <a:lnSpc>
                <a:spcPts val="1777"/>
              </a:lnSpc>
              <a:spcBef>
                <a:spcPct val="0"/>
              </a:spcBef>
            </a:pPr>
          </a:p>
        </p:txBody>
      </p:sp>
      <p:sp>
        <p:nvSpPr>
          <p:cNvPr name="TextBox 85" id="85"/>
          <p:cNvSpPr txBox="true"/>
          <p:nvPr/>
        </p:nvSpPr>
        <p:spPr>
          <a:xfrm rot="0">
            <a:off x="3212785" y="4468761"/>
            <a:ext cx="2773135" cy="220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sz="1299" u="sng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Needs &amp; Preferences:</a:t>
            </a:r>
          </a:p>
          <a:p>
            <a:pPr algn="l" marL="274192" indent="-137096" lvl="1">
              <a:lnSpc>
                <a:spcPts val="1777"/>
              </a:lnSpc>
              <a:buFont typeface="Arial"/>
              <a:buChar char="•"/>
            </a:pP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Reliable </a:t>
            </a: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AI support that resolves issues directly.</a:t>
            </a:r>
          </a:p>
          <a:p>
            <a:pPr algn="l" marL="274192" indent="-137096" lvl="1">
              <a:lnSpc>
                <a:spcPts val="1777"/>
              </a:lnSpc>
              <a:buFont typeface="Arial"/>
              <a:buChar char="•"/>
            </a:pP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Human-agent escalation for complex problems.</a:t>
            </a:r>
          </a:p>
          <a:p>
            <a:pPr algn="l" marL="274192" indent="-137096" lvl="1">
              <a:lnSpc>
                <a:spcPts val="1777"/>
              </a:lnSpc>
              <a:buFont typeface="Arial"/>
              <a:buChar char="•"/>
            </a:pP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</a:t>
            </a: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ocal language interface (Hindi preferred).</a:t>
            </a:r>
          </a:p>
          <a:p>
            <a:pPr algn="l" marL="274192" indent="-137096" lvl="1">
              <a:lnSpc>
                <a:spcPts val="1777"/>
              </a:lnSpc>
              <a:buFont typeface="Arial"/>
              <a:buChar char="•"/>
            </a:pP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Ass</a:t>
            </a: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urance of secu</a:t>
            </a:r>
            <a:r>
              <a:rPr lang="en-US" sz="126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rity and trustworthy digital service.</a:t>
            </a:r>
          </a:p>
          <a:p>
            <a:pPr algn="l">
              <a:lnSpc>
                <a:spcPts val="1819"/>
              </a:lnSpc>
              <a:spcBef>
                <a:spcPct val="0"/>
              </a:spcBef>
            </a:pPr>
          </a:p>
        </p:txBody>
      </p:sp>
      <p:sp>
        <p:nvSpPr>
          <p:cNvPr name="TextBox 86" id="86"/>
          <p:cNvSpPr txBox="true"/>
          <p:nvPr/>
        </p:nvSpPr>
        <p:spPr>
          <a:xfrm rot="0">
            <a:off x="12348235" y="7346680"/>
            <a:ext cx="5058624" cy="1629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4994" indent="-142497" lvl="1">
              <a:lnSpc>
                <a:spcPts val="1848"/>
              </a:lnSpc>
              <a:buFont typeface="Arial"/>
              <a:buChar char="•"/>
            </a:pPr>
            <a:r>
              <a:rPr lang="en-US" b="true" sz="13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13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eliable AI with human backup;</a:t>
            </a:r>
            <a:r>
              <a:rPr lang="en-US" sz="1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Hindi/local language</a:t>
            </a:r>
            <a:r>
              <a:rPr lang="en-US" sz="1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s; strong </a:t>
            </a:r>
            <a:r>
              <a:rPr lang="en-US" sz="1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security</a:t>
            </a:r>
            <a:r>
              <a:rPr lang="en-US" sz="1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;</a:t>
            </a:r>
            <a:r>
              <a:rPr lang="en-US" sz="1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</a:t>
            </a:r>
            <a:r>
              <a:rPr lang="en-US" sz="1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</a:t>
            </a:r>
            <a:r>
              <a:rPr lang="en-US" sz="1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1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UPI/bills/EMI/budget nudges</a:t>
            </a:r>
          </a:p>
          <a:p>
            <a:pPr algn="l" marL="284994" indent="-142497" lvl="1">
              <a:lnSpc>
                <a:spcPts val="1848"/>
              </a:lnSpc>
              <a:buFont typeface="Arial"/>
              <a:buChar char="•"/>
            </a:pPr>
            <a:r>
              <a:rPr lang="en-US" sz="1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1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ersonalization </a:t>
            </a:r>
            <a:r>
              <a:rPr lang="en-US" sz="1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lif</a:t>
            </a:r>
            <a:r>
              <a:rPr lang="en-US" sz="1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ts efficiency</a:t>
            </a:r>
            <a:r>
              <a:rPr lang="en-US" sz="1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and service quality; </a:t>
            </a:r>
            <a:r>
              <a:rPr lang="en-US" b="true" sz="13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builds emotional loyalty and lifetime value</a:t>
            </a:r>
          </a:p>
          <a:p>
            <a:pPr algn="l" marL="284994" indent="-142497" lvl="1">
              <a:lnSpc>
                <a:spcPts val="1848"/>
              </a:lnSpc>
              <a:buFont typeface="Arial"/>
              <a:buChar char="•"/>
            </a:pPr>
            <a:r>
              <a:rPr lang="en-US" sz="1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Chatbots</a:t>
            </a:r>
            <a:r>
              <a:rPr lang="en-US" b="true" sz="13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cut response time 57% and costs 38%</a:t>
            </a:r>
          </a:p>
          <a:p>
            <a:pPr algn="l" marL="284994" indent="-142497" lvl="1">
              <a:lnSpc>
                <a:spcPts val="1848"/>
              </a:lnSpc>
              <a:buFont typeface="Arial"/>
              <a:buChar char="•"/>
            </a:pPr>
            <a:r>
              <a:rPr lang="en-US" b="true" sz="13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Retention +28%; adoption +31%; CLV +27%;</a:t>
            </a:r>
            <a:r>
              <a:rPr lang="en-US" sz="1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keep humans for complex cases with strict privacy and governance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12706960" y="9502503"/>
            <a:ext cx="3174795" cy="979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</a:pPr>
            <a:r>
              <a:rPr lang="en-US" sz="191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 that remembers, service that cares.</a:t>
            </a:r>
          </a:p>
          <a:p>
            <a:pPr algn="ctr">
              <a:lnSpc>
                <a:spcPts val="268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926602" cy="535868"/>
            <a:chOff x="0" y="0"/>
            <a:chExt cx="7684900" cy="4148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84900" cy="414854"/>
            </a:xfrm>
            <a:custGeom>
              <a:avLst/>
              <a:gdLst/>
              <a:ahLst/>
              <a:cxnLst/>
              <a:rect r="r" b="b" t="t" l="l"/>
              <a:pathLst>
                <a:path h="414854" w="7684900">
                  <a:moveTo>
                    <a:pt x="0" y="0"/>
                  </a:moveTo>
                  <a:lnTo>
                    <a:pt x="7481700" y="0"/>
                  </a:lnTo>
                  <a:lnTo>
                    <a:pt x="7684900" y="207427"/>
                  </a:lnTo>
                  <a:lnTo>
                    <a:pt x="7481700" y="414854"/>
                  </a:lnTo>
                  <a:lnTo>
                    <a:pt x="0" y="414854"/>
                  </a:lnTo>
                  <a:lnTo>
                    <a:pt x="203200" y="207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2029"/>
            </a:solidFill>
            <a:ln w="42862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77800" y="-28575"/>
              <a:ext cx="7430900" cy="443429"/>
            </a:xfrm>
            <a:prstGeom prst="rect">
              <a:avLst/>
            </a:prstGeom>
          </p:spPr>
          <p:txBody>
            <a:bodyPr anchor="ctr" rtlCol="false" tIns="52334" lIns="52334" bIns="52334" rIns="52334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84443" y="0"/>
            <a:ext cx="9703557" cy="535868"/>
            <a:chOff x="0" y="0"/>
            <a:chExt cx="7512225" cy="4148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512225" cy="414854"/>
            </a:xfrm>
            <a:custGeom>
              <a:avLst/>
              <a:gdLst/>
              <a:ahLst/>
              <a:cxnLst/>
              <a:rect r="r" b="b" t="t" l="l"/>
              <a:pathLst>
                <a:path h="414854" w="7512225">
                  <a:moveTo>
                    <a:pt x="0" y="0"/>
                  </a:moveTo>
                  <a:lnTo>
                    <a:pt x="7309025" y="0"/>
                  </a:lnTo>
                  <a:lnTo>
                    <a:pt x="7512225" y="207427"/>
                  </a:lnTo>
                  <a:lnTo>
                    <a:pt x="7309025" y="414854"/>
                  </a:lnTo>
                  <a:lnTo>
                    <a:pt x="0" y="414854"/>
                  </a:lnTo>
                  <a:lnTo>
                    <a:pt x="203200" y="207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DBDF"/>
            </a:solidFill>
            <a:ln w="42862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77800" y="-28575"/>
              <a:ext cx="7258225" cy="443429"/>
            </a:xfrm>
            <a:prstGeom prst="rect">
              <a:avLst/>
            </a:prstGeom>
          </p:spPr>
          <p:txBody>
            <a:bodyPr anchor="ctr" rtlCol="false" tIns="52334" lIns="52334" bIns="52334" rIns="52334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2529" y="9453"/>
            <a:ext cx="8309145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Primary Research and Executive Summary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10579" y="9453"/>
            <a:ext cx="8015315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 and Implementation Roadmap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010808" y="535868"/>
            <a:ext cx="8124987" cy="5200368"/>
            <a:chOff x="0" y="0"/>
            <a:chExt cx="1389389" cy="88927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89389" cy="889274"/>
            </a:xfrm>
            <a:custGeom>
              <a:avLst/>
              <a:gdLst/>
              <a:ahLst/>
              <a:cxnLst/>
              <a:rect r="r" b="b" t="t" l="l"/>
              <a:pathLst>
                <a:path h="889274" w="1389389">
                  <a:moveTo>
                    <a:pt x="14293" y="0"/>
                  </a:moveTo>
                  <a:lnTo>
                    <a:pt x="1375096" y="0"/>
                  </a:lnTo>
                  <a:cubicBezTo>
                    <a:pt x="1378887" y="0"/>
                    <a:pt x="1382523" y="1506"/>
                    <a:pt x="1385203" y="4186"/>
                  </a:cubicBezTo>
                  <a:cubicBezTo>
                    <a:pt x="1387883" y="6867"/>
                    <a:pt x="1389389" y="10502"/>
                    <a:pt x="1389389" y="14293"/>
                  </a:cubicBezTo>
                  <a:lnTo>
                    <a:pt x="1389389" y="874981"/>
                  </a:lnTo>
                  <a:cubicBezTo>
                    <a:pt x="1389389" y="878771"/>
                    <a:pt x="1387883" y="882407"/>
                    <a:pt x="1385203" y="885087"/>
                  </a:cubicBezTo>
                  <a:cubicBezTo>
                    <a:pt x="1382523" y="887768"/>
                    <a:pt x="1378887" y="889274"/>
                    <a:pt x="1375096" y="889274"/>
                  </a:cubicBezTo>
                  <a:lnTo>
                    <a:pt x="14293" y="889274"/>
                  </a:lnTo>
                  <a:cubicBezTo>
                    <a:pt x="10502" y="889274"/>
                    <a:pt x="6867" y="887768"/>
                    <a:pt x="4186" y="885087"/>
                  </a:cubicBezTo>
                  <a:cubicBezTo>
                    <a:pt x="1506" y="882407"/>
                    <a:pt x="0" y="878771"/>
                    <a:pt x="0" y="874981"/>
                  </a:cubicBezTo>
                  <a:lnTo>
                    <a:pt x="0" y="14293"/>
                  </a:lnTo>
                  <a:cubicBezTo>
                    <a:pt x="0" y="10502"/>
                    <a:pt x="1506" y="6867"/>
                    <a:pt x="4186" y="4186"/>
                  </a:cubicBezTo>
                  <a:cubicBezTo>
                    <a:pt x="6867" y="1506"/>
                    <a:pt x="10502" y="0"/>
                    <a:pt x="14293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BE78CE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389389" cy="917848"/>
            </a:xfrm>
            <a:prstGeom prst="rect">
              <a:avLst/>
            </a:prstGeom>
          </p:spPr>
          <p:txBody>
            <a:bodyPr anchor="ctr" rtlCol="false" tIns="78241" lIns="78241" bIns="78241" rIns="78241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010808" y="535868"/>
            <a:ext cx="8124987" cy="417172"/>
            <a:chOff x="0" y="0"/>
            <a:chExt cx="11225158" cy="5763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225158" cy="576348"/>
            </a:xfrm>
            <a:custGeom>
              <a:avLst/>
              <a:gdLst/>
              <a:ahLst/>
              <a:cxnLst/>
              <a:rect r="r" b="b" t="t" l="l"/>
              <a:pathLst>
                <a:path h="576348" w="11225158">
                  <a:moveTo>
                    <a:pt x="11065138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416328"/>
                  </a:lnTo>
                  <a:lnTo>
                    <a:pt x="160020" y="576348"/>
                  </a:lnTo>
                  <a:lnTo>
                    <a:pt x="11065138" y="576348"/>
                  </a:lnTo>
                  <a:lnTo>
                    <a:pt x="11225158" y="416328"/>
                  </a:lnTo>
                  <a:lnTo>
                    <a:pt x="11225158" y="160020"/>
                  </a:lnTo>
                  <a:lnTo>
                    <a:pt x="11065138" y="0"/>
                  </a:lnTo>
                  <a:close/>
                </a:path>
              </a:pathLst>
            </a:custGeom>
            <a:solidFill>
              <a:srgbClr val="9C202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63500" y="34925"/>
              <a:ext cx="11098158" cy="477923"/>
            </a:xfrm>
            <a:prstGeom prst="rect">
              <a:avLst/>
            </a:prstGeom>
          </p:spPr>
          <p:txBody>
            <a:bodyPr anchor="ctr" rtlCol="false" tIns="78241" lIns="78241" bIns="78241" rIns="78241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31376" y="1028700"/>
            <a:ext cx="7683852" cy="4600706"/>
          </a:xfrm>
          <a:custGeom>
            <a:avLst/>
            <a:gdLst/>
            <a:ahLst/>
            <a:cxnLst/>
            <a:rect r="r" b="b" t="t" l="l"/>
            <a:pathLst>
              <a:path h="4600706" w="7683852">
                <a:moveTo>
                  <a:pt x="0" y="0"/>
                </a:moveTo>
                <a:lnTo>
                  <a:pt x="7683851" y="0"/>
                </a:lnTo>
                <a:lnTo>
                  <a:pt x="7683851" y="4600706"/>
                </a:lnTo>
                <a:lnTo>
                  <a:pt x="0" y="4600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64058" y="2722161"/>
            <a:ext cx="4859075" cy="7477738"/>
            <a:chOff x="0" y="0"/>
            <a:chExt cx="830949" cy="127876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30949" cy="1278766"/>
            </a:xfrm>
            <a:custGeom>
              <a:avLst/>
              <a:gdLst/>
              <a:ahLst/>
              <a:cxnLst/>
              <a:rect r="r" b="b" t="t" l="l"/>
              <a:pathLst>
                <a:path h="1278766" w="830949">
                  <a:moveTo>
                    <a:pt x="23899" y="0"/>
                  </a:moveTo>
                  <a:lnTo>
                    <a:pt x="807050" y="0"/>
                  </a:lnTo>
                  <a:cubicBezTo>
                    <a:pt x="813388" y="0"/>
                    <a:pt x="819467" y="2518"/>
                    <a:pt x="823949" y="7000"/>
                  </a:cubicBezTo>
                  <a:cubicBezTo>
                    <a:pt x="828431" y="11482"/>
                    <a:pt x="830949" y="17561"/>
                    <a:pt x="830949" y="23899"/>
                  </a:cubicBezTo>
                  <a:lnTo>
                    <a:pt x="830949" y="1254867"/>
                  </a:lnTo>
                  <a:cubicBezTo>
                    <a:pt x="830949" y="1268066"/>
                    <a:pt x="820249" y="1278766"/>
                    <a:pt x="807050" y="1278766"/>
                  </a:cubicBezTo>
                  <a:lnTo>
                    <a:pt x="23899" y="1278766"/>
                  </a:lnTo>
                  <a:cubicBezTo>
                    <a:pt x="17561" y="1278766"/>
                    <a:pt x="11482" y="1276248"/>
                    <a:pt x="7000" y="1271766"/>
                  </a:cubicBezTo>
                  <a:cubicBezTo>
                    <a:pt x="2518" y="1267284"/>
                    <a:pt x="0" y="1261205"/>
                    <a:pt x="0" y="1254867"/>
                  </a:cubicBezTo>
                  <a:lnTo>
                    <a:pt x="0" y="23899"/>
                  </a:lnTo>
                  <a:cubicBezTo>
                    <a:pt x="0" y="17561"/>
                    <a:pt x="2518" y="11482"/>
                    <a:pt x="7000" y="7000"/>
                  </a:cubicBezTo>
                  <a:cubicBezTo>
                    <a:pt x="11482" y="2518"/>
                    <a:pt x="17561" y="0"/>
                    <a:pt x="23899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BE78CE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830949" cy="1307341"/>
            </a:xfrm>
            <a:prstGeom prst="rect">
              <a:avLst/>
            </a:prstGeom>
          </p:spPr>
          <p:txBody>
            <a:bodyPr anchor="ctr" rtlCol="false" tIns="78238" lIns="78238" bIns="78238" rIns="78238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4058" y="2722161"/>
            <a:ext cx="4859075" cy="417153"/>
            <a:chOff x="0" y="0"/>
            <a:chExt cx="6713407" cy="57634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713407" cy="576348"/>
            </a:xfrm>
            <a:custGeom>
              <a:avLst/>
              <a:gdLst/>
              <a:ahLst/>
              <a:cxnLst/>
              <a:rect r="r" b="b" t="t" l="l"/>
              <a:pathLst>
                <a:path h="576348" w="6713407">
                  <a:moveTo>
                    <a:pt x="6553387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416328"/>
                  </a:lnTo>
                  <a:lnTo>
                    <a:pt x="160020" y="576348"/>
                  </a:lnTo>
                  <a:lnTo>
                    <a:pt x="6553387" y="576348"/>
                  </a:lnTo>
                  <a:lnTo>
                    <a:pt x="6713407" y="416328"/>
                  </a:lnTo>
                  <a:lnTo>
                    <a:pt x="6713407" y="160020"/>
                  </a:lnTo>
                  <a:lnTo>
                    <a:pt x="6553387" y="0"/>
                  </a:lnTo>
                  <a:close/>
                </a:path>
              </a:pathLst>
            </a:custGeom>
            <a:solidFill>
              <a:srgbClr val="9C202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63500" y="34925"/>
              <a:ext cx="6586407" cy="477923"/>
            </a:xfrm>
            <a:prstGeom prst="rect">
              <a:avLst/>
            </a:prstGeom>
          </p:spPr>
          <p:txBody>
            <a:bodyPr anchor="ctr" rtlCol="false" tIns="78238" lIns="78238" bIns="78238" rIns="78238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89865" y="3275249"/>
            <a:ext cx="2113341" cy="4181608"/>
            <a:chOff x="0" y="0"/>
            <a:chExt cx="2620010" cy="51841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3502" r="0" b="-3502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Freeform 33" id="33"/>
          <p:cNvSpPr/>
          <p:nvPr/>
        </p:nvSpPr>
        <p:spPr>
          <a:xfrm flipH="false" flipV="false" rot="0">
            <a:off x="2642320" y="7815699"/>
            <a:ext cx="2012301" cy="1558619"/>
          </a:xfrm>
          <a:custGeom>
            <a:avLst/>
            <a:gdLst/>
            <a:ahLst/>
            <a:cxnLst/>
            <a:rect r="r" b="b" t="t" l="l"/>
            <a:pathLst>
              <a:path h="1558619" w="2012301">
                <a:moveTo>
                  <a:pt x="0" y="0"/>
                </a:moveTo>
                <a:lnTo>
                  <a:pt x="2012301" y="0"/>
                </a:lnTo>
                <a:lnTo>
                  <a:pt x="2012301" y="1558619"/>
                </a:lnTo>
                <a:lnTo>
                  <a:pt x="0" y="15586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037433" y="535868"/>
            <a:ext cx="4859294" cy="5200368"/>
            <a:chOff x="0" y="0"/>
            <a:chExt cx="830949" cy="88927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30949" cy="889274"/>
            </a:xfrm>
            <a:custGeom>
              <a:avLst/>
              <a:gdLst/>
              <a:ahLst/>
              <a:cxnLst/>
              <a:rect r="r" b="b" t="t" l="l"/>
              <a:pathLst>
                <a:path h="889274" w="830949">
                  <a:moveTo>
                    <a:pt x="23898" y="0"/>
                  </a:moveTo>
                  <a:lnTo>
                    <a:pt x="807051" y="0"/>
                  </a:lnTo>
                  <a:cubicBezTo>
                    <a:pt x="813389" y="0"/>
                    <a:pt x="819468" y="2518"/>
                    <a:pt x="823949" y="7000"/>
                  </a:cubicBezTo>
                  <a:cubicBezTo>
                    <a:pt x="828431" y="11481"/>
                    <a:pt x="830949" y="17560"/>
                    <a:pt x="830949" y="23898"/>
                  </a:cubicBezTo>
                  <a:lnTo>
                    <a:pt x="830949" y="865375"/>
                  </a:lnTo>
                  <a:cubicBezTo>
                    <a:pt x="830949" y="878574"/>
                    <a:pt x="820249" y="889274"/>
                    <a:pt x="807051" y="889274"/>
                  </a:cubicBezTo>
                  <a:lnTo>
                    <a:pt x="23898" y="889274"/>
                  </a:lnTo>
                  <a:cubicBezTo>
                    <a:pt x="17560" y="889274"/>
                    <a:pt x="11481" y="886756"/>
                    <a:pt x="7000" y="882274"/>
                  </a:cubicBezTo>
                  <a:cubicBezTo>
                    <a:pt x="2518" y="877792"/>
                    <a:pt x="0" y="871713"/>
                    <a:pt x="0" y="865375"/>
                  </a:cubicBezTo>
                  <a:lnTo>
                    <a:pt x="0" y="23898"/>
                  </a:lnTo>
                  <a:cubicBezTo>
                    <a:pt x="0" y="17560"/>
                    <a:pt x="2518" y="11481"/>
                    <a:pt x="7000" y="7000"/>
                  </a:cubicBezTo>
                  <a:cubicBezTo>
                    <a:pt x="11481" y="2518"/>
                    <a:pt x="17560" y="0"/>
                    <a:pt x="23898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BE78CE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830949" cy="917848"/>
            </a:xfrm>
            <a:prstGeom prst="rect">
              <a:avLst/>
            </a:prstGeom>
          </p:spPr>
          <p:txBody>
            <a:bodyPr anchor="ctr" rtlCol="false" tIns="78241" lIns="78241" bIns="78241" rIns="78241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5037433" y="535868"/>
            <a:ext cx="4859294" cy="417172"/>
            <a:chOff x="0" y="0"/>
            <a:chExt cx="6713407" cy="57634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713407" cy="576348"/>
            </a:xfrm>
            <a:custGeom>
              <a:avLst/>
              <a:gdLst/>
              <a:ahLst/>
              <a:cxnLst/>
              <a:rect r="r" b="b" t="t" l="l"/>
              <a:pathLst>
                <a:path h="576348" w="6713407">
                  <a:moveTo>
                    <a:pt x="6553387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416328"/>
                  </a:lnTo>
                  <a:lnTo>
                    <a:pt x="160020" y="576348"/>
                  </a:lnTo>
                  <a:lnTo>
                    <a:pt x="6553387" y="576348"/>
                  </a:lnTo>
                  <a:lnTo>
                    <a:pt x="6713407" y="416328"/>
                  </a:lnTo>
                  <a:lnTo>
                    <a:pt x="6713407" y="160020"/>
                  </a:lnTo>
                  <a:lnTo>
                    <a:pt x="6553387" y="0"/>
                  </a:lnTo>
                  <a:close/>
                </a:path>
              </a:pathLst>
            </a:custGeom>
            <a:solidFill>
              <a:srgbClr val="9C2029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63500" y="34925"/>
              <a:ext cx="6586407" cy="477923"/>
            </a:xfrm>
            <a:prstGeom prst="rect">
              <a:avLst/>
            </a:prstGeom>
          </p:spPr>
          <p:txBody>
            <a:bodyPr anchor="ctr" rtlCol="false" tIns="78241" lIns="78241" bIns="78241" rIns="78241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5233741" y="1350044"/>
            <a:ext cx="2087570" cy="1985801"/>
          </a:xfrm>
          <a:custGeom>
            <a:avLst/>
            <a:gdLst/>
            <a:ahLst/>
            <a:cxnLst/>
            <a:rect r="r" b="b" t="t" l="l"/>
            <a:pathLst>
              <a:path h="1985801" w="2087570">
                <a:moveTo>
                  <a:pt x="0" y="0"/>
                </a:moveTo>
                <a:lnTo>
                  <a:pt x="2087569" y="0"/>
                </a:lnTo>
                <a:lnTo>
                  <a:pt x="2087569" y="1985801"/>
                </a:lnTo>
                <a:lnTo>
                  <a:pt x="0" y="1985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7966286" y="4368095"/>
            <a:ext cx="1826557" cy="1201399"/>
          </a:xfrm>
          <a:custGeom>
            <a:avLst/>
            <a:gdLst/>
            <a:ahLst/>
            <a:cxnLst/>
            <a:rect r="r" b="b" t="t" l="l"/>
            <a:pathLst>
              <a:path h="1201399" w="1826557">
                <a:moveTo>
                  <a:pt x="0" y="0"/>
                </a:moveTo>
                <a:lnTo>
                  <a:pt x="1826557" y="0"/>
                </a:lnTo>
                <a:lnTo>
                  <a:pt x="1826557" y="1201399"/>
                </a:lnTo>
                <a:lnTo>
                  <a:pt x="0" y="12013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64058" y="563502"/>
            <a:ext cx="4859075" cy="1980196"/>
            <a:chOff x="0" y="0"/>
            <a:chExt cx="830912" cy="33861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30912" cy="338617"/>
            </a:xfrm>
            <a:custGeom>
              <a:avLst/>
              <a:gdLst/>
              <a:ahLst/>
              <a:cxnLst/>
              <a:rect r="r" b="b" t="t" l="l"/>
              <a:pathLst>
                <a:path h="338617" w="830912">
                  <a:moveTo>
                    <a:pt x="23899" y="0"/>
                  </a:moveTo>
                  <a:lnTo>
                    <a:pt x="807012" y="0"/>
                  </a:lnTo>
                  <a:cubicBezTo>
                    <a:pt x="820212" y="0"/>
                    <a:pt x="830912" y="10700"/>
                    <a:pt x="830912" y="23899"/>
                  </a:cubicBezTo>
                  <a:lnTo>
                    <a:pt x="830912" y="314718"/>
                  </a:lnTo>
                  <a:cubicBezTo>
                    <a:pt x="830912" y="321057"/>
                    <a:pt x="828394" y="327136"/>
                    <a:pt x="823912" y="331618"/>
                  </a:cubicBezTo>
                  <a:cubicBezTo>
                    <a:pt x="819430" y="336100"/>
                    <a:pt x="813351" y="338617"/>
                    <a:pt x="807012" y="338617"/>
                  </a:cubicBezTo>
                  <a:lnTo>
                    <a:pt x="23899" y="338617"/>
                  </a:lnTo>
                  <a:cubicBezTo>
                    <a:pt x="17561" y="338617"/>
                    <a:pt x="11482" y="336100"/>
                    <a:pt x="7000" y="331618"/>
                  </a:cubicBezTo>
                  <a:cubicBezTo>
                    <a:pt x="2518" y="327136"/>
                    <a:pt x="0" y="321057"/>
                    <a:pt x="0" y="314718"/>
                  </a:cubicBezTo>
                  <a:lnTo>
                    <a:pt x="0" y="23899"/>
                  </a:lnTo>
                  <a:cubicBezTo>
                    <a:pt x="0" y="17561"/>
                    <a:pt x="2518" y="11482"/>
                    <a:pt x="7000" y="7000"/>
                  </a:cubicBezTo>
                  <a:cubicBezTo>
                    <a:pt x="11482" y="2518"/>
                    <a:pt x="17561" y="0"/>
                    <a:pt x="23899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BE78CE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28575"/>
              <a:ext cx="830912" cy="367192"/>
            </a:xfrm>
            <a:prstGeom prst="rect">
              <a:avLst/>
            </a:prstGeom>
          </p:spPr>
          <p:txBody>
            <a:bodyPr anchor="ctr" rtlCol="false" tIns="78241" lIns="78241" bIns="78241" rIns="78241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64058" y="535868"/>
            <a:ext cx="4859075" cy="417172"/>
            <a:chOff x="0" y="0"/>
            <a:chExt cx="6713104" cy="57634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713104" cy="576348"/>
            </a:xfrm>
            <a:custGeom>
              <a:avLst/>
              <a:gdLst/>
              <a:ahLst/>
              <a:cxnLst/>
              <a:rect r="r" b="b" t="t" l="l"/>
              <a:pathLst>
                <a:path h="576348" w="6713104">
                  <a:moveTo>
                    <a:pt x="655308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416328"/>
                  </a:lnTo>
                  <a:lnTo>
                    <a:pt x="160020" y="576348"/>
                  </a:lnTo>
                  <a:lnTo>
                    <a:pt x="6553085" y="576348"/>
                  </a:lnTo>
                  <a:lnTo>
                    <a:pt x="6713104" y="416328"/>
                  </a:lnTo>
                  <a:lnTo>
                    <a:pt x="6713104" y="160020"/>
                  </a:lnTo>
                  <a:lnTo>
                    <a:pt x="6553085" y="0"/>
                  </a:lnTo>
                  <a:close/>
                </a:path>
              </a:pathLst>
            </a:custGeom>
            <a:solidFill>
              <a:srgbClr val="9C2029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63500" y="34925"/>
              <a:ext cx="6586104" cy="477923"/>
            </a:xfrm>
            <a:prstGeom prst="rect">
              <a:avLst/>
            </a:prstGeom>
          </p:spPr>
          <p:txBody>
            <a:bodyPr anchor="ctr" rtlCol="false" tIns="78241" lIns="78241" bIns="78241" rIns="78241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3276501" y="5812436"/>
            <a:ext cx="4859294" cy="4419531"/>
            <a:chOff x="0" y="0"/>
            <a:chExt cx="830949" cy="75574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30949" cy="755749"/>
            </a:xfrm>
            <a:custGeom>
              <a:avLst/>
              <a:gdLst/>
              <a:ahLst/>
              <a:cxnLst/>
              <a:rect r="r" b="b" t="t" l="l"/>
              <a:pathLst>
                <a:path h="755749" w="830949">
                  <a:moveTo>
                    <a:pt x="23898" y="0"/>
                  </a:moveTo>
                  <a:lnTo>
                    <a:pt x="807051" y="0"/>
                  </a:lnTo>
                  <a:cubicBezTo>
                    <a:pt x="813389" y="0"/>
                    <a:pt x="819468" y="2518"/>
                    <a:pt x="823949" y="7000"/>
                  </a:cubicBezTo>
                  <a:cubicBezTo>
                    <a:pt x="828431" y="11481"/>
                    <a:pt x="830949" y="17560"/>
                    <a:pt x="830949" y="23898"/>
                  </a:cubicBezTo>
                  <a:lnTo>
                    <a:pt x="830949" y="731850"/>
                  </a:lnTo>
                  <a:cubicBezTo>
                    <a:pt x="830949" y="738189"/>
                    <a:pt x="828431" y="744267"/>
                    <a:pt x="823949" y="748749"/>
                  </a:cubicBezTo>
                  <a:cubicBezTo>
                    <a:pt x="819468" y="753231"/>
                    <a:pt x="813389" y="755749"/>
                    <a:pt x="807051" y="755749"/>
                  </a:cubicBezTo>
                  <a:lnTo>
                    <a:pt x="23898" y="755749"/>
                  </a:lnTo>
                  <a:cubicBezTo>
                    <a:pt x="10700" y="755749"/>
                    <a:pt x="0" y="745049"/>
                    <a:pt x="0" y="731850"/>
                  </a:cubicBezTo>
                  <a:lnTo>
                    <a:pt x="0" y="23898"/>
                  </a:lnTo>
                  <a:cubicBezTo>
                    <a:pt x="0" y="17560"/>
                    <a:pt x="2518" y="11481"/>
                    <a:pt x="7000" y="7000"/>
                  </a:cubicBezTo>
                  <a:cubicBezTo>
                    <a:pt x="11481" y="2518"/>
                    <a:pt x="17560" y="0"/>
                    <a:pt x="23898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BE78CE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28575"/>
              <a:ext cx="830949" cy="784324"/>
            </a:xfrm>
            <a:prstGeom prst="rect">
              <a:avLst/>
            </a:prstGeom>
          </p:spPr>
          <p:txBody>
            <a:bodyPr anchor="ctr" rtlCol="false" tIns="78241" lIns="78241" bIns="78241" rIns="78241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3276501" y="5812436"/>
            <a:ext cx="4859294" cy="406252"/>
            <a:chOff x="0" y="0"/>
            <a:chExt cx="6713407" cy="561262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6713407" cy="561262"/>
            </a:xfrm>
            <a:custGeom>
              <a:avLst/>
              <a:gdLst/>
              <a:ahLst/>
              <a:cxnLst/>
              <a:rect r="r" b="b" t="t" l="l"/>
              <a:pathLst>
                <a:path h="561262" w="6713407">
                  <a:moveTo>
                    <a:pt x="6553387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401242"/>
                  </a:lnTo>
                  <a:lnTo>
                    <a:pt x="160020" y="561262"/>
                  </a:lnTo>
                  <a:lnTo>
                    <a:pt x="6553387" y="561262"/>
                  </a:lnTo>
                  <a:lnTo>
                    <a:pt x="6713407" y="401242"/>
                  </a:lnTo>
                  <a:lnTo>
                    <a:pt x="6713407" y="160020"/>
                  </a:lnTo>
                  <a:lnTo>
                    <a:pt x="6553387" y="0"/>
                  </a:lnTo>
                  <a:close/>
                </a:path>
              </a:pathLst>
            </a:custGeom>
            <a:solidFill>
              <a:srgbClr val="9C2029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63500" y="34925"/>
              <a:ext cx="6586407" cy="462837"/>
            </a:xfrm>
            <a:prstGeom prst="rect">
              <a:avLst/>
            </a:prstGeom>
          </p:spPr>
          <p:txBody>
            <a:bodyPr anchor="ctr" rtlCol="false" tIns="78241" lIns="78241" bIns="78241" rIns="78241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5037652" y="5863554"/>
            <a:ext cx="8124987" cy="4368413"/>
            <a:chOff x="0" y="0"/>
            <a:chExt cx="1389389" cy="74700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389389" cy="747008"/>
            </a:xfrm>
            <a:custGeom>
              <a:avLst/>
              <a:gdLst/>
              <a:ahLst/>
              <a:cxnLst/>
              <a:rect r="r" b="b" t="t" l="l"/>
              <a:pathLst>
                <a:path h="747008" w="1389389">
                  <a:moveTo>
                    <a:pt x="14293" y="0"/>
                  </a:moveTo>
                  <a:lnTo>
                    <a:pt x="1375096" y="0"/>
                  </a:lnTo>
                  <a:cubicBezTo>
                    <a:pt x="1378887" y="0"/>
                    <a:pt x="1382523" y="1506"/>
                    <a:pt x="1385203" y="4186"/>
                  </a:cubicBezTo>
                  <a:cubicBezTo>
                    <a:pt x="1387883" y="6867"/>
                    <a:pt x="1389389" y="10502"/>
                    <a:pt x="1389389" y="14293"/>
                  </a:cubicBezTo>
                  <a:lnTo>
                    <a:pt x="1389389" y="732715"/>
                  </a:lnTo>
                  <a:cubicBezTo>
                    <a:pt x="1389389" y="736505"/>
                    <a:pt x="1387883" y="740141"/>
                    <a:pt x="1385203" y="742821"/>
                  </a:cubicBezTo>
                  <a:cubicBezTo>
                    <a:pt x="1382523" y="745502"/>
                    <a:pt x="1378887" y="747008"/>
                    <a:pt x="1375096" y="747008"/>
                  </a:cubicBezTo>
                  <a:lnTo>
                    <a:pt x="14293" y="747008"/>
                  </a:lnTo>
                  <a:cubicBezTo>
                    <a:pt x="10502" y="747008"/>
                    <a:pt x="6867" y="745502"/>
                    <a:pt x="4186" y="742821"/>
                  </a:cubicBezTo>
                  <a:cubicBezTo>
                    <a:pt x="1506" y="740141"/>
                    <a:pt x="0" y="736505"/>
                    <a:pt x="0" y="732715"/>
                  </a:cubicBezTo>
                  <a:lnTo>
                    <a:pt x="0" y="14293"/>
                  </a:lnTo>
                  <a:cubicBezTo>
                    <a:pt x="0" y="10502"/>
                    <a:pt x="1506" y="6867"/>
                    <a:pt x="4186" y="4186"/>
                  </a:cubicBezTo>
                  <a:cubicBezTo>
                    <a:pt x="6867" y="1506"/>
                    <a:pt x="10502" y="0"/>
                    <a:pt x="14293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BE78CE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28575"/>
              <a:ext cx="1389389" cy="775583"/>
            </a:xfrm>
            <a:prstGeom prst="rect">
              <a:avLst/>
            </a:prstGeom>
          </p:spPr>
          <p:txBody>
            <a:bodyPr anchor="ctr" rtlCol="false" tIns="78241" lIns="78241" bIns="78241" rIns="78241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5037433" y="5812436"/>
            <a:ext cx="8124987" cy="417172"/>
            <a:chOff x="0" y="0"/>
            <a:chExt cx="11225158" cy="57634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1225158" cy="576348"/>
            </a:xfrm>
            <a:custGeom>
              <a:avLst/>
              <a:gdLst/>
              <a:ahLst/>
              <a:cxnLst/>
              <a:rect r="r" b="b" t="t" l="l"/>
              <a:pathLst>
                <a:path h="576348" w="11225158">
                  <a:moveTo>
                    <a:pt x="11065138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416328"/>
                  </a:lnTo>
                  <a:lnTo>
                    <a:pt x="160020" y="576348"/>
                  </a:lnTo>
                  <a:lnTo>
                    <a:pt x="11065138" y="576348"/>
                  </a:lnTo>
                  <a:lnTo>
                    <a:pt x="11225158" y="416328"/>
                  </a:lnTo>
                  <a:lnTo>
                    <a:pt x="11225158" y="160020"/>
                  </a:lnTo>
                  <a:lnTo>
                    <a:pt x="11065138" y="0"/>
                  </a:lnTo>
                  <a:close/>
                </a:path>
              </a:pathLst>
            </a:custGeom>
            <a:solidFill>
              <a:srgbClr val="9C2029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63500" y="34925"/>
              <a:ext cx="11098158" cy="477923"/>
            </a:xfrm>
            <a:prstGeom prst="rect">
              <a:avLst/>
            </a:prstGeom>
          </p:spPr>
          <p:txBody>
            <a:bodyPr anchor="ctr" rtlCol="false" tIns="78241" lIns="78241" bIns="78241" rIns="78241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60" id="60"/>
          <p:cNvSpPr/>
          <p:nvPr/>
        </p:nvSpPr>
        <p:spPr>
          <a:xfrm flipH="false" flipV="false" rot="0">
            <a:off x="5304352" y="6324858"/>
            <a:ext cx="7683852" cy="3529659"/>
          </a:xfrm>
          <a:custGeom>
            <a:avLst/>
            <a:gdLst/>
            <a:ahLst/>
            <a:cxnLst/>
            <a:rect r="r" b="b" t="t" l="l"/>
            <a:pathLst>
              <a:path h="3529659" w="7683852">
                <a:moveTo>
                  <a:pt x="0" y="0"/>
                </a:moveTo>
                <a:lnTo>
                  <a:pt x="7683852" y="0"/>
                </a:lnTo>
                <a:lnTo>
                  <a:pt x="7683852" y="3529658"/>
                </a:lnTo>
                <a:lnTo>
                  <a:pt x="0" y="35296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662" t="-31379" r="-3662" b="-8804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11808487" y="6493474"/>
            <a:ext cx="782158" cy="878829"/>
          </a:xfrm>
          <a:custGeom>
            <a:avLst/>
            <a:gdLst/>
            <a:ahLst/>
            <a:cxnLst/>
            <a:rect r="r" b="b" t="t" l="l"/>
            <a:pathLst>
              <a:path h="878829" w="782158">
                <a:moveTo>
                  <a:pt x="0" y="0"/>
                </a:moveTo>
                <a:lnTo>
                  <a:pt x="782158" y="0"/>
                </a:lnTo>
                <a:lnTo>
                  <a:pt x="782158" y="878829"/>
                </a:lnTo>
                <a:lnTo>
                  <a:pt x="0" y="87882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2" id="62"/>
          <p:cNvSpPr txBox="true"/>
          <p:nvPr/>
        </p:nvSpPr>
        <p:spPr>
          <a:xfrm rot="0">
            <a:off x="5764873" y="5865129"/>
            <a:ext cx="6984491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Agentic AI as an Omni-channel Offering - Roadmap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8763000" y="9768791"/>
            <a:ext cx="1078466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b="true" sz="17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Months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0738248" y="588561"/>
            <a:ext cx="6984491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Agentic AI as an Omni-channel Offering - Tech Architecture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0231376" y="1163263"/>
            <a:ext cx="2618520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Overview of the Tech Architecture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499097" y="2784376"/>
            <a:ext cx="4177012" cy="26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Agentic AI in Digital and Branch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2398455" y="3402633"/>
            <a:ext cx="2429647" cy="377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0"/>
              </a:lnSpc>
            </a:pPr>
            <a:r>
              <a:rPr lang="en-US" sz="185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(mobile/Web)</a:t>
            </a:r>
          </a:p>
          <a:p>
            <a:pPr algn="l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b="true" sz="1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</a:t>
            </a:r>
            <a:r>
              <a:rPr lang="en-US" b="true" sz="1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RST Genie virtual assistant</a:t>
            </a: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24 × 7, 22 Indian languages, 95% intent accuracy</a:t>
            </a:r>
          </a:p>
          <a:p>
            <a:pPr algn="l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Handles </a:t>
            </a: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84% of urban banking tasks inside the app</a:t>
            </a:r>
          </a:p>
          <a:p>
            <a:pPr algn="l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b="true" sz="1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Instant UPI payments with voice</a:t>
            </a: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or chat commands</a:t>
            </a:r>
          </a:p>
          <a:p>
            <a:pPr algn="l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Proactive spend alerts and personalised nudges</a:t>
            </a:r>
          </a:p>
          <a:p>
            <a:pPr algn="l">
              <a:lnSpc>
                <a:spcPts val="1960"/>
              </a:lnSpc>
              <a:spcBef>
                <a:spcPct val="0"/>
              </a:spcBef>
            </a:pPr>
          </a:p>
        </p:txBody>
      </p:sp>
      <p:sp>
        <p:nvSpPr>
          <p:cNvPr name="TextBox 68" id="68"/>
          <p:cNvSpPr txBox="true"/>
          <p:nvPr/>
        </p:nvSpPr>
        <p:spPr>
          <a:xfrm rot="0">
            <a:off x="246987" y="7608204"/>
            <a:ext cx="2281032" cy="278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90"/>
              </a:lnSpc>
            </a:pPr>
            <a:r>
              <a:rPr lang="en-US" sz="185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Branch</a:t>
            </a:r>
          </a:p>
          <a:p>
            <a:pPr algn="l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Relationship managers </a:t>
            </a:r>
            <a:r>
              <a:rPr lang="en-US" b="true" sz="1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receive re</a:t>
            </a:r>
            <a:r>
              <a:rPr lang="en-US" b="true" sz="1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al-time c</a:t>
            </a:r>
            <a:r>
              <a:rPr lang="en-US" b="true" sz="1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ustomer insights</a:t>
            </a:r>
          </a:p>
          <a:p>
            <a:pPr algn="l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Biometric check-in and AR navigation for quicker service</a:t>
            </a:r>
          </a:p>
          <a:p>
            <a:pPr algn="l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b="true" sz="1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Smart queue predicts wait time</a:t>
            </a: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and routes customers</a:t>
            </a:r>
          </a:p>
          <a:p>
            <a:pPr algn="l">
              <a:lnSpc>
                <a:spcPts val="1960"/>
              </a:lnSpc>
              <a:spcBef>
                <a:spcPct val="0"/>
              </a:spcBef>
            </a:pPr>
          </a:p>
        </p:txBody>
      </p:sp>
      <p:sp>
        <p:nvSpPr>
          <p:cNvPr name="TextBox 69" id="69"/>
          <p:cNvSpPr txBox="true"/>
          <p:nvPr/>
        </p:nvSpPr>
        <p:spPr>
          <a:xfrm rot="0">
            <a:off x="5378480" y="598086"/>
            <a:ext cx="417720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Agentic AI in Social Media and Call Center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7511810" y="1060380"/>
            <a:ext cx="2281032" cy="328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0"/>
              </a:lnSpc>
            </a:pPr>
            <a:r>
              <a:rPr lang="en-US" sz="185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Social media</a:t>
            </a:r>
          </a:p>
          <a:p>
            <a:pPr algn="l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WhatsApp Business and Instagram bots </a:t>
            </a:r>
            <a:r>
              <a:rPr lang="en-US" b="true" sz="1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answer in u</a:t>
            </a:r>
            <a:r>
              <a:rPr lang="en-US" b="true" sz="1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nder 30</a:t>
            </a:r>
            <a:r>
              <a:rPr lang="en-US" b="true" sz="1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seconds</a:t>
            </a:r>
          </a:p>
          <a:p>
            <a:pPr algn="l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Social-listening engine spots sentiment spikes and trends</a:t>
            </a:r>
          </a:p>
          <a:p>
            <a:pPr algn="l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b="true" sz="1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Automatic hand-off to human agent when confidence &lt; 80%</a:t>
            </a: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with context preserved</a:t>
            </a:r>
          </a:p>
          <a:p>
            <a:pPr algn="l">
              <a:lnSpc>
                <a:spcPts val="1960"/>
              </a:lnSpc>
              <a:spcBef>
                <a:spcPct val="0"/>
              </a:spcBef>
            </a:pPr>
          </a:p>
        </p:txBody>
      </p:sp>
      <p:sp>
        <p:nvSpPr>
          <p:cNvPr name="TextBox 71" id="71"/>
          <p:cNvSpPr txBox="true"/>
          <p:nvPr/>
        </p:nvSpPr>
        <p:spPr>
          <a:xfrm rot="0">
            <a:off x="5151161" y="3906314"/>
            <a:ext cx="2981959" cy="179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0"/>
              </a:lnSpc>
            </a:pPr>
            <a:r>
              <a:rPr lang="en-US" sz="185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Call centre</a:t>
            </a:r>
          </a:p>
          <a:p>
            <a:pPr algn="l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b="true" sz="1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Answers 95% fast</a:t>
            </a:r>
            <a:r>
              <a:rPr lang="en-US" b="true" sz="1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er; AHT</a:t>
            </a:r>
            <a:r>
              <a:rPr lang="en-US" b="true" sz="1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–20%</a:t>
            </a:r>
          </a:p>
          <a:p>
            <a:pPr algn="l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em</a:t>
            </a: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otion cues with coaching tips</a:t>
            </a:r>
          </a:p>
          <a:p>
            <a:pPr algn="l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b="true" sz="1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100 + accent recognition</a:t>
            </a: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and smart routing</a:t>
            </a:r>
          </a:p>
          <a:p>
            <a:pPr algn="l">
              <a:lnSpc>
                <a:spcPts val="1960"/>
              </a:lnSpc>
              <a:spcBef>
                <a:spcPct val="0"/>
              </a:spcBef>
            </a:pPr>
          </a:p>
        </p:txBody>
      </p:sp>
      <p:sp>
        <p:nvSpPr>
          <p:cNvPr name="TextBox 72" id="72"/>
          <p:cNvSpPr txBox="true"/>
          <p:nvPr/>
        </p:nvSpPr>
        <p:spPr>
          <a:xfrm rot="0">
            <a:off x="-256492" y="595546"/>
            <a:ext cx="5500176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b="true" sz="15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What is Agentic AI as an Omni-channel Offering?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20306" y="1019715"/>
            <a:ext cx="4746579" cy="1367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Agentic AI as a </a:t>
            </a:r>
            <a:r>
              <a:rPr lang="en-US" b="true" sz="13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single brain for every channel -</a:t>
            </a:r>
            <a:r>
              <a:rPr lang="en-US" sz="13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app, web, WhatsApp, branch, and call centre - that understands intent in 22+ Indian languages with 95% accuracy, </a:t>
            </a:r>
            <a:r>
              <a:rPr lang="en-US" b="true" sz="13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carries context across touchpoints</a:t>
            </a:r>
            <a:r>
              <a:rPr lang="en-US" sz="13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b="true" sz="13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takes the next best action in real time, and keeps learning - </a:t>
            </a:r>
            <a:r>
              <a:rPr lang="en-US" sz="13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making it the world’s most complete, high‑impact customer service solution for IDFC First.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3545539" y="5869195"/>
            <a:ext cx="4177200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b="true" sz="16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Financial Projections</a:t>
            </a:r>
          </a:p>
        </p:txBody>
      </p:sp>
      <p:graphicFrame>
        <p:nvGraphicFramePr>
          <p:cNvPr name="Object 75" id="75"/>
          <p:cNvGraphicFramePr/>
          <p:nvPr/>
        </p:nvGraphicFramePr>
        <p:xfrm>
          <a:off x="13341415" y="7381566"/>
          <a:ext cx="7981950" cy="1676400"/>
        </p:xfrm>
        <a:graphic>
          <a:graphicData uri="http://schemas.openxmlformats.org/presentationml/2006/ole">
            <p:oleObj imgW="9575800" imgH="3276600" r:id="rId1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76" id="76"/>
          <p:cNvSpPr txBox="true"/>
          <p:nvPr/>
        </p:nvSpPr>
        <p:spPr>
          <a:xfrm rot="0">
            <a:off x="13341415" y="9721584"/>
            <a:ext cx="4729467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detailed projections and ROI refer to the google sheet in the appendix section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3257889" y="6266313"/>
            <a:ext cx="4752589" cy="131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69876" indent="-134938" lvl="1">
              <a:lnSpc>
                <a:spcPts val="1750"/>
              </a:lnSpc>
              <a:spcBef>
                <a:spcPct val="0"/>
              </a:spcBef>
              <a:buFont typeface="Arial"/>
              <a:buChar char="•"/>
            </a:pPr>
            <a:r>
              <a:rPr lang="en-US" sz="125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Based on </a:t>
            </a:r>
            <a:r>
              <a:rPr lang="en-US" b="true" sz="125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today’s volumes and unit costs</a:t>
            </a:r>
            <a:r>
              <a:rPr lang="en-US" sz="125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, with savings from 70–85% automation and 20% lower agent AHT.</a:t>
            </a:r>
          </a:p>
          <a:p>
            <a:pPr algn="l" marL="269876" indent="-134938" lvl="1">
              <a:lnSpc>
                <a:spcPts val="17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25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Revenue gains from personalization</a:t>
            </a:r>
            <a:r>
              <a:rPr lang="en-US" sz="125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(cross‑sell and retention), with </a:t>
            </a:r>
            <a:r>
              <a:rPr lang="en-US" b="true" sz="125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phased build‑scale‑optimize spend and break‑even by month 14.</a:t>
            </a:r>
          </a:p>
          <a:p>
            <a:pPr algn="l">
              <a:lnSpc>
                <a:spcPts val="17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753527"/>
            <a:chOff x="0" y="0"/>
            <a:chExt cx="38915675" cy="37313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915674" cy="3731392"/>
            </a:xfrm>
            <a:custGeom>
              <a:avLst/>
              <a:gdLst/>
              <a:ahLst/>
              <a:cxnLst/>
              <a:rect r="r" b="b" t="t" l="l"/>
              <a:pathLst>
                <a:path h="3731392" w="38915674">
                  <a:moveTo>
                    <a:pt x="38755656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3571372"/>
                  </a:lnTo>
                  <a:lnTo>
                    <a:pt x="160020" y="3731392"/>
                  </a:lnTo>
                  <a:lnTo>
                    <a:pt x="38755656" y="3731392"/>
                  </a:lnTo>
                  <a:lnTo>
                    <a:pt x="38915674" y="3571372"/>
                  </a:lnTo>
                  <a:lnTo>
                    <a:pt x="38915674" y="160020"/>
                  </a:lnTo>
                  <a:lnTo>
                    <a:pt x="38755656" y="0"/>
                  </a:lnTo>
                  <a:close/>
                </a:path>
              </a:pathLst>
            </a:custGeom>
            <a:solidFill>
              <a:srgbClr val="9C202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63500" y="34925"/>
              <a:ext cx="38788675" cy="3632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424136" y="7766"/>
            <a:ext cx="543972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Appendix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923" y="1929130"/>
            <a:ext cx="18141077" cy="560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Secondary and Other Research</a:t>
            </a:r>
          </a:p>
          <a:p>
            <a:pPr algn="l" marL="410218" indent="-205109" lvl="1">
              <a:lnSpc>
                <a:spcPts val="2660"/>
              </a:lnSpc>
              <a:buAutoNum type="arabicPeriod" startAt="1"/>
            </a:pPr>
            <a:r>
              <a:rPr lang="en-US" b="true" sz="1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https://www.researchgate.net/publication/390492933_AI-POWERED_PERSONALIZATION_IN_DIGITAL_BANKING_A_REVIEW_OF_CUSTOMER_BEHAVIOR_ANALYTICS_AND_ENGAGEMENT</a:t>
            </a:r>
          </a:p>
          <a:p>
            <a:pPr algn="l" marL="410218" indent="-205109" lvl="1">
              <a:lnSpc>
                <a:spcPts val="2660"/>
              </a:lnSpc>
              <a:buAutoNum type="arabicPeriod" startAt="1"/>
            </a:pPr>
            <a:r>
              <a:rPr lang="en-US" b="true" sz="1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https://www.researchgate.net/publication/388893812_Artificial_Intelligence_in_Financial_Customer_Relationship_Management_A_Systematic_Review_of_AI-Driven_Strategies_in_Banking_and_FinTech</a:t>
            </a:r>
          </a:p>
          <a:p>
            <a:pPr algn="l" marL="410218" indent="-205109" lvl="1">
              <a:lnSpc>
                <a:spcPts val="2660"/>
              </a:lnSpc>
              <a:buAutoNum type="arabicPeriod" startAt="1"/>
            </a:pPr>
            <a:r>
              <a:rPr lang="en-US" b="true" sz="1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https://useinsider.com/omnichannel-banking-customer-experiences/</a:t>
            </a:r>
          </a:p>
          <a:p>
            <a:pPr algn="l" marL="410218" indent="-205109" lvl="1">
              <a:lnSpc>
                <a:spcPts val="2660"/>
              </a:lnSpc>
              <a:buAutoNum type="arabicPeriod" startAt="1"/>
            </a:pPr>
            <a:r>
              <a:rPr lang="en-US" b="true" sz="1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https://coinlaw.io/ai-in-banking-statistics/</a:t>
            </a:r>
          </a:p>
          <a:p>
            <a:pPr algn="l" marL="410218" indent="-205109" lvl="1">
              <a:lnSpc>
                <a:spcPts val="2660"/>
              </a:lnSpc>
              <a:buAutoNum type="arabicPeriod" startAt="1"/>
            </a:pPr>
            <a:r>
              <a:rPr lang="en-US" b="true" sz="1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https://convin.ai/blog/ai-in-banking-examples </a:t>
            </a:r>
          </a:p>
          <a:p>
            <a:pPr algn="l" marL="410218" indent="-205109" lvl="1">
              <a:lnSpc>
                <a:spcPts val="2660"/>
              </a:lnSpc>
              <a:buAutoNum type="arabicPeriod" startAt="1"/>
            </a:pPr>
            <a:r>
              <a:rPr lang="en-US" b="true" sz="1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https://www.desk365.io/blog/ai-customer-service-statistics/</a:t>
            </a:r>
          </a:p>
          <a:p>
            <a:pPr algn="l" marL="410218" indent="-205109" lvl="1">
              <a:lnSpc>
                <a:spcPts val="2660"/>
              </a:lnSpc>
              <a:buAutoNum type="arabicPeriod" startAt="1"/>
            </a:pPr>
            <a:r>
              <a:rPr lang="en-US" b="true" sz="1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https://www.finextra.com/blogposting/28841/ai-becomes-the-banker-21-case-studies-transforming-digital-banking-cx</a:t>
            </a:r>
          </a:p>
          <a:p>
            <a:pPr algn="l" marL="410218" indent="-205109" lvl="1">
              <a:lnSpc>
                <a:spcPts val="2660"/>
              </a:lnSpc>
              <a:buAutoNum type="arabicPeriod" startAt="1"/>
            </a:pPr>
            <a:r>
              <a:rPr lang="en-US" b="true" sz="1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https://brand24.com/blog/customer-service-kpis/</a:t>
            </a:r>
          </a:p>
          <a:p>
            <a:pPr algn="l" marL="410218" indent="-205109" lvl="1">
              <a:lnSpc>
                <a:spcPts val="2660"/>
              </a:lnSpc>
              <a:buAutoNum type="arabicPeriod" startAt="1"/>
            </a:pPr>
            <a:r>
              <a:rPr lang="en-US" b="true" sz="1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https://tearsheet.co/artificial-intelligence/how-dbs-bank-uses-a-human-ai-synergy-approach-to-enhance-customer-experiences-and-improve-efficiencies/</a:t>
            </a:r>
          </a:p>
          <a:p>
            <a:pPr algn="l" marL="410218" indent="-205109" lvl="1">
              <a:lnSpc>
                <a:spcPts val="2660"/>
              </a:lnSpc>
              <a:buAutoNum type="arabicPeriod" startAt="1"/>
            </a:pPr>
            <a:r>
              <a:rPr lang="en-US" b="true" sz="1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https://ijsret.com/wp-content/uploads/2024/01/IJSRET_V10_issue1_138.pdf</a:t>
            </a:r>
          </a:p>
          <a:p>
            <a:pPr algn="l" marL="410218" indent="-205109" lvl="1">
              <a:lnSpc>
                <a:spcPts val="2660"/>
              </a:lnSpc>
              <a:buAutoNum type="arabicPeriod" startAt="1"/>
            </a:pPr>
            <a:r>
              <a:rPr lang="en-US" b="true" sz="1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https://www.cloud-kinetics.com/blog/microservices-based-application-modernization-for-open-banking/</a:t>
            </a:r>
          </a:p>
          <a:p>
            <a:pPr algn="l" marL="410218" indent="-205109" lvl="1">
              <a:lnSpc>
                <a:spcPts val="2660"/>
              </a:lnSpc>
              <a:buAutoNum type="arabicPeriod" startAt="1"/>
            </a:pPr>
            <a:r>
              <a:rPr lang="en-US" b="true" sz="1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https://www.pib.gov.in/PressReleasePage.aspx?PRID=2155543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923" y="7700645"/>
            <a:ext cx="14010561" cy="226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Financial and ROI Projections</a:t>
            </a:r>
          </a:p>
          <a:p>
            <a:pPr algn="l" marL="410209" indent="-205105" lvl="1">
              <a:lnSpc>
                <a:spcPts val="2659"/>
              </a:lnSpc>
              <a:buAutoNum type="arabicPeriod" startAt="1"/>
            </a:pPr>
            <a:r>
              <a:rPr lang="en-US" b="true" sz="1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https://docs.google.com/spreadsheets/d/1Z6W6aJoabLQzX8pobVEX54FNPDL14eQjw85DDty2Hzc/edit?usp=sharing</a:t>
            </a:r>
          </a:p>
          <a:p>
            <a:pPr algn="l" marL="410209" indent="-205105" lvl="1">
              <a:lnSpc>
                <a:spcPts val="2659"/>
              </a:lnSpc>
              <a:buAutoNum type="arabicPeriod" startAt="1"/>
            </a:pPr>
            <a:r>
              <a:rPr lang="en-US" b="true" sz="1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https://ijsra.net/sites/default/files/IJSRA-2024-0639.pdf</a:t>
            </a:r>
          </a:p>
          <a:p>
            <a:pPr algn="l" marL="410209" indent="-205105" lvl="1">
              <a:lnSpc>
                <a:spcPts val="2659"/>
              </a:lnSpc>
              <a:buAutoNum type="arabicPeriod" startAt="1"/>
            </a:pPr>
            <a:r>
              <a:rPr lang="en-US" b="true" sz="1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https://www.ijfmr.com/papers/2023/6/11192.pdf</a:t>
            </a:r>
          </a:p>
          <a:p>
            <a:pPr algn="l" marL="410209" indent="-205105" lvl="1">
              <a:lnSpc>
                <a:spcPts val="2659"/>
              </a:lnSpc>
              <a:buAutoNum type="arabicPeriod" startAt="1"/>
            </a:pPr>
            <a:r>
              <a:rPr lang="en-US" b="true" sz="1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https://journalajeba.com/index.php/AJEBA/article/view/1768</a:t>
            </a:r>
          </a:p>
          <a:p>
            <a:pPr algn="l" marL="410209" indent="-205105" lvl="1">
              <a:lnSpc>
                <a:spcPts val="2659"/>
              </a:lnSpc>
              <a:buAutoNum type="arabicPeriod" startAt="1"/>
            </a:pPr>
            <a:r>
              <a:rPr lang="en-US" b="true" sz="1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https://shanlaxjournals.in/journals/index.php/management/article/download/7134/6412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DAGxjXv2Ri0</dc:identifier>
  <dcterms:modified xsi:type="dcterms:W3CDTF">2011-08-01T06:04:30Z</dcterms:modified>
  <cp:revision>1</cp:revision>
  <dc:title>Fame-ous</dc:title>
</cp:coreProperties>
</file>