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1" r:id="rId5"/>
    <p:sldId id="260" r:id="rId6"/>
    <p:sldId id="262" r:id="rId7"/>
    <p:sldId id="266"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25A04-2BF4-4A9B-B3DE-BFDEC338193C}" type="datetimeFigureOut">
              <a:rPr lang="en-IN" smtClean="0"/>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1929E-22F8-41F4-B11C-EDBFE82A2E70}" type="slidenum">
              <a:rPr lang="en-IN" smtClean="0"/>
              <a:t>‹#›</a:t>
            </a:fld>
            <a:endParaRPr lang="en-IN"/>
          </a:p>
        </p:txBody>
      </p:sp>
    </p:spTree>
    <p:extLst>
      <p:ext uri="{BB962C8B-B14F-4D97-AF65-F5344CB8AC3E}">
        <p14:creationId xmlns:p14="http://schemas.microsoft.com/office/powerpoint/2010/main" val="360478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6/5/2024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6/5/2024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6/5/2024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F4C1F4-12C6-6607-53B8-EB6D6BB3FD19}"/>
              </a:ext>
            </a:extLst>
          </p:cNvPr>
          <p:cNvSpPr/>
          <p:nvPr/>
        </p:nvSpPr>
        <p:spPr>
          <a:xfrm>
            <a:off x="3627920" y="2505670"/>
            <a:ext cx="4936159" cy="923330"/>
          </a:xfrm>
          <a:prstGeom prst="rect">
            <a:avLst/>
          </a:prstGeom>
          <a:noFill/>
        </p:spPr>
        <p:txBody>
          <a:bodyPr wrap="non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rPr>
              <a:t>Math Converter</a:t>
            </a:r>
          </a:p>
        </p:txBody>
      </p:sp>
      <p:sp>
        <p:nvSpPr>
          <p:cNvPr id="6" name="TextBox 5">
            <a:extLst>
              <a:ext uri="{FF2B5EF4-FFF2-40B4-BE49-F238E27FC236}">
                <a16:creationId xmlns:a16="http://schemas.microsoft.com/office/drawing/2014/main" id="{812B3E37-8407-AF15-0E06-25F920D52DF7}"/>
              </a:ext>
            </a:extLst>
          </p:cNvPr>
          <p:cNvSpPr txBox="1"/>
          <p:nvPr/>
        </p:nvSpPr>
        <p:spPr>
          <a:xfrm>
            <a:off x="1986116" y="4424516"/>
            <a:ext cx="6202082" cy="954107"/>
          </a:xfrm>
          <a:prstGeom prst="rect">
            <a:avLst/>
          </a:prstGeom>
          <a:noFill/>
        </p:spPr>
        <p:txBody>
          <a:bodyPr wrap="none" rtlCol="0">
            <a:spAutoFit/>
          </a:bodyPr>
          <a:lstStyle/>
          <a:p>
            <a:r>
              <a:rPr lang="en-US" sz="2800" dirty="0"/>
              <a:t>Members: 1. </a:t>
            </a:r>
            <a:r>
              <a:rPr lang="en-US" sz="2800" dirty="0" err="1"/>
              <a:t>Gyaneshwar</a:t>
            </a:r>
            <a:r>
              <a:rPr lang="en-US" sz="2800" dirty="0"/>
              <a:t> kale     2206022</a:t>
            </a:r>
          </a:p>
          <a:p>
            <a:r>
              <a:rPr lang="en-US" sz="2800" dirty="0"/>
              <a:t>		         2. Aryan Rajput             2206024</a:t>
            </a:r>
            <a:endParaRPr lang="en-IN" sz="2800" dirty="0"/>
          </a:p>
        </p:txBody>
      </p:sp>
    </p:spTree>
    <p:extLst>
      <p:ext uri="{BB962C8B-B14F-4D97-AF65-F5344CB8AC3E}">
        <p14:creationId xmlns:p14="http://schemas.microsoft.com/office/powerpoint/2010/main" val="320755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01C29-5952-64E9-850C-F89A1840B044}"/>
              </a:ext>
            </a:extLst>
          </p:cNvPr>
          <p:cNvSpPr txBox="1"/>
          <p:nvPr/>
        </p:nvSpPr>
        <p:spPr>
          <a:xfrm>
            <a:off x="4228341" y="643003"/>
            <a:ext cx="3735318" cy="769441"/>
          </a:xfrm>
          <a:prstGeom prst="rect">
            <a:avLst/>
          </a:prstGeom>
          <a:noFill/>
        </p:spPr>
        <p:txBody>
          <a:bodyPr wrap="none" rtlCol="0">
            <a:spAutoFit/>
          </a:bodyPr>
          <a:lstStyle/>
          <a:p>
            <a:pPr lvl="1" algn="just"/>
            <a:r>
              <a:rPr lang="en-US" dirty="0"/>
              <a:t> </a:t>
            </a:r>
            <a:r>
              <a:rPr lang="en-US" sz="4400" b="1" u="sng" dirty="0">
                <a:solidFill>
                  <a:schemeClr val="bg1"/>
                </a:solidFill>
              </a:rPr>
              <a:t>Introduction</a:t>
            </a:r>
            <a:endParaRPr lang="en-IN" sz="4400" b="1" u="sng" dirty="0"/>
          </a:p>
        </p:txBody>
      </p:sp>
      <p:sp>
        <p:nvSpPr>
          <p:cNvPr id="5" name="TextBox 4">
            <a:extLst>
              <a:ext uri="{FF2B5EF4-FFF2-40B4-BE49-F238E27FC236}">
                <a16:creationId xmlns:a16="http://schemas.microsoft.com/office/drawing/2014/main" id="{9F897447-A014-F6AA-EB00-0F9F6CC5D220}"/>
              </a:ext>
            </a:extLst>
          </p:cNvPr>
          <p:cNvSpPr txBox="1"/>
          <p:nvPr/>
        </p:nvSpPr>
        <p:spPr>
          <a:xfrm>
            <a:off x="0" y="1874148"/>
            <a:ext cx="3318614" cy="584775"/>
          </a:xfrm>
          <a:prstGeom prst="rect">
            <a:avLst/>
          </a:prstGeom>
          <a:noFill/>
        </p:spPr>
        <p:txBody>
          <a:bodyPr wrap="square" rtlCol="0">
            <a:spAutoFit/>
          </a:bodyPr>
          <a:lstStyle/>
          <a:p>
            <a:r>
              <a:rPr lang="en-US" sz="3200" b="1" u="sng" dirty="0">
                <a:solidFill>
                  <a:schemeClr val="bg1"/>
                </a:solidFill>
              </a:rPr>
              <a:t>Number</a:t>
            </a:r>
            <a:r>
              <a:rPr lang="en-US" sz="3200" dirty="0">
                <a:solidFill>
                  <a:schemeClr val="bg1"/>
                </a:solidFill>
              </a:rPr>
              <a:t> </a:t>
            </a:r>
            <a:r>
              <a:rPr lang="en-US" sz="3200" b="1" u="sng" dirty="0">
                <a:solidFill>
                  <a:schemeClr val="bg1"/>
                </a:solidFill>
              </a:rPr>
              <a:t>System</a:t>
            </a:r>
            <a:r>
              <a:rPr lang="en-US" sz="3200" dirty="0">
                <a:solidFill>
                  <a:schemeClr val="bg1"/>
                </a:solidFill>
              </a:rPr>
              <a:t>:</a:t>
            </a:r>
            <a:endParaRPr lang="en-IN" sz="3200" dirty="0">
              <a:solidFill>
                <a:schemeClr val="bg1"/>
              </a:solidFill>
            </a:endParaRPr>
          </a:p>
        </p:txBody>
      </p:sp>
      <p:sp>
        <p:nvSpPr>
          <p:cNvPr id="6" name="TextBox 5">
            <a:extLst>
              <a:ext uri="{FF2B5EF4-FFF2-40B4-BE49-F238E27FC236}">
                <a16:creationId xmlns:a16="http://schemas.microsoft.com/office/drawing/2014/main" id="{EE72BB00-BA7E-B4EF-941F-2B3BDD6767DA}"/>
              </a:ext>
            </a:extLst>
          </p:cNvPr>
          <p:cNvSpPr txBox="1"/>
          <p:nvPr/>
        </p:nvSpPr>
        <p:spPr>
          <a:xfrm>
            <a:off x="3076524" y="1955339"/>
            <a:ext cx="8830341" cy="3108543"/>
          </a:xfrm>
          <a:prstGeom prst="rect">
            <a:avLst/>
          </a:prstGeom>
          <a:noFill/>
        </p:spPr>
        <p:txBody>
          <a:bodyPr wrap="square" rtlCol="0">
            <a:spAutoFit/>
          </a:bodyPr>
          <a:lstStyle/>
          <a:p>
            <a:pPr algn="just"/>
            <a:r>
              <a:rPr lang="en-US" sz="2800" dirty="0">
                <a:solidFill>
                  <a:schemeClr val="bg1"/>
                </a:solidFill>
              </a:rPr>
              <a:t>Number system is a form of expressing the numbers in Number System Conversion. A Number system is a  system which convert a number of one base to a number of another base. There are a variety of number such as Binary Number, Decimal Number, Hexadecimal Number, Octal number.</a:t>
            </a:r>
            <a:endParaRPr lang="en-IN" sz="2800" dirty="0">
              <a:solidFill>
                <a:schemeClr val="bg1"/>
              </a:solidFill>
            </a:endParaRPr>
          </a:p>
          <a:p>
            <a:pPr algn="just"/>
            <a:endParaRPr lang="en-IN" sz="2800" dirty="0"/>
          </a:p>
        </p:txBody>
      </p:sp>
      <p:sp>
        <p:nvSpPr>
          <p:cNvPr id="7" name="TextBox 6">
            <a:extLst>
              <a:ext uri="{FF2B5EF4-FFF2-40B4-BE49-F238E27FC236}">
                <a16:creationId xmlns:a16="http://schemas.microsoft.com/office/drawing/2014/main" id="{B1FB5DA8-EF48-4760-96FC-08CEFB7AA988}"/>
              </a:ext>
            </a:extLst>
          </p:cNvPr>
          <p:cNvSpPr txBox="1"/>
          <p:nvPr/>
        </p:nvSpPr>
        <p:spPr>
          <a:xfrm>
            <a:off x="3076524" y="4786894"/>
            <a:ext cx="4480714" cy="1569660"/>
          </a:xfrm>
          <a:prstGeom prst="rect">
            <a:avLst/>
          </a:prstGeom>
          <a:noFill/>
        </p:spPr>
        <p:txBody>
          <a:bodyPr wrap="none" rtlCol="0">
            <a:spAutoFit/>
          </a:bodyPr>
          <a:lstStyle/>
          <a:p>
            <a:r>
              <a:rPr lang="en-US" sz="2400" b="1" u="sng" dirty="0">
                <a:solidFill>
                  <a:schemeClr val="bg1"/>
                </a:solidFill>
              </a:rPr>
              <a:t>Decimal Number </a:t>
            </a:r>
            <a:r>
              <a:rPr lang="en-US" sz="2400" dirty="0">
                <a:solidFill>
                  <a:schemeClr val="bg1"/>
                </a:solidFill>
              </a:rPr>
              <a:t>-Base is 10.</a:t>
            </a:r>
          </a:p>
          <a:p>
            <a:r>
              <a:rPr lang="en-US" sz="2400" b="1" u="sng" dirty="0">
                <a:solidFill>
                  <a:schemeClr val="bg1"/>
                </a:solidFill>
              </a:rPr>
              <a:t>Binary Number </a:t>
            </a:r>
            <a:r>
              <a:rPr lang="en-US" sz="2400" dirty="0">
                <a:solidFill>
                  <a:schemeClr val="bg1"/>
                </a:solidFill>
              </a:rPr>
              <a:t>-Base is 2.</a:t>
            </a:r>
          </a:p>
          <a:p>
            <a:r>
              <a:rPr lang="en-US" sz="2400" b="1" u="sng" dirty="0">
                <a:solidFill>
                  <a:schemeClr val="bg1"/>
                </a:solidFill>
              </a:rPr>
              <a:t>Octal Number</a:t>
            </a:r>
            <a:r>
              <a:rPr lang="en-US" sz="2400" dirty="0">
                <a:solidFill>
                  <a:schemeClr val="bg1"/>
                </a:solidFill>
              </a:rPr>
              <a:t>- Base is 8.</a:t>
            </a:r>
          </a:p>
          <a:p>
            <a:r>
              <a:rPr lang="en-US" sz="2400" b="1" u="sng" dirty="0">
                <a:solidFill>
                  <a:schemeClr val="bg1"/>
                </a:solidFill>
              </a:rPr>
              <a:t>Hexadecimal</a:t>
            </a:r>
            <a:r>
              <a:rPr lang="en-US" sz="2400" dirty="0">
                <a:solidFill>
                  <a:schemeClr val="bg1"/>
                </a:solidFill>
              </a:rPr>
              <a:t> </a:t>
            </a:r>
            <a:r>
              <a:rPr lang="en-US" sz="2400" b="1" u="sng" dirty="0">
                <a:solidFill>
                  <a:schemeClr val="bg1"/>
                </a:solidFill>
              </a:rPr>
              <a:t>Number</a:t>
            </a:r>
            <a:r>
              <a:rPr lang="en-US" sz="2400" dirty="0">
                <a:solidFill>
                  <a:schemeClr val="bg1"/>
                </a:solidFill>
              </a:rPr>
              <a:t>-Base is 16.</a:t>
            </a:r>
            <a:endParaRPr lang="en-IN" sz="2400" dirty="0">
              <a:solidFill>
                <a:schemeClr val="bg1"/>
              </a:solidFill>
            </a:endParaRPr>
          </a:p>
        </p:txBody>
      </p:sp>
    </p:spTree>
    <p:extLst>
      <p:ext uri="{BB962C8B-B14F-4D97-AF65-F5344CB8AC3E}">
        <p14:creationId xmlns:p14="http://schemas.microsoft.com/office/powerpoint/2010/main" val="150710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00C5C2-C493-1A08-12E1-DAC637054FCF}"/>
              </a:ext>
            </a:extLst>
          </p:cNvPr>
          <p:cNvSpPr txBox="1"/>
          <p:nvPr/>
        </p:nvSpPr>
        <p:spPr>
          <a:xfrm>
            <a:off x="2453238" y="640080"/>
            <a:ext cx="7665112" cy="523220"/>
          </a:xfrm>
          <a:prstGeom prst="rect">
            <a:avLst/>
          </a:prstGeom>
          <a:noFill/>
        </p:spPr>
        <p:txBody>
          <a:bodyPr wrap="none" rtlCol="0">
            <a:spAutoFit/>
          </a:bodyPr>
          <a:lstStyle/>
          <a:p>
            <a:pPr algn="ctr"/>
            <a:r>
              <a:rPr lang="en-US" sz="2800" b="1" u="sng" dirty="0">
                <a:solidFill>
                  <a:schemeClr val="bg1"/>
                </a:solidFill>
              </a:rPr>
              <a:t>How a Number System conversion is carried out.</a:t>
            </a:r>
            <a:endParaRPr lang="en-IN" sz="2800" b="1" u="sng" dirty="0">
              <a:solidFill>
                <a:schemeClr val="bg1"/>
              </a:solidFill>
            </a:endParaRPr>
          </a:p>
        </p:txBody>
      </p:sp>
      <p:pic>
        <p:nvPicPr>
          <p:cNvPr id="7" name="Picture 6">
            <a:extLst>
              <a:ext uri="{FF2B5EF4-FFF2-40B4-BE49-F238E27FC236}">
                <a16:creationId xmlns:a16="http://schemas.microsoft.com/office/drawing/2014/main" id="{F006D691-03B0-60B1-1471-F5ABFE12F642}"/>
              </a:ext>
            </a:extLst>
          </p:cNvPr>
          <p:cNvPicPr>
            <a:picLocks noChangeAspect="1"/>
          </p:cNvPicPr>
          <p:nvPr/>
        </p:nvPicPr>
        <p:blipFill>
          <a:blip r:embed="rId2"/>
          <a:stretch>
            <a:fillRect/>
          </a:stretch>
        </p:blipFill>
        <p:spPr>
          <a:xfrm>
            <a:off x="7024747" y="2373484"/>
            <a:ext cx="4857266" cy="3915125"/>
          </a:xfrm>
          <a:prstGeom prst="rect">
            <a:avLst/>
          </a:prstGeom>
        </p:spPr>
      </p:pic>
      <p:pic>
        <p:nvPicPr>
          <p:cNvPr id="9" name="Picture 8">
            <a:extLst>
              <a:ext uri="{FF2B5EF4-FFF2-40B4-BE49-F238E27FC236}">
                <a16:creationId xmlns:a16="http://schemas.microsoft.com/office/drawing/2014/main" id="{A467B5C1-BDFF-EE58-EB13-B579B2AD0D64}"/>
              </a:ext>
            </a:extLst>
          </p:cNvPr>
          <p:cNvPicPr>
            <a:picLocks noChangeAspect="1"/>
          </p:cNvPicPr>
          <p:nvPr/>
        </p:nvPicPr>
        <p:blipFill>
          <a:blip r:embed="rId3"/>
          <a:stretch>
            <a:fillRect/>
          </a:stretch>
        </p:blipFill>
        <p:spPr>
          <a:xfrm>
            <a:off x="393692" y="2282978"/>
            <a:ext cx="6080449" cy="4096139"/>
          </a:xfrm>
          <a:prstGeom prst="rect">
            <a:avLst/>
          </a:prstGeom>
        </p:spPr>
      </p:pic>
    </p:spTree>
    <p:extLst>
      <p:ext uri="{BB962C8B-B14F-4D97-AF65-F5344CB8AC3E}">
        <p14:creationId xmlns:p14="http://schemas.microsoft.com/office/powerpoint/2010/main" val="98048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01E713-4163-36F9-9BB1-083D6E4A5214}"/>
              </a:ext>
            </a:extLst>
          </p:cNvPr>
          <p:cNvSpPr txBox="1"/>
          <p:nvPr/>
        </p:nvSpPr>
        <p:spPr>
          <a:xfrm>
            <a:off x="3057832" y="639097"/>
            <a:ext cx="6122958" cy="584775"/>
          </a:xfrm>
          <a:prstGeom prst="rect">
            <a:avLst/>
          </a:prstGeom>
          <a:noFill/>
        </p:spPr>
        <p:txBody>
          <a:bodyPr wrap="none" rtlCol="0">
            <a:spAutoFit/>
          </a:bodyPr>
          <a:lstStyle/>
          <a:p>
            <a:r>
              <a:rPr lang="en-US" sz="3200" b="1" u="sng" dirty="0">
                <a:solidFill>
                  <a:schemeClr val="bg1"/>
                </a:solidFill>
              </a:rPr>
              <a:t>Number System Conversion Table</a:t>
            </a:r>
            <a:endParaRPr lang="en-IN" sz="3200" b="1" u="sng" dirty="0">
              <a:solidFill>
                <a:schemeClr val="bg1"/>
              </a:solidFill>
            </a:endParaRPr>
          </a:p>
        </p:txBody>
      </p:sp>
      <p:pic>
        <p:nvPicPr>
          <p:cNvPr id="6" name="Picture 5">
            <a:extLst>
              <a:ext uri="{FF2B5EF4-FFF2-40B4-BE49-F238E27FC236}">
                <a16:creationId xmlns:a16="http://schemas.microsoft.com/office/drawing/2014/main" id="{5459B57B-CB72-36E5-BC21-5F670B52D8D2}"/>
              </a:ext>
            </a:extLst>
          </p:cNvPr>
          <p:cNvPicPr>
            <a:picLocks noChangeAspect="1"/>
          </p:cNvPicPr>
          <p:nvPr/>
        </p:nvPicPr>
        <p:blipFill>
          <a:blip r:embed="rId2"/>
          <a:stretch>
            <a:fillRect/>
          </a:stretch>
        </p:blipFill>
        <p:spPr>
          <a:xfrm>
            <a:off x="1148469" y="2005780"/>
            <a:ext cx="9941683" cy="4670323"/>
          </a:xfrm>
          <a:prstGeom prst="rect">
            <a:avLst/>
          </a:prstGeom>
        </p:spPr>
      </p:pic>
    </p:spTree>
    <p:extLst>
      <p:ext uri="{BB962C8B-B14F-4D97-AF65-F5344CB8AC3E}">
        <p14:creationId xmlns:p14="http://schemas.microsoft.com/office/powerpoint/2010/main" val="35602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02A94A-99D2-6D81-097D-EB110A74EA63}"/>
              </a:ext>
            </a:extLst>
          </p:cNvPr>
          <p:cNvSpPr txBox="1"/>
          <p:nvPr/>
        </p:nvSpPr>
        <p:spPr>
          <a:xfrm>
            <a:off x="4451671" y="580103"/>
            <a:ext cx="3288657" cy="707886"/>
          </a:xfrm>
          <a:prstGeom prst="rect">
            <a:avLst/>
          </a:prstGeom>
          <a:noFill/>
        </p:spPr>
        <p:txBody>
          <a:bodyPr wrap="none" rtlCol="0">
            <a:spAutoFit/>
          </a:bodyPr>
          <a:lstStyle/>
          <a:p>
            <a:r>
              <a:rPr lang="en-US" sz="4000" b="1" u="sng" dirty="0">
                <a:solidFill>
                  <a:schemeClr val="bg1"/>
                </a:solidFill>
              </a:rPr>
              <a:t>Methodology</a:t>
            </a:r>
            <a:endParaRPr lang="en-IN" sz="4000" b="1" u="sng" dirty="0">
              <a:solidFill>
                <a:schemeClr val="bg1"/>
              </a:solidFill>
            </a:endParaRPr>
          </a:p>
        </p:txBody>
      </p:sp>
      <p:sp>
        <p:nvSpPr>
          <p:cNvPr id="8" name="TextBox 7">
            <a:extLst>
              <a:ext uri="{FF2B5EF4-FFF2-40B4-BE49-F238E27FC236}">
                <a16:creationId xmlns:a16="http://schemas.microsoft.com/office/drawing/2014/main" id="{1D714AFC-9CF9-0666-1955-9BFBF6740D39}"/>
              </a:ext>
            </a:extLst>
          </p:cNvPr>
          <p:cNvSpPr txBox="1"/>
          <p:nvPr/>
        </p:nvSpPr>
        <p:spPr>
          <a:xfrm>
            <a:off x="311689" y="2526890"/>
            <a:ext cx="11270711" cy="2499467"/>
          </a:xfrm>
          <a:prstGeom prst="rect">
            <a:avLst/>
          </a:prstGeom>
          <a:noFill/>
        </p:spPr>
        <p:txBody>
          <a:bodyPr wrap="square" rtlCol="0">
            <a:spAutoFit/>
          </a:bodyPr>
          <a:lstStyle/>
          <a:p>
            <a:pPr>
              <a:lnSpc>
                <a:spcPct val="150000"/>
              </a:lnSpc>
            </a:pPr>
            <a:r>
              <a:rPr lang="en-US" sz="3600" dirty="0"/>
              <a:t>The Number System converter, the tool uses inbuilt function of JavaScript to convert numbers between Binary, Decimal, Octal and Hexadecimal.</a:t>
            </a:r>
            <a:endParaRPr lang="en-IN" sz="3600" dirty="0"/>
          </a:p>
        </p:txBody>
      </p:sp>
    </p:spTree>
    <p:extLst>
      <p:ext uri="{BB962C8B-B14F-4D97-AF65-F5344CB8AC3E}">
        <p14:creationId xmlns:p14="http://schemas.microsoft.com/office/powerpoint/2010/main" val="407179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D0B6D1-BC63-9ED4-860D-1F1006A59530}"/>
              </a:ext>
            </a:extLst>
          </p:cNvPr>
          <p:cNvSpPr txBox="1"/>
          <p:nvPr/>
        </p:nvSpPr>
        <p:spPr>
          <a:xfrm>
            <a:off x="4377837" y="552018"/>
            <a:ext cx="3436325" cy="707886"/>
          </a:xfrm>
          <a:prstGeom prst="rect">
            <a:avLst/>
          </a:prstGeom>
          <a:noFill/>
        </p:spPr>
        <p:txBody>
          <a:bodyPr wrap="none" rtlCol="0">
            <a:spAutoFit/>
          </a:bodyPr>
          <a:lstStyle/>
          <a:p>
            <a:r>
              <a:rPr lang="en-US" sz="4000" b="1" u="sng" dirty="0">
                <a:solidFill>
                  <a:schemeClr val="bg1"/>
                </a:solidFill>
              </a:rPr>
              <a:t>Unit Converter</a:t>
            </a:r>
            <a:endParaRPr lang="en-IN" sz="4000" b="1" u="sng" dirty="0">
              <a:solidFill>
                <a:schemeClr val="bg1"/>
              </a:solidFill>
            </a:endParaRPr>
          </a:p>
        </p:txBody>
      </p:sp>
      <p:sp>
        <p:nvSpPr>
          <p:cNvPr id="5" name="TextBox 4">
            <a:extLst>
              <a:ext uri="{FF2B5EF4-FFF2-40B4-BE49-F238E27FC236}">
                <a16:creationId xmlns:a16="http://schemas.microsoft.com/office/drawing/2014/main" id="{093E70D1-194F-6666-018C-37EAC8506E70}"/>
              </a:ext>
            </a:extLst>
          </p:cNvPr>
          <p:cNvSpPr txBox="1"/>
          <p:nvPr/>
        </p:nvSpPr>
        <p:spPr>
          <a:xfrm>
            <a:off x="272964" y="4034405"/>
            <a:ext cx="7946804" cy="2400657"/>
          </a:xfrm>
          <a:prstGeom prst="rect">
            <a:avLst/>
          </a:prstGeom>
          <a:noFill/>
        </p:spPr>
        <p:txBody>
          <a:bodyPr wrap="square" rtlCol="0">
            <a:spAutoFit/>
          </a:bodyPr>
          <a:lstStyle/>
          <a:p>
            <a:pPr marL="342900" indent="-342900">
              <a:buFont typeface="Wingdings" panose="05000000000000000000" pitchFamily="2" charset="2"/>
              <a:buChar char="Ø"/>
            </a:pPr>
            <a:r>
              <a:rPr lang="en-US" sz="2500" dirty="0">
                <a:solidFill>
                  <a:schemeClr val="bg1"/>
                </a:solidFill>
              </a:rPr>
              <a:t>There are few things as the following that we measure :</a:t>
            </a:r>
          </a:p>
          <a:p>
            <a:pPr marL="342900" indent="-342900" algn="just">
              <a:buFont typeface="Arial" panose="020B0604020202020204" pitchFamily="34" charset="0"/>
              <a:buChar char="•"/>
            </a:pPr>
            <a:r>
              <a:rPr lang="en-US" sz="2500">
                <a:solidFill>
                  <a:schemeClr val="bg1"/>
                </a:solidFill>
              </a:rPr>
              <a:t>Time.</a:t>
            </a:r>
            <a:endParaRPr lang="en-US" sz="2500" dirty="0">
              <a:solidFill>
                <a:schemeClr val="bg1"/>
              </a:solidFill>
            </a:endParaRPr>
          </a:p>
          <a:p>
            <a:pPr marL="342900" indent="-342900" algn="just">
              <a:buFont typeface="Arial" panose="020B0604020202020204" pitchFamily="34" charset="0"/>
              <a:buChar char="•"/>
            </a:pPr>
            <a:r>
              <a:rPr lang="en-US" sz="2500" dirty="0">
                <a:solidFill>
                  <a:schemeClr val="bg1"/>
                </a:solidFill>
              </a:rPr>
              <a:t>Temperature.</a:t>
            </a:r>
          </a:p>
          <a:p>
            <a:pPr marL="342900" indent="-342900" algn="just">
              <a:buFont typeface="Arial" panose="020B0604020202020204" pitchFamily="34" charset="0"/>
              <a:buChar char="•"/>
            </a:pPr>
            <a:r>
              <a:rPr lang="en-US" sz="2500" dirty="0">
                <a:solidFill>
                  <a:schemeClr val="bg1"/>
                </a:solidFill>
              </a:rPr>
              <a:t>Area.</a:t>
            </a:r>
          </a:p>
          <a:p>
            <a:pPr marL="342900" indent="-342900" algn="just">
              <a:buFont typeface="Arial" panose="020B0604020202020204" pitchFamily="34" charset="0"/>
              <a:buChar char="•"/>
            </a:pPr>
            <a:r>
              <a:rPr lang="en-US" sz="2500" dirty="0">
                <a:solidFill>
                  <a:schemeClr val="bg1"/>
                </a:solidFill>
              </a:rPr>
              <a:t>Volume.</a:t>
            </a:r>
          </a:p>
          <a:p>
            <a:pPr marL="342900" indent="-342900" algn="just">
              <a:buFont typeface="Arial" panose="020B0604020202020204" pitchFamily="34" charset="0"/>
              <a:buChar char="•"/>
            </a:pPr>
            <a:r>
              <a:rPr lang="en-US" sz="2500" dirty="0">
                <a:solidFill>
                  <a:schemeClr val="bg1"/>
                </a:solidFill>
              </a:rPr>
              <a:t>Mass.</a:t>
            </a:r>
            <a:endParaRPr lang="en-IN" sz="2500" dirty="0">
              <a:solidFill>
                <a:schemeClr val="bg1"/>
              </a:solidFill>
            </a:endParaRPr>
          </a:p>
        </p:txBody>
      </p:sp>
      <p:sp>
        <p:nvSpPr>
          <p:cNvPr id="6" name="TextBox 5">
            <a:extLst>
              <a:ext uri="{FF2B5EF4-FFF2-40B4-BE49-F238E27FC236}">
                <a16:creationId xmlns:a16="http://schemas.microsoft.com/office/drawing/2014/main" id="{25B6F554-E781-7DA3-E695-406F750449E9}"/>
              </a:ext>
            </a:extLst>
          </p:cNvPr>
          <p:cNvSpPr txBox="1"/>
          <p:nvPr/>
        </p:nvSpPr>
        <p:spPr>
          <a:xfrm>
            <a:off x="272964" y="2033951"/>
            <a:ext cx="1779654" cy="400110"/>
          </a:xfrm>
          <a:prstGeom prst="rect">
            <a:avLst/>
          </a:prstGeom>
          <a:noFill/>
        </p:spPr>
        <p:txBody>
          <a:bodyPr wrap="none" rtlCol="0">
            <a:spAutoFit/>
          </a:bodyPr>
          <a:lstStyle/>
          <a:p>
            <a:r>
              <a:rPr lang="en-US" sz="2000" dirty="0">
                <a:solidFill>
                  <a:schemeClr val="bg1"/>
                </a:solidFill>
              </a:rPr>
              <a:t>Unit converter:</a:t>
            </a:r>
            <a:endParaRPr lang="en-IN" sz="2000" dirty="0">
              <a:solidFill>
                <a:schemeClr val="bg1"/>
              </a:solidFill>
            </a:endParaRPr>
          </a:p>
        </p:txBody>
      </p:sp>
      <p:sp>
        <p:nvSpPr>
          <p:cNvPr id="7" name="TextBox 6">
            <a:extLst>
              <a:ext uri="{FF2B5EF4-FFF2-40B4-BE49-F238E27FC236}">
                <a16:creationId xmlns:a16="http://schemas.microsoft.com/office/drawing/2014/main" id="{84913A5E-3231-639F-BD2F-998C635EF2A5}"/>
              </a:ext>
            </a:extLst>
          </p:cNvPr>
          <p:cNvSpPr txBox="1"/>
          <p:nvPr/>
        </p:nvSpPr>
        <p:spPr>
          <a:xfrm>
            <a:off x="2209224" y="2060076"/>
            <a:ext cx="9510828" cy="1246495"/>
          </a:xfrm>
          <a:prstGeom prst="rect">
            <a:avLst/>
          </a:prstGeom>
          <a:noFill/>
        </p:spPr>
        <p:txBody>
          <a:bodyPr wrap="square" rtlCol="0">
            <a:spAutoFit/>
          </a:bodyPr>
          <a:lstStyle/>
          <a:p>
            <a:pPr algn="just"/>
            <a:r>
              <a:rPr lang="en-US" sz="2500" dirty="0">
                <a:solidFill>
                  <a:schemeClr val="bg1"/>
                </a:solidFill>
              </a:rPr>
              <a:t>The use of unit depend on situation, such as the area of room  expressed in meters,  but the length of a pencil is expressed in centimeters and its thickness in mm</a:t>
            </a:r>
            <a:endParaRPr lang="en-IN" sz="2500" dirty="0"/>
          </a:p>
        </p:txBody>
      </p:sp>
      <p:pic>
        <p:nvPicPr>
          <p:cNvPr id="9" name="Picture 8">
            <a:extLst>
              <a:ext uri="{FF2B5EF4-FFF2-40B4-BE49-F238E27FC236}">
                <a16:creationId xmlns:a16="http://schemas.microsoft.com/office/drawing/2014/main" id="{E7AA15F5-259F-6680-BD0C-5B003EC5136A}"/>
              </a:ext>
            </a:extLst>
          </p:cNvPr>
          <p:cNvPicPr>
            <a:picLocks noChangeAspect="1"/>
          </p:cNvPicPr>
          <p:nvPr/>
        </p:nvPicPr>
        <p:blipFill>
          <a:blip r:embed="rId2"/>
          <a:stretch>
            <a:fillRect/>
          </a:stretch>
        </p:blipFill>
        <p:spPr>
          <a:xfrm>
            <a:off x="8659880" y="3759084"/>
            <a:ext cx="3532120" cy="3098916"/>
          </a:xfrm>
          <a:prstGeom prst="rect">
            <a:avLst/>
          </a:prstGeom>
        </p:spPr>
      </p:pic>
    </p:spTree>
    <p:extLst>
      <p:ext uri="{BB962C8B-B14F-4D97-AF65-F5344CB8AC3E}">
        <p14:creationId xmlns:p14="http://schemas.microsoft.com/office/powerpoint/2010/main" val="220460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CC5C6E-3907-0D89-C28B-DCEE485163DF}"/>
              </a:ext>
            </a:extLst>
          </p:cNvPr>
          <p:cNvSpPr txBox="1"/>
          <p:nvPr/>
        </p:nvSpPr>
        <p:spPr>
          <a:xfrm>
            <a:off x="4296469" y="668594"/>
            <a:ext cx="3599062" cy="584775"/>
          </a:xfrm>
          <a:prstGeom prst="rect">
            <a:avLst/>
          </a:prstGeom>
          <a:noFill/>
        </p:spPr>
        <p:txBody>
          <a:bodyPr wrap="none" rtlCol="0">
            <a:spAutoFit/>
          </a:bodyPr>
          <a:lstStyle/>
          <a:p>
            <a:r>
              <a:rPr lang="en-US" sz="3200" b="1" u="sng" dirty="0">
                <a:solidFill>
                  <a:schemeClr val="bg1"/>
                </a:solidFill>
              </a:rPr>
              <a:t>Currency Converter</a:t>
            </a:r>
            <a:endParaRPr lang="en-IN" sz="3200" b="1" u="sng" dirty="0">
              <a:solidFill>
                <a:schemeClr val="bg1"/>
              </a:solidFill>
            </a:endParaRPr>
          </a:p>
        </p:txBody>
      </p:sp>
      <p:sp>
        <p:nvSpPr>
          <p:cNvPr id="5" name="TextBox 4">
            <a:extLst>
              <a:ext uri="{FF2B5EF4-FFF2-40B4-BE49-F238E27FC236}">
                <a16:creationId xmlns:a16="http://schemas.microsoft.com/office/drawing/2014/main" id="{AC7CBB69-4CB3-F7BF-5898-471D0D9DC0D3}"/>
              </a:ext>
            </a:extLst>
          </p:cNvPr>
          <p:cNvSpPr txBox="1"/>
          <p:nvPr/>
        </p:nvSpPr>
        <p:spPr>
          <a:xfrm>
            <a:off x="167151" y="2827745"/>
            <a:ext cx="7315822" cy="2677656"/>
          </a:xfrm>
          <a:prstGeom prst="rect">
            <a:avLst/>
          </a:prstGeom>
          <a:noFill/>
        </p:spPr>
        <p:txBody>
          <a:bodyPr wrap="square" rtlCol="0">
            <a:spAutoFit/>
          </a:bodyPr>
          <a:lstStyle/>
          <a:p>
            <a:pPr algn="just"/>
            <a:r>
              <a:rPr lang="en-US" sz="2800" dirty="0"/>
              <a:t>International currency converters are electronic programs, which permit users to determine the conversion values of one currency to another quickly. International currency converters generally make use of the latest market price for calculation purposes.</a:t>
            </a:r>
            <a:endParaRPr lang="en-IN" sz="2800" dirty="0"/>
          </a:p>
        </p:txBody>
      </p:sp>
      <p:pic>
        <p:nvPicPr>
          <p:cNvPr id="7" name="Picture 6">
            <a:extLst>
              <a:ext uri="{FF2B5EF4-FFF2-40B4-BE49-F238E27FC236}">
                <a16:creationId xmlns:a16="http://schemas.microsoft.com/office/drawing/2014/main" id="{9847ADB1-8788-A94F-3F84-CB3B2F5DE503}"/>
              </a:ext>
            </a:extLst>
          </p:cNvPr>
          <p:cNvPicPr>
            <a:picLocks noChangeAspect="1"/>
          </p:cNvPicPr>
          <p:nvPr/>
        </p:nvPicPr>
        <p:blipFill>
          <a:blip r:embed="rId2"/>
          <a:stretch>
            <a:fillRect/>
          </a:stretch>
        </p:blipFill>
        <p:spPr>
          <a:xfrm>
            <a:off x="8013290" y="2827745"/>
            <a:ext cx="4011559" cy="2677656"/>
          </a:xfrm>
          <a:prstGeom prst="rect">
            <a:avLst/>
          </a:prstGeom>
        </p:spPr>
      </p:pic>
    </p:spTree>
    <p:extLst>
      <p:ext uri="{BB962C8B-B14F-4D97-AF65-F5344CB8AC3E}">
        <p14:creationId xmlns:p14="http://schemas.microsoft.com/office/powerpoint/2010/main" val="90129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EDA79B-359A-46F1-3EFB-99DE5DE31E20}"/>
              </a:ext>
            </a:extLst>
          </p:cNvPr>
          <p:cNvSpPr/>
          <p:nvPr/>
        </p:nvSpPr>
        <p:spPr>
          <a:xfrm>
            <a:off x="3387836" y="1997839"/>
            <a:ext cx="5416328" cy="2862322"/>
          </a:xfrm>
          <a:prstGeom prst="rect">
            <a:avLst/>
          </a:prstGeom>
          <a:noFill/>
        </p:spPr>
        <p:txBody>
          <a:bodyPr wrap="square" lIns="91440" tIns="45720" rIns="91440" bIns="45720">
            <a:spAutoFit/>
          </a:bodyPr>
          <a:lstStyle/>
          <a:p>
            <a:pPr algn="ctr"/>
            <a:r>
              <a:rPr lang="en-US" sz="10000" b="1" dirty="0">
                <a:ln w="22225">
                  <a:solidFill>
                    <a:schemeClr val="accent2"/>
                  </a:solidFill>
                  <a:prstDash val="solid"/>
                </a:ln>
                <a:solidFill>
                  <a:schemeClr val="accent2">
                    <a:lumMod val="40000"/>
                    <a:lumOff val="60000"/>
                  </a:schemeClr>
                </a:solidFill>
              </a:rPr>
              <a:t>Thank</a:t>
            </a:r>
            <a:r>
              <a:rPr lang="en-US" sz="8000" b="1" dirty="0">
                <a:ln w="22225">
                  <a:solidFill>
                    <a:schemeClr val="accent2"/>
                  </a:solidFill>
                  <a:prstDash val="solid"/>
                </a:ln>
                <a:solidFill>
                  <a:schemeClr val="accent2">
                    <a:lumMod val="40000"/>
                    <a:lumOff val="60000"/>
                  </a:schemeClr>
                </a:solidFill>
              </a:rPr>
              <a:t> you</a:t>
            </a:r>
          </a:p>
        </p:txBody>
      </p:sp>
    </p:spTree>
    <p:extLst>
      <p:ext uri="{BB962C8B-B14F-4D97-AF65-F5344CB8AC3E}">
        <p14:creationId xmlns:p14="http://schemas.microsoft.com/office/powerpoint/2010/main" val="2924486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144</TotalTime>
  <Words>239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Wingdings</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rajput_vcr@yahoo.co.in</dc:creator>
  <cp:lastModifiedBy>GYANESHWAR_ KALE_</cp:lastModifiedBy>
  <cp:revision>8</cp:revision>
  <dcterms:created xsi:type="dcterms:W3CDTF">2024-06-04T15:33:44Z</dcterms:created>
  <dcterms:modified xsi:type="dcterms:W3CDTF">2024-06-05T04:33:34Z</dcterms:modified>
</cp:coreProperties>
</file>