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1" r:id="rId5"/>
    <p:sldId id="258" r:id="rId6"/>
    <p:sldId id="260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0" r:id="rId16"/>
    <p:sldId id="271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The above histogram plot indicates that the distribution of the Price exhibits</a:t>
            </a:r>
          </a:p>
          <a:p>
            <a:r>
              <a:rPr lang="en-US" dirty="0"/>
              <a:t>     a positive skewness (right skewed) and that the peakedness deviates from normal distribution. </a:t>
            </a:r>
          </a:p>
          <a:p>
            <a:r>
              <a:rPr lang="en-US" dirty="0"/>
              <a:t>     The skewness can be visualized by a probability plot of the Price against the quantiles </a:t>
            </a:r>
          </a:p>
          <a:p>
            <a:r>
              <a:rPr lang="en-US" dirty="0"/>
              <a:t>     of the normal  distribution.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4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2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23" y="761880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HOUSE PRICE </a:t>
            </a:r>
            <a:br>
              <a:rPr lang="en-US" dirty="0"/>
            </a:br>
            <a:r>
              <a:rPr lang="en-US" dirty="0"/>
              <a:t>   PREDICTION</a:t>
            </a:r>
            <a:br>
              <a:rPr lang="en-US" dirty="0"/>
            </a:br>
            <a:r>
              <a:rPr lang="en-US" sz="2000" b="1" dirty="0"/>
              <a:t>WASHINGTON DC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19C-917F-481F-96CD-661FA9C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46" y="660902"/>
            <a:ext cx="4074058" cy="59243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Univariate Analysis for Continuous Variables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DCF53-C3BF-4F91-8B6D-AF0F689B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4" y="1528292"/>
            <a:ext cx="9080626" cy="3615208"/>
          </a:xfrm>
          <a:prstGeom prst="rect">
            <a:avLst/>
          </a:prstGeom>
        </p:spPr>
      </p:pic>
      <p:pic>
        <p:nvPicPr>
          <p:cNvPr id="9" name="Google Shape;197;g647f7b36e8_2_17">
            <a:extLst>
              <a:ext uri="{FF2B5EF4-FFF2-40B4-BE49-F238E27FC236}">
                <a16:creationId xmlns:a16="http://schemas.microsoft.com/office/drawing/2014/main" id="{1448024C-7ECD-4AC1-984E-96D824593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88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6565" y="543208"/>
            <a:ext cx="3724479" cy="71012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Univariate Analysis for   Continuous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D8E76-AC8E-4CF7-839F-C4AF41C7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" y="1439501"/>
            <a:ext cx="5531667" cy="3631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A0235-DEE8-425E-812A-4E38D0E4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308" y="1439501"/>
            <a:ext cx="3385997" cy="1225495"/>
          </a:xfrm>
          <a:prstGeom prst="rect">
            <a:avLst/>
          </a:prstGeom>
        </p:spPr>
      </p:pic>
      <p:pic>
        <p:nvPicPr>
          <p:cNvPr id="18" name="Google Shape;197;g647f7b36e8_2_17">
            <a:extLst>
              <a:ext uri="{FF2B5EF4-FFF2-40B4-BE49-F238E27FC236}">
                <a16:creationId xmlns:a16="http://schemas.microsoft.com/office/drawing/2014/main" id="{064B837C-2AC6-4B2E-80F9-7212248621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86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DC9E762-A837-4235-B524-C2790D08EBF7}"/>
              </a:ext>
            </a:extLst>
          </p:cNvPr>
          <p:cNvSpPr txBox="1">
            <a:spLocks/>
          </p:cNvSpPr>
          <p:nvPr/>
        </p:nvSpPr>
        <p:spPr>
          <a:xfrm>
            <a:off x="389754" y="1510030"/>
            <a:ext cx="2315700" cy="4998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Categorical Description</a:t>
            </a:r>
          </a:p>
        </p:txBody>
      </p:sp>
      <p:sp>
        <p:nvSpPr>
          <p:cNvPr id="5" name="Google Shape;179;g647f7b36e8_1_31">
            <a:extLst>
              <a:ext uri="{FF2B5EF4-FFF2-40B4-BE49-F238E27FC236}">
                <a16:creationId xmlns:a16="http://schemas.microsoft.com/office/drawing/2014/main" id="{5726DECC-3B9C-4269-8392-106078554FD9}"/>
              </a:ext>
            </a:extLst>
          </p:cNvPr>
          <p:cNvSpPr txBox="1"/>
          <p:nvPr/>
        </p:nvSpPr>
        <p:spPr>
          <a:xfrm>
            <a:off x="-65353" y="1763348"/>
            <a:ext cx="2853000" cy="16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350">
              <a:lnSpc>
                <a:spcPct val="115000"/>
              </a:lnSpc>
              <a:buClr>
                <a:srgbClr val="233A44"/>
              </a:buClr>
              <a:buSzPts val="1500"/>
            </a:pPr>
            <a:r>
              <a:rPr lang="en-US" sz="1500" dirty="0">
                <a:solidFill>
                  <a:srgbClr val="233A44"/>
                </a:solidFill>
              </a:rPr>
              <a:t>           </a:t>
            </a:r>
            <a:r>
              <a:rPr lang="en-US" sz="1500" dirty="0" err="1">
                <a:solidFill>
                  <a:srgbClr val="233A44"/>
                </a:solidFill>
              </a:rPr>
              <a:t>room_bed</a:t>
            </a:r>
            <a:r>
              <a:rPr lang="en-US" sz="1500" dirty="0">
                <a:solidFill>
                  <a:srgbClr val="233A44"/>
                </a:solidFill>
              </a:rPr>
              <a:t>: 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Minimum Bed : 0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Median Bed  : 3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Maximum Bed : 33</a:t>
            </a:r>
          </a:p>
          <a:p>
            <a:pPr marL="133350">
              <a:lnSpc>
                <a:spcPct val="115000"/>
              </a:lnSpc>
              <a:buClr>
                <a:srgbClr val="233A44"/>
              </a:buClr>
              <a:buSzPts val="1500"/>
            </a:pPr>
            <a:r>
              <a:rPr lang="en-US" sz="1500" dirty="0">
                <a:solidFill>
                  <a:srgbClr val="233A44"/>
                </a:solidFill>
              </a:rPr>
              <a:t> </a:t>
            </a:r>
            <a:endParaRPr sz="1200" b="1" dirty="0">
              <a:solidFill>
                <a:srgbClr val="3F3F3F"/>
              </a:solidFill>
            </a:endParaRPr>
          </a:p>
        </p:txBody>
      </p:sp>
      <p:pic>
        <p:nvPicPr>
          <p:cNvPr id="6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FA4FD8F-A1C1-4BF7-A446-07C5A775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87" y="461774"/>
            <a:ext cx="3625913" cy="83287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Univariate Analysis for Categorical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3BA79F-DDBF-44B6-8DFB-DA5E1D92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315" y="1510030"/>
            <a:ext cx="4635374" cy="3396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FE359-A460-422B-9B51-5EE4FCD28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81" y="3380151"/>
            <a:ext cx="4193734" cy="17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2C8-4A21-4232-98D2-F17DD12D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78" y="552260"/>
            <a:ext cx="3222022" cy="66995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Bivariate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F5F98-3CD7-4F0A-A3AD-536D985E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9" y="1439501"/>
            <a:ext cx="6474372" cy="3567065"/>
          </a:xfrm>
          <a:prstGeom prst="rect">
            <a:avLst/>
          </a:prstGeom>
        </p:spPr>
      </p:pic>
      <p:sp>
        <p:nvSpPr>
          <p:cNvPr id="5" name="Google Shape;186;p28">
            <a:extLst>
              <a:ext uri="{FF2B5EF4-FFF2-40B4-BE49-F238E27FC236}">
                <a16:creationId xmlns:a16="http://schemas.microsoft.com/office/drawing/2014/main" id="{70DC12BB-E7D1-49F9-B218-EF911BAA6377}"/>
              </a:ext>
            </a:extLst>
          </p:cNvPr>
          <p:cNvSpPr txBox="1"/>
          <p:nvPr/>
        </p:nvSpPr>
        <p:spPr>
          <a:xfrm rot="10800000" flipV="1">
            <a:off x="162829" y="1566250"/>
            <a:ext cx="2592300" cy="4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4F81BD"/>
                </a:solidFill>
              </a:rPr>
              <a:t>Price Vs Continuous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F825C-D423-47A3-95D0-53040941CA33}"/>
              </a:ext>
            </a:extLst>
          </p:cNvPr>
          <p:cNvSpPr/>
          <p:nvPr/>
        </p:nvSpPr>
        <p:spPr>
          <a:xfrm>
            <a:off x="162829" y="2018924"/>
            <a:ext cx="24083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F3F3F"/>
                </a:solidFill>
              </a:rPr>
              <a:t>highly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living_measure</a:t>
            </a:r>
            <a:r>
              <a:rPr lang="en-US" sz="1400" dirty="0">
                <a:solidFill>
                  <a:srgbClr val="3F3F3F"/>
                </a:solidFill>
              </a:rPr>
              <a:t>, 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>
                <a:solidFill>
                  <a:srgbClr val="3F3F3F"/>
                </a:solidFill>
              </a:rPr>
              <a:t>living_measure_15, </a:t>
            </a:r>
          </a:p>
          <a:p>
            <a:pPr marL="457200"/>
            <a:endParaRPr lang="en-US" sz="1400" b="1" dirty="0">
              <a:solidFill>
                <a:srgbClr val="3F3F3F"/>
              </a:solidFill>
            </a:endParaRPr>
          </a:p>
          <a:p>
            <a:r>
              <a:rPr lang="en-US" sz="1400" b="1" dirty="0">
                <a:solidFill>
                  <a:srgbClr val="3F3F3F"/>
                </a:solidFill>
              </a:rPr>
              <a:t>weakly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ceil_measure</a:t>
            </a:r>
            <a:r>
              <a:rPr lang="en-US" sz="1400" dirty="0">
                <a:solidFill>
                  <a:srgbClr val="3F3F3F"/>
                </a:solidFill>
              </a:rPr>
              <a:t>,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Basement_measure</a:t>
            </a:r>
            <a:r>
              <a:rPr lang="en-US" sz="1400" dirty="0">
                <a:solidFill>
                  <a:srgbClr val="3F3F3F"/>
                </a:solidFill>
              </a:rPr>
              <a:t>,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Yr_renovated</a:t>
            </a:r>
            <a:endParaRPr lang="en-US" sz="1400" dirty="0">
              <a:solidFill>
                <a:srgbClr val="3F3F3F"/>
              </a:solidFill>
            </a:endParaRPr>
          </a:p>
          <a:p>
            <a:endParaRPr lang="en-US" sz="1400" dirty="0">
              <a:solidFill>
                <a:srgbClr val="3F3F3F"/>
              </a:solidFill>
            </a:endParaRPr>
          </a:p>
          <a:p>
            <a:pPr>
              <a:buClr>
                <a:prstClr val="black"/>
              </a:buClr>
            </a:pPr>
            <a:r>
              <a:rPr lang="en-US" sz="1400" b="1" dirty="0">
                <a:solidFill>
                  <a:srgbClr val="3F3F3F"/>
                </a:solidFill>
              </a:rPr>
              <a:t>Not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lot_measure</a:t>
            </a:r>
            <a:endParaRPr lang="en-US" sz="14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400" dirty="0">
                <a:solidFill>
                  <a:srgbClr val="3F3F3F"/>
                </a:solidFill>
              </a:rPr>
              <a:t>lot_measure15</a:t>
            </a:r>
          </a:p>
        </p:txBody>
      </p:sp>
      <p:pic>
        <p:nvPicPr>
          <p:cNvPr id="8" name="Google Shape;197;g647f7b36e8_2_17">
            <a:extLst>
              <a:ext uri="{FF2B5EF4-FFF2-40B4-BE49-F238E27FC236}">
                <a16:creationId xmlns:a16="http://schemas.microsoft.com/office/drawing/2014/main" id="{5EAE5759-0275-4214-B4EA-DEBADB3186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9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12B-2A2D-4FA4-90D5-D0DE0ABD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36" y="461775"/>
            <a:ext cx="2974063" cy="80571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Bivariate Analysis</a:t>
            </a:r>
            <a:endParaRPr lang="en-IN" sz="2400" dirty="0"/>
          </a:p>
        </p:txBody>
      </p:sp>
      <p:pic>
        <p:nvPicPr>
          <p:cNvPr id="4" name="Google Shape;196;g647f7b36e8_2_17">
            <a:extLst>
              <a:ext uri="{FF2B5EF4-FFF2-40B4-BE49-F238E27FC236}">
                <a16:creationId xmlns:a16="http://schemas.microsoft.com/office/drawing/2014/main" id="{DFF91A65-5C24-45AB-82E3-A700180743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225" y="1430448"/>
            <a:ext cx="6013575" cy="37397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647f7b36e8_2_17">
            <a:extLst>
              <a:ext uri="{FF2B5EF4-FFF2-40B4-BE49-F238E27FC236}">
                <a16:creationId xmlns:a16="http://schemas.microsoft.com/office/drawing/2014/main" id="{F2417BE7-15A7-4959-9793-E1A5345C7E78}"/>
              </a:ext>
            </a:extLst>
          </p:cNvPr>
          <p:cNvSpPr txBox="1"/>
          <p:nvPr/>
        </p:nvSpPr>
        <p:spPr>
          <a:xfrm>
            <a:off x="226203" y="1350288"/>
            <a:ext cx="25923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None/>
            </a:pPr>
            <a:r>
              <a:rPr lang="en-US" b="1">
                <a:solidFill>
                  <a:srgbClr val="4F81BD"/>
                </a:solidFill>
              </a:rPr>
              <a:t>Price Vs Categorical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Google Shape;195;g647f7b36e8_2_17">
            <a:extLst>
              <a:ext uri="{FF2B5EF4-FFF2-40B4-BE49-F238E27FC236}">
                <a16:creationId xmlns:a16="http://schemas.microsoft.com/office/drawing/2014/main" id="{9B166061-BF0F-48F8-80F6-AAD11202FC19}"/>
              </a:ext>
            </a:extLst>
          </p:cNvPr>
          <p:cNvSpPr txBox="1"/>
          <p:nvPr/>
        </p:nvSpPr>
        <p:spPr>
          <a:xfrm>
            <a:off x="226203" y="2247725"/>
            <a:ext cx="25923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3F3F3F"/>
                </a:solidFill>
              </a:rPr>
              <a:t>Highly Correlated:</a:t>
            </a:r>
            <a:endParaRPr b="1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 err="1">
                <a:solidFill>
                  <a:srgbClr val="3F3F3F"/>
                </a:solidFill>
              </a:rPr>
              <a:t>zipcode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quality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coast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 err="1">
                <a:solidFill>
                  <a:srgbClr val="3F3F3F"/>
                </a:solidFill>
              </a:rPr>
              <a:t>room_bath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furnished</a:t>
            </a:r>
            <a:endParaRPr sz="1200" dirty="0">
              <a:solidFill>
                <a:srgbClr val="3F3F3F"/>
              </a:solidFill>
            </a:endParaRPr>
          </a:p>
          <a:p>
            <a:pPr marL="457200"/>
            <a:endParaRPr sz="1200" b="1" dirty="0">
              <a:solidFill>
                <a:srgbClr val="3F3F3F"/>
              </a:solidFill>
            </a:endParaRPr>
          </a:p>
          <a:p>
            <a:r>
              <a:rPr lang="en-US" b="1" dirty="0">
                <a:solidFill>
                  <a:srgbClr val="3F3F3F"/>
                </a:solidFill>
              </a:rPr>
              <a:t>Weakly Correlated:</a:t>
            </a:r>
            <a:endParaRPr b="1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 err="1">
                <a:solidFill>
                  <a:srgbClr val="3F3F3F"/>
                </a:solidFill>
              </a:rPr>
              <a:t>room_bed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sight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condition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ceil</a:t>
            </a:r>
            <a:endParaRPr sz="1200" dirty="0">
              <a:solidFill>
                <a:srgbClr val="3F3F3F"/>
              </a:solidFill>
            </a:endParaRPr>
          </a:p>
          <a:p>
            <a:endParaRPr sz="1200" dirty="0">
              <a:solidFill>
                <a:srgbClr val="3F3F3F"/>
              </a:solidFill>
            </a:endParaRPr>
          </a:p>
        </p:txBody>
      </p:sp>
      <p:pic>
        <p:nvPicPr>
          <p:cNvPr id="7" name="Google Shape;197;g647f7b36e8_2_17">
            <a:extLst>
              <a:ext uri="{FF2B5EF4-FFF2-40B4-BE49-F238E27FC236}">
                <a16:creationId xmlns:a16="http://schemas.microsoft.com/office/drawing/2014/main" id="{6E90C41E-0125-470E-9BBC-270CBB473B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65A35-CDE4-41F5-BA1D-83D02971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706" y="1430448"/>
            <a:ext cx="601117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8" y="1582845"/>
            <a:ext cx="4587723" cy="3176920"/>
          </a:xfrm>
        </p:spPr>
      </p:pic>
      <p:sp>
        <p:nvSpPr>
          <p:cNvPr id="8" name="TextBox 7"/>
          <p:cNvSpPr txBox="1"/>
          <p:nvPr/>
        </p:nvSpPr>
        <p:spPr>
          <a:xfrm>
            <a:off x="5527497" y="1685587"/>
            <a:ext cx="2856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Linear Regression Algorithm</a:t>
            </a:r>
          </a:p>
          <a:p>
            <a:endParaRPr lang="en-US" sz="1050" u="sng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R-square : 0.709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41076" y="635137"/>
            <a:ext cx="8093365" cy="76352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90365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53" b="8962"/>
          <a:stretch/>
        </p:blipFill>
        <p:spPr>
          <a:xfrm>
            <a:off x="1094198" y="1406016"/>
            <a:ext cx="6955604" cy="3613994"/>
          </a:xfr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792448" y="642491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72117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2039-571B-427D-A989-F2BE8D7E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66" y="470751"/>
            <a:ext cx="3573717" cy="763525"/>
          </a:xfrm>
        </p:spPr>
        <p:txBody>
          <a:bodyPr/>
          <a:lstStyle/>
          <a:p>
            <a:r>
              <a:rPr lang="en-IN" dirty="0"/>
              <a:t>Action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0C9D-2401-4A2C-A41F-BEC5F77C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355" y="1563156"/>
            <a:ext cx="7308928" cy="1632971"/>
          </a:xfrm>
        </p:spPr>
        <p:txBody>
          <a:bodyPr>
            <a:normAutofit/>
          </a:bodyPr>
          <a:lstStyle/>
          <a:p>
            <a:pPr algn="l"/>
            <a:r>
              <a:rPr lang="en-IN" sz="1600" dirty="0"/>
              <a:t>Selection of Features After applying RFE.</a:t>
            </a:r>
          </a:p>
          <a:p>
            <a:pPr algn="l"/>
            <a:r>
              <a:rPr lang="en-IN" sz="1600" dirty="0"/>
              <a:t>Applying statistical techniques.</a:t>
            </a:r>
          </a:p>
          <a:p>
            <a:pPr algn="l"/>
            <a:r>
              <a:rPr lang="en-IN" sz="1600" dirty="0"/>
              <a:t>Use of regional features instead of zip code.</a:t>
            </a:r>
          </a:p>
          <a:p>
            <a:pPr algn="l"/>
            <a:r>
              <a:rPr lang="en-IN" sz="1600" dirty="0"/>
              <a:t>Applying some other imputation techniques other than MICE.</a:t>
            </a:r>
          </a:p>
          <a:p>
            <a:pPr algn="l"/>
            <a:r>
              <a:rPr lang="en-IN" sz="1600" dirty="0"/>
              <a:t>Applying different algorithms to get the better the accuracy</a:t>
            </a:r>
          </a:p>
          <a:p>
            <a:pPr algn="l"/>
            <a:endParaRPr lang="en-IN" sz="1600" dirty="0"/>
          </a:p>
          <a:p>
            <a:pPr marL="0" indent="0" algn="l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21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1296" y="406537"/>
            <a:ext cx="5594591" cy="72534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50884" y="1268361"/>
            <a:ext cx="5943289" cy="3420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About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4" y="466756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4" y="1828799"/>
            <a:ext cx="8246070" cy="309567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8000"/>
            </a:pPr>
            <a:r>
              <a:rPr lang="en-US" sz="3100" dirty="0"/>
              <a:t>To build a prediction model to evaluate the price of a house with the given features.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68000"/>
              <a:buNone/>
            </a:pPr>
            <a:endParaRPr lang="en-US" sz="31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100" u="sng" dirty="0"/>
              <a:t>Business Importance: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100" dirty="0"/>
              <a:t>Traditional house price prediction is based on cost and sale price comparison, lacking of an accepted standard and a certification process. Therefore, the availability of a house price prediction model helps fill up an important information gap and improve the efficiency of the real estate market 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C53-124E-48F4-B5B6-AD65BB53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196F-2B28-4A26-9A4C-07AFDB98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285750">
              <a:lnSpc>
                <a:spcPct val="150000"/>
              </a:lnSpc>
            </a:pPr>
            <a:r>
              <a:rPr lang="en-US" dirty="0"/>
              <a:t>This dataset contains house sale prices for the state of Washington, United States. It includes houses sold between May 2014 and May 2015.</a:t>
            </a:r>
          </a:p>
          <a:p>
            <a:pPr marL="514350" indent="-285750">
              <a:lnSpc>
                <a:spcPct val="150000"/>
              </a:lnSpc>
            </a:pPr>
            <a:r>
              <a:rPr lang="en-US" dirty="0"/>
              <a:t>There are 21613 records/rows with 23 columns/features of the houses.</a:t>
            </a:r>
          </a:p>
          <a:p>
            <a:pPr marL="514350" indent="-285750">
              <a:lnSpc>
                <a:spcPct val="150000"/>
              </a:lnSpc>
            </a:pPr>
            <a:r>
              <a:rPr lang="en-US" dirty="0"/>
              <a:t>The dataset is great for evaluating simple regression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48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5045" y="1500663"/>
            <a:ext cx="3573076" cy="479822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chemeClr val="lt1"/>
                </a:solidFill>
              </a:rPr>
              <a:t>Dependent variable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>
                <a:solidFill>
                  <a:schemeClr val="lt1"/>
                </a:solidFill>
              </a:rPr>
              <a:t>Dependent variable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9600" dirty="0"/>
              <a:t>Dependent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361533" y="2096004"/>
            <a:ext cx="4040188" cy="2276294"/>
          </a:xfrm>
        </p:spPr>
        <p:txBody>
          <a:bodyPr>
            <a:normAutofit/>
          </a:bodyPr>
          <a:lstStyle/>
          <a:p>
            <a:r>
              <a:rPr lang="en-US" sz="1800" dirty="0"/>
              <a:t>Price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73899-580E-4B16-A908-A2328747A678}"/>
              </a:ext>
            </a:extLst>
          </p:cNvPr>
          <p:cNvSpPr txBox="1"/>
          <p:nvPr/>
        </p:nvSpPr>
        <p:spPr>
          <a:xfrm>
            <a:off x="5048410" y="330413"/>
            <a:ext cx="3665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C27E4-6E51-4574-8BFD-3C6A45AD6DC4}"/>
              </a:ext>
            </a:extLst>
          </p:cNvPr>
          <p:cNvSpPr txBox="1"/>
          <p:nvPr/>
        </p:nvSpPr>
        <p:spPr>
          <a:xfrm>
            <a:off x="4710313" y="2096004"/>
            <a:ext cx="15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6E06-E1E2-4062-BCF0-3B364FA60BD0}"/>
              </a:ext>
            </a:extLst>
          </p:cNvPr>
          <p:cNvSpPr txBox="1"/>
          <p:nvPr/>
        </p:nvSpPr>
        <p:spPr>
          <a:xfrm>
            <a:off x="7246044" y="2096502"/>
            <a:ext cx="14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48AFD-1890-4217-A4E0-63D84A93915E}"/>
              </a:ext>
            </a:extLst>
          </p:cNvPr>
          <p:cNvSpPr txBox="1"/>
          <p:nvPr/>
        </p:nvSpPr>
        <p:spPr>
          <a:xfrm>
            <a:off x="4068838" y="2465336"/>
            <a:ext cx="2201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buClr>
                <a:schemeClr val="lt1"/>
              </a:buClr>
              <a:buSzPts val="1200"/>
            </a:pPr>
            <a:r>
              <a:rPr lang="en-US" sz="1400" dirty="0"/>
              <a:t>        dayhour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living_measure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lot_measure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ceil_measure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basement_measure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yr_built</a:t>
            </a:r>
            <a:r>
              <a:rPr lang="en-US" sz="1400" dirty="0"/>
              <a:t> 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yr_renovated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lat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long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living_measure_15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lot_measure_15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total_area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D57F1-B12F-409A-97A5-9D3A98543B91}"/>
              </a:ext>
            </a:extLst>
          </p:cNvPr>
          <p:cNvSpPr txBox="1"/>
          <p:nvPr/>
        </p:nvSpPr>
        <p:spPr>
          <a:xfrm>
            <a:off x="6832216" y="2511502"/>
            <a:ext cx="1786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buClr>
                <a:schemeClr val="lt1"/>
              </a:buClr>
              <a:buSzPts val="1200"/>
            </a:pPr>
            <a:r>
              <a:rPr lang="en-US" sz="1400" dirty="0"/>
              <a:t>       </a:t>
            </a:r>
            <a:r>
              <a:rPr lang="en-US" sz="1400" dirty="0" err="1"/>
              <a:t>room_bed</a:t>
            </a:r>
            <a:endParaRPr lang="en-US" sz="1400" dirty="0"/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 err="1"/>
              <a:t>room_bath</a:t>
            </a:r>
            <a:endParaRPr lang="en-US" sz="1400" dirty="0"/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ceil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coast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sight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condition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quality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zipcode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furnished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42BA-D80C-456E-9478-28F62F00DD31}"/>
              </a:ext>
            </a:extLst>
          </p:cNvPr>
          <p:cNvSpPr txBox="1"/>
          <p:nvPr/>
        </p:nvSpPr>
        <p:spPr>
          <a:xfrm>
            <a:off x="4919133" y="364067"/>
            <a:ext cx="393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Interpretation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5CAA3-1675-49F8-9212-447E7D06FE99}"/>
              </a:ext>
            </a:extLst>
          </p:cNvPr>
          <p:cNvSpPr txBox="1"/>
          <p:nvPr/>
        </p:nvSpPr>
        <p:spPr>
          <a:xfrm>
            <a:off x="381000" y="1820333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features like ‘</a:t>
            </a:r>
            <a:r>
              <a:rPr lang="en-US" dirty="0" err="1"/>
              <a:t>room_bath</a:t>
            </a:r>
            <a:r>
              <a:rPr lang="en-US" dirty="0"/>
              <a:t>’ and ‘ceil’  in our data where the values were unusual, as shown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841-F7C1-4C08-ACB1-2C5BA215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3" y="2483705"/>
            <a:ext cx="1190624" cy="246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50620-CBCD-488A-98BB-641251B7614E}"/>
              </a:ext>
            </a:extLst>
          </p:cNvPr>
          <p:cNvSpPr txBox="1"/>
          <p:nvPr/>
        </p:nvSpPr>
        <p:spPr>
          <a:xfrm>
            <a:off x="2133600" y="2424091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So, the </a:t>
            </a:r>
            <a:r>
              <a:rPr lang="en-US" sz="1600" dirty="0" err="1"/>
              <a:t>bath_room</a:t>
            </a:r>
            <a:r>
              <a:rPr lang="en-US" sz="1600" dirty="0"/>
              <a:t> column is interpreted as</a:t>
            </a:r>
          </a:p>
          <a:p>
            <a:r>
              <a:rPr lang="en-US" sz="1600" dirty="0"/>
              <a:t>0.25 bath- toilet, no sink, no shower, no tub.</a:t>
            </a:r>
          </a:p>
          <a:p>
            <a:r>
              <a:rPr lang="en-US" sz="1600" dirty="0"/>
              <a:t>0.5 bath- sink, toilet, no shower, no tub</a:t>
            </a:r>
          </a:p>
          <a:p>
            <a:r>
              <a:rPr lang="en-US" sz="1600" dirty="0"/>
              <a:t>0.75 bath- sink, toilet, shower, no tub Full bath- everything,</a:t>
            </a:r>
          </a:p>
          <a:p>
            <a:r>
              <a:rPr lang="en-US" sz="1600" dirty="0"/>
              <a:t>E.g. 1.25 means one bathroom having only toilet</a:t>
            </a:r>
          </a:p>
          <a:p>
            <a:endParaRPr lang="en-US" sz="1600" dirty="0"/>
          </a:p>
          <a:p>
            <a:r>
              <a:rPr lang="en-US" sz="1600" dirty="0"/>
              <a:t>Similarly with the feature ceil, where .5 means it is a partially built floor, i.e. a pent house in the top.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275-C71C-4FA1-B052-EA291E9E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5" y="301417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Challenges </a:t>
            </a:r>
            <a:br>
              <a:rPr lang="en-US" b="1" dirty="0"/>
            </a:br>
            <a:r>
              <a:rPr lang="en-US" b="1" dirty="0"/>
              <a:t>&amp; Preparation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B0FDC-3BDD-4E3B-B0E1-1552B6708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Challenges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87C5-B8B0-419C-A099-65C428C4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1973059"/>
            <a:ext cx="4040188" cy="26400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dirty="0"/>
              <a:t>Data Cleaning : </a:t>
            </a:r>
          </a:p>
          <a:p>
            <a:pPr marL="0" indent="0" algn="l">
              <a:buNone/>
            </a:pPr>
            <a:r>
              <a:rPr lang="en-US" sz="1500" dirty="0"/>
              <a:t>Incorrect datatypes and formats.</a:t>
            </a:r>
          </a:p>
          <a:p>
            <a:pPr algn="l"/>
            <a:r>
              <a:rPr lang="en-US" sz="1900" dirty="0"/>
              <a:t>Outliers : </a:t>
            </a:r>
          </a:p>
          <a:p>
            <a:pPr marL="0" indent="0" algn="l">
              <a:buNone/>
            </a:pPr>
            <a:r>
              <a:rPr lang="en-US" sz="1500" dirty="0"/>
              <a:t>5.87% of  data has </a:t>
            </a:r>
            <a:r>
              <a:rPr lang="en-US" sz="1500" dirty="0" err="1"/>
              <a:t>atleast</a:t>
            </a:r>
            <a:r>
              <a:rPr lang="en-US" sz="1500" dirty="0"/>
              <a:t> one outlier in each row. The rows cannot be removed as the percentage is significant enough to cause data loss.</a:t>
            </a:r>
          </a:p>
          <a:p>
            <a:pPr marL="0" indent="0" algn="l">
              <a:buNone/>
            </a:pPr>
            <a:endParaRPr lang="en-US" sz="1300" dirty="0"/>
          </a:p>
          <a:p>
            <a:pPr algn="l"/>
            <a:r>
              <a:rPr lang="en-US" sz="1900" dirty="0"/>
              <a:t>Multicollinearity : </a:t>
            </a:r>
          </a:p>
          <a:p>
            <a:pPr marL="0" indent="0" algn="l">
              <a:buNone/>
            </a:pPr>
            <a:r>
              <a:rPr lang="en-US" sz="1500" dirty="0"/>
              <a:t>Presence of collinearity between different independent features.</a:t>
            </a:r>
          </a:p>
          <a:p>
            <a:pPr marL="0" indent="0" algn="l">
              <a:buNone/>
            </a:pPr>
            <a:r>
              <a:rPr lang="en-US" sz="1500" dirty="0"/>
              <a:t>Area measures are correlated.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F73F9-29DA-4D7B-AE78-25F3D2AF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44C86-2FF1-403B-AAA2-AEAB44B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7252" y="1973059"/>
            <a:ext cx="4041775" cy="3039207"/>
          </a:xfrm>
        </p:spPr>
        <p:txBody>
          <a:bodyPr>
            <a:normAutofit fontScale="92500" lnSpcReduction="20000"/>
          </a:bodyPr>
          <a:lstStyle/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r>
              <a:rPr lang="en-US" sz="1900" dirty="0"/>
              <a:t>Data Transformation: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Updating the column </a:t>
            </a:r>
            <a:r>
              <a:rPr lang="en-US" sz="1500" b="1" dirty="0">
                <a:solidFill>
                  <a:srgbClr val="3F3F3F"/>
                </a:solidFill>
              </a:rPr>
              <a:t>dayhour</a:t>
            </a:r>
            <a:r>
              <a:rPr lang="en-US" sz="1500" dirty="0">
                <a:solidFill>
                  <a:srgbClr val="3F3F3F"/>
                </a:solidFill>
              </a:rPr>
              <a:t> to appropriate format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Changing the Datatype of Categorical columns to object.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Creating a new age of the house column 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1400" dirty="0">
              <a:solidFill>
                <a:srgbClr val="3F3F3F"/>
              </a:solidFill>
            </a:endParaRPr>
          </a:p>
          <a:p>
            <a:pPr marL="457200" lvl="0" indent="-304800" algn="l">
              <a:spcBef>
                <a:spcPts val="0"/>
              </a:spcBef>
              <a:buClr>
                <a:srgbClr val="3F3F3F"/>
              </a:buClr>
              <a:buSzPts val="1200"/>
              <a:buChar char="●"/>
            </a:pPr>
            <a:r>
              <a:rPr lang="en-US" sz="1900" dirty="0"/>
              <a:t>Outlier Treatment: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Replacing the outliers with null.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Imputing the null value using </a:t>
            </a:r>
            <a:r>
              <a:rPr lang="en-US" sz="1500" b="1" dirty="0">
                <a:solidFill>
                  <a:srgbClr val="3F3F3F"/>
                </a:solidFill>
              </a:rPr>
              <a:t>MICE </a:t>
            </a:r>
            <a:r>
              <a:rPr lang="en-US" sz="1500" dirty="0">
                <a:solidFill>
                  <a:srgbClr val="3F3F3F"/>
                </a:solidFill>
              </a:rPr>
              <a:t>(multiple imputation by chained equations).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2000" dirty="0"/>
          </a:p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r>
              <a:rPr lang="en-US" sz="1900" dirty="0"/>
              <a:t>Feature Elimination:</a:t>
            </a:r>
          </a:p>
          <a:p>
            <a:pPr marL="152400" indent="0" algn="l">
              <a:spcBef>
                <a:spcPts val="0"/>
              </a:spcBef>
              <a:buClr>
                <a:srgbClr val="3F3F3F"/>
              </a:buClr>
              <a:buSzPct val="110000"/>
              <a:buNone/>
            </a:pPr>
            <a:r>
              <a:rPr lang="en-US" sz="1500" dirty="0">
                <a:solidFill>
                  <a:srgbClr val="3F3F3F"/>
                </a:solidFill>
              </a:rPr>
              <a:t>Feature elimination using </a:t>
            </a:r>
            <a:r>
              <a:rPr lang="en-US" sz="1500" b="1" dirty="0">
                <a:solidFill>
                  <a:srgbClr val="3F3F3F"/>
                </a:solidFill>
              </a:rPr>
              <a:t>VIF</a:t>
            </a:r>
            <a:r>
              <a:rPr lang="en-US" sz="1500" dirty="0">
                <a:solidFill>
                  <a:srgbClr val="3F3F3F"/>
                </a:solidFill>
              </a:rPr>
              <a:t> (Variance Inflation Factor)</a:t>
            </a:r>
          </a:p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endParaRPr lang="en-US" sz="2000" dirty="0"/>
          </a:p>
          <a:p>
            <a:pPr marL="457200" lvl="0" indent="-304800" algn="l">
              <a:spcBef>
                <a:spcPts val="0"/>
              </a:spcBef>
              <a:buClr>
                <a:srgbClr val="3F3F3F"/>
              </a:buClr>
              <a:buSzPts val="1200"/>
              <a:buChar char="●"/>
            </a:pPr>
            <a:endParaRPr lang="en-US" sz="2000" dirty="0"/>
          </a:p>
          <a:p>
            <a:pPr marL="15240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1400" dirty="0">
              <a:solidFill>
                <a:srgbClr val="3F3F3F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81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5699" y="1557197"/>
            <a:ext cx="3195872" cy="25133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9116" y="4001631"/>
            <a:ext cx="3388187" cy="74238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Our EDA objective will be to understand how the variables in this dataset relate to the sale price of a house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64F62-1730-4A5D-A61C-F1FAB85F3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1" y="63334"/>
            <a:ext cx="1970824" cy="3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3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909" y="579422"/>
            <a:ext cx="4005135" cy="75143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effectLst/>
              </a:rPr>
            </a:br>
            <a:r>
              <a:rPr lang="en-US" sz="2700" b="1" dirty="0">
                <a:effectLst/>
              </a:rPr>
              <a:t>Checking the Skewness of Target Variable</a:t>
            </a:r>
            <a:br>
              <a:rPr lang="en-US" sz="2700" b="1" dirty="0">
                <a:effectLst/>
              </a:rPr>
            </a:b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4F589-D683-48C8-B47F-451DC86B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06" y="1519238"/>
            <a:ext cx="5993394" cy="36242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039E9F-8699-447F-B5F8-E03C4087B224}"/>
              </a:ext>
            </a:extLst>
          </p:cNvPr>
          <p:cNvSpPr/>
          <p:nvPr/>
        </p:nvSpPr>
        <p:spPr>
          <a:xfrm>
            <a:off x="199176" y="3800753"/>
            <a:ext cx="2860895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Min Price: $75,000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Median Price:$450,000,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Max Price: $7,700,000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EA3F2-7BD4-4526-AED4-C6026F7A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8" y="1725250"/>
            <a:ext cx="2360529" cy="1692999"/>
          </a:xfrm>
          <a:prstGeom prst="rect">
            <a:avLst/>
          </a:prstGeom>
        </p:spPr>
      </p:pic>
      <p:pic>
        <p:nvPicPr>
          <p:cNvPr id="8" name="Google Shape;197;g647f7b36e8_2_17">
            <a:extLst>
              <a:ext uri="{FF2B5EF4-FFF2-40B4-BE49-F238E27FC236}">
                <a16:creationId xmlns:a16="http://schemas.microsoft.com/office/drawing/2014/main" id="{57FFBD72-9F70-4A71-B0AF-EE306D23248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436" y="125750"/>
            <a:ext cx="2026964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05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On-screen Show (16:9)</PresentationFormat>
  <Paragraphs>142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HOUSE PRICE     PREDICTION WASHINGTON DC </vt:lpstr>
      <vt:lpstr>Agenda</vt:lpstr>
      <vt:lpstr>Problem Statement </vt:lpstr>
      <vt:lpstr>About the dataset</vt:lpstr>
      <vt:lpstr> </vt:lpstr>
      <vt:lpstr>PowerPoint Presentation</vt:lpstr>
      <vt:lpstr>Data Challenges  &amp; Preparation</vt:lpstr>
      <vt:lpstr>Exploratory Data Analysis</vt:lpstr>
      <vt:lpstr> Checking the Skewness of Target Variable </vt:lpstr>
      <vt:lpstr>Univariate Analysis for Continuous Variables</vt:lpstr>
      <vt:lpstr>Univariate Analysis for   Continuous Variables</vt:lpstr>
      <vt:lpstr>Univariate Analysis for Categorical</vt:lpstr>
      <vt:lpstr>Bivariate Analysis</vt:lpstr>
      <vt:lpstr>Bivariate Analysis</vt:lpstr>
      <vt:lpstr>Baseline Model</vt:lpstr>
      <vt:lpstr>PowerPoint Presentation</vt:lpstr>
      <vt:lpstr>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2020-07-31T14:37:53Z</dcterms:modified>
</cp:coreProperties>
</file>