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79"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type="screen16x9"/>
  <p:notesSz cx="6858000" cy="9144000"/>
  <p:embeddedFontLst>
    <p:embeddedFont>
      <p:font typeface="Bookman Old Style" panose="02050604050505020204" pitchFamily="18"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Google Sans" panose="020B0604020202020204" charset="0"/>
      <p:regular r:id="rId43"/>
      <p:bold r:id="rId44"/>
      <p:italic r:id="rId45"/>
      <p:boldItalic r:id="rId46"/>
    </p:embeddedFont>
    <p:embeddedFont>
      <p:font typeface="Roboto" panose="02000000000000000000" pitchFamily="2" charset="0"/>
      <p:regular r:id="rId47"/>
      <p:bold r:id="rId48"/>
      <p:italic r:id="rId49"/>
      <p:boldItalic r:id="rId50"/>
    </p:embeddedFont>
    <p:embeddedFont>
      <p:font typeface="Roboto Condensed" panose="02000000000000000000" pitchFamily="2" charset="0"/>
      <p:regular r:id="rId51"/>
      <p:bold r:id="rId52"/>
      <p:italic r:id="rId53"/>
      <p:boldItalic r:id="rId54"/>
    </p:embeddedFont>
    <p:embeddedFont>
      <p:font typeface="Rockwell" panose="02060603020205020403" pitchFamily="18"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6C0CF5-E5F5-4782-99A4-E4B98B6102AE}">
  <a:tblStyle styleId="{3E6C0CF5-E5F5-4782-99A4-E4B98B6102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inimized">
    <p:restoredLeft sz="0" autoAdjust="0"/>
    <p:restoredTop sz="0" autoAdjust="0"/>
  </p:normalViewPr>
  <p:slideViewPr>
    <p:cSldViewPr snapToGrid="0">
      <p:cViewPr varScale="1">
        <p:scale>
          <a:sx n="29" d="100"/>
          <a:sy n="29" d="100"/>
        </p:scale>
        <p:origin x="3475" y="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font" Target="fonts/font1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resum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resum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paus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paus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stop"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stop"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destroy"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destroy"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guide/topics/resources/runtime-chan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studio/debug/am-logca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reference/kotlin/android/util/Lo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createview"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viewcreated"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destroy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eveloper.android.com/reference/kotlin/androidx/fragment/app/Fragment#ondetach"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saveinstancestat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eloper.android.com/topic/libraries/architecture/lifecycle"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developer.android.com/reference/kotlin/androidx/lifecycle/Lifecycl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eveloper.android.com/topic/libraries/architecture/lifecycle#lco"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android.com/reference/kotlin/androidx/lifecycle/LifecycleObserver"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developer.android.com/topic/libraries/architecture/lifecycl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creat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create"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star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eveloper.android.com/reference/kotlin/android/app/Activity#onrestart" TargetMode="External"/><Relationship Id="rId4" Type="http://schemas.openxmlformats.org/officeDocument/2006/relationships/hyperlink" Target="https://developer.android.com/reference/kotlin/android/app/Activity#onsta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d2a86dda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d2a86dda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8d2a86dda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8d2a86dd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Activity enters the resumed state, the </a:t>
            </a:r>
            <a:r>
              <a:rPr lang="en">
                <a:latin typeface="Courier New"/>
                <a:ea typeface="Courier New"/>
                <a:cs typeface="Courier New"/>
                <a:sym typeface="Courier New"/>
              </a:rPr>
              <a:t>onResume()</a:t>
            </a:r>
            <a:r>
              <a:rPr lang="en"/>
              <a:t> callback is called. The Activity is now active and ready to receive input from the user. The Activity stays in this state until the user (or system) does something that pauses the Activity, at which point, </a:t>
            </a:r>
            <a:r>
              <a:rPr lang="en">
                <a:latin typeface="Courier New"/>
                <a:ea typeface="Courier New"/>
                <a:cs typeface="Courier New"/>
                <a:sym typeface="Courier New"/>
              </a:rPr>
              <a:t>onPause()</a:t>
            </a:r>
            <a:r>
              <a:rPr lang="en"/>
              <a:t> is called.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onResume()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onResume()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8d2a86dda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8d2a86dda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paused state is entered when the Activity has lost focus, but is still visible on the screen. The Activity may be in the process of being closed. This callback is also the first time you should consider releasing resources. However, you should refrain from starting any long running synchronous tasks because the time spent in this state can be very brief.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another Activity is launched on top, then you will receive a call to </a:t>
            </a:r>
            <a:r>
              <a:rPr lang="en">
                <a:latin typeface="Courier New"/>
                <a:ea typeface="Courier New"/>
                <a:cs typeface="Courier New"/>
                <a:sym typeface="Courier New"/>
              </a:rPr>
              <a:t>onStop()</a:t>
            </a:r>
            <a:r>
              <a:rPr lang="en"/>
              <a:t> after </a:t>
            </a:r>
            <a:r>
              <a:rPr lang="en">
                <a:latin typeface="Courier New"/>
                <a:ea typeface="Courier New"/>
                <a:cs typeface="Courier New"/>
                <a:sym typeface="Courier New"/>
              </a:rPr>
              <a:t>onPause()</a:t>
            </a:r>
            <a:r>
              <a:rPr lang="en"/>
              <a:t>. However, if this Activity is only partially covered and then returns to the foreground, then the </a:t>
            </a:r>
            <a:r>
              <a:rPr lang="en">
                <a:latin typeface="Courier New"/>
                <a:ea typeface="Courier New"/>
                <a:cs typeface="Courier New"/>
                <a:sym typeface="Courier New"/>
              </a:rPr>
              <a:t>onResume()</a:t>
            </a:r>
            <a:r>
              <a:rPr lang="en"/>
              <a:t> method could be called next.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onPause()</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onPause()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8d2a86dda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8d2a86dda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 activity that is stopped should release many of its resources because the activity is no longer visible to the user. This is a good place to stop refreshing UI, running animations, and other visual changes.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Activities in a stopped state are not gone. If the user navigates back to the Activity, then </a:t>
            </a:r>
            <a:r>
              <a:rPr lang="en">
                <a:latin typeface="Courier New"/>
                <a:ea typeface="Courier New"/>
                <a:cs typeface="Courier New"/>
                <a:sym typeface="Courier New"/>
              </a:rPr>
              <a:t>onRestart()</a:t>
            </a:r>
            <a:r>
              <a:rPr lang="en"/>
              <a:t> will be called next (followed by </a:t>
            </a:r>
            <a:r>
              <a:rPr lang="en">
                <a:latin typeface="Courier New"/>
                <a:ea typeface="Courier New"/>
                <a:cs typeface="Courier New"/>
                <a:sym typeface="Courier New"/>
              </a:rPr>
              <a:t>onStart()</a:t>
            </a:r>
            <a:r>
              <a:rPr lang="en"/>
              <a:t> and </a:t>
            </a:r>
            <a:r>
              <a:rPr lang="en">
                <a:latin typeface="Courier New"/>
                <a:ea typeface="Courier New"/>
                <a:cs typeface="Courier New"/>
                <a:sym typeface="Courier New"/>
              </a:rPr>
              <a:t>onResume()</a:t>
            </a:r>
            <a:r>
              <a:rPr lang="en"/>
              <a:t>). If the Activity is finishing or being destroyed by the system, then </a:t>
            </a:r>
            <a:r>
              <a:rPr lang="en">
                <a:latin typeface="Courier New"/>
                <a:ea typeface="Courier New"/>
                <a:cs typeface="Courier New"/>
                <a:sym typeface="Courier New"/>
              </a:rPr>
              <a:t>onDestroy()</a:t>
            </a:r>
            <a:r>
              <a:rPr lang="en"/>
              <a:t> is called next.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onStop()</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onStop()</a:t>
            </a:r>
            <a:endParaRPr sz="12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8d2a86dda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d2a86dda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Activities can enter the destroyed state under these conditions: the user has killed the app proactively, the activity has finished (perhaps it was launched to do some action and returned a value), or there has been a configuration change (rotated device or changed modes - single -&gt; multi window mode). </a:t>
            </a:r>
            <a:r>
              <a:rPr lang="en">
                <a:latin typeface="Courier New"/>
                <a:ea typeface="Courier New"/>
                <a:cs typeface="Courier New"/>
                <a:sym typeface="Courier New"/>
              </a:rPr>
              <a:t>onDestroy()</a:t>
            </a:r>
            <a:r>
              <a:rPr lang="en"/>
              <a:t> should handle final cleanup of resources.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onDestroy</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onDestroy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8d2a86dda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8d2a86dda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8d2a86dda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8d2a86dd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onDestroy()</a:t>
            </a:r>
            <a:r>
              <a:rPr lang="en"/>
              <a:t> callback slide, we talked about configuration changes, such as a device rotation from landscape to portrait mode, or changing from single to multi-window mode. Configuration changes cause an Activity to be destroyed and recreated.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framework lets us save a small amount of data in a Bundle to reconstruct the layout. Do not save large amounts of data in the saved instance state bundles. Store only a minimal amount of data, like an ID or the text in editable text fields, to be able to recreate the UI state that was previously displayed to the user. The Bundle is passed back to the Activity as an input argument to callback methods like </a:t>
            </a:r>
            <a:r>
              <a:rPr lang="en">
                <a:latin typeface="Courier New"/>
                <a:ea typeface="Courier New"/>
                <a:cs typeface="Courier New"/>
                <a:sym typeface="Courier New"/>
              </a:rPr>
              <a:t>onCreate()</a:t>
            </a:r>
            <a:r>
              <a:rPr lang="en"/>
              <a:t> so you can set up the UI again.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A number of activity and fragment callback methods provide an argument to re-initialize the UI state using a Bundle. We'll learn about other ways to save states in upcoming lessons.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lvl="0" indent="-304800" algn="l" rtl="0">
              <a:spcBef>
                <a:spcPts val="0"/>
              </a:spcBef>
              <a:spcAft>
                <a:spcPts val="0"/>
              </a:spcAft>
              <a:buClr>
                <a:schemeClr val="dk1"/>
              </a:buClr>
              <a:buSzPts val="1200"/>
              <a:buFont typeface="Times New Roman"/>
              <a:buChar char="●"/>
            </a:pPr>
            <a:r>
              <a:rPr lang="en" u="sng">
                <a:solidFill>
                  <a:schemeClr val="hlink"/>
                </a:solidFill>
                <a:hlinkClick r:id="rId3"/>
              </a:rPr>
              <a:t>Handle configuration changes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8d2a86dda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8d2a86dda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learned a lot about the lifecycle states and ways to transition between them. It's much easier to understand the Activity lifecycle by logging the common lifecycle callbacks and seeing which methods are called. The codelabs will show you how to do this, but let’s briefly talk about logging in Android.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8d2a86dda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8d2a86dda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Logging can be a useful way to better understand the Activity and Fragment lifecycle transitions. The Logcat window in Android Studio displays system messages, as well as Log messages that you’ve added to your app. Provide a unique String tag for your log messages so that you can find them more easily in the logs. The common convention is to use the class name that triggered the log message as the log tag. In Logcat, you can also filter the log messages based on priority level or by app.</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your app crashes, the stack trace can be seen in logcat, which is useful for debugging.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Write and View Logs with Logcat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d2a86dda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d2a86dd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 can send messages to Logcat with different priority levels to indicate the importance of the message, from verbose (lowest priority) to error (highest priority). Log errors with </a:t>
            </a:r>
            <a:r>
              <a:rPr lang="en">
                <a:latin typeface="Courier New"/>
                <a:ea typeface="Courier New"/>
                <a:cs typeface="Courier New"/>
                <a:sym typeface="Courier New"/>
              </a:rPr>
              <a:t>Log.e()</a:t>
            </a:r>
            <a:r>
              <a:rPr lang="en"/>
              <a:t>, and log warnings with </a:t>
            </a:r>
            <a:r>
              <a:rPr lang="en">
                <a:latin typeface="Courier New"/>
                <a:ea typeface="Courier New"/>
                <a:cs typeface="Courier New"/>
                <a:sym typeface="Courier New"/>
              </a:rPr>
              <a:t>Log.w()</a:t>
            </a:r>
            <a:r>
              <a:rPr lang="en"/>
              <a:t>. Verbose, debug, and info log messages are generally used for informational purposes.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Do not compile verbose logs into your app, except during development. Debug logs are compiled in, but stripped at runtime, while error, warning, and info logs are always kept.</a:t>
            </a:r>
            <a:endParaRPr/>
          </a:p>
          <a:p>
            <a:pPr marL="0" lvl="0" indent="0" algn="l" rtl="0">
              <a:spcBef>
                <a:spcPts val="0"/>
              </a:spcBef>
              <a:spcAft>
                <a:spcPts val="0"/>
              </a:spcAft>
              <a:buNone/>
            </a:pPr>
            <a:endParaRPr/>
          </a:p>
          <a:p>
            <a:pPr marL="0" lvl="0" indent="0" algn="l" rtl="0">
              <a:spcBef>
                <a:spcPts val="0"/>
              </a:spcBef>
              <a:spcAft>
                <a:spcPts val="0"/>
              </a:spcAft>
              <a:buNone/>
            </a:pPr>
            <a:r>
              <a:rPr lang="en"/>
              <a:t>You’ll get more practice with writing and reading log messages in the codelabs.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Log class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d2a86dda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d2a86dda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remember from the previous lesson, a fragment represents a behavior or portion of the UI and can be thought of as a "sub-activity." A fragment must always be hosted in an Activity, and the fragment's lifecycle is directly affected by the host Activity's lifecycle. If an Activity loses focus and is stopped or destroyed, any hosted fragments will be stopped or destroyed as well. While an Activity is resumed, you can add or remove fragments from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d2a86dda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d2a86dd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8d2a86dda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b8d2a86dda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create your own fragments and extend from the Fragment class, there are a lot of callback methods that are similar to the Activity class. There are some new callbacks however, which you’ll see on the next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8d2a86dda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8d2a86dda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This slide shows some new fragment callbacks, such as </a:t>
            </a:r>
            <a:r>
              <a:rPr lang="en">
                <a:solidFill>
                  <a:schemeClr val="dk1"/>
                </a:solidFill>
                <a:latin typeface="Courier New"/>
                <a:ea typeface="Courier New"/>
                <a:cs typeface="Courier New"/>
                <a:sym typeface="Courier New"/>
              </a:rPr>
              <a:t>onAttach()</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t>
            </a:r>
            <a:r>
              <a:rPr lang="en">
                <a:solidFill>
                  <a:schemeClr val="dk1"/>
                </a:solidFill>
                <a:latin typeface="Courier New"/>
                <a:ea typeface="Courier New"/>
                <a:cs typeface="Courier New"/>
                <a:sym typeface="Courier New"/>
              </a:rPr>
              <a:t>onViewCreated()</a:t>
            </a:r>
            <a:r>
              <a:rPr lang="en">
                <a:solidFill>
                  <a:schemeClr val="dk1"/>
                </a:solidFill>
              </a:rPr>
              <a:t>, </a:t>
            </a:r>
            <a:r>
              <a:rPr lang="en">
                <a:solidFill>
                  <a:schemeClr val="dk1"/>
                </a:solidFill>
                <a:latin typeface="Courier New"/>
                <a:ea typeface="Courier New"/>
                <a:cs typeface="Courier New"/>
                <a:sym typeface="Courier New"/>
              </a:rPr>
              <a:t>onDestroyView()</a:t>
            </a:r>
            <a:r>
              <a:rPr lang="en">
                <a:solidFill>
                  <a:schemeClr val="dk1"/>
                </a:solidFill>
              </a:rPr>
              <a:t>, and </a:t>
            </a:r>
            <a:r>
              <a:rPr lang="en">
                <a:solidFill>
                  <a:schemeClr val="dk1"/>
                </a:solidFill>
                <a:latin typeface="Courier New"/>
                <a:ea typeface="Courier New"/>
                <a:cs typeface="Courier New"/>
                <a:sym typeface="Courier New"/>
              </a:rPr>
              <a:t>onDetach()</a:t>
            </a:r>
            <a:r>
              <a:rPr lang="en">
                <a:solidFill>
                  <a:schemeClr val="dk1"/>
                </a:solidFill>
              </a:rPr>
              <a:t>, which we'll go into in more detail in the following slides.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8d2a86dda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8d2a86dda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onAttach()</a:t>
            </a:r>
            <a:r>
              <a:rPr lang="en"/>
              <a:t> immediately precedes a fragment's </a:t>
            </a:r>
            <a:r>
              <a:rPr lang="en">
                <a:latin typeface="Courier New"/>
                <a:ea typeface="Courier New"/>
                <a:cs typeface="Courier New"/>
                <a:sym typeface="Courier New"/>
              </a:rPr>
              <a:t>onCreate()</a:t>
            </a:r>
            <a:r>
              <a:rPr lang="en"/>
              <a:t> method. </a:t>
            </a:r>
            <a:r>
              <a:rPr lang="en">
                <a:latin typeface="Courier New"/>
                <a:ea typeface="Courier New"/>
                <a:cs typeface="Courier New"/>
                <a:sym typeface="Courier New"/>
              </a:rPr>
              <a:t>onAttach()</a:t>
            </a:r>
            <a:r>
              <a:rPr lang="en"/>
              <a:t> is called before the fragment has access to its layout, so you won’t be overriding this method very often.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b8d2a86dda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b8d2a86dda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urier New"/>
                <a:ea typeface="Courier New"/>
                <a:cs typeface="Courier New"/>
                <a:sym typeface="Courier New"/>
              </a:rPr>
              <a:t>onCreateView()</a:t>
            </a:r>
            <a:r>
              <a:rPr lang="en"/>
              <a:t> is called to have the fragment instantiate its UI view. It's called between the </a:t>
            </a:r>
            <a:r>
              <a:rPr lang="en">
                <a:latin typeface="Courier New"/>
                <a:ea typeface="Courier New"/>
                <a:cs typeface="Courier New"/>
                <a:sym typeface="Courier New"/>
              </a:rPr>
              <a:t>onCreate()</a:t>
            </a:r>
            <a:r>
              <a:rPr lang="en"/>
              <a:t> and </a:t>
            </a:r>
            <a:r>
              <a:rPr lang="en">
                <a:latin typeface="Courier New"/>
                <a:ea typeface="Courier New"/>
                <a:cs typeface="Courier New"/>
                <a:sym typeface="Courier New"/>
              </a:rPr>
              <a:t>onViewCreated()</a:t>
            </a:r>
            <a:r>
              <a:rPr lang="en"/>
              <a:t> methods. We recommend only inflating the layout in this method, and moving logic that modifies the returned View to </a:t>
            </a:r>
            <a:r>
              <a:rPr lang="en">
                <a:latin typeface="Courier New"/>
                <a:ea typeface="Courier New"/>
                <a:cs typeface="Courier New"/>
                <a:sym typeface="Courier New"/>
              </a:rPr>
              <a:t>onViewCreated()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onCreateView()</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b8d2a86dda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b8d2a86dda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Finish setting up the UI i</a:t>
            </a:r>
            <a:r>
              <a:rPr lang="en"/>
              <a:t>n the </a:t>
            </a:r>
            <a:r>
              <a:rPr lang="en">
                <a:latin typeface="Courier New"/>
                <a:ea typeface="Courier New"/>
                <a:cs typeface="Courier New"/>
                <a:sym typeface="Courier New"/>
              </a:rPr>
              <a:t>onViewCreated()</a:t>
            </a:r>
            <a:r>
              <a:rPr lang="en"/>
              <a:t> callback, since we can be sure that views are available at this point.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onViewCreated()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8d2a86dda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8d2a86dda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onDestroyView()</a:t>
            </a:r>
            <a:r>
              <a:rPr lang="en"/>
              <a:t> is called when the view (previously created from </a:t>
            </a:r>
            <a:r>
              <a:rPr lang="en">
                <a:latin typeface="Courier New"/>
                <a:ea typeface="Courier New"/>
                <a:cs typeface="Courier New"/>
                <a:sym typeface="Courier New"/>
              </a:rPr>
              <a:t>onCreateView()</a:t>
            </a:r>
            <a:r>
              <a:rPr lang="en"/>
              <a:t>) is being detached from the fragment. </a:t>
            </a:r>
            <a:r>
              <a:rPr lang="en">
                <a:latin typeface="Courier New"/>
                <a:ea typeface="Courier New"/>
                <a:cs typeface="Courier New"/>
                <a:sym typeface="Courier New"/>
              </a:rPr>
              <a:t>onDetach()</a:t>
            </a:r>
            <a:r>
              <a:rPr lang="en"/>
              <a:t> is called when the fragment is no longer attached to the host Activity.</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onDestroyView()</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onDetach()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b8d2a86dda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b8d2a86dda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8d2a86dda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8d2a86dda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As with an Activity, you can preserve the UI state of a fragment across configuration changes and in-background app terminations by using </a:t>
            </a:r>
            <a:r>
              <a:rPr lang="en">
                <a:latin typeface="Courier New"/>
                <a:ea typeface="Courier New"/>
                <a:cs typeface="Courier New"/>
                <a:sym typeface="Courier New"/>
              </a:rPr>
              <a:t>onSaveInstanceState()</a:t>
            </a:r>
            <a:r>
              <a:rPr lang="en"/>
              <a:t> and putting your data in the Bundle. The same Bundle is passed back to you via the above callback methods when a new instance of the fragment is created again. </a:t>
            </a:r>
            <a:endParaRPr/>
          </a:p>
          <a:p>
            <a:pPr marL="0" lvl="0" indent="0" algn="l" rtl="0">
              <a:spcBef>
                <a:spcPts val="0"/>
              </a:spcBef>
              <a:spcAft>
                <a:spcPts val="0"/>
              </a:spcAft>
              <a:buNone/>
            </a:pPr>
            <a:endParaRPr/>
          </a:p>
          <a:p>
            <a:pPr marL="0" lvl="0" indent="0" algn="l" rtl="0">
              <a:spcBef>
                <a:spcPts val="0"/>
              </a:spcBef>
              <a:spcAft>
                <a:spcPts val="0"/>
              </a:spcAft>
              <a:buNone/>
            </a:pPr>
            <a:r>
              <a:rPr lang="en"/>
              <a:t>Only keep a minimal amount of data in the Bundle. Any other user data should be stored with other persistent storage options, such as a database.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onSaveInstanceState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8d2a86dda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8d2a86dda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build up your app, you’ll start to put more and more logic within the activity or fragment lifecycle methods. Instead of cluttering your activity and fragment code, consider creating separate app components that contain this logic but are still aware of the lifecycle they are tied to. These are called lifecycle-aware components.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8d2a86dda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8d2a86dda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Lifecycle-Aware Components</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Lifecycle class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d2a86dda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d2a86dda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 user navigates through, out of, and back to your app, the Activity instances in your app transition through different states in their lifecycle.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8d2a86dda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8d2a86dda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class that implements the </a:t>
            </a:r>
            <a:r>
              <a:rPr lang="en">
                <a:latin typeface="Courier New"/>
                <a:ea typeface="Courier New"/>
                <a:cs typeface="Courier New"/>
                <a:sym typeface="Courier New"/>
              </a:rPr>
              <a:t>LifecycleOwner</a:t>
            </a:r>
            <a:r>
              <a:rPr lang="en"/>
              <a:t> interface has a lifecycle and needs to implement the </a:t>
            </a:r>
            <a:r>
              <a:rPr lang="en">
                <a:latin typeface="Courier New"/>
                <a:ea typeface="Courier New"/>
                <a:cs typeface="Courier New"/>
                <a:sym typeface="Courier New"/>
              </a:rPr>
              <a:t>getLifecycle()</a:t>
            </a:r>
            <a:r>
              <a:rPr lang="en"/>
              <a:t> method. This interface abstracts the ownership of a </a:t>
            </a:r>
            <a:r>
              <a:rPr lang="en">
                <a:latin typeface="Courier New"/>
                <a:ea typeface="Courier New"/>
                <a:cs typeface="Courier New"/>
                <a:sym typeface="Courier New"/>
              </a:rPr>
              <a:t>Lifecycle</a:t>
            </a:r>
            <a:r>
              <a:rPr lang="en"/>
              <a:t> from individual classes, such as </a:t>
            </a:r>
            <a:r>
              <a:rPr lang="en">
                <a:latin typeface="Courier New"/>
                <a:ea typeface="Courier New"/>
                <a:cs typeface="Courier New"/>
                <a:sym typeface="Courier New"/>
              </a:rPr>
              <a:t>Fragment</a:t>
            </a:r>
            <a:r>
              <a:rPr lang="en"/>
              <a:t> and </a:t>
            </a:r>
            <a:r>
              <a:rPr lang="en">
                <a:latin typeface="Courier New"/>
                <a:ea typeface="Courier New"/>
                <a:cs typeface="Courier New"/>
                <a:sym typeface="Courier New"/>
              </a:rPr>
              <a:t>AppCompatActivity</a:t>
            </a:r>
            <a:r>
              <a:rPr lang="en"/>
              <a:t>. This also allows other classes to implement the </a:t>
            </a:r>
            <a:r>
              <a:rPr lang="en">
                <a:latin typeface="Courier New"/>
                <a:ea typeface="Courier New"/>
                <a:cs typeface="Courier New"/>
                <a:sym typeface="Courier New"/>
              </a:rPr>
              <a:t>LifecycleOwner</a:t>
            </a:r>
            <a:r>
              <a:rPr lang="en"/>
              <a:t> interface.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LifecycleOwner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b8d2a86dda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b8d2a86dda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a:p>
          <a:p>
            <a:pPr marL="0" lvl="0" indent="0" algn="l" rtl="0">
              <a:spcBef>
                <a:spcPts val="0"/>
              </a:spcBef>
              <a:spcAft>
                <a:spcPts val="0"/>
              </a:spcAft>
              <a:buNone/>
            </a:pPr>
            <a:endParaRPr/>
          </a:p>
          <a:p>
            <a:pPr marL="0" lvl="0" indent="0" algn="l" rtl="0">
              <a:spcBef>
                <a:spcPts val="0"/>
              </a:spcBef>
              <a:spcAft>
                <a:spcPts val="0"/>
              </a:spcAft>
              <a:buNone/>
            </a:pPr>
            <a:r>
              <a:rPr lang="en"/>
              <a:t>For any class that wants to listen for lifecycle events, implement the </a:t>
            </a:r>
            <a:r>
              <a:rPr lang="en">
                <a:latin typeface="Courier New"/>
                <a:ea typeface="Courier New"/>
                <a:cs typeface="Courier New"/>
                <a:sym typeface="Courier New"/>
              </a:rPr>
              <a:t>LifecycleObserver</a:t>
            </a:r>
            <a:r>
              <a:rPr lang="en"/>
              <a:t> interface. Note that </a:t>
            </a:r>
            <a:r>
              <a:rPr lang="en">
                <a:latin typeface="Courier New"/>
                <a:ea typeface="Courier New"/>
                <a:cs typeface="Courier New"/>
                <a:sym typeface="Courier New"/>
              </a:rPr>
              <a:t>LifecycleObserver</a:t>
            </a:r>
            <a:r>
              <a:rPr lang="en"/>
              <a:t> does not have any abstract methods, but rather uses the annotated </a:t>
            </a:r>
            <a:r>
              <a:rPr lang="en">
                <a:latin typeface="Courier New"/>
                <a:ea typeface="Courier New"/>
                <a:cs typeface="Courier New"/>
                <a:sym typeface="Courier New"/>
              </a:rPr>
              <a:t>OnLifecycleEvent</a:t>
            </a:r>
            <a:r>
              <a:rPr lang="en"/>
              <a:t> methods, as shown in the example. Then register the observer with the Lifecycle to get notified of lifecycle events. Using lifecycle-aware components will help you write cleaner and better organized code that’s easier to maintain.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LifecycleObserver interface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Lifecycle-Aware Components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d2a86dda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d2a86dda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important to know the states of the Activity lifecycle so that you can implement proper app behavior based on user expectations. For example, we should preserve user data and state if the user temporarily leaves the app and returns, gets interrupted by a phone call, or rotates the device. It's the app developer's responsibility to handle these state changes gracefully without crashing or wasting system resources. The Android framework provides callback methods so you can know when the Activity is entering each state of the Activity lifecycle.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d2a86dda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d2a86dda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earlier lectures, we briefly talked about the Activity lifecycle. Your Activity launches, </a:t>
            </a:r>
            <a:r>
              <a:rPr lang="en">
                <a:latin typeface="Courier New"/>
                <a:ea typeface="Courier New"/>
                <a:cs typeface="Courier New"/>
                <a:sym typeface="Courier New"/>
              </a:rPr>
              <a:t>onCreate()</a:t>
            </a:r>
            <a:r>
              <a:rPr lang="en"/>
              <a:t> is called, and some initialization happens in order for the activity to run successfully.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d2a86dda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d2a86dda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2 clicks</a:t>
            </a:r>
            <a:endParaRPr b="1"/>
          </a:p>
          <a:p>
            <a:pPr marL="0" lvl="0" indent="0" algn="l" rtl="0">
              <a:spcBef>
                <a:spcPts val="0"/>
              </a:spcBef>
              <a:spcAft>
                <a:spcPts val="0"/>
              </a:spcAft>
              <a:buNone/>
            </a:pPr>
            <a:endParaRPr/>
          </a:p>
          <a:p>
            <a:pPr marL="0" lvl="0" indent="0" algn="l" rtl="0">
              <a:spcBef>
                <a:spcPts val="0"/>
              </a:spcBef>
              <a:spcAft>
                <a:spcPts val="0"/>
              </a:spcAft>
              <a:buNone/>
            </a:pPr>
            <a:r>
              <a:rPr lang="en"/>
              <a:t>In this lesson we’re going to dig deeper into the things that turn the simplified diagram from the previous slide into this full lifecycle flow.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8d2a86dda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8d2a86dda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the core states of an Activity: Created, Started, Resumed, Paused, Stopped, and Destroyed. </a:t>
            </a:r>
            <a:endParaRPr/>
          </a:p>
          <a:p>
            <a:pPr marL="0" lvl="0" indent="0" algn="l" rtl="0">
              <a:spcBef>
                <a:spcPts val="0"/>
              </a:spcBef>
              <a:spcAft>
                <a:spcPts val="0"/>
              </a:spcAft>
              <a:buNone/>
            </a:pPr>
            <a:endParaRPr/>
          </a:p>
          <a:p>
            <a:pPr marL="0" lvl="0" indent="0" algn="l" rtl="0">
              <a:spcBef>
                <a:spcPts val="0"/>
              </a:spcBef>
              <a:spcAft>
                <a:spcPts val="0"/>
              </a:spcAft>
              <a:buNone/>
            </a:pPr>
            <a:r>
              <a:rPr lang="en"/>
              <a:t>In the graphic, we can see how an activity can transition between different states. It’s mostly a linear process that moves forward with each state. When the app is in the foreground, the Activity is resumed and handles user input. As soon as the Activity is partially covered, or the user navigates away from the Activity, then we move through the Paused and Stopped states (and sometimes the Destroyed state). </a:t>
            </a:r>
            <a:endParaRPr/>
          </a:p>
          <a:p>
            <a:pPr marL="0" lvl="0" indent="0" algn="l" rtl="0">
              <a:spcBef>
                <a:spcPts val="0"/>
              </a:spcBef>
              <a:spcAft>
                <a:spcPts val="0"/>
              </a:spcAft>
              <a:buNone/>
            </a:pPr>
            <a:endParaRPr/>
          </a:p>
          <a:p>
            <a:pPr marL="0" lvl="0" indent="0" algn="l" rtl="0">
              <a:spcBef>
                <a:spcPts val="0"/>
              </a:spcBef>
              <a:spcAft>
                <a:spcPts val="0"/>
              </a:spcAft>
              <a:buNone/>
            </a:pPr>
            <a:r>
              <a:rPr lang="en"/>
              <a:t>Some states can make backward transitions. For example, a paused activity can be resumed, a stopped activity can be started again, and a destroyed activity can be re-initialized.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Activity class provides callbacks for these state changes. There are additional callbacks that aren’t represented in this diagram, but </a:t>
            </a:r>
            <a:r>
              <a:rPr lang="en">
                <a:solidFill>
                  <a:schemeClr val="dk1"/>
                </a:solidFill>
              </a:rPr>
              <a:t>in this lecture </a:t>
            </a:r>
            <a:r>
              <a:rPr lang="en"/>
              <a:t>we’ll focus on the callbacks for these core states.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8d2a86dda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8d2a86dda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prior examples, we’ve overridden this callback method to do activity setup and layout inflation. </a:t>
            </a:r>
            <a:r>
              <a:rPr lang="en">
                <a:solidFill>
                  <a:schemeClr val="dk1"/>
                </a:solidFill>
              </a:rPr>
              <a:t>Your Activity's</a:t>
            </a:r>
            <a:r>
              <a:rPr lang="en"/>
              <a:t> </a:t>
            </a:r>
            <a:r>
              <a:rPr lang="en">
                <a:latin typeface="Courier New"/>
                <a:ea typeface="Courier New"/>
                <a:cs typeface="Courier New"/>
                <a:sym typeface="Courier New"/>
              </a:rPr>
              <a:t>onCreate()</a:t>
            </a:r>
            <a:r>
              <a:rPr lang="en"/>
              <a:t> method is called when the system first creates your Activity. Perform startup logic for your app here, such as inflating the activity’s UI and initializing any variables or components of your app. </a:t>
            </a:r>
            <a:endParaRPr/>
          </a:p>
          <a:p>
            <a:pPr marL="0" lvl="0" indent="0" algn="l" rtl="0">
              <a:spcBef>
                <a:spcPts val="0"/>
              </a:spcBef>
              <a:spcAft>
                <a:spcPts val="0"/>
              </a:spcAft>
              <a:buNone/>
            </a:pPr>
            <a:endParaRPr/>
          </a:p>
          <a:p>
            <a:pPr marL="0" lvl="0" indent="0" algn="l" rtl="0">
              <a:spcBef>
                <a:spcPts val="0"/>
              </a:spcBef>
              <a:spcAft>
                <a:spcPts val="0"/>
              </a:spcAft>
              <a:buNone/>
            </a:pPr>
            <a:r>
              <a:rPr lang="en"/>
              <a:t>Your Activity instance does not stay in the created state. After the </a:t>
            </a:r>
            <a:r>
              <a:rPr lang="en">
                <a:latin typeface="Courier New"/>
                <a:ea typeface="Courier New"/>
                <a:cs typeface="Courier New"/>
                <a:sym typeface="Courier New"/>
              </a:rPr>
              <a:t>onCreate()</a:t>
            </a:r>
            <a:r>
              <a:rPr lang="en"/>
              <a:t> code is executed, the Activity moves into the started state and the system calls the </a:t>
            </a:r>
            <a:r>
              <a:rPr lang="en">
                <a:latin typeface="Courier New"/>
                <a:ea typeface="Courier New"/>
                <a:cs typeface="Courier New"/>
                <a:sym typeface="Courier New"/>
              </a:rPr>
              <a:t>onStart()</a:t>
            </a:r>
            <a:r>
              <a:rPr lang="en"/>
              <a:t> method.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onCreate()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onCreate()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8d2a86dda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8d2a86dda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onStart()</a:t>
            </a:r>
            <a:r>
              <a:rPr lang="en"/>
              <a:t> is called when the activity is started and becomes visible to the user. It can be called when the Activity is first started (coming from </a:t>
            </a:r>
            <a:r>
              <a:rPr lang="en">
                <a:latin typeface="Courier New"/>
                <a:ea typeface="Courier New"/>
                <a:cs typeface="Courier New"/>
                <a:sym typeface="Courier New"/>
              </a:rPr>
              <a:t>onCreate()</a:t>
            </a:r>
            <a:r>
              <a:rPr lang="en"/>
              <a:t>), or restarted (</a:t>
            </a:r>
            <a:r>
              <a:rPr lang="en">
                <a:latin typeface="Courier New"/>
                <a:ea typeface="Courier New"/>
                <a:cs typeface="Courier New"/>
                <a:sym typeface="Courier New"/>
              </a:rPr>
              <a:t>onRestart()</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onStart()</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onStart()</a:t>
            </a:r>
            <a:endParaRPr>
              <a:solidFill>
                <a:schemeClr val="dk1"/>
              </a:solidFill>
            </a:endParaRPr>
          </a:p>
          <a:p>
            <a:pPr marL="457200" lvl="0" indent="-298450" algn="l" rtl="0">
              <a:spcBef>
                <a:spcPts val="0"/>
              </a:spcBef>
              <a:spcAft>
                <a:spcPts val="600"/>
              </a:spcAft>
              <a:buClr>
                <a:schemeClr val="dk1"/>
              </a:buClr>
              <a:buSzPts val="1100"/>
              <a:buChar char="●"/>
            </a:pPr>
            <a:r>
              <a:rPr lang="en" u="sng">
                <a:solidFill>
                  <a:srgbClr val="1155CC"/>
                </a:solidFill>
                <a:hlinkClick r:id="rId5">
                  <a:extLst>
                    <a:ext uri="{A12FA001-AC4F-418D-AE19-62706E023703}">
                      <ahyp:hlinkClr xmlns:ahyp="http://schemas.microsoft.com/office/drawing/2018/hyperlinkcolor" val="tx"/>
                    </a:ext>
                  </a:extLst>
                </a:hlinkClick>
              </a:rPr>
              <a:t>Activity: onRestart()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GB"/>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3619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72605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GB"/>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12982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GB"/>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320114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74297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860087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737212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GB"/>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5018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060309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534699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GB"/>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403722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GB"/>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47451360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GB"/>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874336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0280841"/>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20836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682520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3666013"/>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Lesson Tittle">
  <p:cSld name="Lesson Tittle">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7526061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69"/>
        <p:cNvGrpSpPr/>
        <p:nvPr/>
      </p:nvGrpSpPr>
      <p:grpSpPr>
        <a:xfrm>
          <a:off x="0" y="0"/>
          <a:ext cx="0" cy="0"/>
          <a:chOff x="0" y="0"/>
          <a:chExt cx="0" cy="0"/>
        </a:xfrm>
      </p:grpSpPr>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189486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itle slide" type="title">
  <p:cSld name="1_Title slide">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622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12/26/2023</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1043252"/>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0.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8"/>
        <p:cNvGrpSpPr/>
        <p:nvPr/>
      </p:nvGrpSpPr>
      <p:grpSpPr>
        <a:xfrm>
          <a:off x="0" y="0"/>
          <a:ext cx="0" cy="0"/>
          <a:chOff x="0" y="0"/>
          <a:chExt cx="0" cy="0"/>
        </a:xfrm>
      </p:grpSpPr>
      <p:sp>
        <p:nvSpPr>
          <p:cNvPr id="79" name="Google Shape;79;p17"/>
          <p:cNvSpPr txBox="1">
            <a:spLocks noGrp="1"/>
          </p:cNvSpPr>
          <p:nvPr>
            <p:ph type="sldNum" idx="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80" name="Google Shape;80;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1" name="Google Shape;81;p17"/>
          <p:cNvSpPr txBox="1"/>
          <p:nvPr/>
        </p:nvSpPr>
        <p:spPr>
          <a:xfrm>
            <a:off x="773300" y="1791425"/>
            <a:ext cx="4392300" cy="25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dirty="0">
                <a:solidFill>
                  <a:srgbClr val="FAFAFA"/>
                </a:solidFill>
                <a:latin typeface="Google Sans"/>
                <a:ea typeface="Google Sans"/>
                <a:cs typeface="Google Sans"/>
                <a:sym typeface="Google Sans"/>
              </a:rPr>
              <a:t>Activity and fragment lifecycles</a:t>
            </a:r>
            <a:endParaRPr sz="3600" dirty="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onResume()</a:t>
            </a:r>
            <a:endParaRPr/>
          </a:p>
        </p:txBody>
      </p:sp>
      <p:sp>
        <p:nvSpPr>
          <p:cNvPr id="186" name="Google Shape;186;p26"/>
          <p:cNvSpPr txBox="1">
            <a:spLocks noGrp="1"/>
          </p:cNvSpPr>
          <p:nvPr>
            <p:ph type="body" idx="1"/>
          </p:nvPr>
        </p:nvSpPr>
        <p:spPr>
          <a:xfrm>
            <a:off x="311700" y="1700750"/>
            <a:ext cx="8520600" cy="2721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gains input focus:</a:t>
            </a:r>
            <a:endParaRPr sz="2200"/>
          </a:p>
          <a:p>
            <a:pPr marL="914400" lvl="1" indent="-368300" algn="l" rtl="0">
              <a:spcBef>
                <a:spcPts val="1000"/>
              </a:spcBef>
              <a:spcAft>
                <a:spcPts val="0"/>
              </a:spcAft>
              <a:buSzPts val="2200"/>
              <a:buChar char="○"/>
            </a:pPr>
            <a:r>
              <a:rPr lang="en" sz="2200"/>
              <a:t>User can interact with the activity</a:t>
            </a:r>
            <a:endParaRPr sz="2200"/>
          </a:p>
          <a:p>
            <a:pPr marL="457200" lvl="0" indent="-381000" algn="l" rtl="0">
              <a:spcBef>
                <a:spcPts val="1000"/>
              </a:spcBef>
              <a:spcAft>
                <a:spcPts val="1000"/>
              </a:spcAft>
              <a:buSzPts val="2400"/>
              <a:buChar char="●"/>
            </a:pPr>
            <a:r>
              <a:rPr lang="en" sz="2200"/>
              <a:t>Activity stays in resumed state until system triggers ac</a:t>
            </a:r>
            <a:r>
              <a:rPr lang="en"/>
              <a:t>tivity to be paused</a:t>
            </a:r>
            <a:endParaRPr/>
          </a:p>
        </p:txBody>
      </p:sp>
      <p:sp>
        <p:nvSpPr>
          <p:cNvPr id="187" name="Google Shape;187;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onPause()</a:t>
            </a:r>
            <a:endParaRPr/>
          </a:p>
        </p:txBody>
      </p:sp>
      <p:sp>
        <p:nvSpPr>
          <p:cNvPr id="193" name="Google Shape;193;p27"/>
          <p:cNvSpPr txBox="1">
            <a:spLocks noGrp="1"/>
          </p:cNvSpPr>
          <p:nvPr>
            <p:ph type="body" idx="1"/>
          </p:nvPr>
        </p:nvSpPr>
        <p:spPr>
          <a:xfrm>
            <a:off x="311700" y="1688175"/>
            <a:ext cx="8520600" cy="2658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has lost focus (not in foreground)</a:t>
            </a:r>
            <a:endParaRPr sz="2200"/>
          </a:p>
          <a:p>
            <a:pPr marL="457200" lvl="0" indent="-368300" algn="l" rtl="0">
              <a:spcBef>
                <a:spcPts val="1000"/>
              </a:spcBef>
              <a:spcAft>
                <a:spcPts val="0"/>
              </a:spcAft>
              <a:buSzPts val="2200"/>
              <a:buChar char="●"/>
            </a:pPr>
            <a:r>
              <a:rPr lang="en" sz="2200"/>
              <a:t>Activity is still visible, but user is not actively interacting with it</a:t>
            </a:r>
            <a:endParaRPr sz="2200"/>
          </a:p>
          <a:p>
            <a:pPr marL="457200" lvl="0" indent="-368300" algn="l" rtl="0">
              <a:spcBef>
                <a:spcPts val="1000"/>
              </a:spcBef>
              <a:spcAft>
                <a:spcPts val="1000"/>
              </a:spcAft>
              <a:buSzPts val="2200"/>
              <a:buChar char="●"/>
            </a:pPr>
            <a:r>
              <a:rPr lang="en" sz="2200"/>
              <a:t>Counterpart to </a:t>
            </a:r>
            <a:r>
              <a:rPr lang="en" sz="2200">
                <a:latin typeface="Courier New"/>
                <a:ea typeface="Courier New"/>
                <a:cs typeface="Courier New"/>
                <a:sym typeface="Courier New"/>
              </a:rPr>
              <a:t>onResume()</a:t>
            </a:r>
            <a:endParaRPr sz="2200">
              <a:latin typeface="Courier New"/>
              <a:ea typeface="Courier New"/>
              <a:cs typeface="Courier New"/>
              <a:sym typeface="Courier New"/>
            </a:endParaRPr>
          </a:p>
        </p:txBody>
      </p:sp>
      <p:sp>
        <p:nvSpPr>
          <p:cNvPr id="194" name="Google Shape;194;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onStop()</a:t>
            </a:r>
            <a:endParaRPr/>
          </a:p>
        </p:txBody>
      </p:sp>
      <p:sp>
        <p:nvSpPr>
          <p:cNvPr id="200" name="Google Shape;200;p28"/>
          <p:cNvSpPr txBox="1">
            <a:spLocks noGrp="1"/>
          </p:cNvSpPr>
          <p:nvPr>
            <p:ph type="body" idx="1"/>
          </p:nvPr>
        </p:nvSpPr>
        <p:spPr>
          <a:xfrm>
            <a:off x="311700" y="1762075"/>
            <a:ext cx="8520600" cy="1546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is no longer visible to the user</a:t>
            </a:r>
            <a:endParaRPr sz="2200"/>
          </a:p>
          <a:p>
            <a:pPr marL="457200" lvl="0" indent="-368300" algn="l" rtl="0">
              <a:spcBef>
                <a:spcPts val="1000"/>
              </a:spcBef>
              <a:spcAft>
                <a:spcPts val="0"/>
              </a:spcAft>
              <a:buSzPts val="2200"/>
              <a:buChar char="●"/>
            </a:pPr>
            <a:r>
              <a:rPr lang="en" sz="2200"/>
              <a:t>Release resources that aren’t needed anymore</a:t>
            </a:r>
            <a:endParaRPr sz="2200"/>
          </a:p>
          <a:p>
            <a:pPr marL="457200" lvl="0" indent="-368300" algn="l" rtl="0">
              <a:spcBef>
                <a:spcPts val="1000"/>
              </a:spcBef>
              <a:spcAft>
                <a:spcPts val="1000"/>
              </a:spcAft>
              <a:buSzPts val="2200"/>
              <a:buChar char="●"/>
            </a:pPr>
            <a:r>
              <a:rPr lang="en" sz="2200"/>
              <a:t>Save any persistent state that the user is in the process of editing so they don’t lose their work</a:t>
            </a:r>
            <a:endParaRPr sz="2200"/>
          </a:p>
        </p:txBody>
      </p:sp>
      <p:sp>
        <p:nvSpPr>
          <p:cNvPr id="201" name="Google Shape;201;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onDestroy()</a:t>
            </a:r>
            <a:endParaRPr/>
          </a:p>
        </p:txBody>
      </p:sp>
      <p:sp>
        <p:nvSpPr>
          <p:cNvPr id="207" name="Google Shape;207;p29"/>
          <p:cNvSpPr txBox="1">
            <a:spLocks noGrp="1"/>
          </p:cNvSpPr>
          <p:nvPr>
            <p:ph type="body" idx="1"/>
          </p:nvPr>
        </p:nvSpPr>
        <p:spPr>
          <a:xfrm>
            <a:off x="311700" y="1519925"/>
            <a:ext cx="8520600" cy="2658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is about to be destroyed, which can be caused by: </a:t>
            </a:r>
            <a:endParaRPr sz="2200"/>
          </a:p>
          <a:p>
            <a:pPr marL="914400" lvl="1" indent="-368300" algn="l" rtl="0">
              <a:spcBef>
                <a:spcPts val="400"/>
              </a:spcBef>
              <a:spcAft>
                <a:spcPts val="0"/>
              </a:spcAft>
              <a:buSzPts val="2200"/>
              <a:buChar char="○"/>
            </a:pPr>
            <a:r>
              <a:rPr lang="en" sz="2200"/>
              <a:t>Activity has finished or been dismissed by the user</a:t>
            </a:r>
            <a:endParaRPr sz="2200"/>
          </a:p>
          <a:p>
            <a:pPr marL="914400" lvl="1" indent="-368300" algn="l" rtl="0">
              <a:spcBef>
                <a:spcPts val="400"/>
              </a:spcBef>
              <a:spcAft>
                <a:spcPts val="0"/>
              </a:spcAft>
              <a:buSzPts val="2200"/>
              <a:buChar char="○"/>
            </a:pPr>
            <a:r>
              <a:rPr lang="en" sz="2200"/>
              <a:t>Configuration change</a:t>
            </a:r>
            <a:endParaRPr sz="2200"/>
          </a:p>
          <a:p>
            <a:pPr marL="457200" lvl="0" indent="-368300" algn="l" rtl="0">
              <a:spcBef>
                <a:spcPts val="400"/>
              </a:spcBef>
              <a:spcAft>
                <a:spcPts val="0"/>
              </a:spcAft>
              <a:buSzPts val="2200"/>
              <a:buChar char="●"/>
            </a:pPr>
            <a:r>
              <a:rPr lang="en" sz="2200"/>
              <a:t>Perform any final cleanup of resources.</a:t>
            </a:r>
            <a:endParaRPr sz="2200"/>
          </a:p>
          <a:p>
            <a:pPr marL="457200" lvl="0" indent="-368300" algn="l" rtl="0">
              <a:spcBef>
                <a:spcPts val="1000"/>
              </a:spcBef>
              <a:spcAft>
                <a:spcPts val="1000"/>
              </a:spcAft>
              <a:buSzPts val="2200"/>
              <a:buChar char="●"/>
            </a:pPr>
            <a:r>
              <a:rPr lang="en" sz="2200"/>
              <a:t>Don’t rely on this method to save user data (do that earlier)</a:t>
            </a:r>
            <a:endParaRPr sz="2200"/>
          </a:p>
        </p:txBody>
      </p:sp>
      <p:sp>
        <p:nvSpPr>
          <p:cNvPr id="208" name="Google Shape;208;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activity states</a:t>
            </a:r>
            <a:endParaRPr/>
          </a:p>
        </p:txBody>
      </p:sp>
      <p:sp>
        <p:nvSpPr>
          <p:cNvPr id="214" name="Google Shape;214;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215" name="Google Shape;215;p30"/>
          <p:cNvGraphicFramePr/>
          <p:nvPr>
            <p:extLst>
              <p:ext uri="{D42A27DB-BD31-4B8C-83A1-F6EECF244321}">
                <p14:modId xmlns:p14="http://schemas.microsoft.com/office/powerpoint/2010/main" val="3986645774"/>
              </p:ext>
            </p:extLst>
          </p:nvPr>
        </p:nvGraphicFramePr>
        <p:xfrm>
          <a:off x="445888" y="1341300"/>
          <a:ext cx="8252225" cy="2879975"/>
        </p:xfrm>
        <a:graphic>
          <a:graphicData uri="http://schemas.openxmlformats.org/drawingml/2006/table">
            <a:tbl>
              <a:tblPr>
                <a:noFill/>
                <a:tableStyleId>{3E6C0CF5-E5F5-4782-99A4-E4B98B6102AE}</a:tableStyleId>
              </a:tblPr>
              <a:tblGrid>
                <a:gridCol w="2432225">
                  <a:extLst>
                    <a:ext uri="{9D8B030D-6E8A-4147-A177-3AD203B41FA5}">
                      <a16:colId xmlns:a16="http://schemas.microsoft.com/office/drawing/2014/main" val="20000"/>
                    </a:ext>
                  </a:extLst>
                </a:gridCol>
                <a:gridCol w="2177650">
                  <a:extLst>
                    <a:ext uri="{9D8B030D-6E8A-4147-A177-3AD203B41FA5}">
                      <a16:colId xmlns:a16="http://schemas.microsoft.com/office/drawing/2014/main" val="20001"/>
                    </a:ext>
                  </a:extLst>
                </a:gridCol>
                <a:gridCol w="3642350">
                  <a:extLst>
                    <a:ext uri="{9D8B030D-6E8A-4147-A177-3AD203B41FA5}">
                      <a16:colId xmlns:a16="http://schemas.microsoft.com/office/drawing/2014/main" val="20002"/>
                    </a:ext>
                  </a:extLst>
                </a:gridCol>
              </a:tblGrid>
              <a:tr h="411425">
                <a:tc>
                  <a:txBody>
                    <a:bodyPr/>
                    <a:lstStyle/>
                    <a:p>
                      <a:pPr marL="0" lvl="0" indent="0" algn="l" rtl="0">
                        <a:spcBef>
                          <a:spcPts val="0"/>
                        </a:spcBef>
                        <a:spcAft>
                          <a:spcPts val="600"/>
                        </a:spcAft>
                        <a:buNone/>
                      </a:pPr>
                      <a:r>
                        <a:rPr lang="en" b="1">
                          <a:latin typeface="Roboto"/>
                          <a:ea typeface="Roboto"/>
                          <a:cs typeface="Roboto"/>
                          <a:sym typeface="Roboto"/>
                        </a:rPr>
                        <a:t>State</a:t>
                      </a:r>
                      <a:endParaRPr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b="1">
                          <a:latin typeface="Roboto"/>
                          <a:ea typeface="Roboto"/>
                          <a:cs typeface="Roboto"/>
                          <a:sym typeface="Roboto"/>
                        </a:rPr>
                        <a:t>Callbacks</a:t>
                      </a:r>
                      <a:endParaRPr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b="1">
                          <a:latin typeface="Roboto"/>
                          <a:ea typeface="Roboto"/>
                          <a:cs typeface="Roboto"/>
                          <a:sym typeface="Roboto"/>
                        </a:rPr>
                        <a:t>Description</a:t>
                      </a:r>
                      <a:endParaRPr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11425">
                <a:tc>
                  <a:txBody>
                    <a:bodyPr/>
                    <a:lstStyle/>
                    <a:p>
                      <a:pPr marL="0" lvl="0" indent="0" algn="l" rtl="0">
                        <a:spcBef>
                          <a:spcPts val="0"/>
                        </a:spcBef>
                        <a:spcAft>
                          <a:spcPts val="600"/>
                        </a:spcAft>
                        <a:buNone/>
                      </a:pPr>
                      <a:r>
                        <a:rPr lang="en">
                          <a:solidFill>
                            <a:schemeClr val="tx1"/>
                          </a:solidFill>
                          <a:latin typeface="Roboto"/>
                          <a:ea typeface="Roboto"/>
                          <a:cs typeface="Roboto"/>
                          <a:sym typeface="Roboto"/>
                        </a:rPr>
                        <a:t>Created</a:t>
                      </a:r>
                      <a:endParaRPr>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solidFill>
                            <a:schemeClr val="tx1"/>
                          </a:solidFill>
                          <a:latin typeface="Courier New"/>
                          <a:ea typeface="Courier New"/>
                          <a:cs typeface="Courier New"/>
                          <a:sym typeface="Courier New"/>
                        </a:rPr>
                        <a:t>onCreate()</a:t>
                      </a:r>
                      <a:endParaRPr>
                        <a:solidFill>
                          <a:schemeClr val="tx1"/>
                        </a:solidFill>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solidFill>
                            <a:schemeClr val="tx1"/>
                          </a:solidFill>
                          <a:latin typeface="Roboto"/>
                          <a:ea typeface="Roboto"/>
                          <a:cs typeface="Roboto"/>
                          <a:sym typeface="Roboto"/>
                        </a:rPr>
                        <a:t>Activity is being initialized.</a:t>
                      </a:r>
                      <a:endParaRPr>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11425">
                <a:tc>
                  <a:txBody>
                    <a:bodyPr/>
                    <a:lstStyle/>
                    <a:p>
                      <a:pPr marL="0" lvl="0" indent="0" algn="l" rtl="0">
                        <a:spcBef>
                          <a:spcPts val="0"/>
                        </a:spcBef>
                        <a:spcAft>
                          <a:spcPts val="600"/>
                        </a:spcAft>
                        <a:buNone/>
                      </a:pPr>
                      <a:r>
                        <a:rPr lang="en">
                          <a:solidFill>
                            <a:schemeClr val="tx1"/>
                          </a:solidFill>
                          <a:latin typeface="Roboto"/>
                          <a:ea typeface="Roboto"/>
                          <a:cs typeface="Roboto"/>
                          <a:sym typeface="Roboto"/>
                        </a:rPr>
                        <a:t>Started</a:t>
                      </a:r>
                      <a:endParaRPr>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solidFill>
                            <a:schemeClr val="tx1"/>
                          </a:solidFill>
                          <a:latin typeface="Courier New"/>
                          <a:ea typeface="Courier New"/>
                          <a:cs typeface="Courier New"/>
                          <a:sym typeface="Courier New"/>
                        </a:rPr>
                        <a:t>onStart()</a:t>
                      </a:r>
                      <a:endParaRPr>
                        <a:solidFill>
                          <a:schemeClr val="tx1"/>
                        </a:solidFill>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solidFill>
                            <a:schemeClr val="tx1"/>
                          </a:solidFill>
                          <a:latin typeface="Roboto"/>
                          <a:ea typeface="Roboto"/>
                          <a:cs typeface="Roboto"/>
                          <a:sym typeface="Roboto"/>
                        </a:rPr>
                        <a:t>Activity is visible to the user.</a:t>
                      </a:r>
                      <a:endParaRPr>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11425">
                <a:tc>
                  <a:txBody>
                    <a:bodyPr/>
                    <a:lstStyle/>
                    <a:p>
                      <a:pPr marL="0" lvl="0" indent="0" algn="l" rtl="0">
                        <a:spcBef>
                          <a:spcPts val="0"/>
                        </a:spcBef>
                        <a:spcAft>
                          <a:spcPts val="600"/>
                        </a:spcAft>
                        <a:buNone/>
                      </a:pPr>
                      <a:r>
                        <a:rPr lang="en">
                          <a:solidFill>
                            <a:schemeClr val="tx1"/>
                          </a:solidFill>
                          <a:latin typeface="Roboto"/>
                          <a:ea typeface="Roboto"/>
                          <a:cs typeface="Roboto"/>
                          <a:sym typeface="Roboto"/>
                        </a:rPr>
                        <a:t>Resumed</a:t>
                      </a:r>
                      <a:endParaRPr>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solidFill>
                            <a:schemeClr val="tx1"/>
                          </a:solidFill>
                          <a:latin typeface="Courier New"/>
                          <a:ea typeface="Courier New"/>
                          <a:cs typeface="Courier New"/>
                          <a:sym typeface="Courier New"/>
                        </a:rPr>
                        <a:t>onResume()</a:t>
                      </a:r>
                      <a:endParaRPr>
                        <a:solidFill>
                          <a:schemeClr val="tx1"/>
                        </a:solidFill>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solidFill>
                            <a:schemeClr val="tx1"/>
                          </a:solidFill>
                          <a:latin typeface="Roboto"/>
                          <a:ea typeface="Roboto"/>
                          <a:cs typeface="Roboto"/>
                          <a:sym typeface="Roboto"/>
                        </a:rPr>
                        <a:t>Activity has input focus.</a:t>
                      </a:r>
                      <a:endParaRPr>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11425">
                <a:tc>
                  <a:txBody>
                    <a:bodyPr/>
                    <a:lstStyle/>
                    <a:p>
                      <a:pPr marL="0" lvl="0" indent="0" algn="l" rtl="0">
                        <a:spcBef>
                          <a:spcPts val="0"/>
                        </a:spcBef>
                        <a:spcAft>
                          <a:spcPts val="600"/>
                        </a:spcAft>
                        <a:buNone/>
                      </a:pPr>
                      <a:r>
                        <a:rPr lang="en">
                          <a:solidFill>
                            <a:schemeClr val="tx1"/>
                          </a:solidFill>
                          <a:latin typeface="Roboto"/>
                          <a:ea typeface="Roboto"/>
                          <a:cs typeface="Roboto"/>
                          <a:sym typeface="Roboto"/>
                        </a:rPr>
                        <a:t>Paused</a:t>
                      </a:r>
                      <a:endParaRPr>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solidFill>
                            <a:schemeClr val="tx1"/>
                          </a:solidFill>
                          <a:latin typeface="Courier New"/>
                          <a:ea typeface="Courier New"/>
                          <a:cs typeface="Courier New"/>
                          <a:sym typeface="Courier New"/>
                        </a:rPr>
                        <a:t>onPause()</a:t>
                      </a:r>
                      <a:endParaRPr>
                        <a:solidFill>
                          <a:schemeClr val="tx1"/>
                        </a:solidFill>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solidFill>
                            <a:schemeClr val="tx1"/>
                          </a:solidFill>
                          <a:latin typeface="Roboto"/>
                          <a:ea typeface="Roboto"/>
                          <a:cs typeface="Roboto"/>
                          <a:sym typeface="Roboto"/>
                        </a:rPr>
                        <a:t>Activity does not have input focus.</a:t>
                      </a:r>
                      <a:endParaRPr>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411425">
                <a:tc>
                  <a:txBody>
                    <a:bodyPr/>
                    <a:lstStyle/>
                    <a:p>
                      <a:pPr marL="0" lvl="0" indent="0" algn="l" rtl="0">
                        <a:spcBef>
                          <a:spcPts val="0"/>
                        </a:spcBef>
                        <a:spcAft>
                          <a:spcPts val="600"/>
                        </a:spcAft>
                        <a:buNone/>
                      </a:pPr>
                      <a:r>
                        <a:rPr lang="en">
                          <a:solidFill>
                            <a:schemeClr val="tx1"/>
                          </a:solidFill>
                          <a:latin typeface="Roboto"/>
                          <a:ea typeface="Roboto"/>
                          <a:cs typeface="Roboto"/>
                          <a:sym typeface="Roboto"/>
                        </a:rPr>
                        <a:t>Stopped</a:t>
                      </a:r>
                      <a:endParaRPr>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solidFill>
                            <a:schemeClr val="tx1"/>
                          </a:solidFill>
                          <a:latin typeface="Courier New"/>
                          <a:ea typeface="Courier New"/>
                          <a:cs typeface="Courier New"/>
                          <a:sym typeface="Courier New"/>
                        </a:rPr>
                        <a:t>onStop()</a:t>
                      </a:r>
                      <a:endParaRPr>
                        <a:solidFill>
                          <a:schemeClr val="tx1"/>
                        </a:solidFill>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solidFill>
                            <a:schemeClr val="tx1"/>
                          </a:solidFill>
                          <a:latin typeface="Roboto"/>
                          <a:ea typeface="Roboto"/>
                          <a:cs typeface="Roboto"/>
                          <a:sym typeface="Roboto"/>
                        </a:rPr>
                        <a:t>Activity is no longer visible.</a:t>
                      </a:r>
                      <a:endParaRPr>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411425">
                <a:tc>
                  <a:txBody>
                    <a:bodyPr/>
                    <a:lstStyle/>
                    <a:p>
                      <a:pPr marL="0" lvl="0" indent="0" algn="l" rtl="0">
                        <a:spcBef>
                          <a:spcPts val="0"/>
                        </a:spcBef>
                        <a:spcAft>
                          <a:spcPts val="600"/>
                        </a:spcAft>
                        <a:buNone/>
                      </a:pPr>
                      <a:r>
                        <a:rPr lang="en">
                          <a:solidFill>
                            <a:schemeClr val="tx1"/>
                          </a:solidFill>
                          <a:latin typeface="Roboto"/>
                          <a:ea typeface="Roboto"/>
                          <a:cs typeface="Roboto"/>
                          <a:sym typeface="Roboto"/>
                        </a:rPr>
                        <a:t>Destroyed</a:t>
                      </a:r>
                      <a:endParaRPr>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solidFill>
                            <a:schemeClr val="tx1"/>
                          </a:solidFill>
                          <a:latin typeface="Courier New"/>
                          <a:ea typeface="Courier New"/>
                          <a:cs typeface="Courier New"/>
                          <a:sym typeface="Courier New"/>
                        </a:rPr>
                        <a:t>onDestroy()</a:t>
                      </a:r>
                      <a:endParaRPr>
                        <a:solidFill>
                          <a:schemeClr val="tx1"/>
                        </a:solidFill>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dirty="0">
                          <a:solidFill>
                            <a:schemeClr val="tx1"/>
                          </a:solidFill>
                          <a:latin typeface="Roboto"/>
                          <a:ea typeface="Roboto"/>
                          <a:cs typeface="Roboto"/>
                          <a:sym typeface="Roboto"/>
                        </a:rPr>
                        <a:t>Activity is destroyed.</a:t>
                      </a:r>
                      <a:endParaRPr dirty="0">
                        <a:solidFill>
                          <a:schemeClr val="tx1"/>
                        </a:solidFill>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Save state</a:t>
            </a:r>
            <a:endParaRPr sz="3400"/>
          </a:p>
        </p:txBody>
      </p:sp>
      <p:sp>
        <p:nvSpPr>
          <p:cNvPr id="221" name="Google Shape;221;p31"/>
          <p:cNvSpPr txBox="1">
            <a:spLocks noGrp="1"/>
          </p:cNvSpPr>
          <p:nvPr>
            <p:ph type="body" idx="1"/>
          </p:nvPr>
        </p:nvSpPr>
        <p:spPr>
          <a:xfrm>
            <a:off x="311700" y="1060175"/>
            <a:ext cx="8520600" cy="32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User expects UI state to stay the same after a config change or if the app is terminated when in the background.</a:t>
            </a:r>
            <a:endParaRPr sz="2000"/>
          </a:p>
          <a:p>
            <a:pPr marL="457200" lvl="0" indent="-355600" algn="l" rtl="0">
              <a:spcBef>
                <a:spcPts val="1000"/>
              </a:spcBef>
              <a:spcAft>
                <a:spcPts val="0"/>
              </a:spcAft>
              <a:buSzPts val="2000"/>
              <a:buChar char="●"/>
            </a:pPr>
            <a:r>
              <a:rPr lang="en" sz="2000"/>
              <a:t>Activity is destroyed and restarted, or app is terminated and activity is started.</a:t>
            </a:r>
            <a:endParaRPr sz="2000"/>
          </a:p>
          <a:p>
            <a:pPr marL="457200" lvl="0" indent="-355600" algn="l" rtl="0">
              <a:spcBef>
                <a:spcPts val="0"/>
              </a:spcBef>
              <a:spcAft>
                <a:spcPts val="0"/>
              </a:spcAft>
              <a:buSzPts val="2000"/>
              <a:buChar char="●"/>
            </a:pPr>
            <a:r>
              <a:rPr lang="en" sz="2000"/>
              <a:t>Store user data needed to reconstruct app and activity Lifecycle changes:</a:t>
            </a:r>
            <a:endParaRPr sz="2000"/>
          </a:p>
          <a:p>
            <a:pPr marL="914400" lvl="1" indent="-355600" algn="l" rtl="0">
              <a:spcBef>
                <a:spcPts val="0"/>
              </a:spcBef>
              <a:spcAft>
                <a:spcPts val="0"/>
              </a:spcAft>
              <a:buSzPts val="2000"/>
              <a:buChar char="○"/>
            </a:pPr>
            <a:r>
              <a:rPr lang="en"/>
              <a:t>Use </a:t>
            </a:r>
            <a:r>
              <a:rPr lang="en">
                <a:latin typeface="Courier New"/>
                <a:ea typeface="Courier New"/>
                <a:cs typeface="Courier New"/>
                <a:sym typeface="Courier New"/>
              </a:rPr>
              <a:t>Bundle</a:t>
            </a:r>
            <a:r>
              <a:rPr lang="en"/>
              <a:t> provided by </a:t>
            </a:r>
            <a:r>
              <a:rPr lang="en">
                <a:latin typeface="Courier New"/>
                <a:ea typeface="Courier New"/>
                <a:cs typeface="Courier New"/>
                <a:sym typeface="Courier New"/>
              </a:rPr>
              <a:t>onSaveInstanceState()</a:t>
            </a:r>
            <a:r>
              <a:rPr lang="en"/>
              <a:t>.</a:t>
            </a:r>
            <a:endParaRPr/>
          </a:p>
          <a:p>
            <a:pPr marL="914400" lvl="1" indent="-355600" algn="l" rtl="0">
              <a:spcBef>
                <a:spcPts val="0"/>
              </a:spcBef>
              <a:spcAft>
                <a:spcPts val="0"/>
              </a:spcAft>
              <a:buSzPts val="2000"/>
              <a:buChar char="○"/>
            </a:pPr>
            <a:r>
              <a:rPr lang="en">
                <a:latin typeface="Courier New"/>
                <a:ea typeface="Courier New"/>
                <a:cs typeface="Courier New"/>
                <a:sym typeface="Courier New"/>
              </a:rPr>
              <a:t>onCreate()</a:t>
            </a:r>
            <a:r>
              <a:rPr lang="en"/>
              <a:t> receives the </a:t>
            </a:r>
            <a:r>
              <a:rPr lang="en">
                <a:latin typeface="Courier New"/>
                <a:ea typeface="Courier New"/>
                <a:cs typeface="Courier New"/>
                <a:sym typeface="Courier New"/>
              </a:rPr>
              <a:t>Bundle</a:t>
            </a:r>
            <a:r>
              <a:rPr lang="en"/>
              <a:t> as an argument when activity is created again.</a:t>
            </a:r>
            <a:endParaRPr/>
          </a:p>
        </p:txBody>
      </p:sp>
      <p:sp>
        <p:nvSpPr>
          <p:cNvPr id="222" name="Google Shape;222;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28" name="Google Shape;228;p32"/>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Logging</a:t>
            </a:r>
            <a:endParaRPr sz="5200" b="1">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Logging in Android</a:t>
            </a:r>
            <a:endParaRPr/>
          </a:p>
        </p:txBody>
      </p:sp>
      <p:sp>
        <p:nvSpPr>
          <p:cNvPr id="234" name="Google Shape;234;p33"/>
          <p:cNvSpPr txBox="1">
            <a:spLocks noGrp="1"/>
          </p:cNvSpPr>
          <p:nvPr>
            <p:ph type="body" idx="1"/>
          </p:nvPr>
        </p:nvSpPr>
        <p:spPr>
          <a:xfrm>
            <a:off x="311700" y="1228675"/>
            <a:ext cx="8520600" cy="1647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Monitor the flow of events or state of your app.</a:t>
            </a:r>
            <a:endParaRPr sz="2200"/>
          </a:p>
          <a:p>
            <a:pPr marL="457200" lvl="0" indent="-368300" algn="l" rtl="0">
              <a:spcBef>
                <a:spcPts val="1000"/>
              </a:spcBef>
              <a:spcAft>
                <a:spcPts val="0"/>
              </a:spcAft>
              <a:buSzPts val="2200"/>
              <a:buChar char="●"/>
            </a:pPr>
            <a:r>
              <a:rPr lang="en" sz="2200"/>
              <a:t>Use the built-in </a:t>
            </a:r>
            <a:r>
              <a:rPr lang="en" sz="2200">
                <a:latin typeface="Courier New"/>
                <a:ea typeface="Courier New"/>
                <a:cs typeface="Courier New"/>
                <a:sym typeface="Courier New"/>
              </a:rPr>
              <a:t>Log</a:t>
            </a:r>
            <a:r>
              <a:rPr lang="en" sz="2200"/>
              <a:t> class or third-party library.</a:t>
            </a:r>
            <a:endParaRPr sz="2200"/>
          </a:p>
          <a:p>
            <a:pPr marL="457200" lvl="0" indent="-368300" algn="l" rtl="0">
              <a:spcBef>
                <a:spcPts val="1000"/>
              </a:spcBef>
              <a:spcAft>
                <a:spcPts val="1000"/>
              </a:spcAft>
              <a:buSzPts val="2200"/>
              <a:buChar char="●"/>
            </a:pPr>
            <a:r>
              <a:rPr lang="en" sz="2200"/>
              <a:t>Example </a:t>
            </a:r>
            <a:r>
              <a:rPr lang="en" sz="2200">
                <a:latin typeface="Courier New"/>
                <a:ea typeface="Courier New"/>
                <a:cs typeface="Courier New"/>
                <a:sym typeface="Courier New"/>
              </a:rPr>
              <a:t>Log</a:t>
            </a:r>
            <a:r>
              <a:rPr lang="en" sz="2200"/>
              <a:t> method call: </a:t>
            </a:r>
            <a:r>
              <a:rPr lang="en" sz="2200">
                <a:latin typeface="Courier New"/>
                <a:ea typeface="Courier New"/>
                <a:cs typeface="Courier New"/>
                <a:sym typeface="Courier New"/>
              </a:rPr>
              <a:t>Log.d(TAG, "Message")</a:t>
            </a:r>
            <a:endParaRPr sz="2200">
              <a:latin typeface="Courier New"/>
              <a:ea typeface="Courier New"/>
              <a:cs typeface="Courier New"/>
              <a:sym typeface="Courier New"/>
            </a:endParaRPr>
          </a:p>
        </p:txBody>
      </p:sp>
      <p:sp>
        <p:nvSpPr>
          <p:cNvPr id="235" name="Google Shape;23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36" name="Google Shape;236;p33"/>
          <p:cNvPicPr preferRelativeResize="0"/>
          <p:nvPr/>
        </p:nvPicPr>
        <p:blipFill>
          <a:blip r:embed="rId3">
            <a:alphaModFix/>
          </a:blip>
          <a:stretch>
            <a:fillRect/>
          </a:stretch>
        </p:blipFill>
        <p:spPr>
          <a:xfrm>
            <a:off x="478922" y="3038338"/>
            <a:ext cx="8186155" cy="1238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logs</a:t>
            </a:r>
            <a:endParaRPr/>
          </a:p>
        </p:txBody>
      </p:sp>
      <p:sp>
        <p:nvSpPr>
          <p:cNvPr id="242" name="Google Shape;242;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aphicFrame>
        <p:nvGraphicFramePr>
          <p:cNvPr id="243" name="Google Shape;243;p34"/>
          <p:cNvGraphicFramePr/>
          <p:nvPr>
            <p:extLst>
              <p:ext uri="{D42A27DB-BD31-4B8C-83A1-F6EECF244321}">
                <p14:modId xmlns:p14="http://schemas.microsoft.com/office/powerpoint/2010/main" val="3249229065"/>
              </p:ext>
            </p:extLst>
          </p:nvPr>
        </p:nvGraphicFramePr>
        <p:xfrm>
          <a:off x="735325" y="1390500"/>
          <a:ext cx="7673350" cy="2599155"/>
        </p:xfrm>
        <a:graphic>
          <a:graphicData uri="http://schemas.openxmlformats.org/drawingml/2006/table">
            <a:tbl>
              <a:tblPr>
                <a:noFill/>
                <a:tableStyleId>{3E6C0CF5-E5F5-4782-99A4-E4B98B6102AE}</a:tableStyleId>
              </a:tblPr>
              <a:tblGrid>
                <a:gridCol w="3836675">
                  <a:extLst>
                    <a:ext uri="{9D8B030D-6E8A-4147-A177-3AD203B41FA5}">
                      <a16:colId xmlns:a16="http://schemas.microsoft.com/office/drawing/2014/main" val="20000"/>
                    </a:ext>
                  </a:extLst>
                </a:gridCol>
                <a:gridCol w="3836675">
                  <a:extLst>
                    <a:ext uri="{9D8B030D-6E8A-4147-A177-3AD203B41FA5}">
                      <a16:colId xmlns:a16="http://schemas.microsoft.com/office/drawing/2014/main" val="20001"/>
                    </a:ext>
                  </a:extLst>
                </a:gridCol>
              </a:tblGrid>
              <a:tr h="501750">
                <a:tc>
                  <a:txBody>
                    <a:bodyPr/>
                    <a:lstStyle/>
                    <a:p>
                      <a:pPr marL="274320" lvl="0" indent="-274320" algn="l" rtl="0">
                        <a:lnSpc>
                          <a:spcPct val="115000"/>
                        </a:lnSpc>
                        <a:spcBef>
                          <a:spcPts val="600"/>
                        </a:spcBef>
                        <a:spcAft>
                          <a:spcPts val="0"/>
                        </a:spcAft>
                        <a:buNone/>
                      </a:pPr>
                      <a:r>
                        <a:rPr lang="en" sz="1800" b="1"/>
                        <a:t>Priority level</a:t>
                      </a:r>
                      <a:endParaRPr sz="1800" b="1"/>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274320" lvl="0" indent="-274320" algn="l" rtl="0">
                        <a:lnSpc>
                          <a:spcPct val="115000"/>
                        </a:lnSpc>
                        <a:spcBef>
                          <a:spcPts val="600"/>
                        </a:spcBef>
                        <a:spcAft>
                          <a:spcPts val="0"/>
                        </a:spcAft>
                        <a:buNone/>
                      </a:pPr>
                      <a:r>
                        <a:rPr lang="en" sz="1800" b="1"/>
                        <a:t>Log method</a:t>
                      </a:r>
                      <a:endParaRPr sz="1800" b="1"/>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16150">
                <a:tc>
                  <a:txBody>
                    <a:bodyPr/>
                    <a:lstStyle/>
                    <a:p>
                      <a:pPr marL="274320" lvl="0" indent="-274320" algn="l" rtl="0">
                        <a:lnSpc>
                          <a:spcPct val="115000"/>
                        </a:lnSpc>
                        <a:spcBef>
                          <a:spcPts val="0"/>
                        </a:spcBef>
                        <a:spcAft>
                          <a:spcPts val="0"/>
                        </a:spcAft>
                        <a:buNone/>
                      </a:pPr>
                      <a:r>
                        <a:rPr lang="en" sz="1800">
                          <a:solidFill>
                            <a:schemeClr val="tx1"/>
                          </a:solidFill>
                        </a:rPr>
                        <a:t>Verbose</a:t>
                      </a:r>
                      <a:endParaRPr sz="1800">
                        <a:solidFill>
                          <a:schemeClr val="tx1"/>
                        </a:solidFill>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solidFill>
                            <a:schemeClr val="tx1"/>
                          </a:solidFill>
                          <a:latin typeface="Courier New"/>
                          <a:ea typeface="Courier New"/>
                          <a:cs typeface="Courier New"/>
                          <a:sym typeface="Courier New"/>
                        </a:rPr>
                        <a:t>Log.v(String, String)</a:t>
                      </a:r>
                      <a:endParaRPr sz="1800">
                        <a:solidFill>
                          <a:schemeClr val="tx1"/>
                        </a:solidFill>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16150">
                <a:tc>
                  <a:txBody>
                    <a:bodyPr/>
                    <a:lstStyle/>
                    <a:p>
                      <a:pPr marL="274320" lvl="0" indent="-274320" algn="l" rtl="0">
                        <a:lnSpc>
                          <a:spcPct val="115000"/>
                        </a:lnSpc>
                        <a:spcBef>
                          <a:spcPts val="0"/>
                        </a:spcBef>
                        <a:spcAft>
                          <a:spcPts val="0"/>
                        </a:spcAft>
                        <a:buNone/>
                      </a:pPr>
                      <a:r>
                        <a:rPr lang="en" sz="1800">
                          <a:solidFill>
                            <a:schemeClr val="tx1"/>
                          </a:solidFill>
                        </a:rPr>
                        <a:t>Debug</a:t>
                      </a:r>
                      <a:endParaRPr sz="1800">
                        <a:solidFill>
                          <a:schemeClr val="tx1"/>
                        </a:solidFill>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solidFill>
                            <a:schemeClr val="tx1"/>
                          </a:solidFill>
                          <a:latin typeface="Courier New"/>
                          <a:ea typeface="Courier New"/>
                          <a:cs typeface="Courier New"/>
                          <a:sym typeface="Courier New"/>
                        </a:rPr>
                        <a:t>Log.d(String, String)</a:t>
                      </a:r>
                      <a:endParaRPr sz="1800">
                        <a:solidFill>
                          <a:schemeClr val="tx1"/>
                        </a:solidFill>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16150">
                <a:tc>
                  <a:txBody>
                    <a:bodyPr/>
                    <a:lstStyle/>
                    <a:p>
                      <a:pPr marL="274320" lvl="0" indent="-274320" algn="l" rtl="0">
                        <a:lnSpc>
                          <a:spcPct val="115000"/>
                        </a:lnSpc>
                        <a:spcBef>
                          <a:spcPts val="0"/>
                        </a:spcBef>
                        <a:spcAft>
                          <a:spcPts val="0"/>
                        </a:spcAft>
                        <a:buNone/>
                      </a:pPr>
                      <a:r>
                        <a:rPr lang="en" sz="1800">
                          <a:solidFill>
                            <a:schemeClr val="tx1"/>
                          </a:solidFill>
                        </a:rPr>
                        <a:t>Info</a:t>
                      </a:r>
                      <a:endParaRPr sz="1800">
                        <a:solidFill>
                          <a:schemeClr val="tx1"/>
                        </a:solidFill>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solidFill>
                            <a:schemeClr val="tx1"/>
                          </a:solidFill>
                          <a:latin typeface="Courier New"/>
                          <a:ea typeface="Courier New"/>
                          <a:cs typeface="Courier New"/>
                          <a:sym typeface="Courier New"/>
                        </a:rPr>
                        <a:t>Log.i(String, String)</a:t>
                      </a:r>
                      <a:endParaRPr sz="1800">
                        <a:solidFill>
                          <a:schemeClr val="tx1"/>
                        </a:solidFill>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16150">
                <a:tc>
                  <a:txBody>
                    <a:bodyPr/>
                    <a:lstStyle/>
                    <a:p>
                      <a:pPr marL="274320" lvl="0" indent="-274320" algn="l" rtl="0">
                        <a:lnSpc>
                          <a:spcPct val="115000"/>
                        </a:lnSpc>
                        <a:spcBef>
                          <a:spcPts val="0"/>
                        </a:spcBef>
                        <a:spcAft>
                          <a:spcPts val="0"/>
                        </a:spcAft>
                        <a:buNone/>
                      </a:pPr>
                      <a:r>
                        <a:rPr lang="en" sz="1800">
                          <a:solidFill>
                            <a:schemeClr val="tx1"/>
                          </a:solidFill>
                        </a:rPr>
                        <a:t>Warning</a:t>
                      </a:r>
                      <a:endParaRPr sz="1800">
                        <a:solidFill>
                          <a:schemeClr val="tx1"/>
                        </a:solidFill>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solidFill>
                            <a:schemeClr val="tx1"/>
                          </a:solidFill>
                          <a:latin typeface="Courier New"/>
                          <a:ea typeface="Courier New"/>
                          <a:cs typeface="Courier New"/>
                          <a:sym typeface="Courier New"/>
                        </a:rPr>
                        <a:t>Log.w(String, String)</a:t>
                      </a:r>
                      <a:endParaRPr sz="1800">
                        <a:solidFill>
                          <a:schemeClr val="tx1"/>
                        </a:solidFill>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416150">
                <a:tc>
                  <a:txBody>
                    <a:bodyPr/>
                    <a:lstStyle/>
                    <a:p>
                      <a:pPr marL="274320" lvl="0" indent="-274320" algn="l" rtl="0">
                        <a:lnSpc>
                          <a:spcPct val="115000"/>
                        </a:lnSpc>
                        <a:spcBef>
                          <a:spcPts val="0"/>
                        </a:spcBef>
                        <a:spcAft>
                          <a:spcPts val="0"/>
                        </a:spcAft>
                        <a:buNone/>
                      </a:pPr>
                      <a:r>
                        <a:rPr lang="en" sz="1800">
                          <a:solidFill>
                            <a:schemeClr val="tx1"/>
                          </a:solidFill>
                        </a:rPr>
                        <a:t>Error</a:t>
                      </a:r>
                      <a:endParaRPr sz="1800">
                        <a:solidFill>
                          <a:schemeClr val="tx1"/>
                        </a:solidFill>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dirty="0">
                          <a:solidFill>
                            <a:schemeClr val="tx1"/>
                          </a:solidFill>
                          <a:latin typeface="Courier New"/>
                          <a:ea typeface="Courier New"/>
                          <a:cs typeface="Courier New"/>
                          <a:sym typeface="Courier New"/>
                        </a:rPr>
                        <a:t>Log.e(String, String)</a:t>
                      </a:r>
                      <a:endParaRPr sz="1800" dirty="0">
                        <a:solidFill>
                          <a:schemeClr val="tx1"/>
                        </a:solidFill>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47"/>
        <p:cNvGrpSpPr/>
        <p:nvPr/>
      </p:nvGrpSpPr>
      <p:grpSpPr>
        <a:xfrm>
          <a:off x="0" y="0"/>
          <a:ext cx="0" cy="0"/>
          <a:chOff x="0" y="0"/>
          <a:chExt cx="0" cy="0"/>
        </a:xfrm>
      </p:grpSpPr>
      <p:sp>
        <p:nvSpPr>
          <p:cNvPr id="248" name="Google Shape;248;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49" name="Google Shape;249;p35"/>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Fragment lifecycle</a:t>
            </a:r>
            <a:endParaRPr sz="5200" b="1">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42900" y="1076275"/>
            <a:ext cx="59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 Activity and fragment lifecycles</a:t>
            </a:r>
            <a:endParaRPr sz="2000" dirty="0"/>
          </a:p>
          <a:p>
            <a:pPr marL="457200" lvl="0" indent="-355600" algn="l" rtl="0">
              <a:spcBef>
                <a:spcPts val="1000"/>
              </a:spcBef>
              <a:spcAft>
                <a:spcPts val="0"/>
              </a:spcAft>
              <a:buSzPts val="2000"/>
              <a:buChar char="●"/>
            </a:pPr>
            <a:r>
              <a:rPr lang="en" sz="2000" u="sng" dirty="0">
                <a:solidFill>
                  <a:schemeClr val="hlink"/>
                </a:solidFill>
                <a:hlinkClick r:id="rId3" action="ppaction://hlinksldjump"/>
              </a:rPr>
              <a:t>Activity lifecycle</a:t>
            </a:r>
            <a:endParaRPr sz="2000" dirty="0"/>
          </a:p>
          <a:p>
            <a:pPr marL="457200" lvl="0" indent="-355600" algn="l" rtl="0">
              <a:spcBef>
                <a:spcPts val="0"/>
              </a:spcBef>
              <a:spcAft>
                <a:spcPts val="0"/>
              </a:spcAft>
              <a:buSzPts val="2000"/>
              <a:buChar char="●"/>
            </a:pPr>
            <a:r>
              <a:rPr lang="en" sz="2000" u="sng" dirty="0">
                <a:solidFill>
                  <a:schemeClr val="hlink"/>
                </a:solidFill>
                <a:hlinkClick r:id="rId4" action="ppaction://hlinksldjump"/>
              </a:rPr>
              <a:t>Logging</a:t>
            </a:r>
            <a:endParaRPr sz="2000" dirty="0"/>
          </a:p>
          <a:p>
            <a:pPr marL="457200" lvl="0" indent="-355600" algn="l" rtl="0">
              <a:spcBef>
                <a:spcPts val="0"/>
              </a:spcBef>
              <a:spcAft>
                <a:spcPts val="0"/>
              </a:spcAft>
              <a:buSzPts val="2000"/>
              <a:buChar char="●"/>
            </a:pPr>
            <a:r>
              <a:rPr lang="en" sz="2000" u="sng" dirty="0">
                <a:solidFill>
                  <a:schemeClr val="hlink"/>
                </a:solidFill>
                <a:hlinkClick r:id="rId5" action="ppaction://hlinksldjump"/>
              </a:rPr>
              <a:t>Fragment lifecycle</a:t>
            </a:r>
            <a:endParaRPr sz="2000" dirty="0"/>
          </a:p>
          <a:p>
            <a:pPr marL="457200" lvl="0" indent="-355600" algn="l" rtl="0">
              <a:spcBef>
                <a:spcPts val="0"/>
              </a:spcBef>
              <a:spcAft>
                <a:spcPts val="0"/>
              </a:spcAft>
              <a:buSzPts val="2000"/>
              <a:buChar char="●"/>
            </a:pPr>
            <a:r>
              <a:rPr lang="en" sz="2000" u="sng" dirty="0">
                <a:solidFill>
                  <a:schemeClr val="hlink"/>
                </a:solidFill>
                <a:hlinkClick r:id="rId6" action="ppaction://hlinksldjump"/>
              </a:rPr>
              <a:t>Lifecycle-aware components</a:t>
            </a:r>
            <a:endParaRPr sz="2000" dirty="0"/>
          </a:p>
          <a:p>
            <a:pPr marL="457200" lvl="0" indent="-355600" algn="l" rtl="0">
              <a:spcBef>
                <a:spcPts val="0"/>
              </a:spcBef>
              <a:spcAft>
                <a:spcPts val="0"/>
              </a:spcAft>
              <a:buSzPts val="2000"/>
              <a:buChar char="●"/>
            </a:pPr>
            <a:r>
              <a:rPr lang="en" sz="2000" u="sng" dirty="0">
                <a:solidFill>
                  <a:schemeClr val="hlink"/>
                </a:solidFill>
                <a:hlinkClick r:id="" action="ppaction://noaction"/>
              </a:rPr>
              <a:t>Tasks and back stack</a:t>
            </a:r>
            <a:endParaRPr sz="2000" dirty="0"/>
          </a:p>
          <a:p>
            <a:pPr marL="457200" lvl="0" indent="-355600" algn="l" rtl="0">
              <a:spcBef>
                <a:spcPts val="0"/>
              </a:spcBef>
              <a:spcAft>
                <a:spcPts val="0"/>
              </a:spcAft>
              <a:buSzPts val="2000"/>
              <a:buChar char="●"/>
            </a:pPr>
            <a:r>
              <a:rPr lang="en" sz="2000" u="sng" dirty="0">
                <a:solidFill>
                  <a:schemeClr val="hlink"/>
                </a:solidFill>
                <a:hlinkClick r:id="" action="ppaction://noaction"/>
              </a:rPr>
              <a:t>Summary</a:t>
            </a:r>
            <a:endParaRPr sz="2000" dirty="0"/>
          </a:p>
        </p:txBody>
      </p:sp>
      <p:sp>
        <p:nvSpPr>
          <p:cNvPr id="88" name="Google Shape;88;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 states</a:t>
            </a:r>
            <a:endParaRPr/>
          </a:p>
        </p:txBody>
      </p:sp>
      <p:sp>
        <p:nvSpPr>
          <p:cNvPr id="255" name="Google Shape;255;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56" name="Google Shape;256;p36"/>
          <p:cNvGrpSpPr/>
          <p:nvPr/>
        </p:nvGrpSpPr>
        <p:grpSpPr>
          <a:xfrm>
            <a:off x="3535200" y="1111831"/>
            <a:ext cx="2073600" cy="3387133"/>
            <a:chOff x="3535200" y="1111822"/>
            <a:chExt cx="2073600" cy="3387133"/>
          </a:xfrm>
        </p:grpSpPr>
        <p:sp>
          <p:nvSpPr>
            <p:cNvPr id="257" name="Google Shape;257;p36"/>
            <p:cNvSpPr/>
            <p:nvPr/>
          </p:nvSpPr>
          <p:spPr>
            <a:xfrm>
              <a:off x="3535200" y="2676239"/>
              <a:ext cx="2073600" cy="2565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Fragment is running</a:t>
              </a:r>
              <a:endParaRPr sz="1800">
                <a:latin typeface="Roboto Condensed"/>
                <a:ea typeface="Roboto Condensed"/>
                <a:cs typeface="Roboto Condensed"/>
                <a:sym typeface="Roboto Condensed"/>
              </a:endParaRPr>
            </a:p>
          </p:txBody>
        </p:sp>
        <p:cxnSp>
          <p:nvCxnSpPr>
            <p:cNvPr id="258" name="Google Shape;258;p36"/>
            <p:cNvCxnSpPr>
              <a:stCxn id="259" idx="2"/>
            </p:cNvCxnSpPr>
            <p:nvPr/>
          </p:nvCxnSpPr>
          <p:spPr>
            <a:xfrm>
              <a:off x="4571900" y="1386022"/>
              <a:ext cx="0" cy="218400"/>
            </a:xfrm>
            <a:prstGeom prst="straightConnector1">
              <a:avLst/>
            </a:prstGeom>
            <a:noFill/>
            <a:ln w="19050" cap="flat" cmpd="sng">
              <a:solidFill>
                <a:schemeClr val="dk2"/>
              </a:solidFill>
              <a:prstDash val="solid"/>
              <a:round/>
              <a:headEnd type="none" w="med" len="med"/>
              <a:tailEnd type="triangle" w="med" len="med"/>
            </a:ln>
          </p:spPr>
        </p:cxnSp>
        <p:cxnSp>
          <p:nvCxnSpPr>
            <p:cNvPr id="260" name="Google Shape;260;p36"/>
            <p:cNvCxnSpPr>
              <a:stCxn id="261" idx="2"/>
            </p:cNvCxnSpPr>
            <p:nvPr/>
          </p:nvCxnSpPr>
          <p:spPr>
            <a:xfrm>
              <a:off x="4571900" y="1872194"/>
              <a:ext cx="0" cy="260100"/>
            </a:xfrm>
            <a:prstGeom prst="straightConnector1">
              <a:avLst/>
            </a:prstGeom>
            <a:noFill/>
            <a:ln w="19050" cap="flat" cmpd="sng">
              <a:solidFill>
                <a:schemeClr val="dk2"/>
              </a:solidFill>
              <a:prstDash val="solid"/>
              <a:round/>
              <a:headEnd type="none" w="med" len="med"/>
              <a:tailEnd type="triangle" w="med" len="med"/>
            </a:ln>
          </p:spPr>
        </p:cxnSp>
        <p:cxnSp>
          <p:nvCxnSpPr>
            <p:cNvPr id="262" name="Google Shape;262;p36"/>
            <p:cNvCxnSpPr>
              <a:stCxn id="263" idx="2"/>
              <a:endCxn id="257" idx="0"/>
            </p:cNvCxnSpPr>
            <p:nvPr/>
          </p:nvCxnSpPr>
          <p:spPr>
            <a:xfrm>
              <a:off x="4571900" y="2400066"/>
              <a:ext cx="0" cy="276300"/>
            </a:xfrm>
            <a:prstGeom prst="straightConnector1">
              <a:avLst/>
            </a:prstGeom>
            <a:noFill/>
            <a:ln w="19050" cap="flat" cmpd="sng">
              <a:solidFill>
                <a:schemeClr val="dk2"/>
              </a:solidFill>
              <a:prstDash val="solid"/>
              <a:round/>
              <a:headEnd type="none" w="med" len="med"/>
              <a:tailEnd type="triangle" w="med" len="med"/>
            </a:ln>
          </p:spPr>
        </p:cxnSp>
        <p:cxnSp>
          <p:nvCxnSpPr>
            <p:cNvPr id="264" name="Google Shape;264;p36"/>
            <p:cNvCxnSpPr>
              <a:stCxn id="265" idx="2"/>
            </p:cNvCxnSpPr>
            <p:nvPr/>
          </p:nvCxnSpPr>
          <p:spPr>
            <a:xfrm>
              <a:off x="4572000" y="3435711"/>
              <a:ext cx="0" cy="272100"/>
            </a:xfrm>
            <a:prstGeom prst="straightConnector1">
              <a:avLst/>
            </a:prstGeom>
            <a:noFill/>
            <a:ln w="19050" cap="flat" cmpd="sng">
              <a:solidFill>
                <a:schemeClr val="dk2"/>
              </a:solidFill>
              <a:prstDash val="solid"/>
              <a:round/>
              <a:headEnd type="none" w="med" len="med"/>
              <a:tailEnd type="triangle" w="med" len="med"/>
            </a:ln>
          </p:spPr>
        </p:cxnSp>
        <p:cxnSp>
          <p:nvCxnSpPr>
            <p:cNvPr id="266" name="Google Shape;266;p36"/>
            <p:cNvCxnSpPr>
              <a:stCxn id="267" idx="2"/>
            </p:cNvCxnSpPr>
            <p:nvPr/>
          </p:nvCxnSpPr>
          <p:spPr>
            <a:xfrm>
              <a:off x="4571900" y="3975583"/>
              <a:ext cx="0" cy="255600"/>
            </a:xfrm>
            <a:prstGeom prst="straightConnector1">
              <a:avLst/>
            </a:prstGeom>
            <a:noFill/>
            <a:ln w="19050" cap="flat" cmpd="sng">
              <a:solidFill>
                <a:schemeClr val="dk2"/>
              </a:solidFill>
              <a:prstDash val="solid"/>
              <a:round/>
              <a:headEnd type="none" w="med" len="med"/>
              <a:tailEnd type="triangle" w="med" len="med"/>
            </a:ln>
          </p:spPr>
        </p:cxnSp>
        <p:cxnSp>
          <p:nvCxnSpPr>
            <p:cNvPr id="268" name="Google Shape;268;p36"/>
            <p:cNvCxnSpPr>
              <a:stCxn id="257" idx="2"/>
            </p:cNvCxnSpPr>
            <p:nvPr/>
          </p:nvCxnSpPr>
          <p:spPr>
            <a:xfrm>
              <a:off x="4572000" y="2932739"/>
              <a:ext cx="0" cy="235200"/>
            </a:xfrm>
            <a:prstGeom prst="straightConnector1">
              <a:avLst/>
            </a:prstGeom>
            <a:noFill/>
            <a:ln w="19050" cap="flat" cmpd="sng">
              <a:solidFill>
                <a:schemeClr val="dk2"/>
              </a:solidFill>
              <a:prstDash val="solid"/>
              <a:round/>
              <a:headEnd type="none" w="med" len="med"/>
              <a:tailEnd type="triangle" w="med" len="med"/>
            </a:ln>
          </p:spPr>
        </p:cxnSp>
        <p:sp>
          <p:nvSpPr>
            <p:cNvPr id="259" name="Google Shape;259;p36"/>
            <p:cNvSpPr/>
            <p:nvPr/>
          </p:nvSpPr>
          <p:spPr>
            <a:xfrm>
              <a:off x="3902000" y="1111822"/>
              <a:ext cx="1339800" cy="274200"/>
            </a:xfrm>
            <a:prstGeom prst="roundRect">
              <a:avLst>
                <a:gd name="adj" fmla="val 16667"/>
              </a:avLst>
            </a:prstGeom>
            <a:solidFill>
              <a:srgbClr val="FFE599"/>
            </a:solidFill>
            <a:ln w="2857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261" name="Google Shape;261;p36"/>
            <p:cNvSpPr/>
            <p:nvPr/>
          </p:nvSpPr>
          <p:spPr>
            <a:xfrm>
              <a:off x="3902000" y="1597994"/>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263" name="Google Shape;263;p36"/>
            <p:cNvSpPr/>
            <p:nvPr/>
          </p:nvSpPr>
          <p:spPr>
            <a:xfrm>
              <a:off x="3902000" y="2125866"/>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265" name="Google Shape;265;p36"/>
            <p:cNvSpPr/>
            <p:nvPr/>
          </p:nvSpPr>
          <p:spPr>
            <a:xfrm>
              <a:off x="3902100" y="3161511"/>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267" name="Google Shape;267;p36"/>
            <p:cNvSpPr/>
            <p:nvPr/>
          </p:nvSpPr>
          <p:spPr>
            <a:xfrm>
              <a:off x="3902000" y="3701383"/>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269" name="Google Shape;269;p36"/>
            <p:cNvSpPr/>
            <p:nvPr/>
          </p:nvSpPr>
          <p:spPr>
            <a:xfrm>
              <a:off x="3902000" y="4224755"/>
              <a:ext cx="1339800" cy="274200"/>
            </a:xfrm>
            <a:prstGeom prst="roundRect">
              <a:avLst>
                <a:gd name="adj" fmla="val 16667"/>
              </a:avLst>
            </a:prstGeom>
            <a:solidFill>
              <a:srgbClr val="F86734"/>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tile tx="0" ty="0" sx="100000" sy="100000" flip="none" algn="tl"/>
        </a:blipFill>
        <a:effectLst/>
      </p:bgPr>
    </p:bg>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 lifecycle diagram</a:t>
            </a:r>
            <a:endParaRPr/>
          </a:p>
        </p:txBody>
      </p:sp>
      <p:sp>
        <p:nvSpPr>
          <p:cNvPr id="275" name="Google Shape;275;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76" name="Google Shape;276;p37"/>
          <p:cNvSpPr/>
          <p:nvPr/>
        </p:nvSpPr>
        <p:spPr>
          <a:xfrm>
            <a:off x="213125" y="2032575"/>
            <a:ext cx="924000" cy="4629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Condensed"/>
                <a:ea typeface="Roboto Condensed"/>
                <a:cs typeface="Roboto Condensed"/>
                <a:sym typeface="Roboto Condensed"/>
              </a:rPr>
              <a:t>Fragment is added</a:t>
            </a:r>
            <a:endParaRPr sz="1200">
              <a:latin typeface="Roboto Condensed"/>
              <a:ea typeface="Roboto Condensed"/>
              <a:cs typeface="Roboto Condensed"/>
              <a:sym typeface="Roboto Condensed"/>
            </a:endParaRPr>
          </a:p>
        </p:txBody>
      </p:sp>
      <p:sp>
        <p:nvSpPr>
          <p:cNvPr id="277" name="Google Shape;277;p37"/>
          <p:cNvSpPr/>
          <p:nvPr/>
        </p:nvSpPr>
        <p:spPr>
          <a:xfrm>
            <a:off x="7818050" y="3000275"/>
            <a:ext cx="1014300" cy="520200"/>
          </a:xfrm>
          <a:prstGeom prst="roundRect">
            <a:avLst>
              <a:gd name="adj" fmla="val 16667"/>
            </a:avLst>
          </a:prstGeom>
          <a:solidFill>
            <a:srgbClr val="FF727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Condensed"/>
                <a:ea typeface="Roboto Condensed"/>
                <a:cs typeface="Roboto Condensed"/>
                <a:sym typeface="Roboto Condensed"/>
              </a:rPr>
              <a:t>Fragment is destroyed</a:t>
            </a:r>
            <a:endParaRPr sz="1200">
              <a:latin typeface="Roboto Condensed"/>
              <a:ea typeface="Roboto Condensed"/>
              <a:cs typeface="Roboto Condensed"/>
              <a:sym typeface="Roboto Condensed"/>
            </a:endParaRPr>
          </a:p>
        </p:txBody>
      </p:sp>
      <p:sp>
        <p:nvSpPr>
          <p:cNvPr id="278" name="Google Shape;278;p37"/>
          <p:cNvSpPr/>
          <p:nvPr/>
        </p:nvSpPr>
        <p:spPr>
          <a:xfrm>
            <a:off x="1388525" y="2116050"/>
            <a:ext cx="92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onAttach()</a:t>
            </a:r>
            <a:endParaRPr sz="1000">
              <a:latin typeface="Consolas"/>
              <a:ea typeface="Consolas"/>
              <a:cs typeface="Consolas"/>
              <a:sym typeface="Consolas"/>
            </a:endParaRPr>
          </a:p>
        </p:txBody>
      </p:sp>
      <p:sp>
        <p:nvSpPr>
          <p:cNvPr id="279" name="Google Shape;279;p37"/>
          <p:cNvSpPr/>
          <p:nvPr/>
        </p:nvSpPr>
        <p:spPr>
          <a:xfrm>
            <a:off x="2572900" y="2116050"/>
            <a:ext cx="8595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onCreate</a:t>
            </a:r>
            <a:r>
              <a:rPr lang="en" sz="1000"/>
              <a:t>()</a:t>
            </a:r>
            <a:endParaRPr sz="1000"/>
          </a:p>
        </p:txBody>
      </p:sp>
      <p:sp>
        <p:nvSpPr>
          <p:cNvPr id="280" name="Google Shape;280;p37"/>
          <p:cNvSpPr/>
          <p:nvPr/>
        </p:nvSpPr>
        <p:spPr>
          <a:xfrm>
            <a:off x="3692800" y="2116050"/>
            <a:ext cx="11787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onCreateView()</a:t>
            </a:r>
            <a:endParaRPr sz="1000">
              <a:latin typeface="Consolas"/>
              <a:ea typeface="Consolas"/>
              <a:cs typeface="Consolas"/>
              <a:sym typeface="Consolas"/>
            </a:endParaRPr>
          </a:p>
        </p:txBody>
      </p:sp>
      <p:sp>
        <p:nvSpPr>
          <p:cNvPr id="281" name="Google Shape;281;p37"/>
          <p:cNvSpPr/>
          <p:nvPr/>
        </p:nvSpPr>
        <p:spPr>
          <a:xfrm>
            <a:off x="5134575" y="2116050"/>
            <a:ext cx="12306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onViewCreated()</a:t>
            </a:r>
            <a:endParaRPr sz="1000">
              <a:latin typeface="Consolas"/>
              <a:ea typeface="Consolas"/>
              <a:cs typeface="Consolas"/>
              <a:sym typeface="Consolas"/>
            </a:endParaRPr>
          </a:p>
        </p:txBody>
      </p:sp>
      <p:sp>
        <p:nvSpPr>
          <p:cNvPr id="282" name="Google Shape;282;p37"/>
          <p:cNvSpPr/>
          <p:nvPr/>
        </p:nvSpPr>
        <p:spPr>
          <a:xfrm>
            <a:off x="6629176" y="2116050"/>
            <a:ext cx="8595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onStart()</a:t>
            </a:r>
            <a:endParaRPr sz="1000">
              <a:latin typeface="Consolas"/>
              <a:ea typeface="Consolas"/>
              <a:cs typeface="Consolas"/>
              <a:sym typeface="Consolas"/>
            </a:endParaRPr>
          </a:p>
        </p:txBody>
      </p:sp>
      <p:sp>
        <p:nvSpPr>
          <p:cNvPr id="283" name="Google Shape;283;p37"/>
          <p:cNvSpPr/>
          <p:nvPr/>
        </p:nvSpPr>
        <p:spPr>
          <a:xfrm>
            <a:off x="7749050" y="2116050"/>
            <a:ext cx="92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onResume()</a:t>
            </a:r>
            <a:endParaRPr sz="1000">
              <a:latin typeface="Consolas"/>
              <a:ea typeface="Consolas"/>
              <a:cs typeface="Consolas"/>
              <a:sym typeface="Consolas"/>
            </a:endParaRPr>
          </a:p>
        </p:txBody>
      </p:sp>
      <p:sp>
        <p:nvSpPr>
          <p:cNvPr id="284" name="Google Shape;284;p37"/>
          <p:cNvSpPr/>
          <p:nvPr/>
        </p:nvSpPr>
        <p:spPr>
          <a:xfrm>
            <a:off x="333125" y="3100950"/>
            <a:ext cx="804000" cy="3102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Condensed"/>
                <a:ea typeface="Roboto Condensed"/>
                <a:cs typeface="Roboto Condensed"/>
                <a:sym typeface="Roboto Condensed"/>
              </a:rPr>
              <a:t>Fragment is active</a:t>
            </a:r>
            <a:endParaRPr sz="1000">
              <a:latin typeface="Roboto Condensed"/>
              <a:ea typeface="Roboto Condensed"/>
              <a:cs typeface="Roboto Condensed"/>
              <a:sym typeface="Roboto Condensed"/>
            </a:endParaRPr>
          </a:p>
        </p:txBody>
      </p:sp>
      <p:sp>
        <p:nvSpPr>
          <p:cNvPr id="285" name="Google Shape;285;p37"/>
          <p:cNvSpPr/>
          <p:nvPr/>
        </p:nvSpPr>
        <p:spPr>
          <a:xfrm>
            <a:off x="1508476" y="3106650"/>
            <a:ext cx="8595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onPause()</a:t>
            </a:r>
            <a:endParaRPr sz="1000">
              <a:latin typeface="Consolas"/>
              <a:ea typeface="Consolas"/>
              <a:cs typeface="Consolas"/>
              <a:sym typeface="Consolas"/>
            </a:endParaRPr>
          </a:p>
        </p:txBody>
      </p:sp>
      <p:sp>
        <p:nvSpPr>
          <p:cNvPr id="286" name="Google Shape;286;p37"/>
          <p:cNvSpPr/>
          <p:nvPr/>
        </p:nvSpPr>
        <p:spPr>
          <a:xfrm>
            <a:off x="2683800" y="3106650"/>
            <a:ext cx="80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onStop()</a:t>
            </a:r>
            <a:endParaRPr sz="1000">
              <a:latin typeface="Consolas"/>
              <a:ea typeface="Consolas"/>
              <a:cs typeface="Consolas"/>
              <a:sym typeface="Consolas"/>
            </a:endParaRPr>
          </a:p>
        </p:txBody>
      </p:sp>
      <p:sp>
        <p:nvSpPr>
          <p:cNvPr id="287" name="Google Shape;287;p37"/>
          <p:cNvSpPr/>
          <p:nvPr/>
        </p:nvSpPr>
        <p:spPr>
          <a:xfrm>
            <a:off x="3859150" y="3106650"/>
            <a:ext cx="12306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onDestroyView()</a:t>
            </a:r>
            <a:endParaRPr sz="1000">
              <a:latin typeface="Consolas"/>
              <a:ea typeface="Consolas"/>
              <a:cs typeface="Consolas"/>
              <a:sym typeface="Consolas"/>
            </a:endParaRPr>
          </a:p>
        </p:txBody>
      </p:sp>
      <p:sp>
        <p:nvSpPr>
          <p:cNvPr id="288" name="Google Shape;288;p37"/>
          <p:cNvSpPr/>
          <p:nvPr/>
        </p:nvSpPr>
        <p:spPr>
          <a:xfrm>
            <a:off x="5356375" y="3106650"/>
            <a:ext cx="10143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onDestroy()</a:t>
            </a:r>
            <a:endParaRPr sz="1000">
              <a:latin typeface="Consolas"/>
              <a:ea typeface="Consolas"/>
              <a:cs typeface="Consolas"/>
              <a:sym typeface="Consolas"/>
            </a:endParaRPr>
          </a:p>
        </p:txBody>
      </p:sp>
      <p:sp>
        <p:nvSpPr>
          <p:cNvPr id="289" name="Google Shape;289;p37"/>
          <p:cNvSpPr/>
          <p:nvPr/>
        </p:nvSpPr>
        <p:spPr>
          <a:xfrm>
            <a:off x="6587226" y="3106650"/>
            <a:ext cx="92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onDetach()</a:t>
            </a:r>
            <a:endParaRPr sz="1000">
              <a:latin typeface="Consolas"/>
              <a:ea typeface="Consolas"/>
              <a:cs typeface="Consolas"/>
              <a:sym typeface="Consolas"/>
            </a:endParaRPr>
          </a:p>
        </p:txBody>
      </p:sp>
      <p:cxnSp>
        <p:nvCxnSpPr>
          <p:cNvPr id="290" name="Google Shape;290;p37"/>
          <p:cNvCxnSpPr>
            <a:stCxn id="276" idx="3"/>
            <a:endCxn id="278" idx="1"/>
          </p:cNvCxnSpPr>
          <p:nvPr/>
        </p:nvCxnSpPr>
        <p:spPr>
          <a:xfrm>
            <a:off x="1137125" y="2264025"/>
            <a:ext cx="251400" cy="1500"/>
          </a:xfrm>
          <a:prstGeom prst="straightConnector1">
            <a:avLst/>
          </a:prstGeom>
          <a:noFill/>
          <a:ln w="19050" cap="flat" cmpd="sng">
            <a:solidFill>
              <a:srgbClr val="073042"/>
            </a:solidFill>
            <a:prstDash val="solid"/>
            <a:round/>
            <a:headEnd type="none" w="med" len="med"/>
            <a:tailEnd type="triangle" w="med" len="med"/>
          </a:ln>
        </p:spPr>
      </p:cxnSp>
      <p:cxnSp>
        <p:nvCxnSpPr>
          <p:cNvPr id="291" name="Google Shape;291;p37"/>
          <p:cNvCxnSpPr>
            <a:stCxn id="278" idx="3"/>
            <a:endCxn id="279" idx="1"/>
          </p:cNvCxnSpPr>
          <p:nvPr/>
        </p:nvCxnSpPr>
        <p:spPr>
          <a:xfrm>
            <a:off x="2312525" y="2265450"/>
            <a:ext cx="260400" cy="0"/>
          </a:xfrm>
          <a:prstGeom prst="straightConnector1">
            <a:avLst/>
          </a:prstGeom>
          <a:noFill/>
          <a:ln w="19050" cap="flat" cmpd="sng">
            <a:solidFill>
              <a:srgbClr val="073042"/>
            </a:solidFill>
            <a:prstDash val="solid"/>
            <a:round/>
            <a:headEnd type="none" w="med" len="med"/>
            <a:tailEnd type="triangle" w="med" len="med"/>
          </a:ln>
        </p:spPr>
      </p:cxnSp>
      <p:cxnSp>
        <p:nvCxnSpPr>
          <p:cNvPr id="292" name="Google Shape;292;p37"/>
          <p:cNvCxnSpPr>
            <a:stCxn id="279" idx="3"/>
            <a:endCxn id="280" idx="1"/>
          </p:cNvCxnSpPr>
          <p:nvPr/>
        </p:nvCxnSpPr>
        <p:spPr>
          <a:xfrm>
            <a:off x="3432400" y="2265450"/>
            <a:ext cx="260400" cy="0"/>
          </a:xfrm>
          <a:prstGeom prst="straightConnector1">
            <a:avLst/>
          </a:prstGeom>
          <a:noFill/>
          <a:ln w="19050" cap="flat" cmpd="sng">
            <a:solidFill>
              <a:srgbClr val="073042"/>
            </a:solidFill>
            <a:prstDash val="solid"/>
            <a:round/>
            <a:headEnd type="none" w="med" len="med"/>
            <a:tailEnd type="triangle" w="med" len="med"/>
          </a:ln>
        </p:spPr>
      </p:cxnSp>
      <p:cxnSp>
        <p:nvCxnSpPr>
          <p:cNvPr id="293" name="Google Shape;293;p37"/>
          <p:cNvCxnSpPr>
            <a:stCxn id="280" idx="3"/>
            <a:endCxn id="281" idx="1"/>
          </p:cNvCxnSpPr>
          <p:nvPr/>
        </p:nvCxnSpPr>
        <p:spPr>
          <a:xfrm>
            <a:off x="4871500" y="2265450"/>
            <a:ext cx="263100" cy="0"/>
          </a:xfrm>
          <a:prstGeom prst="straightConnector1">
            <a:avLst/>
          </a:prstGeom>
          <a:noFill/>
          <a:ln w="19050" cap="flat" cmpd="sng">
            <a:solidFill>
              <a:srgbClr val="073042"/>
            </a:solidFill>
            <a:prstDash val="solid"/>
            <a:round/>
            <a:headEnd type="none" w="med" len="med"/>
            <a:tailEnd type="triangle" w="med" len="med"/>
          </a:ln>
        </p:spPr>
      </p:cxnSp>
      <p:cxnSp>
        <p:nvCxnSpPr>
          <p:cNvPr id="294" name="Google Shape;294;p37"/>
          <p:cNvCxnSpPr>
            <a:stCxn id="281" idx="3"/>
            <a:endCxn id="282" idx="1"/>
          </p:cNvCxnSpPr>
          <p:nvPr/>
        </p:nvCxnSpPr>
        <p:spPr>
          <a:xfrm>
            <a:off x="6365175" y="2265450"/>
            <a:ext cx="264000" cy="0"/>
          </a:xfrm>
          <a:prstGeom prst="straightConnector1">
            <a:avLst/>
          </a:prstGeom>
          <a:noFill/>
          <a:ln w="19050" cap="flat" cmpd="sng">
            <a:solidFill>
              <a:srgbClr val="073042"/>
            </a:solidFill>
            <a:prstDash val="solid"/>
            <a:round/>
            <a:headEnd type="none" w="med" len="med"/>
            <a:tailEnd type="triangle" w="med" len="med"/>
          </a:ln>
        </p:spPr>
      </p:cxnSp>
      <p:cxnSp>
        <p:nvCxnSpPr>
          <p:cNvPr id="295" name="Google Shape;295;p37"/>
          <p:cNvCxnSpPr>
            <a:stCxn id="282" idx="3"/>
            <a:endCxn id="283" idx="1"/>
          </p:cNvCxnSpPr>
          <p:nvPr/>
        </p:nvCxnSpPr>
        <p:spPr>
          <a:xfrm>
            <a:off x="7488676" y="2265450"/>
            <a:ext cx="260400" cy="0"/>
          </a:xfrm>
          <a:prstGeom prst="straightConnector1">
            <a:avLst/>
          </a:prstGeom>
          <a:noFill/>
          <a:ln w="19050" cap="flat" cmpd="sng">
            <a:solidFill>
              <a:srgbClr val="073042"/>
            </a:solidFill>
            <a:prstDash val="solid"/>
            <a:round/>
            <a:headEnd type="none" w="med" len="med"/>
            <a:tailEnd type="triangle" w="med" len="med"/>
          </a:ln>
        </p:spPr>
      </p:cxnSp>
      <p:cxnSp>
        <p:nvCxnSpPr>
          <p:cNvPr id="296" name="Google Shape;296;p37"/>
          <p:cNvCxnSpPr>
            <a:stCxn id="284" idx="3"/>
            <a:endCxn id="285" idx="1"/>
          </p:cNvCxnSpPr>
          <p:nvPr/>
        </p:nvCxnSpPr>
        <p:spPr>
          <a:xfrm>
            <a:off x="1137125" y="3256050"/>
            <a:ext cx="371400" cy="0"/>
          </a:xfrm>
          <a:prstGeom prst="straightConnector1">
            <a:avLst/>
          </a:prstGeom>
          <a:noFill/>
          <a:ln w="19050" cap="flat" cmpd="sng">
            <a:solidFill>
              <a:srgbClr val="073042"/>
            </a:solidFill>
            <a:prstDash val="solid"/>
            <a:round/>
            <a:headEnd type="none" w="med" len="med"/>
            <a:tailEnd type="triangle" w="med" len="med"/>
          </a:ln>
        </p:spPr>
      </p:cxnSp>
      <p:cxnSp>
        <p:nvCxnSpPr>
          <p:cNvPr id="297" name="Google Shape;297;p37"/>
          <p:cNvCxnSpPr>
            <a:stCxn id="285" idx="3"/>
            <a:endCxn id="286" idx="1"/>
          </p:cNvCxnSpPr>
          <p:nvPr/>
        </p:nvCxnSpPr>
        <p:spPr>
          <a:xfrm>
            <a:off x="2367976" y="3256050"/>
            <a:ext cx="315900" cy="0"/>
          </a:xfrm>
          <a:prstGeom prst="straightConnector1">
            <a:avLst/>
          </a:prstGeom>
          <a:noFill/>
          <a:ln w="19050" cap="flat" cmpd="sng">
            <a:solidFill>
              <a:srgbClr val="073042"/>
            </a:solidFill>
            <a:prstDash val="solid"/>
            <a:round/>
            <a:headEnd type="none" w="med" len="med"/>
            <a:tailEnd type="triangle" w="med" len="med"/>
          </a:ln>
        </p:spPr>
      </p:cxnSp>
      <p:cxnSp>
        <p:nvCxnSpPr>
          <p:cNvPr id="298" name="Google Shape;298;p37"/>
          <p:cNvCxnSpPr>
            <a:stCxn id="286" idx="3"/>
            <a:endCxn id="287" idx="1"/>
          </p:cNvCxnSpPr>
          <p:nvPr/>
        </p:nvCxnSpPr>
        <p:spPr>
          <a:xfrm>
            <a:off x="3487800" y="3256050"/>
            <a:ext cx="371400" cy="0"/>
          </a:xfrm>
          <a:prstGeom prst="straightConnector1">
            <a:avLst/>
          </a:prstGeom>
          <a:noFill/>
          <a:ln w="19050" cap="flat" cmpd="sng">
            <a:solidFill>
              <a:srgbClr val="073042"/>
            </a:solidFill>
            <a:prstDash val="solid"/>
            <a:round/>
            <a:headEnd type="none" w="med" len="med"/>
            <a:tailEnd type="triangle" w="med" len="med"/>
          </a:ln>
        </p:spPr>
      </p:cxnSp>
      <p:cxnSp>
        <p:nvCxnSpPr>
          <p:cNvPr id="299" name="Google Shape;299;p37"/>
          <p:cNvCxnSpPr>
            <a:stCxn id="287" idx="3"/>
            <a:endCxn id="288" idx="1"/>
          </p:cNvCxnSpPr>
          <p:nvPr/>
        </p:nvCxnSpPr>
        <p:spPr>
          <a:xfrm>
            <a:off x="5089750" y="3256050"/>
            <a:ext cx="266700" cy="0"/>
          </a:xfrm>
          <a:prstGeom prst="straightConnector1">
            <a:avLst/>
          </a:prstGeom>
          <a:noFill/>
          <a:ln w="19050" cap="flat" cmpd="sng">
            <a:solidFill>
              <a:srgbClr val="073042"/>
            </a:solidFill>
            <a:prstDash val="solid"/>
            <a:round/>
            <a:headEnd type="none" w="med" len="med"/>
            <a:tailEnd type="triangle" w="med" len="med"/>
          </a:ln>
        </p:spPr>
      </p:cxnSp>
      <p:cxnSp>
        <p:nvCxnSpPr>
          <p:cNvPr id="300" name="Google Shape;300;p37"/>
          <p:cNvCxnSpPr>
            <a:stCxn id="288" idx="3"/>
            <a:endCxn id="289" idx="1"/>
          </p:cNvCxnSpPr>
          <p:nvPr/>
        </p:nvCxnSpPr>
        <p:spPr>
          <a:xfrm>
            <a:off x="6370675" y="3256050"/>
            <a:ext cx="216600" cy="0"/>
          </a:xfrm>
          <a:prstGeom prst="straightConnector1">
            <a:avLst/>
          </a:prstGeom>
          <a:noFill/>
          <a:ln w="19050" cap="flat" cmpd="sng">
            <a:solidFill>
              <a:srgbClr val="073042"/>
            </a:solidFill>
            <a:prstDash val="solid"/>
            <a:round/>
            <a:headEnd type="none" w="med" len="med"/>
            <a:tailEnd type="triangle" w="med" len="med"/>
          </a:ln>
        </p:spPr>
      </p:cxnSp>
      <p:cxnSp>
        <p:nvCxnSpPr>
          <p:cNvPr id="301" name="Google Shape;301;p37"/>
          <p:cNvCxnSpPr>
            <a:stCxn id="289" idx="3"/>
            <a:endCxn id="277" idx="1"/>
          </p:cNvCxnSpPr>
          <p:nvPr/>
        </p:nvCxnSpPr>
        <p:spPr>
          <a:xfrm>
            <a:off x="7511226" y="3256050"/>
            <a:ext cx="306900" cy="4200"/>
          </a:xfrm>
          <a:prstGeom prst="straightConnector1">
            <a:avLst/>
          </a:prstGeom>
          <a:noFill/>
          <a:ln w="19050" cap="flat" cmpd="sng">
            <a:solidFill>
              <a:srgbClr val="073042"/>
            </a:solidFill>
            <a:prstDash val="solid"/>
            <a:round/>
            <a:headEnd type="none" w="med" len="med"/>
            <a:tailEnd type="triangle" w="med" len="med"/>
          </a:ln>
        </p:spPr>
      </p:cxnSp>
      <p:cxnSp>
        <p:nvCxnSpPr>
          <p:cNvPr id="302" name="Google Shape;302;p37"/>
          <p:cNvCxnSpPr>
            <a:stCxn id="283" idx="3"/>
            <a:endCxn id="284" idx="1"/>
          </p:cNvCxnSpPr>
          <p:nvPr/>
        </p:nvCxnSpPr>
        <p:spPr>
          <a:xfrm flipH="1">
            <a:off x="333050" y="2265450"/>
            <a:ext cx="8340000" cy="990600"/>
          </a:xfrm>
          <a:prstGeom prst="curvedConnector5">
            <a:avLst>
              <a:gd name="adj1" fmla="val 276"/>
              <a:gd name="adj2" fmla="val 49712"/>
              <a:gd name="adj3" fmla="val 99724"/>
            </a:avLst>
          </a:prstGeom>
          <a:noFill/>
          <a:ln w="19050" cap="flat" cmpd="sng">
            <a:solidFill>
              <a:srgbClr val="07304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onAttach()</a:t>
            </a:r>
            <a:endParaRPr/>
          </a:p>
        </p:txBody>
      </p:sp>
      <p:sp>
        <p:nvSpPr>
          <p:cNvPr id="308" name="Google Shape;308;p38"/>
          <p:cNvSpPr txBox="1">
            <a:spLocks noGrp="1"/>
          </p:cNvSpPr>
          <p:nvPr>
            <p:ph type="body" idx="1"/>
          </p:nvPr>
        </p:nvSpPr>
        <p:spPr>
          <a:xfrm>
            <a:off x="311700" y="1887425"/>
            <a:ext cx="8520600" cy="1766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Called when a fragment is attached to a context </a:t>
            </a:r>
            <a:endParaRPr sz="2200"/>
          </a:p>
          <a:p>
            <a:pPr marL="457200" lvl="0" indent="-368300" algn="l" rtl="0">
              <a:spcBef>
                <a:spcPts val="1000"/>
              </a:spcBef>
              <a:spcAft>
                <a:spcPts val="1000"/>
              </a:spcAft>
              <a:buSzPts val="2200"/>
              <a:buChar char="●"/>
            </a:pPr>
            <a:r>
              <a:rPr lang="en" sz="2200"/>
              <a:t>Immediately precedes </a:t>
            </a:r>
            <a:r>
              <a:rPr lang="en" sz="2200">
                <a:latin typeface="Courier New"/>
                <a:ea typeface="Courier New"/>
                <a:cs typeface="Courier New"/>
                <a:sym typeface="Courier New"/>
              </a:rPr>
              <a:t>onCreate()</a:t>
            </a:r>
            <a:endParaRPr sz="2200">
              <a:latin typeface="Courier New"/>
              <a:ea typeface="Courier New"/>
              <a:cs typeface="Courier New"/>
              <a:sym typeface="Courier New"/>
            </a:endParaRPr>
          </a:p>
        </p:txBody>
      </p:sp>
      <p:sp>
        <p:nvSpPr>
          <p:cNvPr id="309" name="Google Shape;309;p3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onCreateView()</a:t>
            </a:r>
            <a:endParaRPr/>
          </a:p>
        </p:txBody>
      </p:sp>
      <p:sp>
        <p:nvSpPr>
          <p:cNvPr id="315" name="Google Shape;315;p39"/>
          <p:cNvSpPr txBox="1">
            <a:spLocks noGrp="1"/>
          </p:cNvSpPr>
          <p:nvPr>
            <p:ph type="body" idx="1"/>
          </p:nvPr>
        </p:nvSpPr>
        <p:spPr>
          <a:xfrm>
            <a:off x="311700" y="1914475"/>
            <a:ext cx="8520600" cy="1858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Called to create the view hierarchy associated with the fragment</a:t>
            </a:r>
            <a:endParaRPr sz="2200"/>
          </a:p>
          <a:p>
            <a:pPr marL="457200" lvl="0" indent="-368300" algn="l" rtl="0">
              <a:spcBef>
                <a:spcPts val="1000"/>
              </a:spcBef>
              <a:spcAft>
                <a:spcPts val="1000"/>
              </a:spcAft>
              <a:buSzPts val="2200"/>
              <a:buChar char="●"/>
            </a:pPr>
            <a:r>
              <a:rPr lang="en" sz="2200"/>
              <a:t>Inflate the fragment layout here and return the root view</a:t>
            </a:r>
            <a:endParaRPr sz="2200"/>
          </a:p>
        </p:txBody>
      </p:sp>
      <p:sp>
        <p:nvSpPr>
          <p:cNvPr id="316" name="Google Shape;316;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20"/>
        <p:cNvGrpSpPr/>
        <p:nvPr/>
      </p:nvGrpSpPr>
      <p:grpSpPr>
        <a:xfrm>
          <a:off x="0" y="0"/>
          <a:ext cx="0" cy="0"/>
          <a:chOff x="0" y="0"/>
          <a:chExt cx="0" cy="0"/>
        </a:xfrm>
      </p:grpSpPr>
      <p:sp>
        <p:nvSpPr>
          <p:cNvPr id="321" name="Google Shape;321;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onViewCreated()</a:t>
            </a:r>
            <a:endParaRPr/>
          </a:p>
        </p:txBody>
      </p:sp>
      <p:sp>
        <p:nvSpPr>
          <p:cNvPr id="322" name="Google Shape;322;p40"/>
          <p:cNvSpPr txBox="1">
            <a:spLocks noGrp="1"/>
          </p:cNvSpPr>
          <p:nvPr>
            <p:ph type="body" idx="1"/>
          </p:nvPr>
        </p:nvSpPr>
        <p:spPr>
          <a:xfrm>
            <a:off x="311700" y="1894025"/>
            <a:ext cx="8520600" cy="2604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Called when view hierarchy has already been created</a:t>
            </a:r>
            <a:endParaRPr sz="2200"/>
          </a:p>
          <a:p>
            <a:pPr marL="457200" lvl="0" indent="-368300" algn="l" rtl="0">
              <a:spcBef>
                <a:spcPts val="1000"/>
              </a:spcBef>
              <a:spcAft>
                <a:spcPts val="1000"/>
              </a:spcAft>
              <a:buSzPts val="2200"/>
              <a:buChar char="●"/>
            </a:pPr>
            <a:r>
              <a:rPr lang="en" sz="2200"/>
              <a:t>Perform any remaining initialization here (for example, restore state from </a:t>
            </a:r>
            <a:r>
              <a:rPr lang="en" sz="2200">
                <a:latin typeface="Courier New"/>
                <a:ea typeface="Courier New"/>
                <a:cs typeface="Courier New"/>
                <a:sym typeface="Courier New"/>
              </a:rPr>
              <a:t>Bundle</a:t>
            </a:r>
            <a:r>
              <a:rPr lang="en" sz="2200"/>
              <a:t>)</a:t>
            </a:r>
            <a:endParaRPr sz="2200"/>
          </a:p>
        </p:txBody>
      </p:sp>
      <p:sp>
        <p:nvSpPr>
          <p:cNvPr id="323" name="Google Shape;323;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27"/>
        <p:cNvGrpSpPr/>
        <p:nvPr/>
      </p:nvGrpSpPr>
      <p:grpSpPr>
        <a:xfrm>
          <a:off x="0" y="0"/>
          <a:ext cx="0" cy="0"/>
          <a:chOff x="0" y="0"/>
          <a:chExt cx="0" cy="0"/>
        </a:xfrm>
      </p:grpSpPr>
      <p:sp>
        <p:nvSpPr>
          <p:cNvPr id="328" name="Google Shape;328;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onDestroyView() and onDetach()</a:t>
            </a:r>
            <a:endParaRPr/>
          </a:p>
        </p:txBody>
      </p:sp>
      <p:sp>
        <p:nvSpPr>
          <p:cNvPr id="329" name="Google Shape;329;p41"/>
          <p:cNvSpPr txBox="1">
            <a:spLocks noGrp="1"/>
          </p:cNvSpPr>
          <p:nvPr>
            <p:ph type="body" idx="1"/>
          </p:nvPr>
        </p:nvSpPr>
        <p:spPr>
          <a:xfrm>
            <a:off x="311700" y="1838275"/>
            <a:ext cx="8520600" cy="2217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latin typeface="Courier New"/>
                <a:ea typeface="Courier New"/>
                <a:cs typeface="Courier New"/>
                <a:sym typeface="Courier New"/>
              </a:rPr>
              <a:t>onDestroyView()</a:t>
            </a:r>
            <a:r>
              <a:rPr lang="en" sz="2200"/>
              <a:t> is called when view hierarchy of fragment is removed.</a:t>
            </a:r>
            <a:endParaRPr sz="2200"/>
          </a:p>
          <a:p>
            <a:pPr marL="457200" lvl="0" indent="-368300" algn="l" rtl="0">
              <a:spcBef>
                <a:spcPts val="1000"/>
              </a:spcBef>
              <a:spcAft>
                <a:spcPts val="1000"/>
              </a:spcAft>
              <a:buSzPts val="2200"/>
              <a:buChar char="●"/>
            </a:pPr>
            <a:r>
              <a:rPr lang="en" sz="2200">
                <a:latin typeface="Courier New"/>
                <a:ea typeface="Courier New"/>
                <a:cs typeface="Courier New"/>
                <a:sym typeface="Courier New"/>
              </a:rPr>
              <a:t>onDetach()</a:t>
            </a:r>
            <a:r>
              <a:rPr lang="en" sz="2200"/>
              <a:t> is called when fragment is no longer attached to the host.</a:t>
            </a:r>
            <a:endParaRPr sz="2200"/>
          </a:p>
        </p:txBody>
      </p:sp>
      <p:sp>
        <p:nvSpPr>
          <p:cNvPr id="330" name="Google Shape;330;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fragment states</a:t>
            </a:r>
            <a:endParaRPr/>
          </a:p>
        </p:txBody>
      </p:sp>
      <p:sp>
        <p:nvSpPr>
          <p:cNvPr id="336" name="Google Shape;336;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graphicFrame>
        <p:nvGraphicFramePr>
          <p:cNvPr id="337" name="Google Shape;337;p42"/>
          <p:cNvGraphicFramePr/>
          <p:nvPr>
            <p:extLst>
              <p:ext uri="{D42A27DB-BD31-4B8C-83A1-F6EECF244321}">
                <p14:modId xmlns:p14="http://schemas.microsoft.com/office/powerpoint/2010/main" val="2234651126"/>
              </p:ext>
            </p:extLst>
          </p:nvPr>
        </p:nvGraphicFramePr>
        <p:xfrm>
          <a:off x="543900" y="1200150"/>
          <a:ext cx="8056200" cy="3175254"/>
        </p:xfrm>
        <a:graphic>
          <a:graphicData uri="http://schemas.openxmlformats.org/drawingml/2006/table">
            <a:tbl>
              <a:tblPr>
                <a:noFill/>
                <a:tableStyleId>{3E6C0CF5-E5F5-4782-99A4-E4B98B6102AE}</a:tableStyleId>
              </a:tblPr>
              <a:tblGrid>
                <a:gridCol w="1928950">
                  <a:extLst>
                    <a:ext uri="{9D8B030D-6E8A-4147-A177-3AD203B41FA5}">
                      <a16:colId xmlns:a16="http://schemas.microsoft.com/office/drawing/2014/main" val="20000"/>
                    </a:ext>
                  </a:extLst>
                </a:gridCol>
                <a:gridCol w="2803200">
                  <a:extLst>
                    <a:ext uri="{9D8B030D-6E8A-4147-A177-3AD203B41FA5}">
                      <a16:colId xmlns:a16="http://schemas.microsoft.com/office/drawing/2014/main" val="20001"/>
                    </a:ext>
                  </a:extLst>
                </a:gridCol>
                <a:gridCol w="3324050">
                  <a:extLst>
                    <a:ext uri="{9D8B030D-6E8A-4147-A177-3AD203B41FA5}">
                      <a16:colId xmlns:a16="http://schemas.microsoft.com/office/drawing/2014/main" val="20002"/>
                    </a:ext>
                  </a:extLst>
                </a:gridCol>
              </a:tblGrid>
              <a:tr h="3074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State</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Callbacks</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Description</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81000">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Initialized</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Courier New"/>
                          <a:ea typeface="Courier New"/>
                          <a:cs typeface="Courier New"/>
                          <a:sym typeface="Courier New"/>
                        </a:rPr>
                        <a:t>onAttach()</a:t>
                      </a:r>
                      <a:endParaRPr sz="1200">
                        <a:solidFill>
                          <a:schemeClr val="tx1"/>
                        </a:solidFill>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Fragment is attached to host.</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Created</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Courier New"/>
                          <a:ea typeface="Courier New"/>
                          <a:cs typeface="Courier New"/>
                          <a:sym typeface="Courier New"/>
                        </a:rPr>
                        <a:t>onCreate(), onCreateView(), onViewCreated()</a:t>
                      </a:r>
                      <a:endParaRPr sz="1200">
                        <a:solidFill>
                          <a:schemeClr val="tx1"/>
                        </a:solidFill>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Fragment is created and layout is being initialized.</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Started </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Courier New"/>
                          <a:ea typeface="Courier New"/>
                          <a:cs typeface="Courier New"/>
                          <a:sym typeface="Courier New"/>
                        </a:rPr>
                        <a:t>onStart()</a:t>
                      </a:r>
                      <a:endParaRPr sz="1200">
                        <a:solidFill>
                          <a:schemeClr val="tx1"/>
                        </a:solidFill>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Fragment is started and visible.</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Resumed</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Courier New"/>
                          <a:ea typeface="Courier New"/>
                          <a:cs typeface="Courier New"/>
                          <a:sym typeface="Courier New"/>
                        </a:rPr>
                        <a:t>onResume()</a:t>
                      </a:r>
                      <a:endParaRPr sz="1200">
                        <a:solidFill>
                          <a:schemeClr val="tx1"/>
                        </a:solidFill>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Fragment has input focus.</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Paused</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Courier New"/>
                          <a:ea typeface="Courier New"/>
                          <a:cs typeface="Courier New"/>
                          <a:sym typeface="Courier New"/>
                        </a:rPr>
                        <a:t>onPause()</a:t>
                      </a:r>
                      <a:endParaRPr sz="1200">
                        <a:solidFill>
                          <a:schemeClr val="tx1"/>
                        </a:solidFill>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Fragment no longer has input focus.</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Stopped</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Courier New"/>
                          <a:ea typeface="Courier New"/>
                          <a:cs typeface="Courier New"/>
                          <a:sym typeface="Courier New"/>
                        </a:rPr>
                        <a:t>onStop()</a:t>
                      </a:r>
                      <a:endParaRPr sz="1200">
                        <a:solidFill>
                          <a:schemeClr val="tx1"/>
                        </a:solidFill>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Fragment is not visible.</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lnSpc>
                          <a:spcPct val="100000"/>
                        </a:lnSpc>
                        <a:spcBef>
                          <a:spcPts val="0"/>
                        </a:spcBef>
                        <a:spcAft>
                          <a:spcPts val="0"/>
                        </a:spcAft>
                        <a:buNone/>
                      </a:pPr>
                      <a:r>
                        <a:rPr lang="en" sz="1200">
                          <a:solidFill>
                            <a:schemeClr val="tx1"/>
                          </a:solidFill>
                          <a:latin typeface="Roboto"/>
                          <a:ea typeface="Roboto"/>
                          <a:cs typeface="Roboto"/>
                          <a:sym typeface="Roboto"/>
                        </a:rPr>
                        <a:t>Destroyed</a:t>
                      </a:r>
                      <a:endParaRPr sz="120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solidFill>
                            <a:schemeClr val="tx1"/>
                          </a:solidFill>
                          <a:latin typeface="Courier New"/>
                          <a:ea typeface="Courier New"/>
                          <a:cs typeface="Courier New"/>
                          <a:sym typeface="Courier New"/>
                        </a:rPr>
                        <a:t>onDestroyView(), onDestroy(), onDetach()</a:t>
                      </a:r>
                      <a:endParaRPr sz="1200">
                        <a:solidFill>
                          <a:schemeClr val="tx1"/>
                        </a:solidFill>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dirty="0">
                          <a:solidFill>
                            <a:schemeClr val="tx1"/>
                          </a:solidFill>
                          <a:latin typeface="Roboto"/>
                          <a:ea typeface="Roboto"/>
                          <a:cs typeface="Roboto"/>
                          <a:sym typeface="Roboto"/>
                        </a:rPr>
                        <a:t>Fragment is removed from host.</a:t>
                      </a:r>
                      <a:endParaRPr sz="1200" dirty="0">
                        <a:solidFill>
                          <a:schemeClr val="tx1"/>
                        </a:solidFill>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41"/>
        <p:cNvGrpSpPr/>
        <p:nvPr/>
      </p:nvGrpSpPr>
      <p:grpSpPr>
        <a:xfrm>
          <a:off x="0" y="0"/>
          <a:ext cx="0" cy="0"/>
          <a:chOff x="0" y="0"/>
          <a:chExt cx="0" cy="0"/>
        </a:xfrm>
      </p:grpSpPr>
      <p:sp>
        <p:nvSpPr>
          <p:cNvPr id="342" name="Google Shape;342;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Save fragment state across config changes</a:t>
            </a:r>
            <a:endParaRPr sz="2700"/>
          </a:p>
        </p:txBody>
      </p:sp>
      <p:sp>
        <p:nvSpPr>
          <p:cNvPr id="343" name="Google Shape;343;p43"/>
          <p:cNvSpPr txBox="1">
            <a:spLocks noGrp="1"/>
          </p:cNvSpPr>
          <p:nvPr>
            <p:ph type="body" idx="1"/>
          </p:nvPr>
        </p:nvSpPr>
        <p:spPr>
          <a:xfrm>
            <a:off x="311700" y="1152475"/>
            <a:ext cx="8520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Preserve UI state in fragments by storing state in </a:t>
            </a:r>
            <a:r>
              <a:rPr lang="en" sz="2200">
                <a:latin typeface="Courier New"/>
                <a:ea typeface="Courier New"/>
                <a:cs typeface="Courier New"/>
                <a:sym typeface="Courier New"/>
              </a:rPr>
              <a:t>Bundle</a:t>
            </a:r>
            <a:r>
              <a:rPr lang="en" sz="2200"/>
              <a:t>:</a:t>
            </a:r>
            <a:endParaRPr sz="2200"/>
          </a:p>
          <a:p>
            <a:pPr marL="457200" lvl="0" indent="-368300" algn="l" rtl="0">
              <a:spcBef>
                <a:spcPts val="600"/>
              </a:spcBef>
              <a:spcAft>
                <a:spcPts val="1000"/>
              </a:spcAft>
              <a:buSzPts val="2200"/>
              <a:buFont typeface="Courier New"/>
              <a:buChar char="●"/>
            </a:pPr>
            <a:r>
              <a:rPr lang="en" sz="2200">
                <a:latin typeface="Courier New"/>
                <a:ea typeface="Courier New"/>
                <a:cs typeface="Courier New"/>
                <a:sym typeface="Courier New"/>
              </a:rPr>
              <a:t>onSaveInstanceState(outState: Bundle)</a:t>
            </a:r>
            <a:endParaRPr sz="2200"/>
          </a:p>
        </p:txBody>
      </p:sp>
      <p:sp>
        <p:nvSpPr>
          <p:cNvPr id="344" name="Google Shape;344;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45" name="Google Shape;345;p43"/>
          <p:cNvSpPr txBox="1"/>
          <p:nvPr/>
        </p:nvSpPr>
        <p:spPr>
          <a:xfrm>
            <a:off x="320175" y="2381950"/>
            <a:ext cx="8469300" cy="208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dirty="0">
                <a:solidFill>
                  <a:schemeClr val="tx1"/>
                </a:solidFill>
                <a:latin typeface="Roboto"/>
                <a:ea typeface="Roboto"/>
                <a:cs typeface="Roboto"/>
                <a:sym typeface="Roboto"/>
              </a:rPr>
              <a:t>Retrieve that data by receiving the Bundle in these fragment callbacks:</a:t>
            </a:r>
            <a:endParaRPr sz="2200" dirty="0">
              <a:solidFill>
                <a:schemeClr val="tx1"/>
              </a:solidFill>
              <a:latin typeface="Roboto"/>
              <a:ea typeface="Roboto"/>
              <a:cs typeface="Roboto"/>
              <a:sym typeface="Roboto"/>
            </a:endParaRPr>
          </a:p>
          <a:p>
            <a:pPr marL="457200" lvl="0" indent="-368300" algn="l" rtl="0">
              <a:lnSpc>
                <a:spcPct val="115000"/>
              </a:lnSpc>
              <a:spcBef>
                <a:spcPts val="600"/>
              </a:spcBef>
              <a:spcAft>
                <a:spcPts val="0"/>
              </a:spcAft>
              <a:buClr>
                <a:schemeClr val="dk1"/>
              </a:buClr>
              <a:buSzPts val="2200"/>
              <a:buFont typeface="Courier New"/>
              <a:buChar char="●"/>
            </a:pPr>
            <a:r>
              <a:rPr lang="en" sz="2200" dirty="0">
                <a:solidFill>
                  <a:schemeClr val="tx1"/>
                </a:solidFill>
                <a:latin typeface="Courier New"/>
                <a:ea typeface="Courier New"/>
                <a:cs typeface="Courier New"/>
                <a:sym typeface="Courier New"/>
              </a:rPr>
              <a:t>onCreate()</a:t>
            </a:r>
            <a:endParaRPr sz="2200" dirty="0">
              <a:solidFill>
                <a:schemeClr val="tx1"/>
              </a:solidFill>
              <a:latin typeface="Courier New"/>
              <a:ea typeface="Courier New"/>
              <a:cs typeface="Courier New"/>
              <a:sym typeface="Courier New"/>
            </a:endParaRPr>
          </a:p>
          <a:p>
            <a:pPr marL="457200" lvl="0" indent="-368300" algn="l" rtl="0">
              <a:lnSpc>
                <a:spcPct val="115000"/>
              </a:lnSpc>
              <a:spcBef>
                <a:spcPts val="0"/>
              </a:spcBef>
              <a:spcAft>
                <a:spcPts val="0"/>
              </a:spcAft>
              <a:buClr>
                <a:schemeClr val="dk1"/>
              </a:buClr>
              <a:buSzPts val="2200"/>
              <a:buFont typeface="Courier New"/>
              <a:buChar char="●"/>
            </a:pPr>
            <a:r>
              <a:rPr lang="en" sz="2200" dirty="0">
                <a:solidFill>
                  <a:schemeClr val="tx1"/>
                </a:solidFill>
                <a:latin typeface="Courier New"/>
                <a:ea typeface="Courier New"/>
                <a:cs typeface="Courier New"/>
                <a:sym typeface="Courier New"/>
              </a:rPr>
              <a:t>onCreateView()</a:t>
            </a:r>
            <a:endParaRPr sz="2200" dirty="0">
              <a:solidFill>
                <a:schemeClr val="tx1"/>
              </a:solidFill>
              <a:latin typeface="Courier New"/>
              <a:ea typeface="Courier New"/>
              <a:cs typeface="Courier New"/>
              <a:sym typeface="Courier New"/>
            </a:endParaRPr>
          </a:p>
          <a:p>
            <a:pPr marL="457200" lvl="0" indent="-368300" algn="l" rtl="0">
              <a:lnSpc>
                <a:spcPct val="115000"/>
              </a:lnSpc>
              <a:spcBef>
                <a:spcPts val="0"/>
              </a:spcBef>
              <a:spcAft>
                <a:spcPts val="0"/>
              </a:spcAft>
              <a:buClr>
                <a:schemeClr val="dk1"/>
              </a:buClr>
              <a:buSzPts val="2200"/>
              <a:buFont typeface="Roboto"/>
              <a:buChar char="●"/>
            </a:pPr>
            <a:r>
              <a:rPr lang="en" sz="2200" dirty="0">
                <a:solidFill>
                  <a:schemeClr val="tx1"/>
                </a:solidFill>
                <a:latin typeface="Courier New"/>
                <a:ea typeface="Courier New"/>
                <a:cs typeface="Courier New"/>
                <a:sym typeface="Courier New"/>
              </a:rPr>
              <a:t>onViewCreated()</a:t>
            </a:r>
            <a:r>
              <a:rPr lang="en" sz="2200" dirty="0">
                <a:solidFill>
                  <a:schemeClr val="tx1"/>
                </a:solidFill>
                <a:latin typeface="Roboto"/>
                <a:ea typeface="Roboto"/>
                <a:cs typeface="Roboto"/>
                <a:sym typeface="Roboto"/>
              </a:rPr>
              <a:t> </a:t>
            </a:r>
            <a:endParaRPr sz="2200" dirty="0">
              <a:solidFill>
                <a:schemeClr val="tx1"/>
              </a:solidFill>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49"/>
        <p:cNvGrpSpPr/>
        <p:nvPr/>
      </p:nvGrpSpPr>
      <p:grpSpPr>
        <a:xfrm>
          <a:off x="0" y="0"/>
          <a:ext cx="0" cy="0"/>
          <a:chOff x="0" y="0"/>
          <a:chExt cx="0" cy="0"/>
        </a:xfrm>
      </p:grpSpPr>
      <p:sp>
        <p:nvSpPr>
          <p:cNvPr id="350" name="Google Shape;350;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51" name="Google Shape;351;p44"/>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Lifecycle-aware components</a:t>
            </a:r>
            <a:endParaRPr sz="5200" b="1">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Lifecycle-aware components</a:t>
            </a:r>
            <a:endParaRPr/>
          </a:p>
        </p:txBody>
      </p:sp>
      <p:sp>
        <p:nvSpPr>
          <p:cNvPr id="357" name="Google Shape;357;p45"/>
          <p:cNvSpPr txBox="1">
            <a:spLocks noGrp="1"/>
          </p:cNvSpPr>
          <p:nvPr>
            <p:ph type="body" idx="1"/>
          </p:nvPr>
        </p:nvSpPr>
        <p:spPr>
          <a:xfrm>
            <a:off x="311700" y="1762075"/>
            <a:ext cx="8520600" cy="244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Adjust their behavior based on activity or fragment lifecycle</a:t>
            </a:r>
            <a:endParaRPr sz="2200"/>
          </a:p>
          <a:p>
            <a:pPr marL="457200" lvl="0" indent="-368300" algn="l" rtl="0">
              <a:spcBef>
                <a:spcPts val="1000"/>
              </a:spcBef>
              <a:spcAft>
                <a:spcPts val="0"/>
              </a:spcAft>
              <a:buSzPts val="2200"/>
              <a:buChar char="●"/>
            </a:pPr>
            <a:r>
              <a:rPr lang="en" sz="2200"/>
              <a:t>Use the </a:t>
            </a:r>
            <a:r>
              <a:rPr lang="en" sz="2200">
                <a:latin typeface="Courier New"/>
                <a:ea typeface="Courier New"/>
                <a:cs typeface="Courier New"/>
                <a:sym typeface="Courier New"/>
              </a:rPr>
              <a:t>androidx.lifecycle</a:t>
            </a:r>
            <a:r>
              <a:rPr lang="en" sz="2200"/>
              <a:t> library</a:t>
            </a:r>
            <a:endParaRPr sz="2200"/>
          </a:p>
          <a:p>
            <a:pPr marL="457200" lvl="0" indent="-368300" algn="l" rtl="0">
              <a:spcBef>
                <a:spcPts val="0"/>
              </a:spcBef>
              <a:spcAft>
                <a:spcPts val="0"/>
              </a:spcAft>
              <a:buSzPts val="2200"/>
              <a:buChar char="●"/>
            </a:pPr>
            <a:r>
              <a:rPr lang="en" sz="2200">
                <a:latin typeface="Courier New"/>
                <a:ea typeface="Courier New"/>
                <a:cs typeface="Courier New"/>
                <a:sym typeface="Courier New"/>
              </a:rPr>
              <a:t>Lifecycle</a:t>
            </a:r>
            <a:r>
              <a:rPr lang="en" sz="2200"/>
              <a:t> tracks the lifecycle state of an activity or fragment</a:t>
            </a:r>
            <a:endParaRPr sz="2200"/>
          </a:p>
          <a:p>
            <a:pPr marL="914400" lvl="1" indent="-368300" algn="l" rtl="0">
              <a:spcBef>
                <a:spcPts val="0"/>
              </a:spcBef>
              <a:spcAft>
                <a:spcPts val="0"/>
              </a:spcAft>
              <a:buSzPts val="2200"/>
              <a:buChar char="○"/>
            </a:pPr>
            <a:r>
              <a:rPr lang="en" sz="2200"/>
              <a:t>Holds current lifecycle state </a:t>
            </a:r>
            <a:endParaRPr sz="2200"/>
          </a:p>
          <a:p>
            <a:pPr marL="914400" lvl="1" indent="-368300" algn="l" rtl="0">
              <a:spcBef>
                <a:spcPts val="0"/>
              </a:spcBef>
              <a:spcAft>
                <a:spcPts val="0"/>
              </a:spcAft>
              <a:buSzPts val="2200"/>
              <a:buChar char="○"/>
            </a:pPr>
            <a:r>
              <a:rPr lang="en" sz="2200"/>
              <a:t>Dispatches lifecycle events (when there are state changes)</a:t>
            </a:r>
            <a:endParaRPr sz="2200"/>
          </a:p>
        </p:txBody>
      </p:sp>
      <p:sp>
        <p:nvSpPr>
          <p:cNvPr id="358" name="Google Shape;358;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4" name="Google Shape;94;p19"/>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Activity lifecycle</a:t>
            </a:r>
            <a:endParaRPr sz="52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3" name="Google Shape;363;p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LifecycleOwner</a:t>
            </a:r>
            <a:endParaRPr/>
          </a:p>
        </p:txBody>
      </p:sp>
      <p:sp>
        <p:nvSpPr>
          <p:cNvPr id="364" name="Google Shape;364;p46"/>
          <p:cNvSpPr txBox="1">
            <a:spLocks noGrp="1"/>
          </p:cNvSpPr>
          <p:nvPr>
            <p:ph type="body" idx="1"/>
          </p:nvPr>
        </p:nvSpPr>
        <p:spPr>
          <a:xfrm>
            <a:off x="311700" y="1713479"/>
            <a:ext cx="8520600" cy="2603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Interface that says this class has a lifecycle</a:t>
            </a:r>
            <a:endParaRPr sz="2200"/>
          </a:p>
          <a:p>
            <a:pPr marL="457200" lvl="0" indent="-368300" algn="l" rtl="0">
              <a:spcBef>
                <a:spcPts val="1000"/>
              </a:spcBef>
              <a:spcAft>
                <a:spcPts val="0"/>
              </a:spcAft>
              <a:buSzPts val="2200"/>
              <a:buChar char="●"/>
            </a:pPr>
            <a:r>
              <a:rPr lang="en" sz="2200"/>
              <a:t>Implementers must implement </a:t>
            </a:r>
            <a:r>
              <a:rPr lang="en" sz="2200">
                <a:latin typeface="Courier New"/>
                <a:ea typeface="Courier New"/>
                <a:cs typeface="Courier New"/>
                <a:sym typeface="Courier New"/>
              </a:rPr>
              <a:t>getLifecycle()</a:t>
            </a:r>
            <a:r>
              <a:rPr lang="en" sz="2200"/>
              <a:t> method</a:t>
            </a:r>
            <a:endParaRPr sz="2200"/>
          </a:p>
          <a:p>
            <a:pPr marL="457200" lvl="0" indent="0" algn="l" rtl="0">
              <a:spcBef>
                <a:spcPts val="1000"/>
              </a:spcBef>
              <a:spcAft>
                <a:spcPts val="1000"/>
              </a:spcAft>
              <a:buNone/>
            </a:pPr>
            <a:r>
              <a:rPr lang="en" sz="2200"/>
              <a:t>Examples: </a:t>
            </a:r>
            <a:r>
              <a:rPr lang="en" sz="2200">
                <a:latin typeface="Courier New"/>
                <a:ea typeface="Courier New"/>
                <a:cs typeface="Courier New"/>
                <a:sym typeface="Courier New"/>
              </a:rPr>
              <a:t>Fragment</a:t>
            </a:r>
            <a:r>
              <a:rPr lang="en" sz="2200"/>
              <a:t> and </a:t>
            </a:r>
            <a:r>
              <a:rPr lang="en" sz="2200">
                <a:latin typeface="Courier New"/>
                <a:ea typeface="Courier New"/>
                <a:cs typeface="Courier New"/>
                <a:sym typeface="Courier New"/>
              </a:rPr>
              <a:t>AppCompatActivity</a:t>
            </a:r>
            <a:r>
              <a:rPr lang="en" sz="2200"/>
              <a:t> are implementations of </a:t>
            </a:r>
            <a:r>
              <a:rPr lang="en" sz="2200">
                <a:latin typeface="Courier New"/>
                <a:ea typeface="Courier New"/>
                <a:cs typeface="Courier New"/>
                <a:sym typeface="Courier New"/>
              </a:rPr>
              <a:t>LifecycleOwner</a:t>
            </a:r>
            <a:endParaRPr sz="2200">
              <a:latin typeface="Courier New"/>
              <a:ea typeface="Courier New"/>
              <a:cs typeface="Courier New"/>
              <a:sym typeface="Courier New"/>
            </a:endParaRPr>
          </a:p>
        </p:txBody>
      </p:sp>
      <p:sp>
        <p:nvSpPr>
          <p:cNvPr id="365" name="Google Shape;36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69"/>
        <p:cNvGrpSpPr/>
        <p:nvPr/>
      </p:nvGrpSpPr>
      <p:grpSpPr>
        <a:xfrm>
          <a:off x="0" y="0"/>
          <a:ext cx="0" cy="0"/>
          <a:chOff x="0" y="0"/>
          <a:chExt cx="0" cy="0"/>
        </a:xfrm>
      </p:grpSpPr>
      <p:sp>
        <p:nvSpPr>
          <p:cNvPr id="370" name="Google Shape;370;p4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LifecycleObserver</a:t>
            </a:r>
            <a:endParaRPr/>
          </a:p>
        </p:txBody>
      </p:sp>
      <p:sp>
        <p:nvSpPr>
          <p:cNvPr id="371" name="Google Shape;371;p47"/>
          <p:cNvSpPr txBox="1">
            <a:spLocks noGrp="1"/>
          </p:cNvSpPr>
          <p:nvPr>
            <p:ph type="body" idx="1"/>
          </p:nvPr>
        </p:nvSpPr>
        <p:spPr>
          <a:xfrm>
            <a:off x="311700" y="1136925"/>
            <a:ext cx="8520600" cy="2141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a:t>Implement </a:t>
            </a:r>
            <a:r>
              <a:rPr lang="en" sz="1800" dirty="0">
                <a:latin typeface="Courier New"/>
                <a:ea typeface="Courier New"/>
                <a:cs typeface="Courier New"/>
                <a:sym typeface="Courier New"/>
              </a:rPr>
              <a:t>LifecycleObserver</a:t>
            </a:r>
            <a:r>
              <a:rPr lang="en" sz="1800" dirty="0"/>
              <a:t> interface:</a:t>
            </a:r>
            <a:endParaRPr sz="500" dirty="0"/>
          </a:p>
          <a:p>
            <a:pPr marL="0" lvl="0" indent="0" algn="l" rtl="0">
              <a:lnSpc>
                <a:spcPct val="100000"/>
              </a:lnSpc>
              <a:spcBef>
                <a:spcPts val="1000"/>
              </a:spcBef>
              <a:spcAft>
                <a:spcPts val="0"/>
              </a:spcAft>
              <a:buNone/>
            </a:pPr>
            <a:endParaRPr sz="500" dirty="0"/>
          </a:p>
          <a:p>
            <a:pPr marL="0" lvl="0" indent="0" algn="l" rtl="0">
              <a:lnSpc>
                <a:spcPct val="100000"/>
              </a:lnSpc>
              <a:spcBef>
                <a:spcPts val="1000"/>
              </a:spcBef>
              <a:spcAft>
                <a:spcPts val="0"/>
              </a:spcAft>
              <a:buNone/>
            </a:pPr>
            <a:r>
              <a:rPr lang="en" sz="1600" dirty="0">
                <a:latin typeface="Consolas"/>
                <a:ea typeface="Consolas"/>
                <a:cs typeface="Consolas"/>
                <a:sym typeface="Consolas"/>
              </a:rPr>
              <a:t>class MyObserver : LifecycleObserver {</a:t>
            </a:r>
            <a:endParaRPr sz="1600" dirty="0">
              <a:latin typeface="Consolas"/>
              <a:ea typeface="Consolas"/>
              <a:cs typeface="Consolas"/>
              <a:sym typeface="Consolas"/>
            </a:endParaRPr>
          </a:p>
          <a:p>
            <a:pPr marL="0" lvl="0" indent="0" algn="l" rtl="0">
              <a:lnSpc>
                <a:spcPct val="100000"/>
              </a:lnSpc>
              <a:spcBef>
                <a:spcPts val="0"/>
              </a:spcBef>
              <a:spcAft>
                <a:spcPts val="0"/>
              </a:spcAft>
              <a:buNone/>
            </a:pPr>
            <a:r>
              <a:rPr lang="en" sz="1600" dirty="0">
                <a:latin typeface="Consolas"/>
                <a:ea typeface="Consolas"/>
                <a:cs typeface="Consolas"/>
                <a:sym typeface="Consolas"/>
              </a:rPr>
              <a:t>    @OnLifecycleEvent(Lifecycle.Event.ON_RESUME)</a:t>
            </a:r>
            <a:endParaRPr sz="1600" dirty="0">
              <a:latin typeface="Consolas"/>
              <a:ea typeface="Consolas"/>
              <a:cs typeface="Consolas"/>
              <a:sym typeface="Consolas"/>
            </a:endParaRPr>
          </a:p>
          <a:p>
            <a:pPr marL="0" lvl="0" indent="0" algn="l" rtl="0">
              <a:lnSpc>
                <a:spcPct val="100000"/>
              </a:lnSpc>
              <a:spcBef>
                <a:spcPts val="0"/>
              </a:spcBef>
              <a:spcAft>
                <a:spcPts val="0"/>
              </a:spcAft>
              <a:buNone/>
            </a:pPr>
            <a:r>
              <a:rPr lang="en" sz="1600" dirty="0">
                <a:latin typeface="Consolas"/>
                <a:ea typeface="Consolas"/>
                <a:cs typeface="Consolas"/>
                <a:sym typeface="Consolas"/>
              </a:rPr>
              <a:t>    fun connectListener() {</a:t>
            </a:r>
            <a:endParaRPr sz="1600" dirty="0">
              <a:latin typeface="Consolas"/>
              <a:ea typeface="Consolas"/>
              <a:cs typeface="Consolas"/>
              <a:sym typeface="Consolas"/>
            </a:endParaRPr>
          </a:p>
          <a:p>
            <a:pPr marL="0" lvl="0" indent="0" algn="l" rtl="0">
              <a:lnSpc>
                <a:spcPct val="100000"/>
              </a:lnSpc>
              <a:spcBef>
                <a:spcPts val="0"/>
              </a:spcBef>
              <a:spcAft>
                <a:spcPts val="0"/>
              </a:spcAft>
              <a:buNone/>
            </a:pPr>
            <a:r>
              <a:rPr lang="en"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lnSpc>
                <a:spcPct val="100000"/>
              </a:lnSpc>
              <a:spcBef>
                <a:spcPts val="0"/>
              </a:spcBef>
              <a:spcAft>
                <a:spcPts val="0"/>
              </a:spcAft>
              <a:buNone/>
            </a:pPr>
            <a:r>
              <a:rPr lang="en" sz="1600" dirty="0">
                <a:latin typeface="Consolas"/>
                <a:ea typeface="Consolas"/>
                <a:cs typeface="Consolas"/>
                <a:sym typeface="Consolas"/>
              </a:rPr>
              <a:t>    }</a:t>
            </a:r>
            <a:endParaRPr sz="13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None/>
            </a:pPr>
            <a:endParaRPr sz="1800" dirty="0"/>
          </a:p>
        </p:txBody>
      </p:sp>
      <p:sp>
        <p:nvSpPr>
          <p:cNvPr id="372" name="Google Shape;372;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73" name="Google Shape;373;p47"/>
          <p:cNvSpPr txBox="1"/>
          <p:nvPr/>
        </p:nvSpPr>
        <p:spPr>
          <a:xfrm>
            <a:off x="322050" y="3424469"/>
            <a:ext cx="8520600" cy="8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tx1"/>
                </a:solidFill>
                <a:latin typeface="Roboto"/>
                <a:ea typeface="Roboto"/>
                <a:cs typeface="Roboto"/>
                <a:sym typeface="Roboto"/>
              </a:rPr>
              <a:t>Add the observer to the lifecycle:</a:t>
            </a:r>
            <a:endParaRPr sz="1200" dirty="0">
              <a:solidFill>
                <a:schemeClr val="tx1"/>
              </a:solidFill>
              <a:latin typeface="Times New Roman"/>
              <a:ea typeface="Times New Roman"/>
              <a:cs typeface="Times New Roman"/>
              <a:sym typeface="Times New Roman"/>
            </a:endParaRPr>
          </a:p>
          <a:p>
            <a:pPr marL="0" lvl="0" indent="0" algn="l" rtl="0">
              <a:lnSpc>
                <a:spcPct val="142857"/>
              </a:lnSpc>
              <a:spcBef>
                <a:spcPts val="1000"/>
              </a:spcBef>
              <a:spcAft>
                <a:spcPts val="0"/>
              </a:spcAft>
              <a:buClr>
                <a:schemeClr val="dk1"/>
              </a:buClr>
              <a:buSzPts val="1100"/>
              <a:buFont typeface="Arial"/>
              <a:buNone/>
            </a:pPr>
            <a:r>
              <a:rPr lang="en" sz="1600" dirty="0">
                <a:solidFill>
                  <a:schemeClr val="tx1"/>
                </a:solidFill>
                <a:latin typeface="Consolas"/>
                <a:ea typeface="Consolas"/>
                <a:cs typeface="Consolas"/>
                <a:sym typeface="Consolas"/>
              </a:rPr>
              <a:t>myLifecycleOwner.getLifecycle().addObserver(MyObserver())</a:t>
            </a:r>
            <a:endParaRPr sz="1600" dirty="0">
              <a:solidFill>
                <a:schemeClr val="tx1"/>
              </a:solidFill>
              <a:latin typeface="Consolas"/>
              <a:ea typeface="Consolas"/>
              <a:cs typeface="Consolas"/>
              <a:sym typeface="Consolas"/>
            </a:endParaRPr>
          </a:p>
          <a:p>
            <a:pPr marL="0" lvl="0" indent="0" algn="l" rtl="0">
              <a:spcBef>
                <a:spcPts val="0"/>
              </a:spcBef>
              <a:spcAft>
                <a:spcPts val="0"/>
              </a:spcAft>
              <a:buNone/>
            </a:pPr>
            <a:endParaRPr dirty="0">
              <a:solidFill>
                <a:schemeClr val="tx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it matters</a:t>
            </a:r>
            <a:endParaRPr/>
          </a:p>
        </p:txBody>
      </p:sp>
      <p:sp>
        <p:nvSpPr>
          <p:cNvPr id="100" name="Google Shape;100;p20"/>
          <p:cNvSpPr txBox="1">
            <a:spLocks noGrp="1"/>
          </p:cNvSpPr>
          <p:nvPr>
            <p:ph type="body" idx="1"/>
          </p:nvPr>
        </p:nvSpPr>
        <p:spPr>
          <a:xfrm>
            <a:off x="311700" y="1502125"/>
            <a:ext cx="8520600" cy="26076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Preserve user data and state if:</a:t>
            </a:r>
            <a:endParaRPr sz="2200"/>
          </a:p>
          <a:p>
            <a:pPr marL="914400" lvl="1" indent="-368300" algn="l" rtl="0">
              <a:lnSpc>
                <a:spcPct val="115000"/>
              </a:lnSpc>
              <a:spcBef>
                <a:spcPts val="0"/>
              </a:spcBef>
              <a:spcAft>
                <a:spcPts val="0"/>
              </a:spcAft>
              <a:buSzPts val="2200"/>
              <a:buChar char="○"/>
            </a:pPr>
            <a:r>
              <a:rPr lang="en" sz="2200"/>
              <a:t>User temporarily leaves app and then returns</a:t>
            </a:r>
            <a:endParaRPr sz="2200"/>
          </a:p>
          <a:p>
            <a:pPr marL="914400" lvl="1" indent="-368300" algn="l" rtl="0">
              <a:lnSpc>
                <a:spcPct val="115000"/>
              </a:lnSpc>
              <a:spcBef>
                <a:spcPts val="0"/>
              </a:spcBef>
              <a:spcAft>
                <a:spcPts val="0"/>
              </a:spcAft>
              <a:buSzPts val="2200"/>
              <a:buChar char="○"/>
            </a:pPr>
            <a:r>
              <a:rPr lang="en" sz="2200"/>
              <a:t>User is interrupted (for example, a phone call)</a:t>
            </a:r>
            <a:endParaRPr sz="2200"/>
          </a:p>
          <a:p>
            <a:pPr marL="914400" lvl="1" indent="-368300" algn="l" rtl="0">
              <a:lnSpc>
                <a:spcPct val="115000"/>
              </a:lnSpc>
              <a:spcBef>
                <a:spcPts val="0"/>
              </a:spcBef>
              <a:spcAft>
                <a:spcPts val="0"/>
              </a:spcAft>
              <a:buSzPts val="2200"/>
              <a:buChar char="○"/>
            </a:pPr>
            <a:r>
              <a:rPr lang="en" sz="2200"/>
              <a:t>User rotates device</a:t>
            </a:r>
            <a:endParaRPr sz="2200"/>
          </a:p>
          <a:p>
            <a:pPr marL="457200" lvl="0" indent="-368300" algn="l" rtl="0">
              <a:lnSpc>
                <a:spcPct val="115000"/>
              </a:lnSpc>
              <a:spcBef>
                <a:spcPts val="1000"/>
              </a:spcBef>
              <a:spcAft>
                <a:spcPts val="1000"/>
              </a:spcAft>
              <a:buSzPts val="2200"/>
              <a:buChar char="●"/>
            </a:pPr>
            <a:r>
              <a:rPr lang="en" sz="2200"/>
              <a:t>Avoid memory leaks and app crashes.</a:t>
            </a:r>
            <a:endParaRPr sz="2200"/>
          </a:p>
        </p:txBody>
      </p:sp>
      <p:sp>
        <p:nvSpPr>
          <p:cNvPr id="101" name="Google Shape;101;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tile tx="0" ty="0" sx="100000" sy="100000" flip="none" algn="tl"/>
        </a:blip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Simplified activity lifecycle</a:t>
            </a:r>
            <a:endParaRPr/>
          </a:p>
        </p:txBody>
      </p:sp>
      <p:sp>
        <p:nvSpPr>
          <p:cNvPr id="107" name="Google Shape;107;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08" name="Google Shape;108;p21"/>
          <p:cNvGrpSpPr/>
          <p:nvPr/>
        </p:nvGrpSpPr>
        <p:grpSpPr>
          <a:xfrm>
            <a:off x="3536795" y="1186700"/>
            <a:ext cx="2070410" cy="3089525"/>
            <a:chOff x="3536795" y="1186700"/>
            <a:chExt cx="2070410" cy="3089525"/>
          </a:xfrm>
        </p:grpSpPr>
        <p:sp>
          <p:nvSpPr>
            <p:cNvPr id="109" name="Google Shape;109;p21"/>
            <p:cNvSpPr/>
            <p:nvPr/>
          </p:nvSpPr>
          <p:spPr>
            <a:xfrm>
              <a:off x="3536795" y="1186700"/>
              <a:ext cx="2010000" cy="5292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110" name="Google Shape;110;p21"/>
            <p:cNvSpPr txBox="1"/>
            <p:nvPr/>
          </p:nvSpPr>
          <p:spPr>
            <a:xfrm>
              <a:off x="3597198" y="2894011"/>
              <a:ext cx="18585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111" name="Google Shape;111;p21"/>
            <p:cNvSpPr/>
            <p:nvPr/>
          </p:nvSpPr>
          <p:spPr>
            <a:xfrm>
              <a:off x="3597205" y="3784825"/>
              <a:ext cx="2010000" cy="491400"/>
            </a:xfrm>
            <a:prstGeom prst="roundRect">
              <a:avLst>
                <a:gd name="adj" fmla="val 16667"/>
              </a:avLst>
            </a:prstGeom>
            <a:solidFill>
              <a:srgbClr val="F8673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112" name="Google Shape;112;p21"/>
            <p:cNvCxnSpPr/>
            <p:nvPr/>
          </p:nvCxnSpPr>
          <p:spPr>
            <a:xfrm flipH="1">
              <a:off x="4526155" y="1715900"/>
              <a:ext cx="600" cy="451500"/>
            </a:xfrm>
            <a:prstGeom prst="straightConnector1">
              <a:avLst/>
            </a:prstGeom>
            <a:noFill/>
            <a:ln w="28575" cap="flat" cmpd="sng">
              <a:solidFill>
                <a:srgbClr val="000000"/>
              </a:solidFill>
              <a:prstDash val="solid"/>
              <a:round/>
              <a:headEnd type="none" w="med" len="med"/>
              <a:tailEnd type="triangle" w="med" len="med"/>
            </a:ln>
          </p:spPr>
        </p:cxnSp>
        <p:cxnSp>
          <p:nvCxnSpPr>
            <p:cNvPr id="113" name="Google Shape;113;p21"/>
            <p:cNvCxnSpPr/>
            <p:nvPr/>
          </p:nvCxnSpPr>
          <p:spPr>
            <a:xfrm>
              <a:off x="4526448" y="2571758"/>
              <a:ext cx="0" cy="451500"/>
            </a:xfrm>
            <a:prstGeom prst="straightConnector1">
              <a:avLst/>
            </a:prstGeom>
            <a:noFill/>
            <a:ln w="28575" cap="flat" cmpd="sng">
              <a:solidFill>
                <a:srgbClr val="000000"/>
              </a:solidFill>
              <a:prstDash val="solid"/>
              <a:round/>
              <a:headEnd type="none" w="med" len="med"/>
              <a:tailEnd type="triangle" w="med" len="med"/>
            </a:ln>
          </p:spPr>
        </p:cxnSp>
        <p:cxnSp>
          <p:nvCxnSpPr>
            <p:cNvPr id="114" name="Google Shape;114;p21"/>
            <p:cNvCxnSpPr>
              <a:stCxn id="110" idx="2"/>
            </p:cNvCxnSpPr>
            <p:nvPr/>
          </p:nvCxnSpPr>
          <p:spPr>
            <a:xfrm>
              <a:off x="4526448" y="3287611"/>
              <a:ext cx="0" cy="491400"/>
            </a:xfrm>
            <a:prstGeom prst="straightConnector1">
              <a:avLst/>
            </a:prstGeom>
            <a:noFill/>
            <a:ln w="28575" cap="flat" cmpd="sng">
              <a:solidFill>
                <a:srgbClr val="000000"/>
              </a:solidFill>
              <a:prstDash val="solid"/>
              <a:round/>
              <a:headEnd type="none" w="med" len="med"/>
              <a:tailEnd type="triangle" w="med" len="med"/>
            </a:ln>
          </p:spPr>
        </p:cxnSp>
        <p:sp>
          <p:nvSpPr>
            <p:cNvPr id="115" name="Google Shape;115;p21"/>
            <p:cNvSpPr/>
            <p:nvPr/>
          </p:nvSpPr>
          <p:spPr>
            <a:xfrm>
              <a:off x="3681474" y="2163570"/>
              <a:ext cx="1707000" cy="356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tile tx="0" ty="0" sx="100000" sy="100000" flip="none" algn="tl"/>
        </a:blipFill>
        <a:effectLst/>
      </p:bgPr>
    </p:bg>
    <p:spTree>
      <p:nvGrpSpPr>
        <p:cNvPr id="1" name="Shape 119"/>
        <p:cNvGrpSpPr/>
        <p:nvPr/>
      </p:nvGrpSpPr>
      <p:grpSpPr>
        <a:xfrm>
          <a:off x="0" y="0"/>
          <a:ext cx="0" cy="0"/>
          <a:chOff x="0" y="0"/>
          <a:chExt cx="0" cy="0"/>
        </a:xfrm>
      </p:grpSpPr>
      <p:cxnSp>
        <p:nvCxnSpPr>
          <p:cNvPr id="120" name="Google Shape;120;p22"/>
          <p:cNvCxnSpPr/>
          <p:nvPr/>
        </p:nvCxnSpPr>
        <p:spPr>
          <a:xfrm>
            <a:off x="5785139" y="3942485"/>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1" name="Google Shape;121;p22"/>
          <p:cNvCxnSpPr/>
          <p:nvPr/>
        </p:nvCxnSpPr>
        <p:spPr>
          <a:xfrm>
            <a:off x="5223651" y="3447208"/>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2" name="Google Shape;122;p22"/>
          <p:cNvCxnSpPr/>
          <p:nvPr/>
        </p:nvCxnSpPr>
        <p:spPr>
          <a:xfrm>
            <a:off x="4647447" y="2932888"/>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3" name="Google Shape;123;p22"/>
          <p:cNvCxnSpPr/>
          <p:nvPr/>
        </p:nvCxnSpPr>
        <p:spPr>
          <a:xfrm>
            <a:off x="4101743" y="2423599"/>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4" name="Google Shape;124;p22"/>
          <p:cNvCxnSpPr/>
          <p:nvPr/>
        </p:nvCxnSpPr>
        <p:spPr>
          <a:xfrm>
            <a:off x="3556345" y="1931609"/>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5" name="Google Shape;125;p22"/>
          <p:cNvCxnSpPr/>
          <p:nvPr/>
        </p:nvCxnSpPr>
        <p:spPr>
          <a:xfrm>
            <a:off x="3029796" y="1429602"/>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6" name="Google Shape;126;p22"/>
          <p:cNvCxnSpPr>
            <a:stCxn id="127" idx="1"/>
            <a:endCxn id="128" idx="1"/>
          </p:cNvCxnSpPr>
          <p:nvPr/>
        </p:nvCxnSpPr>
        <p:spPr>
          <a:xfrm rot="10800000">
            <a:off x="927588" y="1790342"/>
            <a:ext cx="4106100" cy="2017200"/>
          </a:xfrm>
          <a:prstGeom prst="curvedConnector3">
            <a:avLst>
              <a:gd name="adj1" fmla="val 105801"/>
            </a:avLst>
          </a:prstGeom>
          <a:noFill/>
          <a:ln w="28575" cap="flat" cmpd="sng">
            <a:solidFill>
              <a:srgbClr val="073042"/>
            </a:solidFill>
            <a:prstDash val="solid"/>
            <a:round/>
            <a:headEnd type="none" w="med" len="med"/>
            <a:tailEnd type="triangle" w="med" len="med"/>
          </a:ln>
        </p:spPr>
      </p:cxnSp>
      <p:sp>
        <p:nvSpPr>
          <p:cNvPr id="129" name="Google Shape;129;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lifecycle</a:t>
            </a:r>
            <a:endParaRPr/>
          </a:p>
        </p:txBody>
      </p:sp>
      <p:sp>
        <p:nvSpPr>
          <p:cNvPr id="130" name="Google Shape;130;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31" name="Google Shape;131;p22"/>
          <p:cNvSpPr/>
          <p:nvPr/>
        </p:nvSpPr>
        <p:spPr>
          <a:xfrm>
            <a:off x="219000" y="1089075"/>
            <a:ext cx="1596300" cy="393600"/>
          </a:xfrm>
          <a:prstGeom prst="roundRect">
            <a:avLst>
              <a:gd name="adj" fmla="val 16667"/>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Roboto Condensed"/>
                <a:ea typeface="Roboto Condensed"/>
                <a:cs typeface="Roboto Condensed"/>
                <a:sym typeface="Roboto Condensed"/>
              </a:rPr>
              <a:t>Activity launched</a:t>
            </a:r>
            <a:endParaRPr sz="1500">
              <a:latin typeface="Roboto Condensed"/>
              <a:ea typeface="Roboto Condensed"/>
              <a:cs typeface="Roboto Condensed"/>
              <a:sym typeface="Roboto Condensed"/>
            </a:endParaRPr>
          </a:p>
        </p:txBody>
      </p:sp>
      <p:sp>
        <p:nvSpPr>
          <p:cNvPr id="132" name="Google Shape;132;p22"/>
          <p:cNvSpPr/>
          <p:nvPr/>
        </p:nvSpPr>
        <p:spPr>
          <a:xfrm>
            <a:off x="2181756" y="1089075"/>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onCreate()</a:t>
            </a:r>
            <a:endParaRPr>
              <a:latin typeface="Consolas"/>
              <a:ea typeface="Consolas"/>
              <a:cs typeface="Consolas"/>
              <a:sym typeface="Consolas"/>
            </a:endParaRPr>
          </a:p>
        </p:txBody>
      </p:sp>
      <p:sp>
        <p:nvSpPr>
          <p:cNvPr id="133" name="Google Shape;133;p22"/>
          <p:cNvSpPr/>
          <p:nvPr/>
        </p:nvSpPr>
        <p:spPr>
          <a:xfrm>
            <a:off x="2633388" y="1593408"/>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onStart()</a:t>
            </a:r>
            <a:endParaRPr>
              <a:latin typeface="Consolas"/>
              <a:ea typeface="Consolas"/>
              <a:cs typeface="Consolas"/>
              <a:sym typeface="Consolas"/>
            </a:endParaRPr>
          </a:p>
        </p:txBody>
      </p:sp>
      <p:sp>
        <p:nvSpPr>
          <p:cNvPr id="134" name="Google Shape;134;p22"/>
          <p:cNvSpPr/>
          <p:nvPr/>
        </p:nvSpPr>
        <p:spPr>
          <a:xfrm>
            <a:off x="3391944" y="2097742"/>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onResume()</a:t>
            </a:r>
            <a:endParaRPr>
              <a:latin typeface="Consolas"/>
              <a:ea typeface="Consolas"/>
              <a:cs typeface="Consolas"/>
              <a:sym typeface="Consolas"/>
            </a:endParaRPr>
          </a:p>
        </p:txBody>
      </p:sp>
      <p:sp>
        <p:nvSpPr>
          <p:cNvPr id="135" name="Google Shape;135;p22"/>
          <p:cNvSpPr/>
          <p:nvPr/>
        </p:nvSpPr>
        <p:spPr>
          <a:xfrm>
            <a:off x="3843600" y="2602075"/>
            <a:ext cx="1596300" cy="3936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Roboto Condensed"/>
                <a:ea typeface="Roboto Condensed"/>
                <a:cs typeface="Roboto Condensed"/>
                <a:sym typeface="Roboto Condensed"/>
              </a:rPr>
              <a:t>Activity running</a:t>
            </a:r>
            <a:endParaRPr sz="1500">
              <a:latin typeface="Roboto Condensed"/>
              <a:ea typeface="Roboto Condensed"/>
              <a:cs typeface="Roboto Condensed"/>
              <a:sym typeface="Roboto Condensed"/>
            </a:endParaRPr>
          </a:p>
        </p:txBody>
      </p:sp>
      <p:sp>
        <p:nvSpPr>
          <p:cNvPr id="136" name="Google Shape;136;p22"/>
          <p:cNvSpPr/>
          <p:nvPr/>
        </p:nvSpPr>
        <p:spPr>
          <a:xfrm>
            <a:off x="4602156" y="3106408"/>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onPause()</a:t>
            </a:r>
            <a:endParaRPr>
              <a:latin typeface="Consolas"/>
              <a:ea typeface="Consolas"/>
              <a:cs typeface="Consolas"/>
              <a:sym typeface="Consolas"/>
            </a:endParaRPr>
          </a:p>
        </p:txBody>
      </p:sp>
      <p:sp>
        <p:nvSpPr>
          <p:cNvPr id="127" name="Google Shape;127;p22"/>
          <p:cNvSpPr/>
          <p:nvPr/>
        </p:nvSpPr>
        <p:spPr>
          <a:xfrm>
            <a:off x="5033688" y="3610742"/>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onStop()</a:t>
            </a:r>
            <a:endParaRPr>
              <a:latin typeface="Consolas"/>
              <a:ea typeface="Consolas"/>
              <a:cs typeface="Consolas"/>
              <a:sym typeface="Consolas"/>
            </a:endParaRPr>
          </a:p>
        </p:txBody>
      </p:sp>
      <p:sp>
        <p:nvSpPr>
          <p:cNvPr id="137" name="Google Shape;137;p22"/>
          <p:cNvSpPr/>
          <p:nvPr/>
        </p:nvSpPr>
        <p:spPr>
          <a:xfrm>
            <a:off x="5583825" y="4115100"/>
            <a:ext cx="12651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onDestroy()</a:t>
            </a:r>
            <a:endParaRPr>
              <a:latin typeface="Consolas"/>
              <a:ea typeface="Consolas"/>
              <a:cs typeface="Consolas"/>
              <a:sym typeface="Consolas"/>
            </a:endParaRPr>
          </a:p>
        </p:txBody>
      </p:sp>
      <p:sp>
        <p:nvSpPr>
          <p:cNvPr id="138" name="Google Shape;138;p22"/>
          <p:cNvSpPr/>
          <p:nvPr/>
        </p:nvSpPr>
        <p:spPr>
          <a:xfrm>
            <a:off x="7254175" y="4115075"/>
            <a:ext cx="1647000" cy="393600"/>
          </a:xfrm>
          <a:prstGeom prst="roundRect">
            <a:avLst>
              <a:gd name="adj" fmla="val 16667"/>
            </a:avLst>
          </a:prstGeom>
          <a:solidFill>
            <a:srgbClr val="FF727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Roboto Condensed"/>
                <a:ea typeface="Roboto Condensed"/>
                <a:cs typeface="Roboto Condensed"/>
                <a:sym typeface="Roboto Condensed"/>
              </a:rPr>
              <a:t>Activity shut down</a:t>
            </a:r>
            <a:endParaRPr sz="1500">
              <a:latin typeface="Roboto Condensed"/>
              <a:ea typeface="Roboto Condensed"/>
              <a:cs typeface="Roboto Condensed"/>
              <a:sym typeface="Roboto Condensed"/>
            </a:endParaRPr>
          </a:p>
        </p:txBody>
      </p:sp>
      <p:sp>
        <p:nvSpPr>
          <p:cNvPr id="128" name="Google Shape;128;p22"/>
          <p:cNvSpPr/>
          <p:nvPr/>
        </p:nvSpPr>
        <p:spPr>
          <a:xfrm>
            <a:off x="927525" y="1593400"/>
            <a:ext cx="13584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onRestart()</a:t>
            </a:r>
            <a:endParaRPr>
              <a:latin typeface="Consolas"/>
              <a:ea typeface="Consolas"/>
              <a:cs typeface="Consolas"/>
              <a:sym typeface="Consolas"/>
            </a:endParaRPr>
          </a:p>
        </p:txBody>
      </p:sp>
      <p:cxnSp>
        <p:nvCxnSpPr>
          <p:cNvPr id="139" name="Google Shape;139;p22"/>
          <p:cNvCxnSpPr>
            <a:stCxn id="131" idx="3"/>
            <a:endCxn id="132" idx="1"/>
          </p:cNvCxnSpPr>
          <p:nvPr/>
        </p:nvCxnSpPr>
        <p:spPr>
          <a:xfrm>
            <a:off x="1815300" y="1285875"/>
            <a:ext cx="366600" cy="0"/>
          </a:xfrm>
          <a:prstGeom prst="straightConnector1">
            <a:avLst/>
          </a:prstGeom>
          <a:noFill/>
          <a:ln w="28575" cap="flat" cmpd="sng">
            <a:solidFill>
              <a:srgbClr val="073042"/>
            </a:solidFill>
            <a:prstDash val="solid"/>
            <a:round/>
            <a:headEnd type="none" w="med" len="med"/>
            <a:tailEnd type="triangle" w="med" len="med"/>
          </a:ln>
        </p:spPr>
      </p:cxnSp>
      <p:cxnSp>
        <p:nvCxnSpPr>
          <p:cNvPr id="140" name="Google Shape;140;p22"/>
          <p:cNvCxnSpPr>
            <a:stCxn id="137" idx="3"/>
            <a:endCxn id="138" idx="1"/>
          </p:cNvCxnSpPr>
          <p:nvPr/>
        </p:nvCxnSpPr>
        <p:spPr>
          <a:xfrm>
            <a:off x="6848925" y="4311900"/>
            <a:ext cx="405300" cy="0"/>
          </a:xfrm>
          <a:prstGeom prst="straightConnector1">
            <a:avLst/>
          </a:prstGeom>
          <a:noFill/>
          <a:ln w="28575" cap="flat" cmpd="sng">
            <a:solidFill>
              <a:srgbClr val="073042"/>
            </a:solidFill>
            <a:prstDash val="solid"/>
            <a:round/>
            <a:headEnd type="none" w="med" len="med"/>
            <a:tailEnd type="triangle" w="med" len="med"/>
          </a:ln>
        </p:spPr>
      </p:cxnSp>
      <p:cxnSp>
        <p:nvCxnSpPr>
          <p:cNvPr id="141" name="Google Shape;141;p22"/>
          <p:cNvCxnSpPr>
            <a:stCxn id="136" idx="1"/>
            <a:endCxn id="134" idx="1"/>
          </p:cNvCxnSpPr>
          <p:nvPr/>
        </p:nvCxnSpPr>
        <p:spPr>
          <a:xfrm rot="10800000">
            <a:off x="3391956" y="2294608"/>
            <a:ext cx="1210200" cy="1008600"/>
          </a:xfrm>
          <a:prstGeom prst="curvedConnector3">
            <a:avLst>
              <a:gd name="adj1" fmla="val 119678"/>
            </a:avLst>
          </a:prstGeom>
          <a:noFill/>
          <a:ln w="28575" cap="flat" cmpd="sng">
            <a:solidFill>
              <a:srgbClr val="073042"/>
            </a:solidFill>
            <a:prstDash val="solid"/>
            <a:round/>
            <a:headEnd type="none" w="med" len="med"/>
            <a:tailEnd type="triangle" w="med" len="med"/>
          </a:ln>
        </p:spPr>
      </p:cxnSp>
      <p:cxnSp>
        <p:nvCxnSpPr>
          <p:cNvPr id="142" name="Google Shape;142;p22"/>
          <p:cNvCxnSpPr>
            <a:stCxn id="128" idx="3"/>
            <a:endCxn id="133" idx="1"/>
          </p:cNvCxnSpPr>
          <p:nvPr/>
        </p:nvCxnSpPr>
        <p:spPr>
          <a:xfrm>
            <a:off x="2285925" y="1790200"/>
            <a:ext cx="347400" cy="0"/>
          </a:xfrm>
          <a:prstGeom prst="straightConnector1">
            <a:avLst/>
          </a:prstGeom>
          <a:noFill/>
          <a:ln w="28575" cap="flat" cmpd="sng">
            <a:solidFill>
              <a:srgbClr val="07304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200"/>
                                        <p:tgtEl>
                                          <p:spTgt spid="139"/>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fade">
                                      <p:cBhvr>
                                        <p:cTn id="11" dur="300"/>
                                        <p:tgtEl>
                                          <p:spTgt spid="132"/>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200"/>
                                        <p:tgtEl>
                                          <p:spTgt spid="125"/>
                                        </p:tgtEl>
                                      </p:cBhvr>
                                    </p:animEffect>
                                  </p:childTnLst>
                                </p:cTn>
                              </p:par>
                            </p:childTnLst>
                          </p:cTn>
                        </p:par>
                        <p:par>
                          <p:cTn id="16" fill="hold">
                            <p:stCondLst>
                              <p:cond delay="700"/>
                            </p:stCondLst>
                            <p:childTnLst>
                              <p:par>
                                <p:cTn id="17" presetID="10" presetClass="entr" presetSubtype="0" fill="hold"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fade">
                                      <p:cBhvr>
                                        <p:cTn id="19" dur="200"/>
                                        <p:tgtEl>
                                          <p:spTgt spid="133"/>
                                        </p:tgtEl>
                                      </p:cBhvr>
                                    </p:animEffect>
                                  </p:childTnLst>
                                </p:cTn>
                              </p:par>
                            </p:childTnLst>
                          </p:cTn>
                        </p:par>
                        <p:par>
                          <p:cTn id="20" fill="hold">
                            <p:stCondLst>
                              <p:cond delay="900"/>
                            </p:stCondLst>
                            <p:childTnLst>
                              <p:par>
                                <p:cTn id="21" presetID="10" presetClass="entr" presetSubtype="0" fill="hold" nodeType="after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fade">
                                      <p:cBhvr>
                                        <p:cTn id="23" dur="200"/>
                                        <p:tgtEl>
                                          <p:spTgt spid="124"/>
                                        </p:tgtEl>
                                      </p:cBhvr>
                                    </p:animEffect>
                                  </p:childTnLst>
                                </p:cTn>
                              </p:par>
                            </p:childTnLst>
                          </p:cTn>
                        </p:par>
                        <p:par>
                          <p:cTn id="24" fill="hold">
                            <p:stCondLst>
                              <p:cond delay="1100"/>
                            </p:stCondLst>
                            <p:childTnLst>
                              <p:par>
                                <p:cTn id="25" presetID="10" presetClass="entr" presetSubtype="0" fill="hold" nodeType="after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200"/>
                                        <p:tgtEl>
                                          <p:spTgt spid="134"/>
                                        </p:tgtEl>
                                      </p:cBhvr>
                                    </p:animEffect>
                                  </p:childTnLst>
                                </p:cTn>
                              </p:par>
                            </p:childTnLst>
                          </p:cTn>
                        </p:par>
                        <p:par>
                          <p:cTn id="28" fill="hold">
                            <p:stCondLst>
                              <p:cond delay="1300"/>
                            </p:stCondLst>
                            <p:childTnLst>
                              <p:par>
                                <p:cTn id="29" presetID="10" presetClass="entr" presetSubtype="0" fill="hold" nodeType="after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fade">
                                      <p:cBhvr>
                                        <p:cTn id="31" dur="200"/>
                                        <p:tgtEl>
                                          <p:spTgt spid="123"/>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135"/>
                                        </p:tgtEl>
                                        <p:attrNameLst>
                                          <p:attrName>style.visibility</p:attrName>
                                        </p:attrNameLst>
                                      </p:cBhvr>
                                      <p:to>
                                        <p:strVal val="visible"/>
                                      </p:to>
                                    </p:set>
                                    <p:animEffect transition="in" filter="fade">
                                      <p:cBhvr>
                                        <p:cTn id="35" dur="200"/>
                                        <p:tgtEl>
                                          <p:spTgt spid="135"/>
                                        </p:tgtEl>
                                      </p:cBhvr>
                                    </p:animEffect>
                                  </p:childTnLst>
                                </p:cTn>
                              </p:par>
                            </p:childTnLst>
                          </p:cTn>
                        </p:par>
                        <p:par>
                          <p:cTn id="36" fill="hold">
                            <p:stCondLst>
                              <p:cond delay="1700"/>
                            </p:stCondLst>
                            <p:childTnLst>
                              <p:par>
                                <p:cTn id="37" presetID="10" presetClass="entr" presetSubtype="0" fill="hold" nodeType="afterEffect">
                                  <p:stCondLst>
                                    <p:cond delay="0"/>
                                  </p:stCondLst>
                                  <p:childTnLst>
                                    <p:set>
                                      <p:cBhvr>
                                        <p:cTn id="38" dur="1" fill="hold">
                                          <p:stCondLst>
                                            <p:cond delay="0"/>
                                          </p:stCondLst>
                                        </p:cTn>
                                        <p:tgtEl>
                                          <p:spTgt spid="122"/>
                                        </p:tgtEl>
                                        <p:attrNameLst>
                                          <p:attrName>style.visibility</p:attrName>
                                        </p:attrNameLst>
                                      </p:cBhvr>
                                      <p:to>
                                        <p:strVal val="visible"/>
                                      </p:to>
                                    </p:set>
                                    <p:animEffect transition="in" filter="fade">
                                      <p:cBhvr>
                                        <p:cTn id="39" dur="200"/>
                                        <p:tgtEl>
                                          <p:spTgt spid="122"/>
                                        </p:tgtEl>
                                      </p:cBhvr>
                                    </p:animEffect>
                                  </p:childTnLst>
                                </p:cTn>
                              </p:par>
                            </p:childTnLst>
                          </p:cTn>
                        </p:par>
                        <p:par>
                          <p:cTn id="40" fill="hold">
                            <p:stCondLst>
                              <p:cond delay="1900"/>
                            </p:stCondLst>
                            <p:childTnLst>
                              <p:par>
                                <p:cTn id="41" presetID="10" presetClass="entr" presetSubtype="0" fill="hold" nodeType="after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fade">
                                      <p:cBhvr>
                                        <p:cTn id="43" dur="200"/>
                                        <p:tgtEl>
                                          <p:spTgt spid="136"/>
                                        </p:tgtEl>
                                      </p:cBhvr>
                                    </p:animEffect>
                                  </p:childTnLst>
                                </p:cTn>
                              </p:par>
                            </p:childTnLst>
                          </p:cTn>
                        </p:par>
                        <p:par>
                          <p:cTn id="44" fill="hold">
                            <p:stCondLst>
                              <p:cond delay="2100"/>
                            </p:stCondLst>
                            <p:childTnLst>
                              <p:par>
                                <p:cTn id="45" presetID="10" presetClass="entr" presetSubtype="0" fill="hold" nodeType="after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fade">
                                      <p:cBhvr>
                                        <p:cTn id="47" dur="200"/>
                                        <p:tgtEl>
                                          <p:spTgt spid="121"/>
                                        </p:tgtEl>
                                      </p:cBhvr>
                                    </p:animEffect>
                                  </p:childTnLst>
                                </p:cTn>
                              </p:par>
                            </p:childTnLst>
                          </p:cTn>
                        </p:par>
                        <p:par>
                          <p:cTn id="48" fill="hold">
                            <p:stCondLst>
                              <p:cond delay="2300"/>
                            </p:stCondLst>
                            <p:childTnLst>
                              <p:par>
                                <p:cTn id="49" presetID="10" presetClass="entr" presetSubtype="0" fill="hold" nodeType="afterEffect">
                                  <p:stCondLst>
                                    <p:cond delay="0"/>
                                  </p:stCondLst>
                                  <p:childTnLst>
                                    <p:set>
                                      <p:cBhvr>
                                        <p:cTn id="50" dur="1" fill="hold">
                                          <p:stCondLst>
                                            <p:cond delay="0"/>
                                          </p:stCondLst>
                                        </p:cTn>
                                        <p:tgtEl>
                                          <p:spTgt spid="127"/>
                                        </p:tgtEl>
                                        <p:attrNameLst>
                                          <p:attrName>style.visibility</p:attrName>
                                        </p:attrNameLst>
                                      </p:cBhvr>
                                      <p:to>
                                        <p:strVal val="visible"/>
                                      </p:to>
                                    </p:set>
                                    <p:animEffect transition="in" filter="fade">
                                      <p:cBhvr>
                                        <p:cTn id="51" dur="200"/>
                                        <p:tgtEl>
                                          <p:spTgt spid="127"/>
                                        </p:tgtEl>
                                      </p:cBhvr>
                                    </p:animEffect>
                                  </p:childTnLst>
                                </p:cTn>
                              </p:par>
                            </p:childTnLst>
                          </p:cTn>
                        </p:par>
                        <p:par>
                          <p:cTn id="52" fill="hold">
                            <p:stCondLst>
                              <p:cond delay="2500"/>
                            </p:stCondLst>
                            <p:childTnLst>
                              <p:par>
                                <p:cTn id="53" presetID="10" presetClass="entr" presetSubtype="0" fill="hold" nodeType="after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fade">
                                      <p:cBhvr>
                                        <p:cTn id="55" dur="200"/>
                                        <p:tgtEl>
                                          <p:spTgt spid="120"/>
                                        </p:tgtEl>
                                      </p:cBhvr>
                                    </p:animEffect>
                                  </p:childTnLst>
                                </p:cTn>
                              </p:par>
                            </p:childTnLst>
                          </p:cTn>
                        </p:par>
                        <p:par>
                          <p:cTn id="56" fill="hold">
                            <p:stCondLst>
                              <p:cond delay="2700"/>
                            </p:stCondLst>
                            <p:childTnLst>
                              <p:par>
                                <p:cTn id="57" presetID="10" presetClass="entr" presetSubtype="0" fill="hold" nodeType="afterEffect">
                                  <p:stCondLst>
                                    <p:cond delay="0"/>
                                  </p:stCondLst>
                                  <p:childTnLst>
                                    <p:set>
                                      <p:cBhvr>
                                        <p:cTn id="58" dur="1" fill="hold">
                                          <p:stCondLst>
                                            <p:cond delay="0"/>
                                          </p:stCondLst>
                                        </p:cTn>
                                        <p:tgtEl>
                                          <p:spTgt spid="137"/>
                                        </p:tgtEl>
                                        <p:attrNameLst>
                                          <p:attrName>style.visibility</p:attrName>
                                        </p:attrNameLst>
                                      </p:cBhvr>
                                      <p:to>
                                        <p:strVal val="visible"/>
                                      </p:to>
                                    </p:set>
                                    <p:animEffect transition="in" filter="fade">
                                      <p:cBhvr>
                                        <p:cTn id="59" dur="200"/>
                                        <p:tgtEl>
                                          <p:spTgt spid="137"/>
                                        </p:tgtEl>
                                      </p:cBhvr>
                                    </p:animEffect>
                                  </p:childTnLst>
                                </p:cTn>
                              </p:par>
                            </p:childTnLst>
                          </p:cTn>
                        </p:par>
                        <p:par>
                          <p:cTn id="60" fill="hold">
                            <p:stCondLst>
                              <p:cond delay="2900"/>
                            </p:stCondLst>
                            <p:childTnLst>
                              <p:par>
                                <p:cTn id="61" presetID="10" presetClass="entr" presetSubtype="0" fill="hold" nodeType="afterEffect">
                                  <p:stCondLst>
                                    <p:cond delay="0"/>
                                  </p:stCondLst>
                                  <p:childTnLst>
                                    <p:set>
                                      <p:cBhvr>
                                        <p:cTn id="62" dur="1" fill="hold">
                                          <p:stCondLst>
                                            <p:cond delay="0"/>
                                          </p:stCondLst>
                                        </p:cTn>
                                        <p:tgtEl>
                                          <p:spTgt spid="140"/>
                                        </p:tgtEl>
                                        <p:attrNameLst>
                                          <p:attrName>style.visibility</p:attrName>
                                        </p:attrNameLst>
                                      </p:cBhvr>
                                      <p:to>
                                        <p:strVal val="visible"/>
                                      </p:to>
                                    </p:set>
                                    <p:animEffect transition="in" filter="fade">
                                      <p:cBhvr>
                                        <p:cTn id="63" dur="200"/>
                                        <p:tgtEl>
                                          <p:spTgt spid="140"/>
                                        </p:tgtEl>
                                      </p:cBhvr>
                                    </p:animEffect>
                                  </p:childTnLst>
                                </p:cTn>
                              </p:par>
                            </p:childTnLst>
                          </p:cTn>
                        </p:par>
                        <p:par>
                          <p:cTn id="64" fill="hold">
                            <p:stCondLst>
                              <p:cond delay="3100"/>
                            </p:stCondLst>
                            <p:childTnLst>
                              <p:par>
                                <p:cTn id="65" presetID="10" presetClass="entr" presetSubtype="0" fill="hold" nodeType="afterEffect">
                                  <p:stCondLst>
                                    <p:cond delay="0"/>
                                  </p:stCondLst>
                                  <p:childTnLst>
                                    <p:set>
                                      <p:cBhvr>
                                        <p:cTn id="66" dur="1" fill="hold">
                                          <p:stCondLst>
                                            <p:cond delay="0"/>
                                          </p:stCondLst>
                                        </p:cTn>
                                        <p:tgtEl>
                                          <p:spTgt spid="138"/>
                                        </p:tgtEl>
                                        <p:attrNameLst>
                                          <p:attrName>style.visibility</p:attrName>
                                        </p:attrNameLst>
                                      </p:cBhvr>
                                      <p:to>
                                        <p:strVal val="visible"/>
                                      </p:to>
                                    </p:set>
                                    <p:animEffect transition="in" filter="fade">
                                      <p:cBhvr>
                                        <p:cTn id="67" dur="300"/>
                                        <p:tgtEl>
                                          <p:spTgt spid="1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1"/>
                                        </p:tgtEl>
                                        <p:attrNameLst>
                                          <p:attrName>style.visibility</p:attrName>
                                        </p:attrNameLst>
                                      </p:cBhvr>
                                      <p:to>
                                        <p:strVal val="visible"/>
                                      </p:to>
                                    </p:set>
                                    <p:animEffect transition="in" filter="fade">
                                      <p:cBhvr>
                                        <p:cTn id="72" dur="1000"/>
                                        <p:tgtEl>
                                          <p:spTgt spid="14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fade">
                                      <p:cBhvr>
                                        <p:cTn id="77" dur="1000"/>
                                        <p:tgtEl>
                                          <p:spTgt spid="126"/>
                                        </p:tgtEl>
                                      </p:cBhvr>
                                    </p:animEffect>
                                  </p:childTnLst>
                                </p:cTn>
                              </p:par>
                              <p:par>
                                <p:cTn id="78" presetID="10" presetClass="entr" presetSubtype="0" fill="hold" nodeType="withEffect">
                                  <p:stCondLst>
                                    <p:cond delay="0"/>
                                  </p:stCondLst>
                                  <p:childTnLst>
                                    <p:set>
                                      <p:cBhvr>
                                        <p:cTn id="79" dur="1" fill="hold">
                                          <p:stCondLst>
                                            <p:cond delay="0"/>
                                          </p:stCondLst>
                                        </p:cTn>
                                        <p:tgtEl>
                                          <p:spTgt spid="128"/>
                                        </p:tgtEl>
                                        <p:attrNameLst>
                                          <p:attrName>style.visibility</p:attrName>
                                        </p:attrNameLst>
                                      </p:cBhvr>
                                      <p:to>
                                        <p:strVal val="visible"/>
                                      </p:to>
                                    </p:set>
                                    <p:animEffect transition="in" filter="fade">
                                      <p:cBhvr>
                                        <p:cTn id="80" dur="1000"/>
                                        <p:tgtEl>
                                          <p:spTgt spid="128"/>
                                        </p:tgtEl>
                                      </p:cBhvr>
                                    </p:animEffect>
                                  </p:childTnLst>
                                </p:cTn>
                              </p:par>
                              <p:par>
                                <p:cTn id="81" presetID="10" presetClass="entr" presetSubtype="0" fill="hold" nodeType="with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fade">
                                      <p:cBhvr>
                                        <p:cTn id="83"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states</a:t>
            </a:r>
            <a:endParaRPr/>
          </a:p>
        </p:txBody>
      </p:sp>
      <p:sp>
        <p:nvSpPr>
          <p:cNvPr id="148" name="Google Shape;148;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49" name="Google Shape;149;p23"/>
          <p:cNvGrpSpPr/>
          <p:nvPr/>
        </p:nvGrpSpPr>
        <p:grpSpPr>
          <a:xfrm>
            <a:off x="3535200" y="1111822"/>
            <a:ext cx="2073600" cy="3387133"/>
            <a:chOff x="3535200" y="1111822"/>
            <a:chExt cx="2073600" cy="3387133"/>
          </a:xfrm>
        </p:grpSpPr>
        <p:sp>
          <p:nvSpPr>
            <p:cNvPr id="150" name="Google Shape;150;p23"/>
            <p:cNvSpPr/>
            <p:nvPr/>
          </p:nvSpPr>
          <p:spPr>
            <a:xfrm>
              <a:off x="3535200" y="2676239"/>
              <a:ext cx="2073600" cy="2565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is running</a:t>
              </a:r>
              <a:endParaRPr sz="1800">
                <a:latin typeface="Roboto Condensed"/>
                <a:ea typeface="Roboto Condensed"/>
                <a:cs typeface="Roboto Condensed"/>
                <a:sym typeface="Roboto Condensed"/>
              </a:endParaRPr>
            </a:p>
          </p:txBody>
        </p:sp>
        <p:cxnSp>
          <p:nvCxnSpPr>
            <p:cNvPr id="151" name="Google Shape;151;p23"/>
            <p:cNvCxnSpPr>
              <a:stCxn id="152" idx="2"/>
            </p:cNvCxnSpPr>
            <p:nvPr/>
          </p:nvCxnSpPr>
          <p:spPr>
            <a:xfrm>
              <a:off x="4571900" y="1386022"/>
              <a:ext cx="0" cy="218400"/>
            </a:xfrm>
            <a:prstGeom prst="straightConnector1">
              <a:avLst/>
            </a:prstGeom>
            <a:noFill/>
            <a:ln w="19050" cap="flat" cmpd="sng">
              <a:solidFill>
                <a:schemeClr val="dk2"/>
              </a:solidFill>
              <a:prstDash val="solid"/>
              <a:round/>
              <a:headEnd type="none" w="med" len="med"/>
              <a:tailEnd type="triangle" w="med" len="med"/>
            </a:ln>
          </p:spPr>
        </p:cxnSp>
        <p:cxnSp>
          <p:nvCxnSpPr>
            <p:cNvPr id="153" name="Google Shape;153;p23"/>
            <p:cNvCxnSpPr>
              <a:stCxn id="154" idx="2"/>
              <a:endCxn id="155" idx="0"/>
            </p:cNvCxnSpPr>
            <p:nvPr/>
          </p:nvCxnSpPr>
          <p:spPr>
            <a:xfrm>
              <a:off x="4571900" y="1872194"/>
              <a:ext cx="0" cy="260100"/>
            </a:xfrm>
            <a:prstGeom prst="straightConnector1">
              <a:avLst/>
            </a:prstGeom>
            <a:noFill/>
            <a:ln w="19050" cap="flat" cmpd="sng">
              <a:solidFill>
                <a:schemeClr val="dk2"/>
              </a:solidFill>
              <a:prstDash val="solid"/>
              <a:round/>
              <a:headEnd type="none" w="med" len="med"/>
              <a:tailEnd type="triangle" w="med" len="med"/>
            </a:ln>
          </p:spPr>
        </p:cxnSp>
        <p:cxnSp>
          <p:nvCxnSpPr>
            <p:cNvPr id="156" name="Google Shape;156;p23"/>
            <p:cNvCxnSpPr>
              <a:stCxn id="157" idx="2"/>
              <a:endCxn id="150" idx="0"/>
            </p:cNvCxnSpPr>
            <p:nvPr/>
          </p:nvCxnSpPr>
          <p:spPr>
            <a:xfrm>
              <a:off x="4571900" y="2400066"/>
              <a:ext cx="0" cy="276300"/>
            </a:xfrm>
            <a:prstGeom prst="straightConnector1">
              <a:avLst/>
            </a:prstGeom>
            <a:noFill/>
            <a:ln w="19050" cap="flat" cmpd="sng">
              <a:solidFill>
                <a:schemeClr val="dk2"/>
              </a:solidFill>
              <a:prstDash val="solid"/>
              <a:round/>
              <a:headEnd type="none" w="med" len="med"/>
              <a:tailEnd type="triangle" w="med" len="med"/>
            </a:ln>
          </p:spPr>
        </p:cxnSp>
        <p:cxnSp>
          <p:nvCxnSpPr>
            <p:cNvPr id="158" name="Google Shape;158;p23"/>
            <p:cNvCxnSpPr>
              <a:stCxn id="159" idx="2"/>
              <a:endCxn id="160" idx="0"/>
            </p:cNvCxnSpPr>
            <p:nvPr/>
          </p:nvCxnSpPr>
          <p:spPr>
            <a:xfrm>
              <a:off x="4572000" y="3435711"/>
              <a:ext cx="0" cy="272100"/>
            </a:xfrm>
            <a:prstGeom prst="straightConnector1">
              <a:avLst/>
            </a:prstGeom>
            <a:noFill/>
            <a:ln w="19050" cap="flat" cmpd="sng">
              <a:solidFill>
                <a:schemeClr val="dk2"/>
              </a:solidFill>
              <a:prstDash val="solid"/>
              <a:round/>
              <a:headEnd type="none" w="med" len="med"/>
              <a:tailEnd type="triangle" w="med" len="med"/>
            </a:ln>
          </p:spPr>
        </p:cxnSp>
        <p:cxnSp>
          <p:nvCxnSpPr>
            <p:cNvPr id="161" name="Google Shape;161;p23"/>
            <p:cNvCxnSpPr>
              <a:stCxn id="162" idx="2"/>
              <a:endCxn id="163" idx="0"/>
            </p:cNvCxnSpPr>
            <p:nvPr/>
          </p:nvCxnSpPr>
          <p:spPr>
            <a:xfrm>
              <a:off x="4571900" y="3975583"/>
              <a:ext cx="0" cy="255600"/>
            </a:xfrm>
            <a:prstGeom prst="straightConnector1">
              <a:avLst/>
            </a:prstGeom>
            <a:noFill/>
            <a:ln w="19050" cap="flat" cmpd="sng">
              <a:solidFill>
                <a:schemeClr val="dk2"/>
              </a:solidFill>
              <a:prstDash val="solid"/>
              <a:round/>
              <a:headEnd type="none" w="med" len="med"/>
              <a:tailEnd type="triangle" w="med" len="med"/>
            </a:ln>
          </p:spPr>
        </p:cxnSp>
        <p:cxnSp>
          <p:nvCxnSpPr>
            <p:cNvPr id="164" name="Google Shape;164;p23"/>
            <p:cNvCxnSpPr>
              <a:stCxn id="150" idx="2"/>
              <a:endCxn id="165" idx="0"/>
            </p:cNvCxnSpPr>
            <p:nvPr/>
          </p:nvCxnSpPr>
          <p:spPr>
            <a:xfrm>
              <a:off x="4572000" y="2932739"/>
              <a:ext cx="0" cy="235200"/>
            </a:xfrm>
            <a:prstGeom prst="straightConnector1">
              <a:avLst/>
            </a:prstGeom>
            <a:noFill/>
            <a:ln w="19050" cap="flat" cmpd="sng">
              <a:solidFill>
                <a:schemeClr val="dk2"/>
              </a:solidFill>
              <a:prstDash val="solid"/>
              <a:round/>
              <a:headEnd type="none" w="med" len="med"/>
              <a:tailEnd type="triangle" w="med" len="med"/>
            </a:ln>
          </p:spPr>
        </p:cxnSp>
        <p:sp>
          <p:nvSpPr>
            <p:cNvPr id="152" name="Google Shape;152;p23"/>
            <p:cNvSpPr/>
            <p:nvPr/>
          </p:nvSpPr>
          <p:spPr>
            <a:xfrm>
              <a:off x="3902000" y="1111822"/>
              <a:ext cx="1339800" cy="274200"/>
            </a:xfrm>
            <a:prstGeom prst="roundRect">
              <a:avLst>
                <a:gd name="adj" fmla="val 16667"/>
              </a:avLst>
            </a:prstGeom>
            <a:solidFill>
              <a:srgbClr val="FFE599"/>
            </a:solidFill>
            <a:ln w="2857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154" name="Google Shape;154;p23"/>
            <p:cNvSpPr/>
            <p:nvPr/>
          </p:nvSpPr>
          <p:spPr>
            <a:xfrm>
              <a:off x="3902000" y="1597994"/>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157" name="Google Shape;157;p23"/>
            <p:cNvSpPr/>
            <p:nvPr/>
          </p:nvSpPr>
          <p:spPr>
            <a:xfrm>
              <a:off x="3902000" y="2125866"/>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159" name="Google Shape;159;p23"/>
            <p:cNvSpPr/>
            <p:nvPr/>
          </p:nvSpPr>
          <p:spPr>
            <a:xfrm>
              <a:off x="3902100" y="3161511"/>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162" name="Google Shape;162;p23"/>
            <p:cNvSpPr/>
            <p:nvPr/>
          </p:nvSpPr>
          <p:spPr>
            <a:xfrm>
              <a:off x="3902000" y="3701383"/>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166" name="Google Shape;166;p23"/>
            <p:cNvSpPr/>
            <p:nvPr/>
          </p:nvSpPr>
          <p:spPr>
            <a:xfrm>
              <a:off x="3902000" y="4224755"/>
              <a:ext cx="1339800" cy="274200"/>
            </a:xfrm>
            <a:prstGeom prst="roundRect">
              <a:avLst>
                <a:gd name="adj" fmla="val 16667"/>
              </a:avLst>
            </a:prstGeom>
            <a:solidFill>
              <a:srgbClr val="F86734"/>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onCreate()</a:t>
            </a:r>
            <a:endParaRPr/>
          </a:p>
        </p:txBody>
      </p:sp>
      <p:sp>
        <p:nvSpPr>
          <p:cNvPr id="172" name="Google Shape;172;p24"/>
          <p:cNvSpPr txBox="1">
            <a:spLocks noGrp="1"/>
          </p:cNvSpPr>
          <p:nvPr>
            <p:ph type="body" idx="1"/>
          </p:nvPr>
        </p:nvSpPr>
        <p:spPr>
          <a:xfrm>
            <a:off x="311700" y="1810725"/>
            <a:ext cx="8520600" cy="2433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is created and other initialization work occurs</a:t>
            </a:r>
            <a:endParaRPr sz="2200"/>
          </a:p>
          <a:p>
            <a:pPr marL="457200" lvl="0" indent="-368300" algn="l" rtl="0">
              <a:spcBef>
                <a:spcPts val="1000"/>
              </a:spcBef>
              <a:spcAft>
                <a:spcPts val="0"/>
              </a:spcAft>
              <a:buSzPts val="2200"/>
              <a:buChar char="●"/>
            </a:pPr>
            <a:r>
              <a:rPr lang="en" sz="2200"/>
              <a:t>You must implement this callback</a:t>
            </a:r>
            <a:endParaRPr sz="2200"/>
          </a:p>
          <a:p>
            <a:pPr marL="457200" lvl="0" indent="-368300" algn="l" rtl="0">
              <a:spcBef>
                <a:spcPts val="1000"/>
              </a:spcBef>
              <a:spcAft>
                <a:spcPts val="1000"/>
              </a:spcAft>
              <a:buSzPts val="2200"/>
              <a:buChar char="●"/>
            </a:pPr>
            <a:r>
              <a:rPr lang="en" sz="2200"/>
              <a:t>Inflate activity UI and perform other app startup logic</a:t>
            </a:r>
            <a:endParaRPr sz="2200"/>
          </a:p>
        </p:txBody>
      </p:sp>
      <p:sp>
        <p:nvSpPr>
          <p:cNvPr id="173" name="Google Shape;173;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onStart()</a:t>
            </a:r>
            <a:endParaRPr/>
          </a:p>
        </p:txBody>
      </p:sp>
      <p:sp>
        <p:nvSpPr>
          <p:cNvPr id="179" name="Google Shape;179;p25"/>
          <p:cNvSpPr txBox="1">
            <a:spLocks noGrp="1"/>
          </p:cNvSpPr>
          <p:nvPr>
            <p:ph type="body" idx="1"/>
          </p:nvPr>
        </p:nvSpPr>
        <p:spPr>
          <a:xfrm>
            <a:off x="311700" y="1597106"/>
            <a:ext cx="8520600" cy="2221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Activity becomes visible to the user</a:t>
            </a:r>
            <a:endParaRPr/>
          </a:p>
          <a:p>
            <a:pPr marL="457200" lvl="0" indent="-381000" algn="l" rtl="0">
              <a:spcBef>
                <a:spcPts val="0"/>
              </a:spcBef>
              <a:spcAft>
                <a:spcPts val="0"/>
              </a:spcAft>
              <a:buSzPts val="2400"/>
              <a:buChar char="●"/>
            </a:pPr>
            <a:r>
              <a:rPr lang="en"/>
              <a:t>Called after activity:</a:t>
            </a:r>
            <a:endParaRPr/>
          </a:p>
          <a:p>
            <a:pPr marL="914400" lvl="1" indent="-355600" algn="l" rtl="0">
              <a:spcBef>
                <a:spcPts val="0"/>
              </a:spcBef>
              <a:spcAft>
                <a:spcPts val="0"/>
              </a:spcAft>
              <a:buSzPts val="2000"/>
              <a:buFont typeface="Courier New"/>
              <a:buChar char="○"/>
            </a:pPr>
            <a:r>
              <a:rPr lang="en">
                <a:latin typeface="Courier New"/>
                <a:ea typeface="Courier New"/>
                <a:cs typeface="Courier New"/>
                <a:sym typeface="Courier New"/>
              </a:rPr>
              <a:t>onCreate()</a:t>
            </a:r>
            <a:endParaRPr>
              <a:latin typeface="Courier New"/>
              <a:ea typeface="Courier New"/>
              <a:cs typeface="Courier New"/>
              <a:sym typeface="Courier New"/>
            </a:endParaRPr>
          </a:p>
          <a:p>
            <a:pPr marL="914400" lvl="0" indent="0" algn="l" rtl="0">
              <a:spcBef>
                <a:spcPts val="0"/>
              </a:spcBef>
              <a:spcAft>
                <a:spcPts val="0"/>
              </a:spcAft>
              <a:buNone/>
            </a:pPr>
            <a:r>
              <a:rPr lang="en"/>
              <a:t>or </a:t>
            </a:r>
            <a:endParaRPr/>
          </a:p>
          <a:p>
            <a:pPr marL="914400" lvl="1" indent="-355600" algn="l" rtl="0">
              <a:spcBef>
                <a:spcPts val="0"/>
              </a:spcBef>
              <a:spcAft>
                <a:spcPts val="0"/>
              </a:spcAft>
              <a:buSzPts val="2000"/>
              <a:buChar char="○"/>
            </a:pPr>
            <a:r>
              <a:rPr lang="en">
                <a:latin typeface="Courier New"/>
                <a:ea typeface="Courier New"/>
                <a:cs typeface="Courier New"/>
                <a:sym typeface="Courier New"/>
              </a:rPr>
              <a:t>onRestart()</a:t>
            </a:r>
            <a:r>
              <a:rPr lang="en"/>
              <a:t> if activity was previously stopped</a:t>
            </a:r>
            <a:endParaRPr/>
          </a:p>
          <a:p>
            <a:pPr marL="0" lvl="0" indent="0" algn="l" rtl="0">
              <a:spcBef>
                <a:spcPts val="1000"/>
              </a:spcBef>
              <a:spcAft>
                <a:spcPts val="0"/>
              </a:spcAft>
              <a:buNone/>
            </a:pPr>
            <a:endParaRPr/>
          </a:p>
        </p:txBody>
      </p:sp>
      <p:sp>
        <p:nvSpPr>
          <p:cNvPr id="180" name="Google Shape;180;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2871</Words>
  <Application>Microsoft Office PowerPoint</Application>
  <PresentationFormat>On-screen Show (16:9)</PresentationFormat>
  <Paragraphs>349</Paragraphs>
  <Slides>31</Slides>
  <Notes>31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Roboto</vt:lpstr>
      <vt:lpstr>Times New Roman</vt:lpstr>
      <vt:lpstr>Roboto Condensed</vt:lpstr>
      <vt:lpstr>Arial</vt:lpstr>
      <vt:lpstr>Consolas</vt:lpstr>
      <vt:lpstr>Rockwell</vt:lpstr>
      <vt:lpstr>Courier New</vt:lpstr>
      <vt:lpstr>Google Sans</vt:lpstr>
      <vt:lpstr>Bookman Old Style</vt:lpstr>
      <vt:lpstr>Simple Light</vt:lpstr>
      <vt:lpstr>Damask</vt:lpstr>
      <vt:lpstr>PowerPoint Presentation</vt:lpstr>
      <vt:lpstr>About this lesson</vt:lpstr>
      <vt:lpstr>PowerPoint Presentation</vt:lpstr>
      <vt:lpstr>Why it matters</vt:lpstr>
      <vt:lpstr>Simplified activity lifecycle</vt:lpstr>
      <vt:lpstr>Activity lifecycle</vt:lpstr>
      <vt:lpstr>Activity states</vt:lpstr>
      <vt:lpstr>onCreate()</vt:lpstr>
      <vt:lpstr>onStart()</vt:lpstr>
      <vt:lpstr>onResume()</vt:lpstr>
      <vt:lpstr>onPause()</vt:lpstr>
      <vt:lpstr>onStop()</vt:lpstr>
      <vt:lpstr>onDestroy()</vt:lpstr>
      <vt:lpstr>Summary of activity states</vt:lpstr>
      <vt:lpstr>Save state</vt:lpstr>
      <vt:lpstr>PowerPoint Presentation</vt:lpstr>
      <vt:lpstr>Logging in Android</vt:lpstr>
      <vt:lpstr>Write logs</vt:lpstr>
      <vt:lpstr>PowerPoint Presentation</vt:lpstr>
      <vt:lpstr>Fragment states</vt:lpstr>
      <vt:lpstr>Fragment lifecycle diagram</vt:lpstr>
      <vt:lpstr>onAttach()</vt:lpstr>
      <vt:lpstr>onCreateView()</vt:lpstr>
      <vt:lpstr>onViewCreated()</vt:lpstr>
      <vt:lpstr>onDestroyView() and onDetach()</vt:lpstr>
      <vt:lpstr>Summary of fragment states</vt:lpstr>
      <vt:lpstr>Save fragment state across config changes</vt:lpstr>
      <vt:lpstr>PowerPoint Presentation</vt:lpstr>
      <vt:lpstr>Lifecycle-aware components</vt:lpstr>
      <vt:lpstr>LifecycleOwner</vt:lpstr>
      <vt:lpstr>LifecycleObserver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Anirudha Gaikwad</cp:lastModifiedBy>
  <cp:revision>5</cp:revision>
  <dcterms:modified xsi:type="dcterms:W3CDTF">2023-12-26T04:39:55Z</dcterms:modified>
</cp:coreProperties>
</file>