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DM Sans" pitchFamily="2" charset="0"/>
      <p:regular r:id="rId16"/>
    </p:embeddedFont>
    <p:embeddedFont>
      <p:font typeface="DM Sans Bold" charset="0"/>
      <p:regular r:id="rId17"/>
    </p:embeddedFont>
    <p:embeddedFont>
      <p:font typeface="Kollekt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67" autoAdjust="0"/>
    <p:restoredTop sz="94622" autoAdjust="0"/>
  </p:normalViewPr>
  <p:slideViewPr>
    <p:cSldViewPr>
      <p:cViewPr>
        <p:scale>
          <a:sx n="50" d="100"/>
          <a:sy n="50" d="100"/>
        </p:scale>
        <p:origin x="81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jpeg"/><Relationship Id="rId5" Type="http://schemas.openxmlformats.org/officeDocument/2006/relationships/image" Target="../media/image4.sv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3487444" y="3859042"/>
            <a:ext cx="11315247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HOUSE PRICE PREDICTOR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4" name="AutoShape 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5460120" y="6684791"/>
            <a:ext cx="7197206" cy="88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0"/>
              </a:lnSpc>
            </a:pPr>
            <a:endParaRPr/>
          </a:p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UNDER THE GUIDANCE OF:MRS.PALLAVI SHUKLA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460120" y="403375"/>
            <a:ext cx="7197206" cy="3153709"/>
            <a:chOff x="0" y="0"/>
            <a:chExt cx="9596274" cy="4204946"/>
          </a:xfrm>
        </p:grpSpPr>
        <p:grpSp>
          <p:nvGrpSpPr>
            <p:cNvPr id="44" name="Group 44"/>
            <p:cNvGrpSpPr/>
            <p:nvPr/>
          </p:nvGrpSpPr>
          <p:grpSpPr>
            <a:xfrm>
              <a:off x="3367928" y="0"/>
              <a:ext cx="2778165" cy="1749983"/>
              <a:chOff x="0" y="0"/>
              <a:chExt cx="548773" cy="345676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548773" cy="345676"/>
              </a:xfrm>
              <a:custGeom>
                <a:avLst/>
                <a:gdLst/>
                <a:ahLst/>
                <a:cxnLst/>
                <a:rect l="l" t="t" r="r" b="b"/>
                <a:pathLst>
                  <a:path w="548773" h="345676">
                    <a:moveTo>
                      <a:pt x="172838" y="0"/>
                    </a:moveTo>
                    <a:lnTo>
                      <a:pt x="375935" y="0"/>
                    </a:lnTo>
                    <a:cubicBezTo>
                      <a:pt x="471391" y="0"/>
                      <a:pt x="548773" y="77382"/>
                      <a:pt x="548773" y="172838"/>
                    </a:cubicBezTo>
                    <a:lnTo>
                      <a:pt x="548773" y="172838"/>
                    </a:lnTo>
                    <a:cubicBezTo>
                      <a:pt x="548773" y="218677"/>
                      <a:pt x="530564" y="262639"/>
                      <a:pt x="498150" y="295053"/>
                    </a:cubicBezTo>
                    <a:cubicBezTo>
                      <a:pt x="465737" y="327466"/>
                      <a:pt x="421775" y="345676"/>
                      <a:pt x="375935" y="345676"/>
                    </a:cubicBezTo>
                    <a:lnTo>
                      <a:pt x="172838" y="345676"/>
                    </a:lnTo>
                    <a:cubicBezTo>
                      <a:pt x="77382" y="345676"/>
                      <a:pt x="0" y="268294"/>
                      <a:pt x="0" y="172838"/>
                    </a:cubicBezTo>
                    <a:lnTo>
                      <a:pt x="0" y="172838"/>
                    </a:lnTo>
                    <a:cubicBezTo>
                      <a:pt x="0" y="77382"/>
                      <a:pt x="77382" y="0"/>
                      <a:pt x="172838" y="0"/>
                    </a:cubicBezTo>
                    <a:close/>
                  </a:path>
                </a:pathLst>
              </a:custGeom>
              <a:solidFill>
                <a:srgbClr val="4FC0E8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19050"/>
                <a:ext cx="548773" cy="32662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47" name="Freeform 47"/>
            <p:cNvSpPr/>
            <p:nvPr/>
          </p:nvSpPr>
          <p:spPr>
            <a:xfrm>
              <a:off x="3864166" y="0"/>
              <a:ext cx="1867943" cy="1579341"/>
            </a:xfrm>
            <a:custGeom>
              <a:avLst/>
              <a:gdLst/>
              <a:ahLst/>
              <a:cxnLst/>
              <a:rect l="l" t="t" r="r" b="b"/>
              <a:pathLst>
                <a:path w="1867943" h="1579341">
                  <a:moveTo>
                    <a:pt x="0" y="0"/>
                  </a:moveTo>
                  <a:lnTo>
                    <a:pt x="1867943" y="0"/>
                  </a:lnTo>
                  <a:lnTo>
                    <a:pt x="1867943" y="1579341"/>
                  </a:lnTo>
                  <a:lnTo>
                    <a:pt x="0" y="1579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r="-198339"/>
              </a:stretch>
            </a:blipFill>
          </p:spPr>
        </p:sp>
        <p:sp>
          <p:nvSpPr>
            <p:cNvPr id="48" name="TextBox 48"/>
            <p:cNvSpPr txBox="1"/>
            <p:nvPr/>
          </p:nvSpPr>
          <p:spPr>
            <a:xfrm>
              <a:off x="0" y="1833001"/>
              <a:ext cx="9596274" cy="2371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20"/>
                </a:lnSpc>
              </a:pPr>
              <a:r>
                <a:rPr lang="en-US" sz="3200" b="1">
                  <a:solidFill>
                    <a:srgbClr val="54545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UNITED COLLEGE OF ENGINEERING AND RESEARCH</a:t>
              </a:r>
            </a:p>
            <a:p>
              <a:pPr algn="ctr">
                <a:lnSpc>
                  <a:spcPts val="3520"/>
                </a:lnSpc>
              </a:pPr>
              <a:endParaRPr lang="en-US" sz="3200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3520"/>
                </a:lnSpc>
              </a:pPr>
              <a:r>
                <a:rPr lang="en-US" sz="3200" b="1">
                  <a:solidFill>
                    <a:srgbClr val="54545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&lt;--A MINI PROJECT ON--&gt;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0578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36683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14169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0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23428" y="1102952"/>
            <a:ext cx="14838858" cy="340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 Metrics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Evaluates model accuracy using R2 score and mean squared error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Monitors and optimizes model performance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Scalability and Flexibility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Adaptable to changing market trends and data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Incorporates additional features or data sources as needed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 FUNTIONALITIES(CONT...)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0578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36683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14169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093334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9525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23428" y="1332550"/>
            <a:ext cx="14838858" cy="754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Programming Language:</a:t>
            </a:r>
          </a:p>
          <a:p>
            <a:pPr algn="l">
              <a:lnSpc>
                <a:spcPts val="3344"/>
              </a:lnSpc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Python: Used for developing the predictive model, data analysis, and GUI.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Machine Learning Library:</a:t>
            </a:r>
          </a:p>
          <a:p>
            <a:pPr algn="l">
              <a:lnSpc>
                <a:spcPts val="3344"/>
              </a:lnSpc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scikit-learn: Utilized for building and training the predictive model, specifically for                     regression tasks.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 and Processing:</a:t>
            </a:r>
          </a:p>
          <a:p>
            <a:pPr algn="l">
              <a:lnSpc>
                <a:spcPts val="3344"/>
              </a:lnSpc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Pandas: Used for data manipulation, cleaning, and preprocessing.</a:t>
            </a:r>
          </a:p>
          <a:p>
            <a:pPr algn="l">
              <a:lnSpc>
                <a:spcPts val="3344"/>
              </a:lnSpc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NumPy: Employed for numerical computations and data transformations.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Graphical User Interface (GUI):</a:t>
            </a:r>
          </a:p>
          <a:p>
            <a:pPr algn="l">
              <a:lnSpc>
                <a:spcPts val="3344"/>
              </a:lnSpc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Tkinter: Python's built-in GUI library, used for creating the user-friendly interface.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Visualization:</a:t>
            </a:r>
          </a:p>
          <a:p>
            <a:pPr algn="l">
              <a:lnSpc>
                <a:spcPts val="3344"/>
              </a:lnSpc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Matplotlib: Used for creating plots and visualizations to understand data distributions and model performance.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TECHNOLOGIES USED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0578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36683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14169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093334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9525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23428" y="1332550"/>
            <a:ext cx="14838858" cy="382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4"/>
              </a:lnSpc>
            </a:pPr>
            <a:endParaRPr/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1. Intuitive Design:</a:t>
            </a: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The GUI is designed with a user-friendly interface using Tkinter, allowing users to easily input data and receive predicted house prices.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2. Key Features: </a:t>
            </a: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interface includes essential features such as: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Data input fields (location, total square feet, BHK, bathrooms)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Predict button to generate estimated house prices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Clear display of predicted prices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Optional: visualizations, error handling, and help/documentation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USER INTERFACE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0578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36683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14169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093334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9525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41735" y="1720243"/>
            <a:ext cx="5043839" cy="2809890"/>
          </a:xfrm>
          <a:custGeom>
            <a:avLst/>
            <a:gdLst/>
            <a:ahLst/>
            <a:cxnLst/>
            <a:rect l="l" t="t" r="r" b="b"/>
            <a:pathLst>
              <a:path w="5043839" h="2809890">
                <a:moveTo>
                  <a:pt x="0" y="0"/>
                </a:moveTo>
                <a:lnTo>
                  <a:pt x="5043839" y="0"/>
                </a:lnTo>
                <a:lnTo>
                  <a:pt x="5043839" y="2809890"/>
                </a:lnTo>
                <a:lnTo>
                  <a:pt x="0" y="2809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685260" y="1720243"/>
            <a:ext cx="5092925" cy="2809890"/>
          </a:xfrm>
          <a:custGeom>
            <a:avLst/>
            <a:gdLst/>
            <a:ahLst/>
            <a:cxnLst/>
            <a:rect l="l" t="t" r="r" b="b"/>
            <a:pathLst>
              <a:path w="5092925" h="2809890">
                <a:moveTo>
                  <a:pt x="0" y="0"/>
                </a:moveTo>
                <a:lnTo>
                  <a:pt x="5092925" y="0"/>
                </a:lnTo>
                <a:lnTo>
                  <a:pt x="5092925" y="2809890"/>
                </a:lnTo>
                <a:lnTo>
                  <a:pt x="0" y="28098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212173" y="1720243"/>
            <a:ext cx="5533923" cy="5206256"/>
          </a:xfrm>
          <a:custGeom>
            <a:avLst/>
            <a:gdLst/>
            <a:ahLst/>
            <a:cxnLst/>
            <a:rect l="l" t="t" r="r" b="b"/>
            <a:pathLst>
              <a:path w="5533923" h="5206256">
                <a:moveTo>
                  <a:pt x="0" y="0"/>
                </a:moveTo>
                <a:lnTo>
                  <a:pt x="5533923" y="0"/>
                </a:lnTo>
                <a:lnTo>
                  <a:pt x="5533923" y="5206256"/>
                </a:lnTo>
                <a:lnTo>
                  <a:pt x="0" y="5206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SNAPSHOTS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86918" y="5866444"/>
            <a:ext cx="7514164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www.reallygreatsite.com</a:t>
            </a: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3121973" y="3129915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”STOP DREAMING</a:t>
            </a: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3121973" y="4402455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AND START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21973" y="5674995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FFCB77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BUYING”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3121973" y="3129915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”WORRIED </a:t>
            </a: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3121973" y="4402455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ABOUT HEFTY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21973" y="5674995"/>
            <a:ext cx="12044053" cy="147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FFCB77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PRICES”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710979" y="3003550"/>
            <a:ext cx="12866041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HOME VALUE </a:t>
            </a:r>
          </a:p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84200" y="5883275"/>
            <a:ext cx="1071960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 SOLUTION TO PRICE BASED CONFUSIONS OF A BUYER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83809" y="1586923"/>
            <a:ext cx="6681529" cy="1027869"/>
            <a:chOff x="0" y="0"/>
            <a:chExt cx="8908706" cy="1370492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8061715" cy="1370492"/>
              <a:chOff x="0" y="0"/>
              <a:chExt cx="1592438" cy="27071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592438" cy="270714"/>
              </a:xfrm>
              <a:custGeom>
                <a:avLst/>
                <a:gdLst/>
                <a:ahLst/>
                <a:cxnLst/>
                <a:rect l="l" t="t" r="r" b="b"/>
                <a:pathLst>
                  <a:path w="1592438" h="270714">
                    <a:moveTo>
                      <a:pt x="65303" y="0"/>
                    </a:moveTo>
                    <a:lnTo>
                      <a:pt x="1527135" y="0"/>
                    </a:lnTo>
                    <a:cubicBezTo>
                      <a:pt x="1544454" y="0"/>
                      <a:pt x="1561064" y="6880"/>
                      <a:pt x="1573311" y="19127"/>
                    </a:cubicBezTo>
                    <a:cubicBezTo>
                      <a:pt x="1585557" y="31373"/>
                      <a:pt x="1592438" y="47983"/>
                      <a:pt x="1592438" y="65303"/>
                    </a:cubicBezTo>
                    <a:lnTo>
                      <a:pt x="1592438" y="205412"/>
                    </a:lnTo>
                    <a:cubicBezTo>
                      <a:pt x="1592438" y="241477"/>
                      <a:pt x="1563201" y="270714"/>
                      <a:pt x="1527135" y="270714"/>
                    </a:cubicBezTo>
                    <a:lnTo>
                      <a:pt x="65303" y="270714"/>
                    </a:lnTo>
                    <a:cubicBezTo>
                      <a:pt x="47983" y="270714"/>
                      <a:pt x="31373" y="263834"/>
                      <a:pt x="19127" y="251588"/>
                    </a:cubicBezTo>
                    <a:cubicBezTo>
                      <a:pt x="6880" y="239341"/>
                      <a:pt x="0" y="222731"/>
                      <a:pt x="0" y="205412"/>
                    </a:cubicBezTo>
                    <a:lnTo>
                      <a:pt x="0" y="65303"/>
                    </a:lnTo>
                    <a:cubicBezTo>
                      <a:pt x="0" y="47983"/>
                      <a:pt x="6880" y="31373"/>
                      <a:pt x="19127" y="19127"/>
                    </a:cubicBezTo>
                    <a:cubicBezTo>
                      <a:pt x="31373" y="6880"/>
                      <a:pt x="47983" y="0"/>
                      <a:pt x="65303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19050"/>
                <a:ext cx="1592438" cy="2516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311652" y="343127"/>
              <a:ext cx="8597054" cy="684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7"/>
                </a:lnSpc>
              </a:pPr>
              <a:r>
                <a:rPr lang="en-US" sz="3367" b="1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01 - PREDICTIVE MODELING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3900632"/>
            <a:ext cx="5265379" cy="1532694"/>
            <a:chOff x="0" y="0"/>
            <a:chExt cx="7020505" cy="2043592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020505" cy="2043592"/>
              <a:chOff x="0" y="0"/>
              <a:chExt cx="1386767" cy="40367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386767" cy="403672"/>
              </a:xfrm>
              <a:custGeom>
                <a:avLst/>
                <a:gdLst/>
                <a:ahLst/>
                <a:cxnLst/>
                <a:rect l="l" t="t" r="r" b="b"/>
                <a:pathLst>
                  <a:path w="1386767" h="403672">
                    <a:moveTo>
                      <a:pt x="74988" y="0"/>
                    </a:moveTo>
                    <a:lnTo>
                      <a:pt x="1311779" y="0"/>
                    </a:lnTo>
                    <a:cubicBezTo>
                      <a:pt x="1353193" y="0"/>
                      <a:pt x="1386767" y="33573"/>
                      <a:pt x="1386767" y="74988"/>
                    </a:cubicBezTo>
                    <a:lnTo>
                      <a:pt x="1386767" y="328685"/>
                    </a:lnTo>
                    <a:cubicBezTo>
                      <a:pt x="1386767" y="370099"/>
                      <a:pt x="1353193" y="403672"/>
                      <a:pt x="1311779" y="403672"/>
                    </a:cubicBezTo>
                    <a:lnTo>
                      <a:pt x="74988" y="403672"/>
                    </a:lnTo>
                    <a:cubicBezTo>
                      <a:pt x="33573" y="403672"/>
                      <a:pt x="0" y="370099"/>
                      <a:pt x="0" y="328685"/>
                    </a:cubicBezTo>
                    <a:lnTo>
                      <a:pt x="0" y="74988"/>
                    </a:lnTo>
                    <a:cubicBezTo>
                      <a:pt x="0" y="33573"/>
                      <a:pt x="33573" y="0"/>
                      <a:pt x="74988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19050"/>
                <a:ext cx="1386767" cy="3846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398929" y="246037"/>
              <a:ext cx="6621577" cy="1491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4000" b="1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02 - DATA-DRIVEN INSIGHTS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6719201"/>
            <a:ext cx="6046286" cy="1418322"/>
            <a:chOff x="0" y="0"/>
            <a:chExt cx="8061715" cy="1891097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7400948" cy="1891097"/>
              <a:chOff x="0" y="0"/>
              <a:chExt cx="1461916" cy="37355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461916" cy="373550"/>
              </a:xfrm>
              <a:custGeom>
                <a:avLst/>
                <a:gdLst/>
                <a:ahLst/>
                <a:cxnLst/>
                <a:rect l="l" t="t" r="r" b="b"/>
                <a:pathLst>
                  <a:path w="1461916" h="373550">
                    <a:moveTo>
                      <a:pt x="71133" y="0"/>
                    </a:moveTo>
                    <a:lnTo>
                      <a:pt x="1390783" y="0"/>
                    </a:lnTo>
                    <a:cubicBezTo>
                      <a:pt x="1430068" y="0"/>
                      <a:pt x="1461916" y="31847"/>
                      <a:pt x="1461916" y="71133"/>
                    </a:cubicBezTo>
                    <a:lnTo>
                      <a:pt x="1461916" y="302417"/>
                    </a:lnTo>
                    <a:cubicBezTo>
                      <a:pt x="1461916" y="321283"/>
                      <a:pt x="1454421" y="339376"/>
                      <a:pt x="1441081" y="352716"/>
                    </a:cubicBezTo>
                    <a:cubicBezTo>
                      <a:pt x="1427741" y="366056"/>
                      <a:pt x="1409648" y="373550"/>
                      <a:pt x="1390783" y="373550"/>
                    </a:cubicBezTo>
                    <a:lnTo>
                      <a:pt x="71133" y="373550"/>
                    </a:lnTo>
                    <a:cubicBezTo>
                      <a:pt x="31847" y="373550"/>
                      <a:pt x="0" y="341703"/>
                      <a:pt x="0" y="302417"/>
                    </a:cubicBezTo>
                    <a:lnTo>
                      <a:pt x="0" y="71133"/>
                    </a:lnTo>
                    <a:cubicBezTo>
                      <a:pt x="0" y="31847"/>
                      <a:pt x="31847" y="0"/>
                      <a:pt x="71133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19050"/>
                <a:ext cx="1461916" cy="35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315010" y="195190"/>
              <a:ext cx="7746705" cy="1491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4000" b="1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03 - USER-FRIENDLY INTERFACE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463759" y="1181155"/>
            <a:ext cx="8974542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2225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Develop a predictive model to estimate Bengaluru house prices based on:-</a:t>
            </a:r>
          </a:p>
          <a:p>
            <a:pPr marL="480582" lvl="1" indent="-240291" algn="l">
              <a:lnSpc>
                <a:spcPts val="2671"/>
              </a:lnSpc>
              <a:buFont typeface="Arial"/>
              <a:buChar char="•"/>
            </a:pPr>
            <a:r>
              <a:rPr lang="en-US" sz="2225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Location</a:t>
            </a:r>
          </a:p>
          <a:p>
            <a:pPr marL="480582" lvl="1" indent="-240291" algn="l">
              <a:lnSpc>
                <a:spcPts val="2671"/>
              </a:lnSpc>
              <a:buFont typeface="Arial"/>
              <a:buChar char="•"/>
            </a:pPr>
            <a:r>
              <a:rPr lang="en-US" sz="2225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Total square feet</a:t>
            </a:r>
          </a:p>
          <a:p>
            <a:pPr marL="480582" lvl="1" indent="-240291" algn="l">
              <a:lnSpc>
                <a:spcPts val="2671"/>
              </a:lnSpc>
              <a:buFont typeface="Arial"/>
              <a:buChar char="•"/>
            </a:pPr>
            <a:r>
              <a:rPr lang="en-US" sz="2225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BHK</a:t>
            </a:r>
          </a:p>
          <a:p>
            <a:pPr marL="480582" lvl="1" indent="-240291" algn="l">
              <a:lnSpc>
                <a:spcPts val="2671"/>
              </a:lnSpc>
              <a:buFont typeface="Arial"/>
              <a:buChar char="•"/>
            </a:pPr>
            <a:r>
              <a:rPr lang="en-US" sz="2225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Bathrooms</a:t>
            </a:r>
          </a:p>
          <a:p>
            <a:pPr algn="l">
              <a:lnSpc>
                <a:spcPts val="2671"/>
              </a:lnSpc>
            </a:pPr>
            <a:r>
              <a:rPr lang="en-US" sz="2225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Enable accurate price estimation for informed decision-making.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463759" y="3810055"/>
            <a:ext cx="8569071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22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Provide data-driven insights into the Bengaluru real estate market</a:t>
            </a:r>
          </a:p>
          <a:p>
            <a:pPr marL="481456" lvl="1" indent="-240728" algn="l">
              <a:lnSpc>
                <a:spcPts val="2675"/>
              </a:lnSpc>
              <a:buFont typeface="Arial"/>
              <a:buChar char="•"/>
            </a:pPr>
            <a:r>
              <a:rPr lang="en-US" sz="22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Identify key factors influencing house prices</a:t>
            </a:r>
          </a:p>
          <a:p>
            <a:pPr algn="l">
              <a:lnSpc>
                <a:spcPts val="2675"/>
              </a:lnSpc>
            </a:pPr>
            <a:r>
              <a:rPr lang="en-US" sz="22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Enable informed decision-making for:</a:t>
            </a:r>
          </a:p>
          <a:p>
            <a:pPr marL="481456" lvl="1" indent="-240728" algn="l">
              <a:lnSpc>
                <a:spcPts val="2675"/>
              </a:lnSpc>
              <a:buFont typeface="Arial"/>
              <a:buChar char="•"/>
            </a:pPr>
            <a:r>
              <a:rPr lang="en-US" sz="22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- Potential buyers</a:t>
            </a:r>
          </a:p>
          <a:p>
            <a:pPr marL="481456" lvl="1" indent="-240728" algn="l">
              <a:lnSpc>
                <a:spcPts val="2675"/>
              </a:lnSpc>
              <a:buFont typeface="Arial"/>
              <a:buChar char="•"/>
            </a:pPr>
            <a:r>
              <a:rPr lang="en-US" sz="22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- Sellers</a:t>
            </a:r>
          </a:p>
          <a:p>
            <a:pPr marL="481456" lvl="1" indent="-240728" algn="l">
              <a:lnSpc>
                <a:spcPts val="2675"/>
              </a:lnSpc>
              <a:buFont typeface="Arial"/>
              <a:buChar char="•"/>
            </a:pPr>
            <a:r>
              <a:rPr lang="en-US" sz="222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- Investors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463759" y="6719201"/>
            <a:ext cx="8656623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Design a user-friendly Tkinter GUI for effortless data input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Display predicted house prices in an intuitive format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Broaden model accessibility beyond technical experts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PURPOSE OF THIS PROJECT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243917" y="1332550"/>
            <a:ext cx="13876465" cy="7288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1306" lvl="1" indent="-365653" algn="l">
              <a:lnSpc>
                <a:spcPts val="4064"/>
              </a:lnSpc>
              <a:buFont typeface="Arial"/>
              <a:buChar char="•"/>
            </a:pPr>
            <a:r>
              <a:rPr lang="en-US" sz="33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Data collection and preprocessing from a specific dataset (Bengaluru house prices)</a:t>
            </a:r>
          </a:p>
          <a:p>
            <a:pPr algn="l">
              <a:lnSpc>
                <a:spcPts val="3704"/>
              </a:lnSpc>
            </a:pPr>
            <a:endParaRPr lang="en-US" sz="33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197"/>
              </a:lnSpc>
            </a:pPr>
            <a:endParaRPr lang="en-US" sz="33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31306" lvl="1" indent="-365653" algn="l">
              <a:lnSpc>
                <a:spcPts val="4064"/>
              </a:lnSpc>
              <a:buFont typeface="Arial"/>
              <a:buChar char="•"/>
            </a:pPr>
            <a:r>
              <a:rPr lang="en-US" sz="33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Development of a predictive model using regression techniques (Linear, Lasso, Ridge)</a:t>
            </a:r>
          </a:p>
          <a:p>
            <a:pPr algn="l">
              <a:lnSpc>
                <a:spcPts val="4064"/>
              </a:lnSpc>
            </a:pPr>
            <a:endParaRPr lang="en-US" sz="33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31306" lvl="1" indent="-365653" algn="l">
              <a:lnSpc>
                <a:spcPts val="4064"/>
              </a:lnSpc>
              <a:buFont typeface="Arial"/>
              <a:buChar char="•"/>
            </a:pPr>
            <a:r>
              <a:rPr lang="en-US" sz="33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Creation of a GUI application using Tkinter for user input and prediction output</a:t>
            </a:r>
          </a:p>
          <a:p>
            <a:pPr algn="l">
              <a:lnSpc>
                <a:spcPts val="4064"/>
              </a:lnSpc>
            </a:pPr>
            <a:endParaRPr lang="en-US" sz="33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31306" lvl="1" indent="-365653" algn="l">
              <a:lnSpc>
                <a:spcPts val="4064"/>
              </a:lnSpc>
              <a:buFont typeface="Arial"/>
              <a:buChar char="•"/>
            </a:pPr>
            <a:r>
              <a:rPr lang="en-US" sz="33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Model evaluation and validation using metrics such as R2 score</a:t>
            </a:r>
          </a:p>
          <a:p>
            <a:pPr algn="l">
              <a:lnSpc>
                <a:spcPts val="4064"/>
              </a:lnSpc>
            </a:pPr>
            <a:endParaRPr lang="en-US" sz="33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31306" lvl="1" indent="-365653" algn="l">
              <a:lnSpc>
                <a:spcPts val="4064"/>
              </a:lnSpc>
              <a:buFont typeface="Arial"/>
              <a:buChar char="•"/>
            </a:pPr>
            <a:r>
              <a:rPr lang="en-US" sz="33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Limited to Bengaluru real estate market; may not generalize to other locations</a:t>
            </a:r>
          </a:p>
          <a:p>
            <a:pPr algn="l">
              <a:lnSpc>
                <a:spcPts val="4064"/>
              </a:lnSpc>
            </a:pPr>
            <a:endParaRPr lang="en-US" sz="33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SCOPE OF THIS PROJECT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0578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36683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14169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9525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9525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23428" y="1332550"/>
            <a:ext cx="14838858" cy="7615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Predictive Modeling:</a:t>
            </a: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Develop a machine learning-based predictive model to estimate house prices in Bengaluru based on historical data and key factors such as location, total square feet, BHK, and bathrooms.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User-Friendly Interface:</a:t>
            </a: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Design and implement a intuitive graphical user interface (GUI) using Tkinter, allowing users to easily input data and receive predicted house prices.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Data-Driven Insights:</a:t>
            </a: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Provide actionable insights into the Bengaluru real estate market, identifying key factors influencing house prices and enabling informed decision-making for buyers, sellers, and investors.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Predictions: </a:t>
            </a: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Enable real-time predictions for users, allowing them to input custom data and receive instant estimated house prices.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Scalability and Flexibility:</a:t>
            </a: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Develop a scalable and flexible system, adaptable to changing market trends and capable of incorporating additional features or data sources as needed.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PROPOSED SYSTEM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0578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25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36683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14169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093334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9525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23428" y="1332550"/>
            <a:ext cx="14838858" cy="838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4"/>
              </a:lnSpc>
            </a:pPr>
            <a:r>
              <a:rPr lang="en-US" sz="2787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Testing and Validation:-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1. Testing predictive model accuracy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2. Validating GUI functionality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3. Conducting user acceptance testing (UAT)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4. Iterating on feedback and improvements</a:t>
            </a:r>
          </a:p>
          <a:p>
            <a:pPr algn="l">
              <a:lnSpc>
                <a:spcPts val="3344"/>
              </a:lnSpc>
            </a:pPr>
            <a:endParaRPr lang="en-US" sz="2787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 and Maintenance:-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1. Deploying the system (locally or on cloud)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2. Monitoring system performance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3. Updating models with new data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4. Maintaining and updating GUI as needed</a:t>
            </a:r>
          </a:p>
          <a:p>
            <a:pPr algn="l">
              <a:lnSpc>
                <a:spcPts val="3344"/>
              </a:lnSpc>
            </a:pPr>
            <a:endParaRPr lang="en-US" sz="2787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Analysis and Insights:-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1. Analyzing market trends and patterns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2. Identifying key factors influencing house prices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3. Providing data-driven insights for stakeholders</a:t>
            </a:r>
          </a:p>
          <a:p>
            <a:pPr algn="l">
              <a:lnSpc>
                <a:spcPts val="3344"/>
              </a:lnSpc>
            </a:pPr>
            <a:r>
              <a:rPr lang="en-US" sz="2787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4. Refining the model based on new insights</a:t>
            </a:r>
          </a:p>
          <a:p>
            <a:pPr algn="l">
              <a:lnSpc>
                <a:spcPts val="3344"/>
              </a:lnSpc>
            </a:pPr>
            <a:endParaRPr lang="en-US" sz="2787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endParaRPr lang="en-US" sz="2787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endParaRPr lang="en-US" sz="2787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PROPOSED SYSTEM(CONT...)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057886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36683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141695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0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0" y="1914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23428" y="1102952"/>
            <a:ext cx="14838858" cy="853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Input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Accepts user input for location, total square feet, BHK, and bathrooms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Handles missing values and outliers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Predictive Modeling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Estimates house prices based on historical data and key factors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Utilizes machine learning algorithms (Linear Regression, Lasso, Ridge)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Provides accurate and reliable price predictions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Identifies key factors influencing house prices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Analyzes market trends and patterns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Offers data-driven insights for stakeholders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r>
              <a:rPr lang="en-US" sz="2787" b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User Interface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Intuitive graphical user interface (GUI) using Tkinter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Easy data input and prediction output</a:t>
            </a:r>
          </a:p>
          <a:p>
            <a:pPr marL="601768" lvl="1" indent="-300884" algn="l">
              <a:lnSpc>
                <a:spcPts val="3344"/>
              </a:lnSpc>
              <a:buFont typeface="Arial"/>
              <a:buChar char="•"/>
            </a:pPr>
            <a:r>
              <a:rPr lang="en-US" sz="2787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Real-time predictions and updates</a:t>
            </a: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44"/>
              </a:lnSpc>
            </a:pPr>
            <a:endParaRPr lang="en-US" sz="2787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59516" y="185762"/>
            <a:ext cx="12866041" cy="7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MODEL FUNTIONALITIES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838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DM Sans</vt:lpstr>
      <vt:lpstr>Calibri</vt:lpstr>
      <vt:lpstr>Arial</vt:lpstr>
      <vt:lpstr>Kollektif Bold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COLLEGE OF ENGINEERING AND RESEARCH</dc:title>
  <cp:lastModifiedBy>gyanvi mehrotra</cp:lastModifiedBy>
  <cp:revision>2</cp:revision>
  <dcterms:created xsi:type="dcterms:W3CDTF">2006-08-16T00:00:00Z</dcterms:created>
  <dcterms:modified xsi:type="dcterms:W3CDTF">2024-12-05T05:28:19Z</dcterms:modified>
  <dc:identifier>DAGROToGNa4</dc:identifier>
</cp:coreProperties>
</file>