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85" r:id="rId22"/>
    <p:sldId id="275" r:id="rId23"/>
    <p:sldId id="276" r:id="rId24"/>
    <p:sldId id="287" r:id="rId25"/>
    <p:sldId id="28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yanvlon/SA-U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smtClean="0"/>
              <a:t>Microprocessor </a:t>
            </a:r>
            <a:r>
              <a:rPr sz="3200" b="1"/>
              <a:t>Design for IoT Environmental Monitoring Using gem5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512"/>
            <a:ext cx="8229600" cy="4315651"/>
          </a:xfrm>
        </p:spPr>
        <p:txBody>
          <a:bodyPr>
            <a:normAutofit/>
          </a:bodyPr>
          <a:lstStyle/>
          <a:p>
            <a:r>
              <a:t>A Simulation-Driven Methodology for Ultra-Low-Power </a:t>
            </a:r>
            <a:r>
              <a:rPr/>
              <a:t>IoT </a:t>
            </a:r>
            <a:r>
              <a:rPr smtClean="0"/>
              <a:t>Architectures</a:t>
            </a:r>
            <a:endParaRPr/>
          </a:p>
          <a:p>
            <a:r>
              <a:rPr/>
              <a:t>Author/Presenter</a:t>
            </a:r>
            <a:r>
              <a:rPr smtClean="0"/>
              <a:t>:</a:t>
            </a:r>
            <a:r>
              <a:rPr lang="en-GB" dirty="0" smtClean="0"/>
              <a:t> </a:t>
            </a:r>
            <a:r>
              <a:rPr lang="en-GB" dirty="0" err="1" smtClean="0"/>
              <a:t>Gyan</a:t>
            </a:r>
            <a:r>
              <a:rPr lang="en-GB" dirty="0" smtClean="0"/>
              <a:t> </a:t>
            </a:r>
            <a:r>
              <a:rPr lang="en-GB" dirty="0" err="1" smtClean="0"/>
              <a:t>Bahadur</a:t>
            </a:r>
            <a:r>
              <a:rPr lang="en-GB" dirty="0" smtClean="0"/>
              <a:t> </a:t>
            </a:r>
            <a:r>
              <a:rPr lang="en-GB" dirty="0" err="1" smtClean="0"/>
              <a:t>Tamang</a:t>
            </a:r>
            <a:endParaRPr/>
          </a:p>
          <a:p>
            <a:r>
              <a:rPr smtClean="0"/>
              <a:t>Affiliation:</a:t>
            </a:r>
            <a:r>
              <a:rPr lang="en-GB" dirty="0" smtClean="0"/>
              <a:t>University of The </a:t>
            </a:r>
            <a:r>
              <a:rPr lang="en-GB" dirty="0" err="1" smtClean="0"/>
              <a:t>Cumberlands</a:t>
            </a:r>
            <a:endParaRPr/>
          </a:p>
          <a:p>
            <a:r>
              <a:t>Date: October 26</a:t>
            </a:r>
            <a:r>
              <a:rPr/>
              <a:t>, </a:t>
            </a:r>
            <a:r>
              <a:rPr smtClean="0"/>
              <a:t>2025</a:t>
            </a:r>
            <a:endParaRPr lang="en-GB" dirty="0" smtClean="0"/>
          </a:p>
          <a:p>
            <a:r>
              <a:rPr lang="en-GB" dirty="0" smtClean="0"/>
              <a:t>Source code repo: </a:t>
            </a:r>
            <a:r>
              <a:rPr lang="en-GB" dirty="0" smtClean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github.com/Gyanvlon/SA-UC</a:t>
            </a:r>
            <a:r>
              <a:rPr lang="en-GB" dirty="0" smtClean="0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Architectural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 Analyze workloads → Define ISA/pipeline/cache → Implement &amp; simulate → Optimize.</a:t>
            </a:r>
          </a:p>
          <a:p>
            <a:r>
              <a:t>Target: &lt;10 mW avg for 2–4 year battery life.</a:t>
            </a:r>
          </a:p>
          <a:p>
            <a:r>
              <a:t>Philosophy: simplicity and energy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3.1 Target Application Analysis </a:t>
            </a:r>
            <a:r>
              <a:rPr/>
              <a:t>&amp; </a:t>
            </a:r>
            <a:r>
              <a:rPr smtClean="0"/>
              <a:t>ISA </a:t>
            </a:r>
            <a: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sensors: 98–99% idle, periodic sampling.</a:t>
            </a:r>
          </a:p>
          <a:p>
            <a:r>
              <a:t>ISA: ARMv7-A for wide support, toolchain, and power-saving instructions like WFE.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Pipeline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4-stage in-order pipeline: fetch, decode, execute, writeback.</a:t>
            </a:r>
          </a:p>
          <a:p>
            <a:r>
              <a:t>Avoids OoO logic → 3–5x energy savings.</a:t>
            </a:r>
          </a:p>
          <a:p>
            <a:r>
              <a:t>Max IPC=1.0, typical IPC=0.54 due to stalls.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3.4 Cache Hierarchy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L1: 16KB I/D, 1-cycle latency.</a:t>
            </a:r>
          </a:p>
          <a:p>
            <a:r>
              <a:t>L2: 64KB unified, 4-cycle latency, power gated when idle.</a:t>
            </a:r>
          </a:p>
          <a:p>
            <a:r>
              <a:t>&gt;87% hit rates minimize DRAM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3.5 Power Management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DVFS: 100–500 MHz (0.6–1.0V).</a:t>
            </a:r>
          </a:p>
          <a:p>
            <a:r>
              <a:t>Clock gating: saves 30–40% dynamic power.</a:t>
            </a:r>
          </a:p>
          <a:p>
            <a:r>
              <a:t>Power gating: saves 0.4–0.6mW leakage.</a:t>
            </a:r>
          </a:p>
          <a:p>
            <a:r>
              <a:t>Software controls modes dynamically.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Implementation in gem5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gem5 v23.0 on Ubuntu 24.04. Built using scons build/ARM/gem5.opt.</a:t>
            </a:r>
          </a:p>
          <a:p>
            <a:r>
              <a:t>Validated with ARM test programs for cache and pipeline </a:t>
            </a:r>
            <a:r>
              <a:rPr/>
              <a:t>behavior</a:t>
            </a:r>
            <a:r>
              <a:rPr smtClean="0"/>
              <a:t>.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4.1 Development </a:t>
            </a:r>
            <a:r>
              <a:rPr/>
              <a:t>Setup </a:t>
            </a:r>
            <a:r>
              <a:rPr lang="en-GB" dirty="0" smtClean="0"/>
              <a:t>&amp;</a:t>
            </a:r>
            <a:r>
              <a:rPr smtClean="0"/>
              <a:t> </a:t>
            </a:r>
            <a:r>
              <a:t>Configuration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Setup: gcc-arm-linux-gnueabi, validated caches.</a:t>
            </a:r>
          </a:p>
          <a:p>
            <a:r>
              <a:t>Scripts: iot_microprocessor.py (system config), iot_microprocessor_dvfs.py (DVFS modes).</a:t>
            </a:r>
          </a:p>
          <a:p>
            <a:r>
              <a:t>Allows </a:t>
            </a:r>
            <a:r>
              <a:rPr/>
              <a:t>parameterized </a:t>
            </a:r>
            <a:r>
              <a:rPr smtClean="0"/>
              <a:t>experiments.</a:t>
            </a:r>
            <a:r>
              <a:rPr lang="en-GB" dirty="0" smtClean="0"/>
              <a:t/>
            </a:r>
            <a:br>
              <a:rPr lang="en-GB" dirty="0" smtClean="0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18758" y="2739037"/>
            <a:ext cx="6506484" cy="278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4.3 Workload Development </a:t>
            </a:r>
            <a:r>
              <a:rPr/>
              <a:t>&amp; </a:t>
            </a:r>
            <a:r>
              <a:rPr smtClean="0"/>
              <a:t> </a:t>
            </a:r>
            <a:r>
              <a:t>Simulation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Workloads: simple_test (~14k instr), sensor_sim (~18k instr).</a:t>
            </a:r>
          </a:p>
          <a:p>
            <a:r>
              <a:t>Compiled with -O2 static binaries.</a:t>
            </a:r>
          </a:p>
          <a:p>
            <a:r>
              <a:t>Results: IPC 0.543, cache hits &gt;87% verified.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Performance and Power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Execution times scale with frequency: 100–500MHz → 0.487–0.097ms.</a:t>
            </a:r>
          </a:p>
          <a:p>
            <a:r>
              <a:t>IPC 0.489–0.635.</a:t>
            </a:r>
          </a:p>
          <a:p>
            <a:r>
              <a:t>I-cache 98.4%, D-cache 87.2%, L2 92.6%.</a:t>
            </a:r>
          </a:p>
          <a:p>
            <a:r>
              <a:t>2x–5x speedup across DVFS range.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smtClean="0"/>
              <a:t>Introduction </a:t>
            </a:r>
            <a:endParaRPr lang="en-GB" dirty="0" smtClean="0"/>
          </a:p>
          <a:p>
            <a:r>
              <a:rPr smtClean="0"/>
              <a:t> </a:t>
            </a:r>
            <a:r>
              <a:t>Literature </a:t>
            </a:r>
            <a:r>
              <a:rPr/>
              <a:t>Review </a:t>
            </a:r>
            <a:endParaRPr lang="en-GB" dirty="0" smtClean="0"/>
          </a:p>
          <a:p>
            <a:r>
              <a:rPr smtClean="0"/>
              <a:t> </a:t>
            </a:r>
            <a:r>
              <a:t>Design </a:t>
            </a:r>
            <a:r>
              <a:rPr/>
              <a:t>Methodology 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smtClean="0"/>
              <a:t>Implementation </a:t>
            </a:r>
            <a:r>
              <a:rPr/>
              <a:t>in </a:t>
            </a:r>
            <a:r>
              <a:rPr smtClean="0"/>
              <a:t>gem5</a:t>
            </a:r>
            <a:endParaRPr lang="en-GB" dirty="0" smtClean="0"/>
          </a:p>
          <a:p>
            <a:r>
              <a:rPr smtClean="0"/>
              <a:t> </a:t>
            </a:r>
            <a:r>
              <a:t>Performance &amp; Power </a:t>
            </a:r>
            <a:r>
              <a:rPr/>
              <a:t>Simulation </a:t>
            </a:r>
            <a:endParaRPr lang="en-GB" dirty="0" smtClean="0"/>
          </a:p>
          <a:p>
            <a:r>
              <a:rPr smtClean="0"/>
              <a:t> </a:t>
            </a:r>
            <a:r>
              <a:t>Optimization &amp; </a:t>
            </a:r>
            <a:r>
              <a:rPr/>
              <a:t>Results </a:t>
            </a:r>
            <a:endParaRPr lang="en-GB" dirty="0" smtClean="0"/>
          </a:p>
          <a:p>
            <a:r>
              <a:rPr smtClean="0"/>
              <a:t> </a:t>
            </a:r>
            <a:r>
              <a:t>Discussion &amp; Future </a:t>
            </a:r>
            <a:r>
              <a:rPr/>
              <a:t>Work </a:t>
            </a:r>
            <a:endParaRPr lang="en-GB" dirty="0" smtClean="0"/>
          </a:p>
          <a:p>
            <a:r>
              <a:rPr smtClean="0"/>
              <a:t> </a:t>
            </a:r>
            <a:r>
              <a:rPr/>
              <a:t>Conclusion </a:t>
            </a:r>
            <a:endParaRPr lang="en-GB" dirty="0" smtClean="0"/>
          </a:p>
          <a:p>
            <a:r>
              <a:rPr smtClean="0"/>
              <a:t> </a:t>
            </a:r>
            <a: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5.1 Performance &amp; 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(28nm model): 10.3–101.3mW.</a:t>
            </a:r>
          </a:p>
          <a:p>
            <a:r>
              <a:t>Energy: 0.52–0.89pJ/instr.</a:t>
            </a:r>
          </a:p>
          <a:p>
            <a:r>
              <a:t>Optimal point: Balanced mode 200MHz, 24.4mW, 0.61pJ/instr.</a:t>
            </a:r>
          </a:p>
          <a:p>
            <a:r>
              <a:t>EDP: 14.9 fJ·s ideal for IoT.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  <a:endParaRPr lang="en-US" dirty="0"/>
          </a:p>
        </p:txBody>
      </p:sp>
      <p:pic>
        <p:nvPicPr>
          <p:cNvPr id="4" name="Content Placeholder 3" descr="chart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10" y="2064861"/>
            <a:ext cx="7155180" cy="413004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Bottleneck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Misses: D-cache 12.3% capacity-related.</a:t>
            </a:r>
          </a:p>
          <a:p>
            <a:r>
              <a:t>Pipeline stalls: 45–50% load-use.</a:t>
            </a:r>
          </a:p>
          <a:p>
            <a:r>
              <a:t>DDR3 latency limits throughput; bandwidth &lt;5% utilized.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6. Optimization and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Optimizations: L1 D-cache size + compiler -O3.</a:t>
            </a:r>
          </a:p>
          <a:p>
            <a:r>
              <a:t>Evaluated for IPC, energy, execution time.</a:t>
            </a:r>
          </a:p>
          <a:p>
            <a:r>
              <a:t>Both improve efficiency and performance.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of IOT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3140836"/>
            <a:ext cx="8229600" cy="197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Optimized</a:t>
            </a:r>
            <a:endParaRPr lang="en-US" dirty="0"/>
          </a:p>
        </p:txBody>
      </p:sp>
      <p:pic>
        <p:nvPicPr>
          <p:cNvPr id="4" name="Content Placeholder 3" descr="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10" y="2064861"/>
            <a:ext cx="7155180" cy="413004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6.1 Cache &amp; Compiler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L1 D-cache 16→32KB: +5% hit rate, +6% IPC, -11% energy.</a:t>
            </a:r>
          </a:p>
          <a:p>
            <a:r>
              <a:t>Compiler -O3: +8.5% IPC, -6% energy.</a:t>
            </a:r>
          </a:p>
          <a:p>
            <a:r>
              <a:t>Combined: greater cumulative benefits.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6.3 Combined Optimization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Results: IPC 0.603, Power 23.1mW, Energy 0.509pJ/instr, -16% energy.</a:t>
            </a:r>
          </a:p>
          <a:p>
            <a:r>
              <a:t>Compared to Cortex-M4/M33/ESP32: superior IPC and efficiency.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7. Discussion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Proves simulation-based design viable for low-power IoT processors.</a:t>
            </a:r>
          </a:p>
          <a:p>
            <a:r>
              <a:t>Achieved 16.1% energy reduction, 11.5% performance gain.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Contributions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Contributions: gem5-based IoT design flow, DVFS model, best practices.</a:t>
            </a:r>
          </a:p>
          <a:p>
            <a:r>
              <a:t>Limits: ±30% power accuracy, single-core, synthetic workloads.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Explosive IoT growth needs ultra-low-power microprocessors for environmental sensors. Challenges include limited battery life and high power consumption. gem5 enables architectural exploration without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7.3 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approximate computing, accelerators, heterogeneous cores, ML-based DVFS for adaptive power control.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Results: 0.509pJ/instr, 0.603 IPC, 15–25mW avg power.</a:t>
            </a:r>
          </a:p>
          <a:p>
            <a:r>
              <a:t>Enables 2–4 year operation on 1000mAh battery.</a:t>
            </a:r>
          </a:p>
          <a:p>
            <a:r>
              <a:t>Supports sustainable IoT via efficient simulation-driven design.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Binkert et al. (2011) gem5 Simulator. ACM SIGARCH.</a:t>
            </a:r>
          </a:p>
          <a:p>
            <a:r>
              <a:t>Jayakumar et al. (2019) Energy-efficient IoT. ACM TECS.</a:t>
            </a:r>
          </a:p>
          <a:p>
            <a:r>
              <a:t>Lowe-Power et al. (2020) gem5 20.0+. arXiv.</a:t>
            </a:r>
          </a:p>
          <a:p>
            <a:r>
              <a:t>Nazhandali et al. (2020) Power Gating. IEEE VLSI.</a:t>
            </a:r>
          </a:p>
          <a:p>
            <a:r>
              <a:t>Shafique et al. (2020) Approximate Computing. IEEE Proc.</a:t>
            </a:r>
          </a:p>
          <a:p>
            <a:r>
              <a:t>Whatmough et al. (2021) IoT Processor Design. IEEE JSSC.</a:t>
            </a:r>
          </a:p>
          <a:p>
            <a:r>
              <a:t>Walker et al. (2017) Power Modeling. IEEE TCAD.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1.1 Project Motivation and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  </a:t>
            </a:r>
            <a:r>
              <a:rPr smtClean="0"/>
              <a:t>IoT </a:t>
            </a:r>
            <a:r>
              <a:t>nodes must last 2–4 years on 1000–3000 mAh batteries (&lt;25 mW avg). General-purpose processors consume too much power. gem5 offers detailed performance and power analysis for ARM architectures.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1.2 Project Objectives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Design and validate IoT-optimized microprocessor with DVFS, clock gating, and ARMv7-A ISA.</a:t>
            </a:r>
          </a:p>
          <a:p>
            <a:r>
              <a:t>Outcomes: 16.1% energy reduction, 11.5% performance gain.</a:t>
            </a:r>
          </a:p>
          <a:p>
            <a:r>
              <a:t>Excludes: Physical fabrication and OS integration.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Literature Review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Low-power design evolved from mobile to IoT systems. Key techniques: DVFS, clock gating, power gating. gem5 supports architecture simulation for ARM and x86 research.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2.1 Low-Power Processor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DVFS scales power with voltage/frequency.</a:t>
            </a:r>
          </a:p>
          <a:p>
            <a:r>
              <a:t>Clock gating disables idle units saving 30–40% power.</a:t>
            </a:r>
          </a:p>
          <a:p>
            <a:r>
              <a:t>Power gating cuts leakage in unused modules. Combined methods achieve sub-10mW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2.2 IoT Processor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IoT processors favor efficiency over performance. Workloads: brief bursts with long idle periods. Examples: ARM Cortex-M, TI MSP432.</a:t>
            </a:r>
          </a:p>
          <a:p>
            <a:r>
              <a:t>In-order pipelines minimize power and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2.3 gem5 Simulation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gem5: open-source simulator for architecture research. Features configurable CPU/memory models and detailed power stats.</a:t>
            </a:r>
          </a:p>
          <a:p>
            <a:r>
              <a:rPr lang="en-GB" dirty="0" smtClean="0"/>
              <a:t>Installation and build process:</a:t>
            </a:r>
          </a:p>
          <a:p>
            <a:pPr>
              <a:buNone/>
            </a:pPr>
            <a:r>
              <a:rPr lang="en-GB" dirty="0" smtClean="0"/>
              <a:t>    git clone </a:t>
            </a:r>
            <a:r>
              <a:rPr lang="en-GB" u="sng" dirty="0" smtClean="0">
                <a:hlinkClick r:id="rId2"/>
              </a:rPr>
              <a:t>https://gem5.googlesource.com/public/gem5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cd</a:t>
            </a:r>
            <a:r>
              <a:rPr lang="en-GB" dirty="0" smtClean="0"/>
              <a:t> gem5</a:t>
            </a:r>
          </a:p>
          <a:p>
            <a:pPr>
              <a:buNone/>
            </a:pPr>
            <a:r>
              <a:rPr lang="en-GB" dirty="0" smtClean="0"/>
              <a:t>    git checkout v23.0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scons</a:t>
            </a:r>
            <a:r>
              <a:rPr lang="en-GB" dirty="0" smtClean="0"/>
              <a:t> build/ARM/gem5.opt -j4</a:t>
            </a:r>
            <a:br>
              <a:rPr lang="en-GB" dirty="0" smtClean="0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1010</Words>
  <Application>Microsoft Macintosh PowerPoint</Application>
  <PresentationFormat>On-screen Show (4:3)</PresentationFormat>
  <Paragraphs>120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Microprocessor Design for IoT Environmental Monitoring Using gem5 Simulator</vt:lpstr>
      <vt:lpstr>Agenda</vt:lpstr>
      <vt:lpstr>1. Introduction</vt:lpstr>
      <vt:lpstr>1.1 Project Motivation and Context</vt:lpstr>
      <vt:lpstr>1.2 Project Objectives and Scope</vt:lpstr>
      <vt:lpstr>2. Literature Review and Background</vt:lpstr>
      <vt:lpstr>2.1 Low-Power Processor Design Techniques</vt:lpstr>
      <vt:lpstr>2.2 IoT Processor Design Considerations</vt:lpstr>
      <vt:lpstr>2.3 gem5 Simulation Framework</vt:lpstr>
      <vt:lpstr>3. Architectural Design Methodology</vt:lpstr>
      <vt:lpstr>3.1 Target Application Analysis &amp; ISA Selection</vt:lpstr>
      <vt:lpstr>3.3 Pipeline Architecture Design</vt:lpstr>
      <vt:lpstr>3.4 Cache Hierarchy Specification</vt:lpstr>
      <vt:lpstr>3.5 Power Management Architecture</vt:lpstr>
      <vt:lpstr>4. Implementation in gem5 Simulator</vt:lpstr>
      <vt:lpstr>4.1 Development Setup &amp; Configuration Scripts</vt:lpstr>
      <vt:lpstr>Project Structure</vt:lpstr>
      <vt:lpstr>4.3 Workload Development &amp;  Simulation Execution</vt:lpstr>
      <vt:lpstr>5. Performance and Power Simulation</vt:lpstr>
      <vt:lpstr>5.1 Performance &amp; Power Analysis</vt:lpstr>
      <vt:lpstr>Performance analysis</vt:lpstr>
      <vt:lpstr>5.3 Bottleneck Identification</vt:lpstr>
      <vt:lpstr>6. Optimization and Results Analysis</vt:lpstr>
      <vt:lpstr>Result of IOT</vt:lpstr>
      <vt:lpstr>Result Optimized</vt:lpstr>
      <vt:lpstr>6.1 Cache &amp; Compiler Optimization</vt:lpstr>
      <vt:lpstr>6.3 Combined Optimization &amp; Validation</vt:lpstr>
      <vt:lpstr>7. Discussion and Future Directions</vt:lpstr>
      <vt:lpstr>7.1 Contributions &amp; Limitations</vt:lpstr>
      <vt:lpstr>7.3 Future Research Directions</vt:lpstr>
      <vt:lpstr>8. Conclusion</vt:lpstr>
      <vt:lpstr>9. References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Microprocessor Design for IoT Environmental Monitoring Using gem5 Simulator</dc:title>
  <dc:subject/>
  <dc:creator/>
  <cp:keywords/>
  <dc:description>generated using python-pptx</dc:description>
  <cp:lastModifiedBy>Gyan Bahadur Tamang</cp:lastModifiedBy>
  <cp:revision>8</cp:revision>
  <dcterms:created xsi:type="dcterms:W3CDTF">2013-01-27T09:14:16Z</dcterms:created>
  <dcterms:modified xsi:type="dcterms:W3CDTF">2025-10-26T15:19:34Z</dcterms:modified>
  <cp:category/>
</cp:coreProperties>
</file>