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4"/>
  </p:notesMasterIdLst>
  <p:sldIdLst>
    <p:sldId id="256" r:id="rId2"/>
    <p:sldId id="264" r:id="rId3"/>
    <p:sldId id="267" r:id="rId4"/>
    <p:sldId id="268" r:id="rId5"/>
    <p:sldId id="281" r:id="rId6"/>
    <p:sldId id="269" r:id="rId7"/>
    <p:sldId id="258" r:id="rId8"/>
    <p:sldId id="270" r:id="rId9"/>
    <p:sldId id="271" r:id="rId10"/>
    <p:sldId id="261" r:id="rId11"/>
    <p:sldId id="272" r:id="rId12"/>
    <p:sldId id="273" r:id="rId13"/>
    <p:sldId id="275" r:id="rId14"/>
    <p:sldId id="276" r:id="rId15"/>
    <p:sldId id="277" r:id="rId16"/>
    <p:sldId id="279" r:id="rId17"/>
    <p:sldId id="278" r:id="rId18"/>
    <p:sldId id="282" r:id="rId19"/>
    <p:sldId id="287" r:id="rId20"/>
    <p:sldId id="288" r:id="rId21"/>
    <p:sldId id="284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Gybels" initials="MG" lastIdx="1" clrIdx="0">
    <p:extLst>
      <p:ext uri="{19B8F6BF-5375-455C-9EA6-DF929625EA0E}">
        <p15:presenceInfo xmlns:p15="http://schemas.microsoft.com/office/powerpoint/2012/main" userId="94543850460f5f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18F5A-A044-4797-8D23-FB958AB1F7D1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52D8C-20A0-46AA-A218-D462DFB7C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2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25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30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676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0964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35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97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315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0291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85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75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0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329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2943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24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98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89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23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8D275-C632-46B2-B69E-BBF17D02A549}" type="datetimeFigureOut">
              <a:rPr lang="nl-BE" smtClean="0"/>
              <a:t>8/11/2016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AD84-112B-463B-93F4-972150A7847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0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cap="none" dirty="0" err="1">
                <a:latin typeface="Berlin Sans FB" panose="020E0602020502020306" pitchFamily="34" charset="0"/>
              </a:rPr>
              <a:t>IMDb</a:t>
            </a:r>
            <a:r>
              <a:rPr lang="nl-BE" cap="none" dirty="0">
                <a:latin typeface="Berlin Sans FB" panose="020E0602020502020306" pitchFamily="34" charset="0"/>
              </a:rPr>
              <a:t>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038" y="3429971"/>
            <a:ext cx="2576146" cy="164318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nl-BE" sz="1800" b="1" dirty="0"/>
              <a:t>Groep 4:</a:t>
            </a:r>
          </a:p>
          <a:p>
            <a:pPr algn="ctr">
              <a:lnSpc>
                <a:spcPct val="100000"/>
              </a:lnSpc>
            </a:pPr>
            <a:r>
              <a:rPr lang="nl-BE" sz="1800" dirty="0" err="1"/>
              <a:t>Jelco</a:t>
            </a:r>
            <a:r>
              <a:rPr lang="nl-BE" sz="1800" dirty="0"/>
              <a:t> </a:t>
            </a:r>
            <a:r>
              <a:rPr lang="nl-BE" sz="1800" dirty="0" err="1"/>
              <a:t>Adamczyk</a:t>
            </a:r>
            <a:endParaRPr lang="nl-BE" sz="1800" dirty="0"/>
          </a:p>
          <a:p>
            <a:pPr algn="ctr">
              <a:lnSpc>
                <a:spcPct val="100000"/>
              </a:lnSpc>
            </a:pPr>
            <a:r>
              <a:rPr lang="nl-BE" sz="1800" dirty="0"/>
              <a:t>Michelle Gybels</a:t>
            </a:r>
          </a:p>
          <a:p>
            <a:pPr algn="ctr">
              <a:lnSpc>
                <a:spcPct val="100000"/>
              </a:lnSpc>
            </a:pPr>
            <a:r>
              <a:rPr lang="nl-BE" sz="1800" dirty="0"/>
              <a:t>Anaïs Ools</a:t>
            </a:r>
          </a:p>
        </p:txBody>
      </p:sp>
    </p:spTree>
    <p:extLst>
      <p:ext uri="{BB962C8B-B14F-4D97-AF65-F5344CB8AC3E}">
        <p14:creationId xmlns:p14="http://schemas.microsoft.com/office/powerpoint/2010/main" val="238482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85857" y="1809689"/>
            <a:ext cx="7514313" cy="3971636"/>
            <a:chOff x="757383" y="2549237"/>
            <a:chExt cx="7514313" cy="3971636"/>
          </a:xfrm>
        </p:grpSpPr>
        <p:sp>
          <p:nvSpPr>
            <p:cNvPr id="5" name="Rectangle 4"/>
            <p:cNvSpPr/>
            <p:nvPr/>
          </p:nvSpPr>
          <p:spPr>
            <a:xfrm>
              <a:off x="3168074" y="4137891"/>
              <a:ext cx="2419927" cy="2382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Crime:</a:t>
              </a:r>
            </a:p>
            <a:p>
              <a:pPr algn="ctr"/>
              <a:r>
                <a:rPr lang="nl-BE" dirty="0"/>
                <a:t>Actrice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97237" y="5689599"/>
              <a:ext cx="1390603" cy="831273"/>
            </a:xfrm>
            <a:prstGeom prst="rect">
              <a:avLst/>
            </a:prstGeom>
            <a:solidFill>
              <a:srgbClr val="FF00FF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Actrice 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87840" y="5495635"/>
              <a:ext cx="1283856" cy="10252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Actrice 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78604" y="4470398"/>
              <a:ext cx="1293092" cy="102523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Actrice 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87840" y="2549237"/>
              <a:ext cx="1283856" cy="19211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Actrice 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7237" y="4137891"/>
              <a:ext cx="1390603" cy="15517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Actrice 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7383" y="2549237"/>
              <a:ext cx="2419927" cy="3971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Acteur 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77310" y="4137891"/>
              <a:ext cx="2419927" cy="23829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Actrice 2</a:t>
              </a:r>
            </a:p>
            <a:p>
              <a:pPr algn="ctr"/>
              <a:endParaRPr lang="nl-BE" dirty="0"/>
            </a:p>
            <a:p>
              <a:pPr algn="ctr"/>
              <a:endParaRPr lang="nl-BE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77309" y="2549237"/>
              <a:ext cx="3810531" cy="15886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Acteur 3</a:t>
              </a:r>
            </a:p>
            <a:p>
              <a:pPr algn="ctr"/>
              <a:endParaRPr lang="nl-BE" dirty="0"/>
            </a:p>
            <a:p>
              <a:pPr algn="ctr"/>
              <a:endParaRPr lang="nl-BE" dirty="0"/>
            </a:p>
            <a:p>
              <a:pPr algn="ctr"/>
              <a:endParaRPr lang="nl-BE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94690" y="4015939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1912022" y="4015939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/>
          <p:cNvSpPr/>
          <p:nvPr/>
        </p:nvSpPr>
        <p:spPr>
          <a:xfrm>
            <a:off x="2329127" y="4016985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TextBox 34"/>
          <p:cNvSpPr txBox="1"/>
          <p:nvPr/>
        </p:nvSpPr>
        <p:spPr>
          <a:xfrm>
            <a:off x="1440842" y="4622608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74786" y="4622608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07150" y="4613264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93370" y="4208995"/>
            <a:ext cx="344219" cy="41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Rectangle 38"/>
          <p:cNvSpPr/>
          <p:nvPr/>
        </p:nvSpPr>
        <p:spPr>
          <a:xfrm>
            <a:off x="1909203" y="4015940"/>
            <a:ext cx="344219" cy="4505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Rectangle 43"/>
          <p:cNvSpPr/>
          <p:nvPr/>
        </p:nvSpPr>
        <p:spPr>
          <a:xfrm>
            <a:off x="4579854" y="2391007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Rectangle 44"/>
          <p:cNvSpPr/>
          <p:nvPr/>
        </p:nvSpPr>
        <p:spPr>
          <a:xfrm>
            <a:off x="5426273" y="2401397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TextBox 45"/>
          <p:cNvSpPr txBox="1"/>
          <p:nvPr/>
        </p:nvSpPr>
        <p:spPr>
          <a:xfrm>
            <a:off x="4537988" y="3007020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71932" y="3007020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04296" y="2997676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90516" y="2593407"/>
            <a:ext cx="344219" cy="413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tangle 49"/>
          <p:cNvSpPr/>
          <p:nvPr/>
        </p:nvSpPr>
        <p:spPr>
          <a:xfrm>
            <a:off x="5006349" y="2400351"/>
            <a:ext cx="344219" cy="608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Rectangle 59"/>
          <p:cNvSpPr/>
          <p:nvPr/>
        </p:nvSpPr>
        <p:spPr>
          <a:xfrm>
            <a:off x="4356437" y="4622800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tangle 52"/>
          <p:cNvSpPr/>
          <p:nvPr/>
        </p:nvSpPr>
        <p:spPr>
          <a:xfrm>
            <a:off x="4779647" y="4633190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Rectangle 53"/>
          <p:cNvSpPr/>
          <p:nvPr/>
        </p:nvSpPr>
        <p:spPr>
          <a:xfrm>
            <a:off x="3926306" y="4632144"/>
            <a:ext cx="344219" cy="6062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Rectangle 54"/>
          <p:cNvSpPr/>
          <p:nvPr/>
        </p:nvSpPr>
        <p:spPr>
          <a:xfrm>
            <a:off x="4359723" y="4976447"/>
            <a:ext cx="344219" cy="264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Rectangle 55"/>
          <p:cNvSpPr/>
          <p:nvPr/>
        </p:nvSpPr>
        <p:spPr>
          <a:xfrm>
            <a:off x="5835509" y="4395289"/>
            <a:ext cx="342900" cy="4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Rectangle 56"/>
          <p:cNvSpPr/>
          <p:nvPr/>
        </p:nvSpPr>
        <p:spPr>
          <a:xfrm>
            <a:off x="6681928" y="4405679"/>
            <a:ext cx="342900" cy="4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Rectangle 57"/>
          <p:cNvSpPr/>
          <p:nvPr/>
        </p:nvSpPr>
        <p:spPr>
          <a:xfrm>
            <a:off x="5837379" y="4562663"/>
            <a:ext cx="344219" cy="338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Rectangle 58"/>
          <p:cNvSpPr/>
          <p:nvPr/>
        </p:nvSpPr>
        <p:spPr>
          <a:xfrm>
            <a:off x="6262004" y="4404946"/>
            <a:ext cx="344219" cy="4982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tangle 60"/>
          <p:cNvSpPr/>
          <p:nvPr/>
        </p:nvSpPr>
        <p:spPr>
          <a:xfrm>
            <a:off x="4795374" y="4818186"/>
            <a:ext cx="344219" cy="420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TextBox 61"/>
          <p:cNvSpPr txBox="1"/>
          <p:nvPr/>
        </p:nvSpPr>
        <p:spPr>
          <a:xfrm>
            <a:off x="3871893" y="5236423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05837" y="5236423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38201" y="5227079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S3</a:t>
            </a:r>
          </a:p>
        </p:txBody>
      </p:sp>
      <p:sp>
        <p:nvSpPr>
          <p:cNvPr id="65" name="Rectangular Callout 64"/>
          <p:cNvSpPr/>
          <p:nvPr/>
        </p:nvSpPr>
        <p:spPr>
          <a:xfrm>
            <a:off x="5310553" y="5670361"/>
            <a:ext cx="1714275" cy="1117568"/>
          </a:xfrm>
          <a:prstGeom prst="wedgeRectCallout">
            <a:avLst>
              <a:gd name="adj1" fmla="val 20297"/>
              <a:gd name="adj2" fmla="val -641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Rectangle 65"/>
          <p:cNvSpPr/>
          <p:nvPr/>
        </p:nvSpPr>
        <p:spPr>
          <a:xfrm>
            <a:off x="5995176" y="5888010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Rectangle 66"/>
          <p:cNvSpPr/>
          <p:nvPr/>
        </p:nvSpPr>
        <p:spPr>
          <a:xfrm>
            <a:off x="6418386" y="5898400"/>
            <a:ext cx="342900" cy="60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Rectangle 67"/>
          <p:cNvSpPr/>
          <p:nvPr/>
        </p:nvSpPr>
        <p:spPr>
          <a:xfrm>
            <a:off x="5565045" y="5897354"/>
            <a:ext cx="344219" cy="6062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Rectangle 68"/>
          <p:cNvSpPr/>
          <p:nvPr/>
        </p:nvSpPr>
        <p:spPr>
          <a:xfrm>
            <a:off x="5998462" y="6241657"/>
            <a:ext cx="344219" cy="264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Rectangle 69"/>
          <p:cNvSpPr/>
          <p:nvPr/>
        </p:nvSpPr>
        <p:spPr>
          <a:xfrm>
            <a:off x="6416529" y="6083396"/>
            <a:ext cx="344219" cy="4202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TextBox 70"/>
          <p:cNvSpPr txBox="1"/>
          <p:nvPr/>
        </p:nvSpPr>
        <p:spPr>
          <a:xfrm>
            <a:off x="5510632" y="6501633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4576" y="6501633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76940" y="6492289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85857" y="1251565"/>
            <a:ext cx="3469611" cy="30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The Walking Dead</a:t>
            </a:r>
          </a:p>
        </p:txBody>
      </p:sp>
      <p:pic>
        <p:nvPicPr>
          <p:cNvPr id="75" name="Picture 74" descr="Original file ‎ (SVG file, nominally 490 × 490 pixels, file siz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51" y="1279722"/>
            <a:ext cx="279574" cy="2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3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Wat is de evolutie van </a:t>
            </a:r>
            <a:r>
              <a:rPr lang="nl-BE" b="1" dirty="0">
                <a:solidFill>
                  <a:schemeClr val="tx1"/>
                </a:solidFill>
              </a:rPr>
              <a:t>genres</a:t>
            </a:r>
            <a:r>
              <a:rPr lang="nl-BE" dirty="0">
                <a:solidFill>
                  <a:schemeClr val="tx1"/>
                </a:solidFill>
              </a:rPr>
              <a:t> op vlak van </a:t>
            </a:r>
            <a:r>
              <a:rPr lang="nl-BE" u="sng" dirty="0">
                <a:solidFill>
                  <a:schemeClr val="tx1"/>
                </a:solidFill>
              </a:rPr>
              <a:t>aantal voorkomens </a:t>
            </a:r>
            <a:r>
              <a:rPr lang="nl-BE" dirty="0">
                <a:solidFill>
                  <a:schemeClr val="tx1"/>
                </a:solidFill>
              </a:rPr>
              <a:t>en </a:t>
            </a:r>
            <a:r>
              <a:rPr lang="nl-BE" u="sng" dirty="0">
                <a:solidFill>
                  <a:schemeClr val="tx1"/>
                </a:solidFill>
              </a:rPr>
              <a:t>score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doorheen de tijd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42871" y="4698094"/>
            <a:ext cx="14038" cy="201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5391" y="4742631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“Aantal voorkomens”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4382" y="4718915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“Score”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391" y="5346895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In verhouding met grootte van de cirkel.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8188" y="5368784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Opvulling van bol geeft procentueel de score weer. 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563536" y="2517678"/>
            <a:ext cx="14038" cy="201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6721" y="2538500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“Genres”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35047" y="2538499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“Doorheen de tijd”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056" y="3271983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Ieder genre wordt voorgesteld als een “cirkel”.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78853" y="3188368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Op een slider kan een range in de tijd geset worden.</a:t>
            </a:r>
          </a:p>
        </p:txBody>
      </p:sp>
    </p:spTree>
    <p:extLst>
      <p:ext uri="{BB962C8B-B14F-4D97-AF65-F5344CB8AC3E}">
        <p14:creationId xmlns:p14="http://schemas.microsoft.com/office/powerpoint/2010/main" val="345578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3</a:t>
            </a:r>
          </a:p>
        </p:txBody>
      </p:sp>
      <p:sp>
        <p:nvSpPr>
          <p:cNvPr id="13" name="Oval 12"/>
          <p:cNvSpPr/>
          <p:nvPr/>
        </p:nvSpPr>
        <p:spPr>
          <a:xfrm>
            <a:off x="5956969" y="2842846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2610556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363646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/>
          <p:cNvSpPr/>
          <p:nvPr/>
        </p:nvSpPr>
        <p:spPr>
          <a:xfrm>
            <a:off x="3446000" y="3899528"/>
            <a:ext cx="1421558" cy="15475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ysClr val="windowText" lastClr="000000"/>
                </a:solidFill>
              </a:rPr>
              <a:t>Drama</a:t>
            </a:r>
          </a:p>
        </p:txBody>
      </p:sp>
      <p:sp>
        <p:nvSpPr>
          <p:cNvPr id="26" name="Oval 25"/>
          <p:cNvSpPr/>
          <p:nvPr/>
        </p:nvSpPr>
        <p:spPr>
          <a:xfrm>
            <a:off x="2600395" y="1724214"/>
            <a:ext cx="1988240" cy="2064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ysClr val="windowText" lastClr="000000"/>
                </a:solidFill>
              </a:rPr>
              <a:t>Fantasy</a:t>
            </a:r>
          </a:p>
        </p:txBody>
      </p:sp>
      <p:sp>
        <p:nvSpPr>
          <p:cNvPr id="27" name="Oval 26"/>
          <p:cNvSpPr/>
          <p:nvPr/>
        </p:nvSpPr>
        <p:spPr>
          <a:xfrm>
            <a:off x="4647353" y="2409969"/>
            <a:ext cx="1595738" cy="16465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ysClr val="windowText" lastClr="000000"/>
                </a:solidFill>
              </a:rPr>
              <a:t>Western</a:t>
            </a:r>
          </a:p>
        </p:txBody>
      </p:sp>
      <p:sp>
        <p:nvSpPr>
          <p:cNvPr id="29" name="Oval 28"/>
          <p:cNvSpPr/>
          <p:nvPr/>
        </p:nvSpPr>
        <p:spPr>
          <a:xfrm>
            <a:off x="5171361" y="4184434"/>
            <a:ext cx="920962" cy="9058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ysClr val="windowText" lastClr="000000"/>
                </a:solidFill>
              </a:rPr>
              <a:t>Crime</a:t>
            </a:r>
          </a:p>
        </p:txBody>
      </p:sp>
      <p:sp>
        <p:nvSpPr>
          <p:cNvPr id="30" name="Oval 29"/>
          <p:cNvSpPr/>
          <p:nvPr/>
        </p:nvSpPr>
        <p:spPr>
          <a:xfrm>
            <a:off x="4647353" y="1493460"/>
            <a:ext cx="920962" cy="9058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ysClr val="windowText" lastClr="000000"/>
                </a:solidFill>
              </a:rPr>
              <a:t>Horror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0395" y="1723934"/>
            <a:ext cx="1988240" cy="790665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/>
          <p:cNvSpPr/>
          <p:nvPr/>
        </p:nvSpPr>
        <p:spPr>
          <a:xfrm>
            <a:off x="4542871" y="1349633"/>
            <a:ext cx="1988240" cy="790665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6634" y="2409969"/>
            <a:ext cx="1988240" cy="336945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30359" y="3875526"/>
            <a:ext cx="1648028" cy="436186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67558" y="4146868"/>
            <a:ext cx="1769763" cy="668453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ysClr val="windowText" lastClr="000000"/>
              </a:solidFill>
            </a:endParaRPr>
          </a:p>
        </p:txBody>
      </p:sp>
      <p:pic>
        <p:nvPicPr>
          <p:cNvPr id="38" name="Picture 4" descr="Afbeeldingsresultaat voor year sli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1"/>
          <a:stretch/>
        </p:blipFill>
        <p:spPr bwMode="auto">
          <a:xfrm>
            <a:off x="2718379" y="5711666"/>
            <a:ext cx="4076700" cy="90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151431" y="5995937"/>
            <a:ext cx="652743" cy="369332"/>
          </a:xfrm>
          <a:prstGeom prst="rect">
            <a:avLst/>
          </a:prstGeom>
          <a:solidFill>
            <a:srgbClr val="F7F9F9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7248" y="5986510"/>
            <a:ext cx="697627" cy="369332"/>
          </a:xfrm>
          <a:prstGeom prst="rect">
            <a:avLst/>
          </a:prstGeom>
          <a:solidFill>
            <a:srgbClr val="F7F9F9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1780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6452" y="6326738"/>
            <a:ext cx="582211" cy="307777"/>
          </a:xfrm>
          <a:prstGeom prst="rect">
            <a:avLst/>
          </a:prstGeom>
          <a:solidFill>
            <a:srgbClr val="F7F9F9"/>
          </a:solidFill>
        </p:spPr>
        <p:txBody>
          <a:bodyPr wrap="none" rtlCol="0">
            <a:spAutoFit/>
          </a:bodyPr>
          <a:lstStyle/>
          <a:p>
            <a:r>
              <a:rPr lang="nl-BE" sz="1400" dirty="0"/>
              <a:t>2000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45607" y="6288634"/>
            <a:ext cx="582211" cy="307777"/>
          </a:xfrm>
          <a:prstGeom prst="rect">
            <a:avLst/>
          </a:prstGeom>
          <a:solidFill>
            <a:srgbClr val="F7F9F9"/>
          </a:solidFill>
        </p:spPr>
        <p:txBody>
          <a:bodyPr wrap="none" rtlCol="0">
            <a:spAutoFit/>
          </a:bodyPr>
          <a:lstStyle/>
          <a:p>
            <a:r>
              <a:rPr lang="nl-BE" sz="1400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31134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4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Gegeven een (aantal) </a:t>
            </a:r>
            <a:r>
              <a:rPr lang="nl-BE" u="sng" dirty="0">
                <a:solidFill>
                  <a:schemeClr val="tx1"/>
                </a:solidFill>
              </a:rPr>
              <a:t>acteur/actrices</a:t>
            </a:r>
            <a:r>
              <a:rPr lang="nl-BE" dirty="0">
                <a:solidFill>
                  <a:schemeClr val="tx1"/>
                </a:solidFill>
              </a:rPr>
              <a:t>. Welke </a:t>
            </a:r>
            <a:r>
              <a:rPr lang="nl-BE" b="1" dirty="0">
                <a:solidFill>
                  <a:schemeClr val="tx1"/>
                </a:solidFill>
              </a:rPr>
              <a:t>afstanden</a:t>
            </a:r>
            <a:r>
              <a:rPr lang="nl-BE" dirty="0">
                <a:solidFill>
                  <a:schemeClr val="tx1"/>
                </a:solidFill>
              </a:rPr>
              <a:t> (thuisadres </a:t>
            </a:r>
            <a:r>
              <a:rPr lang="nl-BE" dirty="0">
                <a:solidFill>
                  <a:schemeClr val="tx1"/>
                </a:solidFill>
                <a:sym typeface="Wingdings" panose="05000000000000000000" pitchFamily="2" charset="2"/>
              </a:rPr>
              <a:t> land)</a:t>
            </a:r>
            <a:r>
              <a:rPr lang="nl-BE" dirty="0">
                <a:solidFill>
                  <a:schemeClr val="tx1"/>
                </a:solidFill>
              </a:rPr>
              <a:t> hebben zij overbrugd voor hun filmrollen? Leverde dit een </a:t>
            </a:r>
            <a:r>
              <a:rPr lang="nl-BE" b="1" dirty="0">
                <a:solidFill>
                  <a:schemeClr val="tx1"/>
                </a:solidFill>
              </a:rPr>
              <a:t>oscar</a:t>
            </a:r>
            <a:r>
              <a:rPr lang="nl-BE" dirty="0">
                <a:solidFill>
                  <a:schemeClr val="tx1"/>
                </a:solidFill>
              </a:rPr>
              <a:t> op?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823" y="2662444"/>
            <a:ext cx="6690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Acteurs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Zoekveld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Landen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Wereldkaart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Markers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Afstanden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Pijlen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Oscar?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Kleur van 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080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4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2" name="Picture 4" descr="Afbeeldingsresultaat voor world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1" y="1782582"/>
            <a:ext cx="7703126" cy="40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4420700" y="2550017"/>
            <a:ext cx="157874" cy="1477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/>
          <p:cNvSpPr/>
          <p:nvPr/>
        </p:nvSpPr>
        <p:spPr>
          <a:xfrm>
            <a:off x="2522333" y="3816567"/>
            <a:ext cx="157874" cy="14778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1783850" y="2283731"/>
            <a:ext cx="266411" cy="24938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931633" y="2475223"/>
            <a:ext cx="1" cy="34174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84035" y="2620108"/>
            <a:ext cx="2336665" cy="34925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64839" y="3083379"/>
            <a:ext cx="555627" cy="81196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Afbeeldingsresultaat voor hou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431">
            <a:off x="1815638" y="2826373"/>
            <a:ext cx="266411" cy="2664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30286" y="3964350"/>
            <a:ext cx="1553564" cy="22518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0" name="Group 29"/>
          <p:cNvGrpSpPr/>
          <p:nvPr/>
        </p:nvGrpSpPr>
        <p:grpSpPr>
          <a:xfrm>
            <a:off x="334108" y="3972344"/>
            <a:ext cx="1582947" cy="740333"/>
            <a:chOff x="334108" y="4244905"/>
            <a:chExt cx="1582947" cy="740333"/>
          </a:xfrm>
        </p:grpSpPr>
        <p:sp>
          <p:nvSpPr>
            <p:cNvPr id="28" name="Oval 27"/>
            <p:cNvSpPr/>
            <p:nvPr/>
          </p:nvSpPr>
          <p:spPr>
            <a:xfrm>
              <a:off x="575716" y="4532464"/>
              <a:ext cx="194454" cy="19710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4108" y="4369777"/>
              <a:ext cx="1318846" cy="6154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6182" y="4717073"/>
              <a:ext cx="8308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000" dirty="0"/>
                <a:t>oscar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615" y="4720080"/>
              <a:ext cx="8308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000" dirty="0"/>
                <a:t>no oscar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235498" y="4532464"/>
              <a:ext cx="194454" cy="19710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2214" y="4244905"/>
              <a:ext cx="854236" cy="276999"/>
            </a:xfrm>
            <a:prstGeom prst="rect">
              <a:avLst/>
            </a:prstGeom>
            <a:solidFill>
              <a:srgbClr val="A3A3A3"/>
            </a:solidFill>
          </p:spPr>
          <p:txBody>
            <a:bodyPr wrap="square" rtlCol="0">
              <a:spAutoFit/>
            </a:bodyPr>
            <a:lstStyle/>
            <a:p>
              <a:r>
                <a:rPr lang="nl-BE" sz="1200" dirty="0"/>
                <a:t>Color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478488" y="5010717"/>
            <a:ext cx="114297" cy="1247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Rectangle 35"/>
          <p:cNvSpPr/>
          <p:nvPr/>
        </p:nvSpPr>
        <p:spPr>
          <a:xfrm>
            <a:off x="334108" y="4848030"/>
            <a:ext cx="1318846" cy="1227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TextBox 37"/>
          <p:cNvSpPr txBox="1"/>
          <p:nvPr/>
        </p:nvSpPr>
        <p:spPr>
          <a:xfrm>
            <a:off x="412214" y="4723158"/>
            <a:ext cx="854236" cy="276999"/>
          </a:xfrm>
          <a:prstGeom prst="rect">
            <a:avLst/>
          </a:prstGeom>
          <a:solidFill>
            <a:srgbClr val="A3A3A3"/>
          </a:solidFill>
        </p:spPr>
        <p:txBody>
          <a:bodyPr wrap="square" rtlCol="0">
            <a:spAutoFit/>
          </a:bodyPr>
          <a:lstStyle/>
          <a:p>
            <a:r>
              <a:rPr lang="nl-BE" sz="1200" dirty="0"/>
              <a:t>Size</a:t>
            </a:r>
          </a:p>
        </p:txBody>
      </p:sp>
      <p:sp>
        <p:nvSpPr>
          <p:cNvPr id="39" name="Oval 38"/>
          <p:cNvSpPr/>
          <p:nvPr/>
        </p:nvSpPr>
        <p:spPr>
          <a:xfrm>
            <a:off x="438409" y="5325438"/>
            <a:ext cx="194454" cy="197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Oval 39"/>
          <p:cNvSpPr/>
          <p:nvPr/>
        </p:nvSpPr>
        <p:spPr>
          <a:xfrm>
            <a:off x="381261" y="5712469"/>
            <a:ext cx="308751" cy="3147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xtBox 40"/>
          <p:cNvSpPr txBox="1"/>
          <p:nvPr/>
        </p:nvSpPr>
        <p:spPr>
          <a:xfrm>
            <a:off x="757697" y="4957959"/>
            <a:ext cx="83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1 - 5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7697" y="5291676"/>
            <a:ext cx="83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6 - 20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51" y="5731137"/>
            <a:ext cx="83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20 - 100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85857" y="1251565"/>
            <a:ext cx="3469611" cy="30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Johnny Depp</a:t>
            </a:r>
          </a:p>
        </p:txBody>
      </p:sp>
      <p:pic>
        <p:nvPicPr>
          <p:cNvPr id="45" name="Picture 44" descr="Original file ‎ (SVG file, nominally 490 × 490 pixels, file siz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51" y="1279722"/>
            <a:ext cx="279574" cy="2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5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In welke </a:t>
            </a:r>
            <a:r>
              <a:rPr lang="nl-BE" b="1" dirty="0">
                <a:solidFill>
                  <a:schemeClr val="tx1"/>
                </a:solidFill>
              </a:rPr>
              <a:t>landen</a:t>
            </a:r>
            <a:r>
              <a:rPr lang="nl-BE" dirty="0">
                <a:solidFill>
                  <a:schemeClr val="tx1"/>
                </a:solidFill>
              </a:rPr>
              <a:t> worden </a:t>
            </a:r>
            <a:r>
              <a:rPr lang="nl-BE" b="1" dirty="0">
                <a:solidFill>
                  <a:schemeClr val="tx1"/>
                </a:solidFill>
              </a:rPr>
              <a:t>veel films </a:t>
            </a:r>
            <a:r>
              <a:rPr lang="nl-BE" dirty="0">
                <a:solidFill>
                  <a:schemeClr val="tx1"/>
                </a:solidFill>
              </a:rPr>
              <a:t>opgenomen </a:t>
            </a:r>
            <a:r>
              <a:rPr lang="nl-BE" u="sng" dirty="0">
                <a:solidFill>
                  <a:schemeClr val="tx1"/>
                </a:solidFill>
              </a:rPr>
              <a:t>en</a:t>
            </a:r>
            <a:r>
              <a:rPr lang="nl-BE" dirty="0">
                <a:solidFill>
                  <a:schemeClr val="tx1"/>
                </a:solidFill>
              </a:rPr>
              <a:t> wat is de </a:t>
            </a:r>
            <a:r>
              <a:rPr lang="nl-BE" b="1" dirty="0">
                <a:solidFill>
                  <a:schemeClr val="tx1"/>
                </a:solidFill>
              </a:rPr>
              <a:t>gemiddelde score </a:t>
            </a:r>
            <a:r>
              <a:rPr lang="nl-BE" dirty="0">
                <a:solidFill>
                  <a:schemeClr val="tx1"/>
                </a:solidFill>
              </a:rPr>
              <a:t>van de films per locatie?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823" y="2662444"/>
            <a:ext cx="6690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Landen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Wereldkaart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Marker</a:t>
            </a:r>
            <a:br>
              <a:rPr lang="nl-BE" dirty="0"/>
            </a:b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Aantal films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Grootte van marker</a:t>
            </a:r>
          </a:p>
          <a:p>
            <a:pPr lvl="1"/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Gemiddelde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Kleur van marker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3824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268" y="1764963"/>
            <a:ext cx="7703126" cy="4011032"/>
            <a:chOff x="628650" y="2573855"/>
            <a:chExt cx="7703126" cy="4011032"/>
          </a:xfrm>
        </p:grpSpPr>
        <p:pic>
          <p:nvPicPr>
            <p:cNvPr id="4" name="Picture 4" descr="Afbeeldingsresultaat voor world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573855"/>
              <a:ext cx="7703126" cy="401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/>
            <p:cNvSpPr/>
            <p:nvPr/>
          </p:nvSpPr>
          <p:spPr>
            <a:xfrm>
              <a:off x="1588652" y="3330582"/>
              <a:ext cx="266411" cy="249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l 14"/>
            <p:cNvSpPr/>
            <p:nvPr/>
          </p:nvSpPr>
          <p:spPr>
            <a:xfrm>
              <a:off x="4230121" y="3648357"/>
              <a:ext cx="157874" cy="14778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Oval 15"/>
            <p:cNvSpPr/>
            <p:nvPr/>
          </p:nvSpPr>
          <p:spPr>
            <a:xfrm>
              <a:off x="2433354" y="4767125"/>
              <a:ext cx="157874" cy="14778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l 11"/>
            <p:cNvSpPr/>
            <p:nvPr/>
          </p:nvSpPr>
          <p:spPr>
            <a:xfrm>
              <a:off x="2217242" y="3236531"/>
              <a:ext cx="597823" cy="55961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l 13"/>
            <p:cNvSpPr/>
            <p:nvPr/>
          </p:nvSpPr>
          <p:spPr>
            <a:xfrm>
              <a:off x="1562111" y="3515662"/>
              <a:ext cx="652091" cy="61040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4178292" y="3236530"/>
              <a:ext cx="261532" cy="2448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l 17"/>
            <p:cNvSpPr/>
            <p:nvPr/>
          </p:nvSpPr>
          <p:spPr>
            <a:xfrm>
              <a:off x="7647281" y="5436761"/>
              <a:ext cx="157874" cy="1477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l 18"/>
            <p:cNvSpPr/>
            <p:nvPr/>
          </p:nvSpPr>
          <p:spPr>
            <a:xfrm>
              <a:off x="7056582" y="5097689"/>
              <a:ext cx="337555" cy="31597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Oval 19"/>
            <p:cNvSpPr/>
            <p:nvPr/>
          </p:nvSpPr>
          <p:spPr>
            <a:xfrm>
              <a:off x="5611091" y="3866571"/>
              <a:ext cx="337555" cy="31597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Oval 20"/>
            <p:cNvSpPr/>
            <p:nvPr/>
          </p:nvSpPr>
          <p:spPr>
            <a:xfrm>
              <a:off x="6457619" y="3676059"/>
              <a:ext cx="220700" cy="2065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230286" y="3964350"/>
            <a:ext cx="1553564" cy="17627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Oval 23"/>
          <p:cNvSpPr/>
          <p:nvPr/>
        </p:nvSpPr>
        <p:spPr>
          <a:xfrm>
            <a:off x="575716" y="4259903"/>
            <a:ext cx="194454" cy="1971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/>
          <p:cNvSpPr/>
          <p:nvPr/>
        </p:nvSpPr>
        <p:spPr>
          <a:xfrm>
            <a:off x="334108" y="4097216"/>
            <a:ext cx="1318846" cy="1521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770169" y="4752557"/>
            <a:ext cx="83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medium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169" y="4270719"/>
            <a:ext cx="83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high</a:t>
            </a:r>
          </a:p>
        </p:txBody>
      </p:sp>
      <p:sp>
        <p:nvSpPr>
          <p:cNvPr id="28" name="Oval 27"/>
          <p:cNvSpPr/>
          <p:nvPr/>
        </p:nvSpPr>
        <p:spPr>
          <a:xfrm>
            <a:off x="575716" y="4780605"/>
            <a:ext cx="194454" cy="19710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/>
          <p:cNvSpPr txBox="1"/>
          <p:nvPr/>
        </p:nvSpPr>
        <p:spPr>
          <a:xfrm>
            <a:off x="412214" y="3972344"/>
            <a:ext cx="854236" cy="276999"/>
          </a:xfrm>
          <a:prstGeom prst="rect">
            <a:avLst/>
          </a:prstGeom>
          <a:solidFill>
            <a:srgbClr val="A3A3A3"/>
          </a:solidFill>
        </p:spPr>
        <p:txBody>
          <a:bodyPr wrap="square" rtlCol="0">
            <a:spAutoFit/>
          </a:bodyPr>
          <a:lstStyle/>
          <a:p>
            <a:r>
              <a:rPr lang="nl-BE" sz="1200" dirty="0"/>
              <a:t>Rating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0170" y="5279887"/>
            <a:ext cx="83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low</a:t>
            </a:r>
          </a:p>
        </p:txBody>
      </p:sp>
      <p:sp>
        <p:nvSpPr>
          <p:cNvPr id="31" name="Oval 30"/>
          <p:cNvSpPr/>
          <p:nvPr/>
        </p:nvSpPr>
        <p:spPr>
          <a:xfrm>
            <a:off x="575716" y="5301307"/>
            <a:ext cx="194454" cy="19710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5</a:t>
            </a:r>
          </a:p>
        </p:txBody>
      </p:sp>
    </p:spTree>
    <p:extLst>
      <p:ext uri="{BB962C8B-B14F-4D97-AF65-F5344CB8AC3E}">
        <p14:creationId xmlns:p14="http://schemas.microsoft.com/office/powerpoint/2010/main" val="347254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6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Welke </a:t>
            </a:r>
            <a:r>
              <a:rPr lang="nl-BE" b="1" dirty="0">
                <a:solidFill>
                  <a:schemeClr val="tx1"/>
                </a:solidFill>
              </a:rPr>
              <a:t>combinaties van genres </a:t>
            </a:r>
            <a:r>
              <a:rPr lang="nl-BE" dirty="0">
                <a:solidFill>
                  <a:schemeClr val="tx1"/>
                </a:solidFill>
              </a:rPr>
              <a:t>komen veel voor en wat is telkens de </a:t>
            </a:r>
            <a:r>
              <a:rPr lang="nl-BE" b="1" dirty="0">
                <a:solidFill>
                  <a:schemeClr val="tx1"/>
                </a:solidFill>
              </a:rPr>
              <a:t>gemiddelde score</a:t>
            </a:r>
            <a:r>
              <a:rPr lang="nl-BE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823" y="2662444"/>
            <a:ext cx="6690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Correlatie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Assen: Genres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Values: Cirkels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Frequentie aantal voorkomens van combinatie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Grootte cirkel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Gemiddelde score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Kleur cirkel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406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6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55649"/>
              </p:ext>
            </p:extLst>
          </p:nvPr>
        </p:nvGraphicFramePr>
        <p:xfrm>
          <a:off x="501160" y="2696855"/>
          <a:ext cx="7835592" cy="22700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05932">
                  <a:extLst>
                    <a:ext uri="{9D8B030D-6E8A-4147-A177-3AD203B41FA5}">
                      <a16:colId xmlns:a16="http://schemas.microsoft.com/office/drawing/2014/main" val="485098223"/>
                    </a:ext>
                  </a:extLst>
                </a:gridCol>
                <a:gridCol w="1305932">
                  <a:extLst>
                    <a:ext uri="{9D8B030D-6E8A-4147-A177-3AD203B41FA5}">
                      <a16:colId xmlns:a16="http://schemas.microsoft.com/office/drawing/2014/main" val="1844495745"/>
                    </a:ext>
                  </a:extLst>
                </a:gridCol>
                <a:gridCol w="1305932">
                  <a:extLst>
                    <a:ext uri="{9D8B030D-6E8A-4147-A177-3AD203B41FA5}">
                      <a16:colId xmlns:a16="http://schemas.microsoft.com/office/drawing/2014/main" val="1850490012"/>
                    </a:ext>
                  </a:extLst>
                </a:gridCol>
                <a:gridCol w="1305932">
                  <a:extLst>
                    <a:ext uri="{9D8B030D-6E8A-4147-A177-3AD203B41FA5}">
                      <a16:colId xmlns:a16="http://schemas.microsoft.com/office/drawing/2014/main" val="2692185715"/>
                    </a:ext>
                  </a:extLst>
                </a:gridCol>
                <a:gridCol w="1305932">
                  <a:extLst>
                    <a:ext uri="{9D8B030D-6E8A-4147-A177-3AD203B41FA5}">
                      <a16:colId xmlns:a16="http://schemas.microsoft.com/office/drawing/2014/main" val="1755459232"/>
                    </a:ext>
                  </a:extLst>
                </a:gridCol>
                <a:gridCol w="1305932">
                  <a:extLst>
                    <a:ext uri="{9D8B030D-6E8A-4147-A177-3AD203B41FA5}">
                      <a16:colId xmlns:a16="http://schemas.microsoft.com/office/drawing/2014/main" val="4285744575"/>
                    </a:ext>
                  </a:extLst>
                </a:gridCol>
              </a:tblGrid>
              <a:tr h="378335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Horror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Romance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Fantasy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282647"/>
                  </a:ext>
                </a:extLst>
              </a:tr>
              <a:tr h="37833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509778"/>
                  </a:ext>
                </a:extLst>
              </a:tr>
              <a:tr h="37833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Crime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7300"/>
                  </a:ext>
                </a:extLst>
              </a:tr>
              <a:tr h="37833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Romance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578266"/>
                  </a:ext>
                </a:extLst>
              </a:tr>
              <a:tr h="37833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Fantasy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538513"/>
                  </a:ext>
                </a:extLst>
              </a:tr>
              <a:tr h="37833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673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65464" y="266972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425449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0322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74782"/>
              </p:ext>
            </p:extLst>
          </p:nvPr>
        </p:nvGraphicFramePr>
        <p:xfrm>
          <a:off x="1175657" y="266972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104524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626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5414" y="271870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31613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725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294658" y="3104035"/>
            <a:ext cx="341452" cy="3476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/>
          <p:cNvSpPr/>
          <p:nvPr/>
        </p:nvSpPr>
        <p:spPr>
          <a:xfrm>
            <a:off x="3611130" y="3400203"/>
            <a:ext cx="341452" cy="34761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4905376" y="3809793"/>
            <a:ext cx="341452" cy="3476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/>
          <p:cNvSpPr/>
          <p:nvPr/>
        </p:nvSpPr>
        <p:spPr>
          <a:xfrm>
            <a:off x="6244074" y="4272677"/>
            <a:ext cx="341452" cy="3476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/>
          <p:cNvSpPr/>
          <p:nvPr/>
        </p:nvSpPr>
        <p:spPr>
          <a:xfrm>
            <a:off x="6244074" y="3120512"/>
            <a:ext cx="302198" cy="27969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l 21"/>
          <p:cNvSpPr/>
          <p:nvPr/>
        </p:nvSpPr>
        <p:spPr>
          <a:xfrm>
            <a:off x="4980865" y="3541061"/>
            <a:ext cx="190474" cy="1738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3686619" y="3167241"/>
            <a:ext cx="190474" cy="1738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l 23"/>
          <p:cNvSpPr/>
          <p:nvPr/>
        </p:nvSpPr>
        <p:spPr>
          <a:xfrm>
            <a:off x="4951590" y="3166420"/>
            <a:ext cx="249024" cy="2337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l 24"/>
          <p:cNvSpPr/>
          <p:nvPr/>
        </p:nvSpPr>
        <p:spPr>
          <a:xfrm>
            <a:off x="6319563" y="3580922"/>
            <a:ext cx="190474" cy="1738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l 25"/>
          <p:cNvSpPr/>
          <p:nvPr/>
        </p:nvSpPr>
        <p:spPr>
          <a:xfrm>
            <a:off x="6319563" y="3926108"/>
            <a:ext cx="190474" cy="1738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Rectangle 26"/>
          <p:cNvSpPr/>
          <p:nvPr/>
        </p:nvSpPr>
        <p:spPr>
          <a:xfrm>
            <a:off x="501160" y="5346357"/>
            <a:ext cx="7835592" cy="115329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TextBox 27"/>
          <p:cNvSpPr txBox="1"/>
          <p:nvPr/>
        </p:nvSpPr>
        <p:spPr>
          <a:xfrm>
            <a:off x="394066" y="5423172"/>
            <a:ext cx="2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8944" y="5423172"/>
            <a:ext cx="50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6505" y="5423172"/>
            <a:ext cx="2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88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7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Wat is de relatie tussen het aantal filmdagen, het vooraf opgestelde budget en de uiteindelijke omzet?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822" y="2662444"/>
            <a:ext cx="8203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b="1" dirty="0"/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3 fases: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/>
              <a:t>Aantal filmdagen, budget en omzet.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/>
              <a:t>Verschillende ranges voor </a:t>
            </a:r>
            <a:r>
              <a:rPr lang="nl-BE"/>
              <a:t>iedere fase.</a:t>
            </a:r>
            <a:br>
              <a:rPr lang="nl-BE" dirty="0"/>
            </a:b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Semi-transparante verbindingen: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/>
              <a:t>Indien een relatie tussen twee (aangrenzende) fases bestaat.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BE" dirty="0"/>
              <a:t>Meer relaties = meer verbindingen = overlap = “donkerder”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3"/>
            <a:ext cx="6377940" cy="1293028"/>
          </a:xfrm>
        </p:spPr>
        <p:txBody>
          <a:bodyPr/>
          <a:lstStyle/>
          <a:p>
            <a:pPr algn="l"/>
            <a:r>
              <a:rPr lang="nl-BE" cap="non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Relaties in datasets</a:t>
            </a:r>
          </a:p>
          <a:p>
            <a:r>
              <a:rPr lang="nl-BE" dirty="0"/>
              <a:t>Vragen</a:t>
            </a:r>
          </a:p>
          <a:p>
            <a:r>
              <a:rPr lang="nl-BE" dirty="0"/>
              <a:t>Visualisaties</a:t>
            </a:r>
          </a:p>
          <a:p>
            <a:r>
              <a:rPr lang="nl-BE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104911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7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644" y="1779373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5524" y="3299255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1404" y="4843847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26476" y="1783489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22356" y="3303371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 </a:t>
            </a:r>
            <a:endParaRPr lang="nl-B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8236" y="4847963"/>
            <a:ext cx="749643" cy="1301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nl-B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2409" y="1289224"/>
            <a:ext cx="11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Budget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0591" y="1248307"/>
            <a:ext cx="222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Aantal filmdagen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1902" y="1289224"/>
            <a:ext cx="11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Omzet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22076" y="1779373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22076" y="3299255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22075" y="4843847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22355" y="4843847"/>
            <a:ext cx="749643" cy="1301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B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 ?? </a:t>
            </a:r>
            <a:endParaRPr lang="nl-B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39715" y="2031578"/>
            <a:ext cx="6137031" cy="2261732"/>
          </a:xfrm>
          <a:custGeom>
            <a:avLst/>
            <a:gdLst>
              <a:gd name="connsiteX0" fmla="*/ 0 w 6137031"/>
              <a:gd name="connsiteY0" fmla="*/ 60991 h 2261732"/>
              <a:gd name="connsiteX1" fmla="*/ 1732085 w 6137031"/>
              <a:gd name="connsiteY1" fmla="*/ 52199 h 2261732"/>
              <a:gd name="connsiteX2" fmla="*/ 3991708 w 6137031"/>
              <a:gd name="connsiteY2" fmla="*/ 623699 h 2261732"/>
              <a:gd name="connsiteX3" fmla="*/ 5328139 w 6137031"/>
              <a:gd name="connsiteY3" fmla="*/ 2021676 h 2261732"/>
              <a:gd name="connsiteX4" fmla="*/ 6137031 w 6137031"/>
              <a:gd name="connsiteY4" fmla="*/ 2250276 h 226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031" h="2261732">
                <a:moveTo>
                  <a:pt x="0" y="60991"/>
                </a:moveTo>
                <a:cubicBezTo>
                  <a:pt x="533400" y="9702"/>
                  <a:pt x="1066800" y="-41586"/>
                  <a:pt x="1732085" y="52199"/>
                </a:cubicBezTo>
                <a:cubicBezTo>
                  <a:pt x="2397370" y="145984"/>
                  <a:pt x="3392366" y="295453"/>
                  <a:pt x="3991708" y="623699"/>
                </a:cubicBezTo>
                <a:cubicBezTo>
                  <a:pt x="4591050" y="951945"/>
                  <a:pt x="4970585" y="1750580"/>
                  <a:pt x="5328139" y="2021676"/>
                </a:cubicBezTo>
                <a:cubicBezTo>
                  <a:pt x="5685693" y="2292772"/>
                  <a:pt x="5911362" y="2271524"/>
                  <a:pt x="6137031" y="2250276"/>
                </a:cubicBezTo>
              </a:path>
            </a:pathLst>
          </a:custGeom>
          <a:noFill/>
          <a:ln w="76200">
            <a:solidFill>
              <a:srgbClr val="CC0066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Freeform 3"/>
          <p:cNvSpPr/>
          <p:nvPr/>
        </p:nvSpPr>
        <p:spPr>
          <a:xfrm>
            <a:off x="1336431" y="2231694"/>
            <a:ext cx="6031523" cy="2250564"/>
          </a:xfrm>
          <a:custGeom>
            <a:avLst/>
            <a:gdLst>
              <a:gd name="connsiteX0" fmla="*/ 0 w 6031523"/>
              <a:gd name="connsiteY0" fmla="*/ 1552 h 2250564"/>
              <a:gd name="connsiteX1" fmla="*/ 3165231 w 6031523"/>
              <a:gd name="connsiteY1" fmla="*/ 318075 h 2250564"/>
              <a:gd name="connsiteX2" fmla="*/ 5029200 w 6031523"/>
              <a:gd name="connsiteY2" fmla="*/ 1971029 h 2250564"/>
              <a:gd name="connsiteX3" fmla="*/ 6031523 w 6031523"/>
              <a:gd name="connsiteY3" fmla="*/ 2234798 h 225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1523" h="2250564">
                <a:moveTo>
                  <a:pt x="0" y="1552"/>
                </a:moveTo>
                <a:cubicBezTo>
                  <a:pt x="1163515" y="-4310"/>
                  <a:pt x="2327031" y="-10171"/>
                  <a:pt x="3165231" y="318075"/>
                </a:cubicBezTo>
                <a:cubicBezTo>
                  <a:pt x="4003431" y="646321"/>
                  <a:pt x="4551485" y="1651575"/>
                  <a:pt x="5029200" y="1971029"/>
                </a:cubicBezTo>
                <a:cubicBezTo>
                  <a:pt x="5506915" y="2290483"/>
                  <a:pt x="5769219" y="2262640"/>
                  <a:pt x="6031523" y="2234798"/>
                </a:cubicBezTo>
              </a:path>
            </a:pathLst>
          </a:custGeom>
          <a:noFill/>
          <a:ln w="76200">
            <a:solidFill>
              <a:srgbClr val="CC0066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Freeform 4"/>
          <p:cNvSpPr/>
          <p:nvPr/>
        </p:nvSpPr>
        <p:spPr>
          <a:xfrm>
            <a:off x="1327638" y="5275385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Freeform 6"/>
          <p:cNvSpPr/>
          <p:nvPr/>
        </p:nvSpPr>
        <p:spPr>
          <a:xfrm>
            <a:off x="1248508" y="3701562"/>
            <a:ext cx="6119446" cy="1598315"/>
          </a:xfrm>
          <a:custGeom>
            <a:avLst/>
            <a:gdLst>
              <a:gd name="connsiteX0" fmla="*/ 0 w 6119446"/>
              <a:gd name="connsiteY0" fmla="*/ 1380392 h 1598315"/>
              <a:gd name="connsiteX1" fmla="*/ 3261946 w 6119446"/>
              <a:gd name="connsiteY1" fmla="*/ 1485900 h 1598315"/>
              <a:gd name="connsiteX2" fmla="*/ 6119446 w 6119446"/>
              <a:gd name="connsiteY2" fmla="*/ 0 h 15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446" h="1598315">
                <a:moveTo>
                  <a:pt x="0" y="1380392"/>
                </a:moveTo>
                <a:cubicBezTo>
                  <a:pt x="1121019" y="1548178"/>
                  <a:pt x="2242038" y="1715965"/>
                  <a:pt x="3261946" y="1485900"/>
                </a:cubicBezTo>
                <a:cubicBezTo>
                  <a:pt x="4281854" y="1255835"/>
                  <a:pt x="5200650" y="627917"/>
                  <a:pt x="6119446" y="0"/>
                </a:cubicBezTo>
              </a:path>
            </a:pathLst>
          </a:custGeom>
          <a:noFill/>
          <a:ln w="76200">
            <a:solidFill>
              <a:srgbClr val="CC0066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Freeform 20"/>
          <p:cNvSpPr/>
          <p:nvPr/>
        </p:nvSpPr>
        <p:spPr>
          <a:xfrm>
            <a:off x="1232666" y="3692984"/>
            <a:ext cx="6119446" cy="633140"/>
          </a:xfrm>
          <a:custGeom>
            <a:avLst/>
            <a:gdLst>
              <a:gd name="connsiteX0" fmla="*/ 0 w 6119446"/>
              <a:gd name="connsiteY0" fmla="*/ 1380392 h 1598315"/>
              <a:gd name="connsiteX1" fmla="*/ 3261946 w 6119446"/>
              <a:gd name="connsiteY1" fmla="*/ 1485900 h 1598315"/>
              <a:gd name="connsiteX2" fmla="*/ 6119446 w 6119446"/>
              <a:gd name="connsiteY2" fmla="*/ 0 h 15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446" h="1598315">
                <a:moveTo>
                  <a:pt x="0" y="1380392"/>
                </a:moveTo>
                <a:cubicBezTo>
                  <a:pt x="1121019" y="1548178"/>
                  <a:pt x="2242038" y="1715965"/>
                  <a:pt x="3261946" y="1485900"/>
                </a:cubicBezTo>
                <a:cubicBezTo>
                  <a:pt x="4281854" y="1255835"/>
                  <a:pt x="5200650" y="627917"/>
                  <a:pt x="6119446" y="0"/>
                </a:cubicBezTo>
              </a:path>
            </a:pathLst>
          </a:custGeom>
          <a:noFill/>
          <a:ln w="76200">
            <a:solidFill>
              <a:srgbClr val="CC0066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Freeform 21"/>
          <p:cNvSpPr/>
          <p:nvPr/>
        </p:nvSpPr>
        <p:spPr>
          <a:xfrm>
            <a:off x="1400908" y="3853962"/>
            <a:ext cx="6119446" cy="1598315"/>
          </a:xfrm>
          <a:custGeom>
            <a:avLst/>
            <a:gdLst>
              <a:gd name="connsiteX0" fmla="*/ 0 w 6119446"/>
              <a:gd name="connsiteY0" fmla="*/ 1380392 h 1598315"/>
              <a:gd name="connsiteX1" fmla="*/ 3261946 w 6119446"/>
              <a:gd name="connsiteY1" fmla="*/ 1485900 h 1598315"/>
              <a:gd name="connsiteX2" fmla="*/ 6119446 w 6119446"/>
              <a:gd name="connsiteY2" fmla="*/ 0 h 15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446" h="1598315">
                <a:moveTo>
                  <a:pt x="0" y="1380392"/>
                </a:moveTo>
                <a:cubicBezTo>
                  <a:pt x="1121019" y="1548178"/>
                  <a:pt x="2242038" y="1715965"/>
                  <a:pt x="3261946" y="1485900"/>
                </a:cubicBezTo>
                <a:cubicBezTo>
                  <a:pt x="4281854" y="1255835"/>
                  <a:pt x="5200650" y="627917"/>
                  <a:pt x="6119446" y="0"/>
                </a:cubicBezTo>
              </a:path>
            </a:pathLst>
          </a:custGeom>
          <a:noFill/>
          <a:ln w="76200">
            <a:solidFill>
              <a:srgbClr val="CC0066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Freeform 22"/>
          <p:cNvSpPr/>
          <p:nvPr/>
        </p:nvSpPr>
        <p:spPr>
          <a:xfrm>
            <a:off x="1480038" y="5427785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Freeform 23"/>
          <p:cNvSpPr/>
          <p:nvPr/>
        </p:nvSpPr>
        <p:spPr>
          <a:xfrm>
            <a:off x="1232666" y="5422810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Freeform 24"/>
          <p:cNvSpPr/>
          <p:nvPr/>
        </p:nvSpPr>
        <p:spPr>
          <a:xfrm>
            <a:off x="1096184" y="5354983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Freeform 25"/>
          <p:cNvSpPr/>
          <p:nvPr/>
        </p:nvSpPr>
        <p:spPr>
          <a:xfrm>
            <a:off x="1169454" y="5334214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Freeform 26"/>
          <p:cNvSpPr/>
          <p:nvPr/>
        </p:nvSpPr>
        <p:spPr>
          <a:xfrm>
            <a:off x="1047548" y="5324685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Freeform 27"/>
          <p:cNvSpPr/>
          <p:nvPr/>
        </p:nvSpPr>
        <p:spPr>
          <a:xfrm>
            <a:off x="1334371" y="5229111"/>
            <a:ext cx="6075485" cy="61546"/>
          </a:xfrm>
          <a:custGeom>
            <a:avLst/>
            <a:gdLst>
              <a:gd name="connsiteX0" fmla="*/ 0 w 6075485"/>
              <a:gd name="connsiteY0" fmla="*/ 0 h 61546"/>
              <a:gd name="connsiteX1" fmla="*/ 6075485 w 6075485"/>
              <a:gd name="connsiteY1" fmla="*/ 61546 h 61546"/>
              <a:gd name="connsiteX2" fmla="*/ 6075485 w 6075485"/>
              <a:gd name="connsiteY2" fmla="*/ 61546 h 6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485" h="61546">
                <a:moveTo>
                  <a:pt x="0" y="0"/>
                </a:moveTo>
                <a:lnTo>
                  <a:pt x="6075485" y="61546"/>
                </a:lnTo>
                <a:lnTo>
                  <a:pt x="6075485" y="61546"/>
                </a:lnTo>
              </a:path>
            </a:pathLst>
          </a:custGeom>
          <a:noFill/>
          <a:ln w="76200">
            <a:solidFill>
              <a:srgbClr val="CC0066">
                <a:alpha val="1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73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2"/>
            <a:ext cx="8159266" cy="5548507"/>
          </a:xfrm>
        </p:spPr>
        <p:txBody>
          <a:bodyPr/>
          <a:lstStyle/>
          <a:p>
            <a:pPr algn="ctr"/>
            <a:r>
              <a:rPr lang="nl-BE" cap="non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233202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3"/>
            <a:ext cx="6377940" cy="1293028"/>
          </a:xfrm>
        </p:spPr>
        <p:txBody>
          <a:bodyPr/>
          <a:lstStyle/>
          <a:p>
            <a:pPr algn="l"/>
            <a:r>
              <a:rPr lang="nl-BE" cap="none" dirty="0"/>
              <a:t>Nog meer vragen…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verandert de gemiddelde rating per jaar?</a:t>
            </a:r>
          </a:p>
          <a:p>
            <a:r>
              <a:rPr lang="nl-BE" dirty="0"/>
              <a:t>Wat zijn populaire keywords per periode?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697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3"/>
            <a:ext cx="6377940" cy="1293028"/>
          </a:xfrm>
        </p:spPr>
        <p:txBody>
          <a:bodyPr/>
          <a:lstStyle/>
          <a:p>
            <a:pPr algn="l"/>
            <a:r>
              <a:rPr lang="nl-BE" cap="none" dirty="0"/>
              <a:t>Relaties in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0" r="12006" b="22692"/>
          <a:stretch/>
        </p:blipFill>
        <p:spPr>
          <a:xfrm>
            <a:off x="1526664" y="1951892"/>
            <a:ext cx="5477937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3"/>
            <a:ext cx="6377940" cy="1293028"/>
          </a:xfrm>
        </p:spPr>
        <p:txBody>
          <a:bodyPr/>
          <a:lstStyle/>
          <a:p>
            <a:pPr algn="l"/>
            <a:r>
              <a:rPr lang="nl-BE" cap="none" dirty="0"/>
              <a:t>Vragen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Wat is voor </a:t>
            </a:r>
            <a:r>
              <a:rPr lang="nl-BE" b="1" dirty="0"/>
              <a:t>ieder land </a:t>
            </a:r>
            <a:r>
              <a:rPr lang="nl-BE" dirty="0"/>
              <a:t>het </a:t>
            </a:r>
            <a:r>
              <a:rPr lang="nl-BE" b="1" dirty="0"/>
              <a:t>meest voorkomende genre </a:t>
            </a:r>
            <a:r>
              <a:rPr lang="nl-BE" dirty="0"/>
              <a:t>van films die hier geproduceerd werden?</a:t>
            </a:r>
            <a:br>
              <a:rPr lang="nl-BE" dirty="0"/>
            </a:b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Gegeven een serie. Wat is de verhouding van het </a:t>
            </a:r>
            <a:r>
              <a:rPr lang="nl-BE" b="1" dirty="0"/>
              <a:t>aantal afleveringen </a:t>
            </a:r>
            <a:r>
              <a:rPr lang="nl-BE" dirty="0"/>
              <a:t>dat </a:t>
            </a:r>
            <a:r>
              <a:rPr lang="nl-BE" u="sng" dirty="0"/>
              <a:t>iedere acteur/actrice</a:t>
            </a:r>
            <a:r>
              <a:rPr lang="nl-BE" dirty="0"/>
              <a:t> actief is </a:t>
            </a:r>
            <a:r>
              <a:rPr lang="nl-BE" u="sng" dirty="0"/>
              <a:t>en</a:t>
            </a:r>
            <a:r>
              <a:rPr lang="nl-BE" dirty="0"/>
              <a:t> binnen </a:t>
            </a:r>
            <a:r>
              <a:rPr lang="nl-BE" b="1" dirty="0"/>
              <a:t>welke</a:t>
            </a:r>
            <a:r>
              <a:rPr lang="nl-BE" dirty="0"/>
              <a:t> </a:t>
            </a:r>
            <a:r>
              <a:rPr lang="nl-BE" b="1" dirty="0"/>
              <a:t>seizoenen</a:t>
            </a:r>
            <a:r>
              <a:rPr lang="nl-BE" dirty="0"/>
              <a:t> valt dit?</a:t>
            </a:r>
            <a:br>
              <a:rPr lang="nl-BE" dirty="0"/>
            </a:b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is de evolutie van </a:t>
            </a:r>
            <a:r>
              <a:rPr lang="nl-BE" b="1" dirty="0"/>
              <a:t>genres</a:t>
            </a:r>
            <a:r>
              <a:rPr lang="nl-BE" dirty="0"/>
              <a:t> op vlak van </a:t>
            </a:r>
            <a:r>
              <a:rPr lang="nl-BE" u="sng" dirty="0"/>
              <a:t>aantal</a:t>
            </a:r>
            <a:r>
              <a:rPr lang="nl-BE" dirty="0"/>
              <a:t> </a:t>
            </a:r>
            <a:r>
              <a:rPr lang="nl-BE" u="sng" dirty="0"/>
              <a:t>voorkomens</a:t>
            </a:r>
            <a:r>
              <a:rPr lang="nl-BE" dirty="0"/>
              <a:t> en </a:t>
            </a:r>
            <a:r>
              <a:rPr lang="nl-BE" u="sng" dirty="0"/>
              <a:t>score</a:t>
            </a:r>
            <a:r>
              <a:rPr lang="nl-BE" dirty="0"/>
              <a:t> </a:t>
            </a:r>
            <a:r>
              <a:rPr lang="nl-BE" b="1" dirty="0"/>
              <a:t>doorheen de tijd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994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3"/>
            <a:ext cx="6377940" cy="1293028"/>
          </a:xfrm>
        </p:spPr>
        <p:txBody>
          <a:bodyPr/>
          <a:lstStyle/>
          <a:p>
            <a:pPr algn="l"/>
            <a:r>
              <a:rPr lang="nl-BE" cap="none" dirty="0"/>
              <a:t>Vragen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nl-BE" dirty="0"/>
              <a:t>Gegeven een (aantal) </a:t>
            </a:r>
            <a:r>
              <a:rPr lang="nl-BE" u="sng" dirty="0"/>
              <a:t>acteur/actrices</a:t>
            </a:r>
            <a:r>
              <a:rPr lang="nl-BE" dirty="0"/>
              <a:t>. Welke </a:t>
            </a:r>
            <a:r>
              <a:rPr lang="nl-BE" b="1" dirty="0"/>
              <a:t>afstanden</a:t>
            </a:r>
            <a:r>
              <a:rPr lang="nl-BE" dirty="0"/>
              <a:t> (thuisadres </a:t>
            </a:r>
            <a:r>
              <a:rPr lang="nl-BE" dirty="0">
                <a:sym typeface="Wingdings" panose="05000000000000000000" pitchFamily="2" charset="2"/>
              </a:rPr>
              <a:t> land)</a:t>
            </a:r>
            <a:r>
              <a:rPr lang="nl-BE" dirty="0"/>
              <a:t> hebben zij overbrugd voor hun filmrollen? Leverde dit een </a:t>
            </a:r>
            <a:r>
              <a:rPr lang="nl-BE" b="1" dirty="0"/>
              <a:t>oscar</a:t>
            </a:r>
            <a:r>
              <a:rPr lang="nl-BE" dirty="0"/>
              <a:t> op?</a:t>
            </a:r>
            <a:br>
              <a:rPr lang="nl-BE" dirty="0"/>
            </a:br>
            <a:endParaRPr lang="nl-BE" dirty="0"/>
          </a:p>
          <a:p>
            <a:pPr marL="457200" indent="-457200">
              <a:buFont typeface="+mj-lt"/>
              <a:buAutoNum type="arabicPeriod" startAt="4"/>
            </a:pPr>
            <a:r>
              <a:rPr lang="nl-BE" dirty="0"/>
              <a:t>In welke </a:t>
            </a:r>
            <a:r>
              <a:rPr lang="nl-BE" b="1" dirty="0"/>
              <a:t>landen</a:t>
            </a:r>
            <a:r>
              <a:rPr lang="nl-BE" dirty="0"/>
              <a:t> worden </a:t>
            </a:r>
            <a:r>
              <a:rPr lang="nl-BE" b="1" dirty="0"/>
              <a:t>veel films </a:t>
            </a:r>
            <a:r>
              <a:rPr lang="nl-BE" dirty="0"/>
              <a:t>opgenomen </a:t>
            </a:r>
            <a:r>
              <a:rPr lang="nl-BE" u="sng" dirty="0"/>
              <a:t>en</a:t>
            </a:r>
            <a:r>
              <a:rPr lang="nl-BE" dirty="0"/>
              <a:t> wat is de </a:t>
            </a:r>
            <a:r>
              <a:rPr lang="nl-BE" b="1" dirty="0"/>
              <a:t>gemiddelde score </a:t>
            </a:r>
            <a:r>
              <a:rPr lang="nl-BE" dirty="0"/>
              <a:t>van de films per locatie?</a:t>
            </a:r>
          </a:p>
        </p:txBody>
      </p:sp>
    </p:spTree>
    <p:extLst>
      <p:ext uri="{BB962C8B-B14F-4D97-AF65-F5344CB8AC3E}">
        <p14:creationId xmlns:p14="http://schemas.microsoft.com/office/powerpoint/2010/main" val="191498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19" y="852292"/>
            <a:ext cx="8159266" cy="5548507"/>
          </a:xfrm>
        </p:spPr>
        <p:txBody>
          <a:bodyPr/>
          <a:lstStyle/>
          <a:p>
            <a:pPr algn="ctr"/>
            <a:r>
              <a:rPr lang="nl-BE" cap="none" dirty="0"/>
              <a:t>Visualisaties</a:t>
            </a:r>
          </a:p>
        </p:txBody>
      </p:sp>
    </p:spTree>
    <p:extLst>
      <p:ext uri="{BB962C8B-B14F-4D97-AF65-F5344CB8AC3E}">
        <p14:creationId xmlns:p14="http://schemas.microsoft.com/office/powerpoint/2010/main" val="312859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1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Wat is voor </a:t>
            </a:r>
            <a:r>
              <a:rPr lang="nl-BE" b="1" dirty="0">
                <a:solidFill>
                  <a:schemeClr val="tx1"/>
                </a:solidFill>
              </a:rPr>
              <a:t>ieder land </a:t>
            </a:r>
            <a:r>
              <a:rPr lang="nl-BE" dirty="0">
                <a:solidFill>
                  <a:schemeClr val="tx1"/>
                </a:solidFill>
              </a:rPr>
              <a:t>het </a:t>
            </a:r>
            <a:r>
              <a:rPr lang="nl-BE" b="1" dirty="0">
                <a:solidFill>
                  <a:schemeClr val="tx1"/>
                </a:solidFill>
              </a:rPr>
              <a:t>meest voorkomende genre </a:t>
            </a:r>
            <a:r>
              <a:rPr lang="nl-BE" dirty="0">
                <a:solidFill>
                  <a:schemeClr val="tx1"/>
                </a:solidFill>
              </a:rPr>
              <a:t>van films die hier geproduceerd werden?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42871" y="2561569"/>
            <a:ext cx="14038" cy="201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6056" y="2582391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“ieder land”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4382" y="2582390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“meest voorkomende genre”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391" y="3315874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Wereldkaart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Grenzen van landen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8188" y="3232259"/>
            <a:ext cx="376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Ieder genre krijgt eigen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Icon van meest voorkomende genre is marker op land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823" y="5266213"/>
            <a:ext cx="7895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Landen met hetzelfde genre als “meest voorkomend”: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Grootte icon in verhouding met aantal voorkomens van dat genre.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431186" y="802635"/>
            <a:ext cx="518747" cy="8309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1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1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822081" y="1782582"/>
            <a:ext cx="7703126" cy="4011032"/>
            <a:chOff x="628650" y="2468382"/>
            <a:chExt cx="7703126" cy="4011032"/>
          </a:xfrm>
        </p:grpSpPr>
        <p:pic>
          <p:nvPicPr>
            <p:cNvPr id="2052" name="Picture 4" descr="Afbeeldingsresultaat voor world ma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468382"/>
              <a:ext cx="7703126" cy="4011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mir-s3-cdn-cf.behance.net/project_modules/disp/16b97214357347.56282761d5416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" t="17387" r="74838" b="49160"/>
            <a:stretch/>
          </p:blipFill>
          <p:spPr bwMode="auto">
            <a:xfrm>
              <a:off x="1685925" y="3056316"/>
              <a:ext cx="618837" cy="61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mir-s3-cdn-cf.behance.net/project_modules/disp/16b97214357347.56282761d5416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92" r="75273" b="15748"/>
            <a:stretch/>
          </p:blipFill>
          <p:spPr bwMode="auto">
            <a:xfrm>
              <a:off x="5818135" y="3257768"/>
              <a:ext cx="903311" cy="834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s://mir-s3-cdn-cf.behance.net/project_modules/disp/16b97214357347.56282761d5416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57" t="17349" b="48293"/>
            <a:stretch/>
          </p:blipFill>
          <p:spPr bwMode="auto">
            <a:xfrm>
              <a:off x="4017818" y="3057236"/>
              <a:ext cx="646062" cy="626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s://mir-s3-cdn-cf.behance.net/project_modules/disp/16b97214357347.56282761d5416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28" t="51173" r="26192" b="15148"/>
            <a:stretch/>
          </p:blipFill>
          <p:spPr bwMode="auto">
            <a:xfrm>
              <a:off x="2520949" y="4215279"/>
              <a:ext cx="517237" cy="517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mir-s3-cdn-cf.behance.net/project_modules/disp/16b97214357347.56282761d5416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" t="17387" r="74838" b="49160"/>
            <a:stretch/>
          </p:blipFill>
          <p:spPr bwMode="auto">
            <a:xfrm>
              <a:off x="4734742" y="3851564"/>
              <a:ext cx="299061" cy="29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32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53" y="-44721"/>
            <a:ext cx="3147299" cy="1293028"/>
          </a:xfrm>
        </p:spPr>
        <p:txBody>
          <a:bodyPr/>
          <a:lstStyle/>
          <a:p>
            <a:pPr algn="ctr"/>
            <a:r>
              <a:rPr lang="nl-BE" cap="none" dirty="0"/>
              <a:t>Vraag 2</a:t>
            </a:r>
          </a:p>
        </p:txBody>
      </p:sp>
      <p:sp>
        <p:nvSpPr>
          <p:cNvPr id="4" name="Oval 3"/>
          <p:cNvSpPr/>
          <p:nvPr/>
        </p:nvSpPr>
        <p:spPr>
          <a:xfrm>
            <a:off x="1738891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56969" y="3352801"/>
            <a:ext cx="628557" cy="611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2600395" y="4298736"/>
            <a:ext cx="358344" cy="350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085960" y="3120511"/>
            <a:ext cx="456911" cy="453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/>
          <p:cNvSpPr/>
          <p:nvPr/>
        </p:nvSpPr>
        <p:spPr>
          <a:xfrm>
            <a:off x="4756729" y="3873601"/>
            <a:ext cx="221658" cy="220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430823" y="1292267"/>
            <a:ext cx="8414239" cy="9849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>
                <a:solidFill>
                  <a:schemeClr val="tx1"/>
                </a:solidFill>
              </a:rPr>
              <a:t>Gegeven een </a:t>
            </a:r>
            <a:r>
              <a:rPr lang="nl-BE" u="sng" dirty="0">
                <a:solidFill>
                  <a:schemeClr val="tx1"/>
                </a:solidFill>
              </a:rPr>
              <a:t>serie</a:t>
            </a:r>
            <a:r>
              <a:rPr lang="nl-BE" dirty="0">
                <a:solidFill>
                  <a:schemeClr val="tx1"/>
                </a:solidFill>
              </a:rPr>
              <a:t>. Wat is de verhouding van het </a:t>
            </a:r>
            <a:r>
              <a:rPr lang="nl-BE" b="1" dirty="0">
                <a:solidFill>
                  <a:schemeClr val="tx1"/>
                </a:solidFill>
              </a:rPr>
              <a:t>aantal afleveringen </a:t>
            </a:r>
            <a:r>
              <a:rPr lang="nl-BE" dirty="0">
                <a:solidFill>
                  <a:schemeClr val="tx1"/>
                </a:solidFill>
              </a:rPr>
              <a:t>dat </a:t>
            </a:r>
            <a:r>
              <a:rPr lang="nl-BE" u="sng" dirty="0">
                <a:solidFill>
                  <a:schemeClr val="tx1"/>
                </a:solidFill>
              </a:rPr>
              <a:t>iedere acteur/actrice </a:t>
            </a:r>
            <a:r>
              <a:rPr lang="nl-BE" dirty="0">
                <a:solidFill>
                  <a:schemeClr val="tx1"/>
                </a:solidFill>
              </a:rPr>
              <a:t>actief is </a:t>
            </a:r>
            <a:r>
              <a:rPr lang="nl-BE" u="sng" dirty="0">
                <a:solidFill>
                  <a:schemeClr val="tx1"/>
                </a:solidFill>
              </a:rPr>
              <a:t>en</a:t>
            </a:r>
            <a:r>
              <a:rPr lang="nl-BE" dirty="0">
                <a:solidFill>
                  <a:schemeClr val="tx1"/>
                </a:solidFill>
              </a:rPr>
              <a:t> binnen </a:t>
            </a:r>
            <a:r>
              <a:rPr lang="nl-BE" b="1" dirty="0">
                <a:solidFill>
                  <a:schemeClr val="tx1"/>
                </a:solidFill>
              </a:rPr>
              <a:t>welke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seizoenen</a:t>
            </a:r>
            <a:r>
              <a:rPr lang="nl-BE" dirty="0">
                <a:solidFill>
                  <a:schemeClr val="tx1"/>
                </a:solidFill>
              </a:rPr>
              <a:t> valt dit?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42872" y="2426677"/>
            <a:ext cx="19950" cy="396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6056" y="4068294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“aantal voorkomens”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4382" y="4068293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“seizoenen”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391" y="4801777"/>
            <a:ext cx="3763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Grootte van cel in verhouding met aantal verkomens.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8188" y="4718162"/>
            <a:ext cx="3763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Binnen iedere cel is een object (bv. rechthoek) per seizoen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Opvulling = aantal voorkomens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Cel te klein </a:t>
            </a:r>
            <a:r>
              <a:rPr lang="nl-BE" dirty="0">
                <a:sym typeface="Wingdings" panose="05000000000000000000" pitchFamily="2" charset="2"/>
              </a:rPr>
              <a:t> pop-up</a:t>
            </a:r>
            <a:endParaRPr lang="nl-BE" dirty="0"/>
          </a:p>
        </p:txBody>
      </p:sp>
      <p:sp>
        <p:nvSpPr>
          <p:cNvPr id="21" name="Rectangle 20"/>
          <p:cNvSpPr/>
          <p:nvPr/>
        </p:nvSpPr>
        <p:spPr>
          <a:xfrm>
            <a:off x="538991" y="2497395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“serie”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326" y="3072616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Kan gezocht worden m.b.v. een tekstveld.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35047" y="2497395"/>
            <a:ext cx="3763381" cy="4930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“acteur/actrice”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14382" y="3072616"/>
            <a:ext cx="376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Iedere acteur/actrice is een cel in het grid.</a:t>
            </a:r>
          </a:p>
        </p:txBody>
      </p:sp>
    </p:spTree>
    <p:extLst>
      <p:ext uri="{BB962C8B-B14F-4D97-AF65-F5344CB8AC3E}">
        <p14:creationId xmlns:p14="http://schemas.microsoft.com/office/powerpoint/2010/main" val="27564133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847</TotalTime>
  <Words>553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Berlin Sans FB</vt:lpstr>
      <vt:lpstr>Calibri</vt:lpstr>
      <vt:lpstr>Century Gothic</vt:lpstr>
      <vt:lpstr>Wingdings</vt:lpstr>
      <vt:lpstr>Vapor Trail</vt:lpstr>
      <vt:lpstr>IMDb DATASET</vt:lpstr>
      <vt:lpstr>Inhoud</vt:lpstr>
      <vt:lpstr>Relaties in dataset</vt:lpstr>
      <vt:lpstr>Vragen</vt:lpstr>
      <vt:lpstr>Vragen</vt:lpstr>
      <vt:lpstr>Visualisaties</vt:lpstr>
      <vt:lpstr>Vraag 1</vt:lpstr>
      <vt:lpstr>Vraag 1</vt:lpstr>
      <vt:lpstr>Vraag 2</vt:lpstr>
      <vt:lpstr>Vraag 2</vt:lpstr>
      <vt:lpstr>Vraag 3</vt:lpstr>
      <vt:lpstr>Vraag 3</vt:lpstr>
      <vt:lpstr>Vraag 4</vt:lpstr>
      <vt:lpstr>Vraag 4</vt:lpstr>
      <vt:lpstr>Vraag 5</vt:lpstr>
      <vt:lpstr>Vraag 5</vt:lpstr>
      <vt:lpstr>Vraag 6</vt:lpstr>
      <vt:lpstr>Vraag 6</vt:lpstr>
      <vt:lpstr>Vraag 7</vt:lpstr>
      <vt:lpstr>Vraag 7</vt:lpstr>
      <vt:lpstr>Extra’s</vt:lpstr>
      <vt:lpstr>Nog meer vragen…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dataset</dc:title>
  <dc:creator>Anaïs Ools</dc:creator>
  <cp:lastModifiedBy>Anaïs Ools</cp:lastModifiedBy>
  <cp:revision>56</cp:revision>
  <dcterms:created xsi:type="dcterms:W3CDTF">2016-10-25T09:35:28Z</dcterms:created>
  <dcterms:modified xsi:type="dcterms:W3CDTF">2016-11-08T11:17:19Z</dcterms:modified>
</cp:coreProperties>
</file>