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77" r:id="rId2"/>
    <p:sldId id="279" r:id="rId3"/>
    <p:sldId id="268" r:id="rId4"/>
    <p:sldId id="266" r:id="rId5"/>
    <p:sldId id="267" r:id="rId6"/>
    <p:sldId id="280" r:id="rId7"/>
    <p:sldId id="283" r:id="rId8"/>
    <p:sldId id="284" r:id="rId9"/>
    <p:sldId id="285" r:id="rId10"/>
    <p:sldId id="286" r:id="rId11"/>
    <p:sldId id="281" r:id="rId12"/>
    <p:sldId id="288" r:id="rId13"/>
    <p:sldId id="289" r:id="rId14"/>
    <p:sldId id="259" r:id="rId15"/>
    <p:sldId id="263" r:id="rId16"/>
    <p:sldId id="282" r:id="rId17"/>
    <p:sldId id="274" r:id="rId18"/>
    <p:sldId id="275" r:id="rId19"/>
    <p:sldId id="276" r:id="rId20"/>
    <p:sldId id="28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99" autoAdjust="0"/>
    <p:restoredTop sz="86460" autoAdjust="0"/>
  </p:normalViewPr>
  <p:slideViewPr>
    <p:cSldViewPr snapToGrid="0">
      <p:cViewPr varScale="1">
        <p:scale>
          <a:sx n="68" d="100"/>
          <a:sy n="68" d="100"/>
        </p:scale>
        <p:origin x="96" y="2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Most spoken language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8B-46AE-ABA6-6F8EC7F309E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8B-46AE-ABA6-6F8EC7F309E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8B-46AE-ABA6-6F8EC7F309E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French</c:v>
                </c:pt>
                <c:pt idx="1">
                  <c:v>Dutch</c:v>
                </c:pt>
                <c:pt idx="2">
                  <c:v>English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12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10-4B30-943E-22F8A59FC1D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Most spoken language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7C0-4A1E-BF4C-7ADB7CD8829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Dutch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10-4B30-943E-22F8A59FC1D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Most spoken language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468-47EA-9ED3-7748EBF79BC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Dutch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68-47EA-9ED3-7748EBF79BC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DF-48BA-B72C-865F4EAA4D4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76-4AD9-89CB-05EEADB6DB7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Belgium</c:v>
                </c:pt>
                <c:pt idx="1">
                  <c:v>USA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DF-48BA-B72C-865F4EAA4D4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7.8</c:v>
                </c:pt>
                <c:pt idx="1">
                  <c:v>6.8</c:v>
                </c:pt>
                <c:pt idx="2">
                  <c:v>8.4</c:v>
                </c:pt>
                <c:pt idx="3">
                  <c:v>7.9</c:v>
                </c:pt>
                <c:pt idx="4">
                  <c:v>9.4</c:v>
                </c:pt>
                <c:pt idx="5">
                  <c:v>8.4</c:v>
                </c:pt>
                <c:pt idx="6">
                  <c:v>7.5</c:v>
                </c:pt>
                <c:pt idx="7">
                  <c:v>5.7</c:v>
                </c:pt>
                <c:pt idx="8">
                  <c:v>8.6</c:v>
                </c:pt>
                <c:pt idx="9">
                  <c:v>9.6999999999999993</c:v>
                </c:pt>
                <c:pt idx="10">
                  <c:v>6.8</c:v>
                </c:pt>
                <c:pt idx="11">
                  <c:v>8.6999999999999993</c:v>
                </c:pt>
                <c:pt idx="12">
                  <c:v>6.7</c:v>
                </c:pt>
                <c:pt idx="13">
                  <c:v>9.8000000000000007</c:v>
                </c:pt>
                <c:pt idx="14">
                  <c:v>8.1</c:v>
                </c:pt>
                <c:pt idx="15">
                  <c:v>9.5</c:v>
                </c:pt>
                <c:pt idx="16">
                  <c:v>9.6</c:v>
                </c:pt>
                <c:pt idx="17">
                  <c:v>7.4</c:v>
                </c:pt>
                <c:pt idx="18">
                  <c:v>9.4</c:v>
                </c:pt>
                <c:pt idx="19">
                  <c:v>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F9B-437C-A774-D1D2BADDE5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2061376"/>
        <c:axId val="2072065536"/>
      </c:scatterChart>
      <c:valAx>
        <c:axId val="2072061376"/>
        <c:scaling>
          <c:orientation val="minMax"/>
          <c:max val="20"/>
          <c:min val="1"/>
        </c:scaling>
        <c:delete val="1"/>
        <c:axPos val="b"/>
        <c:numFmt formatCode="General" sourceLinked="1"/>
        <c:majorTickMark val="none"/>
        <c:minorTickMark val="none"/>
        <c:tickLblPos val="nextTo"/>
        <c:crossAx val="2072065536"/>
        <c:crosses val="autoZero"/>
        <c:crossBetween val="midCat"/>
        <c:majorUnit val="1"/>
      </c:valAx>
      <c:valAx>
        <c:axId val="2072065536"/>
        <c:scaling>
          <c:orientation val="minMax"/>
          <c:max val="1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20720613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7.8</c:v>
                </c:pt>
                <c:pt idx="1">
                  <c:v>6.8</c:v>
                </c:pt>
                <c:pt idx="2">
                  <c:v>8.4</c:v>
                </c:pt>
                <c:pt idx="3">
                  <c:v>7.9</c:v>
                </c:pt>
                <c:pt idx="4">
                  <c:v>9.4</c:v>
                </c:pt>
                <c:pt idx="5">
                  <c:v>8.4</c:v>
                </c:pt>
                <c:pt idx="6">
                  <c:v>7.5</c:v>
                </c:pt>
                <c:pt idx="7">
                  <c:v>5.7</c:v>
                </c:pt>
                <c:pt idx="8">
                  <c:v>8.6</c:v>
                </c:pt>
                <c:pt idx="9">
                  <c:v>9.6999999999999993</c:v>
                </c:pt>
                <c:pt idx="10">
                  <c:v>6.8</c:v>
                </c:pt>
                <c:pt idx="11">
                  <c:v>8.6999999999999993</c:v>
                </c:pt>
                <c:pt idx="12">
                  <c:v>6.7</c:v>
                </c:pt>
                <c:pt idx="13">
                  <c:v>9.8000000000000007</c:v>
                </c:pt>
                <c:pt idx="14">
                  <c:v>8.1</c:v>
                </c:pt>
                <c:pt idx="15">
                  <c:v>9.5</c:v>
                </c:pt>
                <c:pt idx="16">
                  <c:v>9.6</c:v>
                </c:pt>
                <c:pt idx="17">
                  <c:v>7.4</c:v>
                </c:pt>
                <c:pt idx="18">
                  <c:v>9.4</c:v>
                </c:pt>
                <c:pt idx="19">
                  <c:v>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F9B-437C-A774-D1D2BADDE5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2061376"/>
        <c:axId val="2072065536"/>
      </c:scatterChart>
      <c:valAx>
        <c:axId val="2072061376"/>
        <c:scaling>
          <c:orientation val="minMax"/>
          <c:max val="20"/>
          <c:min val="1"/>
        </c:scaling>
        <c:delete val="1"/>
        <c:axPos val="b"/>
        <c:numFmt formatCode="General" sourceLinked="1"/>
        <c:majorTickMark val="none"/>
        <c:minorTickMark val="none"/>
        <c:tickLblPos val="nextTo"/>
        <c:crossAx val="2072065536"/>
        <c:crosses val="autoZero"/>
        <c:crossBetween val="midCat"/>
        <c:majorUnit val="1"/>
      </c:valAx>
      <c:valAx>
        <c:axId val="2072065536"/>
        <c:scaling>
          <c:orientation val="minMax"/>
          <c:max val="1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20720613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7.8</c:v>
                </c:pt>
                <c:pt idx="1">
                  <c:v>6.8</c:v>
                </c:pt>
                <c:pt idx="2">
                  <c:v>8.4</c:v>
                </c:pt>
                <c:pt idx="3">
                  <c:v>7.9</c:v>
                </c:pt>
                <c:pt idx="4">
                  <c:v>9.4</c:v>
                </c:pt>
                <c:pt idx="5">
                  <c:v>8.4</c:v>
                </c:pt>
                <c:pt idx="6">
                  <c:v>7.5</c:v>
                </c:pt>
                <c:pt idx="7">
                  <c:v>5.7</c:v>
                </c:pt>
                <c:pt idx="8">
                  <c:v>8.6</c:v>
                </c:pt>
                <c:pt idx="9">
                  <c:v>9.6999999999999993</c:v>
                </c:pt>
                <c:pt idx="10">
                  <c:v>6.8</c:v>
                </c:pt>
                <c:pt idx="11">
                  <c:v>8.6999999999999993</c:v>
                </c:pt>
                <c:pt idx="12">
                  <c:v>6.7</c:v>
                </c:pt>
                <c:pt idx="13">
                  <c:v>9.8000000000000007</c:v>
                </c:pt>
                <c:pt idx="14">
                  <c:v>8.1</c:v>
                </c:pt>
                <c:pt idx="15">
                  <c:v>9.5</c:v>
                </c:pt>
                <c:pt idx="16">
                  <c:v>9.6</c:v>
                </c:pt>
                <c:pt idx="17">
                  <c:v>7.4</c:v>
                </c:pt>
                <c:pt idx="18">
                  <c:v>9.4</c:v>
                </c:pt>
                <c:pt idx="19">
                  <c:v>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F9B-437C-A774-D1D2BADDE5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2061376"/>
        <c:axId val="2072065536"/>
      </c:scatterChart>
      <c:valAx>
        <c:axId val="2072061376"/>
        <c:scaling>
          <c:orientation val="minMax"/>
          <c:max val="20"/>
          <c:min val="1"/>
        </c:scaling>
        <c:delete val="1"/>
        <c:axPos val="b"/>
        <c:numFmt formatCode="General" sourceLinked="1"/>
        <c:majorTickMark val="none"/>
        <c:minorTickMark val="none"/>
        <c:tickLblPos val="nextTo"/>
        <c:crossAx val="2072065536"/>
        <c:crosses val="autoZero"/>
        <c:crossBetween val="midCat"/>
        <c:majorUnit val="1"/>
      </c:valAx>
      <c:valAx>
        <c:axId val="2072065536"/>
        <c:scaling>
          <c:orientation val="minMax"/>
          <c:max val="1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20720613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7.8</c:v>
                </c:pt>
                <c:pt idx="1">
                  <c:v>6.8</c:v>
                </c:pt>
                <c:pt idx="2">
                  <c:v>8.4</c:v>
                </c:pt>
                <c:pt idx="3">
                  <c:v>7.9</c:v>
                </c:pt>
                <c:pt idx="4">
                  <c:v>9.4</c:v>
                </c:pt>
                <c:pt idx="5">
                  <c:v>8.4</c:v>
                </c:pt>
                <c:pt idx="6">
                  <c:v>7.5</c:v>
                </c:pt>
                <c:pt idx="7">
                  <c:v>5.7</c:v>
                </c:pt>
                <c:pt idx="8">
                  <c:v>8.6</c:v>
                </c:pt>
                <c:pt idx="9">
                  <c:v>9.6999999999999993</c:v>
                </c:pt>
                <c:pt idx="10">
                  <c:v>6.8</c:v>
                </c:pt>
                <c:pt idx="11">
                  <c:v>8.6999999999999993</c:v>
                </c:pt>
                <c:pt idx="12">
                  <c:v>6.7</c:v>
                </c:pt>
                <c:pt idx="13">
                  <c:v>9.8000000000000007</c:v>
                </c:pt>
                <c:pt idx="14">
                  <c:v>8.1</c:v>
                </c:pt>
                <c:pt idx="15">
                  <c:v>9.5</c:v>
                </c:pt>
                <c:pt idx="16">
                  <c:v>9.6</c:v>
                </c:pt>
                <c:pt idx="17">
                  <c:v>7.4</c:v>
                </c:pt>
                <c:pt idx="18">
                  <c:v>9.4</c:v>
                </c:pt>
                <c:pt idx="19">
                  <c:v>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F9B-437C-A774-D1D2BADDE5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2061376"/>
        <c:axId val="2072065536"/>
      </c:scatterChart>
      <c:valAx>
        <c:axId val="2072061376"/>
        <c:scaling>
          <c:orientation val="minMax"/>
          <c:max val="20"/>
          <c:min val="1"/>
        </c:scaling>
        <c:delete val="1"/>
        <c:axPos val="b"/>
        <c:numFmt formatCode="General" sourceLinked="1"/>
        <c:majorTickMark val="none"/>
        <c:minorTickMark val="none"/>
        <c:tickLblPos val="nextTo"/>
        <c:crossAx val="2072065536"/>
        <c:crosses val="autoZero"/>
        <c:crossBetween val="midCat"/>
        <c:majorUnit val="1"/>
      </c:valAx>
      <c:valAx>
        <c:axId val="2072065536"/>
        <c:scaling>
          <c:orientation val="minMax"/>
          <c:max val="1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20720613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B19F703-23B7-43FA-BC33-62DBEBB3E796}" type="datetimeFigureOut">
              <a:rPr lang="nl-BE" smtClean="0"/>
              <a:t>9/11/2016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A97320D-119E-4207-AF5D-8887B8C32E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74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F703-23B7-43FA-BC33-62DBEBB3E796}" type="datetimeFigureOut">
              <a:rPr lang="nl-BE" smtClean="0"/>
              <a:t>9/11/2016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320D-119E-4207-AF5D-8887B8C32E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445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19F703-23B7-43FA-BC33-62DBEBB3E796}" type="datetimeFigureOut">
              <a:rPr lang="nl-BE" smtClean="0"/>
              <a:t>9/11/2016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97320D-119E-4207-AF5D-8887B8C32E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6549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19F703-23B7-43FA-BC33-62DBEBB3E796}" type="datetimeFigureOut">
              <a:rPr lang="nl-BE" smtClean="0"/>
              <a:t>9/11/2016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97320D-119E-4207-AF5D-8887B8C32EF4}" type="slidenum">
              <a:rPr lang="nl-BE" smtClean="0"/>
              <a:t>‹#›</a:t>
            </a:fld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5986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19F703-23B7-43FA-BC33-62DBEBB3E796}" type="datetimeFigureOut">
              <a:rPr lang="nl-BE" smtClean="0"/>
              <a:t>9/11/2016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97320D-119E-4207-AF5D-8887B8C32E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869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F703-23B7-43FA-BC33-62DBEBB3E796}" type="datetimeFigureOut">
              <a:rPr lang="nl-BE" smtClean="0"/>
              <a:t>9/11/2016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320D-119E-4207-AF5D-8887B8C32E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846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F703-23B7-43FA-BC33-62DBEBB3E796}" type="datetimeFigureOut">
              <a:rPr lang="nl-BE" smtClean="0"/>
              <a:t>9/11/2016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320D-119E-4207-AF5D-8887B8C32E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1008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F703-23B7-43FA-BC33-62DBEBB3E796}" type="datetimeFigureOut">
              <a:rPr lang="nl-BE" smtClean="0"/>
              <a:t>9/11/2016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320D-119E-4207-AF5D-8887B8C32E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596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19F703-23B7-43FA-BC33-62DBEBB3E796}" type="datetimeFigureOut">
              <a:rPr lang="nl-BE" smtClean="0"/>
              <a:t>9/11/2016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97320D-119E-4207-AF5D-8887B8C32E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F703-23B7-43FA-BC33-62DBEBB3E796}" type="datetimeFigureOut">
              <a:rPr lang="nl-BE" smtClean="0"/>
              <a:t>9/11/2016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320D-119E-4207-AF5D-8887B8C32E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578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19F703-23B7-43FA-BC33-62DBEBB3E796}" type="datetimeFigureOut">
              <a:rPr lang="nl-BE" smtClean="0"/>
              <a:t>9/11/2016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97320D-119E-4207-AF5D-8887B8C32E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40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F703-23B7-43FA-BC33-62DBEBB3E796}" type="datetimeFigureOut">
              <a:rPr lang="nl-BE" smtClean="0"/>
              <a:t>9/11/2016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320D-119E-4207-AF5D-8887B8C32E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14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F703-23B7-43FA-BC33-62DBEBB3E796}" type="datetimeFigureOut">
              <a:rPr lang="nl-BE" smtClean="0"/>
              <a:t>9/11/2016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320D-119E-4207-AF5D-8887B8C32E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800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F703-23B7-43FA-BC33-62DBEBB3E796}" type="datetimeFigureOut">
              <a:rPr lang="nl-BE" smtClean="0"/>
              <a:t>9/11/2016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320D-119E-4207-AF5D-8887B8C32E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041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F703-23B7-43FA-BC33-62DBEBB3E796}" type="datetimeFigureOut">
              <a:rPr lang="nl-BE" smtClean="0"/>
              <a:t>9/11/2016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320D-119E-4207-AF5D-8887B8C32E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84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F703-23B7-43FA-BC33-62DBEBB3E796}" type="datetimeFigureOut">
              <a:rPr lang="nl-BE" smtClean="0"/>
              <a:t>9/11/2016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320D-119E-4207-AF5D-8887B8C32E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62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F703-23B7-43FA-BC33-62DBEBB3E796}" type="datetimeFigureOut">
              <a:rPr lang="nl-BE" smtClean="0"/>
              <a:t>9/11/2016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320D-119E-4207-AF5D-8887B8C32E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035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9F703-23B7-43FA-BC33-62DBEBB3E796}" type="datetimeFigureOut">
              <a:rPr lang="nl-BE" smtClean="0"/>
              <a:t>9/11/2016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7320D-119E-4207-AF5D-8887B8C32E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857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8.png"/><Relationship Id="rId7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8.png"/><Relationship Id="rId7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3641" y="1803405"/>
            <a:ext cx="9448800" cy="1825096"/>
          </a:xfrm>
        </p:spPr>
        <p:txBody>
          <a:bodyPr anchor="ctr"/>
          <a:lstStyle/>
          <a:p>
            <a:pPr algn="ctr"/>
            <a:r>
              <a:rPr lang="nl-BE" cap="none">
                <a:latin typeface="Berlin Sans FB" panose="020E0602020502020306" pitchFamily="34" charset="0"/>
              </a:rPr>
              <a:t>IMDb DATASET</a:t>
            </a:r>
            <a:endParaRPr lang="nl-BE" cap="none" dirty="0">
              <a:latin typeface="Berlin Sans FB" panose="020E06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5038" y="3429971"/>
            <a:ext cx="2576146" cy="164318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nl-BE" sz="1800" b="1"/>
              <a:t>Groep 4:</a:t>
            </a:r>
          </a:p>
          <a:p>
            <a:pPr algn="ctr">
              <a:lnSpc>
                <a:spcPct val="100000"/>
              </a:lnSpc>
            </a:pPr>
            <a:r>
              <a:rPr lang="nl-BE" sz="1800"/>
              <a:t>Jelco Adamczyk</a:t>
            </a:r>
          </a:p>
          <a:p>
            <a:pPr algn="ctr">
              <a:lnSpc>
                <a:spcPct val="100000"/>
              </a:lnSpc>
            </a:pPr>
            <a:r>
              <a:rPr lang="nl-BE" sz="1800"/>
              <a:t>Michelle Gybels</a:t>
            </a:r>
          </a:p>
          <a:p>
            <a:pPr algn="ctr">
              <a:lnSpc>
                <a:spcPct val="100000"/>
              </a:lnSpc>
            </a:pPr>
            <a:r>
              <a:rPr lang="nl-BE" sz="1800"/>
              <a:t>Anaïs Ools</a:t>
            </a: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1184478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9396251" y="182005"/>
            <a:ext cx="2554014" cy="4531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297060" y="182005"/>
            <a:ext cx="8916171" cy="453189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Rectangle 25"/>
          <p:cNvSpPr/>
          <p:nvPr/>
        </p:nvSpPr>
        <p:spPr>
          <a:xfrm>
            <a:off x="9463651" y="1011805"/>
            <a:ext cx="1012350" cy="473068"/>
          </a:xfrm>
          <a:prstGeom prst="rect">
            <a:avLst/>
          </a:prstGeom>
          <a:solidFill>
            <a:schemeClr val="bg1">
              <a:lumMod val="9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100"/>
          </a:p>
        </p:txBody>
      </p:sp>
      <p:sp>
        <p:nvSpPr>
          <p:cNvPr id="28" name="Rectangle 27"/>
          <p:cNvSpPr/>
          <p:nvPr/>
        </p:nvSpPr>
        <p:spPr>
          <a:xfrm>
            <a:off x="10616214" y="2041142"/>
            <a:ext cx="924145" cy="173622"/>
          </a:xfrm>
          <a:prstGeom prst="rect">
            <a:avLst/>
          </a:prstGeom>
          <a:solidFill>
            <a:schemeClr val="bg1">
              <a:lumMod val="9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10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612429" y="2931314"/>
            <a:ext cx="1003785" cy="258632"/>
          </a:xfrm>
          <a:prstGeom prst="rect">
            <a:avLst/>
          </a:prstGeom>
          <a:solidFill>
            <a:schemeClr val="bg1">
              <a:lumMod val="9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10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2275274" y="1284952"/>
            <a:ext cx="2287775" cy="10504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1642846" y="1437433"/>
            <a:ext cx="307525" cy="17346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656731" y="1178152"/>
            <a:ext cx="241738" cy="2159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l 57"/>
          <p:cNvSpPr/>
          <p:nvPr/>
        </p:nvSpPr>
        <p:spPr>
          <a:xfrm>
            <a:off x="2077687" y="1715728"/>
            <a:ext cx="241738" cy="2159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0" name="Rectangle 59"/>
          <p:cNvSpPr/>
          <p:nvPr/>
        </p:nvSpPr>
        <p:spPr>
          <a:xfrm>
            <a:off x="9495181" y="378689"/>
            <a:ext cx="1940061" cy="4156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500" dirty="0">
                <a:solidFill>
                  <a:schemeClr val="bg1">
                    <a:lumMod val="75000"/>
                  </a:schemeClr>
                </a:solidFill>
              </a:rPr>
              <a:t>“Movie 2”</a:t>
            </a:r>
          </a:p>
        </p:txBody>
      </p:sp>
      <p:pic>
        <p:nvPicPr>
          <p:cNvPr id="61" name="Picture 60" descr="File:System-search.svg - Wikipedia, the free encyclo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171" y="378689"/>
            <a:ext cx="415636" cy="41563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449908" y="1084194"/>
            <a:ext cx="2476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Actors from location</a:t>
            </a:r>
          </a:p>
          <a:p>
            <a:endParaRPr lang="nl-BE" dirty="0"/>
          </a:p>
        </p:txBody>
      </p:sp>
      <p:sp>
        <p:nvSpPr>
          <p:cNvPr id="3" name="Rectangle 2"/>
          <p:cNvSpPr/>
          <p:nvPr/>
        </p:nvSpPr>
        <p:spPr>
          <a:xfrm>
            <a:off x="9652658" y="1555142"/>
            <a:ext cx="914400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Rectangle 19"/>
          <p:cNvSpPr/>
          <p:nvPr/>
        </p:nvSpPr>
        <p:spPr>
          <a:xfrm>
            <a:off x="10704789" y="1555142"/>
            <a:ext cx="914400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1" name="Rectangle 20"/>
          <p:cNvSpPr/>
          <p:nvPr/>
        </p:nvSpPr>
        <p:spPr>
          <a:xfrm>
            <a:off x="9652658" y="2611601"/>
            <a:ext cx="914400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ectangle 21"/>
          <p:cNvSpPr/>
          <p:nvPr/>
        </p:nvSpPr>
        <p:spPr>
          <a:xfrm>
            <a:off x="9652658" y="3650530"/>
            <a:ext cx="914400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Rectangle 22"/>
          <p:cNvSpPr/>
          <p:nvPr/>
        </p:nvSpPr>
        <p:spPr>
          <a:xfrm>
            <a:off x="10719621" y="2611601"/>
            <a:ext cx="914400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9707128" y="2122573"/>
            <a:ext cx="95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Actor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82974" y="2106716"/>
            <a:ext cx="95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Actor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712388" y="3124976"/>
            <a:ext cx="95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Actor 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749635" y="3149896"/>
            <a:ext cx="95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Actor 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721315" y="4190866"/>
            <a:ext cx="95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Actor 5</a:t>
            </a:r>
          </a:p>
        </p:txBody>
      </p:sp>
      <p:pic>
        <p:nvPicPr>
          <p:cNvPr id="45" name="Picture 44" descr="Original file ‎ (SVG file, nominally 64 × 64 pixels, file size: 216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555" y="1039479"/>
            <a:ext cx="417719" cy="417719"/>
          </a:xfrm>
          <a:prstGeom prst="rect">
            <a:avLst/>
          </a:prstGeom>
        </p:spPr>
      </p:pic>
      <p:sp>
        <p:nvSpPr>
          <p:cNvPr id="47" name="Oval 46"/>
          <p:cNvSpPr/>
          <p:nvPr/>
        </p:nvSpPr>
        <p:spPr>
          <a:xfrm>
            <a:off x="1401108" y="1607772"/>
            <a:ext cx="241738" cy="2159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48" name="Straight Arrow Connector 47"/>
          <p:cNvCxnSpPr>
            <a:endCxn id="45" idx="2"/>
          </p:cNvCxnSpPr>
          <p:nvPr/>
        </p:nvCxnSpPr>
        <p:spPr>
          <a:xfrm flipH="1" flipV="1">
            <a:off x="2066415" y="1457198"/>
            <a:ext cx="98507" cy="24547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File:User font awesome.svg - Wikimedia Common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001" y="1627829"/>
            <a:ext cx="530181" cy="530181"/>
          </a:xfrm>
          <a:prstGeom prst="rect">
            <a:avLst/>
          </a:prstGeom>
        </p:spPr>
      </p:pic>
      <p:pic>
        <p:nvPicPr>
          <p:cNvPr id="51" name="Picture 50" descr="File:User font awesome.svg - Wikimedia Common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130" y="2666223"/>
            <a:ext cx="530181" cy="530181"/>
          </a:xfrm>
          <a:prstGeom prst="rect">
            <a:avLst/>
          </a:prstGeom>
        </p:spPr>
      </p:pic>
      <p:pic>
        <p:nvPicPr>
          <p:cNvPr id="55" name="Picture 54" descr="File:User font awesome.svg - Wikimedia Common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257" y="1597772"/>
            <a:ext cx="530181" cy="530181"/>
          </a:xfrm>
          <a:prstGeom prst="rect">
            <a:avLst/>
          </a:prstGeom>
        </p:spPr>
      </p:pic>
      <p:pic>
        <p:nvPicPr>
          <p:cNvPr id="56" name="Picture 55" descr="File:User font awesome.svg - Wikimedia Common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898" y="2654234"/>
            <a:ext cx="530181" cy="530181"/>
          </a:xfrm>
          <a:prstGeom prst="rect">
            <a:avLst/>
          </a:prstGeom>
        </p:spPr>
      </p:pic>
      <p:pic>
        <p:nvPicPr>
          <p:cNvPr id="59" name="Picture 58" descr="File:User font awesome.svg - Wikimedia Common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129" y="3722682"/>
            <a:ext cx="530181" cy="530181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297060" y="4926687"/>
            <a:ext cx="11653205" cy="1789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180000" rtlCol="0" anchor="t"/>
          <a:lstStyle/>
          <a:p>
            <a:r>
              <a:rPr lang="nl-BE" dirty="0">
                <a:solidFill>
                  <a:schemeClr val="tx1"/>
                </a:solidFill>
              </a:rPr>
              <a:t>Movie 2</a:t>
            </a:r>
          </a:p>
          <a:p>
            <a:endParaRPr lang="nl-BE" sz="1400" dirty="0">
              <a:solidFill>
                <a:schemeClr val="tx1"/>
              </a:solidFill>
            </a:endParaRPr>
          </a:p>
          <a:p>
            <a:r>
              <a:rPr lang="nl-BE" sz="1400" dirty="0">
                <a:solidFill>
                  <a:schemeClr val="tx1"/>
                </a:solidFill>
              </a:rPr>
              <a:t>Ontario</a:t>
            </a:r>
          </a:p>
          <a:p>
            <a:r>
              <a:rPr lang="nl-BE" sz="1400" dirty="0">
                <a:solidFill>
                  <a:schemeClr val="tx1"/>
                </a:solidFill>
              </a:rPr>
              <a:t>2002</a:t>
            </a:r>
          </a:p>
          <a:p>
            <a:r>
              <a:rPr lang="nl-BE" sz="1400" dirty="0">
                <a:solidFill>
                  <a:schemeClr val="tx1"/>
                </a:solidFill>
              </a:rPr>
              <a:t>English</a:t>
            </a:r>
          </a:p>
        </p:txBody>
      </p:sp>
      <p:pic>
        <p:nvPicPr>
          <p:cNvPr id="41" name="Picture 2" descr="https://cdn.vectorstock.com/i/composite/33,41/age-evolution-silhouettes-vector-623341.jpg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33" r="80525" b="47624"/>
          <a:stretch/>
        </p:blipFill>
        <p:spPr bwMode="auto">
          <a:xfrm>
            <a:off x="1998556" y="5043057"/>
            <a:ext cx="766706" cy="117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cdn.vectorstock.com/i/composite/33,41/age-evolution-silhouettes-vector-623341.jpg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6" t="24033" r="66222" b="47624"/>
          <a:stretch/>
        </p:blipFill>
        <p:spPr bwMode="auto">
          <a:xfrm>
            <a:off x="2866146" y="5043057"/>
            <a:ext cx="557140" cy="117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s://cdn.vectorstock.com/i/composite/33,41/age-evolution-silhouettes-vector-623341.jpg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63" t="24033" r="41557" b="47624"/>
          <a:stretch/>
        </p:blipFill>
        <p:spPr bwMode="auto">
          <a:xfrm>
            <a:off x="4230342" y="5043057"/>
            <a:ext cx="495235" cy="117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s://cdn.vectorstock.com/i/composite/33,41/age-evolution-silhouettes-vector-623341.jpg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3" t="24033" r="52925" b="47624"/>
          <a:stretch/>
        </p:blipFill>
        <p:spPr bwMode="auto">
          <a:xfrm>
            <a:off x="3548244" y="5043057"/>
            <a:ext cx="557140" cy="117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s://cdn.vectorstock.com/i/composite/33,41/age-evolution-silhouettes-vector-623341.jpg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90" t="24033" r="28367" b="47624"/>
          <a:stretch/>
        </p:blipFill>
        <p:spPr bwMode="auto">
          <a:xfrm>
            <a:off x="4838549" y="5043057"/>
            <a:ext cx="552832" cy="117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s://cdn.vectorstock.com/i/composite/33,41/age-evolution-silhouettes-vector-623341.jpg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92" t="24033" b="47624"/>
          <a:stretch/>
        </p:blipFill>
        <p:spPr bwMode="auto">
          <a:xfrm>
            <a:off x="6197600" y="5043057"/>
            <a:ext cx="610520" cy="117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2024171" y="5046575"/>
            <a:ext cx="112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Cast </a:t>
            </a:r>
            <a:r>
              <a:rPr lang="nl-BE" dirty="0" err="1"/>
              <a:t>ages</a:t>
            </a:r>
            <a:r>
              <a:rPr lang="nl-BE" dirty="0"/>
              <a:t>: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1723096" y="5083505"/>
            <a:ext cx="0" cy="14757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235181" y="5083505"/>
            <a:ext cx="0" cy="14757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933903" y="6245687"/>
            <a:ext cx="503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0           3           6          12        18        30       60        67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7098" y="5054997"/>
            <a:ext cx="554784" cy="1176630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7056583" y="5065033"/>
            <a:ext cx="157018" cy="1475788"/>
          </a:xfrm>
          <a:prstGeom prst="rect">
            <a:avLst/>
          </a:prstGeom>
          <a:gradFill>
            <a:gsLst>
              <a:gs pos="0">
                <a:srgbClr val="700B3C"/>
              </a:gs>
              <a:gs pos="51000">
                <a:srgbClr val="C21060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5" name="TextBox 64"/>
          <p:cNvSpPr txBox="1"/>
          <p:nvPr/>
        </p:nvSpPr>
        <p:spPr>
          <a:xfrm>
            <a:off x="7231438" y="5043057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/>
              <a:t>15 actors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231438" y="624962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/>
              <a:t>0 actors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231438" y="5612691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/>
              <a:t>7 actors</a:t>
            </a:r>
          </a:p>
        </p:txBody>
      </p:sp>
      <p:graphicFrame>
        <p:nvGraphicFramePr>
          <p:cNvPr id="68" name="Chart 67"/>
          <p:cNvGraphicFramePr/>
          <p:nvPr>
            <p:extLst/>
          </p:nvPr>
        </p:nvGraphicFramePr>
        <p:xfrm>
          <a:off x="8235182" y="5326935"/>
          <a:ext cx="3715084" cy="1389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8326552" y="5043057"/>
            <a:ext cx="169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Cast </a:t>
            </a:r>
            <a:r>
              <a:rPr lang="nl-BE" dirty="0" err="1"/>
              <a:t>nationality</a:t>
            </a:r>
            <a:r>
              <a:rPr lang="nl-B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87226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11177" y="271261"/>
            <a:ext cx="3108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dirty="0">
                <a:latin typeface="Arial Black" panose="020B0A04020102020204" pitchFamily="34" charset="0"/>
              </a:rPr>
              <a:t>Visualisatie 3</a:t>
            </a:r>
          </a:p>
        </p:txBody>
      </p:sp>
      <p:sp>
        <p:nvSpPr>
          <p:cNvPr id="2" name="Rectangle 1"/>
          <p:cNvSpPr/>
          <p:nvPr/>
        </p:nvSpPr>
        <p:spPr>
          <a:xfrm>
            <a:off x="1480287" y="2561161"/>
            <a:ext cx="42881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dirty="0"/>
              <a:t>Vragen: </a:t>
            </a:r>
          </a:p>
          <a:p>
            <a:r>
              <a:rPr lang="nl-BE" dirty="0"/>
              <a:t>Welke bijdrage levert de cast van een serie?</a:t>
            </a:r>
          </a:p>
        </p:txBody>
      </p:sp>
      <p:sp>
        <p:nvSpPr>
          <p:cNvPr id="5" name="Rectangle 4"/>
          <p:cNvSpPr/>
          <p:nvPr/>
        </p:nvSpPr>
        <p:spPr>
          <a:xfrm>
            <a:off x="1480287" y="1788651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dirty="0"/>
              <a:t>Thema: </a:t>
            </a:r>
            <a:r>
              <a:rPr lang="nl-BE" dirty="0"/>
              <a:t>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480287" y="3610670"/>
            <a:ext cx="932934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u="sng" dirty="0"/>
              <a:t>Subvragen: </a:t>
            </a:r>
          </a:p>
          <a:p>
            <a:pPr marL="285750" indent="-285750">
              <a:buFontTx/>
              <a:buChar char="-"/>
            </a:pPr>
            <a:r>
              <a:rPr lang="nl-BE" dirty="0"/>
              <a:t>In welke afleveringen komt een acteur voor?</a:t>
            </a:r>
          </a:p>
          <a:p>
            <a:pPr marL="285750" indent="-285750">
              <a:buFontTx/>
              <a:buChar char="-"/>
            </a:pPr>
            <a:r>
              <a:rPr lang="nl-BE" dirty="0"/>
              <a:t>Wat is de score per aflevering?</a:t>
            </a:r>
          </a:p>
          <a:p>
            <a:pPr marL="285750" indent="-285750">
              <a:buFontTx/>
              <a:buChar char="-"/>
            </a:pPr>
            <a:r>
              <a:rPr lang="nl-BE" dirty="0"/>
              <a:t>Is er een relatie tussen een acteur en de score?</a:t>
            </a:r>
          </a:p>
          <a:p>
            <a:pPr marL="285750" indent="-285750">
              <a:buFontTx/>
              <a:buChar char="-"/>
            </a:pPr>
            <a:r>
              <a:rPr lang="nl-BE" dirty="0"/>
              <a:t>Welke keywords kunnen  met een acteur in relatie gebracht worden?</a:t>
            </a:r>
          </a:p>
          <a:p>
            <a:pPr marL="285750" indent="-285750">
              <a:buFontTx/>
              <a:buChar char="-"/>
            </a:pPr>
            <a:r>
              <a:rPr lang="nl-BE" dirty="0"/>
              <a:t>Welke keywords van een specifieke serie kunnen in verband gebracht worden met een acteur?</a:t>
            </a:r>
          </a:p>
          <a:p>
            <a:pPr marL="285750" indent="-285750">
              <a:buFontTx/>
              <a:buChar char="-"/>
            </a:pPr>
            <a:r>
              <a:rPr lang="nl-BE" dirty="0"/>
              <a:t>Wat voor een personage wordt door de acteur vertolkt?</a:t>
            </a:r>
          </a:p>
          <a:p>
            <a:pPr marL="285750" indent="-285750">
              <a:buFontTx/>
              <a:buChar char="-"/>
            </a:pPr>
            <a:r>
              <a:rPr lang="nl-B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3767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9396251" y="182005"/>
            <a:ext cx="2554014" cy="453189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9396251" y="182005"/>
            <a:ext cx="2554014" cy="4531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Rectangle 1"/>
          <p:cNvSpPr/>
          <p:nvPr/>
        </p:nvSpPr>
        <p:spPr>
          <a:xfrm>
            <a:off x="297059" y="182005"/>
            <a:ext cx="8916171" cy="4531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Rectangle 2"/>
          <p:cNvSpPr/>
          <p:nvPr/>
        </p:nvSpPr>
        <p:spPr>
          <a:xfrm>
            <a:off x="9541164" y="378689"/>
            <a:ext cx="1810445" cy="4156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>
                <a:solidFill>
                  <a:schemeClr val="bg1">
                    <a:lumMod val="85000"/>
                  </a:schemeClr>
                </a:solidFill>
              </a:rPr>
              <a:t>Search show…</a:t>
            </a:r>
          </a:p>
        </p:txBody>
      </p:sp>
      <p:pic>
        <p:nvPicPr>
          <p:cNvPr id="7" name="Picture 6" descr="File:System-search.svg - Wikipedia, the free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119" y="378689"/>
            <a:ext cx="415636" cy="41563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580682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tangle 17"/>
          <p:cNvSpPr/>
          <p:nvPr/>
        </p:nvSpPr>
        <p:spPr>
          <a:xfrm>
            <a:off x="6707278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ectangle 18"/>
          <p:cNvSpPr/>
          <p:nvPr/>
        </p:nvSpPr>
        <p:spPr>
          <a:xfrm>
            <a:off x="6833874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Rectangle 19"/>
          <p:cNvSpPr/>
          <p:nvPr/>
        </p:nvSpPr>
        <p:spPr>
          <a:xfrm>
            <a:off x="6960470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Rectangle 20"/>
          <p:cNvSpPr/>
          <p:nvPr/>
        </p:nvSpPr>
        <p:spPr>
          <a:xfrm>
            <a:off x="7087066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ectangle 21"/>
          <p:cNvSpPr/>
          <p:nvPr/>
        </p:nvSpPr>
        <p:spPr>
          <a:xfrm>
            <a:off x="7213662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Rectangle 22"/>
          <p:cNvSpPr/>
          <p:nvPr/>
        </p:nvSpPr>
        <p:spPr>
          <a:xfrm>
            <a:off x="7340258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Rectangle 23"/>
          <p:cNvSpPr/>
          <p:nvPr/>
        </p:nvSpPr>
        <p:spPr>
          <a:xfrm>
            <a:off x="7466854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Rectangle 24"/>
          <p:cNvSpPr/>
          <p:nvPr/>
        </p:nvSpPr>
        <p:spPr>
          <a:xfrm>
            <a:off x="7593450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Rectangle 25"/>
          <p:cNvSpPr/>
          <p:nvPr/>
        </p:nvSpPr>
        <p:spPr>
          <a:xfrm>
            <a:off x="7720049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Rectangle 29"/>
          <p:cNvSpPr/>
          <p:nvPr/>
        </p:nvSpPr>
        <p:spPr>
          <a:xfrm>
            <a:off x="297060" y="4918853"/>
            <a:ext cx="8901404" cy="179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" name="Rectangle 30"/>
          <p:cNvSpPr/>
          <p:nvPr/>
        </p:nvSpPr>
        <p:spPr>
          <a:xfrm>
            <a:off x="297059" y="182005"/>
            <a:ext cx="3326086" cy="242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Peter </a:t>
            </a:r>
            <a:r>
              <a:rPr lang="nl-BE" b="1" dirty="0" err="1">
                <a:solidFill>
                  <a:schemeClr val="tx1"/>
                </a:solidFill>
              </a:rPr>
              <a:t>Dinklage</a:t>
            </a:r>
            <a:endParaRPr lang="nl-BE" dirty="0">
              <a:solidFill>
                <a:schemeClr val="tx1"/>
              </a:solidFill>
            </a:endParaRPr>
          </a:p>
          <a:p>
            <a:pPr algn="ctr"/>
            <a:endParaRPr lang="nl-BE" sz="900" dirty="0">
              <a:solidFill>
                <a:schemeClr val="tx1"/>
              </a:solidFill>
            </a:endParaRPr>
          </a:p>
          <a:p>
            <a:pPr algn="ctr"/>
            <a:r>
              <a:rPr lang="nl-BE" dirty="0" err="1">
                <a:solidFill>
                  <a:schemeClr val="tx1"/>
                </a:solidFill>
              </a:rPr>
              <a:t>Role</a:t>
            </a:r>
            <a:r>
              <a:rPr lang="nl-BE" dirty="0">
                <a:solidFill>
                  <a:schemeClr val="tx1"/>
                </a:solidFill>
              </a:rPr>
              <a:t>: </a:t>
            </a:r>
            <a:r>
              <a:rPr lang="nl-BE" dirty="0" err="1">
                <a:solidFill>
                  <a:schemeClr val="tx1"/>
                </a:solidFill>
              </a:rPr>
              <a:t>Tyrion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Lannister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7059" y="2610736"/>
            <a:ext cx="3326086" cy="21031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Lena </a:t>
            </a:r>
            <a:r>
              <a:rPr lang="nl-BE" b="1" dirty="0" err="1">
                <a:solidFill>
                  <a:schemeClr val="tx1"/>
                </a:solidFill>
              </a:rPr>
              <a:t>Headey</a:t>
            </a:r>
            <a:endParaRPr lang="nl-BE" dirty="0">
              <a:solidFill>
                <a:schemeClr val="tx1"/>
              </a:solidFill>
            </a:endParaRPr>
          </a:p>
          <a:p>
            <a:pPr algn="ctr"/>
            <a:endParaRPr lang="nl-BE" sz="900" dirty="0">
              <a:solidFill>
                <a:schemeClr val="tx1"/>
              </a:solidFill>
            </a:endParaRPr>
          </a:p>
          <a:p>
            <a:pPr algn="ctr"/>
            <a:r>
              <a:rPr lang="nl-BE" dirty="0" err="1">
                <a:solidFill>
                  <a:schemeClr val="tx1"/>
                </a:solidFill>
              </a:rPr>
              <a:t>Role</a:t>
            </a:r>
            <a:r>
              <a:rPr lang="nl-BE" dirty="0">
                <a:solidFill>
                  <a:schemeClr val="tx1"/>
                </a:solidFill>
              </a:rPr>
              <a:t>: </a:t>
            </a:r>
            <a:r>
              <a:rPr lang="nl-BE" dirty="0" err="1">
                <a:solidFill>
                  <a:schemeClr val="tx1"/>
                </a:solidFill>
              </a:rPr>
              <a:t>Cersei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Lannister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23145" y="191296"/>
            <a:ext cx="2121327" cy="27383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Kit Harington</a:t>
            </a:r>
          </a:p>
          <a:p>
            <a:pPr algn="ctr"/>
            <a:endParaRPr lang="nl-BE" sz="900" dirty="0">
              <a:solidFill>
                <a:schemeClr val="tx1"/>
              </a:solidFill>
            </a:endParaRPr>
          </a:p>
          <a:p>
            <a:pPr algn="ctr"/>
            <a:r>
              <a:rPr lang="nl-BE" dirty="0" err="1">
                <a:solidFill>
                  <a:schemeClr val="tx1"/>
                </a:solidFill>
              </a:rPr>
              <a:t>Role</a:t>
            </a:r>
            <a:r>
              <a:rPr lang="nl-BE" dirty="0">
                <a:solidFill>
                  <a:schemeClr val="tx1"/>
                </a:solidFill>
              </a:rPr>
              <a:t>: Jon </a:t>
            </a:r>
            <a:r>
              <a:rPr lang="nl-BE" dirty="0" err="1">
                <a:solidFill>
                  <a:schemeClr val="tx1"/>
                </a:solidFill>
              </a:rPr>
              <a:t>Snow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744472" y="182005"/>
            <a:ext cx="1827636" cy="23579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Emilia </a:t>
            </a:r>
            <a:r>
              <a:rPr lang="nl-BE" b="1" dirty="0" err="1">
                <a:solidFill>
                  <a:schemeClr val="tx1"/>
                </a:solidFill>
              </a:rPr>
              <a:t>Clarke</a:t>
            </a:r>
            <a:endParaRPr lang="nl-BE" b="1" dirty="0">
              <a:solidFill>
                <a:schemeClr val="tx1"/>
              </a:solidFill>
            </a:endParaRPr>
          </a:p>
          <a:p>
            <a:pPr algn="ctr"/>
            <a:endParaRPr lang="nl-BE" sz="900" dirty="0">
              <a:solidFill>
                <a:schemeClr val="tx1"/>
              </a:solidFill>
            </a:endParaRPr>
          </a:p>
          <a:p>
            <a:pPr algn="ctr"/>
            <a:r>
              <a:rPr lang="nl-BE" dirty="0" err="1">
                <a:solidFill>
                  <a:schemeClr val="tx1"/>
                </a:solidFill>
              </a:rPr>
              <a:t>Role</a:t>
            </a:r>
            <a:r>
              <a:rPr lang="nl-BE" dirty="0">
                <a:solidFill>
                  <a:schemeClr val="tx1"/>
                </a:solidFill>
              </a:rPr>
              <a:t>: </a:t>
            </a:r>
            <a:r>
              <a:rPr lang="nl-BE" dirty="0" err="1">
                <a:solidFill>
                  <a:schemeClr val="tx1"/>
                </a:solidFill>
              </a:rPr>
              <a:t>Daenerys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Targaryen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44472" y="2540001"/>
            <a:ext cx="1827636" cy="21738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Sophie Turner</a:t>
            </a:r>
          </a:p>
          <a:p>
            <a:pPr algn="ctr"/>
            <a:endParaRPr lang="nl-BE" sz="900" dirty="0">
              <a:solidFill>
                <a:schemeClr val="tx1"/>
              </a:solidFill>
            </a:endParaRPr>
          </a:p>
          <a:p>
            <a:pPr algn="ctr"/>
            <a:r>
              <a:rPr lang="nl-BE" dirty="0" err="1">
                <a:solidFill>
                  <a:schemeClr val="tx1"/>
                </a:solidFill>
              </a:rPr>
              <a:t>Role</a:t>
            </a:r>
            <a:r>
              <a:rPr lang="nl-BE" dirty="0">
                <a:solidFill>
                  <a:schemeClr val="tx1"/>
                </a:solidFill>
              </a:rPr>
              <a:t>: </a:t>
            </a:r>
            <a:r>
              <a:rPr lang="nl-BE" dirty="0" err="1">
                <a:solidFill>
                  <a:schemeClr val="tx1"/>
                </a:solidFill>
              </a:rPr>
              <a:t>Sansa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Stark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578120" y="192974"/>
            <a:ext cx="1635110" cy="13964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 err="1">
                <a:solidFill>
                  <a:schemeClr val="tx1"/>
                </a:solidFill>
              </a:rPr>
              <a:t>Nikolaj</a:t>
            </a:r>
            <a:r>
              <a:rPr lang="nl-BE" b="1" dirty="0">
                <a:solidFill>
                  <a:schemeClr val="tx1"/>
                </a:solidFill>
              </a:rPr>
              <a:t> Coster-</a:t>
            </a:r>
            <a:r>
              <a:rPr lang="nl-BE" b="1" dirty="0" err="1">
                <a:solidFill>
                  <a:schemeClr val="tx1"/>
                </a:solidFill>
              </a:rPr>
              <a:t>Waldau</a:t>
            </a:r>
            <a:endParaRPr lang="nl-BE" b="1" dirty="0">
              <a:solidFill>
                <a:schemeClr val="tx1"/>
              </a:solidFill>
            </a:endParaRPr>
          </a:p>
          <a:p>
            <a:pPr algn="ctr"/>
            <a:endParaRPr lang="nl-BE" sz="900" dirty="0">
              <a:solidFill>
                <a:schemeClr val="tx1"/>
              </a:solidFill>
            </a:endParaRPr>
          </a:p>
          <a:p>
            <a:pPr algn="ctr"/>
            <a:r>
              <a:rPr lang="nl-BE" dirty="0" err="1">
                <a:solidFill>
                  <a:schemeClr val="tx1"/>
                </a:solidFill>
              </a:rPr>
              <a:t>Role</a:t>
            </a:r>
            <a:r>
              <a:rPr lang="nl-BE" dirty="0">
                <a:solidFill>
                  <a:schemeClr val="tx1"/>
                </a:solidFill>
              </a:rPr>
              <a:t>: Jaime </a:t>
            </a:r>
            <a:r>
              <a:rPr lang="nl-BE" dirty="0" err="1">
                <a:solidFill>
                  <a:schemeClr val="tx1"/>
                </a:solidFill>
              </a:rPr>
              <a:t>Lannister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572108" y="1589399"/>
            <a:ext cx="1641122" cy="9216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Jack </a:t>
            </a:r>
            <a:r>
              <a:rPr lang="nl-BE" b="1" dirty="0" err="1">
                <a:solidFill>
                  <a:schemeClr val="tx1"/>
                </a:solidFill>
              </a:rPr>
              <a:t>Gleeson</a:t>
            </a:r>
            <a:endParaRPr lang="nl-BE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572109" y="2511073"/>
            <a:ext cx="1626354" cy="96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John Bradley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515926" y="3471961"/>
            <a:ext cx="697304" cy="12316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Alfie Allen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572108" y="3471961"/>
            <a:ext cx="943817" cy="12316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Sean </a:t>
            </a:r>
            <a:r>
              <a:rPr lang="nl-BE" b="1" dirty="0" err="1">
                <a:solidFill>
                  <a:schemeClr val="tx1"/>
                </a:solidFill>
              </a:rPr>
              <a:t>Bean</a:t>
            </a:r>
            <a:endParaRPr lang="nl-BE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23145" y="2929648"/>
            <a:ext cx="2121327" cy="178425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 err="1">
                <a:solidFill>
                  <a:schemeClr val="tx1"/>
                </a:solidFill>
              </a:rPr>
              <a:t>Maisie</a:t>
            </a:r>
            <a:r>
              <a:rPr lang="nl-BE" b="1" dirty="0">
                <a:solidFill>
                  <a:schemeClr val="tx1"/>
                </a:solidFill>
              </a:rPr>
              <a:t> Williams</a:t>
            </a:r>
          </a:p>
          <a:p>
            <a:pPr algn="ctr"/>
            <a:endParaRPr lang="nl-BE" sz="400" dirty="0">
              <a:solidFill>
                <a:schemeClr val="tx1"/>
              </a:solidFill>
            </a:endParaRPr>
          </a:p>
          <a:p>
            <a:pPr algn="ctr"/>
            <a:r>
              <a:rPr lang="nl-BE" dirty="0" err="1">
                <a:solidFill>
                  <a:schemeClr val="tx1"/>
                </a:solidFill>
              </a:rPr>
              <a:t>Role</a:t>
            </a:r>
            <a:r>
              <a:rPr lang="nl-BE" dirty="0">
                <a:solidFill>
                  <a:schemeClr val="tx1"/>
                </a:solidFill>
              </a:rPr>
              <a:t>: </a:t>
            </a:r>
            <a:r>
              <a:rPr lang="nl-BE" dirty="0" err="1">
                <a:solidFill>
                  <a:schemeClr val="tx1"/>
                </a:solidFill>
              </a:rPr>
              <a:t>Arya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Stark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2" name="5-Point Star 41"/>
          <p:cNvSpPr/>
          <p:nvPr/>
        </p:nvSpPr>
        <p:spPr>
          <a:xfrm>
            <a:off x="1779991" y="535626"/>
            <a:ext cx="351168" cy="351168"/>
          </a:xfrm>
          <a:prstGeom prst="star5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3" name="5-Point Star 42"/>
          <p:cNvSpPr/>
          <p:nvPr/>
        </p:nvSpPr>
        <p:spPr>
          <a:xfrm>
            <a:off x="4508224" y="535626"/>
            <a:ext cx="351168" cy="351168"/>
          </a:xfrm>
          <a:prstGeom prst="star5">
            <a:avLst/>
          </a:prstGeom>
          <a:blipFill dpi="0" rotWithShape="1">
            <a:blip r:embed="rId3"/>
            <a:srcRect/>
            <a:stretch>
              <a:fillRect t="13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5" name="5-Point Star 44"/>
          <p:cNvSpPr/>
          <p:nvPr/>
        </p:nvSpPr>
        <p:spPr>
          <a:xfrm>
            <a:off x="6482706" y="372811"/>
            <a:ext cx="351168" cy="351168"/>
          </a:xfrm>
          <a:prstGeom prst="star5">
            <a:avLst/>
          </a:prstGeom>
          <a:blipFill dpi="0" rotWithShape="1">
            <a:blip r:embed="rId3"/>
            <a:srcRect/>
            <a:stretch>
              <a:fillRect t="-12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7" name="5-Point Star 46"/>
          <p:cNvSpPr/>
          <p:nvPr/>
        </p:nvSpPr>
        <p:spPr>
          <a:xfrm>
            <a:off x="1779991" y="2833266"/>
            <a:ext cx="351168" cy="351168"/>
          </a:xfrm>
          <a:prstGeom prst="star5">
            <a:avLst/>
          </a:prstGeom>
          <a:blipFill dpi="0" rotWithShape="1">
            <a:blip r:embed="rId3"/>
            <a:srcRect/>
            <a:stretch>
              <a:fillRect t="-12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5-Point Star 47"/>
          <p:cNvSpPr/>
          <p:nvPr/>
        </p:nvSpPr>
        <p:spPr>
          <a:xfrm>
            <a:off x="4508224" y="3050899"/>
            <a:ext cx="351168" cy="351168"/>
          </a:xfrm>
          <a:prstGeom prst="star5">
            <a:avLst/>
          </a:prstGeom>
          <a:blipFill dpi="0" rotWithShape="1">
            <a:blip r:embed="rId3"/>
            <a:srcRect/>
            <a:stretch>
              <a:fillRect t="-12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9" name="5-Point Star 48"/>
          <p:cNvSpPr/>
          <p:nvPr/>
        </p:nvSpPr>
        <p:spPr>
          <a:xfrm>
            <a:off x="6482706" y="2777617"/>
            <a:ext cx="351168" cy="351168"/>
          </a:xfrm>
          <a:prstGeom prst="star5">
            <a:avLst/>
          </a:prstGeom>
          <a:blipFill dpi="0" rotWithShape="1">
            <a:blip r:embed="rId3"/>
            <a:srcRect/>
            <a:stretch>
              <a:fillRect t="11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1" name="Rectangle 50"/>
          <p:cNvSpPr/>
          <p:nvPr/>
        </p:nvSpPr>
        <p:spPr>
          <a:xfrm>
            <a:off x="1378179" y="1857207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Rectangle 51"/>
          <p:cNvSpPr/>
          <p:nvPr/>
        </p:nvSpPr>
        <p:spPr>
          <a:xfrm>
            <a:off x="1504775" y="1857207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Rectangle 52"/>
          <p:cNvSpPr/>
          <p:nvPr/>
        </p:nvSpPr>
        <p:spPr>
          <a:xfrm>
            <a:off x="1631371" y="1857207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4" name="Rectangle 53"/>
          <p:cNvSpPr/>
          <p:nvPr/>
        </p:nvSpPr>
        <p:spPr>
          <a:xfrm>
            <a:off x="1757967" y="1857207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Rectangle 54"/>
          <p:cNvSpPr/>
          <p:nvPr/>
        </p:nvSpPr>
        <p:spPr>
          <a:xfrm>
            <a:off x="1884563" y="1857207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Rectangle 55"/>
          <p:cNvSpPr/>
          <p:nvPr/>
        </p:nvSpPr>
        <p:spPr>
          <a:xfrm>
            <a:off x="2011159" y="1857207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7" name="Rectangle 56"/>
          <p:cNvSpPr/>
          <p:nvPr/>
        </p:nvSpPr>
        <p:spPr>
          <a:xfrm>
            <a:off x="2137755" y="1857207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Rectangle 57"/>
          <p:cNvSpPr/>
          <p:nvPr/>
        </p:nvSpPr>
        <p:spPr>
          <a:xfrm>
            <a:off x="2264351" y="1857207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Rectangle 58"/>
          <p:cNvSpPr/>
          <p:nvPr/>
        </p:nvSpPr>
        <p:spPr>
          <a:xfrm>
            <a:off x="2390947" y="1857207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0" name="Rectangle 59"/>
          <p:cNvSpPr/>
          <p:nvPr/>
        </p:nvSpPr>
        <p:spPr>
          <a:xfrm>
            <a:off x="2517546" y="1857207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1" name="Rectangle 60"/>
          <p:cNvSpPr/>
          <p:nvPr/>
        </p:nvSpPr>
        <p:spPr>
          <a:xfrm>
            <a:off x="1378179" y="214358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2" name="Rectangle 61"/>
          <p:cNvSpPr/>
          <p:nvPr/>
        </p:nvSpPr>
        <p:spPr>
          <a:xfrm>
            <a:off x="1504775" y="214358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3" name="Rectangle 62"/>
          <p:cNvSpPr/>
          <p:nvPr/>
        </p:nvSpPr>
        <p:spPr>
          <a:xfrm>
            <a:off x="1631371" y="214358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4" name="Rectangle 63"/>
          <p:cNvSpPr/>
          <p:nvPr/>
        </p:nvSpPr>
        <p:spPr>
          <a:xfrm>
            <a:off x="1757967" y="214358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5" name="Rectangle 64"/>
          <p:cNvSpPr/>
          <p:nvPr/>
        </p:nvSpPr>
        <p:spPr>
          <a:xfrm>
            <a:off x="1884563" y="214358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6" name="Rectangle 65"/>
          <p:cNvSpPr/>
          <p:nvPr/>
        </p:nvSpPr>
        <p:spPr>
          <a:xfrm>
            <a:off x="2011159" y="214358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7" name="Rectangle 66"/>
          <p:cNvSpPr/>
          <p:nvPr/>
        </p:nvSpPr>
        <p:spPr>
          <a:xfrm>
            <a:off x="2137755" y="214358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8" name="Rectangle 67"/>
          <p:cNvSpPr/>
          <p:nvPr/>
        </p:nvSpPr>
        <p:spPr>
          <a:xfrm>
            <a:off x="2264351" y="2143589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Rectangle 68"/>
          <p:cNvSpPr/>
          <p:nvPr/>
        </p:nvSpPr>
        <p:spPr>
          <a:xfrm>
            <a:off x="2390947" y="214358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0" name="Rectangle 69"/>
          <p:cNvSpPr/>
          <p:nvPr/>
        </p:nvSpPr>
        <p:spPr>
          <a:xfrm>
            <a:off x="2517546" y="214358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1" name="Rectangle 70"/>
          <p:cNvSpPr/>
          <p:nvPr/>
        </p:nvSpPr>
        <p:spPr>
          <a:xfrm>
            <a:off x="1378179" y="410516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2" name="Rectangle 71"/>
          <p:cNvSpPr/>
          <p:nvPr/>
        </p:nvSpPr>
        <p:spPr>
          <a:xfrm>
            <a:off x="1504775" y="410516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3" name="Rectangle 72"/>
          <p:cNvSpPr/>
          <p:nvPr/>
        </p:nvSpPr>
        <p:spPr>
          <a:xfrm>
            <a:off x="1631371" y="410516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4" name="Rectangle 73"/>
          <p:cNvSpPr/>
          <p:nvPr/>
        </p:nvSpPr>
        <p:spPr>
          <a:xfrm>
            <a:off x="1757967" y="410516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5" name="Rectangle 74"/>
          <p:cNvSpPr/>
          <p:nvPr/>
        </p:nvSpPr>
        <p:spPr>
          <a:xfrm>
            <a:off x="1884563" y="410516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6" name="Rectangle 75"/>
          <p:cNvSpPr/>
          <p:nvPr/>
        </p:nvSpPr>
        <p:spPr>
          <a:xfrm>
            <a:off x="2011159" y="410516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7" name="Rectangle 76"/>
          <p:cNvSpPr/>
          <p:nvPr/>
        </p:nvSpPr>
        <p:spPr>
          <a:xfrm>
            <a:off x="2137755" y="410516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8" name="Rectangle 77"/>
          <p:cNvSpPr/>
          <p:nvPr/>
        </p:nvSpPr>
        <p:spPr>
          <a:xfrm>
            <a:off x="2264351" y="410516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Rectangle 78"/>
          <p:cNvSpPr/>
          <p:nvPr/>
        </p:nvSpPr>
        <p:spPr>
          <a:xfrm>
            <a:off x="2390947" y="410516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0" name="Rectangle 79"/>
          <p:cNvSpPr/>
          <p:nvPr/>
        </p:nvSpPr>
        <p:spPr>
          <a:xfrm>
            <a:off x="2517546" y="410516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Rectangle 80"/>
          <p:cNvSpPr/>
          <p:nvPr/>
        </p:nvSpPr>
        <p:spPr>
          <a:xfrm>
            <a:off x="1378179" y="4391544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2" name="Rectangle 81"/>
          <p:cNvSpPr/>
          <p:nvPr/>
        </p:nvSpPr>
        <p:spPr>
          <a:xfrm>
            <a:off x="1504775" y="439154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3" name="Rectangle 82"/>
          <p:cNvSpPr/>
          <p:nvPr/>
        </p:nvSpPr>
        <p:spPr>
          <a:xfrm>
            <a:off x="1631371" y="439154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4" name="Rectangle 83"/>
          <p:cNvSpPr/>
          <p:nvPr/>
        </p:nvSpPr>
        <p:spPr>
          <a:xfrm>
            <a:off x="1757967" y="4391544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5" name="Rectangle 84"/>
          <p:cNvSpPr/>
          <p:nvPr/>
        </p:nvSpPr>
        <p:spPr>
          <a:xfrm>
            <a:off x="1884563" y="439154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6" name="Rectangle 85"/>
          <p:cNvSpPr/>
          <p:nvPr/>
        </p:nvSpPr>
        <p:spPr>
          <a:xfrm>
            <a:off x="2011159" y="439154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7" name="Rectangle 86"/>
          <p:cNvSpPr/>
          <p:nvPr/>
        </p:nvSpPr>
        <p:spPr>
          <a:xfrm>
            <a:off x="2137755" y="439154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8" name="Rectangle 87"/>
          <p:cNvSpPr/>
          <p:nvPr/>
        </p:nvSpPr>
        <p:spPr>
          <a:xfrm>
            <a:off x="2264351" y="4391544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9" name="Rectangle 88"/>
          <p:cNvSpPr/>
          <p:nvPr/>
        </p:nvSpPr>
        <p:spPr>
          <a:xfrm>
            <a:off x="2390947" y="439154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0" name="Rectangle 89"/>
          <p:cNvSpPr/>
          <p:nvPr/>
        </p:nvSpPr>
        <p:spPr>
          <a:xfrm>
            <a:off x="2517546" y="439154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1" name="Rectangle 90"/>
          <p:cNvSpPr/>
          <p:nvPr/>
        </p:nvSpPr>
        <p:spPr>
          <a:xfrm>
            <a:off x="4030507" y="209670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2" name="Rectangle 91"/>
          <p:cNvSpPr/>
          <p:nvPr/>
        </p:nvSpPr>
        <p:spPr>
          <a:xfrm>
            <a:off x="4157103" y="209670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3" name="Rectangle 92"/>
          <p:cNvSpPr/>
          <p:nvPr/>
        </p:nvSpPr>
        <p:spPr>
          <a:xfrm>
            <a:off x="4283699" y="209670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4" name="Rectangle 93"/>
          <p:cNvSpPr/>
          <p:nvPr/>
        </p:nvSpPr>
        <p:spPr>
          <a:xfrm>
            <a:off x="4410295" y="209670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5" name="Rectangle 94"/>
          <p:cNvSpPr/>
          <p:nvPr/>
        </p:nvSpPr>
        <p:spPr>
          <a:xfrm>
            <a:off x="4536891" y="2096709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6" name="Rectangle 95"/>
          <p:cNvSpPr/>
          <p:nvPr/>
        </p:nvSpPr>
        <p:spPr>
          <a:xfrm>
            <a:off x="4663487" y="209670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7" name="Rectangle 96"/>
          <p:cNvSpPr/>
          <p:nvPr/>
        </p:nvSpPr>
        <p:spPr>
          <a:xfrm>
            <a:off x="4790083" y="209670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8" name="Rectangle 97"/>
          <p:cNvSpPr/>
          <p:nvPr/>
        </p:nvSpPr>
        <p:spPr>
          <a:xfrm>
            <a:off x="4916679" y="209670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9" name="Rectangle 98"/>
          <p:cNvSpPr/>
          <p:nvPr/>
        </p:nvSpPr>
        <p:spPr>
          <a:xfrm>
            <a:off x="5043275" y="209670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Rectangle 99"/>
          <p:cNvSpPr/>
          <p:nvPr/>
        </p:nvSpPr>
        <p:spPr>
          <a:xfrm>
            <a:off x="5169874" y="209670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1" name="Rectangle 100"/>
          <p:cNvSpPr/>
          <p:nvPr/>
        </p:nvSpPr>
        <p:spPr>
          <a:xfrm>
            <a:off x="4030507" y="2383091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2" name="Rectangle 101"/>
          <p:cNvSpPr/>
          <p:nvPr/>
        </p:nvSpPr>
        <p:spPr>
          <a:xfrm>
            <a:off x="4157103" y="2383091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3" name="Rectangle 102"/>
          <p:cNvSpPr/>
          <p:nvPr/>
        </p:nvSpPr>
        <p:spPr>
          <a:xfrm>
            <a:off x="4283699" y="2383091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4" name="Rectangle 103"/>
          <p:cNvSpPr/>
          <p:nvPr/>
        </p:nvSpPr>
        <p:spPr>
          <a:xfrm>
            <a:off x="4410295" y="2383091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Rectangle 104"/>
          <p:cNvSpPr/>
          <p:nvPr/>
        </p:nvSpPr>
        <p:spPr>
          <a:xfrm>
            <a:off x="4536891" y="2383091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Rectangle 105"/>
          <p:cNvSpPr/>
          <p:nvPr/>
        </p:nvSpPr>
        <p:spPr>
          <a:xfrm>
            <a:off x="4663487" y="2383091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7" name="Rectangle 106"/>
          <p:cNvSpPr/>
          <p:nvPr/>
        </p:nvSpPr>
        <p:spPr>
          <a:xfrm>
            <a:off x="4790083" y="2383091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8" name="Rectangle 107"/>
          <p:cNvSpPr/>
          <p:nvPr/>
        </p:nvSpPr>
        <p:spPr>
          <a:xfrm>
            <a:off x="4916679" y="2383091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9" name="Rectangle 108"/>
          <p:cNvSpPr/>
          <p:nvPr/>
        </p:nvSpPr>
        <p:spPr>
          <a:xfrm>
            <a:off x="5043275" y="2383091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0" name="Rectangle 109"/>
          <p:cNvSpPr/>
          <p:nvPr/>
        </p:nvSpPr>
        <p:spPr>
          <a:xfrm>
            <a:off x="5169874" y="2383091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1" name="Rectangle 110"/>
          <p:cNvSpPr/>
          <p:nvPr/>
        </p:nvSpPr>
        <p:spPr>
          <a:xfrm>
            <a:off x="4082738" y="413481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2" name="Rectangle 111"/>
          <p:cNvSpPr/>
          <p:nvPr/>
        </p:nvSpPr>
        <p:spPr>
          <a:xfrm>
            <a:off x="4209334" y="413481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3" name="Rectangle 112"/>
          <p:cNvSpPr/>
          <p:nvPr/>
        </p:nvSpPr>
        <p:spPr>
          <a:xfrm>
            <a:off x="4335930" y="4134818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4" name="Rectangle 113"/>
          <p:cNvSpPr/>
          <p:nvPr/>
        </p:nvSpPr>
        <p:spPr>
          <a:xfrm>
            <a:off x="4462526" y="413481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5" name="Rectangle 114"/>
          <p:cNvSpPr/>
          <p:nvPr/>
        </p:nvSpPr>
        <p:spPr>
          <a:xfrm>
            <a:off x="4589122" y="4134818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6" name="Rectangle 115"/>
          <p:cNvSpPr/>
          <p:nvPr/>
        </p:nvSpPr>
        <p:spPr>
          <a:xfrm>
            <a:off x="4715718" y="413481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7" name="Rectangle 116"/>
          <p:cNvSpPr/>
          <p:nvPr/>
        </p:nvSpPr>
        <p:spPr>
          <a:xfrm>
            <a:off x="4842314" y="413481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8" name="Rectangle 117"/>
          <p:cNvSpPr/>
          <p:nvPr/>
        </p:nvSpPr>
        <p:spPr>
          <a:xfrm>
            <a:off x="4968910" y="413481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9" name="Rectangle 118"/>
          <p:cNvSpPr/>
          <p:nvPr/>
        </p:nvSpPr>
        <p:spPr>
          <a:xfrm>
            <a:off x="5095506" y="413481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0" name="Rectangle 119"/>
          <p:cNvSpPr/>
          <p:nvPr/>
        </p:nvSpPr>
        <p:spPr>
          <a:xfrm>
            <a:off x="5222105" y="413481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1" name="Rectangle 120"/>
          <p:cNvSpPr/>
          <p:nvPr/>
        </p:nvSpPr>
        <p:spPr>
          <a:xfrm>
            <a:off x="4082738" y="4421200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2" name="Rectangle 121"/>
          <p:cNvSpPr/>
          <p:nvPr/>
        </p:nvSpPr>
        <p:spPr>
          <a:xfrm>
            <a:off x="4209334" y="442120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3" name="Rectangle 122"/>
          <p:cNvSpPr/>
          <p:nvPr/>
        </p:nvSpPr>
        <p:spPr>
          <a:xfrm>
            <a:off x="4335930" y="442120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4" name="Rectangle 123"/>
          <p:cNvSpPr/>
          <p:nvPr/>
        </p:nvSpPr>
        <p:spPr>
          <a:xfrm>
            <a:off x="4462526" y="4421200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5" name="Rectangle 124"/>
          <p:cNvSpPr/>
          <p:nvPr/>
        </p:nvSpPr>
        <p:spPr>
          <a:xfrm>
            <a:off x="4589122" y="442120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6" name="Rectangle 125"/>
          <p:cNvSpPr/>
          <p:nvPr/>
        </p:nvSpPr>
        <p:spPr>
          <a:xfrm>
            <a:off x="4715718" y="442120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7" name="Rectangle 126"/>
          <p:cNvSpPr/>
          <p:nvPr/>
        </p:nvSpPr>
        <p:spPr>
          <a:xfrm>
            <a:off x="4842314" y="442120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8" name="Rectangle 127"/>
          <p:cNvSpPr/>
          <p:nvPr/>
        </p:nvSpPr>
        <p:spPr>
          <a:xfrm>
            <a:off x="4968910" y="4421200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9" name="Rectangle 128"/>
          <p:cNvSpPr/>
          <p:nvPr/>
        </p:nvSpPr>
        <p:spPr>
          <a:xfrm>
            <a:off x="5095506" y="442120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0" name="Rectangle 129"/>
          <p:cNvSpPr/>
          <p:nvPr/>
        </p:nvSpPr>
        <p:spPr>
          <a:xfrm>
            <a:off x="5222105" y="442120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Rectangle 130"/>
          <p:cNvSpPr/>
          <p:nvPr/>
        </p:nvSpPr>
        <p:spPr>
          <a:xfrm>
            <a:off x="6048648" y="192137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2" name="Rectangle 131"/>
          <p:cNvSpPr/>
          <p:nvPr/>
        </p:nvSpPr>
        <p:spPr>
          <a:xfrm>
            <a:off x="6175244" y="192137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3" name="Rectangle 132"/>
          <p:cNvSpPr/>
          <p:nvPr/>
        </p:nvSpPr>
        <p:spPr>
          <a:xfrm>
            <a:off x="6301840" y="192137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4" name="Rectangle 133"/>
          <p:cNvSpPr/>
          <p:nvPr/>
        </p:nvSpPr>
        <p:spPr>
          <a:xfrm>
            <a:off x="6428436" y="192137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5" name="Rectangle 134"/>
          <p:cNvSpPr/>
          <p:nvPr/>
        </p:nvSpPr>
        <p:spPr>
          <a:xfrm>
            <a:off x="6555032" y="192137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6" name="Rectangle 135"/>
          <p:cNvSpPr/>
          <p:nvPr/>
        </p:nvSpPr>
        <p:spPr>
          <a:xfrm>
            <a:off x="6681628" y="192137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7" name="Rectangle 136"/>
          <p:cNvSpPr/>
          <p:nvPr/>
        </p:nvSpPr>
        <p:spPr>
          <a:xfrm>
            <a:off x="6808224" y="192137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8" name="Rectangle 137"/>
          <p:cNvSpPr/>
          <p:nvPr/>
        </p:nvSpPr>
        <p:spPr>
          <a:xfrm>
            <a:off x="6934820" y="1921378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9" name="Rectangle 138"/>
          <p:cNvSpPr/>
          <p:nvPr/>
        </p:nvSpPr>
        <p:spPr>
          <a:xfrm>
            <a:off x="7061416" y="192137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0" name="Rectangle 139"/>
          <p:cNvSpPr/>
          <p:nvPr/>
        </p:nvSpPr>
        <p:spPr>
          <a:xfrm>
            <a:off x="7188015" y="1921378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1" name="Rectangle 140"/>
          <p:cNvSpPr/>
          <p:nvPr/>
        </p:nvSpPr>
        <p:spPr>
          <a:xfrm>
            <a:off x="6048648" y="2207760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2" name="Rectangle 141"/>
          <p:cNvSpPr/>
          <p:nvPr/>
        </p:nvSpPr>
        <p:spPr>
          <a:xfrm>
            <a:off x="6175244" y="220776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3" name="Rectangle 142"/>
          <p:cNvSpPr/>
          <p:nvPr/>
        </p:nvSpPr>
        <p:spPr>
          <a:xfrm>
            <a:off x="6301840" y="220776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4" name="Rectangle 143"/>
          <p:cNvSpPr/>
          <p:nvPr/>
        </p:nvSpPr>
        <p:spPr>
          <a:xfrm>
            <a:off x="6428436" y="2207760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5" name="Rectangle 144"/>
          <p:cNvSpPr/>
          <p:nvPr/>
        </p:nvSpPr>
        <p:spPr>
          <a:xfrm>
            <a:off x="6555032" y="220776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6" name="Rectangle 145"/>
          <p:cNvSpPr/>
          <p:nvPr/>
        </p:nvSpPr>
        <p:spPr>
          <a:xfrm>
            <a:off x="6681628" y="220776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7" name="Rectangle 146"/>
          <p:cNvSpPr/>
          <p:nvPr/>
        </p:nvSpPr>
        <p:spPr>
          <a:xfrm>
            <a:off x="6808224" y="220776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8" name="Rectangle 147"/>
          <p:cNvSpPr/>
          <p:nvPr/>
        </p:nvSpPr>
        <p:spPr>
          <a:xfrm>
            <a:off x="6934820" y="2207760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Rectangle 148"/>
          <p:cNvSpPr/>
          <p:nvPr/>
        </p:nvSpPr>
        <p:spPr>
          <a:xfrm>
            <a:off x="7061416" y="220776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0" name="Rectangle 149"/>
          <p:cNvSpPr/>
          <p:nvPr/>
        </p:nvSpPr>
        <p:spPr>
          <a:xfrm>
            <a:off x="7188015" y="220776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1" name="Rectangle 150"/>
          <p:cNvSpPr/>
          <p:nvPr/>
        </p:nvSpPr>
        <p:spPr>
          <a:xfrm>
            <a:off x="6075137" y="402373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2" name="Rectangle 151"/>
          <p:cNvSpPr/>
          <p:nvPr/>
        </p:nvSpPr>
        <p:spPr>
          <a:xfrm>
            <a:off x="6201733" y="402373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3" name="Rectangle 152"/>
          <p:cNvSpPr/>
          <p:nvPr/>
        </p:nvSpPr>
        <p:spPr>
          <a:xfrm>
            <a:off x="6328329" y="402373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4" name="Rectangle 153"/>
          <p:cNvSpPr/>
          <p:nvPr/>
        </p:nvSpPr>
        <p:spPr>
          <a:xfrm>
            <a:off x="6454925" y="402373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5" name="Rectangle 154"/>
          <p:cNvSpPr/>
          <p:nvPr/>
        </p:nvSpPr>
        <p:spPr>
          <a:xfrm>
            <a:off x="6581521" y="402373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6" name="Rectangle 155"/>
          <p:cNvSpPr/>
          <p:nvPr/>
        </p:nvSpPr>
        <p:spPr>
          <a:xfrm>
            <a:off x="6708117" y="402373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7" name="Rectangle 156"/>
          <p:cNvSpPr/>
          <p:nvPr/>
        </p:nvSpPr>
        <p:spPr>
          <a:xfrm>
            <a:off x="6834713" y="402373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8" name="Rectangle 157"/>
          <p:cNvSpPr/>
          <p:nvPr/>
        </p:nvSpPr>
        <p:spPr>
          <a:xfrm>
            <a:off x="6961309" y="402373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9" name="Rectangle 158"/>
          <p:cNvSpPr/>
          <p:nvPr/>
        </p:nvSpPr>
        <p:spPr>
          <a:xfrm>
            <a:off x="7087905" y="402373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0" name="Rectangle 159"/>
          <p:cNvSpPr/>
          <p:nvPr/>
        </p:nvSpPr>
        <p:spPr>
          <a:xfrm>
            <a:off x="7214504" y="402373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1" name="Rectangle 160"/>
          <p:cNvSpPr/>
          <p:nvPr/>
        </p:nvSpPr>
        <p:spPr>
          <a:xfrm>
            <a:off x="6075137" y="4310114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2" name="Rectangle 161"/>
          <p:cNvSpPr/>
          <p:nvPr/>
        </p:nvSpPr>
        <p:spPr>
          <a:xfrm>
            <a:off x="6201733" y="431011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3" name="Rectangle 162"/>
          <p:cNvSpPr/>
          <p:nvPr/>
        </p:nvSpPr>
        <p:spPr>
          <a:xfrm>
            <a:off x="6328329" y="431011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4" name="Rectangle 163"/>
          <p:cNvSpPr/>
          <p:nvPr/>
        </p:nvSpPr>
        <p:spPr>
          <a:xfrm>
            <a:off x="6454925" y="4310114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5" name="Rectangle 164"/>
          <p:cNvSpPr/>
          <p:nvPr/>
        </p:nvSpPr>
        <p:spPr>
          <a:xfrm>
            <a:off x="6581521" y="4310114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6" name="Rectangle 165"/>
          <p:cNvSpPr/>
          <p:nvPr/>
        </p:nvSpPr>
        <p:spPr>
          <a:xfrm>
            <a:off x="6708117" y="431011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7" name="Rectangle 166"/>
          <p:cNvSpPr/>
          <p:nvPr/>
        </p:nvSpPr>
        <p:spPr>
          <a:xfrm>
            <a:off x="6834713" y="431011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8" name="Rectangle 167"/>
          <p:cNvSpPr/>
          <p:nvPr/>
        </p:nvSpPr>
        <p:spPr>
          <a:xfrm>
            <a:off x="6961309" y="4310114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9" name="Rectangle 168"/>
          <p:cNvSpPr/>
          <p:nvPr/>
        </p:nvSpPr>
        <p:spPr>
          <a:xfrm>
            <a:off x="7087905" y="431011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0" name="Rectangle 169"/>
          <p:cNvSpPr/>
          <p:nvPr/>
        </p:nvSpPr>
        <p:spPr>
          <a:xfrm>
            <a:off x="7214504" y="4310114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2" name="TextBox 171"/>
          <p:cNvSpPr txBox="1"/>
          <p:nvPr/>
        </p:nvSpPr>
        <p:spPr>
          <a:xfrm>
            <a:off x="932612" y="1769359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S1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935618" y="2071819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S2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926692" y="4018989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S1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929698" y="4321449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S2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3656599" y="2003988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S1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659605" y="2306448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S2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687828" y="4045932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S1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690834" y="4348392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S2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5714959" y="1841129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S1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5717965" y="2143589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S2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5727355" y="3919056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S1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5730361" y="4221516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S2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9396251" y="4883281"/>
            <a:ext cx="2554014" cy="18328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ysClr val="windowText" lastClr="000000"/>
              </a:solidFill>
            </a:endParaRPr>
          </a:p>
        </p:txBody>
      </p:sp>
      <p:graphicFrame>
        <p:nvGraphicFramePr>
          <p:cNvPr id="193" name="Chart 192"/>
          <p:cNvGraphicFramePr/>
          <p:nvPr>
            <p:extLst/>
          </p:nvPr>
        </p:nvGraphicFramePr>
        <p:xfrm>
          <a:off x="378692" y="5391761"/>
          <a:ext cx="7952508" cy="1211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1" name="5-Point Star 200"/>
          <p:cNvSpPr/>
          <p:nvPr/>
        </p:nvSpPr>
        <p:spPr>
          <a:xfrm>
            <a:off x="8598378" y="5222573"/>
            <a:ext cx="351168" cy="351168"/>
          </a:xfrm>
          <a:prstGeom prst="star5">
            <a:avLst/>
          </a:prstGeom>
          <a:blipFill dpi="0" rotWithShape="1">
            <a:blip r:embed="rId3"/>
            <a:srcRect/>
            <a:stretch>
              <a:fillRect t="-12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2" name="TextBox 201"/>
          <p:cNvSpPr txBox="1"/>
          <p:nvPr/>
        </p:nvSpPr>
        <p:spPr>
          <a:xfrm>
            <a:off x="8484586" y="5645894"/>
            <a:ext cx="585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 err="1"/>
              <a:t>Avg</a:t>
            </a:r>
            <a:r>
              <a:rPr lang="nl-BE" dirty="0"/>
              <a:t>:</a:t>
            </a:r>
          </a:p>
          <a:p>
            <a:pPr algn="ctr"/>
            <a:r>
              <a:rPr lang="nl-BE" dirty="0"/>
              <a:t>8,8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318499" y="4970641"/>
            <a:ext cx="261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Show ratings per episode:</a:t>
            </a:r>
          </a:p>
        </p:txBody>
      </p:sp>
      <p:cxnSp>
        <p:nvCxnSpPr>
          <p:cNvPr id="206" name="Straight Connector 205"/>
          <p:cNvCxnSpPr/>
          <p:nvPr/>
        </p:nvCxnSpPr>
        <p:spPr>
          <a:xfrm>
            <a:off x="4650621" y="5516834"/>
            <a:ext cx="0" cy="97317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2089231" y="6403451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err="1"/>
              <a:t>Season</a:t>
            </a:r>
            <a:r>
              <a:rPr lang="nl-BE" sz="1600" dirty="0"/>
              <a:t> 1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71872" y="6390504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err="1"/>
              <a:t>Season</a:t>
            </a:r>
            <a:r>
              <a:rPr lang="nl-BE" sz="1600" dirty="0"/>
              <a:t> 2</a:t>
            </a:r>
          </a:p>
        </p:txBody>
      </p:sp>
      <p:sp>
        <p:nvSpPr>
          <p:cNvPr id="213" name="Oval 212"/>
          <p:cNvSpPr/>
          <p:nvPr/>
        </p:nvSpPr>
        <p:spPr>
          <a:xfrm>
            <a:off x="10998373" y="5093225"/>
            <a:ext cx="706471" cy="70647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ysClr val="windowText" lastClr="000000"/>
                </a:solidFill>
              </a:rPr>
              <a:t>Dragons</a:t>
            </a:r>
          </a:p>
        </p:txBody>
      </p:sp>
      <p:sp>
        <p:nvSpPr>
          <p:cNvPr id="215" name="Oval 214"/>
          <p:cNvSpPr/>
          <p:nvPr/>
        </p:nvSpPr>
        <p:spPr>
          <a:xfrm>
            <a:off x="10741148" y="5895212"/>
            <a:ext cx="646697" cy="64669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100" dirty="0" err="1">
                <a:solidFill>
                  <a:sysClr val="windowText" lastClr="000000"/>
                </a:solidFill>
              </a:rPr>
              <a:t>Treason</a:t>
            </a:r>
            <a:endParaRPr lang="nl-BE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Oval 215"/>
          <p:cNvSpPr/>
          <p:nvPr/>
        </p:nvSpPr>
        <p:spPr>
          <a:xfrm>
            <a:off x="10178728" y="5281923"/>
            <a:ext cx="681455" cy="68145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50" dirty="0" err="1">
                <a:solidFill>
                  <a:sysClr val="windowText" lastClr="000000"/>
                </a:solidFill>
              </a:rPr>
              <a:t>Death</a:t>
            </a:r>
            <a:endParaRPr lang="nl-BE" sz="1050" dirty="0">
              <a:solidFill>
                <a:sysClr val="windowText" lastClr="000000"/>
              </a:solidFill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9631326" y="5872460"/>
            <a:ext cx="646697" cy="64669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100" dirty="0" err="1">
                <a:solidFill>
                  <a:sysClr val="windowText" lastClr="000000"/>
                </a:solidFill>
              </a:rPr>
              <a:t>Throne</a:t>
            </a:r>
            <a:endParaRPr lang="nl-BE" sz="1100" dirty="0">
              <a:solidFill>
                <a:sysClr val="windowText" lastClr="000000"/>
              </a:solidFill>
            </a:endParaRPr>
          </a:p>
        </p:txBody>
      </p:sp>
      <p:sp>
        <p:nvSpPr>
          <p:cNvPr id="205" name="Oval 204"/>
          <p:cNvSpPr/>
          <p:nvPr/>
        </p:nvSpPr>
        <p:spPr>
          <a:xfrm>
            <a:off x="9479336" y="5031423"/>
            <a:ext cx="681455" cy="68145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50" dirty="0">
                <a:solidFill>
                  <a:sysClr val="windowText" lastClr="000000"/>
                </a:solidFill>
              </a:rPr>
              <a:t>War</a:t>
            </a:r>
          </a:p>
        </p:txBody>
      </p:sp>
    </p:spTree>
    <p:extLst>
      <p:ext uri="{BB962C8B-B14F-4D97-AF65-F5344CB8AC3E}">
        <p14:creationId xmlns:p14="http://schemas.microsoft.com/office/powerpoint/2010/main" val="2081483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9396251" y="182005"/>
            <a:ext cx="2554014" cy="453189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9396251" y="182005"/>
            <a:ext cx="2554014" cy="4531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Rectangle 1"/>
          <p:cNvSpPr/>
          <p:nvPr/>
        </p:nvSpPr>
        <p:spPr>
          <a:xfrm>
            <a:off x="297059" y="182005"/>
            <a:ext cx="8916171" cy="4531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Rectangle 2"/>
          <p:cNvSpPr/>
          <p:nvPr/>
        </p:nvSpPr>
        <p:spPr>
          <a:xfrm>
            <a:off x="9541164" y="378689"/>
            <a:ext cx="1810445" cy="4156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>
                <a:solidFill>
                  <a:schemeClr val="bg1">
                    <a:lumMod val="85000"/>
                  </a:schemeClr>
                </a:solidFill>
              </a:rPr>
              <a:t>Search show…</a:t>
            </a:r>
          </a:p>
        </p:txBody>
      </p:sp>
      <p:pic>
        <p:nvPicPr>
          <p:cNvPr id="7" name="Picture 6" descr="File:System-search.svg - Wikipedia, the free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119" y="378689"/>
            <a:ext cx="415636" cy="41563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580682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tangle 17"/>
          <p:cNvSpPr/>
          <p:nvPr/>
        </p:nvSpPr>
        <p:spPr>
          <a:xfrm>
            <a:off x="6707278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ectangle 18"/>
          <p:cNvSpPr/>
          <p:nvPr/>
        </p:nvSpPr>
        <p:spPr>
          <a:xfrm>
            <a:off x="6833874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Rectangle 19"/>
          <p:cNvSpPr/>
          <p:nvPr/>
        </p:nvSpPr>
        <p:spPr>
          <a:xfrm>
            <a:off x="6960470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Rectangle 20"/>
          <p:cNvSpPr/>
          <p:nvPr/>
        </p:nvSpPr>
        <p:spPr>
          <a:xfrm>
            <a:off x="7087066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ectangle 21"/>
          <p:cNvSpPr/>
          <p:nvPr/>
        </p:nvSpPr>
        <p:spPr>
          <a:xfrm>
            <a:off x="7213662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Rectangle 22"/>
          <p:cNvSpPr/>
          <p:nvPr/>
        </p:nvSpPr>
        <p:spPr>
          <a:xfrm>
            <a:off x="7340258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Rectangle 23"/>
          <p:cNvSpPr/>
          <p:nvPr/>
        </p:nvSpPr>
        <p:spPr>
          <a:xfrm>
            <a:off x="7466854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Rectangle 24"/>
          <p:cNvSpPr/>
          <p:nvPr/>
        </p:nvSpPr>
        <p:spPr>
          <a:xfrm>
            <a:off x="7593450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Rectangle 25"/>
          <p:cNvSpPr/>
          <p:nvPr/>
        </p:nvSpPr>
        <p:spPr>
          <a:xfrm>
            <a:off x="7720049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Rectangle 29"/>
          <p:cNvSpPr/>
          <p:nvPr/>
        </p:nvSpPr>
        <p:spPr>
          <a:xfrm>
            <a:off x="297060" y="4918853"/>
            <a:ext cx="8901404" cy="179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" name="Rectangle 30"/>
          <p:cNvSpPr/>
          <p:nvPr/>
        </p:nvSpPr>
        <p:spPr>
          <a:xfrm>
            <a:off x="297059" y="182005"/>
            <a:ext cx="3326086" cy="242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Peter </a:t>
            </a:r>
            <a:r>
              <a:rPr lang="nl-BE" b="1" dirty="0" err="1">
                <a:solidFill>
                  <a:schemeClr val="tx1"/>
                </a:solidFill>
              </a:rPr>
              <a:t>Dinklage</a:t>
            </a:r>
            <a:endParaRPr lang="nl-BE" dirty="0">
              <a:solidFill>
                <a:schemeClr val="tx1"/>
              </a:solidFill>
            </a:endParaRPr>
          </a:p>
          <a:p>
            <a:pPr algn="ctr"/>
            <a:endParaRPr lang="nl-BE" sz="900" dirty="0">
              <a:solidFill>
                <a:schemeClr val="tx1"/>
              </a:solidFill>
            </a:endParaRPr>
          </a:p>
          <a:p>
            <a:pPr algn="ctr"/>
            <a:r>
              <a:rPr lang="nl-BE" dirty="0" err="1">
                <a:solidFill>
                  <a:schemeClr val="tx1"/>
                </a:solidFill>
              </a:rPr>
              <a:t>Role</a:t>
            </a:r>
            <a:r>
              <a:rPr lang="nl-BE" dirty="0">
                <a:solidFill>
                  <a:schemeClr val="tx1"/>
                </a:solidFill>
              </a:rPr>
              <a:t>: </a:t>
            </a:r>
            <a:r>
              <a:rPr lang="nl-BE" dirty="0" err="1">
                <a:solidFill>
                  <a:schemeClr val="tx1"/>
                </a:solidFill>
              </a:rPr>
              <a:t>Tyrion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Lannister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7059" y="2610736"/>
            <a:ext cx="3326086" cy="21031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Lena </a:t>
            </a:r>
            <a:r>
              <a:rPr lang="nl-BE" b="1" dirty="0" err="1">
                <a:solidFill>
                  <a:schemeClr val="tx1"/>
                </a:solidFill>
              </a:rPr>
              <a:t>Headey</a:t>
            </a:r>
            <a:endParaRPr lang="nl-BE" dirty="0">
              <a:solidFill>
                <a:schemeClr val="tx1"/>
              </a:solidFill>
            </a:endParaRPr>
          </a:p>
          <a:p>
            <a:pPr algn="ctr"/>
            <a:endParaRPr lang="nl-BE" sz="900" dirty="0">
              <a:solidFill>
                <a:schemeClr val="tx1"/>
              </a:solidFill>
            </a:endParaRPr>
          </a:p>
          <a:p>
            <a:pPr algn="ctr"/>
            <a:r>
              <a:rPr lang="nl-BE" dirty="0" err="1">
                <a:solidFill>
                  <a:schemeClr val="tx1"/>
                </a:solidFill>
              </a:rPr>
              <a:t>Role</a:t>
            </a:r>
            <a:r>
              <a:rPr lang="nl-BE" dirty="0">
                <a:solidFill>
                  <a:schemeClr val="tx1"/>
                </a:solidFill>
              </a:rPr>
              <a:t>: </a:t>
            </a:r>
            <a:r>
              <a:rPr lang="nl-BE" dirty="0" err="1">
                <a:solidFill>
                  <a:schemeClr val="tx1"/>
                </a:solidFill>
              </a:rPr>
              <a:t>Cersei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Lannister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23145" y="191296"/>
            <a:ext cx="2121327" cy="27383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Kit Harington</a:t>
            </a:r>
          </a:p>
          <a:p>
            <a:pPr algn="ctr"/>
            <a:endParaRPr lang="nl-BE" sz="900" dirty="0">
              <a:solidFill>
                <a:schemeClr val="tx1"/>
              </a:solidFill>
            </a:endParaRPr>
          </a:p>
          <a:p>
            <a:pPr algn="ctr"/>
            <a:r>
              <a:rPr lang="nl-BE" dirty="0" err="1">
                <a:solidFill>
                  <a:schemeClr val="tx1"/>
                </a:solidFill>
              </a:rPr>
              <a:t>Role</a:t>
            </a:r>
            <a:r>
              <a:rPr lang="nl-BE" dirty="0">
                <a:solidFill>
                  <a:schemeClr val="tx1"/>
                </a:solidFill>
              </a:rPr>
              <a:t>: Jon </a:t>
            </a:r>
            <a:r>
              <a:rPr lang="nl-BE" dirty="0" err="1">
                <a:solidFill>
                  <a:schemeClr val="tx1"/>
                </a:solidFill>
              </a:rPr>
              <a:t>Snow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744472" y="182005"/>
            <a:ext cx="1827636" cy="23579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Emilia </a:t>
            </a:r>
            <a:r>
              <a:rPr lang="nl-BE" b="1" dirty="0" err="1">
                <a:solidFill>
                  <a:schemeClr val="tx1"/>
                </a:solidFill>
              </a:rPr>
              <a:t>Clarke</a:t>
            </a:r>
            <a:endParaRPr lang="nl-BE" b="1" dirty="0">
              <a:solidFill>
                <a:schemeClr val="tx1"/>
              </a:solidFill>
            </a:endParaRPr>
          </a:p>
          <a:p>
            <a:pPr algn="ctr"/>
            <a:endParaRPr lang="nl-BE" sz="900" dirty="0">
              <a:solidFill>
                <a:schemeClr val="tx1"/>
              </a:solidFill>
            </a:endParaRPr>
          </a:p>
          <a:p>
            <a:pPr algn="ctr"/>
            <a:r>
              <a:rPr lang="nl-BE" dirty="0" err="1">
                <a:solidFill>
                  <a:schemeClr val="tx1"/>
                </a:solidFill>
              </a:rPr>
              <a:t>Role</a:t>
            </a:r>
            <a:r>
              <a:rPr lang="nl-BE" dirty="0">
                <a:solidFill>
                  <a:schemeClr val="tx1"/>
                </a:solidFill>
              </a:rPr>
              <a:t>: </a:t>
            </a:r>
            <a:r>
              <a:rPr lang="nl-BE" dirty="0" err="1">
                <a:solidFill>
                  <a:schemeClr val="tx1"/>
                </a:solidFill>
              </a:rPr>
              <a:t>Daenerys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Targaryen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44472" y="2540001"/>
            <a:ext cx="1827636" cy="21738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Sophie Turner</a:t>
            </a:r>
          </a:p>
          <a:p>
            <a:pPr algn="ctr"/>
            <a:endParaRPr lang="nl-BE" sz="900" dirty="0">
              <a:solidFill>
                <a:schemeClr val="tx1"/>
              </a:solidFill>
            </a:endParaRPr>
          </a:p>
          <a:p>
            <a:pPr algn="ctr"/>
            <a:r>
              <a:rPr lang="nl-BE" dirty="0" err="1">
                <a:solidFill>
                  <a:schemeClr val="tx1"/>
                </a:solidFill>
              </a:rPr>
              <a:t>Role</a:t>
            </a:r>
            <a:r>
              <a:rPr lang="nl-BE" dirty="0">
                <a:solidFill>
                  <a:schemeClr val="tx1"/>
                </a:solidFill>
              </a:rPr>
              <a:t>: </a:t>
            </a:r>
            <a:r>
              <a:rPr lang="nl-BE" dirty="0" err="1">
                <a:solidFill>
                  <a:schemeClr val="tx1"/>
                </a:solidFill>
              </a:rPr>
              <a:t>Sansa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Stark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578120" y="192974"/>
            <a:ext cx="1635110" cy="13964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 err="1">
                <a:solidFill>
                  <a:schemeClr val="tx1"/>
                </a:solidFill>
              </a:rPr>
              <a:t>Nikolaj</a:t>
            </a:r>
            <a:r>
              <a:rPr lang="nl-BE" b="1" dirty="0">
                <a:solidFill>
                  <a:schemeClr val="tx1"/>
                </a:solidFill>
              </a:rPr>
              <a:t> Coster-</a:t>
            </a:r>
            <a:r>
              <a:rPr lang="nl-BE" b="1" dirty="0" err="1">
                <a:solidFill>
                  <a:schemeClr val="tx1"/>
                </a:solidFill>
              </a:rPr>
              <a:t>Waldau</a:t>
            </a:r>
            <a:endParaRPr lang="nl-BE" b="1" dirty="0">
              <a:solidFill>
                <a:schemeClr val="tx1"/>
              </a:solidFill>
            </a:endParaRPr>
          </a:p>
          <a:p>
            <a:pPr algn="ctr"/>
            <a:endParaRPr lang="nl-BE" sz="900" dirty="0">
              <a:solidFill>
                <a:schemeClr val="tx1"/>
              </a:solidFill>
            </a:endParaRPr>
          </a:p>
          <a:p>
            <a:pPr algn="ctr"/>
            <a:r>
              <a:rPr lang="nl-BE" dirty="0" err="1">
                <a:solidFill>
                  <a:schemeClr val="tx1"/>
                </a:solidFill>
              </a:rPr>
              <a:t>Role</a:t>
            </a:r>
            <a:r>
              <a:rPr lang="nl-BE" dirty="0">
                <a:solidFill>
                  <a:schemeClr val="tx1"/>
                </a:solidFill>
              </a:rPr>
              <a:t>: Jaime </a:t>
            </a:r>
            <a:r>
              <a:rPr lang="nl-BE" dirty="0" err="1">
                <a:solidFill>
                  <a:schemeClr val="tx1"/>
                </a:solidFill>
              </a:rPr>
              <a:t>Lannister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572108" y="1589399"/>
            <a:ext cx="1641122" cy="9216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Jack </a:t>
            </a:r>
            <a:r>
              <a:rPr lang="nl-BE" b="1" dirty="0" err="1">
                <a:solidFill>
                  <a:schemeClr val="tx1"/>
                </a:solidFill>
              </a:rPr>
              <a:t>Gleeson</a:t>
            </a:r>
            <a:endParaRPr lang="nl-BE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572109" y="2511073"/>
            <a:ext cx="1626354" cy="96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John Bradley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515926" y="3471961"/>
            <a:ext cx="697304" cy="12316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Alfie Allen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572108" y="3471961"/>
            <a:ext cx="943817" cy="12316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Sean </a:t>
            </a:r>
            <a:r>
              <a:rPr lang="nl-BE" b="1" dirty="0" err="1">
                <a:solidFill>
                  <a:schemeClr val="tx1"/>
                </a:solidFill>
              </a:rPr>
              <a:t>Bean</a:t>
            </a:r>
            <a:endParaRPr lang="nl-BE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23145" y="2929648"/>
            <a:ext cx="2121327" cy="178425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 err="1">
                <a:solidFill>
                  <a:schemeClr val="tx1"/>
                </a:solidFill>
              </a:rPr>
              <a:t>Maisie</a:t>
            </a:r>
            <a:r>
              <a:rPr lang="nl-BE" b="1" dirty="0">
                <a:solidFill>
                  <a:schemeClr val="tx1"/>
                </a:solidFill>
              </a:rPr>
              <a:t> Williams</a:t>
            </a:r>
          </a:p>
          <a:p>
            <a:pPr algn="ctr"/>
            <a:endParaRPr lang="nl-BE" sz="400" dirty="0">
              <a:solidFill>
                <a:schemeClr val="tx1"/>
              </a:solidFill>
            </a:endParaRPr>
          </a:p>
          <a:p>
            <a:pPr algn="ctr"/>
            <a:r>
              <a:rPr lang="nl-BE" dirty="0" err="1">
                <a:solidFill>
                  <a:schemeClr val="tx1"/>
                </a:solidFill>
              </a:rPr>
              <a:t>Role</a:t>
            </a:r>
            <a:r>
              <a:rPr lang="nl-BE" dirty="0">
                <a:solidFill>
                  <a:schemeClr val="tx1"/>
                </a:solidFill>
              </a:rPr>
              <a:t>: </a:t>
            </a:r>
            <a:r>
              <a:rPr lang="nl-BE" dirty="0" err="1">
                <a:solidFill>
                  <a:schemeClr val="tx1"/>
                </a:solidFill>
              </a:rPr>
              <a:t>Arya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Stark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2" name="5-Point Star 41"/>
          <p:cNvSpPr/>
          <p:nvPr/>
        </p:nvSpPr>
        <p:spPr>
          <a:xfrm>
            <a:off x="1779991" y="535626"/>
            <a:ext cx="351168" cy="351168"/>
          </a:xfrm>
          <a:prstGeom prst="star5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3" name="5-Point Star 42"/>
          <p:cNvSpPr/>
          <p:nvPr/>
        </p:nvSpPr>
        <p:spPr>
          <a:xfrm>
            <a:off x="4508224" y="535626"/>
            <a:ext cx="351168" cy="351168"/>
          </a:xfrm>
          <a:prstGeom prst="star5">
            <a:avLst/>
          </a:prstGeom>
          <a:blipFill dpi="0" rotWithShape="1">
            <a:blip r:embed="rId3"/>
            <a:srcRect/>
            <a:stretch>
              <a:fillRect t="13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5" name="5-Point Star 44"/>
          <p:cNvSpPr/>
          <p:nvPr/>
        </p:nvSpPr>
        <p:spPr>
          <a:xfrm>
            <a:off x="6482706" y="372811"/>
            <a:ext cx="351168" cy="351168"/>
          </a:xfrm>
          <a:prstGeom prst="star5">
            <a:avLst/>
          </a:prstGeom>
          <a:blipFill dpi="0" rotWithShape="1">
            <a:blip r:embed="rId3"/>
            <a:srcRect/>
            <a:stretch>
              <a:fillRect t="-12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7" name="5-Point Star 46"/>
          <p:cNvSpPr/>
          <p:nvPr/>
        </p:nvSpPr>
        <p:spPr>
          <a:xfrm>
            <a:off x="1779991" y="2833266"/>
            <a:ext cx="351168" cy="351168"/>
          </a:xfrm>
          <a:prstGeom prst="star5">
            <a:avLst/>
          </a:prstGeom>
          <a:blipFill dpi="0" rotWithShape="1">
            <a:blip r:embed="rId3"/>
            <a:srcRect/>
            <a:stretch>
              <a:fillRect t="-12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5-Point Star 47"/>
          <p:cNvSpPr/>
          <p:nvPr/>
        </p:nvSpPr>
        <p:spPr>
          <a:xfrm>
            <a:off x="4508224" y="3050899"/>
            <a:ext cx="351168" cy="351168"/>
          </a:xfrm>
          <a:prstGeom prst="star5">
            <a:avLst/>
          </a:prstGeom>
          <a:blipFill dpi="0" rotWithShape="1">
            <a:blip r:embed="rId3"/>
            <a:srcRect/>
            <a:stretch>
              <a:fillRect t="-12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9" name="5-Point Star 48"/>
          <p:cNvSpPr/>
          <p:nvPr/>
        </p:nvSpPr>
        <p:spPr>
          <a:xfrm>
            <a:off x="6482706" y="2777617"/>
            <a:ext cx="351168" cy="351168"/>
          </a:xfrm>
          <a:prstGeom prst="star5">
            <a:avLst/>
          </a:prstGeom>
          <a:blipFill dpi="0" rotWithShape="1">
            <a:blip r:embed="rId3"/>
            <a:srcRect/>
            <a:stretch>
              <a:fillRect t="11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1" name="Rectangle 50"/>
          <p:cNvSpPr/>
          <p:nvPr/>
        </p:nvSpPr>
        <p:spPr>
          <a:xfrm>
            <a:off x="1378179" y="1857207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Rectangle 51"/>
          <p:cNvSpPr/>
          <p:nvPr/>
        </p:nvSpPr>
        <p:spPr>
          <a:xfrm>
            <a:off x="1504775" y="1857207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Rectangle 52"/>
          <p:cNvSpPr/>
          <p:nvPr/>
        </p:nvSpPr>
        <p:spPr>
          <a:xfrm>
            <a:off x="1631371" y="1857207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4" name="Rectangle 53"/>
          <p:cNvSpPr/>
          <p:nvPr/>
        </p:nvSpPr>
        <p:spPr>
          <a:xfrm>
            <a:off x="1757967" y="1857207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Rectangle 54"/>
          <p:cNvSpPr/>
          <p:nvPr/>
        </p:nvSpPr>
        <p:spPr>
          <a:xfrm>
            <a:off x="1884563" y="1857207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Rectangle 55"/>
          <p:cNvSpPr/>
          <p:nvPr/>
        </p:nvSpPr>
        <p:spPr>
          <a:xfrm>
            <a:off x="2011159" y="1857207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7" name="Rectangle 56"/>
          <p:cNvSpPr/>
          <p:nvPr/>
        </p:nvSpPr>
        <p:spPr>
          <a:xfrm>
            <a:off x="2137755" y="1857207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Rectangle 57"/>
          <p:cNvSpPr/>
          <p:nvPr/>
        </p:nvSpPr>
        <p:spPr>
          <a:xfrm>
            <a:off x="2264351" y="1857207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Rectangle 58"/>
          <p:cNvSpPr/>
          <p:nvPr/>
        </p:nvSpPr>
        <p:spPr>
          <a:xfrm>
            <a:off x="2390947" y="1857207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0" name="Rectangle 59"/>
          <p:cNvSpPr/>
          <p:nvPr/>
        </p:nvSpPr>
        <p:spPr>
          <a:xfrm>
            <a:off x="2517546" y="1857207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1" name="Rectangle 60"/>
          <p:cNvSpPr/>
          <p:nvPr/>
        </p:nvSpPr>
        <p:spPr>
          <a:xfrm>
            <a:off x="1378179" y="214358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2" name="Rectangle 61"/>
          <p:cNvSpPr/>
          <p:nvPr/>
        </p:nvSpPr>
        <p:spPr>
          <a:xfrm>
            <a:off x="1504775" y="214358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3" name="Rectangle 62"/>
          <p:cNvSpPr/>
          <p:nvPr/>
        </p:nvSpPr>
        <p:spPr>
          <a:xfrm>
            <a:off x="1631371" y="214358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4" name="Rectangle 63"/>
          <p:cNvSpPr/>
          <p:nvPr/>
        </p:nvSpPr>
        <p:spPr>
          <a:xfrm>
            <a:off x="1757967" y="214358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5" name="Rectangle 64"/>
          <p:cNvSpPr/>
          <p:nvPr/>
        </p:nvSpPr>
        <p:spPr>
          <a:xfrm>
            <a:off x="1884563" y="214358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6" name="Rectangle 65"/>
          <p:cNvSpPr/>
          <p:nvPr/>
        </p:nvSpPr>
        <p:spPr>
          <a:xfrm>
            <a:off x="2011159" y="214358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7" name="Rectangle 66"/>
          <p:cNvSpPr/>
          <p:nvPr/>
        </p:nvSpPr>
        <p:spPr>
          <a:xfrm>
            <a:off x="2137755" y="214358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8" name="Rectangle 67"/>
          <p:cNvSpPr/>
          <p:nvPr/>
        </p:nvSpPr>
        <p:spPr>
          <a:xfrm>
            <a:off x="2264351" y="2143589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Rectangle 68"/>
          <p:cNvSpPr/>
          <p:nvPr/>
        </p:nvSpPr>
        <p:spPr>
          <a:xfrm>
            <a:off x="2390947" y="214358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0" name="Rectangle 69"/>
          <p:cNvSpPr/>
          <p:nvPr/>
        </p:nvSpPr>
        <p:spPr>
          <a:xfrm>
            <a:off x="2517546" y="214358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1" name="Rectangle 70"/>
          <p:cNvSpPr/>
          <p:nvPr/>
        </p:nvSpPr>
        <p:spPr>
          <a:xfrm>
            <a:off x="1378179" y="410516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2" name="Rectangle 71"/>
          <p:cNvSpPr/>
          <p:nvPr/>
        </p:nvSpPr>
        <p:spPr>
          <a:xfrm>
            <a:off x="1504775" y="410516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3" name="Rectangle 72"/>
          <p:cNvSpPr/>
          <p:nvPr/>
        </p:nvSpPr>
        <p:spPr>
          <a:xfrm>
            <a:off x="1631371" y="410516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4" name="Rectangle 73"/>
          <p:cNvSpPr/>
          <p:nvPr/>
        </p:nvSpPr>
        <p:spPr>
          <a:xfrm>
            <a:off x="1757967" y="410516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5" name="Rectangle 74"/>
          <p:cNvSpPr/>
          <p:nvPr/>
        </p:nvSpPr>
        <p:spPr>
          <a:xfrm>
            <a:off x="1884563" y="410516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6" name="Rectangle 75"/>
          <p:cNvSpPr/>
          <p:nvPr/>
        </p:nvSpPr>
        <p:spPr>
          <a:xfrm>
            <a:off x="2011159" y="410516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7" name="Rectangle 76"/>
          <p:cNvSpPr/>
          <p:nvPr/>
        </p:nvSpPr>
        <p:spPr>
          <a:xfrm>
            <a:off x="2137755" y="410516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8" name="Rectangle 77"/>
          <p:cNvSpPr/>
          <p:nvPr/>
        </p:nvSpPr>
        <p:spPr>
          <a:xfrm>
            <a:off x="2264351" y="410516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Rectangle 78"/>
          <p:cNvSpPr/>
          <p:nvPr/>
        </p:nvSpPr>
        <p:spPr>
          <a:xfrm>
            <a:off x="2390947" y="410516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0" name="Rectangle 79"/>
          <p:cNvSpPr/>
          <p:nvPr/>
        </p:nvSpPr>
        <p:spPr>
          <a:xfrm>
            <a:off x="2517546" y="410516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Rectangle 80"/>
          <p:cNvSpPr/>
          <p:nvPr/>
        </p:nvSpPr>
        <p:spPr>
          <a:xfrm>
            <a:off x="1378179" y="4391544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2" name="Rectangle 81"/>
          <p:cNvSpPr/>
          <p:nvPr/>
        </p:nvSpPr>
        <p:spPr>
          <a:xfrm>
            <a:off x="1504775" y="439154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3" name="Rectangle 82"/>
          <p:cNvSpPr/>
          <p:nvPr/>
        </p:nvSpPr>
        <p:spPr>
          <a:xfrm>
            <a:off x="1631371" y="439154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4" name="Rectangle 83"/>
          <p:cNvSpPr/>
          <p:nvPr/>
        </p:nvSpPr>
        <p:spPr>
          <a:xfrm>
            <a:off x="1757967" y="4391544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5" name="Rectangle 84"/>
          <p:cNvSpPr/>
          <p:nvPr/>
        </p:nvSpPr>
        <p:spPr>
          <a:xfrm>
            <a:off x="1884563" y="439154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6" name="Rectangle 85"/>
          <p:cNvSpPr/>
          <p:nvPr/>
        </p:nvSpPr>
        <p:spPr>
          <a:xfrm>
            <a:off x="2011159" y="439154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7" name="Rectangle 86"/>
          <p:cNvSpPr/>
          <p:nvPr/>
        </p:nvSpPr>
        <p:spPr>
          <a:xfrm>
            <a:off x="2137755" y="439154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8" name="Rectangle 87"/>
          <p:cNvSpPr/>
          <p:nvPr/>
        </p:nvSpPr>
        <p:spPr>
          <a:xfrm>
            <a:off x="2264351" y="4391544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9" name="Rectangle 88"/>
          <p:cNvSpPr/>
          <p:nvPr/>
        </p:nvSpPr>
        <p:spPr>
          <a:xfrm>
            <a:off x="2390947" y="439154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0" name="Rectangle 89"/>
          <p:cNvSpPr/>
          <p:nvPr/>
        </p:nvSpPr>
        <p:spPr>
          <a:xfrm>
            <a:off x="2517546" y="439154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1" name="Rectangle 90"/>
          <p:cNvSpPr/>
          <p:nvPr/>
        </p:nvSpPr>
        <p:spPr>
          <a:xfrm>
            <a:off x="4030507" y="209670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2" name="Rectangle 91"/>
          <p:cNvSpPr/>
          <p:nvPr/>
        </p:nvSpPr>
        <p:spPr>
          <a:xfrm>
            <a:off x="4157103" y="209670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3" name="Rectangle 92"/>
          <p:cNvSpPr/>
          <p:nvPr/>
        </p:nvSpPr>
        <p:spPr>
          <a:xfrm>
            <a:off x="4283699" y="209670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4" name="Rectangle 93"/>
          <p:cNvSpPr/>
          <p:nvPr/>
        </p:nvSpPr>
        <p:spPr>
          <a:xfrm>
            <a:off x="4410295" y="209670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5" name="Rectangle 94"/>
          <p:cNvSpPr/>
          <p:nvPr/>
        </p:nvSpPr>
        <p:spPr>
          <a:xfrm>
            <a:off x="4536891" y="2096709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6" name="Rectangle 95"/>
          <p:cNvSpPr/>
          <p:nvPr/>
        </p:nvSpPr>
        <p:spPr>
          <a:xfrm>
            <a:off x="4663487" y="209670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7" name="Rectangle 96"/>
          <p:cNvSpPr/>
          <p:nvPr/>
        </p:nvSpPr>
        <p:spPr>
          <a:xfrm>
            <a:off x="4790083" y="209670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8" name="Rectangle 97"/>
          <p:cNvSpPr/>
          <p:nvPr/>
        </p:nvSpPr>
        <p:spPr>
          <a:xfrm>
            <a:off x="4916679" y="209670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9" name="Rectangle 98"/>
          <p:cNvSpPr/>
          <p:nvPr/>
        </p:nvSpPr>
        <p:spPr>
          <a:xfrm>
            <a:off x="5043275" y="209670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Rectangle 99"/>
          <p:cNvSpPr/>
          <p:nvPr/>
        </p:nvSpPr>
        <p:spPr>
          <a:xfrm>
            <a:off x="5169874" y="209670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1" name="Rectangle 100"/>
          <p:cNvSpPr/>
          <p:nvPr/>
        </p:nvSpPr>
        <p:spPr>
          <a:xfrm>
            <a:off x="4030507" y="2383091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2" name="Rectangle 101"/>
          <p:cNvSpPr/>
          <p:nvPr/>
        </p:nvSpPr>
        <p:spPr>
          <a:xfrm>
            <a:off x="4157103" y="2383091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3" name="Rectangle 102"/>
          <p:cNvSpPr/>
          <p:nvPr/>
        </p:nvSpPr>
        <p:spPr>
          <a:xfrm>
            <a:off x="4283699" y="2383091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4" name="Rectangle 103"/>
          <p:cNvSpPr/>
          <p:nvPr/>
        </p:nvSpPr>
        <p:spPr>
          <a:xfrm>
            <a:off x="4410295" y="2383091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Rectangle 104"/>
          <p:cNvSpPr/>
          <p:nvPr/>
        </p:nvSpPr>
        <p:spPr>
          <a:xfrm>
            <a:off x="4536891" y="2383091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Rectangle 105"/>
          <p:cNvSpPr/>
          <p:nvPr/>
        </p:nvSpPr>
        <p:spPr>
          <a:xfrm>
            <a:off x="4663487" y="2383091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7" name="Rectangle 106"/>
          <p:cNvSpPr/>
          <p:nvPr/>
        </p:nvSpPr>
        <p:spPr>
          <a:xfrm>
            <a:off x="4790083" y="2383091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8" name="Rectangle 107"/>
          <p:cNvSpPr/>
          <p:nvPr/>
        </p:nvSpPr>
        <p:spPr>
          <a:xfrm>
            <a:off x="4916679" y="2383091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9" name="Rectangle 108"/>
          <p:cNvSpPr/>
          <p:nvPr/>
        </p:nvSpPr>
        <p:spPr>
          <a:xfrm>
            <a:off x="5043275" y="2383091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0" name="Rectangle 109"/>
          <p:cNvSpPr/>
          <p:nvPr/>
        </p:nvSpPr>
        <p:spPr>
          <a:xfrm>
            <a:off x="5169874" y="2383091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1" name="Rectangle 110"/>
          <p:cNvSpPr/>
          <p:nvPr/>
        </p:nvSpPr>
        <p:spPr>
          <a:xfrm>
            <a:off x="4082738" y="413481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2" name="Rectangle 111"/>
          <p:cNvSpPr/>
          <p:nvPr/>
        </p:nvSpPr>
        <p:spPr>
          <a:xfrm>
            <a:off x="4209334" y="413481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3" name="Rectangle 112"/>
          <p:cNvSpPr/>
          <p:nvPr/>
        </p:nvSpPr>
        <p:spPr>
          <a:xfrm>
            <a:off x="4335930" y="4134818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4" name="Rectangle 113"/>
          <p:cNvSpPr/>
          <p:nvPr/>
        </p:nvSpPr>
        <p:spPr>
          <a:xfrm>
            <a:off x="4462526" y="413481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5" name="Rectangle 114"/>
          <p:cNvSpPr/>
          <p:nvPr/>
        </p:nvSpPr>
        <p:spPr>
          <a:xfrm>
            <a:off x="4589122" y="4134818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6" name="Rectangle 115"/>
          <p:cNvSpPr/>
          <p:nvPr/>
        </p:nvSpPr>
        <p:spPr>
          <a:xfrm>
            <a:off x="4715718" y="413481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7" name="Rectangle 116"/>
          <p:cNvSpPr/>
          <p:nvPr/>
        </p:nvSpPr>
        <p:spPr>
          <a:xfrm>
            <a:off x="4842314" y="413481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8" name="Rectangle 117"/>
          <p:cNvSpPr/>
          <p:nvPr/>
        </p:nvSpPr>
        <p:spPr>
          <a:xfrm>
            <a:off x="4968910" y="413481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9" name="Rectangle 118"/>
          <p:cNvSpPr/>
          <p:nvPr/>
        </p:nvSpPr>
        <p:spPr>
          <a:xfrm>
            <a:off x="5095506" y="413481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0" name="Rectangle 119"/>
          <p:cNvSpPr/>
          <p:nvPr/>
        </p:nvSpPr>
        <p:spPr>
          <a:xfrm>
            <a:off x="5222105" y="413481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1" name="Rectangle 120"/>
          <p:cNvSpPr/>
          <p:nvPr/>
        </p:nvSpPr>
        <p:spPr>
          <a:xfrm>
            <a:off x="4082738" y="4421200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2" name="Rectangle 121"/>
          <p:cNvSpPr/>
          <p:nvPr/>
        </p:nvSpPr>
        <p:spPr>
          <a:xfrm>
            <a:off x="4209334" y="442120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3" name="Rectangle 122"/>
          <p:cNvSpPr/>
          <p:nvPr/>
        </p:nvSpPr>
        <p:spPr>
          <a:xfrm>
            <a:off x="4335930" y="442120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4" name="Rectangle 123"/>
          <p:cNvSpPr/>
          <p:nvPr/>
        </p:nvSpPr>
        <p:spPr>
          <a:xfrm>
            <a:off x="4462526" y="4421200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5" name="Rectangle 124"/>
          <p:cNvSpPr/>
          <p:nvPr/>
        </p:nvSpPr>
        <p:spPr>
          <a:xfrm>
            <a:off x="4589122" y="442120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6" name="Rectangle 125"/>
          <p:cNvSpPr/>
          <p:nvPr/>
        </p:nvSpPr>
        <p:spPr>
          <a:xfrm>
            <a:off x="4715718" y="442120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7" name="Rectangle 126"/>
          <p:cNvSpPr/>
          <p:nvPr/>
        </p:nvSpPr>
        <p:spPr>
          <a:xfrm>
            <a:off x="4842314" y="442120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8" name="Rectangle 127"/>
          <p:cNvSpPr/>
          <p:nvPr/>
        </p:nvSpPr>
        <p:spPr>
          <a:xfrm>
            <a:off x="4968910" y="4421200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9" name="Rectangle 128"/>
          <p:cNvSpPr/>
          <p:nvPr/>
        </p:nvSpPr>
        <p:spPr>
          <a:xfrm>
            <a:off x="5095506" y="442120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0" name="Rectangle 129"/>
          <p:cNvSpPr/>
          <p:nvPr/>
        </p:nvSpPr>
        <p:spPr>
          <a:xfrm>
            <a:off x="5222105" y="442120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Rectangle 130"/>
          <p:cNvSpPr/>
          <p:nvPr/>
        </p:nvSpPr>
        <p:spPr>
          <a:xfrm>
            <a:off x="6048648" y="192137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2" name="Rectangle 131"/>
          <p:cNvSpPr/>
          <p:nvPr/>
        </p:nvSpPr>
        <p:spPr>
          <a:xfrm>
            <a:off x="6175244" y="192137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3" name="Rectangle 132"/>
          <p:cNvSpPr/>
          <p:nvPr/>
        </p:nvSpPr>
        <p:spPr>
          <a:xfrm>
            <a:off x="6301840" y="192137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4" name="Rectangle 133"/>
          <p:cNvSpPr/>
          <p:nvPr/>
        </p:nvSpPr>
        <p:spPr>
          <a:xfrm>
            <a:off x="6428436" y="192137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5" name="Rectangle 134"/>
          <p:cNvSpPr/>
          <p:nvPr/>
        </p:nvSpPr>
        <p:spPr>
          <a:xfrm>
            <a:off x="6555032" y="192137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6" name="Rectangle 135"/>
          <p:cNvSpPr/>
          <p:nvPr/>
        </p:nvSpPr>
        <p:spPr>
          <a:xfrm>
            <a:off x="6681628" y="192137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7" name="Rectangle 136"/>
          <p:cNvSpPr/>
          <p:nvPr/>
        </p:nvSpPr>
        <p:spPr>
          <a:xfrm>
            <a:off x="6808224" y="192137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8" name="Rectangle 137"/>
          <p:cNvSpPr/>
          <p:nvPr/>
        </p:nvSpPr>
        <p:spPr>
          <a:xfrm>
            <a:off x="6934820" y="1921378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9" name="Rectangle 138"/>
          <p:cNvSpPr/>
          <p:nvPr/>
        </p:nvSpPr>
        <p:spPr>
          <a:xfrm>
            <a:off x="7061416" y="192137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0" name="Rectangle 139"/>
          <p:cNvSpPr/>
          <p:nvPr/>
        </p:nvSpPr>
        <p:spPr>
          <a:xfrm>
            <a:off x="7188015" y="1921378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1" name="Rectangle 140"/>
          <p:cNvSpPr/>
          <p:nvPr/>
        </p:nvSpPr>
        <p:spPr>
          <a:xfrm>
            <a:off x="6048648" y="2207760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2" name="Rectangle 141"/>
          <p:cNvSpPr/>
          <p:nvPr/>
        </p:nvSpPr>
        <p:spPr>
          <a:xfrm>
            <a:off x="6175244" y="220776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3" name="Rectangle 142"/>
          <p:cNvSpPr/>
          <p:nvPr/>
        </p:nvSpPr>
        <p:spPr>
          <a:xfrm>
            <a:off x="6301840" y="220776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4" name="Rectangle 143"/>
          <p:cNvSpPr/>
          <p:nvPr/>
        </p:nvSpPr>
        <p:spPr>
          <a:xfrm>
            <a:off x="6428436" y="2207760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5" name="Rectangle 144"/>
          <p:cNvSpPr/>
          <p:nvPr/>
        </p:nvSpPr>
        <p:spPr>
          <a:xfrm>
            <a:off x="6555032" y="220776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6" name="Rectangle 145"/>
          <p:cNvSpPr/>
          <p:nvPr/>
        </p:nvSpPr>
        <p:spPr>
          <a:xfrm>
            <a:off x="6681628" y="220776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7" name="Rectangle 146"/>
          <p:cNvSpPr/>
          <p:nvPr/>
        </p:nvSpPr>
        <p:spPr>
          <a:xfrm>
            <a:off x="6808224" y="220776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8" name="Rectangle 147"/>
          <p:cNvSpPr/>
          <p:nvPr/>
        </p:nvSpPr>
        <p:spPr>
          <a:xfrm>
            <a:off x="6934820" y="2207760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Rectangle 148"/>
          <p:cNvSpPr/>
          <p:nvPr/>
        </p:nvSpPr>
        <p:spPr>
          <a:xfrm>
            <a:off x="7061416" y="220776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0" name="Rectangle 149"/>
          <p:cNvSpPr/>
          <p:nvPr/>
        </p:nvSpPr>
        <p:spPr>
          <a:xfrm>
            <a:off x="7188015" y="220776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1" name="Rectangle 150"/>
          <p:cNvSpPr/>
          <p:nvPr/>
        </p:nvSpPr>
        <p:spPr>
          <a:xfrm>
            <a:off x="6075137" y="402373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2" name="Rectangle 151"/>
          <p:cNvSpPr/>
          <p:nvPr/>
        </p:nvSpPr>
        <p:spPr>
          <a:xfrm>
            <a:off x="6201733" y="402373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3" name="Rectangle 152"/>
          <p:cNvSpPr/>
          <p:nvPr/>
        </p:nvSpPr>
        <p:spPr>
          <a:xfrm>
            <a:off x="6328329" y="402373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4" name="Rectangle 153"/>
          <p:cNvSpPr/>
          <p:nvPr/>
        </p:nvSpPr>
        <p:spPr>
          <a:xfrm>
            <a:off x="6454925" y="402373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5" name="Rectangle 154"/>
          <p:cNvSpPr/>
          <p:nvPr/>
        </p:nvSpPr>
        <p:spPr>
          <a:xfrm>
            <a:off x="6581521" y="402373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6" name="Rectangle 155"/>
          <p:cNvSpPr/>
          <p:nvPr/>
        </p:nvSpPr>
        <p:spPr>
          <a:xfrm>
            <a:off x="6708117" y="402373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7" name="Rectangle 156"/>
          <p:cNvSpPr/>
          <p:nvPr/>
        </p:nvSpPr>
        <p:spPr>
          <a:xfrm>
            <a:off x="6834713" y="402373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8" name="Rectangle 157"/>
          <p:cNvSpPr/>
          <p:nvPr/>
        </p:nvSpPr>
        <p:spPr>
          <a:xfrm>
            <a:off x="6961309" y="402373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9" name="Rectangle 158"/>
          <p:cNvSpPr/>
          <p:nvPr/>
        </p:nvSpPr>
        <p:spPr>
          <a:xfrm>
            <a:off x="7087905" y="402373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0" name="Rectangle 159"/>
          <p:cNvSpPr/>
          <p:nvPr/>
        </p:nvSpPr>
        <p:spPr>
          <a:xfrm>
            <a:off x="7214504" y="402373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1" name="Rectangle 160"/>
          <p:cNvSpPr/>
          <p:nvPr/>
        </p:nvSpPr>
        <p:spPr>
          <a:xfrm>
            <a:off x="6075137" y="4310114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2" name="Rectangle 161"/>
          <p:cNvSpPr/>
          <p:nvPr/>
        </p:nvSpPr>
        <p:spPr>
          <a:xfrm>
            <a:off x="6201733" y="431011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3" name="Rectangle 162"/>
          <p:cNvSpPr/>
          <p:nvPr/>
        </p:nvSpPr>
        <p:spPr>
          <a:xfrm>
            <a:off x="6328329" y="431011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4" name="Rectangle 163"/>
          <p:cNvSpPr/>
          <p:nvPr/>
        </p:nvSpPr>
        <p:spPr>
          <a:xfrm>
            <a:off x="6454925" y="4310114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5" name="Rectangle 164"/>
          <p:cNvSpPr/>
          <p:nvPr/>
        </p:nvSpPr>
        <p:spPr>
          <a:xfrm>
            <a:off x="6581521" y="4310114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6" name="Rectangle 165"/>
          <p:cNvSpPr/>
          <p:nvPr/>
        </p:nvSpPr>
        <p:spPr>
          <a:xfrm>
            <a:off x="6708117" y="431011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7" name="Rectangle 166"/>
          <p:cNvSpPr/>
          <p:nvPr/>
        </p:nvSpPr>
        <p:spPr>
          <a:xfrm>
            <a:off x="6834713" y="431011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8" name="Rectangle 167"/>
          <p:cNvSpPr/>
          <p:nvPr/>
        </p:nvSpPr>
        <p:spPr>
          <a:xfrm>
            <a:off x="6961309" y="4310114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9" name="Rectangle 168"/>
          <p:cNvSpPr/>
          <p:nvPr/>
        </p:nvSpPr>
        <p:spPr>
          <a:xfrm>
            <a:off x="7087905" y="431011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0" name="Rectangle 169"/>
          <p:cNvSpPr/>
          <p:nvPr/>
        </p:nvSpPr>
        <p:spPr>
          <a:xfrm>
            <a:off x="7214504" y="4310114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2" name="TextBox 171"/>
          <p:cNvSpPr txBox="1"/>
          <p:nvPr/>
        </p:nvSpPr>
        <p:spPr>
          <a:xfrm>
            <a:off x="932612" y="1769359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S1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935618" y="2071819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S2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926692" y="4018989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S1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929698" y="4321449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S2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3656599" y="2003988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S1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659605" y="2306448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S2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687828" y="4045932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S1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690834" y="4348392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S2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5714959" y="1841129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S1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5717965" y="2143589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S2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5727355" y="3919056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S1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5730361" y="4221516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S2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9396251" y="4883281"/>
            <a:ext cx="2554014" cy="18328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ysClr val="windowText" lastClr="000000"/>
              </a:solidFill>
            </a:endParaRPr>
          </a:p>
        </p:txBody>
      </p:sp>
      <p:graphicFrame>
        <p:nvGraphicFramePr>
          <p:cNvPr id="193" name="Chart 192"/>
          <p:cNvGraphicFramePr/>
          <p:nvPr>
            <p:extLst/>
          </p:nvPr>
        </p:nvGraphicFramePr>
        <p:xfrm>
          <a:off x="378692" y="5391761"/>
          <a:ext cx="7952508" cy="1211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1" name="5-Point Star 200"/>
          <p:cNvSpPr/>
          <p:nvPr/>
        </p:nvSpPr>
        <p:spPr>
          <a:xfrm>
            <a:off x="8598378" y="5222573"/>
            <a:ext cx="351168" cy="351168"/>
          </a:xfrm>
          <a:prstGeom prst="star5">
            <a:avLst/>
          </a:prstGeom>
          <a:blipFill dpi="0" rotWithShape="1">
            <a:blip r:embed="rId3"/>
            <a:srcRect/>
            <a:stretch>
              <a:fillRect t="-12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2" name="TextBox 201"/>
          <p:cNvSpPr txBox="1"/>
          <p:nvPr/>
        </p:nvSpPr>
        <p:spPr>
          <a:xfrm>
            <a:off x="8484586" y="5645894"/>
            <a:ext cx="585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 err="1"/>
              <a:t>Avg</a:t>
            </a:r>
            <a:r>
              <a:rPr lang="nl-BE" dirty="0"/>
              <a:t>:</a:t>
            </a:r>
          </a:p>
          <a:p>
            <a:pPr algn="ctr"/>
            <a:r>
              <a:rPr lang="nl-BE" dirty="0"/>
              <a:t>8,8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318499" y="4970641"/>
            <a:ext cx="261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Show ratings per episode:</a:t>
            </a:r>
          </a:p>
        </p:txBody>
      </p:sp>
      <p:cxnSp>
        <p:nvCxnSpPr>
          <p:cNvPr id="206" name="Straight Connector 205"/>
          <p:cNvCxnSpPr/>
          <p:nvPr/>
        </p:nvCxnSpPr>
        <p:spPr>
          <a:xfrm>
            <a:off x="4650621" y="5516834"/>
            <a:ext cx="0" cy="97317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2089231" y="6403451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err="1"/>
              <a:t>Season</a:t>
            </a:r>
            <a:r>
              <a:rPr lang="nl-BE" sz="1600" dirty="0"/>
              <a:t> 1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71872" y="6390504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err="1"/>
              <a:t>Season</a:t>
            </a:r>
            <a:r>
              <a:rPr lang="nl-BE" sz="1600" dirty="0"/>
              <a:t> 2</a:t>
            </a:r>
          </a:p>
        </p:txBody>
      </p:sp>
      <p:sp>
        <p:nvSpPr>
          <p:cNvPr id="213" name="Oval 212"/>
          <p:cNvSpPr/>
          <p:nvPr/>
        </p:nvSpPr>
        <p:spPr>
          <a:xfrm>
            <a:off x="10998373" y="5093225"/>
            <a:ext cx="706471" cy="70647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ysClr val="windowText" lastClr="000000"/>
                </a:solidFill>
              </a:rPr>
              <a:t>Dragons</a:t>
            </a:r>
          </a:p>
        </p:txBody>
      </p:sp>
      <p:sp>
        <p:nvSpPr>
          <p:cNvPr id="215" name="Oval 214"/>
          <p:cNvSpPr/>
          <p:nvPr/>
        </p:nvSpPr>
        <p:spPr>
          <a:xfrm>
            <a:off x="10741148" y="5895212"/>
            <a:ext cx="646697" cy="64669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100" dirty="0" err="1">
                <a:solidFill>
                  <a:sysClr val="windowText" lastClr="000000"/>
                </a:solidFill>
              </a:rPr>
              <a:t>Treason</a:t>
            </a:r>
            <a:endParaRPr lang="nl-BE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Oval 215"/>
          <p:cNvSpPr/>
          <p:nvPr/>
        </p:nvSpPr>
        <p:spPr>
          <a:xfrm>
            <a:off x="10178728" y="5281923"/>
            <a:ext cx="681455" cy="68145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50" dirty="0" err="1">
                <a:solidFill>
                  <a:sysClr val="windowText" lastClr="000000"/>
                </a:solidFill>
              </a:rPr>
              <a:t>Death</a:t>
            </a:r>
            <a:endParaRPr lang="nl-BE" sz="1050" dirty="0">
              <a:solidFill>
                <a:sysClr val="windowText" lastClr="000000"/>
              </a:solidFill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9631326" y="5872460"/>
            <a:ext cx="646697" cy="64669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100" dirty="0" err="1">
                <a:solidFill>
                  <a:sysClr val="windowText" lastClr="000000"/>
                </a:solidFill>
              </a:rPr>
              <a:t>Throne</a:t>
            </a:r>
            <a:endParaRPr lang="nl-BE" sz="1100" dirty="0">
              <a:solidFill>
                <a:sysClr val="windowText" lastClr="000000"/>
              </a:solidFill>
            </a:endParaRPr>
          </a:p>
        </p:txBody>
      </p:sp>
      <p:sp>
        <p:nvSpPr>
          <p:cNvPr id="205" name="Oval 204"/>
          <p:cNvSpPr/>
          <p:nvPr/>
        </p:nvSpPr>
        <p:spPr>
          <a:xfrm>
            <a:off x="9479336" y="5031423"/>
            <a:ext cx="681455" cy="68145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50" dirty="0">
                <a:solidFill>
                  <a:sysClr val="windowText" lastClr="000000"/>
                </a:solidFill>
              </a:rPr>
              <a:t>War</a:t>
            </a:r>
          </a:p>
        </p:txBody>
      </p:sp>
      <p:grpSp>
        <p:nvGrpSpPr>
          <p:cNvPr id="191" name="Group 190"/>
          <p:cNvGrpSpPr/>
          <p:nvPr/>
        </p:nvGrpSpPr>
        <p:grpSpPr>
          <a:xfrm>
            <a:off x="6459381" y="4656755"/>
            <a:ext cx="1930564" cy="1493643"/>
            <a:chOff x="6459381" y="4693699"/>
            <a:chExt cx="1930564" cy="1493643"/>
          </a:xfrm>
        </p:grpSpPr>
        <p:sp>
          <p:nvSpPr>
            <p:cNvPr id="192" name="Rectangular Callout 191"/>
            <p:cNvSpPr/>
            <p:nvPr/>
          </p:nvSpPr>
          <p:spPr>
            <a:xfrm>
              <a:off x="6459381" y="4693699"/>
              <a:ext cx="1930564" cy="1493643"/>
            </a:xfrm>
            <a:prstGeom prst="wedgeRectCallout">
              <a:avLst>
                <a:gd name="adj1" fmla="val 22552"/>
                <a:gd name="adj2" fmla="val -67644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>
                  <a:solidFill>
                    <a:sysClr val="windowText" lastClr="000000"/>
                  </a:solidFill>
                </a:rPr>
                <a:t>Sean </a:t>
              </a:r>
              <a:r>
                <a:rPr lang="nl-BE" dirty="0" err="1">
                  <a:solidFill>
                    <a:sysClr val="windowText" lastClr="000000"/>
                  </a:solidFill>
                </a:rPr>
                <a:t>Bean</a:t>
              </a:r>
              <a:endParaRPr lang="nl-BE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nl-BE" dirty="0" err="1">
                  <a:solidFill>
                    <a:sysClr val="windowText" lastClr="000000"/>
                  </a:solidFill>
                </a:rPr>
                <a:t>Role</a:t>
              </a:r>
              <a:r>
                <a:rPr lang="nl-BE" dirty="0">
                  <a:solidFill>
                    <a:sysClr val="windowText" lastClr="000000"/>
                  </a:solidFill>
                </a:rPr>
                <a:t>: </a:t>
              </a:r>
              <a:r>
                <a:rPr lang="nl-BE" dirty="0" err="1">
                  <a:solidFill>
                    <a:sysClr val="windowText" lastClr="000000"/>
                  </a:solidFill>
                </a:rPr>
                <a:t>Eddard</a:t>
              </a:r>
              <a:r>
                <a:rPr lang="nl-BE" dirty="0">
                  <a:solidFill>
                    <a:sysClr val="windowText" lastClr="000000"/>
                  </a:solidFill>
                </a:rPr>
                <a:t> </a:t>
              </a:r>
              <a:r>
                <a:rPr lang="nl-BE" dirty="0" err="1">
                  <a:solidFill>
                    <a:sysClr val="windowText" lastClr="000000"/>
                  </a:solidFill>
                </a:rPr>
                <a:t>Stark</a:t>
              </a:r>
              <a:endParaRPr lang="nl-BE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" name="5-Point Star 193"/>
            <p:cNvSpPr/>
            <p:nvPr/>
          </p:nvSpPr>
          <p:spPr>
            <a:xfrm>
              <a:off x="7260031" y="4769427"/>
              <a:ext cx="351168" cy="351168"/>
            </a:xfrm>
            <a:prstGeom prst="star5">
              <a:avLst/>
            </a:prstGeom>
            <a:blipFill dpi="0" rotWithShape="1">
              <a:blip r:embed="rId3"/>
              <a:srcRect/>
              <a:stretch>
                <a:fillRect t="11000"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6961174" y="5828195"/>
              <a:ext cx="127819" cy="1628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7087770" y="5828195"/>
              <a:ext cx="127819" cy="1628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7214366" y="5828195"/>
              <a:ext cx="127819" cy="1628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7340962" y="5828195"/>
              <a:ext cx="127819" cy="1628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7467558" y="5828195"/>
              <a:ext cx="127819" cy="1628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7594154" y="5828195"/>
              <a:ext cx="127819" cy="1628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7720750" y="5828195"/>
              <a:ext cx="127819" cy="1628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7847346" y="5828195"/>
              <a:ext cx="127819" cy="1628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7973942" y="5828195"/>
              <a:ext cx="127819" cy="1628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8100541" y="5828195"/>
              <a:ext cx="127819" cy="1628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6528159" y="5742022"/>
              <a:ext cx="386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600" b="1" dirty="0"/>
                <a:t>S1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790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9396251" y="182005"/>
            <a:ext cx="2554014" cy="453189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9396251" y="182005"/>
            <a:ext cx="2554014" cy="4531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Rectangle 1"/>
          <p:cNvSpPr/>
          <p:nvPr/>
        </p:nvSpPr>
        <p:spPr>
          <a:xfrm>
            <a:off x="297059" y="182005"/>
            <a:ext cx="8916171" cy="4531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Rectangle 2"/>
          <p:cNvSpPr/>
          <p:nvPr/>
        </p:nvSpPr>
        <p:spPr>
          <a:xfrm>
            <a:off x="9541164" y="378689"/>
            <a:ext cx="1810445" cy="4156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>
                <a:solidFill>
                  <a:schemeClr val="bg1">
                    <a:lumMod val="85000"/>
                  </a:schemeClr>
                </a:solidFill>
              </a:rPr>
              <a:t>Search show…</a:t>
            </a:r>
          </a:p>
        </p:txBody>
      </p:sp>
      <p:pic>
        <p:nvPicPr>
          <p:cNvPr id="7" name="Picture 6" descr="File:System-search.svg - Wikipedia, the free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119" y="378689"/>
            <a:ext cx="415636" cy="4156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67273" y="934063"/>
            <a:ext cx="1839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Other</a:t>
            </a:r>
            <a:r>
              <a:rPr lang="nl-BE" dirty="0"/>
              <a:t> shows </a:t>
            </a:r>
            <a:r>
              <a:rPr lang="nl-BE" dirty="0" err="1"/>
              <a:t>with</a:t>
            </a:r>
            <a:endParaRPr lang="nl-BE" dirty="0"/>
          </a:p>
          <a:p>
            <a:r>
              <a:rPr lang="nl-BE" b="1" dirty="0" err="1"/>
              <a:t>Maisie</a:t>
            </a:r>
            <a:r>
              <a:rPr lang="nl-BE" b="1" dirty="0"/>
              <a:t> Williams</a:t>
            </a:r>
            <a:r>
              <a:rPr lang="nl-BE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9541164" y="1739795"/>
            <a:ext cx="1006763" cy="923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b="1" dirty="0"/>
              <a:t>Doctor </a:t>
            </a:r>
            <a:r>
              <a:rPr lang="nl-BE" sz="1400" b="1" dirty="0" err="1"/>
              <a:t>Who</a:t>
            </a:r>
            <a:endParaRPr lang="nl-BE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10745714" y="1739794"/>
            <a:ext cx="1006763" cy="923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b="1" dirty="0"/>
              <a:t>Robot </a:t>
            </a:r>
            <a:r>
              <a:rPr lang="nl-BE" sz="1400" b="1" dirty="0" err="1"/>
              <a:t>Chicken</a:t>
            </a:r>
            <a:endParaRPr lang="nl-BE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9541163" y="2929648"/>
            <a:ext cx="1006763" cy="923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The Secret of Crick…</a:t>
            </a:r>
            <a:endParaRPr lang="nl-BE" sz="1400" b="1" dirty="0"/>
          </a:p>
        </p:txBody>
      </p:sp>
      <p:sp>
        <p:nvSpPr>
          <p:cNvPr id="12" name="5-Point Star 11"/>
          <p:cNvSpPr/>
          <p:nvPr/>
        </p:nvSpPr>
        <p:spPr>
          <a:xfrm>
            <a:off x="9868960" y="2259568"/>
            <a:ext cx="351168" cy="351168"/>
          </a:xfrm>
          <a:prstGeom prst="star5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5-Point Star 13"/>
          <p:cNvSpPr/>
          <p:nvPr/>
        </p:nvSpPr>
        <p:spPr>
          <a:xfrm>
            <a:off x="11073511" y="2259568"/>
            <a:ext cx="351168" cy="351168"/>
          </a:xfrm>
          <a:prstGeom prst="star5">
            <a:avLst/>
          </a:prstGeom>
          <a:blipFill dpi="0" rotWithShape="1">
            <a:blip r:embed="rId3"/>
            <a:srcRect/>
            <a:stretch>
              <a:fillRect t="13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5-Point Star 14"/>
          <p:cNvSpPr/>
          <p:nvPr/>
        </p:nvSpPr>
        <p:spPr>
          <a:xfrm>
            <a:off x="9868960" y="3471961"/>
            <a:ext cx="351168" cy="351168"/>
          </a:xfrm>
          <a:prstGeom prst="star5">
            <a:avLst/>
          </a:prstGeom>
          <a:blipFill dpi="0" rotWithShape="1">
            <a:blip r:embed="rId3"/>
            <a:srcRect/>
            <a:stretch>
              <a:fillRect t="11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tangle 16"/>
          <p:cNvSpPr/>
          <p:nvPr/>
        </p:nvSpPr>
        <p:spPr>
          <a:xfrm>
            <a:off x="6580682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tangle 17"/>
          <p:cNvSpPr/>
          <p:nvPr/>
        </p:nvSpPr>
        <p:spPr>
          <a:xfrm>
            <a:off x="6707278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ectangle 18"/>
          <p:cNvSpPr/>
          <p:nvPr/>
        </p:nvSpPr>
        <p:spPr>
          <a:xfrm>
            <a:off x="6833874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Rectangle 19"/>
          <p:cNvSpPr/>
          <p:nvPr/>
        </p:nvSpPr>
        <p:spPr>
          <a:xfrm>
            <a:off x="6960470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Rectangle 20"/>
          <p:cNvSpPr/>
          <p:nvPr/>
        </p:nvSpPr>
        <p:spPr>
          <a:xfrm>
            <a:off x="7087066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ectangle 21"/>
          <p:cNvSpPr/>
          <p:nvPr/>
        </p:nvSpPr>
        <p:spPr>
          <a:xfrm>
            <a:off x="7213662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Rectangle 22"/>
          <p:cNvSpPr/>
          <p:nvPr/>
        </p:nvSpPr>
        <p:spPr>
          <a:xfrm>
            <a:off x="7340258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Rectangle 23"/>
          <p:cNvSpPr/>
          <p:nvPr/>
        </p:nvSpPr>
        <p:spPr>
          <a:xfrm>
            <a:off x="7466854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Rectangle 24"/>
          <p:cNvSpPr/>
          <p:nvPr/>
        </p:nvSpPr>
        <p:spPr>
          <a:xfrm>
            <a:off x="7593450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Rectangle 25"/>
          <p:cNvSpPr/>
          <p:nvPr/>
        </p:nvSpPr>
        <p:spPr>
          <a:xfrm>
            <a:off x="7720049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Rectangle 29"/>
          <p:cNvSpPr/>
          <p:nvPr/>
        </p:nvSpPr>
        <p:spPr>
          <a:xfrm>
            <a:off x="297060" y="4918853"/>
            <a:ext cx="8901404" cy="179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" name="Rectangle 30"/>
          <p:cNvSpPr/>
          <p:nvPr/>
        </p:nvSpPr>
        <p:spPr>
          <a:xfrm>
            <a:off x="297059" y="182005"/>
            <a:ext cx="3326086" cy="242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Peter </a:t>
            </a:r>
            <a:r>
              <a:rPr lang="nl-BE" b="1" dirty="0" err="1">
                <a:solidFill>
                  <a:schemeClr val="tx1"/>
                </a:solidFill>
              </a:rPr>
              <a:t>Dinklage</a:t>
            </a:r>
            <a:endParaRPr lang="nl-BE" dirty="0">
              <a:solidFill>
                <a:schemeClr val="tx1"/>
              </a:solidFill>
            </a:endParaRPr>
          </a:p>
          <a:p>
            <a:pPr algn="ctr"/>
            <a:endParaRPr lang="nl-BE" sz="900" dirty="0">
              <a:solidFill>
                <a:schemeClr val="tx1"/>
              </a:solidFill>
            </a:endParaRPr>
          </a:p>
          <a:p>
            <a:pPr algn="ctr"/>
            <a:r>
              <a:rPr lang="nl-BE" dirty="0" err="1">
                <a:solidFill>
                  <a:schemeClr val="tx1"/>
                </a:solidFill>
              </a:rPr>
              <a:t>Role</a:t>
            </a:r>
            <a:r>
              <a:rPr lang="nl-BE" dirty="0">
                <a:solidFill>
                  <a:schemeClr val="tx1"/>
                </a:solidFill>
              </a:rPr>
              <a:t>: </a:t>
            </a:r>
            <a:r>
              <a:rPr lang="nl-BE" dirty="0" err="1">
                <a:solidFill>
                  <a:schemeClr val="tx1"/>
                </a:solidFill>
              </a:rPr>
              <a:t>Tyrion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Lannister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7059" y="2610736"/>
            <a:ext cx="3326086" cy="21031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Lena </a:t>
            </a:r>
            <a:r>
              <a:rPr lang="nl-BE" b="1" dirty="0" err="1">
                <a:solidFill>
                  <a:schemeClr val="tx1"/>
                </a:solidFill>
              </a:rPr>
              <a:t>Headey</a:t>
            </a:r>
            <a:endParaRPr lang="nl-BE" dirty="0">
              <a:solidFill>
                <a:schemeClr val="tx1"/>
              </a:solidFill>
            </a:endParaRPr>
          </a:p>
          <a:p>
            <a:pPr algn="ctr"/>
            <a:endParaRPr lang="nl-BE" sz="900" dirty="0">
              <a:solidFill>
                <a:schemeClr val="tx1"/>
              </a:solidFill>
            </a:endParaRPr>
          </a:p>
          <a:p>
            <a:pPr algn="ctr"/>
            <a:r>
              <a:rPr lang="nl-BE" dirty="0" err="1">
                <a:solidFill>
                  <a:schemeClr val="tx1"/>
                </a:solidFill>
              </a:rPr>
              <a:t>Role</a:t>
            </a:r>
            <a:r>
              <a:rPr lang="nl-BE" dirty="0">
                <a:solidFill>
                  <a:schemeClr val="tx1"/>
                </a:solidFill>
              </a:rPr>
              <a:t>: </a:t>
            </a:r>
            <a:r>
              <a:rPr lang="nl-BE" dirty="0" err="1">
                <a:solidFill>
                  <a:schemeClr val="tx1"/>
                </a:solidFill>
              </a:rPr>
              <a:t>Cersei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Lannister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23145" y="191296"/>
            <a:ext cx="2121327" cy="27383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Kit Harington</a:t>
            </a:r>
          </a:p>
          <a:p>
            <a:pPr algn="ctr"/>
            <a:endParaRPr lang="nl-BE" sz="900" dirty="0">
              <a:solidFill>
                <a:schemeClr val="tx1"/>
              </a:solidFill>
            </a:endParaRPr>
          </a:p>
          <a:p>
            <a:pPr algn="ctr"/>
            <a:r>
              <a:rPr lang="nl-BE" dirty="0" err="1">
                <a:solidFill>
                  <a:schemeClr val="tx1"/>
                </a:solidFill>
              </a:rPr>
              <a:t>Role</a:t>
            </a:r>
            <a:r>
              <a:rPr lang="nl-BE" dirty="0">
                <a:solidFill>
                  <a:schemeClr val="tx1"/>
                </a:solidFill>
              </a:rPr>
              <a:t>: Jon </a:t>
            </a:r>
            <a:r>
              <a:rPr lang="nl-BE" dirty="0" err="1">
                <a:solidFill>
                  <a:schemeClr val="tx1"/>
                </a:solidFill>
              </a:rPr>
              <a:t>Snow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744472" y="182005"/>
            <a:ext cx="1827636" cy="23579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Emilia </a:t>
            </a:r>
            <a:r>
              <a:rPr lang="nl-BE" b="1" dirty="0" err="1">
                <a:solidFill>
                  <a:schemeClr val="tx1"/>
                </a:solidFill>
              </a:rPr>
              <a:t>Clarke</a:t>
            </a:r>
            <a:endParaRPr lang="nl-BE" b="1" dirty="0">
              <a:solidFill>
                <a:schemeClr val="tx1"/>
              </a:solidFill>
            </a:endParaRPr>
          </a:p>
          <a:p>
            <a:pPr algn="ctr"/>
            <a:endParaRPr lang="nl-BE" sz="900" dirty="0">
              <a:solidFill>
                <a:schemeClr val="tx1"/>
              </a:solidFill>
            </a:endParaRPr>
          </a:p>
          <a:p>
            <a:pPr algn="ctr"/>
            <a:r>
              <a:rPr lang="nl-BE" dirty="0" err="1">
                <a:solidFill>
                  <a:schemeClr val="tx1"/>
                </a:solidFill>
              </a:rPr>
              <a:t>Role</a:t>
            </a:r>
            <a:r>
              <a:rPr lang="nl-BE" dirty="0">
                <a:solidFill>
                  <a:schemeClr val="tx1"/>
                </a:solidFill>
              </a:rPr>
              <a:t>: </a:t>
            </a:r>
            <a:r>
              <a:rPr lang="nl-BE" dirty="0" err="1">
                <a:solidFill>
                  <a:schemeClr val="tx1"/>
                </a:solidFill>
              </a:rPr>
              <a:t>Daenerys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Targaryen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44472" y="2540001"/>
            <a:ext cx="1827636" cy="21738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Sophie Turner</a:t>
            </a:r>
          </a:p>
          <a:p>
            <a:pPr algn="ctr"/>
            <a:endParaRPr lang="nl-BE" sz="900" dirty="0">
              <a:solidFill>
                <a:schemeClr val="tx1"/>
              </a:solidFill>
            </a:endParaRPr>
          </a:p>
          <a:p>
            <a:pPr algn="ctr"/>
            <a:r>
              <a:rPr lang="nl-BE" dirty="0" err="1">
                <a:solidFill>
                  <a:schemeClr val="tx1"/>
                </a:solidFill>
              </a:rPr>
              <a:t>Role</a:t>
            </a:r>
            <a:r>
              <a:rPr lang="nl-BE" dirty="0">
                <a:solidFill>
                  <a:schemeClr val="tx1"/>
                </a:solidFill>
              </a:rPr>
              <a:t>: </a:t>
            </a:r>
            <a:r>
              <a:rPr lang="nl-BE" dirty="0" err="1">
                <a:solidFill>
                  <a:schemeClr val="tx1"/>
                </a:solidFill>
              </a:rPr>
              <a:t>Sansa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Stark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578120" y="192974"/>
            <a:ext cx="1635110" cy="13964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 err="1">
                <a:solidFill>
                  <a:schemeClr val="tx1"/>
                </a:solidFill>
              </a:rPr>
              <a:t>Nikolaj</a:t>
            </a:r>
            <a:r>
              <a:rPr lang="nl-BE" b="1" dirty="0">
                <a:solidFill>
                  <a:schemeClr val="tx1"/>
                </a:solidFill>
              </a:rPr>
              <a:t> Coster-</a:t>
            </a:r>
            <a:r>
              <a:rPr lang="nl-BE" b="1" dirty="0" err="1">
                <a:solidFill>
                  <a:schemeClr val="tx1"/>
                </a:solidFill>
              </a:rPr>
              <a:t>Waldau</a:t>
            </a:r>
            <a:endParaRPr lang="nl-BE" b="1" dirty="0">
              <a:solidFill>
                <a:schemeClr val="tx1"/>
              </a:solidFill>
            </a:endParaRPr>
          </a:p>
          <a:p>
            <a:pPr algn="ctr"/>
            <a:endParaRPr lang="nl-BE" sz="900" dirty="0">
              <a:solidFill>
                <a:schemeClr val="tx1"/>
              </a:solidFill>
            </a:endParaRPr>
          </a:p>
          <a:p>
            <a:pPr algn="ctr"/>
            <a:r>
              <a:rPr lang="nl-BE" dirty="0" err="1">
                <a:solidFill>
                  <a:schemeClr val="tx1"/>
                </a:solidFill>
              </a:rPr>
              <a:t>Role</a:t>
            </a:r>
            <a:r>
              <a:rPr lang="nl-BE" dirty="0">
                <a:solidFill>
                  <a:schemeClr val="tx1"/>
                </a:solidFill>
              </a:rPr>
              <a:t>: Jaime </a:t>
            </a:r>
            <a:r>
              <a:rPr lang="nl-BE" dirty="0" err="1">
                <a:solidFill>
                  <a:schemeClr val="tx1"/>
                </a:solidFill>
              </a:rPr>
              <a:t>Lannister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572108" y="1589399"/>
            <a:ext cx="1641122" cy="9216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Jack </a:t>
            </a:r>
            <a:r>
              <a:rPr lang="nl-BE" b="1" dirty="0" err="1">
                <a:solidFill>
                  <a:schemeClr val="tx1"/>
                </a:solidFill>
              </a:rPr>
              <a:t>Gleeson</a:t>
            </a:r>
            <a:endParaRPr lang="nl-BE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572109" y="2511073"/>
            <a:ext cx="1626354" cy="96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John Bradley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515926" y="3471961"/>
            <a:ext cx="697304" cy="12316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Alfie Allen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572108" y="3471961"/>
            <a:ext cx="943817" cy="12316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Sean </a:t>
            </a:r>
            <a:r>
              <a:rPr lang="nl-BE" b="1" dirty="0" err="1">
                <a:solidFill>
                  <a:schemeClr val="tx1"/>
                </a:solidFill>
              </a:rPr>
              <a:t>Bean</a:t>
            </a:r>
            <a:endParaRPr lang="nl-BE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23145" y="2929648"/>
            <a:ext cx="2121327" cy="178425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 err="1">
                <a:solidFill>
                  <a:schemeClr val="tx1"/>
                </a:solidFill>
              </a:rPr>
              <a:t>Maisie</a:t>
            </a:r>
            <a:r>
              <a:rPr lang="nl-BE" b="1" dirty="0">
                <a:solidFill>
                  <a:schemeClr val="tx1"/>
                </a:solidFill>
              </a:rPr>
              <a:t> Williams</a:t>
            </a:r>
          </a:p>
          <a:p>
            <a:pPr algn="ctr"/>
            <a:endParaRPr lang="nl-BE" sz="400" dirty="0">
              <a:solidFill>
                <a:schemeClr val="tx1"/>
              </a:solidFill>
            </a:endParaRPr>
          </a:p>
          <a:p>
            <a:pPr algn="ctr"/>
            <a:r>
              <a:rPr lang="nl-BE" dirty="0" err="1">
                <a:solidFill>
                  <a:schemeClr val="tx1"/>
                </a:solidFill>
              </a:rPr>
              <a:t>Role</a:t>
            </a:r>
            <a:r>
              <a:rPr lang="nl-BE" dirty="0">
                <a:solidFill>
                  <a:schemeClr val="tx1"/>
                </a:solidFill>
              </a:rPr>
              <a:t>: </a:t>
            </a:r>
            <a:r>
              <a:rPr lang="nl-BE" dirty="0" err="1">
                <a:solidFill>
                  <a:schemeClr val="tx1"/>
                </a:solidFill>
              </a:rPr>
              <a:t>Arya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Stark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2" name="5-Point Star 41"/>
          <p:cNvSpPr/>
          <p:nvPr/>
        </p:nvSpPr>
        <p:spPr>
          <a:xfrm>
            <a:off x="1779991" y="535626"/>
            <a:ext cx="351168" cy="351168"/>
          </a:xfrm>
          <a:prstGeom prst="star5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3" name="5-Point Star 42"/>
          <p:cNvSpPr/>
          <p:nvPr/>
        </p:nvSpPr>
        <p:spPr>
          <a:xfrm>
            <a:off x="4508224" y="535626"/>
            <a:ext cx="351168" cy="351168"/>
          </a:xfrm>
          <a:prstGeom prst="star5">
            <a:avLst/>
          </a:prstGeom>
          <a:blipFill dpi="0" rotWithShape="1">
            <a:blip r:embed="rId3"/>
            <a:srcRect/>
            <a:stretch>
              <a:fillRect t="13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5" name="5-Point Star 44"/>
          <p:cNvSpPr/>
          <p:nvPr/>
        </p:nvSpPr>
        <p:spPr>
          <a:xfrm>
            <a:off x="6482706" y="372811"/>
            <a:ext cx="351168" cy="351168"/>
          </a:xfrm>
          <a:prstGeom prst="star5">
            <a:avLst/>
          </a:prstGeom>
          <a:blipFill dpi="0" rotWithShape="1">
            <a:blip r:embed="rId3"/>
            <a:srcRect/>
            <a:stretch>
              <a:fillRect t="-12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7" name="5-Point Star 46"/>
          <p:cNvSpPr/>
          <p:nvPr/>
        </p:nvSpPr>
        <p:spPr>
          <a:xfrm>
            <a:off x="1779991" y="2833266"/>
            <a:ext cx="351168" cy="351168"/>
          </a:xfrm>
          <a:prstGeom prst="star5">
            <a:avLst/>
          </a:prstGeom>
          <a:blipFill dpi="0" rotWithShape="1">
            <a:blip r:embed="rId3"/>
            <a:srcRect/>
            <a:stretch>
              <a:fillRect t="-12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5-Point Star 47"/>
          <p:cNvSpPr/>
          <p:nvPr/>
        </p:nvSpPr>
        <p:spPr>
          <a:xfrm>
            <a:off x="4508224" y="3050899"/>
            <a:ext cx="351168" cy="351168"/>
          </a:xfrm>
          <a:prstGeom prst="star5">
            <a:avLst/>
          </a:prstGeom>
          <a:blipFill dpi="0" rotWithShape="1">
            <a:blip r:embed="rId3"/>
            <a:srcRect/>
            <a:stretch>
              <a:fillRect t="-12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9" name="5-Point Star 48"/>
          <p:cNvSpPr/>
          <p:nvPr/>
        </p:nvSpPr>
        <p:spPr>
          <a:xfrm>
            <a:off x="6482706" y="2777617"/>
            <a:ext cx="351168" cy="351168"/>
          </a:xfrm>
          <a:prstGeom prst="star5">
            <a:avLst/>
          </a:prstGeom>
          <a:blipFill dpi="0" rotWithShape="1">
            <a:blip r:embed="rId3"/>
            <a:srcRect/>
            <a:stretch>
              <a:fillRect t="11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1" name="Rectangle 50"/>
          <p:cNvSpPr/>
          <p:nvPr/>
        </p:nvSpPr>
        <p:spPr>
          <a:xfrm>
            <a:off x="1378179" y="1857207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Rectangle 51"/>
          <p:cNvSpPr/>
          <p:nvPr/>
        </p:nvSpPr>
        <p:spPr>
          <a:xfrm>
            <a:off x="1504775" y="1857207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Rectangle 52"/>
          <p:cNvSpPr/>
          <p:nvPr/>
        </p:nvSpPr>
        <p:spPr>
          <a:xfrm>
            <a:off x="1631371" y="1857207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4" name="Rectangle 53"/>
          <p:cNvSpPr/>
          <p:nvPr/>
        </p:nvSpPr>
        <p:spPr>
          <a:xfrm>
            <a:off x="1757967" y="1857207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Rectangle 54"/>
          <p:cNvSpPr/>
          <p:nvPr/>
        </p:nvSpPr>
        <p:spPr>
          <a:xfrm>
            <a:off x="1884563" y="1857207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Rectangle 55"/>
          <p:cNvSpPr/>
          <p:nvPr/>
        </p:nvSpPr>
        <p:spPr>
          <a:xfrm>
            <a:off x="2011159" y="1857207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7" name="Rectangle 56"/>
          <p:cNvSpPr/>
          <p:nvPr/>
        </p:nvSpPr>
        <p:spPr>
          <a:xfrm>
            <a:off x="2137755" y="1857207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Rectangle 57"/>
          <p:cNvSpPr/>
          <p:nvPr/>
        </p:nvSpPr>
        <p:spPr>
          <a:xfrm>
            <a:off x="2264351" y="1857207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Rectangle 58"/>
          <p:cNvSpPr/>
          <p:nvPr/>
        </p:nvSpPr>
        <p:spPr>
          <a:xfrm>
            <a:off x="2390947" y="1857207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0" name="Rectangle 59"/>
          <p:cNvSpPr/>
          <p:nvPr/>
        </p:nvSpPr>
        <p:spPr>
          <a:xfrm>
            <a:off x="2517546" y="1857207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1" name="Rectangle 60"/>
          <p:cNvSpPr/>
          <p:nvPr/>
        </p:nvSpPr>
        <p:spPr>
          <a:xfrm>
            <a:off x="1378179" y="214358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2" name="Rectangle 61"/>
          <p:cNvSpPr/>
          <p:nvPr/>
        </p:nvSpPr>
        <p:spPr>
          <a:xfrm>
            <a:off x="1504775" y="214358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3" name="Rectangle 62"/>
          <p:cNvSpPr/>
          <p:nvPr/>
        </p:nvSpPr>
        <p:spPr>
          <a:xfrm>
            <a:off x="1631371" y="214358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4" name="Rectangle 63"/>
          <p:cNvSpPr/>
          <p:nvPr/>
        </p:nvSpPr>
        <p:spPr>
          <a:xfrm>
            <a:off x="1757967" y="214358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5" name="Rectangle 64"/>
          <p:cNvSpPr/>
          <p:nvPr/>
        </p:nvSpPr>
        <p:spPr>
          <a:xfrm>
            <a:off x="1884563" y="214358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6" name="Rectangle 65"/>
          <p:cNvSpPr/>
          <p:nvPr/>
        </p:nvSpPr>
        <p:spPr>
          <a:xfrm>
            <a:off x="2011159" y="214358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7" name="Rectangle 66"/>
          <p:cNvSpPr/>
          <p:nvPr/>
        </p:nvSpPr>
        <p:spPr>
          <a:xfrm>
            <a:off x="2137755" y="214358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8" name="Rectangle 67"/>
          <p:cNvSpPr/>
          <p:nvPr/>
        </p:nvSpPr>
        <p:spPr>
          <a:xfrm>
            <a:off x="2264351" y="2143589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Rectangle 68"/>
          <p:cNvSpPr/>
          <p:nvPr/>
        </p:nvSpPr>
        <p:spPr>
          <a:xfrm>
            <a:off x="2390947" y="214358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0" name="Rectangle 69"/>
          <p:cNvSpPr/>
          <p:nvPr/>
        </p:nvSpPr>
        <p:spPr>
          <a:xfrm>
            <a:off x="2517546" y="214358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1" name="Rectangle 70"/>
          <p:cNvSpPr/>
          <p:nvPr/>
        </p:nvSpPr>
        <p:spPr>
          <a:xfrm>
            <a:off x="1378179" y="410516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2" name="Rectangle 71"/>
          <p:cNvSpPr/>
          <p:nvPr/>
        </p:nvSpPr>
        <p:spPr>
          <a:xfrm>
            <a:off x="1504775" y="410516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3" name="Rectangle 72"/>
          <p:cNvSpPr/>
          <p:nvPr/>
        </p:nvSpPr>
        <p:spPr>
          <a:xfrm>
            <a:off x="1631371" y="410516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4" name="Rectangle 73"/>
          <p:cNvSpPr/>
          <p:nvPr/>
        </p:nvSpPr>
        <p:spPr>
          <a:xfrm>
            <a:off x="1757967" y="410516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5" name="Rectangle 74"/>
          <p:cNvSpPr/>
          <p:nvPr/>
        </p:nvSpPr>
        <p:spPr>
          <a:xfrm>
            <a:off x="1884563" y="410516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6" name="Rectangle 75"/>
          <p:cNvSpPr/>
          <p:nvPr/>
        </p:nvSpPr>
        <p:spPr>
          <a:xfrm>
            <a:off x="2011159" y="410516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7" name="Rectangle 76"/>
          <p:cNvSpPr/>
          <p:nvPr/>
        </p:nvSpPr>
        <p:spPr>
          <a:xfrm>
            <a:off x="2137755" y="410516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8" name="Rectangle 77"/>
          <p:cNvSpPr/>
          <p:nvPr/>
        </p:nvSpPr>
        <p:spPr>
          <a:xfrm>
            <a:off x="2264351" y="410516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Rectangle 78"/>
          <p:cNvSpPr/>
          <p:nvPr/>
        </p:nvSpPr>
        <p:spPr>
          <a:xfrm>
            <a:off x="2390947" y="410516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0" name="Rectangle 79"/>
          <p:cNvSpPr/>
          <p:nvPr/>
        </p:nvSpPr>
        <p:spPr>
          <a:xfrm>
            <a:off x="2517546" y="410516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Rectangle 80"/>
          <p:cNvSpPr/>
          <p:nvPr/>
        </p:nvSpPr>
        <p:spPr>
          <a:xfrm>
            <a:off x="1378179" y="4391544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2" name="Rectangle 81"/>
          <p:cNvSpPr/>
          <p:nvPr/>
        </p:nvSpPr>
        <p:spPr>
          <a:xfrm>
            <a:off x="1504775" y="439154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3" name="Rectangle 82"/>
          <p:cNvSpPr/>
          <p:nvPr/>
        </p:nvSpPr>
        <p:spPr>
          <a:xfrm>
            <a:off x="1631371" y="439154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4" name="Rectangle 83"/>
          <p:cNvSpPr/>
          <p:nvPr/>
        </p:nvSpPr>
        <p:spPr>
          <a:xfrm>
            <a:off x="1757967" y="4391544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5" name="Rectangle 84"/>
          <p:cNvSpPr/>
          <p:nvPr/>
        </p:nvSpPr>
        <p:spPr>
          <a:xfrm>
            <a:off x="1884563" y="439154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6" name="Rectangle 85"/>
          <p:cNvSpPr/>
          <p:nvPr/>
        </p:nvSpPr>
        <p:spPr>
          <a:xfrm>
            <a:off x="2011159" y="439154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7" name="Rectangle 86"/>
          <p:cNvSpPr/>
          <p:nvPr/>
        </p:nvSpPr>
        <p:spPr>
          <a:xfrm>
            <a:off x="2137755" y="439154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8" name="Rectangle 87"/>
          <p:cNvSpPr/>
          <p:nvPr/>
        </p:nvSpPr>
        <p:spPr>
          <a:xfrm>
            <a:off x="2264351" y="4391544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9" name="Rectangle 88"/>
          <p:cNvSpPr/>
          <p:nvPr/>
        </p:nvSpPr>
        <p:spPr>
          <a:xfrm>
            <a:off x="2390947" y="439154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0" name="Rectangle 89"/>
          <p:cNvSpPr/>
          <p:nvPr/>
        </p:nvSpPr>
        <p:spPr>
          <a:xfrm>
            <a:off x="2517546" y="439154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1" name="Rectangle 90"/>
          <p:cNvSpPr/>
          <p:nvPr/>
        </p:nvSpPr>
        <p:spPr>
          <a:xfrm>
            <a:off x="4030507" y="209670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2" name="Rectangle 91"/>
          <p:cNvSpPr/>
          <p:nvPr/>
        </p:nvSpPr>
        <p:spPr>
          <a:xfrm>
            <a:off x="4157103" y="209670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3" name="Rectangle 92"/>
          <p:cNvSpPr/>
          <p:nvPr/>
        </p:nvSpPr>
        <p:spPr>
          <a:xfrm>
            <a:off x="4283699" y="209670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4" name="Rectangle 93"/>
          <p:cNvSpPr/>
          <p:nvPr/>
        </p:nvSpPr>
        <p:spPr>
          <a:xfrm>
            <a:off x="4410295" y="209670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5" name="Rectangle 94"/>
          <p:cNvSpPr/>
          <p:nvPr/>
        </p:nvSpPr>
        <p:spPr>
          <a:xfrm>
            <a:off x="4536891" y="2096709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6" name="Rectangle 95"/>
          <p:cNvSpPr/>
          <p:nvPr/>
        </p:nvSpPr>
        <p:spPr>
          <a:xfrm>
            <a:off x="4663487" y="209670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7" name="Rectangle 96"/>
          <p:cNvSpPr/>
          <p:nvPr/>
        </p:nvSpPr>
        <p:spPr>
          <a:xfrm>
            <a:off x="4790083" y="209670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8" name="Rectangle 97"/>
          <p:cNvSpPr/>
          <p:nvPr/>
        </p:nvSpPr>
        <p:spPr>
          <a:xfrm>
            <a:off x="4916679" y="209670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9" name="Rectangle 98"/>
          <p:cNvSpPr/>
          <p:nvPr/>
        </p:nvSpPr>
        <p:spPr>
          <a:xfrm>
            <a:off x="5043275" y="209670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Rectangle 99"/>
          <p:cNvSpPr/>
          <p:nvPr/>
        </p:nvSpPr>
        <p:spPr>
          <a:xfrm>
            <a:off x="5169874" y="209670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1" name="Rectangle 100"/>
          <p:cNvSpPr/>
          <p:nvPr/>
        </p:nvSpPr>
        <p:spPr>
          <a:xfrm>
            <a:off x="4030507" y="2383091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2" name="Rectangle 101"/>
          <p:cNvSpPr/>
          <p:nvPr/>
        </p:nvSpPr>
        <p:spPr>
          <a:xfrm>
            <a:off x="4157103" y="2383091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3" name="Rectangle 102"/>
          <p:cNvSpPr/>
          <p:nvPr/>
        </p:nvSpPr>
        <p:spPr>
          <a:xfrm>
            <a:off x="4283699" y="2383091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4" name="Rectangle 103"/>
          <p:cNvSpPr/>
          <p:nvPr/>
        </p:nvSpPr>
        <p:spPr>
          <a:xfrm>
            <a:off x="4410295" y="2383091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Rectangle 104"/>
          <p:cNvSpPr/>
          <p:nvPr/>
        </p:nvSpPr>
        <p:spPr>
          <a:xfrm>
            <a:off x="4536891" y="2383091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Rectangle 105"/>
          <p:cNvSpPr/>
          <p:nvPr/>
        </p:nvSpPr>
        <p:spPr>
          <a:xfrm>
            <a:off x="4663487" y="2383091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7" name="Rectangle 106"/>
          <p:cNvSpPr/>
          <p:nvPr/>
        </p:nvSpPr>
        <p:spPr>
          <a:xfrm>
            <a:off x="4790083" y="2383091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8" name="Rectangle 107"/>
          <p:cNvSpPr/>
          <p:nvPr/>
        </p:nvSpPr>
        <p:spPr>
          <a:xfrm>
            <a:off x="4916679" y="2383091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9" name="Rectangle 108"/>
          <p:cNvSpPr/>
          <p:nvPr/>
        </p:nvSpPr>
        <p:spPr>
          <a:xfrm>
            <a:off x="5043275" y="2383091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0" name="Rectangle 109"/>
          <p:cNvSpPr/>
          <p:nvPr/>
        </p:nvSpPr>
        <p:spPr>
          <a:xfrm>
            <a:off x="5169874" y="2383091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1" name="Rectangle 110"/>
          <p:cNvSpPr/>
          <p:nvPr/>
        </p:nvSpPr>
        <p:spPr>
          <a:xfrm>
            <a:off x="4082738" y="413481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2" name="Rectangle 111"/>
          <p:cNvSpPr/>
          <p:nvPr/>
        </p:nvSpPr>
        <p:spPr>
          <a:xfrm>
            <a:off x="4209334" y="413481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3" name="Rectangle 112"/>
          <p:cNvSpPr/>
          <p:nvPr/>
        </p:nvSpPr>
        <p:spPr>
          <a:xfrm>
            <a:off x="4335930" y="4134818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4" name="Rectangle 113"/>
          <p:cNvSpPr/>
          <p:nvPr/>
        </p:nvSpPr>
        <p:spPr>
          <a:xfrm>
            <a:off x="4462526" y="413481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5" name="Rectangle 114"/>
          <p:cNvSpPr/>
          <p:nvPr/>
        </p:nvSpPr>
        <p:spPr>
          <a:xfrm>
            <a:off x="4589122" y="4134818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6" name="Rectangle 115"/>
          <p:cNvSpPr/>
          <p:nvPr/>
        </p:nvSpPr>
        <p:spPr>
          <a:xfrm>
            <a:off x="4715718" y="413481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7" name="Rectangle 116"/>
          <p:cNvSpPr/>
          <p:nvPr/>
        </p:nvSpPr>
        <p:spPr>
          <a:xfrm>
            <a:off x="4842314" y="413481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8" name="Rectangle 117"/>
          <p:cNvSpPr/>
          <p:nvPr/>
        </p:nvSpPr>
        <p:spPr>
          <a:xfrm>
            <a:off x="4968910" y="413481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9" name="Rectangle 118"/>
          <p:cNvSpPr/>
          <p:nvPr/>
        </p:nvSpPr>
        <p:spPr>
          <a:xfrm>
            <a:off x="5095506" y="413481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0" name="Rectangle 119"/>
          <p:cNvSpPr/>
          <p:nvPr/>
        </p:nvSpPr>
        <p:spPr>
          <a:xfrm>
            <a:off x="5222105" y="413481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1" name="Rectangle 120"/>
          <p:cNvSpPr/>
          <p:nvPr/>
        </p:nvSpPr>
        <p:spPr>
          <a:xfrm>
            <a:off x="4082738" y="4421200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2" name="Rectangle 121"/>
          <p:cNvSpPr/>
          <p:nvPr/>
        </p:nvSpPr>
        <p:spPr>
          <a:xfrm>
            <a:off x="4209334" y="442120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3" name="Rectangle 122"/>
          <p:cNvSpPr/>
          <p:nvPr/>
        </p:nvSpPr>
        <p:spPr>
          <a:xfrm>
            <a:off x="4335930" y="442120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4" name="Rectangle 123"/>
          <p:cNvSpPr/>
          <p:nvPr/>
        </p:nvSpPr>
        <p:spPr>
          <a:xfrm>
            <a:off x="4462526" y="4421200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5" name="Rectangle 124"/>
          <p:cNvSpPr/>
          <p:nvPr/>
        </p:nvSpPr>
        <p:spPr>
          <a:xfrm>
            <a:off x="4589122" y="442120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6" name="Rectangle 125"/>
          <p:cNvSpPr/>
          <p:nvPr/>
        </p:nvSpPr>
        <p:spPr>
          <a:xfrm>
            <a:off x="4715718" y="442120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7" name="Rectangle 126"/>
          <p:cNvSpPr/>
          <p:nvPr/>
        </p:nvSpPr>
        <p:spPr>
          <a:xfrm>
            <a:off x="4842314" y="442120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8" name="Rectangle 127"/>
          <p:cNvSpPr/>
          <p:nvPr/>
        </p:nvSpPr>
        <p:spPr>
          <a:xfrm>
            <a:off x="4968910" y="4421200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9" name="Rectangle 128"/>
          <p:cNvSpPr/>
          <p:nvPr/>
        </p:nvSpPr>
        <p:spPr>
          <a:xfrm>
            <a:off x="5095506" y="442120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0" name="Rectangle 129"/>
          <p:cNvSpPr/>
          <p:nvPr/>
        </p:nvSpPr>
        <p:spPr>
          <a:xfrm>
            <a:off x="5222105" y="442120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Rectangle 130"/>
          <p:cNvSpPr/>
          <p:nvPr/>
        </p:nvSpPr>
        <p:spPr>
          <a:xfrm>
            <a:off x="6048648" y="192137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2" name="Rectangle 131"/>
          <p:cNvSpPr/>
          <p:nvPr/>
        </p:nvSpPr>
        <p:spPr>
          <a:xfrm>
            <a:off x="6175244" y="192137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3" name="Rectangle 132"/>
          <p:cNvSpPr/>
          <p:nvPr/>
        </p:nvSpPr>
        <p:spPr>
          <a:xfrm>
            <a:off x="6301840" y="192137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4" name="Rectangle 133"/>
          <p:cNvSpPr/>
          <p:nvPr/>
        </p:nvSpPr>
        <p:spPr>
          <a:xfrm>
            <a:off x="6428436" y="192137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5" name="Rectangle 134"/>
          <p:cNvSpPr/>
          <p:nvPr/>
        </p:nvSpPr>
        <p:spPr>
          <a:xfrm>
            <a:off x="6555032" y="192137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6" name="Rectangle 135"/>
          <p:cNvSpPr/>
          <p:nvPr/>
        </p:nvSpPr>
        <p:spPr>
          <a:xfrm>
            <a:off x="6681628" y="192137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7" name="Rectangle 136"/>
          <p:cNvSpPr/>
          <p:nvPr/>
        </p:nvSpPr>
        <p:spPr>
          <a:xfrm>
            <a:off x="6808224" y="192137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8" name="Rectangle 137"/>
          <p:cNvSpPr/>
          <p:nvPr/>
        </p:nvSpPr>
        <p:spPr>
          <a:xfrm>
            <a:off x="6934820" y="1921378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9" name="Rectangle 138"/>
          <p:cNvSpPr/>
          <p:nvPr/>
        </p:nvSpPr>
        <p:spPr>
          <a:xfrm>
            <a:off x="7061416" y="192137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0" name="Rectangle 139"/>
          <p:cNvSpPr/>
          <p:nvPr/>
        </p:nvSpPr>
        <p:spPr>
          <a:xfrm>
            <a:off x="7188015" y="1921378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1" name="Rectangle 140"/>
          <p:cNvSpPr/>
          <p:nvPr/>
        </p:nvSpPr>
        <p:spPr>
          <a:xfrm>
            <a:off x="6048648" y="2207760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2" name="Rectangle 141"/>
          <p:cNvSpPr/>
          <p:nvPr/>
        </p:nvSpPr>
        <p:spPr>
          <a:xfrm>
            <a:off x="6175244" y="220776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3" name="Rectangle 142"/>
          <p:cNvSpPr/>
          <p:nvPr/>
        </p:nvSpPr>
        <p:spPr>
          <a:xfrm>
            <a:off x="6301840" y="220776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4" name="Rectangle 143"/>
          <p:cNvSpPr/>
          <p:nvPr/>
        </p:nvSpPr>
        <p:spPr>
          <a:xfrm>
            <a:off x="6428436" y="2207760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5" name="Rectangle 144"/>
          <p:cNvSpPr/>
          <p:nvPr/>
        </p:nvSpPr>
        <p:spPr>
          <a:xfrm>
            <a:off x="6555032" y="220776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6" name="Rectangle 145"/>
          <p:cNvSpPr/>
          <p:nvPr/>
        </p:nvSpPr>
        <p:spPr>
          <a:xfrm>
            <a:off x="6681628" y="220776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7" name="Rectangle 146"/>
          <p:cNvSpPr/>
          <p:nvPr/>
        </p:nvSpPr>
        <p:spPr>
          <a:xfrm>
            <a:off x="6808224" y="220776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8" name="Rectangle 147"/>
          <p:cNvSpPr/>
          <p:nvPr/>
        </p:nvSpPr>
        <p:spPr>
          <a:xfrm>
            <a:off x="6934820" y="2207760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Rectangle 148"/>
          <p:cNvSpPr/>
          <p:nvPr/>
        </p:nvSpPr>
        <p:spPr>
          <a:xfrm>
            <a:off x="7061416" y="220776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0" name="Rectangle 149"/>
          <p:cNvSpPr/>
          <p:nvPr/>
        </p:nvSpPr>
        <p:spPr>
          <a:xfrm>
            <a:off x="7188015" y="220776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1" name="Rectangle 150"/>
          <p:cNvSpPr/>
          <p:nvPr/>
        </p:nvSpPr>
        <p:spPr>
          <a:xfrm>
            <a:off x="6075137" y="402373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2" name="Rectangle 151"/>
          <p:cNvSpPr/>
          <p:nvPr/>
        </p:nvSpPr>
        <p:spPr>
          <a:xfrm>
            <a:off x="6201733" y="402373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3" name="Rectangle 152"/>
          <p:cNvSpPr/>
          <p:nvPr/>
        </p:nvSpPr>
        <p:spPr>
          <a:xfrm>
            <a:off x="6328329" y="402373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4" name="Rectangle 153"/>
          <p:cNvSpPr/>
          <p:nvPr/>
        </p:nvSpPr>
        <p:spPr>
          <a:xfrm>
            <a:off x="6454925" y="402373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5" name="Rectangle 154"/>
          <p:cNvSpPr/>
          <p:nvPr/>
        </p:nvSpPr>
        <p:spPr>
          <a:xfrm>
            <a:off x="6581521" y="402373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6" name="Rectangle 155"/>
          <p:cNvSpPr/>
          <p:nvPr/>
        </p:nvSpPr>
        <p:spPr>
          <a:xfrm>
            <a:off x="6708117" y="402373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7" name="Rectangle 156"/>
          <p:cNvSpPr/>
          <p:nvPr/>
        </p:nvSpPr>
        <p:spPr>
          <a:xfrm>
            <a:off x="6834713" y="402373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8" name="Rectangle 157"/>
          <p:cNvSpPr/>
          <p:nvPr/>
        </p:nvSpPr>
        <p:spPr>
          <a:xfrm>
            <a:off x="6961309" y="402373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9" name="Rectangle 158"/>
          <p:cNvSpPr/>
          <p:nvPr/>
        </p:nvSpPr>
        <p:spPr>
          <a:xfrm>
            <a:off x="7087905" y="402373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0" name="Rectangle 159"/>
          <p:cNvSpPr/>
          <p:nvPr/>
        </p:nvSpPr>
        <p:spPr>
          <a:xfrm>
            <a:off x="7214504" y="402373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1" name="Rectangle 160"/>
          <p:cNvSpPr/>
          <p:nvPr/>
        </p:nvSpPr>
        <p:spPr>
          <a:xfrm>
            <a:off x="6075137" y="4310114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2" name="Rectangle 161"/>
          <p:cNvSpPr/>
          <p:nvPr/>
        </p:nvSpPr>
        <p:spPr>
          <a:xfrm>
            <a:off x="6201733" y="431011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3" name="Rectangle 162"/>
          <p:cNvSpPr/>
          <p:nvPr/>
        </p:nvSpPr>
        <p:spPr>
          <a:xfrm>
            <a:off x="6328329" y="431011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4" name="Rectangle 163"/>
          <p:cNvSpPr/>
          <p:nvPr/>
        </p:nvSpPr>
        <p:spPr>
          <a:xfrm>
            <a:off x="6454925" y="4310114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5" name="Rectangle 164"/>
          <p:cNvSpPr/>
          <p:nvPr/>
        </p:nvSpPr>
        <p:spPr>
          <a:xfrm>
            <a:off x="6581521" y="4310114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6" name="Rectangle 165"/>
          <p:cNvSpPr/>
          <p:nvPr/>
        </p:nvSpPr>
        <p:spPr>
          <a:xfrm>
            <a:off x="6708117" y="431011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7" name="Rectangle 166"/>
          <p:cNvSpPr/>
          <p:nvPr/>
        </p:nvSpPr>
        <p:spPr>
          <a:xfrm>
            <a:off x="6834713" y="431011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8" name="Rectangle 167"/>
          <p:cNvSpPr/>
          <p:nvPr/>
        </p:nvSpPr>
        <p:spPr>
          <a:xfrm>
            <a:off x="6961309" y="4310114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9" name="Rectangle 168"/>
          <p:cNvSpPr/>
          <p:nvPr/>
        </p:nvSpPr>
        <p:spPr>
          <a:xfrm>
            <a:off x="7087905" y="431011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0" name="Rectangle 169"/>
          <p:cNvSpPr/>
          <p:nvPr/>
        </p:nvSpPr>
        <p:spPr>
          <a:xfrm>
            <a:off x="7214504" y="4310114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2" name="TextBox 171"/>
          <p:cNvSpPr txBox="1"/>
          <p:nvPr/>
        </p:nvSpPr>
        <p:spPr>
          <a:xfrm>
            <a:off x="932612" y="1769359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S1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935618" y="2071819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S2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926692" y="4018989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S1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929698" y="4321449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S2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3656599" y="2003988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S1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659605" y="2306448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S2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687828" y="4045932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S1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690834" y="4348392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S2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5714959" y="1841129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S1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5717965" y="2143589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S2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5727355" y="3919056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S1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5730361" y="4221516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S2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9396251" y="4883281"/>
            <a:ext cx="2554014" cy="18328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ysClr val="windowText" lastClr="000000"/>
              </a:solidFill>
            </a:endParaRPr>
          </a:p>
        </p:txBody>
      </p:sp>
      <p:grpSp>
        <p:nvGrpSpPr>
          <p:cNvPr id="200" name="Group 199"/>
          <p:cNvGrpSpPr/>
          <p:nvPr/>
        </p:nvGrpSpPr>
        <p:grpSpPr>
          <a:xfrm>
            <a:off x="378692" y="5391761"/>
            <a:ext cx="7952508" cy="1211953"/>
            <a:chOff x="378692" y="5016359"/>
            <a:chExt cx="8700654" cy="1587355"/>
          </a:xfrm>
        </p:grpSpPr>
        <p:graphicFrame>
          <p:nvGraphicFramePr>
            <p:cNvPr id="193" name="Chart 192"/>
            <p:cNvGraphicFramePr/>
            <p:nvPr>
              <p:extLst>
                <p:ext uri="{D42A27DB-BD31-4B8C-83A1-F6EECF244321}">
                  <p14:modId xmlns:p14="http://schemas.microsoft.com/office/powerpoint/2010/main" val="2847308807"/>
                </p:ext>
              </p:extLst>
            </p:nvPr>
          </p:nvGraphicFramePr>
          <p:xfrm>
            <a:off x="378692" y="5016359"/>
            <a:ext cx="8700654" cy="15873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94" name="Rectangle 193"/>
            <p:cNvSpPr/>
            <p:nvPr/>
          </p:nvSpPr>
          <p:spPr>
            <a:xfrm>
              <a:off x="757382" y="5181600"/>
              <a:ext cx="873989" cy="1274618"/>
            </a:xfrm>
            <a:prstGeom prst="rect">
              <a:avLst/>
            </a:prstGeom>
            <a:solidFill>
              <a:srgbClr val="7F7F7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2066507" y="5170277"/>
              <a:ext cx="386387" cy="1274618"/>
            </a:xfrm>
            <a:prstGeom prst="rect">
              <a:avLst/>
            </a:prstGeom>
            <a:solidFill>
              <a:srgbClr val="7F7F7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930231" y="5172364"/>
              <a:ext cx="2122279" cy="1274618"/>
            </a:xfrm>
            <a:prstGeom prst="rect">
              <a:avLst/>
            </a:prstGeom>
            <a:solidFill>
              <a:srgbClr val="7F7F7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492002" y="5169419"/>
              <a:ext cx="873989" cy="1274618"/>
            </a:xfrm>
            <a:prstGeom prst="rect">
              <a:avLst/>
            </a:prstGeom>
            <a:solidFill>
              <a:srgbClr val="7F7F7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6789752" y="5172390"/>
              <a:ext cx="1292630" cy="1274618"/>
            </a:xfrm>
            <a:prstGeom prst="rect">
              <a:avLst/>
            </a:prstGeom>
            <a:solidFill>
              <a:srgbClr val="7F7F7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8534397" y="5180173"/>
              <a:ext cx="386387" cy="1274618"/>
            </a:xfrm>
            <a:prstGeom prst="rect">
              <a:avLst/>
            </a:prstGeom>
            <a:solidFill>
              <a:srgbClr val="7F7F7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01" name="5-Point Star 200"/>
          <p:cNvSpPr/>
          <p:nvPr/>
        </p:nvSpPr>
        <p:spPr>
          <a:xfrm>
            <a:off x="8598378" y="5222573"/>
            <a:ext cx="351168" cy="351168"/>
          </a:xfrm>
          <a:prstGeom prst="star5">
            <a:avLst/>
          </a:prstGeom>
          <a:blipFill dpi="0" rotWithShape="1">
            <a:blip r:embed="rId3"/>
            <a:srcRect/>
            <a:stretch>
              <a:fillRect t="-12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2" name="TextBox 201"/>
          <p:cNvSpPr txBox="1"/>
          <p:nvPr/>
        </p:nvSpPr>
        <p:spPr>
          <a:xfrm>
            <a:off x="8484586" y="5645894"/>
            <a:ext cx="585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 err="1"/>
              <a:t>Avg</a:t>
            </a:r>
            <a:r>
              <a:rPr lang="nl-BE" dirty="0"/>
              <a:t>:</a:t>
            </a:r>
          </a:p>
          <a:p>
            <a:pPr algn="ctr"/>
            <a:r>
              <a:rPr lang="nl-BE" dirty="0"/>
              <a:t>7,8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318499" y="4970641"/>
            <a:ext cx="300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err="1"/>
              <a:t>Maisie</a:t>
            </a:r>
            <a:r>
              <a:rPr lang="nl-BE" b="1" dirty="0"/>
              <a:t> Williams </a:t>
            </a:r>
            <a:r>
              <a:rPr lang="nl-BE" dirty="0" err="1"/>
              <a:t>appearances</a:t>
            </a:r>
            <a:r>
              <a:rPr lang="nl-BE" dirty="0"/>
              <a:t>:</a:t>
            </a:r>
          </a:p>
        </p:txBody>
      </p:sp>
      <p:cxnSp>
        <p:nvCxnSpPr>
          <p:cNvPr id="206" name="Straight Connector 205"/>
          <p:cNvCxnSpPr/>
          <p:nvPr/>
        </p:nvCxnSpPr>
        <p:spPr>
          <a:xfrm>
            <a:off x="4650621" y="5516834"/>
            <a:ext cx="0" cy="97317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2089231" y="6403451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err="1"/>
              <a:t>Season</a:t>
            </a:r>
            <a:r>
              <a:rPr lang="nl-BE" sz="1600" dirty="0"/>
              <a:t> 1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71872" y="6390504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err="1"/>
              <a:t>Season</a:t>
            </a:r>
            <a:r>
              <a:rPr lang="nl-BE" sz="1600" dirty="0"/>
              <a:t> 2</a:t>
            </a:r>
          </a:p>
        </p:txBody>
      </p:sp>
      <p:sp>
        <p:nvSpPr>
          <p:cNvPr id="212" name="Oval 211"/>
          <p:cNvSpPr/>
          <p:nvPr/>
        </p:nvSpPr>
        <p:spPr>
          <a:xfrm>
            <a:off x="10229363" y="5250081"/>
            <a:ext cx="978105" cy="978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err="1">
                <a:solidFill>
                  <a:sysClr val="windowText" lastClr="000000"/>
                </a:solidFill>
              </a:rPr>
              <a:t>Maisie</a:t>
            </a:r>
            <a:endParaRPr lang="nl-BE" sz="1400" dirty="0">
              <a:solidFill>
                <a:sysClr val="windowText" lastClr="000000"/>
              </a:solidFill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11207469" y="4938696"/>
            <a:ext cx="646697" cy="64669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ysClr val="windowText" lastClr="000000"/>
                </a:solidFill>
              </a:rPr>
              <a:t>Boy</a:t>
            </a:r>
          </a:p>
        </p:txBody>
      </p:sp>
      <p:sp>
        <p:nvSpPr>
          <p:cNvPr id="214" name="Oval 213"/>
          <p:cNvSpPr/>
          <p:nvPr/>
        </p:nvSpPr>
        <p:spPr>
          <a:xfrm>
            <a:off x="11207468" y="5680073"/>
            <a:ext cx="646697" cy="64669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100" dirty="0" err="1">
                <a:solidFill>
                  <a:sysClr val="windowText" lastClr="000000"/>
                </a:solidFill>
              </a:rPr>
              <a:t>Assassin</a:t>
            </a:r>
            <a:endParaRPr lang="nl-BE" sz="1100" dirty="0">
              <a:solidFill>
                <a:sysClr val="windowText" lastClr="000000"/>
              </a:solidFill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9739807" y="6003421"/>
            <a:ext cx="646697" cy="64669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100" dirty="0" err="1">
                <a:solidFill>
                  <a:sysClr val="windowText" lastClr="000000"/>
                </a:solidFill>
              </a:rPr>
              <a:t>Direwolf</a:t>
            </a:r>
            <a:endParaRPr lang="nl-BE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Oval 215"/>
          <p:cNvSpPr/>
          <p:nvPr/>
        </p:nvSpPr>
        <p:spPr>
          <a:xfrm>
            <a:off x="9568195" y="5202539"/>
            <a:ext cx="646697" cy="6466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50" dirty="0" err="1">
                <a:solidFill>
                  <a:sysClr val="windowText" lastClr="000000"/>
                </a:solidFill>
              </a:rPr>
              <a:t>Death</a:t>
            </a:r>
            <a:endParaRPr lang="nl-BE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2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oup 230"/>
          <p:cNvGrpSpPr/>
          <p:nvPr/>
        </p:nvGrpSpPr>
        <p:grpSpPr>
          <a:xfrm>
            <a:off x="9396251" y="4883281"/>
            <a:ext cx="2554014" cy="1832830"/>
            <a:chOff x="9396251" y="4883281"/>
            <a:chExt cx="2554014" cy="1832830"/>
          </a:xfrm>
        </p:grpSpPr>
        <p:sp>
          <p:nvSpPr>
            <p:cNvPr id="232" name="Rectangle 231"/>
            <p:cNvSpPr/>
            <p:nvPr/>
          </p:nvSpPr>
          <p:spPr>
            <a:xfrm>
              <a:off x="9396251" y="4883281"/>
              <a:ext cx="2554014" cy="18328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ysClr val="windowText" lastClr="000000"/>
                </a:solidFill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10229363" y="5250081"/>
              <a:ext cx="978105" cy="9781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400" dirty="0" err="1">
                  <a:solidFill>
                    <a:sysClr val="windowText" lastClr="000000"/>
                  </a:solidFill>
                </a:rPr>
                <a:t>Maisie</a:t>
              </a:r>
              <a:endParaRPr lang="nl-BE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Oval 233"/>
            <p:cNvSpPr/>
            <p:nvPr/>
          </p:nvSpPr>
          <p:spPr>
            <a:xfrm>
              <a:off x="11207469" y="4938696"/>
              <a:ext cx="646697" cy="64669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200" dirty="0">
                  <a:solidFill>
                    <a:sysClr val="windowText" lastClr="000000"/>
                  </a:solidFill>
                </a:rPr>
                <a:t>Boy</a:t>
              </a:r>
            </a:p>
          </p:txBody>
        </p:sp>
        <p:sp>
          <p:nvSpPr>
            <p:cNvPr id="235" name="Oval 234"/>
            <p:cNvSpPr/>
            <p:nvPr/>
          </p:nvSpPr>
          <p:spPr>
            <a:xfrm>
              <a:off x="11207468" y="5680073"/>
              <a:ext cx="646697" cy="64669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100" dirty="0" err="1">
                  <a:solidFill>
                    <a:sysClr val="windowText" lastClr="000000"/>
                  </a:solidFill>
                </a:rPr>
                <a:t>Assassin</a:t>
              </a:r>
              <a:endParaRPr lang="nl-BE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9739807" y="6003421"/>
              <a:ext cx="646697" cy="64669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100" dirty="0" err="1">
                  <a:solidFill>
                    <a:sysClr val="windowText" lastClr="000000"/>
                  </a:solidFill>
                </a:rPr>
                <a:t>Direwolf</a:t>
              </a:r>
              <a:endParaRPr lang="nl-BE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9568195" y="5202539"/>
              <a:ext cx="646697" cy="64669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050" dirty="0" err="1">
                  <a:solidFill>
                    <a:sysClr val="windowText" lastClr="000000"/>
                  </a:solidFill>
                </a:rPr>
                <a:t>Death</a:t>
              </a:r>
              <a:endParaRPr lang="nl-BE" sz="105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9396251" y="182005"/>
            <a:ext cx="2554014" cy="453189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9396251" y="182005"/>
            <a:ext cx="2554014" cy="4531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Rectangle 1"/>
          <p:cNvSpPr/>
          <p:nvPr/>
        </p:nvSpPr>
        <p:spPr>
          <a:xfrm>
            <a:off x="297059" y="182005"/>
            <a:ext cx="8916171" cy="4531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Rectangle 2"/>
          <p:cNvSpPr/>
          <p:nvPr/>
        </p:nvSpPr>
        <p:spPr>
          <a:xfrm>
            <a:off x="9541164" y="378689"/>
            <a:ext cx="1810445" cy="4156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>
                <a:solidFill>
                  <a:schemeClr val="bg1">
                    <a:lumMod val="85000"/>
                  </a:schemeClr>
                </a:solidFill>
              </a:rPr>
              <a:t>Search show…</a:t>
            </a:r>
          </a:p>
        </p:txBody>
      </p:sp>
      <p:pic>
        <p:nvPicPr>
          <p:cNvPr id="7" name="Picture 6" descr="File:System-search.svg - Wikipedia, the free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119" y="378689"/>
            <a:ext cx="415636" cy="4156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67273" y="934063"/>
            <a:ext cx="1839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Other</a:t>
            </a:r>
            <a:r>
              <a:rPr lang="nl-BE" dirty="0"/>
              <a:t> shows </a:t>
            </a:r>
            <a:r>
              <a:rPr lang="nl-BE" dirty="0" err="1"/>
              <a:t>with</a:t>
            </a:r>
            <a:endParaRPr lang="nl-BE" dirty="0"/>
          </a:p>
          <a:p>
            <a:r>
              <a:rPr lang="nl-BE" b="1" dirty="0" err="1"/>
              <a:t>Maisie</a:t>
            </a:r>
            <a:r>
              <a:rPr lang="nl-BE" b="1" dirty="0"/>
              <a:t> Williams</a:t>
            </a:r>
            <a:r>
              <a:rPr lang="nl-BE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9541164" y="1739795"/>
            <a:ext cx="1006763" cy="923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b="1" dirty="0"/>
              <a:t>Doctor </a:t>
            </a:r>
            <a:r>
              <a:rPr lang="nl-BE" sz="1400" b="1" dirty="0" err="1"/>
              <a:t>Who</a:t>
            </a:r>
            <a:endParaRPr lang="nl-BE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10745714" y="1739794"/>
            <a:ext cx="1006763" cy="923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b="1" dirty="0"/>
              <a:t>Robot </a:t>
            </a:r>
            <a:r>
              <a:rPr lang="nl-BE" sz="1400" b="1" dirty="0" err="1"/>
              <a:t>Chicken</a:t>
            </a:r>
            <a:endParaRPr lang="nl-BE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9541163" y="2929648"/>
            <a:ext cx="1006763" cy="923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The Secret of Crick…</a:t>
            </a:r>
            <a:endParaRPr lang="nl-BE" sz="1400" b="1" dirty="0"/>
          </a:p>
        </p:txBody>
      </p:sp>
      <p:sp>
        <p:nvSpPr>
          <p:cNvPr id="12" name="5-Point Star 11"/>
          <p:cNvSpPr/>
          <p:nvPr/>
        </p:nvSpPr>
        <p:spPr>
          <a:xfrm>
            <a:off x="9868960" y="2259568"/>
            <a:ext cx="351168" cy="351168"/>
          </a:xfrm>
          <a:prstGeom prst="star5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5-Point Star 13"/>
          <p:cNvSpPr/>
          <p:nvPr/>
        </p:nvSpPr>
        <p:spPr>
          <a:xfrm>
            <a:off x="11073511" y="2259568"/>
            <a:ext cx="351168" cy="351168"/>
          </a:xfrm>
          <a:prstGeom prst="star5">
            <a:avLst/>
          </a:prstGeom>
          <a:blipFill dpi="0" rotWithShape="1">
            <a:blip r:embed="rId3"/>
            <a:srcRect/>
            <a:stretch>
              <a:fillRect t="13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5-Point Star 14"/>
          <p:cNvSpPr/>
          <p:nvPr/>
        </p:nvSpPr>
        <p:spPr>
          <a:xfrm>
            <a:off x="9868960" y="3471961"/>
            <a:ext cx="351168" cy="351168"/>
          </a:xfrm>
          <a:prstGeom prst="star5">
            <a:avLst/>
          </a:prstGeom>
          <a:blipFill dpi="0" rotWithShape="1">
            <a:blip r:embed="rId3"/>
            <a:srcRect/>
            <a:stretch>
              <a:fillRect t="11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tangle 16"/>
          <p:cNvSpPr/>
          <p:nvPr/>
        </p:nvSpPr>
        <p:spPr>
          <a:xfrm>
            <a:off x="6580682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tangle 17"/>
          <p:cNvSpPr/>
          <p:nvPr/>
        </p:nvSpPr>
        <p:spPr>
          <a:xfrm>
            <a:off x="6707278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ectangle 18"/>
          <p:cNvSpPr/>
          <p:nvPr/>
        </p:nvSpPr>
        <p:spPr>
          <a:xfrm>
            <a:off x="6833874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Rectangle 19"/>
          <p:cNvSpPr/>
          <p:nvPr/>
        </p:nvSpPr>
        <p:spPr>
          <a:xfrm>
            <a:off x="6960470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Rectangle 20"/>
          <p:cNvSpPr/>
          <p:nvPr/>
        </p:nvSpPr>
        <p:spPr>
          <a:xfrm>
            <a:off x="7087066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ectangle 21"/>
          <p:cNvSpPr/>
          <p:nvPr/>
        </p:nvSpPr>
        <p:spPr>
          <a:xfrm>
            <a:off x="7213662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Rectangle 22"/>
          <p:cNvSpPr/>
          <p:nvPr/>
        </p:nvSpPr>
        <p:spPr>
          <a:xfrm>
            <a:off x="7340258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Rectangle 23"/>
          <p:cNvSpPr/>
          <p:nvPr/>
        </p:nvSpPr>
        <p:spPr>
          <a:xfrm>
            <a:off x="7466854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Rectangle 24"/>
          <p:cNvSpPr/>
          <p:nvPr/>
        </p:nvSpPr>
        <p:spPr>
          <a:xfrm>
            <a:off x="7593450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Rectangle 25"/>
          <p:cNvSpPr/>
          <p:nvPr/>
        </p:nvSpPr>
        <p:spPr>
          <a:xfrm>
            <a:off x="7720049" y="-388843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Rectangle 29"/>
          <p:cNvSpPr/>
          <p:nvPr/>
        </p:nvSpPr>
        <p:spPr>
          <a:xfrm>
            <a:off x="297060" y="4918853"/>
            <a:ext cx="8901404" cy="1797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" name="Rectangle 30"/>
          <p:cNvSpPr/>
          <p:nvPr/>
        </p:nvSpPr>
        <p:spPr>
          <a:xfrm>
            <a:off x="297059" y="182005"/>
            <a:ext cx="3326086" cy="242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Peter </a:t>
            </a:r>
            <a:r>
              <a:rPr lang="nl-BE" b="1" dirty="0" err="1">
                <a:solidFill>
                  <a:schemeClr val="tx1"/>
                </a:solidFill>
              </a:rPr>
              <a:t>Dinklage</a:t>
            </a:r>
            <a:endParaRPr lang="nl-BE" dirty="0">
              <a:solidFill>
                <a:schemeClr val="tx1"/>
              </a:solidFill>
            </a:endParaRPr>
          </a:p>
          <a:p>
            <a:pPr algn="ctr"/>
            <a:endParaRPr lang="nl-BE" sz="900" dirty="0">
              <a:solidFill>
                <a:schemeClr val="tx1"/>
              </a:solidFill>
            </a:endParaRPr>
          </a:p>
          <a:p>
            <a:pPr algn="ctr"/>
            <a:r>
              <a:rPr lang="nl-BE" dirty="0" err="1">
                <a:solidFill>
                  <a:schemeClr val="tx1"/>
                </a:solidFill>
              </a:rPr>
              <a:t>Role</a:t>
            </a:r>
            <a:r>
              <a:rPr lang="nl-BE" dirty="0">
                <a:solidFill>
                  <a:schemeClr val="tx1"/>
                </a:solidFill>
              </a:rPr>
              <a:t>: </a:t>
            </a:r>
            <a:r>
              <a:rPr lang="nl-BE" dirty="0" err="1">
                <a:solidFill>
                  <a:schemeClr val="tx1"/>
                </a:solidFill>
              </a:rPr>
              <a:t>Tyrion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Lannister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7059" y="2610736"/>
            <a:ext cx="3326086" cy="21031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Lena </a:t>
            </a:r>
            <a:r>
              <a:rPr lang="nl-BE" b="1" dirty="0" err="1">
                <a:solidFill>
                  <a:schemeClr val="tx1"/>
                </a:solidFill>
              </a:rPr>
              <a:t>Headey</a:t>
            </a:r>
            <a:endParaRPr lang="nl-BE" dirty="0">
              <a:solidFill>
                <a:schemeClr val="tx1"/>
              </a:solidFill>
            </a:endParaRPr>
          </a:p>
          <a:p>
            <a:pPr algn="ctr"/>
            <a:endParaRPr lang="nl-BE" sz="900" dirty="0">
              <a:solidFill>
                <a:schemeClr val="tx1"/>
              </a:solidFill>
            </a:endParaRPr>
          </a:p>
          <a:p>
            <a:pPr algn="ctr"/>
            <a:r>
              <a:rPr lang="nl-BE" dirty="0" err="1">
                <a:solidFill>
                  <a:schemeClr val="tx1"/>
                </a:solidFill>
              </a:rPr>
              <a:t>Role</a:t>
            </a:r>
            <a:r>
              <a:rPr lang="nl-BE" dirty="0">
                <a:solidFill>
                  <a:schemeClr val="tx1"/>
                </a:solidFill>
              </a:rPr>
              <a:t>: </a:t>
            </a:r>
            <a:r>
              <a:rPr lang="nl-BE" dirty="0" err="1">
                <a:solidFill>
                  <a:schemeClr val="tx1"/>
                </a:solidFill>
              </a:rPr>
              <a:t>Cersei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Lannister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23145" y="191296"/>
            <a:ext cx="2121327" cy="27383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Kit Harington</a:t>
            </a:r>
          </a:p>
          <a:p>
            <a:pPr algn="ctr"/>
            <a:endParaRPr lang="nl-BE" sz="900" dirty="0">
              <a:solidFill>
                <a:schemeClr val="tx1"/>
              </a:solidFill>
            </a:endParaRPr>
          </a:p>
          <a:p>
            <a:pPr algn="ctr"/>
            <a:r>
              <a:rPr lang="nl-BE" dirty="0" err="1">
                <a:solidFill>
                  <a:schemeClr val="tx1"/>
                </a:solidFill>
              </a:rPr>
              <a:t>Role</a:t>
            </a:r>
            <a:r>
              <a:rPr lang="nl-BE" dirty="0">
                <a:solidFill>
                  <a:schemeClr val="tx1"/>
                </a:solidFill>
              </a:rPr>
              <a:t>: Jon </a:t>
            </a:r>
            <a:r>
              <a:rPr lang="nl-BE" dirty="0" err="1">
                <a:solidFill>
                  <a:schemeClr val="tx1"/>
                </a:solidFill>
              </a:rPr>
              <a:t>Snow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744472" y="182005"/>
            <a:ext cx="1827636" cy="23579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Emilia </a:t>
            </a:r>
            <a:r>
              <a:rPr lang="nl-BE" b="1" dirty="0" err="1">
                <a:solidFill>
                  <a:schemeClr val="tx1"/>
                </a:solidFill>
              </a:rPr>
              <a:t>Clarke</a:t>
            </a:r>
            <a:endParaRPr lang="nl-BE" b="1" dirty="0">
              <a:solidFill>
                <a:schemeClr val="tx1"/>
              </a:solidFill>
            </a:endParaRPr>
          </a:p>
          <a:p>
            <a:pPr algn="ctr"/>
            <a:endParaRPr lang="nl-BE" sz="900" dirty="0">
              <a:solidFill>
                <a:schemeClr val="tx1"/>
              </a:solidFill>
            </a:endParaRPr>
          </a:p>
          <a:p>
            <a:pPr algn="ctr"/>
            <a:r>
              <a:rPr lang="nl-BE" dirty="0" err="1">
                <a:solidFill>
                  <a:schemeClr val="tx1"/>
                </a:solidFill>
              </a:rPr>
              <a:t>Role</a:t>
            </a:r>
            <a:r>
              <a:rPr lang="nl-BE" dirty="0">
                <a:solidFill>
                  <a:schemeClr val="tx1"/>
                </a:solidFill>
              </a:rPr>
              <a:t>: </a:t>
            </a:r>
            <a:r>
              <a:rPr lang="nl-BE" dirty="0" err="1">
                <a:solidFill>
                  <a:schemeClr val="tx1"/>
                </a:solidFill>
              </a:rPr>
              <a:t>Daenerys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Targaryen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44472" y="2540001"/>
            <a:ext cx="1827636" cy="21738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Sophie Turner</a:t>
            </a:r>
          </a:p>
          <a:p>
            <a:pPr algn="ctr"/>
            <a:endParaRPr lang="nl-BE" sz="900" dirty="0">
              <a:solidFill>
                <a:schemeClr val="tx1"/>
              </a:solidFill>
            </a:endParaRPr>
          </a:p>
          <a:p>
            <a:pPr algn="ctr"/>
            <a:r>
              <a:rPr lang="nl-BE" dirty="0" err="1">
                <a:solidFill>
                  <a:schemeClr val="tx1"/>
                </a:solidFill>
              </a:rPr>
              <a:t>Role</a:t>
            </a:r>
            <a:r>
              <a:rPr lang="nl-BE" dirty="0">
                <a:solidFill>
                  <a:schemeClr val="tx1"/>
                </a:solidFill>
              </a:rPr>
              <a:t>: </a:t>
            </a:r>
            <a:r>
              <a:rPr lang="nl-BE" dirty="0" err="1">
                <a:solidFill>
                  <a:schemeClr val="tx1"/>
                </a:solidFill>
              </a:rPr>
              <a:t>Sansa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Stark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578120" y="192974"/>
            <a:ext cx="1635110" cy="13964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 err="1">
                <a:solidFill>
                  <a:schemeClr val="tx1"/>
                </a:solidFill>
              </a:rPr>
              <a:t>Nikolaj</a:t>
            </a:r>
            <a:r>
              <a:rPr lang="nl-BE" b="1" dirty="0">
                <a:solidFill>
                  <a:schemeClr val="tx1"/>
                </a:solidFill>
              </a:rPr>
              <a:t> Coster-</a:t>
            </a:r>
            <a:r>
              <a:rPr lang="nl-BE" b="1" dirty="0" err="1">
                <a:solidFill>
                  <a:schemeClr val="tx1"/>
                </a:solidFill>
              </a:rPr>
              <a:t>Waldau</a:t>
            </a:r>
            <a:endParaRPr lang="nl-BE" b="1" dirty="0">
              <a:solidFill>
                <a:schemeClr val="tx1"/>
              </a:solidFill>
            </a:endParaRPr>
          </a:p>
          <a:p>
            <a:pPr algn="ctr"/>
            <a:endParaRPr lang="nl-BE" sz="900" dirty="0">
              <a:solidFill>
                <a:schemeClr val="tx1"/>
              </a:solidFill>
            </a:endParaRPr>
          </a:p>
          <a:p>
            <a:pPr algn="ctr"/>
            <a:r>
              <a:rPr lang="nl-BE" dirty="0" err="1">
                <a:solidFill>
                  <a:schemeClr val="tx1"/>
                </a:solidFill>
              </a:rPr>
              <a:t>Role</a:t>
            </a:r>
            <a:r>
              <a:rPr lang="nl-BE" dirty="0">
                <a:solidFill>
                  <a:schemeClr val="tx1"/>
                </a:solidFill>
              </a:rPr>
              <a:t>: Jaime </a:t>
            </a:r>
            <a:r>
              <a:rPr lang="nl-BE" dirty="0" err="1">
                <a:solidFill>
                  <a:schemeClr val="tx1"/>
                </a:solidFill>
              </a:rPr>
              <a:t>Lannister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572108" y="1589399"/>
            <a:ext cx="1641122" cy="9216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Jack </a:t>
            </a:r>
            <a:r>
              <a:rPr lang="nl-BE" b="1" dirty="0" err="1">
                <a:solidFill>
                  <a:schemeClr val="tx1"/>
                </a:solidFill>
              </a:rPr>
              <a:t>Gleeson</a:t>
            </a:r>
            <a:endParaRPr lang="nl-BE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572109" y="2511073"/>
            <a:ext cx="1626354" cy="96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John Bradley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515926" y="3471961"/>
            <a:ext cx="697304" cy="12316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Alfie Allen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572108" y="3471961"/>
            <a:ext cx="943817" cy="12316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Sean </a:t>
            </a:r>
            <a:r>
              <a:rPr lang="nl-BE" b="1" dirty="0" err="1">
                <a:solidFill>
                  <a:schemeClr val="tx1"/>
                </a:solidFill>
              </a:rPr>
              <a:t>Bean</a:t>
            </a:r>
            <a:endParaRPr lang="nl-BE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23145" y="2929648"/>
            <a:ext cx="2121327" cy="178425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nl-BE" b="1" dirty="0" err="1">
                <a:solidFill>
                  <a:schemeClr val="tx1"/>
                </a:solidFill>
              </a:rPr>
              <a:t>Maisie</a:t>
            </a:r>
            <a:r>
              <a:rPr lang="nl-BE" b="1" dirty="0">
                <a:solidFill>
                  <a:schemeClr val="tx1"/>
                </a:solidFill>
              </a:rPr>
              <a:t> Williams</a:t>
            </a:r>
          </a:p>
          <a:p>
            <a:pPr algn="ctr"/>
            <a:endParaRPr lang="nl-BE" sz="400" dirty="0">
              <a:solidFill>
                <a:schemeClr val="tx1"/>
              </a:solidFill>
            </a:endParaRPr>
          </a:p>
          <a:p>
            <a:pPr algn="ctr"/>
            <a:r>
              <a:rPr lang="nl-BE" dirty="0" err="1">
                <a:solidFill>
                  <a:schemeClr val="tx1"/>
                </a:solidFill>
              </a:rPr>
              <a:t>Role</a:t>
            </a:r>
            <a:r>
              <a:rPr lang="nl-BE" dirty="0">
                <a:solidFill>
                  <a:schemeClr val="tx1"/>
                </a:solidFill>
              </a:rPr>
              <a:t>: </a:t>
            </a:r>
            <a:r>
              <a:rPr lang="nl-BE" dirty="0" err="1">
                <a:solidFill>
                  <a:schemeClr val="tx1"/>
                </a:solidFill>
              </a:rPr>
              <a:t>Arya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Stark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2" name="5-Point Star 41"/>
          <p:cNvSpPr/>
          <p:nvPr/>
        </p:nvSpPr>
        <p:spPr>
          <a:xfrm>
            <a:off x="1779991" y="535626"/>
            <a:ext cx="351168" cy="351168"/>
          </a:xfrm>
          <a:prstGeom prst="star5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3" name="5-Point Star 42"/>
          <p:cNvSpPr/>
          <p:nvPr/>
        </p:nvSpPr>
        <p:spPr>
          <a:xfrm>
            <a:off x="4508224" y="535626"/>
            <a:ext cx="351168" cy="351168"/>
          </a:xfrm>
          <a:prstGeom prst="star5">
            <a:avLst/>
          </a:prstGeom>
          <a:blipFill dpi="0" rotWithShape="1">
            <a:blip r:embed="rId3"/>
            <a:srcRect/>
            <a:stretch>
              <a:fillRect t="13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5" name="5-Point Star 44"/>
          <p:cNvSpPr/>
          <p:nvPr/>
        </p:nvSpPr>
        <p:spPr>
          <a:xfrm>
            <a:off x="6482706" y="372811"/>
            <a:ext cx="351168" cy="351168"/>
          </a:xfrm>
          <a:prstGeom prst="star5">
            <a:avLst/>
          </a:prstGeom>
          <a:blipFill dpi="0" rotWithShape="1">
            <a:blip r:embed="rId3"/>
            <a:srcRect/>
            <a:stretch>
              <a:fillRect t="-12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7" name="5-Point Star 46"/>
          <p:cNvSpPr/>
          <p:nvPr/>
        </p:nvSpPr>
        <p:spPr>
          <a:xfrm>
            <a:off x="1779991" y="2833266"/>
            <a:ext cx="351168" cy="351168"/>
          </a:xfrm>
          <a:prstGeom prst="star5">
            <a:avLst/>
          </a:prstGeom>
          <a:blipFill dpi="0" rotWithShape="1">
            <a:blip r:embed="rId3"/>
            <a:srcRect/>
            <a:stretch>
              <a:fillRect t="-12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5-Point Star 47"/>
          <p:cNvSpPr/>
          <p:nvPr/>
        </p:nvSpPr>
        <p:spPr>
          <a:xfrm>
            <a:off x="4508224" y="3050899"/>
            <a:ext cx="351168" cy="351168"/>
          </a:xfrm>
          <a:prstGeom prst="star5">
            <a:avLst/>
          </a:prstGeom>
          <a:blipFill dpi="0" rotWithShape="1">
            <a:blip r:embed="rId3"/>
            <a:srcRect/>
            <a:stretch>
              <a:fillRect t="-12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9" name="5-Point Star 48"/>
          <p:cNvSpPr/>
          <p:nvPr/>
        </p:nvSpPr>
        <p:spPr>
          <a:xfrm>
            <a:off x="6482706" y="2777617"/>
            <a:ext cx="351168" cy="351168"/>
          </a:xfrm>
          <a:prstGeom prst="star5">
            <a:avLst/>
          </a:prstGeom>
          <a:blipFill dpi="0" rotWithShape="1">
            <a:blip r:embed="rId3"/>
            <a:srcRect/>
            <a:stretch>
              <a:fillRect t="11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1" name="Rectangle 50"/>
          <p:cNvSpPr/>
          <p:nvPr/>
        </p:nvSpPr>
        <p:spPr>
          <a:xfrm>
            <a:off x="1378179" y="1857207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Rectangle 51"/>
          <p:cNvSpPr/>
          <p:nvPr/>
        </p:nvSpPr>
        <p:spPr>
          <a:xfrm>
            <a:off x="1504775" y="1857207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Rectangle 52"/>
          <p:cNvSpPr/>
          <p:nvPr/>
        </p:nvSpPr>
        <p:spPr>
          <a:xfrm>
            <a:off x="1631371" y="1857207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4" name="Rectangle 53"/>
          <p:cNvSpPr/>
          <p:nvPr/>
        </p:nvSpPr>
        <p:spPr>
          <a:xfrm>
            <a:off x="1757967" y="1857207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Rectangle 54"/>
          <p:cNvSpPr/>
          <p:nvPr/>
        </p:nvSpPr>
        <p:spPr>
          <a:xfrm>
            <a:off x="1884563" y="1857207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Rectangle 55"/>
          <p:cNvSpPr/>
          <p:nvPr/>
        </p:nvSpPr>
        <p:spPr>
          <a:xfrm>
            <a:off x="2011159" y="1857207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7" name="Rectangle 56"/>
          <p:cNvSpPr/>
          <p:nvPr/>
        </p:nvSpPr>
        <p:spPr>
          <a:xfrm>
            <a:off x="2137755" y="1857207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Rectangle 57"/>
          <p:cNvSpPr/>
          <p:nvPr/>
        </p:nvSpPr>
        <p:spPr>
          <a:xfrm>
            <a:off x="2264351" y="1857207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Rectangle 58"/>
          <p:cNvSpPr/>
          <p:nvPr/>
        </p:nvSpPr>
        <p:spPr>
          <a:xfrm>
            <a:off x="2390947" y="1857207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0" name="Rectangle 59"/>
          <p:cNvSpPr/>
          <p:nvPr/>
        </p:nvSpPr>
        <p:spPr>
          <a:xfrm>
            <a:off x="2517546" y="1857207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1" name="Rectangle 60"/>
          <p:cNvSpPr/>
          <p:nvPr/>
        </p:nvSpPr>
        <p:spPr>
          <a:xfrm>
            <a:off x="1378179" y="214358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2" name="Rectangle 61"/>
          <p:cNvSpPr/>
          <p:nvPr/>
        </p:nvSpPr>
        <p:spPr>
          <a:xfrm>
            <a:off x="1504775" y="214358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3" name="Rectangle 62"/>
          <p:cNvSpPr/>
          <p:nvPr/>
        </p:nvSpPr>
        <p:spPr>
          <a:xfrm>
            <a:off x="1631371" y="214358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4" name="Rectangle 63"/>
          <p:cNvSpPr/>
          <p:nvPr/>
        </p:nvSpPr>
        <p:spPr>
          <a:xfrm>
            <a:off x="1757967" y="214358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5" name="Rectangle 64"/>
          <p:cNvSpPr/>
          <p:nvPr/>
        </p:nvSpPr>
        <p:spPr>
          <a:xfrm>
            <a:off x="1884563" y="214358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6" name="Rectangle 65"/>
          <p:cNvSpPr/>
          <p:nvPr/>
        </p:nvSpPr>
        <p:spPr>
          <a:xfrm>
            <a:off x="2011159" y="214358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7" name="Rectangle 66"/>
          <p:cNvSpPr/>
          <p:nvPr/>
        </p:nvSpPr>
        <p:spPr>
          <a:xfrm>
            <a:off x="2137755" y="214358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8" name="Rectangle 67"/>
          <p:cNvSpPr/>
          <p:nvPr/>
        </p:nvSpPr>
        <p:spPr>
          <a:xfrm>
            <a:off x="2264351" y="2143589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Rectangle 68"/>
          <p:cNvSpPr/>
          <p:nvPr/>
        </p:nvSpPr>
        <p:spPr>
          <a:xfrm>
            <a:off x="2390947" y="214358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0" name="Rectangle 69"/>
          <p:cNvSpPr/>
          <p:nvPr/>
        </p:nvSpPr>
        <p:spPr>
          <a:xfrm>
            <a:off x="2517546" y="214358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1" name="Rectangle 70"/>
          <p:cNvSpPr/>
          <p:nvPr/>
        </p:nvSpPr>
        <p:spPr>
          <a:xfrm>
            <a:off x="1378179" y="410516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2" name="Rectangle 71"/>
          <p:cNvSpPr/>
          <p:nvPr/>
        </p:nvSpPr>
        <p:spPr>
          <a:xfrm>
            <a:off x="1504775" y="410516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3" name="Rectangle 72"/>
          <p:cNvSpPr/>
          <p:nvPr/>
        </p:nvSpPr>
        <p:spPr>
          <a:xfrm>
            <a:off x="1631371" y="410516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4" name="Rectangle 73"/>
          <p:cNvSpPr/>
          <p:nvPr/>
        </p:nvSpPr>
        <p:spPr>
          <a:xfrm>
            <a:off x="1757967" y="410516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5" name="Rectangle 74"/>
          <p:cNvSpPr/>
          <p:nvPr/>
        </p:nvSpPr>
        <p:spPr>
          <a:xfrm>
            <a:off x="1884563" y="410516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6" name="Rectangle 75"/>
          <p:cNvSpPr/>
          <p:nvPr/>
        </p:nvSpPr>
        <p:spPr>
          <a:xfrm>
            <a:off x="2011159" y="410516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7" name="Rectangle 76"/>
          <p:cNvSpPr/>
          <p:nvPr/>
        </p:nvSpPr>
        <p:spPr>
          <a:xfrm>
            <a:off x="2137755" y="410516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8" name="Rectangle 77"/>
          <p:cNvSpPr/>
          <p:nvPr/>
        </p:nvSpPr>
        <p:spPr>
          <a:xfrm>
            <a:off x="2264351" y="410516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Rectangle 78"/>
          <p:cNvSpPr/>
          <p:nvPr/>
        </p:nvSpPr>
        <p:spPr>
          <a:xfrm>
            <a:off x="2390947" y="410516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0" name="Rectangle 79"/>
          <p:cNvSpPr/>
          <p:nvPr/>
        </p:nvSpPr>
        <p:spPr>
          <a:xfrm>
            <a:off x="2517546" y="410516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Rectangle 80"/>
          <p:cNvSpPr/>
          <p:nvPr/>
        </p:nvSpPr>
        <p:spPr>
          <a:xfrm>
            <a:off x="1378179" y="4391544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2" name="Rectangle 81"/>
          <p:cNvSpPr/>
          <p:nvPr/>
        </p:nvSpPr>
        <p:spPr>
          <a:xfrm>
            <a:off x="1504775" y="439154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3" name="Rectangle 82"/>
          <p:cNvSpPr/>
          <p:nvPr/>
        </p:nvSpPr>
        <p:spPr>
          <a:xfrm>
            <a:off x="1631371" y="439154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4" name="Rectangle 83"/>
          <p:cNvSpPr/>
          <p:nvPr/>
        </p:nvSpPr>
        <p:spPr>
          <a:xfrm>
            <a:off x="1757967" y="4391544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5" name="Rectangle 84"/>
          <p:cNvSpPr/>
          <p:nvPr/>
        </p:nvSpPr>
        <p:spPr>
          <a:xfrm>
            <a:off x="1884563" y="439154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6" name="Rectangle 85"/>
          <p:cNvSpPr/>
          <p:nvPr/>
        </p:nvSpPr>
        <p:spPr>
          <a:xfrm>
            <a:off x="2011159" y="439154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7" name="Rectangle 86"/>
          <p:cNvSpPr/>
          <p:nvPr/>
        </p:nvSpPr>
        <p:spPr>
          <a:xfrm>
            <a:off x="2137755" y="439154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8" name="Rectangle 87"/>
          <p:cNvSpPr/>
          <p:nvPr/>
        </p:nvSpPr>
        <p:spPr>
          <a:xfrm>
            <a:off x="2264351" y="4391544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9" name="Rectangle 88"/>
          <p:cNvSpPr/>
          <p:nvPr/>
        </p:nvSpPr>
        <p:spPr>
          <a:xfrm>
            <a:off x="2390947" y="439154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0" name="Rectangle 89"/>
          <p:cNvSpPr/>
          <p:nvPr/>
        </p:nvSpPr>
        <p:spPr>
          <a:xfrm>
            <a:off x="2517546" y="439154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1" name="Rectangle 90"/>
          <p:cNvSpPr/>
          <p:nvPr/>
        </p:nvSpPr>
        <p:spPr>
          <a:xfrm>
            <a:off x="4030507" y="209670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2" name="Rectangle 91"/>
          <p:cNvSpPr/>
          <p:nvPr/>
        </p:nvSpPr>
        <p:spPr>
          <a:xfrm>
            <a:off x="4157103" y="209670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3" name="Rectangle 92"/>
          <p:cNvSpPr/>
          <p:nvPr/>
        </p:nvSpPr>
        <p:spPr>
          <a:xfrm>
            <a:off x="4283699" y="209670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4" name="Rectangle 93"/>
          <p:cNvSpPr/>
          <p:nvPr/>
        </p:nvSpPr>
        <p:spPr>
          <a:xfrm>
            <a:off x="4410295" y="209670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5" name="Rectangle 94"/>
          <p:cNvSpPr/>
          <p:nvPr/>
        </p:nvSpPr>
        <p:spPr>
          <a:xfrm>
            <a:off x="4536891" y="2096709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6" name="Rectangle 95"/>
          <p:cNvSpPr/>
          <p:nvPr/>
        </p:nvSpPr>
        <p:spPr>
          <a:xfrm>
            <a:off x="4663487" y="209670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7" name="Rectangle 96"/>
          <p:cNvSpPr/>
          <p:nvPr/>
        </p:nvSpPr>
        <p:spPr>
          <a:xfrm>
            <a:off x="4790083" y="209670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8" name="Rectangle 97"/>
          <p:cNvSpPr/>
          <p:nvPr/>
        </p:nvSpPr>
        <p:spPr>
          <a:xfrm>
            <a:off x="4916679" y="209670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9" name="Rectangle 98"/>
          <p:cNvSpPr/>
          <p:nvPr/>
        </p:nvSpPr>
        <p:spPr>
          <a:xfrm>
            <a:off x="5043275" y="209670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Rectangle 99"/>
          <p:cNvSpPr/>
          <p:nvPr/>
        </p:nvSpPr>
        <p:spPr>
          <a:xfrm>
            <a:off x="5169874" y="2096709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1" name="Rectangle 100"/>
          <p:cNvSpPr/>
          <p:nvPr/>
        </p:nvSpPr>
        <p:spPr>
          <a:xfrm>
            <a:off x="4030507" y="2383091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2" name="Rectangle 101"/>
          <p:cNvSpPr/>
          <p:nvPr/>
        </p:nvSpPr>
        <p:spPr>
          <a:xfrm>
            <a:off x="4157103" y="2383091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3" name="Rectangle 102"/>
          <p:cNvSpPr/>
          <p:nvPr/>
        </p:nvSpPr>
        <p:spPr>
          <a:xfrm>
            <a:off x="4283699" y="2383091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4" name="Rectangle 103"/>
          <p:cNvSpPr/>
          <p:nvPr/>
        </p:nvSpPr>
        <p:spPr>
          <a:xfrm>
            <a:off x="4410295" y="2383091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Rectangle 104"/>
          <p:cNvSpPr/>
          <p:nvPr/>
        </p:nvSpPr>
        <p:spPr>
          <a:xfrm>
            <a:off x="4536891" y="2383091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Rectangle 105"/>
          <p:cNvSpPr/>
          <p:nvPr/>
        </p:nvSpPr>
        <p:spPr>
          <a:xfrm>
            <a:off x="4663487" y="2383091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7" name="Rectangle 106"/>
          <p:cNvSpPr/>
          <p:nvPr/>
        </p:nvSpPr>
        <p:spPr>
          <a:xfrm>
            <a:off x="4790083" y="2383091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8" name="Rectangle 107"/>
          <p:cNvSpPr/>
          <p:nvPr/>
        </p:nvSpPr>
        <p:spPr>
          <a:xfrm>
            <a:off x="4916679" y="2383091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9" name="Rectangle 108"/>
          <p:cNvSpPr/>
          <p:nvPr/>
        </p:nvSpPr>
        <p:spPr>
          <a:xfrm>
            <a:off x="5043275" y="2383091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0" name="Rectangle 109"/>
          <p:cNvSpPr/>
          <p:nvPr/>
        </p:nvSpPr>
        <p:spPr>
          <a:xfrm>
            <a:off x="5169874" y="2383091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1" name="Rectangle 110"/>
          <p:cNvSpPr/>
          <p:nvPr/>
        </p:nvSpPr>
        <p:spPr>
          <a:xfrm>
            <a:off x="4082738" y="413481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2" name="Rectangle 111"/>
          <p:cNvSpPr/>
          <p:nvPr/>
        </p:nvSpPr>
        <p:spPr>
          <a:xfrm>
            <a:off x="4209334" y="413481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3" name="Rectangle 112"/>
          <p:cNvSpPr/>
          <p:nvPr/>
        </p:nvSpPr>
        <p:spPr>
          <a:xfrm>
            <a:off x="4335930" y="4134818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4" name="Rectangle 113"/>
          <p:cNvSpPr/>
          <p:nvPr/>
        </p:nvSpPr>
        <p:spPr>
          <a:xfrm>
            <a:off x="4462526" y="413481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5" name="Rectangle 114"/>
          <p:cNvSpPr/>
          <p:nvPr/>
        </p:nvSpPr>
        <p:spPr>
          <a:xfrm>
            <a:off x="4589122" y="4134818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6" name="Rectangle 115"/>
          <p:cNvSpPr/>
          <p:nvPr/>
        </p:nvSpPr>
        <p:spPr>
          <a:xfrm>
            <a:off x="4715718" y="413481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7" name="Rectangle 116"/>
          <p:cNvSpPr/>
          <p:nvPr/>
        </p:nvSpPr>
        <p:spPr>
          <a:xfrm>
            <a:off x="4842314" y="413481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8" name="Rectangle 117"/>
          <p:cNvSpPr/>
          <p:nvPr/>
        </p:nvSpPr>
        <p:spPr>
          <a:xfrm>
            <a:off x="4968910" y="413481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9" name="Rectangle 118"/>
          <p:cNvSpPr/>
          <p:nvPr/>
        </p:nvSpPr>
        <p:spPr>
          <a:xfrm>
            <a:off x="5095506" y="413481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0" name="Rectangle 119"/>
          <p:cNvSpPr/>
          <p:nvPr/>
        </p:nvSpPr>
        <p:spPr>
          <a:xfrm>
            <a:off x="5222105" y="413481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1" name="Rectangle 120"/>
          <p:cNvSpPr/>
          <p:nvPr/>
        </p:nvSpPr>
        <p:spPr>
          <a:xfrm>
            <a:off x="4082738" y="4421200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2" name="Rectangle 121"/>
          <p:cNvSpPr/>
          <p:nvPr/>
        </p:nvSpPr>
        <p:spPr>
          <a:xfrm>
            <a:off x="4209334" y="442120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3" name="Rectangle 122"/>
          <p:cNvSpPr/>
          <p:nvPr/>
        </p:nvSpPr>
        <p:spPr>
          <a:xfrm>
            <a:off x="4335930" y="442120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4" name="Rectangle 123"/>
          <p:cNvSpPr/>
          <p:nvPr/>
        </p:nvSpPr>
        <p:spPr>
          <a:xfrm>
            <a:off x="4462526" y="4421200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5" name="Rectangle 124"/>
          <p:cNvSpPr/>
          <p:nvPr/>
        </p:nvSpPr>
        <p:spPr>
          <a:xfrm>
            <a:off x="4589122" y="442120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6" name="Rectangle 125"/>
          <p:cNvSpPr/>
          <p:nvPr/>
        </p:nvSpPr>
        <p:spPr>
          <a:xfrm>
            <a:off x="4715718" y="442120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7" name="Rectangle 126"/>
          <p:cNvSpPr/>
          <p:nvPr/>
        </p:nvSpPr>
        <p:spPr>
          <a:xfrm>
            <a:off x="4842314" y="442120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8" name="Rectangle 127"/>
          <p:cNvSpPr/>
          <p:nvPr/>
        </p:nvSpPr>
        <p:spPr>
          <a:xfrm>
            <a:off x="4968910" y="4421200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9" name="Rectangle 128"/>
          <p:cNvSpPr/>
          <p:nvPr/>
        </p:nvSpPr>
        <p:spPr>
          <a:xfrm>
            <a:off x="5095506" y="442120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0" name="Rectangle 129"/>
          <p:cNvSpPr/>
          <p:nvPr/>
        </p:nvSpPr>
        <p:spPr>
          <a:xfrm>
            <a:off x="5222105" y="442120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Rectangle 130"/>
          <p:cNvSpPr/>
          <p:nvPr/>
        </p:nvSpPr>
        <p:spPr>
          <a:xfrm>
            <a:off x="6048648" y="192137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2" name="Rectangle 131"/>
          <p:cNvSpPr/>
          <p:nvPr/>
        </p:nvSpPr>
        <p:spPr>
          <a:xfrm>
            <a:off x="6175244" y="192137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3" name="Rectangle 132"/>
          <p:cNvSpPr/>
          <p:nvPr/>
        </p:nvSpPr>
        <p:spPr>
          <a:xfrm>
            <a:off x="6301840" y="192137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4" name="Rectangle 133"/>
          <p:cNvSpPr/>
          <p:nvPr/>
        </p:nvSpPr>
        <p:spPr>
          <a:xfrm>
            <a:off x="6428436" y="192137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5" name="Rectangle 134"/>
          <p:cNvSpPr/>
          <p:nvPr/>
        </p:nvSpPr>
        <p:spPr>
          <a:xfrm>
            <a:off x="6555032" y="192137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6" name="Rectangle 135"/>
          <p:cNvSpPr/>
          <p:nvPr/>
        </p:nvSpPr>
        <p:spPr>
          <a:xfrm>
            <a:off x="6681628" y="192137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7" name="Rectangle 136"/>
          <p:cNvSpPr/>
          <p:nvPr/>
        </p:nvSpPr>
        <p:spPr>
          <a:xfrm>
            <a:off x="6808224" y="192137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8" name="Rectangle 137"/>
          <p:cNvSpPr/>
          <p:nvPr/>
        </p:nvSpPr>
        <p:spPr>
          <a:xfrm>
            <a:off x="6934820" y="1921378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9" name="Rectangle 138"/>
          <p:cNvSpPr/>
          <p:nvPr/>
        </p:nvSpPr>
        <p:spPr>
          <a:xfrm>
            <a:off x="7061416" y="1921378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0" name="Rectangle 139"/>
          <p:cNvSpPr/>
          <p:nvPr/>
        </p:nvSpPr>
        <p:spPr>
          <a:xfrm>
            <a:off x="7188015" y="1921378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1" name="Rectangle 140"/>
          <p:cNvSpPr/>
          <p:nvPr/>
        </p:nvSpPr>
        <p:spPr>
          <a:xfrm>
            <a:off x="6048648" y="2207760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2" name="Rectangle 141"/>
          <p:cNvSpPr/>
          <p:nvPr/>
        </p:nvSpPr>
        <p:spPr>
          <a:xfrm>
            <a:off x="6175244" y="220776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3" name="Rectangle 142"/>
          <p:cNvSpPr/>
          <p:nvPr/>
        </p:nvSpPr>
        <p:spPr>
          <a:xfrm>
            <a:off x="6301840" y="220776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4" name="Rectangle 143"/>
          <p:cNvSpPr/>
          <p:nvPr/>
        </p:nvSpPr>
        <p:spPr>
          <a:xfrm>
            <a:off x="6428436" y="2207760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5" name="Rectangle 144"/>
          <p:cNvSpPr/>
          <p:nvPr/>
        </p:nvSpPr>
        <p:spPr>
          <a:xfrm>
            <a:off x="6555032" y="220776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6" name="Rectangle 145"/>
          <p:cNvSpPr/>
          <p:nvPr/>
        </p:nvSpPr>
        <p:spPr>
          <a:xfrm>
            <a:off x="6681628" y="220776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7" name="Rectangle 146"/>
          <p:cNvSpPr/>
          <p:nvPr/>
        </p:nvSpPr>
        <p:spPr>
          <a:xfrm>
            <a:off x="6808224" y="220776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8" name="Rectangle 147"/>
          <p:cNvSpPr/>
          <p:nvPr/>
        </p:nvSpPr>
        <p:spPr>
          <a:xfrm>
            <a:off x="6934820" y="2207760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Rectangle 148"/>
          <p:cNvSpPr/>
          <p:nvPr/>
        </p:nvSpPr>
        <p:spPr>
          <a:xfrm>
            <a:off x="7061416" y="220776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0" name="Rectangle 149"/>
          <p:cNvSpPr/>
          <p:nvPr/>
        </p:nvSpPr>
        <p:spPr>
          <a:xfrm>
            <a:off x="7188015" y="2207760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1" name="Rectangle 150"/>
          <p:cNvSpPr/>
          <p:nvPr/>
        </p:nvSpPr>
        <p:spPr>
          <a:xfrm>
            <a:off x="6075137" y="402373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2" name="Rectangle 151"/>
          <p:cNvSpPr/>
          <p:nvPr/>
        </p:nvSpPr>
        <p:spPr>
          <a:xfrm>
            <a:off x="6201733" y="402373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3" name="Rectangle 152"/>
          <p:cNvSpPr/>
          <p:nvPr/>
        </p:nvSpPr>
        <p:spPr>
          <a:xfrm>
            <a:off x="6328329" y="402373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4" name="Rectangle 153"/>
          <p:cNvSpPr/>
          <p:nvPr/>
        </p:nvSpPr>
        <p:spPr>
          <a:xfrm>
            <a:off x="6454925" y="402373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5" name="Rectangle 154"/>
          <p:cNvSpPr/>
          <p:nvPr/>
        </p:nvSpPr>
        <p:spPr>
          <a:xfrm>
            <a:off x="6581521" y="402373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6" name="Rectangle 155"/>
          <p:cNvSpPr/>
          <p:nvPr/>
        </p:nvSpPr>
        <p:spPr>
          <a:xfrm>
            <a:off x="6708117" y="402373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7" name="Rectangle 156"/>
          <p:cNvSpPr/>
          <p:nvPr/>
        </p:nvSpPr>
        <p:spPr>
          <a:xfrm>
            <a:off x="6834713" y="402373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8" name="Rectangle 157"/>
          <p:cNvSpPr/>
          <p:nvPr/>
        </p:nvSpPr>
        <p:spPr>
          <a:xfrm>
            <a:off x="6961309" y="402373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9" name="Rectangle 158"/>
          <p:cNvSpPr/>
          <p:nvPr/>
        </p:nvSpPr>
        <p:spPr>
          <a:xfrm>
            <a:off x="7087905" y="4023732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0" name="Rectangle 159"/>
          <p:cNvSpPr/>
          <p:nvPr/>
        </p:nvSpPr>
        <p:spPr>
          <a:xfrm>
            <a:off x="7214504" y="4023732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1" name="Rectangle 160"/>
          <p:cNvSpPr/>
          <p:nvPr/>
        </p:nvSpPr>
        <p:spPr>
          <a:xfrm>
            <a:off x="6075137" y="4310114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2" name="Rectangle 161"/>
          <p:cNvSpPr/>
          <p:nvPr/>
        </p:nvSpPr>
        <p:spPr>
          <a:xfrm>
            <a:off x="6201733" y="431011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3" name="Rectangle 162"/>
          <p:cNvSpPr/>
          <p:nvPr/>
        </p:nvSpPr>
        <p:spPr>
          <a:xfrm>
            <a:off x="6328329" y="431011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4" name="Rectangle 163"/>
          <p:cNvSpPr/>
          <p:nvPr/>
        </p:nvSpPr>
        <p:spPr>
          <a:xfrm>
            <a:off x="6454925" y="4310114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5" name="Rectangle 164"/>
          <p:cNvSpPr/>
          <p:nvPr/>
        </p:nvSpPr>
        <p:spPr>
          <a:xfrm>
            <a:off x="6581521" y="4310114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6" name="Rectangle 165"/>
          <p:cNvSpPr/>
          <p:nvPr/>
        </p:nvSpPr>
        <p:spPr>
          <a:xfrm>
            <a:off x="6708117" y="431011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7" name="Rectangle 166"/>
          <p:cNvSpPr/>
          <p:nvPr/>
        </p:nvSpPr>
        <p:spPr>
          <a:xfrm>
            <a:off x="6834713" y="431011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8" name="Rectangle 167"/>
          <p:cNvSpPr/>
          <p:nvPr/>
        </p:nvSpPr>
        <p:spPr>
          <a:xfrm>
            <a:off x="6961309" y="4310114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9" name="Rectangle 168"/>
          <p:cNvSpPr/>
          <p:nvPr/>
        </p:nvSpPr>
        <p:spPr>
          <a:xfrm>
            <a:off x="7087905" y="4310114"/>
            <a:ext cx="127819" cy="162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0" name="Rectangle 169"/>
          <p:cNvSpPr/>
          <p:nvPr/>
        </p:nvSpPr>
        <p:spPr>
          <a:xfrm>
            <a:off x="7214504" y="4310114"/>
            <a:ext cx="127819" cy="16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2" name="TextBox 171"/>
          <p:cNvSpPr txBox="1"/>
          <p:nvPr/>
        </p:nvSpPr>
        <p:spPr>
          <a:xfrm>
            <a:off x="932612" y="1769359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S1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935618" y="2071819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S2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926692" y="4018989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S1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929698" y="4321449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S2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3656599" y="2003988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S1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659605" y="2306448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S2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687828" y="4045932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S1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690834" y="4348392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S2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5714959" y="1841129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S1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5717965" y="2143589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S2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5727355" y="3919056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S1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5730361" y="4221516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S2</a:t>
            </a:r>
          </a:p>
        </p:txBody>
      </p:sp>
      <p:grpSp>
        <p:nvGrpSpPr>
          <p:cNvPr id="200" name="Group 199"/>
          <p:cNvGrpSpPr/>
          <p:nvPr/>
        </p:nvGrpSpPr>
        <p:grpSpPr>
          <a:xfrm>
            <a:off x="378692" y="5391761"/>
            <a:ext cx="7952508" cy="1211953"/>
            <a:chOff x="378692" y="5016359"/>
            <a:chExt cx="8700654" cy="1587355"/>
          </a:xfrm>
        </p:grpSpPr>
        <p:graphicFrame>
          <p:nvGraphicFramePr>
            <p:cNvPr id="193" name="Chart 192"/>
            <p:cNvGraphicFramePr/>
            <p:nvPr/>
          </p:nvGraphicFramePr>
          <p:xfrm>
            <a:off x="378692" y="5016359"/>
            <a:ext cx="8700654" cy="15873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94" name="Rectangle 193"/>
            <p:cNvSpPr/>
            <p:nvPr/>
          </p:nvSpPr>
          <p:spPr>
            <a:xfrm>
              <a:off x="757382" y="5181600"/>
              <a:ext cx="873989" cy="1274618"/>
            </a:xfrm>
            <a:prstGeom prst="rect">
              <a:avLst/>
            </a:prstGeom>
            <a:solidFill>
              <a:srgbClr val="7F7F7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2066507" y="5170277"/>
              <a:ext cx="386387" cy="1274618"/>
            </a:xfrm>
            <a:prstGeom prst="rect">
              <a:avLst/>
            </a:prstGeom>
            <a:solidFill>
              <a:srgbClr val="7F7F7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930231" y="5172364"/>
              <a:ext cx="2122279" cy="1274618"/>
            </a:xfrm>
            <a:prstGeom prst="rect">
              <a:avLst/>
            </a:prstGeom>
            <a:solidFill>
              <a:srgbClr val="7F7F7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492002" y="5169419"/>
              <a:ext cx="873989" cy="1274618"/>
            </a:xfrm>
            <a:prstGeom prst="rect">
              <a:avLst/>
            </a:prstGeom>
            <a:solidFill>
              <a:srgbClr val="7F7F7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6789752" y="5172390"/>
              <a:ext cx="1292630" cy="1274618"/>
            </a:xfrm>
            <a:prstGeom prst="rect">
              <a:avLst/>
            </a:prstGeom>
            <a:solidFill>
              <a:srgbClr val="7F7F7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8534397" y="5180173"/>
              <a:ext cx="386387" cy="1274618"/>
            </a:xfrm>
            <a:prstGeom prst="rect">
              <a:avLst/>
            </a:prstGeom>
            <a:solidFill>
              <a:srgbClr val="7F7F7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01" name="5-Point Star 200"/>
          <p:cNvSpPr/>
          <p:nvPr/>
        </p:nvSpPr>
        <p:spPr>
          <a:xfrm>
            <a:off x="8598378" y="5222573"/>
            <a:ext cx="351168" cy="351168"/>
          </a:xfrm>
          <a:prstGeom prst="star5">
            <a:avLst/>
          </a:prstGeom>
          <a:blipFill dpi="0" rotWithShape="1">
            <a:blip r:embed="rId3"/>
            <a:srcRect/>
            <a:stretch>
              <a:fillRect t="-12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2" name="TextBox 201"/>
          <p:cNvSpPr txBox="1"/>
          <p:nvPr/>
        </p:nvSpPr>
        <p:spPr>
          <a:xfrm>
            <a:off x="8484586" y="5645894"/>
            <a:ext cx="585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 err="1"/>
              <a:t>Avg</a:t>
            </a:r>
            <a:r>
              <a:rPr lang="nl-BE" dirty="0"/>
              <a:t>:</a:t>
            </a:r>
          </a:p>
          <a:p>
            <a:pPr algn="ctr"/>
            <a:r>
              <a:rPr lang="nl-BE" dirty="0"/>
              <a:t>7,8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318499" y="4970641"/>
            <a:ext cx="300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err="1"/>
              <a:t>Maisie</a:t>
            </a:r>
            <a:r>
              <a:rPr lang="nl-BE" b="1" dirty="0"/>
              <a:t> Williams </a:t>
            </a:r>
            <a:r>
              <a:rPr lang="nl-BE" dirty="0" err="1"/>
              <a:t>appearances</a:t>
            </a:r>
            <a:r>
              <a:rPr lang="nl-BE" dirty="0"/>
              <a:t>:</a:t>
            </a:r>
          </a:p>
        </p:txBody>
      </p:sp>
      <p:cxnSp>
        <p:nvCxnSpPr>
          <p:cNvPr id="206" name="Straight Connector 205"/>
          <p:cNvCxnSpPr/>
          <p:nvPr/>
        </p:nvCxnSpPr>
        <p:spPr>
          <a:xfrm>
            <a:off x="4650621" y="5516834"/>
            <a:ext cx="0" cy="97317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2089231" y="6403451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err="1"/>
              <a:t>Season</a:t>
            </a:r>
            <a:r>
              <a:rPr lang="nl-BE" sz="1600" dirty="0"/>
              <a:t> 1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71872" y="6390504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err="1"/>
              <a:t>Season</a:t>
            </a:r>
            <a:r>
              <a:rPr lang="nl-BE" sz="1600" dirty="0"/>
              <a:t> 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0866" y="425058"/>
            <a:ext cx="11087715" cy="5972430"/>
            <a:chOff x="540866" y="425058"/>
            <a:chExt cx="11087715" cy="5972430"/>
          </a:xfrm>
        </p:grpSpPr>
        <p:sp>
          <p:nvSpPr>
            <p:cNvPr id="203" name="Rectangle 202"/>
            <p:cNvSpPr/>
            <p:nvPr/>
          </p:nvSpPr>
          <p:spPr>
            <a:xfrm>
              <a:off x="540866" y="434149"/>
              <a:ext cx="11087715" cy="59633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5" name="Oval 204"/>
            <p:cNvSpPr/>
            <p:nvPr/>
          </p:nvSpPr>
          <p:spPr>
            <a:xfrm>
              <a:off x="5237019" y="2839390"/>
              <a:ext cx="1195250" cy="11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400" dirty="0" err="1"/>
                <a:t>Maisie</a:t>
              </a:r>
              <a:r>
                <a:rPr lang="nl-BE" sz="1400" dirty="0"/>
                <a:t> Williams (</a:t>
              </a:r>
              <a:r>
                <a:rPr lang="nl-BE" sz="1400" dirty="0" err="1"/>
                <a:t>Arya</a:t>
              </a:r>
              <a:r>
                <a:rPr lang="nl-BE" sz="1400" dirty="0"/>
                <a:t> </a:t>
              </a:r>
              <a:r>
                <a:rPr lang="nl-BE" sz="1400" dirty="0" err="1"/>
                <a:t>Stark</a:t>
              </a:r>
              <a:r>
                <a:rPr lang="nl-BE" sz="1400" dirty="0"/>
                <a:t>)</a:t>
              </a:r>
            </a:p>
          </p:txBody>
        </p:sp>
        <p:sp>
          <p:nvSpPr>
            <p:cNvPr id="209" name="Oval 208"/>
            <p:cNvSpPr/>
            <p:nvPr/>
          </p:nvSpPr>
          <p:spPr>
            <a:xfrm>
              <a:off x="5793093" y="2123027"/>
              <a:ext cx="646697" cy="64669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200" dirty="0"/>
                <a:t>Boy</a:t>
              </a:r>
            </a:p>
          </p:txBody>
        </p:sp>
        <p:sp>
          <p:nvSpPr>
            <p:cNvPr id="210" name="Oval 209"/>
            <p:cNvSpPr/>
            <p:nvPr/>
          </p:nvSpPr>
          <p:spPr>
            <a:xfrm>
              <a:off x="6302299" y="3746592"/>
              <a:ext cx="646697" cy="64669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100" dirty="0" err="1"/>
                <a:t>Assassin</a:t>
              </a:r>
              <a:endParaRPr lang="nl-BE" sz="1100" dirty="0"/>
            </a:p>
          </p:txBody>
        </p:sp>
        <p:sp>
          <p:nvSpPr>
            <p:cNvPr id="211" name="Oval 210"/>
            <p:cNvSpPr/>
            <p:nvPr/>
          </p:nvSpPr>
          <p:spPr>
            <a:xfrm>
              <a:off x="4913670" y="3916079"/>
              <a:ext cx="646697" cy="64669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100" dirty="0" err="1"/>
                <a:t>Direwolf</a:t>
              </a:r>
              <a:endParaRPr lang="nl-BE" sz="1100" dirty="0"/>
            </a:p>
          </p:txBody>
        </p:sp>
        <p:sp>
          <p:nvSpPr>
            <p:cNvPr id="217" name="Oval 216"/>
            <p:cNvSpPr/>
            <p:nvPr/>
          </p:nvSpPr>
          <p:spPr>
            <a:xfrm>
              <a:off x="4414280" y="3219782"/>
              <a:ext cx="756209" cy="75620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050" dirty="0" err="1"/>
                <a:t>Death</a:t>
              </a:r>
              <a:endParaRPr lang="nl-BE" sz="1050" dirty="0"/>
            </a:p>
          </p:txBody>
        </p:sp>
        <p:sp>
          <p:nvSpPr>
            <p:cNvPr id="218" name="Oval 217"/>
            <p:cNvSpPr/>
            <p:nvPr/>
          </p:nvSpPr>
          <p:spPr>
            <a:xfrm>
              <a:off x="3985724" y="4393289"/>
              <a:ext cx="1195250" cy="11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400" dirty="0"/>
                <a:t>Kit Harington (Jon </a:t>
              </a:r>
              <a:r>
                <a:rPr lang="nl-BE" sz="1400" dirty="0" err="1"/>
                <a:t>Snow</a:t>
              </a:r>
              <a:r>
                <a:rPr lang="nl-BE" sz="1400" dirty="0"/>
                <a:t>)</a:t>
              </a:r>
            </a:p>
          </p:txBody>
        </p:sp>
        <p:sp>
          <p:nvSpPr>
            <p:cNvPr id="219" name="Oval 218"/>
            <p:cNvSpPr/>
            <p:nvPr/>
          </p:nvSpPr>
          <p:spPr>
            <a:xfrm>
              <a:off x="3282470" y="2389090"/>
              <a:ext cx="1195250" cy="11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400" dirty="0"/>
                <a:t>Sean </a:t>
              </a:r>
              <a:r>
                <a:rPr lang="nl-BE" sz="1400" dirty="0" err="1"/>
                <a:t>Bean</a:t>
              </a:r>
              <a:r>
                <a:rPr lang="nl-BE" sz="1400" dirty="0"/>
                <a:t> (</a:t>
              </a:r>
              <a:r>
                <a:rPr lang="nl-BE" sz="1400" dirty="0" err="1"/>
                <a:t>Eddard</a:t>
              </a:r>
              <a:r>
                <a:rPr lang="nl-BE" sz="1400" dirty="0"/>
                <a:t> </a:t>
              </a:r>
              <a:r>
                <a:rPr lang="nl-BE" sz="1400" dirty="0" err="1"/>
                <a:t>Stark</a:t>
              </a:r>
              <a:r>
                <a:rPr lang="nl-BE" sz="1400" dirty="0"/>
                <a:t>)</a:t>
              </a:r>
            </a:p>
          </p:txBody>
        </p:sp>
        <p:sp>
          <p:nvSpPr>
            <p:cNvPr id="220" name="Oval 219"/>
            <p:cNvSpPr/>
            <p:nvPr/>
          </p:nvSpPr>
          <p:spPr>
            <a:xfrm>
              <a:off x="3454400" y="1679410"/>
              <a:ext cx="613669" cy="61366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050" dirty="0"/>
                <a:t>Politics</a:t>
              </a:r>
            </a:p>
          </p:txBody>
        </p:sp>
        <p:sp>
          <p:nvSpPr>
            <p:cNvPr id="221" name="Oval 220"/>
            <p:cNvSpPr/>
            <p:nvPr/>
          </p:nvSpPr>
          <p:spPr>
            <a:xfrm>
              <a:off x="2668801" y="2082255"/>
              <a:ext cx="613669" cy="61366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050" dirty="0" err="1"/>
                <a:t>Treason</a:t>
              </a:r>
              <a:endParaRPr lang="nl-BE" sz="1050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3397455" y="5232446"/>
              <a:ext cx="613669" cy="61366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050" dirty="0" err="1"/>
                <a:t>Bastard</a:t>
              </a:r>
              <a:endParaRPr lang="nl-BE" sz="1050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5639046" y="4994192"/>
              <a:ext cx="613669" cy="61366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050" dirty="0" err="1"/>
                <a:t>Exile</a:t>
              </a:r>
              <a:endParaRPr lang="nl-BE" sz="1050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7958413" y="1348273"/>
              <a:ext cx="1347651" cy="13476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400" dirty="0"/>
                <a:t>Emilia </a:t>
              </a:r>
              <a:r>
                <a:rPr lang="nl-BE" sz="1400" dirty="0" err="1"/>
                <a:t>Clarke</a:t>
              </a:r>
              <a:r>
                <a:rPr lang="nl-BE" sz="1400" dirty="0"/>
                <a:t> (</a:t>
              </a:r>
              <a:r>
                <a:rPr lang="nl-BE" sz="1400" dirty="0" err="1"/>
                <a:t>Daenerys</a:t>
              </a:r>
              <a:r>
                <a:rPr lang="nl-BE" sz="1400" dirty="0"/>
                <a:t> </a:t>
              </a:r>
              <a:r>
                <a:rPr lang="nl-BE" sz="1400" dirty="0" err="1"/>
                <a:t>Targaryen</a:t>
              </a:r>
              <a:r>
                <a:rPr lang="nl-BE" sz="1400" dirty="0"/>
                <a:t>)</a:t>
              </a:r>
            </a:p>
          </p:txBody>
        </p:sp>
        <p:sp>
          <p:nvSpPr>
            <p:cNvPr id="225" name="Oval 224"/>
            <p:cNvSpPr/>
            <p:nvPr/>
          </p:nvSpPr>
          <p:spPr>
            <a:xfrm>
              <a:off x="7684502" y="863461"/>
              <a:ext cx="655934" cy="65593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100" dirty="0"/>
                <a:t>Dragons</a:t>
              </a:r>
            </a:p>
          </p:txBody>
        </p:sp>
        <p:sp>
          <p:nvSpPr>
            <p:cNvPr id="226" name="Oval 225"/>
            <p:cNvSpPr/>
            <p:nvPr/>
          </p:nvSpPr>
          <p:spPr>
            <a:xfrm>
              <a:off x="9306064" y="2192693"/>
              <a:ext cx="646697" cy="64669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100" dirty="0"/>
                <a:t>Fire</a:t>
              </a:r>
            </a:p>
          </p:txBody>
        </p:sp>
        <p:sp>
          <p:nvSpPr>
            <p:cNvPr id="227" name="Oval 226"/>
            <p:cNvSpPr/>
            <p:nvPr/>
          </p:nvSpPr>
          <p:spPr>
            <a:xfrm>
              <a:off x="9034737" y="898400"/>
              <a:ext cx="646697" cy="64669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100" dirty="0" err="1"/>
                <a:t>Orphan</a:t>
              </a:r>
              <a:endParaRPr lang="nl-BE" sz="1100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6927367" y="2426596"/>
              <a:ext cx="757135" cy="75713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100" dirty="0"/>
                <a:t>Blood</a:t>
              </a:r>
            </a:p>
          </p:txBody>
        </p:sp>
        <p:sp>
          <p:nvSpPr>
            <p:cNvPr id="229" name="Oval 228"/>
            <p:cNvSpPr/>
            <p:nvPr/>
          </p:nvSpPr>
          <p:spPr>
            <a:xfrm>
              <a:off x="6632108" y="4225197"/>
              <a:ext cx="1347651" cy="13476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400" dirty="0"/>
                <a:t>Peter </a:t>
              </a:r>
              <a:r>
                <a:rPr lang="nl-BE" sz="1400" dirty="0" err="1"/>
                <a:t>Dinklage</a:t>
              </a:r>
              <a:r>
                <a:rPr lang="nl-BE" sz="1400" dirty="0"/>
                <a:t> (</a:t>
              </a:r>
              <a:r>
                <a:rPr lang="nl-BE" sz="1400" dirty="0" err="1"/>
                <a:t>Tyrion</a:t>
              </a:r>
              <a:r>
                <a:rPr lang="nl-BE" sz="1400" dirty="0"/>
                <a:t> </a:t>
              </a:r>
              <a:r>
                <a:rPr lang="nl-BE" sz="1400" dirty="0" err="1"/>
                <a:t>Lannister</a:t>
              </a:r>
              <a:r>
                <a:rPr lang="nl-BE" sz="1400" dirty="0"/>
                <a:t>)</a:t>
              </a:r>
            </a:p>
          </p:txBody>
        </p:sp>
        <p:sp>
          <p:nvSpPr>
            <p:cNvPr id="230" name="Oval 229"/>
            <p:cNvSpPr/>
            <p:nvPr/>
          </p:nvSpPr>
          <p:spPr>
            <a:xfrm>
              <a:off x="7953219" y="4060640"/>
              <a:ext cx="774433" cy="77443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100" dirty="0" err="1"/>
                <a:t>Dwarf</a:t>
              </a:r>
              <a:endParaRPr lang="nl-BE" sz="11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235411" y="425058"/>
              <a:ext cx="317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4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369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11177" y="271261"/>
            <a:ext cx="3108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dirty="0">
                <a:latin typeface="Arial Black" panose="020B0A04020102020204" pitchFamily="34" charset="0"/>
              </a:rPr>
              <a:t>Visualisatie 4</a:t>
            </a:r>
          </a:p>
        </p:txBody>
      </p:sp>
      <p:sp>
        <p:nvSpPr>
          <p:cNvPr id="2" name="Rectangle 1"/>
          <p:cNvSpPr/>
          <p:nvPr/>
        </p:nvSpPr>
        <p:spPr>
          <a:xfrm>
            <a:off x="1480287" y="2561161"/>
            <a:ext cx="53953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dirty="0"/>
              <a:t>Vragen: </a:t>
            </a:r>
          </a:p>
          <a:p>
            <a:r>
              <a:rPr lang="nl-BE" dirty="0"/>
              <a:t> Is er trend tussen bepaalde productie-eigenschappen ?</a:t>
            </a:r>
          </a:p>
        </p:txBody>
      </p:sp>
      <p:sp>
        <p:nvSpPr>
          <p:cNvPr id="5" name="Rectangle 4"/>
          <p:cNvSpPr/>
          <p:nvPr/>
        </p:nvSpPr>
        <p:spPr>
          <a:xfrm>
            <a:off x="1480287" y="1788651"/>
            <a:ext cx="3427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dirty="0"/>
              <a:t>Thema: </a:t>
            </a:r>
            <a:r>
              <a:rPr lang="nl-BE" dirty="0"/>
              <a:t>Productie-eigenschappen</a:t>
            </a:r>
            <a:r>
              <a:rPr lang="nl-BE" b="1" dirty="0"/>
              <a:t> </a:t>
            </a:r>
            <a:endParaRPr lang="nl-BE" dirty="0"/>
          </a:p>
        </p:txBody>
      </p:sp>
      <p:sp>
        <p:nvSpPr>
          <p:cNvPr id="6" name="Rectangle 5"/>
          <p:cNvSpPr/>
          <p:nvPr/>
        </p:nvSpPr>
        <p:spPr>
          <a:xfrm>
            <a:off x="1480287" y="3610670"/>
            <a:ext cx="722871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u="sng" dirty="0"/>
              <a:t>Subvragen: </a:t>
            </a:r>
          </a:p>
          <a:p>
            <a:pPr marL="285750" indent="-285750">
              <a:buFontTx/>
              <a:buChar char="-"/>
            </a:pPr>
            <a:r>
              <a:rPr lang="nl-BE" dirty="0"/>
              <a:t>Wat is de relatie tussen het aantal filmdagen en de speelduur?</a:t>
            </a:r>
          </a:p>
          <a:p>
            <a:pPr marL="285750" indent="-285750">
              <a:buFontTx/>
              <a:buChar char="-"/>
            </a:pPr>
            <a:r>
              <a:rPr lang="nl-BE" dirty="0"/>
              <a:t>Wat is de relatie tussen het aantal filmdagen en het budget?</a:t>
            </a:r>
          </a:p>
          <a:p>
            <a:pPr marL="285750" indent="-285750">
              <a:buFontTx/>
              <a:buChar char="-"/>
            </a:pPr>
            <a:r>
              <a:rPr lang="nl-BE" dirty="0"/>
              <a:t>Wat is de relatie tussen het budget en de omzet?</a:t>
            </a:r>
          </a:p>
          <a:p>
            <a:pPr marL="285750" indent="-285750">
              <a:buFontTx/>
              <a:buChar char="-"/>
            </a:pPr>
            <a:r>
              <a:rPr lang="nl-BE" dirty="0"/>
              <a:t>Wat is de relatie tussen de omzet en de score?</a:t>
            </a:r>
          </a:p>
          <a:p>
            <a:pPr marL="285750" indent="-285750">
              <a:buFontTx/>
              <a:buChar char="-"/>
            </a:pPr>
            <a:r>
              <a:rPr lang="nl-BE" dirty="0"/>
              <a:t>Waar kan een specifieke film in het bovenstaande gesitueerd worden?</a:t>
            </a:r>
          </a:p>
          <a:p>
            <a:pPr marL="285750" indent="-285750">
              <a:buFontTx/>
              <a:buChar char="-"/>
            </a:pPr>
            <a:r>
              <a:rPr lang="nl-BE" dirty="0"/>
              <a:t>Waar kan een acteur in het bovenstaande gesitueerd worden?</a:t>
            </a:r>
          </a:p>
          <a:p>
            <a:pPr marL="285750" indent="-285750">
              <a:buFontTx/>
              <a:buChar char="-"/>
            </a:pPr>
            <a:r>
              <a:rPr lang="nl-B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31309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855" y="149464"/>
            <a:ext cx="8742031" cy="6534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Rectangle 32"/>
          <p:cNvSpPr/>
          <p:nvPr/>
        </p:nvSpPr>
        <p:spPr>
          <a:xfrm>
            <a:off x="9396251" y="173213"/>
            <a:ext cx="2554014" cy="4531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4" name="Rectangle 33"/>
          <p:cNvSpPr/>
          <p:nvPr/>
        </p:nvSpPr>
        <p:spPr>
          <a:xfrm>
            <a:off x="9541164" y="378689"/>
            <a:ext cx="1810445" cy="4156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>
                <a:solidFill>
                  <a:schemeClr val="bg1">
                    <a:lumMod val="85000"/>
                  </a:schemeClr>
                </a:solidFill>
              </a:rPr>
              <a:t>Search…</a:t>
            </a:r>
          </a:p>
        </p:txBody>
      </p:sp>
      <p:pic>
        <p:nvPicPr>
          <p:cNvPr id="35" name="Picture 34" descr="File:System-search.svg - Wikipedia, the free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119" y="378689"/>
            <a:ext cx="415636" cy="41563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62708" y="551583"/>
            <a:ext cx="114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Runtime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1186962" y="1344549"/>
            <a:ext cx="6998676" cy="0"/>
          </a:xfrm>
          <a:prstGeom prst="line">
            <a:avLst/>
          </a:pr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1204546" y="1433146"/>
            <a:ext cx="6945923" cy="0"/>
          </a:xfrm>
          <a:custGeom>
            <a:avLst/>
            <a:gdLst>
              <a:gd name="connsiteX0" fmla="*/ 0 w 6945923"/>
              <a:gd name="connsiteY0" fmla="*/ 0 h 0"/>
              <a:gd name="connsiteX1" fmla="*/ 6945923 w 6945923"/>
              <a:gd name="connsiteY1" fmla="*/ 0 h 0"/>
              <a:gd name="connsiteX2" fmla="*/ 6945923 w 6945923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45923">
                <a:moveTo>
                  <a:pt x="0" y="0"/>
                </a:moveTo>
                <a:lnTo>
                  <a:pt x="6945923" y="0"/>
                </a:lnTo>
                <a:lnTo>
                  <a:pt x="6945923" y="0"/>
                </a:lnTo>
              </a:path>
            </a:pathLst>
          </a:cu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Freeform 52"/>
          <p:cNvSpPr/>
          <p:nvPr/>
        </p:nvSpPr>
        <p:spPr>
          <a:xfrm>
            <a:off x="1213338" y="1608992"/>
            <a:ext cx="7253654" cy="3373970"/>
          </a:xfrm>
          <a:custGeom>
            <a:avLst/>
            <a:gdLst>
              <a:gd name="connsiteX0" fmla="*/ 0 w 7253654"/>
              <a:gd name="connsiteY0" fmla="*/ 0 h 3373970"/>
              <a:gd name="connsiteX1" fmla="*/ 852854 w 7253654"/>
              <a:gd name="connsiteY1" fmla="*/ 1529862 h 3373970"/>
              <a:gd name="connsiteX2" fmla="*/ 2734408 w 7253654"/>
              <a:gd name="connsiteY2" fmla="*/ 1740877 h 3373970"/>
              <a:gd name="connsiteX3" fmla="*/ 5319347 w 7253654"/>
              <a:gd name="connsiteY3" fmla="*/ 79131 h 3373970"/>
              <a:gd name="connsiteX4" fmla="*/ 6154616 w 7253654"/>
              <a:gd name="connsiteY4" fmla="*/ 3042139 h 3373970"/>
              <a:gd name="connsiteX5" fmla="*/ 7253654 w 7253654"/>
              <a:gd name="connsiteY5" fmla="*/ 3174023 h 3373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3654" h="3373970">
                <a:moveTo>
                  <a:pt x="0" y="0"/>
                </a:moveTo>
                <a:cubicBezTo>
                  <a:pt x="198559" y="619858"/>
                  <a:pt x="397119" y="1239716"/>
                  <a:pt x="852854" y="1529862"/>
                </a:cubicBezTo>
                <a:cubicBezTo>
                  <a:pt x="1308589" y="1820008"/>
                  <a:pt x="1989993" y="1982665"/>
                  <a:pt x="2734408" y="1740877"/>
                </a:cubicBezTo>
                <a:cubicBezTo>
                  <a:pt x="3478823" y="1499089"/>
                  <a:pt x="4749312" y="-137746"/>
                  <a:pt x="5319347" y="79131"/>
                </a:cubicBezTo>
                <a:cubicBezTo>
                  <a:pt x="5889382" y="296008"/>
                  <a:pt x="5832232" y="2526324"/>
                  <a:pt x="6154616" y="3042139"/>
                </a:cubicBezTo>
                <a:cubicBezTo>
                  <a:pt x="6477000" y="3557954"/>
                  <a:pt x="6865327" y="3365988"/>
                  <a:pt x="7253654" y="3174023"/>
                </a:cubicBezTo>
              </a:path>
            </a:pathLst>
          </a:cu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4" name="Freeform 53"/>
          <p:cNvSpPr/>
          <p:nvPr/>
        </p:nvSpPr>
        <p:spPr>
          <a:xfrm>
            <a:off x="1107831" y="2690446"/>
            <a:ext cx="7095392" cy="2001363"/>
          </a:xfrm>
          <a:custGeom>
            <a:avLst/>
            <a:gdLst>
              <a:gd name="connsiteX0" fmla="*/ 0 w 7095392"/>
              <a:gd name="connsiteY0" fmla="*/ 527539 h 2001363"/>
              <a:gd name="connsiteX1" fmla="*/ 888023 w 7095392"/>
              <a:gd name="connsiteY1" fmla="*/ 1758462 h 2001363"/>
              <a:gd name="connsiteX2" fmla="*/ 2892669 w 7095392"/>
              <a:gd name="connsiteY2" fmla="*/ 1995854 h 2001363"/>
              <a:gd name="connsiteX3" fmla="*/ 4554415 w 7095392"/>
              <a:gd name="connsiteY3" fmla="*/ 1872762 h 2001363"/>
              <a:gd name="connsiteX4" fmla="*/ 6479931 w 7095392"/>
              <a:gd name="connsiteY4" fmla="*/ 1310054 h 2001363"/>
              <a:gd name="connsiteX5" fmla="*/ 7095392 w 7095392"/>
              <a:gd name="connsiteY5" fmla="*/ 0 h 200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5392" h="2001363">
                <a:moveTo>
                  <a:pt x="0" y="527539"/>
                </a:moveTo>
                <a:cubicBezTo>
                  <a:pt x="202956" y="1020641"/>
                  <a:pt x="405912" y="1513743"/>
                  <a:pt x="888023" y="1758462"/>
                </a:cubicBezTo>
                <a:cubicBezTo>
                  <a:pt x="1370135" y="2003181"/>
                  <a:pt x="2281604" y="1976804"/>
                  <a:pt x="2892669" y="1995854"/>
                </a:cubicBezTo>
                <a:cubicBezTo>
                  <a:pt x="3503734" y="2014904"/>
                  <a:pt x="3956538" y="1987062"/>
                  <a:pt x="4554415" y="1872762"/>
                </a:cubicBezTo>
                <a:cubicBezTo>
                  <a:pt x="5152292" y="1758462"/>
                  <a:pt x="6056435" y="1622181"/>
                  <a:pt x="6479931" y="1310054"/>
                </a:cubicBezTo>
                <a:cubicBezTo>
                  <a:pt x="6903427" y="997927"/>
                  <a:pt x="6999409" y="498963"/>
                  <a:pt x="7095392" y="0"/>
                </a:cubicBezTo>
              </a:path>
            </a:pathLst>
          </a:cu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Freeform 54"/>
          <p:cNvSpPr/>
          <p:nvPr/>
        </p:nvSpPr>
        <p:spPr>
          <a:xfrm>
            <a:off x="1081454" y="4484077"/>
            <a:ext cx="7403123" cy="1336431"/>
          </a:xfrm>
          <a:custGeom>
            <a:avLst/>
            <a:gdLst>
              <a:gd name="connsiteX0" fmla="*/ 0 w 7403123"/>
              <a:gd name="connsiteY0" fmla="*/ 1336431 h 1336431"/>
              <a:gd name="connsiteX1" fmla="*/ 914400 w 7403123"/>
              <a:gd name="connsiteY1" fmla="*/ 254977 h 1336431"/>
              <a:gd name="connsiteX2" fmla="*/ 4378569 w 7403123"/>
              <a:gd name="connsiteY2" fmla="*/ 43961 h 1336431"/>
              <a:gd name="connsiteX3" fmla="*/ 7403123 w 7403123"/>
              <a:gd name="connsiteY3" fmla="*/ 0 h 133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03123" h="1336431">
                <a:moveTo>
                  <a:pt x="0" y="1336431"/>
                </a:moveTo>
                <a:cubicBezTo>
                  <a:pt x="92319" y="903410"/>
                  <a:pt x="184639" y="470389"/>
                  <a:pt x="914400" y="254977"/>
                </a:cubicBezTo>
                <a:cubicBezTo>
                  <a:pt x="1644162" y="39565"/>
                  <a:pt x="3297115" y="86457"/>
                  <a:pt x="4378569" y="43961"/>
                </a:cubicBezTo>
                <a:cubicBezTo>
                  <a:pt x="5460023" y="1465"/>
                  <a:pt x="6431573" y="732"/>
                  <a:pt x="7403123" y="0"/>
                </a:cubicBezTo>
              </a:path>
            </a:pathLst>
          </a:cu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Freeform 55"/>
          <p:cNvSpPr/>
          <p:nvPr/>
        </p:nvSpPr>
        <p:spPr>
          <a:xfrm>
            <a:off x="993531" y="1547446"/>
            <a:ext cx="7288823" cy="2929487"/>
          </a:xfrm>
          <a:custGeom>
            <a:avLst/>
            <a:gdLst>
              <a:gd name="connsiteX0" fmla="*/ 0 w 7288823"/>
              <a:gd name="connsiteY0" fmla="*/ 2866292 h 2929487"/>
              <a:gd name="connsiteX1" fmla="*/ 2505807 w 7288823"/>
              <a:gd name="connsiteY1" fmla="*/ 2804746 h 2929487"/>
              <a:gd name="connsiteX2" fmla="*/ 3411415 w 7288823"/>
              <a:gd name="connsiteY2" fmla="*/ 1740877 h 2929487"/>
              <a:gd name="connsiteX3" fmla="*/ 5679831 w 7288823"/>
              <a:gd name="connsiteY3" fmla="*/ 1617785 h 2929487"/>
              <a:gd name="connsiteX4" fmla="*/ 7288823 w 7288823"/>
              <a:gd name="connsiteY4" fmla="*/ 0 h 2929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8823" h="2929487">
                <a:moveTo>
                  <a:pt x="0" y="2866292"/>
                </a:moveTo>
                <a:cubicBezTo>
                  <a:pt x="968619" y="2929303"/>
                  <a:pt x="1937238" y="2992315"/>
                  <a:pt x="2505807" y="2804746"/>
                </a:cubicBezTo>
                <a:cubicBezTo>
                  <a:pt x="3074376" y="2617177"/>
                  <a:pt x="2882411" y="1938704"/>
                  <a:pt x="3411415" y="1740877"/>
                </a:cubicBezTo>
                <a:cubicBezTo>
                  <a:pt x="3940419" y="1543050"/>
                  <a:pt x="5033596" y="1907931"/>
                  <a:pt x="5679831" y="1617785"/>
                </a:cubicBezTo>
                <a:cubicBezTo>
                  <a:pt x="6326066" y="1327639"/>
                  <a:pt x="6807444" y="663819"/>
                  <a:pt x="7288823" y="0"/>
                </a:cubicBezTo>
              </a:path>
            </a:pathLst>
          </a:cu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1186962" y="3033346"/>
            <a:ext cx="6875584" cy="70339"/>
          </a:xfrm>
          <a:prstGeom prst="line">
            <a:avLst/>
          </a:pr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Freeform 59"/>
          <p:cNvSpPr/>
          <p:nvPr/>
        </p:nvSpPr>
        <p:spPr>
          <a:xfrm>
            <a:off x="1310054" y="2875085"/>
            <a:ext cx="6814038" cy="3222403"/>
          </a:xfrm>
          <a:custGeom>
            <a:avLst/>
            <a:gdLst>
              <a:gd name="connsiteX0" fmla="*/ 0 w 6814038"/>
              <a:gd name="connsiteY0" fmla="*/ 0 h 3222403"/>
              <a:gd name="connsiteX1" fmla="*/ 1354015 w 6814038"/>
              <a:gd name="connsiteY1" fmla="*/ 1406769 h 3222403"/>
              <a:gd name="connsiteX2" fmla="*/ 3235569 w 6814038"/>
              <a:gd name="connsiteY2" fmla="*/ 2980592 h 3222403"/>
              <a:gd name="connsiteX3" fmla="*/ 6814038 w 6814038"/>
              <a:gd name="connsiteY3" fmla="*/ 3191607 h 322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4038" h="3222403">
                <a:moveTo>
                  <a:pt x="0" y="0"/>
                </a:moveTo>
                <a:cubicBezTo>
                  <a:pt x="407377" y="455002"/>
                  <a:pt x="814754" y="910004"/>
                  <a:pt x="1354015" y="1406769"/>
                </a:cubicBezTo>
                <a:cubicBezTo>
                  <a:pt x="1893276" y="1903534"/>
                  <a:pt x="2325565" y="2683119"/>
                  <a:pt x="3235569" y="2980592"/>
                </a:cubicBezTo>
                <a:cubicBezTo>
                  <a:pt x="4145573" y="3278065"/>
                  <a:pt x="5479805" y="3234836"/>
                  <a:pt x="6814038" y="3191607"/>
                </a:cubicBezTo>
              </a:path>
            </a:pathLst>
          </a:cu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1" name="Freeform 60"/>
          <p:cNvSpPr/>
          <p:nvPr/>
        </p:nvSpPr>
        <p:spPr>
          <a:xfrm>
            <a:off x="1213338" y="5820508"/>
            <a:ext cx="7104185" cy="43961"/>
          </a:xfrm>
          <a:custGeom>
            <a:avLst/>
            <a:gdLst>
              <a:gd name="connsiteX0" fmla="*/ 0 w 7104185"/>
              <a:gd name="connsiteY0" fmla="*/ 43961 h 43961"/>
              <a:gd name="connsiteX1" fmla="*/ 6805247 w 7104185"/>
              <a:gd name="connsiteY1" fmla="*/ 0 h 43961"/>
              <a:gd name="connsiteX2" fmla="*/ 6805247 w 7104185"/>
              <a:gd name="connsiteY2" fmla="*/ 0 h 43961"/>
              <a:gd name="connsiteX3" fmla="*/ 7104185 w 7104185"/>
              <a:gd name="connsiteY3" fmla="*/ 8792 h 4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4185" h="43961">
                <a:moveTo>
                  <a:pt x="0" y="43961"/>
                </a:moveTo>
                <a:lnTo>
                  <a:pt x="6805247" y="0"/>
                </a:lnTo>
                <a:lnTo>
                  <a:pt x="6805247" y="0"/>
                </a:lnTo>
                <a:lnTo>
                  <a:pt x="7104185" y="8792"/>
                </a:lnTo>
              </a:path>
            </a:pathLst>
          </a:cu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2" name="Freeform 61"/>
          <p:cNvSpPr/>
          <p:nvPr/>
        </p:nvSpPr>
        <p:spPr>
          <a:xfrm>
            <a:off x="1125415" y="4320141"/>
            <a:ext cx="7112977" cy="1509159"/>
          </a:xfrm>
          <a:custGeom>
            <a:avLst/>
            <a:gdLst>
              <a:gd name="connsiteX0" fmla="*/ 0 w 7112977"/>
              <a:gd name="connsiteY0" fmla="*/ 1509159 h 1509159"/>
              <a:gd name="connsiteX1" fmla="*/ 1863970 w 7112977"/>
              <a:gd name="connsiteY1" fmla="*/ 146351 h 1509159"/>
              <a:gd name="connsiteX2" fmla="*/ 7112977 w 7112977"/>
              <a:gd name="connsiteY2" fmla="*/ 102390 h 150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977" h="1509159">
                <a:moveTo>
                  <a:pt x="0" y="1509159"/>
                </a:moveTo>
                <a:cubicBezTo>
                  <a:pt x="339237" y="944985"/>
                  <a:pt x="678474" y="380812"/>
                  <a:pt x="1863970" y="146351"/>
                </a:cubicBezTo>
                <a:cubicBezTo>
                  <a:pt x="3049466" y="-88110"/>
                  <a:pt x="5081221" y="7140"/>
                  <a:pt x="7112977" y="102390"/>
                </a:cubicBezTo>
              </a:path>
            </a:pathLst>
          </a:cu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3" name="Freeform 62"/>
          <p:cNvSpPr/>
          <p:nvPr/>
        </p:nvSpPr>
        <p:spPr>
          <a:xfrm>
            <a:off x="1037492" y="4328933"/>
            <a:ext cx="7033846" cy="1509159"/>
          </a:xfrm>
          <a:custGeom>
            <a:avLst/>
            <a:gdLst>
              <a:gd name="connsiteX0" fmla="*/ 0 w 7033846"/>
              <a:gd name="connsiteY0" fmla="*/ 1509159 h 1509159"/>
              <a:gd name="connsiteX1" fmla="*/ 1617785 w 7033846"/>
              <a:gd name="connsiteY1" fmla="*/ 146352 h 1509159"/>
              <a:gd name="connsiteX2" fmla="*/ 7033846 w 7033846"/>
              <a:gd name="connsiteY2" fmla="*/ 102390 h 150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3846" h="1509159">
                <a:moveTo>
                  <a:pt x="0" y="1509159"/>
                </a:moveTo>
                <a:cubicBezTo>
                  <a:pt x="222739" y="944986"/>
                  <a:pt x="445478" y="380813"/>
                  <a:pt x="1617785" y="146352"/>
                </a:cubicBezTo>
                <a:cubicBezTo>
                  <a:pt x="2790092" y="-88109"/>
                  <a:pt x="4911969" y="7140"/>
                  <a:pt x="7033846" y="102390"/>
                </a:cubicBezTo>
              </a:path>
            </a:pathLst>
          </a:cu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4" name="TextBox 43"/>
          <p:cNvSpPr txBox="1"/>
          <p:nvPr/>
        </p:nvSpPr>
        <p:spPr>
          <a:xfrm>
            <a:off x="2306560" y="413083"/>
            <a:ext cx="120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Filming days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99274" y="609659"/>
            <a:ext cx="120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Budget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93741" y="609659"/>
            <a:ext cx="120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Score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55110" y="630261"/>
            <a:ext cx="120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Revenue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1037492" y="4535115"/>
            <a:ext cx="6998676" cy="0"/>
          </a:xfrm>
          <a:prstGeom prst="line">
            <a:avLst/>
          </a:pr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055077" y="4360153"/>
            <a:ext cx="6998676" cy="0"/>
          </a:xfrm>
          <a:prstGeom prst="line">
            <a:avLst/>
          </a:pr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072662" y="4440917"/>
            <a:ext cx="6998676" cy="0"/>
          </a:xfrm>
          <a:prstGeom prst="line">
            <a:avLst/>
          </a:pr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186962" y="4484077"/>
            <a:ext cx="6998676" cy="0"/>
          </a:xfrm>
          <a:prstGeom prst="line">
            <a:avLst/>
          </a:pr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081454" y="4467811"/>
            <a:ext cx="6998676" cy="0"/>
          </a:xfrm>
          <a:prstGeom prst="line">
            <a:avLst/>
          </a:pr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739581" y="1183872"/>
            <a:ext cx="7920497" cy="5269283"/>
            <a:chOff x="739581" y="1183872"/>
            <a:chExt cx="7920497" cy="5269283"/>
          </a:xfrm>
        </p:grpSpPr>
        <p:grpSp>
          <p:nvGrpSpPr>
            <p:cNvPr id="42" name="Group 41"/>
            <p:cNvGrpSpPr/>
            <p:nvPr/>
          </p:nvGrpSpPr>
          <p:grpSpPr>
            <a:xfrm>
              <a:off x="739581" y="1183872"/>
              <a:ext cx="749643" cy="5269283"/>
              <a:chOff x="739581" y="1183872"/>
              <a:chExt cx="749643" cy="526928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39581" y="2581531"/>
                <a:ext cx="749643" cy="10763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BE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Range ??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39581" y="3979190"/>
                <a:ext cx="749643" cy="10763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BE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Range ??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39581" y="5376850"/>
                <a:ext cx="749643" cy="10763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BE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Range ??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39581" y="1183872"/>
                <a:ext cx="749643" cy="10763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BE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Range ??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532295" y="1183872"/>
              <a:ext cx="749643" cy="5269283"/>
              <a:chOff x="2430635" y="1183872"/>
              <a:chExt cx="749643" cy="5269283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430635" y="2581531"/>
                <a:ext cx="749643" cy="10763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BE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Range ??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30635" y="3979190"/>
                <a:ext cx="749643" cy="10763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BE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Range ??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430635" y="5376850"/>
                <a:ext cx="749643" cy="10763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BE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Range ??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430635" y="1183872"/>
                <a:ext cx="749643" cy="10763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BE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Range ??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4325009" y="1183872"/>
              <a:ext cx="749643" cy="5269283"/>
              <a:chOff x="3978081" y="1183872"/>
              <a:chExt cx="749643" cy="5269283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978081" y="2581531"/>
                <a:ext cx="749643" cy="10763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BE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Range ??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978081" y="3979190"/>
                <a:ext cx="749643" cy="10763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BE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Range ??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978081" y="5376850"/>
                <a:ext cx="749643" cy="10763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BE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Range ??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978081" y="1183872"/>
                <a:ext cx="749643" cy="10763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BE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Range ??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117723" y="1183872"/>
              <a:ext cx="749643" cy="5269283"/>
              <a:chOff x="5626758" y="1183872"/>
              <a:chExt cx="749643" cy="526928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626758" y="2581531"/>
                <a:ext cx="749643" cy="10763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BE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Range ??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626758" y="3979190"/>
                <a:ext cx="749643" cy="10763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BE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Range ??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26758" y="5376850"/>
                <a:ext cx="749643" cy="10763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BE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Range ??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626758" y="1183872"/>
                <a:ext cx="749643" cy="10763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BE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Range ??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910435" y="1183872"/>
              <a:ext cx="749643" cy="5269283"/>
              <a:chOff x="7910435" y="1183872"/>
              <a:chExt cx="749643" cy="526928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910435" y="2581531"/>
                <a:ext cx="749643" cy="10763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BE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Range ??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910435" y="3979190"/>
                <a:ext cx="749643" cy="10763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BE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Range ??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910435" y="5376850"/>
                <a:ext cx="749643" cy="10763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BE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Range ??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910435" y="1183872"/>
                <a:ext cx="749643" cy="10763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BE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Range ??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6564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855" y="149464"/>
            <a:ext cx="8742031" cy="6534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Rectangle 32"/>
          <p:cNvSpPr/>
          <p:nvPr/>
        </p:nvSpPr>
        <p:spPr>
          <a:xfrm>
            <a:off x="9396251" y="173213"/>
            <a:ext cx="2554014" cy="4531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4" name="Rectangle 33"/>
          <p:cNvSpPr/>
          <p:nvPr/>
        </p:nvSpPr>
        <p:spPr>
          <a:xfrm>
            <a:off x="9541164" y="378689"/>
            <a:ext cx="1810445" cy="4156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>
                <a:solidFill>
                  <a:schemeClr val="bg1">
                    <a:lumMod val="85000"/>
                  </a:schemeClr>
                </a:solidFill>
              </a:rPr>
              <a:t>Search…</a:t>
            </a:r>
          </a:p>
        </p:txBody>
      </p:sp>
      <p:pic>
        <p:nvPicPr>
          <p:cNvPr id="35" name="Picture 34" descr="File:System-search.svg - Wikipedia, the free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119" y="378689"/>
            <a:ext cx="415636" cy="415636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9541164" y="1344549"/>
            <a:ext cx="2231736" cy="2473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b="1" dirty="0"/>
              <a:t>Ghostbusters (2016)</a:t>
            </a:r>
          </a:p>
        </p:txBody>
      </p:sp>
      <p:pic>
        <p:nvPicPr>
          <p:cNvPr id="37" name="Picture 36" descr="Original file ‎ (SVG file, nominally 64 × 64 pixels, file size: 216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609" y="1782346"/>
            <a:ext cx="1732379" cy="173237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62708" y="551583"/>
            <a:ext cx="114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Runtime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1186962" y="1344549"/>
            <a:ext cx="6998676" cy="0"/>
          </a:xfrm>
          <a:prstGeom prst="line">
            <a:avLst/>
          </a:pr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1204546" y="1433146"/>
            <a:ext cx="6945923" cy="0"/>
          </a:xfrm>
          <a:custGeom>
            <a:avLst/>
            <a:gdLst>
              <a:gd name="connsiteX0" fmla="*/ 0 w 6945923"/>
              <a:gd name="connsiteY0" fmla="*/ 0 h 0"/>
              <a:gd name="connsiteX1" fmla="*/ 6945923 w 6945923"/>
              <a:gd name="connsiteY1" fmla="*/ 0 h 0"/>
              <a:gd name="connsiteX2" fmla="*/ 6945923 w 6945923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45923">
                <a:moveTo>
                  <a:pt x="0" y="0"/>
                </a:moveTo>
                <a:lnTo>
                  <a:pt x="6945923" y="0"/>
                </a:lnTo>
                <a:lnTo>
                  <a:pt x="6945923" y="0"/>
                </a:lnTo>
              </a:path>
            </a:pathLst>
          </a:cu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Freeform 52"/>
          <p:cNvSpPr/>
          <p:nvPr/>
        </p:nvSpPr>
        <p:spPr>
          <a:xfrm>
            <a:off x="1213338" y="1608992"/>
            <a:ext cx="7253654" cy="3373970"/>
          </a:xfrm>
          <a:custGeom>
            <a:avLst/>
            <a:gdLst>
              <a:gd name="connsiteX0" fmla="*/ 0 w 7253654"/>
              <a:gd name="connsiteY0" fmla="*/ 0 h 3373970"/>
              <a:gd name="connsiteX1" fmla="*/ 852854 w 7253654"/>
              <a:gd name="connsiteY1" fmla="*/ 1529862 h 3373970"/>
              <a:gd name="connsiteX2" fmla="*/ 2734408 w 7253654"/>
              <a:gd name="connsiteY2" fmla="*/ 1740877 h 3373970"/>
              <a:gd name="connsiteX3" fmla="*/ 5319347 w 7253654"/>
              <a:gd name="connsiteY3" fmla="*/ 79131 h 3373970"/>
              <a:gd name="connsiteX4" fmla="*/ 6154616 w 7253654"/>
              <a:gd name="connsiteY4" fmla="*/ 3042139 h 3373970"/>
              <a:gd name="connsiteX5" fmla="*/ 7253654 w 7253654"/>
              <a:gd name="connsiteY5" fmla="*/ 3174023 h 3373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3654" h="3373970">
                <a:moveTo>
                  <a:pt x="0" y="0"/>
                </a:moveTo>
                <a:cubicBezTo>
                  <a:pt x="198559" y="619858"/>
                  <a:pt x="397119" y="1239716"/>
                  <a:pt x="852854" y="1529862"/>
                </a:cubicBezTo>
                <a:cubicBezTo>
                  <a:pt x="1308589" y="1820008"/>
                  <a:pt x="1989993" y="1982665"/>
                  <a:pt x="2734408" y="1740877"/>
                </a:cubicBezTo>
                <a:cubicBezTo>
                  <a:pt x="3478823" y="1499089"/>
                  <a:pt x="4749312" y="-137746"/>
                  <a:pt x="5319347" y="79131"/>
                </a:cubicBezTo>
                <a:cubicBezTo>
                  <a:pt x="5889382" y="296008"/>
                  <a:pt x="5832232" y="2526324"/>
                  <a:pt x="6154616" y="3042139"/>
                </a:cubicBezTo>
                <a:cubicBezTo>
                  <a:pt x="6477000" y="3557954"/>
                  <a:pt x="6865327" y="3365988"/>
                  <a:pt x="7253654" y="3174023"/>
                </a:cubicBezTo>
              </a:path>
            </a:pathLst>
          </a:cu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4" name="Freeform 53"/>
          <p:cNvSpPr/>
          <p:nvPr/>
        </p:nvSpPr>
        <p:spPr>
          <a:xfrm>
            <a:off x="1107831" y="2690446"/>
            <a:ext cx="7095392" cy="2001363"/>
          </a:xfrm>
          <a:custGeom>
            <a:avLst/>
            <a:gdLst>
              <a:gd name="connsiteX0" fmla="*/ 0 w 7095392"/>
              <a:gd name="connsiteY0" fmla="*/ 527539 h 2001363"/>
              <a:gd name="connsiteX1" fmla="*/ 888023 w 7095392"/>
              <a:gd name="connsiteY1" fmla="*/ 1758462 h 2001363"/>
              <a:gd name="connsiteX2" fmla="*/ 2892669 w 7095392"/>
              <a:gd name="connsiteY2" fmla="*/ 1995854 h 2001363"/>
              <a:gd name="connsiteX3" fmla="*/ 4554415 w 7095392"/>
              <a:gd name="connsiteY3" fmla="*/ 1872762 h 2001363"/>
              <a:gd name="connsiteX4" fmla="*/ 6479931 w 7095392"/>
              <a:gd name="connsiteY4" fmla="*/ 1310054 h 2001363"/>
              <a:gd name="connsiteX5" fmla="*/ 7095392 w 7095392"/>
              <a:gd name="connsiteY5" fmla="*/ 0 h 200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5392" h="2001363">
                <a:moveTo>
                  <a:pt x="0" y="527539"/>
                </a:moveTo>
                <a:cubicBezTo>
                  <a:pt x="202956" y="1020641"/>
                  <a:pt x="405912" y="1513743"/>
                  <a:pt x="888023" y="1758462"/>
                </a:cubicBezTo>
                <a:cubicBezTo>
                  <a:pt x="1370135" y="2003181"/>
                  <a:pt x="2281604" y="1976804"/>
                  <a:pt x="2892669" y="1995854"/>
                </a:cubicBezTo>
                <a:cubicBezTo>
                  <a:pt x="3503734" y="2014904"/>
                  <a:pt x="3956538" y="1987062"/>
                  <a:pt x="4554415" y="1872762"/>
                </a:cubicBezTo>
                <a:cubicBezTo>
                  <a:pt x="5152292" y="1758462"/>
                  <a:pt x="6056435" y="1622181"/>
                  <a:pt x="6479931" y="1310054"/>
                </a:cubicBezTo>
                <a:cubicBezTo>
                  <a:pt x="6903427" y="997927"/>
                  <a:pt x="6999409" y="498963"/>
                  <a:pt x="7095392" y="0"/>
                </a:cubicBezTo>
              </a:path>
            </a:pathLst>
          </a:cu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Freeform 54"/>
          <p:cNvSpPr/>
          <p:nvPr/>
        </p:nvSpPr>
        <p:spPr>
          <a:xfrm>
            <a:off x="1081454" y="4484077"/>
            <a:ext cx="7403123" cy="1336431"/>
          </a:xfrm>
          <a:custGeom>
            <a:avLst/>
            <a:gdLst>
              <a:gd name="connsiteX0" fmla="*/ 0 w 7403123"/>
              <a:gd name="connsiteY0" fmla="*/ 1336431 h 1336431"/>
              <a:gd name="connsiteX1" fmla="*/ 914400 w 7403123"/>
              <a:gd name="connsiteY1" fmla="*/ 254977 h 1336431"/>
              <a:gd name="connsiteX2" fmla="*/ 4378569 w 7403123"/>
              <a:gd name="connsiteY2" fmla="*/ 43961 h 1336431"/>
              <a:gd name="connsiteX3" fmla="*/ 7403123 w 7403123"/>
              <a:gd name="connsiteY3" fmla="*/ 0 h 133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03123" h="1336431">
                <a:moveTo>
                  <a:pt x="0" y="1336431"/>
                </a:moveTo>
                <a:cubicBezTo>
                  <a:pt x="92319" y="903410"/>
                  <a:pt x="184639" y="470389"/>
                  <a:pt x="914400" y="254977"/>
                </a:cubicBezTo>
                <a:cubicBezTo>
                  <a:pt x="1644162" y="39565"/>
                  <a:pt x="3297115" y="86457"/>
                  <a:pt x="4378569" y="43961"/>
                </a:cubicBezTo>
                <a:cubicBezTo>
                  <a:pt x="5460023" y="1465"/>
                  <a:pt x="6431573" y="732"/>
                  <a:pt x="7403123" y="0"/>
                </a:cubicBezTo>
              </a:path>
            </a:pathLst>
          </a:cu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1186962" y="3033346"/>
            <a:ext cx="6875584" cy="70339"/>
          </a:xfrm>
          <a:prstGeom prst="line">
            <a:avLst/>
          </a:pr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Freeform 59"/>
          <p:cNvSpPr/>
          <p:nvPr/>
        </p:nvSpPr>
        <p:spPr>
          <a:xfrm>
            <a:off x="1310054" y="2875085"/>
            <a:ext cx="6814038" cy="3222403"/>
          </a:xfrm>
          <a:custGeom>
            <a:avLst/>
            <a:gdLst>
              <a:gd name="connsiteX0" fmla="*/ 0 w 6814038"/>
              <a:gd name="connsiteY0" fmla="*/ 0 h 3222403"/>
              <a:gd name="connsiteX1" fmla="*/ 1354015 w 6814038"/>
              <a:gd name="connsiteY1" fmla="*/ 1406769 h 3222403"/>
              <a:gd name="connsiteX2" fmla="*/ 3235569 w 6814038"/>
              <a:gd name="connsiteY2" fmla="*/ 2980592 h 3222403"/>
              <a:gd name="connsiteX3" fmla="*/ 6814038 w 6814038"/>
              <a:gd name="connsiteY3" fmla="*/ 3191607 h 322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4038" h="3222403">
                <a:moveTo>
                  <a:pt x="0" y="0"/>
                </a:moveTo>
                <a:cubicBezTo>
                  <a:pt x="407377" y="455002"/>
                  <a:pt x="814754" y="910004"/>
                  <a:pt x="1354015" y="1406769"/>
                </a:cubicBezTo>
                <a:cubicBezTo>
                  <a:pt x="1893276" y="1903534"/>
                  <a:pt x="2325565" y="2683119"/>
                  <a:pt x="3235569" y="2980592"/>
                </a:cubicBezTo>
                <a:cubicBezTo>
                  <a:pt x="4145573" y="3278065"/>
                  <a:pt x="5479805" y="3234836"/>
                  <a:pt x="6814038" y="3191607"/>
                </a:cubicBezTo>
              </a:path>
            </a:pathLst>
          </a:cu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1" name="Freeform 60"/>
          <p:cNvSpPr/>
          <p:nvPr/>
        </p:nvSpPr>
        <p:spPr>
          <a:xfrm>
            <a:off x="1213338" y="5820508"/>
            <a:ext cx="7104185" cy="43961"/>
          </a:xfrm>
          <a:custGeom>
            <a:avLst/>
            <a:gdLst>
              <a:gd name="connsiteX0" fmla="*/ 0 w 7104185"/>
              <a:gd name="connsiteY0" fmla="*/ 43961 h 43961"/>
              <a:gd name="connsiteX1" fmla="*/ 6805247 w 7104185"/>
              <a:gd name="connsiteY1" fmla="*/ 0 h 43961"/>
              <a:gd name="connsiteX2" fmla="*/ 6805247 w 7104185"/>
              <a:gd name="connsiteY2" fmla="*/ 0 h 43961"/>
              <a:gd name="connsiteX3" fmla="*/ 7104185 w 7104185"/>
              <a:gd name="connsiteY3" fmla="*/ 8792 h 4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4185" h="43961">
                <a:moveTo>
                  <a:pt x="0" y="43961"/>
                </a:moveTo>
                <a:lnTo>
                  <a:pt x="6805247" y="0"/>
                </a:lnTo>
                <a:lnTo>
                  <a:pt x="6805247" y="0"/>
                </a:lnTo>
                <a:lnTo>
                  <a:pt x="7104185" y="8792"/>
                </a:lnTo>
              </a:path>
            </a:pathLst>
          </a:cu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2" name="Freeform 61"/>
          <p:cNvSpPr/>
          <p:nvPr/>
        </p:nvSpPr>
        <p:spPr>
          <a:xfrm>
            <a:off x="1125415" y="4320141"/>
            <a:ext cx="7112977" cy="1509159"/>
          </a:xfrm>
          <a:custGeom>
            <a:avLst/>
            <a:gdLst>
              <a:gd name="connsiteX0" fmla="*/ 0 w 7112977"/>
              <a:gd name="connsiteY0" fmla="*/ 1509159 h 1509159"/>
              <a:gd name="connsiteX1" fmla="*/ 1863970 w 7112977"/>
              <a:gd name="connsiteY1" fmla="*/ 146351 h 1509159"/>
              <a:gd name="connsiteX2" fmla="*/ 7112977 w 7112977"/>
              <a:gd name="connsiteY2" fmla="*/ 102390 h 150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977" h="1509159">
                <a:moveTo>
                  <a:pt x="0" y="1509159"/>
                </a:moveTo>
                <a:cubicBezTo>
                  <a:pt x="339237" y="944985"/>
                  <a:pt x="678474" y="380812"/>
                  <a:pt x="1863970" y="146351"/>
                </a:cubicBezTo>
                <a:cubicBezTo>
                  <a:pt x="3049466" y="-88110"/>
                  <a:pt x="5081221" y="7140"/>
                  <a:pt x="7112977" y="102390"/>
                </a:cubicBezTo>
              </a:path>
            </a:pathLst>
          </a:cu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3" name="Freeform 62"/>
          <p:cNvSpPr/>
          <p:nvPr/>
        </p:nvSpPr>
        <p:spPr>
          <a:xfrm>
            <a:off x="1037492" y="4328933"/>
            <a:ext cx="7033846" cy="1509159"/>
          </a:xfrm>
          <a:custGeom>
            <a:avLst/>
            <a:gdLst>
              <a:gd name="connsiteX0" fmla="*/ 0 w 7033846"/>
              <a:gd name="connsiteY0" fmla="*/ 1509159 h 1509159"/>
              <a:gd name="connsiteX1" fmla="*/ 1617785 w 7033846"/>
              <a:gd name="connsiteY1" fmla="*/ 146352 h 1509159"/>
              <a:gd name="connsiteX2" fmla="*/ 7033846 w 7033846"/>
              <a:gd name="connsiteY2" fmla="*/ 102390 h 150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3846" h="1509159">
                <a:moveTo>
                  <a:pt x="0" y="1509159"/>
                </a:moveTo>
                <a:cubicBezTo>
                  <a:pt x="222739" y="944986"/>
                  <a:pt x="445478" y="380813"/>
                  <a:pt x="1617785" y="146352"/>
                </a:cubicBezTo>
                <a:cubicBezTo>
                  <a:pt x="2790092" y="-88109"/>
                  <a:pt x="4911969" y="7140"/>
                  <a:pt x="7033846" y="102390"/>
                </a:cubicBezTo>
              </a:path>
            </a:pathLst>
          </a:cu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4" name="TextBox 43"/>
          <p:cNvSpPr txBox="1"/>
          <p:nvPr/>
        </p:nvSpPr>
        <p:spPr>
          <a:xfrm>
            <a:off x="2306560" y="413083"/>
            <a:ext cx="120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Filming days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99274" y="609659"/>
            <a:ext cx="120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Budget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93741" y="609659"/>
            <a:ext cx="120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Score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55110" y="630261"/>
            <a:ext cx="120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Revenue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1037492" y="4535115"/>
            <a:ext cx="6998676" cy="0"/>
          </a:xfrm>
          <a:prstGeom prst="line">
            <a:avLst/>
          </a:pr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055077" y="4360153"/>
            <a:ext cx="6998676" cy="0"/>
          </a:xfrm>
          <a:prstGeom prst="line">
            <a:avLst/>
          </a:pr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072662" y="4440917"/>
            <a:ext cx="6998676" cy="0"/>
          </a:xfrm>
          <a:prstGeom prst="line">
            <a:avLst/>
          </a:pr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186962" y="4484077"/>
            <a:ext cx="6998676" cy="0"/>
          </a:xfrm>
          <a:prstGeom prst="line">
            <a:avLst/>
          </a:pr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081454" y="4467811"/>
            <a:ext cx="6998676" cy="0"/>
          </a:xfrm>
          <a:prstGeom prst="line">
            <a:avLst/>
          </a:pr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Freeform 55"/>
          <p:cNvSpPr/>
          <p:nvPr/>
        </p:nvSpPr>
        <p:spPr>
          <a:xfrm>
            <a:off x="993531" y="1547446"/>
            <a:ext cx="7288823" cy="2929487"/>
          </a:xfrm>
          <a:custGeom>
            <a:avLst/>
            <a:gdLst>
              <a:gd name="connsiteX0" fmla="*/ 0 w 7288823"/>
              <a:gd name="connsiteY0" fmla="*/ 2866292 h 2929487"/>
              <a:gd name="connsiteX1" fmla="*/ 2505807 w 7288823"/>
              <a:gd name="connsiteY1" fmla="*/ 2804746 h 2929487"/>
              <a:gd name="connsiteX2" fmla="*/ 3411415 w 7288823"/>
              <a:gd name="connsiteY2" fmla="*/ 1740877 h 2929487"/>
              <a:gd name="connsiteX3" fmla="*/ 5679831 w 7288823"/>
              <a:gd name="connsiteY3" fmla="*/ 1617785 h 2929487"/>
              <a:gd name="connsiteX4" fmla="*/ 7288823 w 7288823"/>
              <a:gd name="connsiteY4" fmla="*/ 0 h 2929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8823" h="2929487">
                <a:moveTo>
                  <a:pt x="0" y="2866292"/>
                </a:moveTo>
                <a:cubicBezTo>
                  <a:pt x="968619" y="2929303"/>
                  <a:pt x="1937238" y="2992315"/>
                  <a:pt x="2505807" y="2804746"/>
                </a:cubicBezTo>
                <a:cubicBezTo>
                  <a:pt x="3074376" y="2617177"/>
                  <a:pt x="2882411" y="1938704"/>
                  <a:pt x="3411415" y="1740877"/>
                </a:cubicBezTo>
                <a:cubicBezTo>
                  <a:pt x="3940419" y="1543050"/>
                  <a:pt x="5033596" y="1907931"/>
                  <a:pt x="5679831" y="1617785"/>
                </a:cubicBezTo>
                <a:cubicBezTo>
                  <a:pt x="6326066" y="1327639"/>
                  <a:pt x="6807444" y="663819"/>
                  <a:pt x="7288823" y="0"/>
                </a:cubicBez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42" name="Group 41"/>
          <p:cNvGrpSpPr/>
          <p:nvPr/>
        </p:nvGrpSpPr>
        <p:grpSpPr>
          <a:xfrm>
            <a:off x="739581" y="1183872"/>
            <a:ext cx="749643" cy="5269283"/>
            <a:chOff x="739581" y="1183872"/>
            <a:chExt cx="749643" cy="5269283"/>
          </a:xfrm>
        </p:grpSpPr>
        <p:sp>
          <p:nvSpPr>
            <p:cNvPr id="5" name="Rectangle 4"/>
            <p:cNvSpPr/>
            <p:nvPr/>
          </p:nvSpPr>
          <p:spPr>
            <a:xfrm>
              <a:off x="739581" y="2581531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9581" y="3979190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9581" y="5376850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9581" y="1183872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532295" y="1183872"/>
            <a:ext cx="749643" cy="5269283"/>
            <a:chOff x="2430635" y="1183872"/>
            <a:chExt cx="749643" cy="5269283"/>
          </a:xfrm>
        </p:grpSpPr>
        <p:sp>
          <p:nvSpPr>
            <p:cNvPr id="13" name="Rectangle 12"/>
            <p:cNvSpPr/>
            <p:nvPr/>
          </p:nvSpPr>
          <p:spPr>
            <a:xfrm>
              <a:off x="2430635" y="2581531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30635" y="3979190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30635" y="5376850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30635" y="1183872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325009" y="1183872"/>
            <a:ext cx="749643" cy="5269283"/>
            <a:chOff x="3978081" y="1183872"/>
            <a:chExt cx="749643" cy="5269283"/>
          </a:xfrm>
        </p:grpSpPr>
        <p:sp>
          <p:nvSpPr>
            <p:cNvPr id="17" name="Rectangle 16"/>
            <p:cNvSpPr/>
            <p:nvPr/>
          </p:nvSpPr>
          <p:spPr>
            <a:xfrm>
              <a:off x="3978081" y="2581531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78081" y="3979190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78081" y="5376850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978081" y="1183872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117723" y="1183872"/>
            <a:ext cx="749643" cy="5269283"/>
            <a:chOff x="5626758" y="1183872"/>
            <a:chExt cx="749643" cy="5269283"/>
          </a:xfrm>
        </p:grpSpPr>
        <p:sp>
          <p:nvSpPr>
            <p:cNvPr id="21" name="Rectangle 20"/>
            <p:cNvSpPr/>
            <p:nvPr/>
          </p:nvSpPr>
          <p:spPr>
            <a:xfrm>
              <a:off x="5626758" y="2581531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26758" y="3979190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26758" y="5376850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626758" y="1183872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910435" y="1183872"/>
            <a:ext cx="749643" cy="5269283"/>
            <a:chOff x="7910435" y="1183872"/>
            <a:chExt cx="749643" cy="5269283"/>
          </a:xfrm>
        </p:grpSpPr>
        <p:sp>
          <p:nvSpPr>
            <p:cNvPr id="25" name="Rectangle 24"/>
            <p:cNvSpPr/>
            <p:nvPr/>
          </p:nvSpPr>
          <p:spPr>
            <a:xfrm>
              <a:off x="7910435" y="2581531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910435" y="3979190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910435" y="5376850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910435" y="1183872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5917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855" y="149464"/>
            <a:ext cx="8742031" cy="6534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Rectangle 32"/>
          <p:cNvSpPr/>
          <p:nvPr/>
        </p:nvSpPr>
        <p:spPr>
          <a:xfrm>
            <a:off x="9396251" y="173213"/>
            <a:ext cx="2554014" cy="4531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4" name="Rectangle 33"/>
          <p:cNvSpPr/>
          <p:nvPr/>
        </p:nvSpPr>
        <p:spPr>
          <a:xfrm>
            <a:off x="9541164" y="378689"/>
            <a:ext cx="1810445" cy="4156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>
                <a:solidFill>
                  <a:schemeClr val="bg1">
                    <a:lumMod val="85000"/>
                  </a:schemeClr>
                </a:solidFill>
              </a:rPr>
              <a:t>Search…</a:t>
            </a:r>
          </a:p>
        </p:txBody>
      </p:sp>
      <p:pic>
        <p:nvPicPr>
          <p:cNvPr id="35" name="Picture 34" descr="File:System-search.svg - Wikipedia, the free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119" y="378689"/>
            <a:ext cx="415636" cy="415636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9541164" y="1344549"/>
            <a:ext cx="2231736" cy="2473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br>
              <a:rPr lang="nl-BE" sz="1400" b="1" dirty="0"/>
            </a:br>
            <a:r>
              <a:rPr lang="nl-BE" sz="1400" b="1" dirty="0"/>
              <a:t>John Doe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0292" y="551583"/>
            <a:ext cx="11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Runtime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1186962" y="1344549"/>
            <a:ext cx="699867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1204546" y="1433146"/>
            <a:ext cx="6945923" cy="0"/>
          </a:xfrm>
          <a:custGeom>
            <a:avLst/>
            <a:gdLst>
              <a:gd name="connsiteX0" fmla="*/ 0 w 6945923"/>
              <a:gd name="connsiteY0" fmla="*/ 0 h 0"/>
              <a:gd name="connsiteX1" fmla="*/ 6945923 w 6945923"/>
              <a:gd name="connsiteY1" fmla="*/ 0 h 0"/>
              <a:gd name="connsiteX2" fmla="*/ 6945923 w 6945923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45923">
                <a:moveTo>
                  <a:pt x="0" y="0"/>
                </a:moveTo>
                <a:lnTo>
                  <a:pt x="6945923" y="0"/>
                </a:lnTo>
                <a:lnTo>
                  <a:pt x="6945923" y="0"/>
                </a:lnTo>
              </a:path>
            </a:pathLst>
          </a:cu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Freeform 52"/>
          <p:cNvSpPr/>
          <p:nvPr/>
        </p:nvSpPr>
        <p:spPr>
          <a:xfrm>
            <a:off x="1213338" y="1608992"/>
            <a:ext cx="7253654" cy="3373970"/>
          </a:xfrm>
          <a:custGeom>
            <a:avLst/>
            <a:gdLst>
              <a:gd name="connsiteX0" fmla="*/ 0 w 7253654"/>
              <a:gd name="connsiteY0" fmla="*/ 0 h 3373970"/>
              <a:gd name="connsiteX1" fmla="*/ 852854 w 7253654"/>
              <a:gd name="connsiteY1" fmla="*/ 1529862 h 3373970"/>
              <a:gd name="connsiteX2" fmla="*/ 2734408 w 7253654"/>
              <a:gd name="connsiteY2" fmla="*/ 1740877 h 3373970"/>
              <a:gd name="connsiteX3" fmla="*/ 5319347 w 7253654"/>
              <a:gd name="connsiteY3" fmla="*/ 79131 h 3373970"/>
              <a:gd name="connsiteX4" fmla="*/ 6154616 w 7253654"/>
              <a:gd name="connsiteY4" fmla="*/ 3042139 h 3373970"/>
              <a:gd name="connsiteX5" fmla="*/ 7253654 w 7253654"/>
              <a:gd name="connsiteY5" fmla="*/ 3174023 h 3373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3654" h="3373970">
                <a:moveTo>
                  <a:pt x="0" y="0"/>
                </a:moveTo>
                <a:cubicBezTo>
                  <a:pt x="198559" y="619858"/>
                  <a:pt x="397119" y="1239716"/>
                  <a:pt x="852854" y="1529862"/>
                </a:cubicBezTo>
                <a:cubicBezTo>
                  <a:pt x="1308589" y="1820008"/>
                  <a:pt x="1989993" y="1982665"/>
                  <a:pt x="2734408" y="1740877"/>
                </a:cubicBezTo>
                <a:cubicBezTo>
                  <a:pt x="3478823" y="1499089"/>
                  <a:pt x="4749312" y="-137746"/>
                  <a:pt x="5319347" y="79131"/>
                </a:cubicBezTo>
                <a:cubicBezTo>
                  <a:pt x="5889382" y="296008"/>
                  <a:pt x="5832232" y="2526324"/>
                  <a:pt x="6154616" y="3042139"/>
                </a:cubicBezTo>
                <a:cubicBezTo>
                  <a:pt x="6477000" y="3557954"/>
                  <a:pt x="6865327" y="3365988"/>
                  <a:pt x="7253654" y="3174023"/>
                </a:cubicBez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4" name="Freeform 53"/>
          <p:cNvSpPr/>
          <p:nvPr/>
        </p:nvSpPr>
        <p:spPr>
          <a:xfrm>
            <a:off x="1107831" y="2690446"/>
            <a:ext cx="7095392" cy="2001363"/>
          </a:xfrm>
          <a:custGeom>
            <a:avLst/>
            <a:gdLst>
              <a:gd name="connsiteX0" fmla="*/ 0 w 7095392"/>
              <a:gd name="connsiteY0" fmla="*/ 527539 h 2001363"/>
              <a:gd name="connsiteX1" fmla="*/ 888023 w 7095392"/>
              <a:gd name="connsiteY1" fmla="*/ 1758462 h 2001363"/>
              <a:gd name="connsiteX2" fmla="*/ 2892669 w 7095392"/>
              <a:gd name="connsiteY2" fmla="*/ 1995854 h 2001363"/>
              <a:gd name="connsiteX3" fmla="*/ 4554415 w 7095392"/>
              <a:gd name="connsiteY3" fmla="*/ 1872762 h 2001363"/>
              <a:gd name="connsiteX4" fmla="*/ 6479931 w 7095392"/>
              <a:gd name="connsiteY4" fmla="*/ 1310054 h 2001363"/>
              <a:gd name="connsiteX5" fmla="*/ 7095392 w 7095392"/>
              <a:gd name="connsiteY5" fmla="*/ 0 h 200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5392" h="2001363">
                <a:moveTo>
                  <a:pt x="0" y="527539"/>
                </a:moveTo>
                <a:cubicBezTo>
                  <a:pt x="202956" y="1020641"/>
                  <a:pt x="405912" y="1513743"/>
                  <a:pt x="888023" y="1758462"/>
                </a:cubicBezTo>
                <a:cubicBezTo>
                  <a:pt x="1370135" y="2003181"/>
                  <a:pt x="2281604" y="1976804"/>
                  <a:pt x="2892669" y="1995854"/>
                </a:cubicBezTo>
                <a:cubicBezTo>
                  <a:pt x="3503734" y="2014904"/>
                  <a:pt x="3956538" y="1987062"/>
                  <a:pt x="4554415" y="1872762"/>
                </a:cubicBezTo>
                <a:cubicBezTo>
                  <a:pt x="5152292" y="1758462"/>
                  <a:pt x="6056435" y="1622181"/>
                  <a:pt x="6479931" y="1310054"/>
                </a:cubicBezTo>
                <a:cubicBezTo>
                  <a:pt x="6903427" y="997927"/>
                  <a:pt x="6999409" y="498963"/>
                  <a:pt x="7095392" y="0"/>
                </a:cubicBezTo>
              </a:path>
            </a:pathLst>
          </a:cu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Freeform 54"/>
          <p:cNvSpPr/>
          <p:nvPr/>
        </p:nvSpPr>
        <p:spPr>
          <a:xfrm>
            <a:off x="1081454" y="4484077"/>
            <a:ext cx="7403123" cy="1336431"/>
          </a:xfrm>
          <a:custGeom>
            <a:avLst/>
            <a:gdLst>
              <a:gd name="connsiteX0" fmla="*/ 0 w 7403123"/>
              <a:gd name="connsiteY0" fmla="*/ 1336431 h 1336431"/>
              <a:gd name="connsiteX1" fmla="*/ 914400 w 7403123"/>
              <a:gd name="connsiteY1" fmla="*/ 254977 h 1336431"/>
              <a:gd name="connsiteX2" fmla="*/ 4378569 w 7403123"/>
              <a:gd name="connsiteY2" fmla="*/ 43961 h 1336431"/>
              <a:gd name="connsiteX3" fmla="*/ 7403123 w 7403123"/>
              <a:gd name="connsiteY3" fmla="*/ 0 h 133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03123" h="1336431">
                <a:moveTo>
                  <a:pt x="0" y="1336431"/>
                </a:moveTo>
                <a:cubicBezTo>
                  <a:pt x="92319" y="903410"/>
                  <a:pt x="184639" y="470389"/>
                  <a:pt x="914400" y="254977"/>
                </a:cubicBezTo>
                <a:cubicBezTo>
                  <a:pt x="1644162" y="39565"/>
                  <a:pt x="3297115" y="86457"/>
                  <a:pt x="4378569" y="43961"/>
                </a:cubicBezTo>
                <a:cubicBezTo>
                  <a:pt x="5460023" y="1465"/>
                  <a:pt x="6431573" y="732"/>
                  <a:pt x="7403123" y="0"/>
                </a:cubicBezTo>
              </a:path>
            </a:pathLst>
          </a:cu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1186962" y="3033346"/>
            <a:ext cx="6875584" cy="70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59"/>
          <p:cNvSpPr/>
          <p:nvPr/>
        </p:nvSpPr>
        <p:spPr>
          <a:xfrm>
            <a:off x="1310054" y="2875085"/>
            <a:ext cx="6814038" cy="3222403"/>
          </a:xfrm>
          <a:custGeom>
            <a:avLst/>
            <a:gdLst>
              <a:gd name="connsiteX0" fmla="*/ 0 w 6814038"/>
              <a:gd name="connsiteY0" fmla="*/ 0 h 3222403"/>
              <a:gd name="connsiteX1" fmla="*/ 1354015 w 6814038"/>
              <a:gd name="connsiteY1" fmla="*/ 1406769 h 3222403"/>
              <a:gd name="connsiteX2" fmla="*/ 3235569 w 6814038"/>
              <a:gd name="connsiteY2" fmla="*/ 2980592 h 3222403"/>
              <a:gd name="connsiteX3" fmla="*/ 6814038 w 6814038"/>
              <a:gd name="connsiteY3" fmla="*/ 3191607 h 322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4038" h="3222403">
                <a:moveTo>
                  <a:pt x="0" y="0"/>
                </a:moveTo>
                <a:cubicBezTo>
                  <a:pt x="407377" y="455002"/>
                  <a:pt x="814754" y="910004"/>
                  <a:pt x="1354015" y="1406769"/>
                </a:cubicBezTo>
                <a:cubicBezTo>
                  <a:pt x="1893276" y="1903534"/>
                  <a:pt x="2325565" y="2683119"/>
                  <a:pt x="3235569" y="2980592"/>
                </a:cubicBezTo>
                <a:cubicBezTo>
                  <a:pt x="4145573" y="3278065"/>
                  <a:pt x="5479805" y="3234836"/>
                  <a:pt x="6814038" y="3191607"/>
                </a:cubicBezTo>
              </a:path>
            </a:pathLst>
          </a:cu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1" name="Freeform 60"/>
          <p:cNvSpPr/>
          <p:nvPr/>
        </p:nvSpPr>
        <p:spPr>
          <a:xfrm>
            <a:off x="1213338" y="5820508"/>
            <a:ext cx="7104185" cy="43961"/>
          </a:xfrm>
          <a:custGeom>
            <a:avLst/>
            <a:gdLst>
              <a:gd name="connsiteX0" fmla="*/ 0 w 7104185"/>
              <a:gd name="connsiteY0" fmla="*/ 43961 h 43961"/>
              <a:gd name="connsiteX1" fmla="*/ 6805247 w 7104185"/>
              <a:gd name="connsiteY1" fmla="*/ 0 h 43961"/>
              <a:gd name="connsiteX2" fmla="*/ 6805247 w 7104185"/>
              <a:gd name="connsiteY2" fmla="*/ 0 h 43961"/>
              <a:gd name="connsiteX3" fmla="*/ 7104185 w 7104185"/>
              <a:gd name="connsiteY3" fmla="*/ 8792 h 4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4185" h="43961">
                <a:moveTo>
                  <a:pt x="0" y="43961"/>
                </a:moveTo>
                <a:lnTo>
                  <a:pt x="6805247" y="0"/>
                </a:lnTo>
                <a:lnTo>
                  <a:pt x="6805247" y="0"/>
                </a:lnTo>
                <a:lnTo>
                  <a:pt x="7104185" y="8792"/>
                </a:lnTo>
              </a:path>
            </a:pathLst>
          </a:cu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2" name="Freeform 61"/>
          <p:cNvSpPr/>
          <p:nvPr/>
        </p:nvSpPr>
        <p:spPr>
          <a:xfrm>
            <a:off x="1125415" y="4320141"/>
            <a:ext cx="7112977" cy="1509159"/>
          </a:xfrm>
          <a:custGeom>
            <a:avLst/>
            <a:gdLst>
              <a:gd name="connsiteX0" fmla="*/ 0 w 7112977"/>
              <a:gd name="connsiteY0" fmla="*/ 1509159 h 1509159"/>
              <a:gd name="connsiteX1" fmla="*/ 1863970 w 7112977"/>
              <a:gd name="connsiteY1" fmla="*/ 146351 h 1509159"/>
              <a:gd name="connsiteX2" fmla="*/ 7112977 w 7112977"/>
              <a:gd name="connsiteY2" fmla="*/ 102390 h 150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977" h="1509159">
                <a:moveTo>
                  <a:pt x="0" y="1509159"/>
                </a:moveTo>
                <a:cubicBezTo>
                  <a:pt x="339237" y="944985"/>
                  <a:pt x="678474" y="380812"/>
                  <a:pt x="1863970" y="146351"/>
                </a:cubicBezTo>
                <a:cubicBezTo>
                  <a:pt x="3049466" y="-88110"/>
                  <a:pt x="5081221" y="7140"/>
                  <a:pt x="7112977" y="102390"/>
                </a:cubicBez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3" name="Freeform 62"/>
          <p:cNvSpPr/>
          <p:nvPr/>
        </p:nvSpPr>
        <p:spPr>
          <a:xfrm>
            <a:off x="1037492" y="4328933"/>
            <a:ext cx="7033846" cy="1509159"/>
          </a:xfrm>
          <a:custGeom>
            <a:avLst/>
            <a:gdLst>
              <a:gd name="connsiteX0" fmla="*/ 0 w 7033846"/>
              <a:gd name="connsiteY0" fmla="*/ 1509159 h 1509159"/>
              <a:gd name="connsiteX1" fmla="*/ 1617785 w 7033846"/>
              <a:gd name="connsiteY1" fmla="*/ 146352 h 1509159"/>
              <a:gd name="connsiteX2" fmla="*/ 7033846 w 7033846"/>
              <a:gd name="connsiteY2" fmla="*/ 102390 h 150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3846" h="1509159">
                <a:moveTo>
                  <a:pt x="0" y="1509159"/>
                </a:moveTo>
                <a:cubicBezTo>
                  <a:pt x="222739" y="944986"/>
                  <a:pt x="445478" y="380813"/>
                  <a:pt x="1617785" y="146352"/>
                </a:cubicBezTo>
                <a:cubicBezTo>
                  <a:pt x="2790092" y="-88109"/>
                  <a:pt x="4911969" y="7140"/>
                  <a:pt x="7033846" y="102390"/>
                </a:cubicBezTo>
              </a:path>
            </a:pathLst>
          </a:cu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4" name="TextBox 43"/>
          <p:cNvSpPr txBox="1"/>
          <p:nvPr/>
        </p:nvSpPr>
        <p:spPr>
          <a:xfrm>
            <a:off x="2306560" y="413083"/>
            <a:ext cx="120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Filming days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99274" y="609659"/>
            <a:ext cx="120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Budget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93741" y="609659"/>
            <a:ext cx="120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Score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55110" y="630261"/>
            <a:ext cx="120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Revenue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1037492" y="4535115"/>
            <a:ext cx="6998676" cy="0"/>
          </a:xfrm>
          <a:prstGeom prst="line">
            <a:avLst/>
          </a:pr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055077" y="4360153"/>
            <a:ext cx="6998676" cy="0"/>
          </a:xfrm>
          <a:prstGeom prst="line">
            <a:avLst/>
          </a:pr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072662" y="4440917"/>
            <a:ext cx="6998676" cy="0"/>
          </a:xfrm>
          <a:prstGeom prst="line">
            <a:avLst/>
          </a:pr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186962" y="4484077"/>
            <a:ext cx="6998676" cy="0"/>
          </a:xfrm>
          <a:prstGeom prst="line">
            <a:avLst/>
          </a:pr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081454" y="4467811"/>
            <a:ext cx="6998676" cy="0"/>
          </a:xfrm>
          <a:prstGeom prst="line">
            <a:avLst/>
          </a:prstGeom>
          <a:ln w="76200">
            <a:solidFill>
              <a:schemeClr val="accent3">
                <a:alpha val="33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Freeform 55"/>
          <p:cNvSpPr/>
          <p:nvPr/>
        </p:nvSpPr>
        <p:spPr>
          <a:xfrm>
            <a:off x="993531" y="1547446"/>
            <a:ext cx="7288823" cy="2929487"/>
          </a:xfrm>
          <a:custGeom>
            <a:avLst/>
            <a:gdLst>
              <a:gd name="connsiteX0" fmla="*/ 0 w 7288823"/>
              <a:gd name="connsiteY0" fmla="*/ 2866292 h 2929487"/>
              <a:gd name="connsiteX1" fmla="*/ 2505807 w 7288823"/>
              <a:gd name="connsiteY1" fmla="*/ 2804746 h 2929487"/>
              <a:gd name="connsiteX2" fmla="*/ 3411415 w 7288823"/>
              <a:gd name="connsiteY2" fmla="*/ 1740877 h 2929487"/>
              <a:gd name="connsiteX3" fmla="*/ 5679831 w 7288823"/>
              <a:gd name="connsiteY3" fmla="*/ 1617785 h 2929487"/>
              <a:gd name="connsiteX4" fmla="*/ 7288823 w 7288823"/>
              <a:gd name="connsiteY4" fmla="*/ 0 h 2929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8823" h="2929487">
                <a:moveTo>
                  <a:pt x="0" y="2866292"/>
                </a:moveTo>
                <a:cubicBezTo>
                  <a:pt x="968619" y="2929303"/>
                  <a:pt x="1937238" y="2992315"/>
                  <a:pt x="2505807" y="2804746"/>
                </a:cubicBezTo>
                <a:cubicBezTo>
                  <a:pt x="3074376" y="2617177"/>
                  <a:pt x="2882411" y="1938704"/>
                  <a:pt x="3411415" y="1740877"/>
                </a:cubicBezTo>
                <a:cubicBezTo>
                  <a:pt x="3940419" y="1543050"/>
                  <a:pt x="5033596" y="1907931"/>
                  <a:pt x="5679831" y="1617785"/>
                </a:cubicBezTo>
                <a:cubicBezTo>
                  <a:pt x="6326066" y="1327639"/>
                  <a:pt x="6807444" y="663819"/>
                  <a:pt x="7288823" y="0"/>
                </a:cubicBez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42" name="Group 41"/>
          <p:cNvGrpSpPr/>
          <p:nvPr/>
        </p:nvGrpSpPr>
        <p:grpSpPr>
          <a:xfrm>
            <a:off x="739581" y="1183872"/>
            <a:ext cx="749643" cy="5269283"/>
            <a:chOff x="739581" y="1183872"/>
            <a:chExt cx="749643" cy="5269283"/>
          </a:xfrm>
        </p:grpSpPr>
        <p:sp>
          <p:nvSpPr>
            <p:cNvPr id="5" name="Rectangle 4"/>
            <p:cNvSpPr/>
            <p:nvPr/>
          </p:nvSpPr>
          <p:spPr>
            <a:xfrm>
              <a:off x="739581" y="2581531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9581" y="3979190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9581" y="5376850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9581" y="1183872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532295" y="1183872"/>
            <a:ext cx="749643" cy="5269283"/>
            <a:chOff x="2430635" y="1183872"/>
            <a:chExt cx="749643" cy="5269283"/>
          </a:xfrm>
        </p:grpSpPr>
        <p:sp>
          <p:nvSpPr>
            <p:cNvPr id="13" name="Rectangle 12"/>
            <p:cNvSpPr/>
            <p:nvPr/>
          </p:nvSpPr>
          <p:spPr>
            <a:xfrm>
              <a:off x="2430635" y="2581531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30635" y="3979190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30635" y="5376850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30635" y="1183872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325009" y="1183872"/>
            <a:ext cx="749643" cy="5269283"/>
            <a:chOff x="3978081" y="1183872"/>
            <a:chExt cx="749643" cy="5269283"/>
          </a:xfrm>
        </p:grpSpPr>
        <p:sp>
          <p:nvSpPr>
            <p:cNvPr id="17" name="Rectangle 16"/>
            <p:cNvSpPr/>
            <p:nvPr/>
          </p:nvSpPr>
          <p:spPr>
            <a:xfrm>
              <a:off x="3978081" y="2581531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78081" y="3979190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78081" y="5376850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978081" y="1183872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117723" y="1183872"/>
            <a:ext cx="749643" cy="5269283"/>
            <a:chOff x="5626758" y="1183872"/>
            <a:chExt cx="749643" cy="5269283"/>
          </a:xfrm>
        </p:grpSpPr>
        <p:sp>
          <p:nvSpPr>
            <p:cNvPr id="21" name="Rectangle 20"/>
            <p:cNvSpPr/>
            <p:nvPr/>
          </p:nvSpPr>
          <p:spPr>
            <a:xfrm>
              <a:off x="5626758" y="2581531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26758" y="3979190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26758" y="5376850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626758" y="1183872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910435" y="1183872"/>
            <a:ext cx="749643" cy="5269283"/>
            <a:chOff x="7910435" y="1183872"/>
            <a:chExt cx="749643" cy="5269283"/>
          </a:xfrm>
        </p:grpSpPr>
        <p:sp>
          <p:nvSpPr>
            <p:cNvPr id="25" name="Rectangle 24"/>
            <p:cNvSpPr/>
            <p:nvPr/>
          </p:nvSpPr>
          <p:spPr>
            <a:xfrm>
              <a:off x="7910435" y="2581531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910435" y="3979190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910435" y="5376850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910435" y="1183872"/>
              <a:ext cx="749643" cy="10763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B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Range ??</a:t>
              </a:r>
            </a:p>
          </p:txBody>
        </p:sp>
      </p:grpSp>
      <p:pic>
        <p:nvPicPr>
          <p:cNvPr id="57" name="Picture 56" descr="File:User font awesome.svg - Wikimedia Common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534" y="1893517"/>
            <a:ext cx="1924996" cy="192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5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1821" y="302792"/>
            <a:ext cx="4529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dirty="0">
                <a:latin typeface="Arial Black" panose="020B0A04020102020204" pitchFamily="34" charset="0"/>
              </a:rPr>
              <a:t>Relaties in de dataset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72" y="1415125"/>
            <a:ext cx="9134108" cy="499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71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b="1" dirty="0"/>
              <a:t>Einde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756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11177" y="271261"/>
            <a:ext cx="3108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dirty="0">
                <a:latin typeface="Arial Black" panose="020B0A04020102020204" pitchFamily="34" charset="0"/>
              </a:rPr>
              <a:t>Visualisatie 1</a:t>
            </a:r>
          </a:p>
        </p:txBody>
      </p:sp>
      <p:sp>
        <p:nvSpPr>
          <p:cNvPr id="2" name="Rectangle 1"/>
          <p:cNvSpPr/>
          <p:nvPr/>
        </p:nvSpPr>
        <p:spPr>
          <a:xfrm>
            <a:off x="1480287" y="2561161"/>
            <a:ext cx="51106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dirty="0"/>
              <a:t>Vragen: </a:t>
            </a:r>
          </a:p>
          <a:p>
            <a:r>
              <a:rPr lang="nl-BE" dirty="0"/>
              <a:t>Hoe evolueren de genres doorheen de tijd?</a:t>
            </a:r>
          </a:p>
        </p:txBody>
      </p:sp>
      <p:sp>
        <p:nvSpPr>
          <p:cNvPr id="5" name="Rectangle 4"/>
          <p:cNvSpPr/>
          <p:nvPr/>
        </p:nvSpPr>
        <p:spPr>
          <a:xfrm>
            <a:off x="1480287" y="1788651"/>
            <a:ext cx="1866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dirty="0"/>
              <a:t>Thema: </a:t>
            </a:r>
            <a:r>
              <a:rPr lang="nl-BE" dirty="0"/>
              <a:t>Genres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480287" y="3610670"/>
            <a:ext cx="732456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u="sng" dirty="0"/>
              <a:t>Subvragen: </a:t>
            </a:r>
          </a:p>
          <a:p>
            <a:pPr marL="285750" indent="-285750">
              <a:buFontTx/>
              <a:buChar char="-"/>
            </a:pPr>
            <a:r>
              <a:rPr lang="nl-BE" dirty="0"/>
              <a:t>Hoe populair is een  genre in een bepaalde periode? </a:t>
            </a:r>
          </a:p>
          <a:p>
            <a:pPr marL="285750" indent="-285750">
              <a:buFontTx/>
              <a:buChar char="-"/>
            </a:pPr>
            <a:r>
              <a:rPr lang="nl-BE" dirty="0"/>
              <a:t>Wat is het populairste genre in een bepaalde periode?</a:t>
            </a:r>
          </a:p>
          <a:p>
            <a:pPr marL="285750" indent="-285750">
              <a:buFontTx/>
              <a:buChar char="-"/>
            </a:pPr>
            <a:r>
              <a:rPr lang="nl-BE" dirty="0"/>
              <a:t>Wat is het meest voorkomende genre per land in een bepaalde periode? </a:t>
            </a:r>
          </a:p>
          <a:p>
            <a:pPr marL="285750" indent="-285750">
              <a:buFontTx/>
              <a:buChar char="-"/>
            </a:pPr>
            <a:r>
              <a:rPr lang="nl-BE" dirty="0"/>
              <a:t>Welke genres komen het meest voor in een bepaalde periode?</a:t>
            </a:r>
          </a:p>
          <a:p>
            <a:pPr marL="285750" indent="-285750">
              <a:buFontTx/>
              <a:buChar char="-"/>
            </a:pPr>
            <a:r>
              <a:rPr lang="nl-BE" dirty="0"/>
              <a:t>...</a:t>
            </a:r>
          </a:p>
          <a:p>
            <a:pPr marL="285750" indent="-285750">
              <a:buFontTx/>
              <a:buChar char="-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247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060" y="182005"/>
            <a:ext cx="8916171" cy="453189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9396251" y="182005"/>
            <a:ext cx="2554014" cy="4531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7060" y="4918853"/>
            <a:ext cx="11653205" cy="4204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73572" y="4895510"/>
            <a:ext cx="107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1890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19945" y="4890996"/>
            <a:ext cx="107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2016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04441" y="4798725"/>
            <a:ext cx="231228" cy="27326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ounded Rectangle 11"/>
          <p:cNvSpPr/>
          <p:nvPr/>
        </p:nvSpPr>
        <p:spPr>
          <a:xfrm>
            <a:off x="9149258" y="4788222"/>
            <a:ext cx="231228" cy="27326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4" name="Straight Connector 13"/>
          <p:cNvCxnSpPr>
            <a:stCxn id="11" idx="3"/>
            <a:endCxn id="12" idx="1"/>
          </p:cNvCxnSpPr>
          <p:nvPr/>
        </p:nvCxnSpPr>
        <p:spPr>
          <a:xfrm flipV="1">
            <a:off x="4235669" y="4924857"/>
            <a:ext cx="4913589" cy="1050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84027" y="5017959"/>
            <a:ext cx="107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1930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28844" y="5007456"/>
            <a:ext cx="107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2000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7060" y="5376789"/>
            <a:ext cx="5777919" cy="1339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0" name="Rectangle 19"/>
          <p:cNvSpPr/>
          <p:nvPr/>
        </p:nvSpPr>
        <p:spPr>
          <a:xfrm>
            <a:off x="6159062" y="5381310"/>
            <a:ext cx="5791203" cy="1339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Oval 20"/>
          <p:cNvSpPr/>
          <p:nvPr/>
        </p:nvSpPr>
        <p:spPr>
          <a:xfrm>
            <a:off x="9529260" y="2968023"/>
            <a:ext cx="1118990" cy="9259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100" dirty="0">
                <a:solidFill>
                  <a:sysClr val="windowText" lastClr="000000"/>
                </a:solidFill>
              </a:rPr>
              <a:t>Drama</a:t>
            </a:r>
          </a:p>
        </p:txBody>
      </p:sp>
      <p:sp>
        <p:nvSpPr>
          <p:cNvPr id="22" name="Oval 21"/>
          <p:cNvSpPr/>
          <p:nvPr/>
        </p:nvSpPr>
        <p:spPr>
          <a:xfrm>
            <a:off x="9438916" y="1257848"/>
            <a:ext cx="1094129" cy="973856"/>
          </a:xfrm>
          <a:prstGeom prst="ellipse">
            <a:avLst/>
          </a:prstGeom>
          <a:solidFill>
            <a:srgbClr val="FFDB93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100" dirty="0">
                <a:solidFill>
                  <a:sysClr val="windowText" lastClr="000000"/>
                </a:solidFill>
              </a:rPr>
              <a:t>Fantasy</a:t>
            </a:r>
          </a:p>
        </p:txBody>
      </p:sp>
      <p:sp>
        <p:nvSpPr>
          <p:cNvPr id="23" name="Oval 22"/>
          <p:cNvSpPr/>
          <p:nvPr/>
        </p:nvSpPr>
        <p:spPr>
          <a:xfrm>
            <a:off x="10449876" y="2041142"/>
            <a:ext cx="1256096" cy="985181"/>
          </a:xfrm>
          <a:prstGeom prst="ellipse">
            <a:avLst/>
          </a:prstGeom>
          <a:solidFill>
            <a:srgbClr val="FFB979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100" dirty="0">
                <a:solidFill>
                  <a:sysClr val="windowText" lastClr="000000"/>
                </a:solidFill>
              </a:rPr>
              <a:t>Western</a:t>
            </a:r>
          </a:p>
        </p:txBody>
      </p:sp>
      <p:sp>
        <p:nvSpPr>
          <p:cNvPr id="24" name="Oval 23"/>
          <p:cNvSpPr/>
          <p:nvPr/>
        </p:nvSpPr>
        <p:spPr>
          <a:xfrm>
            <a:off x="10944748" y="3422472"/>
            <a:ext cx="821298" cy="6580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100" dirty="0">
              <a:solidFill>
                <a:sysClr val="windowText" lastClr="0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1004603" y="925620"/>
            <a:ext cx="807515" cy="684377"/>
          </a:xfrm>
          <a:prstGeom prst="ellipse">
            <a:avLst/>
          </a:prstGeom>
          <a:solidFill>
            <a:srgbClr val="F89678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100" dirty="0">
                <a:solidFill>
                  <a:sysClr val="windowText" lastClr="000000"/>
                </a:solidFill>
              </a:rPr>
              <a:t>Horror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463651" y="1011805"/>
            <a:ext cx="1012350" cy="473068"/>
          </a:xfrm>
          <a:prstGeom prst="rect">
            <a:avLst/>
          </a:prstGeom>
          <a:solidFill>
            <a:schemeClr val="bg1">
              <a:lumMod val="9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100"/>
          </a:p>
        </p:txBody>
      </p:sp>
      <p:sp>
        <p:nvSpPr>
          <p:cNvPr id="27" name="Rectangle 26"/>
          <p:cNvSpPr/>
          <p:nvPr/>
        </p:nvSpPr>
        <p:spPr>
          <a:xfrm>
            <a:off x="11004603" y="633743"/>
            <a:ext cx="936568" cy="473068"/>
          </a:xfrm>
          <a:prstGeom prst="rect">
            <a:avLst/>
          </a:prstGeom>
          <a:solidFill>
            <a:schemeClr val="bg1">
              <a:lumMod val="9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1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616214" y="2041142"/>
            <a:ext cx="924145" cy="173622"/>
          </a:xfrm>
          <a:prstGeom prst="rect">
            <a:avLst/>
          </a:prstGeom>
          <a:solidFill>
            <a:schemeClr val="bg1">
              <a:lumMod val="9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10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612429" y="2931314"/>
            <a:ext cx="1003785" cy="258632"/>
          </a:xfrm>
          <a:prstGeom prst="rect">
            <a:avLst/>
          </a:prstGeom>
          <a:solidFill>
            <a:schemeClr val="bg1">
              <a:lumMod val="9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10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906462" y="3260153"/>
            <a:ext cx="897871" cy="633778"/>
          </a:xfrm>
          <a:prstGeom prst="rect">
            <a:avLst/>
          </a:prstGeom>
          <a:solidFill>
            <a:schemeClr val="bg1">
              <a:lumMod val="9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100" dirty="0">
              <a:solidFill>
                <a:sysClr val="windowText" lastClr="000000"/>
              </a:solidFill>
            </a:endParaRPr>
          </a:p>
          <a:p>
            <a:pPr algn="ctr"/>
            <a:endParaRPr lang="nl-BE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nl-BE" sz="1100" dirty="0">
                <a:solidFill>
                  <a:sysClr val="windowText" lastClr="000000"/>
                </a:solidFill>
              </a:rPr>
              <a:t>Crime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2896" y="5387291"/>
            <a:ext cx="3672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Genre production rate in time</a:t>
            </a:r>
          </a:p>
          <a:p>
            <a:endParaRPr lang="nl-BE" dirty="0"/>
          </a:p>
        </p:txBody>
      </p:sp>
      <p:sp>
        <p:nvSpPr>
          <p:cNvPr id="32" name="TextBox 31"/>
          <p:cNvSpPr txBox="1"/>
          <p:nvPr/>
        </p:nvSpPr>
        <p:spPr>
          <a:xfrm>
            <a:off x="9408441" y="203208"/>
            <a:ext cx="2476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Occurences and popularity per genre</a:t>
            </a:r>
          </a:p>
          <a:p>
            <a:endParaRPr lang="nl-BE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557048" y="5719101"/>
            <a:ext cx="10512" cy="786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57048" y="6495393"/>
            <a:ext cx="5202620" cy="10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39329" y="6488668"/>
            <a:ext cx="893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[ time ]</a:t>
            </a:r>
          </a:p>
        </p:txBody>
      </p:sp>
      <p:sp>
        <p:nvSpPr>
          <p:cNvPr id="41" name="TextBox 40"/>
          <p:cNvSpPr txBox="1"/>
          <p:nvPr/>
        </p:nvSpPr>
        <p:spPr>
          <a:xfrm rot="16200000">
            <a:off x="-220920" y="5990530"/>
            <a:ext cx="127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[ productions ]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0199" y="133617"/>
            <a:ext cx="3605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Most produced genre per country</a:t>
            </a:r>
          </a:p>
          <a:p>
            <a:endParaRPr lang="nl-BE" dirty="0"/>
          </a:p>
        </p:txBody>
      </p:sp>
      <p:sp>
        <p:nvSpPr>
          <p:cNvPr id="43" name="TextBox 42"/>
          <p:cNvSpPr txBox="1"/>
          <p:nvPr/>
        </p:nvSpPr>
        <p:spPr>
          <a:xfrm>
            <a:off x="6123662" y="5376788"/>
            <a:ext cx="3605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Most popular genre in time</a:t>
            </a:r>
          </a:p>
          <a:p>
            <a:endParaRPr lang="nl-BE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445611" y="6478158"/>
            <a:ext cx="5202620" cy="10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627892" y="6471433"/>
            <a:ext cx="893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[ time 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445611" y="5818630"/>
            <a:ext cx="901120" cy="472965"/>
          </a:xfrm>
          <a:prstGeom prst="rect">
            <a:avLst/>
          </a:prstGeom>
          <a:solidFill>
            <a:srgbClr val="C5E0B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7" name="Rectangle 46"/>
          <p:cNvSpPr/>
          <p:nvPr/>
        </p:nvSpPr>
        <p:spPr>
          <a:xfrm>
            <a:off x="7355410" y="5818630"/>
            <a:ext cx="2092185" cy="472965"/>
          </a:xfrm>
          <a:prstGeom prst="rect">
            <a:avLst/>
          </a:prstGeom>
          <a:solidFill>
            <a:srgbClr val="FFB97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Rectangle 47"/>
          <p:cNvSpPr/>
          <p:nvPr/>
        </p:nvSpPr>
        <p:spPr>
          <a:xfrm>
            <a:off x="9456274" y="5818630"/>
            <a:ext cx="347485" cy="472965"/>
          </a:xfrm>
          <a:prstGeom prst="rect">
            <a:avLst/>
          </a:prstGeom>
          <a:solidFill>
            <a:srgbClr val="F89678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9" name="Rectangle 48"/>
          <p:cNvSpPr/>
          <p:nvPr/>
        </p:nvSpPr>
        <p:spPr>
          <a:xfrm>
            <a:off x="9812437" y="5818630"/>
            <a:ext cx="1668373" cy="472965"/>
          </a:xfrm>
          <a:prstGeom prst="rect">
            <a:avLst/>
          </a:prstGeom>
          <a:solidFill>
            <a:srgbClr val="FFDB9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Freeform 49"/>
          <p:cNvSpPr/>
          <p:nvPr/>
        </p:nvSpPr>
        <p:spPr>
          <a:xfrm>
            <a:off x="630621" y="5812704"/>
            <a:ext cx="4992413" cy="463177"/>
          </a:xfrm>
          <a:custGeom>
            <a:avLst/>
            <a:gdLst>
              <a:gd name="connsiteX0" fmla="*/ 0 w 4992413"/>
              <a:gd name="connsiteY0" fmla="*/ 461972 h 463177"/>
              <a:gd name="connsiteX1" fmla="*/ 872358 w 4992413"/>
              <a:gd name="connsiteY1" fmla="*/ 419930 h 463177"/>
              <a:gd name="connsiteX2" fmla="*/ 1324303 w 4992413"/>
              <a:gd name="connsiteY2" fmla="*/ 178193 h 463177"/>
              <a:gd name="connsiteX3" fmla="*/ 1765738 w 4992413"/>
              <a:gd name="connsiteY3" fmla="*/ 157172 h 463177"/>
              <a:gd name="connsiteX4" fmla="*/ 2333296 w 4992413"/>
              <a:gd name="connsiteY4" fmla="*/ 419930 h 463177"/>
              <a:gd name="connsiteX5" fmla="*/ 3384331 w 4992413"/>
              <a:gd name="connsiteY5" fmla="*/ 10027 h 463177"/>
              <a:gd name="connsiteX6" fmla="*/ 4099034 w 4992413"/>
              <a:gd name="connsiteY6" fmla="*/ 146662 h 463177"/>
              <a:gd name="connsiteX7" fmla="*/ 4624551 w 4992413"/>
              <a:gd name="connsiteY7" fmla="*/ 377889 h 463177"/>
              <a:gd name="connsiteX8" fmla="*/ 4992413 w 4992413"/>
              <a:gd name="connsiteY8" fmla="*/ 409420 h 463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92413" h="463177">
                <a:moveTo>
                  <a:pt x="0" y="461972"/>
                </a:moveTo>
                <a:cubicBezTo>
                  <a:pt x="325820" y="464599"/>
                  <a:pt x="651641" y="467226"/>
                  <a:pt x="872358" y="419930"/>
                </a:cubicBezTo>
                <a:cubicBezTo>
                  <a:pt x="1093075" y="372634"/>
                  <a:pt x="1175406" y="221986"/>
                  <a:pt x="1324303" y="178193"/>
                </a:cubicBezTo>
                <a:cubicBezTo>
                  <a:pt x="1473200" y="134400"/>
                  <a:pt x="1597573" y="116882"/>
                  <a:pt x="1765738" y="157172"/>
                </a:cubicBezTo>
                <a:cubicBezTo>
                  <a:pt x="1933904" y="197461"/>
                  <a:pt x="2063530" y="444454"/>
                  <a:pt x="2333296" y="419930"/>
                </a:cubicBezTo>
                <a:cubicBezTo>
                  <a:pt x="2603062" y="395406"/>
                  <a:pt x="3090041" y="55572"/>
                  <a:pt x="3384331" y="10027"/>
                </a:cubicBezTo>
                <a:cubicBezTo>
                  <a:pt x="3678621" y="-35518"/>
                  <a:pt x="3892331" y="85352"/>
                  <a:pt x="4099034" y="146662"/>
                </a:cubicBezTo>
                <a:cubicBezTo>
                  <a:pt x="4305737" y="207972"/>
                  <a:pt x="4475655" y="334096"/>
                  <a:pt x="4624551" y="377889"/>
                </a:cubicBezTo>
                <a:cubicBezTo>
                  <a:pt x="4773448" y="421682"/>
                  <a:pt x="4882930" y="415551"/>
                  <a:pt x="4992413" y="40942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1" name="Freeform 50"/>
          <p:cNvSpPr/>
          <p:nvPr/>
        </p:nvSpPr>
        <p:spPr>
          <a:xfrm>
            <a:off x="672662" y="5842144"/>
            <a:ext cx="4918841" cy="416839"/>
          </a:xfrm>
          <a:custGeom>
            <a:avLst/>
            <a:gdLst>
              <a:gd name="connsiteX0" fmla="*/ 0 w 4918841"/>
              <a:gd name="connsiteY0" fmla="*/ 43649 h 416839"/>
              <a:gd name="connsiteX1" fmla="*/ 578069 w 4918841"/>
              <a:gd name="connsiteY1" fmla="*/ 33139 h 416839"/>
              <a:gd name="connsiteX2" fmla="*/ 1250731 w 4918841"/>
              <a:gd name="connsiteY2" fmla="*/ 411511 h 416839"/>
              <a:gd name="connsiteX3" fmla="*/ 2312276 w 4918841"/>
              <a:gd name="connsiteY3" fmla="*/ 253856 h 416839"/>
              <a:gd name="connsiteX4" fmla="*/ 3342290 w 4918841"/>
              <a:gd name="connsiteY4" fmla="*/ 232835 h 416839"/>
              <a:gd name="connsiteX5" fmla="*/ 4277710 w 4918841"/>
              <a:gd name="connsiteY5" fmla="*/ 411511 h 416839"/>
              <a:gd name="connsiteX6" fmla="*/ 4918841 w 4918841"/>
              <a:gd name="connsiteY6" fmla="*/ 106711 h 416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18841" h="416839">
                <a:moveTo>
                  <a:pt x="0" y="43649"/>
                </a:moveTo>
                <a:cubicBezTo>
                  <a:pt x="184807" y="7739"/>
                  <a:pt x="369614" y="-28171"/>
                  <a:pt x="578069" y="33139"/>
                </a:cubicBezTo>
                <a:cubicBezTo>
                  <a:pt x="786524" y="94449"/>
                  <a:pt x="961696" y="374725"/>
                  <a:pt x="1250731" y="411511"/>
                </a:cubicBezTo>
                <a:cubicBezTo>
                  <a:pt x="1539766" y="448297"/>
                  <a:pt x="1963683" y="283635"/>
                  <a:pt x="2312276" y="253856"/>
                </a:cubicBezTo>
                <a:cubicBezTo>
                  <a:pt x="2660869" y="224077"/>
                  <a:pt x="3014718" y="206559"/>
                  <a:pt x="3342290" y="232835"/>
                </a:cubicBezTo>
                <a:cubicBezTo>
                  <a:pt x="3669862" y="259111"/>
                  <a:pt x="4014952" y="432532"/>
                  <a:pt x="4277710" y="411511"/>
                </a:cubicBezTo>
                <a:cubicBezTo>
                  <a:pt x="4540468" y="390490"/>
                  <a:pt x="4729654" y="248600"/>
                  <a:pt x="4918841" y="106711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Freeform 54"/>
          <p:cNvSpPr/>
          <p:nvPr/>
        </p:nvSpPr>
        <p:spPr>
          <a:xfrm>
            <a:off x="683172" y="5917223"/>
            <a:ext cx="4939862" cy="496328"/>
          </a:xfrm>
          <a:custGeom>
            <a:avLst/>
            <a:gdLst>
              <a:gd name="connsiteX0" fmla="*/ 0 w 4939862"/>
              <a:gd name="connsiteY0" fmla="*/ 350039 h 804224"/>
              <a:gd name="connsiteX1" fmla="*/ 903890 w 4939862"/>
              <a:gd name="connsiteY1" fmla="*/ 76770 h 804224"/>
              <a:gd name="connsiteX2" fmla="*/ 1387366 w 4939862"/>
              <a:gd name="connsiteY2" fmla="*/ 171363 h 804224"/>
              <a:gd name="connsiteX3" fmla="*/ 2049518 w 4939862"/>
              <a:gd name="connsiteY3" fmla="*/ 87280 h 804224"/>
              <a:gd name="connsiteX4" fmla="*/ 2732690 w 4939862"/>
              <a:gd name="connsiteY4" fmla="*/ 13707 h 804224"/>
              <a:gd name="connsiteX5" fmla="*/ 3373821 w 4939862"/>
              <a:gd name="connsiteY5" fmla="*/ 381570 h 804224"/>
              <a:gd name="connsiteX6" fmla="*/ 4183118 w 4939862"/>
              <a:gd name="connsiteY6" fmla="*/ 539225 h 804224"/>
              <a:gd name="connsiteX7" fmla="*/ 4582511 w 4939862"/>
              <a:gd name="connsiteY7" fmla="*/ 780963 h 804224"/>
              <a:gd name="connsiteX8" fmla="*/ 4939862 w 4939862"/>
              <a:gd name="connsiteY8" fmla="*/ 780963 h 804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39862" h="804224">
                <a:moveTo>
                  <a:pt x="0" y="350039"/>
                </a:moveTo>
                <a:cubicBezTo>
                  <a:pt x="336331" y="228294"/>
                  <a:pt x="672662" y="106549"/>
                  <a:pt x="903890" y="76770"/>
                </a:cubicBezTo>
                <a:cubicBezTo>
                  <a:pt x="1135118" y="46991"/>
                  <a:pt x="1196428" y="169611"/>
                  <a:pt x="1387366" y="171363"/>
                </a:cubicBezTo>
                <a:cubicBezTo>
                  <a:pt x="1578304" y="173115"/>
                  <a:pt x="2049518" y="87280"/>
                  <a:pt x="2049518" y="87280"/>
                </a:cubicBezTo>
                <a:cubicBezTo>
                  <a:pt x="2273739" y="61004"/>
                  <a:pt x="2511973" y="-35341"/>
                  <a:pt x="2732690" y="13707"/>
                </a:cubicBezTo>
                <a:cubicBezTo>
                  <a:pt x="2953407" y="62755"/>
                  <a:pt x="3132083" y="293984"/>
                  <a:pt x="3373821" y="381570"/>
                </a:cubicBezTo>
                <a:cubicBezTo>
                  <a:pt x="3615559" y="469156"/>
                  <a:pt x="3981670" y="472660"/>
                  <a:pt x="4183118" y="539225"/>
                </a:cubicBezTo>
                <a:cubicBezTo>
                  <a:pt x="4384566" y="605791"/>
                  <a:pt x="4456387" y="740673"/>
                  <a:pt x="4582511" y="780963"/>
                </a:cubicBezTo>
                <a:cubicBezTo>
                  <a:pt x="4708635" y="821253"/>
                  <a:pt x="4824248" y="801108"/>
                  <a:pt x="4939862" y="780963"/>
                </a:cubicBezTo>
              </a:path>
            </a:pathLst>
          </a:custGeom>
          <a:noFill/>
          <a:ln>
            <a:solidFill>
              <a:srgbClr val="F89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Freeform 55"/>
          <p:cNvSpPr/>
          <p:nvPr/>
        </p:nvSpPr>
        <p:spPr>
          <a:xfrm>
            <a:off x="651644" y="5707116"/>
            <a:ext cx="4939860" cy="408347"/>
          </a:xfrm>
          <a:custGeom>
            <a:avLst/>
            <a:gdLst>
              <a:gd name="connsiteX0" fmla="*/ 0 w 4845269"/>
              <a:gd name="connsiteY0" fmla="*/ 367862 h 367862"/>
              <a:gd name="connsiteX1" fmla="*/ 872359 w 4845269"/>
              <a:gd name="connsiteY1" fmla="*/ 157655 h 367862"/>
              <a:gd name="connsiteX2" fmla="*/ 2060028 w 4845269"/>
              <a:gd name="connsiteY2" fmla="*/ 189186 h 367862"/>
              <a:gd name="connsiteX3" fmla="*/ 3100552 w 4845269"/>
              <a:gd name="connsiteY3" fmla="*/ 273269 h 367862"/>
              <a:gd name="connsiteX4" fmla="*/ 3993932 w 4845269"/>
              <a:gd name="connsiteY4" fmla="*/ 52552 h 367862"/>
              <a:gd name="connsiteX5" fmla="*/ 4845269 w 4845269"/>
              <a:gd name="connsiteY5" fmla="*/ 0 h 36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45269" h="367862">
                <a:moveTo>
                  <a:pt x="0" y="367862"/>
                </a:moveTo>
                <a:cubicBezTo>
                  <a:pt x="264510" y="277648"/>
                  <a:pt x="529021" y="187434"/>
                  <a:pt x="872359" y="157655"/>
                </a:cubicBezTo>
                <a:cubicBezTo>
                  <a:pt x="1215697" y="127876"/>
                  <a:pt x="1688663" y="169917"/>
                  <a:pt x="2060028" y="189186"/>
                </a:cubicBezTo>
                <a:cubicBezTo>
                  <a:pt x="2431393" y="208455"/>
                  <a:pt x="2778235" y="296041"/>
                  <a:pt x="3100552" y="273269"/>
                </a:cubicBezTo>
                <a:cubicBezTo>
                  <a:pt x="3422869" y="250497"/>
                  <a:pt x="3703146" y="98097"/>
                  <a:pt x="3993932" y="52552"/>
                </a:cubicBezTo>
                <a:cubicBezTo>
                  <a:pt x="4284718" y="7007"/>
                  <a:pt x="4564993" y="3503"/>
                  <a:pt x="4845269" y="0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782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060" y="182005"/>
            <a:ext cx="8916171" cy="453189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9396251" y="182005"/>
            <a:ext cx="2554014" cy="4531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7060" y="4918853"/>
            <a:ext cx="11653205" cy="4204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73572" y="4895510"/>
            <a:ext cx="107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1890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19945" y="4890996"/>
            <a:ext cx="107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2016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04441" y="4798725"/>
            <a:ext cx="231228" cy="27326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ounded Rectangle 11"/>
          <p:cNvSpPr/>
          <p:nvPr/>
        </p:nvSpPr>
        <p:spPr>
          <a:xfrm>
            <a:off x="9149258" y="4788222"/>
            <a:ext cx="231228" cy="27326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4" name="Straight Connector 13"/>
          <p:cNvCxnSpPr>
            <a:stCxn id="11" idx="3"/>
            <a:endCxn id="12" idx="1"/>
          </p:cNvCxnSpPr>
          <p:nvPr/>
        </p:nvCxnSpPr>
        <p:spPr>
          <a:xfrm flipV="1">
            <a:off x="4235669" y="4924857"/>
            <a:ext cx="4913589" cy="1050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84027" y="5017959"/>
            <a:ext cx="107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1930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28844" y="5007456"/>
            <a:ext cx="107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2000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7060" y="5376789"/>
            <a:ext cx="5777919" cy="1339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0" name="Rectangle 19"/>
          <p:cNvSpPr/>
          <p:nvPr/>
        </p:nvSpPr>
        <p:spPr>
          <a:xfrm>
            <a:off x="6159062" y="5381310"/>
            <a:ext cx="5791203" cy="1339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Oval 20"/>
          <p:cNvSpPr/>
          <p:nvPr/>
        </p:nvSpPr>
        <p:spPr>
          <a:xfrm>
            <a:off x="9529260" y="2968023"/>
            <a:ext cx="1118990" cy="9259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100" dirty="0">
                <a:solidFill>
                  <a:sysClr val="windowText" lastClr="000000"/>
                </a:solidFill>
              </a:rPr>
              <a:t>Drama</a:t>
            </a:r>
          </a:p>
        </p:txBody>
      </p:sp>
      <p:sp>
        <p:nvSpPr>
          <p:cNvPr id="22" name="Oval 21"/>
          <p:cNvSpPr/>
          <p:nvPr/>
        </p:nvSpPr>
        <p:spPr>
          <a:xfrm>
            <a:off x="9438916" y="1257848"/>
            <a:ext cx="1094129" cy="973856"/>
          </a:xfrm>
          <a:prstGeom prst="ellipse">
            <a:avLst/>
          </a:prstGeom>
          <a:solidFill>
            <a:srgbClr val="FFDB93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100" dirty="0">
                <a:solidFill>
                  <a:sysClr val="windowText" lastClr="000000"/>
                </a:solidFill>
              </a:rPr>
              <a:t>Fantasy</a:t>
            </a:r>
          </a:p>
        </p:txBody>
      </p:sp>
      <p:sp>
        <p:nvSpPr>
          <p:cNvPr id="23" name="Oval 22"/>
          <p:cNvSpPr/>
          <p:nvPr/>
        </p:nvSpPr>
        <p:spPr>
          <a:xfrm>
            <a:off x="10449876" y="2041142"/>
            <a:ext cx="1256096" cy="985181"/>
          </a:xfrm>
          <a:prstGeom prst="ellipse">
            <a:avLst/>
          </a:prstGeom>
          <a:solidFill>
            <a:srgbClr val="FFB979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100" dirty="0">
                <a:solidFill>
                  <a:sysClr val="windowText" lastClr="000000"/>
                </a:solidFill>
              </a:rPr>
              <a:t>Western</a:t>
            </a:r>
          </a:p>
        </p:txBody>
      </p:sp>
      <p:sp>
        <p:nvSpPr>
          <p:cNvPr id="24" name="Oval 23"/>
          <p:cNvSpPr/>
          <p:nvPr/>
        </p:nvSpPr>
        <p:spPr>
          <a:xfrm>
            <a:off x="10944748" y="3422472"/>
            <a:ext cx="821298" cy="6580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100" dirty="0">
              <a:solidFill>
                <a:sysClr val="windowText" lastClr="0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1004603" y="925620"/>
            <a:ext cx="807515" cy="684377"/>
          </a:xfrm>
          <a:prstGeom prst="ellipse">
            <a:avLst/>
          </a:prstGeom>
          <a:solidFill>
            <a:srgbClr val="F89678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100" dirty="0">
                <a:solidFill>
                  <a:sysClr val="windowText" lastClr="000000"/>
                </a:solidFill>
              </a:rPr>
              <a:t>Horror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463651" y="1011805"/>
            <a:ext cx="1012350" cy="473068"/>
          </a:xfrm>
          <a:prstGeom prst="rect">
            <a:avLst/>
          </a:prstGeom>
          <a:solidFill>
            <a:schemeClr val="bg1">
              <a:lumMod val="9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100"/>
          </a:p>
        </p:txBody>
      </p:sp>
      <p:sp>
        <p:nvSpPr>
          <p:cNvPr id="27" name="Rectangle 26"/>
          <p:cNvSpPr/>
          <p:nvPr/>
        </p:nvSpPr>
        <p:spPr>
          <a:xfrm>
            <a:off x="11004603" y="633743"/>
            <a:ext cx="936568" cy="473068"/>
          </a:xfrm>
          <a:prstGeom prst="rect">
            <a:avLst/>
          </a:prstGeom>
          <a:solidFill>
            <a:schemeClr val="bg1">
              <a:lumMod val="9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1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616214" y="2041142"/>
            <a:ext cx="924145" cy="173622"/>
          </a:xfrm>
          <a:prstGeom prst="rect">
            <a:avLst/>
          </a:prstGeom>
          <a:solidFill>
            <a:schemeClr val="bg1">
              <a:lumMod val="9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10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612429" y="2931314"/>
            <a:ext cx="1003785" cy="258632"/>
          </a:xfrm>
          <a:prstGeom prst="rect">
            <a:avLst/>
          </a:prstGeom>
          <a:solidFill>
            <a:schemeClr val="bg1">
              <a:lumMod val="9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10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906462" y="3260153"/>
            <a:ext cx="897871" cy="633778"/>
          </a:xfrm>
          <a:prstGeom prst="rect">
            <a:avLst/>
          </a:prstGeom>
          <a:solidFill>
            <a:schemeClr val="bg1">
              <a:lumMod val="9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100" dirty="0">
              <a:solidFill>
                <a:sysClr val="windowText" lastClr="000000"/>
              </a:solidFill>
            </a:endParaRPr>
          </a:p>
          <a:p>
            <a:pPr algn="ctr"/>
            <a:endParaRPr lang="nl-BE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nl-BE" sz="1100" dirty="0">
                <a:solidFill>
                  <a:sysClr val="windowText" lastClr="000000"/>
                </a:solidFill>
              </a:rPr>
              <a:t>Crime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7060" y="5387291"/>
            <a:ext cx="3605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Genre popularity in time</a:t>
            </a:r>
          </a:p>
          <a:p>
            <a:endParaRPr lang="nl-BE" dirty="0"/>
          </a:p>
        </p:txBody>
      </p:sp>
      <p:sp>
        <p:nvSpPr>
          <p:cNvPr id="32" name="TextBox 31"/>
          <p:cNvSpPr txBox="1"/>
          <p:nvPr/>
        </p:nvSpPr>
        <p:spPr>
          <a:xfrm>
            <a:off x="9408441" y="203208"/>
            <a:ext cx="2476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Occurences and popularity per genre</a:t>
            </a:r>
          </a:p>
          <a:p>
            <a:endParaRPr lang="nl-BE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557048" y="5719101"/>
            <a:ext cx="10512" cy="786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57048" y="6495393"/>
            <a:ext cx="5202620" cy="10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39329" y="6488668"/>
            <a:ext cx="893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[ time ]</a:t>
            </a:r>
          </a:p>
        </p:txBody>
      </p:sp>
      <p:sp>
        <p:nvSpPr>
          <p:cNvPr id="41" name="TextBox 40"/>
          <p:cNvSpPr txBox="1"/>
          <p:nvPr/>
        </p:nvSpPr>
        <p:spPr>
          <a:xfrm rot="16200000">
            <a:off x="-91039" y="5860648"/>
            <a:ext cx="1013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[ genre ]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0199" y="133617"/>
            <a:ext cx="3605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Most produced genre per country</a:t>
            </a:r>
          </a:p>
          <a:p>
            <a:endParaRPr lang="nl-BE" dirty="0"/>
          </a:p>
        </p:txBody>
      </p:sp>
      <p:sp>
        <p:nvSpPr>
          <p:cNvPr id="43" name="TextBox 42"/>
          <p:cNvSpPr txBox="1"/>
          <p:nvPr/>
        </p:nvSpPr>
        <p:spPr>
          <a:xfrm>
            <a:off x="6123662" y="5376788"/>
            <a:ext cx="3605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Most popular genre in time</a:t>
            </a:r>
          </a:p>
          <a:p>
            <a:endParaRPr lang="nl-BE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445611" y="6478158"/>
            <a:ext cx="5202620" cy="10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627892" y="6471433"/>
            <a:ext cx="893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[ time 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445611" y="5818630"/>
            <a:ext cx="901120" cy="472965"/>
          </a:xfrm>
          <a:prstGeom prst="rect">
            <a:avLst/>
          </a:prstGeom>
          <a:solidFill>
            <a:srgbClr val="C5E0B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7" name="Rectangle 46"/>
          <p:cNvSpPr/>
          <p:nvPr/>
        </p:nvSpPr>
        <p:spPr>
          <a:xfrm>
            <a:off x="7355410" y="5818630"/>
            <a:ext cx="2092185" cy="472965"/>
          </a:xfrm>
          <a:prstGeom prst="rect">
            <a:avLst/>
          </a:prstGeom>
          <a:solidFill>
            <a:srgbClr val="FFB97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Rectangle 47"/>
          <p:cNvSpPr/>
          <p:nvPr/>
        </p:nvSpPr>
        <p:spPr>
          <a:xfrm>
            <a:off x="9456274" y="5818630"/>
            <a:ext cx="347485" cy="472965"/>
          </a:xfrm>
          <a:prstGeom prst="rect">
            <a:avLst/>
          </a:prstGeom>
          <a:solidFill>
            <a:srgbClr val="F89678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9" name="Rectangle 48"/>
          <p:cNvSpPr/>
          <p:nvPr/>
        </p:nvSpPr>
        <p:spPr>
          <a:xfrm>
            <a:off x="9812437" y="5818630"/>
            <a:ext cx="1668373" cy="472965"/>
          </a:xfrm>
          <a:prstGeom prst="rect">
            <a:avLst/>
          </a:prstGeom>
          <a:solidFill>
            <a:srgbClr val="FFDB9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Freeform 49"/>
          <p:cNvSpPr/>
          <p:nvPr/>
        </p:nvSpPr>
        <p:spPr>
          <a:xfrm>
            <a:off x="630621" y="5812704"/>
            <a:ext cx="4992413" cy="463177"/>
          </a:xfrm>
          <a:custGeom>
            <a:avLst/>
            <a:gdLst>
              <a:gd name="connsiteX0" fmla="*/ 0 w 4992413"/>
              <a:gd name="connsiteY0" fmla="*/ 461972 h 463177"/>
              <a:gd name="connsiteX1" fmla="*/ 872358 w 4992413"/>
              <a:gd name="connsiteY1" fmla="*/ 419930 h 463177"/>
              <a:gd name="connsiteX2" fmla="*/ 1324303 w 4992413"/>
              <a:gd name="connsiteY2" fmla="*/ 178193 h 463177"/>
              <a:gd name="connsiteX3" fmla="*/ 1765738 w 4992413"/>
              <a:gd name="connsiteY3" fmla="*/ 157172 h 463177"/>
              <a:gd name="connsiteX4" fmla="*/ 2333296 w 4992413"/>
              <a:gd name="connsiteY4" fmla="*/ 419930 h 463177"/>
              <a:gd name="connsiteX5" fmla="*/ 3384331 w 4992413"/>
              <a:gd name="connsiteY5" fmla="*/ 10027 h 463177"/>
              <a:gd name="connsiteX6" fmla="*/ 4099034 w 4992413"/>
              <a:gd name="connsiteY6" fmla="*/ 146662 h 463177"/>
              <a:gd name="connsiteX7" fmla="*/ 4624551 w 4992413"/>
              <a:gd name="connsiteY7" fmla="*/ 377889 h 463177"/>
              <a:gd name="connsiteX8" fmla="*/ 4992413 w 4992413"/>
              <a:gd name="connsiteY8" fmla="*/ 409420 h 463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92413" h="463177">
                <a:moveTo>
                  <a:pt x="0" y="461972"/>
                </a:moveTo>
                <a:cubicBezTo>
                  <a:pt x="325820" y="464599"/>
                  <a:pt x="651641" y="467226"/>
                  <a:pt x="872358" y="419930"/>
                </a:cubicBezTo>
                <a:cubicBezTo>
                  <a:pt x="1093075" y="372634"/>
                  <a:pt x="1175406" y="221986"/>
                  <a:pt x="1324303" y="178193"/>
                </a:cubicBezTo>
                <a:cubicBezTo>
                  <a:pt x="1473200" y="134400"/>
                  <a:pt x="1597573" y="116882"/>
                  <a:pt x="1765738" y="157172"/>
                </a:cubicBezTo>
                <a:cubicBezTo>
                  <a:pt x="1933904" y="197461"/>
                  <a:pt x="2063530" y="444454"/>
                  <a:pt x="2333296" y="419930"/>
                </a:cubicBezTo>
                <a:cubicBezTo>
                  <a:pt x="2603062" y="395406"/>
                  <a:pt x="3090041" y="55572"/>
                  <a:pt x="3384331" y="10027"/>
                </a:cubicBezTo>
                <a:cubicBezTo>
                  <a:pt x="3678621" y="-35518"/>
                  <a:pt x="3892331" y="85352"/>
                  <a:pt x="4099034" y="146662"/>
                </a:cubicBezTo>
                <a:cubicBezTo>
                  <a:pt x="4305737" y="207972"/>
                  <a:pt x="4475655" y="334096"/>
                  <a:pt x="4624551" y="377889"/>
                </a:cubicBezTo>
                <a:cubicBezTo>
                  <a:pt x="4773448" y="421682"/>
                  <a:pt x="4882930" y="415551"/>
                  <a:pt x="4992413" y="40942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1" name="Freeform 50"/>
          <p:cNvSpPr/>
          <p:nvPr/>
        </p:nvSpPr>
        <p:spPr>
          <a:xfrm>
            <a:off x="672662" y="5842144"/>
            <a:ext cx="4918841" cy="416839"/>
          </a:xfrm>
          <a:custGeom>
            <a:avLst/>
            <a:gdLst>
              <a:gd name="connsiteX0" fmla="*/ 0 w 4918841"/>
              <a:gd name="connsiteY0" fmla="*/ 43649 h 416839"/>
              <a:gd name="connsiteX1" fmla="*/ 578069 w 4918841"/>
              <a:gd name="connsiteY1" fmla="*/ 33139 h 416839"/>
              <a:gd name="connsiteX2" fmla="*/ 1250731 w 4918841"/>
              <a:gd name="connsiteY2" fmla="*/ 411511 h 416839"/>
              <a:gd name="connsiteX3" fmla="*/ 2312276 w 4918841"/>
              <a:gd name="connsiteY3" fmla="*/ 253856 h 416839"/>
              <a:gd name="connsiteX4" fmla="*/ 3342290 w 4918841"/>
              <a:gd name="connsiteY4" fmla="*/ 232835 h 416839"/>
              <a:gd name="connsiteX5" fmla="*/ 4277710 w 4918841"/>
              <a:gd name="connsiteY5" fmla="*/ 411511 h 416839"/>
              <a:gd name="connsiteX6" fmla="*/ 4918841 w 4918841"/>
              <a:gd name="connsiteY6" fmla="*/ 106711 h 416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18841" h="416839">
                <a:moveTo>
                  <a:pt x="0" y="43649"/>
                </a:moveTo>
                <a:cubicBezTo>
                  <a:pt x="184807" y="7739"/>
                  <a:pt x="369614" y="-28171"/>
                  <a:pt x="578069" y="33139"/>
                </a:cubicBezTo>
                <a:cubicBezTo>
                  <a:pt x="786524" y="94449"/>
                  <a:pt x="961696" y="374725"/>
                  <a:pt x="1250731" y="411511"/>
                </a:cubicBezTo>
                <a:cubicBezTo>
                  <a:pt x="1539766" y="448297"/>
                  <a:pt x="1963683" y="283635"/>
                  <a:pt x="2312276" y="253856"/>
                </a:cubicBezTo>
                <a:cubicBezTo>
                  <a:pt x="2660869" y="224077"/>
                  <a:pt x="3014718" y="206559"/>
                  <a:pt x="3342290" y="232835"/>
                </a:cubicBezTo>
                <a:cubicBezTo>
                  <a:pt x="3669862" y="259111"/>
                  <a:pt x="4014952" y="432532"/>
                  <a:pt x="4277710" y="411511"/>
                </a:cubicBezTo>
                <a:cubicBezTo>
                  <a:pt x="4540468" y="390490"/>
                  <a:pt x="4729654" y="248600"/>
                  <a:pt x="4918841" y="106711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Freeform 54"/>
          <p:cNvSpPr/>
          <p:nvPr/>
        </p:nvSpPr>
        <p:spPr>
          <a:xfrm>
            <a:off x="683172" y="5609327"/>
            <a:ext cx="4939862" cy="804224"/>
          </a:xfrm>
          <a:custGeom>
            <a:avLst/>
            <a:gdLst>
              <a:gd name="connsiteX0" fmla="*/ 0 w 4939862"/>
              <a:gd name="connsiteY0" fmla="*/ 350039 h 804224"/>
              <a:gd name="connsiteX1" fmla="*/ 903890 w 4939862"/>
              <a:gd name="connsiteY1" fmla="*/ 76770 h 804224"/>
              <a:gd name="connsiteX2" fmla="*/ 1387366 w 4939862"/>
              <a:gd name="connsiteY2" fmla="*/ 171363 h 804224"/>
              <a:gd name="connsiteX3" fmla="*/ 2049518 w 4939862"/>
              <a:gd name="connsiteY3" fmla="*/ 87280 h 804224"/>
              <a:gd name="connsiteX4" fmla="*/ 2732690 w 4939862"/>
              <a:gd name="connsiteY4" fmla="*/ 13707 h 804224"/>
              <a:gd name="connsiteX5" fmla="*/ 3373821 w 4939862"/>
              <a:gd name="connsiteY5" fmla="*/ 381570 h 804224"/>
              <a:gd name="connsiteX6" fmla="*/ 4183118 w 4939862"/>
              <a:gd name="connsiteY6" fmla="*/ 539225 h 804224"/>
              <a:gd name="connsiteX7" fmla="*/ 4582511 w 4939862"/>
              <a:gd name="connsiteY7" fmla="*/ 780963 h 804224"/>
              <a:gd name="connsiteX8" fmla="*/ 4939862 w 4939862"/>
              <a:gd name="connsiteY8" fmla="*/ 780963 h 804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39862" h="804224">
                <a:moveTo>
                  <a:pt x="0" y="350039"/>
                </a:moveTo>
                <a:cubicBezTo>
                  <a:pt x="336331" y="228294"/>
                  <a:pt x="672662" y="106549"/>
                  <a:pt x="903890" y="76770"/>
                </a:cubicBezTo>
                <a:cubicBezTo>
                  <a:pt x="1135118" y="46991"/>
                  <a:pt x="1196428" y="169611"/>
                  <a:pt x="1387366" y="171363"/>
                </a:cubicBezTo>
                <a:cubicBezTo>
                  <a:pt x="1578304" y="173115"/>
                  <a:pt x="2049518" y="87280"/>
                  <a:pt x="2049518" y="87280"/>
                </a:cubicBezTo>
                <a:cubicBezTo>
                  <a:pt x="2273739" y="61004"/>
                  <a:pt x="2511973" y="-35341"/>
                  <a:pt x="2732690" y="13707"/>
                </a:cubicBezTo>
                <a:cubicBezTo>
                  <a:pt x="2953407" y="62755"/>
                  <a:pt x="3132083" y="293984"/>
                  <a:pt x="3373821" y="381570"/>
                </a:cubicBezTo>
                <a:cubicBezTo>
                  <a:pt x="3615559" y="469156"/>
                  <a:pt x="3981670" y="472660"/>
                  <a:pt x="4183118" y="539225"/>
                </a:cubicBezTo>
                <a:cubicBezTo>
                  <a:pt x="4384566" y="605791"/>
                  <a:pt x="4456387" y="740673"/>
                  <a:pt x="4582511" y="780963"/>
                </a:cubicBezTo>
                <a:cubicBezTo>
                  <a:pt x="4708635" y="821253"/>
                  <a:pt x="4824248" y="801108"/>
                  <a:pt x="4939862" y="780963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Freeform 55"/>
          <p:cNvSpPr/>
          <p:nvPr/>
        </p:nvSpPr>
        <p:spPr>
          <a:xfrm>
            <a:off x="651644" y="5707116"/>
            <a:ext cx="4939860" cy="408347"/>
          </a:xfrm>
          <a:custGeom>
            <a:avLst/>
            <a:gdLst>
              <a:gd name="connsiteX0" fmla="*/ 0 w 4845269"/>
              <a:gd name="connsiteY0" fmla="*/ 367862 h 367862"/>
              <a:gd name="connsiteX1" fmla="*/ 872359 w 4845269"/>
              <a:gd name="connsiteY1" fmla="*/ 157655 h 367862"/>
              <a:gd name="connsiteX2" fmla="*/ 2060028 w 4845269"/>
              <a:gd name="connsiteY2" fmla="*/ 189186 h 367862"/>
              <a:gd name="connsiteX3" fmla="*/ 3100552 w 4845269"/>
              <a:gd name="connsiteY3" fmla="*/ 273269 h 367862"/>
              <a:gd name="connsiteX4" fmla="*/ 3993932 w 4845269"/>
              <a:gd name="connsiteY4" fmla="*/ 52552 h 367862"/>
              <a:gd name="connsiteX5" fmla="*/ 4845269 w 4845269"/>
              <a:gd name="connsiteY5" fmla="*/ 0 h 36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45269" h="367862">
                <a:moveTo>
                  <a:pt x="0" y="367862"/>
                </a:moveTo>
                <a:cubicBezTo>
                  <a:pt x="264510" y="277648"/>
                  <a:pt x="529021" y="187434"/>
                  <a:pt x="872359" y="157655"/>
                </a:cubicBezTo>
                <a:cubicBezTo>
                  <a:pt x="1215697" y="127876"/>
                  <a:pt x="1688663" y="169917"/>
                  <a:pt x="2060028" y="189186"/>
                </a:cubicBezTo>
                <a:cubicBezTo>
                  <a:pt x="2431393" y="208455"/>
                  <a:pt x="2778235" y="296041"/>
                  <a:pt x="3100552" y="273269"/>
                </a:cubicBezTo>
                <a:cubicBezTo>
                  <a:pt x="3422869" y="250497"/>
                  <a:pt x="3703146" y="98097"/>
                  <a:pt x="3993932" y="52552"/>
                </a:cubicBezTo>
                <a:cubicBezTo>
                  <a:pt x="4284718" y="7007"/>
                  <a:pt x="4564993" y="3503"/>
                  <a:pt x="4845269" y="0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Rectangle 1"/>
          <p:cNvSpPr/>
          <p:nvPr/>
        </p:nvSpPr>
        <p:spPr>
          <a:xfrm>
            <a:off x="277218" y="189282"/>
            <a:ext cx="2697210" cy="6534106"/>
          </a:xfrm>
          <a:prstGeom prst="rect">
            <a:avLst/>
          </a:prstGeom>
          <a:solidFill>
            <a:schemeClr val="tx1">
              <a:lumMod val="65000"/>
              <a:lumOff val="35000"/>
              <a:alpha val="96000"/>
            </a:schemeClr>
          </a:solidFill>
          <a:effectLst>
            <a:glow rad="101600">
              <a:schemeClr val="bg2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33" name="Group 32"/>
          <p:cNvGrpSpPr/>
          <p:nvPr/>
        </p:nvGrpSpPr>
        <p:grpSpPr>
          <a:xfrm>
            <a:off x="554218" y="914669"/>
            <a:ext cx="2109881" cy="378062"/>
            <a:chOff x="554218" y="914669"/>
            <a:chExt cx="2109881" cy="378062"/>
          </a:xfrm>
        </p:grpSpPr>
        <p:sp>
          <p:nvSpPr>
            <p:cNvPr id="3" name="Rectangle 2"/>
            <p:cNvSpPr/>
            <p:nvPr/>
          </p:nvSpPr>
          <p:spPr>
            <a:xfrm>
              <a:off x="554218" y="949046"/>
              <a:ext cx="262758" cy="2918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7341" y="914669"/>
              <a:ext cx="1786758" cy="378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>
                  <a:solidFill>
                    <a:schemeClr val="bg1"/>
                  </a:solidFill>
                </a:rPr>
                <a:t>Crime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4218" y="1430835"/>
            <a:ext cx="2109881" cy="378062"/>
            <a:chOff x="554362" y="1399021"/>
            <a:chExt cx="2109881" cy="378062"/>
          </a:xfrm>
        </p:grpSpPr>
        <p:sp>
          <p:nvSpPr>
            <p:cNvPr id="52" name="Rectangle 51"/>
            <p:cNvSpPr/>
            <p:nvPr/>
          </p:nvSpPr>
          <p:spPr>
            <a:xfrm>
              <a:off x="554362" y="1433398"/>
              <a:ext cx="262758" cy="2918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77485" y="1399021"/>
              <a:ext cx="1786758" cy="378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>
                  <a:solidFill>
                    <a:schemeClr val="bg1"/>
                  </a:solidFill>
                </a:rPr>
                <a:t>Drama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54218" y="1947001"/>
            <a:ext cx="2109881" cy="378062"/>
            <a:chOff x="554218" y="1894491"/>
            <a:chExt cx="2109881" cy="378062"/>
          </a:xfrm>
        </p:grpSpPr>
        <p:sp>
          <p:nvSpPr>
            <p:cNvPr id="54" name="Rectangle 53"/>
            <p:cNvSpPr/>
            <p:nvPr/>
          </p:nvSpPr>
          <p:spPr>
            <a:xfrm>
              <a:off x="554218" y="1928868"/>
              <a:ext cx="262758" cy="2918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77341" y="1894491"/>
              <a:ext cx="1786758" cy="378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>
                  <a:solidFill>
                    <a:schemeClr val="bg1"/>
                  </a:solidFill>
                </a:rPr>
                <a:t>Fantasy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4218" y="2463167"/>
            <a:ext cx="2109881" cy="378062"/>
            <a:chOff x="618352" y="2433565"/>
            <a:chExt cx="2109881" cy="378062"/>
          </a:xfrm>
        </p:grpSpPr>
        <p:sp>
          <p:nvSpPr>
            <p:cNvPr id="58" name="Rectangle 57"/>
            <p:cNvSpPr/>
            <p:nvPr/>
          </p:nvSpPr>
          <p:spPr>
            <a:xfrm>
              <a:off x="618352" y="2467942"/>
              <a:ext cx="262758" cy="291877"/>
            </a:xfrm>
            <a:prstGeom prst="rect">
              <a:avLst/>
            </a:prstGeom>
            <a:solidFill>
              <a:srgbClr val="FAAC94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41475" y="2433565"/>
              <a:ext cx="1786758" cy="378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>
                  <a:solidFill>
                    <a:schemeClr val="bg1"/>
                  </a:solidFill>
                </a:rPr>
                <a:t>Horror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4218" y="2979331"/>
            <a:ext cx="2109881" cy="378062"/>
            <a:chOff x="572049" y="2979331"/>
            <a:chExt cx="2109881" cy="378062"/>
          </a:xfrm>
        </p:grpSpPr>
        <p:sp>
          <p:nvSpPr>
            <p:cNvPr id="60" name="Rectangle 59"/>
            <p:cNvSpPr/>
            <p:nvPr/>
          </p:nvSpPr>
          <p:spPr>
            <a:xfrm>
              <a:off x="572049" y="3013708"/>
              <a:ext cx="262758" cy="291877"/>
            </a:xfrm>
            <a:prstGeom prst="rect">
              <a:avLst/>
            </a:prstGeom>
            <a:solidFill>
              <a:srgbClr val="FFC997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95172" y="2979331"/>
              <a:ext cx="1786758" cy="378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>
                  <a:solidFill>
                    <a:schemeClr val="bg1"/>
                  </a:solidFill>
                </a:rPr>
                <a:t>Western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30493" y="452898"/>
            <a:ext cx="2476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Select genres</a:t>
            </a:r>
          </a:p>
          <a:p>
            <a:endParaRPr lang="nl-BE" dirty="0">
              <a:solidFill>
                <a:schemeClr val="bg1"/>
              </a:solidFill>
            </a:endParaRPr>
          </a:p>
        </p:txBody>
      </p:sp>
      <p:pic>
        <p:nvPicPr>
          <p:cNvPr id="37" name="Picture 36" descr="Datei:Checkmark.svg – Wikipedia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76" y="947941"/>
            <a:ext cx="357842" cy="318082"/>
          </a:xfrm>
          <a:prstGeom prst="rect">
            <a:avLst/>
          </a:prstGeom>
        </p:spPr>
      </p:pic>
      <p:pic>
        <p:nvPicPr>
          <p:cNvPr id="63" name="Picture 62" descr="Datei:Checkmark.svg – Wikipedia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25" y="1443348"/>
            <a:ext cx="357842" cy="318082"/>
          </a:xfrm>
          <a:prstGeom prst="rect">
            <a:avLst/>
          </a:prstGeom>
        </p:spPr>
      </p:pic>
      <p:pic>
        <p:nvPicPr>
          <p:cNvPr id="64" name="Picture 63" descr="Datei:Checkmark.svg – Wikipedia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07" y="1984123"/>
            <a:ext cx="357842" cy="318082"/>
          </a:xfrm>
          <a:prstGeom prst="rect">
            <a:avLst/>
          </a:prstGeom>
        </p:spPr>
      </p:pic>
      <p:pic>
        <p:nvPicPr>
          <p:cNvPr id="65" name="Picture 64" descr="Datei:Checkmark.svg – Wikipedia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25" y="2499966"/>
            <a:ext cx="357842" cy="318082"/>
          </a:xfrm>
          <a:prstGeom prst="rect">
            <a:avLst/>
          </a:prstGeom>
        </p:spPr>
      </p:pic>
      <p:pic>
        <p:nvPicPr>
          <p:cNvPr id="66" name="Picture 65" descr="Datei:Checkmark.svg – Wikipedia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00" y="3015809"/>
            <a:ext cx="357842" cy="318082"/>
          </a:xfrm>
          <a:prstGeom prst="rect">
            <a:avLst/>
          </a:prstGeom>
        </p:spPr>
      </p:pic>
      <p:pic>
        <p:nvPicPr>
          <p:cNvPr id="1026" name="Picture 2" descr="http://i.stack.imgur.com/Fw96Z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07131" y="402572"/>
            <a:ext cx="294174" cy="47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03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11177" y="271261"/>
            <a:ext cx="3108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dirty="0">
                <a:latin typeface="Arial Black" panose="020B0A04020102020204" pitchFamily="34" charset="0"/>
              </a:rPr>
              <a:t>Visualisatie 2</a:t>
            </a:r>
          </a:p>
        </p:txBody>
      </p:sp>
      <p:sp>
        <p:nvSpPr>
          <p:cNvPr id="2" name="Rectangle 1"/>
          <p:cNvSpPr/>
          <p:nvPr/>
        </p:nvSpPr>
        <p:spPr>
          <a:xfrm>
            <a:off x="1480287" y="2561161"/>
            <a:ext cx="7585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dirty="0"/>
              <a:t>Vragen: </a:t>
            </a:r>
          </a:p>
          <a:p>
            <a:r>
              <a:rPr lang="nl-BE" dirty="0"/>
              <a:t>Wat zijn demografische en geografische eigenschappen van een film of acteur?</a:t>
            </a:r>
          </a:p>
        </p:txBody>
      </p:sp>
      <p:sp>
        <p:nvSpPr>
          <p:cNvPr id="5" name="Rectangle 4"/>
          <p:cNvSpPr/>
          <p:nvPr/>
        </p:nvSpPr>
        <p:spPr>
          <a:xfrm>
            <a:off x="1480287" y="1788651"/>
            <a:ext cx="2893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dirty="0"/>
              <a:t>Thema: </a:t>
            </a:r>
            <a:r>
              <a:rPr lang="nl-BE" dirty="0"/>
              <a:t>Films en acteurs</a:t>
            </a:r>
          </a:p>
        </p:txBody>
      </p:sp>
      <p:sp>
        <p:nvSpPr>
          <p:cNvPr id="6" name="Rectangle 5"/>
          <p:cNvSpPr/>
          <p:nvPr/>
        </p:nvSpPr>
        <p:spPr>
          <a:xfrm>
            <a:off x="1480287" y="3610670"/>
            <a:ext cx="723095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u="sng" dirty="0"/>
              <a:t>Subvragen: </a:t>
            </a:r>
          </a:p>
          <a:p>
            <a:pPr marL="285750" indent="-285750">
              <a:buFontTx/>
              <a:buChar char="-"/>
            </a:pPr>
            <a:r>
              <a:rPr lang="nl-BE" dirty="0"/>
              <a:t>Welke afstanden leggen acteurs typisch af voor hun films?</a:t>
            </a:r>
          </a:p>
          <a:p>
            <a:pPr marL="285750" indent="-285750">
              <a:buFontTx/>
              <a:buChar char="-"/>
            </a:pPr>
            <a:r>
              <a:rPr lang="nl-BE" dirty="0"/>
              <a:t>Op welke locaties werden films waarin een acteur speelt geproduceerd?</a:t>
            </a:r>
          </a:p>
          <a:p>
            <a:pPr marL="285750" indent="-285750">
              <a:buFontTx/>
              <a:buChar char="-"/>
            </a:pPr>
            <a:r>
              <a:rPr lang="nl-BE" dirty="0"/>
              <a:t>Op welke locaties werd gefilmd?</a:t>
            </a:r>
          </a:p>
          <a:p>
            <a:pPr marL="285750" indent="-285750">
              <a:buFontTx/>
              <a:buChar char="-"/>
            </a:pPr>
            <a:r>
              <a:rPr lang="nl-BE" dirty="0"/>
              <a:t>Wat is de nationaliteit van de cast van een film?</a:t>
            </a:r>
          </a:p>
          <a:p>
            <a:pPr marL="285750" indent="-285750">
              <a:buFontTx/>
              <a:buChar char="-"/>
            </a:pPr>
            <a:r>
              <a:rPr lang="nl-BE" dirty="0"/>
              <a:t>Hoe is de leeftijdsverdeling van de cast?</a:t>
            </a:r>
          </a:p>
          <a:p>
            <a:pPr marL="285750" indent="-285750">
              <a:buFontTx/>
              <a:buChar char="-"/>
            </a:pPr>
            <a:r>
              <a:rPr lang="nl-BE" dirty="0"/>
              <a:t>Op welke leeftijden acteren acteurs het meest?</a:t>
            </a:r>
          </a:p>
          <a:p>
            <a:pPr marL="285750" indent="-285750">
              <a:buFontTx/>
              <a:buChar char="-"/>
            </a:pPr>
            <a:r>
              <a:rPr lang="nl-B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4963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060" y="182005"/>
            <a:ext cx="8916171" cy="453189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9396251" y="182005"/>
            <a:ext cx="2554014" cy="4531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ectangle 18"/>
          <p:cNvSpPr/>
          <p:nvPr/>
        </p:nvSpPr>
        <p:spPr>
          <a:xfrm>
            <a:off x="297060" y="4926687"/>
            <a:ext cx="11653205" cy="1789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180000" rtlCol="0" anchor="t"/>
          <a:lstStyle/>
          <a:p>
            <a:r>
              <a:rPr lang="nl-BE" dirty="0">
                <a:solidFill>
                  <a:schemeClr val="tx1"/>
                </a:solidFill>
              </a:rPr>
              <a:t>Jane Doe</a:t>
            </a:r>
          </a:p>
          <a:p>
            <a:endParaRPr lang="nl-BE" sz="1400" dirty="0">
              <a:solidFill>
                <a:schemeClr val="tx1"/>
              </a:solidFill>
            </a:endParaRPr>
          </a:p>
          <a:p>
            <a:r>
              <a:rPr lang="nl-BE" sz="1400" dirty="0">
                <a:solidFill>
                  <a:schemeClr val="tx1"/>
                </a:solidFill>
              </a:rPr>
              <a:t>Los Angeles</a:t>
            </a:r>
          </a:p>
          <a:p>
            <a:r>
              <a:rPr lang="nl-BE" sz="1400" dirty="0">
                <a:solidFill>
                  <a:schemeClr val="tx1"/>
                </a:solidFill>
              </a:rPr>
              <a:t>1947-2014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463651" y="1011805"/>
            <a:ext cx="1012350" cy="473068"/>
          </a:xfrm>
          <a:prstGeom prst="rect">
            <a:avLst/>
          </a:prstGeom>
          <a:solidFill>
            <a:schemeClr val="bg1">
              <a:lumMod val="9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100"/>
          </a:p>
        </p:txBody>
      </p:sp>
      <p:sp>
        <p:nvSpPr>
          <p:cNvPr id="28" name="Rectangle 27"/>
          <p:cNvSpPr/>
          <p:nvPr/>
        </p:nvSpPr>
        <p:spPr>
          <a:xfrm>
            <a:off x="10616214" y="2041142"/>
            <a:ext cx="924145" cy="173622"/>
          </a:xfrm>
          <a:prstGeom prst="rect">
            <a:avLst/>
          </a:prstGeom>
          <a:solidFill>
            <a:schemeClr val="bg1">
              <a:lumMod val="9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10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612429" y="2931314"/>
            <a:ext cx="1003785" cy="258632"/>
          </a:xfrm>
          <a:prstGeom prst="rect">
            <a:avLst/>
          </a:prstGeom>
          <a:solidFill>
            <a:schemeClr val="bg1">
              <a:lumMod val="9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100">
              <a:solidFill>
                <a:sysClr val="windowText" lastClr="000000"/>
              </a:solidFill>
            </a:endParaRPr>
          </a:p>
        </p:txBody>
      </p:sp>
      <p:pic>
        <p:nvPicPr>
          <p:cNvPr id="2" name="Picture 1" descr="File:User font awesome.svg - Wikimedia Common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41" y="1389994"/>
            <a:ext cx="367862" cy="367862"/>
          </a:xfrm>
          <a:prstGeom prst="rect">
            <a:avLst/>
          </a:prstGeom>
        </p:spPr>
      </p:pic>
      <p:cxnSp>
        <p:nvCxnSpPr>
          <p:cNvPr id="52" name="Straight Arrow Connector 51"/>
          <p:cNvCxnSpPr/>
          <p:nvPr/>
        </p:nvCxnSpPr>
        <p:spPr>
          <a:xfrm flipV="1">
            <a:off x="1629101" y="1437433"/>
            <a:ext cx="304802" cy="331383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1649206" y="1372050"/>
            <a:ext cx="2953407" cy="36786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629102" y="1721968"/>
            <a:ext cx="1219964" cy="98970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954006" y="1221521"/>
            <a:ext cx="241738" cy="2159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7" name="Oval 56"/>
          <p:cNvSpPr/>
          <p:nvPr/>
        </p:nvSpPr>
        <p:spPr>
          <a:xfrm>
            <a:off x="4612205" y="1176996"/>
            <a:ext cx="241738" cy="2159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l 57"/>
          <p:cNvSpPr/>
          <p:nvPr/>
        </p:nvSpPr>
        <p:spPr>
          <a:xfrm>
            <a:off x="2728197" y="2727212"/>
            <a:ext cx="241738" cy="2159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0" name="Rectangle 59"/>
          <p:cNvSpPr/>
          <p:nvPr/>
        </p:nvSpPr>
        <p:spPr>
          <a:xfrm>
            <a:off x="9495181" y="378689"/>
            <a:ext cx="1940061" cy="4156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500" dirty="0">
                <a:solidFill>
                  <a:schemeClr val="bg1">
                    <a:lumMod val="75000"/>
                  </a:schemeClr>
                </a:solidFill>
              </a:rPr>
              <a:t>Search movie/actor…</a:t>
            </a:r>
          </a:p>
        </p:txBody>
      </p:sp>
      <p:pic>
        <p:nvPicPr>
          <p:cNvPr id="61" name="Picture 60" descr="File:System-search.svg - Wikipedia, the free encyclopedi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171" y="378689"/>
            <a:ext cx="415636" cy="415636"/>
          </a:xfrm>
          <a:prstGeom prst="rect">
            <a:avLst/>
          </a:prstGeom>
        </p:spPr>
      </p:pic>
      <p:pic>
        <p:nvPicPr>
          <p:cNvPr id="1026" name="Picture 2" descr="https://cdn.vectorstock.com/i/composite/33,41/age-evolution-silhouettes-vector-623341.jp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33" r="80525" b="47624"/>
          <a:stretch/>
        </p:blipFill>
        <p:spPr bwMode="auto">
          <a:xfrm>
            <a:off x="1998556" y="5043057"/>
            <a:ext cx="766706" cy="117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cdn.vectorstock.com/i/composite/33,41/age-evolution-silhouettes-vector-623341.jp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6" t="24033" r="66222" b="47624"/>
          <a:stretch/>
        </p:blipFill>
        <p:spPr bwMode="auto">
          <a:xfrm>
            <a:off x="2866146" y="5043057"/>
            <a:ext cx="557140" cy="117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s://cdn.vectorstock.com/i/composite/33,41/age-evolution-silhouettes-vector-623341.jp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63" t="24033" r="41557" b="47624"/>
          <a:stretch/>
        </p:blipFill>
        <p:spPr bwMode="auto">
          <a:xfrm>
            <a:off x="4230342" y="5043057"/>
            <a:ext cx="495235" cy="117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s://cdn.vectorstock.com/i/composite/33,41/age-evolution-silhouettes-vector-623341.jp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3" t="24033" r="52925" b="47624"/>
          <a:stretch/>
        </p:blipFill>
        <p:spPr bwMode="auto">
          <a:xfrm>
            <a:off x="3548244" y="5043057"/>
            <a:ext cx="557140" cy="117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s://cdn.vectorstock.com/i/composite/33,41/age-evolution-silhouettes-vector-623341.jp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90" t="24033" r="28367" b="47624"/>
          <a:stretch/>
        </p:blipFill>
        <p:spPr bwMode="auto">
          <a:xfrm>
            <a:off x="4838549" y="5043057"/>
            <a:ext cx="552832" cy="117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s://cdn.vectorstock.com/i/composite/33,41/age-evolution-silhouettes-vector-623341.jp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92" t="24033" b="47624"/>
          <a:stretch/>
        </p:blipFill>
        <p:spPr bwMode="auto">
          <a:xfrm>
            <a:off x="6197600" y="5043057"/>
            <a:ext cx="610520" cy="117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24171" y="5046575"/>
            <a:ext cx="13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Acting</a:t>
            </a:r>
            <a:r>
              <a:rPr lang="nl-BE" dirty="0"/>
              <a:t> </a:t>
            </a:r>
            <a:r>
              <a:rPr lang="nl-BE" dirty="0" err="1"/>
              <a:t>ages</a:t>
            </a:r>
            <a:r>
              <a:rPr lang="nl-BE" dirty="0"/>
              <a:t>: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723096" y="5083505"/>
            <a:ext cx="0" cy="14757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35181" y="5083505"/>
            <a:ext cx="0" cy="14757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33903" y="6245687"/>
            <a:ext cx="503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0           3           6          12        18        30       60        67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7098" y="5054997"/>
            <a:ext cx="554784" cy="11766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056583" y="5065033"/>
            <a:ext cx="157018" cy="1475788"/>
          </a:xfrm>
          <a:prstGeom prst="rect">
            <a:avLst/>
          </a:prstGeom>
          <a:gradFill>
            <a:gsLst>
              <a:gs pos="0">
                <a:srgbClr val="700B3C"/>
              </a:gs>
              <a:gs pos="51000">
                <a:srgbClr val="C21060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extBox 11"/>
          <p:cNvSpPr txBox="1"/>
          <p:nvPr/>
        </p:nvSpPr>
        <p:spPr>
          <a:xfrm>
            <a:off x="7231438" y="5043057"/>
            <a:ext cx="927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/>
              <a:t>24 </a:t>
            </a:r>
            <a:r>
              <a:rPr lang="nl-BE" sz="1400" dirty="0" err="1"/>
              <a:t>movies</a:t>
            </a:r>
            <a:endParaRPr lang="nl-BE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231438" y="6249625"/>
            <a:ext cx="836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/>
              <a:t>0 </a:t>
            </a:r>
            <a:r>
              <a:rPr lang="nl-BE" sz="1400" dirty="0" err="1"/>
              <a:t>movies</a:t>
            </a:r>
            <a:endParaRPr lang="nl-BE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7231438" y="5612691"/>
            <a:ext cx="927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/>
              <a:t>12 </a:t>
            </a:r>
            <a:r>
              <a:rPr lang="nl-BE" sz="1400" dirty="0" err="1"/>
              <a:t>movies</a:t>
            </a:r>
            <a:endParaRPr lang="nl-BE" sz="1400" dirty="0"/>
          </a:p>
        </p:txBody>
      </p:sp>
      <p:graphicFrame>
        <p:nvGraphicFramePr>
          <p:cNvPr id="15" name="Chart 14"/>
          <p:cNvGraphicFramePr/>
          <p:nvPr>
            <p:extLst/>
          </p:nvPr>
        </p:nvGraphicFramePr>
        <p:xfrm>
          <a:off x="8235182" y="5326935"/>
          <a:ext cx="3715084" cy="1389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8326552" y="5043057"/>
            <a:ext cx="235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Most spoken </a:t>
            </a:r>
            <a:r>
              <a:rPr lang="nl-BE" dirty="0" err="1"/>
              <a:t>language</a:t>
            </a:r>
            <a:r>
              <a:rPr lang="nl-B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303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060" y="182005"/>
            <a:ext cx="8916171" cy="453189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9396251" y="182005"/>
            <a:ext cx="2554014" cy="4531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ectangle 18"/>
          <p:cNvSpPr/>
          <p:nvPr/>
        </p:nvSpPr>
        <p:spPr>
          <a:xfrm>
            <a:off x="297060" y="4926687"/>
            <a:ext cx="11653205" cy="1789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180000" rtlCol="0" anchor="t"/>
          <a:lstStyle/>
          <a:p>
            <a:r>
              <a:rPr lang="nl-BE" dirty="0">
                <a:solidFill>
                  <a:schemeClr val="tx1"/>
                </a:solidFill>
              </a:rPr>
              <a:t>Jane Doe</a:t>
            </a:r>
          </a:p>
          <a:p>
            <a:endParaRPr lang="nl-BE" sz="1400" dirty="0">
              <a:solidFill>
                <a:schemeClr val="tx1"/>
              </a:solidFill>
            </a:endParaRPr>
          </a:p>
          <a:p>
            <a:r>
              <a:rPr lang="nl-BE" sz="1400" dirty="0">
                <a:solidFill>
                  <a:schemeClr val="tx1"/>
                </a:solidFill>
              </a:rPr>
              <a:t>Los Angeles</a:t>
            </a:r>
          </a:p>
          <a:p>
            <a:r>
              <a:rPr lang="nl-BE" sz="1400" dirty="0">
                <a:solidFill>
                  <a:schemeClr val="tx1"/>
                </a:solidFill>
              </a:rPr>
              <a:t>1947-2014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463651" y="1011805"/>
            <a:ext cx="1012350" cy="473068"/>
          </a:xfrm>
          <a:prstGeom prst="rect">
            <a:avLst/>
          </a:prstGeom>
          <a:solidFill>
            <a:schemeClr val="bg1">
              <a:lumMod val="9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100"/>
          </a:p>
        </p:txBody>
      </p:sp>
      <p:sp>
        <p:nvSpPr>
          <p:cNvPr id="28" name="Rectangle 27"/>
          <p:cNvSpPr/>
          <p:nvPr/>
        </p:nvSpPr>
        <p:spPr>
          <a:xfrm>
            <a:off x="10616214" y="2041142"/>
            <a:ext cx="924145" cy="173622"/>
          </a:xfrm>
          <a:prstGeom prst="rect">
            <a:avLst/>
          </a:prstGeom>
          <a:solidFill>
            <a:schemeClr val="bg1">
              <a:lumMod val="9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10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612429" y="2931314"/>
            <a:ext cx="1003785" cy="258632"/>
          </a:xfrm>
          <a:prstGeom prst="rect">
            <a:avLst/>
          </a:prstGeom>
          <a:solidFill>
            <a:schemeClr val="bg1">
              <a:lumMod val="9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100">
              <a:solidFill>
                <a:sysClr val="windowText" lastClr="000000"/>
              </a:solidFill>
            </a:endParaRPr>
          </a:p>
        </p:txBody>
      </p:sp>
      <p:pic>
        <p:nvPicPr>
          <p:cNvPr id="2" name="Picture 1" descr="File:User font awesome.svg - Wikimedia Common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41" y="1389994"/>
            <a:ext cx="367862" cy="367862"/>
          </a:xfrm>
          <a:prstGeom prst="rect">
            <a:avLst/>
          </a:prstGeom>
        </p:spPr>
      </p:pic>
      <p:cxnSp>
        <p:nvCxnSpPr>
          <p:cNvPr id="52" name="Straight Arrow Connector 51"/>
          <p:cNvCxnSpPr/>
          <p:nvPr/>
        </p:nvCxnSpPr>
        <p:spPr>
          <a:xfrm flipV="1">
            <a:off x="1629101" y="1437433"/>
            <a:ext cx="304802" cy="331383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1649206" y="1372050"/>
            <a:ext cx="2953407" cy="36786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629102" y="1721968"/>
            <a:ext cx="1219964" cy="98970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954006" y="1221521"/>
            <a:ext cx="241738" cy="2159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7" name="Oval 56"/>
          <p:cNvSpPr/>
          <p:nvPr/>
        </p:nvSpPr>
        <p:spPr>
          <a:xfrm>
            <a:off x="4612205" y="1176996"/>
            <a:ext cx="241738" cy="2159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l 57"/>
          <p:cNvSpPr/>
          <p:nvPr/>
        </p:nvSpPr>
        <p:spPr>
          <a:xfrm>
            <a:off x="2728197" y="2727212"/>
            <a:ext cx="241738" cy="2159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0" name="Rectangle 59"/>
          <p:cNvSpPr/>
          <p:nvPr/>
        </p:nvSpPr>
        <p:spPr>
          <a:xfrm>
            <a:off x="9495181" y="378689"/>
            <a:ext cx="1940061" cy="4156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500" dirty="0">
                <a:solidFill>
                  <a:schemeClr val="bg1">
                    <a:lumMod val="75000"/>
                  </a:schemeClr>
                </a:solidFill>
              </a:rPr>
              <a:t>Search movie/actor…</a:t>
            </a:r>
          </a:p>
        </p:txBody>
      </p:sp>
      <p:pic>
        <p:nvPicPr>
          <p:cNvPr id="61" name="Picture 60" descr="File:System-search.svg - Wikipedia, the free encyclopedi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171" y="378689"/>
            <a:ext cx="415636" cy="415636"/>
          </a:xfrm>
          <a:prstGeom prst="rect">
            <a:avLst/>
          </a:prstGeom>
        </p:spPr>
      </p:pic>
      <p:pic>
        <p:nvPicPr>
          <p:cNvPr id="1026" name="Picture 2" descr="https://cdn.vectorstock.com/i/composite/33,41/age-evolution-silhouettes-vector-623341.jp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33" r="80525" b="47624"/>
          <a:stretch/>
        </p:blipFill>
        <p:spPr bwMode="auto">
          <a:xfrm>
            <a:off x="1998556" y="5043057"/>
            <a:ext cx="766706" cy="117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cdn.vectorstock.com/i/composite/33,41/age-evolution-silhouettes-vector-623341.jp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6" t="24033" r="66222" b="47624"/>
          <a:stretch/>
        </p:blipFill>
        <p:spPr bwMode="auto">
          <a:xfrm>
            <a:off x="2866146" y="5043057"/>
            <a:ext cx="557140" cy="117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s://cdn.vectorstock.com/i/composite/33,41/age-evolution-silhouettes-vector-623341.jp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63" t="24033" r="41557" b="47624"/>
          <a:stretch/>
        </p:blipFill>
        <p:spPr bwMode="auto">
          <a:xfrm>
            <a:off x="4230342" y="5043057"/>
            <a:ext cx="495235" cy="117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s://cdn.vectorstock.com/i/composite/33,41/age-evolution-silhouettes-vector-623341.jp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3" t="24033" r="52925" b="47624"/>
          <a:stretch/>
        </p:blipFill>
        <p:spPr bwMode="auto">
          <a:xfrm>
            <a:off x="3548244" y="5043057"/>
            <a:ext cx="557140" cy="1174509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s://cdn.vectorstock.com/i/composite/33,41/age-evolution-silhouettes-vector-623341.jp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90" t="24033" r="28367" b="47624"/>
          <a:stretch/>
        </p:blipFill>
        <p:spPr bwMode="auto">
          <a:xfrm>
            <a:off x="4838549" y="5043057"/>
            <a:ext cx="552832" cy="117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s://cdn.vectorstock.com/i/composite/33,41/age-evolution-silhouettes-vector-623341.jp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92" t="24033" b="47624"/>
          <a:stretch/>
        </p:blipFill>
        <p:spPr bwMode="auto">
          <a:xfrm>
            <a:off x="6197600" y="5043057"/>
            <a:ext cx="610520" cy="117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24171" y="5046575"/>
            <a:ext cx="13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Acting</a:t>
            </a:r>
            <a:r>
              <a:rPr lang="nl-BE" dirty="0"/>
              <a:t> </a:t>
            </a:r>
            <a:r>
              <a:rPr lang="nl-BE" dirty="0" err="1"/>
              <a:t>ages</a:t>
            </a:r>
            <a:r>
              <a:rPr lang="nl-BE" dirty="0"/>
              <a:t>: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723096" y="5083505"/>
            <a:ext cx="0" cy="14757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35181" y="5083505"/>
            <a:ext cx="0" cy="14757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33903" y="6245687"/>
            <a:ext cx="503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0           3           6          12        18        30       60        67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7098" y="5054997"/>
            <a:ext cx="554784" cy="11766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056583" y="5065033"/>
            <a:ext cx="157018" cy="1475788"/>
          </a:xfrm>
          <a:prstGeom prst="rect">
            <a:avLst/>
          </a:prstGeom>
          <a:gradFill>
            <a:gsLst>
              <a:gs pos="0">
                <a:srgbClr val="700B3C"/>
              </a:gs>
              <a:gs pos="51000">
                <a:srgbClr val="C21060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extBox 11"/>
          <p:cNvSpPr txBox="1"/>
          <p:nvPr/>
        </p:nvSpPr>
        <p:spPr>
          <a:xfrm>
            <a:off x="7231438" y="5043057"/>
            <a:ext cx="927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/>
              <a:t>24 </a:t>
            </a:r>
            <a:r>
              <a:rPr lang="nl-BE" sz="1400" dirty="0" err="1"/>
              <a:t>movies</a:t>
            </a:r>
            <a:endParaRPr lang="nl-BE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231438" y="6249625"/>
            <a:ext cx="836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/>
              <a:t>0 </a:t>
            </a:r>
            <a:r>
              <a:rPr lang="nl-BE" sz="1400" dirty="0" err="1"/>
              <a:t>movies</a:t>
            </a:r>
            <a:endParaRPr lang="nl-BE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7231438" y="5612691"/>
            <a:ext cx="927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/>
              <a:t>12 </a:t>
            </a:r>
            <a:r>
              <a:rPr lang="nl-BE" sz="1400" dirty="0" err="1"/>
              <a:t>movies</a:t>
            </a:r>
            <a:endParaRPr lang="nl-BE" sz="1400" dirty="0"/>
          </a:p>
        </p:txBody>
      </p:sp>
      <p:graphicFrame>
        <p:nvGraphicFramePr>
          <p:cNvPr id="15" name="Chart 14"/>
          <p:cNvGraphicFramePr/>
          <p:nvPr>
            <p:extLst/>
          </p:nvPr>
        </p:nvGraphicFramePr>
        <p:xfrm>
          <a:off x="8235182" y="5326935"/>
          <a:ext cx="3715084" cy="1389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8326552" y="5043057"/>
            <a:ext cx="345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Most spoken </a:t>
            </a:r>
            <a:r>
              <a:rPr lang="nl-BE" dirty="0" err="1"/>
              <a:t>language</a:t>
            </a:r>
            <a:r>
              <a:rPr lang="nl-BE" dirty="0"/>
              <a:t> at </a:t>
            </a:r>
            <a:r>
              <a:rPr lang="nl-BE" dirty="0" err="1"/>
              <a:t>age</a:t>
            </a:r>
            <a:r>
              <a:rPr lang="nl-BE" dirty="0"/>
              <a:t> 6-12:</a:t>
            </a:r>
          </a:p>
        </p:txBody>
      </p:sp>
    </p:spTree>
    <p:extLst>
      <p:ext uri="{BB962C8B-B14F-4D97-AF65-F5344CB8AC3E}">
        <p14:creationId xmlns:p14="http://schemas.microsoft.com/office/powerpoint/2010/main" val="111316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9396251" y="182005"/>
            <a:ext cx="2554014" cy="4531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297060" y="182005"/>
            <a:ext cx="8916171" cy="453189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Rectangle 25"/>
          <p:cNvSpPr/>
          <p:nvPr/>
        </p:nvSpPr>
        <p:spPr>
          <a:xfrm>
            <a:off x="9463651" y="1011805"/>
            <a:ext cx="1012350" cy="473068"/>
          </a:xfrm>
          <a:prstGeom prst="rect">
            <a:avLst/>
          </a:prstGeom>
          <a:solidFill>
            <a:schemeClr val="bg1">
              <a:lumMod val="9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100"/>
          </a:p>
        </p:txBody>
      </p:sp>
      <p:sp>
        <p:nvSpPr>
          <p:cNvPr id="28" name="Rectangle 27"/>
          <p:cNvSpPr/>
          <p:nvPr/>
        </p:nvSpPr>
        <p:spPr>
          <a:xfrm>
            <a:off x="10616214" y="2041142"/>
            <a:ext cx="924145" cy="173622"/>
          </a:xfrm>
          <a:prstGeom prst="rect">
            <a:avLst/>
          </a:prstGeom>
          <a:solidFill>
            <a:schemeClr val="bg1">
              <a:lumMod val="9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10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612429" y="2931314"/>
            <a:ext cx="1003785" cy="258632"/>
          </a:xfrm>
          <a:prstGeom prst="rect">
            <a:avLst/>
          </a:prstGeom>
          <a:solidFill>
            <a:schemeClr val="bg1">
              <a:lumMod val="9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100">
              <a:solidFill>
                <a:sysClr val="windowText" lastClr="000000"/>
              </a:solidFill>
            </a:endParaRPr>
          </a:p>
        </p:txBody>
      </p:sp>
      <p:pic>
        <p:nvPicPr>
          <p:cNvPr id="2" name="Picture 1" descr="File:User font awesome.svg - Wikimedia Common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41" y="1389994"/>
            <a:ext cx="367862" cy="367862"/>
          </a:xfrm>
          <a:prstGeom prst="rect">
            <a:avLst/>
          </a:prstGeom>
        </p:spPr>
      </p:pic>
      <p:cxnSp>
        <p:nvCxnSpPr>
          <p:cNvPr id="52" name="Straight Arrow Connector 51"/>
          <p:cNvCxnSpPr/>
          <p:nvPr/>
        </p:nvCxnSpPr>
        <p:spPr>
          <a:xfrm flipV="1">
            <a:off x="1629101" y="1437433"/>
            <a:ext cx="304802" cy="331383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1649206" y="1372050"/>
            <a:ext cx="2953407" cy="36786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629102" y="1721968"/>
            <a:ext cx="1219964" cy="98970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954006" y="1221521"/>
            <a:ext cx="241738" cy="2159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7" name="Oval 56"/>
          <p:cNvSpPr/>
          <p:nvPr/>
        </p:nvSpPr>
        <p:spPr>
          <a:xfrm>
            <a:off x="4612205" y="1176996"/>
            <a:ext cx="241738" cy="2159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l 57"/>
          <p:cNvSpPr/>
          <p:nvPr/>
        </p:nvSpPr>
        <p:spPr>
          <a:xfrm>
            <a:off x="2728197" y="2727212"/>
            <a:ext cx="241738" cy="2159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0" name="Rectangle 59"/>
          <p:cNvSpPr/>
          <p:nvPr/>
        </p:nvSpPr>
        <p:spPr>
          <a:xfrm>
            <a:off x="9495181" y="378689"/>
            <a:ext cx="1940061" cy="4156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500" dirty="0">
                <a:solidFill>
                  <a:schemeClr val="bg1">
                    <a:lumMod val="75000"/>
                  </a:schemeClr>
                </a:solidFill>
              </a:rPr>
              <a:t>“John Doe”</a:t>
            </a:r>
          </a:p>
        </p:txBody>
      </p:sp>
      <p:pic>
        <p:nvPicPr>
          <p:cNvPr id="61" name="Picture 60" descr="File:System-search.svg - Wikipedia, the free encyclopedi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171" y="378689"/>
            <a:ext cx="415636" cy="41563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449908" y="1084194"/>
            <a:ext cx="2476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Movies at location</a:t>
            </a:r>
          </a:p>
          <a:p>
            <a:endParaRPr lang="nl-BE" dirty="0"/>
          </a:p>
        </p:txBody>
      </p:sp>
      <p:sp>
        <p:nvSpPr>
          <p:cNvPr id="3" name="Rectangle 2"/>
          <p:cNvSpPr/>
          <p:nvPr/>
        </p:nvSpPr>
        <p:spPr>
          <a:xfrm>
            <a:off x="9652658" y="1555142"/>
            <a:ext cx="914400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Rectangle 19"/>
          <p:cNvSpPr/>
          <p:nvPr/>
        </p:nvSpPr>
        <p:spPr>
          <a:xfrm>
            <a:off x="10704789" y="1555142"/>
            <a:ext cx="914400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1" name="Rectangle 20"/>
          <p:cNvSpPr/>
          <p:nvPr/>
        </p:nvSpPr>
        <p:spPr>
          <a:xfrm>
            <a:off x="9652658" y="2611601"/>
            <a:ext cx="914400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ectangle 21"/>
          <p:cNvSpPr/>
          <p:nvPr/>
        </p:nvSpPr>
        <p:spPr>
          <a:xfrm>
            <a:off x="9652658" y="3650530"/>
            <a:ext cx="914400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Rectangle 22"/>
          <p:cNvSpPr/>
          <p:nvPr/>
        </p:nvSpPr>
        <p:spPr>
          <a:xfrm>
            <a:off x="10719621" y="2611601"/>
            <a:ext cx="914400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Picture 4" descr="Original file ‎ (SVG file, nominally 64 × 64 pixels, file size: 216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659" y="1610896"/>
            <a:ext cx="554535" cy="554535"/>
          </a:xfrm>
          <a:prstGeom prst="rect">
            <a:avLst/>
          </a:prstGeom>
        </p:spPr>
      </p:pic>
      <p:pic>
        <p:nvPicPr>
          <p:cNvPr id="24" name="Picture 23" descr="Original file ‎ (SVG file, nominally 64 × 64 pixels, file size: 216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264" y="1610896"/>
            <a:ext cx="554535" cy="554535"/>
          </a:xfrm>
          <a:prstGeom prst="rect">
            <a:avLst/>
          </a:prstGeom>
        </p:spPr>
      </p:pic>
      <p:pic>
        <p:nvPicPr>
          <p:cNvPr id="27" name="Picture 26" descr="Original file ‎ (SVG file, nominally 64 × 64 pixels, file size: 216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722" y="2644474"/>
            <a:ext cx="554535" cy="554535"/>
          </a:xfrm>
          <a:prstGeom prst="rect">
            <a:avLst/>
          </a:prstGeom>
        </p:spPr>
      </p:pic>
      <p:pic>
        <p:nvPicPr>
          <p:cNvPr id="30" name="Picture 29" descr="Original file ‎ (SVG file, nominally 64 × 64 pixels, file size: 216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27" y="2644474"/>
            <a:ext cx="554535" cy="554535"/>
          </a:xfrm>
          <a:prstGeom prst="rect">
            <a:avLst/>
          </a:prstGeom>
        </p:spPr>
      </p:pic>
      <p:pic>
        <p:nvPicPr>
          <p:cNvPr id="31" name="Picture 30" descr="Original file ‎ (SVG file, nominally 64 × 64 pixels, file size: 216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659" y="3691351"/>
            <a:ext cx="554535" cy="5545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63168" y="2122573"/>
            <a:ext cx="95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Movie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39014" y="2106716"/>
            <a:ext cx="95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Movie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650844" y="3124976"/>
            <a:ext cx="95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Movie 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688091" y="3149896"/>
            <a:ext cx="95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Movie 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659771" y="4190866"/>
            <a:ext cx="95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Movie 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97060" y="4926687"/>
            <a:ext cx="11653205" cy="1789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180000" rtlCol="0" anchor="t"/>
          <a:lstStyle/>
          <a:p>
            <a:r>
              <a:rPr lang="nl-BE" dirty="0">
                <a:solidFill>
                  <a:schemeClr val="tx1"/>
                </a:solidFill>
              </a:rPr>
              <a:t>Jane Doe</a:t>
            </a:r>
          </a:p>
          <a:p>
            <a:endParaRPr lang="nl-BE" sz="1400" dirty="0">
              <a:solidFill>
                <a:schemeClr val="tx1"/>
              </a:solidFill>
            </a:endParaRPr>
          </a:p>
          <a:p>
            <a:r>
              <a:rPr lang="nl-BE" sz="1400" dirty="0">
                <a:solidFill>
                  <a:schemeClr val="tx1"/>
                </a:solidFill>
              </a:rPr>
              <a:t>Los Angeles</a:t>
            </a:r>
          </a:p>
          <a:p>
            <a:r>
              <a:rPr lang="nl-BE" sz="1400" dirty="0">
                <a:solidFill>
                  <a:schemeClr val="tx1"/>
                </a:solidFill>
              </a:rPr>
              <a:t>1947-2014</a:t>
            </a:r>
          </a:p>
        </p:txBody>
      </p:sp>
      <p:pic>
        <p:nvPicPr>
          <p:cNvPr id="40" name="Picture 2" descr="https://cdn.vectorstock.com/i/composite/33,41/age-evolution-silhouettes-vector-623341.jpg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33" r="80525" b="47624"/>
          <a:stretch/>
        </p:blipFill>
        <p:spPr bwMode="auto">
          <a:xfrm>
            <a:off x="1998556" y="5043057"/>
            <a:ext cx="766706" cy="117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cdn.vectorstock.com/i/composite/33,41/age-evolution-silhouettes-vector-623341.jpg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6" t="24033" r="66222" b="47624"/>
          <a:stretch/>
        </p:blipFill>
        <p:spPr bwMode="auto">
          <a:xfrm>
            <a:off x="2866146" y="5043057"/>
            <a:ext cx="557140" cy="117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cdn.vectorstock.com/i/composite/33,41/age-evolution-silhouettes-vector-623341.jpg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63" t="24033" r="41557" b="47624"/>
          <a:stretch/>
        </p:blipFill>
        <p:spPr bwMode="auto">
          <a:xfrm>
            <a:off x="4230342" y="5043057"/>
            <a:ext cx="495235" cy="117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s://cdn.vectorstock.com/i/composite/33,41/age-evolution-silhouettes-vector-623341.jpg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90" t="24033" r="28367" b="47624"/>
          <a:stretch/>
        </p:blipFill>
        <p:spPr bwMode="auto">
          <a:xfrm>
            <a:off x="4838549" y="5043057"/>
            <a:ext cx="552832" cy="117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cdn.vectorstock.com/i/composite/33,41/age-evolution-silhouettes-vector-623341.jpg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92" t="24033" b="47624"/>
          <a:stretch/>
        </p:blipFill>
        <p:spPr bwMode="auto">
          <a:xfrm>
            <a:off x="6197600" y="5043057"/>
            <a:ext cx="610520" cy="117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024171" y="5046575"/>
            <a:ext cx="13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Acting</a:t>
            </a:r>
            <a:r>
              <a:rPr lang="nl-BE" dirty="0"/>
              <a:t> </a:t>
            </a:r>
            <a:r>
              <a:rPr lang="nl-BE" dirty="0" err="1"/>
              <a:t>ages</a:t>
            </a:r>
            <a:r>
              <a:rPr lang="nl-BE" dirty="0"/>
              <a:t>: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1723096" y="5083505"/>
            <a:ext cx="0" cy="14757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235181" y="5083505"/>
            <a:ext cx="0" cy="14757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33903" y="6245687"/>
            <a:ext cx="503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0           3           6          12        18        30       60        67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7098" y="5054997"/>
            <a:ext cx="554784" cy="117663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7056583" y="5065033"/>
            <a:ext cx="157018" cy="1475788"/>
          </a:xfrm>
          <a:prstGeom prst="rect">
            <a:avLst/>
          </a:prstGeom>
          <a:gradFill>
            <a:gsLst>
              <a:gs pos="0">
                <a:srgbClr val="700B3C"/>
              </a:gs>
              <a:gs pos="51000">
                <a:srgbClr val="C21060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TextBox 54"/>
          <p:cNvSpPr txBox="1"/>
          <p:nvPr/>
        </p:nvSpPr>
        <p:spPr>
          <a:xfrm>
            <a:off x="7231438" y="5043057"/>
            <a:ext cx="927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/>
              <a:t>24 </a:t>
            </a:r>
            <a:r>
              <a:rPr lang="nl-BE" sz="1400" dirty="0" err="1"/>
              <a:t>movies</a:t>
            </a:r>
            <a:endParaRPr lang="nl-BE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7231438" y="6249625"/>
            <a:ext cx="836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/>
              <a:t>0 </a:t>
            </a:r>
            <a:r>
              <a:rPr lang="nl-BE" sz="1400" dirty="0" err="1"/>
              <a:t>movies</a:t>
            </a:r>
            <a:endParaRPr lang="nl-BE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7231438" y="5612691"/>
            <a:ext cx="927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/>
              <a:t>12 </a:t>
            </a:r>
            <a:r>
              <a:rPr lang="nl-BE" sz="1400" dirty="0" err="1"/>
              <a:t>movies</a:t>
            </a:r>
            <a:endParaRPr lang="nl-BE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8326552" y="5043057"/>
            <a:ext cx="345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Most spoken </a:t>
            </a:r>
            <a:r>
              <a:rPr lang="nl-BE" dirty="0" err="1"/>
              <a:t>language</a:t>
            </a:r>
            <a:r>
              <a:rPr lang="nl-BE" dirty="0"/>
              <a:t> at </a:t>
            </a:r>
            <a:r>
              <a:rPr lang="nl-BE" dirty="0" err="1"/>
              <a:t>age</a:t>
            </a:r>
            <a:r>
              <a:rPr lang="nl-BE" dirty="0"/>
              <a:t> 6-12:</a:t>
            </a:r>
          </a:p>
        </p:txBody>
      </p:sp>
      <p:graphicFrame>
        <p:nvGraphicFramePr>
          <p:cNvPr id="64" name="Chart 63"/>
          <p:cNvGraphicFramePr/>
          <p:nvPr>
            <p:extLst/>
          </p:nvPr>
        </p:nvGraphicFramePr>
        <p:xfrm>
          <a:off x="8235182" y="5326935"/>
          <a:ext cx="3715084" cy="1389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62" name="Picture 2" descr="https://cdn.vectorstock.com/i/composite/33,41/age-evolution-silhouettes-vector-623341.jpg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3" t="24033" r="52925" b="47624"/>
          <a:stretch/>
        </p:blipFill>
        <p:spPr bwMode="auto">
          <a:xfrm>
            <a:off x="3548244" y="5043057"/>
            <a:ext cx="557140" cy="1174509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97420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Gybel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8AF2"/>
      </a:accent1>
      <a:accent2>
        <a:srgbClr val="5EE0A5"/>
      </a:accent2>
      <a:accent3>
        <a:srgbClr val="F43C8F"/>
      </a:accent3>
      <a:accent4>
        <a:srgbClr val="FFC000"/>
      </a:accent4>
      <a:accent5>
        <a:srgbClr val="C240C8"/>
      </a:accent5>
      <a:accent6>
        <a:srgbClr val="F8080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206</TotalTime>
  <Words>1108</Words>
  <Application>Microsoft Office PowerPoint</Application>
  <PresentationFormat>Widescreen</PresentationFormat>
  <Paragraphs>456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Berlin Sans FB</vt:lpstr>
      <vt:lpstr>Calibri</vt:lpstr>
      <vt:lpstr>Calibri Light</vt:lpstr>
      <vt:lpstr>Vapor Trail</vt:lpstr>
      <vt:lpstr>IMDb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Gybels</dc:creator>
  <cp:lastModifiedBy>Anaïs Ools</cp:lastModifiedBy>
  <cp:revision>65</cp:revision>
  <dcterms:created xsi:type="dcterms:W3CDTF">2016-11-08T12:38:03Z</dcterms:created>
  <dcterms:modified xsi:type="dcterms:W3CDTF">2016-11-09T10:27:40Z</dcterms:modified>
</cp:coreProperties>
</file>