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BM JUA 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004300" y="-355600"/>
            <a:ext cx="9893300" cy="7264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93700" y="-355600"/>
            <a:ext cx="13423900" cy="7264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816100" y="4457700"/>
            <a:ext cx="14363700" cy="3898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4539"/>
              </a:lnSpc>
            </a:pPr>
            <a:r>
              <a:rPr lang="ko-KR" sz="3700" b="false" i="false" u="none" strike="noStrike">
                <a:solidFill>
                  <a:srgbClr val="000000"/>
                </a:solidFill>
                <a:ea typeface="BM JUA "/>
              </a:rPr>
              <a:t>메달포인트</a:t>
            </a:r>
            <a:r>
              <a:rPr lang="en-US" sz="3700" b="false" i="false" u="none" strike="noStrike">
                <a:solidFill>
                  <a:srgbClr val="000000"/>
                </a:solidFill>
                <a:latin typeface="BM JUA "/>
              </a:rPr>
              <a:t>(</a:t>
            </a:r>
            <a:r>
              <a:rPr lang="ko-KR" sz="3700" b="false" i="false" u="none" strike="noStrike">
                <a:solidFill>
                  <a:srgbClr val="000000"/>
                </a:solidFill>
                <a:ea typeface="BM JUA "/>
              </a:rPr>
              <a:t>금</a:t>
            </a:r>
            <a:r>
              <a:rPr lang="en-US" sz="3700" b="false" i="false" u="none" strike="noStrike">
                <a:solidFill>
                  <a:srgbClr val="000000"/>
                </a:solidFill>
                <a:latin typeface="BM JUA "/>
              </a:rPr>
              <a:t>4, </a:t>
            </a:r>
            <a:r>
              <a:rPr lang="ko-KR" sz="3700" b="false" i="false" u="none" strike="noStrike">
                <a:solidFill>
                  <a:srgbClr val="000000"/>
                </a:solidFill>
                <a:ea typeface="BM JUA "/>
              </a:rPr>
              <a:t>은</a:t>
            </a:r>
            <a:r>
              <a:rPr lang="en-US" sz="3700" b="false" i="false" u="none" strike="noStrike">
                <a:solidFill>
                  <a:srgbClr val="000000"/>
                </a:solidFill>
                <a:latin typeface="BM JUA "/>
              </a:rPr>
              <a:t>2, </a:t>
            </a:r>
            <a:r>
              <a:rPr lang="ko-KR" sz="3700" b="false" i="false" u="none" strike="noStrike">
                <a:solidFill>
                  <a:srgbClr val="000000"/>
                </a:solidFill>
                <a:ea typeface="BM JUA "/>
              </a:rPr>
              <a:t>동</a:t>
            </a:r>
            <a:r>
              <a:rPr lang="en-US" sz="3700" b="false" i="false" u="none" strike="noStrike">
                <a:solidFill>
                  <a:srgbClr val="000000"/>
                </a:solidFill>
                <a:latin typeface="BM JUA "/>
              </a:rPr>
              <a:t>1)</a:t>
            </a:r>
            <a:r>
              <a:rPr lang="ko-KR" sz="3700" b="false" i="false" u="none" strike="noStrike">
                <a:solidFill>
                  <a:srgbClr val="000000"/>
                </a:solidFill>
                <a:ea typeface="BM JUA "/>
              </a:rPr>
              <a:t>를</a:t>
            </a:r>
            <a:r>
              <a:rPr lang="en-US" sz="37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700" b="false" i="false" u="none" strike="noStrike">
                <a:solidFill>
                  <a:srgbClr val="000000"/>
                </a:solidFill>
                <a:ea typeface="BM JUA "/>
              </a:rPr>
              <a:t>통해</a:t>
            </a:r>
            <a:r>
              <a:rPr lang="en-US" sz="3700" b="false" i="false" u="none" strike="noStrike">
                <a:solidFill>
                  <a:srgbClr val="000000"/>
                </a:solidFill>
                <a:latin typeface="BM JUA "/>
              </a:rPr>
              <a:t> </a:t>
            </a:r>
          </a:p>
          <a:p>
            <a:pPr algn="ctr" lvl="0">
              <a:lnSpc>
                <a:spcPct val="114539"/>
              </a:lnSpc>
            </a:pPr>
            <a:r>
              <a:rPr lang="ko-KR" sz="3700" b="false" i="false" u="none" strike="noStrike">
                <a:solidFill>
                  <a:srgbClr val="000000"/>
                </a:solidFill>
                <a:ea typeface="BM JUA "/>
              </a:rPr>
              <a:t>올림픽</a:t>
            </a:r>
            <a:r>
              <a:rPr lang="en-US" sz="37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700" b="false" i="false" u="none" strike="noStrike">
                <a:solidFill>
                  <a:srgbClr val="000000"/>
                </a:solidFill>
                <a:ea typeface="BM JUA "/>
              </a:rPr>
              <a:t>남자</a:t>
            </a:r>
            <a:r>
              <a:rPr lang="en-US" sz="37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700" b="false" i="false" u="none" strike="noStrike">
                <a:solidFill>
                  <a:srgbClr val="000000"/>
                </a:solidFill>
                <a:ea typeface="BM JUA "/>
              </a:rPr>
              <a:t>축구</a:t>
            </a:r>
            <a:r>
              <a:rPr lang="en-US" sz="37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700" b="false" i="false" u="none" strike="noStrike">
                <a:solidFill>
                  <a:srgbClr val="000000"/>
                </a:solidFill>
                <a:ea typeface="BM JUA "/>
              </a:rPr>
              <a:t>강팀들의</a:t>
            </a:r>
            <a:r>
              <a:rPr lang="en-US" sz="3700" b="false" i="false" u="none" strike="noStrike">
                <a:solidFill>
                  <a:srgbClr val="000000"/>
                </a:solidFill>
                <a:latin typeface="BM JUA "/>
              </a:rPr>
              <a:t>  </a:t>
            </a:r>
            <a:r>
              <a:rPr lang="ko-KR" sz="3700" b="false" i="false" u="none" strike="noStrike">
                <a:solidFill>
                  <a:srgbClr val="000000"/>
                </a:solidFill>
                <a:ea typeface="BM JUA "/>
              </a:rPr>
              <a:t>역사를</a:t>
            </a:r>
            <a:r>
              <a:rPr lang="en-US" sz="3700" b="false" i="false" u="none" strike="noStrike">
                <a:solidFill>
                  <a:srgbClr val="000000"/>
                </a:solidFill>
                <a:latin typeface="BM JUA "/>
              </a:rPr>
              <a:t> </a:t>
            </a:r>
          </a:p>
          <a:p>
            <a:pPr algn="ctr" lvl="0">
              <a:lnSpc>
                <a:spcPct val="114539"/>
              </a:lnSpc>
            </a:pPr>
            <a:r>
              <a:rPr lang="ko-KR" sz="3700" b="false" i="false" u="none" strike="noStrike">
                <a:solidFill>
                  <a:srgbClr val="000000"/>
                </a:solidFill>
                <a:ea typeface="BM JUA "/>
              </a:rPr>
              <a:t>알아보자</a:t>
            </a:r>
            <a:r>
              <a:rPr lang="en-US" sz="3700" b="false" i="false" u="none" strike="noStrike">
                <a:solidFill>
                  <a:srgbClr val="000000"/>
                </a:solidFill>
                <a:latin typeface="BM JUA 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7800" y="9093200"/>
            <a:ext cx="17995900" cy="1168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839"/>
              </a:lnSpc>
            </a:pP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올림픽엔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프로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축구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선수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참가가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불가능했다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.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덴마크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아마추어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축구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강했음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(1906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년도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올림픽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위기로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아테네중간올림픽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진행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,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해당대회에서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우승했고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이는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비공식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기록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),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우루과이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강세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,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영국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피파와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갈등으로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초창기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월드컵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참가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안함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76300"/>
            <a:ext cx="9258300" cy="8305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258300" y="850900"/>
            <a:ext cx="9029700" cy="8331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944100" y="-863600"/>
            <a:ext cx="9067800" cy="411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800100" y="-838200"/>
            <a:ext cx="12560300" cy="4089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7800" y="9385300"/>
            <a:ext cx="179959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839"/>
              </a:lnSpc>
            </a:pP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동유럽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공산주의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국가들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편법으로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올림픽에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프로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축구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선수들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출전시켜서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강세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, 1984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년부터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프로축구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선수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참가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허용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39800"/>
            <a:ext cx="9499600" cy="8102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499600" y="901700"/>
            <a:ext cx="8699500" cy="8051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893300" y="-863600"/>
            <a:ext cx="9105900" cy="411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68300" y="-863600"/>
            <a:ext cx="9118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3600"/>
            <a:ext cx="9461500" cy="8051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47200" y="863600"/>
            <a:ext cx="8940800" cy="8242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893300" y="-863600"/>
            <a:ext cx="9118600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35000" y="-863600"/>
            <a:ext cx="9105900" cy="4114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77800" y="9093200"/>
            <a:ext cx="17995900" cy="1168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839"/>
              </a:lnSpc>
            </a:pP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1992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년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부터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23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세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이하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선수만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참가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허용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, 1996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년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부터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3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명의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연령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제한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없는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선수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추가로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참가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가능</a:t>
            </a:r>
          </a:p>
          <a:p>
            <a:pPr algn="l" lvl="0">
              <a:lnSpc>
                <a:spcPct val="122839"/>
              </a:lnSpc>
            </a:pP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1996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년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아프리카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대륙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최초로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나이지리아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우승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, 2000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년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카메룬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우승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7800" y="9093200"/>
            <a:ext cx="17995900" cy="1168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839"/>
              </a:lnSpc>
            </a:pP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올림픽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메달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포인트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1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등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: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헝가리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(1952~1988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년도의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기록만으로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)</a:t>
            </a:r>
          </a:p>
          <a:p>
            <a:pPr algn="l" lvl="0">
              <a:lnSpc>
                <a:spcPct val="122839"/>
              </a:lnSpc>
            </a:pP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월드컵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메달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포인트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1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등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: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브라질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(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서독과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독일의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점수를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합치면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독일이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 1</a:t>
            </a:r>
            <a:r>
              <a:rPr lang="ko-KR" sz="3200" b="false" i="false" u="none" strike="noStrike">
                <a:solidFill>
                  <a:srgbClr val="000000"/>
                </a:solidFill>
                <a:ea typeface="BM JUA "/>
              </a:rPr>
              <a:t>등</a:t>
            </a:r>
            <a:r>
              <a:rPr lang="en-US" sz="3200" b="false" i="false" u="none" strike="noStrike">
                <a:solidFill>
                  <a:srgbClr val="000000"/>
                </a:solidFill>
                <a:latin typeface="BM JUA "/>
              </a:rPr>
              <a:t>)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14400"/>
            <a:ext cx="9347200" cy="8191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144000" y="914400"/>
            <a:ext cx="9207500" cy="8267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64800" y="-812800"/>
            <a:ext cx="7912100" cy="411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25600" y="-812800"/>
            <a:ext cx="79375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