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82" r:id="rId16"/>
    <p:sldId id="283" r:id="rId17"/>
    <p:sldId id="284" r:id="rId18"/>
    <p:sldId id="285" r:id="rId19"/>
    <p:sldId id="286" r:id="rId20"/>
    <p:sldId id="273" r:id="rId2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706" autoAdjust="0"/>
  </p:normalViewPr>
  <p:slideViewPr>
    <p:cSldViewPr>
      <p:cViewPr varScale="1">
        <p:scale>
          <a:sx n="99" d="100"/>
          <a:sy n="99" d="100"/>
        </p:scale>
        <p:origin x="114" y="3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10/7/2024</a:t>
            </a:fld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10/7/2024</a:t>
            </a:fld>
            <a:endParaRPr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마스터 텍스트 스타일을 편집하려면 클릭하세요.</a:t>
            </a:r>
          </a:p>
          <a:p>
            <a:pPr lvl="1" rtl="0"/>
            <a:r>
              <a:t>둘째 수준</a:t>
            </a:r>
          </a:p>
          <a:p>
            <a:pPr lvl="2" rtl="0"/>
            <a:r>
              <a:t>셋째 수준</a:t>
            </a:r>
          </a:p>
          <a:p>
            <a:pPr lvl="3" rtl="0"/>
            <a:r>
              <a:t>넷째 수준</a:t>
            </a:r>
          </a:p>
          <a:p>
            <a:pPr lvl="4" rtl="0"/>
            <a: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지도" descr="북미 지도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10/7/2024</a:t>
            </a:fld>
            <a:endParaRPr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스타일</a:t>
            </a:r>
            <a:r>
              <a:rPr dirty="0"/>
              <a:t> </a:t>
            </a:r>
            <a:r>
              <a:rPr dirty="0" err="1"/>
              <a:t>편집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스타일을</a:t>
            </a:r>
            <a:r>
              <a:rPr dirty="0"/>
              <a:t> </a:t>
            </a:r>
            <a:r>
              <a:rPr dirty="0" err="1"/>
              <a:t>편집하려면</a:t>
            </a:r>
            <a:r>
              <a:rPr dirty="0"/>
              <a:t> </a:t>
            </a:r>
            <a:r>
              <a:rPr dirty="0" err="1"/>
              <a:t>클릭하세요</a:t>
            </a:r>
            <a:r>
              <a:rPr dirty="0"/>
              <a:t>.</a:t>
            </a:r>
          </a:p>
          <a:p>
            <a:pPr lvl="1" rtl="0"/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2" rtl="0"/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3" rtl="0"/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  <a:p>
            <a:pPr lvl="4" rtl="0"/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수준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10/7/2024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올림픽 효자 종목 </a:t>
            </a:r>
            <a:r>
              <a:rPr lang="en-US" altLang="ko-KR" dirty="0"/>
              <a:t>10</a:t>
            </a:r>
            <a:r>
              <a:rPr lang="ko-KR" altLang="en-US" dirty="0"/>
              <a:t>선</a:t>
            </a:r>
            <a:endParaRPr lang="ko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1960</a:t>
            </a:r>
            <a:r>
              <a:rPr lang="ko-KR" altLang="en-US" dirty="0"/>
              <a:t>년도 이후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2496-4A9F-4C52-A5FB-A804F66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대륙별</a:t>
            </a:r>
            <a:r>
              <a:rPr lang="ko-KR" altLang="en-US" dirty="0"/>
              <a:t> 상위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개 종목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B3E1-4983-4BE0-AF29-7C9D392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1"/>
            <a:ext cx="5638800" cy="237626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같은 대륙과 스포츠 종목을 묶어 그룹으로 </a:t>
            </a:r>
            <a:r>
              <a:rPr lang="ko-KR" altLang="en-US" sz="800" dirty="0" err="1"/>
              <a:t>묶은후</a:t>
            </a:r>
            <a:r>
              <a:rPr lang="ko-KR" altLang="en-US" sz="800" dirty="0"/>
              <a:t> 각 그룹의 </a:t>
            </a:r>
            <a:r>
              <a:rPr lang="en-US" altLang="ko-KR" sz="800" dirty="0"/>
              <a:t>Point</a:t>
            </a:r>
            <a:r>
              <a:rPr lang="ko-KR" altLang="en-US" sz="800" dirty="0"/>
              <a:t>를 합산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 err="1"/>
              <a:t>df_total_points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df_continent.groupby</a:t>
            </a:r>
            <a:r>
              <a:rPr lang="en-US" altLang="ko-KR" sz="800" dirty="0"/>
              <a:t>(['Continent', 'Sport'])['Points'].sum().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각 대륙별로 점수 합계가 높은 상위 </a:t>
            </a:r>
            <a:r>
              <a:rPr lang="en-US" altLang="ko-KR" sz="800" dirty="0"/>
              <a:t>10</a:t>
            </a:r>
            <a:r>
              <a:rPr lang="ko-KR" altLang="en-US" sz="800" dirty="0"/>
              <a:t>개 종목 추출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df_top_10_sports_by_continent = </a:t>
            </a:r>
            <a:r>
              <a:rPr lang="en-US" altLang="ko-KR" sz="800" dirty="0" err="1"/>
              <a:t>df_total_points.groupby</a:t>
            </a:r>
            <a:r>
              <a:rPr lang="en-US" altLang="ko-KR" sz="800" dirty="0"/>
              <a:t>('Continent').apply(lambda x: </a:t>
            </a:r>
            <a:r>
              <a:rPr lang="en-US" altLang="ko-KR" sz="800" dirty="0" err="1"/>
              <a:t>x.nlargest</a:t>
            </a:r>
            <a:r>
              <a:rPr lang="en-US" altLang="ko-KR" sz="800" dirty="0"/>
              <a:t>(10, 'Points')).</a:t>
            </a:r>
            <a:r>
              <a:rPr lang="en-US" altLang="ko-KR" sz="800" dirty="0" err="1"/>
              <a:t>reset_index</a:t>
            </a:r>
            <a:r>
              <a:rPr lang="en-US" altLang="ko-KR" sz="800" dirty="0"/>
              <a:t>(drop=True)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800" dirty="0"/>
              <a:t># </a:t>
            </a:r>
            <a:r>
              <a:rPr lang="en-US" altLang="ko-KR" sz="800" dirty="0" err="1"/>
              <a:t>nlargest</a:t>
            </a:r>
            <a:r>
              <a:rPr lang="en-US" altLang="ko-KR" sz="800" dirty="0"/>
              <a:t>(10, 'Points')</a:t>
            </a:r>
            <a:r>
              <a:rPr lang="ko-KR" altLang="en-US" sz="800" dirty="0"/>
              <a:t>는 </a:t>
            </a:r>
            <a:r>
              <a:rPr lang="en-US" altLang="ko-KR" sz="800" dirty="0"/>
              <a:t>Points </a:t>
            </a:r>
            <a:r>
              <a:rPr lang="ko-KR" altLang="en-US" sz="800" dirty="0"/>
              <a:t>열에서 가장 큰 값을 기준으로 </a:t>
            </a:r>
            <a:r>
              <a:rPr lang="en-US" altLang="ko-KR" sz="800" dirty="0"/>
              <a:t>10</a:t>
            </a:r>
            <a:r>
              <a:rPr lang="ko-KR" altLang="en-US" sz="800" dirty="0"/>
              <a:t>개의 행을 선택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# </a:t>
            </a:r>
            <a:r>
              <a:rPr lang="ko-KR" altLang="en-US" sz="800" dirty="0"/>
              <a:t>결과 확인</a:t>
            </a:r>
            <a:endParaRPr lang="en-US" altLang="ko-KR" sz="8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800" dirty="0"/>
              <a:t>df_top_10_sports_by_continent</a:t>
            </a:r>
            <a:endParaRPr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3A34EA0-3298-4115-82F7-B34E681548D7}"/>
              </a:ext>
            </a:extLst>
          </p:cNvPr>
          <p:cNvSpPr txBox="1">
            <a:spLocks/>
          </p:cNvSpPr>
          <p:nvPr/>
        </p:nvSpPr>
        <p:spPr>
          <a:xfrm>
            <a:off x="5865814" y="2564904"/>
            <a:ext cx="5638800" cy="4176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E0C1233-A7C6-453C-8EA6-37C90967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79286"/>
              </p:ext>
            </p:extLst>
          </p:nvPr>
        </p:nvGraphicFramePr>
        <p:xfrm>
          <a:off x="5662364" y="2564904"/>
          <a:ext cx="2817912" cy="4176468"/>
        </p:xfrm>
        <a:graphic>
          <a:graphicData uri="http://schemas.openxmlformats.org/drawingml/2006/table">
            <a:tbl>
              <a:tblPr/>
              <a:tblGrid>
                <a:gridCol w="704478">
                  <a:extLst>
                    <a:ext uri="{9D8B030D-6E8A-4147-A177-3AD203B41FA5}">
                      <a16:colId xmlns:a16="http://schemas.microsoft.com/office/drawing/2014/main" val="2690065686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72441895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22109912"/>
                    </a:ext>
                  </a:extLst>
                </a:gridCol>
                <a:gridCol w="704478">
                  <a:extLst>
                    <a:ext uri="{9D8B030D-6E8A-4147-A177-3AD203B41FA5}">
                      <a16:colId xmlns:a16="http://schemas.microsoft.com/office/drawing/2014/main" val="524129009"/>
                    </a:ext>
                  </a:extLst>
                </a:gridCol>
              </a:tblGrid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7693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69856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31940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Taekwondo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7322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Football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6943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347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37139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05565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918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Africa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72708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1100.0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50272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99915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362.0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22676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26844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168.0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7205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22347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144.0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20080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574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131.0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050536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America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321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365.0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53761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Judo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346.0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5060"/>
                  </a:ext>
                </a:extLst>
              </a:tr>
              <a:tr h="2693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Weightlifting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335.0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459187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Gymnastics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304.0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8527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94349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C5856EB3-AF6A-4239-BED3-2CCB1349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1" y="1412776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56EB7-DBF9-480C-B897-501E36DA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3213"/>
              </p:ext>
            </p:extLst>
          </p:nvPr>
        </p:nvGraphicFramePr>
        <p:xfrm>
          <a:off x="8542684" y="2564903"/>
          <a:ext cx="2961928" cy="4176473"/>
        </p:xfrm>
        <a:graphic>
          <a:graphicData uri="http://schemas.openxmlformats.org/drawingml/2006/table">
            <a:tbl>
              <a:tblPr/>
              <a:tblGrid>
                <a:gridCol w="740482">
                  <a:extLst>
                    <a:ext uri="{9D8B030D-6E8A-4147-A177-3AD203B41FA5}">
                      <a16:colId xmlns:a16="http://schemas.microsoft.com/office/drawing/2014/main" val="283229197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421729748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560856301"/>
                    </a:ext>
                  </a:extLst>
                </a:gridCol>
                <a:gridCol w="740482">
                  <a:extLst>
                    <a:ext uri="{9D8B030D-6E8A-4147-A177-3AD203B41FA5}">
                      <a16:colId xmlns:a16="http://schemas.microsoft.com/office/drawing/2014/main" val="3352645344"/>
                    </a:ext>
                  </a:extLst>
                </a:gridCol>
              </a:tblGrid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Boxing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42857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Badminton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184.0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865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174.0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523676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Table Tennis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52716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Asia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171.0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98182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947.0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964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725.0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92895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608.0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60119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Alpine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577.0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82980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Wrestling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9086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557.0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9966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548.0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25400"/>
                  </a:ext>
                </a:extLst>
              </a:tr>
              <a:tr h="2576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Cross Country Skiing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510.0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4721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Fencing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463.0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81995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Europe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Speed Skating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428.0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3650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Swimming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286.0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10686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Rowing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16248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103.0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35744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Sailing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98.0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204961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Cycling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95.0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2083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Canoeing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66.0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29578"/>
                  </a:ext>
                </a:extLst>
              </a:tr>
              <a:tr h="2267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Equestrianism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37.0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090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47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Hockey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26.0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87792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Shooting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chemeClr val="bg1"/>
                          </a:solidFill>
                          <a:effectLst/>
                        </a:rPr>
                        <a:t>25.0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7087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Oceania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</a:rPr>
                        <a:t>19.0</a:t>
                      </a:r>
                    </a:p>
                  </a:txBody>
                  <a:tcPr marL="43434" marR="43434" marT="21717" marB="217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7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2" y="-516210"/>
            <a:ext cx="9753600" cy="1325562"/>
          </a:xfrm>
        </p:spPr>
        <p:txBody>
          <a:bodyPr rtlCol="0"/>
          <a:lstStyle/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상위 </a:t>
            </a:r>
            <a:r>
              <a:rPr lang="en-US" altLang="ko-KR" dirty="0"/>
              <a:t>10 </a:t>
            </a:r>
            <a:r>
              <a:rPr lang="ko-KR" altLang="en-US" dirty="0"/>
              <a:t>종목 비교 그래프</a:t>
            </a:r>
            <a:endParaRPr lang="ko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C019C6F3-1B68-4DF8-BC1B-50E09E23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2188825" cy="59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E923-0E40-491A-AE48-B31625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Africa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B982F9-31A8-4468-98D1-AA5D7E403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01F2-A73B-41DB-88B9-2A9AC09C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</a:t>
            </a:r>
            <a:r>
              <a:rPr lang="en-US" altLang="ko-KR" dirty="0" err="1"/>
              <a:t>america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9F1D72-7942-4E2E-A067-26C59F7B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6" y="1700808"/>
            <a:ext cx="11889714" cy="345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A005F-1398-4C13-839A-0FB5D7DF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Asia</a:t>
            </a:r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68E134-7F66-40FB-9E1B-7410431440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3DB5-563A-4A20-BF2C-D209724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Europe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281007C-8646-4350-9C3D-43F9FADD7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A8492-DDEA-4403-A5F2-BA439976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Top 10 Sports in </a:t>
            </a:r>
            <a:r>
              <a:rPr lang="en-US" altLang="ko-KR" dirty="0" err="1"/>
              <a:t>oceania</a:t>
            </a:r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62CCE58-3F54-4A97-8438-3554DADF43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6" y="2276873"/>
            <a:ext cx="11797434" cy="3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1180" y="648164"/>
            <a:ext cx="8511935" cy="1325562"/>
          </a:xfrm>
        </p:spPr>
        <p:txBody>
          <a:bodyPr rtlCol="0">
            <a:normAutofit/>
          </a:bodyPr>
          <a:lstStyle/>
          <a:p>
            <a:r>
              <a:rPr lang="ko-KR" altLang="en-US" sz="3200" dirty="0"/>
              <a:t>결과 데이터 분석 및 적용 방안 </a:t>
            </a:r>
            <a:br>
              <a:rPr lang="ko" altLang="ko-KR" sz="2000" dirty="0"/>
            </a:br>
            <a:endParaRPr lang="ko-KR" altLang="en-US" sz="3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직사각형 7" title="Group A tasks">
            <a:extLst>
              <a:ext uri="{FF2B5EF4-FFF2-40B4-BE49-F238E27FC236}">
                <a16:creationId xmlns:a16="http://schemas.microsoft.com/office/drawing/2014/main" id="{9C454887-EDEE-4B5F-94A0-0E02A21F729F}"/>
              </a:ext>
            </a:extLst>
          </p:cNvPr>
          <p:cNvSpPr/>
          <p:nvPr/>
        </p:nvSpPr>
        <p:spPr>
          <a:xfrm>
            <a:off x="3412748" y="2852250"/>
            <a:ext cx="5363329" cy="11535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B0FDA3-7684-4BCD-ABD7-489BBD9EA45A}"/>
              </a:ext>
            </a:extLst>
          </p:cNvPr>
          <p:cNvGrpSpPr/>
          <p:nvPr/>
        </p:nvGrpSpPr>
        <p:grpSpPr>
          <a:xfrm>
            <a:off x="4222204" y="2276872"/>
            <a:ext cx="5507345" cy="3751274"/>
            <a:chOff x="2592294" y="-364544"/>
            <a:chExt cx="5507345" cy="5749073"/>
          </a:xfrm>
        </p:grpSpPr>
        <p:sp>
          <p:nvSpPr>
            <p:cNvPr id="17" name="직사각형 16" title="Group A tasks">
              <a:extLst>
                <a:ext uri="{FF2B5EF4-FFF2-40B4-BE49-F238E27FC236}">
                  <a16:creationId xmlns:a16="http://schemas.microsoft.com/office/drawing/2014/main" id="{929AAD43-D22E-48BC-B294-F843D627F139}"/>
                </a:ext>
              </a:extLst>
            </p:cNvPr>
            <p:cNvSpPr/>
            <p:nvPr/>
          </p:nvSpPr>
          <p:spPr>
            <a:xfrm>
              <a:off x="2736310" y="232049"/>
              <a:ext cx="5363329" cy="115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66210-70EF-48AB-B64E-48C4D268CC78}"/>
                </a:ext>
              </a:extLst>
            </p:cNvPr>
            <p:cNvSpPr txBox="1"/>
            <p:nvPr/>
          </p:nvSpPr>
          <p:spPr>
            <a:xfrm>
              <a:off x="2592294" y="-364544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강세 종목에서의 성과를 유지하면서도 약한 종목에서 성과를 내기 위한 훈련 전략을 마련</a:t>
              </a:r>
              <a:endParaRPr lang="ko" sz="1600" kern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98542-30CF-41F5-B286-405D1C989C82}"/>
                </a:ext>
              </a:extLst>
            </p:cNvPr>
            <p:cNvSpPr txBox="1"/>
            <p:nvPr/>
          </p:nvSpPr>
          <p:spPr>
            <a:xfrm>
              <a:off x="2592294" y="127275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올림픽이나 세계 선수권 대회에서 각 국가 또는 대륙의 메달 획득 가능성을 예측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이를 통해 국가별 메달 목표 설정</a:t>
              </a:r>
              <a:endParaRPr lang="ko" sz="1600" kern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7FBE3-6629-4543-87CA-12B8DC64BDF7}"/>
                </a:ext>
              </a:extLst>
            </p:cNvPr>
            <p:cNvSpPr txBox="1"/>
            <p:nvPr/>
          </p:nvSpPr>
          <p:spPr>
            <a:xfrm>
              <a:off x="2592294" y="2865896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</a:t>
              </a:r>
              <a:r>
                <a:rPr lang="ko-KR" altLang="en-US" sz="1600" b="0" i="0" dirty="0" err="1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대륙별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 강세 종목에서 신체적 특성이나 훈련 방법을 연구함으로써</a:t>
              </a:r>
              <a:r>
                <a:rPr lang="en-US" altLang="ko-KR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, </a:t>
              </a: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성과를 높이는 과학적 접근법을 개발</a:t>
              </a:r>
              <a:endParaRPr lang="ko" sz="1600" kern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846B5B-CEF7-4B8A-9073-C930ED2B6D44}"/>
                </a:ext>
              </a:extLst>
            </p:cNvPr>
            <p:cNvSpPr txBox="1"/>
            <p:nvPr/>
          </p:nvSpPr>
          <p:spPr>
            <a:xfrm>
              <a:off x="2592294" y="4444291"/>
              <a:ext cx="5363329" cy="940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rtlCol="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각 대륙에서 인기 있는 스포츠에 대한 정보를 활용해 스포츠 마케팅에 활용</a:t>
              </a:r>
              <a:endParaRPr lang="ko" sz="1600" kern="12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C65051-1B20-42D6-8C58-D631DA1297B6}"/>
              </a:ext>
            </a:extLst>
          </p:cNvPr>
          <p:cNvGrpSpPr/>
          <p:nvPr/>
        </p:nvGrpSpPr>
        <p:grpSpPr>
          <a:xfrm>
            <a:off x="1755346" y="2247089"/>
            <a:ext cx="2349687" cy="629593"/>
            <a:chOff x="0" y="1285409"/>
            <a:chExt cx="2349687" cy="629593"/>
          </a:xfrm>
        </p:grpSpPr>
        <p:sp>
          <p:nvSpPr>
            <p:cNvPr id="22" name="사각형: 둥근 모서리 21" title="Group A title">
              <a:extLst>
                <a:ext uri="{FF2B5EF4-FFF2-40B4-BE49-F238E27FC236}">
                  <a16:creationId xmlns:a16="http://schemas.microsoft.com/office/drawing/2014/main" id="{904652FB-1C39-47F9-8D2C-5635CB55449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4">
              <a:extLst>
                <a:ext uri="{FF2B5EF4-FFF2-40B4-BE49-F238E27FC236}">
                  <a16:creationId xmlns:a16="http://schemas.microsoft.com/office/drawing/2014/main" id="{DC0022F1-C79B-4BB3-9032-2091537F133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 dirty="0"/>
                <a:t>프로그램 개발</a:t>
              </a:r>
              <a:endParaRPr lang="ko" sz="1800" kern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684E4B-2BB6-4A2F-9027-3D2F6A068ABA}"/>
              </a:ext>
            </a:extLst>
          </p:cNvPr>
          <p:cNvGrpSpPr/>
          <p:nvPr/>
        </p:nvGrpSpPr>
        <p:grpSpPr>
          <a:xfrm>
            <a:off x="1755346" y="3353994"/>
            <a:ext cx="2349687" cy="629593"/>
            <a:chOff x="0" y="1285409"/>
            <a:chExt cx="2349687" cy="629593"/>
          </a:xfrm>
        </p:grpSpPr>
        <p:sp>
          <p:nvSpPr>
            <p:cNvPr id="25" name="사각형: 둥근 모서리 24" title="Group A title">
              <a:extLst>
                <a:ext uri="{FF2B5EF4-FFF2-40B4-BE49-F238E27FC236}">
                  <a16:creationId xmlns:a16="http://schemas.microsoft.com/office/drawing/2014/main" id="{A4D5B118-E313-48D0-B2E4-69990EEC85E7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사각형: 둥근 모서리 4">
              <a:extLst>
                <a:ext uri="{FF2B5EF4-FFF2-40B4-BE49-F238E27FC236}">
                  <a16:creationId xmlns:a16="http://schemas.microsoft.com/office/drawing/2014/main" id="{5CC03839-6568-4A1D-8D85-D52879ADDF96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메달 획득 예측 및 전략</a:t>
              </a:r>
              <a:endParaRPr lang="ko" sz="16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C713CE-EBA1-4510-A55B-0EC81F58FFAC}"/>
              </a:ext>
            </a:extLst>
          </p:cNvPr>
          <p:cNvGrpSpPr/>
          <p:nvPr/>
        </p:nvGrpSpPr>
        <p:grpSpPr>
          <a:xfrm>
            <a:off x="1755346" y="4374272"/>
            <a:ext cx="2349687" cy="629593"/>
            <a:chOff x="0" y="1285409"/>
            <a:chExt cx="2349687" cy="629593"/>
          </a:xfrm>
        </p:grpSpPr>
        <p:sp>
          <p:nvSpPr>
            <p:cNvPr id="29" name="사각형: 둥근 모서리 28" title="Group A title">
              <a:extLst>
                <a:ext uri="{FF2B5EF4-FFF2-40B4-BE49-F238E27FC236}">
                  <a16:creationId xmlns:a16="http://schemas.microsoft.com/office/drawing/2014/main" id="{A8A33ED9-8BFF-4FF1-A3EF-4B37FA6108F5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사각형: 둥근 모서리 4">
              <a:extLst>
                <a:ext uri="{FF2B5EF4-FFF2-40B4-BE49-F238E27FC236}">
                  <a16:creationId xmlns:a16="http://schemas.microsoft.com/office/drawing/2014/main" id="{9678C626-6B6F-430D-9E38-FEA47451BFAF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스포츠 과학 연구</a:t>
              </a:r>
              <a:endParaRPr lang="ko" sz="1600" kern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636AD1-917D-4A44-BAF9-DFE16EE6D00C}"/>
              </a:ext>
            </a:extLst>
          </p:cNvPr>
          <p:cNvGrpSpPr/>
          <p:nvPr/>
        </p:nvGrpSpPr>
        <p:grpSpPr>
          <a:xfrm>
            <a:off x="1755346" y="5423426"/>
            <a:ext cx="2349687" cy="629593"/>
            <a:chOff x="0" y="1285409"/>
            <a:chExt cx="2349687" cy="629593"/>
          </a:xfrm>
        </p:grpSpPr>
        <p:sp>
          <p:nvSpPr>
            <p:cNvPr id="33" name="사각형: 둥근 모서리 32" title="Group A title">
              <a:extLst>
                <a:ext uri="{FF2B5EF4-FFF2-40B4-BE49-F238E27FC236}">
                  <a16:creationId xmlns:a16="http://schemas.microsoft.com/office/drawing/2014/main" id="{63CFC5DA-E8EB-4D8F-B5C4-1EE779E17FA2}"/>
                </a:ext>
              </a:extLst>
            </p:cNvPr>
            <p:cNvSpPr/>
            <p:nvPr/>
          </p:nvSpPr>
          <p:spPr>
            <a:xfrm>
              <a:off x="0" y="1285409"/>
              <a:ext cx="2349687" cy="62959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사각형: 둥근 모서리 4">
              <a:extLst>
                <a:ext uri="{FF2B5EF4-FFF2-40B4-BE49-F238E27FC236}">
                  <a16:creationId xmlns:a16="http://schemas.microsoft.com/office/drawing/2014/main" id="{18DF1A82-055A-4EED-B8F0-50CE6667DAA5}"/>
                </a:ext>
              </a:extLst>
            </p:cNvPr>
            <p:cNvSpPr txBox="1"/>
            <p:nvPr/>
          </p:nvSpPr>
          <p:spPr>
            <a:xfrm>
              <a:off x="30740" y="1316149"/>
              <a:ext cx="2288207" cy="568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rtlCol="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인기 스포츠 마케팅</a:t>
              </a:r>
              <a:endParaRPr lang="ko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17614" y="88032"/>
            <a:ext cx="9753600" cy="11955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올림픽 강세 종목 분석 </a:t>
            </a:r>
            <a:r>
              <a:rPr lang="ko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7614" y="2181944"/>
            <a:ext cx="9753600" cy="4343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라이브러리 불러오기</a:t>
            </a:r>
            <a:endParaRPr lang="ko" dirty="0"/>
          </a:p>
          <a:p>
            <a:pPr rtl="0"/>
            <a:r>
              <a:rPr lang="ko-KR" altLang="en-US" dirty="0"/>
              <a:t>데이터 불러오기</a:t>
            </a:r>
            <a:endParaRPr lang="en-US" altLang="ko-KR" dirty="0"/>
          </a:p>
          <a:p>
            <a:pPr rtl="0"/>
            <a:r>
              <a:rPr lang="ko-KR" altLang="en-US" dirty="0"/>
              <a:t>데이터 복사</a:t>
            </a:r>
            <a:endParaRPr lang="en-US" altLang="ko-KR" dirty="0"/>
          </a:p>
          <a:p>
            <a:pPr rtl="0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rtl="0"/>
            <a:r>
              <a:rPr lang="ko-KR" altLang="en-US" dirty="0" err="1"/>
              <a:t>대륙별</a:t>
            </a:r>
            <a:r>
              <a:rPr lang="ko-KR" altLang="en-US" dirty="0"/>
              <a:t> 올림픽 상위 성적 </a:t>
            </a:r>
            <a:r>
              <a:rPr lang="en-US" altLang="ko-KR" dirty="0"/>
              <a:t>10</a:t>
            </a:r>
            <a:r>
              <a:rPr lang="ko-KR" altLang="en-US" dirty="0"/>
              <a:t>종목 추출</a:t>
            </a:r>
            <a:endParaRPr lang="en-US" altLang="ko-KR" dirty="0"/>
          </a:p>
          <a:p>
            <a:pPr rtl="0"/>
            <a:r>
              <a:rPr lang="ko-KR" altLang="en-US" dirty="0"/>
              <a:t>각 대륙의 상위 </a:t>
            </a:r>
            <a:r>
              <a:rPr lang="en-US" altLang="ko-KR" dirty="0"/>
              <a:t>10</a:t>
            </a:r>
            <a:r>
              <a:rPr lang="ko-KR" altLang="en-US" dirty="0"/>
              <a:t>종목 그래프</a:t>
            </a:r>
            <a:endParaRPr lang="en-US" altLang="ko-KR" dirty="0"/>
          </a:p>
          <a:p>
            <a:pPr rtl="0"/>
            <a:r>
              <a:rPr lang="ko-KR" altLang="en-US" dirty="0"/>
              <a:t>결과 데이터 분석 및 적용 방안 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199" cy="40386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ko-KR" altLang="en-US" dirty="0"/>
              <a:t>불러오기</a:t>
            </a:r>
            <a:endParaRPr lang="ko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라이브러리 인스톨 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업그레이드</a:t>
            </a:r>
            <a:endParaRPr lang="en-US" altLang="ko-KR" dirty="0"/>
          </a:p>
          <a:p>
            <a:pPr rtl="0">
              <a:lnSpc>
                <a:spcPct val="150000"/>
              </a:lnSpc>
            </a:pP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87099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n-US" altLang="ko-KR" sz="1600" dirty="0"/>
              <a:t>!pip install --upgrade seaborn </a:t>
            </a:r>
          </a:p>
          <a:p>
            <a:pPr marL="45720" indent="0" rtl="0">
              <a:buNone/>
            </a:pPr>
            <a:r>
              <a:rPr lang="en-US" altLang="ko-KR" sz="1600" dirty="0"/>
              <a:t>!pip install </a:t>
            </a:r>
            <a:r>
              <a:rPr lang="en-US" altLang="ko-KR" sz="1600" dirty="0" err="1"/>
              <a:t>ipywidgets</a:t>
            </a:r>
            <a:endParaRPr lang="en-US" sz="16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43081D4-3DC2-4C46-979D-85551FE7C421}"/>
              </a:ext>
            </a:extLst>
          </p:cNvPr>
          <p:cNvSpPr txBox="1">
            <a:spLocks/>
          </p:cNvSpPr>
          <p:nvPr/>
        </p:nvSpPr>
        <p:spPr>
          <a:xfrm>
            <a:off x="5865814" y="1772816"/>
            <a:ext cx="5638800" cy="4752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필요한 라이브러리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pandas as pd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seaborn as </a:t>
            </a:r>
            <a:r>
              <a:rPr lang="en-US" altLang="ko-KR" sz="1600" dirty="0" err="1"/>
              <a:t>sns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ipywidgets</a:t>
            </a:r>
            <a:r>
              <a:rPr lang="en-US" altLang="ko-KR" sz="1600" dirty="0"/>
              <a:t> as widgets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import warnings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IPython.display</a:t>
            </a:r>
            <a:r>
              <a:rPr lang="en-US" altLang="ko-KR" sz="1600" dirty="0"/>
              <a:t> import display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경고 메시지 무시</a:t>
            </a:r>
          </a:p>
          <a:p>
            <a:pPr marL="45720" indent="0">
              <a:buFont typeface="Arial" pitchFamily="34" charset="0"/>
              <a:buNone/>
            </a:pPr>
            <a:r>
              <a:rPr lang="en-US" altLang="ko-KR" sz="1600" dirty="0" err="1"/>
              <a:t>warnings.filterwarnings</a:t>
            </a:r>
            <a:r>
              <a:rPr lang="en-US" altLang="ko-KR" sz="1600" dirty="0"/>
              <a:t>("ignore", category=</a:t>
            </a:r>
            <a:r>
              <a:rPr lang="en-US" altLang="ko-KR" sz="1600" dirty="0" err="1"/>
              <a:t>FutureWarning</a:t>
            </a:r>
            <a:r>
              <a:rPr lang="en-US" altLang="ko-KR" sz="1600" dirty="0"/>
              <a:t>)</a:t>
            </a:r>
          </a:p>
          <a:p>
            <a:pPr marL="45720" indent="0">
              <a:buFont typeface="Arial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B70D-9CC3-4674-8D70-31419BE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800" dirty="0"/>
              <a:t>데이터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C9-FE6F-4288-86DE-A59A44A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260648"/>
            <a:ext cx="5638800" cy="23762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불러오기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csv_path</a:t>
            </a:r>
            <a:r>
              <a:rPr lang="en-US" altLang="ko-KR" sz="1600" dirty="0"/>
              <a:t> = "athlete_events.csv"</a:t>
            </a:r>
          </a:p>
          <a:p>
            <a:pPr marL="45720" indent="0">
              <a:buNone/>
            </a:pPr>
            <a:r>
              <a:rPr lang="en-US" altLang="ko-KR" sz="1600" dirty="0"/>
              <a:t>data=</a:t>
            </a:r>
            <a:r>
              <a:rPr lang="en-US" altLang="ko-KR" sz="1600" dirty="0" err="1"/>
              <a:t>pd.read_csv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csv_path</a:t>
            </a:r>
            <a:r>
              <a:rPr lang="en-US" altLang="ko-KR" sz="1600" dirty="0"/>
              <a:t>)</a:t>
            </a:r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확인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err="1"/>
              <a:t>data.head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54672-5FCD-47A8-B4B4-66D30779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불러오기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AF987C-D93A-4BC1-B8F9-989B8FC42A2B}"/>
              </a:ext>
            </a:extLst>
          </p:cNvPr>
          <p:cNvSpPr txBox="1">
            <a:spLocks/>
          </p:cNvSpPr>
          <p:nvPr/>
        </p:nvSpPr>
        <p:spPr>
          <a:xfrm>
            <a:off x="5865814" y="2889847"/>
            <a:ext cx="5638800" cy="3635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704A091-7AB7-41A1-900A-E9DAADB9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88468"/>
              </p:ext>
            </p:extLst>
          </p:nvPr>
        </p:nvGraphicFramePr>
        <p:xfrm>
          <a:off x="5865812" y="2889847"/>
          <a:ext cx="5638800" cy="3886617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229888649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5560944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1355282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8792188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10787773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74450112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57956516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648302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3317168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68693393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74115726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96268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592097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2823497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943890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33421325"/>
                    </a:ext>
                  </a:extLst>
                </a:gridCol>
              </a:tblGrid>
              <a:tr h="29662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79223"/>
                  </a:ext>
                </a:extLst>
              </a:tr>
              <a:tr h="691662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3524"/>
                  </a:ext>
                </a:extLst>
              </a:tr>
              <a:tr h="823341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620249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06021"/>
                  </a:ext>
                </a:extLst>
              </a:tr>
              <a:tr h="691662">
                <a:tc>
                  <a:txBody>
                    <a:bodyPr/>
                    <a:lstStyle/>
                    <a:p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6160"/>
                  </a:ext>
                </a:extLst>
              </a:tr>
              <a:tr h="823341"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NaN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38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274C3-B6BE-4FDB-A4C8-64E1DB16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6A73E-C22C-42A5-98C5-BBA2EC58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0150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데이터 복사하기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data.copy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8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9468-C64B-4190-A719-5E1E93A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3E676-F544-4052-850C-88F1C60B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116632"/>
            <a:ext cx="5638800" cy="669674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3">
            <a:noAutofit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메달 수상 기록에서 중복된 메달을 제거하는 로직</a:t>
            </a:r>
            <a:endParaRPr lang="en-US" altLang="ko-KR" sz="700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unique_medals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data.drop_duplicates</a:t>
            </a:r>
            <a:r>
              <a:rPr lang="en-US" altLang="ko-KR" sz="700" dirty="0"/>
              <a:t>(subset=['Year', 'Event', 'Season', 'Team', 'Medal'])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이렇게 하면 동일한 이벤트에서 한 팀이 받은 메달은 하나만 계산됩니다</a:t>
            </a:r>
            <a:r>
              <a:rPr lang="en-US" altLang="ko-KR" sz="700" dirty="0"/>
              <a:t>.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# </a:t>
            </a:r>
            <a:r>
              <a:rPr lang="ko-KR" altLang="en-US" sz="700" dirty="0"/>
              <a:t>국가별 코드와 대륙 정보를 </a:t>
            </a:r>
            <a:r>
              <a:rPr lang="ko-KR" altLang="en-US" sz="700" dirty="0" err="1"/>
              <a:t>딕셔너리로</a:t>
            </a:r>
            <a:r>
              <a:rPr lang="ko-KR" altLang="en-US" sz="700" dirty="0"/>
              <a:t> 정리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 err="1"/>
              <a:t>continent_mapping</a:t>
            </a:r>
            <a:r>
              <a:rPr lang="en-US" altLang="ko-KR" sz="700" dirty="0"/>
              <a:t> = { 'ALG': 'Africa', 'ANG': 'Africa', 'BEN': 'Africa', 'BOT': 'Africa', 'BUR': 'Africa', 'BDI':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'CMR': 'Africa', 'CPV': 'Africa', 'CAF': 'Africa', 'CHA': 'Africa', 'COM': 'Africa', 'CGO':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'COD': 'Africa', 'CIV': 'Africa', 'DJI': 'Africa', 'EGY': 'Africa', 'ERI': 'Africa', 'SWZ':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'ETH': 'Africa', 'GAB': 'Africa', 'GAM': 'Africa', 'GHA': 'Africa', 'GUI': 'Africa', 'GBS':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'GEQ': 'Africa', 'KEN': 'Africa', 'LES': 'Africa', 'LBR': 'Africa', 'LBA': 'Africa', 'MAD':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'MAW': 'Africa', 'MLI': 'Africa', 'MAR': 'Africa', 'MRI': 'Africa', 'MT'NAM': 'Africa', 'NIG': '</a:t>
            </a:r>
            <a:r>
              <a:rPr lang="en-US" altLang="ko-KR" sz="700" dirty="0" err="1"/>
              <a:t>AfricaN</a:t>
            </a:r>
            <a:r>
              <a:rPr lang="en-US" altLang="ko-KR" sz="700" dirty="0"/>
              <a:t>': 'Africa', 'MOZ':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', 'NGR': 'Africa', 'UGA': 'Africa', 'RWA': 'Africa', 'STP':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'SEN': 'Africa', 'SEY': 'Africa', 'SLE': 'Africa', 'SOM': 'Africa', 'RSA': 'Africa', 'SSD':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'SUD': 'Africa', 'TAN': 'Africa', 'TOG': 'Africa', 'TUN': 'Africa', 'ZAM': 'Africa', 'ZIM': 'Africa',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'ANT': 'America', 'ARG': 'America', 'ARU': 'America', 'BAH': 'America', 'BAR': 'America', 'BIZ':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'BER': 'America', 'BOL': 'America', 'BRA': 'America', 'CAY': 'America', 'CAN': 'America', 'CHI':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'COL': 'America', 'CRC': 'America', 'CUB': 'America', 'DOM': 'America', 'DMA': 'America', 'ESA':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'ECU': 'America', 'GRN': 'America', 'GUA': 'America', 'GUY': 'America', 'HAI': 'America', 'HON':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'JAM': 'America', 'MEX': 'America', 'NCA': 'America', 'PAN': 'America', 'PAR': 'America', 'PER':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'PUR': 'America', 'SKN': 'America', 'LCA': 'America', 'VIN': 'America', 'SUR': 'America', 'TTO':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'USA': 'America', 'URU': 'America', 'VEN': 'America', 'IVB': 'America', 'ISV': 'America',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'AFG': 'Asia', 'BRN': 'Asia', 'BAN': 'Asia', 'BHU': 'Asia', 'BRU': 'Asia', 'CAM': 'Asia', 'CHN':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'KOR': 'Asia', 'HKG': 'Asia', 'IND': 'Asia', 'INA': 'Asia', 'IRI': 'Asia', 'IRQ': 'Asia', 'JPN':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'JOR': 'Asia', 'KAZ': 'Asia', 'KGZ': 'Asia', 'KUW': 'Asia', 'LAO': 'Asia', 'LBN': 'Asia', 'MAS':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'MDV': 'Asia', 'MGL': 'Asia', 'MYA': 'Asia', 'NEP': 'Asia', 'OMA': 'Asia', 'PAK': 'Asia', 'PLE':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'PHI': 'Asia', 'QAT': 'Asia', 'PRK': 'Asia', 'KSA': 'Asia', 'SGP': 'Asia', 'SRI': 'Asia', 'SYR':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'TJK': 'Asia', 'TPE': 'Asia', 'THA': 'Asia', 'TLS': 'Asia', 'TKM': 'Asia', 'UAE': 'Asia', 'UZB': 'Asia',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ko-KR" sz="700" dirty="0"/>
              <a:t>    'VIE': 'Asia', 'YEM': 'Asia',</a:t>
            </a:r>
          </a:p>
          <a:p>
            <a:pPr marL="45720" indent="0">
              <a:buNone/>
            </a:pPr>
            <a:r>
              <a:rPr lang="en-US" altLang="ko-KR" sz="700" dirty="0"/>
              <a:t>    'ALB': 'Europe', 'AND': 'Europe', 'ARM': 'Europe', 'AUT': 'Europe', 'AZE': 'Europe', 'BEL': 'Europe',</a:t>
            </a:r>
          </a:p>
          <a:p>
            <a:pPr marL="45720" indent="0">
              <a:buNone/>
            </a:pPr>
            <a:r>
              <a:rPr lang="en-US" altLang="ko-KR" sz="700" dirty="0"/>
              <a:t>    'BIH': 'Europe', 'BUL': 'Europe', 'CYP': 'Europe', 'CRO': 'Europe', 'CZE': 'Europe', 'DEN': 'Europe',</a:t>
            </a:r>
          </a:p>
          <a:p>
            <a:pPr marL="45720" indent="0">
              <a:buNone/>
            </a:pPr>
            <a:r>
              <a:rPr lang="en-US" altLang="ko-KR" sz="700" dirty="0"/>
              <a:t>    'ESP': 'Europe', 'EST': 'Europe', 'FIN': 'Europe', 'FRA': 'Europe', 'GEO': 'Europe', 'GER': 'Europe',</a:t>
            </a:r>
          </a:p>
          <a:p>
            <a:pPr marL="45720" indent="0">
              <a:buNone/>
            </a:pPr>
            <a:r>
              <a:rPr lang="en-US" altLang="ko-KR" sz="700" dirty="0"/>
              <a:t>    'GBR': 'Europe', 'GRE': 'Europe', 'HUN': 'Europe', 'IRL': 'Europe', 'ISL': 'Europe', 'ISR': 'Europe',</a:t>
            </a:r>
          </a:p>
          <a:p>
            <a:pPr marL="45720" indent="0">
              <a:buNone/>
            </a:pPr>
            <a:r>
              <a:rPr lang="en-US" altLang="ko-KR" sz="700" dirty="0"/>
              <a:t>    'ITA': 'Europe', 'KOS': 'Europe', 'LAT': 'Europe', 'LIE': 'Europe', 'LTU': 'Europe', 'LUX': 'Europe',</a:t>
            </a:r>
          </a:p>
          <a:p>
            <a:pPr marL="45720" indent="0">
              <a:buNone/>
            </a:pPr>
            <a:r>
              <a:rPr lang="en-US" altLang="ko-KR" sz="700" dirty="0"/>
              <a:t>    'MKD': 'Europe', 'MLT': 'Europe', 'MDA': 'Europe', 'MON': 'Europe', 'MNE': 'Europe', 'NED': 'Europe',</a:t>
            </a:r>
          </a:p>
          <a:p>
            <a:pPr marL="45720" indent="0">
              <a:buNone/>
            </a:pPr>
            <a:r>
              <a:rPr lang="en-US" altLang="ko-KR" sz="700" dirty="0"/>
              <a:t>    'NOR': 'Europe', 'POL': 'Europe', 'POR': 'Europe', 'ROU': 'Europe', 'SMR': 'Europe', 'SRB': 'Europe',</a:t>
            </a:r>
          </a:p>
          <a:p>
            <a:pPr marL="45720" indent="0">
              <a:buNone/>
            </a:pPr>
            <a:r>
              <a:rPr lang="en-US" altLang="ko-KR" sz="700" dirty="0"/>
              <a:t>    'SVK': 'Europe', 'SLO': 'Europe', 'SWE': 'Europe', 'SUI': 'Europe', 'TUR': 'Europe', 'UKR': 'Europe',</a:t>
            </a:r>
          </a:p>
          <a:p>
            <a:pPr marL="45720" indent="0">
              <a:buNone/>
            </a:pPr>
            <a:r>
              <a:rPr lang="en-US" altLang="ko-KR" sz="700" dirty="0"/>
              <a:t>    'ASA': 'Oceania', 'AUS': 'Oceania', 'COK': 'Oceania', 'FIJ': 'Oceania', 'GUM': 'Oceania', 'KIR': 'Oceania',</a:t>
            </a:r>
          </a:p>
          <a:p>
            <a:pPr marL="45720" indent="0">
              <a:buNone/>
            </a:pPr>
            <a:r>
              <a:rPr lang="en-US" altLang="ko-KR" sz="700" dirty="0"/>
              <a:t>    'MHL': 'Oceania', 'FSM': 'Oceania', 'NRU': 'Oceania', 'NZL': 'Oceania', 'PLW': 'Oceania', 'PNG': 'Oceania',</a:t>
            </a:r>
          </a:p>
          <a:p>
            <a:pPr marL="45720" indent="0">
              <a:buNone/>
            </a:pPr>
            <a:r>
              <a:rPr lang="en-US" altLang="ko-KR" sz="700" dirty="0"/>
              <a:t>    'SOL': 'Oceania', 'SAM': 'Oceania', 'TGA': 'Oceania', 'TUV': 'Oceania', 'VAN': 'Oceania’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61E78B-4BEC-4631-B406-4E91C62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메달 수상 </a:t>
            </a:r>
            <a:r>
              <a:rPr lang="ko-KR" altLang="en-US" dirty="0" err="1"/>
              <a:t>기록중</a:t>
            </a:r>
            <a:r>
              <a:rPr lang="ko-KR" altLang="en-US" dirty="0"/>
              <a:t>  중복된 메달 제거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국가별 코드와 대륙 정보를 </a:t>
            </a:r>
            <a:r>
              <a:rPr lang="ko-KR" altLang="en-US" dirty="0" err="1"/>
              <a:t>딕셔너리로</a:t>
            </a:r>
            <a:r>
              <a:rPr lang="ko-KR" altLang="en-US" dirty="0"/>
              <a:t> 정리</a:t>
            </a:r>
          </a:p>
        </p:txBody>
      </p:sp>
    </p:spTree>
    <p:extLst>
      <p:ext uri="{BB962C8B-B14F-4D97-AF65-F5344CB8AC3E}">
        <p14:creationId xmlns:p14="http://schemas.microsoft.com/office/powerpoint/2010/main" val="325382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1B87-2138-4F06-A9F0-2712F52B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F8B5-FB23-4F49-8ACD-AF22C2E3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1231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새로운 대륙 컬럼을 추가하고 </a:t>
            </a:r>
            <a:r>
              <a:rPr lang="en-US" altLang="ko-KR" sz="1600" dirty="0"/>
              <a:t>NOC </a:t>
            </a:r>
            <a:r>
              <a:rPr lang="ko-KR" altLang="en-US" sz="1600" dirty="0"/>
              <a:t>코드에 따른 대륙을 매핑</a:t>
            </a:r>
          </a:p>
          <a:p>
            <a:pPr marL="45720" indent="0">
              <a:buNone/>
            </a:pPr>
            <a:r>
              <a:rPr lang="en-US" altLang="ko-KR" sz="1600" dirty="0" err="1"/>
              <a:t>unique_medals</a:t>
            </a:r>
            <a:r>
              <a:rPr lang="en-US" altLang="ko-KR" sz="1600" dirty="0"/>
              <a:t>['Continent']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['NOC'].map(</a:t>
            </a:r>
            <a:r>
              <a:rPr lang="en-US" altLang="ko-KR" sz="1600" dirty="0" err="1"/>
              <a:t>continent_mapping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FCF2B-D969-4093-A43D-1EA1038BC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대륙 컬럼을 추가하고 </a:t>
            </a:r>
            <a:r>
              <a:rPr lang="en-US" altLang="ko-KR" dirty="0"/>
              <a:t>NOC </a:t>
            </a:r>
            <a:r>
              <a:rPr lang="ko-KR" altLang="en-US" dirty="0"/>
              <a:t>코드에 따른 대륙 매핑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컬럼 확인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B6F114C-3CFD-4C29-9879-65A751146F05}"/>
              </a:ext>
            </a:extLst>
          </p:cNvPr>
          <p:cNvSpPr txBox="1">
            <a:spLocks/>
          </p:cNvSpPr>
          <p:nvPr/>
        </p:nvSpPr>
        <p:spPr>
          <a:xfrm>
            <a:off x="5865814" y="2322094"/>
            <a:ext cx="5638800" cy="4059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F07F20-9D97-4976-B055-0C4A06C5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1446213"/>
            <a:ext cx="121888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93351DC-A360-4AC7-80BD-5F2DFE96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47311"/>
              </p:ext>
            </p:extLst>
          </p:nvPr>
        </p:nvGraphicFramePr>
        <p:xfrm>
          <a:off x="5865814" y="2322094"/>
          <a:ext cx="5638800" cy="4066375"/>
        </p:xfrm>
        <a:graphic>
          <a:graphicData uri="http://schemas.openxmlformats.org/drawingml/2006/table">
            <a:tbl>
              <a:tblPr/>
              <a:tblGrid>
                <a:gridCol w="352425">
                  <a:extLst>
                    <a:ext uri="{9D8B030D-6E8A-4147-A177-3AD203B41FA5}">
                      <a16:colId xmlns:a16="http://schemas.microsoft.com/office/drawing/2014/main" val="30944001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2468745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4703555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9533394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0850894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038042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2307845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1573173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70603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7485498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17965862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41091209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26209925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30624536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1788517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458201290"/>
                    </a:ext>
                  </a:extLst>
                </a:gridCol>
              </a:tblGrid>
              <a:tr h="284572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322630"/>
                  </a:ext>
                </a:extLst>
              </a:tr>
              <a:tr h="71142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Dijiang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1992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Barcelona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Basketball Men's Basketball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83720"/>
                  </a:ext>
                </a:extLst>
              </a:tr>
              <a:tr h="765340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 Lamusi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23.0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170.0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60.0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China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2012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2012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London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Judo Men's Extra-Lightweight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173978"/>
                  </a:ext>
                </a:extLst>
              </a:tr>
              <a:tr h="626059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Gunnar Nielsen Aaby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1920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1920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Antwerpen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Football Men's Football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17307"/>
                  </a:ext>
                </a:extLst>
              </a:tr>
              <a:tr h="796802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Edgar Lindenau Aabye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34.0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Denmark/Sweden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DEN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1900 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1900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Paris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Tug-Of-War Men's Tug-Of-War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80009"/>
                  </a:ext>
                </a:extLst>
              </a:tr>
              <a:tr h="882173"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Christine Jacoba Aaftink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185.0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82.0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Netherlands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NED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1988 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solidFill>
                            <a:schemeClr val="bg1"/>
                          </a:solidFill>
                        </a:rPr>
                        <a:t>1988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Winter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Calgary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Speed Skating Women's 500 metres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30804" marR="30804" marT="15402" marB="15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45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B4C9-E03F-41F3-8B72-9BB09FB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F3366-15EA-4C82-844A-907B69D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260648"/>
            <a:ext cx="5638800" cy="29454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개체 연도별 순서별로 저장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unique_medals.sort_values</a:t>
            </a:r>
            <a:r>
              <a:rPr lang="en-US" altLang="ko-KR" sz="1600" dirty="0"/>
              <a:t>(by='Year')</a:t>
            </a:r>
          </a:p>
          <a:p>
            <a:pPr marL="45720" indent="0">
              <a:buNone/>
            </a:pPr>
            <a:r>
              <a:rPr lang="en-US" altLang="ko-KR" sz="1600" dirty="0" err="1"/>
              <a:t>df_yearSorted.head</a:t>
            </a:r>
            <a:r>
              <a:rPr lang="en-US" altLang="ko-KR" sz="1600" dirty="0"/>
              <a:t>()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최근 </a:t>
            </a:r>
            <a:r>
              <a:rPr lang="en-US" altLang="ko-KR" sz="1600" dirty="0"/>
              <a:t>1960</a:t>
            </a:r>
            <a:r>
              <a:rPr lang="ko-KR" altLang="en-US" sz="1600" dirty="0"/>
              <a:t>년 이전 기록 삭제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unique_medals</a:t>
            </a:r>
            <a:r>
              <a:rPr lang="en-US" altLang="ko-KR" sz="1600" dirty="0"/>
              <a:t>['Year']&gt;1960]</a:t>
            </a:r>
          </a:p>
          <a:p>
            <a:pPr marL="45720" indent="0">
              <a:buNone/>
            </a:pPr>
            <a:r>
              <a:rPr lang="en-US" altLang="ko-KR" sz="1600" dirty="0" err="1"/>
              <a:t>df_continent.sort_values</a:t>
            </a:r>
            <a:r>
              <a:rPr lang="en-US" altLang="ko-KR" sz="1600" dirty="0"/>
              <a:t>(by='Year').head()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2707A-409D-499D-9472-3914CADA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올림픽 개체 연도별 순서로 변환 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1960</a:t>
            </a:r>
            <a:r>
              <a:rPr lang="ko-KR" altLang="en-US" dirty="0"/>
              <a:t>년 이전 기록 삭제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E24F2C-5DC7-4EB0-825F-0A95C33A89D8}"/>
              </a:ext>
            </a:extLst>
          </p:cNvPr>
          <p:cNvSpPr txBox="1">
            <a:spLocks/>
          </p:cNvSpPr>
          <p:nvPr/>
        </p:nvSpPr>
        <p:spPr>
          <a:xfrm>
            <a:off x="5865812" y="3356992"/>
            <a:ext cx="5638800" cy="32154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3A775B-43AE-4D5A-8931-E425C49E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19039"/>
              </p:ext>
            </p:extLst>
          </p:nvPr>
        </p:nvGraphicFramePr>
        <p:xfrm>
          <a:off x="5865812" y="3356992"/>
          <a:ext cx="5638800" cy="32154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53076640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5846256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32308977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53847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8740455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8612263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433212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03730398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5935579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62759713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22100886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41011448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9216146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613002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29917243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500078026"/>
                    </a:ext>
                  </a:extLst>
                </a:gridCol>
              </a:tblGrid>
              <a:tr h="278356"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Sex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Age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en-US" sz="6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Team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NOC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Games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Season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Sport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Medal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Continent</a:t>
                      </a:r>
                      <a:endParaRPr lang="en-US" sz="70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75121"/>
                  </a:ext>
                </a:extLst>
              </a:tr>
              <a:tr h="471519"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97343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Levi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Psavkin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173.0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Israel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ISR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Athletics Men's 100 metres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452547"/>
                  </a:ext>
                </a:extLst>
              </a:tr>
              <a:tr h="793459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52198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Kikuko Inoue (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Basugi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-)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50.0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Japan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JPN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Equestrianism Mixed Dressage, Individual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314793"/>
                  </a:ext>
                </a:extLst>
              </a:tr>
              <a:tr h="600295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Springboard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21927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43787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Ingrid Gulbin-Engel-Krmer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21.0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158.0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56.0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Germany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Diving Women's Platform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Silver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4463"/>
                  </a:ext>
                </a:extLst>
              </a:tr>
              <a:tr h="535907"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57903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Marian Krzysztof </a:t>
                      </a:r>
                      <a:r>
                        <a:rPr lang="en-US" sz="7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Kasprzyk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25.0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69.0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Poland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POL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 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1964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Tokyo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Boxing Men's Welterweight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29547" marR="29547" marT="14773" marB="147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70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BBD0-B2B0-4B4E-A94B-30A774D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E93C5-1A5E-4F93-8266-D3F8FB3D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432737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메달 점수 매핑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생성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 err="1"/>
              <a:t>medal_points</a:t>
            </a:r>
            <a:r>
              <a:rPr lang="en-US" altLang="ko-KR" sz="1600" dirty="0"/>
              <a:t> = {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1600" dirty="0"/>
              <a:t>    'Gold': 3,    # </a:t>
            </a:r>
            <a:r>
              <a:rPr lang="ko-KR" altLang="en-US" sz="1600" dirty="0"/>
              <a:t>금메달 </a:t>
            </a:r>
            <a:r>
              <a:rPr lang="en-US" altLang="ko-KR" sz="1600" dirty="0"/>
              <a:t>3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'Silver': 2,  # </a:t>
            </a:r>
            <a:r>
              <a:rPr lang="ko-KR" altLang="en-US" sz="1600" dirty="0"/>
              <a:t>은메달 </a:t>
            </a:r>
            <a:r>
              <a:rPr lang="en-US" altLang="ko-KR" sz="1600" dirty="0"/>
              <a:t>2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'Bronze': 1,  # </a:t>
            </a:r>
            <a:r>
              <a:rPr lang="ko-KR" altLang="en-US" sz="1600" dirty="0"/>
              <a:t>동메달 </a:t>
            </a:r>
            <a:r>
              <a:rPr lang="en-US" altLang="ko-KR" sz="1600" dirty="0"/>
              <a:t>1</a:t>
            </a:r>
            <a:r>
              <a:rPr lang="ko-KR" altLang="en-US" sz="1600" dirty="0"/>
              <a:t>점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'NA': None  # None </a:t>
            </a:r>
            <a:r>
              <a:rPr lang="ko-KR" altLang="en-US" sz="1600" dirty="0"/>
              <a:t>값을 그대로 유지</a:t>
            </a:r>
            <a:r>
              <a:rPr lang="en-US" altLang="ko-KR" sz="1600" dirty="0"/>
              <a:t>}</a:t>
            </a:r>
          </a:p>
          <a:p>
            <a:pPr marL="45720" indent="0">
              <a:buNone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/>
              <a:t># 'Medal' </a:t>
            </a:r>
            <a:r>
              <a:rPr lang="ko-KR" altLang="en-US" sz="1600" dirty="0"/>
              <a:t>컬럼의 값을 점수로 변환하여 </a:t>
            </a:r>
            <a:r>
              <a:rPr lang="en-US" altLang="ko-KR" sz="1600" dirty="0"/>
              <a:t>'Points' </a:t>
            </a:r>
            <a:r>
              <a:rPr lang="ko-KR" altLang="en-US" sz="1600" dirty="0"/>
              <a:t>컬럼에 추가</a:t>
            </a:r>
          </a:p>
          <a:p>
            <a:pPr marL="45720" indent="0">
              <a:buNone/>
            </a:pPr>
            <a:r>
              <a:rPr lang="en-US" altLang="ko-KR" sz="1600" dirty="0" err="1"/>
              <a:t>df_continent</a:t>
            </a:r>
            <a:r>
              <a:rPr lang="en-US" altLang="ko-KR" sz="1600" dirty="0"/>
              <a:t>['Points'] = </a:t>
            </a:r>
            <a:r>
              <a:rPr lang="en-US" altLang="ko-KR" sz="1600" dirty="0" err="1"/>
              <a:t>df_continent</a:t>
            </a:r>
            <a:r>
              <a:rPr lang="en-US" altLang="ko-KR" sz="1600" dirty="0"/>
              <a:t>['Medal'].map(</a:t>
            </a:r>
            <a:r>
              <a:rPr lang="en-US" altLang="ko-KR" sz="1600" dirty="0" err="1"/>
              <a:t>medal_points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3EDE5-666E-4E0B-A0E5-3884E3AB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메달별</a:t>
            </a:r>
            <a:r>
              <a:rPr lang="ko-KR" altLang="en-US" dirty="0"/>
              <a:t> 점수 설정 후 점수로 매칭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금메달 </a:t>
            </a:r>
            <a:r>
              <a:rPr lang="en-US" altLang="ko-KR" dirty="0"/>
              <a:t>: 3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은메달 </a:t>
            </a:r>
            <a:r>
              <a:rPr lang="en-US" altLang="ko-KR" dirty="0"/>
              <a:t>: 2</a:t>
            </a:r>
            <a:r>
              <a:rPr lang="ko-KR" altLang="en-US" dirty="0"/>
              <a:t>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동메달 </a:t>
            </a:r>
            <a:r>
              <a:rPr lang="en-US" altLang="ko-KR" dirty="0"/>
              <a:t>: 1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북미 대륙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Malgun Gothic"/>
        <a:ea typeface="Malgun Gothic"/>
        <a:cs typeface=""/>
      </a:majorFont>
      <a:minorFont>
        <a:latin typeface=" segoe ui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A78B16E-ECC7-4C04-9859-F853A5C30D42}" vid="{51F2B4B1-1E84-4156-BCDA-2543E36A8A8C}"/>
    </a:ext>
  </a:extLst>
</a:theme>
</file>

<file path=ppt/theme/theme2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 시리즈, 북미 대륙 프레젠테이션(와이드스크린)</Template>
  <TotalTime>197</TotalTime>
  <Words>2115</Words>
  <Application>Microsoft Office PowerPoint</Application>
  <PresentationFormat>사용자 지정</PresentationFormat>
  <Paragraphs>625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 segoe ui</vt:lpstr>
      <vt:lpstr>맑은 고딕</vt:lpstr>
      <vt:lpstr>Arial</vt:lpstr>
      <vt:lpstr>Century Gothic</vt:lpstr>
      <vt:lpstr>Roboto</vt:lpstr>
      <vt:lpstr>북미 대륙 16x9</vt:lpstr>
      <vt:lpstr>대륙별 올림픽 효자 종목 10선</vt:lpstr>
      <vt:lpstr>올림픽 강세 종목 분석 목차</vt:lpstr>
      <vt:lpstr>라이브러리 불러오기</vt:lpstr>
      <vt:lpstr>데이터 불러오기</vt:lpstr>
      <vt:lpstr>데이터 복사</vt:lpstr>
      <vt:lpstr>데이터 전처리 1</vt:lpstr>
      <vt:lpstr>데이터 전처리 2</vt:lpstr>
      <vt:lpstr>데이터 전처리 3</vt:lpstr>
      <vt:lpstr>데이터 전처리 4</vt:lpstr>
      <vt:lpstr>대륙별 상위  10개 종목 추출</vt:lpstr>
      <vt:lpstr>대륙별 상위 10 종목 비교 그래프</vt:lpstr>
      <vt:lpstr>Top 10 Sports in Africa</vt:lpstr>
      <vt:lpstr>Top 10 Sports in america</vt:lpstr>
      <vt:lpstr>Top 10 Sports in Asia</vt:lpstr>
      <vt:lpstr>Top 10 Sports in Europe</vt:lpstr>
      <vt:lpstr>Top 10 Sports in oceania</vt:lpstr>
      <vt:lpstr>결과 데이터 분석 및 적용 방안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대륙별 올림픽 효자 종목 10선</dc:title>
  <dc:creator>강 민구</dc:creator>
  <cp:lastModifiedBy>강 민구</cp:lastModifiedBy>
  <cp:revision>21</cp:revision>
  <dcterms:created xsi:type="dcterms:W3CDTF">2024-10-07T06:13:39Z</dcterms:created>
  <dcterms:modified xsi:type="dcterms:W3CDTF">2024-10-07T09:31:10Z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