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AB97A-3EEB-0DCE-192D-D164E3D01451}" v="518" dt="2024-10-07T07:32:08.129"/>
    <p1510:client id="{B4C08789-740A-C6D8-B45B-0829E84625F5}" v="26" dt="2024-10-07T07:44:19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28998 4974 16383 0 0,'780'0'0'0'0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27623 6271 16383 0 0,'837'0'0'0'0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28125 7276 16383 0 0,'896'0'0'0'0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26908 13734 16383 0 0,'895'-29'0'0'0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26670 15214 16383 0 0,'1070'0'0'0'0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34:45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26723 16431 16383 0 0,'983'0'0'0'0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62171-D498-4FE3-17A7-9E318700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올림픽 스포츠의 변천사: 1896-2016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7786C-2F79-D6A5-606E-1FDC0267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1097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올림픽 종목의 시대별 변화와 발전 양성을 파악해보자.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5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65" y="112143"/>
            <a:ext cx="9179973" cy="1398917"/>
          </a:xfrm>
          <a:custGeom>
            <a:avLst/>
            <a:gdLst>
              <a:gd name="connsiteX0" fmla="*/ 0 w 9179973"/>
              <a:gd name="connsiteY0" fmla="*/ 0 h 1398917"/>
              <a:gd name="connsiteX1" fmla="*/ 9179973 w 9179973"/>
              <a:gd name="connsiteY1" fmla="*/ 0 h 1398917"/>
              <a:gd name="connsiteX2" fmla="*/ 9179973 w 9179973"/>
              <a:gd name="connsiteY2" fmla="*/ 1398917 h 1398917"/>
              <a:gd name="connsiteX3" fmla="*/ 0 w 9179973"/>
              <a:gd name="connsiteY3" fmla="*/ 1398917 h 1398917"/>
              <a:gd name="connsiteX4" fmla="*/ 0 w 9179973"/>
              <a:gd name="connsiteY4" fmla="*/ 0 h 1398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9973" h="1398917" fill="none" extrusionOk="0">
                <a:moveTo>
                  <a:pt x="0" y="0"/>
                </a:moveTo>
                <a:cubicBezTo>
                  <a:pt x="3182001" y="-149972"/>
                  <a:pt x="7743629" y="85198"/>
                  <a:pt x="9179973" y="0"/>
                </a:cubicBezTo>
                <a:cubicBezTo>
                  <a:pt x="9116464" y="523402"/>
                  <a:pt x="9234501" y="1019916"/>
                  <a:pt x="9179973" y="1398917"/>
                </a:cubicBezTo>
                <a:cubicBezTo>
                  <a:pt x="7589483" y="1490293"/>
                  <a:pt x="1079793" y="1392860"/>
                  <a:pt x="0" y="1398917"/>
                </a:cubicBezTo>
                <a:cubicBezTo>
                  <a:pt x="6492" y="1149702"/>
                  <a:pt x="81064" y="565250"/>
                  <a:pt x="0" y="0"/>
                </a:cubicBezTo>
                <a:close/>
              </a:path>
              <a:path w="9179973" h="1398917" stroke="0" extrusionOk="0">
                <a:moveTo>
                  <a:pt x="0" y="0"/>
                </a:moveTo>
                <a:cubicBezTo>
                  <a:pt x="4588958" y="-113254"/>
                  <a:pt x="6013581" y="102601"/>
                  <a:pt x="9179973" y="0"/>
                </a:cubicBezTo>
                <a:cubicBezTo>
                  <a:pt x="9250944" y="153498"/>
                  <a:pt x="9225527" y="970085"/>
                  <a:pt x="9179973" y="1398917"/>
                </a:cubicBezTo>
                <a:cubicBezTo>
                  <a:pt x="5495201" y="1454727"/>
                  <a:pt x="3321866" y="1567875"/>
                  <a:pt x="0" y="1398917"/>
                </a:cubicBezTo>
                <a:cubicBezTo>
                  <a:pt x="-107059" y="954001"/>
                  <a:pt x="-100413" y="63983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1960년을 기준으로 추가되고 삭제된 스포츠들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654" y="2160392"/>
            <a:ext cx="3946614" cy="1917699"/>
          </a:xfrm>
          <a:custGeom>
            <a:avLst/>
            <a:gdLst>
              <a:gd name="connsiteX0" fmla="*/ 0 w 3946614"/>
              <a:gd name="connsiteY0" fmla="*/ 0 h 1917699"/>
              <a:gd name="connsiteX1" fmla="*/ 3946614 w 3946614"/>
              <a:gd name="connsiteY1" fmla="*/ 0 h 1917699"/>
              <a:gd name="connsiteX2" fmla="*/ 3946614 w 3946614"/>
              <a:gd name="connsiteY2" fmla="*/ 1917699 h 1917699"/>
              <a:gd name="connsiteX3" fmla="*/ 0 w 3946614"/>
              <a:gd name="connsiteY3" fmla="*/ 1917699 h 1917699"/>
              <a:gd name="connsiteX4" fmla="*/ 0 w 3946614"/>
              <a:gd name="connsiteY4" fmla="*/ 0 h 1917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614" h="1917699" fill="none" extrusionOk="0">
                <a:moveTo>
                  <a:pt x="0" y="0"/>
                </a:moveTo>
                <a:cubicBezTo>
                  <a:pt x="1788050" y="-59067"/>
                  <a:pt x="3156516" y="-129691"/>
                  <a:pt x="3946614" y="0"/>
                </a:cubicBezTo>
                <a:cubicBezTo>
                  <a:pt x="3910936" y="712355"/>
                  <a:pt x="3872068" y="1273781"/>
                  <a:pt x="3946614" y="1917699"/>
                </a:cubicBezTo>
                <a:cubicBezTo>
                  <a:pt x="3106992" y="2048687"/>
                  <a:pt x="679253" y="1825730"/>
                  <a:pt x="0" y="1917699"/>
                </a:cubicBezTo>
                <a:cubicBezTo>
                  <a:pt x="168807" y="1592084"/>
                  <a:pt x="-137122" y="911725"/>
                  <a:pt x="0" y="0"/>
                </a:cubicBezTo>
                <a:close/>
              </a:path>
              <a:path w="3946614" h="1917699" stroke="0" extrusionOk="0">
                <a:moveTo>
                  <a:pt x="0" y="0"/>
                </a:moveTo>
                <a:cubicBezTo>
                  <a:pt x="1472428" y="124235"/>
                  <a:pt x="2731954" y="-150204"/>
                  <a:pt x="3946614" y="0"/>
                </a:cubicBezTo>
                <a:cubicBezTo>
                  <a:pt x="4059924" y="779332"/>
                  <a:pt x="3794586" y="1619952"/>
                  <a:pt x="3946614" y="1917699"/>
                </a:cubicBezTo>
                <a:cubicBezTo>
                  <a:pt x="2227132" y="1888939"/>
                  <a:pt x="783034" y="1947260"/>
                  <a:pt x="0" y="1917699"/>
                </a:cubicBezTo>
                <a:cubicBezTo>
                  <a:pt x="101116" y="1213598"/>
                  <a:pt x="-1037" y="46862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z="1800" dirty="0">
                <a:latin typeface="system-ui"/>
                <a:ea typeface="맑은 고딕"/>
              </a:rPr>
              <a:t> </a:t>
            </a:r>
            <a:r>
              <a:rPr lang="ko-KR" sz="1800" dirty="0">
                <a:latin typeface="system-ui"/>
                <a:ea typeface="맑은 고딕"/>
              </a:rPr>
              <a:t>초창기 올림픽(1900년대)에는 많은 스포츠들이 추가되거나 삭제되었습니다. 이는 당시 올림픽 프로그램이 아직 정착되지 않았고, 시범 경기 또는 다양한 종목을 실험적으로 채택했음을 보여줍니다.</a:t>
            </a:r>
            <a:r>
              <a:rPr lang="ko-KR" altLang="en-US" sz="1800" dirty="0">
                <a:latin typeface="system-ui"/>
                <a:ea typeface="맑은 고딕"/>
              </a:rPr>
              <a:t> </a:t>
            </a:r>
            <a:endParaRPr lang="ko-KR" altLang="en-US" sz="1800" dirty="0">
              <a:latin typeface="맑은 고딕" panose="020F0502020204030204"/>
              <a:ea typeface="맑은 고딕"/>
            </a:endParaRPr>
          </a:p>
        </p:txBody>
      </p:sp>
      <p:pic>
        <p:nvPicPr>
          <p:cNvPr id="8" name="내용 개체 틀 7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C1A5805-02ED-9592-95D0-1F47D56F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797" y="2154753"/>
            <a:ext cx="6829245" cy="3847309"/>
          </a:xfrm>
        </p:spPr>
      </p:pic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321D44D9-8CC5-62AE-3BC3-C5BE002AF7FF}"/>
              </a:ext>
            </a:extLst>
          </p:cNvPr>
          <p:cNvSpPr txBox="1">
            <a:spLocks/>
          </p:cNvSpPr>
          <p:nvPr/>
        </p:nvSpPr>
        <p:spPr>
          <a:xfrm>
            <a:off x="868280" y="4483775"/>
            <a:ext cx="3932237" cy="1946452"/>
          </a:xfrm>
          <a:custGeom>
            <a:avLst/>
            <a:gdLst>
              <a:gd name="connsiteX0" fmla="*/ 0 w 3932237"/>
              <a:gd name="connsiteY0" fmla="*/ 0 h 1946452"/>
              <a:gd name="connsiteX1" fmla="*/ 3932237 w 3932237"/>
              <a:gd name="connsiteY1" fmla="*/ 0 h 1946452"/>
              <a:gd name="connsiteX2" fmla="*/ 3932237 w 3932237"/>
              <a:gd name="connsiteY2" fmla="*/ 1946452 h 1946452"/>
              <a:gd name="connsiteX3" fmla="*/ 0 w 3932237"/>
              <a:gd name="connsiteY3" fmla="*/ 1946452 h 1946452"/>
              <a:gd name="connsiteX4" fmla="*/ 0 w 3932237"/>
              <a:gd name="connsiteY4" fmla="*/ 0 h 194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946452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896559" y="856276"/>
                  <a:pt x="3857691" y="1684727"/>
                  <a:pt x="3932237" y="1946452"/>
                </a:cubicBezTo>
                <a:cubicBezTo>
                  <a:pt x="2240527" y="2077440"/>
                  <a:pt x="672169" y="1854483"/>
                  <a:pt x="0" y="1946452"/>
                </a:cubicBezTo>
                <a:cubicBezTo>
                  <a:pt x="168807" y="1629437"/>
                  <a:pt x="-137122" y="336522"/>
                  <a:pt x="0" y="0"/>
                </a:cubicBezTo>
                <a:close/>
              </a:path>
              <a:path w="3932237" h="1946452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45547" y="862754"/>
                  <a:pt x="3780209" y="1333827"/>
                  <a:pt x="3932237" y="1946452"/>
                </a:cubicBezTo>
                <a:cubicBezTo>
                  <a:pt x="3499965" y="1917692"/>
                  <a:pt x="1244692" y="1976013"/>
                  <a:pt x="0" y="1946452"/>
                </a:cubicBezTo>
                <a:cubicBezTo>
                  <a:pt x="101116" y="1394950"/>
                  <a:pt x="-1037" y="264958"/>
                  <a:pt x="0" y="0"/>
                </a:cubicBezTo>
                <a:close/>
              </a:path>
            </a:pathLst>
          </a:custGeom>
          <a:ln w="6350" cap="flat" cmpd="sng" algn="ctr">
            <a:solidFill>
              <a:schemeClr val="accent2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ko-KR" sz="1800" dirty="0">
                <a:latin typeface="system-ui"/>
                <a:ea typeface="맑은 고딕"/>
              </a:rPr>
              <a:t>1960년대 이후 올림픽 프로그램은 상대적으로 더 안정적이 되었습니다. 초기에는 종목의 추가 및 삭제가 빈번했으나, 이후에는 주기적으로 새로운 스포츠를 추가하거나 일부 종목을 제외하는 방식으로 변화가 일어났습니다.</a:t>
            </a:r>
            <a:endParaRPr lang="ko-KR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772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1" y="78662"/>
            <a:ext cx="3242124" cy="1269521"/>
          </a:xfrm>
          <a:custGeom>
            <a:avLst/>
            <a:gdLst>
              <a:gd name="connsiteX0" fmla="*/ 0 w 3242124"/>
              <a:gd name="connsiteY0" fmla="*/ 0 h 1269521"/>
              <a:gd name="connsiteX1" fmla="*/ 3242124 w 3242124"/>
              <a:gd name="connsiteY1" fmla="*/ 0 h 1269521"/>
              <a:gd name="connsiteX2" fmla="*/ 3242124 w 3242124"/>
              <a:gd name="connsiteY2" fmla="*/ 1269521 h 1269521"/>
              <a:gd name="connsiteX3" fmla="*/ 0 w 3242124"/>
              <a:gd name="connsiteY3" fmla="*/ 1269521 h 1269521"/>
              <a:gd name="connsiteX4" fmla="*/ 0 w 3242124"/>
              <a:gd name="connsiteY4" fmla="*/ 0 h 12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124" h="1269521" fill="none" extrusionOk="0">
                <a:moveTo>
                  <a:pt x="0" y="0"/>
                </a:moveTo>
                <a:cubicBezTo>
                  <a:pt x="1002538" y="-149972"/>
                  <a:pt x="2070288" y="85198"/>
                  <a:pt x="3242124" y="0"/>
                </a:cubicBezTo>
                <a:cubicBezTo>
                  <a:pt x="3220472" y="202261"/>
                  <a:pt x="3326955" y="1117025"/>
                  <a:pt x="3242124" y="1269521"/>
                </a:cubicBezTo>
                <a:cubicBezTo>
                  <a:pt x="2083380" y="1360897"/>
                  <a:pt x="1059002" y="1263464"/>
                  <a:pt x="0" y="1269521"/>
                </a:cubicBezTo>
                <a:cubicBezTo>
                  <a:pt x="-7049" y="851956"/>
                  <a:pt x="-105526" y="623215"/>
                  <a:pt x="0" y="0"/>
                </a:cubicBezTo>
                <a:close/>
              </a:path>
              <a:path w="3242124" h="1269521" stroke="0" extrusionOk="0">
                <a:moveTo>
                  <a:pt x="0" y="0"/>
                </a:moveTo>
                <a:cubicBezTo>
                  <a:pt x="678628" y="-113254"/>
                  <a:pt x="2275926" y="102601"/>
                  <a:pt x="3242124" y="0"/>
                </a:cubicBezTo>
                <a:cubicBezTo>
                  <a:pt x="3252478" y="541966"/>
                  <a:pt x="3294028" y="998347"/>
                  <a:pt x="3242124" y="1269521"/>
                </a:cubicBezTo>
                <a:cubicBezTo>
                  <a:pt x="2647628" y="1325331"/>
                  <a:pt x="832069" y="1438479"/>
                  <a:pt x="0" y="1269521"/>
                </a:cubicBezTo>
                <a:cubicBezTo>
                  <a:pt x="-82105" y="897847"/>
                  <a:pt x="91778" y="2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추가되고 삭제된 올림픽 종목들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732" y="1516367"/>
            <a:ext cx="3932237" cy="1802679"/>
          </a:xfrm>
          <a:custGeom>
            <a:avLst/>
            <a:gdLst>
              <a:gd name="connsiteX0" fmla="*/ 0 w 3932237"/>
              <a:gd name="connsiteY0" fmla="*/ 0 h 1802679"/>
              <a:gd name="connsiteX1" fmla="*/ 3932237 w 3932237"/>
              <a:gd name="connsiteY1" fmla="*/ 0 h 1802679"/>
              <a:gd name="connsiteX2" fmla="*/ 3932237 w 3932237"/>
              <a:gd name="connsiteY2" fmla="*/ 1802679 h 1802679"/>
              <a:gd name="connsiteX3" fmla="*/ 0 w 3932237"/>
              <a:gd name="connsiteY3" fmla="*/ 1802679 h 1802679"/>
              <a:gd name="connsiteX4" fmla="*/ 0 w 3932237"/>
              <a:gd name="connsiteY4" fmla="*/ 0 h 180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802679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930004" y="542335"/>
                  <a:pt x="3982232" y="1277788"/>
                  <a:pt x="3932237" y="1802679"/>
                </a:cubicBezTo>
                <a:cubicBezTo>
                  <a:pt x="2240527" y="1933667"/>
                  <a:pt x="672169" y="1710710"/>
                  <a:pt x="0" y="1802679"/>
                </a:cubicBezTo>
                <a:cubicBezTo>
                  <a:pt x="15886" y="946021"/>
                  <a:pt x="-2236" y="892096"/>
                  <a:pt x="0" y="0"/>
                </a:cubicBezTo>
                <a:close/>
              </a:path>
              <a:path w="3932237" h="1802679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67648" y="469507"/>
                  <a:pt x="3994354" y="1267584"/>
                  <a:pt x="3932237" y="1802679"/>
                </a:cubicBezTo>
                <a:cubicBezTo>
                  <a:pt x="3499965" y="1773919"/>
                  <a:pt x="1244692" y="1832240"/>
                  <a:pt x="0" y="1802679"/>
                </a:cubicBezTo>
                <a:cubicBezTo>
                  <a:pt x="127983" y="1476200"/>
                  <a:pt x="-162165" y="89570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sz="1800" dirty="0">
                <a:latin typeface="system-ui"/>
                <a:ea typeface="맑은 고딕"/>
              </a:rPr>
              <a:t>동계 및 하계 올림픽의 분리 1992년 이후 동계 올림픽과 하계 올림픽이 다른 해에 열리면서, 동계와 하계 스포츠의 변화 패턴이 각각 독립적으로 나타났습니다</a:t>
            </a:r>
            <a:endParaRPr lang="ko-KR" sz="1800" dirty="0">
              <a:ea typeface="맑은 고딕"/>
            </a:endParaRPr>
          </a:p>
        </p:txBody>
      </p:sp>
      <p:pic>
        <p:nvPicPr>
          <p:cNvPr id="7" name="내용 개체 틀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81445333-9E78-AFA2-2777-66D3478F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754" y="-4445"/>
            <a:ext cx="8321737" cy="3913943"/>
          </a:xfrm>
        </p:spPr>
      </p:pic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F2F08598-5360-D543-554F-9DEF88E8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67" y="4013036"/>
            <a:ext cx="8855017" cy="284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0646-7A7F-34A6-3281-2652D1A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1" y="78662"/>
            <a:ext cx="3242124" cy="1269521"/>
          </a:xfrm>
          <a:custGeom>
            <a:avLst/>
            <a:gdLst>
              <a:gd name="connsiteX0" fmla="*/ 0 w 3242124"/>
              <a:gd name="connsiteY0" fmla="*/ 0 h 1269521"/>
              <a:gd name="connsiteX1" fmla="*/ 3242124 w 3242124"/>
              <a:gd name="connsiteY1" fmla="*/ 0 h 1269521"/>
              <a:gd name="connsiteX2" fmla="*/ 3242124 w 3242124"/>
              <a:gd name="connsiteY2" fmla="*/ 1269521 h 1269521"/>
              <a:gd name="connsiteX3" fmla="*/ 0 w 3242124"/>
              <a:gd name="connsiteY3" fmla="*/ 1269521 h 1269521"/>
              <a:gd name="connsiteX4" fmla="*/ 0 w 3242124"/>
              <a:gd name="connsiteY4" fmla="*/ 0 h 126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2124" h="1269521" fill="none" extrusionOk="0">
                <a:moveTo>
                  <a:pt x="0" y="0"/>
                </a:moveTo>
                <a:cubicBezTo>
                  <a:pt x="1002538" y="-149972"/>
                  <a:pt x="2070288" y="85198"/>
                  <a:pt x="3242124" y="0"/>
                </a:cubicBezTo>
                <a:cubicBezTo>
                  <a:pt x="3220472" y="202261"/>
                  <a:pt x="3326955" y="1117025"/>
                  <a:pt x="3242124" y="1269521"/>
                </a:cubicBezTo>
                <a:cubicBezTo>
                  <a:pt x="2083380" y="1360897"/>
                  <a:pt x="1059002" y="1263464"/>
                  <a:pt x="0" y="1269521"/>
                </a:cubicBezTo>
                <a:cubicBezTo>
                  <a:pt x="-7049" y="851956"/>
                  <a:pt x="-105526" y="623215"/>
                  <a:pt x="0" y="0"/>
                </a:cubicBezTo>
                <a:close/>
              </a:path>
              <a:path w="3242124" h="1269521" stroke="0" extrusionOk="0">
                <a:moveTo>
                  <a:pt x="0" y="0"/>
                </a:moveTo>
                <a:cubicBezTo>
                  <a:pt x="678628" y="-113254"/>
                  <a:pt x="2275926" y="102601"/>
                  <a:pt x="3242124" y="0"/>
                </a:cubicBezTo>
                <a:cubicBezTo>
                  <a:pt x="3252478" y="541966"/>
                  <a:pt x="3294028" y="998347"/>
                  <a:pt x="3242124" y="1269521"/>
                </a:cubicBezTo>
                <a:cubicBezTo>
                  <a:pt x="2647628" y="1325331"/>
                  <a:pt x="832069" y="1438479"/>
                  <a:pt x="0" y="1269521"/>
                </a:cubicBezTo>
                <a:cubicBezTo>
                  <a:pt x="-82105" y="897847"/>
                  <a:pt x="91778" y="2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추가되고 삭제된 올림픽 종목들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F6DF5-5B0D-881A-BA2D-5F1E5FA7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775" y="1620751"/>
            <a:ext cx="3932237" cy="1802679"/>
          </a:xfrm>
          <a:custGeom>
            <a:avLst/>
            <a:gdLst>
              <a:gd name="connsiteX0" fmla="*/ 0 w 3932237"/>
              <a:gd name="connsiteY0" fmla="*/ 0 h 1802679"/>
              <a:gd name="connsiteX1" fmla="*/ 3932237 w 3932237"/>
              <a:gd name="connsiteY1" fmla="*/ 0 h 1802679"/>
              <a:gd name="connsiteX2" fmla="*/ 3932237 w 3932237"/>
              <a:gd name="connsiteY2" fmla="*/ 1802679 h 1802679"/>
              <a:gd name="connsiteX3" fmla="*/ 0 w 3932237"/>
              <a:gd name="connsiteY3" fmla="*/ 1802679 h 1802679"/>
              <a:gd name="connsiteX4" fmla="*/ 0 w 3932237"/>
              <a:gd name="connsiteY4" fmla="*/ 0 h 180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237" h="1802679" fill="none" extrusionOk="0">
                <a:moveTo>
                  <a:pt x="0" y="0"/>
                </a:moveTo>
                <a:cubicBezTo>
                  <a:pt x="1029914" y="-59067"/>
                  <a:pt x="2835856" y="-129691"/>
                  <a:pt x="3932237" y="0"/>
                </a:cubicBezTo>
                <a:cubicBezTo>
                  <a:pt x="3930004" y="542335"/>
                  <a:pt x="3982232" y="1277788"/>
                  <a:pt x="3932237" y="1802679"/>
                </a:cubicBezTo>
                <a:cubicBezTo>
                  <a:pt x="2240527" y="1933667"/>
                  <a:pt x="672169" y="1710710"/>
                  <a:pt x="0" y="1802679"/>
                </a:cubicBezTo>
                <a:cubicBezTo>
                  <a:pt x="15886" y="946021"/>
                  <a:pt x="-2236" y="892096"/>
                  <a:pt x="0" y="0"/>
                </a:cubicBezTo>
                <a:close/>
              </a:path>
              <a:path w="3932237" h="1802679" stroke="0" extrusionOk="0">
                <a:moveTo>
                  <a:pt x="0" y="0"/>
                </a:moveTo>
                <a:cubicBezTo>
                  <a:pt x="1053901" y="124235"/>
                  <a:pt x="2419453" y="-150204"/>
                  <a:pt x="3932237" y="0"/>
                </a:cubicBezTo>
                <a:cubicBezTo>
                  <a:pt x="4067648" y="469507"/>
                  <a:pt x="3994354" y="1267584"/>
                  <a:pt x="3932237" y="1802679"/>
                </a:cubicBezTo>
                <a:cubicBezTo>
                  <a:pt x="3499965" y="1773919"/>
                  <a:pt x="1244692" y="1832240"/>
                  <a:pt x="0" y="1802679"/>
                </a:cubicBezTo>
                <a:cubicBezTo>
                  <a:pt x="127983" y="1476200"/>
                  <a:pt x="-162165" y="895702"/>
                  <a:pt x="0" y="0"/>
                </a:cubicBezTo>
                <a:close/>
              </a:path>
            </a:pathLst>
          </a:custGeom>
          <a:ln w="6350">
            <a:prstDash val="solid"/>
            <a:extLst>
              <a:ext uri="{C807C97D-BFC1-408E-A445-0C87EB9F89A2}">
                <ask:lineSketchStyleProps xmlns:ask="http://schemas.microsoft.com/office/drawing/2018/sketchyshapes" sd="283741067"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 dirty="0">
                <a:latin typeface="system-ui"/>
                <a:ea typeface="맑은 고딕"/>
              </a:rPr>
              <a:t>스포츠의 재도입 </a:t>
            </a:r>
            <a:r>
              <a:rPr lang="ko-KR" sz="1800" dirty="0">
                <a:latin typeface="system-ui"/>
                <a:ea typeface="맑은 고딕"/>
              </a:rPr>
              <a:t>및 </a:t>
            </a:r>
            <a:r>
              <a:rPr lang="ko-KR" altLang="en-US" sz="1800" dirty="0">
                <a:latin typeface="system-ui"/>
                <a:ea typeface="맑은 고딕"/>
              </a:rPr>
              <a:t>삭제 특정 스포츠가 한 번 올림픽에서 제외되었다가 다시 재도입된 경우도 많습니다</a:t>
            </a:r>
            <a:r>
              <a:rPr lang="en-US" altLang="ko-KR" sz="1800" dirty="0">
                <a:latin typeface="system-ui"/>
                <a:ea typeface="맑은 고딕"/>
              </a:rPr>
              <a:t>.</a:t>
            </a:r>
            <a:r>
              <a:rPr lang="ko-KR" altLang="en-US" sz="1800" dirty="0">
                <a:latin typeface="system-ui"/>
                <a:ea typeface="맑은 고딕"/>
              </a:rPr>
              <a:t> 예를 들어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altLang="en-US" sz="1800" dirty="0">
                <a:latin typeface="system-ui"/>
                <a:ea typeface="맑은 고딕"/>
              </a:rPr>
              <a:t> 럭비는 </a:t>
            </a:r>
            <a:r>
              <a:rPr lang="en-US" altLang="ko-KR" sz="1800" dirty="0">
                <a:latin typeface="system-ui"/>
                <a:ea typeface="맑은 고딕"/>
              </a:rPr>
              <a:t>1900</a:t>
            </a:r>
            <a:r>
              <a:rPr lang="ko-KR" altLang="en-US" sz="1800" dirty="0">
                <a:latin typeface="system-ui"/>
                <a:ea typeface="맑은 고딕"/>
              </a:rPr>
              <a:t>년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en-US" altLang="ko-KR" sz="1800" dirty="0">
                <a:latin typeface="system-ui"/>
                <a:ea typeface="맑은 고딕"/>
              </a:rPr>
              <a:t>1908</a:t>
            </a:r>
            <a:r>
              <a:rPr lang="ko-KR" sz="1800" dirty="0">
                <a:latin typeface="system-ui"/>
                <a:ea typeface="맑은 고딕"/>
              </a:rPr>
              <a:t>년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altLang="en-US" sz="1800" dirty="0">
                <a:latin typeface="system-ui"/>
                <a:ea typeface="맑은 고딕"/>
              </a:rPr>
              <a:t> </a:t>
            </a:r>
            <a:r>
              <a:rPr lang="en-US" altLang="ko-KR" sz="1800" dirty="0">
                <a:latin typeface="system-ui"/>
                <a:ea typeface="맑은 고딕"/>
              </a:rPr>
              <a:t>1920</a:t>
            </a:r>
            <a:r>
              <a:rPr lang="ko-KR" altLang="en-US" sz="1800" dirty="0">
                <a:latin typeface="system-ui"/>
                <a:ea typeface="맑은 고딕"/>
              </a:rPr>
              <a:t>년에 포함되었다가 한동안 제외되었고</a:t>
            </a:r>
            <a:r>
              <a:rPr lang="en-US" altLang="ko-KR" sz="1800" dirty="0">
                <a:latin typeface="system-ui"/>
                <a:ea typeface="맑은 고딕"/>
              </a:rPr>
              <a:t>,</a:t>
            </a:r>
            <a:r>
              <a:rPr lang="ko-KR" sz="1800" dirty="0">
                <a:latin typeface="system-ui"/>
                <a:ea typeface="맑은 고딕"/>
              </a:rPr>
              <a:t> 이후 </a:t>
            </a:r>
            <a:r>
              <a:rPr lang="ko-KR" altLang="en-US" sz="1800" dirty="0">
                <a:latin typeface="system-ui"/>
                <a:ea typeface="맑은 고딕"/>
              </a:rPr>
              <a:t>다시 채택되었습니다</a:t>
            </a:r>
            <a:r>
              <a:rPr lang="en-US" altLang="ko-KR" sz="1800" dirty="0">
                <a:latin typeface="system-ui"/>
                <a:ea typeface="맑은 고딕"/>
              </a:rPr>
              <a:t>.</a:t>
            </a:r>
            <a:r>
              <a:rPr lang="ko-KR" altLang="en-US" sz="1800" dirty="0">
                <a:latin typeface="system-ui"/>
                <a:ea typeface="맑은 고딕"/>
              </a:rPr>
              <a:t> </a:t>
            </a:r>
            <a:endParaRPr lang="ko-KR" sz="1800" dirty="0">
              <a:ea typeface="맑은 고딕"/>
            </a:endParaRPr>
          </a:p>
        </p:txBody>
      </p:sp>
      <p:pic>
        <p:nvPicPr>
          <p:cNvPr id="7" name="내용 개체 틀 6" descr="텍스트, 폰트, 스크린샷, 흑백이(가) 표시된 사진&#10;&#10;자동 생성된 설명">
            <a:extLst>
              <a:ext uri="{FF2B5EF4-FFF2-40B4-BE49-F238E27FC236}">
                <a16:creationId xmlns:a16="http://schemas.microsoft.com/office/drawing/2014/main" id="{81445333-9E78-AFA2-2777-66D3478F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001" y="-4444"/>
            <a:ext cx="8363490" cy="3882628"/>
          </a:xfrm>
        </p:spPr>
      </p:pic>
      <p:pic>
        <p:nvPicPr>
          <p:cNvPr id="3" name="그림 2" descr="텍스트, 스크린샷, 폰트, 흑백이(가) 표시된 사진&#10;&#10;자동 생성된 설명">
            <a:extLst>
              <a:ext uri="{FF2B5EF4-FFF2-40B4-BE49-F238E27FC236}">
                <a16:creationId xmlns:a16="http://schemas.microsoft.com/office/drawing/2014/main" id="{F2F08598-5360-D543-554F-9DEF88E8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67" y="3877338"/>
            <a:ext cx="8855017" cy="2978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3CC054C-74B6-C0BC-34AA-9941BD3D8599}"/>
                  </a:ext>
                </a:extLst>
              </p14:cNvPr>
              <p14:cNvContentPartPr/>
              <p14:nvPr/>
            </p14:nvContentPartPr>
            <p14:xfrm>
              <a:off x="8569891" y="375780"/>
              <a:ext cx="280674" cy="10438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3CC054C-74B6-C0BC-34AA-9941BD3D85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1922" y="-146120"/>
                <a:ext cx="316252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DB2F0E4-238E-81F6-8B1C-18ADAE05DF4A}"/>
                  </a:ext>
                </a:extLst>
              </p14:cNvPr>
              <p14:cNvContentPartPr/>
              <p14:nvPr/>
            </p14:nvContentPartPr>
            <p14:xfrm>
              <a:off x="7974904" y="991644"/>
              <a:ext cx="301551" cy="10438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DB2F0E4-238E-81F6-8B1C-18ADAE05D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6912" y="469744"/>
                <a:ext cx="337176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C0E4118-82B0-3CC9-EAA4-5D07AB732CDF}"/>
                  </a:ext>
                </a:extLst>
              </p14:cNvPr>
              <p14:cNvContentPartPr/>
              <p14:nvPr/>
            </p14:nvContentPartPr>
            <p14:xfrm>
              <a:off x="8204548" y="1471808"/>
              <a:ext cx="322428" cy="10438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C0E4118-82B0-3CC9-EAA4-5D07AB732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6575" y="949908"/>
                <a:ext cx="358014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4EEF090-05D5-D642-412E-07A915A4CAD5}"/>
                  </a:ext>
                </a:extLst>
              </p14:cNvPr>
              <p14:cNvContentPartPr/>
              <p14:nvPr/>
            </p14:nvContentPartPr>
            <p14:xfrm>
              <a:off x="7880958" y="4404884"/>
              <a:ext cx="322327" cy="10539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4EEF090-05D5-D642-412E-07A915A4CA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2971" y="4387319"/>
                <a:ext cx="357941" cy="45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549B5F4-0EF5-FB3B-031F-AAFA34EB9432}"/>
                  </a:ext>
                </a:extLst>
              </p14:cNvPr>
              <p14:cNvContentPartPr/>
              <p14:nvPr/>
            </p14:nvContentPartPr>
            <p14:xfrm>
              <a:off x="7818328" y="5041726"/>
              <a:ext cx="385058" cy="10438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549B5F4-0EF5-FB3B-031F-AAFA34EB94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0351" y="4519826"/>
                <a:ext cx="420652" cy="10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B95499C-DE31-A797-2AE9-FCCBFC0DF768}"/>
                  </a:ext>
                </a:extLst>
              </p14:cNvPr>
              <p14:cNvContentPartPr/>
              <p14:nvPr/>
            </p14:nvContentPartPr>
            <p14:xfrm>
              <a:off x="7839204" y="5542766"/>
              <a:ext cx="353743" cy="10438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B95499C-DE31-A797-2AE9-FCCBFC0DF7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1229" y="5020866"/>
                <a:ext cx="389333" cy="10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5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올림픽 스포츠의 변천사: 1896-2016</vt:lpstr>
      <vt:lpstr>1960년을 기준으로 추가되고 삭제된 스포츠들</vt:lpstr>
      <vt:lpstr>추가되고 삭제된 올림픽 종목들</vt:lpstr>
      <vt:lpstr>추가되고 삭제된 올림픽 종목들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2024-10-07T06:22:13Z</dcterms:created>
  <dcterms:modified xsi:type="dcterms:W3CDTF">2024-10-07T07:44:31Z</dcterms:modified>
</cp:coreProperties>
</file>