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2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71" r:id="rId15"/>
    <p:sldId id="273" r:id="rId16"/>
  </p:sldIdLst>
  <p:sldSz cx="12188825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8" autoAdjust="0"/>
    <p:restoredTop sz="94706" autoAdjust="0"/>
  </p:normalViewPr>
  <p:slideViewPr>
    <p:cSldViewPr>
      <p:cViewPr varScale="1">
        <p:scale>
          <a:sx n="99" d="100"/>
          <a:sy n="99" d="100"/>
        </p:scale>
        <p:origin x="114" y="39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28FCA9C-FF92-4024-BDEC-A6D3B663DC09}" type="datetimeFigureOut">
              <a:rPr lang="en-US"/>
              <a:t>10/7/2024</a:t>
            </a:fld>
            <a:endParaRPr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72AB877-E7B1-4681-847E-D0918612832B}" type="datetimeFigureOut">
              <a:rPr lang="en-US"/>
              <a:t>10/7/2024</a:t>
            </a:fld>
            <a:endParaRPr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마스터 텍스트 스타일을 편집하려면 클릭하세요.</a:t>
            </a:r>
          </a:p>
          <a:p>
            <a:pPr lvl="1" rtl="0"/>
            <a:r>
              <a:t>둘째 수준</a:t>
            </a:r>
          </a:p>
          <a:p>
            <a:pPr lvl="2" rtl="0"/>
            <a:r>
              <a:t>셋째 수준</a:t>
            </a:r>
          </a:p>
          <a:p>
            <a:pPr lvl="3" rtl="0"/>
            <a:r>
              <a:t>넷째 수준</a:t>
            </a:r>
          </a:p>
          <a:p>
            <a:pPr lvl="4" rtl="0"/>
            <a:r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A2CC701-D80A-463B-8415-A854853120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지도" descr="북미 지도"/>
          <p:cNvSpPr>
            <a:spLocks noEditPoints="1"/>
          </p:cNvSpPr>
          <p:nvPr/>
        </p:nvSpPr>
        <p:spPr bwMode="auto">
          <a:xfrm>
            <a:off x="4473575" y="3175"/>
            <a:ext cx="7715250" cy="6858000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F33987-6305-4E2A-BF18-EF013ECE927B}" type="datetimeFigureOut">
              <a:rPr lang="en-US"/>
              <a:t>10/7/2024</a:t>
            </a:fld>
            <a:endParaRPr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/>
          <a:p>
            <a:pPr rtl="0"/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F33987-6305-4E2A-BF18-EF013ECE927B}" type="datetimeFigureOut">
              <a:rPr lang="en-US"/>
              <a:t>10/7/2024</a:t>
            </a:fld>
            <a:endParaRPr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F33987-6305-4E2A-BF18-EF013ECE927B}" type="datetimeFigureOut">
              <a:rPr lang="en-US"/>
              <a:t>10/7/2024</a:t>
            </a:fld>
            <a:endParaRPr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/>
            </a:lvl1pPr>
          </a:lstStyle>
          <a:p>
            <a:pPr rtl="0"/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F33987-6305-4E2A-BF18-EF013ECE927B}" type="datetimeFigureOut">
              <a:rPr lang="en-US"/>
              <a:t>10/7/2024</a:t>
            </a:fld>
            <a:endParaRPr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F33987-6305-4E2A-BF18-EF013ECE927B}" type="datetimeFigureOut">
              <a:rPr lang="en-US"/>
              <a:t>10/7/2024</a:t>
            </a:fld>
            <a:endParaRPr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F33987-6305-4E2A-BF18-EF013ECE927B}" type="datetimeFigureOut">
              <a:rPr lang="en-US"/>
              <a:t>10/7/2024</a:t>
            </a:fld>
            <a:endParaRPr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F33987-6305-4E2A-BF18-EF013ECE927B}" type="datetimeFigureOut">
              <a:rPr lang="en-US"/>
              <a:t>10/7/2024</a:t>
            </a:fld>
            <a:endParaRPr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F33987-6305-4E2A-BF18-EF013ECE927B}" type="datetimeFigureOut">
              <a:rPr lang="en-US"/>
              <a:t>10/7/2024</a:t>
            </a:fld>
            <a:endParaRPr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"/>
              <a:t>바닥글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/>
            </a:lvl1pPr>
          </a:lstStyle>
          <a:p>
            <a:pPr rtl="0"/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F33987-6305-4E2A-BF18-EF013ECE927B}" type="datetimeFigureOut">
              <a:rPr lang="en-US"/>
              <a:t>10/7/2024</a:t>
            </a:fld>
            <a:endParaRPr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/>
            </a:lvl1pPr>
          </a:lstStyle>
          <a:p>
            <a:pPr rtl="0"/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F33987-6305-4E2A-BF18-EF013ECE927B}" type="datetimeFigureOut">
              <a:rPr lang="en-US"/>
              <a:t>10/7/2024</a:t>
            </a:fld>
            <a:endParaRPr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dirty="0" err="1"/>
              <a:t>마스터</a:t>
            </a:r>
            <a:r>
              <a:rPr dirty="0"/>
              <a:t> </a:t>
            </a:r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스타일</a:t>
            </a:r>
            <a:r>
              <a:rPr dirty="0"/>
              <a:t> </a:t>
            </a:r>
            <a:r>
              <a:rPr dirty="0" err="1"/>
              <a:t>편집</a:t>
            </a:r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dirty="0" err="1"/>
              <a:t>마스터</a:t>
            </a:r>
            <a:r>
              <a:rPr dirty="0"/>
              <a:t> </a:t>
            </a:r>
            <a:r>
              <a:rPr dirty="0" err="1"/>
              <a:t>텍스트</a:t>
            </a:r>
            <a:r>
              <a:rPr dirty="0"/>
              <a:t> </a:t>
            </a:r>
            <a:r>
              <a:rPr dirty="0" err="1"/>
              <a:t>스타일을</a:t>
            </a:r>
            <a:r>
              <a:rPr dirty="0"/>
              <a:t> </a:t>
            </a:r>
            <a:r>
              <a:rPr dirty="0" err="1"/>
              <a:t>편집하려면</a:t>
            </a:r>
            <a:r>
              <a:rPr dirty="0"/>
              <a:t> </a:t>
            </a:r>
            <a:r>
              <a:rPr dirty="0" err="1"/>
              <a:t>클릭하세요</a:t>
            </a:r>
            <a:r>
              <a:rPr dirty="0"/>
              <a:t>.</a:t>
            </a:r>
          </a:p>
          <a:p>
            <a:pPr lvl="1" rtl="0"/>
            <a:r>
              <a:rPr dirty="0" err="1"/>
              <a:t>둘째</a:t>
            </a:r>
            <a:r>
              <a:rPr dirty="0"/>
              <a:t> </a:t>
            </a:r>
            <a:r>
              <a:rPr dirty="0" err="1"/>
              <a:t>수준</a:t>
            </a:r>
            <a:endParaRPr dirty="0"/>
          </a:p>
          <a:p>
            <a:pPr lvl="2" rtl="0"/>
            <a:r>
              <a:rPr dirty="0" err="1"/>
              <a:t>셋째</a:t>
            </a:r>
            <a:r>
              <a:rPr dirty="0"/>
              <a:t> </a:t>
            </a:r>
            <a:r>
              <a:rPr dirty="0" err="1"/>
              <a:t>수준</a:t>
            </a:r>
            <a:endParaRPr dirty="0"/>
          </a:p>
          <a:p>
            <a:pPr lvl="3" rtl="0"/>
            <a:r>
              <a:rPr dirty="0" err="1"/>
              <a:t>넷째</a:t>
            </a:r>
            <a:r>
              <a:rPr dirty="0"/>
              <a:t> </a:t>
            </a:r>
            <a:r>
              <a:rPr dirty="0" err="1"/>
              <a:t>수준</a:t>
            </a:r>
            <a:endParaRPr dirty="0"/>
          </a:p>
          <a:p>
            <a:pPr lvl="4" rtl="0"/>
            <a:r>
              <a:rPr dirty="0" err="1"/>
              <a:t>다섯째</a:t>
            </a:r>
            <a:r>
              <a:rPr dirty="0"/>
              <a:t> </a:t>
            </a:r>
            <a:r>
              <a:rPr dirty="0" err="1"/>
              <a:t>수준</a:t>
            </a:r>
            <a:endParaRPr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ko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EDF33987-6305-4E2A-BF18-EF013ECE927B}" type="datetimeFigureOut">
              <a:rPr lang="en-US" smtClean="0"/>
              <a:pPr rtl="0"/>
              <a:t>10/7/2024</a:t>
            </a:fld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 baseline="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1pPr>
      <a:lvl2pPr marL="502920" indent="-228600" algn="l" defTabSz="914400" rtl="0" eaLnBrk="1" latinLnBrk="1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2pPr>
      <a:lvl3pPr marL="731520" indent="-228600" algn="l" defTabSz="914400" rtl="0" eaLnBrk="1" latinLnBrk="1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3pPr>
      <a:lvl4pPr marL="960120" indent="-228600" algn="l" defTabSz="914400" rtl="0" eaLnBrk="1" latinLnBrk="1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4pPr>
      <a:lvl5pPr marL="1188720" indent="-228600" algn="l" defTabSz="914400" rtl="0" eaLnBrk="1" latinLnBrk="1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5pPr>
      <a:lvl6pPr marL="1417320" indent="-22860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dirty="0" err="1"/>
              <a:t>대륙별</a:t>
            </a:r>
            <a:r>
              <a:rPr lang="ko-KR" altLang="en-US" dirty="0"/>
              <a:t> 올림픽 효자 종목 </a:t>
            </a:r>
            <a:r>
              <a:rPr lang="en-US" altLang="ko-KR" dirty="0"/>
              <a:t>10</a:t>
            </a:r>
            <a:r>
              <a:rPr lang="ko-KR" altLang="en-US" dirty="0"/>
              <a:t>선</a:t>
            </a:r>
            <a:endParaRPr lang="ko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1960</a:t>
            </a:r>
            <a:r>
              <a:rPr lang="ko-KR" altLang="en-US" dirty="0"/>
              <a:t>년도 이후</a:t>
            </a: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82496-4A9F-4C52-A5FB-A804F66B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대륙별</a:t>
            </a:r>
            <a:r>
              <a:rPr lang="ko-KR" altLang="en-US" dirty="0"/>
              <a:t> 상위 </a:t>
            </a:r>
            <a:br>
              <a:rPr lang="en-US" altLang="ko-KR" dirty="0"/>
            </a:br>
            <a:r>
              <a:rPr lang="en-US" altLang="ko-KR" dirty="0"/>
              <a:t>10</a:t>
            </a:r>
            <a:r>
              <a:rPr lang="ko-KR" altLang="en-US" dirty="0"/>
              <a:t>개 종목 추출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93B3E1-4983-4BE0-AF29-7C9D39259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5814" y="260648"/>
            <a:ext cx="5638800" cy="2527176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/>
          <a:p>
            <a:pPr marL="45720" indent="0">
              <a:buNone/>
            </a:pPr>
            <a:r>
              <a:rPr lang="en-US" altLang="ko-KR" sz="1600" dirty="0"/>
              <a:t># </a:t>
            </a:r>
            <a:r>
              <a:rPr lang="ko-KR" altLang="en-US" sz="1600" dirty="0"/>
              <a:t>같은 대륙과 스포츠 종목을 묶어 그룹으로 </a:t>
            </a:r>
            <a:r>
              <a:rPr lang="ko-KR" altLang="en-US" sz="1600" dirty="0" err="1"/>
              <a:t>묶은후</a:t>
            </a:r>
            <a:r>
              <a:rPr lang="ko-KR" altLang="en-US" sz="1600" dirty="0"/>
              <a:t> 각 그룹의 </a:t>
            </a:r>
            <a:r>
              <a:rPr lang="en-US" altLang="ko-KR" sz="1600" dirty="0"/>
              <a:t>Point</a:t>
            </a:r>
            <a:r>
              <a:rPr lang="ko-KR" altLang="en-US" sz="1600" dirty="0"/>
              <a:t>를 합산</a:t>
            </a:r>
          </a:p>
          <a:p>
            <a:pPr marL="45720" indent="0">
              <a:buNone/>
            </a:pPr>
            <a:r>
              <a:rPr lang="en-US" altLang="ko-KR" sz="1600" dirty="0" err="1"/>
              <a:t>df_total_points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df_continent.groupby</a:t>
            </a:r>
            <a:r>
              <a:rPr lang="en-US" altLang="ko-KR" sz="1600" dirty="0"/>
              <a:t>(['Continent', 'Sport'])['Points'].sum().</a:t>
            </a:r>
            <a:r>
              <a:rPr lang="en-US" altLang="ko-KR" sz="1600" dirty="0" err="1"/>
              <a:t>reset_index</a:t>
            </a:r>
            <a:r>
              <a:rPr lang="en-US" altLang="ko-KR" sz="1600" dirty="0"/>
              <a:t>()</a:t>
            </a:r>
          </a:p>
          <a:p>
            <a:pPr marL="45720" indent="0">
              <a:buNone/>
            </a:pPr>
            <a:r>
              <a:rPr lang="en-US" altLang="ko-KR" sz="1600" dirty="0"/>
              <a:t># </a:t>
            </a:r>
            <a:r>
              <a:rPr lang="ko-KR" altLang="en-US" sz="1600" dirty="0"/>
              <a:t>각 대륙별로 점수 합계가 높은 상위 </a:t>
            </a:r>
            <a:r>
              <a:rPr lang="en-US" altLang="ko-KR" sz="1600" dirty="0"/>
              <a:t>10</a:t>
            </a:r>
            <a:r>
              <a:rPr lang="ko-KR" altLang="en-US" sz="1600" dirty="0"/>
              <a:t>개 종목 추출</a:t>
            </a:r>
          </a:p>
          <a:p>
            <a:pPr marL="45720" indent="0">
              <a:buNone/>
            </a:pPr>
            <a:r>
              <a:rPr lang="en-US" altLang="ko-KR" sz="1600" dirty="0"/>
              <a:t>df_top_10_sports_by_continent = </a:t>
            </a:r>
            <a:r>
              <a:rPr lang="en-US" altLang="ko-KR" sz="1600" dirty="0" err="1"/>
              <a:t>df_total_points.groupby</a:t>
            </a:r>
            <a:r>
              <a:rPr lang="en-US" altLang="ko-KR" sz="1600" dirty="0"/>
              <a:t>('Continent').apply(lambda x: </a:t>
            </a:r>
            <a:r>
              <a:rPr lang="en-US" altLang="ko-KR" sz="1600" dirty="0" err="1"/>
              <a:t>x.nlargest</a:t>
            </a:r>
            <a:r>
              <a:rPr lang="en-US" altLang="ko-KR" sz="1600" dirty="0"/>
              <a:t>(10, 'Points')).</a:t>
            </a:r>
            <a:r>
              <a:rPr lang="en-US" altLang="ko-KR" sz="1600" dirty="0" err="1"/>
              <a:t>reset_index</a:t>
            </a:r>
            <a:r>
              <a:rPr lang="en-US" altLang="ko-KR" sz="1600" dirty="0"/>
              <a:t>(drop=True)</a:t>
            </a:r>
          </a:p>
          <a:p>
            <a:pPr marL="45720" indent="0">
              <a:buNone/>
            </a:pPr>
            <a:r>
              <a:rPr lang="en-US" altLang="ko-KR" sz="1600" dirty="0"/>
              <a:t># </a:t>
            </a:r>
            <a:r>
              <a:rPr lang="en-US" altLang="ko-KR" sz="1600" dirty="0" err="1"/>
              <a:t>nlargest</a:t>
            </a:r>
            <a:r>
              <a:rPr lang="en-US" altLang="ko-KR" sz="1600" dirty="0"/>
              <a:t>(10, 'Points')</a:t>
            </a:r>
            <a:r>
              <a:rPr lang="ko-KR" altLang="en-US" sz="1600" dirty="0"/>
              <a:t>는 </a:t>
            </a:r>
            <a:r>
              <a:rPr lang="en-US" altLang="ko-KR" sz="1600" dirty="0"/>
              <a:t>Points </a:t>
            </a:r>
            <a:r>
              <a:rPr lang="ko-KR" altLang="en-US" sz="1600" dirty="0"/>
              <a:t>열에서 가장 큰 값을 기준으로 </a:t>
            </a:r>
            <a:r>
              <a:rPr lang="en-US" altLang="ko-KR" sz="1600" dirty="0"/>
              <a:t>10</a:t>
            </a:r>
            <a:r>
              <a:rPr lang="ko-KR" altLang="en-US" sz="1600" dirty="0"/>
              <a:t>개의 행을 선택</a:t>
            </a:r>
          </a:p>
          <a:p>
            <a:pPr marL="45720" indent="0">
              <a:buNone/>
            </a:pPr>
            <a:r>
              <a:rPr lang="en-US" altLang="ko-KR" sz="1600" dirty="0"/>
              <a:t># </a:t>
            </a:r>
            <a:r>
              <a:rPr lang="ko-KR" altLang="en-US" sz="1600" dirty="0"/>
              <a:t>결과 확인</a:t>
            </a:r>
          </a:p>
          <a:p>
            <a:pPr marL="45720" indent="0">
              <a:buNone/>
            </a:pPr>
            <a:r>
              <a:rPr lang="en-US" altLang="ko-KR" sz="1600" dirty="0"/>
              <a:t>df_top_10_sports_by_continent</a:t>
            </a:r>
            <a:endParaRPr lang="ko-KR" altLang="en-US" sz="16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3A34EA0-3298-4115-82F7-B34E681548D7}"/>
              </a:ext>
            </a:extLst>
          </p:cNvPr>
          <p:cNvSpPr txBox="1">
            <a:spLocks/>
          </p:cNvSpPr>
          <p:nvPr/>
        </p:nvSpPr>
        <p:spPr>
          <a:xfrm>
            <a:off x="5865814" y="2996953"/>
            <a:ext cx="5638800" cy="37444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endParaRPr lang="ko-KR" altLang="en-US" sz="1600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D69276F-C1B2-42ED-9D87-CE595F46DF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93636"/>
              </p:ext>
            </p:extLst>
          </p:nvPr>
        </p:nvGraphicFramePr>
        <p:xfrm>
          <a:off x="5865815" y="2996953"/>
          <a:ext cx="5638797" cy="3744405"/>
        </p:xfrm>
        <a:graphic>
          <a:graphicData uri="http://schemas.openxmlformats.org/drawingml/2006/table">
            <a:tbl>
              <a:tblPr/>
              <a:tblGrid>
                <a:gridCol w="1879599">
                  <a:extLst>
                    <a:ext uri="{9D8B030D-6E8A-4147-A177-3AD203B41FA5}">
                      <a16:colId xmlns:a16="http://schemas.microsoft.com/office/drawing/2014/main" val="2933903117"/>
                    </a:ext>
                  </a:extLst>
                </a:gridCol>
                <a:gridCol w="1879599">
                  <a:extLst>
                    <a:ext uri="{9D8B030D-6E8A-4147-A177-3AD203B41FA5}">
                      <a16:colId xmlns:a16="http://schemas.microsoft.com/office/drawing/2014/main" val="515652861"/>
                    </a:ext>
                  </a:extLst>
                </a:gridCol>
                <a:gridCol w="1879599">
                  <a:extLst>
                    <a:ext uri="{9D8B030D-6E8A-4147-A177-3AD203B41FA5}">
                      <a16:colId xmlns:a16="http://schemas.microsoft.com/office/drawing/2014/main" val="2872135096"/>
                    </a:ext>
                  </a:extLst>
                </a:gridCol>
              </a:tblGrid>
              <a:tr h="106983">
                <a:tc>
                  <a:txBody>
                    <a:bodyPr/>
                    <a:lstStyle/>
                    <a:p>
                      <a:r>
                        <a:rPr lang="en-US" sz="500">
                          <a:solidFill>
                            <a:schemeClr val="bg1"/>
                          </a:solidFill>
                        </a:rPr>
                        <a:t>Africa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>
                          <a:solidFill>
                            <a:schemeClr val="bg1"/>
                          </a:solidFill>
                        </a:rPr>
                        <a:t>Athletics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500">
                          <a:solidFill>
                            <a:schemeClr val="bg1"/>
                          </a:solidFill>
                        </a:rPr>
                        <a:t>20.0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072751"/>
                  </a:ext>
                </a:extLst>
              </a:tr>
              <a:tr h="106983">
                <a:tc>
                  <a:txBody>
                    <a:bodyPr/>
                    <a:lstStyle/>
                    <a:p>
                      <a:r>
                        <a:rPr lang="en-US" sz="500">
                          <a:solidFill>
                            <a:schemeClr val="bg1"/>
                          </a:solidFill>
                        </a:rPr>
                        <a:t>Africa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>
                          <a:solidFill>
                            <a:schemeClr val="bg1"/>
                          </a:solidFill>
                        </a:rPr>
                        <a:t>Boxing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500">
                          <a:solidFill>
                            <a:schemeClr val="bg1"/>
                          </a:solidFill>
                        </a:rPr>
                        <a:t>8.0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508805"/>
                  </a:ext>
                </a:extLst>
              </a:tr>
              <a:tr h="106983">
                <a:tc>
                  <a:txBody>
                    <a:bodyPr/>
                    <a:lstStyle/>
                    <a:p>
                      <a:r>
                        <a:rPr lang="en-US" sz="500">
                          <a:solidFill>
                            <a:schemeClr val="bg1"/>
                          </a:solidFill>
                        </a:rPr>
                        <a:t>Africa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>
                          <a:solidFill>
                            <a:schemeClr val="bg1"/>
                          </a:solidFill>
                        </a:rPr>
                        <a:t>Judo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500">
                          <a:solidFill>
                            <a:schemeClr val="bg1"/>
                          </a:solidFill>
                        </a:rPr>
                        <a:t>3.0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3851761"/>
                  </a:ext>
                </a:extLst>
              </a:tr>
              <a:tr h="106983">
                <a:tc>
                  <a:txBody>
                    <a:bodyPr/>
                    <a:lstStyle/>
                    <a:p>
                      <a:r>
                        <a:rPr lang="en-US" sz="500">
                          <a:solidFill>
                            <a:schemeClr val="bg1"/>
                          </a:solidFill>
                        </a:rPr>
                        <a:t>Africa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>
                          <a:solidFill>
                            <a:schemeClr val="bg1"/>
                          </a:solidFill>
                        </a:rPr>
                        <a:t>Alpine Skiing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500" dirty="0">
                          <a:solidFill>
                            <a:schemeClr val="bg1"/>
                          </a:solidFill>
                        </a:rPr>
                        <a:t>0.0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472998"/>
                  </a:ext>
                </a:extLst>
              </a:tr>
              <a:tr h="106983">
                <a:tc>
                  <a:txBody>
                    <a:bodyPr/>
                    <a:lstStyle/>
                    <a:p>
                      <a:r>
                        <a:rPr lang="en-US" sz="500">
                          <a:solidFill>
                            <a:schemeClr val="bg1"/>
                          </a:solidFill>
                        </a:rPr>
                        <a:t>Africa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>
                          <a:solidFill>
                            <a:schemeClr val="bg1"/>
                          </a:solidFill>
                        </a:rPr>
                        <a:t>Badminton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500">
                          <a:solidFill>
                            <a:schemeClr val="bg1"/>
                          </a:solidFill>
                        </a:rPr>
                        <a:t>0.0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450364"/>
                  </a:ext>
                </a:extLst>
              </a:tr>
              <a:tr h="106983">
                <a:tc>
                  <a:txBody>
                    <a:bodyPr/>
                    <a:lstStyle/>
                    <a:p>
                      <a:r>
                        <a:rPr lang="en-US" sz="500">
                          <a:solidFill>
                            <a:schemeClr val="bg1"/>
                          </a:solidFill>
                        </a:rPr>
                        <a:t>Africa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>
                          <a:solidFill>
                            <a:schemeClr val="bg1"/>
                          </a:solidFill>
                        </a:rPr>
                        <a:t>Basketball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500">
                          <a:solidFill>
                            <a:schemeClr val="bg1"/>
                          </a:solidFill>
                        </a:rPr>
                        <a:t>0.0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0371289"/>
                  </a:ext>
                </a:extLst>
              </a:tr>
              <a:tr h="106983">
                <a:tc>
                  <a:txBody>
                    <a:bodyPr/>
                    <a:lstStyle/>
                    <a:p>
                      <a:r>
                        <a:rPr lang="en-US" sz="500">
                          <a:solidFill>
                            <a:schemeClr val="bg1"/>
                          </a:solidFill>
                        </a:rPr>
                        <a:t>Africa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>
                          <a:solidFill>
                            <a:schemeClr val="bg1"/>
                          </a:solidFill>
                        </a:rPr>
                        <a:t>Beach Volleyball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500">
                          <a:solidFill>
                            <a:schemeClr val="bg1"/>
                          </a:solidFill>
                        </a:rPr>
                        <a:t>0.0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1717685"/>
                  </a:ext>
                </a:extLst>
              </a:tr>
              <a:tr h="106983">
                <a:tc>
                  <a:txBody>
                    <a:bodyPr/>
                    <a:lstStyle/>
                    <a:p>
                      <a:r>
                        <a:rPr lang="en-US" sz="500">
                          <a:solidFill>
                            <a:schemeClr val="bg1"/>
                          </a:solidFill>
                        </a:rPr>
                        <a:t>Africa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>
                          <a:solidFill>
                            <a:schemeClr val="bg1"/>
                          </a:solidFill>
                        </a:rPr>
                        <a:t>Canoeing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500">
                          <a:solidFill>
                            <a:schemeClr val="bg1"/>
                          </a:solidFill>
                        </a:rPr>
                        <a:t>0.0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3586786"/>
                  </a:ext>
                </a:extLst>
              </a:tr>
              <a:tr h="106983">
                <a:tc>
                  <a:txBody>
                    <a:bodyPr/>
                    <a:lstStyle/>
                    <a:p>
                      <a:r>
                        <a:rPr lang="en-US" sz="500">
                          <a:solidFill>
                            <a:schemeClr val="bg1"/>
                          </a:solidFill>
                        </a:rPr>
                        <a:t>Africa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>
                          <a:solidFill>
                            <a:schemeClr val="bg1"/>
                          </a:solidFill>
                        </a:rPr>
                        <a:t>Cross Country Skiing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500">
                          <a:solidFill>
                            <a:schemeClr val="bg1"/>
                          </a:solidFill>
                        </a:rPr>
                        <a:t>0.0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5500025"/>
                  </a:ext>
                </a:extLst>
              </a:tr>
              <a:tr h="106983">
                <a:tc>
                  <a:txBody>
                    <a:bodyPr/>
                    <a:lstStyle/>
                    <a:p>
                      <a:r>
                        <a:rPr lang="en-US" sz="500">
                          <a:solidFill>
                            <a:schemeClr val="bg1"/>
                          </a:solidFill>
                        </a:rPr>
                        <a:t>Africa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bg1"/>
                          </a:solidFill>
                        </a:rPr>
                        <a:t>Cycling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500">
                          <a:solidFill>
                            <a:schemeClr val="bg1"/>
                          </a:solidFill>
                        </a:rPr>
                        <a:t>0.0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9375628"/>
                  </a:ext>
                </a:extLst>
              </a:tr>
              <a:tr h="106983">
                <a:tc>
                  <a:txBody>
                    <a:bodyPr/>
                    <a:lstStyle/>
                    <a:p>
                      <a:r>
                        <a:rPr lang="en-US" sz="500">
                          <a:solidFill>
                            <a:schemeClr val="bg1"/>
                          </a:solidFill>
                        </a:rPr>
                        <a:t>America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>
                          <a:solidFill>
                            <a:schemeClr val="bg1"/>
                          </a:solidFill>
                        </a:rPr>
                        <a:t>Sailing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5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774229"/>
                  </a:ext>
                </a:extLst>
              </a:tr>
              <a:tr h="106983">
                <a:tc>
                  <a:txBody>
                    <a:bodyPr/>
                    <a:lstStyle/>
                    <a:p>
                      <a:r>
                        <a:rPr lang="en-US" sz="500">
                          <a:solidFill>
                            <a:schemeClr val="bg1"/>
                          </a:solidFill>
                        </a:rPr>
                        <a:t>America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>
                          <a:solidFill>
                            <a:schemeClr val="bg1"/>
                          </a:solidFill>
                        </a:rPr>
                        <a:t>Athletics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500">
                          <a:solidFill>
                            <a:schemeClr val="bg1"/>
                          </a:solidFill>
                        </a:rPr>
                        <a:t>0.0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2280627"/>
                  </a:ext>
                </a:extLst>
              </a:tr>
              <a:tr h="106983">
                <a:tc>
                  <a:txBody>
                    <a:bodyPr/>
                    <a:lstStyle/>
                    <a:p>
                      <a:r>
                        <a:rPr lang="en-US" sz="500">
                          <a:solidFill>
                            <a:schemeClr val="bg1"/>
                          </a:solidFill>
                        </a:rPr>
                        <a:t>America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>
                          <a:solidFill>
                            <a:schemeClr val="bg1"/>
                          </a:solidFill>
                        </a:rPr>
                        <a:t>Bobsleigh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500">
                          <a:solidFill>
                            <a:schemeClr val="bg1"/>
                          </a:solidFill>
                        </a:rPr>
                        <a:t>0.0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1419435"/>
                  </a:ext>
                </a:extLst>
              </a:tr>
              <a:tr h="106983">
                <a:tc>
                  <a:txBody>
                    <a:bodyPr/>
                    <a:lstStyle/>
                    <a:p>
                      <a:r>
                        <a:rPr lang="en-US" sz="500">
                          <a:solidFill>
                            <a:schemeClr val="bg1"/>
                          </a:solidFill>
                        </a:rPr>
                        <a:t>America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>
                          <a:solidFill>
                            <a:schemeClr val="bg1"/>
                          </a:solidFill>
                        </a:rPr>
                        <a:t>Boxing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500">
                          <a:solidFill>
                            <a:schemeClr val="bg1"/>
                          </a:solidFill>
                        </a:rPr>
                        <a:t>0.0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507827"/>
                  </a:ext>
                </a:extLst>
              </a:tr>
              <a:tr h="106983">
                <a:tc>
                  <a:txBody>
                    <a:bodyPr/>
                    <a:lstStyle/>
                    <a:p>
                      <a:r>
                        <a:rPr lang="en-US" sz="500">
                          <a:solidFill>
                            <a:schemeClr val="bg1"/>
                          </a:solidFill>
                        </a:rPr>
                        <a:t>America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>
                          <a:solidFill>
                            <a:schemeClr val="bg1"/>
                          </a:solidFill>
                        </a:rPr>
                        <a:t>Canoeing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500">
                          <a:solidFill>
                            <a:schemeClr val="bg1"/>
                          </a:solidFill>
                        </a:rPr>
                        <a:t>0.0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0703041"/>
                  </a:ext>
                </a:extLst>
              </a:tr>
              <a:tr h="106983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bg1"/>
                          </a:solidFill>
                        </a:rPr>
                        <a:t>America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>
                          <a:solidFill>
                            <a:schemeClr val="bg1"/>
                          </a:solidFill>
                        </a:rPr>
                        <a:t>Cycling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500">
                          <a:solidFill>
                            <a:schemeClr val="bg1"/>
                          </a:solidFill>
                        </a:rPr>
                        <a:t>0.0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471442"/>
                  </a:ext>
                </a:extLst>
              </a:tr>
              <a:tr h="106983">
                <a:tc>
                  <a:txBody>
                    <a:bodyPr/>
                    <a:lstStyle/>
                    <a:p>
                      <a:r>
                        <a:rPr lang="en-US" sz="500">
                          <a:solidFill>
                            <a:schemeClr val="bg1"/>
                          </a:solidFill>
                        </a:rPr>
                        <a:t>America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>
                          <a:solidFill>
                            <a:schemeClr val="bg1"/>
                          </a:solidFill>
                        </a:rPr>
                        <a:t>Equestrianism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500">
                          <a:solidFill>
                            <a:schemeClr val="bg1"/>
                          </a:solidFill>
                        </a:rPr>
                        <a:t>0.0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4261875"/>
                  </a:ext>
                </a:extLst>
              </a:tr>
              <a:tr h="106983">
                <a:tc>
                  <a:txBody>
                    <a:bodyPr/>
                    <a:lstStyle/>
                    <a:p>
                      <a:r>
                        <a:rPr lang="en-US" sz="500">
                          <a:solidFill>
                            <a:schemeClr val="bg1"/>
                          </a:solidFill>
                        </a:rPr>
                        <a:t>America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>
                          <a:solidFill>
                            <a:schemeClr val="bg1"/>
                          </a:solidFill>
                        </a:rPr>
                        <a:t>Fencing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500">
                          <a:solidFill>
                            <a:schemeClr val="bg1"/>
                          </a:solidFill>
                        </a:rPr>
                        <a:t>0.0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1876290"/>
                  </a:ext>
                </a:extLst>
              </a:tr>
              <a:tr h="106983">
                <a:tc>
                  <a:txBody>
                    <a:bodyPr/>
                    <a:lstStyle/>
                    <a:p>
                      <a:r>
                        <a:rPr lang="en-US" sz="500">
                          <a:solidFill>
                            <a:schemeClr val="bg1"/>
                          </a:solidFill>
                        </a:rPr>
                        <a:t>America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>
                          <a:solidFill>
                            <a:schemeClr val="bg1"/>
                          </a:solidFill>
                        </a:rPr>
                        <a:t>Judo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500">
                          <a:solidFill>
                            <a:schemeClr val="bg1"/>
                          </a:solidFill>
                        </a:rPr>
                        <a:t>0.0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5493013"/>
                  </a:ext>
                </a:extLst>
              </a:tr>
              <a:tr h="106983">
                <a:tc>
                  <a:txBody>
                    <a:bodyPr/>
                    <a:lstStyle/>
                    <a:p>
                      <a:r>
                        <a:rPr lang="en-US" sz="500">
                          <a:solidFill>
                            <a:schemeClr val="bg1"/>
                          </a:solidFill>
                        </a:rPr>
                        <a:t>America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>
                          <a:solidFill>
                            <a:schemeClr val="bg1"/>
                          </a:solidFill>
                        </a:rPr>
                        <a:t>Luge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500">
                          <a:solidFill>
                            <a:schemeClr val="bg1"/>
                          </a:solidFill>
                        </a:rPr>
                        <a:t>0.0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819536"/>
                  </a:ext>
                </a:extLst>
              </a:tr>
              <a:tr h="106983">
                <a:tc>
                  <a:txBody>
                    <a:bodyPr/>
                    <a:lstStyle/>
                    <a:p>
                      <a:r>
                        <a:rPr lang="en-US" sz="500">
                          <a:solidFill>
                            <a:schemeClr val="bg1"/>
                          </a:solidFill>
                        </a:rPr>
                        <a:t>Asia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>
                          <a:solidFill>
                            <a:schemeClr val="bg1"/>
                          </a:solidFill>
                        </a:rPr>
                        <a:t>Taekwondo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50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374853"/>
                  </a:ext>
                </a:extLst>
              </a:tr>
              <a:tr h="106983">
                <a:tc>
                  <a:txBody>
                    <a:bodyPr/>
                    <a:lstStyle/>
                    <a:p>
                      <a:r>
                        <a:rPr lang="en-US" sz="500">
                          <a:solidFill>
                            <a:schemeClr val="bg1"/>
                          </a:solidFill>
                        </a:rPr>
                        <a:t>Asia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bg1"/>
                          </a:solidFill>
                        </a:rPr>
                        <a:t>Athletics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500">
                          <a:solidFill>
                            <a:schemeClr val="bg1"/>
                          </a:solidFill>
                        </a:rPr>
                        <a:t>0.0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534077"/>
                  </a:ext>
                </a:extLst>
              </a:tr>
              <a:tr h="106983">
                <a:tc>
                  <a:txBody>
                    <a:bodyPr/>
                    <a:lstStyle/>
                    <a:p>
                      <a:r>
                        <a:rPr lang="en-US" sz="500">
                          <a:solidFill>
                            <a:schemeClr val="bg1"/>
                          </a:solidFill>
                        </a:rPr>
                        <a:t>Asia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>
                          <a:solidFill>
                            <a:schemeClr val="bg1"/>
                          </a:solidFill>
                        </a:rPr>
                        <a:t>Boxing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500">
                          <a:solidFill>
                            <a:schemeClr val="bg1"/>
                          </a:solidFill>
                        </a:rPr>
                        <a:t>0.0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9810195"/>
                  </a:ext>
                </a:extLst>
              </a:tr>
              <a:tr h="106983">
                <a:tc>
                  <a:txBody>
                    <a:bodyPr/>
                    <a:lstStyle/>
                    <a:p>
                      <a:r>
                        <a:rPr lang="en-US" sz="500">
                          <a:solidFill>
                            <a:schemeClr val="bg1"/>
                          </a:solidFill>
                        </a:rPr>
                        <a:t>Asia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>
                          <a:solidFill>
                            <a:schemeClr val="bg1"/>
                          </a:solidFill>
                        </a:rPr>
                        <a:t>Judo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500">
                          <a:solidFill>
                            <a:schemeClr val="bg1"/>
                          </a:solidFill>
                        </a:rPr>
                        <a:t>0.0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5948087"/>
                  </a:ext>
                </a:extLst>
              </a:tr>
              <a:tr h="106983">
                <a:tc>
                  <a:txBody>
                    <a:bodyPr/>
                    <a:lstStyle/>
                    <a:p>
                      <a:r>
                        <a:rPr lang="en-US" sz="500">
                          <a:solidFill>
                            <a:schemeClr val="bg1"/>
                          </a:solidFill>
                        </a:rPr>
                        <a:t>Asia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>
                          <a:solidFill>
                            <a:schemeClr val="bg1"/>
                          </a:solidFill>
                        </a:rPr>
                        <a:t>Wrestling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500">
                          <a:solidFill>
                            <a:schemeClr val="bg1"/>
                          </a:solidFill>
                        </a:rPr>
                        <a:t>0.0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9176884"/>
                  </a:ext>
                </a:extLst>
              </a:tr>
              <a:tr h="106983">
                <a:tc>
                  <a:txBody>
                    <a:bodyPr/>
                    <a:lstStyle/>
                    <a:p>
                      <a:r>
                        <a:rPr lang="en-US" sz="500">
                          <a:solidFill>
                            <a:schemeClr val="bg1"/>
                          </a:solidFill>
                        </a:rPr>
                        <a:t>Europe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>
                          <a:solidFill>
                            <a:schemeClr val="bg1"/>
                          </a:solidFill>
                        </a:rPr>
                        <a:t>Alpine Skiing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500">
                          <a:solidFill>
                            <a:schemeClr val="bg1"/>
                          </a:solidFill>
                        </a:rPr>
                        <a:t>0.0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371957"/>
                  </a:ext>
                </a:extLst>
              </a:tr>
              <a:tr h="106983">
                <a:tc>
                  <a:txBody>
                    <a:bodyPr/>
                    <a:lstStyle/>
                    <a:p>
                      <a:r>
                        <a:rPr lang="en-US" sz="500">
                          <a:solidFill>
                            <a:schemeClr val="bg1"/>
                          </a:solidFill>
                        </a:rPr>
                        <a:t>Europe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>
                          <a:solidFill>
                            <a:schemeClr val="bg1"/>
                          </a:solidFill>
                        </a:rPr>
                        <a:t>Athletics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500">
                          <a:solidFill>
                            <a:schemeClr val="bg1"/>
                          </a:solidFill>
                        </a:rPr>
                        <a:t>0.0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2857874"/>
                  </a:ext>
                </a:extLst>
              </a:tr>
              <a:tr h="106983">
                <a:tc>
                  <a:txBody>
                    <a:bodyPr/>
                    <a:lstStyle/>
                    <a:p>
                      <a:r>
                        <a:rPr lang="en-US" sz="500">
                          <a:solidFill>
                            <a:schemeClr val="bg1"/>
                          </a:solidFill>
                        </a:rPr>
                        <a:t>Europe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>
                          <a:solidFill>
                            <a:schemeClr val="bg1"/>
                          </a:solidFill>
                        </a:rPr>
                        <a:t>Biathlon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500">
                          <a:solidFill>
                            <a:schemeClr val="bg1"/>
                          </a:solidFill>
                        </a:rPr>
                        <a:t>0.0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103786"/>
                  </a:ext>
                </a:extLst>
              </a:tr>
              <a:tr h="106983">
                <a:tc>
                  <a:txBody>
                    <a:bodyPr/>
                    <a:lstStyle/>
                    <a:p>
                      <a:r>
                        <a:rPr lang="en-US" sz="500">
                          <a:solidFill>
                            <a:schemeClr val="bg1"/>
                          </a:solidFill>
                        </a:rPr>
                        <a:t>Europe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>
                          <a:solidFill>
                            <a:schemeClr val="bg1"/>
                          </a:solidFill>
                        </a:rPr>
                        <a:t>Boxing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500">
                          <a:solidFill>
                            <a:schemeClr val="bg1"/>
                          </a:solidFill>
                        </a:rPr>
                        <a:t>0.0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0194549"/>
                  </a:ext>
                </a:extLst>
              </a:tr>
              <a:tr h="106983">
                <a:tc>
                  <a:txBody>
                    <a:bodyPr/>
                    <a:lstStyle/>
                    <a:p>
                      <a:r>
                        <a:rPr lang="en-US" sz="500">
                          <a:solidFill>
                            <a:schemeClr val="bg1"/>
                          </a:solidFill>
                        </a:rPr>
                        <a:t>Europe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>
                          <a:solidFill>
                            <a:schemeClr val="bg1"/>
                          </a:solidFill>
                        </a:rPr>
                        <a:t>Canoeing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500">
                          <a:solidFill>
                            <a:schemeClr val="bg1"/>
                          </a:solidFill>
                        </a:rPr>
                        <a:t>0.0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6731168"/>
                  </a:ext>
                </a:extLst>
              </a:tr>
              <a:tr h="106983">
                <a:tc>
                  <a:txBody>
                    <a:bodyPr/>
                    <a:lstStyle/>
                    <a:p>
                      <a:r>
                        <a:rPr lang="en-US" sz="500">
                          <a:solidFill>
                            <a:schemeClr val="bg1"/>
                          </a:solidFill>
                        </a:rPr>
                        <a:t>Europe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>
                          <a:solidFill>
                            <a:schemeClr val="bg1"/>
                          </a:solidFill>
                        </a:rPr>
                        <a:t>Cross Country Skiing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500">
                          <a:solidFill>
                            <a:schemeClr val="bg1"/>
                          </a:solidFill>
                        </a:rPr>
                        <a:t>0.0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891999"/>
                  </a:ext>
                </a:extLst>
              </a:tr>
              <a:tr h="106983">
                <a:tc>
                  <a:txBody>
                    <a:bodyPr/>
                    <a:lstStyle/>
                    <a:p>
                      <a:r>
                        <a:rPr lang="en-US" sz="500">
                          <a:solidFill>
                            <a:schemeClr val="bg1"/>
                          </a:solidFill>
                        </a:rPr>
                        <a:t>Europe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>
                          <a:solidFill>
                            <a:schemeClr val="bg1"/>
                          </a:solidFill>
                        </a:rPr>
                        <a:t>Cycling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500">
                          <a:solidFill>
                            <a:schemeClr val="bg1"/>
                          </a:solidFill>
                        </a:rPr>
                        <a:t>0.0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2043335"/>
                  </a:ext>
                </a:extLst>
              </a:tr>
              <a:tr h="106983">
                <a:tc>
                  <a:txBody>
                    <a:bodyPr/>
                    <a:lstStyle/>
                    <a:p>
                      <a:r>
                        <a:rPr lang="en-US" sz="500">
                          <a:solidFill>
                            <a:schemeClr val="bg1"/>
                          </a:solidFill>
                        </a:rPr>
                        <a:t>Europe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>
                          <a:solidFill>
                            <a:schemeClr val="bg1"/>
                          </a:solidFill>
                        </a:rPr>
                        <a:t>Judo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500">
                          <a:solidFill>
                            <a:schemeClr val="bg1"/>
                          </a:solidFill>
                        </a:rPr>
                        <a:t>0.0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0636829"/>
                  </a:ext>
                </a:extLst>
              </a:tr>
              <a:tr h="106983">
                <a:tc>
                  <a:txBody>
                    <a:bodyPr/>
                    <a:lstStyle/>
                    <a:p>
                      <a:r>
                        <a:rPr lang="en-US" sz="500">
                          <a:solidFill>
                            <a:schemeClr val="bg1"/>
                          </a:solidFill>
                        </a:rPr>
                        <a:t>Europe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>
                          <a:solidFill>
                            <a:schemeClr val="bg1"/>
                          </a:solidFill>
                        </a:rPr>
                        <a:t>Sailing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500">
                          <a:solidFill>
                            <a:schemeClr val="bg1"/>
                          </a:solidFill>
                        </a:rPr>
                        <a:t>0.0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234591"/>
                  </a:ext>
                </a:extLst>
              </a:tr>
              <a:tr h="106983">
                <a:tc>
                  <a:txBody>
                    <a:bodyPr/>
                    <a:lstStyle/>
                    <a:p>
                      <a:r>
                        <a:rPr lang="en-US" sz="500">
                          <a:solidFill>
                            <a:schemeClr val="bg1"/>
                          </a:solidFill>
                        </a:rPr>
                        <a:t>Europe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>
                          <a:solidFill>
                            <a:schemeClr val="bg1"/>
                          </a:solidFill>
                        </a:rPr>
                        <a:t>Shooting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500" dirty="0">
                          <a:solidFill>
                            <a:schemeClr val="bg1"/>
                          </a:solidFill>
                        </a:rPr>
                        <a:t>0.0</a:t>
                      </a:r>
                    </a:p>
                  </a:txBody>
                  <a:tcPr marL="31024" marR="31024" marT="7236" marB="7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1243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972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7612" y="-516210"/>
            <a:ext cx="9753600" cy="1325562"/>
          </a:xfrm>
        </p:spPr>
        <p:txBody>
          <a:bodyPr rtlCol="0"/>
          <a:lstStyle/>
          <a:p>
            <a:pPr rtl="0"/>
            <a:r>
              <a:rPr lang="ko-KR" altLang="en-US" dirty="0" err="1"/>
              <a:t>대륙별</a:t>
            </a:r>
            <a:r>
              <a:rPr lang="ko-KR" altLang="en-US" dirty="0"/>
              <a:t> 상위 </a:t>
            </a:r>
            <a:r>
              <a:rPr lang="en-US" altLang="ko-KR" dirty="0"/>
              <a:t>10 </a:t>
            </a:r>
            <a:r>
              <a:rPr lang="ko-KR" altLang="en-US" dirty="0"/>
              <a:t>종목 비교 그래프</a:t>
            </a:r>
            <a:endParaRPr lang="ko" dirty="0"/>
          </a:p>
        </p:txBody>
      </p:sp>
      <p:pic>
        <p:nvPicPr>
          <p:cNvPr id="5128" name="Picture 8">
            <a:extLst>
              <a:ext uri="{FF2B5EF4-FFF2-40B4-BE49-F238E27FC236}">
                <a16:creationId xmlns:a16="http://schemas.microsoft.com/office/drawing/2014/main" id="{C019C6F3-1B68-4DF8-BC1B-50E09E231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12188825" cy="592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62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1180" y="648164"/>
            <a:ext cx="8511935" cy="1325562"/>
          </a:xfrm>
        </p:spPr>
        <p:txBody>
          <a:bodyPr rtlCol="0">
            <a:normAutofit/>
          </a:bodyPr>
          <a:lstStyle/>
          <a:p>
            <a:r>
              <a:rPr lang="ko-KR" altLang="en-US" sz="3200" dirty="0"/>
              <a:t>결과 데이터 분석 및 적용 방안 </a:t>
            </a:r>
            <a:br>
              <a:rPr lang="ko" altLang="ko-KR" sz="2000" dirty="0"/>
            </a:br>
            <a:endParaRPr lang="ko-KR" altLang="en-US" sz="36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8" name="직사각형 7" title="Group A tasks">
            <a:extLst>
              <a:ext uri="{FF2B5EF4-FFF2-40B4-BE49-F238E27FC236}">
                <a16:creationId xmlns:a16="http://schemas.microsoft.com/office/drawing/2014/main" id="{9C454887-EDEE-4B5F-94A0-0E02A21F729F}"/>
              </a:ext>
            </a:extLst>
          </p:cNvPr>
          <p:cNvSpPr/>
          <p:nvPr/>
        </p:nvSpPr>
        <p:spPr>
          <a:xfrm>
            <a:off x="3412748" y="2852250"/>
            <a:ext cx="5363329" cy="115350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2B0FDA3-7684-4BCD-ABD7-489BBD9EA45A}"/>
              </a:ext>
            </a:extLst>
          </p:cNvPr>
          <p:cNvGrpSpPr/>
          <p:nvPr/>
        </p:nvGrpSpPr>
        <p:grpSpPr>
          <a:xfrm>
            <a:off x="4222204" y="2276872"/>
            <a:ext cx="5507345" cy="3751274"/>
            <a:chOff x="2592294" y="-364544"/>
            <a:chExt cx="5507345" cy="5749073"/>
          </a:xfrm>
        </p:grpSpPr>
        <p:sp>
          <p:nvSpPr>
            <p:cNvPr id="17" name="직사각형 16" title="Group A tasks">
              <a:extLst>
                <a:ext uri="{FF2B5EF4-FFF2-40B4-BE49-F238E27FC236}">
                  <a16:creationId xmlns:a16="http://schemas.microsoft.com/office/drawing/2014/main" id="{929AAD43-D22E-48BC-B294-F843D627F139}"/>
                </a:ext>
              </a:extLst>
            </p:cNvPr>
            <p:cNvSpPr/>
            <p:nvPr/>
          </p:nvSpPr>
          <p:spPr>
            <a:xfrm>
              <a:off x="2736310" y="232049"/>
              <a:ext cx="5363329" cy="11535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4966210-70EF-48AB-B64E-48C4D268CC78}"/>
                </a:ext>
              </a:extLst>
            </p:cNvPr>
            <p:cNvSpPr txBox="1"/>
            <p:nvPr/>
          </p:nvSpPr>
          <p:spPr>
            <a:xfrm>
              <a:off x="2592294" y="-364544"/>
              <a:ext cx="5363329" cy="9402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rtlCol="0" anchor="ctr" anchorCtr="0">
              <a:noAutofit/>
            </a:bodyPr>
            <a:lstStyle/>
            <a:p>
              <a:pPr marL="171450" lvl="1" indent="-171450" algn="l" defTabSz="7112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ko-KR" altLang="en-US" sz="1600" b="0" i="0" dirty="0">
                  <a:solidFill>
                    <a:srgbClr val="212121"/>
                  </a:solidFill>
                  <a:effectLst/>
                  <a:latin typeface="Roboto" panose="02000000000000000000" pitchFamily="2" charset="0"/>
                </a:rPr>
                <a:t>강세 종목에서의 성과를 유지하면서도 약한 종목에서 성과를 내기 위한 훈련 전략을 마련</a:t>
              </a:r>
              <a:endParaRPr lang="ko" sz="1600" kern="12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9898542-30CF-41F5-B286-405D1C989C82}"/>
                </a:ext>
              </a:extLst>
            </p:cNvPr>
            <p:cNvSpPr txBox="1"/>
            <p:nvPr/>
          </p:nvSpPr>
          <p:spPr>
            <a:xfrm>
              <a:off x="2592294" y="1272751"/>
              <a:ext cx="5363329" cy="9402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rtlCol="0" anchor="ctr" anchorCtr="0">
              <a:noAutofit/>
            </a:bodyPr>
            <a:lstStyle/>
            <a:p>
              <a:pPr marL="171450" lvl="1" indent="-171450" algn="l" defTabSz="7112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ko-KR" altLang="en-US" sz="1600" b="0" i="0" dirty="0">
                  <a:solidFill>
                    <a:srgbClr val="212121"/>
                  </a:solidFill>
                  <a:effectLst/>
                  <a:latin typeface="Roboto" panose="02000000000000000000" pitchFamily="2" charset="0"/>
                </a:rPr>
                <a:t>올림픽이나 세계 선수권 대회에서 각 국가 또는 대륙의 메달 획득 가능성을 예측</a:t>
              </a:r>
              <a:r>
                <a:rPr lang="en-US" altLang="ko-KR" sz="1600" b="0" i="0" dirty="0">
                  <a:solidFill>
                    <a:srgbClr val="212121"/>
                  </a:solidFill>
                  <a:effectLst/>
                  <a:latin typeface="Roboto" panose="02000000000000000000" pitchFamily="2" charset="0"/>
                </a:rPr>
                <a:t>. </a:t>
              </a:r>
              <a:r>
                <a:rPr lang="ko-KR" altLang="en-US" sz="1600" b="0" i="0" dirty="0">
                  <a:solidFill>
                    <a:srgbClr val="212121"/>
                  </a:solidFill>
                  <a:effectLst/>
                  <a:latin typeface="Roboto" panose="02000000000000000000" pitchFamily="2" charset="0"/>
                </a:rPr>
                <a:t>이를 통해 국가별 메달 목표 설정</a:t>
              </a:r>
              <a:endParaRPr lang="ko" sz="1600" kern="12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BC7FBE3-6629-4543-87CA-12B8DC64BDF7}"/>
                </a:ext>
              </a:extLst>
            </p:cNvPr>
            <p:cNvSpPr txBox="1"/>
            <p:nvPr/>
          </p:nvSpPr>
          <p:spPr>
            <a:xfrm>
              <a:off x="2592294" y="2865896"/>
              <a:ext cx="5363329" cy="9402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rtlCol="0" anchor="ctr" anchorCtr="0">
              <a:noAutofit/>
            </a:bodyPr>
            <a:lstStyle/>
            <a:p>
              <a:pPr marL="171450" lvl="1" indent="-171450" algn="l" defTabSz="7112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ko-KR" altLang="en-US" sz="1600" b="0" i="0" dirty="0">
                  <a:solidFill>
                    <a:srgbClr val="212121"/>
                  </a:solidFill>
                  <a:effectLst/>
                  <a:latin typeface="Roboto" panose="02000000000000000000" pitchFamily="2" charset="0"/>
                </a:rPr>
                <a:t>각 </a:t>
              </a:r>
              <a:r>
                <a:rPr lang="ko-KR" altLang="en-US" sz="1600" b="0" i="0" dirty="0" err="1">
                  <a:solidFill>
                    <a:srgbClr val="212121"/>
                  </a:solidFill>
                  <a:effectLst/>
                  <a:latin typeface="Roboto" panose="02000000000000000000" pitchFamily="2" charset="0"/>
                </a:rPr>
                <a:t>대륙별</a:t>
              </a:r>
              <a:r>
                <a:rPr lang="ko-KR" altLang="en-US" sz="1600" b="0" i="0" dirty="0">
                  <a:solidFill>
                    <a:srgbClr val="212121"/>
                  </a:solidFill>
                  <a:effectLst/>
                  <a:latin typeface="Roboto" panose="02000000000000000000" pitchFamily="2" charset="0"/>
                </a:rPr>
                <a:t> 강세 종목에서 신체적 특성이나 훈련 방법을 연구함으로써</a:t>
              </a:r>
              <a:r>
                <a:rPr lang="en-US" altLang="ko-KR" sz="1600" b="0" i="0" dirty="0">
                  <a:solidFill>
                    <a:srgbClr val="212121"/>
                  </a:solidFill>
                  <a:effectLst/>
                  <a:latin typeface="Roboto" panose="02000000000000000000" pitchFamily="2" charset="0"/>
                </a:rPr>
                <a:t>, </a:t>
              </a:r>
              <a:r>
                <a:rPr lang="ko-KR" altLang="en-US" sz="1600" b="0" i="0" dirty="0">
                  <a:solidFill>
                    <a:srgbClr val="212121"/>
                  </a:solidFill>
                  <a:effectLst/>
                  <a:latin typeface="Roboto" panose="02000000000000000000" pitchFamily="2" charset="0"/>
                </a:rPr>
                <a:t>성과를 높이는 과학적 접근법을 개발</a:t>
              </a:r>
              <a:endParaRPr lang="ko" sz="1600" kern="12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0846B5B-CEF7-4B8A-9073-C930ED2B6D44}"/>
                </a:ext>
              </a:extLst>
            </p:cNvPr>
            <p:cNvSpPr txBox="1"/>
            <p:nvPr/>
          </p:nvSpPr>
          <p:spPr>
            <a:xfrm>
              <a:off x="2592294" y="4444291"/>
              <a:ext cx="5363329" cy="9402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rtlCol="0" anchor="ctr" anchorCtr="0">
              <a:noAutofit/>
            </a:bodyPr>
            <a:lstStyle/>
            <a:p>
              <a:pPr marL="171450" lvl="1" indent="-171450" algn="l" defTabSz="7112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ko-KR" altLang="en-US" sz="1600" b="0" i="0" dirty="0">
                  <a:solidFill>
                    <a:srgbClr val="212121"/>
                  </a:solidFill>
                  <a:effectLst/>
                  <a:latin typeface="Roboto" panose="02000000000000000000" pitchFamily="2" charset="0"/>
                </a:rPr>
                <a:t>각 대륙에서 인기 있는 스포츠에 대한 정보를 활용해 스포츠 마케팅에 활용</a:t>
              </a:r>
              <a:endParaRPr lang="ko" sz="1600" kern="1200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2C65051-1B20-42D6-8C58-D631DA1297B6}"/>
              </a:ext>
            </a:extLst>
          </p:cNvPr>
          <p:cNvGrpSpPr/>
          <p:nvPr/>
        </p:nvGrpSpPr>
        <p:grpSpPr>
          <a:xfrm>
            <a:off x="1755346" y="2247089"/>
            <a:ext cx="2349687" cy="629593"/>
            <a:chOff x="0" y="1285409"/>
            <a:chExt cx="2349687" cy="629593"/>
          </a:xfrm>
        </p:grpSpPr>
        <p:sp>
          <p:nvSpPr>
            <p:cNvPr id="22" name="사각형: 둥근 모서리 21" title="Group A title">
              <a:extLst>
                <a:ext uri="{FF2B5EF4-FFF2-40B4-BE49-F238E27FC236}">
                  <a16:creationId xmlns:a16="http://schemas.microsoft.com/office/drawing/2014/main" id="{904652FB-1C39-47F9-8D2C-5635CB554497}"/>
                </a:ext>
              </a:extLst>
            </p:cNvPr>
            <p:cNvSpPr/>
            <p:nvPr/>
          </p:nvSpPr>
          <p:spPr>
            <a:xfrm>
              <a:off x="0" y="1285409"/>
              <a:ext cx="2349687" cy="629593"/>
            </a:xfrm>
            <a:prstGeom prst="roundRect">
              <a:avLst>
                <a:gd name="adj" fmla="val 16670"/>
              </a:avLst>
            </a:prstGeom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사각형: 둥근 모서리 4">
              <a:extLst>
                <a:ext uri="{FF2B5EF4-FFF2-40B4-BE49-F238E27FC236}">
                  <a16:creationId xmlns:a16="http://schemas.microsoft.com/office/drawing/2014/main" id="{DC0022F1-C79B-4BB3-9032-2091537F133F}"/>
                </a:ext>
              </a:extLst>
            </p:cNvPr>
            <p:cNvSpPr txBox="1"/>
            <p:nvPr/>
          </p:nvSpPr>
          <p:spPr>
            <a:xfrm>
              <a:off x="30740" y="1316149"/>
              <a:ext cx="2288207" cy="5681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rtlCol="0" anchor="ctr" anchorCtr="0">
              <a:noAutofit/>
            </a:bodyPr>
            <a:lstStyle/>
            <a:p>
              <a:pPr marL="0" lvl="0" indent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800" kern="1200" dirty="0"/>
                <a:t>프로그램 개발</a:t>
              </a:r>
              <a:endParaRPr lang="ko" sz="1800" kern="1200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3684E4B-2BB6-4A2F-9027-3D2F6A068ABA}"/>
              </a:ext>
            </a:extLst>
          </p:cNvPr>
          <p:cNvGrpSpPr/>
          <p:nvPr/>
        </p:nvGrpSpPr>
        <p:grpSpPr>
          <a:xfrm>
            <a:off x="1755346" y="3353994"/>
            <a:ext cx="2349687" cy="629593"/>
            <a:chOff x="0" y="1285409"/>
            <a:chExt cx="2349687" cy="629593"/>
          </a:xfrm>
        </p:grpSpPr>
        <p:sp>
          <p:nvSpPr>
            <p:cNvPr id="25" name="사각형: 둥근 모서리 24" title="Group A title">
              <a:extLst>
                <a:ext uri="{FF2B5EF4-FFF2-40B4-BE49-F238E27FC236}">
                  <a16:creationId xmlns:a16="http://schemas.microsoft.com/office/drawing/2014/main" id="{A4D5B118-E313-48D0-B2E4-69990EEC85E7}"/>
                </a:ext>
              </a:extLst>
            </p:cNvPr>
            <p:cNvSpPr/>
            <p:nvPr/>
          </p:nvSpPr>
          <p:spPr>
            <a:xfrm>
              <a:off x="0" y="1285409"/>
              <a:ext cx="2349687" cy="629593"/>
            </a:xfrm>
            <a:prstGeom prst="roundRect">
              <a:avLst>
                <a:gd name="adj" fmla="val 16670"/>
              </a:avLst>
            </a:prstGeom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사각형: 둥근 모서리 4">
              <a:extLst>
                <a:ext uri="{FF2B5EF4-FFF2-40B4-BE49-F238E27FC236}">
                  <a16:creationId xmlns:a16="http://schemas.microsoft.com/office/drawing/2014/main" id="{5CC03839-6568-4A1D-8D85-D52879ADDF96}"/>
                </a:ext>
              </a:extLst>
            </p:cNvPr>
            <p:cNvSpPr txBox="1"/>
            <p:nvPr/>
          </p:nvSpPr>
          <p:spPr>
            <a:xfrm>
              <a:off x="30740" y="1316149"/>
              <a:ext cx="2288207" cy="5681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rtlCol="0" anchor="ctr" anchorCtr="0">
              <a:noAutofit/>
            </a:bodyPr>
            <a:lstStyle/>
            <a:p>
              <a:pPr marL="0" lvl="0" indent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kern="1200" dirty="0"/>
                <a:t>메달 획득 예측 및 전략</a:t>
              </a:r>
              <a:endParaRPr lang="ko" sz="1600" kern="1200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FC713CE-EBA1-4510-A55B-0EC81F58FFAC}"/>
              </a:ext>
            </a:extLst>
          </p:cNvPr>
          <p:cNvGrpSpPr/>
          <p:nvPr/>
        </p:nvGrpSpPr>
        <p:grpSpPr>
          <a:xfrm>
            <a:off x="1755346" y="4374272"/>
            <a:ext cx="2349687" cy="629593"/>
            <a:chOff x="0" y="1285409"/>
            <a:chExt cx="2349687" cy="629593"/>
          </a:xfrm>
        </p:grpSpPr>
        <p:sp>
          <p:nvSpPr>
            <p:cNvPr id="29" name="사각형: 둥근 모서리 28" title="Group A title">
              <a:extLst>
                <a:ext uri="{FF2B5EF4-FFF2-40B4-BE49-F238E27FC236}">
                  <a16:creationId xmlns:a16="http://schemas.microsoft.com/office/drawing/2014/main" id="{A8A33ED9-8BFF-4FF1-A3EF-4B37FA6108F5}"/>
                </a:ext>
              </a:extLst>
            </p:cNvPr>
            <p:cNvSpPr/>
            <p:nvPr/>
          </p:nvSpPr>
          <p:spPr>
            <a:xfrm>
              <a:off x="0" y="1285409"/>
              <a:ext cx="2349687" cy="629593"/>
            </a:xfrm>
            <a:prstGeom prst="roundRect">
              <a:avLst>
                <a:gd name="adj" fmla="val 16670"/>
              </a:avLst>
            </a:prstGeom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사각형: 둥근 모서리 4">
              <a:extLst>
                <a:ext uri="{FF2B5EF4-FFF2-40B4-BE49-F238E27FC236}">
                  <a16:creationId xmlns:a16="http://schemas.microsoft.com/office/drawing/2014/main" id="{9678C626-6B6F-430D-9E38-FEA47451BFAF}"/>
                </a:ext>
              </a:extLst>
            </p:cNvPr>
            <p:cNvSpPr txBox="1"/>
            <p:nvPr/>
          </p:nvSpPr>
          <p:spPr>
            <a:xfrm>
              <a:off x="30740" y="1316149"/>
              <a:ext cx="2288207" cy="5681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rtlCol="0" anchor="ctr" anchorCtr="0">
              <a:noAutofit/>
            </a:bodyPr>
            <a:lstStyle/>
            <a:p>
              <a:pPr marL="0" lvl="0" indent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0" i="0" dirty="0">
                  <a:solidFill>
                    <a:srgbClr val="212121"/>
                  </a:solidFill>
                  <a:effectLst/>
                  <a:latin typeface="Roboto" panose="02000000000000000000" pitchFamily="2" charset="0"/>
                </a:rPr>
                <a:t>스포츠 과학 연구</a:t>
              </a:r>
              <a:endParaRPr lang="ko" sz="1600" kern="1200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3636AD1-917D-4A44-BAF9-DFE16EE6D00C}"/>
              </a:ext>
            </a:extLst>
          </p:cNvPr>
          <p:cNvGrpSpPr/>
          <p:nvPr/>
        </p:nvGrpSpPr>
        <p:grpSpPr>
          <a:xfrm>
            <a:off x="1755346" y="5423426"/>
            <a:ext cx="2349687" cy="629593"/>
            <a:chOff x="0" y="1285409"/>
            <a:chExt cx="2349687" cy="629593"/>
          </a:xfrm>
        </p:grpSpPr>
        <p:sp>
          <p:nvSpPr>
            <p:cNvPr id="33" name="사각형: 둥근 모서리 32" title="Group A title">
              <a:extLst>
                <a:ext uri="{FF2B5EF4-FFF2-40B4-BE49-F238E27FC236}">
                  <a16:creationId xmlns:a16="http://schemas.microsoft.com/office/drawing/2014/main" id="{63CFC5DA-E8EB-4D8F-B5C4-1EE779E17FA2}"/>
                </a:ext>
              </a:extLst>
            </p:cNvPr>
            <p:cNvSpPr/>
            <p:nvPr/>
          </p:nvSpPr>
          <p:spPr>
            <a:xfrm>
              <a:off x="0" y="1285409"/>
              <a:ext cx="2349687" cy="629593"/>
            </a:xfrm>
            <a:prstGeom prst="roundRect">
              <a:avLst>
                <a:gd name="adj" fmla="val 16670"/>
              </a:avLst>
            </a:prstGeom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사각형: 둥근 모서리 4">
              <a:extLst>
                <a:ext uri="{FF2B5EF4-FFF2-40B4-BE49-F238E27FC236}">
                  <a16:creationId xmlns:a16="http://schemas.microsoft.com/office/drawing/2014/main" id="{18DF1A82-055A-4EED-B8F0-50CE6667DAA5}"/>
                </a:ext>
              </a:extLst>
            </p:cNvPr>
            <p:cNvSpPr txBox="1"/>
            <p:nvPr/>
          </p:nvSpPr>
          <p:spPr>
            <a:xfrm>
              <a:off x="30740" y="1316149"/>
              <a:ext cx="2288207" cy="5681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rtlCol="0" anchor="ctr" anchorCtr="0">
              <a:noAutofit/>
            </a:bodyPr>
            <a:lstStyle/>
            <a:p>
              <a:pPr marL="0" lvl="0" indent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0" i="0" dirty="0">
                  <a:solidFill>
                    <a:srgbClr val="212121"/>
                  </a:solidFill>
                  <a:effectLst/>
                  <a:latin typeface="Roboto" panose="02000000000000000000" pitchFamily="2" charset="0"/>
                </a:rPr>
                <a:t>인기 스포츠 마케팅</a:t>
              </a:r>
              <a:endParaRPr lang="ko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8967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217614" y="88032"/>
            <a:ext cx="9753600" cy="1195536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올림픽 강세 종목 분석 </a:t>
            </a:r>
            <a:r>
              <a:rPr lang="ko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17614" y="2181944"/>
            <a:ext cx="9753600" cy="434340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라이브러리 불러오기</a:t>
            </a:r>
            <a:endParaRPr lang="ko" dirty="0"/>
          </a:p>
          <a:p>
            <a:pPr rtl="0"/>
            <a:r>
              <a:rPr lang="ko-KR" altLang="en-US" dirty="0"/>
              <a:t>데이터 불러오기</a:t>
            </a:r>
            <a:endParaRPr lang="en-US" altLang="ko-KR" dirty="0"/>
          </a:p>
          <a:p>
            <a:pPr rtl="0"/>
            <a:r>
              <a:rPr lang="ko-KR" altLang="en-US" dirty="0"/>
              <a:t>데이터 복사</a:t>
            </a:r>
            <a:endParaRPr lang="en-US" altLang="ko-KR" dirty="0"/>
          </a:p>
          <a:p>
            <a:pPr rtl="0"/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pPr rtl="0"/>
            <a:r>
              <a:rPr lang="ko-KR" altLang="en-US" dirty="0" err="1"/>
              <a:t>대륙별</a:t>
            </a:r>
            <a:r>
              <a:rPr lang="ko-KR" altLang="en-US" dirty="0"/>
              <a:t> 올림픽 상위 성적 </a:t>
            </a:r>
            <a:r>
              <a:rPr lang="en-US" altLang="ko-KR" dirty="0"/>
              <a:t>10</a:t>
            </a:r>
            <a:r>
              <a:rPr lang="ko-KR" altLang="en-US" dirty="0"/>
              <a:t>종목 추출</a:t>
            </a:r>
            <a:endParaRPr lang="en-US" altLang="ko-KR" dirty="0"/>
          </a:p>
          <a:p>
            <a:pPr rtl="0"/>
            <a:r>
              <a:rPr lang="ko-KR" altLang="en-US" dirty="0"/>
              <a:t>각 대륙의 상위 </a:t>
            </a:r>
            <a:r>
              <a:rPr lang="en-US" altLang="ko-KR" dirty="0"/>
              <a:t>10</a:t>
            </a:r>
            <a:r>
              <a:rPr lang="ko-KR" altLang="en-US" dirty="0"/>
              <a:t>종목 그래프</a:t>
            </a:r>
            <a:endParaRPr lang="en-US" altLang="ko-KR" dirty="0"/>
          </a:p>
          <a:p>
            <a:pPr rtl="0"/>
            <a:r>
              <a:rPr lang="ko-KR" altLang="en-US" dirty="0"/>
              <a:t>결과 데이터 분석 및 적용 방안 </a:t>
            </a: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199" cy="4038600"/>
          </a:xfrm>
        </p:spPr>
        <p:txBody>
          <a:bodyPr rtlCol="0"/>
          <a:lstStyle/>
          <a:p>
            <a:pPr rtl="0">
              <a:lnSpc>
                <a:spcPct val="150000"/>
              </a:lnSpc>
            </a:pPr>
            <a:r>
              <a:rPr lang="ko-KR" altLang="en-US" dirty="0"/>
              <a:t>라이브러리</a:t>
            </a:r>
            <a:br>
              <a:rPr lang="en-US" altLang="ko-KR" dirty="0"/>
            </a:br>
            <a:r>
              <a:rPr lang="ko-KR" altLang="en-US" dirty="0"/>
              <a:t>불러오기</a:t>
            </a:r>
            <a:endParaRPr lang="ko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>
              <a:lnSpc>
                <a:spcPct val="150000"/>
              </a:lnSpc>
            </a:pPr>
            <a:r>
              <a:rPr lang="ko-KR" altLang="en-US" dirty="0"/>
              <a:t>라이브러리 인스톨 </a:t>
            </a:r>
            <a:endParaRPr lang="en-US" altLang="ko-KR" dirty="0"/>
          </a:p>
          <a:p>
            <a:pPr rtl="0">
              <a:lnSpc>
                <a:spcPct val="150000"/>
              </a:lnSpc>
            </a:pPr>
            <a:r>
              <a:rPr lang="ko-KR" altLang="en-US" dirty="0"/>
              <a:t>라이브러리 업그레이드</a:t>
            </a:r>
            <a:endParaRPr lang="en-US" altLang="ko-KR" dirty="0"/>
          </a:p>
          <a:p>
            <a:pPr rtl="0">
              <a:lnSpc>
                <a:spcPct val="150000"/>
              </a:lnSpc>
            </a:pPr>
            <a:r>
              <a:rPr lang="ko-KR" altLang="en-US" dirty="0"/>
              <a:t>라이브러리 </a:t>
            </a:r>
            <a:r>
              <a:rPr lang="ko-KR" altLang="en-US" dirty="0" err="1"/>
              <a:t>임포트</a:t>
            </a:r>
            <a:endParaRPr 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87099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>
            <a:normAutofit/>
          </a:bodyPr>
          <a:lstStyle/>
          <a:p>
            <a:pPr marL="45720" indent="0" rtl="0">
              <a:buNone/>
            </a:pPr>
            <a:r>
              <a:rPr lang="en-US" altLang="ko-KR" sz="1600" dirty="0"/>
              <a:t>!pip install --upgrade seaborn </a:t>
            </a:r>
          </a:p>
          <a:p>
            <a:pPr marL="45720" indent="0" rtl="0">
              <a:buNone/>
            </a:pPr>
            <a:r>
              <a:rPr lang="en-US" altLang="ko-KR" sz="1600" dirty="0"/>
              <a:t>!pip install </a:t>
            </a:r>
            <a:r>
              <a:rPr lang="en-US" altLang="ko-KR" sz="1600" dirty="0" err="1"/>
              <a:t>ipywidgets</a:t>
            </a:r>
            <a:endParaRPr lang="en-US" sz="1600" dirty="0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843081D4-3DC2-4C46-979D-85551FE7C421}"/>
              </a:ext>
            </a:extLst>
          </p:cNvPr>
          <p:cNvSpPr txBox="1">
            <a:spLocks/>
          </p:cNvSpPr>
          <p:nvPr/>
        </p:nvSpPr>
        <p:spPr>
          <a:xfrm>
            <a:off x="5865814" y="1772816"/>
            <a:ext cx="5638800" cy="47525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r>
              <a:rPr lang="en-US" altLang="ko-KR" sz="1600" dirty="0"/>
              <a:t># </a:t>
            </a:r>
            <a:r>
              <a:rPr lang="ko-KR" altLang="en-US" sz="1600" dirty="0"/>
              <a:t>필요한 라이브러리</a:t>
            </a:r>
          </a:p>
          <a:p>
            <a:pPr marL="45720" indent="0">
              <a:buFont typeface="Arial" pitchFamily="34" charset="0"/>
              <a:buNone/>
            </a:pPr>
            <a:r>
              <a:rPr lang="en-US" altLang="ko-KR" sz="1600" dirty="0"/>
              <a:t>import pandas as pd</a:t>
            </a:r>
          </a:p>
          <a:p>
            <a:pPr marL="45720" indent="0">
              <a:buFont typeface="Arial" pitchFamily="34" charset="0"/>
              <a:buNone/>
            </a:pPr>
            <a:r>
              <a:rPr lang="en-US" altLang="ko-KR" sz="1600" dirty="0"/>
              <a:t>import </a:t>
            </a:r>
            <a:r>
              <a:rPr lang="en-US" altLang="ko-KR" sz="1600" dirty="0" err="1"/>
              <a:t>numpy</a:t>
            </a:r>
            <a:r>
              <a:rPr lang="en-US" altLang="ko-KR" sz="1600" dirty="0"/>
              <a:t> as np</a:t>
            </a:r>
          </a:p>
          <a:p>
            <a:pPr marL="45720" indent="0">
              <a:buFont typeface="Arial" pitchFamily="34" charset="0"/>
              <a:buNone/>
            </a:pPr>
            <a:r>
              <a:rPr lang="en-US" altLang="ko-KR" sz="1600" dirty="0"/>
              <a:t>import seaborn as </a:t>
            </a:r>
            <a:r>
              <a:rPr lang="en-US" altLang="ko-KR" sz="1600" dirty="0" err="1"/>
              <a:t>sns</a:t>
            </a:r>
            <a:endParaRPr lang="en-US" altLang="ko-KR" sz="1600" dirty="0"/>
          </a:p>
          <a:p>
            <a:pPr marL="45720" indent="0">
              <a:buFont typeface="Arial" pitchFamily="34" charset="0"/>
              <a:buNone/>
            </a:pPr>
            <a:r>
              <a:rPr lang="en-US" altLang="ko-KR" sz="1600" dirty="0"/>
              <a:t>import </a:t>
            </a:r>
            <a:r>
              <a:rPr lang="en-US" altLang="ko-KR" sz="1600" dirty="0" err="1"/>
              <a:t>os</a:t>
            </a:r>
            <a:endParaRPr lang="en-US" altLang="ko-KR" sz="1600" dirty="0"/>
          </a:p>
          <a:p>
            <a:pPr marL="45720" indent="0">
              <a:buFont typeface="Arial" pitchFamily="34" charset="0"/>
              <a:buNone/>
            </a:pPr>
            <a:r>
              <a:rPr lang="en-US" altLang="ko-KR" sz="1600" dirty="0"/>
              <a:t>import </a:t>
            </a:r>
            <a:r>
              <a:rPr lang="en-US" altLang="ko-KR" sz="1600" dirty="0" err="1"/>
              <a:t>matplotlib.pyplot</a:t>
            </a:r>
            <a:r>
              <a:rPr lang="en-US" altLang="ko-KR" sz="1600" dirty="0"/>
              <a:t> as </a:t>
            </a:r>
            <a:r>
              <a:rPr lang="en-US" altLang="ko-KR" sz="1600" dirty="0" err="1"/>
              <a:t>plt</a:t>
            </a:r>
            <a:endParaRPr lang="en-US" altLang="ko-KR" sz="1600" dirty="0"/>
          </a:p>
          <a:p>
            <a:pPr marL="45720" indent="0">
              <a:buFont typeface="Arial" pitchFamily="34" charset="0"/>
              <a:buNone/>
            </a:pPr>
            <a:r>
              <a:rPr lang="en-US" altLang="ko-KR" sz="1600" dirty="0"/>
              <a:t>import </a:t>
            </a:r>
            <a:r>
              <a:rPr lang="en-US" altLang="ko-KR" sz="1600" dirty="0" err="1"/>
              <a:t>ipywidgets</a:t>
            </a:r>
            <a:r>
              <a:rPr lang="en-US" altLang="ko-KR" sz="1600" dirty="0"/>
              <a:t> as widgets</a:t>
            </a:r>
          </a:p>
          <a:p>
            <a:pPr marL="45720" indent="0">
              <a:buFont typeface="Arial" pitchFamily="34" charset="0"/>
              <a:buNone/>
            </a:pPr>
            <a:r>
              <a:rPr lang="en-US" altLang="ko-KR" sz="1600" dirty="0"/>
              <a:t>import warnings</a:t>
            </a:r>
          </a:p>
          <a:p>
            <a:pPr marL="45720" indent="0">
              <a:buFont typeface="Arial" pitchFamily="34" charset="0"/>
              <a:buNone/>
            </a:pPr>
            <a:r>
              <a:rPr lang="en-US" altLang="ko-KR" sz="1600" dirty="0"/>
              <a:t>from </a:t>
            </a:r>
            <a:r>
              <a:rPr lang="en-US" altLang="ko-KR" sz="1600" dirty="0" err="1"/>
              <a:t>IPython.display</a:t>
            </a:r>
            <a:r>
              <a:rPr lang="en-US" altLang="ko-KR" sz="1600" dirty="0"/>
              <a:t> import display</a:t>
            </a:r>
          </a:p>
          <a:p>
            <a:pPr marL="45720" indent="0">
              <a:buFont typeface="Arial" pitchFamily="34" charset="0"/>
              <a:buNone/>
            </a:pPr>
            <a:r>
              <a:rPr lang="en-US" altLang="ko-KR" sz="1600" dirty="0"/>
              <a:t># </a:t>
            </a:r>
            <a:r>
              <a:rPr lang="ko-KR" altLang="en-US" sz="1600" dirty="0"/>
              <a:t>경고 메시지 무시</a:t>
            </a:r>
          </a:p>
          <a:p>
            <a:pPr marL="45720" indent="0">
              <a:buFont typeface="Arial" pitchFamily="34" charset="0"/>
              <a:buNone/>
            </a:pPr>
            <a:r>
              <a:rPr lang="en-US" altLang="ko-KR" sz="1600" dirty="0" err="1"/>
              <a:t>warnings.filterwarnings</a:t>
            </a:r>
            <a:r>
              <a:rPr lang="en-US" altLang="ko-KR" sz="1600" dirty="0"/>
              <a:t>("ignore", category=</a:t>
            </a:r>
            <a:r>
              <a:rPr lang="en-US" altLang="ko-KR" sz="1600" dirty="0" err="1"/>
              <a:t>FutureWarning</a:t>
            </a:r>
            <a:r>
              <a:rPr lang="en-US" altLang="ko-KR" sz="1600" dirty="0"/>
              <a:t>)</a:t>
            </a:r>
          </a:p>
          <a:p>
            <a:pPr marL="45720" indent="0">
              <a:buFont typeface="Arial" pitchFamily="34" charset="0"/>
              <a:buNone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913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0B70D-9CC3-4674-8D70-31419BEA2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 dirty="0"/>
              <a:t>데이터 불러오기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7E64C9-FE6F-4288-86DE-A59A44A77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5814" y="260648"/>
            <a:ext cx="5638800" cy="2376264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45720" indent="0">
              <a:buNone/>
            </a:pPr>
            <a:r>
              <a:rPr lang="en-US" altLang="ko-KR" sz="1600" dirty="0"/>
              <a:t># </a:t>
            </a:r>
            <a:r>
              <a:rPr lang="ko-KR" altLang="en-US" sz="1600" dirty="0"/>
              <a:t>데이터 불러오기</a:t>
            </a:r>
            <a:endParaRPr lang="en-US" altLang="ko-KR" sz="1600" dirty="0"/>
          </a:p>
          <a:p>
            <a:pPr marL="45720" indent="0">
              <a:buNone/>
            </a:pPr>
            <a:r>
              <a:rPr lang="en-US" altLang="ko-KR" sz="1600" dirty="0" err="1"/>
              <a:t>csv_path</a:t>
            </a:r>
            <a:r>
              <a:rPr lang="en-US" altLang="ko-KR" sz="1600" dirty="0"/>
              <a:t> = "athlete_events.csv"</a:t>
            </a:r>
          </a:p>
          <a:p>
            <a:pPr marL="45720" indent="0">
              <a:buNone/>
            </a:pPr>
            <a:r>
              <a:rPr lang="en-US" altLang="ko-KR" sz="1600" dirty="0"/>
              <a:t>data=</a:t>
            </a:r>
            <a:r>
              <a:rPr lang="en-US" altLang="ko-KR" sz="1600" dirty="0" err="1"/>
              <a:t>pd.read_csv</a:t>
            </a:r>
            <a:r>
              <a:rPr lang="en-US" altLang="ko-KR" sz="1600" dirty="0"/>
              <a:t>(</a:t>
            </a:r>
            <a:r>
              <a:rPr lang="en-US" altLang="ko-KR" sz="1600" dirty="0" err="1"/>
              <a:t>csv_path</a:t>
            </a:r>
            <a:r>
              <a:rPr lang="en-US" altLang="ko-KR" sz="1600" dirty="0"/>
              <a:t>)</a:t>
            </a:r>
          </a:p>
          <a:p>
            <a:pPr marL="45720" indent="0">
              <a:buNone/>
            </a:pPr>
            <a:r>
              <a:rPr lang="en-US" altLang="ko-KR" sz="1600" dirty="0"/>
              <a:t># </a:t>
            </a:r>
            <a:r>
              <a:rPr lang="ko-KR" altLang="en-US" sz="1600" dirty="0"/>
              <a:t>데이터 확인</a:t>
            </a:r>
            <a:endParaRPr lang="en-US" altLang="ko-KR" sz="1600" dirty="0"/>
          </a:p>
          <a:p>
            <a:pPr marL="45720" indent="0">
              <a:buNone/>
            </a:pPr>
            <a:r>
              <a:rPr lang="en-US" altLang="ko-KR" sz="1600" dirty="0" err="1"/>
              <a:t>data.head</a:t>
            </a:r>
            <a:r>
              <a:rPr lang="en-US" altLang="ko-KR" sz="1600" dirty="0"/>
              <a:t>()</a:t>
            </a:r>
            <a:endParaRPr lang="ko-KR" altLang="en-US" sz="16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654672-5FCD-47A8-B4B4-66D307793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데이터 불러오기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데이터 확인</a:t>
            </a:r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2AF987C-D93A-4BC1-B8F9-989B8FC42A2B}"/>
              </a:ext>
            </a:extLst>
          </p:cNvPr>
          <p:cNvSpPr txBox="1">
            <a:spLocks/>
          </p:cNvSpPr>
          <p:nvPr/>
        </p:nvSpPr>
        <p:spPr>
          <a:xfrm>
            <a:off x="5865814" y="2889847"/>
            <a:ext cx="5638800" cy="36354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endParaRPr lang="ko-KR" altLang="en-US" sz="1600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704A091-7AB7-41A1-900A-E9DAADB91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088468"/>
              </p:ext>
            </p:extLst>
          </p:nvPr>
        </p:nvGraphicFramePr>
        <p:xfrm>
          <a:off x="5865812" y="2889847"/>
          <a:ext cx="5638800" cy="3886617"/>
        </p:xfrm>
        <a:graphic>
          <a:graphicData uri="http://schemas.openxmlformats.org/drawingml/2006/table">
            <a:tbl>
              <a:tblPr/>
              <a:tblGrid>
                <a:gridCol w="352425">
                  <a:extLst>
                    <a:ext uri="{9D8B030D-6E8A-4147-A177-3AD203B41FA5}">
                      <a16:colId xmlns:a16="http://schemas.microsoft.com/office/drawing/2014/main" val="2298886493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1355609440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1913552823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1787921885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107877733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1744501121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579565161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464830263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333171689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3686933934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3741157268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139626865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245920970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328234971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1194389063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833421325"/>
                    </a:ext>
                  </a:extLst>
                </a:gridCol>
              </a:tblGrid>
              <a:tr h="296627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index</a:t>
                      </a:r>
                      <a:endParaRPr lang="en-US" sz="80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US" sz="80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80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Sex</a:t>
                      </a:r>
                      <a:endParaRPr lang="en-US" sz="80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Age</a:t>
                      </a:r>
                      <a:endParaRPr lang="en-US" sz="80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Height</a:t>
                      </a:r>
                      <a:endParaRPr lang="en-US" sz="80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Weight</a:t>
                      </a:r>
                      <a:endParaRPr lang="en-US" sz="80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Team</a:t>
                      </a:r>
                      <a:endParaRPr lang="en-US" sz="80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NOC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Games</a:t>
                      </a:r>
                      <a:endParaRPr lang="en-US" sz="80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Year</a:t>
                      </a:r>
                      <a:endParaRPr lang="en-US" sz="80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Season</a:t>
                      </a:r>
                      <a:endParaRPr lang="en-US" sz="80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City</a:t>
                      </a:r>
                      <a:endParaRPr lang="en-US" sz="80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Sport</a:t>
                      </a:r>
                      <a:endParaRPr lang="en-US" sz="80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Event</a:t>
                      </a:r>
                      <a:endParaRPr lang="en-US" sz="80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Medal</a:t>
                      </a:r>
                      <a:endParaRPr lang="en-US" sz="80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379223"/>
                  </a:ext>
                </a:extLst>
              </a:tr>
              <a:tr h="691662">
                <a:tc>
                  <a:txBody>
                    <a:bodyPr/>
                    <a:lstStyle/>
                    <a:p>
                      <a:r>
                        <a:rPr lang="en-US" altLang="ko-KR" sz="800" b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80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A Dijiang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24.0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180.0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80.0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China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CHN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1992 Summer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1992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Summer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Barcelona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Basketball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Basketball Men's Basketball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NaN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0793524"/>
                  </a:ext>
                </a:extLst>
              </a:tr>
              <a:tr h="823341">
                <a:tc>
                  <a:txBody>
                    <a:bodyPr/>
                    <a:lstStyle/>
                    <a:p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A Lamusi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23.0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170.0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60.0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China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CHN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2012 Summer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2012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Summer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London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Judo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Judo Men's Extra-Lightweight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NaN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620249"/>
                  </a:ext>
                </a:extLst>
              </a:tr>
              <a:tr h="559984">
                <a:tc>
                  <a:txBody>
                    <a:bodyPr/>
                    <a:lstStyle/>
                    <a:p>
                      <a:r>
                        <a:rPr lang="en-US" altLang="ko-KR" sz="8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80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Gunnar Nielsen Aaby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24.0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NaN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NaN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Denmark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DEN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1920 Summer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1920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Summer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Antwerpen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Football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Football Men's Football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NaN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3306021"/>
                  </a:ext>
                </a:extLst>
              </a:tr>
              <a:tr h="691662">
                <a:tc>
                  <a:txBody>
                    <a:bodyPr/>
                    <a:lstStyle/>
                    <a:p>
                      <a:r>
                        <a:rPr lang="en-US" altLang="ko-KR" sz="800" b="1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80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Edgar Lindenau Aabye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34.0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NaN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solidFill>
                            <a:schemeClr val="bg1"/>
                          </a:solidFill>
                        </a:rPr>
                        <a:t>NaN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Denmark/Sweden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DEN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1900 Summer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1900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Summer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Paris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Tug-Of-War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Tug-Of-War Men's Tug-Of-War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Gold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246160"/>
                  </a:ext>
                </a:extLst>
              </a:tr>
              <a:tr h="823341">
                <a:tc>
                  <a:txBody>
                    <a:bodyPr/>
                    <a:lstStyle/>
                    <a:p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Christine Jacoba Aaftink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21.0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185.0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82.0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Netherlands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NED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1988 Winter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1988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Winter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Calgary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Speed Skating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Speed Skating Women's 500 metres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solidFill>
                            <a:schemeClr val="bg1"/>
                          </a:solidFill>
                        </a:rPr>
                        <a:t>NaN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2380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24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274C3-B6BE-4FDB-A4C8-64E1DB161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복사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56A73E-C22C-42A5-98C5-BBA2EC587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1015008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45720" indent="0">
              <a:buNone/>
            </a:pPr>
            <a:r>
              <a:rPr lang="en-US" altLang="ko-KR" sz="1600" dirty="0"/>
              <a:t># </a:t>
            </a:r>
            <a:r>
              <a:rPr lang="ko-KR" altLang="en-US" sz="1600" dirty="0"/>
              <a:t>데이터 복사하기</a:t>
            </a:r>
          </a:p>
          <a:p>
            <a:pPr marL="45720" indent="0">
              <a:buNone/>
            </a:pPr>
            <a:r>
              <a:rPr lang="en-US" altLang="ko-KR" sz="1600" dirty="0" err="1"/>
              <a:t>df_continent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data.copy</a:t>
            </a:r>
            <a:r>
              <a:rPr lang="en-US" altLang="ko-KR" sz="1600" dirty="0"/>
              <a:t>()</a:t>
            </a:r>
          </a:p>
          <a:p>
            <a:pPr marL="4572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189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19468-C64B-4190-A719-5E1E93AA6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03E676-F544-4052-850C-88F1C60B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5814" y="476672"/>
            <a:ext cx="5638800" cy="5976664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numCol="3">
            <a:noAutofit/>
          </a:bodyPr>
          <a:lstStyle/>
          <a:p>
            <a:pPr marL="45720" indent="0">
              <a:lnSpc>
                <a:spcPct val="120000"/>
              </a:lnSpc>
              <a:buNone/>
            </a:pPr>
            <a:r>
              <a:rPr lang="en-US" altLang="ko-KR" sz="600" dirty="0"/>
              <a:t># </a:t>
            </a:r>
            <a:r>
              <a:rPr lang="ko-KR" altLang="en-US" sz="600" dirty="0"/>
              <a:t>국가별 코드와 대륙 정보를 </a:t>
            </a:r>
            <a:r>
              <a:rPr lang="ko-KR" altLang="en-US" sz="600" dirty="0" err="1"/>
              <a:t>딕셔너리로</a:t>
            </a:r>
            <a:r>
              <a:rPr lang="ko-KR" altLang="en-US" sz="600" dirty="0"/>
              <a:t> 정리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600" dirty="0" err="1"/>
              <a:t>continent_mapping</a:t>
            </a:r>
            <a:r>
              <a:rPr lang="en-US" altLang="ko-KR" sz="600" dirty="0"/>
              <a:t> = {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600" dirty="0"/>
              <a:t>    'ALG': 'Africa', 'ANG': 'Africa', 'BEN': 'Africa', 'BOT': 'Africa', 'BUR': 'Africa', 'BDI': 'Africa',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600" dirty="0"/>
              <a:t>    'CMR': 'Africa', 'CPV': 'Africa', 'CAF': 'Africa', 'CHA': 'Africa', 'COM': 'Africa', 'CGO': 'Africa',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600" dirty="0"/>
              <a:t>    'COD': 'Africa', 'CIV': 'Africa', 'DJI': 'Africa', 'EGY': 'Africa', 'ERI': 'Africa', 'SWZ': 'Africa',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600" dirty="0"/>
              <a:t>    'ETH': 'Africa', 'GAB': 'Africa', 'GAM': 'Africa', 'GHA': 'Africa', 'GUI': 'Africa', 'GBS': 'Africa',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600" dirty="0"/>
              <a:t>    'GEQ': 'Africa', 'KEN': 'Africa', 'LES': 'Africa', 'LBR': 'Africa', 'LBA': 'Africa', 'MAD': 'Africa',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600" dirty="0"/>
              <a:t>    'MAW': 'Africa', 'MLI': 'Africa', 'MAR': 'Africa', 'MRI': 'Africa', 'MT'NAM': 'Africa', 'NIG': '</a:t>
            </a:r>
            <a:r>
              <a:rPr lang="en-US" altLang="ko-KR" sz="600" dirty="0" err="1"/>
              <a:t>AfricaN</a:t>
            </a:r>
            <a:r>
              <a:rPr lang="en-US" altLang="ko-KR" sz="600" dirty="0"/>
              <a:t>': 'Africa', 'MOZ': 'Africa',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600" dirty="0"/>
              <a:t>', 'NGR': 'Africa', 'UGA': 'Africa', 'RWA': 'Africa', 'STP': 'Africa',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600" dirty="0"/>
              <a:t>    'SEN': 'Africa', 'SEY': 'Africa', 'SLE': 'Africa', 'SOM': 'Africa', 'RSA': 'Africa', 'SSD': 'Africa',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600" dirty="0"/>
              <a:t>    'SUD': 'Africa', 'TAN': 'Africa', 'TOG': 'Africa', 'TUN': 'Africa', 'ZAM': 'Africa', 'ZIM': 'Africa',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600" dirty="0"/>
              <a:t>    'ANT': 'America', 'ARG': 'America', 'ARU': 'America', 'BAH': 'America', 'BAR': 'America', 'BIZ': 'America',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600" dirty="0"/>
              <a:t>    'BER': 'America', 'BOL': 'America', 'BRA': 'America', 'CAY': 'America', 'CAN': 'America', 'CHI': 'America',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600" dirty="0"/>
              <a:t>    'COL': 'America', 'CRC': 'America', 'CUB': 'America', 'DOM': 'America', 'DMA': 'America', 'ESA': 'America',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600" dirty="0"/>
              <a:t>    'ECU': 'America', 'GRN': 'America', 'GUA': 'America', 'GUY': 'America', 'HAI': 'America', 'HON': 'America',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600" dirty="0"/>
              <a:t>    'JAM': 'America', 'MEX': 'America', 'NCA': 'America', 'PAN': 'America', 'PAR': 'America', 'PER': 'America',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600" dirty="0"/>
              <a:t>    'PUR': 'America', 'SKN': 'America', 'LCA': 'America', 'VIN': 'America', 'SUR': 'America', 'TTO': 'America',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600" dirty="0"/>
              <a:t>    'USA': 'America', 'URU': 'America', 'VEN': 'America', 'IVB': 'America', 'ISV': 'America',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600" dirty="0"/>
              <a:t>    'AFG': 'Asia', 'BRN': 'Asia', 'BAN': 'Asia', 'BHU': 'Asia', 'BRU': 'Asia', 'CAM': 'Asia', 'CHN': 'Asia',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600" dirty="0"/>
              <a:t>    'KOR': 'Asia', 'HKG': 'Asia', 'IND': 'Asia', 'INA': 'Asia', 'IRI': 'Asia', 'IRQ': 'Asia', 'JPN': 'Asia',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600" dirty="0"/>
              <a:t>    'JOR': 'Asia', 'KAZ': 'Asia', 'KGZ': 'Asia', 'KUW': 'Asia', 'LAO': 'Asia', 'LBN': 'Asia', 'MAS': 'Asia',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600" dirty="0"/>
              <a:t>    'MDV': 'Asia', 'MGL': 'Asia', 'MYA': 'Asia', 'NEP': 'Asia', 'OMA': 'Asia', 'PAK': 'Asia', 'PLE': 'Asia',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600" dirty="0"/>
              <a:t>    'PHI': 'Asia', 'QAT': 'Asia', 'PRK': 'Asia', 'KSA': 'Asia', 'SGP': 'Asia', 'SRI': 'Asia', 'SYR': 'Asia',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600" dirty="0"/>
              <a:t>    'TJK': 'Asia', 'TPE': 'Asia', 'THA': 'Asia', 'TLS': 'Asia', 'TKM': 'Asia', 'UAE': 'Asia', 'UZB': 'Asia',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600" dirty="0"/>
              <a:t>    'VIE': 'Asia', 'YEM': 'Asia',</a:t>
            </a:r>
          </a:p>
          <a:p>
            <a:pPr marL="45720" indent="0">
              <a:buNone/>
            </a:pPr>
            <a:r>
              <a:rPr lang="en-US" altLang="ko-KR" sz="600" dirty="0"/>
              <a:t>    'ALB': 'Europe', 'AND': 'Europe', 'ARM': 'Europe', 'AUT': 'Europe', 'AZE': 'Europe', 'BEL': 'Europe',</a:t>
            </a:r>
          </a:p>
          <a:p>
            <a:pPr marL="45720" indent="0">
              <a:buNone/>
            </a:pPr>
            <a:r>
              <a:rPr lang="en-US" altLang="ko-KR" sz="600" dirty="0"/>
              <a:t>    'BIH': 'Europe', 'BUL': 'Europe', 'CYP': 'Europe', 'CRO': 'Europe', 'CZE': 'Europe', 'DEN': 'Europe',</a:t>
            </a:r>
          </a:p>
          <a:p>
            <a:pPr marL="45720" indent="0">
              <a:buNone/>
            </a:pPr>
            <a:r>
              <a:rPr lang="en-US" altLang="ko-KR" sz="600" dirty="0"/>
              <a:t>    'ESP': 'Europe', 'EST': 'Europe', 'FIN': 'Europe', 'FRA': 'Europe', 'GEO': 'Europe', 'GER': 'Europe',</a:t>
            </a:r>
          </a:p>
          <a:p>
            <a:pPr marL="45720" indent="0">
              <a:buNone/>
            </a:pPr>
            <a:r>
              <a:rPr lang="en-US" altLang="ko-KR" sz="600" dirty="0"/>
              <a:t>    'GBR': 'Europe', 'GRE': 'Europe', 'HUN': 'Europe', 'IRL': 'Europe', 'ISL': 'Europe', 'ISR': 'Europe',</a:t>
            </a:r>
          </a:p>
          <a:p>
            <a:pPr marL="45720" indent="0">
              <a:buNone/>
            </a:pPr>
            <a:r>
              <a:rPr lang="en-US" altLang="ko-KR" sz="600" dirty="0"/>
              <a:t>    'ITA': 'Europe', 'KOS': 'Europe', 'LAT': 'Europe', 'LIE': 'Europe', 'LTU': 'Europe', 'LUX': 'Europe',</a:t>
            </a:r>
          </a:p>
          <a:p>
            <a:pPr marL="45720" indent="0">
              <a:buNone/>
            </a:pPr>
            <a:r>
              <a:rPr lang="en-US" altLang="ko-KR" sz="600" dirty="0"/>
              <a:t>    'MKD': 'Europe', 'MLT': 'Europe', 'MDA': 'Europe', 'MON': 'Europe', 'MNE': 'Europe', 'NED': 'Europe',</a:t>
            </a:r>
          </a:p>
          <a:p>
            <a:pPr marL="45720" indent="0">
              <a:buNone/>
            </a:pPr>
            <a:r>
              <a:rPr lang="en-US" altLang="ko-KR" sz="600" dirty="0"/>
              <a:t>    'NOR': 'Europe', 'POL': 'Europe', 'POR': 'Europe', 'ROU': 'Europe', 'SMR': 'Europe', 'SRB': 'Europe',</a:t>
            </a:r>
          </a:p>
          <a:p>
            <a:pPr marL="45720" indent="0">
              <a:buNone/>
            </a:pPr>
            <a:r>
              <a:rPr lang="en-US" altLang="ko-KR" sz="600" dirty="0"/>
              <a:t>    'SVK': 'Europe', 'SLO': 'Europe', 'SWE': 'Europe', 'SUI': 'Europe', 'TUR': 'Europe', 'UKR': 'Europe',</a:t>
            </a:r>
          </a:p>
          <a:p>
            <a:pPr marL="45720" indent="0">
              <a:buNone/>
            </a:pPr>
            <a:r>
              <a:rPr lang="en-US" altLang="ko-KR" sz="600" dirty="0"/>
              <a:t>    'ASA': 'Oceania', 'AUS': 'Oceania', 'COK': 'Oceania', 'FIJ': 'Oceania', 'GUM': 'Oceania', 'KIR': 'Oceania',</a:t>
            </a:r>
          </a:p>
          <a:p>
            <a:pPr marL="45720" indent="0">
              <a:buNone/>
            </a:pPr>
            <a:r>
              <a:rPr lang="en-US" altLang="ko-KR" sz="600" dirty="0"/>
              <a:t>    'MHL': 'Oceania', 'FSM': 'Oceania', 'NRU': 'Oceania', 'NZL': 'Oceania', 'PLW': 'Oceania', 'PNG': 'Oceania',</a:t>
            </a:r>
          </a:p>
          <a:p>
            <a:pPr marL="45720" indent="0">
              <a:buNone/>
            </a:pPr>
            <a:r>
              <a:rPr lang="en-US" altLang="ko-KR" sz="600" dirty="0"/>
              <a:t>    'SOL': 'Oceania', 'SAM': 'Oceania', 'TGA': 'Oceania', 'TUV': 'Oceania', 'VAN': 'Oceania’</a:t>
            </a:r>
          </a:p>
          <a:p>
            <a:pPr marL="45720" indent="0">
              <a:buNone/>
            </a:pPr>
            <a:r>
              <a:rPr lang="en-US" altLang="ko-KR" sz="700" dirty="0"/>
              <a:t>}</a:t>
            </a:r>
            <a:endParaRPr lang="ko-KR" altLang="en-US" sz="7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61E78B-4BEC-4631-B406-4E91C62FE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국가별 코드와 대륙 정보를 </a:t>
            </a:r>
            <a:r>
              <a:rPr lang="ko-KR" altLang="en-US" dirty="0" err="1"/>
              <a:t>딕셔너리로</a:t>
            </a:r>
            <a:r>
              <a:rPr lang="ko-KR" altLang="en-US" dirty="0"/>
              <a:t> 정리</a:t>
            </a:r>
          </a:p>
        </p:txBody>
      </p:sp>
    </p:spTree>
    <p:extLst>
      <p:ext uri="{BB962C8B-B14F-4D97-AF65-F5344CB8AC3E}">
        <p14:creationId xmlns:p14="http://schemas.microsoft.com/office/powerpoint/2010/main" val="325382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C1B87-2138-4F06-A9F0-2712F52B2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DDF8B5-FB23-4F49-8ACD-AF22C2E39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123103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ko-KR" sz="1600" dirty="0"/>
              <a:t># </a:t>
            </a:r>
            <a:r>
              <a:rPr lang="ko-KR" altLang="en-US" sz="1600" dirty="0"/>
              <a:t>새로운 대륙 컬럼을 추가하고 </a:t>
            </a:r>
            <a:r>
              <a:rPr lang="en-US" altLang="ko-KR" sz="1600" dirty="0"/>
              <a:t>NOC </a:t>
            </a:r>
            <a:r>
              <a:rPr lang="ko-KR" altLang="en-US" sz="1600" dirty="0"/>
              <a:t>코드에 따른 대륙을 매핑</a:t>
            </a:r>
          </a:p>
          <a:p>
            <a:pPr marL="45720" indent="0">
              <a:buNone/>
            </a:pPr>
            <a:r>
              <a:rPr lang="en-US" altLang="ko-KR" sz="1600" dirty="0" err="1"/>
              <a:t>unique_medals</a:t>
            </a:r>
            <a:r>
              <a:rPr lang="en-US" altLang="ko-KR" sz="1600" dirty="0"/>
              <a:t>['Continent'] = </a:t>
            </a:r>
            <a:r>
              <a:rPr lang="en-US" altLang="ko-KR" sz="1600" dirty="0" err="1"/>
              <a:t>unique_medals</a:t>
            </a:r>
            <a:r>
              <a:rPr lang="en-US" altLang="ko-KR" sz="1600" dirty="0"/>
              <a:t>['NOC'].map(</a:t>
            </a:r>
            <a:r>
              <a:rPr lang="en-US" altLang="ko-KR" sz="1600" dirty="0" err="1"/>
              <a:t>continent_mapping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9FCF2B-D969-4093-A43D-1EA1038BC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대륙 컬럼을 추가하고 </a:t>
            </a:r>
            <a:r>
              <a:rPr lang="en-US" altLang="ko-KR" dirty="0"/>
              <a:t>NOC </a:t>
            </a:r>
            <a:r>
              <a:rPr lang="ko-KR" altLang="en-US" dirty="0"/>
              <a:t>코드에 따른 대륙 매핑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컬럼 확인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B6F114C-3CFD-4C29-9879-65A751146F05}"/>
              </a:ext>
            </a:extLst>
          </p:cNvPr>
          <p:cNvSpPr txBox="1">
            <a:spLocks/>
          </p:cNvSpPr>
          <p:nvPr/>
        </p:nvSpPr>
        <p:spPr>
          <a:xfrm>
            <a:off x="5865814" y="2322094"/>
            <a:ext cx="5638800" cy="40592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endParaRPr lang="ko-KR" altLang="en-US" sz="160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5F07F20-9D97-4976-B055-0C4A06C50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9938" y="1446213"/>
            <a:ext cx="12188825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F068927C-33FC-42A0-8D04-2DFE1D28E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360243"/>
              </p:ext>
            </p:extLst>
          </p:nvPr>
        </p:nvGraphicFramePr>
        <p:xfrm>
          <a:off x="5865813" y="2322094"/>
          <a:ext cx="5648318" cy="4059233"/>
        </p:xfrm>
        <a:graphic>
          <a:graphicData uri="http://schemas.openxmlformats.org/drawingml/2006/table">
            <a:tbl>
              <a:tblPr/>
              <a:tblGrid>
                <a:gridCol w="332254">
                  <a:extLst>
                    <a:ext uri="{9D8B030D-6E8A-4147-A177-3AD203B41FA5}">
                      <a16:colId xmlns:a16="http://schemas.microsoft.com/office/drawing/2014/main" val="3438739635"/>
                    </a:ext>
                  </a:extLst>
                </a:gridCol>
                <a:gridCol w="332254">
                  <a:extLst>
                    <a:ext uri="{9D8B030D-6E8A-4147-A177-3AD203B41FA5}">
                      <a16:colId xmlns:a16="http://schemas.microsoft.com/office/drawing/2014/main" val="3307073164"/>
                    </a:ext>
                  </a:extLst>
                </a:gridCol>
                <a:gridCol w="332254">
                  <a:extLst>
                    <a:ext uri="{9D8B030D-6E8A-4147-A177-3AD203B41FA5}">
                      <a16:colId xmlns:a16="http://schemas.microsoft.com/office/drawing/2014/main" val="377632729"/>
                    </a:ext>
                  </a:extLst>
                </a:gridCol>
                <a:gridCol w="332254">
                  <a:extLst>
                    <a:ext uri="{9D8B030D-6E8A-4147-A177-3AD203B41FA5}">
                      <a16:colId xmlns:a16="http://schemas.microsoft.com/office/drawing/2014/main" val="3779889125"/>
                    </a:ext>
                  </a:extLst>
                </a:gridCol>
                <a:gridCol w="332254">
                  <a:extLst>
                    <a:ext uri="{9D8B030D-6E8A-4147-A177-3AD203B41FA5}">
                      <a16:colId xmlns:a16="http://schemas.microsoft.com/office/drawing/2014/main" val="3963748818"/>
                    </a:ext>
                  </a:extLst>
                </a:gridCol>
                <a:gridCol w="332254">
                  <a:extLst>
                    <a:ext uri="{9D8B030D-6E8A-4147-A177-3AD203B41FA5}">
                      <a16:colId xmlns:a16="http://schemas.microsoft.com/office/drawing/2014/main" val="2832235540"/>
                    </a:ext>
                  </a:extLst>
                </a:gridCol>
                <a:gridCol w="332254">
                  <a:extLst>
                    <a:ext uri="{9D8B030D-6E8A-4147-A177-3AD203B41FA5}">
                      <a16:colId xmlns:a16="http://schemas.microsoft.com/office/drawing/2014/main" val="1993167566"/>
                    </a:ext>
                  </a:extLst>
                </a:gridCol>
                <a:gridCol w="332254">
                  <a:extLst>
                    <a:ext uri="{9D8B030D-6E8A-4147-A177-3AD203B41FA5}">
                      <a16:colId xmlns:a16="http://schemas.microsoft.com/office/drawing/2014/main" val="2211664061"/>
                    </a:ext>
                  </a:extLst>
                </a:gridCol>
                <a:gridCol w="332254">
                  <a:extLst>
                    <a:ext uri="{9D8B030D-6E8A-4147-A177-3AD203B41FA5}">
                      <a16:colId xmlns:a16="http://schemas.microsoft.com/office/drawing/2014/main" val="1625996397"/>
                    </a:ext>
                  </a:extLst>
                </a:gridCol>
                <a:gridCol w="332254">
                  <a:extLst>
                    <a:ext uri="{9D8B030D-6E8A-4147-A177-3AD203B41FA5}">
                      <a16:colId xmlns:a16="http://schemas.microsoft.com/office/drawing/2014/main" val="2160498628"/>
                    </a:ext>
                  </a:extLst>
                </a:gridCol>
                <a:gridCol w="332254">
                  <a:extLst>
                    <a:ext uri="{9D8B030D-6E8A-4147-A177-3AD203B41FA5}">
                      <a16:colId xmlns:a16="http://schemas.microsoft.com/office/drawing/2014/main" val="2226488010"/>
                    </a:ext>
                  </a:extLst>
                </a:gridCol>
                <a:gridCol w="332254">
                  <a:extLst>
                    <a:ext uri="{9D8B030D-6E8A-4147-A177-3AD203B41FA5}">
                      <a16:colId xmlns:a16="http://schemas.microsoft.com/office/drawing/2014/main" val="1774273547"/>
                    </a:ext>
                  </a:extLst>
                </a:gridCol>
                <a:gridCol w="332254">
                  <a:extLst>
                    <a:ext uri="{9D8B030D-6E8A-4147-A177-3AD203B41FA5}">
                      <a16:colId xmlns:a16="http://schemas.microsoft.com/office/drawing/2014/main" val="295075934"/>
                    </a:ext>
                  </a:extLst>
                </a:gridCol>
                <a:gridCol w="332254">
                  <a:extLst>
                    <a:ext uri="{9D8B030D-6E8A-4147-A177-3AD203B41FA5}">
                      <a16:colId xmlns:a16="http://schemas.microsoft.com/office/drawing/2014/main" val="584200176"/>
                    </a:ext>
                  </a:extLst>
                </a:gridCol>
                <a:gridCol w="332254">
                  <a:extLst>
                    <a:ext uri="{9D8B030D-6E8A-4147-A177-3AD203B41FA5}">
                      <a16:colId xmlns:a16="http://schemas.microsoft.com/office/drawing/2014/main" val="1987599344"/>
                    </a:ext>
                  </a:extLst>
                </a:gridCol>
                <a:gridCol w="332254">
                  <a:extLst>
                    <a:ext uri="{9D8B030D-6E8A-4147-A177-3AD203B41FA5}">
                      <a16:colId xmlns:a16="http://schemas.microsoft.com/office/drawing/2014/main" val="3808633018"/>
                    </a:ext>
                  </a:extLst>
                </a:gridCol>
                <a:gridCol w="332254">
                  <a:extLst>
                    <a:ext uri="{9D8B030D-6E8A-4147-A177-3AD203B41FA5}">
                      <a16:colId xmlns:a16="http://schemas.microsoft.com/office/drawing/2014/main" val="1568744435"/>
                    </a:ext>
                  </a:extLst>
                </a:gridCol>
              </a:tblGrid>
              <a:tr h="313216">
                <a:tc>
                  <a:txBody>
                    <a:bodyPr/>
                    <a:lstStyle/>
                    <a:p>
                      <a:r>
                        <a:rPr lang="en-US" sz="600" b="1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US" sz="600">
                        <a:solidFill>
                          <a:schemeClr val="bg1"/>
                        </a:solidFill>
                      </a:endParaRPr>
                    </a:p>
                  </a:txBody>
                  <a:tcPr marL="28388" marR="28388" marT="14194" marB="14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1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600">
                        <a:solidFill>
                          <a:schemeClr val="bg1"/>
                        </a:solidFill>
                      </a:endParaRPr>
                    </a:p>
                  </a:txBody>
                  <a:tcPr marL="28388" marR="28388" marT="14194" marB="14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1">
                          <a:solidFill>
                            <a:schemeClr val="bg1"/>
                          </a:solidFill>
                        </a:rPr>
                        <a:t>Sex</a:t>
                      </a:r>
                      <a:endParaRPr lang="en-US" sz="600">
                        <a:solidFill>
                          <a:schemeClr val="bg1"/>
                        </a:solidFill>
                      </a:endParaRPr>
                    </a:p>
                  </a:txBody>
                  <a:tcPr marL="28388" marR="28388" marT="14194" marB="14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1" dirty="0">
                          <a:solidFill>
                            <a:schemeClr val="bg1"/>
                          </a:solidFill>
                        </a:rPr>
                        <a:t>Age</a:t>
                      </a: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marL="28388" marR="28388" marT="14194" marB="14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1">
                          <a:solidFill>
                            <a:schemeClr val="bg1"/>
                          </a:solidFill>
                        </a:rPr>
                        <a:t>Height</a:t>
                      </a:r>
                      <a:endParaRPr lang="en-US" sz="600">
                        <a:solidFill>
                          <a:schemeClr val="bg1"/>
                        </a:solidFill>
                      </a:endParaRPr>
                    </a:p>
                  </a:txBody>
                  <a:tcPr marL="28388" marR="28388" marT="14194" marB="14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1">
                          <a:solidFill>
                            <a:schemeClr val="bg1"/>
                          </a:solidFill>
                        </a:rPr>
                        <a:t>Weight</a:t>
                      </a:r>
                      <a:endParaRPr lang="en-US" sz="600">
                        <a:solidFill>
                          <a:schemeClr val="bg1"/>
                        </a:solidFill>
                      </a:endParaRPr>
                    </a:p>
                  </a:txBody>
                  <a:tcPr marL="28388" marR="28388" marT="14194" marB="14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1">
                          <a:solidFill>
                            <a:schemeClr val="bg1"/>
                          </a:solidFill>
                        </a:rPr>
                        <a:t>Team</a:t>
                      </a:r>
                      <a:endParaRPr lang="en-US" sz="600">
                        <a:solidFill>
                          <a:schemeClr val="bg1"/>
                        </a:solidFill>
                      </a:endParaRPr>
                    </a:p>
                  </a:txBody>
                  <a:tcPr marL="28388" marR="28388" marT="14194" marB="14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1">
                          <a:solidFill>
                            <a:schemeClr val="bg1"/>
                          </a:solidFill>
                        </a:rPr>
                        <a:t>NOC</a:t>
                      </a:r>
                      <a:endParaRPr lang="en-US" sz="600">
                        <a:solidFill>
                          <a:schemeClr val="bg1"/>
                        </a:solidFill>
                      </a:endParaRPr>
                    </a:p>
                  </a:txBody>
                  <a:tcPr marL="28388" marR="28388" marT="14194" marB="14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1">
                          <a:solidFill>
                            <a:schemeClr val="bg1"/>
                          </a:solidFill>
                        </a:rPr>
                        <a:t>Games</a:t>
                      </a:r>
                      <a:endParaRPr lang="en-US" sz="600">
                        <a:solidFill>
                          <a:schemeClr val="bg1"/>
                        </a:solidFill>
                      </a:endParaRPr>
                    </a:p>
                  </a:txBody>
                  <a:tcPr marL="28388" marR="28388" marT="14194" marB="14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1">
                          <a:solidFill>
                            <a:schemeClr val="bg1"/>
                          </a:solidFill>
                        </a:rPr>
                        <a:t>Year</a:t>
                      </a:r>
                      <a:endParaRPr lang="en-US" sz="600">
                        <a:solidFill>
                          <a:schemeClr val="bg1"/>
                        </a:solidFill>
                      </a:endParaRPr>
                    </a:p>
                  </a:txBody>
                  <a:tcPr marL="28388" marR="28388" marT="14194" marB="14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1">
                          <a:solidFill>
                            <a:schemeClr val="bg1"/>
                          </a:solidFill>
                        </a:rPr>
                        <a:t>Season</a:t>
                      </a:r>
                      <a:endParaRPr lang="en-US" sz="600">
                        <a:solidFill>
                          <a:schemeClr val="bg1"/>
                        </a:solidFill>
                      </a:endParaRPr>
                    </a:p>
                  </a:txBody>
                  <a:tcPr marL="28388" marR="28388" marT="14194" marB="14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1">
                          <a:solidFill>
                            <a:schemeClr val="bg1"/>
                          </a:solidFill>
                        </a:rPr>
                        <a:t>City</a:t>
                      </a:r>
                      <a:endParaRPr lang="en-US" sz="600">
                        <a:solidFill>
                          <a:schemeClr val="bg1"/>
                        </a:solidFill>
                      </a:endParaRPr>
                    </a:p>
                  </a:txBody>
                  <a:tcPr marL="28388" marR="28388" marT="14194" marB="14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1">
                          <a:solidFill>
                            <a:schemeClr val="bg1"/>
                          </a:solidFill>
                        </a:rPr>
                        <a:t>Sport</a:t>
                      </a:r>
                      <a:endParaRPr lang="en-US" sz="600">
                        <a:solidFill>
                          <a:schemeClr val="bg1"/>
                        </a:solidFill>
                      </a:endParaRPr>
                    </a:p>
                  </a:txBody>
                  <a:tcPr marL="28388" marR="28388" marT="14194" marB="14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1">
                          <a:solidFill>
                            <a:schemeClr val="bg1"/>
                          </a:solidFill>
                        </a:rPr>
                        <a:t>Event</a:t>
                      </a:r>
                      <a:endParaRPr lang="en-US" sz="600">
                        <a:solidFill>
                          <a:schemeClr val="bg1"/>
                        </a:solidFill>
                      </a:endParaRPr>
                    </a:p>
                  </a:txBody>
                  <a:tcPr marL="28388" marR="28388" marT="14194" marB="14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1">
                          <a:solidFill>
                            <a:schemeClr val="bg1"/>
                          </a:solidFill>
                        </a:rPr>
                        <a:t>Medal</a:t>
                      </a:r>
                      <a:endParaRPr lang="en-US" sz="600">
                        <a:solidFill>
                          <a:schemeClr val="bg1"/>
                        </a:solidFill>
                      </a:endParaRPr>
                    </a:p>
                  </a:txBody>
                  <a:tcPr marL="28388" marR="28388" marT="14194" marB="14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1">
                          <a:solidFill>
                            <a:schemeClr val="bg1"/>
                          </a:solidFill>
                        </a:rPr>
                        <a:t>Continent</a:t>
                      </a:r>
                      <a:endParaRPr lang="en-US" sz="600">
                        <a:solidFill>
                          <a:schemeClr val="bg1"/>
                        </a:solidFill>
                      </a:endParaRPr>
                    </a:p>
                  </a:txBody>
                  <a:tcPr marL="28388" marR="28388" marT="14194" marB="14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1">
                          <a:solidFill>
                            <a:schemeClr val="bg1"/>
                          </a:solidFill>
                        </a:rPr>
                        <a:t>Continent</a:t>
                      </a:r>
                      <a:endParaRPr lang="en-US" sz="600">
                        <a:solidFill>
                          <a:schemeClr val="bg1"/>
                        </a:solidFill>
                      </a:endParaRPr>
                    </a:p>
                  </a:txBody>
                  <a:tcPr marL="28388" marR="28388" marT="14194" marB="14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1830870"/>
                  </a:ext>
                </a:extLst>
              </a:tr>
              <a:tr h="603874">
                <a:tc>
                  <a:txBody>
                    <a:bodyPr/>
                    <a:lstStyle/>
                    <a:p>
                      <a:r>
                        <a:rPr lang="en-US" altLang="ko-KR" sz="60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28388" marR="28388" marT="14194" marB="14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chemeClr val="bg1"/>
                          </a:solidFill>
                        </a:rPr>
                        <a:t>A Dijiang</a:t>
                      </a:r>
                    </a:p>
                  </a:txBody>
                  <a:tcPr marL="28388" marR="28388" marT="14194" marB="14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marL="28388" marR="28388" marT="14194" marB="14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600">
                          <a:solidFill>
                            <a:schemeClr val="bg1"/>
                          </a:solidFill>
                        </a:rPr>
                        <a:t>24.0</a:t>
                      </a:r>
                    </a:p>
                  </a:txBody>
                  <a:tcPr marL="28388" marR="28388" marT="14194" marB="14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600">
                          <a:solidFill>
                            <a:schemeClr val="bg1"/>
                          </a:solidFill>
                        </a:rPr>
                        <a:t>180.0</a:t>
                      </a:r>
                    </a:p>
                  </a:txBody>
                  <a:tcPr marL="28388" marR="28388" marT="14194" marB="14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600">
                          <a:solidFill>
                            <a:schemeClr val="bg1"/>
                          </a:solidFill>
                        </a:rPr>
                        <a:t>80.0</a:t>
                      </a:r>
                    </a:p>
                  </a:txBody>
                  <a:tcPr marL="28388" marR="28388" marT="14194" marB="14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chemeClr val="bg1"/>
                          </a:solidFill>
                        </a:rPr>
                        <a:t>China</a:t>
                      </a:r>
                    </a:p>
                  </a:txBody>
                  <a:tcPr marL="28388" marR="28388" marT="14194" marB="14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chemeClr val="bg1"/>
                          </a:solidFill>
                        </a:rPr>
                        <a:t>CHN</a:t>
                      </a:r>
                    </a:p>
                  </a:txBody>
                  <a:tcPr marL="28388" marR="28388" marT="14194" marB="14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bg1"/>
                          </a:solidFill>
                        </a:rPr>
                        <a:t>1992 Summer</a:t>
                      </a:r>
                    </a:p>
                  </a:txBody>
                  <a:tcPr marL="28388" marR="28388" marT="14194" marB="14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600">
                          <a:solidFill>
                            <a:schemeClr val="bg1"/>
                          </a:solidFill>
                        </a:rPr>
                        <a:t>1992</a:t>
                      </a:r>
                    </a:p>
                  </a:txBody>
                  <a:tcPr marL="28388" marR="28388" marT="14194" marB="14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chemeClr val="bg1"/>
                          </a:solidFill>
                        </a:rPr>
                        <a:t>Summer</a:t>
                      </a:r>
                    </a:p>
                  </a:txBody>
                  <a:tcPr marL="28388" marR="28388" marT="14194" marB="14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chemeClr val="bg1"/>
                          </a:solidFill>
                        </a:rPr>
                        <a:t>Barcelona</a:t>
                      </a:r>
                    </a:p>
                  </a:txBody>
                  <a:tcPr marL="28388" marR="28388" marT="14194" marB="14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chemeClr val="bg1"/>
                          </a:solidFill>
                        </a:rPr>
                        <a:t>Basketball</a:t>
                      </a:r>
                    </a:p>
                  </a:txBody>
                  <a:tcPr marL="28388" marR="28388" marT="14194" marB="14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chemeClr val="bg1"/>
                          </a:solidFill>
                        </a:rPr>
                        <a:t>Basketball Men's Basketball</a:t>
                      </a:r>
                    </a:p>
                  </a:txBody>
                  <a:tcPr marL="28388" marR="28388" marT="14194" marB="14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chemeClr val="bg1"/>
                          </a:solidFill>
                        </a:rPr>
                        <a:t>NaN</a:t>
                      </a:r>
                    </a:p>
                  </a:txBody>
                  <a:tcPr marL="28388" marR="28388" marT="14194" marB="14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chemeClr val="bg1"/>
                          </a:solidFill>
                        </a:rPr>
                        <a:t>Asia</a:t>
                      </a:r>
                    </a:p>
                  </a:txBody>
                  <a:tcPr marL="28388" marR="28388" marT="14194" marB="14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chemeClr val="bg1"/>
                          </a:solidFill>
                        </a:rPr>
                        <a:t>Asia</a:t>
                      </a:r>
                    </a:p>
                  </a:txBody>
                  <a:tcPr marL="28388" marR="28388" marT="14194" marB="14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779933"/>
                  </a:ext>
                </a:extLst>
              </a:tr>
              <a:tr h="749203">
                <a:tc>
                  <a:txBody>
                    <a:bodyPr/>
                    <a:lstStyle/>
                    <a:p>
                      <a:r>
                        <a:rPr lang="en-US" altLang="ko-KR" sz="60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28388" marR="28388" marT="14194" marB="14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chemeClr val="bg1"/>
                          </a:solidFill>
                        </a:rPr>
                        <a:t>A Lamusi</a:t>
                      </a:r>
                    </a:p>
                  </a:txBody>
                  <a:tcPr marL="28388" marR="28388" marT="14194" marB="14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marL="28388" marR="28388" marT="14194" marB="14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600">
                          <a:solidFill>
                            <a:schemeClr val="bg1"/>
                          </a:solidFill>
                        </a:rPr>
                        <a:t>23.0</a:t>
                      </a:r>
                    </a:p>
                  </a:txBody>
                  <a:tcPr marL="28388" marR="28388" marT="14194" marB="14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600">
                          <a:solidFill>
                            <a:schemeClr val="bg1"/>
                          </a:solidFill>
                        </a:rPr>
                        <a:t>170.0</a:t>
                      </a:r>
                    </a:p>
                  </a:txBody>
                  <a:tcPr marL="28388" marR="28388" marT="14194" marB="14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600">
                          <a:solidFill>
                            <a:schemeClr val="bg1"/>
                          </a:solidFill>
                        </a:rPr>
                        <a:t>60.0</a:t>
                      </a:r>
                    </a:p>
                  </a:txBody>
                  <a:tcPr marL="28388" marR="28388" marT="14194" marB="14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chemeClr val="bg1"/>
                          </a:solidFill>
                        </a:rPr>
                        <a:t>China</a:t>
                      </a:r>
                    </a:p>
                  </a:txBody>
                  <a:tcPr marL="28388" marR="28388" marT="14194" marB="14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chemeClr val="bg1"/>
                          </a:solidFill>
                        </a:rPr>
                        <a:t>CHN</a:t>
                      </a:r>
                    </a:p>
                  </a:txBody>
                  <a:tcPr marL="28388" marR="28388" marT="14194" marB="14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chemeClr val="bg1"/>
                          </a:solidFill>
                        </a:rPr>
                        <a:t>2012 Summer</a:t>
                      </a:r>
                    </a:p>
                  </a:txBody>
                  <a:tcPr marL="28388" marR="28388" marT="14194" marB="14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600">
                          <a:solidFill>
                            <a:schemeClr val="bg1"/>
                          </a:solidFill>
                        </a:rPr>
                        <a:t>2012</a:t>
                      </a:r>
                    </a:p>
                  </a:txBody>
                  <a:tcPr marL="28388" marR="28388" marT="14194" marB="14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chemeClr val="bg1"/>
                          </a:solidFill>
                        </a:rPr>
                        <a:t>Summer</a:t>
                      </a:r>
                    </a:p>
                  </a:txBody>
                  <a:tcPr marL="28388" marR="28388" marT="14194" marB="14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chemeClr val="bg1"/>
                          </a:solidFill>
                        </a:rPr>
                        <a:t>London</a:t>
                      </a:r>
                    </a:p>
                  </a:txBody>
                  <a:tcPr marL="28388" marR="28388" marT="14194" marB="14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chemeClr val="bg1"/>
                          </a:solidFill>
                        </a:rPr>
                        <a:t>Judo</a:t>
                      </a:r>
                    </a:p>
                  </a:txBody>
                  <a:tcPr marL="28388" marR="28388" marT="14194" marB="14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chemeClr val="bg1"/>
                          </a:solidFill>
                        </a:rPr>
                        <a:t>Judo Men's Extra-Lightweight</a:t>
                      </a:r>
                    </a:p>
                  </a:txBody>
                  <a:tcPr marL="28388" marR="28388" marT="14194" marB="14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chemeClr val="bg1"/>
                          </a:solidFill>
                        </a:rPr>
                        <a:t>NaN</a:t>
                      </a:r>
                    </a:p>
                  </a:txBody>
                  <a:tcPr marL="28388" marR="28388" marT="14194" marB="14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chemeClr val="bg1"/>
                          </a:solidFill>
                        </a:rPr>
                        <a:t>Asia</a:t>
                      </a:r>
                    </a:p>
                  </a:txBody>
                  <a:tcPr marL="28388" marR="28388" marT="14194" marB="14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chemeClr val="bg1"/>
                          </a:solidFill>
                        </a:rPr>
                        <a:t>Asia</a:t>
                      </a:r>
                    </a:p>
                  </a:txBody>
                  <a:tcPr marL="28388" marR="28388" marT="14194" marB="14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433735"/>
                  </a:ext>
                </a:extLst>
              </a:tr>
              <a:tr h="603874">
                <a:tc>
                  <a:txBody>
                    <a:bodyPr/>
                    <a:lstStyle/>
                    <a:p>
                      <a:r>
                        <a:rPr lang="en-US" altLang="ko-KR" sz="60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28388" marR="28388" marT="14194" marB="14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chemeClr val="bg1"/>
                          </a:solidFill>
                        </a:rPr>
                        <a:t>Gunnar Nielsen Aaby</a:t>
                      </a:r>
                    </a:p>
                  </a:txBody>
                  <a:tcPr marL="28388" marR="28388" marT="14194" marB="14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marL="28388" marR="28388" marT="14194" marB="14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600">
                          <a:solidFill>
                            <a:schemeClr val="bg1"/>
                          </a:solidFill>
                        </a:rPr>
                        <a:t>24.0</a:t>
                      </a:r>
                    </a:p>
                  </a:txBody>
                  <a:tcPr marL="28388" marR="28388" marT="14194" marB="14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chemeClr val="bg1"/>
                          </a:solidFill>
                        </a:rPr>
                        <a:t>NaN</a:t>
                      </a:r>
                    </a:p>
                  </a:txBody>
                  <a:tcPr marL="28388" marR="28388" marT="14194" marB="14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chemeClr val="bg1"/>
                          </a:solidFill>
                        </a:rPr>
                        <a:t>NaN</a:t>
                      </a:r>
                    </a:p>
                  </a:txBody>
                  <a:tcPr marL="28388" marR="28388" marT="14194" marB="14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chemeClr val="bg1"/>
                          </a:solidFill>
                        </a:rPr>
                        <a:t>Denmark</a:t>
                      </a:r>
                    </a:p>
                  </a:txBody>
                  <a:tcPr marL="28388" marR="28388" marT="14194" marB="14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chemeClr val="bg1"/>
                          </a:solidFill>
                        </a:rPr>
                        <a:t>DEN</a:t>
                      </a:r>
                    </a:p>
                  </a:txBody>
                  <a:tcPr marL="28388" marR="28388" marT="14194" marB="14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chemeClr val="bg1"/>
                          </a:solidFill>
                        </a:rPr>
                        <a:t>1920 Summer</a:t>
                      </a:r>
                    </a:p>
                  </a:txBody>
                  <a:tcPr marL="28388" marR="28388" marT="14194" marB="14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600">
                          <a:solidFill>
                            <a:schemeClr val="bg1"/>
                          </a:solidFill>
                        </a:rPr>
                        <a:t>1920</a:t>
                      </a:r>
                    </a:p>
                  </a:txBody>
                  <a:tcPr marL="28388" marR="28388" marT="14194" marB="14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chemeClr val="bg1"/>
                          </a:solidFill>
                        </a:rPr>
                        <a:t>Summer</a:t>
                      </a:r>
                    </a:p>
                  </a:txBody>
                  <a:tcPr marL="28388" marR="28388" marT="14194" marB="14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chemeClr val="bg1"/>
                          </a:solidFill>
                        </a:rPr>
                        <a:t>Antwerpen</a:t>
                      </a:r>
                    </a:p>
                  </a:txBody>
                  <a:tcPr marL="28388" marR="28388" marT="14194" marB="14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chemeClr val="bg1"/>
                          </a:solidFill>
                        </a:rPr>
                        <a:t>Football</a:t>
                      </a:r>
                    </a:p>
                  </a:txBody>
                  <a:tcPr marL="28388" marR="28388" marT="14194" marB="14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chemeClr val="bg1"/>
                          </a:solidFill>
                        </a:rPr>
                        <a:t>Football Men's Football</a:t>
                      </a:r>
                    </a:p>
                  </a:txBody>
                  <a:tcPr marL="28388" marR="28388" marT="14194" marB="14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chemeClr val="bg1"/>
                          </a:solidFill>
                        </a:rPr>
                        <a:t>NaN</a:t>
                      </a:r>
                    </a:p>
                  </a:txBody>
                  <a:tcPr marL="28388" marR="28388" marT="14194" marB="14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chemeClr val="bg1"/>
                          </a:solidFill>
                        </a:rPr>
                        <a:t>Europe</a:t>
                      </a:r>
                    </a:p>
                  </a:txBody>
                  <a:tcPr marL="28388" marR="28388" marT="14194" marB="14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chemeClr val="bg1"/>
                          </a:solidFill>
                        </a:rPr>
                        <a:t>Europe</a:t>
                      </a:r>
                    </a:p>
                  </a:txBody>
                  <a:tcPr marL="28388" marR="28388" marT="14194" marB="14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6623627"/>
                  </a:ext>
                </a:extLst>
              </a:tr>
              <a:tr h="821869">
                <a:tc>
                  <a:txBody>
                    <a:bodyPr/>
                    <a:lstStyle/>
                    <a:p>
                      <a:r>
                        <a:rPr lang="en-US" altLang="ko-KR" sz="60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28388" marR="28388" marT="14194" marB="14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chemeClr val="bg1"/>
                          </a:solidFill>
                        </a:rPr>
                        <a:t>Edgar Lindenau Aabye</a:t>
                      </a:r>
                    </a:p>
                  </a:txBody>
                  <a:tcPr marL="28388" marR="28388" marT="14194" marB="14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marL="28388" marR="28388" marT="14194" marB="14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600">
                          <a:solidFill>
                            <a:schemeClr val="bg1"/>
                          </a:solidFill>
                        </a:rPr>
                        <a:t>34.0</a:t>
                      </a:r>
                    </a:p>
                  </a:txBody>
                  <a:tcPr marL="28388" marR="28388" marT="14194" marB="14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chemeClr val="bg1"/>
                          </a:solidFill>
                        </a:rPr>
                        <a:t>NaN</a:t>
                      </a:r>
                    </a:p>
                  </a:txBody>
                  <a:tcPr marL="28388" marR="28388" marT="14194" marB="14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chemeClr val="bg1"/>
                          </a:solidFill>
                        </a:rPr>
                        <a:t>NaN</a:t>
                      </a:r>
                    </a:p>
                  </a:txBody>
                  <a:tcPr marL="28388" marR="28388" marT="14194" marB="14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chemeClr val="bg1"/>
                          </a:solidFill>
                        </a:rPr>
                        <a:t>Denmark/Sweden</a:t>
                      </a:r>
                    </a:p>
                  </a:txBody>
                  <a:tcPr marL="28388" marR="28388" marT="14194" marB="14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chemeClr val="bg1"/>
                          </a:solidFill>
                        </a:rPr>
                        <a:t>DEN</a:t>
                      </a:r>
                    </a:p>
                  </a:txBody>
                  <a:tcPr marL="28388" marR="28388" marT="14194" marB="14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chemeClr val="bg1"/>
                          </a:solidFill>
                        </a:rPr>
                        <a:t>1900 Summer</a:t>
                      </a:r>
                    </a:p>
                  </a:txBody>
                  <a:tcPr marL="28388" marR="28388" marT="14194" marB="14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600">
                          <a:solidFill>
                            <a:schemeClr val="bg1"/>
                          </a:solidFill>
                        </a:rPr>
                        <a:t>1900</a:t>
                      </a:r>
                    </a:p>
                  </a:txBody>
                  <a:tcPr marL="28388" marR="28388" marT="14194" marB="14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chemeClr val="bg1"/>
                          </a:solidFill>
                        </a:rPr>
                        <a:t>Summer</a:t>
                      </a:r>
                    </a:p>
                  </a:txBody>
                  <a:tcPr marL="28388" marR="28388" marT="14194" marB="14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chemeClr val="bg1"/>
                          </a:solidFill>
                        </a:rPr>
                        <a:t>Paris</a:t>
                      </a:r>
                    </a:p>
                  </a:txBody>
                  <a:tcPr marL="28388" marR="28388" marT="14194" marB="14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chemeClr val="bg1"/>
                          </a:solidFill>
                        </a:rPr>
                        <a:t>Tug-Of-War</a:t>
                      </a:r>
                    </a:p>
                  </a:txBody>
                  <a:tcPr marL="28388" marR="28388" marT="14194" marB="14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chemeClr val="bg1"/>
                          </a:solidFill>
                        </a:rPr>
                        <a:t>Tug-Of-War Men's Tug-Of-War</a:t>
                      </a:r>
                    </a:p>
                  </a:txBody>
                  <a:tcPr marL="28388" marR="28388" marT="14194" marB="14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chemeClr val="bg1"/>
                          </a:solidFill>
                        </a:rPr>
                        <a:t>Gold</a:t>
                      </a:r>
                    </a:p>
                  </a:txBody>
                  <a:tcPr marL="28388" marR="28388" marT="14194" marB="14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chemeClr val="bg1"/>
                          </a:solidFill>
                        </a:rPr>
                        <a:t>Europe</a:t>
                      </a:r>
                    </a:p>
                  </a:txBody>
                  <a:tcPr marL="28388" marR="28388" marT="14194" marB="14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chemeClr val="bg1"/>
                          </a:solidFill>
                        </a:rPr>
                        <a:t>Europe</a:t>
                      </a:r>
                    </a:p>
                  </a:txBody>
                  <a:tcPr marL="28388" marR="28388" marT="14194" marB="14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5506836"/>
                  </a:ext>
                </a:extLst>
              </a:tr>
              <a:tr h="967197">
                <a:tc>
                  <a:txBody>
                    <a:bodyPr/>
                    <a:lstStyle/>
                    <a:p>
                      <a:r>
                        <a:rPr lang="en-US" altLang="ko-KR" sz="60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28388" marR="28388" marT="14194" marB="14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chemeClr val="bg1"/>
                          </a:solidFill>
                        </a:rPr>
                        <a:t>Christine Jacoba Aaftink</a:t>
                      </a:r>
                    </a:p>
                  </a:txBody>
                  <a:tcPr marL="28388" marR="28388" marT="14194" marB="14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L="28388" marR="28388" marT="14194" marB="14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600">
                          <a:solidFill>
                            <a:schemeClr val="bg1"/>
                          </a:solidFill>
                        </a:rPr>
                        <a:t>21.0</a:t>
                      </a:r>
                    </a:p>
                  </a:txBody>
                  <a:tcPr marL="28388" marR="28388" marT="14194" marB="14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600">
                          <a:solidFill>
                            <a:schemeClr val="bg1"/>
                          </a:solidFill>
                        </a:rPr>
                        <a:t>185.0</a:t>
                      </a:r>
                    </a:p>
                  </a:txBody>
                  <a:tcPr marL="28388" marR="28388" marT="14194" marB="14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600">
                          <a:solidFill>
                            <a:schemeClr val="bg1"/>
                          </a:solidFill>
                        </a:rPr>
                        <a:t>82.0</a:t>
                      </a:r>
                    </a:p>
                  </a:txBody>
                  <a:tcPr marL="28388" marR="28388" marT="14194" marB="14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chemeClr val="bg1"/>
                          </a:solidFill>
                        </a:rPr>
                        <a:t>Netherlands</a:t>
                      </a:r>
                    </a:p>
                  </a:txBody>
                  <a:tcPr marL="28388" marR="28388" marT="14194" marB="14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chemeClr val="bg1"/>
                          </a:solidFill>
                        </a:rPr>
                        <a:t>NED</a:t>
                      </a:r>
                    </a:p>
                  </a:txBody>
                  <a:tcPr marL="28388" marR="28388" marT="14194" marB="14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chemeClr val="bg1"/>
                          </a:solidFill>
                        </a:rPr>
                        <a:t>1988 Winter</a:t>
                      </a:r>
                    </a:p>
                  </a:txBody>
                  <a:tcPr marL="28388" marR="28388" marT="14194" marB="14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600" dirty="0">
                          <a:solidFill>
                            <a:schemeClr val="bg1"/>
                          </a:solidFill>
                        </a:rPr>
                        <a:t>1988</a:t>
                      </a:r>
                    </a:p>
                  </a:txBody>
                  <a:tcPr marL="28388" marR="28388" marT="14194" marB="14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chemeClr val="bg1"/>
                          </a:solidFill>
                        </a:rPr>
                        <a:t>Winter</a:t>
                      </a:r>
                    </a:p>
                  </a:txBody>
                  <a:tcPr marL="28388" marR="28388" marT="14194" marB="14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chemeClr val="bg1"/>
                          </a:solidFill>
                        </a:rPr>
                        <a:t>Calgary</a:t>
                      </a:r>
                    </a:p>
                  </a:txBody>
                  <a:tcPr marL="28388" marR="28388" marT="14194" marB="14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chemeClr val="bg1"/>
                          </a:solidFill>
                        </a:rPr>
                        <a:t>Speed Skating</a:t>
                      </a:r>
                    </a:p>
                  </a:txBody>
                  <a:tcPr marL="28388" marR="28388" marT="14194" marB="14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chemeClr val="bg1"/>
                          </a:solidFill>
                        </a:rPr>
                        <a:t>Speed Skating Women's 500 metres</a:t>
                      </a:r>
                    </a:p>
                  </a:txBody>
                  <a:tcPr marL="28388" marR="28388" marT="14194" marB="14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chemeClr val="bg1"/>
                          </a:solidFill>
                        </a:rPr>
                        <a:t>NaN</a:t>
                      </a:r>
                    </a:p>
                  </a:txBody>
                  <a:tcPr marL="28388" marR="28388" marT="14194" marB="14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chemeClr val="bg1"/>
                          </a:solidFill>
                        </a:rPr>
                        <a:t>Europe</a:t>
                      </a:r>
                    </a:p>
                  </a:txBody>
                  <a:tcPr marL="28388" marR="28388" marT="14194" marB="14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bg1"/>
                          </a:solidFill>
                        </a:rPr>
                        <a:t>Europe</a:t>
                      </a:r>
                    </a:p>
                  </a:txBody>
                  <a:tcPr marL="28388" marR="28388" marT="14194" marB="14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780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16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19B4C9-E03F-41F3-8B72-9BB09FB13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DF3366-15EA-4C82-844A-907B69D10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5812" y="260648"/>
            <a:ext cx="5638800" cy="294543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altLang="ko-KR" sz="1600" dirty="0"/>
              <a:t># </a:t>
            </a:r>
            <a:r>
              <a:rPr lang="ko-KR" altLang="en-US" sz="1600" dirty="0"/>
              <a:t>개체 연도별 순서별로 저장</a:t>
            </a:r>
          </a:p>
          <a:p>
            <a:pPr marL="45720" indent="0">
              <a:buNone/>
            </a:pPr>
            <a:r>
              <a:rPr lang="en-US" altLang="ko-KR" sz="1600" dirty="0" err="1"/>
              <a:t>df_yearSorted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unique_medals.sort_values</a:t>
            </a:r>
            <a:r>
              <a:rPr lang="en-US" altLang="ko-KR" sz="1600" dirty="0"/>
              <a:t>(by='Year')</a:t>
            </a:r>
          </a:p>
          <a:p>
            <a:pPr marL="45720" indent="0">
              <a:buNone/>
            </a:pPr>
            <a:r>
              <a:rPr lang="en-US" altLang="ko-KR" sz="1600" dirty="0" err="1"/>
              <a:t>df_yearSorted.head</a:t>
            </a:r>
            <a:r>
              <a:rPr lang="en-US" altLang="ko-KR" sz="1600" dirty="0"/>
              <a:t>()</a:t>
            </a:r>
          </a:p>
          <a:p>
            <a:pPr marL="45720" indent="0">
              <a:buNone/>
            </a:pPr>
            <a:endParaRPr lang="en-US" altLang="ko-KR" sz="1600" dirty="0"/>
          </a:p>
          <a:p>
            <a:pPr marL="45720" indent="0">
              <a:buNone/>
            </a:pPr>
            <a:r>
              <a:rPr lang="en-US" altLang="ko-KR" sz="1600" dirty="0"/>
              <a:t># </a:t>
            </a:r>
            <a:r>
              <a:rPr lang="ko-KR" altLang="en-US" sz="1600" dirty="0"/>
              <a:t>최근 </a:t>
            </a:r>
            <a:r>
              <a:rPr lang="en-US" altLang="ko-KR" sz="1600" dirty="0"/>
              <a:t>1960</a:t>
            </a:r>
            <a:r>
              <a:rPr lang="ko-KR" altLang="en-US" sz="1600" dirty="0"/>
              <a:t>년 이전 기록 삭제</a:t>
            </a:r>
          </a:p>
          <a:p>
            <a:pPr marL="45720" indent="0">
              <a:buNone/>
            </a:pPr>
            <a:r>
              <a:rPr lang="en-US" altLang="ko-KR" sz="1600" dirty="0" err="1"/>
              <a:t>df_continent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unique_medals</a:t>
            </a:r>
            <a:r>
              <a:rPr lang="en-US" altLang="ko-KR" sz="1600" dirty="0"/>
              <a:t>[</a:t>
            </a:r>
            <a:r>
              <a:rPr lang="en-US" altLang="ko-KR" sz="1600" dirty="0" err="1"/>
              <a:t>unique_medals</a:t>
            </a:r>
            <a:r>
              <a:rPr lang="en-US" altLang="ko-KR" sz="1600" dirty="0"/>
              <a:t>['Year']&gt;1960]</a:t>
            </a:r>
          </a:p>
          <a:p>
            <a:pPr marL="45720" indent="0">
              <a:buNone/>
            </a:pPr>
            <a:r>
              <a:rPr lang="en-US" altLang="ko-KR" sz="1600" dirty="0" err="1"/>
              <a:t>df_continent.sort_values</a:t>
            </a:r>
            <a:r>
              <a:rPr lang="en-US" altLang="ko-KR" sz="1600" dirty="0"/>
              <a:t>(by='Year').head()</a:t>
            </a:r>
            <a:endParaRPr lang="ko-KR" altLang="en-US" sz="16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72707A-409D-499D-9472-3914CADAE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올림픽 개체 연도별 순서로 변환 후 확인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1960</a:t>
            </a:r>
            <a:r>
              <a:rPr lang="ko-KR" altLang="en-US" dirty="0"/>
              <a:t>년대 이전 기록 삭제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2E24F2C-5DC7-4EB0-825F-0A95C33A89D8}"/>
              </a:ext>
            </a:extLst>
          </p:cNvPr>
          <p:cNvSpPr txBox="1">
            <a:spLocks/>
          </p:cNvSpPr>
          <p:nvPr/>
        </p:nvSpPr>
        <p:spPr>
          <a:xfrm>
            <a:off x="5865812" y="3356992"/>
            <a:ext cx="5638800" cy="32154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endParaRPr lang="ko-KR" altLang="en-US" sz="16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F3A775B-43AE-4D5A-8931-E425C49E8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892910"/>
              </p:ext>
            </p:extLst>
          </p:nvPr>
        </p:nvGraphicFramePr>
        <p:xfrm>
          <a:off x="5865812" y="3356992"/>
          <a:ext cx="5638800" cy="32403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2425">
                  <a:extLst>
                    <a:ext uri="{9D8B030D-6E8A-4147-A177-3AD203B41FA5}">
                      <a16:colId xmlns:a16="http://schemas.microsoft.com/office/drawing/2014/main" val="3530766409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58462569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1323089776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9538475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887404558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861226359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1543321208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3037303980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1593557900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1627597130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221008862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3410114483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1092161465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61300236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1299172437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3500078026"/>
                    </a:ext>
                  </a:extLst>
                </a:gridCol>
              </a:tblGrid>
              <a:tr h="280513">
                <a:tc>
                  <a:txBody>
                    <a:bodyPr/>
                    <a:lstStyle/>
                    <a:p>
                      <a:r>
                        <a:rPr lang="en-US" sz="7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US" sz="7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70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Sex</a:t>
                      </a:r>
                      <a:endParaRPr lang="en-US" sz="70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Age</a:t>
                      </a:r>
                      <a:endParaRPr lang="en-US" sz="70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Height</a:t>
                      </a:r>
                      <a:endParaRPr lang="en-US" sz="7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Weight</a:t>
                      </a:r>
                      <a:endParaRPr lang="en-US" sz="7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Team</a:t>
                      </a:r>
                      <a:endParaRPr lang="en-US" sz="70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NOC</a:t>
                      </a:r>
                      <a:endParaRPr lang="en-US" sz="70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Games</a:t>
                      </a:r>
                      <a:endParaRPr lang="en-US" sz="70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Year</a:t>
                      </a:r>
                      <a:endParaRPr lang="en-US" sz="70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Season</a:t>
                      </a:r>
                      <a:endParaRPr lang="en-US" sz="70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City</a:t>
                      </a:r>
                      <a:endParaRPr lang="en-US" sz="70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Sport</a:t>
                      </a:r>
                      <a:endParaRPr lang="en-US" sz="70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Event</a:t>
                      </a:r>
                      <a:endParaRPr lang="en-US" sz="70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Medal</a:t>
                      </a:r>
                      <a:endParaRPr lang="en-US" sz="70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Continent</a:t>
                      </a:r>
                      <a:endParaRPr lang="en-US" sz="70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375121"/>
                  </a:ext>
                </a:extLst>
              </a:tr>
              <a:tr h="475173">
                <a:tc>
                  <a:txBody>
                    <a:bodyPr/>
                    <a:lstStyle/>
                    <a:p>
                      <a:r>
                        <a:rPr lang="en-US" altLang="ko-KR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97343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Levi </a:t>
                      </a:r>
                      <a:r>
                        <a:rPr lang="en-US" sz="70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Psavkin</a:t>
                      </a:r>
                      <a:endParaRPr lang="en-US" sz="7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25.0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173.0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76.0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Israel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ISR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1964 Summer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1964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Summer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Tokyo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Athletics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Athletics Men's 100 metres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NaN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Europe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5452547"/>
                  </a:ext>
                </a:extLst>
              </a:tr>
              <a:tr h="799607">
                <a:tc>
                  <a:txBody>
                    <a:bodyPr/>
                    <a:lstStyle/>
                    <a:p>
                      <a:r>
                        <a:rPr lang="en-US" altLang="ko-KR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52198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Kikuko Inoue (</a:t>
                      </a:r>
                      <a:r>
                        <a:rPr lang="en-US" sz="70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Basugi</a:t>
                      </a:r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-)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39.0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159.0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50.0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Japan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JPN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1964 Summer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1964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Summer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Tokyo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Equestrianism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Equestrianism Mixed Dressage, Individual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NaN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Asia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7314793"/>
                  </a:ext>
                </a:extLst>
              </a:tr>
              <a:tr h="604947">
                <a:tc>
                  <a:txBody>
                    <a:bodyPr/>
                    <a:lstStyle/>
                    <a:p>
                      <a:r>
                        <a:rPr lang="en-US" altLang="ko-KR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43787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Ingrid Gulbin-Engel-Krmer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21.0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158.0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56.0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Germany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GER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1964 Summer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1964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Summer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Tokyo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Diving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Diving Women's Springboard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Gold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Europe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4421927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en-US" altLang="ko-KR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43787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Ingrid Gulbin-Engel-Krmer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21.0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158.0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56.0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Germany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GER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1964 Summer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1964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Summer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Tokyo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Diving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Diving Women's Platform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Silver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Europe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1214463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en-US" altLang="ko-KR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57903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Marian Krzysztof </a:t>
                      </a:r>
                      <a:r>
                        <a:rPr lang="en-US" sz="70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Kasprzyk</a:t>
                      </a:r>
                      <a:endParaRPr lang="en-US" sz="7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25.0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169.0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69.0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Poland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POL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1964 Summer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1964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Summer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Tokyo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Boxing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Boxing Men's Welterweight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Gold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Europe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570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97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7BBD0-B2B0-4B4E-A94B-30A774DE4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DE93C5-1A5E-4F93-8266-D3F8FB3D5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4327376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en-US" altLang="ko-KR" sz="1600" dirty="0"/>
              <a:t># </a:t>
            </a:r>
            <a:r>
              <a:rPr lang="ko-KR" altLang="en-US" sz="1600" dirty="0"/>
              <a:t>메달 점수 매핑 </a:t>
            </a:r>
            <a:r>
              <a:rPr lang="ko-KR" altLang="en-US" sz="1600" dirty="0" err="1"/>
              <a:t>딕셔너리</a:t>
            </a:r>
            <a:r>
              <a:rPr lang="ko-KR" altLang="en-US" sz="1600" dirty="0"/>
              <a:t> 생성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altLang="ko-KR" sz="1600" dirty="0" err="1"/>
              <a:t>medal_points</a:t>
            </a:r>
            <a:r>
              <a:rPr lang="en-US" altLang="ko-KR" sz="1600" dirty="0"/>
              <a:t> = {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altLang="ko-KR" sz="1600" dirty="0"/>
              <a:t>    'Gold': 3,    # </a:t>
            </a:r>
            <a:r>
              <a:rPr lang="ko-KR" altLang="en-US" sz="1600" dirty="0"/>
              <a:t>금메달 </a:t>
            </a:r>
            <a:r>
              <a:rPr lang="en-US" altLang="ko-KR" sz="1600" dirty="0"/>
              <a:t>3</a:t>
            </a:r>
            <a:r>
              <a:rPr lang="ko-KR" altLang="en-US" sz="1600" dirty="0"/>
              <a:t>점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ko-KR" altLang="en-US" sz="1600" dirty="0"/>
              <a:t>    </a:t>
            </a:r>
            <a:r>
              <a:rPr lang="en-US" altLang="ko-KR" sz="1600" dirty="0"/>
              <a:t>'Silver': 2,  # </a:t>
            </a:r>
            <a:r>
              <a:rPr lang="ko-KR" altLang="en-US" sz="1600" dirty="0"/>
              <a:t>은메달 </a:t>
            </a:r>
            <a:r>
              <a:rPr lang="en-US" altLang="ko-KR" sz="1600" dirty="0"/>
              <a:t>2</a:t>
            </a:r>
            <a:r>
              <a:rPr lang="ko-KR" altLang="en-US" sz="1600" dirty="0"/>
              <a:t>점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ko-KR" altLang="en-US" sz="1600" dirty="0"/>
              <a:t>    </a:t>
            </a:r>
            <a:r>
              <a:rPr lang="en-US" altLang="ko-KR" sz="1600" dirty="0"/>
              <a:t>'Bronze': 1,  # </a:t>
            </a:r>
            <a:r>
              <a:rPr lang="ko-KR" altLang="en-US" sz="1600" dirty="0"/>
              <a:t>동메달 </a:t>
            </a:r>
            <a:r>
              <a:rPr lang="en-US" altLang="ko-KR" sz="1600" dirty="0"/>
              <a:t>1</a:t>
            </a:r>
            <a:r>
              <a:rPr lang="ko-KR" altLang="en-US" sz="1600" dirty="0"/>
              <a:t>점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ko-KR" altLang="en-US" sz="1600" dirty="0"/>
              <a:t>    </a:t>
            </a:r>
            <a:r>
              <a:rPr lang="en-US" altLang="ko-KR" sz="1600" dirty="0"/>
              <a:t>'NA': None  # None </a:t>
            </a:r>
            <a:r>
              <a:rPr lang="ko-KR" altLang="en-US" sz="1600" dirty="0"/>
              <a:t>값을 그대로 유지</a:t>
            </a:r>
            <a:r>
              <a:rPr lang="en-US" altLang="ko-KR" sz="1600" dirty="0"/>
              <a:t>}</a:t>
            </a:r>
          </a:p>
          <a:p>
            <a:pPr marL="45720" indent="0">
              <a:buNone/>
            </a:pPr>
            <a:endParaRPr lang="en-US" altLang="ko-KR" sz="1600" dirty="0"/>
          </a:p>
          <a:p>
            <a:pPr marL="45720" indent="0">
              <a:buNone/>
            </a:pPr>
            <a:r>
              <a:rPr lang="en-US" altLang="ko-KR" sz="1600" dirty="0"/>
              <a:t># 'Medal' </a:t>
            </a:r>
            <a:r>
              <a:rPr lang="ko-KR" altLang="en-US" sz="1600" dirty="0"/>
              <a:t>컬럼의 값을 점수로 변환하여 </a:t>
            </a:r>
            <a:r>
              <a:rPr lang="en-US" altLang="ko-KR" sz="1600" dirty="0"/>
              <a:t>'Points' </a:t>
            </a:r>
            <a:r>
              <a:rPr lang="ko-KR" altLang="en-US" sz="1600" dirty="0"/>
              <a:t>컬럼에 추가</a:t>
            </a:r>
          </a:p>
          <a:p>
            <a:pPr marL="45720" indent="0">
              <a:buNone/>
            </a:pPr>
            <a:r>
              <a:rPr lang="en-US" altLang="ko-KR" sz="1600" dirty="0" err="1"/>
              <a:t>df_continent</a:t>
            </a:r>
            <a:r>
              <a:rPr lang="en-US" altLang="ko-KR" sz="1600" dirty="0"/>
              <a:t>['Points'] = </a:t>
            </a:r>
            <a:r>
              <a:rPr lang="en-US" altLang="ko-KR" sz="1600" dirty="0" err="1"/>
              <a:t>df_continent</a:t>
            </a:r>
            <a:r>
              <a:rPr lang="en-US" altLang="ko-KR" sz="1600" dirty="0"/>
              <a:t>['Medal'].map(</a:t>
            </a:r>
            <a:r>
              <a:rPr lang="en-US" altLang="ko-KR" sz="1600" dirty="0" err="1"/>
              <a:t>medal_points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D3EDE5-666E-4E0B-A0E5-3884E3AB4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err="1"/>
              <a:t>메달별</a:t>
            </a:r>
            <a:r>
              <a:rPr lang="ko-KR" altLang="en-US" dirty="0"/>
              <a:t> 점수 설정 후 점수로 매칭</a:t>
            </a:r>
            <a:endParaRPr lang="en-US" altLang="ko-KR" dirty="0"/>
          </a:p>
          <a:p>
            <a:endParaRPr lang="en-US" altLang="ko-KR" dirty="0"/>
          </a:p>
          <a:p>
            <a:pPr>
              <a:lnSpc>
                <a:spcPct val="160000"/>
              </a:lnSpc>
            </a:pPr>
            <a:r>
              <a:rPr lang="ko-KR" altLang="en-US" dirty="0"/>
              <a:t>금메달 </a:t>
            </a:r>
            <a:r>
              <a:rPr lang="en-US" altLang="ko-KR" dirty="0"/>
              <a:t>: 3</a:t>
            </a:r>
            <a:r>
              <a:rPr lang="ko-KR" altLang="en-US" dirty="0"/>
              <a:t>점</a:t>
            </a:r>
            <a:endParaRPr lang="en-US" altLang="ko-KR" dirty="0"/>
          </a:p>
          <a:p>
            <a:pPr>
              <a:lnSpc>
                <a:spcPct val="160000"/>
              </a:lnSpc>
            </a:pPr>
            <a:r>
              <a:rPr lang="ko-KR" altLang="en-US" dirty="0"/>
              <a:t>은메달 </a:t>
            </a:r>
            <a:r>
              <a:rPr lang="en-US" altLang="ko-KR" dirty="0"/>
              <a:t>: 2</a:t>
            </a:r>
            <a:r>
              <a:rPr lang="ko-KR" altLang="en-US" dirty="0"/>
              <a:t>점</a:t>
            </a:r>
            <a:endParaRPr lang="en-US" altLang="ko-KR" dirty="0"/>
          </a:p>
          <a:p>
            <a:pPr>
              <a:lnSpc>
                <a:spcPct val="160000"/>
              </a:lnSpc>
            </a:pPr>
            <a:r>
              <a:rPr lang="ko-KR" altLang="en-US" dirty="0"/>
              <a:t>동메달 </a:t>
            </a:r>
            <a:r>
              <a:rPr lang="en-US" altLang="ko-KR" dirty="0"/>
              <a:t>: 1</a:t>
            </a:r>
            <a:r>
              <a:rPr lang="ko-KR" altLang="en-US" dirty="0"/>
              <a:t>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0286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북미 대륙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ustom 1">
      <a:majorFont>
        <a:latin typeface="Malgun Gothic"/>
        <a:ea typeface="Malgun Gothic"/>
        <a:cs typeface=""/>
      </a:majorFont>
      <a:minorFont>
        <a:latin typeface=" segoe ui"/>
        <a:ea typeface="Malgun 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5A78B16E-ECC7-4C04-9859-F853A5C30D42}" vid="{51F2B4B1-1E84-4156-BCDA-2543E36A8A8C}"/>
    </a:ext>
  </a:extLst>
</a:theme>
</file>

<file path=ppt/theme/theme2.xml><?xml version="1.0" encoding="utf-8"?>
<a:theme xmlns:a="http://schemas.openxmlformats.org/drawingml/2006/main" name="Office 테마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4469512-9FC5-43AF-8C7D-42B05CBCE5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473C3AA-CBC3-4EBC-8BF7-2AC27CBBDA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888E60-F31B-4BB3-BFE4-EB035E271DB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세계 지도 시리즈, 북미 대륙 프레젠테이션(와이드스크린)</Template>
  <TotalTime>134</TotalTime>
  <Words>1955</Words>
  <Application>Microsoft Office PowerPoint</Application>
  <PresentationFormat>사용자 지정</PresentationFormat>
  <Paragraphs>527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 segoe ui</vt:lpstr>
      <vt:lpstr>맑은 고딕</vt:lpstr>
      <vt:lpstr>Arial</vt:lpstr>
      <vt:lpstr>Century Gothic</vt:lpstr>
      <vt:lpstr>Roboto</vt:lpstr>
      <vt:lpstr>북미 대륙 16x9</vt:lpstr>
      <vt:lpstr>대륙별 올림픽 효자 종목 10선</vt:lpstr>
      <vt:lpstr>올림픽 강세 종목 분석 목차</vt:lpstr>
      <vt:lpstr>라이브러리 불러오기</vt:lpstr>
      <vt:lpstr>데이터 불러오기</vt:lpstr>
      <vt:lpstr>데이터 복사</vt:lpstr>
      <vt:lpstr>데이터 전처리 1</vt:lpstr>
      <vt:lpstr>데이터 전처리 2</vt:lpstr>
      <vt:lpstr>데이터 전처리 3</vt:lpstr>
      <vt:lpstr>데이터 전처리 4</vt:lpstr>
      <vt:lpstr>대륙별 상위  10개 종목 추출</vt:lpstr>
      <vt:lpstr>대륙별 상위 10 종목 비교 그래프</vt:lpstr>
      <vt:lpstr>결과 데이터 분석 및 적용 방안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대륙별 올림픽 효자 종목 10선</dc:title>
  <dc:creator>강 민구</dc:creator>
  <cp:lastModifiedBy>강 민구</cp:lastModifiedBy>
  <cp:revision>15</cp:revision>
  <dcterms:created xsi:type="dcterms:W3CDTF">2024-10-07T06:13:39Z</dcterms:created>
  <dcterms:modified xsi:type="dcterms:W3CDTF">2024-10-07T08:28:36Z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