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72" r:id="rId16"/>
    <p:sldId id="269" r:id="rId17"/>
    <p:sldId id="273" r:id="rId18"/>
    <p:sldId id="270" r:id="rId19"/>
    <p:sldId id="274" r:id="rId20"/>
    <p:sldId id="275" r:id="rId21"/>
    <p:sldId id="276" r:id="rId22"/>
    <p:sldId id="277" r:id="rId23"/>
    <p:sldId id="278" r:id="rId24"/>
    <p:sldId id="285" r:id="rId25"/>
    <p:sldId id="279" r:id="rId26"/>
    <p:sldId id="280" r:id="rId27"/>
    <p:sldId id="281" r:id="rId28"/>
    <p:sldId id="286" r:id="rId29"/>
    <p:sldId id="287" r:id="rId30"/>
    <p:sldId id="288" r:id="rId31"/>
    <p:sldId id="289" r:id="rId32"/>
    <p:sldId id="291" r:id="rId33"/>
    <p:sldId id="282" r:id="rId34"/>
    <p:sldId id="292" r:id="rId35"/>
    <p:sldId id="284" r:id="rId36"/>
    <p:sldId id="295" r:id="rId37"/>
    <p:sldId id="297" r:id="rId38"/>
    <p:sldId id="298" r:id="rId39"/>
    <p:sldId id="293" r:id="rId40"/>
    <p:sldId id="299" r:id="rId41"/>
    <p:sldId id="294" r:id="rId42"/>
    <p:sldId id="300" r:id="rId43"/>
    <p:sldId id="301" r:id="rId44"/>
    <p:sldId id="302" r:id="rId45"/>
    <p:sldId id="303" r:id="rId46"/>
    <p:sldId id="304" r:id="rId47"/>
    <p:sldId id="306" r:id="rId48"/>
    <p:sldId id="305" r:id="rId49"/>
    <p:sldId id="283" r:id="rId50"/>
    <p:sldId id="296" r:id="rId51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0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2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pPr/>
              <a:t>12-Aug-19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pPr/>
              <a:t>12-Aug-19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pPr/>
              <a:t>12-Aug-19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pPr/>
              <a:t>12-Aug-19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pPr/>
              <a:t>12-Aug-19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pPr/>
              <a:t>12-Aug-19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pPr/>
              <a:t>12-Aug-19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pPr/>
              <a:t>12-Aug-19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pPr/>
              <a:t>12-Aug-19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pPr/>
              <a:t>12-Aug-19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pPr/>
              <a:t>12-Aug-19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pPr/>
              <a:t>12-Aug-19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pPr/>
              <a:t>12-Aug-19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pPr/>
              <a:t>12-Aug-19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pPr/>
              <a:t>12-Aug-19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pPr/>
              <a:t>12-Aug-19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pPr/>
              <a:t>12-Aug-19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pPr/>
              <a:t>12-Aug-19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JKzkVZcoz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1153011" y="253378"/>
            <a:ext cx="9755187" cy="27665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Fundamentals of     Computational Thinking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9999" y="3394206"/>
            <a:ext cx="8577229" cy="784595"/>
          </a:xfrm>
        </p:spPr>
        <p:txBody>
          <a:bodyPr/>
          <a:lstStyle/>
          <a:p>
            <a:r>
              <a:rPr lang="en-US" dirty="0"/>
              <a:t>mulualem teku     </a:t>
            </a:r>
          </a:p>
          <a:p>
            <a:r>
              <a:rPr lang="en-US" dirty="0" smtClean="0"/>
              <a:t>                        Aug 5, 2019     /  </a:t>
            </a:r>
            <a:r>
              <a:rPr lang="en-US" dirty="0" err="1" smtClean="0"/>
              <a:t>gcit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18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905" y="190323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smtClean="0"/>
              <a:t>CT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98613" y="1420665"/>
            <a:ext cx="11001204" cy="409186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Computers are good at computing. They Can be used for problem solving. Some of their characteristics Are:	 speed, accuracy, storage capacity, diligence, versatility, …</a:t>
            </a:r>
          </a:p>
          <a:p>
            <a:pPr marL="0" indent="0">
              <a:buNone/>
            </a:pPr>
            <a:r>
              <a:rPr lang="en-US" sz="2400" dirty="0" smtClean="0">
                <a:latin typeface="Arial Narrow" panose="020B0606020202030204" pitchFamily="34" charset="0"/>
              </a:rPr>
              <a:t> </a:t>
            </a:r>
          </a:p>
          <a:p>
            <a:r>
              <a:rPr lang="en-US" sz="2400" dirty="0" smtClean="0">
                <a:latin typeface="Arial Narrow" panose="020B0606020202030204" pitchFamily="34" charset="0"/>
              </a:rPr>
              <a:t>However, we must first understand the problem and know the how-to of solving the problem.</a:t>
            </a:r>
          </a:p>
          <a:p>
            <a:pPr marL="0" indent="0">
              <a:buNone/>
            </a:pPr>
            <a:endParaRPr lang="en-US" sz="2400" dirty="0" smtClean="0">
              <a:latin typeface="Arial Narrow" panose="020B0606020202030204" pitchFamily="34" charset="0"/>
            </a:endParaRPr>
          </a:p>
          <a:p>
            <a:r>
              <a:rPr lang="en-US" sz="2400" dirty="0" smtClean="0">
                <a:latin typeface="Arial Narrow" panose="020B0606020202030204" pitchFamily="34" charset="0"/>
              </a:rPr>
              <a:t>The Garbage-in, Garbage-out (</a:t>
            </a:r>
            <a:r>
              <a:rPr lang="en-US" sz="2400" b="1" dirty="0" smtClean="0">
                <a:latin typeface="Arial Narrow" panose="020B0606020202030204" pitchFamily="34" charset="0"/>
              </a:rPr>
              <a:t>GIGO</a:t>
            </a:r>
            <a:r>
              <a:rPr lang="en-US" sz="2400" dirty="0" smtClean="0">
                <a:latin typeface="Arial Narrow" panose="020B0606020202030204" pitchFamily="34" charset="0"/>
              </a:rPr>
              <a:t>) principle of computers.  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057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34" y="268700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smtClean="0"/>
              <a:t>CT techniques	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07619" y="1420664"/>
            <a:ext cx="10726884" cy="4117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Arial Narrow" panose="020B0606020202030204" pitchFamily="34" charset="0"/>
              </a:rPr>
              <a:t>4 key techniques to CT</a:t>
            </a:r>
          </a:p>
          <a:p>
            <a:pPr marL="0" indent="0">
              <a:buNone/>
            </a:pPr>
            <a:endParaRPr lang="en-US" sz="2400" dirty="0" smtClean="0">
              <a:latin typeface="Arial Narrow" panose="020B0606020202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 Narrow" panose="020B0606020202030204" pitchFamily="34" charset="0"/>
              </a:rPr>
              <a:t>Decomposition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 Narrow" panose="020B0606020202030204" pitchFamily="34" charset="0"/>
              </a:rPr>
              <a:t>Pattern Recognition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 Narrow" panose="020B0606020202030204" pitchFamily="34" charset="0"/>
              </a:rPr>
              <a:t>Abstraction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 Narrow" panose="020B0606020202030204" pitchFamily="34" charset="0"/>
              </a:rPr>
              <a:t>Algorithm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pic>
        <p:nvPicPr>
          <p:cNvPr id="1026" name="Picture 2" descr="C:\Users\User\Documents\Bhutan_Courses_2019\Courses2019\BScIT_Python2019\CT\C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8104" y="1444672"/>
            <a:ext cx="4307762" cy="40923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261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288" y="216449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smtClean="0"/>
              <a:t>1.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88274" y="1319349"/>
            <a:ext cx="10763794" cy="421930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Breaking down complex problem into smaller/more manageable problems. </a:t>
            </a:r>
          </a:p>
          <a:p>
            <a:r>
              <a:rPr lang="en-US" sz="2400" dirty="0" smtClean="0">
                <a:latin typeface="Arial Narrow" panose="020B0606020202030204" pitchFamily="34" charset="0"/>
              </a:rPr>
              <a:t>“If you can’t solve a problem, then there is an easier problem you can solve: find it.”  (George </a:t>
            </a:r>
            <a:r>
              <a:rPr lang="en-US" sz="2400" dirty="0" err="1" smtClean="0">
                <a:latin typeface="Arial Narrow" panose="020B0606020202030204" pitchFamily="34" charset="0"/>
              </a:rPr>
              <a:t>Pólya</a:t>
            </a:r>
            <a:r>
              <a:rPr lang="en-US" sz="2400" dirty="0" smtClean="0">
                <a:latin typeface="Arial Narrow" panose="020B0606020202030204" pitchFamily="34" charset="0"/>
              </a:rPr>
              <a:t>, math </a:t>
            </a:r>
            <a:r>
              <a:rPr lang="en-US" sz="2400" dirty="0" err="1" smtClean="0">
                <a:latin typeface="Arial Narrow" panose="020B0606020202030204" pitchFamily="34" charset="0"/>
              </a:rPr>
              <a:t>proF</a:t>
            </a:r>
            <a:r>
              <a:rPr lang="en-US" sz="2400" dirty="0" smtClean="0">
                <a:latin typeface="Arial Narrow" panose="020B0606020202030204" pitchFamily="34" charset="0"/>
              </a:rPr>
              <a:t>)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626872" y="3420835"/>
            <a:ext cx="2631178" cy="217170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Complex problem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7611393" y="3461657"/>
            <a:ext cx="2773578" cy="7674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Subproblem</a:t>
            </a:r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7740883" y="4286251"/>
            <a:ext cx="2807374" cy="76744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Subproblem</a:t>
            </a:r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1336665" y="4122964"/>
            <a:ext cx="2807374" cy="76744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Subproblem</a:t>
            </a:r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/>
          <p:cNvCxnSpPr>
            <a:stCxn id="4" idx="2"/>
            <a:endCxn id="7" idx="6"/>
          </p:cNvCxnSpPr>
          <p:nvPr/>
        </p:nvCxnSpPr>
        <p:spPr>
          <a:xfrm flipH="1" flipV="1">
            <a:off x="4144039" y="4506685"/>
            <a:ext cx="4828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3"/>
          </p:cNvCxnSpPr>
          <p:nvPr/>
        </p:nvCxnSpPr>
        <p:spPr>
          <a:xfrm flipV="1">
            <a:off x="7258050" y="4116711"/>
            <a:ext cx="759524" cy="389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3"/>
          </p:cNvCxnSpPr>
          <p:nvPr/>
        </p:nvCxnSpPr>
        <p:spPr>
          <a:xfrm flipV="1">
            <a:off x="6951413" y="4941304"/>
            <a:ext cx="1200600" cy="32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1567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471" y="294826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72932" y="1433727"/>
            <a:ext cx="10635444" cy="40787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 Narrow" panose="020B0606020202030204" pitchFamily="34" charset="0"/>
              </a:rPr>
              <a:t>Make breakfast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Arial Narrow" panose="020B0606020202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Arial Narrow" panose="020B0606020202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Arial Narrow" panose="020B0606020202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 Narrow" panose="020B0606020202030204" pitchFamily="34" charset="0"/>
              </a:rPr>
              <a:t>Divide and conquer problems (e.g. binary search)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pic>
        <p:nvPicPr>
          <p:cNvPr id="2050" name="Picture 2" descr="C:\Users\User\Documents\Bhutan_Courses_2019\Courses2019\BScIT_Python2019\CT\CT_d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19746" y="220057"/>
            <a:ext cx="5551716" cy="39297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4922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271" y="281763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Pattern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98167" y="1355350"/>
            <a:ext cx="11236336" cy="4248615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Knowledge of previous similar problems. 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dirty="0" smtClean="0">
                <a:latin typeface="Arial Narrow" panose="020B0606020202030204" pitchFamily="34" charset="0"/>
              </a:rPr>
              <a:t>The goal is to find common similarities and differences among them. 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dirty="0" smtClean="0">
                <a:latin typeface="Arial Narrow" panose="020B0606020202030204" pitchFamily="34" charset="0"/>
              </a:rPr>
              <a:t>Helps us not to reinvent the wheel when finding solution to a problem. 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r>
              <a:rPr lang="en-US" sz="2400" dirty="0" smtClean="0">
                <a:latin typeface="Arial Narrow" panose="020B0606020202030204" pitchFamily="34" charset="0"/>
              </a:rPr>
              <a:t>This way, diverse problems can be solved by a single solution/approach. </a:t>
            </a: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16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271" y="281763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4293" y="1433727"/>
            <a:ext cx="11236336" cy="4444559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 Narrow" panose="020B0606020202030204" pitchFamily="34" charset="0"/>
              </a:rPr>
              <a:t>Spot the pattern in the following numbers:					 													a. { 2, 7, 12, 17, 22, 27, 32 …}  				b. {1, 3, 5, ,7, 9, 11, …}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Arial Narrow" panose="020B0606020202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 Narrow" panose="020B0606020202030204" pitchFamily="34" charset="0"/>
              </a:rPr>
              <a:t>Pattern recognition systems (image, iris, fingerprint…recognition)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Arial Narrow" panose="020B0606020202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 Narrow" panose="020B0606020202030204" pitchFamily="34" charset="0"/>
              </a:rPr>
              <a:t> Putting together (assembling) new furniture, jigsaw puzzles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Arial Narrow" panose="020B0606020202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 Narrow" panose="020B0606020202030204" pitchFamily="34" charset="0"/>
              </a:rPr>
              <a:t>Playing new computer game of familiar pattern. </a:t>
            </a:r>
            <a:endParaRPr lang="en-US" sz="2400" dirty="0">
              <a:latin typeface="Arial Narrow" panose="020B0606020202030204" pitchFamily="34" charset="0"/>
            </a:endParaRPr>
          </a:p>
          <a:p>
            <a:endParaRPr lang="en-US" sz="2400" dirty="0" smtClean="0">
              <a:latin typeface="Arial Narrow" panose="020B0606020202030204" pitchFamily="34" charset="0"/>
            </a:endParaRPr>
          </a:p>
        </p:txBody>
      </p:sp>
      <p:pic>
        <p:nvPicPr>
          <p:cNvPr id="24578" name="Picture 2" descr="Image result for jigsaw puzzl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513" y="4469992"/>
            <a:ext cx="2156550" cy="1054762"/>
          </a:xfrm>
          <a:prstGeom prst="rect">
            <a:avLst/>
          </a:prstGeom>
          <a:noFill/>
        </p:spPr>
      </p:pic>
      <p:sp>
        <p:nvSpPr>
          <p:cNvPr id="24580" name="AutoShape 4" descr="Image result for jigsaw puzzl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2" name="AutoShape 6" descr="Image result for jigsaw puzzl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90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471" y="216448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81492" y="1368413"/>
            <a:ext cx="10831388" cy="4157175"/>
          </a:xfrm>
        </p:spPr>
        <p:txBody>
          <a:bodyPr>
            <a:normAutofit fontScale="92500"/>
          </a:bodyPr>
          <a:lstStyle/>
          <a:p>
            <a:r>
              <a:rPr lang="en-US" sz="2400" b="1" dirty="0" smtClean="0">
                <a:latin typeface="Arial Narrow" panose="020B0606020202030204" pitchFamily="34" charset="0"/>
              </a:rPr>
              <a:t>Abstraction</a:t>
            </a:r>
            <a:r>
              <a:rPr lang="en-US" sz="2400" dirty="0" smtClean="0">
                <a:latin typeface="Arial Narrow" panose="020B0606020202030204" pitchFamily="34" charset="0"/>
              </a:rPr>
              <a:t> = Process of filtering out (ignoring) unnecessary information and extracting only the relevant ones.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dirty="0" smtClean="0">
                <a:latin typeface="Arial Narrow" panose="020B0606020202030204" pitchFamily="34" charset="0"/>
              </a:rPr>
              <a:t> Helps us to focus on important information needed to solve a problem. 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dirty="0" smtClean="0">
                <a:latin typeface="Arial Narrow" panose="020B0606020202030204" pitchFamily="34" charset="0"/>
              </a:rPr>
              <a:t>Useful to create a general idea of the problem and how to </a:t>
            </a:r>
            <a:r>
              <a:rPr lang="en-US" sz="2400" dirty="0">
                <a:latin typeface="Arial Narrow" panose="020B0606020202030204" pitchFamily="34" charset="0"/>
              </a:rPr>
              <a:t>solve it </a:t>
            </a:r>
            <a:r>
              <a:rPr lang="en-US" sz="2400" dirty="0" smtClean="0">
                <a:latin typeface="Arial Narrow" panose="020B0606020202030204" pitchFamily="34" charset="0"/>
              </a:rPr>
              <a:t>(i.e</a:t>
            </a:r>
            <a:r>
              <a:rPr lang="en-US" sz="2400" dirty="0">
                <a:latin typeface="Arial Narrow" panose="020B0606020202030204" pitchFamily="34" charset="0"/>
              </a:rPr>
              <a:t>. representation/modeling</a:t>
            </a:r>
            <a:r>
              <a:rPr lang="en-US" sz="2400" dirty="0" smtClean="0">
                <a:latin typeface="Arial Narrow" panose="020B0606020202030204" pitchFamily="34" charset="0"/>
              </a:rPr>
              <a:t>). </a:t>
            </a: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58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414" y="216448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46808" y="1485980"/>
            <a:ext cx="10674632" cy="406573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Arial Narrow" panose="020B0606020202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 Narrow" panose="020B0606020202030204" pitchFamily="34" charset="0"/>
              </a:rPr>
              <a:t>The </a:t>
            </a:r>
            <a:r>
              <a:rPr lang="en-US" sz="2400" dirty="0">
                <a:latin typeface="Arial Narrow" panose="020B0606020202030204" pitchFamily="34" charset="0"/>
              </a:rPr>
              <a:t>man, the cabbage, the goat and the wolf problem</a:t>
            </a:r>
          </a:p>
          <a:p>
            <a:pPr lvl="1"/>
            <a:endParaRPr lang="en-US" sz="2200" dirty="0" smtClean="0">
              <a:latin typeface="Arial Narrow" panose="020B0606020202030204" pitchFamily="34" charset="0"/>
            </a:endParaRPr>
          </a:p>
          <a:p>
            <a:pPr lvl="1"/>
            <a:r>
              <a:rPr lang="en-US" sz="2200" dirty="0" smtClean="0">
                <a:latin typeface="Arial Narrow" panose="020B0606020202030204" pitchFamily="34" charset="0"/>
              </a:rPr>
              <a:t>you focus on what is relevant to solve the problem.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Arial Narrow" panose="020B0606020202030204" pitchFamily="34" charset="0"/>
              </a:rPr>
              <a:t> E.g. physical attributes of the man, the kind of cabbage, the age of the goat … relevant or irrelevant? </a:t>
            </a:r>
          </a:p>
          <a:p>
            <a:pPr lvl="1"/>
            <a:r>
              <a:rPr lang="en-US" sz="2200" dirty="0" smtClean="0">
                <a:latin typeface="Arial Narrow" panose="020B0606020202030204" pitchFamily="34" charset="0"/>
              </a:rPr>
              <a:t>Representation/modeling the problem useful.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Arial Narrow" panose="020B0606020202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 Narrow" panose="020B0606020202030204" pitchFamily="34" charset="0"/>
              </a:rPr>
              <a:t>Google maps/Transit maps (irrelevant data omitted)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Arial Narrow" panose="020B0606020202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362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597" y="242574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57645" y="1407601"/>
            <a:ext cx="10842171" cy="41179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sz="2400" b="1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Arial Narrow" panose="020B0606020202030204" pitchFamily="34" charset="0"/>
              </a:rPr>
              <a:t>Algorithm</a:t>
            </a:r>
            <a:r>
              <a:rPr lang="en-US" sz="2400" dirty="0" smtClean="0">
                <a:latin typeface="Arial Narrow" panose="020B0606020202030204" pitchFamily="34" charset="0"/>
              </a:rPr>
              <a:t> = a precise step-by-step procedure/instruction followed to solve a problem. It can be seen like a recipe. </a:t>
            </a:r>
          </a:p>
          <a:p>
            <a:pPr marL="0" indent="0">
              <a:buNone/>
            </a:pPr>
            <a:endParaRPr lang="en-US" sz="2400" dirty="0" smtClean="0">
              <a:latin typeface="Arial Narrow" panose="020B0606020202030204" pitchFamily="34" charset="0"/>
            </a:endParaRPr>
          </a:p>
          <a:p>
            <a:r>
              <a:rPr lang="en-US" sz="2400" dirty="0" smtClean="0">
                <a:latin typeface="Arial Narrow" panose="020B0606020202030204" pitchFamily="34" charset="0"/>
              </a:rPr>
              <a:t>The word is derived from the 9</a:t>
            </a:r>
            <a:r>
              <a:rPr lang="en-US" sz="2400" baseline="30000" dirty="0" smtClean="0">
                <a:latin typeface="Arial Narrow" panose="020B0606020202030204" pitchFamily="34" charset="0"/>
              </a:rPr>
              <a:t>th</a:t>
            </a:r>
            <a:r>
              <a:rPr lang="en-US" sz="2400" dirty="0" smtClean="0">
                <a:latin typeface="Arial Narrow" panose="020B0606020202030204" pitchFamily="34" charset="0"/>
              </a:rPr>
              <a:t> century Mathematician Muhammad ibn </a:t>
            </a:r>
            <a:r>
              <a:rPr lang="en-US" sz="2400" dirty="0" err="1" smtClean="0">
                <a:latin typeface="Arial Narrow" panose="020B0606020202030204" pitchFamily="34" charset="0"/>
              </a:rPr>
              <a:t>musa</a:t>
            </a:r>
            <a:r>
              <a:rPr lang="en-US" sz="2400" dirty="0" smtClean="0">
                <a:latin typeface="Arial Narrow" panose="020B0606020202030204" pitchFamily="34" charset="0"/>
              </a:rPr>
              <a:t> Al-Khwarizmi (“</a:t>
            </a:r>
            <a:r>
              <a:rPr lang="en-US" sz="2400" dirty="0" err="1" smtClean="0">
                <a:latin typeface="Arial Narrow" panose="020B0606020202030204" pitchFamily="34" charset="0"/>
              </a:rPr>
              <a:t>Algoritmi</a:t>
            </a:r>
            <a:r>
              <a:rPr lang="en-US" sz="2400" dirty="0" smtClean="0">
                <a:latin typeface="Arial Narrow" panose="020B0606020202030204" pitchFamily="34" charset="0"/>
              </a:rPr>
              <a:t>” in </a:t>
            </a:r>
            <a:r>
              <a:rPr lang="en-US" sz="2400" dirty="0" err="1" smtClean="0">
                <a:latin typeface="Arial Narrow" panose="020B0606020202030204" pitchFamily="34" charset="0"/>
              </a:rPr>
              <a:t>latin</a:t>
            </a:r>
            <a:r>
              <a:rPr lang="en-US" sz="2400" dirty="0" smtClean="0">
                <a:latin typeface="Arial Narrow" panose="020B0606020202030204" pitchFamily="34" charset="0"/>
              </a:rPr>
              <a:t>), known for his work on algebra.  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r>
              <a:rPr lang="en-US" sz="2400" dirty="0" smtClean="0">
                <a:latin typeface="Arial Narrow" panose="020B0606020202030204" pitchFamily="34" charset="0"/>
              </a:rPr>
              <a:t>Algorithms are central to computational problem solving. They can be expressed in various forms such as </a:t>
            </a:r>
            <a:r>
              <a:rPr lang="en-US" sz="2400" b="1" dirty="0" smtClean="0">
                <a:latin typeface="Arial Narrow" panose="020B0606020202030204" pitchFamily="34" charset="0"/>
              </a:rPr>
              <a:t>Pseudocode</a:t>
            </a:r>
            <a:r>
              <a:rPr lang="en-US" sz="2400" dirty="0" smtClean="0">
                <a:latin typeface="Arial Narrow" panose="020B0606020202030204" pitchFamily="34" charset="0"/>
              </a:rPr>
              <a:t> and </a:t>
            </a:r>
            <a:r>
              <a:rPr lang="en-US" sz="2400" b="1" dirty="0" smtClean="0">
                <a:latin typeface="Arial Narrow" panose="020B0606020202030204" pitchFamily="34" charset="0"/>
              </a:rPr>
              <a:t>flowchart</a:t>
            </a:r>
            <a:r>
              <a:rPr lang="en-US" sz="2400" dirty="0" smtClean="0">
                <a:latin typeface="Arial Narrow" panose="020B0606020202030204" pitchFamily="34" charset="0"/>
              </a:rPr>
              <a:t>. 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endParaRPr lang="en-US" sz="2400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933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225" y="164197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25630" y="1420665"/>
            <a:ext cx="9786358" cy="394817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 Narrow" panose="020B0606020202030204" pitchFamily="34" charset="0"/>
              </a:rPr>
              <a:t>Making </a:t>
            </a:r>
            <a:r>
              <a:rPr lang="en-US" sz="2400" dirty="0" err="1" smtClean="0">
                <a:latin typeface="Arial Narrow" panose="020B0606020202030204" pitchFamily="34" charset="0"/>
              </a:rPr>
              <a:t>Ema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Datsi</a:t>
            </a:r>
            <a:endParaRPr lang="en-US" sz="2400" dirty="0" smtClean="0">
              <a:latin typeface="Arial Narrow" panose="020B0606020202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Arial Narrow" panose="020B0606020202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 Narrow" panose="020B0606020202030204" pitchFamily="34" charset="0"/>
              </a:rPr>
              <a:t>Direction to a particular destination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Arial Narrow" panose="020B0606020202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 Narrow" panose="020B0606020202030204" pitchFamily="34" charset="0"/>
              </a:rPr>
              <a:t>Determine if a given number is even or odd.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Arial Narrow" panose="020B0606020202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 Narrow" panose="020B0606020202030204" pitchFamily="34" charset="0"/>
              </a:rPr>
              <a:t>Find the maximum number in a list of numbers. </a:t>
            </a:r>
          </a:p>
        </p:txBody>
      </p:sp>
    </p:spTree>
    <p:extLst>
      <p:ext uri="{BB962C8B-B14F-4D97-AF65-F5344CB8AC3E}">
        <p14:creationId xmlns:p14="http://schemas.microsoft.com/office/powerpoint/2010/main" xmlns="" val="107596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2189" y="333103"/>
            <a:ext cx="10396882" cy="1151965"/>
          </a:xfrm>
        </p:spPr>
        <p:txBody>
          <a:bodyPr/>
          <a:lstStyle/>
          <a:p>
            <a:r>
              <a:rPr lang="en-US" dirty="0" smtClean="0"/>
              <a:t>…Previously in itp101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08064" y="1824702"/>
            <a:ext cx="10394707" cy="3776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Arial Narrow" panose="020B0606020202030204" pitchFamily="34" charset="0"/>
              </a:rPr>
              <a:t>Computing basics</a:t>
            </a:r>
          </a:p>
          <a:p>
            <a:r>
              <a:rPr lang="en-US" sz="2400" dirty="0" smtClean="0">
                <a:latin typeface="Arial Narrow" panose="020B0606020202030204" pitchFamily="34" charset="0"/>
              </a:rPr>
              <a:t>Information Technology,  Computers (definition, generation, types…)</a:t>
            </a:r>
          </a:p>
          <a:p>
            <a:r>
              <a:rPr lang="en-US" sz="2400" dirty="0" smtClean="0">
                <a:latin typeface="Arial Narrow" panose="020B0606020202030204" pitchFamily="34" charset="0"/>
              </a:rPr>
              <a:t>The Number system (binary, decimal, Octal, Hexadecimal), conversion</a:t>
            </a:r>
          </a:p>
          <a:p>
            <a:r>
              <a:rPr lang="en-US" sz="2400" dirty="0" smtClean="0">
                <a:latin typeface="Arial Narrow" panose="020B0606020202030204" pitchFamily="34" charset="0"/>
              </a:rPr>
              <a:t>Human computation (brain) vs Computer computation </a:t>
            </a:r>
          </a:p>
          <a:p>
            <a:r>
              <a:rPr lang="en-US" sz="2400" dirty="0" smtClean="0">
                <a:latin typeface="Arial Narrow" panose="020B0606020202030204" pitchFamily="34" charset="0"/>
              </a:rPr>
              <a:t>The Computer system: Hardware and Software</a:t>
            </a: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40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414" y="182880"/>
            <a:ext cx="10396882" cy="969085"/>
          </a:xfrm>
        </p:spPr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77881" y="1512106"/>
            <a:ext cx="10008427" cy="397429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Some characteristics of A good algorithm: 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Arial Narrow" panose="020B0606020202030204" pitchFamily="34" charset="0"/>
              </a:rPr>
              <a:t>  Finiteness</a:t>
            </a:r>
            <a:r>
              <a:rPr lang="en-US" sz="2400" dirty="0" smtClean="0">
                <a:latin typeface="Arial Narrow" panose="020B0606020202030204" pitchFamily="34" charset="0"/>
              </a:rPr>
              <a:t>: terminates after finite number of steps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Arial Narrow" panose="020B0606020202030204" pitchFamily="34" charset="0"/>
              </a:rPr>
              <a:t>  Input and Output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Arial Narrow" panose="020B0606020202030204" pitchFamily="34" charset="0"/>
              </a:rPr>
              <a:t>  Uniqueness:</a:t>
            </a:r>
            <a:r>
              <a:rPr lang="en-US" sz="2400" dirty="0" smtClean="0">
                <a:latin typeface="Arial Narrow" panose="020B0606020202030204" pitchFamily="34" charset="0"/>
              </a:rPr>
              <a:t> each step gives definite result.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Arial Narrow" panose="020B0606020202030204" pitchFamily="34" charset="0"/>
              </a:rPr>
              <a:t>  Unambiguity:</a:t>
            </a:r>
            <a:r>
              <a:rPr lang="en-US" sz="2400" dirty="0" smtClean="0">
                <a:latin typeface="Arial Narrow" panose="020B0606020202030204" pitchFamily="34" charset="0"/>
              </a:rPr>
              <a:t> steps are precisely defined.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atin typeface="Arial Narrow" panose="020B0606020202030204" pitchFamily="34" charset="0"/>
              </a:rPr>
              <a:t> </a:t>
            </a:r>
            <a:r>
              <a:rPr lang="en-US" sz="2400" b="1" dirty="0" smtClean="0">
                <a:latin typeface="Arial Narrow" panose="020B0606020202030204" pitchFamily="34" charset="0"/>
              </a:rPr>
              <a:t> Generality:</a:t>
            </a:r>
            <a:r>
              <a:rPr lang="en-US" sz="2400" dirty="0" smtClean="0">
                <a:latin typeface="Arial Narrow" panose="020B0606020202030204" pitchFamily="34" charset="0"/>
              </a:rPr>
              <a:t> applies to set of defined inputs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721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9659" y="177260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95447" y="1629671"/>
            <a:ext cx="9642667" cy="333421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Write an algorithm that achieves the following: </a:t>
            </a:r>
          </a:p>
          <a:p>
            <a:pPr marL="0" indent="0">
              <a:buNone/>
            </a:pPr>
            <a:endParaRPr lang="en-US" sz="2400" dirty="0" smtClean="0">
              <a:latin typeface="Arial Narrow" panose="020B0606020202030204" pitchFamily="34" charset="0"/>
            </a:endParaRP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400" b="1" dirty="0" smtClean="0">
                <a:latin typeface="Arial Narrow" panose="020B0606020202030204" pitchFamily="34" charset="0"/>
              </a:rPr>
              <a:t>  find the area of a circle/rectangle</a:t>
            </a:r>
          </a:p>
          <a:p>
            <a:pPr marL="457200" indent="-457200">
              <a:buFont typeface="+mj-lt"/>
              <a:buAutoNum type="arabicParenR"/>
            </a:pPr>
            <a:endParaRPr lang="en-US" sz="2400" b="1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045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4293" y="421355"/>
            <a:ext cx="11236336" cy="44445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>
              <a:latin typeface="Arial Narrow" panose="020B0606020202030204" pitchFamily="34" charset="0"/>
            </a:endParaRPr>
          </a:p>
          <a:p>
            <a:pPr marL="457200" indent="-457200" algn="ctr">
              <a:buAutoNum type="arabicParenR" startAt="2"/>
            </a:pPr>
            <a:r>
              <a:rPr lang="en-US" sz="2400" b="1" dirty="0" smtClean="0">
                <a:latin typeface="Arial Narrow" panose="020B0606020202030204" pitchFamily="34" charset="0"/>
              </a:rPr>
              <a:t>find the maximum of two numbers. </a:t>
            </a:r>
          </a:p>
          <a:p>
            <a:pPr marL="457200" indent="-457200" algn="ctr">
              <a:buAutoNum type="arabicParenR" startAt="2"/>
            </a:pPr>
            <a:endParaRPr lang="en-US" sz="2400" b="1" dirty="0" smtClean="0">
              <a:latin typeface="Arial Narrow" panose="020B0606020202030204" pitchFamily="34" charset="0"/>
            </a:endParaRPr>
          </a:p>
          <a:p>
            <a:pPr marL="457200" indent="-457200" algn="ctr">
              <a:buAutoNum type="arabicParenR" startAt="2"/>
            </a:pPr>
            <a:endParaRPr lang="en-US" sz="2400" b="1" dirty="0" smtClean="0">
              <a:latin typeface="Arial Narrow" panose="020B0606020202030204" pitchFamily="34" charset="0"/>
            </a:endParaRPr>
          </a:p>
          <a:p>
            <a:pPr marL="457200" indent="-457200" algn="ctr">
              <a:buAutoNum type="arabicParenR" startAt="2"/>
            </a:pPr>
            <a:endParaRPr lang="en-US" sz="2400" b="1" dirty="0">
              <a:latin typeface="Arial Narrow" panose="020B0606020202030204" pitchFamily="34" charset="0"/>
            </a:endParaRPr>
          </a:p>
          <a:p>
            <a:pPr marL="457200" indent="-457200" algn="ctr">
              <a:buAutoNum type="arabicParenR" startAt="2"/>
            </a:pPr>
            <a:endParaRPr lang="en-US" sz="2400" b="1" dirty="0">
              <a:latin typeface="Arial Narrow" panose="020B0606020202030204" pitchFamily="34" charset="0"/>
            </a:endParaRPr>
          </a:p>
          <a:p>
            <a:pPr marL="457200" indent="-457200" algn="ctr">
              <a:buAutoNum type="arabicParenR" startAt="2"/>
            </a:pPr>
            <a:r>
              <a:rPr lang="en-US" sz="2400" b="1" dirty="0" smtClean="0">
                <a:latin typeface="Arial Narrow" panose="020B0606020202030204" pitchFamily="34" charset="0"/>
              </a:rPr>
              <a:t>How about for three numbers? </a:t>
            </a:r>
            <a:endParaRPr lang="en-US" sz="2400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201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4293" y="421355"/>
            <a:ext cx="11236336" cy="44445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2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3500" b="1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35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3500" b="1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marL="0" indent="0" algn="ctr">
              <a:buNone/>
            </a:pPr>
            <a:r>
              <a:rPr lang="en-US" sz="34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4)</a:t>
            </a:r>
            <a:r>
              <a:rPr lang="en-US" sz="3400" b="1" dirty="0">
                <a:latin typeface="Arial Narrow" panose="020B0606020202030204" pitchFamily="34" charset="0"/>
              </a:rPr>
              <a:t> </a:t>
            </a:r>
            <a:r>
              <a:rPr lang="en-US" sz="3400" b="1" dirty="0" smtClean="0">
                <a:latin typeface="Arial Narrow" panose="020B0606020202030204" pitchFamily="34" charset="0"/>
              </a:rPr>
              <a:t>   find the roots of a quadratic equation.  </a:t>
            </a:r>
          </a:p>
          <a:p>
            <a:pPr marL="457200" indent="-457200">
              <a:buAutoNum type="arabicParenR" startAt="2"/>
            </a:pPr>
            <a:endParaRPr lang="en-US" sz="2400" b="1" dirty="0" smtClean="0">
              <a:latin typeface="Arial Narrow" panose="020B0606020202030204" pitchFamily="34" charset="0"/>
            </a:endParaRPr>
          </a:p>
          <a:p>
            <a:pPr marL="457200" indent="-457200">
              <a:buAutoNum type="arabicParenR" startAt="2"/>
            </a:pPr>
            <a:endParaRPr lang="en-US" sz="2400" b="1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Arial Narrow" panose="020B0606020202030204" pitchFamily="34" charset="0"/>
              </a:rPr>
              <a:t>     </a:t>
            </a:r>
          </a:p>
          <a:p>
            <a:pPr marL="0" indent="0">
              <a:buNone/>
            </a:pPr>
            <a:r>
              <a:rPr lang="en-US" sz="2400" b="1" dirty="0">
                <a:latin typeface="Arial Narrow" panose="020B0606020202030204" pitchFamily="34" charset="0"/>
              </a:rPr>
              <a:t>	</a:t>
            </a:r>
            <a:endParaRPr lang="en-US" sz="2400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916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76103" y="421356"/>
            <a:ext cx="10045337" cy="44445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 smtClean="0">
              <a:latin typeface="Arial Narrow" panose="020B0606020202030204" pitchFamily="34" charset="0"/>
            </a:endParaRPr>
          </a:p>
          <a:p>
            <a:pPr marL="457200" indent="-457200">
              <a:buAutoNum type="arabicParenR" startAt="5"/>
            </a:pPr>
            <a:r>
              <a:rPr lang="en-US" sz="2400" b="1" dirty="0" smtClean="0">
                <a:latin typeface="Arial Narrow" panose="020B0606020202030204" pitchFamily="34" charset="0"/>
              </a:rPr>
              <a:t>  Search a particular number from a list/set of numbers. </a:t>
            </a:r>
          </a:p>
          <a:p>
            <a:pPr marL="0" indent="0">
              <a:buNone/>
            </a:pPr>
            <a:r>
              <a:rPr lang="en-US" sz="2400" b="1" dirty="0">
                <a:latin typeface="Arial Narrow" panose="020B0606020202030204" pitchFamily="34" charset="0"/>
              </a:rPr>
              <a:t>	</a:t>
            </a:r>
            <a:endParaRPr lang="en-US" sz="2400" b="1" dirty="0" smtClean="0">
              <a:latin typeface="Arial Narrow" panose="020B0606020202030204" pitchFamily="34" charset="0"/>
            </a:endParaRPr>
          </a:p>
          <a:p>
            <a:pPr marL="0" indent="0" algn="ctr">
              <a:buNone/>
            </a:pPr>
            <a:r>
              <a:rPr lang="en-US" sz="2400" b="1" dirty="0" smtClean="0">
                <a:latin typeface="Arial Narrow" panose="020B0606020202030204" pitchFamily="34" charset="0"/>
              </a:rPr>
              <a:t>Case 1: </a:t>
            </a:r>
            <a:r>
              <a:rPr lang="en-US" sz="2400" b="1" dirty="0" err="1" smtClean="0">
                <a:latin typeface="Arial Narrow" panose="020B0606020202030204" pitchFamily="34" charset="0"/>
              </a:rPr>
              <a:t>unsorteD</a:t>
            </a:r>
            <a:r>
              <a:rPr lang="en-US" sz="2400" b="1" dirty="0" smtClean="0">
                <a:latin typeface="Arial Narrow" panose="020B0606020202030204" pitchFamily="34" charset="0"/>
              </a:rPr>
              <a:t> list</a:t>
            </a:r>
          </a:p>
          <a:p>
            <a:pPr marL="0" indent="0" algn="ctr">
              <a:buNone/>
            </a:pPr>
            <a:endParaRPr lang="en-US" sz="2400" b="1" dirty="0" smtClean="0">
              <a:latin typeface="Arial Narrow" panose="020B0606020202030204" pitchFamily="34" charset="0"/>
            </a:endParaRPr>
          </a:p>
          <a:p>
            <a:pPr marL="0" indent="0" algn="ctr">
              <a:buNone/>
            </a:pPr>
            <a:r>
              <a:rPr lang="en-US" sz="2400" b="1" dirty="0" smtClean="0">
                <a:latin typeface="Arial Narrow" panose="020B0606020202030204" pitchFamily="34" charset="0"/>
              </a:rPr>
              <a:t>Case 2: </a:t>
            </a:r>
            <a:r>
              <a:rPr lang="en-US" sz="2400" b="1" dirty="0" err="1" smtClean="0">
                <a:latin typeface="Arial Narrow" panose="020B0606020202030204" pitchFamily="34" charset="0"/>
              </a:rPr>
              <a:t>sorteD</a:t>
            </a:r>
            <a:r>
              <a:rPr lang="en-US" sz="2400" b="1" dirty="0" smtClean="0">
                <a:latin typeface="Arial Narrow" panose="020B0606020202030204" pitchFamily="34" charset="0"/>
              </a:rPr>
              <a:t> list</a:t>
            </a:r>
            <a:endParaRPr lang="en-US" sz="24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469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442" y="2126892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Flowcharts: graphical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099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974" y="164197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25184" y="1446789"/>
            <a:ext cx="10674633" cy="4026547"/>
          </a:xfrm>
        </p:spPr>
        <p:txBody>
          <a:bodyPr>
            <a:normAutofit fontScale="85000" lnSpcReduction="10000"/>
          </a:bodyPr>
          <a:lstStyle/>
          <a:p>
            <a:endParaRPr lang="en-US" sz="2400" dirty="0" smtClean="0">
              <a:latin typeface="Arial Narrow" panose="020B0606020202030204" pitchFamily="34" charset="0"/>
            </a:endParaRPr>
          </a:p>
          <a:p>
            <a:r>
              <a:rPr lang="en-US" sz="2400" dirty="0" smtClean="0">
                <a:latin typeface="Arial Narrow" panose="020B0606020202030204" pitchFamily="34" charset="0"/>
              </a:rPr>
              <a:t>(dictionary) a schematic representation of a sequence of operations.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dirty="0" smtClean="0">
                <a:latin typeface="Arial Narrow" panose="020B0606020202030204" pitchFamily="34" charset="0"/>
              </a:rPr>
              <a:t>It is A pictorial/graphical representation of the problem solving process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dirty="0" smtClean="0">
                <a:latin typeface="Arial Narrow" panose="020B0606020202030204" pitchFamily="34" charset="0"/>
              </a:rPr>
              <a:t>Gives step-by-step procedure for solution of a problem. 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r>
              <a:rPr lang="en-US" sz="2400" dirty="0" smtClean="0">
                <a:latin typeface="Arial Narrow" panose="020B0606020202030204" pitchFamily="34" charset="0"/>
              </a:rPr>
              <a:t>Uses various geometric shapes/symbols to represent the steps.</a:t>
            </a:r>
            <a:endParaRPr lang="en-US" sz="2400" dirty="0">
              <a:latin typeface="Arial Narrow" panose="020B0606020202030204" pitchFamily="34" charset="0"/>
            </a:endParaRPr>
          </a:p>
          <a:p>
            <a:pPr marL="457200" indent="-457200">
              <a:buFont typeface="+mj-lt"/>
              <a:buAutoNum type="arabicParenR"/>
            </a:pPr>
            <a:endParaRPr lang="en-US" sz="2400" b="1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874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4163" y="268701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smtClean="0"/>
              <a:t>The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4293" y="1433727"/>
            <a:ext cx="11236336" cy="44445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Arial Narrow" panose="020B0606020202030204" pitchFamily="34" charset="0"/>
            </a:endParaRP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pPr marL="457200" indent="-457200">
              <a:buFont typeface="+mj-lt"/>
              <a:buAutoNum type="arabicParenR"/>
            </a:pPr>
            <a:endParaRPr lang="en-US" sz="2400" b="1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 Narrow" panose="020B0606020202030204" pitchFamily="34" charset="0"/>
            </a:endParaRPr>
          </a:p>
        </p:txBody>
      </p:sp>
      <p:sp>
        <p:nvSpPr>
          <p:cNvPr id="4" name="Flowchart: Terminator 3"/>
          <p:cNvSpPr/>
          <p:nvPr/>
        </p:nvSpPr>
        <p:spPr>
          <a:xfrm>
            <a:off x="1094704" y="1944710"/>
            <a:ext cx="1545465" cy="85000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/>
          <p:cNvSpPr/>
          <p:nvPr/>
        </p:nvSpPr>
        <p:spPr>
          <a:xfrm>
            <a:off x="978796" y="3786389"/>
            <a:ext cx="1854557" cy="978794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4719036" y="1687131"/>
            <a:ext cx="1622738" cy="136516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ecision 6"/>
          <p:cNvSpPr/>
          <p:nvPr/>
        </p:nvSpPr>
        <p:spPr>
          <a:xfrm>
            <a:off x="8587887" y="1241218"/>
            <a:ext cx="1648495" cy="160985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5075419" y="3908739"/>
            <a:ext cx="708338" cy="643944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815333" y="3612525"/>
            <a:ext cx="0" cy="940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7834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271" y="281763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smtClean="0"/>
              <a:t>		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55814" y="1694985"/>
            <a:ext cx="10374187" cy="3726101"/>
          </a:xfrm>
        </p:spPr>
        <p:txBody>
          <a:bodyPr>
            <a:normAutofit fontScale="92500" lnSpcReduction="20000"/>
          </a:bodyPr>
          <a:lstStyle/>
          <a:p>
            <a:endParaRPr lang="en-US" sz="2400" dirty="0" smtClean="0">
              <a:latin typeface="Arial Narrow" panose="020B0606020202030204" pitchFamily="34" charset="0"/>
            </a:endParaRP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dirty="0" smtClean="0">
                <a:latin typeface="Arial Narrow" panose="020B0606020202030204" pitchFamily="34" charset="0"/>
              </a:rPr>
              <a:t>Ellipse/oval symbol is used to indicate the start and end of a flowchart. 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b="1" dirty="0" smtClean="0">
                <a:latin typeface="Arial Narrow" panose="020B0606020202030204" pitchFamily="34" charset="0"/>
              </a:rPr>
              <a:t>Start</a:t>
            </a:r>
            <a:r>
              <a:rPr lang="en-US" sz="2400" dirty="0" smtClean="0">
                <a:latin typeface="Arial Narrow" panose="020B0606020202030204" pitchFamily="34" charset="0"/>
              </a:rPr>
              <a:t> written in it denotes beginning of the flowchart.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b="1" dirty="0" smtClean="0">
                <a:latin typeface="Arial Narrow" panose="020B0606020202030204" pitchFamily="34" charset="0"/>
              </a:rPr>
              <a:t>End/exit/stop</a:t>
            </a:r>
            <a:r>
              <a:rPr lang="en-US" sz="2400" dirty="0" smtClean="0">
                <a:latin typeface="Arial Narrow" panose="020B0606020202030204" pitchFamily="34" charset="0"/>
              </a:rPr>
              <a:t> written in it denotes the end. 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pPr marL="457200" indent="-457200">
              <a:buFont typeface="+mj-lt"/>
              <a:buAutoNum type="arabicParenR"/>
            </a:pPr>
            <a:endParaRPr lang="en-US" sz="2400" b="1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 Narrow" panose="020B0606020202030204" pitchFamily="34" charset="0"/>
            </a:endParaRPr>
          </a:p>
        </p:txBody>
      </p:sp>
      <p:sp>
        <p:nvSpPr>
          <p:cNvPr id="4" name="Flowchart: Terminator 3"/>
          <p:cNvSpPr/>
          <p:nvPr/>
        </p:nvSpPr>
        <p:spPr>
          <a:xfrm>
            <a:off x="1541051" y="255636"/>
            <a:ext cx="1918950" cy="981059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Start/end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547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271" y="281763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smtClean="0"/>
              <a:t>		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73379" y="1472916"/>
            <a:ext cx="10361124" cy="3961233"/>
          </a:xfrm>
        </p:spPr>
        <p:txBody>
          <a:bodyPr>
            <a:normAutofit/>
          </a:bodyPr>
          <a:lstStyle/>
          <a:p>
            <a:endParaRPr lang="en-US" sz="2400" dirty="0" smtClean="0">
              <a:latin typeface="Arial Narrow" panose="020B0606020202030204" pitchFamily="34" charset="0"/>
            </a:endParaRP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dirty="0" smtClean="0">
                <a:latin typeface="Arial Narrow" panose="020B0606020202030204" pitchFamily="34" charset="0"/>
              </a:rPr>
              <a:t>Parallelogram can be used to get data (input).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dirty="0" smtClean="0">
                <a:latin typeface="Arial Narrow" panose="020B0606020202030204" pitchFamily="34" charset="0"/>
              </a:rPr>
              <a:t>It can also be used to display data (output). 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dirty="0" smtClean="0">
                <a:latin typeface="Arial Narrow" panose="020B0606020202030204" pitchFamily="34" charset="0"/>
              </a:rPr>
              <a:t>Recall the input/output characteristics of algorithms.</a:t>
            </a:r>
            <a:endParaRPr lang="en-US" sz="2400" dirty="0">
              <a:latin typeface="Arial Narrow" panose="020B0606020202030204" pitchFamily="34" charset="0"/>
            </a:endParaRPr>
          </a:p>
          <a:p>
            <a:pPr marL="457200" indent="-457200">
              <a:buFont typeface="+mj-lt"/>
              <a:buAutoNum type="arabicParenR"/>
            </a:pPr>
            <a:endParaRPr lang="en-US" sz="2400" b="1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 Narrow" panose="020B0606020202030204" pitchFamily="34" charset="0"/>
            </a:endParaRPr>
          </a:p>
        </p:txBody>
      </p:sp>
      <p:sp>
        <p:nvSpPr>
          <p:cNvPr id="5" name="Flowchart: Data 4"/>
          <p:cNvSpPr/>
          <p:nvPr/>
        </p:nvSpPr>
        <p:spPr>
          <a:xfrm>
            <a:off x="1671864" y="192162"/>
            <a:ext cx="2537136" cy="1151964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131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969" y="268700"/>
            <a:ext cx="10396882" cy="1151965"/>
          </a:xfrm>
        </p:spPr>
        <p:txBody>
          <a:bodyPr/>
          <a:lstStyle/>
          <a:p>
            <a:r>
              <a:rPr lang="en-US" dirty="0" smtClean="0"/>
              <a:t>Brainstorm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16179" y="1694073"/>
            <a:ext cx="10831386" cy="3727012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 Narrow" panose="020B0606020202030204" pitchFamily="34" charset="0"/>
              </a:rPr>
              <a:t>What are some milestones in the evolution of computers?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Arial Narrow" panose="020B0606020202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 Narrow" panose="020B0606020202030204" pitchFamily="34" charset="0"/>
              </a:rPr>
              <a:t>The </a:t>
            </a:r>
            <a:r>
              <a:rPr lang="en-US" sz="2400" dirty="0" err="1" smtClean="0">
                <a:latin typeface="Arial Narrow" panose="020B0606020202030204" pitchFamily="34" charset="0"/>
              </a:rPr>
              <a:t>whats</a:t>
            </a:r>
            <a:r>
              <a:rPr lang="en-US" sz="2400" dirty="0" smtClean="0">
                <a:latin typeface="Arial Narrow" panose="020B0606020202030204" pitchFamily="34" charset="0"/>
              </a:rPr>
              <a:t>, whys and </a:t>
            </a:r>
            <a:r>
              <a:rPr lang="en-US" sz="2400" dirty="0" err="1" smtClean="0">
                <a:latin typeface="Arial Narrow" panose="020B0606020202030204" pitchFamily="34" charset="0"/>
              </a:rPr>
              <a:t>hows</a:t>
            </a:r>
            <a:r>
              <a:rPr lang="en-US" sz="2400" dirty="0" smtClean="0">
                <a:latin typeface="Arial Narrow" panose="020B0606020202030204" pitchFamily="34" charset="0"/>
              </a:rPr>
              <a:t> of computation?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Arial Narrow" panose="020B0606020202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 Narrow" panose="020B0606020202030204" pitchFamily="34" charset="0"/>
              </a:rPr>
              <a:t>Computational Thinking? (from last week’s homework)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Arial Narrow" panose="020B0606020202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 Narrow" panose="020B0606020202030204" pitchFamily="34" charset="0"/>
              </a:rPr>
              <a:t>What do you think are the steps involved in solving a problem? </a:t>
            </a: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690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271" y="281763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smtClean="0"/>
              <a:t>		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54035" y="1734173"/>
            <a:ext cx="9392194" cy="3530159"/>
          </a:xfrm>
        </p:spPr>
        <p:txBody>
          <a:bodyPr>
            <a:normAutofit/>
          </a:bodyPr>
          <a:lstStyle/>
          <a:p>
            <a:endParaRPr lang="en-US" sz="2400" dirty="0" smtClean="0">
              <a:latin typeface="Arial Narrow" panose="020B0606020202030204" pitchFamily="34" charset="0"/>
            </a:endParaRP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dirty="0" smtClean="0">
                <a:latin typeface="Arial Narrow" panose="020B0606020202030204" pitchFamily="34" charset="0"/>
              </a:rPr>
              <a:t>Rectangle denotes processing/calculation in the flowchart.</a:t>
            </a:r>
          </a:p>
          <a:p>
            <a:pPr marL="0" indent="0">
              <a:buNone/>
            </a:pPr>
            <a:endParaRPr lang="en-US" sz="24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 Narrow" panose="020B0606020202030204" pitchFamily="34" charset="0"/>
              </a:rPr>
              <a:t>	e.g. arithmetic operations (+, -, X, / )</a:t>
            </a:r>
          </a:p>
          <a:p>
            <a:pPr marL="0" indent="0">
              <a:buNone/>
            </a:pPr>
            <a:endParaRPr lang="en-US" sz="2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 Narrow" panose="020B0606020202030204" pitchFamily="34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1609923" y="159085"/>
            <a:ext cx="2015543" cy="119356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571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271" y="281763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smtClean="0"/>
              <a:t>		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4293" y="1433727"/>
            <a:ext cx="11236336" cy="4444559"/>
          </a:xfrm>
        </p:spPr>
        <p:txBody>
          <a:bodyPr>
            <a:normAutofit fontScale="92500"/>
          </a:bodyPr>
          <a:lstStyle/>
          <a:p>
            <a:endParaRPr lang="en-US" sz="2400" dirty="0" smtClean="0">
              <a:latin typeface="Arial Narrow" panose="020B0606020202030204" pitchFamily="34" charset="0"/>
            </a:endParaRP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dirty="0" smtClean="0">
                <a:latin typeface="Arial Narrow" panose="020B0606020202030204" pitchFamily="34" charset="0"/>
              </a:rPr>
              <a:t>Diamond symbol shows a decision/conditional (if…else) operation in the flowchart.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dirty="0" smtClean="0">
                <a:latin typeface="Arial Narrow" panose="020B0606020202030204" pitchFamily="34" charset="0"/>
              </a:rPr>
              <a:t>A decision question is specified in the diamond. 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dirty="0" smtClean="0">
                <a:latin typeface="Arial Narrow" panose="020B0606020202030204" pitchFamily="34" charset="0"/>
              </a:rPr>
              <a:t>next step of the flowchart depends on the answer: “yes” or “no”.</a:t>
            </a:r>
            <a:endParaRPr lang="en-US" sz="2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 Narrow" panose="020B0606020202030204" pitchFamily="34" charset="0"/>
            </a:endParaRPr>
          </a:p>
        </p:txBody>
      </p:sp>
      <p:sp>
        <p:nvSpPr>
          <p:cNvPr id="5" name="Flowchart: Decision 4"/>
          <p:cNvSpPr/>
          <p:nvPr/>
        </p:nvSpPr>
        <p:spPr>
          <a:xfrm>
            <a:off x="525712" y="281764"/>
            <a:ext cx="2140215" cy="1442534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607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77" y="268700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smtClean="0"/>
              <a:t>		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71599" y="1433728"/>
            <a:ext cx="10189029" cy="4183302"/>
          </a:xfrm>
        </p:spPr>
        <p:txBody>
          <a:bodyPr>
            <a:normAutofit fontScale="92500" lnSpcReduction="10000"/>
          </a:bodyPr>
          <a:lstStyle/>
          <a:p>
            <a:endParaRPr lang="en-US" sz="2400" dirty="0" smtClean="0">
              <a:latin typeface="Arial Narrow" panose="020B0606020202030204" pitchFamily="34" charset="0"/>
            </a:endParaRP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dirty="0" smtClean="0">
                <a:latin typeface="Arial Narrow" panose="020B0606020202030204" pitchFamily="34" charset="0"/>
              </a:rPr>
              <a:t>Arrows indicate the correct flow of the problem solving process.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dirty="0" smtClean="0">
                <a:latin typeface="Arial Narrow" panose="020B0606020202030204" pitchFamily="34" charset="0"/>
              </a:rPr>
              <a:t>The connector symbol  (         ) can be used to connect </a:t>
            </a:r>
          </a:p>
          <a:p>
            <a:pPr>
              <a:buNone/>
            </a:pPr>
            <a:r>
              <a:rPr lang="en-US" sz="2400" dirty="0" smtClean="0">
                <a:latin typeface="Arial Narrow" panose="020B0606020202030204" pitchFamily="34" charset="0"/>
              </a:rPr>
              <a:t>breaks  in the flowchart (e.g. multi-page flowcharts). A letter inside often used.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 Narrow" panose="020B060602020203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350138" y="281763"/>
            <a:ext cx="0" cy="9401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57006" y="751842"/>
            <a:ext cx="14589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365938" y="281763"/>
            <a:ext cx="0" cy="888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499687" y="700327"/>
            <a:ext cx="1390918" cy="257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Connector 7"/>
          <p:cNvSpPr/>
          <p:nvPr/>
        </p:nvSpPr>
        <p:spPr>
          <a:xfrm>
            <a:off x="8319752" y="154546"/>
            <a:ext cx="1352282" cy="1279181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connector</a:t>
            </a:r>
            <a:endParaRPr lang="en-US" sz="1400" dirty="0"/>
          </a:p>
        </p:txBody>
      </p:sp>
      <p:sp>
        <p:nvSpPr>
          <p:cNvPr id="10" name="Flowchart: Connector 9"/>
          <p:cNvSpPr/>
          <p:nvPr/>
        </p:nvSpPr>
        <p:spPr>
          <a:xfrm>
            <a:off x="5687127" y="3724756"/>
            <a:ext cx="462497" cy="495835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858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357" y="268700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27462" y="1694984"/>
            <a:ext cx="10463349" cy="31513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 Narrow" panose="020B0606020202030204" pitchFamily="34" charset="0"/>
              </a:rPr>
              <a:t>Draw a Flowchart to find the average of two numbers. </a:t>
            </a:r>
          </a:p>
          <a:p>
            <a:pPr marL="0" indent="0">
              <a:buNone/>
            </a:pPr>
            <a:endParaRPr lang="en-US" sz="2400" dirty="0" smtClean="0">
              <a:latin typeface="Arial Narrow" panose="020B0606020202030204" pitchFamily="34" charset="0"/>
            </a:endParaRP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pPr marL="457200" indent="-457200">
              <a:buFont typeface="+mj-lt"/>
              <a:buAutoNum type="arabicParenR"/>
            </a:pPr>
            <a:endParaRPr lang="en-US" sz="2400" b="1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469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225" y="281763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2777" y="1773362"/>
            <a:ext cx="10541726" cy="28508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 Narrow" panose="020B0606020202030204" pitchFamily="34" charset="0"/>
              </a:rPr>
              <a:t>Draw A flowchart for each of the previous 5 problems. </a:t>
            </a:r>
          </a:p>
          <a:p>
            <a:pPr marL="0" indent="0">
              <a:buNone/>
            </a:pPr>
            <a:endParaRPr lang="en-US" sz="2400" dirty="0" smtClean="0">
              <a:latin typeface="Arial Narrow" panose="020B0606020202030204" pitchFamily="34" charset="0"/>
            </a:endParaRP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pPr marL="457200" indent="-457200">
              <a:buFont typeface="+mj-lt"/>
              <a:buAutoNum type="arabicParenR"/>
            </a:pPr>
            <a:endParaRPr lang="en-US" sz="2400" b="1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738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974" y="255637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smtClean="0"/>
              <a:t>Next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0499" y="1812551"/>
            <a:ext cx="10008427" cy="362159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500" dirty="0" smtClean="0">
                <a:latin typeface="Arial Narrow" panose="020B0606020202030204" pitchFamily="34" charset="0"/>
              </a:rPr>
              <a:t>More on the problem-solving process</a:t>
            </a:r>
          </a:p>
          <a:p>
            <a:pPr>
              <a:buNone/>
            </a:pPr>
            <a:endParaRPr lang="en-US" sz="2500" dirty="0" smtClean="0">
              <a:latin typeface="Arial Narrow" panose="020B0606020202030204" pitchFamily="34" charset="0"/>
            </a:endParaRPr>
          </a:p>
          <a:p>
            <a:pPr marL="0" indent="0"/>
            <a:r>
              <a:rPr lang="en-US" sz="2500" dirty="0" smtClean="0">
                <a:latin typeface="Arial Narrow" panose="020B0606020202030204" pitchFamily="34" charset="0"/>
              </a:rPr>
              <a:t> </a:t>
            </a:r>
            <a:r>
              <a:rPr lang="en-US" sz="2500" dirty="0" err="1" smtClean="0">
                <a:latin typeface="Arial Narrow" panose="020B0606020202030204" pitchFamily="34" charset="0"/>
              </a:rPr>
              <a:t>Pseudocode</a:t>
            </a:r>
            <a:endParaRPr lang="en-US" sz="2500" dirty="0" smtClean="0">
              <a:latin typeface="Arial Narrow" panose="020B0606020202030204" pitchFamily="34" charset="0"/>
            </a:endParaRPr>
          </a:p>
          <a:p>
            <a:pPr marL="0" indent="0"/>
            <a:r>
              <a:rPr lang="en-US" sz="2500" dirty="0" smtClean="0">
                <a:latin typeface="Arial Narrow" panose="020B0606020202030204" pitchFamily="34" charset="0"/>
              </a:rPr>
              <a:t> I/o determination</a:t>
            </a:r>
          </a:p>
          <a:p>
            <a:pPr marL="0" indent="0"/>
            <a:r>
              <a:rPr lang="en-US" sz="2500" dirty="0" smtClean="0">
                <a:latin typeface="Arial Narrow" panose="020B0606020202030204" pitchFamily="34" charset="0"/>
              </a:rPr>
              <a:t> trace table / dry running algorithms</a:t>
            </a:r>
          </a:p>
          <a:p>
            <a:pPr marL="0" indent="0"/>
            <a:r>
              <a:rPr lang="en-US" sz="2500" dirty="0" smtClean="0">
                <a:latin typeface="Arial Narrow" panose="020B0606020202030204" pitchFamily="34" charset="0"/>
              </a:rPr>
              <a:t> building blocks of problem solving</a:t>
            </a:r>
          </a:p>
          <a:p>
            <a:pPr marL="0" indent="0"/>
            <a:r>
              <a:rPr lang="en-US" sz="2500" dirty="0" smtClean="0">
                <a:latin typeface="Arial Narrow" panose="020B0606020202030204" pitchFamily="34" charset="0"/>
              </a:rPr>
              <a:t> programming paradigms. </a:t>
            </a:r>
          </a:p>
          <a:p>
            <a:pPr marL="0" indent="0">
              <a:buNone/>
            </a:pPr>
            <a:endParaRPr lang="en-US" sz="25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18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974" y="255637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03562" y="1551294"/>
            <a:ext cx="10008427" cy="3895917"/>
          </a:xfrm>
        </p:spPr>
        <p:txBody>
          <a:bodyPr>
            <a:normAutofit lnSpcReduction="10000"/>
          </a:bodyPr>
          <a:lstStyle/>
          <a:p>
            <a:endParaRPr lang="en-US" sz="2500" dirty="0" smtClean="0">
              <a:latin typeface="Arial Narrow" panose="020B0606020202030204" pitchFamily="34" charset="0"/>
            </a:endParaRPr>
          </a:p>
          <a:p>
            <a:r>
              <a:rPr lang="en-US" sz="2500" dirty="0" smtClean="0">
                <a:latin typeface="Arial Narrow" panose="020B0606020202030204" pitchFamily="34" charset="0"/>
              </a:rPr>
              <a:t>Pseudo = artificial, imitation, false, fake, quasi …</a:t>
            </a:r>
          </a:p>
          <a:p>
            <a:r>
              <a:rPr lang="en-US" sz="2500" dirty="0" smtClean="0">
                <a:latin typeface="Arial Narrow" panose="020B0606020202030204" pitchFamily="34" charset="0"/>
              </a:rPr>
              <a:t>Why is it called </a:t>
            </a:r>
            <a:r>
              <a:rPr lang="en-US" sz="2500" dirty="0" err="1" smtClean="0">
                <a:latin typeface="Arial Narrow" panose="020B0606020202030204" pitchFamily="34" charset="0"/>
              </a:rPr>
              <a:t>pseudocode</a:t>
            </a:r>
            <a:r>
              <a:rPr lang="en-US" sz="2500" dirty="0" smtClean="0">
                <a:latin typeface="Arial Narrow" panose="020B0606020202030204" pitchFamily="34" charset="0"/>
              </a:rPr>
              <a:t>? </a:t>
            </a:r>
          </a:p>
          <a:p>
            <a:r>
              <a:rPr lang="en-US" sz="2500" dirty="0" smtClean="0">
                <a:latin typeface="Arial Narrow" panose="020B0606020202030204" pitchFamily="34" charset="0"/>
              </a:rPr>
              <a:t>An informal (non-standard), high-level description of steps of a process. </a:t>
            </a:r>
          </a:p>
          <a:p>
            <a:r>
              <a:rPr lang="en-US" sz="2500" dirty="0" smtClean="0">
                <a:latin typeface="Arial Narrow" panose="020B0606020202030204" pitchFamily="34" charset="0"/>
              </a:rPr>
              <a:t>Algorithm in common/colloquial language. </a:t>
            </a:r>
          </a:p>
          <a:p>
            <a:r>
              <a:rPr lang="en-US" sz="2500" dirty="0" smtClean="0">
                <a:latin typeface="Arial Narrow" panose="020B0606020202030204" pitchFamily="34" charset="0"/>
              </a:rPr>
              <a:t>It is logic of solution to a problem without syntax. </a:t>
            </a:r>
          </a:p>
          <a:p>
            <a:endParaRPr lang="en-US" sz="3000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18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974" y="255637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16625" y="1721111"/>
            <a:ext cx="10008427" cy="383060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500" dirty="0" smtClean="0">
                <a:latin typeface="Arial Narrow" panose="020B0606020202030204" pitchFamily="34" charset="0"/>
              </a:rPr>
              <a:t>Write a </a:t>
            </a:r>
            <a:r>
              <a:rPr lang="en-US" sz="2500" dirty="0" err="1" smtClean="0">
                <a:latin typeface="Arial Narrow" panose="020B0606020202030204" pitchFamily="34" charset="0"/>
              </a:rPr>
              <a:t>pseudocode</a:t>
            </a:r>
            <a:r>
              <a:rPr lang="en-US" sz="2500" dirty="0" smtClean="0">
                <a:latin typeface="Arial Narrow" panose="020B0606020202030204" pitchFamily="34" charset="0"/>
              </a:rPr>
              <a:t> for each of the following:</a:t>
            </a:r>
          </a:p>
          <a:p>
            <a:pPr>
              <a:buNone/>
            </a:pPr>
            <a:endParaRPr lang="en-US" sz="2500" dirty="0" smtClean="0">
              <a:latin typeface="Arial Narrow" panose="020B0606020202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latin typeface="Arial Narrow" panose="020B0606020202030204" pitchFamily="34" charset="0"/>
              </a:rPr>
              <a:t>Wear a </a:t>
            </a:r>
            <a:r>
              <a:rPr lang="en-US" sz="2500" dirty="0" err="1" smtClean="0">
                <a:latin typeface="Arial Narrow" panose="020B0606020202030204" pitchFamily="34" charset="0"/>
              </a:rPr>
              <a:t>gho</a:t>
            </a:r>
            <a:r>
              <a:rPr lang="en-US" sz="2500" dirty="0" smtClean="0">
                <a:latin typeface="Arial Narrow" panose="020B0606020202030204" pitchFamily="34" charset="0"/>
              </a:rPr>
              <a:t>/</a:t>
            </a:r>
            <a:r>
              <a:rPr lang="en-US" sz="2500" dirty="0" err="1" smtClean="0">
                <a:latin typeface="Arial Narrow" panose="020B0606020202030204" pitchFamily="34" charset="0"/>
              </a:rPr>
              <a:t>kira</a:t>
            </a:r>
            <a:r>
              <a:rPr lang="en-US" sz="2500" dirty="0" smtClean="0">
                <a:latin typeface="Arial Narrow" panose="020B0606020202030204" pitchFamily="34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latin typeface="Arial Narrow" panose="020B0606020202030204" pitchFamily="34" charset="0"/>
              </a:rPr>
              <a:t>Drive a car / ride a bike.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latin typeface="Arial Narrow" panose="020B0606020202030204" pitchFamily="34" charset="0"/>
              </a:rPr>
              <a:t>Multiply two numbers using Napier’s  technique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latin typeface="Arial Narrow" panose="020B0606020202030204" pitchFamily="34" charset="0"/>
              </a:rPr>
              <a:t>Display numbers 1 to 50.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latin typeface="Arial Narrow" panose="020B0606020202030204" pitchFamily="34" charset="0"/>
              </a:rPr>
              <a:t>Encrypt (conceal) a given message using </a:t>
            </a:r>
            <a:r>
              <a:rPr lang="en-US" sz="2500" dirty="0" err="1" smtClean="0">
                <a:latin typeface="Arial Narrow" panose="020B0606020202030204" pitchFamily="34" charset="0"/>
              </a:rPr>
              <a:t>caesar’s</a:t>
            </a:r>
            <a:r>
              <a:rPr lang="en-US" sz="2500" dirty="0" smtClean="0">
                <a:latin typeface="Arial Narrow" panose="020B0606020202030204" pitchFamily="34" charset="0"/>
              </a:rPr>
              <a:t> </a:t>
            </a:r>
            <a:r>
              <a:rPr lang="en-US" sz="2500" dirty="0" smtClean="0">
                <a:latin typeface="Arial Narrow" panose="020B0606020202030204" pitchFamily="34" charset="0"/>
              </a:rPr>
              <a:t>encryption method. </a:t>
            </a:r>
          </a:p>
          <a:p>
            <a:pPr marL="457200" indent="-457200">
              <a:buFont typeface="+mj-lt"/>
              <a:buAutoNum type="arabicPeriod"/>
            </a:pPr>
            <a:endParaRPr lang="en-US" sz="2500" dirty="0" smtClean="0">
              <a:latin typeface="Arial Narrow" panose="020B0606020202030204" pitchFamily="34" charset="0"/>
            </a:endParaRPr>
          </a:p>
          <a:p>
            <a:pPr>
              <a:buNone/>
            </a:pPr>
            <a:endParaRPr lang="en-US" sz="2500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18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46808" y="780586"/>
            <a:ext cx="10008427" cy="383060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500" dirty="0" smtClean="0">
                <a:latin typeface="Arial Narrow" panose="020B0606020202030204" pitchFamily="34" charset="0"/>
              </a:rPr>
              <a:t>Algorithms </a:t>
            </a:r>
            <a:r>
              <a:rPr lang="en-US" sz="2500" dirty="0" err="1" smtClean="0">
                <a:latin typeface="Arial Narrow" panose="020B0606020202030204" pitchFamily="34" charset="0"/>
              </a:rPr>
              <a:t>vs</a:t>
            </a:r>
            <a:r>
              <a:rPr lang="en-US" sz="2500" dirty="0" smtClean="0">
                <a:latin typeface="Arial Narrow" panose="020B0606020202030204" pitchFamily="34" charset="0"/>
              </a:rPr>
              <a:t> flowchart </a:t>
            </a:r>
            <a:r>
              <a:rPr lang="en-US" sz="2500" dirty="0" err="1" smtClean="0">
                <a:latin typeface="Arial Narrow" panose="020B0606020202030204" pitchFamily="34" charset="0"/>
              </a:rPr>
              <a:t>vs</a:t>
            </a:r>
            <a:r>
              <a:rPr lang="en-US" sz="2500" dirty="0" smtClean="0">
                <a:latin typeface="Arial Narrow" panose="020B0606020202030204" pitchFamily="34" charset="0"/>
              </a:rPr>
              <a:t> </a:t>
            </a:r>
            <a:r>
              <a:rPr lang="en-US" sz="2500" dirty="0" err="1" smtClean="0">
                <a:latin typeface="Arial Narrow" panose="020B0606020202030204" pitchFamily="34" charset="0"/>
              </a:rPr>
              <a:t>pseudocode</a:t>
            </a:r>
            <a:r>
              <a:rPr lang="en-US" sz="2500" dirty="0" smtClean="0">
                <a:latin typeface="Arial Narrow" panose="020B0606020202030204" pitchFamily="34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xmlns="" val="37718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974" y="255637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smtClean="0"/>
              <a:t>Input output (I/o) determination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03562" y="1551294"/>
            <a:ext cx="10008427" cy="3621597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sz="2500" dirty="0" smtClean="0">
              <a:latin typeface="Arial Narrow" panose="020B0606020202030204" pitchFamily="34" charset="0"/>
            </a:endParaRPr>
          </a:p>
          <a:p>
            <a:r>
              <a:rPr lang="en-US" sz="2500" dirty="0" smtClean="0">
                <a:latin typeface="Arial Narrow" panose="020B0606020202030204" pitchFamily="34" charset="0"/>
              </a:rPr>
              <a:t>Given a problem description, filtering out the required inputs and expected outputs is very useful in </a:t>
            </a:r>
            <a:r>
              <a:rPr lang="en-US" sz="2500" dirty="0" smtClean="0">
                <a:latin typeface="Arial Narrow" panose="020B0606020202030204" pitchFamily="34" charset="0"/>
              </a:rPr>
              <a:t>computational </a:t>
            </a:r>
            <a:r>
              <a:rPr lang="en-US" sz="2500" dirty="0" smtClean="0">
                <a:latin typeface="Arial Narrow" panose="020B0606020202030204" pitchFamily="34" charset="0"/>
              </a:rPr>
              <a:t>thinking. </a:t>
            </a:r>
          </a:p>
          <a:p>
            <a:pPr>
              <a:buNone/>
            </a:pPr>
            <a:endParaRPr lang="en-US" sz="2500" dirty="0" smtClean="0">
              <a:latin typeface="Arial Narrow" panose="020B0606020202030204" pitchFamily="34" charset="0"/>
            </a:endParaRPr>
          </a:p>
          <a:p>
            <a:r>
              <a:rPr lang="en-US" sz="2500" dirty="0" smtClean="0">
                <a:latin typeface="Arial Narrow" panose="020B0606020202030204" pitchFamily="34" charset="0"/>
              </a:rPr>
              <a:t>Consider the following word problem:</a:t>
            </a:r>
          </a:p>
          <a:p>
            <a:pPr>
              <a:buNone/>
            </a:pPr>
            <a:endParaRPr lang="en-US" sz="2500" dirty="0" smtClean="0">
              <a:latin typeface="Arial Narrow" panose="020B0606020202030204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 Narrow"/>
              </a:rPr>
              <a:t>    “The sum of three numbers is 20. The second number is twice the first and the third number is 5 more than the second. Find the square root of each numbers.”  </a:t>
            </a:r>
            <a:r>
              <a:rPr lang="en-US" sz="2400" dirty="0" smtClean="0">
                <a:latin typeface="Arial Narrow" panose="020B0606020202030204" pitchFamily="34" charset="0"/>
              </a:rPr>
              <a:t>What are the inputs and outputs ? </a:t>
            </a:r>
          </a:p>
          <a:p>
            <a:pPr marL="0" indent="0">
              <a:buNone/>
            </a:pPr>
            <a:endParaRPr lang="en-US" sz="3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18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471" y="255637"/>
            <a:ext cx="10396882" cy="1151965"/>
          </a:xfrm>
        </p:spPr>
        <p:txBody>
          <a:bodyPr/>
          <a:lstStyle/>
          <a:p>
            <a:r>
              <a:rPr lang="en-US" dirty="0" smtClean="0"/>
              <a:t>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96028" y="1528672"/>
            <a:ext cx="10818891" cy="3776226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(dictionary) the act or process of computing/calculating. The procedure of calculating; determining something by mathematical or logical methods.  </a:t>
            </a:r>
          </a:p>
          <a:p>
            <a:pPr marL="0" indent="0">
              <a:buNone/>
            </a:pPr>
            <a:endParaRPr lang="en-US" sz="2400" dirty="0" smtClean="0">
              <a:latin typeface="Arial Narrow" panose="020B0606020202030204" pitchFamily="34" charset="0"/>
            </a:endParaRPr>
          </a:p>
          <a:p>
            <a:r>
              <a:rPr lang="en-US" sz="2400" dirty="0" smtClean="0">
                <a:latin typeface="Arial Narrow" panose="020B0606020202030204" pitchFamily="34" charset="0"/>
              </a:rPr>
              <a:t>Recall our last discussion on evolution of computers from simple calculating machines. Computation is not just about numbers. Goes beyond.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r>
              <a:rPr lang="en-US" sz="2400" dirty="0" smtClean="0">
                <a:latin typeface="Arial Narrow" panose="020B0606020202030204" pitchFamily="34" charset="0"/>
              </a:rPr>
              <a:t>(Wikipedia) any type of calculation that includes both arithmetical and non-arithmetical steps and follows a well-defined model (e.g. algorithm). </a:t>
            </a: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430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974" y="255637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03562" y="1551294"/>
            <a:ext cx="10008427" cy="362159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sz="2200" dirty="0" smtClean="0">
              <a:latin typeface="Arial Narrow" panose="020B0606020202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>
                <a:latin typeface="Arial Narrow" panose="020B0606020202030204" pitchFamily="34" charset="0"/>
              </a:rPr>
              <a:t> Imagine an </a:t>
            </a:r>
            <a:r>
              <a:rPr lang="en-US" sz="2200" b="1" dirty="0" err="1" smtClean="0">
                <a:latin typeface="Arial Narrow" panose="020B0606020202030204" pitchFamily="34" charset="0"/>
              </a:rPr>
              <a:t>Atm</a:t>
            </a:r>
            <a:r>
              <a:rPr lang="en-US" sz="2200" b="1" dirty="0" smtClean="0">
                <a:latin typeface="Arial Narrow" panose="020B0606020202030204" pitchFamily="34" charset="0"/>
              </a:rPr>
              <a:t> machine </a:t>
            </a:r>
            <a:r>
              <a:rPr lang="en-US" sz="2200" dirty="0" smtClean="0">
                <a:latin typeface="Arial Narrow" panose="020B0606020202030204" pitchFamily="34" charset="0"/>
              </a:rPr>
              <a:t>for a moment. Ponder on and identify all inputs and outputs in the system. </a:t>
            </a:r>
          </a:p>
          <a:p>
            <a:pPr marL="514350" indent="-514350">
              <a:buNone/>
            </a:pPr>
            <a:r>
              <a:rPr lang="en-US" sz="2200" dirty="0" smtClean="0">
                <a:latin typeface="Arial Narrow" panose="020B0606020202030204" pitchFamily="34" charset="0"/>
              </a:rPr>
              <a:t>	</a:t>
            </a:r>
          </a:p>
          <a:p>
            <a:pPr marL="514350" indent="-514350">
              <a:buNone/>
            </a:pPr>
            <a:r>
              <a:rPr lang="en-US" sz="2200" dirty="0" smtClean="0">
                <a:latin typeface="Arial Narrow" panose="020B0606020202030204" pitchFamily="34" charset="0"/>
              </a:rPr>
              <a:t>	(next, draw the flowchart for the process)</a:t>
            </a:r>
          </a:p>
          <a:p>
            <a:pPr marL="514350" indent="-514350">
              <a:buNone/>
            </a:pPr>
            <a:endParaRPr lang="en-US" sz="2200" dirty="0" smtClean="0">
              <a:latin typeface="Arial Narrow" panose="020B0606020202030204" pitchFamily="34" charset="0"/>
            </a:endParaRPr>
          </a:p>
          <a:p>
            <a:pPr marL="514350" indent="-514350">
              <a:buNone/>
            </a:pPr>
            <a:endParaRPr lang="en-US" sz="2200" dirty="0" smtClean="0">
              <a:latin typeface="Arial Narrow" panose="020B0606020202030204" pitchFamily="34" charset="0"/>
            </a:endParaRPr>
          </a:p>
          <a:p>
            <a:pPr marL="514350" indent="-514350">
              <a:buNone/>
            </a:pPr>
            <a:r>
              <a:rPr lang="en-US" sz="2200" dirty="0" smtClean="0">
                <a:latin typeface="Arial Narrow" panose="020B0606020202030204" pitchFamily="34" charset="0"/>
              </a:rPr>
              <a:t>2.	Now, Consider a bus/flight reservation system and do the same for this system. 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18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974" y="255637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smtClean="0"/>
              <a:t>Testing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03562" y="1551294"/>
            <a:ext cx="10008427" cy="3961232"/>
          </a:xfrm>
        </p:spPr>
        <p:txBody>
          <a:bodyPr>
            <a:normAutofit fontScale="92500"/>
          </a:bodyPr>
          <a:lstStyle/>
          <a:p>
            <a:pPr>
              <a:buNone/>
            </a:pPr>
            <a:endParaRPr lang="en-US" sz="2400" dirty="0" smtClean="0">
              <a:latin typeface="Arial Narrow" panose="020B0606020202030204" pitchFamily="34" charset="0"/>
            </a:endParaRPr>
          </a:p>
          <a:p>
            <a:r>
              <a:rPr lang="en-US" sz="2400" dirty="0" smtClean="0">
                <a:latin typeface="Arial Narrow" panose="020B0606020202030204" pitchFamily="34" charset="0"/>
              </a:rPr>
              <a:t>Recall the </a:t>
            </a:r>
            <a:r>
              <a:rPr lang="en-US" sz="2400" b="1" dirty="0" smtClean="0">
                <a:latin typeface="Arial Narrow" panose="020B0606020202030204" pitchFamily="34" charset="0"/>
              </a:rPr>
              <a:t>GIGO</a:t>
            </a:r>
            <a:r>
              <a:rPr lang="en-US" sz="2400" dirty="0" smtClean="0">
                <a:latin typeface="Arial Narrow" panose="020B0606020202030204" pitchFamily="34" charset="0"/>
              </a:rPr>
              <a:t> principle</a:t>
            </a:r>
          </a:p>
          <a:p>
            <a:r>
              <a:rPr lang="en-US" sz="2400" dirty="0" smtClean="0">
                <a:latin typeface="Arial Narrow" panose="020B0606020202030204" pitchFamily="34" charset="0"/>
              </a:rPr>
              <a:t> Programmers often encounter errors (logic, syntax, runtime) in their algorithm/program.  </a:t>
            </a:r>
          </a:p>
          <a:p>
            <a:r>
              <a:rPr lang="en-US" sz="2400" dirty="0" smtClean="0">
                <a:latin typeface="Arial Narrow" panose="020B0606020202030204" pitchFamily="34" charset="0"/>
              </a:rPr>
              <a:t> Flawed algorithms result in flawed programs. </a:t>
            </a:r>
          </a:p>
          <a:p>
            <a:r>
              <a:rPr lang="en-US" sz="2400" dirty="0" smtClean="0">
                <a:latin typeface="Arial Narrow" panose="020B0606020202030204" pitchFamily="34" charset="0"/>
              </a:rPr>
              <a:t> Good practice to check our algorithms for accuracy. </a:t>
            </a:r>
          </a:p>
          <a:p>
            <a:r>
              <a:rPr lang="en-US" sz="2400" dirty="0" smtClean="0">
                <a:latin typeface="Arial Narrow" panose="020B0606020202030204" pitchFamily="34" charset="0"/>
              </a:rPr>
              <a:t>One technique of testing algorithms is using </a:t>
            </a:r>
            <a:r>
              <a:rPr lang="en-US" sz="2400" u="sng" dirty="0" smtClean="0">
                <a:latin typeface="Arial Narrow" panose="020B0606020202030204" pitchFamily="34" charset="0"/>
              </a:rPr>
              <a:t>trace tables</a:t>
            </a:r>
            <a:r>
              <a:rPr lang="en-US" sz="2400" dirty="0" smtClean="0">
                <a:latin typeface="Arial Narrow" panose="020B0606020202030204" pitchFamily="34" charset="0"/>
              </a:rPr>
              <a:t>. </a:t>
            </a:r>
          </a:p>
          <a:p>
            <a:pPr marL="0" indent="0">
              <a:buNone/>
            </a:pP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18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974" y="255637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smtClean="0"/>
              <a:t>Trace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03562" y="1551294"/>
            <a:ext cx="10008427" cy="3961232"/>
          </a:xfrm>
        </p:spPr>
        <p:txBody>
          <a:bodyPr>
            <a:normAutofit/>
          </a:bodyPr>
          <a:lstStyle/>
          <a:p>
            <a:pPr marL="0" indent="0"/>
            <a:r>
              <a:rPr lang="en-US" sz="2200" dirty="0" smtClean="0">
                <a:latin typeface="Arial Narrow" panose="020B0606020202030204" pitchFamily="34" charset="0"/>
              </a:rPr>
              <a:t> also known as “dry running code”.</a:t>
            </a:r>
          </a:p>
          <a:p>
            <a:pPr marL="0" indent="0"/>
            <a:r>
              <a:rPr lang="en-US" sz="2200" dirty="0" smtClean="0">
                <a:latin typeface="Arial Narrow" panose="020B0606020202030204" pitchFamily="34" charset="0"/>
              </a:rPr>
              <a:t> It is a technique to test the accuracy of algorithms by tracing the execution flow of the algorithms. </a:t>
            </a:r>
          </a:p>
          <a:p>
            <a:pPr marL="0" indent="0"/>
            <a:r>
              <a:rPr lang="en-US" sz="2200" dirty="0" smtClean="0">
                <a:latin typeface="Arial Narrow" panose="020B0606020202030204" pitchFamily="34" charset="0"/>
              </a:rPr>
              <a:t> appears as a table of rows and columns. </a:t>
            </a:r>
          </a:p>
          <a:p>
            <a:pPr marL="0" indent="0"/>
            <a:r>
              <a:rPr lang="en-US" sz="2200" dirty="0" smtClean="0">
                <a:latin typeface="Arial Narrow" panose="020B0606020202030204" pitchFamily="34" charset="0"/>
              </a:rPr>
              <a:t> helps to track the values of variables used in an algorithm.  </a:t>
            </a:r>
          </a:p>
          <a:p>
            <a:pPr marL="0" indent="0"/>
            <a:r>
              <a:rPr lang="en-US" sz="2200" dirty="0" smtClean="0">
                <a:latin typeface="Arial Narrow" panose="020B0606020202030204" pitchFamily="34" charset="0"/>
              </a:rPr>
              <a:t> </a:t>
            </a:r>
            <a:r>
              <a:rPr lang="en-US" sz="2200" u="sng" dirty="0" smtClean="0">
                <a:latin typeface="Arial Narrow" panose="020B0606020202030204" pitchFamily="34" charset="0"/>
              </a:rPr>
              <a:t>variable</a:t>
            </a:r>
            <a:r>
              <a:rPr lang="en-US" sz="2200" dirty="0" smtClean="0">
                <a:latin typeface="Arial Narrow" panose="020B0606020202030204" pitchFamily="34" charset="0"/>
              </a:rPr>
              <a:t> is simply a </a:t>
            </a:r>
            <a:r>
              <a:rPr lang="en-US" sz="2200" dirty="0" smtClean="0">
                <a:latin typeface="Arial Narrow"/>
              </a:rPr>
              <a:t>symbol that represents a given value or set of values (e.g. x, y, num1, sum, etc).</a:t>
            </a:r>
            <a:endParaRPr lang="en-US" sz="2200" dirty="0"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18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974" y="255637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40080" y="1397726"/>
            <a:ext cx="109728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Arial Narrow" panose="020B0606020202030204" pitchFamily="34" charset="0"/>
              </a:rPr>
              <a:t>Consider the following </a:t>
            </a:r>
            <a:r>
              <a:rPr lang="en-US" sz="2200" dirty="0" err="1" smtClean="0">
                <a:latin typeface="Arial Narrow" panose="020B0606020202030204" pitchFamily="34" charset="0"/>
              </a:rPr>
              <a:t>pseudocode</a:t>
            </a:r>
            <a:r>
              <a:rPr lang="en-US" sz="2200" dirty="0" smtClean="0">
                <a:latin typeface="Arial Narrow" panose="020B0606020202030204" pitchFamily="34" charset="0"/>
              </a:rPr>
              <a:t>. What is the final value of x?</a:t>
            </a:r>
          </a:p>
          <a:p>
            <a:pPr marL="0" indent="0">
              <a:buNone/>
            </a:pPr>
            <a:endParaRPr lang="en-US" sz="22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Arial Narrow" panose="020B0606020202030204" pitchFamily="34" charset="0"/>
              </a:rPr>
              <a:t>Set x to 1 </a:t>
            </a:r>
          </a:p>
          <a:p>
            <a:pPr marL="0" indent="0">
              <a:buNone/>
            </a:pPr>
            <a:r>
              <a:rPr lang="en-US" sz="2200" b="1" dirty="0" smtClean="0">
                <a:latin typeface="Arial Narrow" panose="020B0606020202030204" pitchFamily="34" charset="0"/>
              </a:rPr>
              <a:t>Print x </a:t>
            </a:r>
          </a:p>
          <a:p>
            <a:pPr marL="0" indent="0">
              <a:buNone/>
            </a:pPr>
            <a:r>
              <a:rPr lang="en-US" sz="2200" b="1" dirty="0" smtClean="0">
                <a:latin typeface="Arial Narrow" panose="020B0606020202030204" pitchFamily="34" charset="0"/>
              </a:rPr>
              <a:t>Repeat the following two operations for y from 1 to 4</a:t>
            </a:r>
          </a:p>
          <a:p>
            <a:pPr marL="0" indent="0">
              <a:buNone/>
            </a:pPr>
            <a:r>
              <a:rPr lang="en-US" sz="2200" b="1" dirty="0" smtClean="0">
                <a:latin typeface="Arial Narrow" panose="020B0606020202030204" pitchFamily="34" charset="0"/>
              </a:rPr>
              <a:t>           x = x + y </a:t>
            </a:r>
          </a:p>
          <a:p>
            <a:pPr marL="0" indent="0">
              <a:buNone/>
            </a:pPr>
            <a:r>
              <a:rPr lang="en-US" sz="2200" b="1" dirty="0" smtClean="0">
                <a:latin typeface="Arial Narrow" panose="020B0606020202030204" pitchFamily="34" charset="0"/>
              </a:rPr>
              <a:t>           print x   </a:t>
            </a:r>
            <a:endParaRPr lang="en-US" sz="2200" b="1" dirty="0"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18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Arial Narrow"/>
              </a:rPr>
              <a:t>Track the flow of the </a:t>
            </a:r>
            <a:r>
              <a:rPr lang="en-US" sz="2400" dirty="0" err="1" smtClean="0">
                <a:solidFill>
                  <a:schemeClr val="tx1"/>
                </a:solidFill>
                <a:latin typeface="Arial Narrow"/>
              </a:rPr>
              <a:t>pseudocode</a:t>
            </a:r>
            <a:r>
              <a:rPr lang="en-US" sz="2400" dirty="0" smtClean="0">
                <a:solidFill>
                  <a:schemeClr val="tx1"/>
                </a:solidFill>
                <a:latin typeface="Arial Narrow"/>
              </a:rPr>
              <a:t> using this trace table:</a:t>
            </a:r>
            <a:endParaRPr lang="en-US" sz="2400" dirty="0">
              <a:solidFill>
                <a:schemeClr val="tx1"/>
              </a:solidFill>
              <a:latin typeface="Arial Narrow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</p:nvPr>
        </p:nvGraphicFramePr>
        <p:xfrm>
          <a:off x="685798" y="1933302"/>
          <a:ext cx="10221688" cy="325265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555422"/>
                <a:gridCol w="2555422"/>
                <a:gridCol w="2555422"/>
                <a:gridCol w="2555422"/>
              </a:tblGrid>
              <a:tr h="6696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/>
                        </a:rPr>
                        <a:t> Line number</a:t>
                      </a:r>
                      <a:endParaRPr lang="en-US" dirty="0">
                        <a:latin typeface="Arial Narrow"/>
                      </a:endParaRPr>
                    </a:p>
                  </a:txBody>
                  <a:tcPr marL="47676" marR="476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/>
                        </a:rPr>
                        <a:t>X</a:t>
                      </a:r>
                      <a:endParaRPr lang="en-US" dirty="0">
                        <a:latin typeface="Arial Narrow"/>
                      </a:endParaRPr>
                    </a:p>
                  </a:txBody>
                  <a:tcPr marL="47676" marR="476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/>
                        </a:rPr>
                        <a:t>Y</a:t>
                      </a:r>
                      <a:endParaRPr lang="en-US" dirty="0">
                        <a:latin typeface="Arial Narrow"/>
                      </a:endParaRPr>
                    </a:p>
                  </a:txBody>
                  <a:tcPr marL="47676" marR="476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/>
                        </a:rPr>
                        <a:t>Output (print)</a:t>
                      </a:r>
                      <a:endParaRPr lang="en-US" dirty="0">
                        <a:latin typeface="Arial Narrow"/>
                      </a:endParaRPr>
                    </a:p>
                  </a:txBody>
                  <a:tcPr marL="47676" marR="47676"/>
                </a:tc>
              </a:tr>
              <a:tr h="5166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/>
                        </a:rPr>
                        <a:t>1</a:t>
                      </a:r>
                      <a:endParaRPr lang="en-US" dirty="0">
                        <a:latin typeface="Arial Narrow"/>
                      </a:endParaRPr>
                    </a:p>
                  </a:txBody>
                  <a:tcPr marL="47676" marR="47676"/>
                </a:tc>
                <a:tc>
                  <a:txBody>
                    <a:bodyPr/>
                    <a:lstStyle/>
                    <a:p>
                      <a:endParaRPr lang="en-US">
                        <a:latin typeface="Arial Narrow"/>
                      </a:endParaRPr>
                    </a:p>
                  </a:txBody>
                  <a:tcPr marL="47676" marR="47676"/>
                </a:tc>
                <a:tc>
                  <a:txBody>
                    <a:bodyPr/>
                    <a:lstStyle/>
                    <a:p>
                      <a:endParaRPr lang="en-US">
                        <a:latin typeface="Arial Narrow"/>
                      </a:endParaRPr>
                    </a:p>
                  </a:txBody>
                  <a:tcPr marL="47676" marR="47676"/>
                </a:tc>
                <a:tc>
                  <a:txBody>
                    <a:bodyPr/>
                    <a:lstStyle/>
                    <a:p>
                      <a:endParaRPr lang="en-US">
                        <a:latin typeface="Arial Narrow"/>
                      </a:endParaRPr>
                    </a:p>
                  </a:txBody>
                  <a:tcPr marL="47676" marR="47676"/>
                </a:tc>
              </a:tr>
              <a:tr h="5166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/>
                        </a:rPr>
                        <a:t>2</a:t>
                      </a:r>
                      <a:endParaRPr lang="en-US" dirty="0">
                        <a:latin typeface="Arial Narrow"/>
                      </a:endParaRPr>
                    </a:p>
                  </a:txBody>
                  <a:tcPr marL="47676" marR="47676"/>
                </a:tc>
                <a:tc>
                  <a:txBody>
                    <a:bodyPr/>
                    <a:lstStyle/>
                    <a:p>
                      <a:endParaRPr lang="en-US">
                        <a:latin typeface="Arial Narrow"/>
                      </a:endParaRPr>
                    </a:p>
                  </a:txBody>
                  <a:tcPr marL="47676" marR="47676"/>
                </a:tc>
                <a:tc>
                  <a:txBody>
                    <a:bodyPr/>
                    <a:lstStyle/>
                    <a:p>
                      <a:endParaRPr lang="en-US">
                        <a:latin typeface="Arial Narrow"/>
                      </a:endParaRPr>
                    </a:p>
                  </a:txBody>
                  <a:tcPr marL="47676" marR="47676"/>
                </a:tc>
                <a:tc>
                  <a:txBody>
                    <a:bodyPr/>
                    <a:lstStyle/>
                    <a:p>
                      <a:endParaRPr lang="en-US">
                        <a:latin typeface="Arial Narrow"/>
                      </a:endParaRPr>
                    </a:p>
                  </a:txBody>
                  <a:tcPr marL="47676" marR="47676"/>
                </a:tc>
              </a:tr>
              <a:tr h="5166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/>
                        </a:rPr>
                        <a:t>3</a:t>
                      </a:r>
                      <a:endParaRPr lang="en-US" dirty="0">
                        <a:latin typeface="Arial Narrow"/>
                      </a:endParaRPr>
                    </a:p>
                  </a:txBody>
                  <a:tcPr marL="47676" marR="47676"/>
                </a:tc>
                <a:tc>
                  <a:txBody>
                    <a:bodyPr/>
                    <a:lstStyle/>
                    <a:p>
                      <a:endParaRPr lang="en-US">
                        <a:latin typeface="Arial Narrow"/>
                      </a:endParaRPr>
                    </a:p>
                  </a:txBody>
                  <a:tcPr marL="47676" marR="47676"/>
                </a:tc>
                <a:tc>
                  <a:txBody>
                    <a:bodyPr/>
                    <a:lstStyle/>
                    <a:p>
                      <a:endParaRPr lang="en-US">
                        <a:latin typeface="Arial Narrow"/>
                      </a:endParaRPr>
                    </a:p>
                  </a:txBody>
                  <a:tcPr marL="47676" marR="47676"/>
                </a:tc>
                <a:tc>
                  <a:txBody>
                    <a:bodyPr/>
                    <a:lstStyle/>
                    <a:p>
                      <a:endParaRPr lang="en-US">
                        <a:latin typeface="Arial Narrow"/>
                      </a:endParaRPr>
                    </a:p>
                  </a:txBody>
                  <a:tcPr marL="47676" marR="47676"/>
                </a:tc>
              </a:tr>
              <a:tr h="5166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/>
                        </a:rPr>
                        <a:t>4</a:t>
                      </a:r>
                      <a:endParaRPr lang="en-US" dirty="0">
                        <a:latin typeface="Arial Narrow"/>
                      </a:endParaRPr>
                    </a:p>
                  </a:txBody>
                  <a:tcPr marL="47676" marR="47676"/>
                </a:tc>
                <a:tc>
                  <a:txBody>
                    <a:bodyPr/>
                    <a:lstStyle/>
                    <a:p>
                      <a:endParaRPr lang="en-US">
                        <a:latin typeface="Arial Narrow"/>
                      </a:endParaRPr>
                    </a:p>
                  </a:txBody>
                  <a:tcPr marL="47676" marR="47676"/>
                </a:tc>
                <a:tc>
                  <a:txBody>
                    <a:bodyPr/>
                    <a:lstStyle/>
                    <a:p>
                      <a:endParaRPr lang="en-US">
                        <a:latin typeface="Arial Narrow"/>
                      </a:endParaRPr>
                    </a:p>
                  </a:txBody>
                  <a:tcPr marL="47676" marR="47676"/>
                </a:tc>
                <a:tc>
                  <a:txBody>
                    <a:bodyPr/>
                    <a:lstStyle/>
                    <a:p>
                      <a:endParaRPr lang="en-US" dirty="0">
                        <a:latin typeface="Arial Narrow"/>
                      </a:endParaRPr>
                    </a:p>
                  </a:txBody>
                  <a:tcPr marL="47676" marR="47676"/>
                </a:tc>
              </a:tr>
              <a:tr h="5166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/>
                        </a:rPr>
                        <a:t>etc</a:t>
                      </a:r>
                      <a:endParaRPr lang="en-US" dirty="0">
                        <a:latin typeface="Arial Narrow"/>
                      </a:endParaRPr>
                    </a:p>
                  </a:txBody>
                  <a:tcPr marL="47676" marR="47676"/>
                </a:tc>
                <a:tc>
                  <a:txBody>
                    <a:bodyPr/>
                    <a:lstStyle/>
                    <a:p>
                      <a:endParaRPr lang="en-US">
                        <a:latin typeface="Arial Narrow"/>
                      </a:endParaRPr>
                    </a:p>
                  </a:txBody>
                  <a:tcPr marL="47676" marR="47676"/>
                </a:tc>
                <a:tc>
                  <a:txBody>
                    <a:bodyPr/>
                    <a:lstStyle/>
                    <a:p>
                      <a:endParaRPr lang="en-US">
                        <a:latin typeface="Arial Narrow"/>
                      </a:endParaRPr>
                    </a:p>
                  </a:txBody>
                  <a:tcPr marL="47676" marR="47676"/>
                </a:tc>
                <a:tc>
                  <a:txBody>
                    <a:bodyPr/>
                    <a:lstStyle/>
                    <a:p>
                      <a:endParaRPr lang="en-US" dirty="0">
                        <a:latin typeface="Arial Narrow"/>
                      </a:endParaRPr>
                    </a:p>
                  </a:txBody>
                  <a:tcPr marL="47676" marR="4767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718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974" y="255637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40080" y="1397726"/>
            <a:ext cx="109728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Arial Narrow" panose="020B0606020202030204" pitchFamily="34" charset="0"/>
              </a:rPr>
              <a:t>Develop a trace table for the following </a:t>
            </a:r>
            <a:r>
              <a:rPr lang="en-US" sz="2200" dirty="0" err="1" smtClean="0">
                <a:latin typeface="Arial Narrow" panose="020B0606020202030204" pitchFamily="34" charset="0"/>
              </a:rPr>
              <a:t>pseudocode</a:t>
            </a:r>
            <a:r>
              <a:rPr lang="en-US" sz="2200" dirty="0" smtClean="0">
                <a:latin typeface="Arial Narrow" panose="020B0606020202030204" pitchFamily="34" charset="0"/>
              </a:rPr>
              <a:t>?</a:t>
            </a:r>
          </a:p>
          <a:p>
            <a:pPr marL="0" indent="0">
              <a:buNone/>
            </a:pPr>
            <a:endParaRPr lang="en-US" sz="22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Arial Narrow" panose="020B0606020202030204" pitchFamily="34" charset="0"/>
              </a:rPr>
              <a:t>Set N to 5 </a:t>
            </a:r>
          </a:p>
          <a:p>
            <a:pPr marL="0" indent="0">
              <a:buNone/>
            </a:pPr>
            <a:r>
              <a:rPr lang="en-US" sz="2200" b="1" dirty="0" smtClean="0">
                <a:latin typeface="Arial Narrow" panose="020B0606020202030204" pitchFamily="34" charset="0"/>
              </a:rPr>
              <a:t>As long as </a:t>
            </a:r>
            <a:r>
              <a:rPr lang="en-US" sz="2200" b="1" dirty="0" smtClean="0">
                <a:latin typeface="Arial Narrow" panose="020B0606020202030204" pitchFamily="34" charset="0"/>
              </a:rPr>
              <a:t>N &lt; 400</a:t>
            </a:r>
            <a:r>
              <a:rPr lang="en-US" sz="2200" b="1" dirty="0" smtClean="0">
                <a:latin typeface="Arial Narrow" panose="020B0606020202030204" pitchFamily="34" charset="0"/>
              </a:rPr>
              <a:t>, do the following one computation</a:t>
            </a:r>
          </a:p>
          <a:p>
            <a:pPr marL="0" indent="0">
              <a:buNone/>
            </a:pPr>
            <a:r>
              <a:rPr lang="en-US" sz="2200" b="1" dirty="0" smtClean="0">
                <a:latin typeface="Arial Narrow" panose="020B0606020202030204" pitchFamily="34" charset="0"/>
              </a:rPr>
              <a:t>	N = N * 2</a:t>
            </a:r>
          </a:p>
          <a:p>
            <a:pPr marL="0" indent="0">
              <a:buNone/>
            </a:pPr>
            <a:r>
              <a:rPr lang="en-US" sz="2200" b="1" dirty="0" smtClean="0">
                <a:latin typeface="Arial Narrow" panose="020B0606020202030204" pitchFamily="34" charset="0"/>
              </a:rPr>
              <a:t>afterwards, </a:t>
            </a:r>
            <a:r>
              <a:rPr lang="en-US" sz="2200" b="1" dirty="0" smtClean="0">
                <a:latin typeface="Arial Narrow" panose="020B0606020202030204" pitchFamily="34" charset="0"/>
              </a:rPr>
              <a:t>print N   </a:t>
            </a:r>
            <a:endParaRPr lang="en-US" sz="2200" b="1" dirty="0"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18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974" y="255637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40080" y="1397726"/>
            <a:ext cx="109728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Arial Narrow" panose="020B0606020202030204" pitchFamily="34" charset="0"/>
              </a:rPr>
              <a:t>Develop a trace table for</a:t>
            </a:r>
          </a:p>
          <a:p>
            <a:pPr marL="0" indent="0">
              <a:buNone/>
            </a:pPr>
            <a:r>
              <a:rPr lang="en-US" sz="2200" dirty="0" smtClean="0">
                <a:latin typeface="Arial Narrow" panose="020B0606020202030204" pitchFamily="34" charset="0"/>
              </a:rPr>
              <a:t>The following flowchart.</a:t>
            </a:r>
          </a:p>
          <a:p>
            <a:pPr marL="0" indent="0">
              <a:buNone/>
            </a:pPr>
            <a:endParaRPr lang="en-US" sz="22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2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200" dirty="0" smtClean="0">
              <a:latin typeface="Arial Narrow" panose="020B0606020202030204" pitchFamily="34" charset="0"/>
            </a:endParaRPr>
          </a:p>
        </p:txBody>
      </p:sp>
      <p:pic>
        <p:nvPicPr>
          <p:cNvPr id="1026" name="Picture 2" descr="Image result for trace table of flowch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21978" y="169817"/>
            <a:ext cx="4571999" cy="54045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718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974" y="255637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smtClean="0"/>
              <a:t>Example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40080" y="1397726"/>
            <a:ext cx="109728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Arial Narrow" panose="020B0606020202030204" pitchFamily="34" charset="0"/>
              </a:rPr>
              <a:t>Develop a trace table for</a:t>
            </a:r>
          </a:p>
          <a:p>
            <a:pPr marL="0" indent="0">
              <a:buNone/>
            </a:pPr>
            <a:r>
              <a:rPr lang="en-US" sz="2200" dirty="0" smtClean="0">
                <a:latin typeface="Arial Narrow" panose="020B0606020202030204" pitchFamily="34" charset="0"/>
              </a:rPr>
              <a:t>The following flowchart.</a:t>
            </a:r>
          </a:p>
          <a:p>
            <a:pPr marL="0" indent="0">
              <a:buNone/>
            </a:pPr>
            <a:endParaRPr lang="en-US" sz="22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200" dirty="0" smtClean="0">
              <a:latin typeface="Arial Narrow" panose="020B0606020202030204" pitchFamily="34" charset="0"/>
            </a:endParaRPr>
          </a:p>
        </p:txBody>
      </p:sp>
      <p:pic>
        <p:nvPicPr>
          <p:cNvPr id="68610" name="Picture 2" descr="Image result for flowchart sum of numb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8994" y="237309"/>
            <a:ext cx="4180115" cy="5321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718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911" y="229511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Building blocks of 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88274" y="1567543"/>
            <a:ext cx="10672354" cy="385354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latin typeface="Arial Narrow" panose="020B0606020202030204" pitchFamily="34" charset="0"/>
              </a:rPr>
              <a:t>Sequence </a:t>
            </a:r>
          </a:p>
          <a:p>
            <a:pPr marL="457200" indent="-457200">
              <a:buFont typeface="+mj-lt"/>
              <a:buAutoNum type="arabicPeriod"/>
            </a:pPr>
            <a:endParaRPr lang="en-US" sz="2500" dirty="0" smtClean="0">
              <a:latin typeface="Arial Narrow" panose="020B0606020202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latin typeface="Arial Narrow" panose="020B0606020202030204" pitchFamily="34" charset="0"/>
              </a:rPr>
              <a:t>decision  / Branching </a:t>
            </a:r>
          </a:p>
          <a:p>
            <a:pPr marL="457200" indent="-457200">
              <a:buFont typeface="+mj-lt"/>
              <a:buAutoNum type="arabicPeriod"/>
            </a:pPr>
            <a:endParaRPr lang="en-US" sz="2500" dirty="0" smtClean="0">
              <a:latin typeface="Arial Narrow" panose="020B0606020202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latin typeface="Arial Narrow" panose="020B0606020202030204" pitchFamily="34" charset="0"/>
              </a:rPr>
              <a:t>Iteration/ looping </a:t>
            </a:r>
          </a:p>
          <a:p>
            <a:pPr marL="457200" indent="-457200">
              <a:buFont typeface="+mj-lt"/>
              <a:buAutoNum type="arabicPeriod"/>
            </a:pPr>
            <a:endParaRPr lang="en-US" sz="2500" dirty="0" smtClean="0">
              <a:latin typeface="Arial Narrow" panose="020B0606020202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latin typeface="Arial Narrow" panose="020B0606020202030204" pitchFamily="34" charset="0"/>
              </a:rPr>
              <a:t>Functions / subroutine</a:t>
            </a:r>
          </a:p>
        </p:txBody>
      </p:sp>
    </p:spTree>
    <p:extLst>
      <p:ext uri="{BB962C8B-B14F-4D97-AF65-F5344CB8AC3E}">
        <p14:creationId xmlns:p14="http://schemas.microsoft.com/office/powerpoint/2010/main" xmlns="" val="271575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911" y="229511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smtClean="0"/>
              <a:t>Algorithm-computer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88274" y="1930119"/>
            <a:ext cx="10672354" cy="389591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000" dirty="0" smtClean="0">
                <a:latin typeface="Arial Narrow" panose="020B0606020202030204" pitchFamily="34" charset="0"/>
              </a:rPr>
              <a:t>Analogy: </a:t>
            </a:r>
          </a:p>
          <a:p>
            <a:r>
              <a:rPr lang="en-US" sz="3000" dirty="0" smtClean="0">
                <a:latin typeface="Arial Narrow" panose="020B0606020202030204" pitchFamily="34" charset="0"/>
              </a:rPr>
              <a:t>Suppose you have written the recipe for a delicious </a:t>
            </a:r>
            <a:r>
              <a:rPr lang="en-US" sz="3000" dirty="0" err="1" smtClean="0">
                <a:latin typeface="Arial Narrow" panose="020B0606020202030204" pitchFamily="34" charset="0"/>
              </a:rPr>
              <a:t>Ema</a:t>
            </a:r>
            <a:r>
              <a:rPr lang="en-US" sz="3000" dirty="0" smtClean="0">
                <a:latin typeface="Arial Narrow" panose="020B0606020202030204" pitchFamily="34" charset="0"/>
              </a:rPr>
              <a:t> </a:t>
            </a:r>
            <a:r>
              <a:rPr lang="en-US" sz="3000" dirty="0" err="1" smtClean="0">
                <a:latin typeface="Arial Narrow" panose="020B0606020202030204" pitchFamily="34" charset="0"/>
              </a:rPr>
              <a:t>Datsi</a:t>
            </a:r>
            <a:r>
              <a:rPr lang="en-US" sz="3000" dirty="0" smtClean="0">
                <a:latin typeface="Arial Narrow" panose="020B0606020202030204" pitchFamily="34" charset="0"/>
              </a:rPr>
              <a:t> in English. </a:t>
            </a:r>
          </a:p>
          <a:p>
            <a:r>
              <a:rPr lang="en-US" sz="3000" dirty="0" smtClean="0">
                <a:latin typeface="Arial Narrow" panose="020B0606020202030204" pitchFamily="34" charset="0"/>
              </a:rPr>
              <a:t>You want to tell a person in Thailand </a:t>
            </a:r>
            <a:r>
              <a:rPr lang="en-US" sz="3000" dirty="0">
                <a:latin typeface="Arial Narrow" panose="020B0606020202030204" pitchFamily="34" charset="0"/>
              </a:rPr>
              <a:t>(who doesn’t speak </a:t>
            </a:r>
            <a:r>
              <a:rPr lang="en-US" sz="3000" dirty="0" smtClean="0">
                <a:latin typeface="Arial Narrow" panose="020B0606020202030204" pitchFamily="34" charset="0"/>
              </a:rPr>
              <a:t>English) how to make it.</a:t>
            </a:r>
          </a:p>
          <a:p>
            <a:r>
              <a:rPr lang="en-US" sz="3000" dirty="0" smtClean="0">
                <a:latin typeface="Arial Narrow" panose="020B0606020202030204" pitchFamily="34" charset="0"/>
              </a:rPr>
              <a:t>Solution: translate your recipe into </a:t>
            </a:r>
            <a:r>
              <a:rPr lang="en-US" sz="3000" dirty="0" err="1" smtClean="0">
                <a:latin typeface="Arial Narrow" panose="020B0606020202030204" pitchFamily="34" charset="0"/>
              </a:rPr>
              <a:t>thai.</a:t>
            </a:r>
            <a:r>
              <a:rPr lang="en-US" sz="3000" dirty="0" smtClean="0">
                <a:latin typeface="Arial Narrow" panose="020B0606020202030204" pitchFamily="34" charset="0"/>
              </a:rPr>
              <a:t> You recipe can now be “run” in Thailand.</a:t>
            </a:r>
          </a:p>
          <a:p>
            <a:endParaRPr lang="en-US" sz="3000" dirty="0" smtClean="0">
              <a:latin typeface="Arial Narrow" panose="020B0606020202030204" pitchFamily="34" charset="0"/>
            </a:endParaRPr>
          </a:p>
          <a:p>
            <a:r>
              <a:rPr lang="en-US" sz="3000" dirty="0" smtClean="0">
                <a:latin typeface="Arial Narrow" panose="020B0606020202030204" pitchFamily="34" charset="0"/>
              </a:rPr>
              <a:t>{ you </a:t>
            </a:r>
            <a:r>
              <a:rPr lang="en-US" sz="3000" dirty="0">
                <a:latin typeface="Arial Narrow" panose="020B0606020202030204" pitchFamily="34" charset="0"/>
              </a:rPr>
              <a:t>= </a:t>
            </a:r>
            <a:r>
              <a:rPr lang="en-US" sz="3000" dirty="0" smtClean="0">
                <a:latin typeface="Arial Narrow" panose="020B0606020202030204" pitchFamily="34" charset="0"/>
              </a:rPr>
              <a:t>programmer, Algorithm = recipe, the </a:t>
            </a:r>
            <a:r>
              <a:rPr lang="en-US" sz="3000" dirty="0" err="1" smtClean="0">
                <a:latin typeface="Arial Narrow" panose="020B0606020202030204" pitchFamily="34" charset="0"/>
              </a:rPr>
              <a:t>thai</a:t>
            </a:r>
            <a:r>
              <a:rPr lang="en-US" sz="3000" dirty="0" smtClean="0">
                <a:latin typeface="Arial Narrow" panose="020B0606020202030204" pitchFamily="34" charset="0"/>
              </a:rPr>
              <a:t> person = computer }</a:t>
            </a:r>
          </a:p>
          <a:p>
            <a:endParaRPr lang="en-US" sz="3000" dirty="0" smtClean="0">
              <a:latin typeface="Arial Narrow" panose="020B0606020202030204" pitchFamily="34" charset="0"/>
            </a:endParaRPr>
          </a:p>
          <a:p>
            <a:r>
              <a:rPr lang="en-US" sz="3000" dirty="0" smtClean="0">
                <a:latin typeface="Arial Narrow" panose="020B0606020202030204" pitchFamily="34" charset="0"/>
              </a:rPr>
              <a:t>Compilers and Interpreters  (more on these later)</a:t>
            </a:r>
            <a:endParaRPr lang="en-US" sz="3000" dirty="0">
              <a:latin typeface="Arial Narrow" panose="020B0606020202030204" pitchFamily="34" charset="0"/>
            </a:endParaRPr>
          </a:p>
          <a:p>
            <a:pPr marL="457200" indent="-457200">
              <a:buFont typeface="+mj-lt"/>
              <a:buAutoNum type="arabicParenR"/>
            </a:pPr>
            <a:endParaRPr lang="en-US" sz="3000" b="1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3000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575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271" y="281763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smtClean="0"/>
              <a:t>Computational Thinking (CT)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4293" y="1433727"/>
            <a:ext cx="10394707" cy="418330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 computational thinking = process of problem solving. </a:t>
            </a:r>
          </a:p>
          <a:p>
            <a:r>
              <a:rPr lang="en-US" sz="2400" dirty="0" smtClean="0">
                <a:latin typeface="Arial Narrow" panose="020B0606020202030204" pitchFamily="34" charset="0"/>
              </a:rPr>
              <a:t>It is The process of approaching a problem in a systematic manner, developing and expressing its solution. It’s a thinking process. </a:t>
            </a:r>
          </a:p>
          <a:p>
            <a:r>
              <a:rPr lang="en-US" sz="2400" dirty="0" smtClean="0">
                <a:latin typeface="Arial Narrow" panose="020B0606020202030204" pitchFamily="34" charset="0"/>
              </a:rPr>
              <a:t>IS Not just programming/coding &amp; It not just for computer science/IT people. </a:t>
            </a:r>
          </a:p>
          <a:p>
            <a:r>
              <a:rPr lang="en-US" sz="2400" dirty="0" smtClean="0">
                <a:latin typeface="Arial Narrow" panose="020B0606020202030204" pitchFamily="34" charset="0"/>
              </a:rPr>
              <a:t>Could be done with/without computers. </a:t>
            </a:r>
          </a:p>
          <a:p>
            <a:r>
              <a:rPr lang="en-US" sz="2400" dirty="0" smtClean="0">
                <a:latin typeface="Arial Narrow" panose="020B0606020202030204" pitchFamily="34" charset="0"/>
              </a:rPr>
              <a:t>CT is thinking algorithmically (more on this later).</a:t>
            </a: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299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911" y="229511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smtClean="0"/>
              <a:t>Next…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96834" y="1655799"/>
            <a:ext cx="10672354" cy="38959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Arial Narrow" panose="020B0606020202030204" pitchFamily="34" charset="0"/>
              </a:rPr>
              <a:t>Python  programming</a:t>
            </a:r>
          </a:p>
          <a:p>
            <a:pPr marL="0" indent="0">
              <a:buNone/>
            </a:pPr>
            <a:endParaRPr lang="en-US" sz="24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Reading task:</a:t>
            </a:r>
            <a:r>
              <a:rPr lang="en-US" sz="2400" dirty="0" smtClean="0">
                <a:latin typeface="Arial Narrow" panose="020B0606020202030204" pitchFamily="34" charset="0"/>
              </a:rPr>
              <a:t> programming paradigms</a:t>
            </a:r>
          </a:p>
          <a:p>
            <a:pPr marL="0" indent="0"/>
            <a:r>
              <a:rPr lang="en-US" sz="2400" dirty="0" smtClean="0">
                <a:latin typeface="Arial Narrow" panose="020B0606020202030204" pitchFamily="34" charset="0"/>
              </a:rPr>
              <a:t> structured programming</a:t>
            </a:r>
          </a:p>
          <a:p>
            <a:pPr marL="0" indent="0"/>
            <a:r>
              <a:rPr lang="en-US" sz="2400" dirty="0" smtClean="0">
                <a:latin typeface="Arial Narrow" panose="020B0606020202030204" pitchFamily="34" charset="0"/>
              </a:rPr>
              <a:t> procedural programming</a:t>
            </a:r>
          </a:p>
          <a:p>
            <a:pPr marL="0" indent="0"/>
            <a:r>
              <a:rPr lang="en-US" sz="2400" dirty="0" smtClean="0">
                <a:latin typeface="Arial Narrow" panose="020B0606020202030204" pitchFamily="34" charset="0"/>
              </a:rPr>
              <a:t> Object-oriented programming </a:t>
            </a:r>
          </a:p>
          <a:p>
            <a:pPr marL="0" indent="0"/>
            <a:r>
              <a:rPr lang="en-US" sz="2400" dirty="0" smtClean="0">
                <a:latin typeface="Arial Narrow" panose="020B0606020202030204" pitchFamily="34" charset="0"/>
              </a:rPr>
              <a:t> Functional programming </a:t>
            </a:r>
          </a:p>
        </p:txBody>
      </p:sp>
    </p:spTree>
    <p:extLst>
      <p:ext uri="{BB962C8B-B14F-4D97-AF65-F5344CB8AC3E}">
        <p14:creationId xmlns:p14="http://schemas.microsoft.com/office/powerpoint/2010/main" xmlns="" val="271575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037" y="242574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smtClean="0"/>
              <a:t>Some Quotes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2749" y="1368413"/>
            <a:ext cx="10394707" cy="4183301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“CT is a fundamental skill for everyone, not just computer scientists. To reading, writing and arithmetic, we should add computational thinking to every child’s analytical ability” (J. M. Wing , CMU)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dirty="0" smtClean="0">
                <a:latin typeface="Arial Narrow" panose="020B0606020202030204" pitchFamily="34" charset="0"/>
              </a:rPr>
              <a:t>“Computers are extremely talented at performing menial tasks quickly; computational thinkers can leverage that power to find solutions to previously impossible problems.” </a:t>
            </a: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23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031" y="268700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smtClean="0"/>
              <a:t>Video time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95893" y="1485979"/>
            <a:ext cx="9825547" cy="336034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  <a:hlinkClick r:id="rId2"/>
              </a:rPr>
              <a:t>https://www.youtube.com/watch?v=GJKzkVZcozc</a:t>
            </a:r>
            <a:endParaRPr lang="en-US" sz="2400" dirty="0" smtClean="0">
              <a:latin typeface="Arial Narrow" panose="020B0606020202030204" pitchFamily="34" charset="0"/>
            </a:endParaRPr>
          </a:p>
          <a:p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553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91" y="0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60316" y="1316163"/>
            <a:ext cx="9446724" cy="410492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Computational biology/chemistry/physics</a:t>
            </a:r>
          </a:p>
          <a:p>
            <a:r>
              <a:rPr lang="en-US" sz="2400" dirty="0" smtClean="0">
                <a:latin typeface="Arial Narrow" panose="020B0606020202030204" pitchFamily="34" charset="0"/>
              </a:rPr>
              <a:t>Computational music/photography</a:t>
            </a:r>
          </a:p>
          <a:p>
            <a:r>
              <a:rPr lang="en-US" sz="2400" dirty="0" smtClean="0">
                <a:latin typeface="Arial Narrow" panose="020B0606020202030204" pitchFamily="34" charset="0"/>
              </a:rPr>
              <a:t>Computational advertising</a:t>
            </a:r>
          </a:p>
          <a:p>
            <a:r>
              <a:rPr lang="en-US" sz="2400" dirty="0" smtClean="0">
                <a:latin typeface="Arial Narrow" panose="020B0606020202030204" pitchFamily="34" charset="0"/>
              </a:rPr>
              <a:t>Computer-aided design/manufacturing (CAD/CAM)</a:t>
            </a:r>
          </a:p>
          <a:p>
            <a:r>
              <a:rPr lang="en-US" sz="2400" dirty="0" smtClean="0">
                <a:latin typeface="Arial Narrow" panose="020B0606020202030204" pitchFamily="34" charset="0"/>
              </a:rPr>
              <a:t>Computational social science</a:t>
            </a:r>
          </a:p>
          <a:p>
            <a:r>
              <a:rPr lang="en-US" sz="2400" dirty="0" smtClean="0">
                <a:latin typeface="Arial Narrow" panose="020B0606020202030204" pitchFamily="34" charset="0"/>
              </a:rPr>
              <a:t>Computational journalism</a:t>
            </a:r>
          </a:p>
          <a:p>
            <a:r>
              <a:rPr lang="en-US" sz="2400" dirty="0" smtClean="0">
                <a:latin typeface="Arial Narrow" panose="020B0606020202030204" pitchFamily="34" charset="0"/>
              </a:rPr>
              <a:t>Computational […]</a:t>
            </a: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937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596" y="203386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smtClean="0"/>
              <a:t>Example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94557" y="1276973"/>
            <a:ext cx="10870574" cy="410492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Arial Narrow" panose="020B0606020202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 Narrow" panose="020B0606020202030204" pitchFamily="34" charset="0"/>
              </a:rPr>
              <a:t>The Tower of Hanoi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 Narrow" panose="020B0606020202030204" pitchFamily="34" charset="0"/>
              </a:rPr>
              <a:t>The man, the cabbage, the goat and the wolf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 Narrow" panose="020B0606020202030204" pitchFamily="34" charset="0"/>
              </a:rPr>
              <a:t>Finding a name/contact number in a telephone directory.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 Narrow" panose="020B0606020202030204" pitchFamily="34" charset="0"/>
              </a:rPr>
              <a:t>Sorting a list of numbers in ascending/descending order.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 Narrow" panose="020B0606020202030204" pitchFamily="34" charset="0"/>
              </a:rPr>
              <a:t>The Traveling salesman problem (Tsp)</a:t>
            </a:r>
            <a:endParaRPr lang="en-US" sz="2400" dirty="0">
              <a:latin typeface="Arial Narrow" panose="020B0606020202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 Narrow" panose="020B0606020202030204" pitchFamily="34" charset="0"/>
              </a:rPr>
              <a:t>The 8-queens problem</a:t>
            </a:r>
          </a:p>
          <a:p>
            <a:pPr marL="0" indent="0">
              <a:buNone/>
            </a:pPr>
            <a:endParaRPr lang="en-US" sz="2400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436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1998</TotalTime>
  <Words>1654</Words>
  <Application>Microsoft Office PowerPoint</Application>
  <PresentationFormat>Custom</PresentationFormat>
  <Paragraphs>341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Main Event</vt:lpstr>
      <vt:lpstr>Fundamentals of     Computational Thinking</vt:lpstr>
      <vt:lpstr>…Previously in itp101 </vt:lpstr>
      <vt:lpstr>Brainstorm</vt:lpstr>
      <vt:lpstr>Computation</vt:lpstr>
      <vt:lpstr>Computational Thinking (CT)</vt:lpstr>
      <vt:lpstr>Some Quotes</vt:lpstr>
      <vt:lpstr>Video time </vt:lpstr>
      <vt:lpstr>Applications</vt:lpstr>
      <vt:lpstr>Example problems</vt:lpstr>
      <vt:lpstr>CT techniques</vt:lpstr>
      <vt:lpstr>CT techniques  (2)</vt:lpstr>
      <vt:lpstr>1. Decomposition</vt:lpstr>
      <vt:lpstr>Examples</vt:lpstr>
      <vt:lpstr>2. Pattern Recognition</vt:lpstr>
      <vt:lpstr>Examples</vt:lpstr>
      <vt:lpstr>3. Abstraction</vt:lpstr>
      <vt:lpstr>Examples</vt:lpstr>
      <vt:lpstr>4. algorithms</vt:lpstr>
      <vt:lpstr>Examples</vt:lpstr>
      <vt:lpstr>Characteristics</vt:lpstr>
      <vt:lpstr>More Examples</vt:lpstr>
      <vt:lpstr>Slide 22</vt:lpstr>
      <vt:lpstr>Slide 23</vt:lpstr>
      <vt:lpstr>Slide 24</vt:lpstr>
      <vt:lpstr>Flowcharts: graphical algorithms</vt:lpstr>
      <vt:lpstr>Flowchart</vt:lpstr>
      <vt:lpstr>The Symbols</vt:lpstr>
      <vt:lpstr>   </vt:lpstr>
      <vt:lpstr>   </vt:lpstr>
      <vt:lpstr>   </vt:lpstr>
      <vt:lpstr>   </vt:lpstr>
      <vt:lpstr>   </vt:lpstr>
      <vt:lpstr>Example</vt:lpstr>
      <vt:lpstr>More Examples</vt:lpstr>
      <vt:lpstr>Next …</vt:lpstr>
      <vt:lpstr>Pseudocode</vt:lpstr>
      <vt:lpstr>Examples</vt:lpstr>
      <vt:lpstr>Slide 38</vt:lpstr>
      <vt:lpstr>Input output (I/o) determination</vt:lpstr>
      <vt:lpstr>More examples</vt:lpstr>
      <vt:lpstr>Testing Algorithms</vt:lpstr>
      <vt:lpstr>Trace table</vt:lpstr>
      <vt:lpstr>Example 1</vt:lpstr>
      <vt:lpstr>Track the flow of the pseudocode using this trace table:</vt:lpstr>
      <vt:lpstr>Example 2</vt:lpstr>
      <vt:lpstr>Example 3</vt:lpstr>
      <vt:lpstr>Example 4</vt:lpstr>
      <vt:lpstr>Building blocks of problem solving</vt:lpstr>
      <vt:lpstr>Algorithm-computer Relation</vt:lpstr>
      <vt:lpstr>Next…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    Computational Thinking</dc:title>
  <dc:creator>Brent Baas</dc:creator>
  <cp:lastModifiedBy>User</cp:lastModifiedBy>
  <cp:revision>198</cp:revision>
  <dcterms:created xsi:type="dcterms:W3CDTF">2019-07-27T05:25:37Z</dcterms:created>
  <dcterms:modified xsi:type="dcterms:W3CDTF">2019-08-12T06:25:19Z</dcterms:modified>
</cp:coreProperties>
</file>