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1" r:id="rId13"/>
    <p:sldId id="270" r:id="rId14"/>
    <p:sldId id="272" r:id="rId15"/>
    <p:sldId id="274" r:id="rId16"/>
    <p:sldId id="277" r:id="rId17"/>
    <p:sldId id="279" r:id="rId18"/>
    <p:sldId id="281" r:id="rId19"/>
    <p:sldId id="283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5" r:id="rId28"/>
    <p:sldId id="303" r:id="rId29"/>
    <p:sldId id="302" r:id="rId30"/>
    <p:sldId id="305" r:id="rId31"/>
    <p:sldId id="306" r:id="rId32"/>
    <p:sldId id="311" r:id="rId33"/>
    <p:sldId id="307" r:id="rId34"/>
    <p:sldId id="310" r:id="rId35"/>
    <p:sldId id="308" r:id="rId36"/>
    <p:sldId id="304" r:id="rId37"/>
    <p:sldId id="296" r:id="rId38"/>
    <p:sldId id="297" r:id="rId39"/>
    <p:sldId id="298" r:id="rId40"/>
    <p:sldId id="299" r:id="rId41"/>
    <p:sldId id="300" r:id="rId42"/>
    <p:sldId id="301" r:id="rId43"/>
    <p:sldId id="312" r:id="rId44"/>
    <p:sldId id="313" r:id="rId45"/>
  </p:sldIdLst>
  <p:sldSz cx="12192000" cy="6858000"/>
  <p:notesSz cx="6858000" cy="9144000"/>
  <p:embeddedFontLst>
    <p:embeddedFont>
      <p:font typeface="THE봉숭아틴트" panose="02020603020101020101" pitchFamily="18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71" d="100"/>
          <a:sy n="71" d="100"/>
        </p:scale>
        <p:origin x="576" y="4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C4F41-BE9F-46E7-8C8D-39822B17E53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80DE-0261-44AE-A6C3-0A8F33451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2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9b84db73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9b84db73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9b84db73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9b84db73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9b84db73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9b84db73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030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9b84db73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9b84db73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4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09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780DE-0261-44AE-A6C3-0A8F3345171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0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2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9b84db7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9b84db7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9b84db7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9b84db7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9b84db73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9b84db73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9b84db73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9b84db73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75342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3529" y="1296801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데분쓰</a:t>
            </a:r>
            <a:r>
              <a:rPr lang="ko-KR" altLang="en-US" dirty="0"/>
              <a:t>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27928" y="2865436"/>
            <a:ext cx="8534399" cy="373258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음</a:t>
            </a:r>
            <a:r>
              <a:rPr lang="en-US" altLang="ko-KR" dirty="0"/>
              <a:t>~TEAM!!</a:t>
            </a:r>
          </a:p>
          <a:p>
            <a:pPr lvl="0">
              <a:defRPr/>
            </a:pPr>
            <a:r>
              <a:rPr lang="ko-KR" altLang="en-US" dirty="0"/>
              <a:t> </a:t>
            </a:r>
            <a:r>
              <a:rPr lang="ko-KR" altLang="en-US" dirty="0" err="1"/>
              <a:t>민성민성</a:t>
            </a:r>
            <a:r>
              <a:rPr lang="ko-KR" altLang="en-US" dirty="0" err="1">
                <a:highlight>
                  <a:srgbClr val="FFFF00"/>
                </a:highlight>
              </a:rPr>
              <a:t>김민성</a:t>
            </a:r>
            <a:endParaRPr lang="en-US" altLang="ko-KR" dirty="0">
              <a:highlight>
                <a:srgbClr val="FFFF00"/>
              </a:highlight>
            </a:endParaRPr>
          </a:p>
          <a:p>
            <a:pPr lvl="0">
              <a:defRPr/>
            </a:pPr>
            <a:r>
              <a:rPr lang="ko-KR" altLang="en-US" dirty="0" err="1"/>
              <a:t>버멸</a:t>
            </a:r>
            <a:r>
              <a:rPr lang="ko-KR" altLang="en-US" dirty="0" err="1">
                <a:highlight>
                  <a:srgbClr val="FFFF00"/>
                </a:highlight>
              </a:rPr>
              <a:t>김범열</a:t>
            </a:r>
            <a:r>
              <a:rPr lang="ko-KR" altLang="en-US" dirty="0" err="1"/>
              <a:t>버멸</a:t>
            </a: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정민</a:t>
            </a:r>
            <a:r>
              <a:rPr lang="ko-KR" altLang="en-US" dirty="0" err="1">
                <a:highlight>
                  <a:srgbClr val="FFFF00"/>
                </a:highlight>
              </a:rPr>
              <a:t>석민정</a:t>
            </a:r>
            <a:r>
              <a:rPr lang="ko-KR" altLang="en-US" dirty="0" err="1"/>
              <a:t>민정</a:t>
            </a: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조림예림</a:t>
            </a:r>
            <a:r>
              <a:rPr lang="ko-KR" altLang="en-US" dirty="0" err="1">
                <a:highlight>
                  <a:srgbClr val="FFFF00"/>
                </a:highlight>
              </a:rPr>
              <a:t>조예림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36B1D75E-E998-A4DE-36A0-03663E6C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3" y="1045972"/>
            <a:ext cx="4119096" cy="510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9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3.4.2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ko-KR" altLang="en-US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문자값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교체하기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649" y="1600200"/>
            <a:ext cx="11582401" cy="452596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이렇게 마침표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(.)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나 쉼표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(,)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와 같이 </a:t>
            </a:r>
            <a:r>
              <a:rPr lang="ko-KR" altLang="en-US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불필요한 기호가 포함되어 있을 때 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-&gt;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replace()</a:t>
            </a:r>
            <a:r>
              <a:rPr lang="ko-KR" altLang="en-US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함수를 활용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하여 해결한다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이는 </a:t>
            </a:r>
            <a:r>
              <a:rPr lang="ko-KR" altLang="en-US" sz="2400" dirty="0">
                <a:highlight>
                  <a:srgbClr val="C0C0C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기존 문자를 원하는 문자로 교체해주는 역할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을 한다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3790"/>
          <a:stretch>
            <a:fillRect/>
          </a:stretch>
        </p:blipFill>
        <p:spPr>
          <a:xfrm>
            <a:off x="3262753" y="3362062"/>
            <a:ext cx="5367877" cy="3221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25724" y="2504650"/>
            <a:ext cx="9426249" cy="7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3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3.4.2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ko-KR" altLang="en-US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문자값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교체하기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잘 작동하는 것을 확인했으면 실제 데이터 프레임에 적용해보자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9900"/>
          <a:stretch>
            <a:fillRect/>
          </a:stretch>
        </p:blipFill>
        <p:spPr>
          <a:xfrm>
            <a:off x="223142" y="3689600"/>
            <a:ext cx="11582401" cy="22814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6452" y="2616373"/>
            <a:ext cx="11419091" cy="9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7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3.4.2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ko-KR" altLang="en-US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문자값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교체하기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192" y="1600200"/>
            <a:ext cx="10972798" cy="77102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이 때 호칭 중에서 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Mile,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Ms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,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Mme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등 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개의 값은 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Miss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나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Mrs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와 같은 </a:t>
            </a:r>
            <a:r>
              <a:rPr lang="ko-KR" altLang="en-US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의미니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ko-KR" altLang="en-US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문자값을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변경해보자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112" y="2289736"/>
            <a:ext cx="11307406" cy="1319791"/>
          </a:xfrm>
          <a:prstGeom prst="rect">
            <a:avLst/>
          </a:prstGeom>
        </p:spPr>
      </p:pic>
      <p:sp>
        <p:nvSpPr>
          <p:cNvPr id="8" name="내용 개체 틀 2"/>
          <p:cNvSpPr/>
          <p:nvPr/>
        </p:nvSpPr>
        <p:spPr>
          <a:xfrm>
            <a:off x="443112" y="3714611"/>
            <a:ext cx="10972798" cy="11689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chemeClr val="tx1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별 의미가 없는 나머지 호칭 값은 모두 묶어서 </a:t>
            </a:r>
            <a:r>
              <a:rPr kumimoji="0" lang="en-US" altLang="ko-KR" sz="2400" b="0" i="0" u="none" strike="noStrike" kern="1200" cap="none" spc="0" normalizeH="0" baseline="0" dirty="0">
                <a:solidFill>
                  <a:schemeClr val="tx1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Rare</a:t>
            </a:r>
            <a:r>
              <a:rPr kumimoji="0" lang="ko-KR" altLang="en-US" sz="2400" b="0" i="0" u="none" strike="noStrike" kern="1200" cap="none" spc="0" normalizeH="0" baseline="0" dirty="0">
                <a:solidFill>
                  <a:schemeClr val="tx1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값으로 변경하자</a:t>
            </a:r>
            <a:r>
              <a:rPr kumimoji="0" lang="en-US" altLang="ko-KR" sz="2400" b="0" i="0" u="none" strike="noStrike" kern="1200" cap="none" spc="0" normalizeH="0" baseline="0" dirty="0">
                <a:solidFill>
                  <a:schemeClr val="tx1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  <a:r>
              <a:rPr kumimoji="0" lang="ko-KR" altLang="en-US" sz="2400" b="0" i="0" u="none" strike="noStrike" kern="1200" cap="none" spc="0" normalizeH="0" baseline="0" dirty="0">
                <a:solidFill>
                  <a:schemeClr val="tx1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endParaRPr kumimoji="0" lang="en-US" altLang="ko-KR" sz="2400" b="0" i="0" u="none" strike="noStrike" kern="1200" cap="none" spc="0" normalizeH="0" baseline="0" dirty="0">
              <a:solidFill>
                <a:schemeClr val="tx1"/>
              </a:solidFill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lvl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   </a:t>
            </a:r>
            <a:r>
              <a:rPr kumimoji="0" lang="en-US" altLang="ko-KR" sz="2400" b="0" i="0" u="none" strike="noStrike" kern="1200" cap="none" spc="0" normalizeH="0" baseline="0" dirty="0">
                <a:solidFill>
                  <a:schemeClr val="tx1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-&gt;</a:t>
            </a:r>
            <a:r>
              <a:rPr kumimoji="0" lang="ko-KR" altLang="en-US" sz="2400" b="0" i="0" u="none" strike="noStrike" kern="1200" cap="none" spc="0" normalizeH="0" baseline="0" dirty="0">
                <a:solidFill>
                  <a:schemeClr val="tx1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chemeClr val="tx1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판다스의</a:t>
            </a:r>
            <a:r>
              <a:rPr kumimoji="0" lang="ko-KR" altLang="en-US" sz="2400" b="0" i="0" u="none" strike="noStrike" kern="1200" cap="none" spc="0" normalizeH="0" baseline="0" dirty="0">
                <a:solidFill>
                  <a:schemeClr val="tx1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kumimoji="0" lang="en-US" altLang="ko-KR" sz="2400" b="0" i="0" u="none" strike="noStrike" kern="1200" cap="none" spc="0" normalizeH="0" baseline="0" dirty="0">
                <a:solidFill>
                  <a:schemeClr val="tx1"/>
                </a:solidFill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replace()</a:t>
            </a:r>
            <a:r>
              <a:rPr kumimoji="0" lang="ko-KR" altLang="en-US" sz="2400" b="0" i="0" u="none" strike="noStrike" kern="1200" cap="none" spc="0" normalizeH="0" baseline="0" dirty="0">
                <a:solidFill>
                  <a:schemeClr val="tx1"/>
                </a:solidFill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함수</a:t>
            </a:r>
            <a:r>
              <a:rPr kumimoji="0" lang="ko-KR" altLang="en-US" sz="2400" b="0" i="0" u="none" strike="noStrike" kern="1200" cap="none" spc="0" normalizeH="0" baseline="0" dirty="0">
                <a:solidFill>
                  <a:schemeClr val="tx1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를 활용하자</a:t>
            </a:r>
            <a:r>
              <a:rPr kumimoji="0" lang="en-US" altLang="ko-KR" sz="2400" b="0" i="0" u="none" strike="noStrike" kern="1200" cap="none" spc="0" normalizeH="0" baseline="0" dirty="0">
                <a:solidFill>
                  <a:schemeClr val="tx1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008" y="4728943"/>
            <a:ext cx="10971982" cy="185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3.4.2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ko-KR" altLang="en-US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문자값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교체하기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7777703" cy="4525963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여기서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title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컬럼의 </a:t>
            </a:r>
            <a:r>
              <a:rPr lang="ko-KR" altLang="en-US" dirty="0" err="1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고유값을</a:t>
            </a:r>
            <a:r>
              <a:rPr lang="ko-KR" altLang="en-US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확인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해보자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하지만 이렇게 다양한 값이 있지만 상위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4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개를 제외한 나머지는 개수 비중이 아주 작다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7750" y="1820821"/>
            <a:ext cx="2277902" cy="40847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6187" y="4131392"/>
            <a:ext cx="7741114" cy="81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5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3.4.2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ko-KR" altLang="en-US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문자값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교체하기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다시 한번 </a:t>
            </a:r>
            <a:r>
              <a:rPr lang="ko-KR" altLang="en-US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고유값을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확인한다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2201" y="2631947"/>
            <a:ext cx="4864167" cy="36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3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3.4.3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정규 표현식 가이드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7756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정규 표현식은 문자의 </a:t>
            </a:r>
            <a:r>
              <a:rPr lang="ko-KR" altLang="en-US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패턴을 인식하고 검색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하여 </a:t>
            </a: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</a:t>
            </a:r>
            <a:r>
              <a:rPr lang="ko-KR" altLang="en-US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필요한 정보를 쉽게 식별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하게 하거나 추출하는 데 사용한다. </a:t>
            </a: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</a:t>
            </a:r>
          </a:p>
          <a:p>
            <a:pPr marL="0" lvl="0" indent="0">
              <a:buNone/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입력한 문자 그대로 찾을 수도 있지만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</a:p>
          <a:p>
            <a:pPr marL="0" lvl="0" indent="0">
              <a:buNone/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그렇게 하면 </a:t>
            </a:r>
            <a:r>
              <a:rPr lang="ko-KR" altLang="en-US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원하는 않는 문자도 포함되어 추출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되는 경우가 </a:t>
            </a: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상당히 많이 발생하기 때문에 필요하다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!</a:t>
            </a:r>
          </a:p>
        </p:txBody>
      </p:sp>
      <p:sp>
        <p:nvSpPr>
          <p:cNvPr id="4" name="AutoShape 2" descr="대학일기">
            <a:extLst>
              <a:ext uri="{FF2B5EF4-FFF2-40B4-BE49-F238E27FC236}">
                <a16:creationId xmlns:a16="http://schemas.microsoft.com/office/drawing/2014/main" id="{5412AF5C-D2FB-9DA9-9717-6FC5BD6779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대학일기">
            <a:extLst>
              <a:ext uri="{FF2B5EF4-FFF2-40B4-BE49-F238E27FC236}">
                <a16:creationId xmlns:a16="http://schemas.microsoft.com/office/drawing/2014/main" id="{D71D92C2-80E9-ED72-C708-36A5D48542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대학일기">
            <a:extLst>
              <a:ext uri="{FF2B5EF4-FFF2-40B4-BE49-F238E27FC236}">
                <a16:creationId xmlns:a16="http://schemas.microsoft.com/office/drawing/2014/main" id="{58BCBBE3-82E4-9A6A-7E9B-69D6F9CA7F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카카오 이모티콘">
            <a:extLst>
              <a:ext uri="{FF2B5EF4-FFF2-40B4-BE49-F238E27FC236}">
                <a16:creationId xmlns:a16="http://schemas.microsoft.com/office/drawing/2014/main" id="{EA9DFB44-A83B-8CBE-11E5-8227BBC5D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534" y="3541059"/>
            <a:ext cx="2714065" cy="271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59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3.4.3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정규 표현식 가이드</a:t>
            </a:r>
          </a:p>
        </p:txBody>
      </p:sp>
      <p:sp>
        <p:nvSpPr>
          <p:cNvPr id="5" name="직사각형 4"/>
          <p:cNvSpPr>
            <a:spLocks noGrp="1"/>
          </p:cNvSpPr>
          <p:nvPr>
            <p:ph idx="1"/>
          </p:nvPr>
        </p:nvSpPr>
        <p:spPr>
          <a:xfrm>
            <a:off x="470197" y="1631576"/>
            <a:ext cx="11696217" cy="452596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타이타닉 데이터의 </a:t>
            </a:r>
            <a:r>
              <a:rPr lang="ko-KR" altLang="en-US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Name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변수에서 </a:t>
            </a:r>
            <a:r>
              <a:rPr lang="ko-KR" altLang="en-US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Mr라는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문자가 들어 있는 데이터를 추출해보자.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0210"/>
          <a:stretch>
            <a:fillRect/>
          </a:stretch>
        </p:blipFill>
        <p:spPr>
          <a:xfrm>
            <a:off x="747133" y="2923186"/>
            <a:ext cx="9899863" cy="35002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6687" y="2289701"/>
            <a:ext cx="10330687" cy="63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9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3.4.3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정규 표현식 가이드</a:t>
            </a:r>
          </a:p>
        </p:txBody>
      </p:sp>
      <p:sp>
        <p:nvSpPr>
          <p:cNvPr id="5" name="직사각형 4"/>
          <p:cNvSpPr>
            <a:spLocks noGrp="1"/>
          </p:cNvSpPr>
          <p:nvPr>
            <p:ph idx="1"/>
          </p:nvPr>
        </p:nvSpPr>
        <p:spPr>
          <a:xfrm>
            <a:off x="528917" y="1449014"/>
            <a:ext cx="10972798" cy="45259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이 데이터에서 </a:t>
            </a:r>
            <a:r>
              <a:rPr lang="en-US" altLang="ko-KR" sz="28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Mr</a:t>
            </a:r>
            <a:r>
              <a:rPr lang="ko-KR" altLang="en-US" sz="28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뿐만 아니라 </a:t>
            </a:r>
            <a:r>
              <a:rPr lang="en-US" altLang="ko-KR" sz="28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Mrs</a:t>
            </a:r>
            <a:r>
              <a:rPr lang="ko-KR" altLang="en-US" sz="28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도 포함되는데</a:t>
            </a:r>
            <a:r>
              <a:rPr lang="en-US" altLang="ko-KR" sz="28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,</a:t>
            </a:r>
            <a:r>
              <a:rPr lang="ko-KR" altLang="en-US" sz="28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endParaRPr lang="en-US" altLang="ko-KR" sz="28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lvl="0" indent="0">
              <a:buNone/>
              <a:defRPr/>
            </a:pPr>
            <a:r>
              <a:rPr lang="en-US" altLang="ko-KR" sz="28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 </a:t>
            </a:r>
            <a:r>
              <a:rPr lang="ko-KR" altLang="en-US" sz="28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이러한 상황을 피하기 위해서 </a:t>
            </a:r>
            <a:r>
              <a:rPr lang="ko-KR" altLang="en-US" sz="2800" dirty="0">
                <a:highlight>
                  <a:srgbClr val="C0C0C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정규 표현식을 사용</a:t>
            </a:r>
            <a:r>
              <a:rPr lang="ko-KR" altLang="en-US" sz="28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한다</a:t>
            </a:r>
            <a:r>
              <a:rPr lang="en-US" altLang="ko-KR" sz="28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9328" y="2685253"/>
            <a:ext cx="9899863" cy="389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3.4.3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정규 표현식 가이드</a:t>
            </a:r>
          </a:p>
        </p:txBody>
      </p:sp>
      <p:sp>
        <p:nvSpPr>
          <p:cNvPr id="5" name="직사각형 4"/>
          <p:cNvSpPr>
            <a:spLocks noGrp="1"/>
          </p:cNvSpPr>
          <p:nvPr>
            <p:ph idx="1"/>
          </p:nvPr>
        </p:nvSpPr>
        <p:spPr>
          <a:xfrm>
            <a:off x="609599" y="1695451"/>
            <a:ext cx="10972798" cy="1406338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정규 표현식을 사용하여 수행할 수 있는 작업은 여러 가지가 있지만 </a:t>
            </a: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많이 활용하는 작업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가지만 알아보자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  <a:p>
            <a:pPr marL="0" lvl="0" indent="0">
              <a:buNone/>
              <a:defRPr/>
            </a:pP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B1701B-EF17-D78C-8524-63405068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48" y="3429000"/>
            <a:ext cx="2028670" cy="2284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C666B-F9A4-54BD-2038-99EDBA07B060}"/>
              </a:ext>
            </a:extLst>
          </p:cNvPr>
          <p:cNvSpPr txBox="1"/>
          <p:nvPr/>
        </p:nvSpPr>
        <p:spPr>
          <a:xfrm>
            <a:off x="3048000" y="3429000"/>
            <a:ext cx="87674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AutoNum type="arabicParenR"/>
              <a:defRPr/>
            </a:pPr>
            <a:r>
              <a:rPr lang="ko-KR" altLang="en-US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문자열에서 </a:t>
            </a:r>
            <a:r>
              <a:rPr lang="ko-KR" altLang="en-US" sz="30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특정 단어를 </a:t>
            </a:r>
            <a:r>
              <a:rPr lang="ko-KR" altLang="en-US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검색하는 경우</a:t>
            </a:r>
            <a:endParaRPr lang="en-US" altLang="ko-KR" sz="30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lvl="0">
              <a:defRPr/>
            </a:pPr>
            <a:endParaRPr lang="ko-KR" altLang="en-US" sz="30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lvl="0" indent="0">
              <a:buNone/>
              <a:defRPr/>
            </a:pPr>
            <a:r>
              <a:rPr lang="en-US" altLang="ko-KR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2)</a:t>
            </a:r>
            <a:r>
              <a:rPr lang="ko-KR" altLang="en-US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문자열에서 </a:t>
            </a:r>
            <a:r>
              <a:rPr lang="ko-KR" altLang="en-US" sz="30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특정 패턴에 부합하는 단어를 </a:t>
            </a:r>
            <a:r>
              <a:rPr lang="ko-KR" altLang="en-US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검색하는 경우</a:t>
            </a:r>
            <a:endParaRPr lang="en-US" altLang="ko-KR" sz="30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lvl="0" indent="0">
              <a:buNone/>
              <a:defRPr/>
            </a:pPr>
            <a:endParaRPr lang="ko-KR" altLang="en-US" sz="30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lvl="0" indent="0">
              <a:buNone/>
              <a:defRPr/>
            </a:pPr>
            <a:r>
              <a:rPr lang="en-US" altLang="ko-KR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3)</a:t>
            </a:r>
            <a:r>
              <a:rPr lang="ko-KR" altLang="en-US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문자열에서 </a:t>
            </a:r>
            <a:r>
              <a:rPr lang="ko-KR" altLang="en-US" sz="30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특정 단어와 기호를 변경하거나 교체</a:t>
            </a:r>
            <a:r>
              <a:rPr lang="ko-KR" altLang="en-US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하는 경우</a:t>
            </a:r>
          </a:p>
        </p:txBody>
      </p:sp>
    </p:spTree>
    <p:extLst>
      <p:ext uri="{BB962C8B-B14F-4D97-AF65-F5344CB8AC3E}">
        <p14:creationId xmlns:p14="http://schemas.microsoft.com/office/powerpoint/2010/main" val="95051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3.4.3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정규 표현식 가이드</a:t>
            </a:r>
          </a:p>
        </p:txBody>
      </p:sp>
      <p:sp>
        <p:nvSpPr>
          <p:cNvPr id="5" name="직사각형 4"/>
          <p:cNvSpPr>
            <a:spLocks noGrp="1"/>
          </p:cNvSpPr>
          <p:nvPr>
            <p:ph idx="1"/>
          </p:nvPr>
        </p:nvSpPr>
        <p:spPr>
          <a:xfrm>
            <a:off x="911023" y="3391439"/>
            <a:ext cx="2784916" cy="1198244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ko-KR" altLang="en-US" dirty="0">
                <a:highlight>
                  <a:srgbClr val="C0C0C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정규 표현식 </a:t>
            </a:r>
          </a:p>
          <a:p>
            <a:pPr marL="0" lvl="0" indent="0">
              <a:buNone/>
              <a:defRPr/>
            </a:pPr>
            <a:r>
              <a:rPr lang="ko-KR" altLang="en-US" dirty="0">
                <a:highlight>
                  <a:srgbClr val="C0C0C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필수 문법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07083" y="1328091"/>
            <a:ext cx="7231180" cy="53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5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문자열 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Pandas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에는</a:t>
            </a:r>
          </a:p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1)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object-</a:t>
            </a:r>
            <a:r>
              <a:rPr lang="en-US" altLang="ko-KR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dtype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의 </a:t>
            </a:r>
            <a:r>
              <a:rPr lang="ko-KR" altLang="en-US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넘파이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배열</a:t>
            </a:r>
          </a:p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2)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StringDtype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확장 타입</a:t>
            </a:r>
          </a:p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이라는 </a:t>
            </a:r>
            <a:r>
              <a:rPr lang="en-US" altLang="ko-KR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</a:t>
            </a:r>
            <a:r>
              <a:rPr lang="ko-KR" altLang="en-US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가지 문자열 타입이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존재한다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  <a:p>
            <a:pPr lvl="0">
              <a:defRPr/>
            </a:pP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lvl="0" indent="0">
              <a:buNone/>
              <a:defRPr/>
            </a:pPr>
            <a:r>
              <a:rPr lang="ko-KR" altLang="en-US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판다스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공식 사이트에선 </a:t>
            </a:r>
            <a:r>
              <a:rPr lang="en-US" altLang="ko-KR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StringDtype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을 사용하도록 권고하고 있다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861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3.4.3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정규 표현식 가이드</a:t>
            </a:r>
          </a:p>
        </p:txBody>
      </p:sp>
      <p:sp>
        <p:nvSpPr>
          <p:cNvPr id="5" name="직사각형 4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860646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판다스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정규 표현식 기초 활용 예제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23310"/>
          <a:stretch>
            <a:fillRect/>
          </a:stretch>
        </p:blipFill>
        <p:spPr>
          <a:xfrm>
            <a:off x="295461" y="3621911"/>
            <a:ext cx="11601078" cy="22176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461" y="2460846"/>
            <a:ext cx="10484151" cy="8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2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3.4.3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정규 표현식 가이드</a:t>
            </a:r>
          </a:p>
        </p:txBody>
      </p:sp>
      <p:sp>
        <p:nvSpPr>
          <p:cNvPr id="5" name="직사각형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각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문자열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요소에서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패턴의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발생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횟수를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세는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문자열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처리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관련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count() </a:t>
            </a:r>
            <a:r>
              <a:rPr lang="en-US" altLang="ko-KR" sz="2400" dirty="0" err="1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함수를</a:t>
            </a:r>
            <a:r>
              <a:rPr lang="en-US" altLang="ko-KR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활용하여</a:t>
            </a:r>
            <a:endParaRPr lang="en-US" altLang="ko-KR" sz="24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lvl="0" indent="0">
              <a:buNone/>
              <a:defRPr/>
            </a:pP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 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특정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정규표현식</a:t>
            </a:r>
            <a:r>
              <a:rPr lang="en-US" altLang="ko-KR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패턴이</a:t>
            </a:r>
            <a:r>
              <a:rPr lang="en-US" altLang="ko-KR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포함된</a:t>
            </a:r>
            <a:r>
              <a:rPr lang="en-US" altLang="ko-KR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데이터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를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찾는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데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사용할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수도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있다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  </a:t>
            </a:r>
          </a:p>
          <a:p>
            <a:pPr marL="0" lvl="0" indent="0">
              <a:buNone/>
              <a:defRPr/>
            </a:pP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  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이름의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알파벳이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Z로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시작하는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승객의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데이터만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추출해보자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7480"/>
          <a:stretch>
            <a:fillRect/>
          </a:stretch>
        </p:blipFill>
        <p:spPr>
          <a:xfrm>
            <a:off x="609599" y="3995808"/>
            <a:ext cx="11299130" cy="18815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268" y="3148406"/>
            <a:ext cx="10471460" cy="7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24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3.4.3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정규 표현식 가이드</a:t>
            </a:r>
          </a:p>
        </p:txBody>
      </p:sp>
      <p:sp>
        <p:nvSpPr>
          <p:cNvPr id="5" name="직사각형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이전의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코드에서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1은 </a:t>
            </a:r>
            <a:r>
              <a:rPr lang="en-US" altLang="ko-KR" sz="2400" dirty="0" err="1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True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를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의미한다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  <a:p>
            <a:pPr lvl="0">
              <a:defRPr/>
            </a:pP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여기에서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sum()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함수를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활용하면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합계를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계산할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수 </a:t>
            </a:r>
            <a:r>
              <a:rPr lang="en-US" altLang="ko-KR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있다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4097" y="3115519"/>
            <a:ext cx="7572295" cy="20883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EB9E019-2F0C-B233-6B5C-9B589B9E7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55" y="3041504"/>
            <a:ext cx="1266332" cy="13855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A04B73-757C-3EC0-BEF9-D1A4B29F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47" y="3070088"/>
            <a:ext cx="1266332" cy="138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93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3.4.3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정규 표현식 가이드</a:t>
            </a:r>
          </a:p>
        </p:txBody>
      </p:sp>
      <p:sp>
        <p:nvSpPr>
          <p:cNvPr id="5" name="직사각형 4"/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1065615"/>
          </a:xfrm>
        </p:spPr>
        <p:txBody>
          <a:bodyPr/>
          <a:lstStyle/>
          <a:p>
            <a:pPr lvl="0">
              <a:defRPr/>
            </a:pPr>
            <a:r>
              <a:rPr lang="ko-KR" altLang="en-US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판다스의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match()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함수를 통해 각 </a:t>
            </a:r>
            <a:r>
              <a:rPr lang="ko-KR" altLang="en-US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문자열이 정규 표현식과 일치하는 문자를 찾을 수 있다</a:t>
            </a:r>
            <a:r>
              <a:rPr lang="en-US" altLang="ko-KR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  <a:r>
              <a:rPr lang="ko-KR" altLang="en-US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endParaRPr lang="en-US" altLang="ko-KR" sz="2400" dirty="0">
              <a:highlight>
                <a:srgbClr val="FFFF00"/>
              </a:highlight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lvl="0">
              <a:defRPr/>
            </a:pP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이를 통해 이름이 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Y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로 시작하는 승객 데이터를 찾아보자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1030"/>
          <a:stretch>
            <a:fillRect/>
          </a:stretch>
        </p:blipFill>
        <p:spPr>
          <a:xfrm>
            <a:off x="609599" y="3429000"/>
            <a:ext cx="11222742" cy="32081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0296" y="2665815"/>
            <a:ext cx="9783307" cy="6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40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3.4.3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정규 표현식 가이드</a:t>
            </a:r>
          </a:p>
        </p:txBody>
      </p:sp>
      <p:sp>
        <p:nvSpPr>
          <p:cNvPr id="5" name="직사각형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정규 표현식 처리가 가능한 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문자열 관련 함수에 대한 정리이다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2702" y="2349126"/>
            <a:ext cx="8746592" cy="38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10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3.4.4 문자 수 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1174127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ko-KR" altLang="en-US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count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() 함수는 문자 수를 셀 때 활용한다. </a:t>
            </a: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타이타닉 데이터의 </a:t>
            </a:r>
            <a:r>
              <a:rPr lang="ko-KR" altLang="en-US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Name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컬럼에서 공백을 포함한 모든 문자 수를 세어보자.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1759" y="2774327"/>
            <a:ext cx="6511553" cy="8975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1759" y="3929508"/>
            <a:ext cx="3487294" cy="2531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BF3AC8-ACC0-CEF6-6F51-8A1D5C837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606" y="5325035"/>
            <a:ext cx="1345731" cy="13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40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3.4.4 문자 수 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117412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이번에는 단어 수를 세어보자. </a:t>
            </a: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단어 사이의 </a:t>
            </a:r>
            <a:r>
              <a:rPr lang="ko-KR" altLang="en-US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공백 수에 +1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을 해주면 총 단어 수와 일치한다.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5404" y="2774327"/>
            <a:ext cx="7079569" cy="8784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7687" y="3731211"/>
            <a:ext cx="3943617" cy="28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94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ko" b="1" i="1" dirty="0">
                <a:highlight>
                  <a:srgbClr val="C0C0C0"/>
                </a:highlight>
              </a:rPr>
              <a:t>3.5</a:t>
            </a:r>
            <a:r>
              <a:rPr lang="en-US" altLang="ko" b="1" i="1" dirty="0">
                <a:highlight>
                  <a:srgbClr val="C0C0C0"/>
                </a:highlight>
              </a:rPr>
              <a:t> </a:t>
            </a:r>
            <a:r>
              <a:rPr lang="ko-KR" altLang="en-US" b="1" i="1" dirty="0" err="1">
                <a:highlight>
                  <a:srgbClr val="C0C0C0"/>
                </a:highlight>
              </a:rPr>
              <a:t>카테코리</a:t>
            </a:r>
            <a:r>
              <a:rPr lang="ko-KR" altLang="en-US" b="1" i="1" dirty="0">
                <a:highlight>
                  <a:srgbClr val="C0C0C0"/>
                </a:highlight>
              </a:rPr>
              <a:t> 데이터 처리</a:t>
            </a:r>
            <a:endParaRPr b="1" i="1" dirty="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68164" y="577200"/>
            <a:ext cx="5620870" cy="8516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ko" sz="36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3.5</a:t>
            </a:r>
            <a:r>
              <a:rPr lang="en-US" altLang="ko" sz="36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ko-KR" altLang="en-US" sz="3600" dirty="0" err="1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카테코리</a:t>
            </a:r>
            <a:r>
              <a:rPr lang="ko-KR" altLang="en-US" sz="36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데이터 처리</a:t>
            </a:r>
            <a:endParaRPr sz="3600" dirty="0">
              <a:highlight>
                <a:srgbClr val="FFFF00"/>
              </a:highlight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F15B9A9-7753-72D5-723A-88046FA1B354}"/>
              </a:ext>
            </a:extLst>
          </p:cNvPr>
          <p:cNvGrpSpPr/>
          <p:nvPr/>
        </p:nvGrpSpPr>
        <p:grpSpPr>
          <a:xfrm>
            <a:off x="412377" y="1963271"/>
            <a:ext cx="11170022" cy="3798746"/>
            <a:chOff x="609599" y="1600201"/>
            <a:chExt cx="10972798" cy="3597350"/>
          </a:xfrm>
        </p:grpSpPr>
        <p:sp>
          <p:nvSpPr>
            <p:cNvPr id="2" name="내용 개체 틀 2">
              <a:extLst>
                <a:ext uri="{FF2B5EF4-FFF2-40B4-BE49-F238E27FC236}">
                  <a16:creationId xmlns:a16="http://schemas.microsoft.com/office/drawing/2014/main" id="{31DC948B-B823-697A-95B9-92B171BEAB6D}"/>
                </a:ext>
              </a:extLst>
            </p:cNvPr>
            <p:cNvSpPr txBox="1">
              <a:spLocks/>
            </p:cNvSpPr>
            <p:nvPr/>
          </p:nvSpPr>
          <p:spPr>
            <a:xfrm>
              <a:off x="609599" y="1600201"/>
              <a:ext cx="10972798" cy="6589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dirty="0">
                  <a:latin typeface="THE봉숭아틴트" panose="02020603020101020101" pitchFamily="18" charset="-127"/>
                  <a:ea typeface="THE봉숭아틴트" panose="02020603020101020101" pitchFamily="18" charset="-127"/>
                </a:rPr>
                <a:t>카테고리 데이터 </a:t>
              </a:r>
              <a:r>
                <a:rPr lang="en-US" altLang="ko-KR" dirty="0">
                  <a:latin typeface="THE봉숭아틴트" panose="02020603020101020101" pitchFamily="18" charset="-127"/>
                  <a:ea typeface="THE봉숭아틴트" panose="02020603020101020101" pitchFamily="18" charset="-127"/>
                </a:rPr>
                <a:t>: </a:t>
              </a:r>
              <a:r>
                <a:rPr lang="ko-KR" altLang="en-US" dirty="0" err="1">
                  <a:latin typeface="THE봉숭아틴트" panose="02020603020101020101" pitchFamily="18" charset="-127"/>
                  <a:ea typeface="THE봉숭아틴트" panose="02020603020101020101" pitchFamily="18" charset="-127"/>
                </a:rPr>
                <a:t>고윳값이</a:t>
              </a:r>
              <a:r>
                <a:rPr lang="ko-KR" altLang="en-US" dirty="0">
                  <a:latin typeface="THE봉숭아틴트" panose="02020603020101020101" pitchFamily="18" charset="-127"/>
                  <a:ea typeface="THE봉숭아틴트" panose="02020603020101020101" pitchFamily="18" charset="-127"/>
                </a:rPr>
                <a:t> 있는 데이터</a:t>
              </a: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C4D61FE-FCD1-2296-AADA-1274DDE4C6BB}"/>
                </a:ext>
              </a:extLst>
            </p:cNvPr>
            <p:cNvCxnSpPr/>
            <p:nvPr/>
          </p:nvCxnSpPr>
          <p:spPr>
            <a:xfrm flipH="1">
              <a:off x="2241177" y="2290484"/>
              <a:ext cx="1129553" cy="869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F0BE29A9-D7E4-2FCF-2A3B-39F8D28BF650}"/>
                </a:ext>
              </a:extLst>
            </p:cNvPr>
            <p:cNvCxnSpPr>
              <a:cxnSpLocks/>
            </p:cNvCxnSpPr>
            <p:nvPr/>
          </p:nvCxnSpPr>
          <p:spPr>
            <a:xfrm>
              <a:off x="3827931" y="2290484"/>
              <a:ext cx="1066798" cy="869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1CA4D8C-5949-A640-1DF0-769B9F716E01}"/>
                </a:ext>
              </a:extLst>
            </p:cNvPr>
            <p:cNvSpPr/>
            <p:nvPr/>
          </p:nvSpPr>
          <p:spPr>
            <a:xfrm>
              <a:off x="1255059" y="3334871"/>
              <a:ext cx="1810870" cy="80682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latin typeface="THE봉숭아틴트" panose="02020603020101020101" pitchFamily="18" charset="-127"/>
                  <a:ea typeface="THE봉숭아틴트" panose="02020603020101020101" pitchFamily="18" charset="-127"/>
                </a:rPr>
                <a:t>명목형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1FE204B-0652-0A70-F0F7-835FE935AC4B}"/>
                </a:ext>
              </a:extLst>
            </p:cNvPr>
            <p:cNvSpPr/>
            <p:nvPr/>
          </p:nvSpPr>
          <p:spPr>
            <a:xfrm>
              <a:off x="4061013" y="3334871"/>
              <a:ext cx="1810870" cy="80682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latin typeface="THE봉숭아틴트" panose="02020603020101020101" pitchFamily="18" charset="-127"/>
                  <a:ea typeface="THE봉숭아틴트" panose="02020603020101020101" pitchFamily="18" charset="-127"/>
                </a:rPr>
                <a:t>순서형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B32F09-BCD5-99F0-55D9-96001377D996}"/>
                </a:ext>
              </a:extLst>
            </p:cNvPr>
            <p:cNvSpPr txBox="1"/>
            <p:nvPr/>
          </p:nvSpPr>
          <p:spPr>
            <a:xfrm>
              <a:off x="4061013" y="4468903"/>
              <a:ext cx="2223248" cy="728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latin typeface="THE봉숭아틴트" panose="02020603020101020101" pitchFamily="18" charset="-127"/>
                  <a:ea typeface="THE봉숭아틴트" panose="02020603020101020101" pitchFamily="18" charset="-127"/>
                </a:rPr>
                <a:t>크기나 순서에</a:t>
              </a:r>
              <a:endParaRPr lang="en-US" altLang="ko-KR" sz="2200" dirty="0">
                <a:latin typeface="THE봉숭아틴트" panose="02020603020101020101" pitchFamily="18" charset="-127"/>
                <a:ea typeface="THE봉숭아틴트" panose="02020603020101020101" pitchFamily="18" charset="-127"/>
              </a:endParaRPr>
            </a:p>
            <a:p>
              <a:r>
                <a:rPr lang="ko-KR" altLang="en-US" sz="2200" dirty="0">
                  <a:latin typeface="THE봉숭아틴트" panose="02020603020101020101" pitchFamily="18" charset="-127"/>
                  <a:ea typeface="THE봉숭아틴트" panose="02020603020101020101" pitchFamily="18" charset="-127"/>
                </a:rPr>
                <a:t>고유 순위가 존재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64FCD5-1983-7BBC-0536-C41D8375A1A5}"/>
                </a:ext>
              </a:extLst>
            </p:cNvPr>
            <p:cNvSpPr txBox="1"/>
            <p:nvPr/>
          </p:nvSpPr>
          <p:spPr>
            <a:xfrm>
              <a:off x="1147481" y="4468902"/>
              <a:ext cx="2385848" cy="728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latin typeface="THE봉숭아틴트" panose="02020603020101020101" pitchFamily="18" charset="-127"/>
                  <a:ea typeface="THE봉숭아틴트" panose="02020603020101020101" pitchFamily="18" charset="-127"/>
                </a:rPr>
                <a:t>값의 높고 낮음의 </a:t>
              </a:r>
              <a:endParaRPr lang="en-US" altLang="ko-KR" sz="2200" dirty="0">
                <a:latin typeface="THE봉숭아틴트" panose="02020603020101020101" pitchFamily="18" charset="-127"/>
                <a:ea typeface="THE봉숭아틴트" panose="02020603020101020101" pitchFamily="18" charset="-127"/>
              </a:endParaRPr>
            </a:p>
            <a:p>
              <a:r>
                <a:rPr lang="ko-KR" altLang="en-US" sz="2200" dirty="0">
                  <a:latin typeface="THE봉숭아틴트" panose="02020603020101020101" pitchFamily="18" charset="-127"/>
                  <a:ea typeface="THE봉숭아틴트" panose="02020603020101020101" pitchFamily="18" charset="-127"/>
                </a:rPr>
                <a:t>순위가 없는 범주형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B6ACBB18-A1B5-3C72-CA52-8D3D38337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74" y="2926978"/>
            <a:ext cx="3191435" cy="31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26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96693" y="618565"/>
            <a:ext cx="4595659" cy="84844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3.5.</a:t>
            </a:r>
            <a:r>
              <a:rPr lang="en-US" alt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</a:t>
            </a: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1510764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숫자 타입 데이터를 카테고리 타입으로 만들기</a:t>
            </a:r>
            <a:endParaRPr lang="en-US" altLang="ko-KR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4B3C1-CD09-ACC8-8487-7B4BE2A733F1}"/>
              </a:ext>
            </a:extLst>
          </p:cNvPr>
          <p:cNvSpPr txBox="1"/>
          <p:nvPr/>
        </p:nvSpPr>
        <p:spPr>
          <a:xfrm>
            <a:off x="4457074" y="2816958"/>
            <a:ext cx="307489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연속형</a:t>
            </a:r>
            <a:r>
              <a:rPr lang="en-US" altLang="ko-KR" sz="22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, </a:t>
            </a:r>
            <a:r>
              <a:rPr lang="ko-KR" altLang="en-US" sz="22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이산형 숫자 데이터</a:t>
            </a:r>
            <a:endParaRPr lang="en-US" altLang="ko-KR" sz="22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9B88D2A-7298-8B39-11B3-BCB7F06205F0}"/>
              </a:ext>
            </a:extLst>
          </p:cNvPr>
          <p:cNvSpPr/>
          <p:nvPr/>
        </p:nvSpPr>
        <p:spPr>
          <a:xfrm>
            <a:off x="5734545" y="3572330"/>
            <a:ext cx="537882" cy="5468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846DF-0C55-8D58-AE70-F014AAC4244E}"/>
              </a:ext>
            </a:extLst>
          </p:cNvPr>
          <p:cNvSpPr txBox="1"/>
          <p:nvPr/>
        </p:nvSpPr>
        <p:spPr>
          <a:xfrm>
            <a:off x="4430181" y="4505218"/>
            <a:ext cx="307489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범주형으로 변환 후 사용</a:t>
            </a:r>
            <a:endParaRPr lang="en-US" altLang="ko-KR" sz="22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94F7BE90-9E27-A0B7-B589-22FF8DDE057A}"/>
              </a:ext>
            </a:extLst>
          </p:cNvPr>
          <p:cNvSpPr/>
          <p:nvPr/>
        </p:nvSpPr>
        <p:spPr>
          <a:xfrm>
            <a:off x="2949388" y="618565"/>
            <a:ext cx="6087036" cy="5683361"/>
          </a:xfrm>
          <a:prstGeom prst="flowChartConnec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8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문자열 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55089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1.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Drop </a:t>
            </a:r>
            <a:r>
              <a:rPr lang="ko-KR" altLang="en-US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함수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를 통해서 타이타닉 데이터셋에서 필요 없는 변수 미리 삭제한다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sp>
        <p:nvSpPr>
          <p:cNvPr id="5" name="가로 글상자 4"/>
          <p:cNvSpPr txBox="1"/>
          <p:nvPr/>
        </p:nvSpPr>
        <p:spPr>
          <a:xfrm>
            <a:off x="609599" y="3659832"/>
            <a:ext cx="10972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2.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문자열 변수인 </a:t>
            </a:r>
            <a:r>
              <a:rPr lang="ko-KR" altLang="en-US" sz="24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Name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변수의 데이터 타입을 확인 후</a:t>
            </a:r>
            <a:r>
              <a:rPr lang="ko-KR" altLang="en-US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string </a:t>
            </a:r>
            <a:r>
              <a:rPr lang="ko-KR" altLang="en-US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타입으로 변경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한다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151093"/>
            <a:ext cx="8611478" cy="12779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345" y="4229066"/>
            <a:ext cx="3986765" cy="15365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06361" y="4229066"/>
            <a:ext cx="7519353" cy="190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66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9E1D7-EA11-2C65-3584-940041F8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구간형으로 범주화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03CF1-D511-2102-D317-D4D7FA62C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464" y="2897841"/>
            <a:ext cx="4634754" cy="1062318"/>
          </a:xfrm>
        </p:spPr>
        <p:txBody>
          <a:bodyPr>
            <a:noAutofit/>
          </a:bodyPr>
          <a:lstStyle/>
          <a:p>
            <a:r>
              <a:rPr lang="ko-KR" altLang="en-US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숫자 데이터 </a:t>
            </a:r>
            <a:r>
              <a:rPr lang="en-US" altLang="ko-KR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-&gt; </a:t>
            </a:r>
            <a:r>
              <a:rPr lang="ko-KR" altLang="en-US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구간형</a:t>
            </a:r>
            <a:endParaRPr lang="en-US" altLang="ko-KR" sz="30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r>
              <a:rPr lang="ko-KR" altLang="en-US" sz="30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판다스의</a:t>
            </a:r>
            <a:r>
              <a:rPr lang="ko-KR" altLang="en-US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30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cut</a:t>
            </a:r>
            <a:r>
              <a:rPr lang="ko-KR" altLang="en-US" sz="30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함수 </a:t>
            </a:r>
            <a:r>
              <a:rPr lang="ko-KR" altLang="en-US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이용</a:t>
            </a:r>
            <a:r>
              <a:rPr lang="en-US" altLang="ko-KR" sz="3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6B155F-AA3D-02EC-E842-32BBCF7C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17" y="1839631"/>
            <a:ext cx="3586577" cy="339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50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9E1D7-EA11-2C65-3584-940041F8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58" y="439270"/>
            <a:ext cx="8462683" cy="691048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구간형으로 범주화 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245334-3DC2-7B0B-B8FC-B6E8758F7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76" y="1177962"/>
            <a:ext cx="10650430" cy="54054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2696AD0-DC18-8AA9-4F45-FF988F70BDC2}"/>
              </a:ext>
            </a:extLst>
          </p:cNvPr>
          <p:cNvSpPr/>
          <p:nvPr/>
        </p:nvSpPr>
        <p:spPr>
          <a:xfrm>
            <a:off x="9932894" y="4137210"/>
            <a:ext cx="1389530" cy="48857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14A3A46-FE28-0D6D-1B70-5703A175BE45}"/>
              </a:ext>
            </a:extLst>
          </p:cNvPr>
          <p:cNvSpPr/>
          <p:nvPr/>
        </p:nvSpPr>
        <p:spPr>
          <a:xfrm>
            <a:off x="7575175" y="2729752"/>
            <a:ext cx="1389530" cy="48857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5EAE382-5D5D-429E-A2FD-22069A63297B}"/>
              </a:ext>
            </a:extLst>
          </p:cNvPr>
          <p:cNvSpPr/>
          <p:nvPr/>
        </p:nvSpPr>
        <p:spPr>
          <a:xfrm>
            <a:off x="1004045" y="3460936"/>
            <a:ext cx="1981202" cy="3597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0858AA1-88EF-9FDC-4954-3F8E17819701}"/>
              </a:ext>
            </a:extLst>
          </p:cNvPr>
          <p:cNvSpPr/>
          <p:nvPr/>
        </p:nvSpPr>
        <p:spPr>
          <a:xfrm>
            <a:off x="3182469" y="3460936"/>
            <a:ext cx="4276166" cy="45664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88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9E1D7-EA11-2C65-3584-940041F8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구간형으로 범주화 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BD6D5D-DA4F-43E3-44FF-A450C76CA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8" r="31455"/>
          <a:stretch/>
        </p:blipFill>
        <p:spPr>
          <a:xfrm>
            <a:off x="7317439" y="1614913"/>
            <a:ext cx="3532094" cy="2690948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31B60A5-E871-0327-3F85-96A17D37EC56}"/>
              </a:ext>
            </a:extLst>
          </p:cNvPr>
          <p:cNvSpPr txBox="1">
            <a:spLocks/>
          </p:cNvSpPr>
          <p:nvPr/>
        </p:nvSpPr>
        <p:spPr>
          <a:xfrm>
            <a:off x="1127308" y="2632851"/>
            <a:ext cx="4150659" cy="79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생성한 범주의 고유 개수 확인</a:t>
            </a:r>
            <a:endParaRPr lang="en-US" altLang="ko-KR" sz="25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  : </a:t>
            </a:r>
            <a:r>
              <a:rPr lang="en-US" altLang="ko-KR" sz="25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value_counts</a:t>
            </a:r>
            <a:r>
              <a:rPr lang="en-US" altLang="ko-KR" sz="2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()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5BB166A-BBC9-6398-723E-99A99223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69" y="5283458"/>
            <a:ext cx="8023413" cy="86449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E3D35AEA-D4A0-732F-319D-FDFCA1E3FA01}"/>
              </a:ext>
            </a:extLst>
          </p:cNvPr>
          <p:cNvSpPr/>
          <p:nvPr/>
        </p:nvSpPr>
        <p:spPr>
          <a:xfrm>
            <a:off x="8252009" y="2592510"/>
            <a:ext cx="1053355" cy="36787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E7D7742-C1CC-D68E-8DDD-66C6C38ED9BF}"/>
              </a:ext>
            </a:extLst>
          </p:cNvPr>
          <p:cNvSpPr txBox="1">
            <a:spLocks/>
          </p:cNvSpPr>
          <p:nvPr/>
        </p:nvSpPr>
        <p:spPr>
          <a:xfrm>
            <a:off x="1127309" y="4807385"/>
            <a:ext cx="4150659" cy="4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데이터 하이라이트로 시각화</a:t>
            </a:r>
            <a:endParaRPr lang="en-US" altLang="ko-KR" sz="25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DFF113D-F0A3-96B1-FB8D-BD9A57312A75}"/>
              </a:ext>
            </a:extLst>
          </p:cNvPr>
          <p:cNvSpPr/>
          <p:nvPr/>
        </p:nvSpPr>
        <p:spPr>
          <a:xfrm rot="16200000">
            <a:off x="5937623" y="3177629"/>
            <a:ext cx="316751" cy="50274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33F34A0-F98D-9BFB-3971-9D34476C612D}"/>
              </a:ext>
            </a:extLst>
          </p:cNvPr>
          <p:cNvSpPr/>
          <p:nvPr/>
        </p:nvSpPr>
        <p:spPr>
          <a:xfrm rot="16200000">
            <a:off x="1474143" y="5603447"/>
            <a:ext cx="316752" cy="41049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35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9E1D7-EA11-2C65-3584-940041F8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비율형으로 범주화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03CF1-D511-2102-D317-D4D7FA62C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5" y="1362403"/>
            <a:ext cx="4634754" cy="1062318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일정 비율을 기준으로 범주화 </a:t>
            </a:r>
            <a:endParaRPr lang="en-US" altLang="ko-KR" sz="25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r>
              <a:rPr lang="ko-KR" altLang="en-US" sz="25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판다스의</a:t>
            </a:r>
            <a:r>
              <a:rPr lang="ko-KR" altLang="en-US" sz="2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500" dirty="0" err="1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qcut</a:t>
            </a:r>
            <a:r>
              <a:rPr lang="ko-KR" altLang="en-US" sz="25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함수 </a:t>
            </a:r>
            <a:r>
              <a:rPr lang="ko-KR" altLang="en-US" sz="2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이용</a:t>
            </a:r>
            <a:r>
              <a:rPr lang="en-US" altLang="ko-KR" sz="2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46256-93C6-6E10-B4A9-DDB62EA8B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98" y="2218310"/>
            <a:ext cx="10698599" cy="424046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32909F6-1CA9-2A2D-B2EC-E058D5477CE2}"/>
              </a:ext>
            </a:extLst>
          </p:cNvPr>
          <p:cNvGrpSpPr/>
          <p:nvPr/>
        </p:nvGrpSpPr>
        <p:grpSpPr>
          <a:xfrm>
            <a:off x="2891116" y="2653552"/>
            <a:ext cx="4115195" cy="1040488"/>
            <a:chOff x="2891116" y="2949387"/>
            <a:chExt cx="4115195" cy="104048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5921635-FFCC-546C-DB02-DFE1BCFF30E7}"/>
                </a:ext>
              </a:extLst>
            </p:cNvPr>
            <p:cNvSpPr/>
            <p:nvPr/>
          </p:nvSpPr>
          <p:spPr>
            <a:xfrm>
              <a:off x="2891116" y="2949387"/>
              <a:ext cx="3751731" cy="27548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1B325310-E75D-D012-E6EC-078ABCBD26B9}"/>
                </a:ext>
              </a:extLst>
            </p:cNvPr>
            <p:cNvSpPr/>
            <p:nvPr/>
          </p:nvSpPr>
          <p:spPr>
            <a:xfrm flipV="1">
              <a:off x="4766981" y="3250920"/>
              <a:ext cx="418711" cy="505292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CBDD5B-D952-879E-C61F-1A5323FFAF26}"/>
                </a:ext>
              </a:extLst>
            </p:cNvPr>
            <p:cNvSpPr txBox="1"/>
            <p:nvPr/>
          </p:nvSpPr>
          <p:spPr>
            <a:xfrm>
              <a:off x="5334001" y="3558988"/>
              <a:ext cx="1672310" cy="4308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latin typeface="THE봉숭아틴트" panose="02020603020101020101" pitchFamily="18" charset="-127"/>
                  <a:ea typeface="THE봉숭아틴트" panose="02020603020101020101" pitchFamily="18" charset="-127"/>
                </a:rPr>
                <a:t>분할 구간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396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53749D6-C9EA-5019-75A6-790607298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52" b="8784"/>
          <a:stretch/>
        </p:blipFill>
        <p:spPr>
          <a:xfrm>
            <a:off x="990962" y="2505403"/>
            <a:ext cx="9937014" cy="3624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79E1D7-EA11-2C65-3584-940041F8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비율형으로 범주화 하기</a:t>
            </a:r>
          </a:p>
        </p:txBody>
      </p:sp>
    </p:spTree>
    <p:extLst>
      <p:ext uri="{BB962C8B-B14F-4D97-AF65-F5344CB8AC3E}">
        <p14:creationId xmlns:p14="http://schemas.microsoft.com/office/powerpoint/2010/main" val="2286016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9E1D7-EA11-2C65-3584-940041F8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비율형으로 범주화 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F70201-10CC-6FC4-D5FA-3019E1B5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762466"/>
            <a:ext cx="7949558" cy="3772337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446D06C-0731-7626-1606-FA2F87B58C4C}"/>
              </a:ext>
            </a:extLst>
          </p:cNvPr>
          <p:cNvSpPr/>
          <p:nvPr/>
        </p:nvSpPr>
        <p:spPr>
          <a:xfrm rot="5400000">
            <a:off x="5991865" y="3885221"/>
            <a:ext cx="316751" cy="50274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01D43-0795-2FC6-AED8-22EDB92B4129}"/>
              </a:ext>
            </a:extLst>
          </p:cNvPr>
          <p:cNvSpPr txBox="1"/>
          <p:nvPr/>
        </p:nvSpPr>
        <p:spPr>
          <a:xfrm>
            <a:off x="6517436" y="3729317"/>
            <a:ext cx="141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구간의 </a:t>
            </a:r>
            <a:endParaRPr lang="en-US" altLang="ko-KR" dirty="0"/>
          </a:p>
          <a:p>
            <a:r>
              <a:rPr lang="ko-KR" altLang="en-US" dirty="0"/>
              <a:t>끝 값 확인</a:t>
            </a: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BED5E5BA-E2D9-9AC5-0C2E-955D25AA72D1}"/>
              </a:ext>
            </a:extLst>
          </p:cNvPr>
          <p:cNvSpPr/>
          <p:nvPr/>
        </p:nvSpPr>
        <p:spPr>
          <a:xfrm>
            <a:off x="994015" y="4294966"/>
            <a:ext cx="942362" cy="841810"/>
          </a:xfrm>
          <a:prstGeom prst="mathMultiply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F7CD53-D3BD-C0EF-F49C-E40EEE809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701" y="2964453"/>
            <a:ext cx="2044805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62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ko" dirty="0"/>
              <a:t>3.5.2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ko" sz="38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카테고리 데이터에 순서 만들기</a:t>
            </a:r>
            <a:endParaRPr sz="38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646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ko" dirty="0">
                <a:solidFill>
                  <a:srgbClr val="674EA7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  <a:sym typeface="Wingdings" panose="05000000000000000000" pitchFamily="2" charset="2"/>
              </a:rPr>
              <a:t> </a:t>
            </a:r>
            <a:r>
              <a:rPr lang="ko" dirty="0">
                <a:solidFill>
                  <a:srgbClr val="674EA7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카테고리 데이터</a:t>
            </a: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를 순서형으로 만드는 방법</a:t>
            </a:r>
            <a:r>
              <a:rPr lang="en-US" alt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" dirty="0">
                <a:latin typeface="THE봉숭아틴트" panose="02020603020101020101" pitchFamily="18" charset="-127"/>
                <a:ea typeface="THE봉숭아틴트" panose="02020603020101020101" pitchFamily="18" charset="-127"/>
                <a:sym typeface="Wingdings" panose="05000000000000000000" pitchFamily="2" charset="2"/>
              </a:rPr>
              <a:t> </a:t>
            </a: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829642"/>
            <a:ext cx="11360800" cy="45552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+"/>
            </a:pP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카테고리 데이터에 </a:t>
            </a:r>
            <a:r>
              <a:rPr lang="ko" dirty="0">
                <a:solidFill>
                  <a:srgbClr val="0B5394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순서</a:t>
            </a: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를 정해줌</a:t>
            </a:r>
            <a:endParaRPr lang="en-US" altLang="ko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152396" indent="0">
              <a:buNone/>
            </a:pPr>
            <a:r>
              <a:rPr lang="en-US" alt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                                        </a:t>
            </a: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-&gt; 고유한 범줏값에 </a:t>
            </a:r>
            <a:r>
              <a:rPr lang="ko" dirty="0">
                <a:solidFill>
                  <a:srgbClr val="FF0000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각각 다른 가중치</a:t>
            </a: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를 줌</a:t>
            </a: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indent="0">
              <a:spcBef>
                <a:spcPts val="1600"/>
              </a:spcBef>
              <a:buNone/>
            </a:pPr>
            <a:r>
              <a:rPr lang="ko" dirty="0">
                <a:highlight>
                  <a:srgbClr val="C0C0C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(가중치: 중요도)</a:t>
            </a:r>
            <a:endParaRPr lang="en-US" altLang="ko" dirty="0">
              <a:highlight>
                <a:srgbClr val="C0C0C0"/>
              </a:highlight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indent="0">
              <a:spcBef>
                <a:spcPts val="1600"/>
              </a:spcBef>
              <a:buNone/>
            </a:pP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>
              <a:spcBef>
                <a:spcPts val="1600"/>
              </a:spcBef>
              <a:buChar char="+"/>
            </a:pP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가중치에 따라 데이터를 분석 모델링에 사용하면 </a:t>
            </a: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결과에 더 큰 영향을 줄 수 있지만 </a:t>
            </a:r>
            <a:r>
              <a:rPr lang="ko" dirty="0">
                <a:solidFill>
                  <a:srgbClr val="FF0000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변수의 특성</a:t>
            </a: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을 잘 판단하여 사용해야 함</a:t>
            </a: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" sz="4000" b="1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Categorical() 함수</a:t>
            </a:r>
            <a:r>
              <a:rPr lang="ko" sz="40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: 카테고리 데이터 생성 함수</a:t>
            </a:r>
            <a:endParaRPr sz="40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747295" y="190998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sz="39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ko" sz="39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=&gt; 결측값도 입력이 가능하여 Length가 13으로 출력됐지만</a:t>
            </a:r>
            <a:endParaRPr sz="39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39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  </a:t>
            </a:r>
            <a:r>
              <a:rPr lang="ko" sz="39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카테고리 데이터로 인식하지는 X</a:t>
            </a:r>
            <a:r>
              <a:rPr lang="ko" sz="39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, 총 6개의 카테고리가 생성됨.</a:t>
            </a:r>
            <a:endParaRPr sz="39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206" y="1909983"/>
            <a:ext cx="7659588" cy="151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590" y="3518646"/>
            <a:ext cx="7794204" cy="1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각 데이터의 범주 코드 확인</a:t>
            </a: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3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=&gt; 범주가 -1~5까지 표현됨</a:t>
            </a:r>
            <a:endParaRPr sz="35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67" y="1638201"/>
            <a:ext cx="9981101" cy="561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68" y="2480867"/>
            <a:ext cx="10042633" cy="47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독립일기 팬 밴드 | BAND">
            <a:extLst>
              <a:ext uri="{FF2B5EF4-FFF2-40B4-BE49-F238E27FC236}">
                <a16:creationId xmlns:a16="http://schemas.microsoft.com/office/drawing/2014/main" id="{7400C620-148F-A754-9C6E-4D21DBE1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82" y="3701212"/>
            <a:ext cx="3322919" cy="249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3.4.1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문자열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split()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함수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: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단어의 묶음을 개별적으로 분리할 수 있다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3280"/>
          <a:stretch>
            <a:fillRect/>
          </a:stretch>
        </p:blipFill>
        <p:spPr>
          <a:xfrm>
            <a:off x="878162" y="3201497"/>
            <a:ext cx="6828819" cy="34587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310"/>
          <a:stretch>
            <a:fillRect/>
          </a:stretch>
        </p:blipFill>
        <p:spPr>
          <a:xfrm>
            <a:off x="878162" y="2300768"/>
            <a:ext cx="5709347" cy="9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17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" sz="4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순서 부여</a:t>
            </a:r>
            <a:endParaRPr sz="45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15600" y="17094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dirty="0"/>
          </a:p>
          <a:p>
            <a:pPr>
              <a:spcBef>
                <a:spcPts val="1600"/>
              </a:spcBef>
              <a:buChar char="+"/>
            </a:pP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매개변수 orederd = True로 설정</a:t>
            </a: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>
              <a:buChar char="+"/>
            </a:pP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categories에는 작은 순서 -&gt; 큰 순서로 고윳값 입력</a:t>
            </a: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=&gt;  </a:t>
            </a:r>
            <a:r>
              <a:rPr lang="ko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‘c’ &lt; ‘b’ &lt; ‘a’ 각 값은 서로 다른 레벨을 갖게 됨</a:t>
            </a:r>
            <a:endParaRPr dirty="0">
              <a:highlight>
                <a:srgbClr val="FFFF00"/>
              </a:highlight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34" y="1878217"/>
            <a:ext cx="9958999" cy="50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34" y="3776600"/>
            <a:ext cx="5112788" cy="7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데이터프레임의 </a:t>
            </a:r>
            <a:r>
              <a:rPr lang="ko" dirty="0">
                <a:solidFill>
                  <a:srgbClr val="674EA7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카테고리 타입 컬럼</a:t>
            </a: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에 순서 적용하는 방법</a:t>
            </a:r>
            <a:r>
              <a:rPr lang="en-US" alt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!</a:t>
            </a: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96282" y="2056586"/>
            <a:ext cx="10879929" cy="39856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52396" indent="0">
              <a:buNone/>
            </a:pPr>
            <a:r>
              <a:rPr lang="en-US" alt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1) </a:t>
            </a: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컬럼을 </a:t>
            </a:r>
            <a:r>
              <a:rPr lang="ko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카테고리 타입</a:t>
            </a: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으로 변경</a:t>
            </a:r>
            <a:endParaRPr lang="en-US" altLang="ko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152396" indent="0">
              <a:buNone/>
            </a:pP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152396" indent="0">
              <a:buNone/>
            </a:pPr>
            <a:r>
              <a:rPr lang="en-US" alt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2) </a:t>
            </a:r>
            <a:r>
              <a:rPr lang="ko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set_categories()함수</a:t>
            </a: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적용 (카테고리 타입은 명목형이 디폴트이므로)</a:t>
            </a:r>
            <a:endParaRPr lang="en-US" altLang="ko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152396" indent="0">
              <a:buNone/>
            </a:pP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152396" indent="0">
              <a:buNone/>
            </a:pPr>
            <a:r>
              <a:rPr lang="en-US" alt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3) </a:t>
            </a: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대괄호 [ ] 안에 작은 순서 -&gt; </a:t>
            </a:r>
            <a:r>
              <a:rPr lang="ko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큰 순서로 범줏값 입력</a:t>
            </a:r>
            <a:endParaRPr lang="en-US" altLang="ko" dirty="0">
              <a:highlight>
                <a:srgbClr val="FFFF00"/>
              </a:highlight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152396" indent="0">
              <a:buNone/>
            </a:pP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152396" indent="0">
              <a:buNone/>
            </a:pPr>
            <a:r>
              <a:rPr lang="en-US" alt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4) </a:t>
            </a:r>
            <a:r>
              <a:rPr lang="ko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orederd = True</a:t>
            </a:r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로 지정</a:t>
            </a: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24567" y="32773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타이타닉 데이터 Pclass 변수에 적용</a:t>
            </a: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137767" y="1218867"/>
            <a:ext cx="11934400" cy="55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sz="2267" dirty="0"/>
          </a:p>
          <a:p>
            <a:pPr marL="457200" indent="-457200">
              <a:spcBef>
                <a:spcPts val="1600"/>
              </a:spcBef>
              <a:spcAft>
                <a:spcPts val="1600"/>
              </a:spcAft>
              <a:buFont typeface="Symbol" panose="05050102010706020507" pitchFamily="18" charset="2"/>
              <a:buChar char="Þ"/>
            </a:pPr>
            <a:r>
              <a:rPr lang="ko" altLang="en-US" sz="27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객실 등급을 나타내는 </a:t>
            </a:r>
            <a:r>
              <a:rPr lang="en-US" altLang="ko" sz="27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Pclass</a:t>
            </a:r>
            <a:r>
              <a:rPr lang="en-US" altLang="ko" sz="27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ko" altLang="en-US" sz="27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변수에 </a:t>
            </a:r>
            <a:r>
              <a:rPr lang="ko" altLang="en-US" sz="2700" dirty="0">
                <a:solidFill>
                  <a:srgbClr val="0B5394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순서 개념</a:t>
            </a:r>
            <a:r>
              <a:rPr lang="ko" altLang="en-US" sz="27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을 적용한 후</a:t>
            </a:r>
            <a:r>
              <a:rPr lang="en-US" altLang="ko" sz="27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, </a:t>
            </a:r>
            <a:r>
              <a:rPr lang="en-US" altLang="ko" sz="2700" b="1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sort_values</a:t>
            </a:r>
            <a:r>
              <a:rPr lang="en-US" altLang="ko" sz="2700" b="1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()</a:t>
            </a:r>
            <a:r>
              <a:rPr lang="ko" altLang="en-US" sz="2700" b="1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함수</a:t>
            </a:r>
            <a:r>
              <a:rPr lang="ko" altLang="en-US" sz="27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를 적용했을 때</a:t>
            </a:r>
            <a:endParaRPr lang="en-US" altLang="ko" sz="27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altLang="en-US" sz="27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     데이터의 레벨화가 잘 적용되었다면 </a:t>
            </a:r>
            <a:r>
              <a:rPr lang="ko" altLang="en-US" sz="2700" dirty="0">
                <a:solidFill>
                  <a:srgbClr val="FF0000"/>
                </a:solidFill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작은 데이터 순으로 정렬</a:t>
            </a:r>
            <a:r>
              <a:rPr lang="ko" altLang="en-US" sz="27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된 것을 확인할 수 있음</a:t>
            </a:r>
            <a:r>
              <a:rPr lang="en-US" altLang="ko" sz="27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  <a:endParaRPr sz="27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67" y="1356967"/>
            <a:ext cx="520266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714" y="2248102"/>
            <a:ext cx="3962239" cy="2962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1" y="1356983"/>
            <a:ext cx="568036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4667" y="2120567"/>
            <a:ext cx="4663309" cy="3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1957530" y="2863134"/>
            <a:ext cx="4210188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감사합니다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  <a:sym typeface="Wingdings" panose="05000000000000000000" pitchFamily="2" charset="2"/>
              </a:rPr>
              <a:t></a:t>
            </a:r>
            <a:endParaRPr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F09485-C715-7A92-7F1B-8895FD85E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739" y="1235383"/>
            <a:ext cx="47625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0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메모지 배경 일러스트, 메모지 사진 및 배경 화면 무료 다운로드 | Pngtree">
            <a:extLst>
              <a:ext uri="{FF2B5EF4-FFF2-40B4-BE49-F238E27FC236}">
                <a16:creationId xmlns:a16="http://schemas.microsoft.com/office/drawing/2014/main" id="{DF2F103B-66FA-2202-3894-CAB598D1C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6" t="9216" r="16766" b="13910"/>
          <a:stretch/>
        </p:blipFill>
        <p:spPr bwMode="auto">
          <a:xfrm>
            <a:off x="376519" y="93564"/>
            <a:ext cx="5809128" cy="667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182716" y="574339"/>
            <a:ext cx="6119472" cy="559337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-KR" altLang="en-US" dirty="0">
                <a:highlight>
                  <a:srgbClr val="C0C0C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공지 </a:t>
            </a:r>
            <a:r>
              <a:rPr lang="en-US" altLang="ko-KR" dirty="0">
                <a:highlight>
                  <a:srgbClr val="C0C0C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  <a:sym typeface="Wingdings" panose="05000000000000000000" pitchFamily="2" charset="2"/>
              </a:rPr>
              <a:t></a:t>
            </a:r>
            <a:b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</a:br>
            <a:b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</a:br>
            <a:b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</a:br>
            <a: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+ </a:t>
            </a:r>
            <a:r>
              <a:rPr lang="ko-KR" altLang="en-US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시험기간으로 </a:t>
            </a:r>
            <a:r>
              <a:rPr lang="ko-KR" altLang="en-US" sz="31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데분스는</a:t>
            </a:r>
            <a:r>
              <a:rPr lang="ko-KR" altLang="en-US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잠시 </a:t>
            </a:r>
            <a:r>
              <a:rPr lang="ko-KR" altLang="en-US" sz="31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쉬어갑니다</a:t>
            </a:r>
            <a: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.+</a:t>
            </a:r>
            <a:b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</a:br>
            <a:b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</a:br>
            <a:r>
              <a:rPr lang="ko-KR" altLang="en-US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벌써 반이 지나왔습니다</a:t>
            </a:r>
            <a: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 </a:t>
            </a:r>
            <a:b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</a:br>
            <a:r>
              <a:rPr lang="ko-KR" altLang="en-US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너무너무 수고하셨습니다</a:t>
            </a:r>
            <a: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!!  </a:t>
            </a:r>
            <a:b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</a:br>
            <a:r>
              <a:rPr lang="ko-KR" altLang="en-US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유익한 시간이 </a:t>
            </a:r>
            <a:r>
              <a:rPr lang="ko-KR" altLang="en-US" sz="3100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되었길</a:t>
            </a:r>
            <a:r>
              <a:rPr lang="ko-KR" altLang="en-US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바라며</a:t>
            </a:r>
            <a:b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</a:br>
            <a:b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</a:br>
            <a: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ko-KR" altLang="en-US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중간고사가 끝나고 </a:t>
            </a:r>
            <a:b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</a:br>
            <a:r>
              <a:rPr lang="en-US" altLang="ko-KR" sz="31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11</a:t>
            </a:r>
            <a:r>
              <a:rPr lang="ko-KR" altLang="en-US" sz="31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월 </a:t>
            </a:r>
            <a:r>
              <a:rPr lang="en-US" altLang="ko-KR" sz="31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</a:t>
            </a:r>
            <a:r>
              <a:rPr lang="ko-KR" altLang="en-US" sz="31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일 </a:t>
            </a:r>
            <a:r>
              <a:rPr lang="en-US" altLang="ko-KR" sz="31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5</a:t>
            </a:r>
            <a:r>
              <a:rPr lang="ko-KR" altLang="en-US" sz="31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주차</a:t>
            </a:r>
            <a:r>
              <a:rPr lang="ko-KR" altLang="en-US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로 만나요</a:t>
            </a:r>
            <a: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!</a:t>
            </a:r>
            <a:br>
              <a:rPr lang="en-US" altLang="ko-KR" sz="31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</a:br>
            <a:br>
              <a:rPr lang="en-US" altLang="ko-KR" sz="35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</a:br>
            <a:endParaRPr sz="3500" dirty="0">
              <a:latin typeface="THE봉숭아틴트" panose="02020603020101020101" pitchFamily="18" charset="-127"/>
              <a:ea typeface="THE봉숭아틴트" panose="02020603020101020101" pitchFamily="18" charset="-127"/>
            </a:endParaRPr>
          </a:p>
        </p:txBody>
      </p:sp>
      <p:pic>
        <p:nvPicPr>
          <p:cNvPr id="4098" name="Picture 2" descr="Table death">
            <a:extLst>
              <a:ext uri="{FF2B5EF4-FFF2-40B4-BE49-F238E27FC236}">
                <a16:creationId xmlns:a16="http://schemas.microsoft.com/office/drawing/2014/main" id="{57EFC6D8-D072-E1FF-8BFF-B5992B682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43" y="1318373"/>
            <a:ext cx="4877507" cy="46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4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3.4.1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문자열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분리에 사용된 기호를 중심으로 단어를 분리할 때</a:t>
            </a:r>
          </a:p>
          <a:p>
            <a:pPr marL="0" lvl="0" indent="0">
              <a:buNone/>
              <a:defRPr/>
            </a:pP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-&gt;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</a:t>
            </a:r>
            <a:r>
              <a:rPr lang="en-US" altLang="ko-KR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split()</a:t>
            </a:r>
            <a:r>
              <a:rPr lang="ko-KR" altLang="en-US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함수의 매개변수 </a:t>
            </a:r>
            <a:r>
              <a:rPr lang="en-US" altLang="ko-KR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pat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을 활용한다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1990"/>
          <a:stretch>
            <a:fillRect/>
          </a:stretch>
        </p:blipFill>
        <p:spPr>
          <a:xfrm>
            <a:off x="5575568" y="3434719"/>
            <a:ext cx="6042831" cy="31486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56691" y="2616733"/>
            <a:ext cx="7997710" cy="8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7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3.4.1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문자열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expand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: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분리함수의 매개변수로 이를 사용하면 </a:t>
            </a:r>
            <a:r>
              <a:rPr lang="ko-KR" altLang="en-US" sz="2400" dirty="0">
                <a:highlight>
                  <a:srgbClr val="FFFF00"/>
                </a:highlight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문자가 분리되는 만큼 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개별 컬럼이 생성된다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310"/>
          <a:stretch>
            <a:fillRect/>
          </a:stretch>
        </p:blipFill>
        <p:spPr>
          <a:xfrm>
            <a:off x="2420470" y="3250955"/>
            <a:ext cx="6604867" cy="31995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7643" y="2325935"/>
            <a:ext cx="9736710" cy="8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3.4.1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문자열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분리된 문자에 접근하는 방법에 대해 알아보자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  <a:p>
            <a:pPr lvl="0">
              <a:defRPr/>
            </a:pP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ex) 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호칭 문자에 접근하기 위해서 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Name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값의 </a:t>
            </a:r>
            <a:r>
              <a:rPr lang="en-US" altLang="ko-KR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2</a:t>
            </a:r>
            <a:r>
              <a:rPr lang="ko-KR" altLang="en-US" sz="2400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번째에 위치에 있는 데이터에 접근할 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370"/>
          <a:stretch>
            <a:fillRect/>
          </a:stretch>
        </p:blipFill>
        <p:spPr>
          <a:xfrm>
            <a:off x="3499386" y="3389587"/>
            <a:ext cx="3999411" cy="29012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5410" y="2725104"/>
            <a:ext cx="7998824" cy="7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2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3.4.1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문자열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호칭을 의미하는 단어에 접근한 후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,</a:t>
            </a:r>
          </a:p>
          <a:p>
            <a:pPr marL="0" lvl="0" indent="0">
              <a:buNone/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  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이러한 데이터에 대한 호칭 값을 다음과 같이 담을 수 있다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4193" y="3035777"/>
            <a:ext cx="10063287" cy="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7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3.4.2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</a:t>
            </a:r>
            <a:r>
              <a:rPr lang="ko-KR" altLang="en-US" dirty="0" err="1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문자값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교체하기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아까 호칭을 나타내는 단어만 추출하였는데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,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 각 행의 문자 데이터를 확인해보면 끝부분에 공통적으로 마침표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(.)</a:t>
            </a:r>
            <a:r>
              <a:rPr lang="ko-KR" altLang="en-US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가 붙어있다</a:t>
            </a:r>
            <a:r>
              <a:rPr lang="en-US" altLang="ko-KR" dirty="0">
                <a:latin typeface="THE봉숭아틴트" panose="02020603020101020101" pitchFamily="18" charset="-127"/>
                <a:ea typeface="THE봉숭아틴트" panose="02020603020101020101" pitchFamily="18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4642" y="3052871"/>
            <a:ext cx="5782714" cy="32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35735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963</Words>
  <Application>Microsoft Office PowerPoint</Application>
  <PresentationFormat>와이드스크린</PresentationFormat>
  <Paragraphs>168</Paragraphs>
  <Slides>44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Arial</vt:lpstr>
      <vt:lpstr>THE봉숭아틴트</vt:lpstr>
      <vt:lpstr>Symbol</vt:lpstr>
      <vt:lpstr>Calibri</vt:lpstr>
      <vt:lpstr>맑은 고딕</vt:lpstr>
      <vt:lpstr>한컴오피스</vt:lpstr>
      <vt:lpstr>데분쓰 발표</vt:lpstr>
      <vt:lpstr>3.4 문자열 데이터 처리</vt:lpstr>
      <vt:lpstr>3.4 문자열 데이터 처리</vt:lpstr>
      <vt:lpstr>3.4.1 문자열 분리하기</vt:lpstr>
      <vt:lpstr>3.4.1 문자열 분리하기</vt:lpstr>
      <vt:lpstr>3.4.1 문자열 분리하기</vt:lpstr>
      <vt:lpstr>3.4.1 문자열 분리하기</vt:lpstr>
      <vt:lpstr>3.4.1 문자열 분리하기</vt:lpstr>
      <vt:lpstr>3.4.2 문자값 교체하기</vt:lpstr>
      <vt:lpstr>3.4.2 문자값 교체하기</vt:lpstr>
      <vt:lpstr>3.4.2 문자값 교체하기</vt:lpstr>
      <vt:lpstr>3.4.2 문자값 교체하기</vt:lpstr>
      <vt:lpstr>3.4.2 문자값 교체하기</vt:lpstr>
      <vt:lpstr>3.4.2 문자값 교체하기</vt:lpstr>
      <vt:lpstr>3.4.3 정규 표현식 가이드</vt:lpstr>
      <vt:lpstr>3.4.3 정규 표현식 가이드</vt:lpstr>
      <vt:lpstr>3.4.3 정규 표현식 가이드</vt:lpstr>
      <vt:lpstr>3.4.3 정규 표현식 가이드</vt:lpstr>
      <vt:lpstr>3.4.3 정규 표현식 가이드</vt:lpstr>
      <vt:lpstr>3.4.3 정규 표현식 가이드</vt:lpstr>
      <vt:lpstr>3.4.3 정규 표현식 가이드</vt:lpstr>
      <vt:lpstr>3.4.3 정규 표현식 가이드</vt:lpstr>
      <vt:lpstr>3.4.3 정규 표현식 가이드</vt:lpstr>
      <vt:lpstr>3.4.3 정규 표현식 가이드</vt:lpstr>
      <vt:lpstr>3.4.4 문자 수 세기</vt:lpstr>
      <vt:lpstr>3.4.4 문자 수 세기</vt:lpstr>
      <vt:lpstr>3.5 카테코리 데이터 처리</vt:lpstr>
      <vt:lpstr>3.5 카테코리 데이터 처리</vt:lpstr>
      <vt:lpstr>3.5.1</vt:lpstr>
      <vt:lpstr>구간형으로 범주화 하기</vt:lpstr>
      <vt:lpstr>구간형으로 범주화 하기</vt:lpstr>
      <vt:lpstr>구간형으로 범주화 하기</vt:lpstr>
      <vt:lpstr>비율형으로 범주화 하기</vt:lpstr>
      <vt:lpstr>비율형으로 범주화 하기</vt:lpstr>
      <vt:lpstr>비율형으로 범주화 하기</vt:lpstr>
      <vt:lpstr>3.5.2</vt:lpstr>
      <vt:lpstr> 카테고리 데이터를 순서형으로 만드는 방법  </vt:lpstr>
      <vt:lpstr>Categorical() 함수: 카테고리 데이터 생성 함수</vt:lpstr>
      <vt:lpstr>각 데이터의 범주 코드 확인</vt:lpstr>
      <vt:lpstr>순서 부여</vt:lpstr>
      <vt:lpstr>데이터프레임의 카테고리 타입 컬럼에 순서 적용하는 방법 !</vt:lpstr>
      <vt:lpstr>타이타닉 데이터 Pclass 변수에 적용</vt:lpstr>
      <vt:lpstr>감사합니다 </vt:lpstr>
      <vt:lpstr>공지    + 시험기간으로 데분스는 잠시 쉬어갑니다.+  벌써 반이 지나왔습니다.  너무너무 수고하셨습니다!!   유익한 시간이 되었길 바라며   중간고사가 끝나고  11월 2일 5주차로 만나요!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데분쓰 발표</dc:title>
  <dc:creator>wdson</dc:creator>
  <cp:lastModifiedBy>예림 조</cp:lastModifiedBy>
  <cp:revision>49</cp:revision>
  <dcterms:created xsi:type="dcterms:W3CDTF">2023-10-10T07:33:50Z</dcterms:created>
  <dcterms:modified xsi:type="dcterms:W3CDTF">2023-10-11T12:55:36Z</dcterms:modified>
  <cp:version>12.0.0.3437</cp:version>
</cp:coreProperties>
</file>