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sldIdLst>
    <p:sldId id="259" r:id="rId2"/>
    <p:sldId id="260" r:id="rId3"/>
    <p:sldId id="261" r:id="rId4"/>
    <p:sldId id="263" r:id="rId5"/>
    <p:sldId id="264" r:id="rId6"/>
    <p:sldId id="265" r:id="rId7"/>
    <p:sldId id="266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8" d="100"/>
          <a:sy n="78" d="100"/>
        </p:scale>
        <p:origin x="1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5C75-BB8B-4B4A-A045-29EEE3CA5DC7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A077-A8D2-490B-AABD-42420F9E540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52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5C75-BB8B-4B4A-A045-29EEE3CA5DC7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A077-A8D2-490B-AABD-42420F9E5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05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5C75-BB8B-4B4A-A045-29EEE3CA5DC7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A077-A8D2-490B-AABD-42420F9E5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8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5C75-BB8B-4B4A-A045-29EEE3CA5DC7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A077-A8D2-490B-AABD-42420F9E5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2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5C75-BB8B-4B4A-A045-29EEE3CA5DC7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A077-A8D2-490B-AABD-42420F9E540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89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5C75-BB8B-4B4A-A045-29EEE3CA5DC7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A077-A8D2-490B-AABD-42420F9E5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90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5C75-BB8B-4B4A-A045-29EEE3CA5DC7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A077-A8D2-490B-AABD-42420F9E5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7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5C75-BB8B-4B4A-A045-29EEE3CA5DC7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A077-A8D2-490B-AABD-42420F9E5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4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5C75-BB8B-4B4A-A045-29EEE3CA5DC7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A077-A8D2-490B-AABD-42420F9E5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99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075C75-BB8B-4B4A-A045-29EEE3CA5DC7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F2A077-A8D2-490B-AABD-42420F9E5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71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5C75-BB8B-4B4A-A045-29EEE3CA5DC7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2A077-A8D2-490B-AABD-42420F9E54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41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075C75-BB8B-4B4A-A045-29EEE3CA5DC7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F2A077-A8D2-490B-AABD-42420F9E540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04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C12EE-224F-D35A-181E-8474B4FD05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WHAT</a:t>
            </a:r>
            <a:r>
              <a:rPr lang="ko-KR" altLang="en-US" dirty="0"/>
              <a:t> </a:t>
            </a:r>
            <a:r>
              <a:rPr lang="en-US" altLang="ko-KR" dirty="0"/>
              <a:t>IS RNN?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17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53A74-C5FD-902F-E315-EA51122E0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874"/>
            <a:ext cx="10515600" cy="1325563"/>
          </a:xfrm>
        </p:spPr>
        <p:txBody>
          <a:bodyPr/>
          <a:lstStyle/>
          <a:p>
            <a:r>
              <a:rPr lang="en-US" altLang="ko-KR" dirty="0"/>
              <a:t>RNN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13DC5-FD37-321C-69C4-388B10CA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72" y="4096607"/>
            <a:ext cx="10515600" cy="73955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시간에 따라 변하는 데이터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6829F28-2233-D74C-8BA5-0775F6412D13}"/>
              </a:ext>
            </a:extLst>
          </p:cNvPr>
          <p:cNvSpPr txBox="1">
            <a:spLocks/>
          </p:cNvSpPr>
          <p:nvPr/>
        </p:nvSpPr>
        <p:spPr>
          <a:xfrm>
            <a:off x="917772" y="2967263"/>
            <a:ext cx="10030752" cy="1038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500" dirty="0"/>
              <a:t>시계열 데이터</a:t>
            </a:r>
            <a:r>
              <a:rPr lang="en-US" altLang="ko-KR" sz="3500" dirty="0"/>
              <a:t>?</a:t>
            </a:r>
            <a:endParaRPr lang="ko-KR" altLang="en-US" sz="35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E0157B9-4D29-F88B-E976-DFE45A3CA0FE}"/>
              </a:ext>
            </a:extLst>
          </p:cNvPr>
          <p:cNvSpPr txBox="1">
            <a:spLocks/>
          </p:cNvSpPr>
          <p:nvPr/>
        </p:nvSpPr>
        <p:spPr>
          <a:xfrm>
            <a:off x="917772" y="1855878"/>
            <a:ext cx="10515600" cy="739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: </a:t>
            </a:r>
            <a:r>
              <a:rPr lang="ko-KR" altLang="en-US" dirty="0"/>
              <a:t>시계열 데이터를  처리하기에 좋은 </a:t>
            </a:r>
            <a:r>
              <a:rPr lang="ko-KR" altLang="en-US" dirty="0" err="1"/>
              <a:t>뉴럴</a:t>
            </a:r>
            <a:r>
              <a:rPr lang="ko-KR" altLang="en-US" dirty="0"/>
              <a:t> 네트워크 구조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pic>
        <p:nvPicPr>
          <p:cNvPr id="1026" name="Picture 2" descr="시계열 데이터1">
            <a:extLst>
              <a:ext uri="{FF2B5EF4-FFF2-40B4-BE49-F238E27FC236}">
                <a16:creationId xmlns:a16="http://schemas.microsoft.com/office/drawing/2014/main" id="{87059447-95B0-A9CB-F832-9CA855564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591" y="2696869"/>
            <a:ext cx="4543209" cy="340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782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53A74-C5FD-902F-E315-EA51122E0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764" y="54642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500" dirty="0"/>
              <a:t>RNN</a:t>
            </a:r>
            <a:r>
              <a:rPr lang="ko-KR" altLang="en-US" sz="3500" dirty="0"/>
              <a:t>은 왜 시계열 데이터를 처리하기에 좋을까</a:t>
            </a:r>
            <a:r>
              <a:rPr lang="en-US" altLang="ko-KR" sz="3500" dirty="0"/>
              <a:t>?</a:t>
            </a:r>
            <a:endParaRPr lang="ko-KR" altLang="en-US" sz="35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E0157B9-4D29-F88B-E976-DFE45A3CA0FE}"/>
              </a:ext>
            </a:extLst>
          </p:cNvPr>
          <p:cNvSpPr txBox="1">
            <a:spLocks/>
          </p:cNvSpPr>
          <p:nvPr/>
        </p:nvSpPr>
        <p:spPr>
          <a:xfrm>
            <a:off x="1079612" y="5167312"/>
            <a:ext cx="10515600" cy="739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D78987C-31E0-D51A-D643-47225DD25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10" y="2346691"/>
            <a:ext cx="5814802" cy="2759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EE9056-EC48-2926-78D8-ACEB6BFF69AC}"/>
              </a:ext>
            </a:extLst>
          </p:cNvPr>
          <p:cNvSpPr txBox="1"/>
          <p:nvPr/>
        </p:nvSpPr>
        <p:spPr>
          <a:xfrm>
            <a:off x="6894413" y="2896949"/>
            <a:ext cx="50871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se-nanumbarungothic"/>
              </a:rPr>
              <a:t>RNN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se-nanumbarungothic"/>
              </a:rPr>
              <a:t>의 구조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e-nanumbarungothic"/>
              </a:rPr>
              <a:t>: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se-nanumbarungothic"/>
              </a:rPr>
              <a:t>입력층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e-nanumbarungothic"/>
              </a:rPr>
              <a:t>,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se-nanumbarungothic"/>
              </a:rPr>
              <a:t>은닉층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e-nanumbarungothic"/>
              </a:rPr>
              <a:t>,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se-nanumbarungothic"/>
              </a:rPr>
              <a:t>출력층</a:t>
            </a:r>
            <a:endParaRPr lang="en-US" altLang="ko-KR" b="1" i="0" dirty="0">
              <a:solidFill>
                <a:srgbClr val="000000"/>
              </a:solidFill>
              <a:effectLst/>
              <a:latin typeface="se-nanumbarungothic"/>
            </a:endParaRPr>
          </a:p>
          <a:p>
            <a:endParaRPr lang="en-US" altLang="ko-KR" b="1" i="0" dirty="0">
              <a:solidFill>
                <a:srgbClr val="000000"/>
              </a:solidFill>
              <a:effectLst/>
              <a:latin typeface="se-nanumbarungothic"/>
            </a:endParaRP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Noto Sans Demilight"/>
              </a:rPr>
              <a:t>Input -&gt; hidden state -&gt; output</a:t>
            </a:r>
          </a:p>
          <a:p>
            <a:endParaRPr lang="en-US" altLang="ko-KR" b="0" i="0" dirty="0">
              <a:solidFill>
                <a:srgbClr val="555555"/>
              </a:solidFill>
              <a:effectLst/>
              <a:latin typeface="Noto Sans Demilight"/>
            </a:endParaRP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Noto Sans Demilight"/>
              </a:rPr>
              <a:t>각 화살표에는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Demilight"/>
              </a:rPr>
              <a:t>weight </a:t>
            </a:r>
            <a:r>
              <a:rPr lang="ko-KR" altLang="en-US" dirty="0">
                <a:solidFill>
                  <a:srgbClr val="555555"/>
                </a:solidFill>
                <a:latin typeface="Noto Sans Demilight"/>
              </a:rPr>
              <a:t>주어짐</a:t>
            </a:r>
            <a:endParaRPr lang="en-US" altLang="ko-KR" dirty="0">
              <a:solidFill>
                <a:srgbClr val="555555"/>
              </a:solidFill>
              <a:latin typeface="Noto Sans Demilight"/>
            </a:endParaRPr>
          </a:p>
          <a:p>
            <a:endParaRPr lang="en-US" altLang="ko-KR" dirty="0">
              <a:solidFill>
                <a:srgbClr val="555555"/>
              </a:solidFill>
              <a:latin typeface="Noto Sans Demilight"/>
            </a:endParaRP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Noto Sans Demilight"/>
              </a:rPr>
              <a:t> 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Demilight"/>
              </a:rPr>
              <a:t>특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Demilight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Demilight"/>
              </a:rPr>
              <a:t>: </a:t>
            </a:r>
            <a:r>
              <a:rPr lang="ko-KR" altLang="en-US" dirty="0">
                <a:solidFill>
                  <a:srgbClr val="555555"/>
                </a:solidFill>
                <a:latin typeface="Noto Sans Demilight"/>
              </a:rPr>
              <a:t>가중치를 공유</a:t>
            </a:r>
            <a:endParaRPr lang="en-US" altLang="ko-KR" dirty="0">
              <a:solidFill>
                <a:srgbClr val="555555"/>
              </a:solidFill>
              <a:latin typeface="Noto Sans Demilight"/>
            </a:endParaRPr>
          </a:p>
          <a:p>
            <a:r>
              <a:rPr lang="ko-KR" altLang="en-US" dirty="0">
                <a:solidFill>
                  <a:srgbClr val="555555"/>
                </a:solidFill>
                <a:latin typeface="Noto Sans Demilight"/>
              </a:rPr>
              <a:t>즉</a:t>
            </a:r>
            <a:r>
              <a:rPr lang="en-US" altLang="ko-KR" dirty="0">
                <a:solidFill>
                  <a:srgbClr val="555555"/>
                </a:solidFill>
                <a:latin typeface="Noto Sans Demilight"/>
              </a:rPr>
              <a:t>, </a:t>
            </a:r>
            <a:r>
              <a:rPr lang="ko-KR" altLang="en-US" dirty="0">
                <a:solidFill>
                  <a:srgbClr val="555555"/>
                </a:solidFill>
                <a:latin typeface="Noto Sans Demilight"/>
              </a:rPr>
              <a:t>시간별로 같은 가중치가 주어져서 </a:t>
            </a:r>
            <a:endParaRPr lang="en-US" altLang="ko-KR" dirty="0">
              <a:solidFill>
                <a:srgbClr val="555555"/>
              </a:solidFill>
              <a:latin typeface="Noto Sans Demilight"/>
            </a:endParaRPr>
          </a:p>
          <a:p>
            <a:r>
              <a:rPr lang="en-US" altLang="ko-KR" dirty="0">
                <a:solidFill>
                  <a:srgbClr val="555555"/>
                </a:solidFill>
                <a:latin typeface="Noto Sans Demilight"/>
              </a:rPr>
              <a:t>       </a:t>
            </a:r>
            <a:r>
              <a:rPr lang="ko-KR" altLang="en-US" dirty="0">
                <a:solidFill>
                  <a:srgbClr val="555555"/>
                </a:solidFill>
                <a:latin typeface="Noto Sans Demilight"/>
              </a:rPr>
              <a:t>과거와 현재가 같은 </a:t>
            </a:r>
            <a:r>
              <a:rPr lang="en-US" altLang="ko-KR" dirty="0">
                <a:solidFill>
                  <a:srgbClr val="555555"/>
                </a:solidFill>
                <a:latin typeface="Noto Sans Demilight"/>
              </a:rPr>
              <a:t>WEIGHT</a:t>
            </a:r>
            <a:r>
              <a:rPr lang="ko-KR" altLang="en-US" dirty="0">
                <a:solidFill>
                  <a:srgbClr val="555555"/>
                </a:solidFill>
                <a:latin typeface="Noto Sans Demilight"/>
              </a:rPr>
              <a:t>를 갖음</a:t>
            </a:r>
            <a:endParaRPr lang="en-US" altLang="ko-KR" dirty="0">
              <a:solidFill>
                <a:srgbClr val="555555"/>
              </a:solidFill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46256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53A74-C5FD-902F-E315-EA51122E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500" dirty="0"/>
              <a:t>RNN</a:t>
            </a:r>
            <a:r>
              <a:rPr lang="ko-KR" altLang="en-US" sz="3500" dirty="0"/>
              <a:t> 작동원리 알아보기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E0157B9-4D29-F88B-E976-DFE45A3CA0FE}"/>
              </a:ext>
            </a:extLst>
          </p:cNvPr>
          <p:cNvSpPr txBox="1">
            <a:spLocks/>
          </p:cNvSpPr>
          <p:nvPr/>
        </p:nvSpPr>
        <p:spPr>
          <a:xfrm>
            <a:off x="1079612" y="5167312"/>
            <a:ext cx="10515600" cy="739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EE9056-EC48-2926-78D8-ACEB6BFF69AC}"/>
              </a:ext>
            </a:extLst>
          </p:cNvPr>
          <p:cNvSpPr txBox="1"/>
          <p:nvPr/>
        </p:nvSpPr>
        <p:spPr>
          <a:xfrm>
            <a:off x="691280" y="2010605"/>
            <a:ext cx="93428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i="0" dirty="0">
                <a:solidFill>
                  <a:srgbClr val="000000"/>
                </a:solidFill>
                <a:effectLst/>
                <a:latin typeface="Noto Sans Demilight"/>
              </a:rPr>
              <a:t>First Order System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"/>
              </a:rPr>
              <a:t>현재 시간의 데이터 상태</a:t>
            </a:r>
            <a:r>
              <a:rPr lang="ko-KR" altLang="en-US" dirty="0">
                <a:solidFill>
                  <a:srgbClr val="000000"/>
                </a:solidFill>
                <a:latin typeface="AppleSDGothicNeo"/>
              </a:rPr>
              <a:t>가 과거 시간의 상태와 관련이 있다고 가정</a:t>
            </a:r>
            <a:endParaRPr lang="en-US" altLang="ko-KR" b="0" i="0" dirty="0">
              <a:solidFill>
                <a:srgbClr val="000000"/>
              </a:solidFill>
              <a:effectLst/>
              <a:latin typeface="AppleSDGothicNeo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4EDCD50E-0DFA-3BD0-26C7-EFD85D856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12" y="3156060"/>
            <a:ext cx="6149863" cy="105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6269EF-DCF3-6907-7B4D-376F58ADD90F}"/>
              </a:ext>
            </a:extLst>
          </p:cNvPr>
          <p:cNvSpPr txBox="1"/>
          <p:nvPr/>
        </p:nvSpPr>
        <p:spPr>
          <a:xfrm>
            <a:off x="8626490" y="3170606"/>
            <a:ext cx="2087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>
                <a:solidFill>
                  <a:srgbClr val="000000"/>
                </a:solidFill>
                <a:latin typeface="Noto Sans Demilight"/>
              </a:rPr>
              <a:t>u : input</a:t>
            </a:r>
          </a:p>
          <a:p>
            <a:pPr algn="l"/>
            <a:r>
              <a:rPr lang="en-US" altLang="ko-KR" b="1" dirty="0">
                <a:solidFill>
                  <a:srgbClr val="000000"/>
                </a:solidFill>
                <a:latin typeface="Noto Sans Demilight"/>
              </a:rPr>
              <a:t>x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 : </a:t>
            </a:r>
            <a:r>
              <a:rPr lang="ko-KR" altLang="en-US" b="1" dirty="0">
                <a:solidFill>
                  <a:srgbClr val="000000"/>
                </a:solidFill>
                <a:latin typeface="Noto Sans Demilight"/>
              </a:rPr>
              <a:t>상태</a:t>
            </a:r>
            <a:endParaRPr lang="en-US" altLang="ko-KR" b="1" dirty="0">
              <a:solidFill>
                <a:srgbClr val="000000"/>
              </a:solidFill>
              <a:latin typeface="Noto Sans Demilight"/>
            </a:endParaRPr>
          </a:p>
          <a:p>
            <a:pPr algn="l"/>
            <a:r>
              <a:rPr lang="en-US" altLang="ko-KR" b="1" dirty="0">
                <a:solidFill>
                  <a:srgbClr val="000000"/>
                </a:solidFill>
                <a:latin typeface="Noto Sans Demilight"/>
              </a:rPr>
              <a:t>t : </a:t>
            </a:r>
            <a:r>
              <a:rPr lang="ko-KR" altLang="en-US" b="1" dirty="0">
                <a:solidFill>
                  <a:srgbClr val="000000"/>
                </a:solidFill>
                <a:latin typeface="Noto Sans Demilight"/>
              </a:rPr>
              <a:t>시간</a:t>
            </a:r>
            <a:endParaRPr lang="en-US" altLang="ko-KR" b="1" dirty="0">
              <a:solidFill>
                <a:srgbClr val="000000"/>
              </a:solidFill>
              <a:latin typeface="Noto Sans Demilight"/>
            </a:endParaRPr>
          </a:p>
          <a:p>
            <a:pPr algn="l"/>
            <a:r>
              <a:rPr lang="en-US" altLang="ko-KR" b="1" dirty="0" err="1">
                <a:solidFill>
                  <a:srgbClr val="000000"/>
                </a:solidFill>
                <a:latin typeface="AppleSDGothicNeo"/>
              </a:rPr>
              <a:t>x_t</a:t>
            </a:r>
            <a:r>
              <a:rPr lang="en-US" altLang="ko-KR" b="1" dirty="0">
                <a:solidFill>
                  <a:srgbClr val="000000"/>
                </a:solidFill>
                <a:latin typeface="AppleSDGothicNeo"/>
              </a:rPr>
              <a:t> : t</a:t>
            </a:r>
            <a:r>
              <a:rPr lang="ko-KR" altLang="en-US" b="1" dirty="0" err="1">
                <a:solidFill>
                  <a:srgbClr val="000000"/>
                </a:solidFill>
                <a:latin typeface="AppleSDGothicNeo"/>
              </a:rPr>
              <a:t>일때의</a:t>
            </a:r>
            <a:r>
              <a:rPr lang="ko-KR" altLang="en-US" b="1" dirty="0">
                <a:solidFill>
                  <a:srgbClr val="000000"/>
                </a:solidFill>
                <a:latin typeface="AppleSDGothicNeo"/>
              </a:rPr>
              <a:t> 상태</a:t>
            </a:r>
            <a:endParaRPr lang="en-US" altLang="ko-KR" b="1" i="0" dirty="0">
              <a:solidFill>
                <a:srgbClr val="000000"/>
              </a:solidFill>
              <a:effectLst/>
              <a:latin typeface="AppleSDGothicNe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A84E7C-1EB9-BD8A-297A-3C9525D59CD7}"/>
              </a:ext>
            </a:extLst>
          </p:cNvPr>
          <p:cNvSpPr txBox="1"/>
          <p:nvPr/>
        </p:nvSpPr>
        <p:spPr>
          <a:xfrm>
            <a:off x="838200" y="4711077"/>
            <a:ext cx="7145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"/>
              </a:rPr>
              <a:t>Autonomous system : </a:t>
            </a:r>
            <a:r>
              <a:rPr lang="ko-KR" altLang="en-US" dirty="0">
                <a:solidFill>
                  <a:srgbClr val="000000"/>
                </a:solidFill>
                <a:latin typeface="AppleSDGothicNeo"/>
              </a:rPr>
              <a:t>초기값만 있다면 외부 입력 없이 작동함</a:t>
            </a:r>
            <a:endParaRPr lang="en-US" altLang="ko-KR" dirty="0">
              <a:solidFill>
                <a:srgbClr val="000000"/>
              </a:solidFill>
              <a:latin typeface="AppleSDGothicNeo"/>
            </a:endParaRPr>
          </a:p>
          <a:p>
            <a:pPr algn="l"/>
            <a:r>
              <a:rPr lang="ko-KR" altLang="en-US" dirty="0">
                <a:solidFill>
                  <a:srgbClr val="000000"/>
                </a:solidFill>
                <a:latin typeface="AppleSDGothicNeo"/>
              </a:rPr>
              <a:t>상태 </a:t>
            </a:r>
            <a:r>
              <a:rPr lang="en-US" altLang="ko-KR" dirty="0" err="1">
                <a:solidFill>
                  <a:srgbClr val="000000"/>
                </a:solidFill>
                <a:latin typeface="AppleSDGothicNeo"/>
              </a:rPr>
              <a:t>x_t</a:t>
            </a:r>
            <a:r>
              <a:rPr lang="ko-KR" altLang="en-US" dirty="0">
                <a:solidFill>
                  <a:srgbClr val="000000"/>
                </a:solidFill>
                <a:latin typeface="AppleSDGothicNeo"/>
              </a:rPr>
              <a:t>는 </a:t>
            </a:r>
            <a:r>
              <a:rPr lang="en-US" altLang="ko-KR" dirty="0">
                <a:solidFill>
                  <a:srgbClr val="000000"/>
                </a:solidFill>
                <a:latin typeface="AppleSDGothicNeo"/>
              </a:rPr>
              <a:t>hidden layer</a:t>
            </a:r>
            <a:r>
              <a:rPr lang="ko-KR" altLang="en-US" dirty="0">
                <a:solidFill>
                  <a:srgbClr val="000000"/>
                </a:solidFill>
                <a:latin typeface="AppleSDGothicNeo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AppleSDGothicNeo"/>
              </a:rPr>
              <a:t>state</a:t>
            </a:r>
            <a:r>
              <a:rPr lang="ko-KR" altLang="en-US" dirty="0">
                <a:solidFill>
                  <a:srgbClr val="000000"/>
                </a:solidFill>
                <a:latin typeface="AppleSDGothicNeo"/>
              </a:rPr>
              <a:t>의미</a:t>
            </a:r>
            <a:endParaRPr lang="en-US" altLang="ko-KR" dirty="0">
              <a:solidFill>
                <a:srgbClr val="000000"/>
              </a:solidFill>
              <a:latin typeface="AppleSDGothicNeo"/>
            </a:endParaRPr>
          </a:p>
          <a:p>
            <a:pPr algn="l"/>
            <a:endParaRPr lang="en-US" altLang="ko-KR" b="0" i="0" dirty="0">
              <a:solidFill>
                <a:srgbClr val="000000"/>
              </a:solidFill>
              <a:effectLst/>
              <a:latin typeface="AppleSDGothicNe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A856F5-C3FB-0EFE-1A74-3CD6B672DD26}"/>
              </a:ext>
            </a:extLst>
          </p:cNvPr>
          <p:cNvSpPr txBox="1"/>
          <p:nvPr/>
        </p:nvSpPr>
        <p:spPr>
          <a:xfrm>
            <a:off x="929236" y="5625576"/>
            <a:ext cx="1018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"/>
              </a:rPr>
              <a:t>모든 시간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"/>
              </a:rPr>
              <a:t>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"/>
              </a:rPr>
              <a:t>에서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ppleSDGothicNeo"/>
              </a:rPr>
              <a:t>x_t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"/>
              </a:rPr>
              <a:t>의 상태를 관측할 수 있을까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"/>
              </a:rPr>
              <a:t>? -&gt;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"/>
              </a:rPr>
              <a:t>주가예측을 매 시간별로 정확히 </a:t>
            </a:r>
            <a:r>
              <a:rPr lang="ko-KR" altLang="en-US" dirty="0">
                <a:solidFill>
                  <a:srgbClr val="000000"/>
                </a:solidFill>
                <a:latin typeface="AppleSDGothicNeo"/>
              </a:rPr>
              <a:t>할 수 있을까</a:t>
            </a:r>
            <a:r>
              <a:rPr lang="en-US" altLang="ko-KR" dirty="0">
                <a:solidFill>
                  <a:srgbClr val="000000"/>
                </a:solidFill>
                <a:latin typeface="AppleSDGothicNeo"/>
              </a:rPr>
              <a:t>? </a:t>
            </a:r>
            <a:endParaRPr lang="en-US" altLang="ko-KR" b="0" i="0" dirty="0">
              <a:solidFill>
                <a:srgbClr val="000000"/>
              </a:solidFill>
              <a:effectLst/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565086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53A74-C5FD-902F-E315-EA51122E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500" dirty="0"/>
              <a:t>RNN</a:t>
            </a:r>
            <a:r>
              <a:rPr lang="ko-KR" altLang="en-US" sz="3500" dirty="0"/>
              <a:t> 작동원리 알아보기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E0157B9-4D29-F88B-E976-DFE45A3CA0FE}"/>
              </a:ext>
            </a:extLst>
          </p:cNvPr>
          <p:cNvSpPr txBox="1">
            <a:spLocks/>
          </p:cNvSpPr>
          <p:nvPr/>
        </p:nvSpPr>
        <p:spPr>
          <a:xfrm>
            <a:off x="1079612" y="5167312"/>
            <a:ext cx="10515600" cy="739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EE9056-EC48-2926-78D8-ACEB6BFF69AC}"/>
              </a:ext>
            </a:extLst>
          </p:cNvPr>
          <p:cNvSpPr txBox="1"/>
          <p:nvPr/>
        </p:nvSpPr>
        <p:spPr>
          <a:xfrm>
            <a:off x="929236" y="1914488"/>
            <a:ext cx="9342844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500" b="1" i="0" dirty="0">
                <a:solidFill>
                  <a:srgbClr val="000000"/>
                </a:solidFill>
                <a:effectLst/>
                <a:latin typeface="Noto Sans Demilight"/>
              </a:rPr>
              <a:t>State-Space Model</a:t>
            </a:r>
          </a:p>
          <a:p>
            <a:pPr algn="l"/>
            <a:r>
              <a:rPr lang="en-US" altLang="ko-KR" dirty="0">
                <a:solidFill>
                  <a:srgbClr val="000000"/>
                </a:solidFill>
                <a:latin typeface="AppleSDGothicNeo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AppleSDGothicNeo"/>
              </a:rPr>
              <a:t>각 시간에서 관측 가능한 상태의 모음</a:t>
            </a:r>
            <a:endParaRPr lang="en-US" altLang="ko-KR" dirty="0">
              <a:solidFill>
                <a:srgbClr val="000000"/>
              </a:solidFill>
              <a:latin typeface="AppleSDGothicNeo"/>
            </a:endParaRPr>
          </a:p>
          <a:p>
            <a:pPr algn="l" fontAlgn="base"/>
            <a:r>
              <a:rPr lang="ko-KR" altLang="en-US" dirty="0">
                <a:solidFill>
                  <a:srgbClr val="555555"/>
                </a:solidFill>
                <a:latin typeface="Noto Sans Demilight"/>
              </a:rPr>
              <a:t>가정 </a:t>
            </a:r>
            <a:r>
              <a:rPr lang="en-US" altLang="ko-KR" dirty="0">
                <a:solidFill>
                  <a:srgbClr val="555555"/>
                </a:solidFill>
                <a:latin typeface="Noto Sans Demilight"/>
              </a:rPr>
              <a:t>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 현상을 설명하는 몇몇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e-nanumgothic"/>
              </a:rPr>
              <a:t>히든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 상태가 존재하고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e-nanumgothic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이것이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e-nanumgothic"/>
              </a:rPr>
              <a:t>관찰값들을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 만든다</a:t>
            </a:r>
            <a:endParaRPr lang="en-US" altLang="ko-KR" b="0" i="0" dirty="0">
              <a:solidFill>
                <a:srgbClr val="000000"/>
              </a:solidFill>
              <a:effectLst/>
              <a:latin typeface="AppleSDGothicNe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6269EF-DCF3-6907-7B4D-376F58ADD90F}"/>
              </a:ext>
            </a:extLst>
          </p:cNvPr>
          <p:cNvSpPr txBox="1"/>
          <p:nvPr/>
        </p:nvSpPr>
        <p:spPr>
          <a:xfrm>
            <a:off x="8634655" y="3612389"/>
            <a:ext cx="2087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dirty="0">
                <a:solidFill>
                  <a:srgbClr val="000000"/>
                </a:solidFill>
                <a:latin typeface="Noto Sans Demilight"/>
              </a:rPr>
              <a:t>x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 : </a:t>
            </a:r>
            <a:r>
              <a:rPr lang="ko-KR" altLang="en-US" b="1" dirty="0">
                <a:solidFill>
                  <a:srgbClr val="000000"/>
                </a:solidFill>
                <a:latin typeface="Noto Sans Demilight"/>
              </a:rPr>
              <a:t>상태</a:t>
            </a:r>
            <a:endParaRPr lang="en-US" altLang="ko-KR" b="1" dirty="0">
              <a:solidFill>
                <a:srgbClr val="000000"/>
              </a:solidFill>
              <a:latin typeface="Noto Sans Demilight"/>
            </a:endParaRPr>
          </a:p>
          <a:p>
            <a:pPr algn="l"/>
            <a:r>
              <a:rPr lang="en-US" altLang="ko-KR" b="1" dirty="0">
                <a:solidFill>
                  <a:srgbClr val="000000"/>
                </a:solidFill>
                <a:latin typeface="Noto Sans Demilight"/>
              </a:rPr>
              <a:t>t : </a:t>
            </a:r>
            <a:r>
              <a:rPr lang="ko-KR" altLang="en-US" b="1" dirty="0">
                <a:solidFill>
                  <a:srgbClr val="000000"/>
                </a:solidFill>
                <a:latin typeface="Noto Sans Demilight"/>
              </a:rPr>
              <a:t>시간</a:t>
            </a:r>
            <a:endParaRPr lang="en-US" altLang="ko-KR" b="1" dirty="0">
              <a:solidFill>
                <a:srgbClr val="000000"/>
              </a:solidFill>
              <a:latin typeface="Noto Sans Demilight"/>
            </a:endParaRPr>
          </a:p>
          <a:p>
            <a:pPr algn="l"/>
            <a:r>
              <a:rPr lang="en-US" altLang="ko-KR" b="1" dirty="0" err="1">
                <a:solidFill>
                  <a:srgbClr val="000000"/>
                </a:solidFill>
                <a:latin typeface="AppleSDGothicNeo"/>
              </a:rPr>
              <a:t>y_t</a:t>
            </a:r>
            <a:r>
              <a:rPr lang="en-US" altLang="ko-KR" b="1" dirty="0">
                <a:solidFill>
                  <a:srgbClr val="000000"/>
                </a:solidFill>
                <a:latin typeface="AppleSDGothicNeo"/>
              </a:rPr>
              <a:t> : t</a:t>
            </a:r>
            <a:r>
              <a:rPr lang="ko-KR" altLang="en-US" b="1" dirty="0" err="1">
                <a:solidFill>
                  <a:srgbClr val="000000"/>
                </a:solidFill>
                <a:latin typeface="AppleSDGothicNeo"/>
              </a:rPr>
              <a:t>일때</a:t>
            </a:r>
            <a:r>
              <a:rPr lang="ko-KR" altLang="en-US" b="1" dirty="0">
                <a:solidFill>
                  <a:srgbClr val="000000"/>
                </a:solidFill>
                <a:latin typeface="AppleSDGothicNeo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AppleSDGothicNeo"/>
              </a:rPr>
              <a:t>output</a:t>
            </a:r>
            <a:endParaRPr lang="en-US" altLang="ko-KR" b="1" i="0" dirty="0">
              <a:solidFill>
                <a:srgbClr val="000000"/>
              </a:solidFill>
              <a:effectLst/>
              <a:latin typeface="AppleSDGothicNeo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88BE7FF-411D-5E46-739D-E1BCAB677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612389"/>
            <a:ext cx="6675844" cy="114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690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53A74-C5FD-902F-E315-EA51122E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500" dirty="0"/>
              <a:t>정리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E0157B9-4D29-F88B-E976-DFE45A3CA0FE}"/>
              </a:ext>
            </a:extLst>
          </p:cNvPr>
          <p:cNvSpPr txBox="1">
            <a:spLocks/>
          </p:cNvSpPr>
          <p:nvPr/>
        </p:nvSpPr>
        <p:spPr>
          <a:xfrm>
            <a:off x="1079612" y="5167312"/>
            <a:ext cx="10515600" cy="739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A84E7C-1EB9-BD8A-297A-3C9525D59CD7}"/>
              </a:ext>
            </a:extLst>
          </p:cNvPr>
          <p:cNvSpPr txBox="1"/>
          <p:nvPr/>
        </p:nvSpPr>
        <p:spPr>
          <a:xfrm>
            <a:off x="1501747" y="4798423"/>
            <a:ext cx="3284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"/>
              </a:rPr>
              <a:t>시스템 해결을 위한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"/>
              </a:rPr>
              <a:t>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SDGothicNeo"/>
              </a:rPr>
              <a:t>가지 요소</a:t>
            </a:r>
            <a:endParaRPr lang="en-US" altLang="ko-KR" b="0" i="0" dirty="0">
              <a:solidFill>
                <a:srgbClr val="000000"/>
              </a:solidFill>
              <a:effectLst/>
              <a:latin typeface="AppleSDGothicNeo"/>
            </a:endParaRPr>
          </a:p>
          <a:p>
            <a:pPr marL="342900" indent="-342900" algn="l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AppleSDGothicNeo"/>
              </a:rPr>
              <a:t>입력</a:t>
            </a:r>
            <a:r>
              <a:rPr lang="en-US" altLang="ko-KR" dirty="0">
                <a:solidFill>
                  <a:srgbClr val="000000"/>
                </a:solidFill>
                <a:latin typeface="AppleSDGothicNeo"/>
              </a:rPr>
              <a:t>(u)</a:t>
            </a:r>
          </a:p>
          <a:p>
            <a:pPr marL="342900" indent="-342900" algn="l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AppleSDGothicNeo"/>
              </a:rPr>
              <a:t>상태</a:t>
            </a:r>
            <a:r>
              <a:rPr lang="en-US" altLang="ko-KR" dirty="0">
                <a:solidFill>
                  <a:srgbClr val="000000"/>
                </a:solidFill>
                <a:latin typeface="AppleSDGothicNeo"/>
              </a:rPr>
              <a:t>(x)</a:t>
            </a:r>
          </a:p>
          <a:p>
            <a:pPr marL="342900" indent="-342900" algn="l"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AppleSDGothicNeo"/>
              </a:rPr>
              <a:t>출력</a:t>
            </a:r>
            <a:r>
              <a:rPr lang="en-US" altLang="ko-KR" dirty="0">
                <a:solidFill>
                  <a:srgbClr val="000000"/>
                </a:solidFill>
                <a:latin typeface="AppleSDGothicNeo"/>
              </a:rPr>
              <a:t>(y)</a:t>
            </a:r>
          </a:p>
          <a:p>
            <a:pPr marL="342900" indent="-342900" algn="l">
              <a:buAutoNum type="arabicPeriod"/>
            </a:pPr>
            <a:endParaRPr lang="en-US" altLang="ko-KR" b="0" i="0" dirty="0">
              <a:solidFill>
                <a:srgbClr val="000000"/>
              </a:solidFill>
              <a:effectLst/>
              <a:latin typeface="AppleSDGothicNeo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4AD6DD4-1C98-CE7A-873C-B31BBF9D5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877" y="1963231"/>
            <a:ext cx="4400650" cy="23316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559EBB6-1B8E-E7BE-D18F-A388F56F9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410" y="1765015"/>
            <a:ext cx="5682247" cy="26961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36F8E1-789E-E9A8-A2DB-15DEDBBEF3AF}"/>
              </a:ext>
            </a:extLst>
          </p:cNvPr>
          <p:cNvSpPr txBox="1"/>
          <p:nvPr/>
        </p:nvSpPr>
        <p:spPr>
          <a:xfrm>
            <a:off x="5750606" y="4936922"/>
            <a:ext cx="6166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는 스스로 돌고 </a:t>
            </a:r>
            <a:r>
              <a:rPr lang="en-US" altLang="ko-KR" dirty="0"/>
              <a:t>u</a:t>
            </a:r>
            <a:r>
              <a:rPr lang="ko-KR" altLang="en-US" dirty="0"/>
              <a:t>를 받는다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 후 </a:t>
            </a:r>
            <a:r>
              <a:rPr lang="en-US" altLang="ko-KR" dirty="0"/>
              <a:t>hidden layer </a:t>
            </a:r>
            <a:r>
              <a:rPr lang="ko-KR" altLang="en-US" dirty="0"/>
              <a:t>에서 </a:t>
            </a:r>
            <a:r>
              <a:rPr lang="en-US" altLang="ko-KR" dirty="0"/>
              <a:t>self feedback</a:t>
            </a:r>
            <a:r>
              <a:rPr lang="ko-KR" altLang="en-US" dirty="0"/>
              <a:t>을 한 후 </a:t>
            </a:r>
            <a:r>
              <a:rPr lang="en-US" altLang="ko-KR" dirty="0"/>
              <a:t>y</a:t>
            </a:r>
            <a:r>
              <a:rPr lang="ko-KR" altLang="en-US" dirty="0"/>
              <a:t>를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의 초기 상태 </a:t>
            </a:r>
            <a:r>
              <a:rPr lang="en-US" altLang="ko-KR" dirty="0"/>
              <a:t>: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Demilight"/>
              </a:rPr>
              <a:t>random initialize, 0, 1 </a:t>
            </a:r>
            <a:r>
              <a:rPr lang="ko-KR" altLang="en-US" dirty="0">
                <a:solidFill>
                  <a:srgbClr val="555555"/>
                </a:solidFill>
                <a:latin typeface="Noto Sans Demilight"/>
              </a:rPr>
              <a:t>중 하나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19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53A74-C5FD-902F-E315-EA51122E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500" dirty="0"/>
              <a:t>ANN </a:t>
            </a:r>
            <a:r>
              <a:rPr lang="ko-KR" altLang="en-US" sz="3500" dirty="0"/>
              <a:t>과 </a:t>
            </a:r>
            <a:r>
              <a:rPr lang="en-US" altLang="ko-KR" sz="3500" dirty="0"/>
              <a:t>RNN</a:t>
            </a:r>
            <a:endParaRPr lang="ko-KR" altLang="en-US" sz="35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E0157B9-4D29-F88B-E976-DFE45A3CA0FE}"/>
              </a:ext>
            </a:extLst>
          </p:cNvPr>
          <p:cNvSpPr txBox="1">
            <a:spLocks/>
          </p:cNvSpPr>
          <p:nvPr/>
        </p:nvSpPr>
        <p:spPr>
          <a:xfrm>
            <a:off x="1079612" y="5167312"/>
            <a:ext cx="10515600" cy="739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A84E7C-1EB9-BD8A-297A-3C9525D59CD7}"/>
              </a:ext>
            </a:extLst>
          </p:cNvPr>
          <p:cNvSpPr txBox="1"/>
          <p:nvPr/>
        </p:nvSpPr>
        <p:spPr>
          <a:xfrm>
            <a:off x="838200" y="2547448"/>
            <a:ext cx="3284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rgbClr val="000000"/>
                </a:solidFill>
                <a:latin typeface="AppleSDGothicNeo"/>
              </a:rPr>
              <a:t>보통 문제를 풀고자 하면</a:t>
            </a:r>
            <a:endParaRPr lang="en-US" altLang="ko-KR" dirty="0">
              <a:solidFill>
                <a:srgbClr val="000000"/>
              </a:solidFill>
              <a:latin typeface="AppleSDGothicNeo"/>
            </a:endParaRPr>
          </a:p>
          <a:p>
            <a:pPr marL="342900" indent="-342900" algn="l">
              <a:buAutoNum type="arabicPeriod"/>
            </a:pPr>
            <a:endParaRPr lang="en-US" altLang="ko-KR" b="0" i="0" dirty="0">
              <a:solidFill>
                <a:srgbClr val="000000"/>
              </a:solidFill>
              <a:effectLst/>
              <a:latin typeface="AppleSDGothicNeo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DDA890BC-13C6-44EF-E9BC-7A773013C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484" y="4267902"/>
            <a:ext cx="6149863" cy="105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18378A7D-C413-8D32-7899-D7AFA6A92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828" y="2390965"/>
            <a:ext cx="7922103" cy="102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FFF7C4-3C02-E0E7-4A02-BC2E96263CB5}"/>
              </a:ext>
            </a:extLst>
          </p:cNvPr>
          <p:cNvSpPr txBox="1"/>
          <p:nvPr/>
        </p:nvSpPr>
        <p:spPr>
          <a:xfrm>
            <a:off x="838200" y="4580173"/>
            <a:ext cx="3284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000000"/>
                </a:solidFill>
                <a:latin typeface="AppleSDGothicNeo"/>
              </a:rPr>
              <a:t>RNN</a:t>
            </a:r>
            <a:r>
              <a:rPr lang="ko-KR" altLang="en-US" dirty="0">
                <a:solidFill>
                  <a:srgbClr val="000000"/>
                </a:solidFill>
                <a:latin typeface="AppleSDGothicNeo"/>
              </a:rPr>
              <a:t>에서는 </a:t>
            </a:r>
            <a:r>
              <a:rPr lang="en-US" altLang="ko-KR" dirty="0">
                <a:solidFill>
                  <a:srgbClr val="000000"/>
                </a:solidFill>
                <a:latin typeface="AppleSDGothicNeo"/>
              </a:rPr>
              <a:t>!</a:t>
            </a:r>
          </a:p>
          <a:p>
            <a:pPr algn="l"/>
            <a:r>
              <a:rPr lang="en-US" altLang="ko-KR" sz="1800" b="0" i="0" dirty="0">
                <a:effectLst/>
                <a:latin typeface="Noto Sans Demilight"/>
              </a:rPr>
              <a:t>first-order Markov Model </a:t>
            </a:r>
            <a:r>
              <a:rPr lang="ko-KR" altLang="en-US" sz="1800" b="0" i="0" dirty="0">
                <a:effectLst/>
                <a:latin typeface="Noto Sans Demilight"/>
              </a:rPr>
              <a:t>로</a:t>
            </a:r>
            <a:endParaRPr lang="en-US" altLang="ko-KR" b="0" i="0" dirty="0">
              <a:solidFill>
                <a:srgbClr val="000000"/>
              </a:solidFill>
              <a:effectLst/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27187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53A74-C5FD-902F-E315-EA51122E0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3500" dirty="0"/>
              <a:t>RNN </a:t>
            </a:r>
            <a:r>
              <a:rPr lang="ko-KR" altLang="en-US" sz="3500" dirty="0"/>
              <a:t>문제 타입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E0157B9-4D29-F88B-E976-DFE45A3CA0FE}"/>
              </a:ext>
            </a:extLst>
          </p:cNvPr>
          <p:cNvSpPr txBox="1">
            <a:spLocks/>
          </p:cNvSpPr>
          <p:nvPr/>
        </p:nvSpPr>
        <p:spPr>
          <a:xfrm>
            <a:off x="1079612" y="5167312"/>
            <a:ext cx="10515600" cy="739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EE9056-EC48-2926-78D8-ACEB6BFF69AC}"/>
              </a:ext>
            </a:extLst>
          </p:cNvPr>
          <p:cNvSpPr txBox="1"/>
          <p:nvPr/>
        </p:nvSpPr>
        <p:spPr>
          <a:xfrm>
            <a:off x="596788" y="1766826"/>
            <a:ext cx="4692729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i="0" dirty="0">
                <a:solidFill>
                  <a:srgbClr val="000000"/>
                </a:solidFill>
                <a:effectLst/>
                <a:latin typeface="se-nanumbarungothic"/>
              </a:rPr>
              <a:t>Many-to-many : </a:t>
            </a:r>
            <a:endParaRPr lang="en-US" altLang="ko-KR" sz="3500" b="1" dirty="0">
              <a:solidFill>
                <a:srgbClr val="000000"/>
              </a:solidFill>
              <a:latin typeface="se-nanumbarungothic"/>
            </a:endParaRPr>
          </a:p>
          <a:p>
            <a:endParaRPr lang="en-US" altLang="ko-KR" sz="3500" b="1" i="0" dirty="0">
              <a:solidFill>
                <a:srgbClr val="000000"/>
              </a:solidFill>
              <a:effectLst/>
              <a:latin typeface="se-nanumbarungothic"/>
            </a:endParaRPr>
          </a:p>
          <a:p>
            <a:r>
              <a:rPr lang="en-US" altLang="ko-KR" sz="3500" b="1" i="0" dirty="0">
                <a:solidFill>
                  <a:srgbClr val="000000"/>
                </a:solidFill>
                <a:effectLst/>
                <a:latin typeface="se-nanumbarungothic"/>
              </a:rPr>
              <a:t>Many-to-one :</a:t>
            </a:r>
            <a:endParaRPr lang="en-US" altLang="ko-KR" sz="3500" b="1" dirty="0">
              <a:solidFill>
                <a:srgbClr val="000000"/>
              </a:solidFill>
              <a:latin typeface="se-nanumbarungothic"/>
            </a:endParaRPr>
          </a:p>
          <a:p>
            <a:endParaRPr lang="ko-KR" altLang="en-US" sz="3500" b="1" i="0" dirty="0">
              <a:solidFill>
                <a:srgbClr val="000000"/>
              </a:solidFill>
              <a:effectLst/>
              <a:latin typeface="se-nanumbarungothic"/>
            </a:endParaRPr>
          </a:p>
          <a:p>
            <a:r>
              <a:rPr lang="en-US" altLang="ko-KR" sz="3500" b="1" i="0" dirty="0">
                <a:solidFill>
                  <a:srgbClr val="000000"/>
                </a:solidFill>
                <a:effectLst/>
                <a:latin typeface="se-nanumbarungothic"/>
              </a:rPr>
              <a:t>One-to-many :</a:t>
            </a:r>
          </a:p>
          <a:p>
            <a:endParaRPr lang="en-US" altLang="ko-KR" sz="3500" b="1" dirty="0">
              <a:solidFill>
                <a:srgbClr val="000000"/>
              </a:solidFill>
              <a:latin typeface="se-nanumbarungothic"/>
            </a:endParaRPr>
          </a:p>
          <a:p>
            <a:r>
              <a:rPr lang="en-US" altLang="ko-KR" sz="3600" b="1" i="0" dirty="0">
                <a:solidFill>
                  <a:srgbClr val="000000"/>
                </a:solidFill>
                <a:effectLst/>
                <a:latin typeface="se-nanumbarungothic"/>
              </a:rPr>
              <a:t>Sequence-to-sequence(seq2seq) :</a:t>
            </a:r>
            <a:endParaRPr lang="en-US" altLang="ko-KR" sz="3500" b="1" i="0" dirty="0">
              <a:solidFill>
                <a:srgbClr val="000000"/>
              </a:solidFill>
              <a:effectLst/>
              <a:latin typeface="se-nanumbarungothic"/>
            </a:endParaRPr>
          </a:p>
          <a:p>
            <a:endParaRPr lang="en-US" altLang="ko-KR" sz="3500" b="1" i="0" dirty="0">
              <a:solidFill>
                <a:srgbClr val="000000"/>
              </a:solidFill>
              <a:effectLst/>
              <a:latin typeface="se-nanumbarun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C6922-46AE-D3B6-AD02-3B29CAC8F675}"/>
              </a:ext>
            </a:extLst>
          </p:cNvPr>
          <p:cNvSpPr txBox="1"/>
          <p:nvPr/>
        </p:nvSpPr>
        <p:spPr>
          <a:xfrm>
            <a:off x="4607352" y="5352421"/>
            <a:ext cx="285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se-nanumbarungothic"/>
              </a:rPr>
              <a:t>many-to-one + one-to-many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0CC909-10C1-C688-5898-C783ABA04BB4}"/>
              </a:ext>
            </a:extLst>
          </p:cNvPr>
          <p:cNvSpPr txBox="1"/>
          <p:nvPr/>
        </p:nvSpPr>
        <p:spPr>
          <a:xfrm>
            <a:off x="4091870" y="2003380"/>
            <a:ext cx="810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se-nanumbarungothic"/>
              </a:rPr>
              <a:t>역전파를 할 때도 전체 다 계산</a:t>
            </a:r>
            <a:r>
              <a:rPr lang="en-US" altLang="ko-KR" b="1" dirty="0">
                <a:solidFill>
                  <a:srgbClr val="000000"/>
                </a:solidFill>
                <a:latin typeface="se-nanumbarungothic"/>
              </a:rPr>
              <a:t>(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se-nanumbarungothic"/>
              </a:rPr>
              <a:t>번역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e-nanumbarungothic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40773-9D6A-275A-DFF0-419C7A1CC88B}"/>
              </a:ext>
            </a:extLst>
          </p:cNvPr>
          <p:cNvSpPr txBox="1"/>
          <p:nvPr/>
        </p:nvSpPr>
        <p:spPr>
          <a:xfrm>
            <a:off x="4091871" y="3059668"/>
            <a:ext cx="810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se-nanumbarungothic"/>
              </a:rPr>
              <a:t>역전파를 할 때도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e-nanumbarungothic"/>
              </a:rPr>
              <a:t>output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se-nanumbarungothic"/>
              </a:rPr>
              <a:t>으로 연결된 하나만 봄</a:t>
            </a:r>
            <a:r>
              <a:rPr lang="en-US" altLang="ko-KR" b="1" dirty="0">
                <a:solidFill>
                  <a:srgbClr val="000000"/>
                </a:solidFill>
                <a:latin typeface="se-nanumbarungothic"/>
              </a:rPr>
              <a:t>(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se-nanumbarungothic"/>
              </a:rPr>
              <a:t>예측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e-nanumbarungothic"/>
              </a:rPr>
              <a:t>+ one-to-many)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F7F0A-B9B3-EC82-E4AC-727F5083294B}"/>
              </a:ext>
            </a:extLst>
          </p:cNvPr>
          <p:cNvSpPr txBox="1"/>
          <p:nvPr/>
        </p:nvSpPr>
        <p:spPr>
          <a:xfrm>
            <a:off x="4221705" y="4142260"/>
            <a:ext cx="810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se-nanumbarungothic"/>
              </a:rPr>
              <a:t>One-to-many :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se-nanumbarungothic"/>
              </a:rPr>
              <a:t>전체를 다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e-nanumbarungothic"/>
              </a:rPr>
              <a:t>loss-function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se-nanumbarungothic"/>
              </a:rPr>
              <a:t>으로 계산</a:t>
            </a:r>
            <a:r>
              <a:rPr lang="en-US" altLang="ko-KR" b="1" dirty="0">
                <a:solidFill>
                  <a:srgbClr val="000000"/>
                </a:solidFill>
                <a:latin typeface="se-nanumbarungothic"/>
              </a:rPr>
              <a:t>(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se-nanumbarungothic"/>
              </a:rPr>
              <a:t>생성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e-nanumbarungothic"/>
              </a:rPr>
              <a:t>)</a:t>
            </a:r>
            <a:endParaRPr lang="ko-KR" altLang="en-US" b="1" i="0" dirty="0">
              <a:solidFill>
                <a:srgbClr val="000000"/>
              </a:solidFill>
              <a:effectLst/>
              <a:latin typeface="se-nanumbarungothic"/>
            </a:endParaRPr>
          </a:p>
        </p:txBody>
      </p:sp>
      <p:pic>
        <p:nvPicPr>
          <p:cNvPr id="3075" name="Picture 3" descr="14-01 시퀀스-투-시퀀스(Sequence-to-Sequence, seq2seq) - 딥 러닝을 이용한 자연어 처리 입문">
            <a:extLst>
              <a:ext uri="{FF2B5EF4-FFF2-40B4-BE49-F238E27FC236}">
                <a16:creationId xmlns:a16="http://schemas.microsoft.com/office/drawing/2014/main" id="{AE140DB8-5296-CE53-436A-119E05A38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127" y="4623790"/>
            <a:ext cx="27527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138593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</TotalTime>
  <Words>293</Words>
  <Application>Microsoft Office PowerPoint</Application>
  <PresentationFormat>와이드스크린</PresentationFormat>
  <Paragraphs>57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AppleSDGothicNeo</vt:lpstr>
      <vt:lpstr>Noto Sans Demilight</vt:lpstr>
      <vt:lpstr>se-nanumbarungothic</vt:lpstr>
      <vt:lpstr>se-nanumgothic</vt:lpstr>
      <vt:lpstr>Arial</vt:lpstr>
      <vt:lpstr>Calibri</vt:lpstr>
      <vt:lpstr>Calibri Light</vt:lpstr>
      <vt:lpstr>추억</vt:lpstr>
      <vt:lpstr>WHAT IS RNN?</vt:lpstr>
      <vt:lpstr>RNN</vt:lpstr>
      <vt:lpstr>RNN은 왜 시계열 데이터를 처리하기에 좋을까?</vt:lpstr>
      <vt:lpstr>RNN 작동원리 알아보기</vt:lpstr>
      <vt:lpstr>RNN 작동원리 알아보기</vt:lpstr>
      <vt:lpstr>정리</vt:lpstr>
      <vt:lpstr>ANN 과 RNN</vt:lpstr>
      <vt:lpstr>RNN 문제 타입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RNN?</dc:title>
  <dc:creator>예림 조</dc:creator>
  <cp:lastModifiedBy>예림 조</cp:lastModifiedBy>
  <cp:revision>1</cp:revision>
  <dcterms:created xsi:type="dcterms:W3CDTF">2024-02-07T12:50:37Z</dcterms:created>
  <dcterms:modified xsi:type="dcterms:W3CDTF">2024-02-07T13:48:24Z</dcterms:modified>
</cp:coreProperties>
</file>