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d54e90452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d54e90452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d54e90452_5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d54e90452_5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dafc9568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dafc9568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adafc9568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adafc9568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dafc9568b_7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dafc9568b_7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dafc9568b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dafc9568b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dafc9568b_7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adafc9568b_7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dafc9568b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adafc9568b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dafc9568b_7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dafc9568b_7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dafc9568b_7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dafc9568b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df0c395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df0c395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dafc9568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adafc9568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rgbClr val="595959"/>
                </a:solidFill>
              </a:rPr>
              <a:t>입력 값을 통해 출력 값을 구하는 함수 y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rgbClr val="595959"/>
                </a:solidFill>
              </a:rPr>
              <a:t>-&gt; 퍼셉트론 </a:t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rgbClr val="595959"/>
                </a:solidFill>
              </a:rPr>
              <a:t>방식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dafc9568b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adafc9568b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dafc9568b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dafc9568b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adcd5a526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adcd5a526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dcd5a5265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dcd5a5265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dafc84ad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dafc84ad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dafc84ad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dafc84ad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d54e904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ad54e904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dafc84ad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dafc84ad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dafc84ad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dafc84ad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dafc84ad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dafc84ad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d54e904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d54e904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31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2024 Winter AI Study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67650" y="4332950"/>
            <a:ext cx="5302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이계무 현희섭 김민성 강지영 황찬미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오차 공식</a:t>
            </a:r>
            <a:endParaRPr b="1"/>
          </a:p>
        </p:txBody>
      </p:sp>
      <p:sp>
        <p:nvSpPr>
          <p:cNvPr id="202" name="Google Shape;202;p22"/>
          <p:cNvSpPr/>
          <p:nvPr/>
        </p:nvSpPr>
        <p:spPr>
          <a:xfrm>
            <a:off x="-9825" y="-14725"/>
            <a:ext cx="91440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3" name="Google Shape;203;p22"/>
          <p:cNvSpPr/>
          <p:nvPr/>
        </p:nvSpPr>
        <p:spPr>
          <a:xfrm>
            <a:off x="-9825" y="5040300"/>
            <a:ext cx="9144000" cy="103200"/>
          </a:xfrm>
          <a:prstGeom prst="rect">
            <a:avLst/>
          </a:prstGeom>
          <a:solidFill>
            <a:srgbClr val="F5BA2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4" name="Google Shape;204;p22"/>
          <p:cNvSpPr/>
          <p:nvPr/>
        </p:nvSpPr>
        <p:spPr>
          <a:xfrm rot="5400000">
            <a:off x="-25323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05" name="Google Shape;205;p22"/>
          <p:cNvSpPr/>
          <p:nvPr/>
        </p:nvSpPr>
        <p:spPr>
          <a:xfrm rot="5400000">
            <a:off x="65280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150" y="1632938"/>
            <a:ext cx="3848100" cy="2219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7" name="Google Shape;207;p22"/>
          <p:cNvSpPr txBox="1"/>
          <p:nvPr/>
        </p:nvSpPr>
        <p:spPr>
          <a:xfrm>
            <a:off x="6277275" y="927625"/>
            <a:ext cx="9522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특징</a:t>
            </a:r>
            <a:endParaRPr sz="1800">
              <a:solidFill>
                <a:schemeClr val="dk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5106425" y="1364425"/>
            <a:ext cx="34233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y의 값이 0에서 1사이</a:t>
            </a:r>
            <a:endParaRPr sz="18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5272725" y="17567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⇩</a:t>
            </a:r>
            <a:endParaRPr/>
          </a:p>
        </p:txBody>
      </p:sp>
      <p:sp>
        <p:nvSpPr>
          <p:cNvPr id="210" name="Google Shape;210;p22"/>
          <p:cNvSpPr txBox="1"/>
          <p:nvPr/>
        </p:nvSpPr>
        <p:spPr>
          <a:xfrm>
            <a:off x="4721175" y="2792600"/>
            <a:ext cx="4103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실제 값이 1에 가까울때 </a:t>
            </a:r>
            <a:endParaRPr sz="1800"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예측 값이 0에 가까우면 오차가 커짐!</a:t>
            </a:r>
            <a:endParaRPr sz="18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1408575" y="1017725"/>
            <a:ext cx="19974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시그모이드 함수</a:t>
            </a:r>
            <a:endParaRPr sz="1800">
              <a:solidFill>
                <a:schemeClr val="dk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318075" y="335705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⇩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4766525" y="4211225"/>
            <a:ext cx="4103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로그 함수</a:t>
            </a:r>
            <a:endParaRPr sz="18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654175" y="4030688"/>
            <a:ext cx="4103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  <a:latin typeface="Gungsuh"/>
                <a:ea typeface="Gungsuh"/>
                <a:cs typeface="Gungsuh"/>
                <a:sym typeface="Gungsuh"/>
              </a:rPr>
              <a:t>오차 = 예측 값 - 실제 값</a:t>
            </a:r>
            <a:endParaRPr sz="1800">
              <a:solidFill>
                <a:schemeClr val="dk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819150" y="488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로그 함수</a:t>
            </a:r>
            <a:endParaRPr b="1"/>
          </a:p>
        </p:txBody>
      </p:sp>
      <p:sp>
        <p:nvSpPr>
          <p:cNvPr id="220" name="Google Shape;220;p23"/>
          <p:cNvSpPr/>
          <p:nvPr/>
        </p:nvSpPr>
        <p:spPr>
          <a:xfrm>
            <a:off x="-9825" y="-14725"/>
            <a:ext cx="91440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21" name="Google Shape;221;p23"/>
          <p:cNvSpPr/>
          <p:nvPr/>
        </p:nvSpPr>
        <p:spPr>
          <a:xfrm>
            <a:off x="-9825" y="5040300"/>
            <a:ext cx="9144000" cy="103200"/>
          </a:xfrm>
          <a:prstGeom prst="rect">
            <a:avLst/>
          </a:prstGeom>
          <a:solidFill>
            <a:srgbClr val="F5BA2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22" name="Google Shape;222;p23"/>
          <p:cNvSpPr/>
          <p:nvPr/>
        </p:nvSpPr>
        <p:spPr>
          <a:xfrm rot="5400000">
            <a:off x="-25323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23" name="Google Shape;223;p23"/>
          <p:cNvSpPr/>
          <p:nvPr/>
        </p:nvSpPr>
        <p:spPr>
          <a:xfrm rot="5400000">
            <a:off x="65280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24" name="Google Shape;224;p23"/>
          <p:cNvSpPr txBox="1"/>
          <p:nvPr/>
        </p:nvSpPr>
        <p:spPr>
          <a:xfrm>
            <a:off x="-272350" y="1060125"/>
            <a:ext cx="48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13" y="1374275"/>
            <a:ext cx="28860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3"/>
          <p:cNvSpPr txBox="1"/>
          <p:nvPr/>
        </p:nvSpPr>
        <p:spPr>
          <a:xfrm>
            <a:off x="3587700" y="3738500"/>
            <a:ext cx="863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Gungsuh"/>
                <a:ea typeface="Gungsuh"/>
                <a:cs typeface="Gungsuh"/>
                <a:sym typeface="Gungsuh"/>
              </a:rPr>
              <a:t>예측값</a:t>
            </a:r>
            <a:endParaRPr b="1" sz="1000">
              <a:solidFill>
                <a:schemeClr val="dk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736450" y="1139175"/>
            <a:ext cx="863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Gungsuh"/>
                <a:ea typeface="Gungsuh"/>
                <a:cs typeface="Gungsuh"/>
                <a:sym typeface="Gungsuh"/>
              </a:rPr>
              <a:t>실제</a:t>
            </a:r>
            <a:r>
              <a:rPr b="1" lang="ko" sz="1000">
                <a:solidFill>
                  <a:schemeClr val="dk2"/>
                </a:solidFill>
                <a:latin typeface="Gungsuh"/>
                <a:ea typeface="Gungsuh"/>
                <a:cs typeface="Gungsuh"/>
                <a:sym typeface="Gungsuh"/>
              </a:rPr>
              <a:t>값</a:t>
            </a:r>
            <a:endParaRPr b="1" sz="1000">
              <a:solidFill>
                <a:schemeClr val="dk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4572000" y="1904249"/>
            <a:ext cx="4103100" cy="9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A61C00"/>
                </a:solidFill>
                <a:latin typeface="Gungsuh"/>
                <a:ea typeface="Gungsuh"/>
                <a:cs typeface="Gungsuh"/>
                <a:sym typeface="Gungsuh"/>
              </a:rPr>
              <a:t>실제 값이 1에 가까울 때 사용하는 로그함수</a:t>
            </a:r>
            <a:endParaRPr sz="1600">
              <a:solidFill>
                <a:srgbClr val="A61C00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A61C00"/>
                </a:solidFill>
                <a:latin typeface="Gungsuh"/>
                <a:ea typeface="Gungsuh"/>
                <a:cs typeface="Gungsuh"/>
                <a:sym typeface="Gungsuh"/>
              </a:rPr>
              <a:t>(1에 가까울 수록 오차가 0에 가까워짐)</a:t>
            </a:r>
            <a:endParaRPr sz="1600">
              <a:solidFill>
                <a:srgbClr val="A61C00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4625750" y="3396928"/>
            <a:ext cx="41031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38761D"/>
                </a:solidFill>
                <a:latin typeface="Gungsuh"/>
                <a:ea typeface="Gungsuh"/>
                <a:cs typeface="Gungsuh"/>
                <a:sym typeface="Gungsuh"/>
              </a:rPr>
              <a:t>실제 값이 0에 가까울 때 사용하는 로그함수</a:t>
            </a:r>
            <a:endParaRPr sz="1600">
              <a:solidFill>
                <a:srgbClr val="38761D"/>
              </a:solidFill>
              <a:latin typeface="Gungsuh"/>
              <a:ea typeface="Gungsuh"/>
              <a:cs typeface="Gungsuh"/>
              <a:sym typeface="Gungsuh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38761D"/>
                </a:solidFill>
                <a:latin typeface="Gungsuh"/>
                <a:ea typeface="Gungsuh"/>
                <a:cs typeface="Gungsuh"/>
                <a:sym typeface="Gungsuh"/>
              </a:rPr>
              <a:t>(0에 가까울 수록 오차가 0에 가까워짐)</a:t>
            </a:r>
            <a:endParaRPr sz="1600">
              <a:solidFill>
                <a:srgbClr val="38761D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4451400" y="1335113"/>
            <a:ext cx="4103100" cy="6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Gungsuh"/>
                <a:ea typeface="Gungsuh"/>
                <a:cs typeface="Gungsuh"/>
                <a:sym typeface="Gungsuh"/>
              </a:rPr>
              <a:t>오차 = 예측 값 - 실제 값</a:t>
            </a:r>
            <a:endParaRPr sz="18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3970500" y="170252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⇨</a:t>
            </a:r>
            <a:endParaRPr sz="4100"/>
          </a:p>
        </p:txBody>
      </p:sp>
      <p:sp>
        <p:nvSpPr>
          <p:cNvPr id="232" name="Google Shape;232;p23"/>
          <p:cNvSpPr txBox="1"/>
          <p:nvPr/>
        </p:nvSpPr>
        <p:spPr>
          <a:xfrm>
            <a:off x="4010000" y="3165775"/>
            <a:ext cx="3000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4100"/>
              <a:t>⇨</a:t>
            </a:r>
            <a:endParaRPr sz="4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819150" y="511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로그 함수</a:t>
            </a:r>
            <a:endParaRPr b="1"/>
          </a:p>
        </p:txBody>
      </p:sp>
      <p:sp>
        <p:nvSpPr>
          <p:cNvPr id="238" name="Google Shape;238;p24"/>
          <p:cNvSpPr/>
          <p:nvPr/>
        </p:nvSpPr>
        <p:spPr>
          <a:xfrm>
            <a:off x="-9825" y="-14725"/>
            <a:ext cx="91440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39" name="Google Shape;239;p24"/>
          <p:cNvSpPr/>
          <p:nvPr/>
        </p:nvSpPr>
        <p:spPr>
          <a:xfrm>
            <a:off x="-9825" y="5040300"/>
            <a:ext cx="9144000" cy="103200"/>
          </a:xfrm>
          <a:prstGeom prst="rect">
            <a:avLst/>
          </a:prstGeom>
          <a:solidFill>
            <a:srgbClr val="F5BA2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40" name="Google Shape;240;p24"/>
          <p:cNvSpPr/>
          <p:nvPr/>
        </p:nvSpPr>
        <p:spPr>
          <a:xfrm rot="5400000">
            <a:off x="-25323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41" name="Google Shape;241;p24"/>
          <p:cNvSpPr/>
          <p:nvPr/>
        </p:nvSpPr>
        <p:spPr>
          <a:xfrm rot="5400000">
            <a:off x="65280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42" name="Google Shape;242;p24"/>
          <p:cNvSpPr txBox="1"/>
          <p:nvPr/>
        </p:nvSpPr>
        <p:spPr>
          <a:xfrm>
            <a:off x="-272350" y="1060125"/>
            <a:ext cx="48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pic>
        <p:nvPicPr>
          <p:cNvPr id="243" name="Google Shape;2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213" y="1374275"/>
            <a:ext cx="28860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/>
        </p:nvSpPr>
        <p:spPr>
          <a:xfrm>
            <a:off x="4333700" y="2285400"/>
            <a:ext cx="267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38761D"/>
                </a:solidFill>
                <a:latin typeface="Gungsuh"/>
                <a:ea typeface="Gungsuh"/>
                <a:cs typeface="Gungsuh"/>
                <a:sym typeface="Gungsuh"/>
              </a:rPr>
              <a:t>y_green = - log h</a:t>
            </a:r>
            <a:endParaRPr sz="1800">
              <a:solidFill>
                <a:srgbClr val="38761D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4309150" y="1799025"/>
            <a:ext cx="267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Gungsuh"/>
                <a:ea typeface="Gungsuh"/>
                <a:cs typeface="Gungsuh"/>
                <a:sym typeface="Gungsuh"/>
              </a:rPr>
              <a:t>y_red = - log (1-h)	</a:t>
            </a:r>
            <a:endParaRPr sz="1800">
              <a:solidFill>
                <a:srgbClr val="FF0000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3582800" y="3846475"/>
            <a:ext cx="863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Gungsuh"/>
                <a:ea typeface="Gungsuh"/>
                <a:cs typeface="Gungsuh"/>
                <a:sym typeface="Gungsuh"/>
              </a:rPr>
              <a:t>예측값</a:t>
            </a:r>
            <a:endParaRPr b="1" sz="1000">
              <a:solidFill>
                <a:schemeClr val="dk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819150" y="1060125"/>
            <a:ext cx="863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2"/>
                </a:solidFill>
                <a:latin typeface="Gungsuh"/>
                <a:ea typeface="Gungsuh"/>
                <a:cs typeface="Gungsuh"/>
                <a:sym typeface="Gungsuh"/>
              </a:rPr>
              <a:t>실제값</a:t>
            </a:r>
            <a:endParaRPr b="1" sz="1000">
              <a:solidFill>
                <a:schemeClr val="dk2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4020025" y="3088775"/>
            <a:ext cx="489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-{ </a:t>
            </a:r>
            <a:r>
              <a:rPr lang="ko" sz="1800">
                <a:solidFill>
                  <a:srgbClr val="38761D"/>
                </a:solidFill>
                <a:latin typeface="Gungsuh"/>
                <a:ea typeface="Gungsuh"/>
                <a:cs typeface="Gungsuh"/>
                <a:sym typeface="Gungsuh"/>
              </a:rPr>
              <a:t>y_data</a:t>
            </a:r>
            <a:r>
              <a:rPr lang="ko" sz="1800">
                <a:solidFill>
                  <a:srgbClr val="FF0000"/>
                </a:solidFill>
                <a:latin typeface="Gungsuh"/>
                <a:ea typeface="Gungsuh"/>
                <a:cs typeface="Gungsuh"/>
                <a:sym typeface="Gungsuh"/>
              </a:rPr>
              <a:t> </a:t>
            </a:r>
            <a:r>
              <a:rPr lang="ko" sz="1800">
                <a:solidFill>
                  <a:srgbClr val="38761D"/>
                </a:solidFill>
                <a:latin typeface="Gungsuh"/>
                <a:ea typeface="Gungsuh"/>
                <a:cs typeface="Gungsuh"/>
                <a:sym typeface="Gungsuh"/>
              </a:rPr>
              <a:t>log h </a:t>
            </a:r>
            <a:r>
              <a:rPr lang="ko" sz="1800">
                <a:solidFill>
                  <a:srgbClr val="FF0000"/>
                </a:solidFill>
                <a:latin typeface="Gungsuh"/>
                <a:ea typeface="Gungsuh"/>
                <a:cs typeface="Gungsuh"/>
                <a:sym typeface="Gungsuh"/>
              </a:rPr>
              <a:t>+ (1- y_data) log(1-h) </a:t>
            </a:r>
            <a:r>
              <a:rPr lang="ko" sz="1800">
                <a:solidFill>
                  <a:schemeClr val="dk1"/>
                </a:solidFill>
                <a:latin typeface="Gungsuh"/>
                <a:ea typeface="Gungsuh"/>
                <a:cs typeface="Gungsuh"/>
                <a:sym typeface="Gungsuh"/>
              </a:rPr>
              <a:t>}</a:t>
            </a:r>
            <a:endParaRPr sz="1800">
              <a:solidFill>
                <a:schemeClr val="dk1"/>
              </a:solidFill>
              <a:latin typeface="Gungsuh"/>
              <a:ea typeface="Gungsuh"/>
              <a:cs typeface="Gungsuh"/>
              <a:sym typeface="Gungsu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"/>
          <p:cNvSpPr txBox="1"/>
          <p:nvPr>
            <p:ph type="title"/>
          </p:nvPr>
        </p:nvSpPr>
        <p:spPr>
          <a:xfrm>
            <a:off x="769800" y="460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코딩으로 확인하는 로지스틱 회귀</a:t>
            </a:r>
            <a:endParaRPr/>
          </a:p>
        </p:txBody>
      </p:sp>
      <p:sp>
        <p:nvSpPr>
          <p:cNvPr id="254" name="Google Shape;254;p25"/>
          <p:cNvSpPr txBox="1"/>
          <p:nvPr>
            <p:ph idx="1" type="body"/>
          </p:nvPr>
        </p:nvSpPr>
        <p:spPr>
          <a:xfrm>
            <a:off x="657225" y="1201850"/>
            <a:ext cx="8739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이제 경사 하강법을 활용하여 시그로이드 함수의 기울기 a와 좌우 이동 b에 대해서 알아보자.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먼저 공부 시간과 합격 여부 리스트를 만들어줍니다.</a:t>
            </a:r>
            <a:endParaRPr sz="1500"/>
          </a:p>
        </p:txBody>
      </p:sp>
      <p:pic>
        <p:nvPicPr>
          <p:cNvPr id="255" name="Google Shape;2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272675"/>
            <a:ext cx="7617075" cy="232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759900" y="460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코딩으로 확인하는 로지스틱 회귀</a:t>
            </a:r>
            <a:endParaRPr/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957450" y="1306725"/>
            <a:ext cx="37899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/>
              <a:t>이를 그래프로 나타내면 다음과 같습니다.</a:t>
            </a:r>
            <a:endParaRPr sz="1500"/>
          </a:p>
        </p:txBody>
      </p: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575" y="1823025"/>
            <a:ext cx="7348176" cy="26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720425" y="4013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코딩으로 확인하는 로지스틱 회귀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143850" y="1231450"/>
            <a:ext cx="8739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/>
              <a:t>그 후 기울기 a와 절편 b의 값을 초기화하고 학습률을 정합니다. 학습률은 책에 나온 그대로 적겠습니다.</a:t>
            </a:r>
            <a:endParaRPr sz="1500"/>
          </a:p>
        </p:txBody>
      </p:sp>
      <p:pic>
        <p:nvPicPr>
          <p:cNvPr id="269" name="Google Shape;2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799" y="2066175"/>
            <a:ext cx="7541150" cy="22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"/>
          <p:cNvSpPr txBox="1"/>
          <p:nvPr>
            <p:ph type="title"/>
          </p:nvPr>
        </p:nvSpPr>
        <p:spPr>
          <a:xfrm>
            <a:off x="660850" y="361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코딩으로 확인하는 로지스틱 회귀</a:t>
            </a:r>
            <a:endParaRPr/>
          </a:p>
        </p:txBody>
      </p:sp>
      <p:sp>
        <p:nvSpPr>
          <p:cNvPr id="275" name="Google Shape;275;p28"/>
          <p:cNvSpPr txBox="1"/>
          <p:nvPr>
            <p:ph idx="1" type="body"/>
          </p:nvPr>
        </p:nvSpPr>
        <p:spPr>
          <a:xfrm>
            <a:off x="716450" y="1363425"/>
            <a:ext cx="8739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500"/>
              <a:t>함수 sigmoid()를 활용하여 시그모이드 함수를 정의합니다.</a:t>
            </a:r>
            <a:endParaRPr sz="1500"/>
          </a:p>
        </p:txBody>
      </p:sp>
      <p:pic>
        <p:nvPicPr>
          <p:cNvPr id="276" name="Google Shape;2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50" y="2331225"/>
            <a:ext cx="7669875" cy="14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>
            <p:ph type="title"/>
          </p:nvPr>
        </p:nvSpPr>
        <p:spPr>
          <a:xfrm>
            <a:off x="769800" y="297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코딩으로 확인하는 로지스틱 회귀</a:t>
            </a:r>
            <a:endParaRPr/>
          </a:p>
        </p:txBody>
      </p:sp>
      <p:sp>
        <p:nvSpPr>
          <p:cNvPr id="282" name="Google Shape;282;p29"/>
          <p:cNvSpPr txBox="1"/>
          <p:nvPr>
            <p:ph idx="1" type="body"/>
          </p:nvPr>
        </p:nvSpPr>
        <p:spPr>
          <a:xfrm>
            <a:off x="5705163" y="1864463"/>
            <a:ext cx="3213300" cy="22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이제 a*x_data + b를 시그모이드 함수에 적용하여 결과를 0과 1 사이의 값으로 변환합니다.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500"/>
              <a:t>다음과 같이 경사하강법을 시행하여 a,b에 대한 편미분을 구하고, 여기에 학습률을 곱하여 기존의 a 값과 b 값을 업데이트 해줍니다.</a:t>
            </a:r>
            <a:endParaRPr sz="1500"/>
          </a:p>
        </p:txBody>
      </p:sp>
      <p:pic>
        <p:nvPicPr>
          <p:cNvPr id="283" name="Google Shape;2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00" y="1252250"/>
            <a:ext cx="5267725" cy="34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50" y="17813"/>
            <a:ext cx="3472150" cy="495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4275" y="95875"/>
            <a:ext cx="4823436" cy="49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769800" y="439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코딩으로 확인하는 로지스틱 회귀</a:t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75" y="1335179"/>
            <a:ext cx="6153149" cy="32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700" y="1394200"/>
            <a:ext cx="4764475" cy="329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19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선형 회귀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7000" y="3524450"/>
            <a:ext cx="49980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>
                <a:latin typeface="Arial"/>
                <a:ea typeface="Arial"/>
                <a:cs typeface="Arial"/>
                <a:sym typeface="Arial"/>
              </a:rPr>
              <a:t>독립변수 x에 대해서 다양한 종속변수 y값을 가짐!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49" y="2487838"/>
            <a:ext cx="3582575" cy="8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725" y="1743913"/>
            <a:ext cx="4079250" cy="26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로지스틱 회귀와 퍼셉트론</a:t>
            </a:r>
            <a:endParaRPr/>
          </a:p>
        </p:txBody>
      </p:sp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493400" y="2995025"/>
            <a:ext cx="3999900" cy="17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6400"/>
              <a:t>입력 값을 통해 출력 값을 구하는 함수 y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400"/>
              <a:t>→ 퍼셉트론 방식</a:t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6400">
                <a:solidFill>
                  <a:srgbClr val="FF0000"/>
                </a:solidFill>
              </a:rPr>
              <a:t>로지스틱 회귀와 퍼셉트론은 같은 개념!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303" name="Google Shape;30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50" y="1999038"/>
            <a:ext cx="273623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3302" y="1398325"/>
            <a:ext cx="4517257" cy="35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 txBox="1"/>
          <p:nvPr/>
        </p:nvSpPr>
        <p:spPr>
          <a:xfrm>
            <a:off x="3984475" y="1928150"/>
            <a:ext cx="432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3455725" y="2183200"/>
            <a:ext cx="1194900" cy="349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퍼셉트론</a:t>
            </a:r>
            <a:endParaRPr/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275275" y="1686675"/>
            <a:ext cx="3999900" cy="30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/>
              <a:t>뉴런 = 퍼셉트론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자극 = 입력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700"/>
              <a:t>전달 = 출력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ko" sz="1700"/>
              <a:t>퍼셉트론 </a:t>
            </a:r>
            <a:endParaRPr sz="1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ko" sz="1700"/>
              <a:t>: 입력 값과 활성화 함수를 사용해 출력 값을 다음으로 넘기는 가장 작은 신경망단위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314" name="Google Shape;3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696" y="1569200"/>
            <a:ext cx="3915301" cy="30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가중치, 가중합, 바이어스, 활성화함수</a:t>
            </a:r>
            <a:endParaRPr/>
          </a:p>
        </p:txBody>
      </p:sp>
      <p:sp>
        <p:nvSpPr>
          <p:cNvPr id="320" name="Google Shape;320;p34"/>
          <p:cNvSpPr txBox="1"/>
          <p:nvPr>
            <p:ph idx="1" type="body"/>
          </p:nvPr>
        </p:nvSpPr>
        <p:spPr>
          <a:xfrm>
            <a:off x="885900" y="16105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/>
              <a:t>y = ax + b (a는 기울기, b는 y 절편)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→ y = w x + b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w: 가중치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b: 바이어스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가중합 = ∑</a:t>
            </a:r>
            <a:r>
              <a:rPr lang="ko" sz="1600"/>
              <a:t>xw + 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/>
              <a:t>활성화 함수: 0과 1을 판단</a:t>
            </a:r>
            <a:endParaRPr sz="1600"/>
          </a:p>
        </p:txBody>
      </p:sp>
      <p:sp>
        <p:nvSpPr>
          <p:cNvPr id="321" name="Google Shape;321;p34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322" name="Google Shape;3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554975"/>
            <a:ext cx="3999900" cy="3068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75" y="228600"/>
            <a:ext cx="8460052" cy="464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6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450" y="214649"/>
            <a:ext cx="8285352" cy="466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780625" y="321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로지스틱 회귀란?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575" y="924198"/>
            <a:ext cx="7184851" cy="117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1772" y="2330750"/>
            <a:ext cx="3796650" cy="203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5300" y="2231337"/>
            <a:ext cx="3796650" cy="233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775500" y="388525"/>
            <a:ext cx="79233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로지스틱 회귀에 쓰일 수 있는 많은 함수들</a:t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675" y="1152471"/>
            <a:ext cx="6183775" cy="3181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436800" y="404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시그모이드 함수의 기본 형태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121" y="1989721"/>
            <a:ext cx="1361750" cy="6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5725" y="1222537"/>
            <a:ext cx="4985500" cy="280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750300" y="3152750"/>
            <a:ext cx="29322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x가 음의 무한대로 가면 0 x가 양의 무한대로 가면 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11700" y="41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시그모이드 함수의 기울기 a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550" y="1159275"/>
            <a:ext cx="19526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72" y="2304522"/>
            <a:ext cx="3535251" cy="19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549" y="983550"/>
            <a:ext cx="324587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8"/>
          <p:cNvSpPr txBox="1"/>
          <p:nvPr/>
        </p:nvSpPr>
        <p:spPr>
          <a:xfrm>
            <a:off x="1718225" y="4298750"/>
            <a:ext cx="25401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a는 양수로 가정!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403125" y="263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a값의 변화에 따른 시그모이드 함수의 변화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2862100" y="4413625"/>
            <a:ext cx="4573800" cy="5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a값이 ¼, ½, 1, 2, 4 일 때 그래프 개형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483" y="938775"/>
            <a:ext cx="427048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64625" y="2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시그모이드 함수의 좌우 이동 b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600" y="2181400"/>
            <a:ext cx="3345450" cy="188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500" y="784575"/>
            <a:ext cx="4354332" cy="34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5450" y="975313"/>
            <a:ext cx="1952625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1173500" y="4342600"/>
            <a:ext cx="65556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좌우 이동이기 때문에 이차함수 형태의 오차 그래프가 나옴!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218650" y="445025"/>
            <a:ext cx="883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오차 공식 </a:t>
            </a:r>
            <a:endParaRPr b="1"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2562213" y="1308113"/>
            <a:ext cx="39999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000">
                <a:solidFill>
                  <a:srgbClr val="000000"/>
                </a:solidFill>
                <a:latin typeface="Gungsuh"/>
                <a:ea typeface="Gungsuh"/>
                <a:cs typeface="Gungsuh"/>
                <a:sym typeface="Gungsuh"/>
              </a:rPr>
              <a:t>a,b 의 값을 어떻게 구하는가? </a:t>
            </a:r>
            <a:r>
              <a:rPr b="1" lang="ko" sz="2000">
                <a:solidFill>
                  <a:srgbClr val="000000"/>
                </a:solidFill>
              </a:rPr>
              <a:t>   </a:t>
            </a:r>
            <a:endParaRPr b="1" sz="2000">
              <a:solidFill>
                <a:srgbClr val="000000"/>
              </a:solidFill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-9825" y="-14725"/>
            <a:ext cx="91440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2" name="Google Shape;192;p21"/>
          <p:cNvSpPr/>
          <p:nvPr/>
        </p:nvSpPr>
        <p:spPr>
          <a:xfrm>
            <a:off x="-9825" y="5040300"/>
            <a:ext cx="9144000" cy="103200"/>
          </a:xfrm>
          <a:prstGeom prst="rect">
            <a:avLst/>
          </a:prstGeom>
          <a:solidFill>
            <a:srgbClr val="F5BA2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3" name="Google Shape;193;p21"/>
          <p:cNvSpPr/>
          <p:nvPr/>
        </p:nvSpPr>
        <p:spPr>
          <a:xfrm rot="5400000">
            <a:off x="-25323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4" name="Google Shape;194;p21"/>
          <p:cNvSpPr/>
          <p:nvPr/>
        </p:nvSpPr>
        <p:spPr>
          <a:xfrm rot="5400000">
            <a:off x="6528075" y="2507825"/>
            <a:ext cx="5148300" cy="103200"/>
          </a:xfrm>
          <a:prstGeom prst="rect">
            <a:avLst/>
          </a:prstGeom>
          <a:solidFill>
            <a:srgbClr val="F5BA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5" name="Google Shape;195;p21"/>
          <p:cNvSpPr txBox="1"/>
          <p:nvPr/>
        </p:nvSpPr>
        <p:spPr>
          <a:xfrm>
            <a:off x="3146163" y="3245225"/>
            <a:ext cx="28320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300">
                <a:latin typeface="Gungsuh"/>
                <a:ea typeface="Gungsuh"/>
                <a:cs typeface="Gungsuh"/>
                <a:sym typeface="Gungsuh"/>
              </a:rPr>
              <a:t>경사 하강법</a:t>
            </a:r>
            <a:endParaRPr b="1" sz="2300">
              <a:latin typeface="Gungsuh"/>
              <a:ea typeface="Gungsuh"/>
              <a:cs typeface="Gungsuh"/>
              <a:sym typeface="Gungsuh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2825775" y="2031425"/>
            <a:ext cx="347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800"/>
              <a:t>⇩</a:t>
            </a:r>
            <a:endParaRPr sz="4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