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70" r:id="rId5"/>
    <p:sldId id="288" r:id="rId6"/>
    <p:sldId id="316" r:id="rId7"/>
    <p:sldId id="318" r:id="rId8"/>
    <p:sldId id="330" r:id="rId9"/>
    <p:sldId id="299" r:id="rId10"/>
    <p:sldId id="290" r:id="rId11"/>
    <p:sldId id="298" r:id="rId12"/>
    <p:sldId id="300" r:id="rId13"/>
    <p:sldId id="274" r:id="rId14"/>
    <p:sldId id="331" r:id="rId15"/>
    <p:sldId id="303" r:id="rId16"/>
    <p:sldId id="305" r:id="rId17"/>
    <p:sldId id="304" r:id="rId18"/>
    <p:sldId id="306" r:id="rId19"/>
    <p:sldId id="291" r:id="rId20"/>
    <p:sldId id="307" r:id="rId21"/>
    <p:sldId id="308" r:id="rId22"/>
    <p:sldId id="309" r:id="rId23"/>
    <p:sldId id="312" r:id="rId24"/>
    <p:sldId id="310" r:id="rId25"/>
    <p:sldId id="311" r:id="rId26"/>
    <p:sldId id="313" r:id="rId27"/>
    <p:sldId id="289" r:id="rId28"/>
    <p:sldId id="322" r:id="rId29"/>
    <p:sldId id="323" r:id="rId30"/>
    <p:sldId id="328" r:id="rId31"/>
    <p:sldId id="324" r:id="rId32"/>
    <p:sldId id="325" r:id="rId33"/>
    <p:sldId id="292" r:id="rId34"/>
    <p:sldId id="293" r:id="rId35"/>
    <p:sldId id="294" r:id="rId36"/>
    <p:sldId id="329" r:id="rId37"/>
    <p:sldId id="295" r:id="rId38"/>
    <p:sldId id="332" r:id="rId39"/>
    <p:sldId id="296" r:id="rId40"/>
    <p:sldId id="297" r:id="rId41"/>
    <p:sldId id="269" r:id="rId42"/>
  </p:sldIdLst>
  <p:sldSz cx="12192000" cy="6858000"/>
  <p:notesSz cx="6858000" cy="9144000"/>
  <p:embeddedFontLst>
    <p:embeddedFont>
      <p:font typeface="Cambria Math" panose="02040503050406030204" pitchFamily="18" charset="0"/>
      <p:regular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09ED9A0-A95C-483E-93A5-D45F96DF355D}">
          <p14:sldIdLst/>
        </p14:section>
        <p14:section name="시작" id="{EBF73A23-F093-4FBF-B39F-2391535917B3}">
          <p14:sldIdLst>
            <p14:sldId id="270"/>
          </p14:sldIdLst>
        </p14:section>
        <p14:section name="01 선형 회귀 (광석)" id="{94D539C0-A7A5-4BD1-A54E-1D5F0BD95181}">
          <p14:sldIdLst>
            <p14:sldId id="288"/>
            <p14:sldId id="316"/>
            <p14:sldId id="318"/>
            <p14:sldId id="330"/>
          </p14:sldIdLst>
        </p14:section>
        <p14:section name="02 최소 제곱법 (민정)" id="{FDDFE093-188B-472C-80DA-A2D2BD5AE06D}">
          <p14:sldIdLst>
            <p14:sldId id="299"/>
            <p14:sldId id="290"/>
            <p14:sldId id="298"/>
            <p14:sldId id="300"/>
          </p14:sldIdLst>
        </p14:section>
        <p14:section name="03 평균 제곱 오차 (태경)" id="{CEE37FCC-F667-4D06-81BB-B6EF8938E1D2}">
          <p14:sldIdLst>
            <p14:sldId id="274"/>
            <p14:sldId id="331"/>
            <p14:sldId id="303"/>
            <p14:sldId id="305"/>
            <p14:sldId id="304"/>
            <p14:sldId id="306"/>
          </p14:sldIdLst>
        </p14:section>
        <p14:section name="04 경사 하강법 (경준)" id="{5172FE8D-B847-4452-BCB9-A5E2D126A6AE}">
          <p14:sldIdLst>
            <p14:sldId id="291"/>
            <p14:sldId id="307"/>
            <p14:sldId id="308"/>
            <p14:sldId id="309"/>
            <p14:sldId id="312"/>
            <p14:sldId id="310"/>
            <p14:sldId id="311"/>
            <p14:sldId id="313"/>
          </p14:sldIdLst>
        </p14:section>
        <p14:section name="05 다중 선형 회귀 (윤정)" id="{586206A2-AACB-426F-962B-30DC4CA7FFED}">
          <p14:sldIdLst>
            <p14:sldId id="289"/>
            <p14:sldId id="322"/>
            <p14:sldId id="323"/>
            <p14:sldId id="328"/>
            <p14:sldId id="324"/>
            <p14:sldId id="325"/>
          </p14:sldIdLst>
        </p14:section>
        <p14:section name="06 문제 풀이 (오늘의 다섯명)" id="{5C6CB4DF-1B64-4362-ADA8-A6EAD03D2A66}">
          <p14:sldIdLst>
            <p14:sldId id="292"/>
            <p14:sldId id="293"/>
            <p14:sldId id="294"/>
            <p14:sldId id="329"/>
            <p14:sldId id="295"/>
            <p14:sldId id="332"/>
            <p14:sldId id="296"/>
            <p14:sldId id="297"/>
          </p14:sldIdLst>
        </p14:section>
        <p14:section name="감사합니다" id="{930C393B-8D61-4A30-8664-8F04C3C2AF03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EA3"/>
    <a:srgbClr val="F2B194"/>
    <a:srgbClr val="A9BCC7"/>
    <a:srgbClr val="EE7849"/>
    <a:srgbClr val="F7EFE7"/>
    <a:srgbClr val="CAC3B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52123-5215-7188-17B0-92AE102E7380}" v="607" dt="2024-01-08T11:30:59.885"/>
    <p1510:client id="{9A461FFA-A69D-4F9D-8715-EE56797F3F59}" v="9" dt="2024-01-08T04:19:27.709"/>
    <p1510:client id="{B474DC2B-B37F-2EA7-2C13-3C01037A5541}" v="785" dt="2024-01-08T11:10:15.463"/>
    <p1510:client id="{BED4863F-083B-4E99-AB31-531BDE25A246}" v="2357" vWet="2359" dt="2024-01-08T13:41:19.733"/>
    <p1510:client id="{E5363A15-4AFF-B7B2-03A1-496C0D2B67E6}" v="172" dt="2024-01-08T12:45:03.120"/>
    <p1510:client id="{FF7E0F53-58F0-9881-D87C-F7859F0DE6B1}" v="673" dt="2024-01-08T13:17:46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3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5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3978A-B13F-4F51-A10C-CDCC994C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E3A9B6-E5CE-424A-A9DA-3A5706C2D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E8D8B-7E69-424A-B3F9-3AF60188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2B417-6E75-4F59-8D7F-2B952414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C9503-49F1-4AD3-B24E-B526B3D2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17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F2F33-EC50-4C80-89B2-C4644524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4ECECE-320F-4037-9475-3A10C00FB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1E28-C168-4616-9126-C4F2E407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2E0B1-B2FB-466B-A272-4D3A3E6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57646-E7B1-4603-980A-2B28232D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9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3EA17-17A1-4EAA-BE04-F54712CE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2C39B8-2C73-4386-9EEA-93C4B432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DDB53-D6FC-4BF4-B5A5-D6FBEBA3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F496-D067-435E-9D83-D731591E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FDC7A-AF37-4C2A-AB32-DB5826E4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86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8CF30-2EF5-45CA-8489-6B17C498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0F357-6FD6-4C6F-B305-8391F53DC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3BAB9-4577-447B-A9D3-F019B5B0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255A9-C4BB-45C0-8707-9F232250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555C-B56D-455E-9882-776398E4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806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8256E-02EF-4B80-A9DE-A2CFED7F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A7C0D-A569-4DC5-9B6B-B869ED35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B0975-C6E7-4CBD-8266-927ACE53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4FE34-7F41-454E-923A-8FC448C6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7FCAF-372D-4F31-8113-F1D16062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7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5DE3D-CF9F-4B43-8928-67632D8E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1130-CA29-46D9-98CD-8AEFFE3A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C06667-A8E4-4E21-BA22-FE235343D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909A6-D0B4-41AA-B5E1-FA2A81D9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8D50E-134B-4EB2-8413-BD46AECD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8BBE8-0810-42CF-8BF4-9BC665FA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576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C5236-AA3A-4BA2-B704-077F4DED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DD8B8-16EF-4149-84D9-5C51BE17A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4AAB5-D86A-4D77-B9D3-43F091C0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C805A-30E4-4B49-971D-8A71189E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0DE9D7-6312-49EC-ACFB-87F17C9D5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00306A-1A99-46DA-BD16-B8E2E347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5D436E-6825-4ADC-88DA-9D291790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A50B3-FBB7-49C2-B3C8-031B553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435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9A6A-F318-4B02-8B48-1D168242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772A60-CC73-440E-B921-A604F210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59AB4-D376-4087-894D-217493E6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DFFD5-384B-42CB-8EA7-EA4AAD7A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4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3AA773-2EE3-4A4B-BD7F-3A2DB13EB93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54F0A-0ADA-4153-B93B-3F916F67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1988C8-D255-4CC5-A63C-6012F31E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82611-EA94-44D3-A432-E8D3F7D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510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DAF5-4B45-48CA-91D4-7F3CC6F6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9EB7A-F423-44BA-A011-89E47172B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EAA08-A82E-492F-A42A-FAEE7ED8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7C8EA-83DD-4DCC-BCAC-14B61BFF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B0092-8162-4933-8208-3241F011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88E89-8964-490E-A3F8-C114564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4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3B895-F0E6-417C-91AF-FC77106B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0F889D-F6A1-4CD3-A7EF-FF6DC4B8D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08076-F0A6-4FED-97BA-897E05C2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36CB4-D55C-4A66-BF0C-77AA7500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FB76-457A-4409-A8BD-7ACCA03B59D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7A1E3-C171-4893-AFC0-4126AA79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01620-650B-42C8-A0B6-84F9BF2C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71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3E94DA-1AFF-4878-8CEB-B25544502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4748CD-C42F-4379-BA60-12342E3D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4659B-4FE8-4FC3-A60B-33E3C5E69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FB76-457A-4409-A8BD-7ACCA03B59D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E7DB0-1313-4122-9C73-F59E1A9EA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0599C3-8CD2-4289-B09D-A5B7BA93E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5156A-E699-4781-9986-B47109370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38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jongsmarcle/2024_Winter_Ai_study/blob/main/N%ED%9A%8C%EC%B0%A8%20%EA%B3%BC%EC%A0%9C/0%ED%9A%8C%EC%B0%A8%20%EA%B3%BC%EC%A0%9C/3%ED%8C%80/0%ED%9A%8C%EC%B0%A8_%EB%B0%95%EA%B4%91%EC%84%9D_%EB%AC%B8%EC%A0%9C.md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github.com/sejongsmarcle/2024_Winter_Ai_study/blob/main/N%ED%9A%8C%EC%B0%A8%20%EA%B3%BC%EC%A0%9C/0%ED%9A%8C%EC%B0%A8%20%EA%B3%BC%EC%A0%9C/3%ED%8C%80/0%ED%9A%8C%EC%B0%A8_%EC%84%9D%EB%AF%BC%EC%A0%95_%EB%AC%B8%EC%A0%9C.m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hyperlink" Target="https://github.com/sejongsmarcle/2024_Winter_Ai_study/blob/main/N%ED%9A%8C%EC%B0%A8%20%EA%B3%BC%EC%A0%9C/0%ED%9A%8C%EC%B0%A8%20%EA%B3%BC%EC%A0%9C/3%ED%8C%80/0%ED%9A%8C%EC%B0%A8_%EC%84%9D%EB%AF%BC%EC%A0%95_%EB%AC%B8%EC%A0%9C.md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github.com/sejongsmarcle/2024_Winter_Ai_study/blob/main/N%ED%9A%8C%EC%B0%A8%20%EA%B3%BC%EC%A0%9C/0%ED%9A%8C%EC%B0%A8%20%EA%B3%BC%EC%A0%9C/3%ED%8C%80/0%ED%9A%8C%EC%B0%A8_%EA%B9%80%ED%83%9C%EA%B2%BD_%EB%AC%B8%EC%A0%9C.m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hyperlink" Target="https://github.com/sejongsmarcle/2024_Winter_Ai_study/blob/main/N%ED%9A%8C%EC%B0%A8%20%EA%B3%BC%EC%A0%9C/0%ED%9A%8C%EC%B0%A8%20%EA%B3%BC%EC%A0%9C/3%ED%8C%80/0%ED%9A%8C%EC%B0%A8_%EA%B9%80%ED%83%9C%EA%B2%BD_%EB%AC%B8%EC%A0%9C.md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github.com/sejongsmarcle/2024_Winter_Ai_study/blob/main/N%ED%9A%8C%EC%B0%A8%20%EA%B3%BC%EC%A0%9C/0%ED%9A%8C%EC%B0%A8%20%EA%B3%BC%EC%A0%9C/3%ED%8C%80/0%ED%9A%8C%EC%B0%A8_%EB%B0%95%EA%B2%BD%EC%A4%80_%EB%AC%B8%EC%A0%9C.md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hyperlink" Target="https://github.com/sejongsmarcle/2024_Winter_Ai_study/blob/main/N%ED%9A%8C%EC%B0%A8%20%EA%B3%BC%EC%A0%9C/0%ED%9A%8C%EC%B0%A8%20%EA%B3%BC%EC%A0%9C/3%ED%8C%80/0%ED%9A%8C%EC%B0%A8_%EB%B0%95%EA%B4%91%EC%84%9D_%EB%AC%B8%EC%A0%9C.md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colab.research.google.com/drive/1mSTvwIFjqVf1ZZkKzhWEqfK1HCvsWG7G?usp=sharin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58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CC8B8-666D-4802-97AF-3A8CAD01CBA3}"/>
              </a:ext>
            </a:extLst>
          </p:cNvPr>
          <p:cNvCxnSpPr>
            <a:cxnSpLocks/>
          </p:cNvCxnSpPr>
          <p:nvPr/>
        </p:nvCxnSpPr>
        <p:spPr>
          <a:xfrm>
            <a:off x="6096000" y="1179061"/>
            <a:ext cx="54854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49552F-690A-4963-9D94-DD5D26B050E4}"/>
              </a:ext>
            </a:extLst>
          </p:cNvPr>
          <p:cNvSpPr txBox="1"/>
          <p:nvPr/>
        </p:nvSpPr>
        <p:spPr>
          <a:xfrm>
            <a:off x="1769448" y="727335"/>
            <a:ext cx="110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EE7849"/>
                </a:solidFill>
              </a:rPr>
              <a:t>01</a:t>
            </a:r>
            <a:endParaRPr lang="ko-KR" altLang="en-US" sz="3600" b="1" dirty="0">
              <a:solidFill>
                <a:srgbClr val="EE784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E473A-F32E-4009-9CED-4EEC4220DE69}"/>
              </a:ext>
            </a:extLst>
          </p:cNvPr>
          <p:cNvSpPr txBox="1"/>
          <p:nvPr/>
        </p:nvSpPr>
        <p:spPr>
          <a:xfrm>
            <a:off x="2710233" y="1226271"/>
            <a:ext cx="6590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선형 회귀의 정의 </a:t>
            </a:r>
            <a:r>
              <a:rPr lang="en-US" altLang="ko-KR" sz="1600" spc="-300" dirty="0">
                <a:solidFill>
                  <a:schemeClr val="accent6">
                    <a:lumMod val="50000"/>
                  </a:schemeClr>
                </a:solidFill>
              </a:rPr>
              <a:t> | </a:t>
            </a:r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가장 훌륭한 예측선이란</a:t>
            </a:r>
            <a:r>
              <a:rPr lang="en-US" altLang="ko-KR" sz="1600" spc="-300" dirty="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ko-KR" altLang="en-US" sz="16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FEA1B9-D49E-40C9-916B-D823B705149C}"/>
              </a:ext>
            </a:extLst>
          </p:cNvPr>
          <p:cNvSpPr txBox="1"/>
          <p:nvPr/>
        </p:nvSpPr>
        <p:spPr>
          <a:xfrm>
            <a:off x="773371" y="904557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박광석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AB7E2-0D93-4A31-82B5-0F41F83D4402}"/>
              </a:ext>
            </a:extLst>
          </p:cNvPr>
          <p:cNvSpPr txBox="1"/>
          <p:nvPr/>
        </p:nvSpPr>
        <p:spPr>
          <a:xfrm>
            <a:off x="2710233" y="789001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/>
              <a:t>선형 회귀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E5FE1-BA04-227F-A517-C2204F720F1C}"/>
              </a:ext>
            </a:extLst>
          </p:cNvPr>
          <p:cNvSpPr txBox="1"/>
          <p:nvPr/>
        </p:nvSpPr>
        <p:spPr>
          <a:xfrm>
            <a:off x="2710233" y="2238054"/>
            <a:ext cx="644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최소 </a:t>
            </a:r>
            <a:r>
              <a:rPr lang="ko-KR" altLang="en-US" sz="1600" spc="-300" dirty="0" err="1">
                <a:solidFill>
                  <a:schemeClr val="accent6">
                    <a:lumMod val="50000"/>
                  </a:schemeClr>
                </a:solidFill>
              </a:rPr>
              <a:t>제곱법</a:t>
            </a:r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ko-KR" sz="1600" spc="-300" dirty="0">
                <a:solidFill>
                  <a:schemeClr val="accent6">
                    <a:lumMod val="50000"/>
                  </a:schemeClr>
                </a:solidFill>
              </a:rPr>
              <a:t>|  </a:t>
            </a:r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코딩으로 확인하는 최소 제곱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ABCCA-BD77-A31E-8D41-F1BF205A996D}"/>
              </a:ext>
            </a:extLst>
          </p:cNvPr>
          <p:cNvSpPr txBox="1"/>
          <p:nvPr/>
        </p:nvSpPr>
        <p:spPr>
          <a:xfrm>
            <a:off x="2710233" y="3249837"/>
            <a:ext cx="11001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평균 제곱 오차  </a:t>
            </a:r>
            <a:r>
              <a:rPr lang="en-US" altLang="ko-KR" sz="1600" spc="-300" dirty="0">
                <a:solidFill>
                  <a:schemeClr val="accent6">
                    <a:lumMod val="50000"/>
                  </a:schemeClr>
                </a:solidFill>
              </a:rPr>
              <a:t>|  </a:t>
            </a:r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잘못 그은 선 바로잡기 </a:t>
            </a:r>
            <a:r>
              <a:rPr lang="en-US" altLang="ko-KR" sz="1600" spc="-300" dirty="0">
                <a:solidFill>
                  <a:schemeClr val="accent6">
                    <a:lumMod val="50000"/>
                  </a:schemeClr>
                </a:solidFill>
              </a:rPr>
              <a:t>| </a:t>
            </a:r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코딩으로 확인하는 평균 제곱 오차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9BF02-67AF-AB82-A74C-743B8EED1E5E}"/>
              </a:ext>
            </a:extLst>
          </p:cNvPr>
          <p:cNvSpPr txBox="1"/>
          <p:nvPr/>
        </p:nvSpPr>
        <p:spPr>
          <a:xfrm>
            <a:off x="2710233" y="4261620"/>
            <a:ext cx="9960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경사 하강법의 개요  </a:t>
            </a:r>
            <a:r>
              <a:rPr lang="en-US" altLang="ko-KR" sz="1600" spc="-300" dirty="0">
                <a:solidFill>
                  <a:schemeClr val="accent6">
                    <a:lumMod val="50000"/>
                  </a:schemeClr>
                </a:solidFill>
              </a:rPr>
              <a:t>|  </a:t>
            </a:r>
            <a:r>
              <a:rPr lang="ko-KR" altLang="en-US" sz="1600" spc="-300" dirty="0" err="1">
                <a:solidFill>
                  <a:schemeClr val="accent6">
                    <a:lumMod val="50000"/>
                  </a:schemeClr>
                </a:solidFill>
              </a:rPr>
              <a:t>학습률</a:t>
            </a:r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ko-KR" sz="1600" spc="-300" dirty="0">
                <a:solidFill>
                  <a:schemeClr val="accent6">
                    <a:lumMod val="50000"/>
                  </a:schemeClr>
                </a:solidFill>
              </a:rPr>
              <a:t>|   </a:t>
            </a:r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코딩으로 확인하는 경사 하강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95E926-EBDB-E35C-9C3E-100B5131565A}"/>
              </a:ext>
            </a:extLst>
          </p:cNvPr>
          <p:cNvSpPr txBox="1"/>
          <p:nvPr/>
        </p:nvSpPr>
        <p:spPr>
          <a:xfrm>
            <a:off x="2710233" y="5273403"/>
            <a:ext cx="8891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다중 선형 </a:t>
            </a:r>
            <a:r>
              <a:rPr lang="ko-KR" altLang="en-US" sz="1600" spc="-300" dirty="0" err="1">
                <a:solidFill>
                  <a:schemeClr val="accent6">
                    <a:lumMod val="50000"/>
                  </a:schemeClr>
                </a:solidFill>
              </a:rPr>
              <a:t>회귀란</a:t>
            </a:r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altLang="ko-KR" sz="1600" spc="-300" dirty="0">
                <a:solidFill>
                  <a:schemeClr val="accent6">
                    <a:lumMod val="50000"/>
                  </a:schemeClr>
                </a:solidFill>
              </a:rPr>
              <a:t>|  </a:t>
            </a:r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코딩으로 확인하는 다중 선형 회귀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28E2B7-A19F-0D33-4D7A-2C88DA651039}"/>
              </a:ext>
            </a:extLst>
          </p:cNvPr>
          <p:cNvSpPr txBox="1"/>
          <p:nvPr/>
        </p:nvSpPr>
        <p:spPr>
          <a:xfrm>
            <a:off x="773371" y="191297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err="1">
                <a:solidFill>
                  <a:schemeClr val="accent6">
                    <a:lumMod val="50000"/>
                  </a:schemeClr>
                </a:solidFill>
              </a:rPr>
              <a:t>석민정</a:t>
            </a:r>
            <a:endParaRPr lang="ko-KR" altLang="en-US" sz="16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8BF35-4677-F127-E9D0-04EEF991637B}"/>
              </a:ext>
            </a:extLst>
          </p:cNvPr>
          <p:cNvSpPr txBox="1"/>
          <p:nvPr/>
        </p:nvSpPr>
        <p:spPr>
          <a:xfrm>
            <a:off x="773371" y="2921387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김태경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800A32-423A-B441-4B38-DF4B36ED8391}"/>
              </a:ext>
            </a:extLst>
          </p:cNvPr>
          <p:cNvSpPr txBox="1"/>
          <p:nvPr/>
        </p:nvSpPr>
        <p:spPr>
          <a:xfrm>
            <a:off x="773371" y="392980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 err="1">
                <a:solidFill>
                  <a:schemeClr val="accent6">
                    <a:lumMod val="50000"/>
                  </a:schemeClr>
                </a:solidFill>
              </a:rPr>
              <a:t>박경준</a:t>
            </a:r>
            <a:endParaRPr lang="ko-KR" altLang="en-US" sz="16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C9E0E-FCEF-D467-AF72-986BE5A3A8A0}"/>
              </a:ext>
            </a:extLst>
          </p:cNvPr>
          <p:cNvSpPr txBox="1"/>
          <p:nvPr/>
        </p:nvSpPr>
        <p:spPr>
          <a:xfrm>
            <a:off x="773371" y="4938217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조윤정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10457C-1697-46C4-B604-4CF4EC0D264A}"/>
              </a:ext>
            </a:extLst>
          </p:cNvPr>
          <p:cNvSpPr txBox="1"/>
          <p:nvPr/>
        </p:nvSpPr>
        <p:spPr>
          <a:xfrm>
            <a:off x="2710233" y="1806112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/>
              <a:t>최소 </a:t>
            </a:r>
            <a:r>
              <a:rPr lang="ko-KR" altLang="en-US" sz="2800" spc="-300" dirty="0" err="1"/>
              <a:t>제곱법</a:t>
            </a:r>
            <a:endParaRPr lang="ko-KR" altLang="en-US" sz="2800" spc="-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481295-2A4A-4D63-2F95-003CD72287C3}"/>
              </a:ext>
            </a:extLst>
          </p:cNvPr>
          <p:cNvSpPr txBox="1"/>
          <p:nvPr/>
        </p:nvSpPr>
        <p:spPr>
          <a:xfrm>
            <a:off x="1769448" y="1747406"/>
            <a:ext cx="110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A9BCC7"/>
                </a:solidFill>
              </a:rPr>
              <a:t>02</a:t>
            </a:r>
            <a:endParaRPr lang="ko-KR" altLang="en-US" sz="3600" b="1" dirty="0">
              <a:solidFill>
                <a:srgbClr val="A9BCC7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7CD996-A275-7CF6-9C1D-04534517A461}"/>
              </a:ext>
            </a:extLst>
          </p:cNvPr>
          <p:cNvSpPr txBox="1"/>
          <p:nvPr/>
        </p:nvSpPr>
        <p:spPr>
          <a:xfrm>
            <a:off x="1769448" y="2767477"/>
            <a:ext cx="110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EE7849"/>
                </a:solidFill>
              </a:rPr>
              <a:t>03</a:t>
            </a:r>
            <a:endParaRPr lang="ko-KR" altLang="en-US" sz="3600" b="1" dirty="0">
              <a:solidFill>
                <a:srgbClr val="EE7849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9CB30D-F51A-5F17-EDD3-79A6B453B610}"/>
              </a:ext>
            </a:extLst>
          </p:cNvPr>
          <p:cNvSpPr txBox="1"/>
          <p:nvPr/>
        </p:nvSpPr>
        <p:spPr>
          <a:xfrm>
            <a:off x="2710233" y="2823223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/>
              <a:t>평균 제곱 오차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1F0FC6-4AD6-2C22-10DC-4446CFCCE377}"/>
              </a:ext>
            </a:extLst>
          </p:cNvPr>
          <p:cNvSpPr txBox="1"/>
          <p:nvPr/>
        </p:nvSpPr>
        <p:spPr>
          <a:xfrm>
            <a:off x="2710233" y="3840334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/>
              <a:t>경사 </a:t>
            </a:r>
            <a:r>
              <a:rPr lang="ko-KR" altLang="en-US" sz="2800" spc="-300" dirty="0" err="1"/>
              <a:t>하강법</a:t>
            </a:r>
            <a:endParaRPr lang="ko-KR" altLang="en-US" sz="2800" spc="-3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7D8346-8CCA-2AD5-4844-C44C2D98909E}"/>
              </a:ext>
            </a:extLst>
          </p:cNvPr>
          <p:cNvSpPr txBox="1"/>
          <p:nvPr/>
        </p:nvSpPr>
        <p:spPr>
          <a:xfrm>
            <a:off x="1769448" y="3787548"/>
            <a:ext cx="110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A9BCC7"/>
                </a:solidFill>
              </a:rPr>
              <a:t>04</a:t>
            </a:r>
            <a:endParaRPr lang="ko-KR" altLang="en-US" sz="3600" b="1" dirty="0">
              <a:solidFill>
                <a:srgbClr val="A9BCC7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ACF7B3-CE0C-9C4D-5F88-59AA6E12D7AC}"/>
              </a:ext>
            </a:extLst>
          </p:cNvPr>
          <p:cNvSpPr txBox="1"/>
          <p:nvPr/>
        </p:nvSpPr>
        <p:spPr>
          <a:xfrm>
            <a:off x="1769448" y="4807619"/>
            <a:ext cx="110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EE7849"/>
                </a:solidFill>
              </a:rPr>
              <a:t>05</a:t>
            </a:r>
            <a:endParaRPr lang="ko-KR" altLang="en-US" sz="3600" b="1" dirty="0">
              <a:solidFill>
                <a:srgbClr val="EE7849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F9DB2B-FA0F-2B7A-2DCD-64EF768928FE}"/>
              </a:ext>
            </a:extLst>
          </p:cNvPr>
          <p:cNvSpPr txBox="1"/>
          <p:nvPr/>
        </p:nvSpPr>
        <p:spPr>
          <a:xfrm>
            <a:off x="2710233" y="4857445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/>
              <a:t>다중 선형 회귀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D1216E-0F7A-1695-FDAF-98B8011AC25C}"/>
              </a:ext>
            </a:extLst>
          </p:cNvPr>
          <p:cNvSpPr txBox="1"/>
          <p:nvPr/>
        </p:nvSpPr>
        <p:spPr>
          <a:xfrm>
            <a:off x="2710233" y="5874554"/>
            <a:ext cx="1527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/>
              <a:t>문제 풀이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100EA5-6E78-CEEC-EE56-3372A7010A2F}"/>
              </a:ext>
            </a:extLst>
          </p:cNvPr>
          <p:cNvSpPr txBox="1"/>
          <p:nvPr/>
        </p:nvSpPr>
        <p:spPr>
          <a:xfrm>
            <a:off x="1769448" y="5827692"/>
            <a:ext cx="110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A9BCC7"/>
                </a:solidFill>
              </a:rPr>
              <a:t>06</a:t>
            </a:r>
            <a:endParaRPr lang="ko-KR" altLang="en-US" sz="3600" b="1" dirty="0">
              <a:solidFill>
                <a:srgbClr val="A9BCC7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AB466A-3602-EAA4-2E03-8083FBA38B85}"/>
              </a:ext>
            </a:extLst>
          </p:cNvPr>
          <p:cNvSpPr txBox="1"/>
          <p:nvPr/>
        </p:nvSpPr>
        <p:spPr>
          <a:xfrm>
            <a:off x="2710233" y="6285187"/>
            <a:ext cx="8891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선형 회귀 </a:t>
            </a:r>
            <a:r>
              <a:rPr lang="en-US" altLang="ko-KR" sz="1600" spc="-300" dirty="0">
                <a:solidFill>
                  <a:schemeClr val="accent6">
                    <a:lumMod val="50000"/>
                  </a:schemeClr>
                </a:solidFill>
              </a:rPr>
              <a:t>| </a:t>
            </a:r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최소 </a:t>
            </a:r>
            <a:r>
              <a:rPr lang="ko-KR" altLang="en-US" sz="1600" spc="-300" dirty="0" err="1">
                <a:solidFill>
                  <a:schemeClr val="accent6">
                    <a:lumMod val="50000"/>
                  </a:schemeClr>
                </a:solidFill>
              </a:rPr>
              <a:t>제곱법</a:t>
            </a:r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600" spc="-300" dirty="0">
                <a:solidFill>
                  <a:schemeClr val="accent6">
                    <a:lumMod val="50000"/>
                  </a:schemeClr>
                </a:solidFill>
              </a:rPr>
              <a:t>| </a:t>
            </a:r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평균 제곱 오차 </a:t>
            </a:r>
            <a:r>
              <a:rPr lang="en-US" altLang="ko-KR" sz="1600" spc="-300" dirty="0">
                <a:solidFill>
                  <a:schemeClr val="accent6">
                    <a:lumMod val="50000"/>
                  </a:schemeClr>
                </a:solidFill>
              </a:rPr>
              <a:t>| </a:t>
            </a:r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경사  </a:t>
            </a:r>
            <a:r>
              <a:rPr lang="ko-KR" altLang="en-US" sz="1600" spc="-300" dirty="0" err="1">
                <a:solidFill>
                  <a:schemeClr val="accent6">
                    <a:lumMod val="50000"/>
                  </a:schemeClr>
                </a:solidFill>
              </a:rPr>
              <a:t>하강법</a:t>
            </a:r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ko-KR" sz="1600" spc="-300" dirty="0">
                <a:solidFill>
                  <a:schemeClr val="accent6">
                    <a:lumMod val="50000"/>
                  </a:schemeClr>
                </a:solidFill>
              </a:rPr>
              <a:t>| </a:t>
            </a:r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다중  선형 회귀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101B38-140A-858A-87C5-D47D45975FE2}"/>
              </a:ext>
            </a:extLst>
          </p:cNvPr>
          <p:cNvCxnSpPr>
            <a:cxnSpLocks/>
          </p:cNvCxnSpPr>
          <p:nvPr/>
        </p:nvCxnSpPr>
        <p:spPr>
          <a:xfrm>
            <a:off x="1747362" y="903311"/>
            <a:ext cx="0" cy="595468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BD64568-2652-0706-9E2A-1ED0E7BCBF59}"/>
              </a:ext>
            </a:extLst>
          </p:cNvPr>
          <p:cNvSpPr txBox="1"/>
          <p:nvPr/>
        </p:nvSpPr>
        <p:spPr>
          <a:xfrm>
            <a:off x="234762" y="5946633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300" dirty="0">
                <a:solidFill>
                  <a:schemeClr val="accent6">
                    <a:lumMod val="50000"/>
                  </a:schemeClr>
                </a:solidFill>
              </a:rPr>
              <a:t>오늘의  </a:t>
            </a:r>
            <a:r>
              <a:rPr lang="ko-KR" altLang="en-US" sz="1600" spc="-300" dirty="0" err="1">
                <a:solidFill>
                  <a:schemeClr val="accent6">
                    <a:lumMod val="50000"/>
                  </a:schemeClr>
                </a:solidFill>
              </a:rPr>
              <a:t>다섯명</a:t>
            </a:r>
            <a:endParaRPr lang="ko-KR" altLang="en-US" sz="16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C539F09-CA30-2705-AE5A-1D9D5197A5DC}"/>
              </a:ext>
            </a:extLst>
          </p:cNvPr>
          <p:cNvSpPr/>
          <p:nvPr/>
        </p:nvSpPr>
        <p:spPr>
          <a:xfrm>
            <a:off x="1653864" y="862937"/>
            <a:ext cx="186996" cy="1869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3DE4B3D-6B29-1F9E-D947-2294F772100C}"/>
              </a:ext>
            </a:extLst>
          </p:cNvPr>
          <p:cNvSpPr/>
          <p:nvPr/>
        </p:nvSpPr>
        <p:spPr>
          <a:xfrm>
            <a:off x="1653864" y="1880183"/>
            <a:ext cx="186996" cy="1869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CFCD05-7458-0ED1-D6DB-171AD06D73A6}"/>
              </a:ext>
            </a:extLst>
          </p:cNvPr>
          <p:cNvSpPr/>
          <p:nvPr/>
        </p:nvSpPr>
        <p:spPr>
          <a:xfrm>
            <a:off x="1653864" y="2897429"/>
            <a:ext cx="186996" cy="1869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77F064C-9D2B-537C-26F8-AF5904EA958C}"/>
              </a:ext>
            </a:extLst>
          </p:cNvPr>
          <p:cNvSpPr/>
          <p:nvPr/>
        </p:nvSpPr>
        <p:spPr>
          <a:xfrm>
            <a:off x="1653864" y="3914675"/>
            <a:ext cx="186996" cy="1869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FEF690-8311-319C-03D0-9B76EF9DAD61}"/>
              </a:ext>
            </a:extLst>
          </p:cNvPr>
          <p:cNvSpPr/>
          <p:nvPr/>
        </p:nvSpPr>
        <p:spPr>
          <a:xfrm>
            <a:off x="1653864" y="4931921"/>
            <a:ext cx="186996" cy="1869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9C5F886-8C7E-670D-D8F8-82259EC3F01E}"/>
              </a:ext>
            </a:extLst>
          </p:cNvPr>
          <p:cNvSpPr/>
          <p:nvPr/>
        </p:nvSpPr>
        <p:spPr>
          <a:xfrm>
            <a:off x="1653864" y="5949168"/>
            <a:ext cx="186996" cy="186996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B99D3-F46E-5C29-1389-BF93BCFAC730}"/>
              </a:ext>
            </a:extLst>
          </p:cNvPr>
          <p:cNvSpPr txBox="1"/>
          <p:nvPr/>
        </p:nvSpPr>
        <p:spPr>
          <a:xfrm>
            <a:off x="6040889" y="135115"/>
            <a:ext cx="5908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/>
              <a:t>AI STUDY 3</a:t>
            </a:r>
            <a:r>
              <a:rPr lang="ko-KR" altLang="en-US" sz="6600" b="1" dirty="0"/>
              <a:t>팀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19D06-91DE-465E-CE45-902B14C2D889}"/>
              </a:ext>
            </a:extLst>
          </p:cNvPr>
          <p:cNvSpPr txBox="1"/>
          <p:nvPr/>
        </p:nvSpPr>
        <p:spPr>
          <a:xfrm>
            <a:off x="7483871" y="1235752"/>
            <a:ext cx="4225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/>
              <a:t>3</a:t>
            </a:r>
            <a:r>
              <a:rPr lang="ko-KR" altLang="en-US" sz="2000" spc="-150" dirty="0"/>
              <a:t>장 가장 훌륭한 예측선 긋기 </a:t>
            </a:r>
            <a:r>
              <a:rPr lang="en-US" altLang="ko-KR" sz="2000" spc="-150" dirty="0"/>
              <a:t>: </a:t>
            </a:r>
            <a:r>
              <a:rPr lang="ko-KR" altLang="en-US" sz="2000" spc="-150" dirty="0"/>
              <a:t>선형회귀</a:t>
            </a:r>
            <a:br>
              <a:rPr lang="en-US" altLang="ko-KR" sz="2000" spc="-150" dirty="0"/>
            </a:br>
            <a:r>
              <a:rPr lang="en-US" altLang="ko-KR" sz="2000" spc="-150" dirty="0"/>
              <a:t>4</a:t>
            </a:r>
            <a:r>
              <a:rPr lang="ko-KR" altLang="en-US" sz="2000" spc="-150" dirty="0"/>
              <a:t>장 오차 수정하기 </a:t>
            </a:r>
            <a:r>
              <a:rPr lang="en-US" altLang="ko-KR" sz="2000" spc="-150" dirty="0"/>
              <a:t>: </a:t>
            </a:r>
            <a:r>
              <a:rPr lang="ko-KR" altLang="en-US" sz="2000" spc="-150" dirty="0" err="1"/>
              <a:t>경사하강법</a:t>
            </a:r>
            <a:endParaRPr lang="ko-KR" altLang="en-US" sz="2000" spc="-1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23F47-FF03-6C6E-39F5-A6F1DB834D96}"/>
              </a:ext>
            </a:extLst>
          </p:cNvPr>
          <p:cNvSpPr txBox="1"/>
          <p:nvPr/>
        </p:nvSpPr>
        <p:spPr>
          <a:xfrm>
            <a:off x="1477497" y="551163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300" dirty="0">
                <a:solidFill>
                  <a:schemeClr val="accent6">
                    <a:lumMod val="50000"/>
                  </a:schemeClr>
                </a:solidFill>
              </a:rPr>
              <a:t>1/9</a:t>
            </a:r>
            <a:endParaRPr lang="ko-KR" altLang="en-US" sz="1600" spc="3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143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만화 영화, 텍스트, 클립아트, 스크린샷이(가) 표시된 사진&#10;&#10;자동 생성된 설명">
            <a:extLst>
              <a:ext uri="{FF2B5EF4-FFF2-40B4-BE49-F238E27FC236}">
                <a16:creationId xmlns:a16="http://schemas.microsoft.com/office/drawing/2014/main" id="{79F2AA3D-6F94-6234-77AC-8C3C1D7EA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88" r="-568" b="28653"/>
          <a:stretch/>
        </p:blipFill>
        <p:spPr>
          <a:xfrm>
            <a:off x="5958951" y="1905608"/>
            <a:ext cx="4617936" cy="4002604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EE7849"/>
                </a:solidFill>
              </a:rPr>
              <a:t>03</a:t>
            </a:r>
            <a:r>
              <a:rPr lang="en-US" altLang="ko-KR" sz="4000" spc="-300"/>
              <a:t> </a:t>
            </a:r>
            <a:r>
              <a:rPr lang="ko-KR" altLang="en-US" sz="4000" spc="-300"/>
              <a:t>평균 제곱 오차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41096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평균 제곱 오차 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8BB6B1-622D-CA07-8891-6A6CBA1C1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87740"/>
              </p:ext>
            </p:extLst>
          </p:nvPr>
        </p:nvGraphicFramePr>
        <p:xfrm>
          <a:off x="617015" y="1555950"/>
          <a:ext cx="5807243" cy="144412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35802">
                  <a:extLst>
                    <a:ext uri="{9D8B030D-6E8A-4147-A177-3AD203B41FA5}">
                      <a16:colId xmlns:a16="http://schemas.microsoft.com/office/drawing/2014/main" val="1959566941"/>
                    </a:ext>
                  </a:extLst>
                </a:gridCol>
                <a:gridCol w="887094">
                  <a:extLst>
                    <a:ext uri="{9D8B030D-6E8A-4147-A177-3AD203B41FA5}">
                      <a16:colId xmlns:a16="http://schemas.microsoft.com/office/drawing/2014/main" val="3792670762"/>
                    </a:ext>
                  </a:extLst>
                </a:gridCol>
                <a:gridCol w="1161449">
                  <a:extLst>
                    <a:ext uri="{9D8B030D-6E8A-4147-A177-3AD203B41FA5}">
                      <a16:colId xmlns:a16="http://schemas.microsoft.com/office/drawing/2014/main" val="3491507372"/>
                    </a:ext>
                  </a:extLst>
                </a:gridCol>
                <a:gridCol w="1161449">
                  <a:extLst>
                    <a:ext uri="{9D8B030D-6E8A-4147-A177-3AD203B41FA5}">
                      <a16:colId xmlns:a16="http://schemas.microsoft.com/office/drawing/2014/main" val="2693144591"/>
                    </a:ext>
                  </a:extLst>
                </a:gridCol>
                <a:gridCol w="1161449">
                  <a:extLst>
                    <a:ext uri="{9D8B030D-6E8A-4147-A177-3AD203B41FA5}">
                      <a16:colId xmlns:a16="http://schemas.microsoft.com/office/drawing/2014/main" val="493968030"/>
                    </a:ext>
                  </a:extLst>
                </a:gridCol>
              </a:tblGrid>
              <a:tr h="481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공부한 시간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2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4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6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70952"/>
                  </a:ext>
                </a:extLst>
              </a:tr>
              <a:tr h="481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93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97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2381"/>
                  </a:ext>
                </a:extLst>
              </a:tr>
              <a:tr h="481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/>
                        <a:t>예측 값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/>
                        <a:t>83.6</a:t>
                      </a:r>
                      <a:endParaRPr lang="ko-KR" altLang="en-US" b="1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88.2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92.8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97.4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08472"/>
                  </a:ext>
                </a:extLst>
              </a:tr>
            </a:tbl>
          </a:graphicData>
        </a:graphic>
      </p:graphicFrame>
      <p:grpSp>
        <p:nvGrpSpPr>
          <p:cNvPr id="14" name="그룹 1002">
            <a:extLst>
              <a:ext uri="{FF2B5EF4-FFF2-40B4-BE49-F238E27FC236}">
                <a16:creationId xmlns:a16="http://schemas.microsoft.com/office/drawing/2014/main" id="{8767EC85-D29D-52A4-B2BE-0F81A8786077}"/>
              </a:ext>
            </a:extLst>
          </p:cNvPr>
          <p:cNvGrpSpPr/>
          <p:nvPr/>
        </p:nvGrpSpPr>
        <p:grpSpPr>
          <a:xfrm>
            <a:off x="617015" y="3225526"/>
            <a:ext cx="4761043" cy="3153868"/>
            <a:chOff x="10338367" y="2271991"/>
            <a:chExt cx="7526984" cy="4763914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6E97278E-A6AB-6D69-8E3C-BA49CD851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8367" y="2271991"/>
              <a:ext cx="7526984" cy="4763914"/>
            </a:xfrm>
            <a:prstGeom prst="rect">
              <a:avLst/>
            </a:prstGeom>
          </p:spPr>
        </p:pic>
      </p:grpSp>
      <p:pic>
        <p:nvPicPr>
          <p:cNvPr id="2" name="그림 1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E37B77D-813A-C99D-83B3-32814642D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60" y="1420205"/>
            <a:ext cx="9877425" cy="4973410"/>
          </a:xfrm>
          <a:prstGeom prst="rect">
            <a:avLst/>
          </a:prstGeom>
        </p:spPr>
      </p:pic>
      <p:pic>
        <p:nvPicPr>
          <p:cNvPr id="17" name="그림 16" descr="텍스트, 클립아트, 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ADF7672D-04CF-9B0F-99F4-FE613E5212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513" r="565" b="31640"/>
          <a:stretch/>
        </p:blipFill>
        <p:spPr>
          <a:xfrm>
            <a:off x="8609410" y="3058886"/>
            <a:ext cx="3562058" cy="316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28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E2895-2A2B-5868-9466-B4230533F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F3529A6-67BF-5802-ACA0-860925FF5D2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837764-F968-4E69-089D-F28AFCCDAB86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EE7849"/>
                </a:solidFill>
              </a:rPr>
              <a:t>03</a:t>
            </a:r>
            <a:r>
              <a:rPr lang="en-US" altLang="ko-KR" sz="4000" spc="-300"/>
              <a:t> </a:t>
            </a:r>
            <a:r>
              <a:rPr lang="ko-KR" altLang="en-US" sz="4000" spc="-300"/>
              <a:t>평균 제곱 오차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7B7959-5407-4F3C-A14D-D79138C14AC6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FD0EAB0-101B-EE7A-4B15-AAAECE88423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CBF19F9-1310-0218-26F9-83028CC2B47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AD51294-ED48-98DD-C9D8-80DF0593A569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0487CD-4CAA-0C9E-CE99-F75EC6FCE872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232C95-F2F1-6928-C894-89FE5540DF98}"/>
              </a:ext>
            </a:extLst>
          </p:cNvPr>
          <p:cNvSpPr txBox="1"/>
          <p:nvPr/>
        </p:nvSpPr>
        <p:spPr>
          <a:xfrm>
            <a:off x="288758" y="873840"/>
            <a:ext cx="141096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평균 제곱 오차 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E8D95-EE4C-6129-1A46-9C5801A186AC}"/>
              </a:ext>
            </a:extLst>
          </p:cNvPr>
          <p:cNvSpPr txBox="1"/>
          <p:nvPr/>
        </p:nvSpPr>
        <p:spPr>
          <a:xfrm>
            <a:off x="832756" y="2038349"/>
            <a:ext cx="42753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cs typeface="Arial"/>
              </a:rPr>
              <a:t>입력받는</a:t>
            </a:r>
            <a:r>
              <a:rPr lang="ko-KR" altLang="en-US">
                <a:cs typeface="Arial"/>
              </a:rPr>
              <a:t> 데이터가 여러 종류라면?</a:t>
            </a:r>
          </a:p>
        </p:txBody>
      </p: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DB66E369-BBCC-92CA-B435-F205B293804F}"/>
              </a:ext>
            </a:extLst>
          </p:cNvPr>
          <p:cNvGrpSpPr/>
          <p:nvPr/>
        </p:nvGrpSpPr>
        <p:grpSpPr>
          <a:xfrm>
            <a:off x="6789215" y="1320526"/>
            <a:ext cx="4467129" cy="2827297"/>
            <a:chOff x="8155655" y="1226492"/>
            <a:chExt cx="7526984" cy="4763914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887E18BE-1502-1766-6634-892B1D4A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5655" y="1226492"/>
              <a:ext cx="7526984" cy="476391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D8B7989-A8A4-E700-F459-E759581E283A}"/>
              </a:ext>
            </a:extLst>
          </p:cNvPr>
          <p:cNvSpPr txBox="1"/>
          <p:nvPr/>
        </p:nvSpPr>
        <p:spPr>
          <a:xfrm>
            <a:off x="732064" y="3026228"/>
            <a:ext cx="574765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err="1">
                <a:cs typeface="Arial"/>
              </a:rPr>
              <a:t>여러번</a:t>
            </a:r>
            <a:r>
              <a:rPr lang="ko-KR" altLang="en-US" sz="2800">
                <a:cs typeface="Arial"/>
              </a:rPr>
              <a:t> 그려서</a:t>
            </a:r>
          </a:p>
          <a:p>
            <a:r>
              <a:rPr lang="ko-KR" altLang="en-US" sz="2800">
                <a:cs typeface="Arial"/>
              </a:rPr>
              <a:t>오차가 적은 쪽으로 </a:t>
            </a:r>
            <a:r>
              <a:rPr lang="ko-KR" altLang="en-US" sz="2800" err="1">
                <a:cs typeface="Arial"/>
              </a:rPr>
              <a:t>수정해나가자</a:t>
            </a:r>
            <a:r>
              <a:rPr lang="ko-KR" altLang="en-US" sz="2800">
                <a:cs typeface="Arial"/>
              </a:rPr>
              <a:t>!</a:t>
            </a:r>
          </a:p>
        </p:txBody>
      </p:sp>
      <p:grpSp>
        <p:nvGrpSpPr>
          <p:cNvPr id="21" name="그룹 1002">
            <a:extLst>
              <a:ext uri="{FF2B5EF4-FFF2-40B4-BE49-F238E27FC236}">
                <a16:creationId xmlns:a16="http://schemas.microsoft.com/office/drawing/2014/main" id="{8FCB0D39-4D7B-A264-26CB-5F9935C843DF}"/>
              </a:ext>
            </a:extLst>
          </p:cNvPr>
          <p:cNvGrpSpPr/>
          <p:nvPr/>
        </p:nvGrpSpPr>
        <p:grpSpPr>
          <a:xfrm>
            <a:off x="7246416" y="2441755"/>
            <a:ext cx="4467129" cy="2827297"/>
            <a:chOff x="8155655" y="1226492"/>
            <a:chExt cx="7526984" cy="4763914"/>
          </a:xfrm>
        </p:grpSpPr>
        <p:pic>
          <p:nvPicPr>
            <p:cNvPr id="22" name="Object 5">
              <a:extLst>
                <a:ext uri="{FF2B5EF4-FFF2-40B4-BE49-F238E27FC236}">
                  <a16:creationId xmlns:a16="http://schemas.microsoft.com/office/drawing/2014/main" id="{34674DF8-6C73-ED52-E584-E7B9F3B70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5655" y="1226492"/>
              <a:ext cx="7526984" cy="4763914"/>
            </a:xfrm>
            <a:prstGeom prst="rect">
              <a:avLst/>
            </a:prstGeom>
          </p:spPr>
        </p:pic>
      </p:grpSp>
      <p:grpSp>
        <p:nvGrpSpPr>
          <p:cNvPr id="23" name="그룹 1002">
            <a:extLst>
              <a:ext uri="{FF2B5EF4-FFF2-40B4-BE49-F238E27FC236}">
                <a16:creationId xmlns:a16="http://schemas.microsoft.com/office/drawing/2014/main" id="{E3643A02-0D3D-F234-CB71-79AFCCE2A672}"/>
              </a:ext>
            </a:extLst>
          </p:cNvPr>
          <p:cNvGrpSpPr/>
          <p:nvPr/>
        </p:nvGrpSpPr>
        <p:grpSpPr>
          <a:xfrm>
            <a:off x="7649186" y="3639183"/>
            <a:ext cx="4467129" cy="2827297"/>
            <a:chOff x="8155655" y="1226492"/>
            <a:chExt cx="7526984" cy="4763914"/>
          </a:xfrm>
        </p:grpSpPr>
        <p:pic>
          <p:nvPicPr>
            <p:cNvPr id="24" name="Object 5">
              <a:extLst>
                <a:ext uri="{FF2B5EF4-FFF2-40B4-BE49-F238E27FC236}">
                  <a16:creationId xmlns:a16="http://schemas.microsoft.com/office/drawing/2014/main" id="{D84F1BCC-9298-E950-1944-C21407814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5655" y="1226492"/>
              <a:ext cx="7526984" cy="4763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13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EE7849"/>
                </a:solidFill>
              </a:rPr>
              <a:t>03</a:t>
            </a:r>
            <a:r>
              <a:rPr lang="en-US" altLang="ko-KR" sz="4000" spc="-300"/>
              <a:t> </a:t>
            </a:r>
            <a:r>
              <a:rPr lang="ko-KR" altLang="en-US" sz="4000" spc="-300"/>
              <a:t>평균 제곱 오차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261475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잘못 그은 선 바로잡기 STEP 1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7BEC36-41B8-9BE1-3350-F00125B9ACD9}"/>
              </a:ext>
            </a:extLst>
          </p:cNvPr>
          <p:cNvSpPr txBox="1"/>
          <p:nvPr/>
        </p:nvSpPr>
        <p:spPr>
          <a:xfrm>
            <a:off x="911678" y="1537607"/>
            <a:ext cx="28030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400" err="1">
                <a:cs typeface="Arial"/>
              </a:rPr>
              <a:t>오차란</a:t>
            </a:r>
            <a:r>
              <a:rPr lang="ko-KR" altLang="en-US" sz="2400">
                <a:cs typeface="Arial"/>
              </a:rPr>
              <a:t>?</a:t>
            </a:r>
            <a:endParaRPr lang="ko-KR" altLang="en-US" sz="2400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5F4D68E-5EBB-978C-160F-6963A35AF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5" t="60053" r="22363" b="18783"/>
          <a:stretch/>
        </p:blipFill>
        <p:spPr>
          <a:xfrm>
            <a:off x="2970440" y="2405743"/>
            <a:ext cx="5938779" cy="340723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1063ECE5-7C2B-E803-19FC-472558BCA200}"/>
              </a:ext>
            </a:extLst>
          </p:cNvPr>
          <p:cNvSpPr/>
          <p:nvPr/>
        </p:nvSpPr>
        <p:spPr>
          <a:xfrm>
            <a:off x="5176156" y="3205843"/>
            <a:ext cx="718457" cy="664028"/>
          </a:xfrm>
          <a:prstGeom prst="ellipse">
            <a:avLst/>
          </a:prstGeom>
          <a:noFill/>
          <a:ln w="57150">
            <a:solidFill>
              <a:srgbClr val="EE78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346D94C-93C8-032E-4B9D-3871AD3D97D3}"/>
              </a:ext>
            </a:extLst>
          </p:cNvPr>
          <p:cNvSpPr/>
          <p:nvPr/>
        </p:nvSpPr>
        <p:spPr>
          <a:xfrm>
            <a:off x="4196442" y="4109357"/>
            <a:ext cx="718457" cy="664028"/>
          </a:xfrm>
          <a:prstGeom prst="ellipse">
            <a:avLst/>
          </a:prstGeom>
          <a:noFill/>
          <a:ln w="57150">
            <a:solidFill>
              <a:srgbClr val="EE78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9EC7B67-3583-24D8-E216-4203A81EE822}"/>
              </a:ext>
            </a:extLst>
          </p:cNvPr>
          <p:cNvSpPr/>
          <p:nvPr/>
        </p:nvSpPr>
        <p:spPr>
          <a:xfrm>
            <a:off x="6297385" y="3020786"/>
            <a:ext cx="718457" cy="664028"/>
          </a:xfrm>
          <a:prstGeom prst="ellipse">
            <a:avLst/>
          </a:prstGeom>
          <a:noFill/>
          <a:ln w="57150">
            <a:solidFill>
              <a:srgbClr val="EE78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76F1DBC-71B3-0D1B-3718-D0CEC6EE1C04}"/>
              </a:ext>
            </a:extLst>
          </p:cNvPr>
          <p:cNvSpPr/>
          <p:nvPr/>
        </p:nvSpPr>
        <p:spPr>
          <a:xfrm>
            <a:off x="7364184" y="2476500"/>
            <a:ext cx="718457" cy="664028"/>
          </a:xfrm>
          <a:prstGeom prst="ellipse">
            <a:avLst/>
          </a:prstGeom>
          <a:noFill/>
          <a:ln w="57150">
            <a:solidFill>
              <a:srgbClr val="EE78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63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EE7849"/>
                </a:solidFill>
              </a:rPr>
              <a:t>03</a:t>
            </a:r>
            <a:r>
              <a:rPr lang="en-US" altLang="ko-KR" sz="4000" spc="-300"/>
              <a:t> </a:t>
            </a:r>
            <a:r>
              <a:rPr lang="ko-KR" altLang="en-US" sz="4000" spc="-300"/>
              <a:t>평균 제곱 오차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261475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잘못 그은 선 바로잡기 STEP 2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pic>
        <p:nvPicPr>
          <p:cNvPr id="2" name="그림 1" descr="텍스트, 전자제품, 스크린샷, 폰트이(가) 표시된 사진&#10;&#10;자동 생성된 설명">
            <a:extLst>
              <a:ext uri="{FF2B5EF4-FFF2-40B4-BE49-F238E27FC236}">
                <a16:creationId xmlns:a16="http://schemas.microsoft.com/office/drawing/2014/main" id="{4AD46AC0-27E8-A544-B77F-1C3A134EF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31" t="33333" r="15938" b="56606"/>
          <a:stretch/>
        </p:blipFill>
        <p:spPr>
          <a:xfrm>
            <a:off x="510267" y="1578429"/>
            <a:ext cx="6550522" cy="1665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153507-72C7-B3F3-0888-443EBF28ABAF}"/>
              </a:ext>
            </a:extLst>
          </p:cNvPr>
          <p:cNvSpPr txBox="1"/>
          <p:nvPr/>
        </p:nvSpPr>
        <p:spPr>
          <a:xfrm>
            <a:off x="620485" y="3559628"/>
            <a:ext cx="74703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err="1">
                <a:solidFill>
                  <a:srgbClr val="EE7849"/>
                </a:solidFill>
                <a:cs typeface="Arial"/>
              </a:rPr>
              <a:t>Q</a:t>
            </a:r>
            <a:r>
              <a:rPr lang="ko-KR" altLang="en-US" sz="2800">
                <a:solidFill>
                  <a:srgbClr val="EE7849"/>
                </a:solidFill>
                <a:cs typeface="Arial"/>
              </a:rPr>
              <a:t>. 오차의 합 = 1+(-5)+3+3 = 2 ?</a:t>
            </a:r>
            <a:endParaRPr lang="ko-KR" altLang="en-US">
              <a:solidFill>
                <a:srgbClr val="EE7849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E23BD-1048-9E73-7148-54A2466B9196}"/>
              </a:ext>
            </a:extLst>
          </p:cNvPr>
          <p:cNvSpPr txBox="1"/>
          <p:nvPr/>
        </p:nvSpPr>
        <p:spPr>
          <a:xfrm>
            <a:off x="620485" y="4680856"/>
            <a:ext cx="74703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err="1">
                <a:solidFill>
                  <a:srgbClr val="EE7849"/>
                </a:solidFill>
                <a:cs typeface="Arial"/>
              </a:rPr>
              <a:t>A</a:t>
            </a:r>
            <a:r>
              <a:rPr lang="ko-KR" altLang="en-US" sz="2800">
                <a:solidFill>
                  <a:srgbClr val="EE7849"/>
                </a:solidFill>
                <a:cs typeface="Arial"/>
              </a:rPr>
              <a:t>. 음수가 섞이면 0이 </a:t>
            </a:r>
            <a:r>
              <a:rPr lang="ko-KR" altLang="en-US" sz="2800" err="1">
                <a:solidFill>
                  <a:srgbClr val="EE7849"/>
                </a:solidFill>
                <a:cs typeface="Arial"/>
              </a:rPr>
              <a:t>나올수도</a:t>
            </a:r>
            <a:r>
              <a:rPr lang="ko-KR" altLang="en-US" sz="2800">
                <a:solidFill>
                  <a:srgbClr val="EE7849"/>
                </a:solidFill>
                <a:cs typeface="Arial"/>
              </a:rPr>
              <a:t> 있다.</a:t>
            </a:r>
          </a:p>
          <a:p>
            <a:r>
              <a:rPr lang="ko-KR" altLang="en-US" sz="2800">
                <a:solidFill>
                  <a:srgbClr val="EE7849"/>
                </a:solidFill>
                <a:cs typeface="Arial"/>
              </a:rPr>
              <a:t>각각을 제곱해서 더하면 1+25+9+9 = </a:t>
            </a:r>
            <a:r>
              <a:rPr lang="ko-KR" altLang="en-US" sz="2800" b="1">
                <a:solidFill>
                  <a:srgbClr val="EE7849"/>
                </a:solidFill>
                <a:cs typeface="Arial"/>
              </a:rPr>
              <a:t>44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CEB3B1D-7596-CA93-1DC7-B5B6E67BFF39}"/>
              </a:ext>
            </a:extLst>
          </p:cNvPr>
          <p:cNvGrpSpPr/>
          <p:nvPr/>
        </p:nvGrpSpPr>
        <p:grpSpPr>
          <a:xfrm>
            <a:off x="3515731" y="3019199"/>
            <a:ext cx="4963109" cy="1609529"/>
            <a:chOff x="4288617" y="3933599"/>
            <a:chExt cx="4963109" cy="16095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812625E-263C-4DAB-DBE0-F16DA5ECFEDC}"/>
                </a:ext>
              </a:extLst>
            </p:cNvPr>
            <p:cNvSpPr/>
            <p:nvPr/>
          </p:nvSpPr>
          <p:spPr>
            <a:xfrm>
              <a:off x="4288617" y="3933599"/>
              <a:ext cx="4963109" cy="1609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9B81DD-14FA-6DCC-FA3A-5F6F80E51527}"/>
                </a:ext>
              </a:extLst>
            </p:cNvPr>
            <p:cNvSpPr txBox="1"/>
            <p:nvPr/>
          </p:nvSpPr>
          <p:spPr>
            <a:xfrm>
              <a:off x="4483842" y="4548301"/>
              <a:ext cx="2448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/>
                <a:t>오차의 합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10D2A3-F796-E98A-79AE-9633BAFCB468}"/>
                  </a:ext>
                </a:extLst>
              </p:cNvPr>
              <p:cNvSpPr txBox="1"/>
              <p:nvPr/>
            </p:nvSpPr>
            <p:spPr>
              <a:xfrm>
                <a:off x="5917834" y="3246999"/>
                <a:ext cx="2285177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10D2A3-F796-E98A-79AE-9633BAFCB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834" y="3246999"/>
                <a:ext cx="2285177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410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EE7849"/>
                </a:solidFill>
              </a:rPr>
              <a:t>03</a:t>
            </a:r>
            <a:r>
              <a:rPr lang="en-US" altLang="ko-KR" sz="4000" spc="-300"/>
              <a:t> </a:t>
            </a:r>
            <a:r>
              <a:rPr lang="ko-KR" altLang="en-US" sz="4000" spc="-300"/>
              <a:t>평균 제곱 오차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261475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잘못 그은 선 바로잡기 STEP 3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F541A-265E-5DB9-FE49-3B36C3568C0F}"/>
              </a:ext>
            </a:extLst>
          </p:cNvPr>
          <p:cNvSpPr txBox="1"/>
          <p:nvPr/>
        </p:nvSpPr>
        <p:spPr>
          <a:xfrm>
            <a:off x="911678" y="1515836"/>
            <a:ext cx="36194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cs typeface="Arial"/>
              </a:rPr>
              <a:t>평균 제곱 오차 구하기</a:t>
            </a:r>
            <a:endParaRPr lang="ko-KR" altLang="en-US" sz="24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FA162DD-7B5A-0F82-BCD1-7A14BF859457}"/>
              </a:ext>
            </a:extLst>
          </p:cNvPr>
          <p:cNvGrpSpPr/>
          <p:nvPr/>
        </p:nvGrpSpPr>
        <p:grpSpPr>
          <a:xfrm>
            <a:off x="947058" y="4114800"/>
            <a:ext cx="5497285" cy="1293640"/>
            <a:chOff x="3178629" y="4299857"/>
            <a:chExt cx="5497285" cy="1293640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1B56B9F-A07B-466A-CCE9-3F9B3431AC2A}"/>
                </a:ext>
              </a:extLst>
            </p:cNvPr>
            <p:cNvCxnSpPr/>
            <p:nvPr/>
          </p:nvCxnSpPr>
          <p:spPr>
            <a:xfrm flipV="1">
              <a:off x="3178629" y="4299857"/>
              <a:ext cx="5497285" cy="32657"/>
            </a:xfrm>
            <a:prstGeom prst="straightConnector1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6C523F-C0BB-CA2F-7507-F356EAE12D9C}"/>
                </a:ext>
              </a:extLst>
            </p:cNvPr>
            <p:cNvSpPr txBox="1"/>
            <p:nvPr/>
          </p:nvSpPr>
          <p:spPr>
            <a:xfrm>
              <a:off x="5832021" y="4762500"/>
              <a:ext cx="530679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4800" err="1">
                  <a:cs typeface="Arial"/>
                </a:rPr>
                <a:t>n</a:t>
              </a:r>
              <a:endParaRPr lang="ko-KR" altLang="en-US" sz="4800" err="1"/>
            </a:p>
          </p:txBody>
        </p:sp>
      </p:grpSp>
      <p:pic>
        <p:nvPicPr>
          <p:cNvPr id="16" name="그림 1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FC2A62C-B53B-6E71-B0DB-D244F8AEF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0" b="18973"/>
          <a:stretch/>
        </p:blipFill>
        <p:spPr>
          <a:xfrm>
            <a:off x="846364" y="1213701"/>
            <a:ext cx="9160329" cy="40817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53BD17-F1FC-60DC-2E95-56796AA63AFA}"/>
              </a:ext>
            </a:extLst>
          </p:cNvPr>
          <p:cNvSpPr txBox="1"/>
          <p:nvPr/>
        </p:nvSpPr>
        <p:spPr>
          <a:xfrm>
            <a:off x="5685064" y="3932464"/>
            <a:ext cx="4210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rgbClr val="EE7849"/>
                </a:solidFill>
                <a:cs typeface="Arial"/>
              </a:rPr>
              <a:t>평균 제곱 오차를 가장 작게 만들어주는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29A9C1-C992-7C1B-62E9-A347F781AB0A}"/>
                  </a:ext>
                </a:extLst>
              </p:cNvPr>
              <p:cNvSpPr txBox="1"/>
              <p:nvPr/>
            </p:nvSpPr>
            <p:spPr>
              <a:xfrm>
                <a:off x="2554148" y="2463227"/>
                <a:ext cx="2285177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altLang="ko-KR" sz="28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29A9C1-C992-7C1B-62E9-A347F781A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148" y="2463227"/>
                <a:ext cx="2285177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3E9A17-EEC1-8033-B7BF-5679432F280A}"/>
              </a:ext>
            </a:extLst>
          </p:cNvPr>
          <p:cNvSpPr/>
          <p:nvPr/>
        </p:nvSpPr>
        <p:spPr>
          <a:xfrm>
            <a:off x="2517321" y="2843892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63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rgbClr val="EE7849"/>
                </a:solidFill>
              </a:rPr>
              <a:t>03</a:t>
            </a:r>
            <a:r>
              <a:rPr lang="en-US" altLang="ko-KR" sz="4000" spc="-300"/>
              <a:t> </a:t>
            </a:r>
            <a:r>
              <a:rPr lang="ko-KR" altLang="en-US" sz="4000" spc="-300"/>
              <a:t>평균 제곱 오차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289694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평균 제곱 오차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2781B28-225D-0695-006C-B25124031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16" y="1325936"/>
            <a:ext cx="3100668" cy="5349128"/>
          </a:xfrm>
          <a:prstGeom prst="rect">
            <a:avLst/>
          </a:prstGeom>
        </p:spPr>
      </p:pic>
      <p:pic>
        <p:nvPicPr>
          <p:cNvPr id="9" name="그림 8" descr="텍스트, 디자인이(가) 표시된 사진&#10;&#10;자동 생성된 설명">
            <a:extLst>
              <a:ext uri="{FF2B5EF4-FFF2-40B4-BE49-F238E27FC236}">
                <a16:creationId xmlns:a16="http://schemas.microsoft.com/office/drawing/2014/main" id="{A965FE99-C8C3-B8CC-AEE8-E1E34EE2A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818" y="3279561"/>
            <a:ext cx="2055719" cy="228039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F6FB94E-121F-638F-47CA-F77BECDD05D0}"/>
              </a:ext>
            </a:extLst>
          </p:cNvPr>
          <p:cNvSpPr/>
          <p:nvPr/>
        </p:nvSpPr>
        <p:spPr>
          <a:xfrm>
            <a:off x="4748892" y="3932464"/>
            <a:ext cx="1839685" cy="10776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243EBD-4D4F-C9D6-FDD6-EFCDC47AEA30}"/>
              </a:ext>
            </a:extLst>
          </p:cNvPr>
          <p:cNvSpPr/>
          <p:nvPr/>
        </p:nvSpPr>
        <p:spPr>
          <a:xfrm>
            <a:off x="7992835" y="3431721"/>
            <a:ext cx="424543" cy="15784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9EE3C0-B9B5-A532-3348-84917A06B51A}"/>
              </a:ext>
            </a:extLst>
          </p:cNvPr>
          <p:cNvSpPr/>
          <p:nvPr/>
        </p:nvSpPr>
        <p:spPr>
          <a:xfrm>
            <a:off x="8460920" y="3431721"/>
            <a:ext cx="424543" cy="15784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8CE88B-5313-01F0-2784-CA0658E9F08E}"/>
              </a:ext>
            </a:extLst>
          </p:cNvPr>
          <p:cNvSpPr/>
          <p:nvPr/>
        </p:nvSpPr>
        <p:spPr>
          <a:xfrm>
            <a:off x="8929006" y="3431720"/>
            <a:ext cx="424543" cy="15784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3BDF39-0E2A-BEE5-3878-B563F3A3B0C4}"/>
              </a:ext>
            </a:extLst>
          </p:cNvPr>
          <p:cNvSpPr/>
          <p:nvPr/>
        </p:nvSpPr>
        <p:spPr>
          <a:xfrm>
            <a:off x="8079920" y="5010148"/>
            <a:ext cx="762000" cy="424544"/>
          </a:xfrm>
          <a:prstGeom prst="rect">
            <a:avLst/>
          </a:prstGeom>
          <a:noFill/>
          <a:ln w="28575">
            <a:solidFill>
              <a:srgbClr val="EE78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9B3631-1F3C-1317-2B12-545C0BA49589}"/>
              </a:ext>
            </a:extLst>
          </p:cNvPr>
          <p:cNvSpPr txBox="1"/>
          <p:nvPr/>
        </p:nvSpPr>
        <p:spPr>
          <a:xfrm>
            <a:off x="8000999" y="5497285"/>
            <a:ext cx="13743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rgbClr val="EE7849"/>
                </a:solidFill>
                <a:cs typeface="Arial"/>
              </a:rPr>
              <a:t>최종 오차</a:t>
            </a:r>
            <a:endParaRPr lang="ko-KR" altLang="en-US" b="1">
              <a:solidFill>
                <a:srgbClr val="EE7849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EB2677F-1B70-9B94-5D6A-874B76464E6F}"/>
              </a:ext>
            </a:extLst>
          </p:cNvPr>
          <p:cNvCxnSpPr/>
          <p:nvPr/>
        </p:nvCxnSpPr>
        <p:spPr>
          <a:xfrm>
            <a:off x="6838950" y="2669722"/>
            <a:ext cx="1230085" cy="751114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E3F9C2F-9C81-8273-EAA1-2906DEFF43D1}"/>
              </a:ext>
            </a:extLst>
          </p:cNvPr>
          <p:cNvCxnSpPr>
            <a:cxnSpLocks/>
          </p:cNvCxnSpPr>
          <p:nvPr/>
        </p:nvCxnSpPr>
        <p:spPr>
          <a:xfrm>
            <a:off x="8569777" y="2582637"/>
            <a:ext cx="10886" cy="849086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66D8D94-1B10-B349-FBCD-2DCA37AE72E6}"/>
              </a:ext>
            </a:extLst>
          </p:cNvPr>
          <p:cNvCxnSpPr>
            <a:cxnSpLocks/>
          </p:cNvCxnSpPr>
          <p:nvPr/>
        </p:nvCxnSpPr>
        <p:spPr>
          <a:xfrm flipH="1">
            <a:off x="9157605" y="2658837"/>
            <a:ext cx="870856" cy="77288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DFAC04-CB75-1E7D-7B90-16D49D23772F}"/>
              </a:ext>
            </a:extLst>
          </p:cNvPr>
          <p:cNvSpPr txBox="1"/>
          <p:nvPr/>
        </p:nvSpPr>
        <p:spPr>
          <a:xfrm>
            <a:off x="5970813" y="2204356"/>
            <a:ext cx="1475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Arial"/>
              </a:rPr>
              <a:t>공부 시간 </a:t>
            </a:r>
            <a:r>
              <a:rPr lang="ko-KR" altLang="en-US" err="1">
                <a:cs typeface="Arial"/>
              </a:rPr>
              <a:t>x</a:t>
            </a:r>
            <a:endParaRPr lang="ko-KR" altLang="en-US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27B4D-6AA2-4371-C9F5-B3173CB40DC1}"/>
              </a:ext>
            </a:extLst>
          </p:cNvPr>
          <p:cNvSpPr txBox="1"/>
          <p:nvPr/>
        </p:nvSpPr>
        <p:spPr>
          <a:xfrm>
            <a:off x="7723413" y="2117270"/>
            <a:ext cx="1475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Arial"/>
              </a:rPr>
              <a:t>실제 점수 </a:t>
            </a:r>
            <a:r>
              <a:rPr lang="ko-KR" altLang="en-US" err="1">
                <a:cs typeface="Arial"/>
              </a:rPr>
              <a:t>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421F38-1D06-B678-3133-7EB68B067D56}"/>
              </a:ext>
            </a:extLst>
          </p:cNvPr>
          <p:cNvSpPr txBox="1"/>
          <p:nvPr/>
        </p:nvSpPr>
        <p:spPr>
          <a:xfrm>
            <a:off x="9486898" y="2160813"/>
            <a:ext cx="1475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cs typeface="Arial"/>
              </a:rPr>
              <a:t>예측 점수</a:t>
            </a:r>
          </a:p>
        </p:txBody>
      </p:sp>
    </p:spTree>
    <p:extLst>
      <p:ext uri="{BB962C8B-B14F-4D97-AF65-F5344CB8AC3E}">
        <p14:creationId xmlns:p14="http://schemas.microsoft.com/office/powerpoint/2010/main" val="148282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14" grpId="0" animBg="1"/>
      <p:bldP spid="16" grpId="0" animBg="1"/>
      <p:bldP spid="18" grpId="0"/>
      <p:bldP spid="22" grpId="0"/>
      <p:bldP spid="23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rgbClr val="A9BCC7"/>
                </a:solidFill>
              </a:rPr>
              <a:t>04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경사 </a:t>
            </a:r>
            <a:r>
              <a:rPr lang="ko-KR" altLang="en-US" sz="4000" spc="-300" dirty="0" err="1"/>
              <a:t>하강법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경사 하강법의 개요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학습률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경사 하강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17AD01-0A72-B363-98A2-116FDE1A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539" y="1916428"/>
            <a:ext cx="6516921" cy="40378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DB2234-C246-133C-92F2-01081E728A2C}"/>
              </a:ext>
            </a:extLst>
          </p:cNvPr>
          <p:cNvSpPr txBox="1"/>
          <p:nvPr/>
        </p:nvSpPr>
        <p:spPr>
          <a:xfrm>
            <a:off x="3700151" y="1395822"/>
            <a:ext cx="4791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기울기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와 오차와의 관계를 이차 함수 그래프로 그린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E8A407-754B-FB68-1E5A-8C4026968A92}"/>
              </a:ext>
            </a:extLst>
          </p:cNvPr>
          <p:cNvSpPr txBox="1"/>
          <p:nvPr/>
        </p:nvSpPr>
        <p:spPr>
          <a:xfrm>
            <a:off x="3047307" y="6274841"/>
            <a:ext cx="6097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경사 </a:t>
            </a:r>
            <a:r>
              <a:rPr lang="ko-KR" altLang="en-US" sz="20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하강법</a:t>
            </a:r>
            <a:r>
              <a: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미분 기울기 이용하기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36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rgbClr val="A9BCC7"/>
                </a:solidFill>
              </a:rPr>
              <a:t>04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경사 </a:t>
            </a:r>
            <a:r>
              <a:rPr lang="ko-KR" altLang="en-US" sz="4000" spc="-300" dirty="0" err="1"/>
              <a:t>하강법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경사 하강법의 개요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학습률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경사 하강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F1400-639B-9181-10BF-34A4EC25FA73}"/>
              </a:ext>
            </a:extLst>
          </p:cNvPr>
          <p:cNvSpPr txBox="1"/>
          <p:nvPr/>
        </p:nvSpPr>
        <p:spPr>
          <a:xfrm>
            <a:off x="1749297" y="1437488"/>
            <a:ext cx="8693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a_1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에서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미분 구하고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구해진 기울기 반대 방향으로 좀 이동시킨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a_2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에서 미분 구하고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0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나올 때까지 반복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DC7A0-C25E-D122-A5FF-5D27A27B7B23}"/>
              </a:ext>
            </a:extLst>
          </p:cNvPr>
          <p:cNvSpPr txBox="1"/>
          <p:nvPr/>
        </p:nvSpPr>
        <p:spPr>
          <a:xfrm>
            <a:off x="3047307" y="5888490"/>
            <a:ext cx="6097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경사 </a:t>
            </a:r>
            <a:r>
              <a:rPr lang="ko-KR" altLang="en-US" sz="20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하강법</a:t>
            </a:r>
            <a:r>
              <a: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600" spc="-150" dirty="0">
                <a:solidFill>
                  <a:srgbClr val="F2F2F2"/>
                </a:solidFill>
                <a:latin typeface="+mj-ea"/>
                <a:ea typeface="+mj-ea"/>
              </a:rPr>
              <a:t>적절한 </a:t>
            </a:r>
            <a:r>
              <a:rPr lang="ko-KR" altLang="en-US" sz="1600" spc="-150" dirty="0" err="1">
                <a:solidFill>
                  <a:srgbClr val="F2F2F2"/>
                </a:solidFill>
                <a:latin typeface="+mj-ea"/>
                <a:ea typeface="+mj-ea"/>
              </a:rPr>
              <a:t>학습률을</a:t>
            </a:r>
            <a:r>
              <a:rPr lang="ko-KR" altLang="en-US" sz="1600" spc="-150" dirty="0">
                <a:solidFill>
                  <a:srgbClr val="F2F2F2"/>
                </a:solidFill>
                <a:latin typeface="+mj-ea"/>
                <a:ea typeface="+mj-ea"/>
              </a:rPr>
              <a:t> 설정해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미분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값이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0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인 지점 찾기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EF70C1-D4CB-AEE4-BE4A-EA5E69A0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2126946"/>
            <a:ext cx="4682194" cy="30513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FDAD5E-39DC-BBE5-6393-7AE0C86FE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099" y="2126946"/>
            <a:ext cx="4372364" cy="30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54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rgbClr val="A9BCC7"/>
                </a:solidFill>
              </a:rPr>
              <a:t>04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경사 </a:t>
            </a:r>
            <a:r>
              <a:rPr lang="ko-KR" altLang="en-US" sz="4000" spc="-300" dirty="0" err="1"/>
              <a:t>하강법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경사 하강법의 개요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학습률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경사 하강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0E75E-4813-FC7E-D9E8-00754E67F6AB}"/>
              </a:ext>
            </a:extLst>
          </p:cNvPr>
          <p:cNvSpPr txBox="1"/>
          <p:nvPr/>
        </p:nvSpPr>
        <p:spPr>
          <a:xfrm>
            <a:off x="3047308" y="5728156"/>
            <a:ext cx="6097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학습률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적절한 이동거리 정해주는 것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5434A2-5C1A-9E20-E2AF-3163E9AE2ACF}"/>
              </a:ext>
            </a:extLst>
          </p:cNvPr>
          <p:cNvSpPr txBox="1"/>
          <p:nvPr/>
        </p:nvSpPr>
        <p:spPr>
          <a:xfrm>
            <a:off x="3687619" y="6141040"/>
            <a:ext cx="4816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단계 크기를 결정하는 최적화 알고리즘의 조정 매개변수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EC9DE3-C53F-132A-07E8-50A126D5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309" y="1369744"/>
            <a:ext cx="6333382" cy="400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41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rgbClr val="A9BCC7"/>
                </a:solidFill>
              </a:rPr>
              <a:t>04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경사 </a:t>
            </a:r>
            <a:r>
              <a:rPr lang="ko-KR" altLang="en-US" sz="4000" spc="-300" dirty="0" err="1"/>
              <a:t>하강법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경사 하강법의 개요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학습률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경사 하강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86E76-DF06-87EF-2A33-228FD7E30463}"/>
              </a:ext>
            </a:extLst>
          </p:cNvPr>
          <p:cNvSpPr txBox="1"/>
          <p:nvPr/>
        </p:nvSpPr>
        <p:spPr>
          <a:xfrm>
            <a:off x="1749297" y="1427985"/>
            <a:ext cx="8693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a_1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에서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미분 구하고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구해진 기울기 반대 방향으로 좀 이동시킨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a_2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에서 미분 구하고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0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나올 때까지 반복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23A5D-C15D-744F-CE50-C19D261F4EAA}"/>
              </a:ext>
            </a:extLst>
          </p:cNvPr>
          <p:cNvSpPr txBox="1"/>
          <p:nvPr/>
        </p:nvSpPr>
        <p:spPr>
          <a:xfrm>
            <a:off x="3047307" y="5878987"/>
            <a:ext cx="6097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경사 </a:t>
            </a:r>
            <a:r>
              <a:rPr lang="ko-KR" altLang="en-US" sz="2000" b="1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하강법</a:t>
            </a:r>
            <a:r>
              <a:rPr lang="ko-KR" altLang="en-US" sz="2000" b="1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9DEA3"/>
                </a:highlight>
                <a:latin typeface="+mj-ea"/>
                <a:ea typeface="+mj-ea"/>
              </a:rPr>
              <a:t>적절한 </a:t>
            </a:r>
            <a:r>
              <a:rPr lang="ko-KR" altLang="en-US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9DEA3"/>
                </a:highlight>
                <a:latin typeface="+mj-ea"/>
                <a:ea typeface="+mj-ea"/>
              </a:rPr>
              <a:t>학습률을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9DEA3"/>
                </a:highlight>
                <a:latin typeface="+mj-ea"/>
                <a:ea typeface="+mj-ea"/>
              </a:rPr>
              <a:t> 설정해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미분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값이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0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인 지점 찾기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F3A457-CC10-7F95-86DA-D77F7495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2117443"/>
            <a:ext cx="4682194" cy="30513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56EC1D-5493-6F8C-6417-84500C4FD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099" y="2117443"/>
            <a:ext cx="4372364" cy="307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81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680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accent3"/>
                </a:solidFill>
              </a:rPr>
              <a:t>01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선형회귀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68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선형 회귀의 정의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가장 훌륭한 예측선이란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42C9AC-D282-CB63-CE7D-BBFFADD08848}"/>
              </a:ext>
            </a:extLst>
          </p:cNvPr>
          <p:cNvSpPr txBox="1"/>
          <p:nvPr/>
        </p:nvSpPr>
        <p:spPr>
          <a:xfrm>
            <a:off x="1036396" y="3326230"/>
            <a:ext cx="17535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4000" b="1">
                <a:latin typeface="나눔스퀘어 ExtraBold"/>
                <a:cs typeface="Arial"/>
              </a:rPr>
              <a:t>딥러닝</a:t>
            </a:r>
            <a:endParaRPr lang="en-US" sz="4000" b="1">
              <a:latin typeface="나눔스퀘어 ExtraBold"/>
              <a:cs typeface="Arial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FD87F-FA31-3A00-5CE4-01075FD4BEF1}"/>
              </a:ext>
            </a:extLst>
          </p:cNvPr>
          <p:cNvCxnSpPr/>
          <p:nvPr/>
        </p:nvCxnSpPr>
        <p:spPr>
          <a:xfrm flipV="1">
            <a:off x="2736478" y="3606054"/>
            <a:ext cx="410135" cy="4482"/>
          </a:xfrm>
          <a:prstGeom prst="straightConnector1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BA96C5-EB57-EAC3-3000-01C6DEB48682}"/>
              </a:ext>
            </a:extLst>
          </p:cNvPr>
          <p:cNvGrpSpPr/>
          <p:nvPr/>
        </p:nvGrpSpPr>
        <p:grpSpPr>
          <a:xfrm>
            <a:off x="4579844" y="2782421"/>
            <a:ext cx="1239371" cy="1658469"/>
            <a:chOff x="4210050" y="2782421"/>
            <a:chExt cx="1239371" cy="1658469"/>
          </a:xfrm>
        </p:grpSpPr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7B752BFD-6DF9-19C5-13D2-082BD41735FF}"/>
                </a:ext>
              </a:extLst>
            </p:cNvPr>
            <p:cNvCxnSpPr/>
            <p:nvPr/>
          </p:nvCxnSpPr>
          <p:spPr>
            <a:xfrm flipV="1">
              <a:off x="4210050" y="2782421"/>
              <a:ext cx="1239371" cy="822511"/>
            </a:xfrm>
            <a:prstGeom prst="curved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AE03EFDF-25C3-8427-3583-E2C99E9E8AB3}"/>
                </a:ext>
              </a:extLst>
            </p:cNvPr>
            <p:cNvCxnSpPr>
              <a:cxnSpLocks/>
            </p:cNvCxnSpPr>
            <p:nvPr/>
          </p:nvCxnSpPr>
          <p:spPr>
            <a:xfrm>
              <a:off x="4210050" y="3604931"/>
              <a:ext cx="1239371" cy="835959"/>
            </a:xfrm>
            <a:prstGeom prst="curved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81A9654-8FF7-C276-9091-404F63E80A8C}"/>
              </a:ext>
            </a:extLst>
          </p:cNvPr>
          <p:cNvSpPr txBox="1"/>
          <p:nvPr/>
        </p:nvSpPr>
        <p:spPr>
          <a:xfrm>
            <a:off x="3297330" y="3384177"/>
            <a:ext cx="11654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cs typeface="Arial"/>
              </a:rPr>
              <a:t>BASIC</a:t>
            </a:r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203F14-56BA-42AA-BBD5-81C1BADCFF88}"/>
              </a:ext>
            </a:extLst>
          </p:cNvPr>
          <p:cNvSpPr txBox="1"/>
          <p:nvPr/>
        </p:nvSpPr>
        <p:spPr>
          <a:xfrm>
            <a:off x="6538483" y="4088230"/>
            <a:ext cx="37930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>
                <a:latin typeface="나눔스퀘어 ExtraBold"/>
                <a:cs typeface="Arial"/>
              </a:rPr>
              <a:t>로지스틱 회귀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DC681C-0603-0120-577B-4DA8E86D176D}"/>
              </a:ext>
            </a:extLst>
          </p:cNvPr>
          <p:cNvGrpSpPr/>
          <p:nvPr/>
        </p:nvGrpSpPr>
        <p:grpSpPr>
          <a:xfrm>
            <a:off x="6017444" y="2418554"/>
            <a:ext cx="3103846" cy="719091"/>
            <a:chOff x="6017444" y="2418554"/>
            <a:chExt cx="3103846" cy="7190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F236AA-E855-6FC8-C62B-1075FB3DB525}"/>
                </a:ext>
              </a:extLst>
            </p:cNvPr>
            <p:cNvSpPr txBox="1"/>
            <p:nvPr/>
          </p:nvSpPr>
          <p:spPr>
            <a:xfrm>
              <a:off x="6493660" y="2418554"/>
              <a:ext cx="2627630" cy="71909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4000" b="1">
                  <a:latin typeface="나눔스퀘어 ExtraBold"/>
                  <a:cs typeface="Arial"/>
                </a:rPr>
                <a:t>선형 회귀</a:t>
              </a:r>
            </a:p>
          </p:txBody>
        </p:sp>
        <p:grpSp>
          <p:nvGrpSpPr>
            <p:cNvPr id="27" name="그룹 1006">
              <a:extLst>
                <a:ext uri="{FF2B5EF4-FFF2-40B4-BE49-F238E27FC236}">
                  <a16:creationId xmlns:a16="http://schemas.microsoft.com/office/drawing/2014/main" id="{9300EBDB-B9CA-FEDB-308E-9FC63E9E5C2D}"/>
                </a:ext>
              </a:extLst>
            </p:cNvPr>
            <p:cNvGrpSpPr/>
            <p:nvPr/>
          </p:nvGrpSpPr>
          <p:grpSpPr>
            <a:xfrm>
              <a:off x="6017444" y="2506014"/>
              <a:ext cx="469047" cy="435895"/>
              <a:chOff x="938891" y="4774924"/>
              <a:chExt cx="791831" cy="735865"/>
            </a:xfrm>
          </p:grpSpPr>
          <p:pic>
            <p:nvPicPr>
              <p:cNvPr id="26" name="Object 17">
                <a:extLst>
                  <a:ext uri="{FF2B5EF4-FFF2-40B4-BE49-F238E27FC236}">
                    <a16:creationId xmlns:a16="http://schemas.microsoft.com/office/drawing/2014/main" id="{4A63FEB7-B02D-8C48-8E00-54466B482F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38891" y="4774924"/>
                <a:ext cx="791831" cy="735865"/>
              </a:xfrm>
              <a:prstGeom prst="rect">
                <a:avLst/>
              </a:prstGeom>
            </p:spPr>
          </p:pic>
        </p:grpSp>
      </p:grpSp>
      <p:grpSp>
        <p:nvGrpSpPr>
          <p:cNvPr id="30" name="그룹 1006">
            <a:extLst>
              <a:ext uri="{FF2B5EF4-FFF2-40B4-BE49-F238E27FC236}">
                <a16:creationId xmlns:a16="http://schemas.microsoft.com/office/drawing/2014/main" id="{A528FB27-82B7-0F02-1397-6DBBBC8A6C90}"/>
              </a:ext>
            </a:extLst>
          </p:cNvPr>
          <p:cNvGrpSpPr/>
          <p:nvPr/>
        </p:nvGrpSpPr>
        <p:grpSpPr>
          <a:xfrm>
            <a:off x="6017444" y="4175691"/>
            <a:ext cx="469047" cy="435895"/>
            <a:chOff x="938891" y="4774924"/>
            <a:chExt cx="791831" cy="735865"/>
          </a:xfrm>
        </p:grpSpPr>
        <p:pic>
          <p:nvPicPr>
            <p:cNvPr id="29" name="Object 17">
              <a:extLst>
                <a:ext uri="{FF2B5EF4-FFF2-40B4-BE49-F238E27FC236}">
                  <a16:creationId xmlns:a16="http://schemas.microsoft.com/office/drawing/2014/main" id="{DC754821-7D8B-C6BF-435F-FDA6599AA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891" y="4774924"/>
              <a:ext cx="791831" cy="735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02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rgbClr val="A9BCC7"/>
                </a:solidFill>
              </a:rPr>
              <a:t>04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경사 </a:t>
            </a:r>
            <a:r>
              <a:rPr lang="ko-KR" altLang="en-US" sz="4000" spc="-300" dirty="0" err="1"/>
              <a:t>하강법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경사 하강법의 개요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학습률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경사 하강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2F344-7D3F-9E23-18F2-66C42B4C74F7}"/>
              </a:ext>
            </a:extLst>
          </p:cNvPr>
          <p:cNvSpPr txBox="1"/>
          <p:nvPr/>
        </p:nvSpPr>
        <p:spPr>
          <a:xfrm>
            <a:off x="3687617" y="6163343"/>
            <a:ext cx="4816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y 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절편 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b</a:t>
            </a:r>
            <a:r>
              <a:rPr lang="ko-KR" altLang="en-US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의 값도 이와 같은 성질을 가지고 있다</a:t>
            </a: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318C6E-456C-7355-CDF8-85696476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309" y="1392047"/>
            <a:ext cx="6333382" cy="4003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0606FE-9E41-0AB6-235C-B2187E482681}"/>
              </a:ext>
            </a:extLst>
          </p:cNvPr>
          <p:cNvSpPr txBox="1"/>
          <p:nvPr/>
        </p:nvSpPr>
        <p:spPr>
          <a:xfrm>
            <a:off x="3047308" y="5750459"/>
            <a:ext cx="6097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50" dirty="0" err="1">
                <a:solidFill>
                  <a:srgbClr val="9E9E9E"/>
                </a:solidFill>
                <a:latin typeface="+mj-ea"/>
                <a:ea typeface="+mj-ea"/>
              </a:rPr>
              <a:t>학습률</a:t>
            </a:r>
            <a:r>
              <a:rPr lang="en-US" altLang="ko-KR" sz="1600" spc="-150" dirty="0">
                <a:solidFill>
                  <a:srgbClr val="9E9E9E"/>
                </a:solidFill>
                <a:latin typeface="+mj-ea"/>
                <a:ea typeface="+mj-ea"/>
              </a:rPr>
              <a:t>: </a:t>
            </a:r>
            <a:r>
              <a:rPr lang="ko-KR" altLang="en-US" sz="1600" spc="-150" dirty="0">
                <a:solidFill>
                  <a:srgbClr val="9E9E9E"/>
                </a:solidFill>
                <a:latin typeface="+mj-ea"/>
                <a:ea typeface="+mj-ea"/>
              </a:rPr>
              <a:t>적절한 이동거리 정해주는 것</a:t>
            </a:r>
            <a:endParaRPr lang="ko-KR" altLang="en-US" sz="1600" dirty="0">
              <a:solidFill>
                <a:srgbClr val="9E9E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856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rgbClr val="A9BCC7"/>
                </a:solidFill>
              </a:rPr>
              <a:t>04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경사 </a:t>
            </a:r>
            <a:r>
              <a:rPr lang="ko-KR" altLang="en-US" sz="4000" spc="-300" dirty="0" err="1"/>
              <a:t>하강법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경사 하강법의 개요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학습률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경사 하강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6734174-0052-B0C2-7E36-D7B67AD671E6}"/>
              </a:ext>
            </a:extLst>
          </p:cNvPr>
          <p:cNvGrpSpPr/>
          <p:nvPr/>
        </p:nvGrpSpPr>
        <p:grpSpPr>
          <a:xfrm>
            <a:off x="1015125" y="1878990"/>
            <a:ext cx="10161750" cy="4321504"/>
            <a:chOff x="1843463" y="1779487"/>
            <a:chExt cx="8505075" cy="3616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E12C08E-7502-6C47-F355-8535722EE24B}"/>
                    </a:ext>
                  </a:extLst>
                </p:cNvPr>
                <p:cNvSpPr txBox="1"/>
                <p:nvPr/>
              </p:nvSpPr>
              <p:spPr>
                <a:xfrm>
                  <a:off x="3048000" y="1779487"/>
                  <a:ext cx="6096000" cy="1284839"/>
                </a:xfrm>
                <a:prstGeom prst="rect">
                  <a:avLst/>
                </a:prstGeom>
                <a:noFill/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32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ko-KR" alt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ko-KR" altLang="en-US" sz="32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en-US" sz="32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ko-KR" altLang="en-US" sz="32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ko-KR" altLang="en-US" sz="32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320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ko-KR" alt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ko-KR" altLang="en-US" sz="32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ko-KR" altLang="en-US" sz="3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ko-KR" altLang="en-US" sz="32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E12C08E-7502-6C47-F355-8535722EE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1779487"/>
                  <a:ext cx="6096000" cy="128483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B731972-9BF5-2A01-A357-2FB99E8C4CD6}"/>
                </a:ext>
              </a:extLst>
            </p:cNvPr>
            <p:cNvGrpSpPr/>
            <p:nvPr/>
          </p:nvGrpSpPr>
          <p:grpSpPr>
            <a:xfrm>
              <a:off x="1843463" y="3684424"/>
              <a:ext cx="8505075" cy="1712030"/>
              <a:chOff x="1488671" y="3047453"/>
              <a:chExt cx="8505075" cy="171203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9035E1-B692-D5F4-FE03-843EA12BD9E2}"/>
                  </a:ext>
                </a:extLst>
              </p:cNvPr>
              <p:cNvSpPr txBox="1"/>
              <p:nvPr/>
            </p:nvSpPr>
            <p:spPr>
              <a:xfrm>
                <a:off x="1488671" y="3259723"/>
                <a:ext cx="609738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로 편미분한 결과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CEBDAEF-DDEE-F0DA-D7EA-50AC41AA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3897746" y="3047453"/>
                    <a:ext cx="6096000" cy="76309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CEBDAEF-DDEE-F0DA-D7EA-50AC41AA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746" y="3047453"/>
                    <a:ext cx="6096000" cy="76309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2A5C267-5493-DA7C-2ECA-391D5A6C1F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21623" y="3996389"/>
                    <a:ext cx="6096000" cy="76309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ko-KR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2A5C267-5493-DA7C-2ECA-391D5A6C1F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1623" y="3996389"/>
                    <a:ext cx="6096000" cy="7630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60AA9B-4787-D11D-46AF-E149974CD722}"/>
                  </a:ext>
                </a:extLst>
              </p:cNvPr>
              <p:cNvSpPr txBox="1"/>
              <p:nvPr/>
            </p:nvSpPr>
            <p:spPr>
              <a:xfrm>
                <a:off x="1488671" y="4208659"/>
                <a:ext cx="609738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</a:t>
                </a: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로 편미분한 결과</a:t>
                </a:r>
                <a:r>
                  <a:rPr lang="en-US" altLang="ko-K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  <a:endPara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6916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rgbClr val="A9BCC7"/>
                </a:solidFill>
              </a:rPr>
              <a:t>04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경사 </a:t>
            </a:r>
            <a:r>
              <a:rPr lang="ko-KR" altLang="en-US" sz="4000" spc="-300" dirty="0" err="1"/>
              <a:t>하강법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경사 하강법의 개요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학습률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경사 하강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201328-49BA-E8D1-A45A-2A0441B4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71" y="1224248"/>
            <a:ext cx="3135705" cy="55741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EDAD21-C644-F7F2-E3F4-0B88F351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000" y="1677680"/>
            <a:ext cx="4431738" cy="50538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332549-4F43-72A7-4FD1-694F45118654}"/>
              </a:ext>
            </a:extLst>
          </p:cNvPr>
          <p:cNvSpPr txBox="1"/>
          <p:nvPr/>
        </p:nvSpPr>
        <p:spPr>
          <a:xfrm>
            <a:off x="6171877" y="1206297"/>
            <a:ext cx="3449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처음 상태 그리고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경사 </a:t>
            </a:r>
            <a:r>
              <a:rPr lang="ko-KR" altLang="en-US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하강법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진행시킴</a:t>
            </a:r>
          </a:p>
        </p:txBody>
      </p:sp>
    </p:spTree>
    <p:extLst>
      <p:ext uri="{BB962C8B-B14F-4D97-AF65-F5344CB8AC3E}">
        <p14:creationId xmlns:p14="http://schemas.microsoft.com/office/powerpoint/2010/main" val="154823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rgbClr val="A9BCC7"/>
                </a:solidFill>
              </a:rPr>
              <a:t>04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경사 </a:t>
            </a:r>
            <a:r>
              <a:rPr lang="ko-KR" altLang="en-US" sz="4000" spc="-300" dirty="0" err="1"/>
              <a:t>하강법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경사 하강법의 개요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학습률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경사 하강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762CE-62D9-A1BD-6770-DC5032371626}"/>
              </a:ext>
            </a:extLst>
          </p:cNvPr>
          <p:cNvSpPr txBox="1"/>
          <p:nvPr/>
        </p:nvSpPr>
        <p:spPr>
          <a:xfrm>
            <a:off x="3656782" y="1245786"/>
            <a:ext cx="4878437" cy="393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경사 하강법을 통해 구한 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값으로 그래프 그리기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F42C50D-D064-43B5-6D27-C09D0CE9C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828" y="1907073"/>
            <a:ext cx="6296345" cy="46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03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accent3"/>
                </a:solidFill>
              </a:rPr>
              <a:t>05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다중 선형 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다중 선형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회귀란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다중 선형 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6E7944-7B3B-B779-1834-E34838E4BB54}"/>
                  </a:ext>
                </a:extLst>
              </p:cNvPr>
              <p:cNvSpPr txBox="1"/>
              <p:nvPr/>
            </p:nvSpPr>
            <p:spPr>
              <a:xfrm>
                <a:off x="5857568" y="5428853"/>
                <a:ext cx="3071610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5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5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5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  <m:r>
                            <a:rPr lang="en-US" altLang="ko-KR" sz="5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sub>
                      </m:sSub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6E7944-7B3B-B779-1834-E34838E4B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568" y="5428853"/>
                <a:ext cx="307161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0C1102-1C7E-AF55-60FA-D68680EC2960}"/>
                  </a:ext>
                </a:extLst>
              </p:cNvPr>
              <p:cNvSpPr txBox="1"/>
              <p:nvPr/>
            </p:nvSpPr>
            <p:spPr>
              <a:xfrm>
                <a:off x="10656560" y="5487252"/>
                <a:ext cx="5921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30C1102-1C7E-AF55-60FA-D68680EC2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560" y="5487252"/>
                <a:ext cx="59214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>
            <a:extLst>
              <a:ext uri="{FF2B5EF4-FFF2-40B4-BE49-F238E27FC236}">
                <a16:creationId xmlns:a16="http://schemas.microsoft.com/office/drawing/2014/main" id="{C619E84F-F41B-2EF6-961E-0C94E6B22431}"/>
              </a:ext>
            </a:extLst>
          </p:cNvPr>
          <p:cNvSpPr/>
          <p:nvPr/>
        </p:nvSpPr>
        <p:spPr>
          <a:xfrm>
            <a:off x="445739" y="1867690"/>
            <a:ext cx="3461692" cy="3461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DF0F90-B7DF-9A91-8B87-193806D5A400}"/>
              </a:ext>
            </a:extLst>
          </p:cNvPr>
          <p:cNvSpPr txBox="1"/>
          <p:nvPr/>
        </p:nvSpPr>
        <p:spPr>
          <a:xfrm>
            <a:off x="566987" y="2532256"/>
            <a:ext cx="30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단순 선형 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D4B7B7-62AB-5528-2410-038C6AD0C46D}"/>
                  </a:ext>
                </a:extLst>
              </p:cNvPr>
              <p:cNvSpPr txBox="1"/>
              <p:nvPr/>
            </p:nvSpPr>
            <p:spPr>
              <a:xfrm>
                <a:off x="530717" y="5486342"/>
                <a:ext cx="58201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D4B7B7-62AB-5528-2410-038C6AD0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17" y="5486342"/>
                <a:ext cx="582019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B884A6-B15F-63DE-9A3B-1B4C8D214DB8}"/>
                  </a:ext>
                </a:extLst>
              </p:cNvPr>
              <p:cNvSpPr txBox="1"/>
              <p:nvPr/>
            </p:nvSpPr>
            <p:spPr>
              <a:xfrm>
                <a:off x="2897887" y="5423383"/>
                <a:ext cx="5921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B884A6-B15F-63DE-9A3B-1B4C8D214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887" y="5423383"/>
                <a:ext cx="592149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래픽 23" descr="오른쪽 화살표 단색으로 채워진">
            <a:extLst>
              <a:ext uri="{FF2B5EF4-FFF2-40B4-BE49-F238E27FC236}">
                <a16:creationId xmlns:a16="http://schemas.microsoft.com/office/drawing/2014/main" id="{E18714A2-5B71-2DB9-1D14-9B3C38346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1588" y="5603973"/>
            <a:ext cx="615155" cy="615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DFCE3C-C001-5C78-F898-6E42657FE262}"/>
                  </a:ext>
                </a:extLst>
              </p:cNvPr>
              <p:cNvSpPr txBox="1"/>
              <p:nvPr/>
            </p:nvSpPr>
            <p:spPr>
              <a:xfrm>
                <a:off x="1077321" y="3390232"/>
                <a:ext cx="203324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DFCE3C-C001-5C78-F898-6E42657FE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21" y="3390232"/>
                <a:ext cx="2033249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1A7793A3-0E09-F6B0-3B47-CB734C293589}"/>
              </a:ext>
            </a:extLst>
          </p:cNvPr>
          <p:cNvGrpSpPr/>
          <p:nvPr/>
        </p:nvGrpSpPr>
        <p:grpSpPr>
          <a:xfrm>
            <a:off x="6986810" y="1804732"/>
            <a:ext cx="3461692" cy="3461692"/>
            <a:chOff x="7412857" y="1318434"/>
            <a:chExt cx="3461692" cy="346169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2C69F38-4119-53CE-A29B-FC7FBDED4266}"/>
                </a:ext>
              </a:extLst>
            </p:cNvPr>
            <p:cNvSpPr/>
            <p:nvPr/>
          </p:nvSpPr>
          <p:spPr>
            <a:xfrm>
              <a:off x="7412857" y="1318434"/>
              <a:ext cx="3461692" cy="3461692"/>
            </a:xfrm>
            <a:prstGeom prst="ellipse">
              <a:avLst/>
            </a:prstGeom>
            <a:solidFill>
              <a:srgbClr val="CAC3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2410E6-6442-6F79-8413-B797CEC43194}"/>
                </a:ext>
              </a:extLst>
            </p:cNvPr>
            <p:cNvSpPr txBox="1"/>
            <p:nvPr/>
          </p:nvSpPr>
          <p:spPr>
            <a:xfrm>
              <a:off x="7699385" y="2036978"/>
              <a:ext cx="3053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다중 선형 회귀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C242B57-E218-29E9-22CB-C9BBF523EB4D}"/>
                    </a:ext>
                  </a:extLst>
                </p:cNvPr>
                <p:cNvSpPr txBox="1"/>
                <p:nvPr/>
              </p:nvSpPr>
              <p:spPr>
                <a:xfrm>
                  <a:off x="7699385" y="2429257"/>
                  <a:ext cx="3170034" cy="13443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320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ko-KR" altLang="en-US" sz="320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ko-KR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C242B57-E218-29E9-22CB-C9BBF523E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9385" y="2429257"/>
                  <a:ext cx="3170034" cy="13443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그래픽 30" descr="오른쪽 화살표 단색으로 채워진">
            <a:extLst>
              <a:ext uri="{FF2B5EF4-FFF2-40B4-BE49-F238E27FC236}">
                <a16:creationId xmlns:a16="http://schemas.microsoft.com/office/drawing/2014/main" id="{10100B7C-A53F-F310-C43A-0B8EF4F7A1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9464" y="5585635"/>
            <a:ext cx="615155" cy="615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14CE3B-E2E2-AFF1-B720-51C8D466A09E}"/>
                  </a:ext>
                </a:extLst>
              </p:cNvPr>
              <p:cNvSpPr txBox="1"/>
              <p:nvPr/>
            </p:nvSpPr>
            <p:spPr>
              <a:xfrm>
                <a:off x="8880829" y="5198626"/>
                <a:ext cx="31250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=2| </m:t>
                      </m:r>
                      <m:r>
                        <m:rPr>
                          <m:sty m:val="p"/>
                        </m:rPr>
                        <a:rPr lang="en-US" altLang="ko-KR" sz="200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14CE3B-E2E2-AFF1-B720-51C8D466A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829" y="5198626"/>
                <a:ext cx="3125086" cy="307777"/>
              </a:xfrm>
              <a:prstGeom prst="rect">
                <a:avLst/>
              </a:prstGeom>
              <a:blipFill>
                <a:blip r:embed="rId10"/>
                <a:stretch>
                  <a:fillRect l="-586" r="-1367" b="-3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085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accent3"/>
                </a:solidFill>
              </a:rPr>
              <a:t>05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다중 선형 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다중 선형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회귀란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다중 선형 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504AAE-16EB-FBA1-E5AD-6330327AA6C9}"/>
                  </a:ext>
                </a:extLst>
              </p:cNvPr>
              <p:cNvSpPr txBox="1"/>
              <p:nvPr/>
            </p:nvSpPr>
            <p:spPr>
              <a:xfrm>
                <a:off x="1582580" y="1774537"/>
                <a:ext cx="37801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504AAE-16EB-FBA1-E5AD-6330327AA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580" y="1774537"/>
                <a:ext cx="378013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A9F1BD-CA66-D3AB-6713-BB83BA307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847"/>
              </p:ext>
            </p:extLst>
          </p:nvPr>
        </p:nvGraphicFramePr>
        <p:xfrm>
          <a:off x="1582580" y="2902816"/>
          <a:ext cx="7203998" cy="11074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53386">
                  <a:extLst>
                    <a:ext uri="{9D8B030D-6E8A-4147-A177-3AD203B41FA5}">
                      <a16:colId xmlns:a16="http://schemas.microsoft.com/office/drawing/2014/main" val="1959566941"/>
                    </a:ext>
                  </a:extLst>
                </a:gridCol>
                <a:gridCol w="1262653">
                  <a:extLst>
                    <a:ext uri="{9D8B030D-6E8A-4147-A177-3AD203B41FA5}">
                      <a16:colId xmlns:a16="http://schemas.microsoft.com/office/drawing/2014/main" val="3792670762"/>
                    </a:ext>
                  </a:extLst>
                </a:gridCol>
                <a:gridCol w="1262653">
                  <a:extLst>
                    <a:ext uri="{9D8B030D-6E8A-4147-A177-3AD203B41FA5}">
                      <a16:colId xmlns:a16="http://schemas.microsoft.com/office/drawing/2014/main" val="3491507372"/>
                    </a:ext>
                  </a:extLst>
                </a:gridCol>
                <a:gridCol w="1262653">
                  <a:extLst>
                    <a:ext uri="{9D8B030D-6E8A-4147-A177-3AD203B41FA5}">
                      <a16:colId xmlns:a16="http://schemas.microsoft.com/office/drawing/2014/main" val="2693144591"/>
                    </a:ext>
                  </a:extLst>
                </a:gridCol>
                <a:gridCol w="1262653">
                  <a:extLst>
                    <a:ext uri="{9D8B030D-6E8A-4147-A177-3AD203B41FA5}">
                      <a16:colId xmlns:a16="http://schemas.microsoft.com/office/drawing/2014/main" val="493968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공부한 시간</a:t>
                      </a:r>
                      <a:r>
                        <a:rPr lang="en-US" altLang="ko-KR" b="0" dirty="0"/>
                        <a:t>(x</a:t>
                      </a:r>
                      <a:r>
                        <a:rPr lang="ko-KR" altLang="en-US" b="0" dirty="0"/>
                        <a:t>₁</a:t>
                      </a:r>
                      <a:r>
                        <a:rPr lang="en-US" altLang="ko-KR" b="0" dirty="0"/>
                        <a:t>)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과외 수업 횟수</a:t>
                      </a:r>
                      <a:r>
                        <a:rPr lang="en-US" altLang="ko-KR" b="1" dirty="0"/>
                        <a:t>(x</a:t>
                      </a:r>
                      <a:r>
                        <a:rPr lang="ko-KR" altLang="en-US" b="1" dirty="0"/>
                        <a:t>₂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93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91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97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성적</a:t>
                      </a:r>
                      <a:r>
                        <a:rPr lang="en-US" altLang="ko-KR" b="0" dirty="0"/>
                        <a:t>(y)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83.6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88.2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92.8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97.4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084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2750AF2-AAD3-A03F-5ECC-C92BC3D6A41C}"/>
              </a:ext>
            </a:extLst>
          </p:cNvPr>
          <p:cNvSpPr txBox="1"/>
          <p:nvPr/>
        </p:nvSpPr>
        <p:spPr>
          <a:xfrm>
            <a:off x="522178" y="3044342"/>
            <a:ext cx="989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정보</a:t>
            </a:r>
            <a:r>
              <a:rPr lang="en-US" altLang="ko-KR" dirty="0"/>
              <a:t>1</a:t>
            </a:r>
          </a:p>
          <a:p>
            <a:pPr algn="r"/>
            <a:r>
              <a:rPr lang="ko-KR" altLang="en-US" dirty="0"/>
              <a:t>정보</a:t>
            </a:r>
            <a:r>
              <a:rPr lang="en-US" altLang="ko-KR" dirty="0"/>
              <a:t>2</a:t>
            </a:r>
          </a:p>
          <a:p>
            <a:pPr algn="r"/>
            <a:r>
              <a:rPr lang="ko-KR" altLang="en-US" dirty="0"/>
              <a:t>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85EED2-FBE4-5A5E-B94E-9BDAADF86C8B}"/>
              </a:ext>
            </a:extLst>
          </p:cNvPr>
          <p:cNvSpPr txBox="1"/>
          <p:nvPr/>
        </p:nvSpPr>
        <p:spPr>
          <a:xfrm>
            <a:off x="5998761" y="5274967"/>
            <a:ext cx="504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/>
              <a:t>다중 선형 회귀는 더 정확한 예측을 위해 사용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309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accent3"/>
                </a:solidFill>
              </a:rPr>
              <a:t>05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다중 선형 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다중 선형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회귀란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다중 선형 회귀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454BA0-DA58-A206-EC6E-4D2C9CE01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02" y="1887014"/>
            <a:ext cx="5204038" cy="4097146"/>
          </a:xfrm>
          <a:prstGeom prst="rect">
            <a:avLst/>
          </a:prstGeom>
        </p:spPr>
      </p:pic>
      <p:pic>
        <p:nvPicPr>
          <p:cNvPr id="15" name="그림 14" descr="스케치, 디자인이(가) 표시된 사진&#10;&#10;자동 생성된 설명">
            <a:extLst>
              <a:ext uri="{FF2B5EF4-FFF2-40B4-BE49-F238E27FC236}">
                <a16:creationId xmlns:a16="http://schemas.microsoft.com/office/drawing/2014/main" id="{DBC20EF9-1328-696F-DCF6-DDA7654FAC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0" t="15579" r="22708" b="5003"/>
          <a:stretch/>
        </p:blipFill>
        <p:spPr>
          <a:xfrm>
            <a:off x="6853561" y="1804732"/>
            <a:ext cx="4803828" cy="393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3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accent3"/>
                </a:solidFill>
              </a:rPr>
              <a:t>05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다중 선형 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다중 선형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회귀란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다중 선형 회귀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668174" y="6337140"/>
            <a:ext cx="88893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60EC5C1-3103-C732-B163-2D5D42412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9" y="1409754"/>
            <a:ext cx="5341130" cy="482129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FE6784D-8E95-FA8F-23FB-D1679C421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04" y="1409754"/>
            <a:ext cx="5134374" cy="48219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2AF4CCC-0C52-BAEF-60CE-D4116843A948}"/>
              </a:ext>
            </a:extLst>
          </p:cNvPr>
          <p:cNvSpPr/>
          <p:nvPr/>
        </p:nvSpPr>
        <p:spPr>
          <a:xfrm>
            <a:off x="6493857" y="4515623"/>
            <a:ext cx="52496" cy="766045"/>
          </a:xfrm>
          <a:prstGeom prst="rect">
            <a:avLst/>
          </a:prstGeom>
          <a:solidFill>
            <a:srgbClr val="A9BCC7"/>
          </a:solidFill>
          <a:ln>
            <a:solidFill>
              <a:srgbClr val="A9B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141447-CBB5-F8D2-CC4C-D671BB0661C3}"/>
              </a:ext>
            </a:extLst>
          </p:cNvPr>
          <p:cNvSpPr/>
          <p:nvPr/>
        </p:nvSpPr>
        <p:spPr>
          <a:xfrm>
            <a:off x="770323" y="4601079"/>
            <a:ext cx="52496" cy="10686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29EF31-90B6-F8E2-E24C-F7E6093E8C31}"/>
              </a:ext>
            </a:extLst>
          </p:cNvPr>
          <p:cNvSpPr/>
          <p:nvPr/>
        </p:nvSpPr>
        <p:spPr>
          <a:xfrm>
            <a:off x="762185" y="1621033"/>
            <a:ext cx="1250147" cy="528373"/>
          </a:xfrm>
          <a:prstGeom prst="rect">
            <a:avLst/>
          </a:prstGeom>
          <a:noFill/>
          <a:ln>
            <a:solidFill>
              <a:srgbClr val="EE78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8DBCDA-C0F7-0EE0-1828-428B6437ED67}"/>
              </a:ext>
            </a:extLst>
          </p:cNvPr>
          <p:cNvSpPr/>
          <p:nvPr/>
        </p:nvSpPr>
        <p:spPr>
          <a:xfrm>
            <a:off x="6400104" y="1618768"/>
            <a:ext cx="1242010" cy="400310"/>
          </a:xfrm>
          <a:prstGeom prst="rect">
            <a:avLst/>
          </a:prstGeom>
          <a:noFill/>
          <a:ln>
            <a:solidFill>
              <a:srgbClr val="A9BC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092E28-EBFE-38EA-A96C-AD6F04641CCD}"/>
              </a:ext>
            </a:extLst>
          </p:cNvPr>
          <p:cNvSpPr/>
          <p:nvPr/>
        </p:nvSpPr>
        <p:spPr>
          <a:xfrm>
            <a:off x="748307" y="2419286"/>
            <a:ext cx="943350" cy="224512"/>
          </a:xfrm>
          <a:prstGeom prst="rect">
            <a:avLst/>
          </a:prstGeom>
          <a:noFill/>
          <a:ln>
            <a:solidFill>
              <a:srgbClr val="EE78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28E9C0-0614-262D-2557-0AE9DBD44A37}"/>
              </a:ext>
            </a:extLst>
          </p:cNvPr>
          <p:cNvSpPr/>
          <p:nvPr/>
        </p:nvSpPr>
        <p:spPr>
          <a:xfrm>
            <a:off x="6445412" y="2293974"/>
            <a:ext cx="597583" cy="224512"/>
          </a:xfrm>
          <a:prstGeom prst="rect">
            <a:avLst/>
          </a:prstGeom>
          <a:noFill/>
          <a:ln>
            <a:solidFill>
              <a:srgbClr val="A9BC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625B9B-0733-7657-C935-43FC382D4133}"/>
              </a:ext>
            </a:extLst>
          </p:cNvPr>
          <p:cNvSpPr txBox="1"/>
          <p:nvPr/>
        </p:nvSpPr>
        <p:spPr>
          <a:xfrm>
            <a:off x="3501957" y="2019078"/>
            <a:ext cx="191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7EFE7"/>
                </a:solidFill>
              </a:rPr>
              <a:t>#</a:t>
            </a:r>
            <a:r>
              <a:rPr lang="ko-KR" altLang="en-US" dirty="0">
                <a:solidFill>
                  <a:srgbClr val="F7EFE7"/>
                </a:solidFill>
              </a:rPr>
              <a:t>다중 선형 회귀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486D0E-72C9-33FC-1613-515E4B99C6D2}"/>
              </a:ext>
            </a:extLst>
          </p:cNvPr>
          <p:cNvSpPr txBox="1"/>
          <p:nvPr/>
        </p:nvSpPr>
        <p:spPr>
          <a:xfrm>
            <a:off x="9510223" y="2019078"/>
            <a:ext cx="191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7EFE7"/>
                </a:solidFill>
              </a:rPr>
              <a:t>#</a:t>
            </a:r>
            <a:r>
              <a:rPr lang="ko-KR" altLang="en-US" dirty="0">
                <a:solidFill>
                  <a:srgbClr val="F7EFE7"/>
                </a:solidFill>
              </a:rPr>
              <a:t>단순 선형 회귀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D8B46CF-FDB8-C075-9C90-F0835D6BF9C5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6ECC343-966C-3EF4-5B5B-ED58E0D2D146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16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accent3"/>
                </a:solidFill>
              </a:rPr>
              <a:t>05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다중 선형 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다중 선형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회귀란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다중 선형 회귀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288465B-8E9A-0732-855A-2033C7F6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35" y="2030822"/>
            <a:ext cx="3501577" cy="30041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E0FF164-3833-94B5-9E32-724813F9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742" y="2030822"/>
            <a:ext cx="2526454" cy="30041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606D76-9482-805A-CF8C-7A3D27D65A0D}"/>
              </a:ext>
            </a:extLst>
          </p:cNvPr>
          <p:cNvSpPr txBox="1"/>
          <p:nvPr/>
        </p:nvSpPr>
        <p:spPr>
          <a:xfrm>
            <a:off x="7890951" y="1569830"/>
            <a:ext cx="30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단순 선형 회귀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F9E4C-2201-C87E-E375-4ECEA3AB8992}"/>
              </a:ext>
            </a:extLst>
          </p:cNvPr>
          <p:cNvSpPr txBox="1"/>
          <p:nvPr/>
        </p:nvSpPr>
        <p:spPr>
          <a:xfrm>
            <a:off x="1040775" y="1569830"/>
            <a:ext cx="30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다중 선형 회귀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8BA190-119C-316B-0FDC-4F58462ECEA6}"/>
                  </a:ext>
                </a:extLst>
              </p:cNvPr>
              <p:cNvSpPr txBox="1"/>
              <p:nvPr/>
            </p:nvSpPr>
            <p:spPr>
              <a:xfrm>
                <a:off x="208254" y="5334006"/>
                <a:ext cx="58448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1.5</m:t>
                      </m:r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+2.2857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+77.8571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8BA190-119C-316B-0FDC-4F58462EC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54" y="5334006"/>
                <a:ext cx="584480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9B16FE-9D7B-F70C-85B1-7F8CA65CFE74}"/>
                  </a:ext>
                </a:extLst>
              </p:cNvPr>
              <p:cNvSpPr txBox="1"/>
              <p:nvPr/>
            </p:nvSpPr>
            <p:spPr>
              <a:xfrm>
                <a:off x="8184354" y="5334006"/>
                <a:ext cx="25692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2.3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+79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9B16FE-9D7B-F70C-85B1-7F8CA65CF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354" y="5334006"/>
                <a:ext cx="256922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01AE67C-231C-A825-FBBD-20934DC36DC1}"/>
              </a:ext>
            </a:extLst>
          </p:cNvPr>
          <p:cNvCxnSpPr>
            <a:cxnSpLocks/>
          </p:cNvCxnSpPr>
          <p:nvPr/>
        </p:nvCxnSpPr>
        <p:spPr>
          <a:xfrm flipH="1">
            <a:off x="6545484" y="5654845"/>
            <a:ext cx="1452622" cy="0"/>
          </a:xfrm>
          <a:prstGeom prst="straightConnector1">
            <a:avLst/>
          </a:prstGeom>
          <a:ln w="76200">
            <a:solidFill>
              <a:srgbClr val="EE78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AFE088-B2F7-7D21-4FBE-2ACED0036E69}"/>
              </a:ext>
            </a:extLst>
          </p:cNvPr>
          <p:cNvSpPr txBox="1"/>
          <p:nvPr/>
        </p:nvSpPr>
        <p:spPr>
          <a:xfrm>
            <a:off x="6731732" y="5159702"/>
            <a:ext cx="145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정확도 ↑</a:t>
            </a:r>
          </a:p>
        </p:txBody>
      </p:sp>
    </p:spTree>
    <p:extLst>
      <p:ext uri="{BB962C8B-B14F-4D97-AF65-F5344CB8AC3E}">
        <p14:creationId xmlns:p14="http://schemas.microsoft.com/office/powerpoint/2010/main" val="1313560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accent3"/>
                </a:solidFill>
              </a:rPr>
              <a:t>05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다중 선형 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다중 선형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회귀란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다중 선형 회귀</a:t>
            </a:r>
          </a:p>
        </p:txBody>
      </p:sp>
      <p:pic>
        <p:nvPicPr>
          <p:cNvPr id="4" name="그림 3" descr="스케치, 디자인이(가) 표시된 사진&#10;&#10;자동 생성된 설명">
            <a:extLst>
              <a:ext uri="{FF2B5EF4-FFF2-40B4-BE49-F238E27FC236}">
                <a16:creationId xmlns:a16="http://schemas.microsoft.com/office/drawing/2014/main" id="{2F95183D-8BC8-9218-C675-00CC8351F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1" t="16916" r="24628" b="9128"/>
          <a:stretch/>
        </p:blipFill>
        <p:spPr>
          <a:xfrm>
            <a:off x="6600691" y="1616110"/>
            <a:ext cx="5148762" cy="45416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5E76566-F036-BF6C-8973-57A08C6A5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64" y="2380667"/>
            <a:ext cx="5552598" cy="30125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908B41-DE57-1457-5A7A-5401EC131978}"/>
              </a:ext>
            </a:extLst>
          </p:cNvPr>
          <p:cNvSpPr txBox="1"/>
          <p:nvPr/>
        </p:nvSpPr>
        <p:spPr>
          <a:xfrm>
            <a:off x="352407" y="5636278"/>
            <a:ext cx="3274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교재에는 그래프 그린 </a:t>
            </a:r>
            <a:r>
              <a:rPr lang="en-US" altLang="ko-KR" sz="1200" dirty="0"/>
              <a:t>‘</a:t>
            </a:r>
            <a:r>
              <a:rPr lang="ko-KR" altLang="en-US" sz="1200" dirty="0"/>
              <a:t>코드</a:t>
            </a:r>
            <a:r>
              <a:rPr lang="en-US" altLang="ko-KR" sz="1200" dirty="0"/>
              <a:t>’</a:t>
            </a:r>
            <a:r>
              <a:rPr lang="ko-KR" altLang="en-US" sz="1200" dirty="0"/>
              <a:t>는 안 나와 있음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AB89C5-252C-74C0-1994-AFFCA578E58D}"/>
                  </a:ext>
                </a:extLst>
              </p:cNvPr>
              <p:cNvSpPr txBox="1"/>
              <p:nvPr/>
            </p:nvSpPr>
            <p:spPr>
              <a:xfrm>
                <a:off x="430564" y="1836093"/>
                <a:ext cx="51080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80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1.5</m:t>
                      </m:r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+2.2857</m:t>
                      </m:r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+77.8571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AB89C5-252C-74C0-1994-AFFCA578E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64" y="1836093"/>
                <a:ext cx="510800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207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680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accent3"/>
                </a:solidFill>
              </a:rPr>
              <a:t>01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선형회귀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68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선형 회귀의 정의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가장 훌륭한 예측선이란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C47FD8-890B-7FB7-9E8C-CFCB785536FA}"/>
              </a:ext>
            </a:extLst>
          </p:cNvPr>
          <p:cNvGrpSpPr/>
          <p:nvPr/>
        </p:nvGrpSpPr>
        <p:grpSpPr>
          <a:xfrm>
            <a:off x="761885" y="2048760"/>
            <a:ext cx="3103846" cy="719091"/>
            <a:chOff x="6017444" y="2418554"/>
            <a:chExt cx="3103846" cy="7190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20CAF4-BFC9-3A47-1421-2356B23CD851}"/>
                </a:ext>
              </a:extLst>
            </p:cNvPr>
            <p:cNvSpPr txBox="1"/>
            <p:nvPr/>
          </p:nvSpPr>
          <p:spPr>
            <a:xfrm>
              <a:off x="6493660" y="2418554"/>
              <a:ext cx="2627630" cy="71909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4000" b="1">
                  <a:latin typeface="나눔스퀘어 ExtraBold"/>
                  <a:cs typeface="Arial"/>
                </a:rPr>
                <a:t>선형 회귀</a:t>
              </a:r>
            </a:p>
          </p:txBody>
        </p:sp>
        <p:grpSp>
          <p:nvGrpSpPr>
            <p:cNvPr id="14" name="그룹 1006">
              <a:extLst>
                <a:ext uri="{FF2B5EF4-FFF2-40B4-BE49-F238E27FC236}">
                  <a16:creationId xmlns:a16="http://schemas.microsoft.com/office/drawing/2014/main" id="{BD0B633C-DB21-D5C3-6002-06AB0D4B75ED}"/>
                </a:ext>
              </a:extLst>
            </p:cNvPr>
            <p:cNvGrpSpPr/>
            <p:nvPr/>
          </p:nvGrpSpPr>
          <p:grpSpPr>
            <a:xfrm>
              <a:off x="6017444" y="2506014"/>
              <a:ext cx="469047" cy="435895"/>
              <a:chOff x="938891" y="4774924"/>
              <a:chExt cx="791831" cy="735865"/>
            </a:xfrm>
          </p:grpSpPr>
          <p:pic>
            <p:nvPicPr>
              <p:cNvPr id="15" name="Object 17">
                <a:extLst>
                  <a:ext uri="{FF2B5EF4-FFF2-40B4-BE49-F238E27FC236}">
                    <a16:creationId xmlns:a16="http://schemas.microsoft.com/office/drawing/2014/main" id="{403C6817-EB22-A0AD-9CE6-0A8E90DD0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38891" y="4774924"/>
                <a:ext cx="791831" cy="735865"/>
              </a:xfrm>
              <a:prstGeom prst="rect">
                <a:avLst/>
              </a:prstGeom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1D995BE-7BE1-F970-FC0D-CF7B5B87514C}"/>
              </a:ext>
            </a:extLst>
          </p:cNvPr>
          <p:cNvSpPr txBox="1"/>
          <p:nvPr/>
        </p:nvSpPr>
        <p:spPr>
          <a:xfrm>
            <a:off x="3980889" y="1748117"/>
            <a:ext cx="67347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dirty="0">
                <a:cs typeface="Arial"/>
              </a:rPr>
              <a:t>정보를</a:t>
            </a:r>
            <a:r>
              <a:rPr lang="en-US" sz="4000" dirty="0">
                <a:cs typeface="Arial"/>
              </a:rPr>
              <a:t> </a:t>
            </a:r>
            <a:r>
              <a:rPr lang="ko-KR" altLang="en-US" sz="4000" dirty="0">
                <a:cs typeface="Arial"/>
              </a:rPr>
              <a:t>통해</a:t>
            </a:r>
            <a:r>
              <a:rPr lang="en-US" sz="4000" dirty="0">
                <a:cs typeface="Arial"/>
              </a:rPr>
              <a:t> </a:t>
            </a:r>
            <a:r>
              <a:rPr lang="ko-KR" altLang="en-US" sz="4000" dirty="0">
                <a:cs typeface="Arial"/>
              </a:rPr>
              <a:t>최적의</a:t>
            </a:r>
            <a:r>
              <a:rPr lang="en-US" altLang="ko-KR" sz="4000" dirty="0">
                <a:cs typeface="Arial"/>
              </a:rPr>
              <a:t> </a:t>
            </a:r>
            <a:r>
              <a:rPr lang="ko-KR" altLang="en-US" sz="4000" b="1" dirty="0">
                <a:cs typeface="Arial"/>
              </a:rPr>
              <a:t>그래프를 찾아내는 작업</a:t>
            </a:r>
            <a:endParaRPr lang="en-US" sz="4000" b="1" dirty="0"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F8843A-D1D3-F83E-ADA6-C3572284955A}"/>
              </a:ext>
            </a:extLst>
          </p:cNvPr>
          <p:cNvSpPr txBox="1"/>
          <p:nvPr/>
        </p:nvSpPr>
        <p:spPr>
          <a:xfrm>
            <a:off x="3602691" y="1930213"/>
            <a:ext cx="36419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cs typeface="Arial"/>
              </a:rPr>
              <a:t>:</a:t>
            </a:r>
            <a:endParaRPr lang="en-US" sz="4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E99A14-36A9-975A-2176-744CB998EE86}"/>
              </a:ext>
            </a:extLst>
          </p:cNvPr>
          <p:cNvSpPr txBox="1"/>
          <p:nvPr/>
        </p:nvSpPr>
        <p:spPr>
          <a:xfrm>
            <a:off x="535080" y="3462617"/>
            <a:ext cx="107072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ea typeface="+mn-lt"/>
                <a:cs typeface="+mn-lt"/>
              </a:rPr>
              <a:t>"학생들의</a:t>
            </a:r>
            <a:r>
              <a:rPr lang="en-US" altLang="ko-KR" sz="3600" dirty="0">
                <a:ea typeface="+mn-lt"/>
                <a:cs typeface="+mn-lt"/>
              </a:rPr>
              <a:t> </a:t>
            </a:r>
            <a:r>
              <a:rPr lang="ko-KR" altLang="en-US" sz="3600" dirty="0">
                <a:ea typeface="+mn-lt"/>
                <a:cs typeface="+mn-lt"/>
              </a:rPr>
              <a:t>중간고사</a:t>
            </a:r>
            <a:r>
              <a:rPr lang="en-US" altLang="ko-KR" sz="3600" dirty="0">
                <a:ea typeface="+mn-lt"/>
                <a:cs typeface="+mn-lt"/>
              </a:rPr>
              <a:t> </a:t>
            </a:r>
            <a:r>
              <a:rPr lang="ko-KR" altLang="en-US" sz="36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성적</a:t>
            </a:r>
            <a:r>
              <a:rPr lang="ko-KR" altLang="en-US" sz="3600" dirty="0">
                <a:ea typeface="+mn-lt"/>
                <a:cs typeface="+mn-lt"/>
              </a:rPr>
              <a:t>이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b="1" dirty="0">
                <a:solidFill>
                  <a:srgbClr val="F2B194"/>
                </a:solidFill>
                <a:ea typeface="+mn-lt"/>
                <a:cs typeface="+mn-lt"/>
              </a:rPr>
              <a:t>[      ]</a:t>
            </a:r>
            <a:r>
              <a:rPr lang="ko-KR" altLang="en-US" sz="3600" dirty="0">
                <a:ea typeface="+mn-lt"/>
                <a:cs typeface="+mn-lt"/>
              </a:rPr>
              <a:t>에</a:t>
            </a:r>
            <a:r>
              <a:rPr lang="en-US" altLang="ko-KR" sz="3600" dirty="0">
                <a:ea typeface="+mn-lt"/>
                <a:cs typeface="+mn-lt"/>
              </a:rPr>
              <a:t> </a:t>
            </a:r>
            <a:r>
              <a:rPr lang="ko-KR" altLang="en-US" sz="3600" dirty="0">
                <a:ea typeface="+mn-lt"/>
                <a:cs typeface="+mn-lt"/>
              </a:rPr>
              <a:t>따라</a:t>
            </a:r>
            <a:r>
              <a:rPr lang="en-US" altLang="ko-KR" sz="3600" dirty="0">
                <a:ea typeface="+mn-lt"/>
                <a:cs typeface="+mn-lt"/>
              </a:rPr>
              <a:t> </a:t>
            </a:r>
            <a:r>
              <a:rPr lang="ko-KR" altLang="en-US" sz="3600" dirty="0">
                <a:ea typeface="+mn-lt"/>
                <a:cs typeface="+mn-lt"/>
              </a:rPr>
              <a:t>다</a:t>
            </a:r>
            <a:r>
              <a:rPr lang="en-US" altLang="ko-KR" sz="3600" dirty="0">
                <a:ea typeface="+mn-lt"/>
                <a:cs typeface="+mn-lt"/>
              </a:rPr>
              <a:t> </a:t>
            </a:r>
            <a:r>
              <a:rPr lang="ko-KR" altLang="en-US" sz="3600" dirty="0">
                <a:ea typeface="+mn-lt"/>
                <a:cs typeface="+mn-lt"/>
              </a:rPr>
              <a:t>다르다</a:t>
            </a:r>
            <a:r>
              <a:rPr lang="en-US" sz="3600" dirty="0">
                <a:ea typeface="+mn-lt"/>
                <a:cs typeface="+mn-lt"/>
              </a:rPr>
              <a:t>."</a:t>
            </a:r>
            <a:endParaRPr lang="en-US" sz="36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09DCAA-CF84-5943-3A4A-61AACD743E6A}"/>
              </a:ext>
            </a:extLst>
          </p:cNvPr>
          <p:cNvCxnSpPr/>
          <p:nvPr/>
        </p:nvCxnSpPr>
        <p:spPr>
          <a:xfrm flipV="1">
            <a:off x="4680699" y="4227981"/>
            <a:ext cx="970429" cy="44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CA6ED3-8D33-674F-DE1B-576DB5B277CB}"/>
              </a:ext>
            </a:extLst>
          </p:cNvPr>
          <p:cNvCxnSpPr>
            <a:cxnSpLocks/>
          </p:cNvCxnSpPr>
          <p:nvPr/>
        </p:nvCxnSpPr>
        <p:spPr>
          <a:xfrm flipV="1">
            <a:off x="6159875" y="4227981"/>
            <a:ext cx="1205752" cy="4480"/>
          </a:xfrm>
          <a:prstGeom prst="straightConnector1">
            <a:avLst/>
          </a:prstGeom>
          <a:ln w="57150">
            <a:solidFill>
              <a:srgbClr val="F2B1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27D654-E7FA-A5FA-E414-964D895FBAC2}"/>
              </a:ext>
            </a:extLst>
          </p:cNvPr>
          <p:cNvSpPr txBox="1"/>
          <p:nvPr/>
        </p:nvSpPr>
        <p:spPr>
          <a:xfrm>
            <a:off x="4882962" y="4347881"/>
            <a:ext cx="554691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 dirty="0" err="1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Y</a:t>
            </a:r>
            <a:endParaRPr lang="en-US" sz="3600" dirty="0">
              <a:solidFill>
                <a:schemeClr val="accent2">
                  <a:lumMod val="75000"/>
                </a:schemeClr>
              </a:solidFill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C22A76-43D1-12EE-D848-DBDF04541C0D}"/>
              </a:ext>
            </a:extLst>
          </p:cNvPr>
          <p:cNvSpPr txBox="1"/>
          <p:nvPr/>
        </p:nvSpPr>
        <p:spPr>
          <a:xfrm>
            <a:off x="6451785" y="4347880"/>
            <a:ext cx="6219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F2B194"/>
                </a:solidFill>
                <a:ea typeface="+mn-lt"/>
                <a:cs typeface="+mn-lt"/>
              </a:rPr>
              <a:t>X</a:t>
            </a:r>
            <a:endParaRPr lang="en-US" sz="3600" dirty="0">
              <a:solidFill>
                <a:srgbClr val="F2B194"/>
              </a:solidFill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44D8A-9D4F-808D-AE3E-0E58CA7179C1}"/>
              </a:ext>
            </a:extLst>
          </p:cNvPr>
          <p:cNvSpPr txBox="1"/>
          <p:nvPr/>
        </p:nvSpPr>
        <p:spPr>
          <a:xfrm>
            <a:off x="5955925" y="5160308"/>
            <a:ext cx="21179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solidFill>
                  <a:srgbClr val="F2B194"/>
                </a:solidFill>
                <a:cs typeface="Arial"/>
              </a:rPr>
              <a:t>독립 변수</a:t>
            </a:r>
            <a:endParaRPr lang="en-US" sz="3200" b="1">
              <a:solidFill>
                <a:srgbClr val="F2B19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45AB1-D707-54FB-6A38-C2497B941A88}"/>
              </a:ext>
            </a:extLst>
          </p:cNvPr>
          <p:cNvSpPr txBox="1"/>
          <p:nvPr/>
        </p:nvSpPr>
        <p:spPr>
          <a:xfrm>
            <a:off x="3994895" y="5160307"/>
            <a:ext cx="211791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 dirty="0">
                <a:solidFill>
                  <a:schemeClr val="accent2">
                    <a:lumMod val="75000"/>
                  </a:schemeClr>
                </a:solidFill>
                <a:cs typeface="Arial"/>
              </a:rPr>
              <a:t>종속 변수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585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rgbClr val="A9BCC7"/>
                </a:solidFill>
              </a:rPr>
              <a:t>06 </a:t>
            </a:r>
            <a:r>
              <a:rPr lang="ko-KR" altLang="en-US" sz="4000" spc="-300" dirty="0"/>
              <a:t>문제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오늘의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다섯명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7740C2-AD3E-46C8-9F50-1EF93ABB0A9E}"/>
              </a:ext>
            </a:extLst>
          </p:cNvPr>
          <p:cNvSpPr txBox="1"/>
          <p:nvPr/>
        </p:nvSpPr>
        <p:spPr>
          <a:xfrm>
            <a:off x="5760361" y="2047280"/>
            <a:ext cx="659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95DFC5-5973-4BDC-AE4A-7B2141620F73}"/>
              </a:ext>
            </a:extLst>
          </p:cNvPr>
          <p:cNvSpPr txBox="1"/>
          <p:nvPr/>
        </p:nvSpPr>
        <p:spPr>
          <a:xfrm>
            <a:off x="4126986" y="5212760"/>
            <a:ext cx="625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3A309E-03DC-4AB4-8CF3-A5D1F1DF9210}"/>
              </a:ext>
            </a:extLst>
          </p:cNvPr>
          <p:cNvSpPr txBox="1"/>
          <p:nvPr/>
        </p:nvSpPr>
        <p:spPr>
          <a:xfrm flipH="1">
            <a:off x="922343" y="1591853"/>
            <a:ext cx="72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D0B5A7-D63A-4CD8-836D-17BC6F42AFC7}"/>
              </a:ext>
            </a:extLst>
          </p:cNvPr>
          <p:cNvSpPr txBox="1"/>
          <p:nvPr/>
        </p:nvSpPr>
        <p:spPr>
          <a:xfrm flipH="1">
            <a:off x="2949633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3154FD-3B6C-429C-986B-4A5E38571A73}"/>
              </a:ext>
            </a:extLst>
          </p:cNvPr>
          <p:cNvSpPr txBox="1"/>
          <p:nvPr/>
        </p:nvSpPr>
        <p:spPr>
          <a:xfrm flipH="1">
            <a:off x="5069256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003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543C185-E49B-4674-B42B-6E5422AC649F}"/>
              </a:ext>
            </a:extLst>
          </p:cNvPr>
          <p:cNvSpPr txBox="1"/>
          <p:nvPr/>
        </p:nvSpPr>
        <p:spPr>
          <a:xfrm flipH="1">
            <a:off x="7188879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004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EEA38E7-55B9-4AC9-B71C-97B37ED4850D}"/>
              </a:ext>
            </a:extLst>
          </p:cNvPr>
          <p:cNvSpPr/>
          <p:nvPr/>
        </p:nvSpPr>
        <p:spPr>
          <a:xfrm>
            <a:off x="839881" y="2005321"/>
            <a:ext cx="2058274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0DBEE0-3EFB-464E-B0A9-D441E1934FCC}"/>
              </a:ext>
            </a:extLst>
          </p:cNvPr>
          <p:cNvSpPr/>
          <p:nvPr/>
        </p:nvSpPr>
        <p:spPr>
          <a:xfrm>
            <a:off x="5065937" y="2005321"/>
            <a:ext cx="2059200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76AFFB9-64C4-4080-B86A-B015831AD4CE}"/>
              </a:ext>
            </a:extLst>
          </p:cNvPr>
          <p:cNvSpPr/>
          <p:nvPr/>
        </p:nvSpPr>
        <p:spPr>
          <a:xfrm>
            <a:off x="7179428" y="2005321"/>
            <a:ext cx="2059200" cy="33587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F7AE4A9-9456-4AC2-878F-945E5CC266A9}"/>
              </a:ext>
            </a:extLst>
          </p:cNvPr>
          <p:cNvSpPr/>
          <p:nvPr/>
        </p:nvSpPr>
        <p:spPr>
          <a:xfrm>
            <a:off x="9292917" y="2005321"/>
            <a:ext cx="2059200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4D50FE-CB07-3453-6CFB-9ED7A8CC6BA9}"/>
              </a:ext>
            </a:extLst>
          </p:cNvPr>
          <p:cNvSpPr/>
          <p:nvPr/>
        </p:nvSpPr>
        <p:spPr>
          <a:xfrm>
            <a:off x="2952446" y="2010690"/>
            <a:ext cx="2059200" cy="3358703"/>
          </a:xfrm>
          <a:prstGeom prst="rect">
            <a:avLst/>
          </a:prstGeom>
          <a:solidFill>
            <a:srgbClr val="F7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2A9D4-C5C8-3348-0C9C-BEFB5887FD3D}"/>
              </a:ext>
            </a:extLst>
          </p:cNvPr>
          <p:cNvSpPr txBox="1"/>
          <p:nvPr/>
        </p:nvSpPr>
        <p:spPr>
          <a:xfrm flipH="1">
            <a:off x="9308501" y="1598532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005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9A880CB-A190-7550-8531-FA17007C93DE}"/>
              </a:ext>
            </a:extLst>
          </p:cNvPr>
          <p:cNvGrpSpPr/>
          <p:nvPr/>
        </p:nvGrpSpPr>
        <p:grpSpPr>
          <a:xfrm>
            <a:off x="-1" y="0"/>
            <a:ext cx="128338" cy="6015775"/>
            <a:chOff x="-1" y="0"/>
            <a:chExt cx="128338" cy="601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12031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1203155"/>
              <a:ext cx="128337" cy="1203155"/>
            </a:xfrm>
            <a:prstGeom prst="rect">
              <a:avLst/>
            </a:prstGeom>
            <a:solidFill>
              <a:srgbClr val="F7E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AA4F4F2-DBDE-780F-4C4C-69D8F9A13520}"/>
                </a:ext>
              </a:extLst>
            </p:cNvPr>
            <p:cNvSpPr/>
            <p:nvPr/>
          </p:nvSpPr>
          <p:spPr>
            <a:xfrm>
              <a:off x="0" y="2406310"/>
              <a:ext cx="128337" cy="1203155"/>
            </a:xfrm>
            <a:prstGeom prst="rect">
              <a:avLst/>
            </a:prstGeom>
            <a:solidFill>
              <a:srgbClr val="A9B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A85B1AE-1B81-5EAA-6DDE-EB4753DBE451}"/>
                </a:ext>
              </a:extLst>
            </p:cNvPr>
            <p:cNvSpPr/>
            <p:nvPr/>
          </p:nvSpPr>
          <p:spPr>
            <a:xfrm>
              <a:off x="0" y="3609465"/>
              <a:ext cx="128337" cy="1203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97097EA-3430-45ED-CA27-E828CFBBCEA8}"/>
                </a:ext>
              </a:extLst>
            </p:cNvPr>
            <p:cNvSpPr/>
            <p:nvPr/>
          </p:nvSpPr>
          <p:spPr>
            <a:xfrm>
              <a:off x="-1" y="4812620"/>
              <a:ext cx="128337" cy="1203155"/>
            </a:xfrm>
            <a:prstGeom prst="rect">
              <a:avLst/>
            </a:prstGeom>
            <a:solidFill>
              <a:srgbClr val="F9D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7223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09CEAC-CB85-22DE-4AA1-91011CF3C5BC}"/>
              </a:ext>
            </a:extLst>
          </p:cNvPr>
          <p:cNvSpPr/>
          <p:nvPr/>
        </p:nvSpPr>
        <p:spPr>
          <a:xfrm>
            <a:off x="-2" y="0"/>
            <a:ext cx="121919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06</a:t>
            </a:r>
            <a:r>
              <a:rPr lang="en-US" altLang="ko-KR" sz="4000" spc="-300" dirty="0">
                <a:solidFill>
                  <a:srgbClr val="A9BCC7"/>
                </a:solidFill>
              </a:rPr>
              <a:t> </a:t>
            </a:r>
            <a:r>
              <a:rPr lang="ko-KR" altLang="en-US" sz="4000" spc="-300" dirty="0"/>
              <a:t>문제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오늘의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다섯명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E6724B0-15E0-8C7B-179D-6A18A8D68BA8}"/>
              </a:ext>
            </a:extLst>
          </p:cNvPr>
          <p:cNvGrpSpPr/>
          <p:nvPr/>
        </p:nvGrpSpPr>
        <p:grpSpPr>
          <a:xfrm>
            <a:off x="1775462" y="920007"/>
            <a:ext cx="10416538" cy="4928040"/>
            <a:chOff x="1766691" y="933012"/>
            <a:chExt cx="10416538" cy="492804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1B9812-7D6D-4BF6-8972-BA9B3ED9B0EC}"/>
                </a:ext>
              </a:extLst>
            </p:cNvPr>
            <p:cNvSpPr txBox="1"/>
            <p:nvPr/>
          </p:nvSpPr>
          <p:spPr>
            <a:xfrm>
              <a:off x="1766691" y="5553275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B9A309-9868-440E-BEB8-CE2319B91137}"/>
                </a:ext>
              </a:extLst>
            </p:cNvPr>
            <p:cNvSpPr txBox="1"/>
            <p:nvPr/>
          </p:nvSpPr>
          <p:spPr>
            <a:xfrm>
              <a:off x="11113704" y="933012"/>
              <a:ext cx="10695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출제자 박광석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23A309E-03DC-4AB4-8CF3-A5D1F1DF9210}"/>
              </a:ext>
            </a:extLst>
          </p:cNvPr>
          <p:cNvSpPr txBox="1"/>
          <p:nvPr/>
        </p:nvSpPr>
        <p:spPr>
          <a:xfrm flipH="1">
            <a:off x="922343" y="1591853"/>
            <a:ext cx="72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9A880CB-A190-7550-8531-FA17007C93DE}"/>
              </a:ext>
            </a:extLst>
          </p:cNvPr>
          <p:cNvGrpSpPr/>
          <p:nvPr/>
        </p:nvGrpSpPr>
        <p:grpSpPr>
          <a:xfrm>
            <a:off x="-1" y="0"/>
            <a:ext cx="128338" cy="6015775"/>
            <a:chOff x="-1" y="0"/>
            <a:chExt cx="128338" cy="601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12031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1203155"/>
              <a:ext cx="128337" cy="1203155"/>
            </a:xfrm>
            <a:prstGeom prst="rect">
              <a:avLst/>
            </a:prstGeom>
            <a:solidFill>
              <a:srgbClr val="F7E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AA4F4F2-DBDE-780F-4C4C-69D8F9A13520}"/>
                </a:ext>
              </a:extLst>
            </p:cNvPr>
            <p:cNvSpPr/>
            <p:nvPr/>
          </p:nvSpPr>
          <p:spPr>
            <a:xfrm>
              <a:off x="0" y="2406310"/>
              <a:ext cx="128337" cy="1203155"/>
            </a:xfrm>
            <a:prstGeom prst="rect">
              <a:avLst/>
            </a:prstGeom>
            <a:solidFill>
              <a:srgbClr val="A9B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A85B1AE-1B81-5EAA-6DDE-EB4753DBE451}"/>
                </a:ext>
              </a:extLst>
            </p:cNvPr>
            <p:cNvSpPr/>
            <p:nvPr/>
          </p:nvSpPr>
          <p:spPr>
            <a:xfrm>
              <a:off x="0" y="3609465"/>
              <a:ext cx="128337" cy="1203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97097EA-3430-45ED-CA27-E828CFBBCEA8}"/>
                </a:ext>
              </a:extLst>
            </p:cNvPr>
            <p:cNvSpPr/>
            <p:nvPr/>
          </p:nvSpPr>
          <p:spPr>
            <a:xfrm>
              <a:off x="-1" y="4812620"/>
              <a:ext cx="128337" cy="1203155"/>
            </a:xfrm>
            <a:prstGeom prst="rect">
              <a:avLst/>
            </a:prstGeom>
            <a:solidFill>
              <a:srgbClr val="F9D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E118808-5A11-7C4D-3ECF-BDED871EC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322" y="1691622"/>
            <a:ext cx="8992062" cy="2381372"/>
          </a:xfrm>
          <a:prstGeom prst="rect">
            <a:avLst/>
          </a:prstGeom>
        </p:spPr>
      </p:pic>
      <p:pic>
        <p:nvPicPr>
          <p:cNvPr id="11" name="그래픽 10" descr="곰 단색으로 채워진">
            <a:hlinkClick r:id="rId3"/>
            <a:extLst>
              <a:ext uri="{FF2B5EF4-FFF2-40B4-BE49-F238E27FC236}">
                <a16:creationId xmlns:a16="http://schemas.microsoft.com/office/drawing/2014/main" id="{84B868B2-FDA6-97C0-41BB-6324DDA4D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273" y="59209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54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09CEAC-CB85-22DE-4AA1-91011CF3C5BC}"/>
              </a:ext>
            </a:extLst>
          </p:cNvPr>
          <p:cNvSpPr/>
          <p:nvPr/>
        </p:nvSpPr>
        <p:spPr>
          <a:xfrm>
            <a:off x="-2" y="0"/>
            <a:ext cx="12191999" cy="6858000"/>
          </a:xfrm>
          <a:prstGeom prst="rect">
            <a:avLst/>
          </a:prstGeom>
          <a:solidFill>
            <a:srgbClr val="F7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06</a:t>
            </a:r>
            <a:r>
              <a:rPr lang="en-US" altLang="ko-KR" sz="4000" spc="-300" dirty="0">
                <a:solidFill>
                  <a:srgbClr val="A9BCC7"/>
                </a:solidFill>
              </a:rPr>
              <a:t> </a:t>
            </a:r>
            <a:r>
              <a:rPr lang="ko-KR" altLang="en-US" sz="4000" spc="-300" dirty="0"/>
              <a:t>문제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오늘의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다섯명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B9A309-9868-440E-BEB8-CE2319B91137}"/>
              </a:ext>
            </a:extLst>
          </p:cNvPr>
          <p:cNvSpPr txBox="1"/>
          <p:nvPr/>
        </p:nvSpPr>
        <p:spPr>
          <a:xfrm>
            <a:off x="11122475" y="853486"/>
            <a:ext cx="10695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출제자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석민정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3A309E-03DC-4AB4-8CF3-A5D1F1DF9210}"/>
              </a:ext>
            </a:extLst>
          </p:cNvPr>
          <p:cNvSpPr txBox="1"/>
          <p:nvPr/>
        </p:nvSpPr>
        <p:spPr>
          <a:xfrm flipH="1">
            <a:off x="922343" y="1591853"/>
            <a:ext cx="72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9A880CB-A190-7550-8531-FA17007C93DE}"/>
              </a:ext>
            </a:extLst>
          </p:cNvPr>
          <p:cNvGrpSpPr/>
          <p:nvPr/>
        </p:nvGrpSpPr>
        <p:grpSpPr>
          <a:xfrm>
            <a:off x="-1" y="0"/>
            <a:ext cx="128338" cy="6015775"/>
            <a:chOff x="-1" y="0"/>
            <a:chExt cx="128338" cy="601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12031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1203155"/>
              <a:ext cx="128337" cy="1203155"/>
            </a:xfrm>
            <a:prstGeom prst="rect">
              <a:avLst/>
            </a:prstGeom>
            <a:solidFill>
              <a:srgbClr val="F7E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AA4F4F2-DBDE-780F-4C4C-69D8F9A13520}"/>
                </a:ext>
              </a:extLst>
            </p:cNvPr>
            <p:cNvSpPr/>
            <p:nvPr/>
          </p:nvSpPr>
          <p:spPr>
            <a:xfrm>
              <a:off x="0" y="2406310"/>
              <a:ext cx="128337" cy="1203155"/>
            </a:xfrm>
            <a:prstGeom prst="rect">
              <a:avLst/>
            </a:prstGeom>
            <a:solidFill>
              <a:srgbClr val="A9B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A85B1AE-1B81-5EAA-6DDE-EB4753DBE451}"/>
                </a:ext>
              </a:extLst>
            </p:cNvPr>
            <p:cNvSpPr/>
            <p:nvPr/>
          </p:nvSpPr>
          <p:spPr>
            <a:xfrm>
              <a:off x="0" y="3609465"/>
              <a:ext cx="128337" cy="1203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97097EA-3430-45ED-CA27-E828CFBBCEA8}"/>
                </a:ext>
              </a:extLst>
            </p:cNvPr>
            <p:cNvSpPr/>
            <p:nvPr/>
          </p:nvSpPr>
          <p:spPr>
            <a:xfrm>
              <a:off x="-1" y="4812620"/>
              <a:ext cx="128337" cy="1203155"/>
            </a:xfrm>
            <a:prstGeom prst="rect">
              <a:avLst/>
            </a:prstGeom>
            <a:solidFill>
              <a:srgbClr val="F9D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D6BD75-B600-5FFC-E139-A19C5512CF47}"/>
              </a:ext>
            </a:extLst>
          </p:cNvPr>
          <p:cNvSpPr txBox="1"/>
          <p:nvPr/>
        </p:nvSpPr>
        <p:spPr>
          <a:xfrm>
            <a:off x="1714848" y="1637874"/>
            <a:ext cx="6305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수정한 데이터 값을 바탕으로 기울기와 </a:t>
            </a:r>
            <a:r>
              <a:rPr lang="en-US" altLang="ko-KR" dirty="0"/>
              <a:t>y</a:t>
            </a:r>
            <a:r>
              <a:rPr lang="ko-KR" altLang="en-US" dirty="0"/>
              <a:t>절편을 구해 </a:t>
            </a:r>
            <a:br>
              <a:rPr lang="en-US" altLang="ko-KR" dirty="0"/>
            </a:br>
            <a:r>
              <a:rPr lang="ko-KR" altLang="en-US" dirty="0"/>
              <a:t>일차 함수 식을 </a:t>
            </a:r>
            <a:r>
              <a:rPr lang="ko-KR" altLang="en-US" dirty="0" err="1"/>
              <a:t>도출해보시오</a:t>
            </a:r>
            <a:r>
              <a:rPr lang="en-US" altLang="ko-KR" dirty="0"/>
              <a:t>. (</a:t>
            </a:r>
            <a:r>
              <a:rPr lang="ko-KR" altLang="en-US" dirty="0"/>
              <a:t>최소 </a:t>
            </a:r>
            <a:r>
              <a:rPr lang="ko-KR" altLang="en-US" dirty="0" err="1"/>
              <a:t>제곱법</a:t>
            </a:r>
            <a:r>
              <a:rPr lang="ko-KR" altLang="en-US" dirty="0"/>
              <a:t> 공식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569BC6-8972-CC64-C7C4-4F6197317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72667"/>
              </p:ext>
            </p:extLst>
          </p:nvPr>
        </p:nvGraphicFramePr>
        <p:xfrm>
          <a:off x="2064565" y="2639437"/>
          <a:ext cx="8128000" cy="208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4200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18239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151557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5765245"/>
                    </a:ext>
                  </a:extLst>
                </a:gridCol>
              </a:tblGrid>
              <a:tr h="104086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공부한 시간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DE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DE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9DEA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시간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9DE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65906"/>
                  </a:ext>
                </a:extLst>
              </a:tr>
              <a:tr h="1040860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성적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68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89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98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641571"/>
                  </a:ext>
                </a:extLst>
              </a:tr>
            </a:tbl>
          </a:graphicData>
        </a:graphic>
      </p:graphicFrame>
      <p:pic>
        <p:nvPicPr>
          <p:cNvPr id="17" name="그래픽 16" descr="곰 단색으로 채워진">
            <a:hlinkClick r:id="rId2"/>
            <a:extLst>
              <a:ext uri="{FF2B5EF4-FFF2-40B4-BE49-F238E27FC236}">
                <a16:creationId xmlns:a16="http://schemas.microsoft.com/office/drawing/2014/main" id="{C6186E54-E175-BF54-3C14-ECC7D6001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273" y="59209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6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09CEAC-CB85-22DE-4AA1-91011CF3C5BC}"/>
              </a:ext>
            </a:extLst>
          </p:cNvPr>
          <p:cNvSpPr/>
          <p:nvPr/>
        </p:nvSpPr>
        <p:spPr>
          <a:xfrm>
            <a:off x="-2" y="0"/>
            <a:ext cx="12191999" cy="6858000"/>
          </a:xfrm>
          <a:prstGeom prst="rect">
            <a:avLst/>
          </a:prstGeom>
          <a:solidFill>
            <a:srgbClr val="F7E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06</a:t>
            </a:r>
            <a:r>
              <a:rPr lang="en-US" altLang="ko-KR" sz="4000" spc="-300" dirty="0">
                <a:solidFill>
                  <a:srgbClr val="A9BCC7"/>
                </a:solidFill>
              </a:rPr>
              <a:t> </a:t>
            </a:r>
            <a:r>
              <a:rPr lang="ko-KR" altLang="en-US" sz="4000" spc="-300" dirty="0"/>
              <a:t>문제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오늘의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다섯명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B9A309-9868-440E-BEB8-CE2319B91137}"/>
              </a:ext>
            </a:extLst>
          </p:cNvPr>
          <p:cNvSpPr txBox="1"/>
          <p:nvPr/>
        </p:nvSpPr>
        <p:spPr>
          <a:xfrm>
            <a:off x="11122475" y="853486"/>
            <a:ext cx="10695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출제자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석민정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3A309E-03DC-4AB4-8CF3-A5D1F1DF9210}"/>
              </a:ext>
            </a:extLst>
          </p:cNvPr>
          <p:cNvSpPr txBox="1"/>
          <p:nvPr/>
        </p:nvSpPr>
        <p:spPr>
          <a:xfrm flipH="1">
            <a:off x="922343" y="1591853"/>
            <a:ext cx="72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002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9A880CB-A190-7550-8531-FA17007C93DE}"/>
              </a:ext>
            </a:extLst>
          </p:cNvPr>
          <p:cNvGrpSpPr/>
          <p:nvPr/>
        </p:nvGrpSpPr>
        <p:grpSpPr>
          <a:xfrm>
            <a:off x="-1" y="0"/>
            <a:ext cx="128338" cy="6015775"/>
            <a:chOff x="-1" y="0"/>
            <a:chExt cx="128338" cy="601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12031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1203155"/>
              <a:ext cx="128337" cy="1203155"/>
            </a:xfrm>
            <a:prstGeom prst="rect">
              <a:avLst/>
            </a:prstGeom>
            <a:solidFill>
              <a:srgbClr val="F7E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AA4F4F2-DBDE-780F-4C4C-69D8F9A13520}"/>
                </a:ext>
              </a:extLst>
            </p:cNvPr>
            <p:cNvSpPr/>
            <p:nvPr/>
          </p:nvSpPr>
          <p:spPr>
            <a:xfrm>
              <a:off x="0" y="2406310"/>
              <a:ext cx="128337" cy="1203155"/>
            </a:xfrm>
            <a:prstGeom prst="rect">
              <a:avLst/>
            </a:prstGeom>
            <a:solidFill>
              <a:srgbClr val="A9B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A85B1AE-1B81-5EAA-6DDE-EB4753DBE451}"/>
                </a:ext>
              </a:extLst>
            </p:cNvPr>
            <p:cNvSpPr/>
            <p:nvPr/>
          </p:nvSpPr>
          <p:spPr>
            <a:xfrm>
              <a:off x="0" y="3609465"/>
              <a:ext cx="128337" cy="1203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97097EA-3430-45ED-CA27-E828CFBBCEA8}"/>
                </a:ext>
              </a:extLst>
            </p:cNvPr>
            <p:cNvSpPr/>
            <p:nvPr/>
          </p:nvSpPr>
          <p:spPr>
            <a:xfrm>
              <a:off x="-1" y="4812620"/>
              <a:ext cx="128337" cy="1203155"/>
            </a:xfrm>
            <a:prstGeom prst="rect">
              <a:avLst/>
            </a:prstGeom>
            <a:solidFill>
              <a:srgbClr val="F9D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B12C5D19-BFB5-D4AD-3E30-3F588DC126F0}"/>
              </a:ext>
            </a:extLst>
          </p:cNvPr>
          <p:cNvGrpSpPr/>
          <p:nvPr/>
        </p:nvGrpSpPr>
        <p:grpSpPr>
          <a:xfrm>
            <a:off x="2071857" y="984291"/>
            <a:ext cx="5962810" cy="5519116"/>
            <a:chOff x="1745400" y="571921"/>
            <a:chExt cx="9876808" cy="9141873"/>
          </a:xfrm>
        </p:grpSpPr>
        <p:pic>
          <p:nvPicPr>
            <p:cNvPr id="9" name="Object 2">
              <a:extLst>
                <a:ext uri="{FF2B5EF4-FFF2-40B4-BE49-F238E27FC236}">
                  <a16:creationId xmlns:a16="http://schemas.microsoft.com/office/drawing/2014/main" id="{4630A9CF-DF84-2577-47E3-5A37E4DE7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5400" y="571921"/>
              <a:ext cx="9876808" cy="914187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851D93-3782-E65A-1F47-A7A4F12E3B7E}"/>
                  </a:ext>
                </a:extLst>
              </p:cNvPr>
              <p:cNvSpPr txBox="1"/>
              <p:nvPr/>
            </p:nvSpPr>
            <p:spPr>
              <a:xfrm>
                <a:off x="8506188" y="3363243"/>
                <a:ext cx="33370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4.25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+75.25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851D93-3782-E65A-1F47-A7A4F12E3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188" y="3363243"/>
                <a:ext cx="333706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래픽 15" descr="곰 단색으로 채워진">
            <a:hlinkClick r:id="rId4"/>
            <a:extLst>
              <a:ext uri="{FF2B5EF4-FFF2-40B4-BE49-F238E27FC236}">
                <a16:creationId xmlns:a16="http://schemas.microsoft.com/office/drawing/2014/main" id="{15AA9C10-8276-477C-A1FC-A5F66F71D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273" y="59209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1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BC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06</a:t>
            </a:r>
            <a:r>
              <a:rPr lang="en-US" altLang="ko-KR" sz="4000" spc="-300" dirty="0">
                <a:solidFill>
                  <a:srgbClr val="A9BCC7"/>
                </a:solidFill>
              </a:rPr>
              <a:t> </a:t>
            </a:r>
            <a:r>
              <a:rPr lang="ko-KR" altLang="en-US" sz="4000" spc="-300" dirty="0"/>
              <a:t>문제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오늘의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다섯명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3A309E-03DC-4AB4-8CF3-A5D1F1DF9210}"/>
              </a:ext>
            </a:extLst>
          </p:cNvPr>
          <p:cNvSpPr txBox="1"/>
          <p:nvPr/>
        </p:nvSpPr>
        <p:spPr>
          <a:xfrm flipH="1">
            <a:off x="944113" y="1591853"/>
            <a:ext cx="749790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>
                <a:latin typeface="Arial"/>
                <a:cs typeface="Arial"/>
              </a:rPr>
              <a:t>003. </a:t>
            </a:r>
            <a:r>
              <a:rPr lang="en-US" altLang="ko-KR" sz="2000" err="1">
                <a:latin typeface="Arial"/>
                <a:cs typeface="Arial"/>
              </a:rPr>
              <a:t>다음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표의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데이터를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이용해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평균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제곱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오차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공식을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이용해</a:t>
            </a:r>
            <a:endParaRPr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err="1">
                <a:latin typeface="Arial"/>
                <a:cs typeface="Arial"/>
              </a:rPr>
              <a:t>선형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회귀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프로그램을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만들고</a:t>
            </a:r>
            <a:r>
              <a:rPr lang="en-US" altLang="ko-KR" sz="2000">
                <a:latin typeface="Arial"/>
                <a:cs typeface="Arial"/>
              </a:rPr>
              <a:t>, y=4x+70에 </a:t>
            </a:r>
            <a:r>
              <a:rPr lang="en-US" altLang="ko-KR" sz="2000" err="1">
                <a:latin typeface="Arial"/>
                <a:cs typeface="Arial"/>
              </a:rPr>
              <a:t>대해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실행하세요</a:t>
            </a:r>
            <a:r>
              <a:rPr lang="en-US" altLang="ko-KR" sz="2000">
                <a:latin typeface="Arial"/>
                <a:cs typeface="Arial"/>
              </a:rPr>
              <a:t>.</a:t>
            </a:r>
          </a:p>
          <a:p>
            <a:endParaRPr lang="en-US" altLang="ko-KR" sz="2000">
              <a:latin typeface="Arial"/>
              <a:cs typeface="Arial"/>
            </a:endParaRPr>
          </a:p>
          <a:p>
            <a:r>
              <a:rPr lang="en-US" altLang="ko-KR" sz="2000" err="1">
                <a:latin typeface="Arial"/>
                <a:cs typeface="Arial"/>
              </a:rPr>
              <a:t>그리고</a:t>
            </a:r>
            <a:r>
              <a:rPr lang="en-US" altLang="ko-KR" sz="2000">
                <a:latin typeface="Arial"/>
                <a:cs typeface="Arial"/>
              </a:rPr>
              <a:t>, </a:t>
            </a:r>
            <a:r>
              <a:rPr lang="en-US" altLang="ko-KR" sz="2000" err="1">
                <a:latin typeface="Arial"/>
                <a:cs typeface="Arial"/>
              </a:rPr>
              <a:t>그때의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오차를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구하세요</a:t>
            </a:r>
            <a:r>
              <a:rPr lang="en-US" altLang="ko-KR" sz="2000">
                <a:latin typeface="Arial"/>
                <a:cs typeface="Arial"/>
              </a:rPr>
              <a:t>.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9A880CB-A190-7550-8531-FA17007C93DE}"/>
              </a:ext>
            </a:extLst>
          </p:cNvPr>
          <p:cNvGrpSpPr/>
          <p:nvPr/>
        </p:nvGrpSpPr>
        <p:grpSpPr>
          <a:xfrm>
            <a:off x="-1" y="0"/>
            <a:ext cx="128338" cy="6015775"/>
            <a:chOff x="-1" y="0"/>
            <a:chExt cx="128338" cy="601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12031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1203155"/>
              <a:ext cx="128337" cy="1203155"/>
            </a:xfrm>
            <a:prstGeom prst="rect">
              <a:avLst/>
            </a:prstGeom>
            <a:solidFill>
              <a:srgbClr val="F7E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AA4F4F2-DBDE-780F-4C4C-69D8F9A13520}"/>
                </a:ext>
              </a:extLst>
            </p:cNvPr>
            <p:cNvSpPr/>
            <p:nvPr/>
          </p:nvSpPr>
          <p:spPr>
            <a:xfrm>
              <a:off x="0" y="2406310"/>
              <a:ext cx="128337" cy="1203155"/>
            </a:xfrm>
            <a:prstGeom prst="rect">
              <a:avLst/>
            </a:prstGeom>
            <a:solidFill>
              <a:srgbClr val="A9B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A85B1AE-1B81-5EAA-6DDE-EB4753DBE451}"/>
                </a:ext>
              </a:extLst>
            </p:cNvPr>
            <p:cNvSpPr/>
            <p:nvPr/>
          </p:nvSpPr>
          <p:spPr>
            <a:xfrm>
              <a:off x="0" y="3609465"/>
              <a:ext cx="128337" cy="1203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97097EA-3430-45ED-CA27-E828CFBBCEA8}"/>
                </a:ext>
              </a:extLst>
            </p:cNvPr>
            <p:cNvSpPr/>
            <p:nvPr/>
          </p:nvSpPr>
          <p:spPr>
            <a:xfrm>
              <a:off x="-1" y="4812620"/>
              <a:ext cx="128337" cy="1203155"/>
            </a:xfrm>
            <a:prstGeom prst="rect">
              <a:avLst/>
            </a:prstGeom>
            <a:solidFill>
              <a:srgbClr val="F9D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6D3AC52-3BA6-57F5-82AA-07CF38EE0860}"/>
              </a:ext>
            </a:extLst>
          </p:cNvPr>
          <p:cNvSpPr txBox="1"/>
          <p:nvPr/>
        </p:nvSpPr>
        <p:spPr>
          <a:xfrm>
            <a:off x="11122475" y="853486"/>
            <a:ext cx="10695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출제자 김태경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31030C3-2CB9-624B-D036-25D4C0B33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986687"/>
              </p:ext>
            </p:extLst>
          </p:nvPr>
        </p:nvGraphicFramePr>
        <p:xfrm>
          <a:off x="1077222" y="3017003"/>
          <a:ext cx="5647864" cy="1340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4286">
                  <a:extLst>
                    <a:ext uri="{9D8B030D-6E8A-4147-A177-3AD203B41FA5}">
                      <a16:colId xmlns:a16="http://schemas.microsoft.com/office/drawing/2014/main" val="3506826331"/>
                    </a:ext>
                  </a:extLst>
                </a:gridCol>
                <a:gridCol w="995917">
                  <a:extLst>
                    <a:ext uri="{9D8B030D-6E8A-4147-A177-3AD203B41FA5}">
                      <a16:colId xmlns:a16="http://schemas.microsoft.com/office/drawing/2014/main" val="3941196272"/>
                    </a:ext>
                  </a:extLst>
                </a:gridCol>
                <a:gridCol w="994475">
                  <a:extLst>
                    <a:ext uri="{9D8B030D-6E8A-4147-A177-3AD203B41FA5}">
                      <a16:colId xmlns:a16="http://schemas.microsoft.com/office/drawing/2014/main" val="3414032868"/>
                    </a:ext>
                  </a:extLst>
                </a:gridCol>
                <a:gridCol w="1131593">
                  <a:extLst>
                    <a:ext uri="{9D8B030D-6E8A-4147-A177-3AD203B41FA5}">
                      <a16:colId xmlns:a16="http://schemas.microsoft.com/office/drawing/2014/main" val="3936485804"/>
                    </a:ext>
                  </a:extLst>
                </a:gridCol>
                <a:gridCol w="1131593">
                  <a:extLst>
                    <a:ext uri="{9D8B030D-6E8A-4147-A177-3AD203B41FA5}">
                      <a16:colId xmlns:a16="http://schemas.microsoft.com/office/drawing/2014/main" val="4112442814"/>
                    </a:ext>
                  </a:extLst>
                </a:gridCol>
              </a:tblGrid>
              <a:tr h="44692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 dirty="0">
                          <a:solidFill>
                            <a:srgbClr val="000000"/>
                          </a:solidFill>
                          <a:effectLst/>
                        </a:rPr>
                        <a:t>공부한 시간</a:t>
                      </a:r>
                      <a:endParaRPr lang="ko-KR" alt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ko-KR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ko-KR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20867"/>
                  </a:ext>
                </a:extLst>
              </a:tr>
              <a:tr h="44692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 dirty="0">
                          <a:effectLst/>
                        </a:rPr>
                        <a:t>성적</a:t>
                      </a:r>
                      <a:endParaRPr lang="ko-KR" altLang="en-US" dirty="0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81</a:t>
                      </a:r>
                      <a:endParaRPr lang="en-US" altLang="ko-KR" dirty="0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93</a:t>
                      </a:r>
                      <a:endParaRPr lang="en-US" altLang="ko-KR" dirty="0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91</a:t>
                      </a:r>
                      <a:endParaRPr lang="en-US" altLang="ko-KR" dirty="0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97</a:t>
                      </a:r>
                      <a:endParaRPr lang="en-US" altLang="ko-KR" dirty="0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57872"/>
                  </a:ext>
                </a:extLst>
              </a:tr>
              <a:tr h="446927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800" dirty="0">
                          <a:effectLst/>
                        </a:rPr>
                        <a:t>예측 값</a:t>
                      </a:r>
                      <a:endParaRPr lang="ko-KR" altLang="en-US" dirty="0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83.6</a:t>
                      </a:r>
                      <a:endParaRPr lang="en-US" altLang="ko-KR" dirty="0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88.2</a:t>
                      </a:r>
                      <a:endParaRPr lang="en-US" altLang="ko-KR" dirty="0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92.8</a:t>
                      </a:r>
                      <a:endParaRPr lang="en-US" altLang="ko-KR" dirty="0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97.4</a:t>
                      </a:r>
                      <a:endParaRPr lang="en-US" altLang="ko-KR" dirty="0">
                        <a:effectLst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880522"/>
                  </a:ext>
                </a:extLst>
              </a:tr>
            </a:tbl>
          </a:graphicData>
        </a:graphic>
      </p:graphicFrame>
      <p:pic>
        <p:nvPicPr>
          <p:cNvPr id="11" name="그래픽 10" descr="곰 단색으로 채워진">
            <a:hlinkClick r:id="rId2"/>
            <a:extLst>
              <a:ext uri="{FF2B5EF4-FFF2-40B4-BE49-F238E27FC236}">
                <a16:creationId xmlns:a16="http://schemas.microsoft.com/office/drawing/2014/main" id="{858F366C-4131-08E4-17D8-951430A7C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273" y="59209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96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BCC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439BBE-D5C3-D70B-B41D-AEE44DDB3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2FAD30-D216-4E59-8EBA-3D30F224090E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FFF81F8-0E79-DA22-5761-AD30705DA37A}"/>
              </a:ext>
            </a:extLst>
          </p:cNvPr>
          <p:cNvSpPr txBox="1"/>
          <p:nvPr/>
        </p:nvSpPr>
        <p:spPr>
          <a:xfrm>
            <a:off x="288758" y="176467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/>
              <a:t>06</a:t>
            </a:r>
            <a:r>
              <a:rPr lang="en-US" altLang="ko-KR" sz="4000" spc="-300">
                <a:solidFill>
                  <a:srgbClr val="A9BCC7"/>
                </a:solidFill>
              </a:rPr>
              <a:t> </a:t>
            </a:r>
            <a:r>
              <a:rPr lang="ko-KR" altLang="en-US" sz="4000" spc="-300"/>
              <a:t>문제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9DA3A6-2879-F216-F471-45F06DD21FBE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8C28A91-F88D-B81F-B7BF-EBE86FEC0701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4FA693-EA63-8478-9176-023D19C1BC34}"/>
              </a:ext>
            </a:extLst>
          </p:cNvPr>
          <p:cNvSpPr txBox="1"/>
          <p:nvPr/>
        </p:nvSpPr>
        <p:spPr>
          <a:xfrm>
            <a:off x="288758" y="87384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오늘의 </a:t>
            </a:r>
            <a:r>
              <a:rPr lang="ko-KR" altLang="en-US" sz="140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다섯명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6AE288-4FB5-BC76-DF5A-3156A551F3C7}"/>
              </a:ext>
            </a:extLst>
          </p:cNvPr>
          <p:cNvSpPr txBox="1"/>
          <p:nvPr/>
        </p:nvSpPr>
        <p:spPr>
          <a:xfrm flipH="1">
            <a:off x="944113" y="1591853"/>
            <a:ext cx="749790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000" b="1">
                <a:latin typeface="Arial"/>
                <a:cs typeface="Arial"/>
              </a:rPr>
              <a:t>003. </a:t>
            </a:r>
            <a:r>
              <a:rPr lang="en-US" altLang="ko-KR" sz="2000" err="1">
                <a:latin typeface="Arial"/>
                <a:cs typeface="Arial"/>
              </a:rPr>
              <a:t>정답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예시</a:t>
            </a:r>
            <a:r>
              <a:rPr lang="en-US" altLang="ko-KR" sz="2000">
                <a:latin typeface="Arial"/>
                <a:cs typeface="Arial"/>
              </a:rPr>
              <a:t> </a:t>
            </a:r>
            <a:r>
              <a:rPr lang="en-US" altLang="ko-KR" sz="2000" err="1">
                <a:latin typeface="Arial"/>
                <a:cs typeface="Arial"/>
              </a:rPr>
              <a:t>코드</a:t>
            </a:r>
            <a:endParaRPr lang="en-US" altLang="ko-KR" sz="200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F63BB41-2EFB-66C1-4177-62C3D66EFB2E}"/>
              </a:ext>
            </a:extLst>
          </p:cNvPr>
          <p:cNvGrpSpPr/>
          <p:nvPr/>
        </p:nvGrpSpPr>
        <p:grpSpPr>
          <a:xfrm>
            <a:off x="-1" y="0"/>
            <a:ext cx="128338" cy="6015775"/>
            <a:chOff x="-1" y="0"/>
            <a:chExt cx="128338" cy="601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B5B42C1-65D1-A180-DE5E-FFEA83D0B93E}"/>
                </a:ext>
              </a:extLst>
            </p:cNvPr>
            <p:cNvSpPr/>
            <p:nvPr/>
          </p:nvSpPr>
          <p:spPr>
            <a:xfrm>
              <a:off x="0" y="0"/>
              <a:ext cx="128337" cy="12031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F6A871-C627-FC3D-6FFD-AD78E2EB9444}"/>
                </a:ext>
              </a:extLst>
            </p:cNvPr>
            <p:cNvSpPr/>
            <p:nvPr/>
          </p:nvSpPr>
          <p:spPr>
            <a:xfrm>
              <a:off x="0" y="1203155"/>
              <a:ext cx="128337" cy="1203155"/>
            </a:xfrm>
            <a:prstGeom prst="rect">
              <a:avLst/>
            </a:prstGeom>
            <a:solidFill>
              <a:srgbClr val="F7E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4999C0-1C8A-FE9D-2E56-5542E843EFB5}"/>
                </a:ext>
              </a:extLst>
            </p:cNvPr>
            <p:cNvSpPr/>
            <p:nvPr/>
          </p:nvSpPr>
          <p:spPr>
            <a:xfrm>
              <a:off x="0" y="2406310"/>
              <a:ext cx="128337" cy="1203155"/>
            </a:xfrm>
            <a:prstGeom prst="rect">
              <a:avLst/>
            </a:prstGeom>
            <a:solidFill>
              <a:srgbClr val="A9B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38031D9-A729-025F-9B09-2973DEBC2633}"/>
                </a:ext>
              </a:extLst>
            </p:cNvPr>
            <p:cNvSpPr/>
            <p:nvPr/>
          </p:nvSpPr>
          <p:spPr>
            <a:xfrm>
              <a:off x="0" y="3609465"/>
              <a:ext cx="128337" cy="1203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7C2FA2B-B787-27F0-6D25-47A2975B94C7}"/>
                </a:ext>
              </a:extLst>
            </p:cNvPr>
            <p:cNvSpPr/>
            <p:nvPr/>
          </p:nvSpPr>
          <p:spPr>
            <a:xfrm>
              <a:off x="-1" y="4812620"/>
              <a:ext cx="128337" cy="1203155"/>
            </a:xfrm>
            <a:prstGeom prst="rect">
              <a:avLst/>
            </a:prstGeom>
            <a:solidFill>
              <a:srgbClr val="F9D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89C40F-B754-7D42-C0E3-A137B5AE1AA8}"/>
              </a:ext>
            </a:extLst>
          </p:cNvPr>
          <p:cNvSpPr txBox="1"/>
          <p:nvPr/>
        </p:nvSpPr>
        <p:spPr>
          <a:xfrm>
            <a:off x="11122475" y="853486"/>
            <a:ext cx="10695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>
                <a:latin typeface="Arial" panose="020B0604020202020204" pitchFamily="34" charset="0"/>
                <a:cs typeface="Arial" panose="020B0604020202020204" pitchFamily="34" charset="0"/>
              </a:rPr>
              <a:t>출제자 김태경</a:t>
            </a:r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21238BC-15A0-F52D-79A8-9AD24D3C6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105024"/>
            <a:ext cx="2616654" cy="4389665"/>
          </a:xfrm>
          <a:prstGeom prst="rect">
            <a:avLst/>
          </a:prstGeom>
        </p:spPr>
      </p:pic>
      <p:pic>
        <p:nvPicPr>
          <p:cNvPr id="14" name="그림 13" descr="텍스트, 화이트, 디자인이(가) 표시된 사진&#10;&#10;자동 생성된 설명">
            <a:extLst>
              <a:ext uri="{FF2B5EF4-FFF2-40B4-BE49-F238E27FC236}">
                <a16:creationId xmlns:a16="http://schemas.microsoft.com/office/drawing/2014/main" id="{2AFF1872-73FF-ABEF-51AD-6F6601154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830" y="2466296"/>
            <a:ext cx="1549853" cy="23717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F8F6DA-8BAC-FB9A-1F75-4FD43A5AFC25}"/>
              </a:ext>
            </a:extLst>
          </p:cNvPr>
          <p:cNvSpPr txBox="1"/>
          <p:nvPr/>
        </p:nvSpPr>
        <p:spPr>
          <a:xfrm>
            <a:off x="6101442" y="4966607"/>
            <a:ext cx="17063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cs typeface="Arial"/>
              </a:rPr>
              <a:t>오차는 23</a:t>
            </a:r>
            <a:endParaRPr lang="ko-KR" altLang="en-US" sz="2400"/>
          </a:p>
        </p:txBody>
      </p:sp>
      <p:pic>
        <p:nvPicPr>
          <p:cNvPr id="17" name="그래픽 16" descr="곰 단색으로 채워진">
            <a:hlinkClick r:id="rId4"/>
            <a:extLst>
              <a:ext uri="{FF2B5EF4-FFF2-40B4-BE49-F238E27FC236}">
                <a16:creationId xmlns:a16="http://schemas.microsoft.com/office/drawing/2014/main" id="{B08D919A-772D-D90D-854F-6CBCA36C7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273" y="59209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60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09CEAC-CB85-22DE-4AA1-91011CF3C5BC}"/>
              </a:ext>
            </a:extLst>
          </p:cNvPr>
          <p:cNvSpPr/>
          <p:nvPr/>
        </p:nvSpPr>
        <p:spPr>
          <a:xfrm>
            <a:off x="-2" y="0"/>
            <a:ext cx="12191999" cy="6858000"/>
          </a:xfrm>
          <a:prstGeom prst="rect">
            <a:avLst/>
          </a:prstGeom>
          <a:solidFill>
            <a:srgbClr val="F2B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06</a:t>
            </a:r>
            <a:r>
              <a:rPr lang="en-US" altLang="ko-KR" sz="4000" spc="-300" dirty="0">
                <a:solidFill>
                  <a:srgbClr val="A9BCC7"/>
                </a:solidFill>
              </a:rPr>
              <a:t> </a:t>
            </a:r>
            <a:r>
              <a:rPr lang="ko-KR" altLang="en-US" sz="4000" spc="-300" dirty="0"/>
              <a:t>문제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오늘의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다섯명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3A309E-03DC-4AB4-8CF3-A5D1F1DF9210}"/>
              </a:ext>
            </a:extLst>
          </p:cNvPr>
          <p:cNvSpPr txBox="1"/>
          <p:nvPr/>
        </p:nvSpPr>
        <p:spPr>
          <a:xfrm flipH="1">
            <a:off x="922343" y="1591853"/>
            <a:ext cx="72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004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9A880CB-A190-7550-8531-FA17007C93DE}"/>
              </a:ext>
            </a:extLst>
          </p:cNvPr>
          <p:cNvGrpSpPr/>
          <p:nvPr/>
        </p:nvGrpSpPr>
        <p:grpSpPr>
          <a:xfrm>
            <a:off x="-1" y="0"/>
            <a:ext cx="128338" cy="6015775"/>
            <a:chOff x="-1" y="0"/>
            <a:chExt cx="128338" cy="601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12031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1203155"/>
              <a:ext cx="128337" cy="1203155"/>
            </a:xfrm>
            <a:prstGeom prst="rect">
              <a:avLst/>
            </a:prstGeom>
            <a:solidFill>
              <a:srgbClr val="F7E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AA4F4F2-DBDE-780F-4C4C-69D8F9A13520}"/>
                </a:ext>
              </a:extLst>
            </p:cNvPr>
            <p:cNvSpPr/>
            <p:nvPr/>
          </p:nvSpPr>
          <p:spPr>
            <a:xfrm>
              <a:off x="0" y="2406310"/>
              <a:ext cx="128337" cy="1203155"/>
            </a:xfrm>
            <a:prstGeom prst="rect">
              <a:avLst/>
            </a:prstGeom>
            <a:solidFill>
              <a:srgbClr val="A9B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A85B1AE-1B81-5EAA-6DDE-EB4753DBE451}"/>
                </a:ext>
              </a:extLst>
            </p:cNvPr>
            <p:cNvSpPr/>
            <p:nvPr/>
          </p:nvSpPr>
          <p:spPr>
            <a:xfrm>
              <a:off x="0" y="3609465"/>
              <a:ext cx="128337" cy="1203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97097EA-3430-45ED-CA27-E828CFBBCEA8}"/>
                </a:ext>
              </a:extLst>
            </p:cNvPr>
            <p:cNvSpPr/>
            <p:nvPr/>
          </p:nvSpPr>
          <p:spPr>
            <a:xfrm>
              <a:off x="-1" y="4812620"/>
              <a:ext cx="128337" cy="1203155"/>
            </a:xfrm>
            <a:prstGeom prst="rect">
              <a:avLst/>
            </a:prstGeom>
            <a:solidFill>
              <a:srgbClr val="F9D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hlinkClick r:id="rId2"/>
            <a:extLst>
              <a:ext uri="{FF2B5EF4-FFF2-40B4-BE49-F238E27FC236}">
                <a16:creationId xmlns:a16="http://schemas.microsoft.com/office/drawing/2014/main" id="{B09873D5-4245-EDB6-5364-00EA0C18D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171" y="2102416"/>
            <a:ext cx="9221658" cy="3139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47F1A6-A101-7DBB-B642-158FD507A803}"/>
              </a:ext>
            </a:extLst>
          </p:cNvPr>
          <p:cNvSpPr txBox="1"/>
          <p:nvPr/>
        </p:nvSpPr>
        <p:spPr>
          <a:xfrm>
            <a:off x="4543333" y="1653180"/>
            <a:ext cx="3105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문제는 </a:t>
            </a:r>
            <a:r>
              <a:rPr lang="ko-KR" altLang="en-US" sz="16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깃허브에서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~ 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사진 클릭해서 이동</a:t>
            </a:r>
            <a:r>
              <a:rPr lang="en-US" altLang="ko-KR" sz="1200" spc="-15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600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7CEF5-9E8C-AC87-7C2A-2C767AF3B87A}"/>
              </a:ext>
            </a:extLst>
          </p:cNvPr>
          <p:cNvSpPr txBox="1"/>
          <p:nvPr/>
        </p:nvSpPr>
        <p:spPr>
          <a:xfrm>
            <a:off x="11122475" y="853486"/>
            <a:ext cx="10695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출제자 </a:t>
            </a:r>
            <a:r>
              <a:rPr lang="ko-KR" alt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박경준</a:t>
            </a:r>
            <a:endParaRPr lang="ko-KR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래픽 10" descr="곰 단색으로 채워진">
            <a:hlinkClick r:id="rId4"/>
            <a:extLst>
              <a:ext uri="{FF2B5EF4-FFF2-40B4-BE49-F238E27FC236}">
                <a16:creationId xmlns:a16="http://schemas.microsoft.com/office/drawing/2014/main" id="{1FD337E0-B40F-9B6B-083F-A12C98FE7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273" y="59209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3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09CEAC-CB85-22DE-4AA1-91011CF3C5BC}"/>
              </a:ext>
            </a:extLst>
          </p:cNvPr>
          <p:cNvSpPr/>
          <p:nvPr/>
        </p:nvSpPr>
        <p:spPr>
          <a:xfrm>
            <a:off x="-2" y="0"/>
            <a:ext cx="12191999" cy="6858000"/>
          </a:xfrm>
          <a:prstGeom prst="rect">
            <a:avLst/>
          </a:prstGeom>
          <a:solidFill>
            <a:srgbClr val="F9D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1731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/>
              <a:t>06</a:t>
            </a:r>
            <a:r>
              <a:rPr lang="en-US" altLang="ko-KR" sz="4000" spc="-300" dirty="0">
                <a:solidFill>
                  <a:srgbClr val="A9BCC7"/>
                </a:solidFill>
              </a:rPr>
              <a:t> </a:t>
            </a:r>
            <a:r>
              <a:rPr lang="ko-KR" altLang="en-US" sz="4000" spc="-300" dirty="0"/>
              <a:t>문제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오늘의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다섯명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3A309E-03DC-4AB4-8CF3-A5D1F1DF9210}"/>
              </a:ext>
            </a:extLst>
          </p:cNvPr>
          <p:cNvSpPr txBox="1"/>
          <p:nvPr/>
        </p:nvSpPr>
        <p:spPr>
          <a:xfrm flipH="1">
            <a:off x="922343" y="1591853"/>
            <a:ext cx="72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005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9A880CB-A190-7550-8531-FA17007C93DE}"/>
              </a:ext>
            </a:extLst>
          </p:cNvPr>
          <p:cNvGrpSpPr/>
          <p:nvPr/>
        </p:nvGrpSpPr>
        <p:grpSpPr>
          <a:xfrm>
            <a:off x="-1" y="0"/>
            <a:ext cx="128338" cy="6015775"/>
            <a:chOff x="-1" y="0"/>
            <a:chExt cx="128338" cy="601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12031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1203155"/>
              <a:ext cx="128337" cy="1203155"/>
            </a:xfrm>
            <a:prstGeom prst="rect">
              <a:avLst/>
            </a:prstGeom>
            <a:solidFill>
              <a:srgbClr val="F7EF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AA4F4F2-DBDE-780F-4C4C-69D8F9A13520}"/>
                </a:ext>
              </a:extLst>
            </p:cNvPr>
            <p:cNvSpPr/>
            <p:nvPr/>
          </p:nvSpPr>
          <p:spPr>
            <a:xfrm>
              <a:off x="0" y="2406310"/>
              <a:ext cx="128337" cy="1203155"/>
            </a:xfrm>
            <a:prstGeom prst="rect">
              <a:avLst/>
            </a:prstGeom>
            <a:solidFill>
              <a:srgbClr val="A9B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A85B1AE-1B81-5EAA-6DDE-EB4753DBE451}"/>
                </a:ext>
              </a:extLst>
            </p:cNvPr>
            <p:cNvSpPr/>
            <p:nvPr/>
          </p:nvSpPr>
          <p:spPr>
            <a:xfrm>
              <a:off x="0" y="3609465"/>
              <a:ext cx="128337" cy="12031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97097EA-3430-45ED-CA27-E828CFBBCEA8}"/>
                </a:ext>
              </a:extLst>
            </p:cNvPr>
            <p:cNvSpPr/>
            <p:nvPr/>
          </p:nvSpPr>
          <p:spPr>
            <a:xfrm>
              <a:off x="-1" y="4812620"/>
              <a:ext cx="128337" cy="1203155"/>
            </a:xfrm>
            <a:prstGeom prst="rect">
              <a:avLst/>
            </a:prstGeom>
            <a:solidFill>
              <a:srgbClr val="F9DE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AB8621-3113-9D2B-E829-4CC8EA798A48}"/>
              </a:ext>
            </a:extLst>
          </p:cNvPr>
          <p:cNvSpPr txBox="1"/>
          <p:nvPr/>
        </p:nvSpPr>
        <p:spPr>
          <a:xfrm>
            <a:off x="11122475" y="853486"/>
            <a:ext cx="10695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출제자 조윤정</a:t>
            </a:r>
          </a:p>
        </p:txBody>
      </p:sp>
      <p:pic>
        <p:nvPicPr>
          <p:cNvPr id="19" name="그래픽 18" descr="곰 단색으로 채워진">
            <a:hlinkClick r:id="rId2"/>
            <a:extLst>
              <a:ext uri="{FF2B5EF4-FFF2-40B4-BE49-F238E27FC236}">
                <a16:creationId xmlns:a16="http://schemas.microsoft.com/office/drawing/2014/main" id="{52D5D5BB-4F52-17B9-6753-0E4EC0D96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273" y="5920987"/>
            <a:ext cx="914400" cy="9144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E84BFD8-71EF-80D8-3E15-73916FE5B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341" y="1415768"/>
            <a:ext cx="8858705" cy="52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21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7FBD146-31D5-4FFF-8FC8-FB10279EF9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AD297-42AA-4195-A260-630E4B20F96E}"/>
              </a:ext>
            </a:extLst>
          </p:cNvPr>
          <p:cNvSpPr txBox="1"/>
          <p:nvPr/>
        </p:nvSpPr>
        <p:spPr>
          <a:xfrm>
            <a:off x="4524897" y="1046490"/>
            <a:ext cx="314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806753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2680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accent3"/>
                </a:solidFill>
              </a:rPr>
              <a:t>01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선형회귀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68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선형 회귀의 정의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가장 훌륭한 예측선이란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graphicFrame>
        <p:nvGraphicFramePr>
          <p:cNvPr id="17" name="표 33">
            <a:extLst>
              <a:ext uri="{FF2B5EF4-FFF2-40B4-BE49-F238E27FC236}">
                <a16:creationId xmlns:a16="http://schemas.microsoft.com/office/drawing/2014/main" id="{841CB703-5AAF-5964-79E6-3D43BF54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48822"/>
              </p:ext>
            </p:extLst>
          </p:nvPr>
        </p:nvGraphicFramePr>
        <p:xfrm>
          <a:off x="1680882" y="1445558"/>
          <a:ext cx="8128000" cy="79947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595669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26707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915073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31445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3968030"/>
                    </a:ext>
                  </a:extLst>
                </a:gridCol>
              </a:tblGrid>
              <a:tr h="428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공부한 시간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2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4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6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8</a:t>
                      </a:r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성적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93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91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2381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64B42673-3020-2760-9055-F551FDCAD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64" y="2521323"/>
            <a:ext cx="6877911" cy="40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01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0AF05-47E4-73A2-F26D-FD8145064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826A4A1-40DC-ED79-8812-53FC54434CE9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68EF1F-CFF3-3296-98AF-C932FD8C4D9C}"/>
              </a:ext>
            </a:extLst>
          </p:cNvPr>
          <p:cNvSpPr txBox="1"/>
          <p:nvPr/>
        </p:nvSpPr>
        <p:spPr>
          <a:xfrm>
            <a:off x="288758" y="176467"/>
            <a:ext cx="2680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>
                <a:solidFill>
                  <a:schemeClr val="accent3"/>
                </a:solidFill>
              </a:rPr>
              <a:t>01</a:t>
            </a:r>
            <a:r>
              <a:rPr lang="en-US" altLang="ko-KR" sz="4000" spc="-300"/>
              <a:t> </a:t>
            </a:r>
            <a:r>
              <a:rPr lang="ko-KR" altLang="en-US" sz="4000" spc="-300"/>
              <a:t>선형회귀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04F9102-3375-74EA-C27E-832CC2F5724A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808AF2-7392-0C39-7F09-BA8FCE0A7AC8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BE4FDB-CF38-4B9D-536D-BB3AFF1C410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CAC40E-7901-CB1B-401E-768DA91C12A0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3905E60-E4C0-C74D-E7F4-D0CB25390DAC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B6BB55-343E-334A-C927-94A05B4D743A}"/>
              </a:ext>
            </a:extLst>
          </p:cNvPr>
          <p:cNvSpPr txBox="1"/>
          <p:nvPr/>
        </p:nvSpPr>
        <p:spPr>
          <a:xfrm>
            <a:off x="288758" y="873840"/>
            <a:ext cx="368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선형 회귀의 정의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가장 훌륭한 예측선이란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D34799-39DD-16E3-1980-41976F19A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77" y="1647264"/>
            <a:ext cx="5914204" cy="345141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5499C2-45D2-4184-C462-CF38DB126855}"/>
              </a:ext>
            </a:extLst>
          </p:cNvPr>
          <p:cNvCxnSpPr/>
          <p:nvPr/>
        </p:nvCxnSpPr>
        <p:spPr>
          <a:xfrm flipV="1">
            <a:off x="1414182" y="1902759"/>
            <a:ext cx="4063252" cy="1965511"/>
          </a:xfrm>
          <a:prstGeom prst="straightConnector1">
            <a:avLst/>
          </a:prstGeom>
          <a:ln w="57150">
            <a:solidFill>
              <a:srgbClr val="F2B19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D4EA34-7135-5A09-F236-B5A3A000243A}"/>
              </a:ext>
            </a:extLst>
          </p:cNvPr>
          <p:cNvSpPr txBox="1"/>
          <p:nvPr/>
        </p:nvSpPr>
        <p:spPr>
          <a:xfrm>
            <a:off x="7863727" y="2179544"/>
            <a:ext cx="2781860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cs typeface="Arial"/>
              </a:rPr>
              <a:t>Y</a:t>
            </a:r>
            <a:r>
              <a:rPr lang="en-US" sz="3600" dirty="0">
                <a:cs typeface="Arial"/>
              </a:rPr>
              <a:t> = </a:t>
            </a:r>
            <a:r>
              <a:rPr lang="en-US" sz="3600" dirty="0" err="1">
                <a:cs typeface="Arial"/>
              </a:rPr>
              <a:t>a</a:t>
            </a:r>
            <a:r>
              <a:rPr lang="en-US" sz="3600" dirty="0" err="1">
                <a:solidFill>
                  <a:srgbClr val="F2B194"/>
                </a:solidFill>
                <a:cs typeface="Arial"/>
              </a:rPr>
              <a:t>X</a:t>
            </a:r>
            <a:r>
              <a:rPr lang="en-US" sz="3600" dirty="0">
                <a:cs typeface="Arial"/>
              </a:rPr>
              <a:t> + b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531D2-E8EC-EDD3-95D7-84C9DA9447C9}"/>
              </a:ext>
            </a:extLst>
          </p:cNvPr>
          <p:cNvSpPr txBox="1"/>
          <p:nvPr/>
        </p:nvSpPr>
        <p:spPr>
          <a:xfrm>
            <a:off x="6692712" y="4244227"/>
            <a:ext cx="52863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>
                <a:cs typeface="Arial"/>
              </a:rPr>
              <a:t>최적의 </a:t>
            </a:r>
            <a:r>
              <a:rPr lang="ko-KR" altLang="en-US" sz="2400" b="1" err="1">
                <a:cs typeface="Arial"/>
              </a:rPr>
              <a:t>a</a:t>
            </a:r>
            <a:r>
              <a:rPr lang="ko-KR" altLang="en-US" sz="2400" b="1">
                <a:cs typeface="Arial"/>
              </a:rPr>
              <a:t>, </a:t>
            </a:r>
            <a:r>
              <a:rPr lang="ko-KR" altLang="en-US" sz="2400" b="1" err="1">
                <a:cs typeface="Arial"/>
              </a:rPr>
              <a:t>b를</a:t>
            </a:r>
            <a:r>
              <a:rPr lang="ko-KR" altLang="en-US" sz="2400" b="1">
                <a:cs typeface="Arial"/>
              </a:rPr>
              <a:t> 구하여 값을 예측한다.</a:t>
            </a:r>
          </a:p>
        </p:txBody>
      </p:sp>
    </p:spTree>
    <p:extLst>
      <p:ext uri="{BB962C8B-B14F-4D97-AF65-F5344CB8AC3E}">
        <p14:creationId xmlns:p14="http://schemas.microsoft.com/office/powerpoint/2010/main" val="2439369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329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rgbClr val="A9BCC7"/>
                </a:solidFill>
                <a:latin typeface="+mn-ea"/>
              </a:rPr>
              <a:t>02</a:t>
            </a:r>
            <a:r>
              <a:rPr lang="en-US" altLang="ko-KR" sz="4000" spc="-300" dirty="0">
                <a:latin typeface="+mn-ea"/>
              </a:rPr>
              <a:t> </a:t>
            </a:r>
            <a:r>
              <a:rPr lang="ko-KR" altLang="en-US" sz="4000" spc="-300" dirty="0">
                <a:latin typeface="+mn-ea"/>
              </a:rPr>
              <a:t>최소 </a:t>
            </a:r>
            <a:r>
              <a:rPr lang="ko-KR" altLang="en-US" sz="4000" spc="-300" dirty="0" err="1">
                <a:latin typeface="+mn-ea"/>
              </a:rPr>
              <a:t>제곱법</a:t>
            </a:r>
            <a:endParaRPr lang="ko-KR" altLang="en-US" sz="4000" spc="-300" dirty="0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780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최소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제곱법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|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코딩으로 확인하는 최소 제곱</a:t>
            </a:r>
          </a:p>
        </p:txBody>
      </p:sp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158B92C9-0B86-30D4-E079-01C7FEE8B2A7}"/>
              </a:ext>
            </a:extLst>
          </p:cNvPr>
          <p:cNvGrpSpPr/>
          <p:nvPr/>
        </p:nvGrpSpPr>
        <p:grpSpPr>
          <a:xfrm>
            <a:off x="9440009" y="3006375"/>
            <a:ext cx="1499568" cy="1499568"/>
            <a:chOff x="14158730" y="4626666"/>
            <a:chExt cx="2531527" cy="2531527"/>
          </a:xfrm>
        </p:grpSpPr>
        <p:pic>
          <p:nvPicPr>
            <p:cNvPr id="15" name="Object 8">
              <a:extLst>
                <a:ext uri="{FF2B5EF4-FFF2-40B4-BE49-F238E27FC236}">
                  <a16:creationId xmlns:a16="http://schemas.microsoft.com/office/drawing/2014/main" id="{87673691-BFB6-6F3C-787B-CE07BCEE0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58730" y="4626666"/>
              <a:ext cx="2531527" cy="2531527"/>
            </a:xfrm>
            <a:prstGeom prst="rect">
              <a:avLst/>
            </a:prstGeom>
          </p:spPr>
        </p:pic>
      </p:grpSp>
      <p:grpSp>
        <p:nvGrpSpPr>
          <p:cNvPr id="18" name="그룹 1005">
            <a:extLst>
              <a:ext uri="{FF2B5EF4-FFF2-40B4-BE49-F238E27FC236}">
                <a16:creationId xmlns:a16="http://schemas.microsoft.com/office/drawing/2014/main" id="{BEA4C80F-C8A1-936F-E76D-D8F5F05E506B}"/>
              </a:ext>
            </a:extLst>
          </p:cNvPr>
          <p:cNvGrpSpPr/>
          <p:nvPr/>
        </p:nvGrpSpPr>
        <p:grpSpPr>
          <a:xfrm>
            <a:off x="444447" y="5834777"/>
            <a:ext cx="469047" cy="435895"/>
            <a:chOff x="877632" y="8339368"/>
            <a:chExt cx="791831" cy="735865"/>
          </a:xfrm>
        </p:grpSpPr>
        <p:pic>
          <p:nvPicPr>
            <p:cNvPr id="19" name="Object 14">
              <a:extLst>
                <a:ext uri="{FF2B5EF4-FFF2-40B4-BE49-F238E27FC236}">
                  <a16:creationId xmlns:a16="http://schemas.microsoft.com/office/drawing/2014/main" id="{C73E361C-232E-DADB-B97F-BB6131131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632" y="8339368"/>
              <a:ext cx="791831" cy="735865"/>
            </a:xfrm>
            <a:prstGeom prst="rect">
              <a:avLst/>
            </a:prstGeom>
          </p:spPr>
        </p:pic>
      </p:grpSp>
      <p:grpSp>
        <p:nvGrpSpPr>
          <p:cNvPr id="20" name="그룹 1006">
            <a:extLst>
              <a:ext uri="{FF2B5EF4-FFF2-40B4-BE49-F238E27FC236}">
                <a16:creationId xmlns:a16="http://schemas.microsoft.com/office/drawing/2014/main" id="{3CFF6B0C-B697-C540-BAC2-3DED7D71F5FF}"/>
              </a:ext>
            </a:extLst>
          </p:cNvPr>
          <p:cNvGrpSpPr/>
          <p:nvPr/>
        </p:nvGrpSpPr>
        <p:grpSpPr>
          <a:xfrm>
            <a:off x="459326" y="3077514"/>
            <a:ext cx="469047" cy="435895"/>
            <a:chOff x="938891" y="4774924"/>
            <a:chExt cx="791831" cy="735865"/>
          </a:xfrm>
        </p:grpSpPr>
        <p:pic>
          <p:nvPicPr>
            <p:cNvPr id="21" name="Object 17">
              <a:extLst>
                <a:ext uri="{FF2B5EF4-FFF2-40B4-BE49-F238E27FC236}">
                  <a16:creationId xmlns:a16="http://schemas.microsoft.com/office/drawing/2014/main" id="{A0BD9B72-F6B4-5B81-ED70-F4EDE084F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891" y="4774924"/>
              <a:ext cx="791831" cy="735865"/>
            </a:xfrm>
            <a:prstGeom prst="rect">
              <a:avLst/>
            </a:prstGeom>
          </p:spPr>
        </p:pic>
      </p:grpSp>
      <p:grpSp>
        <p:nvGrpSpPr>
          <p:cNvPr id="22" name="그룹 1007">
            <a:extLst>
              <a:ext uri="{FF2B5EF4-FFF2-40B4-BE49-F238E27FC236}">
                <a16:creationId xmlns:a16="http://schemas.microsoft.com/office/drawing/2014/main" id="{6346574B-B723-2110-9F75-EAA6949EA368}"/>
              </a:ext>
            </a:extLst>
          </p:cNvPr>
          <p:cNvGrpSpPr/>
          <p:nvPr/>
        </p:nvGrpSpPr>
        <p:grpSpPr>
          <a:xfrm>
            <a:off x="459326" y="4456145"/>
            <a:ext cx="469047" cy="435895"/>
            <a:chOff x="902749" y="6705592"/>
            <a:chExt cx="791831" cy="735865"/>
          </a:xfrm>
        </p:grpSpPr>
        <p:pic>
          <p:nvPicPr>
            <p:cNvPr id="23" name="Object 20">
              <a:extLst>
                <a:ext uri="{FF2B5EF4-FFF2-40B4-BE49-F238E27FC236}">
                  <a16:creationId xmlns:a16="http://schemas.microsoft.com/office/drawing/2014/main" id="{719AF216-733F-2746-EF62-CC33997E2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749" y="6705592"/>
              <a:ext cx="791831" cy="735865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A1DA225-679C-097A-82C0-F801BE9C4101}"/>
              </a:ext>
            </a:extLst>
          </p:cNvPr>
          <p:cNvSpPr txBox="1"/>
          <p:nvPr/>
        </p:nvSpPr>
        <p:spPr>
          <a:xfrm>
            <a:off x="559330" y="1333568"/>
            <a:ext cx="4968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latin typeface="+mn-ea"/>
              </a:rPr>
              <a:t>Method of least squares</a:t>
            </a:r>
            <a:endParaRPr lang="ko-KR" altLang="en-US" sz="4000" spc="-3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E06CE1-67F2-AB3D-B5DF-ADA4EC07D1D7}"/>
              </a:ext>
            </a:extLst>
          </p:cNvPr>
          <p:cNvSpPr txBox="1"/>
          <p:nvPr/>
        </p:nvSpPr>
        <p:spPr>
          <a:xfrm>
            <a:off x="559330" y="2073305"/>
            <a:ext cx="7621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최소제곱법은</a:t>
            </a:r>
            <a:r>
              <a:rPr lang="ko-KR" altLang="en-US" dirty="0"/>
              <a:t> 주어진 </a:t>
            </a:r>
            <a:r>
              <a:rPr lang="en-US" altLang="ko-KR" dirty="0"/>
              <a:t>x</a:t>
            </a:r>
            <a:r>
              <a:rPr lang="ko-KR" altLang="en-US" dirty="0"/>
              <a:t>의 값이 하나일 때 적용 가능하다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err="1"/>
              <a:t>최소제곱법을</a:t>
            </a:r>
            <a:r>
              <a:rPr lang="ko-KR" altLang="en-US" dirty="0"/>
              <a:t> 통해 일차 함수의 기울기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절편 </a:t>
            </a:r>
            <a:r>
              <a:rPr lang="en-US" altLang="ko-KR" dirty="0"/>
              <a:t>b</a:t>
            </a:r>
            <a:r>
              <a:rPr lang="ko-KR" altLang="en-US" dirty="0"/>
              <a:t>를 바로 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030A30-C368-1E8E-C80D-46F1611C53F7}"/>
              </a:ext>
            </a:extLst>
          </p:cNvPr>
          <p:cNvSpPr txBox="1"/>
          <p:nvPr/>
        </p:nvSpPr>
        <p:spPr>
          <a:xfrm>
            <a:off x="3540696" y="5834777"/>
            <a:ext cx="305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ko-KR" altLang="en-US" dirty="0"/>
              <a:t>를 대입했을 때 나오는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ko-KR" altLang="en-US" dirty="0"/>
              <a:t>값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46B016-FE3A-EBC2-4C0A-301FDD4EE6A4}"/>
              </a:ext>
            </a:extLst>
          </p:cNvPr>
          <p:cNvSpPr txBox="1"/>
          <p:nvPr/>
        </p:nvSpPr>
        <p:spPr>
          <a:xfrm>
            <a:off x="1001643" y="5823525"/>
            <a:ext cx="992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err="1">
                <a:solidFill>
                  <a:srgbClr val="EE7849"/>
                </a:solidFill>
                <a:latin typeface="+mn-ea"/>
              </a:rPr>
              <a:t>예측값</a:t>
            </a:r>
            <a:endParaRPr lang="ko-KR" altLang="en-US" sz="2400" spc="-300" dirty="0">
              <a:solidFill>
                <a:srgbClr val="EE7849"/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8087D9-9E9E-3098-23FD-C68A3AD168AE}"/>
              </a:ext>
            </a:extLst>
          </p:cNvPr>
          <p:cNvSpPr txBox="1"/>
          <p:nvPr/>
        </p:nvSpPr>
        <p:spPr>
          <a:xfrm>
            <a:off x="1001643" y="3043304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rgbClr val="EE7849"/>
                </a:solidFill>
                <a:latin typeface="+mn-ea"/>
              </a:rPr>
              <a:t>y </a:t>
            </a:r>
            <a:r>
              <a:rPr lang="ko-KR" altLang="en-US" sz="2400" spc="-300" dirty="0">
                <a:solidFill>
                  <a:srgbClr val="EE7849"/>
                </a:solidFill>
                <a:latin typeface="+mn-ea"/>
              </a:rPr>
              <a:t>절편 공식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3E5E59-4E32-9108-5CD4-FA2DF87D6C03}"/>
              </a:ext>
            </a:extLst>
          </p:cNvPr>
          <p:cNvSpPr txBox="1"/>
          <p:nvPr/>
        </p:nvSpPr>
        <p:spPr>
          <a:xfrm>
            <a:off x="1001643" y="4449970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EE7849"/>
                </a:solidFill>
                <a:latin typeface="+mn-ea"/>
              </a:rPr>
              <a:t>기울기 공식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6F11115-825D-519C-221D-8C6F9CFED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104" y="3043304"/>
            <a:ext cx="3931202" cy="9929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BF2F355-F0E5-8D11-5321-8148E84E6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299" y="4455365"/>
            <a:ext cx="3638737" cy="45087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29B1CE2-B856-5B89-EA99-412B63827BC5}"/>
              </a:ext>
            </a:extLst>
          </p:cNvPr>
          <p:cNvSpPr txBox="1"/>
          <p:nvPr/>
        </p:nvSpPr>
        <p:spPr>
          <a:xfrm>
            <a:off x="9607512" y="4559308"/>
            <a:ext cx="100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← </a:t>
            </a:r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39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rgbClr val="A9BCC7"/>
                </a:solidFill>
              </a:rPr>
              <a:t>02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최소 </a:t>
            </a:r>
            <a:r>
              <a:rPr lang="ko-KR" altLang="en-US" sz="4000" spc="-300" dirty="0" err="1"/>
              <a:t>제곱법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68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최소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제곱법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최소 제곱</a:t>
            </a:r>
          </a:p>
        </p:txBody>
      </p:sp>
      <p:grpSp>
        <p:nvGrpSpPr>
          <p:cNvPr id="17" name="그룹 1003">
            <a:extLst>
              <a:ext uri="{FF2B5EF4-FFF2-40B4-BE49-F238E27FC236}">
                <a16:creationId xmlns:a16="http://schemas.microsoft.com/office/drawing/2014/main" id="{6C2384F3-B1AF-65B6-49EB-E4F9620D6409}"/>
              </a:ext>
            </a:extLst>
          </p:cNvPr>
          <p:cNvGrpSpPr/>
          <p:nvPr/>
        </p:nvGrpSpPr>
        <p:grpSpPr>
          <a:xfrm>
            <a:off x="6774922" y="4938751"/>
            <a:ext cx="739491" cy="163393"/>
            <a:chOff x="11177394" y="7054579"/>
            <a:chExt cx="1396547" cy="308571"/>
          </a:xfrm>
        </p:grpSpPr>
        <p:pic>
          <p:nvPicPr>
            <p:cNvPr id="21" name="Object 9">
              <a:extLst>
                <a:ext uri="{FF2B5EF4-FFF2-40B4-BE49-F238E27FC236}">
                  <a16:creationId xmlns:a16="http://schemas.microsoft.com/office/drawing/2014/main" id="{3537A988-4965-9CEF-D13B-4D18D81C7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7394" y="7054579"/>
              <a:ext cx="1396547" cy="308571"/>
            </a:xfrm>
            <a:prstGeom prst="rect">
              <a:avLst/>
            </a:prstGeom>
          </p:spPr>
        </p:pic>
      </p:grpSp>
      <p:grpSp>
        <p:nvGrpSpPr>
          <p:cNvPr id="23" name="그룹 1004">
            <a:extLst>
              <a:ext uri="{FF2B5EF4-FFF2-40B4-BE49-F238E27FC236}">
                <a16:creationId xmlns:a16="http://schemas.microsoft.com/office/drawing/2014/main" id="{36D5F5DA-192F-05A3-7E8C-296EC4510204}"/>
              </a:ext>
            </a:extLst>
          </p:cNvPr>
          <p:cNvGrpSpPr/>
          <p:nvPr/>
        </p:nvGrpSpPr>
        <p:grpSpPr>
          <a:xfrm>
            <a:off x="5135707" y="4938751"/>
            <a:ext cx="826109" cy="163393"/>
            <a:chOff x="8312559" y="7054579"/>
            <a:chExt cx="1560126" cy="308571"/>
          </a:xfrm>
        </p:grpSpPr>
        <p:pic>
          <p:nvPicPr>
            <p:cNvPr id="24" name="Object 12">
              <a:extLst>
                <a:ext uri="{FF2B5EF4-FFF2-40B4-BE49-F238E27FC236}">
                  <a16:creationId xmlns:a16="http://schemas.microsoft.com/office/drawing/2014/main" id="{346A9634-D0CA-EA36-0E9D-42A0F1EC0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2559" y="7054579"/>
              <a:ext cx="1560126" cy="308571"/>
            </a:xfrm>
            <a:prstGeom prst="rect">
              <a:avLst/>
            </a:prstGeom>
          </p:spPr>
        </p:pic>
      </p:grpSp>
      <p:pic>
        <p:nvPicPr>
          <p:cNvPr id="31" name="Object 20">
            <a:extLst>
              <a:ext uri="{FF2B5EF4-FFF2-40B4-BE49-F238E27FC236}">
                <a16:creationId xmlns:a16="http://schemas.microsoft.com/office/drawing/2014/main" id="{F622E740-D740-3A71-6F91-9565EF2D533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35707" y="4807770"/>
            <a:ext cx="1076791" cy="1391015"/>
          </a:xfrm>
          <a:prstGeom prst="rect">
            <a:avLst/>
          </a:prstGeom>
        </p:spPr>
      </p:pic>
      <p:pic>
        <p:nvPicPr>
          <p:cNvPr id="32" name="Object 21">
            <a:extLst>
              <a:ext uri="{FF2B5EF4-FFF2-40B4-BE49-F238E27FC236}">
                <a16:creationId xmlns:a16="http://schemas.microsoft.com/office/drawing/2014/main" id="{0BBEEBCA-0FD8-84DE-79D7-63900449E21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09227" y="4818104"/>
            <a:ext cx="1074236" cy="1381047"/>
          </a:xfrm>
          <a:prstGeom prst="rect">
            <a:avLst/>
          </a:prstGeom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E1F5975-DFBF-6B9E-8F7E-DAB70A5B0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14897"/>
              </p:ext>
            </p:extLst>
          </p:nvPr>
        </p:nvGraphicFramePr>
        <p:xfrm>
          <a:off x="401661" y="1996070"/>
          <a:ext cx="8128000" cy="11125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595669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26707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915073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931445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3968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공부한 시간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2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4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6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7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성적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4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예측 값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83.6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88.2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92.8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97.4</a:t>
                      </a:r>
                      <a:endParaRPr lang="ko-KR" alt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08472"/>
                  </a:ext>
                </a:extLst>
              </a:tr>
            </a:tbl>
          </a:graphicData>
        </a:graphic>
      </p:graphicFrame>
      <p:pic>
        <p:nvPicPr>
          <p:cNvPr id="36" name="그래픽 35" descr="돌아가기 윤곽선">
            <a:extLst>
              <a:ext uri="{FF2B5EF4-FFF2-40B4-BE49-F238E27FC236}">
                <a16:creationId xmlns:a16="http://schemas.microsoft.com/office/drawing/2014/main" id="{516DA5FE-34CC-B6F6-CE21-711756C8B5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 flipV="1">
            <a:off x="7739308" y="2406310"/>
            <a:ext cx="3103244" cy="3103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AEE5B9-3E6C-EB1E-8F50-369589F80061}"/>
                  </a:ext>
                </a:extLst>
              </p:cNvPr>
              <p:cNvSpPr txBox="1"/>
              <p:nvPr/>
            </p:nvSpPr>
            <p:spPr>
              <a:xfrm>
                <a:off x="4029735" y="4320678"/>
                <a:ext cx="357251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ko-KR" altLang="en-US" sz="4400" i="0">
                          <a:latin typeface="Cambria Math" panose="02040503050406030204" pitchFamily="18" charset="0"/>
                        </a:rPr>
                        <m:t>=2.3</m:t>
                      </m:r>
                      <m:r>
                        <a:rPr lang="ko-KR" altLang="en-US" sz="4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4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4400" i="0">
                          <a:latin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ko-KR" altLang="en-US" sz="4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AEE5B9-3E6C-EB1E-8F50-369589F8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735" y="4320678"/>
                <a:ext cx="3572516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524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rgbClr val="A9BCC7"/>
                </a:solidFill>
              </a:rPr>
              <a:t>02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최소 </a:t>
            </a:r>
            <a:r>
              <a:rPr lang="ko-KR" altLang="en-US" sz="4000" spc="-300" dirty="0" err="1"/>
              <a:t>제곱법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68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최소 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제곱법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최소 제곱</a:t>
            </a:r>
          </a:p>
        </p:txBody>
      </p:sp>
      <p:grpSp>
        <p:nvGrpSpPr>
          <p:cNvPr id="2" name="그룹 1001">
            <a:extLst>
              <a:ext uri="{FF2B5EF4-FFF2-40B4-BE49-F238E27FC236}">
                <a16:creationId xmlns:a16="http://schemas.microsoft.com/office/drawing/2014/main" id="{B1BFA609-E3E6-7633-6E67-DB108739CD1E}"/>
              </a:ext>
            </a:extLst>
          </p:cNvPr>
          <p:cNvGrpSpPr/>
          <p:nvPr/>
        </p:nvGrpSpPr>
        <p:grpSpPr>
          <a:xfrm>
            <a:off x="965770" y="1810382"/>
            <a:ext cx="4448645" cy="2857443"/>
            <a:chOff x="764478" y="2271991"/>
            <a:chExt cx="7495839" cy="4814708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1E2659A5-5FD4-D772-341B-96A766138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478" y="2271991"/>
              <a:ext cx="7495839" cy="4814708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829BFE85-527C-30B5-3659-F355087F807F}"/>
              </a:ext>
            </a:extLst>
          </p:cNvPr>
          <p:cNvGrpSpPr/>
          <p:nvPr/>
        </p:nvGrpSpPr>
        <p:grpSpPr>
          <a:xfrm>
            <a:off x="6647701" y="1810382"/>
            <a:ext cx="4467129" cy="2827297"/>
            <a:chOff x="10338367" y="2271991"/>
            <a:chExt cx="7526984" cy="4763914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BCCAF27C-4E25-E732-DD57-AF2CB6C3D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8367" y="2271991"/>
              <a:ext cx="7526984" cy="4763914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F07BBF9-DDDC-2AE5-2465-777DA5884657}"/>
              </a:ext>
            </a:extLst>
          </p:cNvPr>
          <p:cNvSpPr txBox="1"/>
          <p:nvPr/>
        </p:nvSpPr>
        <p:spPr>
          <a:xfrm>
            <a:off x="6647701" y="5217995"/>
            <a:ext cx="4783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예측 직선</a:t>
            </a:r>
            <a:r>
              <a:rPr lang="en-US" altLang="ko-KR" dirty="0"/>
              <a:t>: </a:t>
            </a:r>
            <a:r>
              <a:rPr lang="ko-KR" altLang="en-US" dirty="0"/>
              <a:t>오차가 최저가 되는 직선으로 </a:t>
            </a:r>
            <a:r>
              <a:rPr lang="ko-KR" altLang="en-US" dirty="0" err="1"/>
              <a:t>예측값들을</a:t>
            </a:r>
            <a:r>
              <a:rPr lang="ko-KR" altLang="en-US" dirty="0"/>
              <a:t> 이은 직선이기에 다른 </a:t>
            </a:r>
            <a:r>
              <a:rPr lang="en-US" altLang="ko-KR" dirty="0"/>
              <a:t>x</a:t>
            </a:r>
            <a:r>
              <a:rPr lang="ko-KR" altLang="en-US" dirty="0"/>
              <a:t>값을 집어넣어 </a:t>
            </a:r>
            <a:r>
              <a:rPr lang="en-US" altLang="ko-KR" dirty="0"/>
              <a:t>y</a:t>
            </a:r>
            <a:r>
              <a:rPr lang="ko-KR" altLang="en-US" dirty="0"/>
              <a:t>값을 예측할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" name="그래픽 19" descr="오른쪽 화살표 단색으로 채워진">
            <a:extLst>
              <a:ext uri="{FF2B5EF4-FFF2-40B4-BE49-F238E27FC236}">
                <a16:creationId xmlns:a16="http://schemas.microsoft.com/office/drawing/2014/main" id="{157BECCF-544D-849C-F695-FE81143BA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87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22D6E3A-2633-4521-919B-4979A0CF1E04}"/>
              </a:ext>
            </a:extLst>
          </p:cNvPr>
          <p:cNvCxnSpPr>
            <a:cxnSpLocks/>
          </p:cNvCxnSpPr>
          <p:nvPr/>
        </p:nvCxnSpPr>
        <p:spPr>
          <a:xfrm>
            <a:off x="128337" y="128337"/>
            <a:ext cx="120636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2B92A5-CACA-42B6-AF84-4914E60F0529}"/>
              </a:ext>
            </a:extLst>
          </p:cNvPr>
          <p:cNvSpPr txBox="1"/>
          <p:nvPr/>
        </p:nvSpPr>
        <p:spPr>
          <a:xfrm>
            <a:off x="288758" y="176467"/>
            <a:ext cx="3259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rgbClr val="A9BCC7"/>
                </a:solidFill>
              </a:rPr>
              <a:t>02</a:t>
            </a:r>
            <a:r>
              <a:rPr lang="en-US" altLang="ko-KR" sz="4000" spc="-300" dirty="0"/>
              <a:t> </a:t>
            </a:r>
            <a:r>
              <a:rPr lang="ko-KR" altLang="en-US" sz="4000" spc="-300" dirty="0"/>
              <a:t>최소 </a:t>
            </a:r>
            <a:r>
              <a:rPr lang="ko-KR" altLang="en-US" sz="4000" spc="-300" dirty="0" err="1"/>
              <a:t>제곱법</a:t>
            </a:r>
            <a:endParaRPr lang="ko-KR" altLang="en-US" sz="4000" spc="-3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7C9107-2ED2-4EA1-A0F7-AD9AD6E36598}"/>
              </a:ext>
            </a:extLst>
          </p:cNvPr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424A40A-61C0-43BC-95E6-17431DB48173}"/>
                </a:ext>
              </a:extLst>
            </p:cNvPr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1F4E33-C17D-455A-B5E4-9153321A6A66}"/>
                </a:ext>
              </a:extLst>
            </p:cNvPr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F835DD-A5CC-44DB-9665-F0F989062551}"/>
              </a:ext>
            </a:extLst>
          </p:cNvPr>
          <p:cNvCxnSpPr/>
          <p:nvPr/>
        </p:nvCxnSpPr>
        <p:spPr>
          <a:xfrm>
            <a:off x="112294" y="6721642"/>
            <a:ext cx="98819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655665D-6067-435C-93BB-AE74D67D2B74}"/>
              </a:ext>
            </a:extLst>
          </p:cNvPr>
          <p:cNvCxnSpPr>
            <a:cxnSpLocks/>
          </p:cNvCxnSpPr>
          <p:nvPr/>
        </p:nvCxnSpPr>
        <p:spPr>
          <a:xfrm>
            <a:off x="0" y="1213701"/>
            <a:ext cx="12192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E4809B-935D-452B-B334-96D828FA67D7}"/>
              </a:ext>
            </a:extLst>
          </p:cNvPr>
          <p:cNvSpPr txBox="1"/>
          <p:nvPr/>
        </p:nvSpPr>
        <p:spPr>
          <a:xfrm>
            <a:off x="288758" y="873840"/>
            <a:ext cx="368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최소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제곱법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코딩으로 확인하는 최소 제곱</a:t>
            </a:r>
          </a:p>
        </p:txBody>
      </p:sp>
      <p:grpSp>
        <p:nvGrpSpPr>
          <p:cNvPr id="18" name="그룹 1001">
            <a:extLst>
              <a:ext uri="{FF2B5EF4-FFF2-40B4-BE49-F238E27FC236}">
                <a16:creationId xmlns:a16="http://schemas.microsoft.com/office/drawing/2014/main" id="{1321F63E-B457-A692-2CAA-9541080FC7D8}"/>
              </a:ext>
            </a:extLst>
          </p:cNvPr>
          <p:cNvGrpSpPr/>
          <p:nvPr/>
        </p:nvGrpSpPr>
        <p:grpSpPr>
          <a:xfrm>
            <a:off x="1936073" y="1909436"/>
            <a:ext cx="5705972" cy="4303294"/>
            <a:chOff x="787302" y="506152"/>
            <a:chExt cx="12036454" cy="9077577"/>
          </a:xfrm>
        </p:grpSpPr>
        <p:pic>
          <p:nvPicPr>
            <p:cNvPr id="19" name="Object 2">
              <a:extLst>
                <a:ext uri="{FF2B5EF4-FFF2-40B4-BE49-F238E27FC236}">
                  <a16:creationId xmlns:a16="http://schemas.microsoft.com/office/drawing/2014/main" id="{918B6204-2F8B-FBC4-8FBB-E6CFA5E24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302" y="506152"/>
              <a:ext cx="12036454" cy="9077577"/>
            </a:xfrm>
            <a:prstGeom prst="rect">
              <a:avLst/>
            </a:prstGeom>
          </p:spPr>
        </p:pic>
      </p:grpSp>
      <p:grpSp>
        <p:nvGrpSpPr>
          <p:cNvPr id="20" name="그룹 1002">
            <a:extLst>
              <a:ext uri="{FF2B5EF4-FFF2-40B4-BE49-F238E27FC236}">
                <a16:creationId xmlns:a16="http://schemas.microsoft.com/office/drawing/2014/main" id="{C4425BB3-AC26-BD28-31D7-EA5CC3F995BC}"/>
              </a:ext>
            </a:extLst>
          </p:cNvPr>
          <p:cNvGrpSpPr/>
          <p:nvPr/>
        </p:nvGrpSpPr>
        <p:grpSpPr>
          <a:xfrm>
            <a:off x="8362704" y="2579796"/>
            <a:ext cx="2263935" cy="2852202"/>
            <a:chOff x="13477063" y="2279569"/>
            <a:chExt cx="4226474" cy="5324692"/>
          </a:xfrm>
        </p:grpSpPr>
        <p:pic>
          <p:nvPicPr>
            <p:cNvPr id="21" name="Object 5">
              <a:extLst>
                <a:ext uri="{FF2B5EF4-FFF2-40B4-BE49-F238E27FC236}">
                  <a16:creationId xmlns:a16="http://schemas.microsoft.com/office/drawing/2014/main" id="{E80FE0EB-ADC8-0288-4887-85DF53B45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9694" y="-106908"/>
              <a:ext cx="8452948" cy="10649383"/>
            </a:xfrm>
            <a:prstGeom prst="rect">
              <a:avLst/>
            </a:prstGeom>
          </p:spPr>
        </p:pic>
        <p:pic>
          <p:nvPicPr>
            <p:cNvPr id="22" name="Object 6">
              <a:extLst>
                <a:ext uri="{FF2B5EF4-FFF2-40B4-BE49-F238E27FC236}">
                  <a16:creationId xmlns:a16="http://schemas.microsoft.com/office/drawing/2014/main" id="{DACED72C-0C4C-C561-9F08-DC715A71F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77063" y="2279569"/>
              <a:ext cx="4226474" cy="5324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68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108_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B194"/>
      </a:accent1>
      <a:accent2>
        <a:srgbClr val="A9BCC7"/>
      </a:accent2>
      <a:accent3>
        <a:srgbClr val="EE7849"/>
      </a:accent3>
      <a:accent4>
        <a:srgbClr val="F9DEA3"/>
      </a:accent4>
      <a:accent5>
        <a:srgbClr val="F7EFE7"/>
      </a:accent5>
      <a:accent6>
        <a:srgbClr val="CAC3BD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2503F537FF4FC4798BF387BB80F8948" ma:contentTypeVersion="4" ma:contentTypeDescription="새 문서를 만듭니다." ma:contentTypeScope="" ma:versionID="13f1397674070acd10c03dd502fbd0df">
  <xsd:schema xmlns:xsd="http://www.w3.org/2001/XMLSchema" xmlns:xs="http://www.w3.org/2001/XMLSchema" xmlns:p="http://schemas.microsoft.com/office/2006/metadata/properties" xmlns:ns3="7a168e20-91f9-490f-bd3c-301013fb0f16" targetNamespace="http://schemas.microsoft.com/office/2006/metadata/properties" ma:root="true" ma:fieldsID="ad6cc4ed6468b368592645c485d6c791" ns3:_="">
    <xsd:import namespace="7a168e20-91f9-490f-bd3c-301013fb0f1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68e20-91f9-490f-bd3c-301013fb0f1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168e20-91f9-490f-bd3c-301013fb0f1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FA4317-2D5C-4264-B6C9-5DE51BC95EBD}">
  <ds:schemaRefs>
    <ds:schemaRef ds:uri="7a168e20-91f9-490f-bd3c-301013fb0f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2E466F-CDA7-4FB5-8716-C53EBBE0B739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7a168e20-91f9-490f-bd3c-301013fb0f16"/>
  </ds:schemaRefs>
</ds:datastoreItem>
</file>

<file path=customXml/itemProps3.xml><?xml version="1.0" encoding="utf-8"?>
<ds:datastoreItem xmlns:ds="http://schemas.openxmlformats.org/officeDocument/2006/customXml" ds:itemID="{F55FAC65-4939-431D-9B11-B75D740EC3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1109</Words>
  <Application>Microsoft Office PowerPoint</Application>
  <PresentationFormat>와이드스크린</PresentationFormat>
  <Paragraphs>294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조윤정</cp:lastModifiedBy>
  <cp:revision>26</cp:revision>
  <dcterms:created xsi:type="dcterms:W3CDTF">2020-11-08T00:44:28Z</dcterms:created>
  <dcterms:modified xsi:type="dcterms:W3CDTF">2024-01-08T13:41:45Z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0x01010082503F537FF4FC4798BF387BB80F8948</vt:lpwstr>
  </property>
</Properties>
</file>