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5" r:id="rId6"/>
    <p:sldId id="261" r:id="rId7"/>
    <p:sldId id="260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D2Coding" panose="020B0609020101020101" pitchFamily="49" charset="-127"/>
      <p:regular r:id="rId13"/>
      <p:bold r:id="rId14"/>
    </p:embeddedFont>
    <p:embeddedFont>
      <p:font typeface="D2Coding ligature" panose="020B0609020101020101" pitchFamily="49" charset="-127"/>
      <p:regular r:id="rId15"/>
      <p:bold r:id="rId16"/>
    </p:embeddedFont>
    <p:embeddedFont>
      <p:font typeface="PT Sans" panose="020B0503020203020204" pitchFamily="34" charset="0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1148" autoAdjust="0"/>
  </p:normalViewPr>
  <p:slideViewPr>
    <p:cSldViewPr snapToGrid="0">
      <p:cViewPr varScale="1">
        <p:scale>
          <a:sx n="100" d="100"/>
          <a:sy n="100" d="100"/>
        </p:scale>
        <p:origin x="3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431FB-DF35-4BF2-AD87-7D93AF3B60CE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FCD6C-FC82-4998-A465-7FDC525DBD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72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omoran.kr/examples/analyz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open-korean-text/open-korean-text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GAjUvalBuX-oZvZ_-9tEfYD2gQe7hTGsgUpiiBSXI8/edit#gid=0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edjarvis.tistory.com/741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log.naver.com/PostView.nhn?blogId=wideeyed&amp;logNo=221337575742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텍스트를 </a:t>
            </a:r>
            <a:r>
              <a:rPr lang="ko-KR" altLang="en-US" dirty="0" err="1"/>
              <a:t>단어별</a:t>
            </a:r>
            <a:r>
              <a:rPr lang="en-US" altLang="ko-KR" dirty="0"/>
              <a:t>, </a:t>
            </a:r>
            <a:r>
              <a:rPr lang="ko-KR" altLang="en-US" dirty="0" err="1"/>
              <a:t>문장별</a:t>
            </a:r>
            <a:r>
              <a:rPr lang="en-US" altLang="ko-KR" dirty="0"/>
              <a:t>, </a:t>
            </a:r>
            <a:r>
              <a:rPr lang="ko-KR" altLang="en-US" dirty="0"/>
              <a:t>형태소별로 나눌 수 있는데</a:t>
            </a:r>
            <a:r>
              <a:rPr lang="en-US" altLang="ko-KR" dirty="0"/>
              <a:t>, </a:t>
            </a:r>
            <a:r>
              <a:rPr lang="ko-KR" altLang="en-US" dirty="0"/>
              <a:t>이렇게 작게 나누어진 단위를 토큰</a:t>
            </a:r>
            <a:r>
              <a:rPr lang="en-US" altLang="ko-KR" dirty="0"/>
              <a:t>(token)</a:t>
            </a:r>
            <a:r>
              <a:rPr lang="ko-KR" altLang="en-US" dirty="0"/>
              <a:t>이라고 함</a:t>
            </a:r>
            <a:r>
              <a:rPr lang="en-US" altLang="ko-KR" dirty="0"/>
              <a:t>, </a:t>
            </a:r>
            <a:r>
              <a:rPr lang="ko-KR" altLang="en-US" dirty="0"/>
              <a:t>이렇게 나누는 과정을 토큰화라고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FCD6C-FC82-4998-A465-7FDC525DBD0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8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834E7-579E-FE68-BCC8-2F60ECEA1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3E4F8F-19CD-20BE-F9D7-91E32DD32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AF835B-CE15-C5C9-56F6-5497E1C1D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한국어는 명사와 조사를 </a:t>
            </a:r>
            <a:r>
              <a:rPr lang="ko-KR" altLang="en-US" dirty="0" err="1"/>
              <a:t>띄어쓰지</a:t>
            </a:r>
            <a:r>
              <a:rPr lang="ko-KR" altLang="en-US" dirty="0"/>
              <a:t> 않고</a:t>
            </a:r>
            <a:r>
              <a:rPr lang="en-US" altLang="ko-KR" dirty="0"/>
              <a:t>, </a:t>
            </a:r>
            <a:r>
              <a:rPr lang="ko-KR" altLang="en-US" dirty="0"/>
              <a:t>용언에 따라 여러 가지 어미를 붙이기에 띄어쓰기만으로는 토크나이징을 할 수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이후에도 추출된 정보에서 필요 없는 정보를 제거하는 과정이 추가되어야 한다</a:t>
            </a:r>
            <a:r>
              <a:rPr lang="en-US" altLang="ko-KR" dirty="0"/>
              <a:t>. </a:t>
            </a:r>
            <a:r>
              <a:rPr lang="ko-KR" altLang="en-US" dirty="0"/>
              <a:t>토크나이징 과정과 이런 제거 과정을 모두 통틀어서</a:t>
            </a:r>
            <a:endParaRPr lang="en-US" altLang="ko-KR" dirty="0"/>
          </a:p>
          <a:p>
            <a:r>
              <a:rPr lang="ko-KR" altLang="en-US" dirty="0" err="1"/>
              <a:t>전처리</a:t>
            </a:r>
            <a:r>
              <a:rPr lang="ko-KR" altLang="en-US" dirty="0"/>
              <a:t> 과정이라고 하며</a:t>
            </a:r>
            <a:r>
              <a:rPr lang="en-US" altLang="ko-KR" dirty="0"/>
              <a:t>, </a:t>
            </a:r>
            <a:r>
              <a:rPr lang="ko-KR" altLang="en-US" dirty="0"/>
              <a:t>이 작업을 대신 해줄 수 있는 라이브러리가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02E54-162F-23B0-8FC5-9D34F39ED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FCD6C-FC82-4998-A465-7FDC525DBD0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8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교재에 소개된 </a:t>
            </a:r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text </a:t>
            </a:r>
            <a:r>
              <a:rPr lang="ko-KR" altLang="en-US" dirty="0"/>
              <a:t>모듈의 경우 결국 띄어쓰기를 바탕으로 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FCD6C-FC82-4998-A465-7FDC525DBD0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770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코모란은</a:t>
            </a:r>
            <a:r>
              <a:rPr lang="ko-KR" altLang="en-US" dirty="0"/>
              <a:t> </a:t>
            </a:r>
            <a:r>
              <a:rPr lang="ko-KR" altLang="en-US" dirty="0" err="1"/>
              <a:t>홈피</a:t>
            </a:r>
            <a:r>
              <a:rPr lang="ko-KR" altLang="en-US" dirty="0"/>
              <a:t> 이용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분석 예제 </a:t>
            </a:r>
            <a:r>
              <a:rPr lang="en-US" altLang="ko-KR" dirty="0">
                <a:hlinkClick r:id="rId3"/>
              </a:rPr>
              <a:t>— KOMORAN 3.3.9 documentation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트위터</a:t>
            </a:r>
            <a:r>
              <a:rPr lang="en-US" altLang="ko-KR" dirty="0"/>
              <a:t>…</a:t>
            </a:r>
          </a:p>
          <a:p>
            <a:r>
              <a:rPr lang="en-US" altLang="ko-KR" dirty="0">
                <a:hlinkClick r:id="rId4"/>
              </a:rPr>
              <a:t>open-</a:t>
            </a:r>
            <a:r>
              <a:rPr lang="en-US" altLang="ko-KR" dirty="0" err="1">
                <a:hlinkClick r:id="rId4"/>
              </a:rPr>
              <a:t>korean</a:t>
            </a:r>
            <a:r>
              <a:rPr lang="en-US" altLang="ko-KR" dirty="0">
                <a:hlinkClick r:id="rId4"/>
              </a:rPr>
              <a:t>-text/open-</a:t>
            </a:r>
            <a:r>
              <a:rPr lang="en-US" altLang="ko-KR" dirty="0" err="1">
                <a:hlinkClick r:id="rId4"/>
              </a:rPr>
              <a:t>korean</a:t>
            </a:r>
            <a:r>
              <a:rPr lang="en-US" altLang="ko-KR" dirty="0">
                <a:hlinkClick r:id="rId4"/>
              </a:rPr>
              <a:t>-text: Open Korean Text Processor - An Open-source Korean Text Processor (github.com)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FCD6C-FC82-4998-A465-7FDC525DBD0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152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Korean POS tags comparison chart - Google Sheets</a:t>
            </a:r>
            <a:r>
              <a:rPr lang="en-US" altLang="ko-KR" dirty="0"/>
              <a:t> – </a:t>
            </a:r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FCD6C-FC82-4998-A465-7FDC525DBD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51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[NLP] </a:t>
            </a:r>
            <a:r>
              <a:rPr lang="ko-KR" altLang="en-US" dirty="0" err="1">
                <a:hlinkClick r:id="rId3"/>
              </a:rPr>
              <a:t>코모란</a:t>
            </a:r>
            <a:r>
              <a:rPr lang="en-US" altLang="ko-KR" dirty="0">
                <a:hlinkClick r:id="rId3"/>
              </a:rPr>
              <a:t>(</a:t>
            </a:r>
            <a:r>
              <a:rPr lang="en-US" altLang="ko-KR" dirty="0" err="1">
                <a:hlinkClick r:id="rId3"/>
              </a:rPr>
              <a:t>Komoran</a:t>
            </a:r>
            <a:r>
              <a:rPr lang="en-US" altLang="ko-KR" dirty="0">
                <a:hlinkClick r:id="rId3"/>
              </a:rPr>
              <a:t>) </a:t>
            </a:r>
            <a:r>
              <a:rPr lang="ko-KR" altLang="en-US" dirty="0">
                <a:hlinkClick r:id="rId3"/>
              </a:rPr>
              <a:t>사용자사전 만들기 </a:t>
            </a:r>
            <a:r>
              <a:rPr lang="en-US" altLang="ko-KR" dirty="0">
                <a:hlinkClick r:id="rId3"/>
              </a:rPr>
              <a:t>(tistory.com)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[</a:t>
            </a:r>
            <a:r>
              <a:rPr lang="ko-KR" altLang="en-US" dirty="0">
                <a:hlinkClick r:id="rId4"/>
              </a:rPr>
              <a:t>자연어처리</a:t>
            </a:r>
            <a:r>
              <a:rPr lang="en-US" altLang="ko-KR" dirty="0">
                <a:hlinkClick r:id="rId4"/>
              </a:rPr>
              <a:t>] </a:t>
            </a:r>
            <a:r>
              <a:rPr lang="en-US" altLang="ko-KR" dirty="0" err="1">
                <a:hlinkClick r:id="rId4"/>
              </a:rPr>
              <a:t>Komoran</a:t>
            </a:r>
            <a:r>
              <a:rPr lang="en-US" altLang="ko-KR" dirty="0">
                <a:hlinkClick r:id="rId4"/>
              </a:rPr>
              <a:t>, </a:t>
            </a:r>
            <a:r>
              <a:rPr lang="en-US" altLang="ko-KR" dirty="0" err="1">
                <a:hlinkClick r:id="rId4"/>
              </a:rPr>
              <a:t>Hannanum</a:t>
            </a:r>
            <a:r>
              <a:rPr lang="en-US" altLang="ko-KR" dirty="0">
                <a:hlinkClick r:id="rId4"/>
              </a:rPr>
              <a:t>, </a:t>
            </a:r>
            <a:r>
              <a:rPr lang="en-US" altLang="ko-KR" dirty="0" err="1">
                <a:hlinkClick r:id="rId4"/>
              </a:rPr>
              <a:t>Kkma</a:t>
            </a:r>
            <a:r>
              <a:rPr lang="en-US" altLang="ko-KR" dirty="0">
                <a:hlinkClick r:id="rId4"/>
              </a:rPr>
              <a:t>, </a:t>
            </a:r>
            <a:r>
              <a:rPr lang="en-US" altLang="ko-KR" dirty="0" err="1">
                <a:hlinkClick r:id="rId4"/>
              </a:rPr>
              <a:t>Okt</a:t>
            </a:r>
            <a:r>
              <a:rPr lang="en-US" altLang="ko-KR" dirty="0">
                <a:hlinkClick r:id="rId4"/>
              </a:rPr>
              <a:t> </a:t>
            </a:r>
            <a:r>
              <a:rPr lang="ko-KR" altLang="en-US" dirty="0">
                <a:hlinkClick r:id="rId4"/>
              </a:rPr>
              <a:t>성능 비교 </a:t>
            </a:r>
            <a:r>
              <a:rPr lang="en-US" altLang="ko-KR" dirty="0">
                <a:hlinkClick r:id="rId4"/>
              </a:rPr>
              <a:t>: </a:t>
            </a:r>
            <a:r>
              <a:rPr lang="ko-KR" altLang="en-US" dirty="0">
                <a:hlinkClick r:id="rId4"/>
              </a:rPr>
              <a:t>네이버 블로그 </a:t>
            </a:r>
            <a:r>
              <a:rPr lang="en-US" altLang="ko-KR" dirty="0">
                <a:hlinkClick r:id="rId4"/>
              </a:rPr>
              <a:t>(naver.com)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FCD6C-FC82-4998-A465-7FDC525DBD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81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CF9A2-6211-205F-AAEA-C97F70F70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28E6F1-57FE-1C98-CB7D-6E6DD5027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885FBC-9D85-F2DE-3525-15F356A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4D5BF4-927E-49DF-DF65-9B04C959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2BEC6F-E3FA-4C52-A121-07495C6D0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1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3E943-2A75-88AB-B2BE-86FB084F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3BEBE-1098-8D43-E510-FADB3CC7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C48A1-0DBD-0A16-4304-90F3FBD5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D7FE6-0691-DA2F-527C-9FF6BDC0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58744-1E32-EC93-DCE0-6CE33961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2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58FE62-7C4F-6B31-E597-03B42CC94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C88DC-167F-6E1F-34BB-B246B97D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7FEC4-712A-D144-D0E9-585BF05A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19E98-DAE4-0E78-B052-FB5F78A0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76963C-8708-25AC-E562-33D934D0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16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1B977-A677-F098-888E-11E1E50E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F83E0-1450-9F48-25DB-90EE582B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94F08-F88E-89BA-7B09-E9BAD9B4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72C9B9-F7BF-C012-85B5-8119FB8E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40E1B-F2F4-789A-6A9C-C32C53EA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1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C59AF-9A6D-6CDA-8E75-43E6301F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BC1C2C-DA17-DE49-3AC2-C22352103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C0178-6DCC-B233-4138-5D92A154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A6AFB-4168-868F-49D5-9034A74E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74BE5-6E23-3E55-9FF9-E316F71E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05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4387F-DEB9-C62C-2D59-40E5C2E0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87C6B-E739-C9F5-6AAE-64104408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F2BE1-305B-BD72-FD5C-EB6C81DCE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D3E99-D0CD-743D-5449-B1A6651E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2164E-57BC-B9D6-4A81-03911CC2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7199D-38AF-D836-B80C-DDC791BC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BDE472-5B18-D20E-3CBF-CF1F999D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577EB-D0CD-28E1-4C29-B793F066F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92E0CD-4537-F38F-CC45-07124EAA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1F83F1-B4B3-CD05-E4AC-445688C90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732283-A85C-3249-9FC5-C44551131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A85BBD-3F86-EE91-C884-1F0D9F72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C4AD3A-F674-0F4F-9504-821ECAC26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1DC3B4-1928-09BA-07A3-4D8B74CF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5003-5104-7AA6-F7B9-12DFC8FB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3862B2-17DE-EFEF-BE7E-4E78F0BD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58A57-8B80-3468-9DAC-AA18AA4D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9B9265-22A5-8837-1F69-4CC949D3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6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99EB50-AA63-ACE1-8751-05835F93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EA18B3-CB7C-5D9C-29B2-406D473E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6CE62A-D47D-F785-891A-4E49097E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9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CD4E9-87D1-2D3E-1A15-861F93F5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C9F0E-2083-9768-BD71-9EFE2363E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71F68D-83E6-5910-FA36-9B8CD7E5B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FBBC13-A5FD-566B-0F40-85FC75F2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2C6A9-1AE1-D6F1-4AB3-5AF848620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CB1B9-35E0-1EAD-893F-7B61D951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04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77997-5A28-7DAE-3193-2EC0807F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F10250-06E1-0073-D6A5-079A3DB2A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486E1-F4A0-8079-C506-69E30E6B0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0C44B-45F9-5581-7457-FFE6EE5B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8D463-98FB-933D-0C46-5A996E6A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0295E-AADD-AFE0-7BA0-2B268F22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26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4D3538-1B54-D1FC-0253-06F3B207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70E7D-4529-9B34-F970-1D981EB6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37CF8-68DF-6531-F802-7E79F3A08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A0BD8-E89A-4924-8644-2A5A1B2EAE27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73239-DC12-BEEE-EF42-789D8CF4A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C92F6-FB81-6C11-955E-B0417873E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B180A-372C-43DB-80D4-BFD42550FE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9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11F019B5-D798-19DF-884D-D7157E097CAC}"/>
              </a:ext>
            </a:extLst>
          </p:cNvPr>
          <p:cNvSpPr/>
          <p:nvPr/>
        </p:nvSpPr>
        <p:spPr>
          <a:xfrm>
            <a:off x="6142512" y="2588821"/>
            <a:ext cx="730332" cy="730332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0C21F0-48C3-1981-D4E3-26BAAE214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96C0493-2DD5-CAE6-11B3-8B4521B02B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841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36423-92EE-AF42-9A5F-D10E799D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형태소 분석기 비교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78A4D-2A84-CBC8-A831-0AC1BE2AF530}"/>
              </a:ext>
            </a:extLst>
          </p:cNvPr>
          <p:cNvSpPr txBox="1"/>
          <p:nvPr/>
        </p:nvSpPr>
        <p:spPr>
          <a:xfrm>
            <a:off x="-127000" y="24829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2400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Komoran</a:t>
            </a:r>
            <a: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ko-KR" altLang="en-US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lang="en-US" altLang="ko-KR" sz="2400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Hannanum</a:t>
            </a:r>
            <a: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b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DB73A-2FF9-9D70-4312-C504DE77A007}"/>
              </a:ext>
            </a:extLst>
          </p:cNvPr>
          <p:cNvSpPr txBox="1"/>
          <p:nvPr/>
        </p:nvSpPr>
        <p:spPr>
          <a:xfrm>
            <a:off x="1241425" y="3134190"/>
            <a:ext cx="335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빠른 속도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보통의 정확도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202F2-88B2-CC20-DB7A-D302100A7F11}"/>
              </a:ext>
            </a:extLst>
          </p:cNvPr>
          <p:cNvSpPr txBox="1"/>
          <p:nvPr/>
        </p:nvSpPr>
        <p:spPr>
          <a:xfrm>
            <a:off x="5149850" y="24829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2400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Kkma</a:t>
            </a:r>
            <a: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b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22F9A-531F-7CE1-AAD5-7590E6C9A4A5}"/>
              </a:ext>
            </a:extLst>
          </p:cNvPr>
          <p:cNvSpPr txBox="1"/>
          <p:nvPr/>
        </p:nvSpPr>
        <p:spPr>
          <a:xfrm>
            <a:off x="6518275" y="3134190"/>
            <a:ext cx="335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느린 속도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분석 품질 굿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21D96-CD5A-854C-EEC3-8A9810B86A65}"/>
              </a:ext>
            </a:extLst>
          </p:cNvPr>
          <p:cNvSpPr txBox="1"/>
          <p:nvPr/>
        </p:nvSpPr>
        <p:spPr>
          <a:xfrm>
            <a:off x="2863850" y="421651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lang="en-US" altLang="ko-KR" sz="2400" b="0" i="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Okt</a:t>
            </a:r>
            <a: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b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br>
              <a:rPr lang="en-US" altLang="ko-KR" sz="24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4ED41-1FC6-740B-D767-257A1BA19328}"/>
              </a:ext>
            </a:extLst>
          </p:cNvPr>
          <p:cNvSpPr txBox="1"/>
          <p:nvPr/>
        </p:nvSpPr>
        <p:spPr>
          <a:xfrm>
            <a:off x="3046412" y="4852768"/>
            <a:ext cx="584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매우 빠른 속도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띄어쓰기 부족하면 느린 처리 속도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정규화 지원</a:t>
            </a:r>
          </a:p>
        </p:txBody>
      </p:sp>
    </p:spTree>
    <p:extLst>
      <p:ext uri="{BB962C8B-B14F-4D97-AF65-F5344CB8AC3E}">
        <p14:creationId xmlns:p14="http://schemas.microsoft.com/office/powerpoint/2010/main" val="218103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1226-D3A5-5C91-AC80-EAE2370C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DDEE9-1BA1-4784-F49C-9A64919B0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88972"/>
          </a:xfrm>
        </p:spPr>
        <p:txBody>
          <a:bodyPr/>
          <a:lstStyle/>
          <a:p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BFB49-411E-011B-CE41-5F9786A0D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Natural Language Processing</a:t>
            </a:r>
          </a:p>
          <a:p>
            <a:r>
              <a:rPr lang="en-US" altLang="ko-KR" dirty="0"/>
              <a:t>“</a:t>
            </a:r>
            <a:r>
              <a:rPr lang="ko-KR" altLang="en-US" dirty="0"/>
              <a:t>자연어 처리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8A435-5899-53A8-3451-24A4319221E7}"/>
              </a:ext>
            </a:extLst>
          </p:cNvPr>
          <p:cNvSpPr txBox="1"/>
          <p:nvPr/>
        </p:nvSpPr>
        <p:spPr>
          <a:xfrm>
            <a:off x="3241964" y="5073134"/>
            <a:ext cx="6454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자연어는 </a:t>
            </a:r>
            <a:r>
              <a:rPr lang="ko-KR" altLang="en-US"/>
              <a:t>우리가 평소에 말하는 음성이나 텍스트를 의미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368E-6CBF-3857-78CA-ABDC6FA8EEBD}"/>
              </a:ext>
            </a:extLst>
          </p:cNvPr>
          <p:cNvSpPr txBox="1"/>
          <p:nvPr/>
        </p:nvSpPr>
        <p:spPr>
          <a:xfrm>
            <a:off x="2732809" y="4582431"/>
            <a:ext cx="7236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E4349"/>
                </a:solidFill>
                <a:effectLst/>
                <a:latin typeface="PT Sans" panose="020F0502020204030204" pitchFamily="34" charset="0"/>
              </a:rPr>
              <a:t>텍스트에서 </a:t>
            </a:r>
            <a:r>
              <a:rPr lang="ko-KR" altLang="en-US" b="0" i="0" dirty="0" err="1">
                <a:solidFill>
                  <a:srgbClr val="3E4349"/>
                </a:solidFill>
                <a:effectLst/>
                <a:latin typeface="PT Sans" panose="020F0502020204030204" pitchFamily="34" charset="0"/>
              </a:rPr>
              <a:t>의미있는</a:t>
            </a:r>
            <a:r>
              <a:rPr lang="ko-KR" altLang="en-US" b="0" i="0" dirty="0">
                <a:solidFill>
                  <a:srgbClr val="3E4349"/>
                </a:solidFill>
                <a:effectLst/>
                <a:latin typeface="PT Sans" panose="020F0502020204030204" pitchFamily="34" charset="0"/>
              </a:rPr>
              <a:t> 정보를 분석</a:t>
            </a:r>
            <a:r>
              <a:rPr lang="en-US" altLang="ko-KR" b="0" i="0" dirty="0">
                <a:solidFill>
                  <a:srgbClr val="3E4349"/>
                </a:solidFill>
                <a:effectLst/>
                <a:latin typeface="PT Sans" panose="020F0502020204030204" pitchFamily="34" charset="0"/>
              </a:rPr>
              <a:t>, </a:t>
            </a:r>
            <a:r>
              <a:rPr lang="ko-KR" altLang="en-US" b="0" i="0" dirty="0">
                <a:solidFill>
                  <a:srgbClr val="3E4349"/>
                </a:solidFill>
                <a:effectLst/>
                <a:latin typeface="PT Sans" panose="020F0502020204030204" pitchFamily="34" charset="0"/>
              </a:rPr>
              <a:t>추출하고 이해하는 일련의 기술집합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50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6F637D-AA99-6081-FA62-9E20AFBBC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060" y="2300639"/>
            <a:ext cx="2415639" cy="174291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9600" dirty="0"/>
              <a:t>😛</a:t>
            </a:r>
          </a:p>
        </p:txBody>
      </p:sp>
      <p:pic>
        <p:nvPicPr>
          <p:cNvPr id="6" name="그래픽 5" descr="모니터 윤곽선">
            <a:extLst>
              <a:ext uri="{FF2B5EF4-FFF2-40B4-BE49-F238E27FC236}">
                <a16:creationId xmlns:a16="http://schemas.microsoft.com/office/drawing/2014/main" id="{57F1AEF8-CA96-43E8-8AD2-F3D3FF3B7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4502" y="1580617"/>
            <a:ext cx="3166754" cy="31667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1DC187-8D83-5D75-D2A1-EF9AAFEA499E}"/>
              </a:ext>
            </a:extLst>
          </p:cNvPr>
          <p:cNvSpPr txBox="1"/>
          <p:nvPr/>
        </p:nvSpPr>
        <p:spPr>
          <a:xfrm>
            <a:off x="3940052" y="5215791"/>
            <a:ext cx="4043548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텍스트를 정제하는 </a:t>
            </a:r>
            <a:r>
              <a:rPr lang="ko-KR" altLang="en-US" dirty="0" err="1"/>
              <a:t>전처리</a:t>
            </a:r>
            <a:r>
              <a:rPr lang="ko-KR" altLang="en-US" dirty="0"/>
              <a:t> 과정 필요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pic>
        <p:nvPicPr>
          <p:cNvPr id="9" name="그래픽 8" descr="물음표 단색으로 채워진">
            <a:extLst>
              <a:ext uri="{FF2B5EF4-FFF2-40B4-BE49-F238E27FC236}">
                <a16:creationId xmlns:a16="http://schemas.microsoft.com/office/drawing/2014/main" id="{C7CD91FB-49B2-2CCE-A25B-8A72CCB95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86694" y="244334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4974DE-E554-EBBC-1552-75A50A2A7778}"/>
              </a:ext>
            </a:extLst>
          </p:cNvPr>
          <p:cNvSpPr txBox="1"/>
          <p:nvPr/>
        </p:nvSpPr>
        <p:spPr>
          <a:xfrm>
            <a:off x="4049486" y="2425535"/>
            <a:ext cx="304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📢</a:t>
            </a:r>
          </a:p>
        </p:txBody>
      </p:sp>
      <p:pic>
        <p:nvPicPr>
          <p:cNvPr id="15" name="그래픽 14" descr="걷기 단색으로 채워진">
            <a:extLst>
              <a:ext uri="{FF2B5EF4-FFF2-40B4-BE49-F238E27FC236}">
                <a16:creationId xmlns:a16="http://schemas.microsoft.com/office/drawing/2014/main" id="{4FFB2CA0-71E6-C259-D707-367B712EB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35086" y="28292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1F280-9311-4AC4-C789-E14D30068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024" y="816388"/>
            <a:ext cx="5677395" cy="1325563"/>
          </a:xfrm>
        </p:spPr>
        <p:txBody>
          <a:bodyPr/>
          <a:lstStyle/>
          <a:p>
            <a:r>
              <a:rPr lang="ko-KR" altLang="en-US" dirty="0"/>
              <a:t>토큰화 </a:t>
            </a:r>
            <a:r>
              <a:rPr lang="en-US" altLang="ko-KR" dirty="0">
                <a:solidFill>
                  <a:schemeClr val="accent5"/>
                </a:solidFill>
              </a:rPr>
              <a:t>tokenization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7C15D-8B54-0CD0-9B23-B763D875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024" y="2686793"/>
            <a:ext cx="5421088" cy="74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아버지가 방에 들어갑니다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E1B138F-25C2-D1FC-2285-0AB97DFBA1C4}"/>
              </a:ext>
            </a:extLst>
          </p:cNvPr>
          <p:cNvSpPr txBox="1">
            <a:spLocks/>
          </p:cNvSpPr>
          <p:nvPr/>
        </p:nvSpPr>
        <p:spPr>
          <a:xfrm>
            <a:off x="3236024" y="3777343"/>
            <a:ext cx="5421088" cy="742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600" dirty="0"/>
              <a:t>아버지 가 방 </a:t>
            </a:r>
            <a:r>
              <a:rPr lang="ko-KR" altLang="en-US" sz="3600" dirty="0" err="1"/>
              <a:t>에</a:t>
            </a:r>
            <a:r>
              <a:rPr lang="ko-KR" altLang="en-US" sz="3600" dirty="0"/>
              <a:t> 들어가</a:t>
            </a:r>
            <a:r>
              <a:rPr lang="en-US" altLang="ko-KR" sz="3600" dirty="0"/>
              <a:t>- </a:t>
            </a:r>
            <a:r>
              <a:rPr lang="ko-KR" altLang="en-US" sz="3600" dirty="0"/>
              <a:t>ㅂ니다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864BF2F-24F7-7B82-D54F-86D5A168231E}"/>
              </a:ext>
            </a:extLst>
          </p:cNvPr>
          <p:cNvSpPr txBox="1">
            <a:spLocks/>
          </p:cNvSpPr>
          <p:nvPr/>
        </p:nvSpPr>
        <p:spPr>
          <a:xfrm>
            <a:off x="106878" y="4369130"/>
            <a:ext cx="11940639" cy="74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err="1"/>
              <a:t>ㅇ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ㅏ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ㅂ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ㅓ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ㅈ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ㅣ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ㄱ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ㅏ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ㅂ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ㅏ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ㅇ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ㅇ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ㄷ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ㅡ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ㄹ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ㅇ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ㅓ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ㄱ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ㅏ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ㅂ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ㅣ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ㄷ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ㅏ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31F93-C8BB-8582-D351-7805DCFD9EBA}"/>
              </a:ext>
            </a:extLst>
          </p:cNvPr>
          <p:cNvSpPr txBox="1"/>
          <p:nvPr/>
        </p:nvSpPr>
        <p:spPr>
          <a:xfrm>
            <a:off x="2559131" y="5856946"/>
            <a:ext cx="739239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띄어쓰기 만으로 좋은 결과를 보여줄 수는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21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E0B91-1614-D45E-3004-231933682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57696-B2D4-FF13-6078-2459DF532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024" y="816388"/>
            <a:ext cx="5677395" cy="1325563"/>
          </a:xfrm>
        </p:spPr>
        <p:txBody>
          <a:bodyPr/>
          <a:lstStyle/>
          <a:p>
            <a:r>
              <a:rPr lang="ko-KR" altLang="en-US" dirty="0"/>
              <a:t>토큰화 </a:t>
            </a:r>
            <a:r>
              <a:rPr lang="en-US" altLang="ko-KR" dirty="0">
                <a:solidFill>
                  <a:schemeClr val="accent5"/>
                </a:solidFill>
              </a:rPr>
              <a:t>tokenization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39249-E00D-197C-4092-1D2003038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024" y="2686793"/>
            <a:ext cx="5421088" cy="742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dirty="0"/>
              <a:t>아버지가 방에 들어갑니다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7D2FE20-3F6D-7232-5DCA-1BD70D90D39D}"/>
              </a:ext>
            </a:extLst>
          </p:cNvPr>
          <p:cNvSpPr txBox="1">
            <a:spLocks/>
          </p:cNvSpPr>
          <p:nvPr/>
        </p:nvSpPr>
        <p:spPr>
          <a:xfrm>
            <a:off x="3236024" y="3676651"/>
            <a:ext cx="5421088" cy="565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/>
              <a:t>아버지 가 방 </a:t>
            </a:r>
            <a:r>
              <a:rPr lang="ko-KR" altLang="en-US" dirty="0" err="1"/>
              <a:t>에</a:t>
            </a:r>
            <a:r>
              <a:rPr lang="ko-KR" altLang="en-US" dirty="0"/>
              <a:t> 들어가</a:t>
            </a:r>
            <a:r>
              <a:rPr lang="en-US" altLang="ko-KR" dirty="0"/>
              <a:t>- </a:t>
            </a:r>
            <a:r>
              <a:rPr lang="ko-KR" altLang="en-US" dirty="0"/>
              <a:t>ㅂ니다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1ACA1CC-06A6-5D23-DC4D-825BECDE2B9D}"/>
              </a:ext>
            </a:extLst>
          </p:cNvPr>
          <p:cNvSpPr txBox="1">
            <a:spLocks/>
          </p:cNvSpPr>
          <p:nvPr/>
        </p:nvSpPr>
        <p:spPr>
          <a:xfrm>
            <a:off x="106878" y="4369130"/>
            <a:ext cx="11940639" cy="74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err="1"/>
              <a:t>ㅇ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ㅏ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ㅂ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ㅓ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ㅈ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ㅣ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ㄱ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ㅏ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ㅂ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ㅏ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ㅇ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ㅇ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ㄷ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ㅡ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ㄹ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ㅇ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ㅓ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ㄱ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ㅏ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ㅂ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ㄴ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ㅣ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ㄷ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ㅏ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27FFA-B64C-C960-A18B-F01027A59B18}"/>
              </a:ext>
            </a:extLst>
          </p:cNvPr>
          <p:cNvSpPr txBox="1"/>
          <p:nvPr/>
        </p:nvSpPr>
        <p:spPr>
          <a:xfrm>
            <a:off x="2559131" y="5856946"/>
            <a:ext cx="7392390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형태소가 의미를 가지는 최소 단위이기에 보통 형태소 분석을 이용함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1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9ACA3-93FA-D047-8871-8F38EEAB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en-US" altLang="ko-KR" dirty="0"/>
              <a:t> : text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AC311-CCB2-7CAC-4673-0F3147535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9234"/>
            <a:ext cx="11114314" cy="35287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text_to_word_sequence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단어 단위로 문장 분류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token = Tokenizer()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토큰화 함수 설정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token.fit_on_texts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배열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or </a:t>
            </a:r>
            <a:r>
              <a:rPr lang="ko-KR" altLang="en-US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문장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토큰화 함수에 문장 적용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token.word_count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OrderedDict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class,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단어의 빈도 수 계산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token.document_count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문장 개수 세기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token.word_docs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단어들이 몇 개의 문장에서 나오는가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token.word_index</a:t>
            </a:r>
            <a:r>
              <a:rPr lang="en-US" altLang="ko-KR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단어에 매겨진 인덱스 값 출력</a:t>
            </a:r>
          </a:p>
        </p:txBody>
      </p:sp>
    </p:spTree>
    <p:extLst>
      <p:ext uri="{BB962C8B-B14F-4D97-AF65-F5344CB8AC3E}">
        <p14:creationId xmlns:p14="http://schemas.microsoft.com/office/powerpoint/2010/main" val="170934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B25EF05-7097-C796-BBB9-7F2FB30E05CC}"/>
              </a:ext>
            </a:extLst>
          </p:cNvPr>
          <p:cNvSpPr/>
          <p:nvPr/>
        </p:nvSpPr>
        <p:spPr>
          <a:xfrm>
            <a:off x="4750130" y="3049518"/>
            <a:ext cx="6095010" cy="2056872"/>
          </a:xfrm>
          <a:prstGeom prst="roundRect">
            <a:avLst>
              <a:gd name="adj" fmla="val 31090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Logo">
            <a:extLst>
              <a:ext uri="{FF2B5EF4-FFF2-40B4-BE49-F238E27FC236}">
                <a16:creationId xmlns:a16="http://schemas.microsoft.com/office/drawing/2014/main" id="{8857B74B-D46A-EA2E-F877-F41610880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3" y="2171639"/>
            <a:ext cx="20955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89AE8A2A-C18E-ED95-5353-D0747DC8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5438" y="1279525"/>
            <a:ext cx="6519554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한국어 자연어 처리를 위한 파이썬 라이브러리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512A2-213A-AA99-7A39-A0481938589C}"/>
              </a:ext>
            </a:extLst>
          </p:cNvPr>
          <p:cNvSpPr txBox="1"/>
          <p:nvPr/>
        </p:nvSpPr>
        <p:spPr>
          <a:xfrm>
            <a:off x="5017325" y="3319432"/>
            <a:ext cx="4868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Kkma</a:t>
            </a:r>
            <a:r>
              <a:rPr lang="en-US" altLang="ko-KR" dirty="0"/>
              <a:t> (</a:t>
            </a:r>
            <a:r>
              <a:rPr lang="ko-KR" altLang="en-US" dirty="0" err="1"/>
              <a:t>꼬꼬마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Komoran</a:t>
            </a:r>
            <a:r>
              <a:rPr lang="en-US" altLang="ko-KR" dirty="0"/>
              <a:t> (</a:t>
            </a:r>
            <a:r>
              <a:rPr lang="ko-KR" altLang="en-US" dirty="0" err="1"/>
              <a:t>코모란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Okt</a:t>
            </a:r>
            <a:r>
              <a:rPr lang="en-US" altLang="ko-KR" dirty="0"/>
              <a:t> (open-source Text Processor)</a:t>
            </a:r>
          </a:p>
          <a:p>
            <a:r>
              <a:rPr lang="en-US" altLang="ko-KR" dirty="0" err="1"/>
              <a:t>Hannanum</a:t>
            </a:r>
            <a:r>
              <a:rPr lang="en-US" altLang="ko-KR" dirty="0"/>
              <a:t>(</a:t>
            </a:r>
            <a:r>
              <a:rPr lang="ko-KR" altLang="en-US" dirty="0" err="1"/>
              <a:t>한나눔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Mecab</a:t>
            </a:r>
            <a:r>
              <a:rPr lang="en-US" altLang="ko-KR" dirty="0"/>
              <a:t>()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757AB5-FF3A-23D4-EC39-DA863C3758B6}"/>
              </a:ext>
            </a:extLst>
          </p:cNvPr>
          <p:cNvSpPr/>
          <p:nvPr/>
        </p:nvSpPr>
        <p:spPr>
          <a:xfrm>
            <a:off x="4750130" y="2327564"/>
            <a:ext cx="6086104" cy="617517"/>
          </a:xfrm>
          <a:prstGeom prst="roundRect">
            <a:avLst>
              <a:gd name="adj" fmla="val 31090"/>
            </a:avLst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pip install </a:t>
            </a:r>
            <a:r>
              <a:rPr lang="en-US" altLang="ko-KR" dirty="0" err="1">
                <a:solidFill>
                  <a:schemeClr val="tx1"/>
                </a:solidFill>
              </a:rPr>
              <a:t>konlpy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4">
            <a:extLst>
              <a:ext uri="{FF2B5EF4-FFF2-40B4-BE49-F238E27FC236}">
                <a16:creationId xmlns:a16="http://schemas.microsoft.com/office/drawing/2014/main" id="{0A9BE256-295F-9C26-EB70-D1623A67F293}"/>
              </a:ext>
            </a:extLst>
          </p:cNvPr>
          <p:cNvSpPr txBox="1">
            <a:spLocks/>
          </p:cNvSpPr>
          <p:nvPr/>
        </p:nvSpPr>
        <p:spPr>
          <a:xfrm>
            <a:off x="1812388" y="4403892"/>
            <a:ext cx="6519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/>
              <a:t>코엔엘파이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6511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2303-3346-656F-16A6-02113215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4A7D8-19ED-0AA0-B4D4-DA0ED717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634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morphs: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텍스트에서 형태소를 반환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nouns: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텍스트에서 명사를 반환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pos: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텍스트에서 품사 정보를 부착하여 반환</a:t>
            </a:r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r>
              <a:rPr lang="en-US" altLang="ko-KR" b="0" i="0" dirty="0" err="1">
                <a:solidFill>
                  <a:srgbClr val="3D4144"/>
                </a:solidFill>
                <a:effectLst/>
                <a:latin typeface="-apple-system"/>
              </a:rPr>
              <a:t>tagset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품사 정보의 뜻 반환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3D4144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863B3-DEF5-39F5-1CF1-2940994AB699}"/>
              </a:ext>
            </a:extLst>
          </p:cNvPr>
          <p:cNvSpPr txBox="1"/>
          <p:nvPr/>
        </p:nvSpPr>
        <p:spPr>
          <a:xfrm>
            <a:off x="838200" y="4096171"/>
            <a:ext cx="2136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Hannanum</a:t>
            </a:r>
            <a:r>
              <a:rPr lang="en-US" altLang="ko-KR" dirty="0"/>
              <a:t>(</a:t>
            </a:r>
            <a:r>
              <a:rPr lang="ko-KR" altLang="en-US" dirty="0" err="1"/>
              <a:t>한나눔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B38C6-F4C5-8C0C-A718-255577D274BC}"/>
              </a:ext>
            </a:extLst>
          </p:cNvPr>
          <p:cNvSpPr txBox="1"/>
          <p:nvPr/>
        </p:nvSpPr>
        <p:spPr>
          <a:xfrm>
            <a:off x="838200" y="4465503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KAIST SWRC(Semantic Web Research Center)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DC9FF-AF9E-F57F-EFDE-136A1C572BD4}"/>
              </a:ext>
            </a:extLst>
          </p:cNvPr>
          <p:cNvSpPr txBox="1"/>
          <p:nvPr/>
        </p:nvSpPr>
        <p:spPr>
          <a:xfrm>
            <a:off x="838200" y="5389449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서울대학교 </a:t>
            </a: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IDS(intelligent Data Systems)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연구실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02A78-8500-DBE8-F446-422A488C1FE4}"/>
              </a:ext>
            </a:extLst>
          </p:cNvPr>
          <p:cNvSpPr txBox="1"/>
          <p:nvPr/>
        </p:nvSpPr>
        <p:spPr>
          <a:xfrm>
            <a:off x="838200" y="5005079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Kkma</a:t>
            </a:r>
            <a:r>
              <a:rPr lang="en-US" altLang="ko-KR" dirty="0"/>
              <a:t>(</a:t>
            </a:r>
            <a:r>
              <a:rPr lang="ko-KR" altLang="en-US" dirty="0" err="1"/>
              <a:t>꼬꼬마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661CBD-82A8-C756-7F16-7BDB76C13D83}"/>
              </a:ext>
            </a:extLst>
          </p:cNvPr>
          <p:cNvSpPr txBox="1"/>
          <p:nvPr/>
        </p:nvSpPr>
        <p:spPr>
          <a:xfrm>
            <a:off x="2346366" y="501259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sentences: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문장별로 반환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6D88B0-DA3F-E27C-D30D-508BFA522971}"/>
              </a:ext>
            </a:extLst>
          </p:cNvPr>
          <p:cNvSpPr txBox="1"/>
          <p:nvPr/>
        </p:nvSpPr>
        <p:spPr>
          <a:xfrm>
            <a:off x="4623459" y="594406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4144"/>
                </a:solidFill>
                <a:effectLst/>
                <a:latin typeface="-apple-system"/>
              </a:rPr>
              <a:t>phrases: </a:t>
            </a:r>
            <a:r>
              <a:rPr lang="ko-KR" altLang="en-US" b="0" i="0" dirty="0">
                <a:solidFill>
                  <a:srgbClr val="3D4144"/>
                </a:solidFill>
                <a:effectLst/>
                <a:latin typeface="-apple-system"/>
              </a:rPr>
              <a:t>어절 반환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075ED-08BC-0F9F-C98E-127A415617AF}"/>
              </a:ext>
            </a:extLst>
          </p:cNvPr>
          <p:cNvSpPr txBox="1"/>
          <p:nvPr/>
        </p:nvSpPr>
        <p:spPr>
          <a:xfrm>
            <a:off x="838200" y="5944062"/>
            <a:ext cx="6513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Okt</a:t>
            </a:r>
            <a:r>
              <a:rPr lang="en-US" altLang="ko-KR" dirty="0"/>
              <a:t> (open-source Text Processor)</a:t>
            </a:r>
          </a:p>
        </p:txBody>
      </p:sp>
      <p:pic>
        <p:nvPicPr>
          <p:cNvPr id="4098" name="Picture 2" descr="Top 32 트위터 로고 Top Answer Update">
            <a:extLst>
              <a:ext uri="{FF2B5EF4-FFF2-40B4-BE49-F238E27FC236}">
                <a16:creationId xmlns:a16="http://schemas.microsoft.com/office/drawing/2014/main" id="{49A21404-2031-E62E-E022-E0707E416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43" y="5851422"/>
            <a:ext cx="854940" cy="7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8872A4-6620-5831-849A-94669973D009}"/>
              </a:ext>
            </a:extLst>
          </p:cNvPr>
          <p:cNvSpPr/>
          <p:nvPr/>
        </p:nvSpPr>
        <p:spPr>
          <a:xfrm>
            <a:off x="6968502" y="5994301"/>
            <a:ext cx="598381" cy="977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0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50DAA-45D9-3480-8226-EDDE0DA5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품사 </a:t>
            </a:r>
            <a:r>
              <a:rPr lang="ko-KR" altLang="en-US" dirty="0" err="1"/>
              <a:t>태깅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D3A37-7636-3212-35CD-B33605088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3063" y="798560"/>
            <a:ext cx="5134100" cy="5633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91F49-179F-036C-34ED-C8280777BC9D}"/>
              </a:ext>
            </a:extLst>
          </p:cNvPr>
          <p:cNvSpPr txBox="1"/>
          <p:nvPr/>
        </p:nvSpPr>
        <p:spPr>
          <a:xfrm>
            <a:off x="552204" y="2921330"/>
            <a:ext cx="4542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Pre</a:t>
            </a:r>
            <a:r>
              <a:rPr lang="en-US" altLang="ko-KR" dirty="0"/>
              <a:t>position(</a:t>
            </a:r>
            <a:r>
              <a:rPr lang="ko-KR" altLang="en-US" dirty="0"/>
              <a:t>전치사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chemeClr val="accent5"/>
                </a:solidFill>
              </a:rPr>
              <a:t>Post</a:t>
            </a:r>
            <a:r>
              <a:rPr lang="en-US" altLang="ko-KR" dirty="0"/>
              <a:t>position(</a:t>
            </a:r>
            <a:r>
              <a:rPr lang="ko-KR" altLang="en-US" dirty="0"/>
              <a:t>후치사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조사로 번역한다고도 함</a:t>
            </a:r>
            <a:r>
              <a:rPr lang="en-US" altLang="ko-KR" dirty="0"/>
              <a:t>, </a:t>
            </a:r>
            <a:r>
              <a:rPr lang="ko-KR" altLang="en-US" dirty="0"/>
              <a:t>하지만 엄연히 말하자면 조사는 아니라고 하네요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6B685-91D4-EC62-764F-3DD47B132A1B}"/>
              </a:ext>
            </a:extLst>
          </p:cNvPr>
          <p:cNvSpPr txBox="1"/>
          <p:nvPr/>
        </p:nvSpPr>
        <p:spPr>
          <a:xfrm>
            <a:off x="8710550" y="180459"/>
            <a:ext cx="342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Twitter Korean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7310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224D60"/>
      </a:accent1>
      <a:accent2>
        <a:srgbClr val="006182"/>
      </a:accent2>
      <a:accent3>
        <a:srgbClr val="42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467886"/>
      </a:hlink>
      <a:folHlink>
        <a:srgbClr val="96607D"/>
      </a:folHlink>
    </a:clrScheme>
    <a:fontScheme name="이게 최고다">
      <a:majorFont>
        <a:latin typeface="D2Coding"/>
        <a:ea typeface="나눔스퀘어 네오 Regular"/>
        <a:cs typeface=""/>
      </a:majorFont>
      <a:minorFont>
        <a:latin typeface="D2Coding ligature"/>
        <a:ea typeface="나눔스퀘어 네오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이게 최고다">
      <a:majorFont>
        <a:latin typeface="D2Coding"/>
        <a:ea typeface="나눔스퀘어 네오 Regular"/>
        <a:cs typeface=""/>
      </a:majorFont>
      <a:minorFont>
        <a:latin typeface="D2Coding ligature"/>
        <a:ea typeface="나눔스퀘어 네오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552</Words>
  <Application>Microsoft Office PowerPoint</Application>
  <PresentationFormat>와이드스크린</PresentationFormat>
  <Paragraphs>81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D2Coding</vt:lpstr>
      <vt:lpstr>PT Sans</vt:lpstr>
      <vt:lpstr>Arial</vt:lpstr>
      <vt:lpstr>-apple-system</vt:lpstr>
      <vt:lpstr>D2Coding ligature</vt:lpstr>
      <vt:lpstr>Office 테마</vt:lpstr>
      <vt:lpstr>NLP</vt:lpstr>
      <vt:lpstr>NLP</vt:lpstr>
      <vt:lpstr>PowerPoint 프레젠테이션</vt:lpstr>
      <vt:lpstr>토큰화 tokenization</vt:lpstr>
      <vt:lpstr>토큰화 tokenization</vt:lpstr>
      <vt:lpstr>Keras : text 모듈</vt:lpstr>
      <vt:lpstr>한국어 자연어 처리를 위한 파이썬 라이브러리</vt:lpstr>
      <vt:lpstr>method</vt:lpstr>
      <vt:lpstr>품사 태깅</vt:lpstr>
      <vt:lpstr>형태소 분석기 비교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조윤정</dc:creator>
  <cp:lastModifiedBy>조윤정</cp:lastModifiedBy>
  <cp:revision>2</cp:revision>
  <dcterms:created xsi:type="dcterms:W3CDTF">2024-02-04T11:51:27Z</dcterms:created>
  <dcterms:modified xsi:type="dcterms:W3CDTF">2024-02-05T17:57:15Z</dcterms:modified>
</cp:coreProperties>
</file>