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355" r:id="rId4"/>
    <p:sldId id="356" r:id="rId5"/>
    <p:sldId id="357" r:id="rId6"/>
    <p:sldId id="265" r:id="rId7"/>
    <p:sldId id="290" r:id="rId8"/>
    <p:sldId id="273" r:id="rId9"/>
    <p:sldId id="274" r:id="rId10"/>
    <p:sldId id="291" r:id="rId11"/>
    <p:sldId id="295" r:id="rId12"/>
    <p:sldId id="294" r:id="rId13"/>
    <p:sldId id="296" r:id="rId14"/>
    <p:sldId id="298" r:id="rId15"/>
    <p:sldId id="297" r:id="rId16"/>
    <p:sldId id="305" r:id="rId17"/>
    <p:sldId id="299" r:id="rId18"/>
    <p:sldId id="306" r:id="rId19"/>
    <p:sldId id="301" r:id="rId20"/>
    <p:sldId id="302" r:id="rId21"/>
    <p:sldId id="307" r:id="rId22"/>
    <p:sldId id="303" r:id="rId23"/>
    <p:sldId id="308" r:id="rId24"/>
    <p:sldId id="275" r:id="rId25"/>
    <p:sldId id="309" r:id="rId26"/>
    <p:sldId id="310" r:id="rId27"/>
    <p:sldId id="311" r:id="rId28"/>
    <p:sldId id="312" r:id="rId29"/>
    <p:sldId id="314" r:id="rId30"/>
    <p:sldId id="315" r:id="rId31"/>
    <p:sldId id="318" r:id="rId32"/>
    <p:sldId id="316" r:id="rId33"/>
    <p:sldId id="317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284" r:id="rId63"/>
    <p:sldId id="283" r:id="rId64"/>
    <p:sldId id="266" r:id="rId65"/>
    <p:sldId id="267" r:id="rId66"/>
    <p:sldId id="285" r:id="rId67"/>
    <p:sldId id="287" r:id="rId68"/>
    <p:sldId id="347" r:id="rId69"/>
    <p:sldId id="348" r:id="rId70"/>
    <p:sldId id="350" r:id="rId71"/>
    <p:sldId id="352" r:id="rId72"/>
    <p:sldId id="351" r:id="rId73"/>
    <p:sldId id="353" r:id="rId74"/>
    <p:sldId id="354" r:id="rId75"/>
    <p:sldId id="286" r:id="rId76"/>
    <p:sldId id="268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4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9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8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3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2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078D-753A-4E15-A9AC-AB78D42CC913}" type="datetimeFigureOut">
              <a:rPr lang="ko-KR" altLang="en-US" smtClean="0"/>
              <a:t>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C024-688E-45E7-B807-6A29D312F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7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937010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Project #2</a:t>
            </a:r>
            <a:br>
              <a:rPr lang="en-US" altLang="ko-KR" dirty="0" smtClean="0"/>
            </a:br>
            <a:r>
              <a:rPr lang="en-US" altLang="ko-KR" dirty="0" smtClean="0"/>
              <a:t>Huffman coding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918758"/>
            <a:ext cx="6858000" cy="1303317"/>
          </a:xfrm>
        </p:spPr>
        <p:txBody>
          <a:bodyPr/>
          <a:lstStyle/>
          <a:p>
            <a:r>
              <a:rPr lang="en-US" altLang="ko-KR" smtClean="0"/>
              <a:t>2016.10.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8600" y="1524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Arial" panose="020B0604020202020204" pitchFamily="34" charset="0"/>
              </a:rPr>
              <a:t>EE205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Arial" panose="020B0604020202020204" pitchFamily="34" charset="0"/>
              </a:rPr>
              <a:t>Data Structure and Algorithms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Arial" panose="020B0604020202020204" pitchFamily="34" charset="0"/>
              </a:rPr>
              <a:t>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3408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4580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58" name="직사각형 5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61" name="직사각형 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67" name="직사각형 6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70" name="직사각형 6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73" name="직사각형 7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76" name="직사각형 7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85" name="직사각형 8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74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650083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45" name="직사각형 1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48" name="직사각형 1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51" name="직사각형 1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54" name="직사각형 15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57" name="직사각형 15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60" name="직사각형 1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63" name="직사각형 16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66" name="직사각형 16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80" name="직사각형 17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86" name="직사각형 18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8" name="직선 연결선 187"/>
          <p:cNvCxnSpPr>
            <a:stCxn id="181" idx="2"/>
            <a:endCxn id="186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2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527768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39" name="직사각형 13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45" name="직사각형 1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48" name="직사각형 1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51" name="직사각형 1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54" name="직사각형 15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6" name="직선 연결선 155"/>
          <p:cNvCxnSpPr>
            <a:stCxn id="149" idx="2"/>
            <a:endCxn id="154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49" idx="2"/>
            <a:endCxn id="151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9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394362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109" name="직사각형 10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12" name="직사각형 11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39" name="직사각형 13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직선 연결선 143"/>
          <p:cNvCxnSpPr>
            <a:stCxn id="137" idx="2"/>
            <a:endCxn id="142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37" idx="2"/>
            <a:endCxn id="139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그룹 145"/>
          <p:cNvGrpSpPr/>
          <p:nvPr/>
        </p:nvGrpSpPr>
        <p:grpSpPr>
          <a:xfrm>
            <a:off x="2212872" y="4519336"/>
            <a:ext cx="463315" cy="691922"/>
            <a:chOff x="3882042" y="3217025"/>
            <a:chExt cx="574184" cy="691922"/>
          </a:xfrm>
        </p:grpSpPr>
        <p:sp>
          <p:nvSpPr>
            <p:cNvPr id="147" name="직사각형 14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882042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연결선 148"/>
          <p:cNvCxnSpPr>
            <a:stCxn id="143" idx="2"/>
            <a:endCxn id="147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 flipH="1">
            <a:off x="2412682" y="4176549"/>
            <a:ext cx="359762" cy="220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4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394362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49" name="직사각형 4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52" name="직사각형 5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55" name="직사각형 5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58" name="직사각형 5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61" name="직사각형 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10" name="직사각형 10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13" name="직사각형 11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16" name="직사각형 11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19" name="직사각형 11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22" name="직사각형 12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25" name="직사각형 12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7" name="직선 연결선 126"/>
          <p:cNvCxnSpPr>
            <a:stCxn id="120" idx="2"/>
            <a:endCxn id="125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2"/>
            <a:endCxn id="122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2212872" y="4519336"/>
            <a:ext cx="463315" cy="691922"/>
            <a:chOff x="3882042" y="3217025"/>
            <a:chExt cx="574184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2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직선 연결선 131"/>
          <p:cNvCxnSpPr>
            <a:stCxn id="126" idx="2"/>
            <a:endCxn id="130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6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260956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55" name="직사각형 5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58" name="직사각형 5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61" name="직사각형 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10" name="직사각형 10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13" name="직사각형 11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16" name="직사각형 11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19" name="직사각형 11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22" name="직사각형 12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25" name="직사각형 12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28" name="직사각형 1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31" name="직사각형 13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직선 연결선 132"/>
          <p:cNvCxnSpPr>
            <a:stCxn id="126" idx="2"/>
            <a:endCxn id="13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6" idx="2"/>
            <a:endCxn id="12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2212866" y="4519336"/>
            <a:ext cx="463314" cy="691922"/>
            <a:chOff x="3882044" y="3217025"/>
            <a:chExt cx="574184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6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직선 연결선 137"/>
          <p:cNvCxnSpPr>
            <a:stCxn id="132" idx="2"/>
            <a:endCxn id="13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40" name="직사각형 13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2" name="직선 연결선 141"/>
          <p:cNvCxnSpPr>
            <a:stCxn id="132" idx="2"/>
            <a:endCxn id="14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6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260956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55" name="직사각형 5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58" name="직사각형 5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61" name="직사각형 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10" name="직사각형 10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13" name="직사각형 11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16" name="직사각형 11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19" name="직사각형 11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22" name="직사각형 12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25" name="직사각형 12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28" name="직사각형 1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31" name="직사각형 13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직선 연결선 132"/>
          <p:cNvCxnSpPr>
            <a:stCxn id="126" idx="2"/>
            <a:endCxn id="13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6" idx="2"/>
            <a:endCxn id="12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2212866" y="4519336"/>
            <a:ext cx="463314" cy="691922"/>
            <a:chOff x="3882044" y="3217025"/>
            <a:chExt cx="574184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6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직선 연결선 137"/>
          <p:cNvCxnSpPr>
            <a:stCxn id="132" idx="2"/>
            <a:endCxn id="13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40" name="직사각형 13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2" name="직선 연결선 141"/>
          <p:cNvCxnSpPr>
            <a:stCxn id="132" idx="2"/>
            <a:endCxn id="14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132390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57" name="직사각형 5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63" name="직사각형 6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09" name="직사각형 10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12" name="직사각형 11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직선 연결선 134"/>
          <p:cNvCxnSpPr>
            <a:stCxn id="128" idx="2"/>
            <a:endCxn id="133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28" idx="2"/>
            <a:endCxn id="130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138" name="직사각형 13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직선 연결선 139"/>
          <p:cNvCxnSpPr>
            <a:stCxn id="134" idx="2"/>
            <a:endCxn id="138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직선 연결선 143"/>
          <p:cNvCxnSpPr>
            <a:stCxn id="134" idx="2"/>
            <a:endCxn id="142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146" name="직사각형 14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연결선 147"/>
          <p:cNvCxnSpPr>
            <a:stCxn id="131" idx="2"/>
            <a:endCxn id="146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9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132390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57" name="직사각형 5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63" name="직사각형 6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09" name="직사각형 10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12" name="직사각형 11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직선 연결선 134"/>
          <p:cNvCxnSpPr>
            <a:stCxn id="128" idx="2"/>
            <a:endCxn id="133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28" idx="2"/>
            <a:endCxn id="130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138" name="직사각형 13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직선 연결선 139"/>
          <p:cNvCxnSpPr>
            <a:stCxn id="134" idx="2"/>
            <a:endCxn id="138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직선 연결선 143"/>
          <p:cNvCxnSpPr>
            <a:stCxn id="134" idx="2"/>
            <a:endCxn id="142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146" name="직사각형 14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연결선 147"/>
          <p:cNvCxnSpPr>
            <a:stCxn id="131" idx="2"/>
            <a:endCxn id="146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1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994144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61" name="직사각형 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10" name="직사각형 10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13" name="직사각형 11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16" name="직사각형 11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19" name="직사각형 11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22" name="직사각형 12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25" name="직사각형 12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28" name="직사각형 1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154" name="직사각형 15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6" name="직선 연결선 155"/>
          <p:cNvCxnSpPr>
            <a:stCxn id="135" idx="2"/>
            <a:endCxn id="154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66" name="직사각형 16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69" name="직사각형 16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72" name="직사각형 17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4" name="직선 연결선 173"/>
          <p:cNvCxnSpPr>
            <a:stCxn id="167" idx="2"/>
            <a:endCxn id="172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67" idx="2"/>
            <a:endCxn id="169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6" name="그룹 175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177" name="직사각형 17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9" name="직선 연결선 178"/>
          <p:cNvCxnSpPr>
            <a:stCxn id="173" idx="2"/>
            <a:endCxn id="177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81" name="직사각형 18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3" name="직선 연결선 182"/>
          <p:cNvCxnSpPr>
            <a:stCxn id="173" idx="2"/>
            <a:endCxn id="181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185" name="직사각형 18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7" name="직선 연결선 186"/>
          <p:cNvCxnSpPr>
            <a:stCxn id="170" idx="2"/>
            <a:endCxn id="185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Goal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Generate Huffman code from given sentences after creating tree</a:t>
            </a:r>
          </a:p>
          <a:p>
            <a:r>
              <a:rPr lang="en-US" altLang="ko-KR" sz="2800" dirty="0" smtClean="0"/>
              <a:t>Print out proper output for given instruction</a:t>
            </a:r>
          </a:p>
          <a:p>
            <a:pPr lvl="1"/>
            <a:r>
              <a:rPr lang="en-US" altLang="ko-KR" sz="2500" dirty="0" smtClean="0"/>
              <a:t>Letter</a:t>
            </a:r>
          </a:p>
          <a:p>
            <a:pPr lvl="1"/>
            <a:r>
              <a:rPr lang="en-US" altLang="ko-KR" sz="2500" dirty="0" smtClean="0"/>
              <a:t>Tree</a:t>
            </a:r>
          </a:p>
          <a:p>
            <a:pPr lvl="1"/>
            <a:r>
              <a:rPr lang="en-US" altLang="ko-KR" sz="2500" dirty="0" smtClean="0"/>
              <a:t>Code</a:t>
            </a:r>
          </a:p>
          <a:p>
            <a:pPr lvl="1"/>
            <a:r>
              <a:rPr lang="en-US" altLang="ko-KR" sz="2500" dirty="0" smtClean="0"/>
              <a:t>Decode</a:t>
            </a:r>
          </a:p>
          <a:p>
            <a:pPr lvl="1"/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2925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60738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108" name="직사각형 10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0" name="직선 연결선 109"/>
          <p:cNvCxnSpPr>
            <a:stCxn id="105" idx="2"/>
            <a:endCxn id="108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39" name="직사각형 13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직선 연결선 143"/>
          <p:cNvCxnSpPr>
            <a:endCxn id="142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46" name="직사각형 14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49" name="직사각형 14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52" name="직사각형 15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연결선 153"/>
          <p:cNvCxnSpPr>
            <a:stCxn id="147" idx="2"/>
            <a:endCxn id="152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47" idx="2"/>
            <a:endCxn id="149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157" name="직사각형 15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9" name="직선 연결선 158"/>
          <p:cNvCxnSpPr>
            <a:stCxn id="153" idx="2"/>
            <a:endCxn id="157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61" name="직사각형 1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3" name="직선 연결선 162"/>
          <p:cNvCxnSpPr>
            <a:stCxn id="153" idx="2"/>
            <a:endCxn id="161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165" name="직사각형 16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50" idx="2"/>
            <a:endCxn id="165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7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60738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108" name="직사각형 10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0" name="직선 연결선 109"/>
          <p:cNvCxnSpPr>
            <a:stCxn id="105" idx="2"/>
            <a:endCxn id="108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39" name="직사각형 13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직선 연결선 143"/>
          <p:cNvCxnSpPr>
            <a:endCxn id="142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46" name="직사각형 14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49" name="직사각형 14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52" name="직사각형 15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연결선 153"/>
          <p:cNvCxnSpPr>
            <a:stCxn id="147" idx="2"/>
            <a:endCxn id="152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47" idx="2"/>
            <a:endCxn id="149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157" name="직사각형 15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9" name="직선 연결선 158"/>
          <p:cNvCxnSpPr>
            <a:stCxn id="153" idx="2"/>
            <a:endCxn id="157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61" name="직사각형 1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3" name="직선 연결선 162"/>
          <p:cNvCxnSpPr>
            <a:stCxn id="153" idx="2"/>
            <a:endCxn id="161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165" name="직사각형 16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50" idx="2"/>
            <a:endCxn id="165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6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7727330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2725855" y="5662207"/>
            <a:ext cx="463313" cy="691922"/>
            <a:chOff x="3882044" y="3217025"/>
            <a:chExt cx="574182" cy="691922"/>
          </a:xfrm>
        </p:grpSpPr>
        <p:sp>
          <p:nvSpPr>
            <p:cNvPr id="63" name="직사각형 6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39" name="직사각형 13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직선 연결선 143"/>
          <p:cNvCxnSpPr>
            <a:endCxn id="142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146" name="직사각형 14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연결선 147"/>
          <p:cNvCxnSpPr>
            <a:endCxn id="146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50" name="직사각형 14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53" name="직사각형 15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56" name="직사각형 1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직선 연결선 157"/>
          <p:cNvCxnSpPr>
            <a:stCxn id="151" idx="2"/>
            <a:endCxn id="156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51" idx="2"/>
            <a:endCxn id="153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161" name="직사각형 1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3" name="직선 연결선 162"/>
          <p:cNvCxnSpPr>
            <a:stCxn id="157" idx="2"/>
            <a:endCxn id="161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65" name="직사각형 16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57" idx="2"/>
            <a:endCxn id="165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169" name="직사각형 16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1" name="직선 연결선 170"/>
          <p:cNvCxnSpPr>
            <a:stCxn id="154" idx="2"/>
            <a:endCxn id="169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44528" y="5211258"/>
            <a:ext cx="512984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1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7727330" y="1467630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2725855" y="5662207"/>
            <a:ext cx="463313" cy="691922"/>
            <a:chOff x="3882044" y="3217025"/>
            <a:chExt cx="574182" cy="691922"/>
          </a:xfrm>
        </p:grpSpPr>
        <p:sp>
          <p:nvSpPr>
            <p:cNvPr id="63" name="직사각형 6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49558" y="1552949"/>
            <a:ext cx="463313" cy="69192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82964" y="1552949"/>
            <a:ext cx="463313" cy="69192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616152" y="1552949"/>
            <a:ext cx="463313" cy="69192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482746" y="1552949"/>
            <a:ext cx="463313" cy="691922"/>
            <a:chOff x="3882044" y="3217025"/>
            <a:chExt cx="574182" cy="691922"/>
          </a:xfrm>
        </p:grpSpPr>
        <p:sp>
          <p:nvSpPr>
            <p:cNvPr id="124" name="직사각형 1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349340" y="1552949"/>
            <a:ext cx="463313" cy="691922"/>
            <a:chOff x="3882044" y="3217025"/>
            <a:chExt cx="574182" cy="691922"/>
          </a:xfrm>
        </p:grpSpPr>
        <p:sp>
          <p:nvSpPr>
            <p:cNvPr id="127" name="직사각형 12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215934" y="1552949"/>
            <a:ext cx="463313" cy="691922"/>
            <a:chOff x="3882044" y="3217025"/>
            <a:chExt cx="574182" cy="691922"/>
          </a:xfrm>
        </p:grpSpPr>
        <p:sp>
          <p:nvSpPr>
            <p:cNvPr id="130" name="직사각형 1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82528" y="1552949"/>
            <a:ext cx="463313" cy="69192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949122" y="1552949"/>
            <a:ext cx="463313" cy="691922"/>
            <a:chOff x="3882044" y="3217025"/>
            <a:chExt cx="574182" cy="691922"/>
          </a:xfrm>
        </p:grpSpPr>
        <p:sp>
          <p:nvSpPr>
            <p:cNvPr id="136" name="직사각형 1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815714" y="1552949"/>
            <a:ext cx="463313" cy="691922"/>
            <a:chOff x="3882044" y="3217025"/>
            <a:chExt cx="574182" cy="691922"/>
          </a:xfrm>
        </p:grpSpPr>
        <p:sp>
          <p:nvSpPr>
            <p:cNvPr id="139" name="직사각형 13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142" name="직사각형 1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4" name="직선 연결선 143"/>
          <p:cNvCxnSpPr>
            <a:endCxn id="142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146" name="직사각형 14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연결선 147"/>
          <p:cNvCxnSpPr>
            <a:endCxn id="146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150" name="직사각형 14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153" name="직사각형 15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156" name="직사각형 1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직선 연결선 157"/>
          <p:cNvCxnSpPr>
            <a:stCxn id="151" idx="2"/>
            <a:endCxn id="156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51" idx="2"/>
            <a:endCxn id="153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161" name="직사각형 16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3" name="직선 연결선 162"/>
          <p:cNvCxnSpPr>
            <a:stCxn id="157" idx="2"/>
            <a:endCxn id="161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165" name="직사각형 16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57" idx="2"/>
            <a:endCxn id="165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169" name="직사각형 16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1" name="직선 연결선 170"/>
          <p:cNvCxnSpPr>
            <a:stCxn id="154" idx="2"/>
            <a:endCxn id="169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44528" y="5211258"/>
            <a:ext cx="512984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7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3656"/>
            <a:ext cx="7886700" cy="4351338"/>
          </a:xfrm>
        </p:spPr>
        <p:txBody>
          <a:bodyPr/>
          <a:lstStyle/>
          <a:p>
            <a:r>
              <a:rPr lang="en-US" altLang="ko-KR" dirty="0" smtClean="0"/>
              <a:t>Pop two node from the heap and create new code node. Then push it back to the heap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725855" y="5662207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444528" y="5211258"/>
            <a:ext cx="512984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17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725855" y="5662207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444528" y="5211258"/>
            <a:ext cx="512984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251959" y="2364599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725855" y="5662207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59346" y="1895736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444528" y="5211258"/>
            <a:ext cx="512984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251959" y="2364599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1" idx="0"/>
            <a:endCxn id="40" idx="2"/>
          </p:cNvCxnSpPr>
          <p:nvPr/>
        </p:nvCxnSpPr>
        <p:spPr>
          <a:xfrm flipV="1">
            <a:off x="2957512" y="3220810"/>
            <a:ext cx="1614487" cy="2441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1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59346" y="1895736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904509" y="3141840"/>
            <a:ext cx="997527" cy="258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64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59346" y="1895736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6225072" y="4176549"/>
            <a:ext cx="366921" cy="339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43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340343" y="2449918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59346" y="1895736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251959" y="2364599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Types of coding</a:t>
            </a:r>
          </a:p>
          <a:p>
            <a:pPr lvl="1"/>
            <a:r>
              <a:rPr lang="en-US" altLang="ko-KR" sz="2000" dirty="0" smtClean="0"/>
              <a:t>Source coding : to reduce information to as few symbols as possible to save on the transmission or storage.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Source size &gt; encoding size</a:t>
            </a:r>
          </a:p>
          <a:p>
            <a:pPr lvl="1"/>
            <a:r>
              <a:rPr lang="en-US" altLang="ko-KR" sz="2000" dirty="0" smtClean="0"/>
              <a:t>Channel coding – Expanding the symbols to allow errors to be recognized after transmission through a channel which may corrupt the data.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Source size &lt; Encoding size</a:t>
            </a:r>
          </a:p>
          <a:p>
            <a:pPr lvl="1"/>
            <a:r>
              <a:rPr lang="en-US" altLang="ko-KR" sz="2000" dirty="0" smtClean="0"/>
              <a:t>Cryptographic coding: To transform message so that others may not understand it. 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Source size = Encoding size</a:t>
            </a:r>
          </a:p>
          <a:p>
            <a:pPr lvl="1"/>
            <a:r>
              <a:rPr lang="en-US" altLang="ko-KR" sz="2000" dirty="0" smtClean="0"/>
              <a:t>Line coding: To transform the message so that it may be transmitted more easily through the medium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Source size = Encoding size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rhee.jk@kaist.ac.kr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C43A3-5721-47B0-A935-760D6A10F651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3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052037" y="2579723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98496" y="5662207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1830153" y="5211258"/>
            <a:ext cx="614375" cy="450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029570" y="2582897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251959" y="2364599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41185" y="2494404"/>
            <a:ext cx="1670799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7544927" y="1549775"/>
            <a:ext cx="463313" cy="691922"/>
            <a:chOff x="3882044" y="3217025"/>
            <a:chExt cx="574182" cy="691922"/>
          </a:xfrm>
        </p:grpSpPr>
        <p:sp>
          <p:nvSpPr>
            <p:cNvPr id="41" name="직사각형 4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>
            <a:stCxn id="42" idx="2"/>
            <a:endCxn id="45" idx="0"/>
          </p:cNvCxnSpPr>
          <p:nvPr/>
        </p:nvCxnSpPr>
        <p:spPr>
          <a:xfrm flipH="1">
            <a:off x="7261227" y="2241697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2" idx="2"/>
            <a:endCxn id="21" idx="0"/>
          </p:cNvCxnSpPr>
          <p:nvPr/>
        </p:nvCxnSpPr>
        <p:spPr>
          <a:xfrm>
            <a:off x="7776584" y="2241697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4" idx="0"/>
          </p:cNvCxnSpPr>
          <p:nvPr/>
        </p:nvCxnSpPr>
        <p:spPr>
          <a:xfrm flipV="1">
            <a:off x="1830153" y="3220811"/>
            <a:ext cx="2741846" cy="2441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9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052037" y="2579723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40344" y="2449918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029570" y="2582897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941185" y="2494404"/>
            <a:ext cx="1670799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7544927" y="1549775"/>
            <a:ext cx="463313" cy="691922"/>
            <a:chOff x="3882044" y="3217025"/>
            <a:chExt cx="574182" cy="691922"/>
          </a:xfrm>
        </p:grpSpPr>
        <p:sp>
          <p:nvSpPr>
            <p:cNvPr id="41" name="직사각형 4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>
            <a:stCxn id="42" idx="2"/>
            <a:endCxn id="45" idx="0"/>
          </p:cNvCxnSpPr>
          <p:nvPr/>
        </p:nvCxnSpPr>
        <p:spPr>
          <a:xfrm flipH="1">
            <a:off x="7261227" y="2241697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2" idx="2"/>
            <a:endCxn id="21" idx="0"/>
          </p:cNvCxnSpPr>
          <p:nvPr/>
        </p:nvCxnSpPr>
        <p:spPr>
          <a:xfrm>
            <a:off x="7776584" y="2241697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73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052037" y="2579723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40344" y="2449918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029570" y="2582897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941185" y="2494404"/>
            <a:ext cx="1670799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7544927" y="1549775"/>
            <a:ext cx="463313" cy="691922"/>
            <a:chOff x="3882044" y="3217025"/>
            <a:chExt cx="574182" cy="691922"/>
          </a:xfrm>
        </p:grpSpPr>
        <p:sp>
          <p:nvSpPr>
            <p:cNvPr id="41" name="직사각형 4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>
            <a:stCxn id="42" idx="2"/>
            <a:endCxn id="45" idx="0"/>
          </p:cNvCxnSpPr>
          <p:nvPr/>
        </p:nvCxnSpPr>
        <p:spPr>
          <a:xfrm flipH="1">
            <a:off x="7261227" y="2241697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2" idx="2"/>
            <a:endCxn id="21" idx="0"/>
          </p:cNvCxnSpPr>
          <p:nvPr/>
        </p:nvCxnSpPr>
        <p:spPr>
          <a:xfrm>
            <a:off x="7776584" y="2241697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8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40344" y="2449918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25072" y="4522510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93417" y="4176549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61759" y="3484627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68703" y="348462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stCxn id="46" idx="2"/>
            <a:endCxn id="51" idx="0"/>
          </p:cNvCxnSpPr>
          <p:nvPr/>
        </p:nvCxnSpPr>
        <p:spPr>
          <a:xfrm flipH="1">
            <a:off x="3100360" y="3141840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2"/>
            <a:endCxn id="48" idx="0"/>
          </p:cNvCxnSpPr>
          <p:nvPr/>
        </p:nvCxnSpPr>
        <p:spPr>
          <a:xfrm>
            <a:off x="4572000" y="3141840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212871" y="4519336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44528" y="4176549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5307" y="4516162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100360" y="4176549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220462" y="4520033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52119" y="4176549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960379" y="1648027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048764" y="3606439"/>
            <a:ext cx="14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Code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stCxn id="38" idx="2"/>
            <a:endCxn id="57" idx="2"/>
          </p:cNvCxnSpPr>
          <p:nvPr/>
        </p:nvCxnSpPr>
        <p:spPr>
          <a:xfrm flipH="1">
            <a:off x="2444528" y="3527289"/>
            <a:ext cx="5351251" cy="1683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00267" y="4065538"/>
            <a:ext cx="14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Push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08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1595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00684" y="3763281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69029" y="3417320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44315" y="2725398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188483" y="3760107"/>
            <a:ext cx="463313" cy="691922"/>
            <a:chOff x="3882044" y="3217025"/>
            <a:chExt cx="574182" cy="691922"/>
          </a:xfrm>
        </p:grpSpPr>
        <p:sp>
          <p:nvSpPr>
            <p:cNvPr id="56" name="직사각형 5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20140" y="3417320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390919" y="3756933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075972" y="3417320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6244" y="4743811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직선 연결선 8"/>
          <p:cNvCxnSpPr>
            <a:stCxn id="57" idx="2"/>
            <a:endCxn id="38" idx="0"/>
          </p:cNvCxnSpPr>
          <p:nvPr/>
        </p:nvCxnSpPr>
        <p:spPr>
          <a:xfrm flipH="1">
            <a:off x="1261644" y="4452029"/>
            <a:ext cx="1158496" cy="291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25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1595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00684" y="3763281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69029" y="3417320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44315" y="2725398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20140" y="3417320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390919" y="3756933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075972" y="3417320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56523" y="3762489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05853" y="5891778"/>
            <a:ext cx="463313" cy="691922"/>
            <a:chOff x="3882044" y="3217025"/>
            <a:chExt cx="574182" cy="691922"/>
          </a:xfrm>
        </p:grpSpPr>
        <p:sp>
          <p:nvSpPr>
            <p:cNvPr id="68" name="직사각형 6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직선 연결선 72"/>
          <p:cNvCxnSpPr>
            <a:stCxn id="38" idx="2"/>
            <a:endCxn id="68" idx="0"/>
          </p:cNvCxnSpPr>
          <p:nvPr/>
        </p:nvCxnSpPr>
        <p:spPr>
          <a:xfrm flipH="1">
            <a:off x="1037510" y="5641751"/>
            <a:ext cx="1154413" cy="250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67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1595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00684" y="3763281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69029" y="3417320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44315" y="2725398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20140" y="3417320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390919" y="3756933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075972" y="3417320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56523" y="3762489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05853" y="5891778"/>
            <a:ext cx="463313" cy="691922"/>
            <a:chOff x="3882044" y="3217025"/>
            <a:chExt cx="574182" cy="691922"/>
          </a:xfrm>
        </p:grpSpPr>
        <p:sp>
          <p:nvSpPr>
            <p:cNvPr id="68" name="직사각형 6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직선 연결선 72"/>
          <p:cNvCxnSpPr>
            <a:stCxn id="38" idx="2"/>
            <a:endCxn id="68" idx="0"/>
          </p:cNvCxnSpPr>
          <p:nvPr/>
        </p:nvCxnSpPr>
        <p:spPr>
          <a:xfrm flipH="1">
            <a:off x="1037510" y="5641751"/>
            <a:ext cx="1154413" cy="250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227572" y="1608545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3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30022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00684" y="3763281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69029" y="3417320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44315" y="2725398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20140" y="3417320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390919" y="3756933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075972" y="3417320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56523" y="3762489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340343" y="1685928"/>
            <a:ext cx="463313" cy="691922"/>
            <a:chOff x="3882044" y="3217025"/>
            <a:chExt cx="574182" cy="691922"/>
          </a:xfrm>
        </p:grpSpPr>
        <p:sp>
          <p:nvSpPr>
            <p:cNvPr id="68" name="직사각형 6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5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30022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00684" y="3763281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69029" y="3417320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15955" y="1693069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2"/>
            <a:endCxn id="56" idx="0"/>
          </p:cNvCxnSpPr>
          <p:nvPr/>
        </p:nvCxnSpPr>
        <p:spPr>
          <a:xfrm flipH="1">
            <a:off x="2420140" y="3417320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390919" y="3756933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stCxn id="52" idx="2"/>
            <a:endCxn id="60" idx="0"/>
          </p:cNvCxnSpPr>
          <p:nvPr/>
        </p:nvCxnSpPr>
        <p:spPr>
          <a:xfrm>
            <a:off x="3075972" y="3417320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56523" y="3762489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843829" y="2736507"/>
            <a:ext cx="463313" cy="691922"/>
            <a:chOff x="3882044" y="3217025"/>
            <a:chExt cx="574182" cy="691922"/>
          </a:xfrm>
        </p:grpSpPr>
        <p:sp>
          <p:nvSpPr>
            <p:cNvPr id="68" name="직사각형 6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103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30022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00684" y="3763281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69029" y="3417320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15955" y="1693069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2446407" y="4604203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7186" y="4943816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endCxn id="60" idx="0"/>
          </p:cNvCxnSpPr>
          <p:nvPr/>
        </p:nvCxnSpPr>
        <p:spPr>
          <a:xfrm>
            <a:off x="3102239" y="4604203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28435" y="2727078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131460" y="4953338"/>
            <a:ext cx="463313" cy="691922"/>
            <a:chOff x="3882044" y="3217025"/>
            <a:chExt cx="574182" cy="691922"/>
          </a:xfrm>
        </p:grpSpPr>
        <p:sp>
          <p:nvSpPr>
            <p:cNvPr id="68" name="직사각형 6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2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714703" y="1088740"/>
            <a:ext cx="4438836" cy="52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400" dirty="0" err="1" smtClean="0"/>
              <a:t>Eg</a:t>
            </a:r>
            <a:r>
              <a:rPr lang="en-US" altLang="ko-KR" sz="2400" dirty="0" smtClean="0"/>
              <a:t>: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3526"/>
          </a:xfrm>
        </p:spPr>
        <p:txBody>
          <a:bodyPr/>
          <a:lstStyle/>
          <a:p>
            <a:r>
              <a:rPr lang="en-US" altLang="ko-KR" dirty="0" err="1" smtClean="0"/>
              <a:t>Memoryless</a:t>
            </a:r>
            <a:r>
              <a:rPr lang="en-US" altLang="ko-KR" dirty="0" smtClean="0"/>
              <a:t> Source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04649"/>
            <a:ext cx="4402833" cy="5373687"/>
          </a:xfrm>
        </p:spPr>
        <p:txBody>
          <a:bodyPr/>
          <a:lstStyle/>
          <a:p>
            <a:r>
              <a:rPr lang="en-US" altLang="ko-KR" sz="2400" dirty="0" smtClean="0"/>
              <a:t>Shannon-</a:t>
            </a:r>
            <a:r>
              <a:rPr lang="en-US" altLang="ko-KR" sz="2400" dirty="0" err="1" smtClean="0"/>
              <a:t>Fano</a:t>
            </a:r>
            <a:r>
              <a:rPr lang="en-US" altLang="ko-KR" sz="2400" dirty="0" smtClean="0"/>
              <a:t> encoding</a:t>
            </a:r>
          </a:p>
          <a:p>
            <a:pPr lvl="1"/>
            <a:r>
              <a:rPr lang="en-US" altLang="ko-KR" sz="2400" dirty="0" smtClean="0"/>
              <a:t>List all messages in the descending order of occurrence probability.</a:t>
            </a:r>
          </a:p>
          <a:p>
            <a:pPr lvl="1"/>
            <a:r>
              <a:rPr lang="en-US" altLang="ko-KR" sz="2400" dirty="0" smtClean="0"/>
              <a:t>Divide the list into two sections with as equal probability as possible; assign 0 and 1 for the first and second sections.</a:t>
            </a:r>
          </a:p>
          <a:p>
            <a:pPr lvl="1"/>
            <a:r>
              <a:rPr lang="en-US" altLang="ko-KR" sz="2400" dirty="0" smtClean="0"/>
              <a:t>Repeat until there are no sections left to be divided.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dirty="0" err="1" smtClean="0"/>
              <a:t>Eg</a:t>
            </a:r>
            <a:r>
              <a:rPr lang="en-US" altLang="ko-KR" dirty="0" smtClean="0"/>
              <a:t>.: “is swimming good”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 0 110 111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rhee.jk@kaist.ac.kr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C43A3-5721-47B0-A935-760D6A10F651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004048" y="1628800"/>
          <a:ext cx="3996444" cy="72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/>
                <a:gridCol w="900100"/>
                <a:gridCol w="945105"/>
                <a:gridCol w="99911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swimming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are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is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good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0.25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0.35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004048" y="2492896"/>
          <a:ext cx="399644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111"/>
                <a:gridCol w="999111"/>
                <a:gridCol w="1134126"/>
                <a:gridCol w="864096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r>
                        <a:rPr lang="en-US" altLang="ko-KR" sz="1600" dirty="0" smtClean="0"/>
                        <a:t>:  is 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dirty="0" smtClean="0"/>
                        <a:t>: are swimming good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0.35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swimming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good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0.25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04048" y="3755308"/>
          <a:ext cx="399644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111"/>
                <a:gridCol w="873097"/>
                <a:gridCol w="1125125"/>
                <a:gridCol w="999111"/>
              </a:tblGrid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r>
                        <a:rPr lang="en-US" altLang="ko-KR" sz="1600" dirty="0" smtClean="0"/>
                        <a:t>:  is 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0.35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r>
                        <a:rPr lang="en-US" altLang="ko-KR" sz="1600" dirty="0" smtClean="0"/>
                        <a:t>: are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dirty="0" smtClean="0"/>
                        <a:t>: swimming good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0.25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04048" y="4977172"/>
          <a:ext cx="399644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111"/>
                <a:gridCol w="873097"/>
                <a:gridCol w="1125125"/>
                <a:gridCol w="999111"/>
              </a:tblGrid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r>
                        <a:rPr lang="en-US" altLang="ko-KR" sz="1600" dirty="0" smtClean="0"/>
                        <a:t>:  is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1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0.35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r>
                        <a:rPr lang="en-US" altLang="ko-KR" sz="1600" dirty="0" smtClean="0"/>
                        <a:t>: are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1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0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swimming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good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0.25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30022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00684" y="3763281"/>
            <a:ext cx="463313" cy="691922"/>
            <a:chOff x="3882044" y="3217025"/>
            <a:chExt cx="574182" cy="691922"/>
          </a:xfrm>
        </p:grpSpPr>
        <p:sp>
          <p:nvSpPr>
            <p:cNvPr id="28" name="직사각형 2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969029" y="3417320"/>
            <a:ext cx="463312" cy="34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15955" y="1693069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2446407" y="4604203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417186" y="4943816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/>
          <p:cNvCxnSpPr>
            <a:endCxn id="60" idx="0"/>
          </p:cNvCxnSpPr>
          <p:nvPr/>
        </p:nvCxnSpPr>
        <p:spPr>
          <a:xfrm>
            <a:off x="3102239" y="4604203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28435" y="2727078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131460" y="4953338"/>
            <a:ext cx="463313" cy="691922"/>
            <a:chOff x="3882044" y="3217025"/>
            <a:chExt cx="574182" cy="691922"/>
          </a:xfrm>
        </p:grpSpPr>
        <p:sp>
          <p:nvSpPr>
            <p:cNvPr id="68" name="직사각형 6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227572" y="1608545"/>
            <a:ext cx="640080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36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300226" y="1690689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37371" y="2725398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15602" y="1693863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>
            <a:endCxn id="51" idx="0"/>
          </p:cNvCxnSpPr>
          <p:nvPr/>
        </p:nvCxnSpPr>
        <p:spPr>
          <a:xfrm flipH="1">
            <a:off x="3075972" y="2382611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2382611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2446407" y="4604203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296640" y="1676028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196074" y="3760804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3417320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28435" y="2727078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131460" y="4953338"/>
            <a:ext cx="463313" cy="691922"/>
            <a:chOff x="3882044" y="3217025"/>
            <a:chExt cx="574182" cy="691922"/>
          </a:xfrm>
        </p:grpSpPr>
        <p:sp>
          <p:nvSpPr>
            <p:cNvPr id="68" name="직사각형 6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132438" y="1599022"/>
            <a:ext cx="1670799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7736180" y="654393"/>
            <a:ext cx="463313" cy="691922"/>
            <a:chOff x="3882044" y="3217025"/>
            <a:chExt cx="574182" cy="691922"/>
          </a:xfrm>
        </p:grpSpPr>
        <p:sp>
          <p:nvSpPr>
            <p:cNvPr id="57" name="직사각형 5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/>
          <p:cNvCxnSpPr>
            <a:stCxn id="70" idx="2"/>
          </p:cNvCxnSpPr>
          <p:nvPr/>
        </p:nvCxnSpPr>
        <p:spPr>
          <a:xfrm flipH="1">
            <a:off x="7452480" y="1346315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70" idx="2"/>
          </p:cNvCxnSpPr>
          <p:nvPr/>
        </p:nvCxnSpPr>
        <p:spPr>
          <a:xfrm>
            <a:off x="7967837" y="1346315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3417186" y="4943816"/>
            <a:ext cx="463313" cy="691922"/>
            <a:chOff x="3882044" y="3217025"/>
            <a:chExt cx="574182" cy="691922"/>
          </a:xfrm>
        </p:grpSpPr>
        <p:sp>
          <p:nvSpPr>
            <p:cNvPr id="74" name="직사각형 7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/>
          <p:cNvCxnSpPr>
            <a:endCxn id="74" idx="0"/>
          </p:cNvCxnSpPr>
          <p:nvPr/>
        </p:nvCxnSpPr>
        <p:spPr>
          <a:xfrm>
            <a:off x="3102239" y="4604203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70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737371" y="3489485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196074" y="4524891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4181407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12212" y="1268412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300226" y="1690689"/>
            <a:ext cx="463313" cy="691922"/>
            <a:chOff x="3882044" y="3217025"/>
            <a:chExt cx="574182" cy="691922"/>
          </a:xfrm>
        </p:grpSpPr>
        <p:sp>
          <p:nvSpPr>
            <p:cNvPr id="55" name="직사각형 5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215602" y="1693863"/>
            <a:ext cx="463313" cy="691922"/>
            <a:chOff x="3882044" y="3217025"/>
            <a:chExt cx="574182" cy="691922"/>
          </a:xfrm>
        </p:grpSpPr>
        <p:sp>
          <p:nvSpPr>
            <p:cNvPr id="62" name="직사각형 6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736180" y="654393"/>
            <a:ext cx="463313" cy="691922"/>
            <a:chOff x="3882044" y="3217025"/>
            <a:chExt cx="574182" cy="691922"/>
          </a:xfrm>
        </p:grpSpPr>
        <p:sp>
          <p:nvSpPr>
            <p:cNvPr id="73" name="직사각형 7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7452480" y="1346315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2"/>
          </p:cNvCxnSpPr>
          <p:nvPr/>
        </p:nvCxnSpPr>
        <p:spPr>
          <a:xfrm>
            <a:off x="7967837" y="1346315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7128251" y="575697"/>
            <a:ext cx="1670799" cy="1879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2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737371" y="3489485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196074" y="4524891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4181407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12212" y="1268412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101186" y="4519716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>
            <a:stCxn id="49" idx="2"/>
            <a:endCxn id="98" idx="0"/>
          </p:cNvCxnSpPr>
          <p:nvPr/>
        </p:nvCxnSpPr>
        <p:spPr>
          <a:xfrm>
            <a:off x="5969029" y="4181407"/>
            <a:ext cx="967557" cy="33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70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737371" y="3489485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196074" y="4524891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4181407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994040" y="1357753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101186" y="4519716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>
            <a:stCxn id="49" idx="2"/>
            <a:endCxn id="98" idx="0"/>
          </p:cNvCxnSpPr>
          <p:nvPr/>
        </p:nvCxnSpPr>
        <p:spPr>
          <a:xfrm>
            <a:off x="5969029" y="4181407"/>
            <a:ext cx="967557" cy="33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90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737371" y="3489485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196074" y="4524891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 flipH="1">
            <a:off x="5427731" y="4181407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994040" y="1357753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692055" y="1267436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3235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349170" y="2454776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206906" y="5741271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>
            <a:endCxn id="64" idx="0"/>
          </p:cNvCxnSpPr>
          <p:nvPr/>
        </p:nvCxnSpPr>
        <p:spPr>
          <a:xfrm flipH="1">
            <a:off x="5438563" y="5397787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994040" y="1357753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146135" y="3504005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851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349170" y="2454776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62383" y="3504005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>
          <a:xfrm flipH="1">
            <a:off x="5452741" y="4195927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994040" y="1357753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600561" y="4555915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625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349170" y="2454776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62383" y="3504005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>
          <a:xfrm flipH="1">
            <a:off x="5452741" y="4195927"/>
            <a:ext cx="541298" cy="3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994040" y="1357753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600561" y="4555915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095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8073934" y="1433000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870582" y="3482485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62383" y="3504005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94040" y="1357753"/>
            <a:ext cx="1670799" cy="1879262"/>
            <a:chOff x="6941185" y="1471354"/>
            <a:chExt cx="1670799" cy="187926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52037" y="2579723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29570" y="2582897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941185" y="1471354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44927" y="1549775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7261227" y="2241697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7776584" y="2241697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 flipH="1">
            <a:off x="2422339" y="4170581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07392" y="4519716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393118" y="451019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078171" y="4170581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742407" y="1267436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95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714703" y="1016732"/>
            <a:ext cx="4438836" cy="52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8198"/>
          </a:xfrm>
        </p:spPr>
        <p:txBody>
          <a:bodyPr/>
          <a:lstStyle/>
          <a:p>
            <a:r>
              <a:rPr lang="en-US" altLang="ko-KR" dirty="0" err="1" smtClean="0"/>
              <a:t>Memoryless</a:t>
            </a:r>
            <a:r>
              <a:rPr lang="en-US" altLang="ko-KR" dirty="0" smtClean="0"/>
              <a:t> Source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966"/>
            <a:ext cx="4438836" cy="5054234"/>
          </a:xfrm>
        </p:spPr>
        <p:txBody>
          <a:bodyPr/>
          <a:lstStyle/>
          <a:p>
            <a:r>
              <a:rPr lang="en-US" altLang="ko-KR" sz="2000" dirty="0" smtClean="0"/>
              <a:t>Huffman encoding</a:t>
            </a:r>
          </a:p>
          <a:p>
            <a:pPr lvl="1"/>
            <a:r>
              <a:rPr lang="en-US" altLang="ko-KR" sz="2000" dirty="0" smtClean="0"/>
              <a:t>List all messages in the descending order of occurrence probability.</a:t>
            </a:r>
          </a:p>
          <a:p>
            <a:pPr lvl="1"/>
            <a:r>
              <a:rPr lang="en-US" altLang="ko-KR" sz="2000" dirty="0" smtClean="0"/>
              <a:t>Group the two messages with lowest probability into a branch. Label them with 1 and 0. </a:t>
            </a:r>
          </a:p>
          <a:p>
            <a:pPr lvl="1"/>
            <a:r>
              <a:rPr lang="en-US" altLang="ko-KR" sz="2000" dirty="0" smtClean="0"/>
              <a:t>Reorder the messages and branches in the descending order.</a:t>
            </a:r>
          </a:p>
          <a:p>
            <a:pPr lvl="1"/>
            <a:r>
              <a:rPr lang="en-US" altLang="ko-KR" sz="2000" dirty="0" smtClean="0"/>
              <a:t> Repeat until there are no branches left to be grouped. 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Is swimming good </a:t>
            </a:r>
            <a:r>
              <a:rPr lang="en-US" altLang="ko-KR" sz="2000" dirty="0">
                <a:sym typeface="Wingdings" pitchFamily="2" charset="2"/>
              </a:rPr>
              <a:t>  1</a:t>
            </a:r>
            <a:r>
              <a:rPr lang="en-US" altLang="ko-KR" sz="2000" dirty="0" smtClean="0">
                <a:sym typeface="Wingdings" pitchFamily="2" charset="2"/>
              </a:rPr>
              <a:t> 000 001</a:t>
            </a:r>
            <a:r>
              <a:rPr lang="en-US" altLang="ko-KR" sz="2000" dirty="0" smtClean="0"/>
              <a:t>    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724400" y="6404992"/>
            <a:ext cx="4114800" cy="231775"/>
          </a:xfrm>
        </p:spPr>
        <p:txBody>
          <a:bodyPr/>
          <a:lstStyle/>
          <a:p>
            <a:r>
              <a:rPr lang="en-US" altLang="ko-KR" smtClean="0"/>
              <a:t>rhee.jk@kaist.ac.kr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C43A3-5721-47B0-A935-760D6A10F651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968044" y="1196752"/>
          <a:ext cx="3996444" cy="65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810090"/>
                <a:gridCol w="999111"/>
                <a:gridCol w="999111"/>
              </a:tblGrid>
              <a:tr h="223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swimming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are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good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0.35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935899" y="1844824"/>
          <a:ext cx="39964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3"/>
                <a:gridCol w="936104"/>
                <a:gridCol w="1236996"/>
                <a:gridCol w="999111"/>
              </a:tblGrid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swimming</a:t>
                      </a:r>
                      <a:r>
                        <a:rPr lang="en-US" altLang="ko-KR" sz="1400" baseline="0" dirty="0" smtClean="0"/>
                        <a:t>  good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0:</a:t>
                      </a:r>
                      <a:r>
                        <a:rPr lang="en-US" altLang="ko-KR" sz="1400" baseline="0" dirty="0" smtClean="0"/>
                        <a:t> swimming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</a:t>
                      </a:r>
                      <a:r>
                        <a:rPr lang="en-US" altLang="ko-KR" sz="1400" baseline="0" dirty="0" smtClean="0"/>
                        <a:t> good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932040" y="2888940"/>
          <a:ext cx="39964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"/>
                <a:gridCol w="1332148"/>
                <a:gridCol w="837093"/>
                <a:gridCol w="999111"/>
              </a:tblGrid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swimming</a:t>
                      </a:r>
                      <a:r>
                        <a:rPr lang="en-US" altLang="ko-KR" sz="1400" baseline="0" dirty="0" smtClean="0"/>
                        <a:t>  good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0:</a:t>
                      </a:r>
                      <a:r>
                        <a:rPr lang="en-US" altLang="ko-KR" sz="1400" baseline="0" dirty="0" smtClean="0"/>
                        <a:t> swimming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</a:t>
                      </a:r>
                      <a:r>
                        <a:rPr lang="en-US" altLang="ko-KR" sz="1400" baseline="0" dirty="0" smtClean="0"/>
                        <a:t> good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896036" y="3897052"/>
          <a:ext cx="3996444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1260140"/>
                <a:gridCol w="873097"/>
                <a:gridCol w="999111"/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swimming</a:t>
                      </a:r>
                      <a:r>
                        <a:rPr lang="en-US" altLang="ko-KR" sz="1400" baseline="0" dirty="0" smtClean="0"/>
                        <a:t>  good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are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</a:t>
                      </a:r>
                      <a:r>
                        <a:rPr lang="en-US" altLang="ko-KR" sz="1400" baseline="0" dirty="0" smtClean="0"/>
                        <a:t> are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0:</a:t>
                      </a:r>
                      <a:r>
                        <a:rPr lang="en-US" altLang="ko-KR" sz="1400" baseline="0" dirty="0" smtClean="0"/>
                        <a:t> swimming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</a:t>
                      </a:r>
                      <a:r>
                        <a:rPr lang="en-US" altLang="ko-KR" sz="1400" baseline="0" dirty="0" smtClean="0"/>
                        <a:t> good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896036" y="5193196"/>
          <a:ext cx="3996444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  <a:gridCol w="774086"/>
                <a:gridCol w="999111"/>
                <a:gridCol w="999111"/>
              </a:tblGrid>
              <a:tr h="29927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 is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</a:t>
                      </a:r>
                      <a:r>
                        <a:rPr lang="en-US" altLang="ko-KR" sz="1400" baseline="0" dirty="0" smtClean="0"/>
                        <a:t> are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0:</a:t>
                      </a:r>
                      <a:r>
                        <a:rPr lang="en-US" altLang="ko-KR" sz="1400" baseline="0" dirty="0" smtClean="0"/>
                        <a:t> swimming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</a:t>
                      </a:r>
                      <a:r>
                        <a:rPr lang="en-US" altLang="ko-KR" sz="1400" baseline="0" dirty="0" smtClean="0"/>
                        <a:t> good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8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3075972" y="3146698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8" idx="0"/>
          </p:cNvCxnSpPr>
          <p:nvPr/>
        </p:nvCxnSpPr>
        <p:spPr>
          <a:xfrm>
            <a:off x="4547612" y="3146698"/>
            <a:ext cx="1421416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340423" y="2442080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62383" y="3504005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 flipH="1">
            <a:off x="2475911" y="5381443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60964" y="5730578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446690" y="5721056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3131743" y="5381443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237114" y="3502181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73934" y="1433000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104892" y="2466122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082425" y="2469296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994040" y="290945"/>
            <a:ext cx="2651196" cy="29460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597782" y="1436174"/>
            <a:ext cx="463313" cy="691922"/>
            <a:chOff x="3882044" y="3217025"/>
            <a:chExt cx="574182" cy="691922"/>
          </a:xfrm>
        </p:grpSpPr>
        <p:sp>
          <p:nvSpPr>
            <p:cNvPr id="41" name="직사각형 4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>
            <a:stCxn id="42" idx="2"/>
            <a:endCxn id="45" idx="0"/>
          </p:cNvCxnSpPr>
          <p:nvPr/>
        </p:nvCxnSpPr>
        <p:spPr>
          <a:xfrm flipH="1">
            <a:off x="6314082" y="2128096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2" idx="2"/>
            <a:endCxn id="21" idx="0"/>
          </p:cNvCxnSpPr>
          <p:nvPr/>
        </p:nvCxnSpPr>
        <p:spPr>
          <a:xfrm>
            <a:off x="6829439" y="2128096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7358153" y="403052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41" idx="0"/>
          </p:cNvCxnSpPr>
          <p:nvPr/>
        </p:nvCxnSpPr>
        <p:spPr>
          <a:xfrm flipH="1">
            <a:off x="6829439" y="1094974"/>
            <a:ext cx="760371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2" idx="2"/>
            <a:endCxn id="48" idx="0"/>
          </p:cNvCxnSpPr>
          <p:nvPr/>
        </p:nvCxnSpPr>
        <p:spPr>
          <a:xfrm>
            <a:off x="7589810" y="1094974"/>
            <a:ext cx="715781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75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1912190" y="2395307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64" idx="0"/>
          </p:cNvCxnSpPr>
          <p:nvPr/>
        </p:nvCxnSpPr>
        <p:spPr>
          <a:xfrm>
            <a:off x="3383830" y="2395307"/>
            <a:ext cx="2183472" cy="355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176641" y="1690689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35645" y="2750790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 flipH="1">
            <a:off x="1312129" y="4630052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997182" y="4979187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282908" y="4969665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/>
          <p:cNvCxnSpPr>
            <a:endCxn id="82" idx="0"/>
          </p:cNvCxnSpPr>
          <p:nvPr/>
        </p:nvCxnSpPr>
        <p:spPr>
          <a:xfrm>
            <a:off x="1967961" y="4630052"/>
            <a:ext cx="546604" cy="33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073332" y="2750790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75788" y="3596383"/>
            <a:ext cx="2651196" cy="2946070"/>
            <a:chOff x="5994040" y="290945"/>
            <a:chExt cx="2651196" cy="2946070"/>
          </a:xfrm>
        </p:grpSpPr>
        <p:grpSp>
          <p:nvGrpSpPr>
            <p:cNvPr id="47" name="그룹 46"/>
            <p:cNvGrpSpPr/>
            <p:nvPr/>
          </p:nvGrpSpPr>
          <p:grpSpPr>
            <a:xfrm>
              <a:off x="8073934" y="1433000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104892" y="2466122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082425" y="2469296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994040" y="290945"/>
              <a:ext cx="2651196" cy="29460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597782" y="1436174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6314082" y="2128096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6829439" y="2128096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7358153" y="403052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6829439" y="1094974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7589810" y="1094974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직선 연결선 67"/>
          <p:cNvCxnSpPr>
            <a:stCxn id="65" idx="2"/>
            <a:endCxn id="38" idx="0"/>
          </p:cNvCxnSpPr>
          <p:nvPr/>
        </p:nvCxnSpPr>
        <p:spPr>
          <a:xfrm flipH="1">
            <a:off x="4301386" y="3442712"/>
            <a:ext cx="1265916" cy="153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60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1912190" y="2395307"/>
            <a:ext cx="1471640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64" idx="0"/>
          </p:cNvCxnSpPr>
          <p:nvPr/>
        </p:nvCxnSpPr>
        <p:spPr>
          <a:xfrm>
            <a:off x="3383830" y="2395307"/>
            <a:ext cx="2183472" cy="355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1312129" y="4630052"/>
            <a:ext cx="655832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997182" y="4979187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152173" y="1703385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53449" y="2752926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41704" y="2770274"/>
            <a:ext cx="2651196" cy="2946070"/>
            <a:chOff x="5994040" y="290945"/>
            <a:chExt cx="2651196" cy="2946070"/>
          </a:xfrm>
        </p:grpSpPr>
        <p:grpSp>
          <p:nvGrpSpPr>
            <p:cNvPr id="47" name="그룹 46"/>
            <p:cNvGrpSpPr/>
            <p:nvPr/>
          </p:nvGrpSpPr>
          <p:grpSpPr>
            <a:xfrm>
              <a:off x="8073934" y="1433000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104892" y="2466122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082425" y="2469296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994040" y="290945"/>
              <a:ext cx="2651196" cy="29460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597782" y="1436174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6314082" y="2128096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6829439" y="2128096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7358153" y="403052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6829439" y="1094974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7589810" y="1094974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7145457" y="1480713"/>
            <a:ext cx="1653593" cy="1927505"/>
            <a:chOff x="7145457" y="1480713"/>
            <a:chExt cx="1653593" cy="192750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61226" y="26414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257013" y="26414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776583" y="16011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7492883" y="22930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8008240" y="22930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7145457" y="1480713"/>
              <a:ext cx="1653593" cy="192750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748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cxnSp>
        <p:nvCxnSpPr>
          <p:cNvPr id="53" name="직선 연결선 52"/>
          <p:cNvCxnSpPr>
            <a:endCxn id="98" idx="0"/>
          </p:cNvCxnSpPr>
          <p:nvPr/>
        </p:nvCxnSpPr>
        <p:spPr>
          <a:xfrm flipH="1">
            <a:off x="1888849" y="2395307"/>
            <a:ext cx="1494981" cy="357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64" idx="0"/>
          </p:cNvCxnSpPr>
          <p:nvPr/>
        </p:nvCxnSpPr>
        <p:spPr>
          <a:xfrm>
            <a:off x="3383830" y="2395307"/>
            <a:ext cx="2183472" cy="355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98" idx="2"/>
          </p:cNvCxnSpPr>
          <p:nvPr/>
        </p:nvCxnSpPr>
        <p:spPr>
          <a:xfrm flipH="1">
            <a:off x="1312129" y="4632188"/>
            <a:ext cx="576720" cy="340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997182" y="4979187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152173" y="1703385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53449" y="2752926"/>
            <a:ext cx="1670799" cy="1879262"/>
            <a:chOff x="7128251" y="575697"/>
            <a:chExt cx="1670799" cy="1879262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0226" y="1690689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15602" y="1693863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36180" y="654393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52480" y="134631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67837" y="134631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128251" y="575697"/>
              <a:ext cx="1670799" cy="18792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41704" y="2770274"/>
            <a:ext cx="2651196" cy="2946070"/>
            <a:chOff x="5994040" y="290945"/>
            <a:chExt cx="2651196" cy="2946070"/>
          </a:xfrm>
        </p:grpSpPr>
        <p:grpSp>
          <p:nvGrpSpPr>
            <p:cNvPr id="47" name="그룹 46"/>
            <p:cNvGrpSpPr/>
            <p:nvPr/>
          </p:nvGrpSpPr>
          <p:grpSpPr>
            <a:xfrm>
              <a:off x="8073934" y="1433000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104892" y="2466122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082425" y="2469296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994040" y="290945"/>
              <a:ext cx="2651196" cy="29460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597782" y="1436174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6314082" y="2128096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6829439" y="2128096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7358153" y="403052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6829439" y="1094974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7589810" y="1094974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080645" y="4906849"/>
            <a:ext cx="1653593" cy="1927505"/>
            <a:chOff x="7145457" y="1480713"/>
            <a:chExt cx="1653593" cy="192750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61226" y="26414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257013" y="26414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776583" y="16011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7492883" y="22930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8008240" y="22930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7145457" y="1480713"/>
              <a:ext cx="1653593" cy="192750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직선 연결선 67"/>
          <p:cNvCxnSpPr>
            <a:stCxn id="98" idx="2"/>
            <a:endCxn id="88" idx="0"/>
          </p:cNvCxnSpPr>
          <p:nvPr/>
        </p:nvCxnSpPr>
        <p:spPr>
          <a:xfrm>
            <a:off x="1888849" y="4632188"/>
            <a:ext cx="1018593" cy="274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77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cxnSp>
        <p:nvCxnSpPr>
          <p:cNvPr id="53" name="직선 연결선 52"/>
          <p:cNvCxnSpPr>
            <a:stCxn id="38" idx="2"/>
            <a:endCxn id="79" idx="0"/>
          </p:cNvCxnSpPr>
          <p:nvPr/>
        </p:nvCxnSpPr>
        <p:spPr>
          <a:xfrm flipH="1">
            <a:off x="1381379" y="4197254"/>
            <a:ext cx="2296478" cy="66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8" idx="2"/>
            <a:endCxn id="88" idx="0"/>
          </p:cNvCxnSpPr>
          <p:nvPr/>
        </p:nvCxnSpPr>
        <p:spPr>
          <a:xfrm>
            <a:off x="3677857" y="4197254"/>
            <a:ext cx="1289901" cy="66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149722" y="4861484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52259" y="1251184"/>
            <a:ext cx="2651196" cy="2946070"/>
            <a:chOff x="5994040" y="290945"/>
            <a:chExt cx="2651196" cy="2946070"/>
          </a:xfrm>
        </p:grpSpPr>
        <p:grpSp>
          <p:nvGrpSpPr>
            <p:cNvPr id="47" name="그룹 46"/>
            <p:cNvGrpSpPr/>
            <p:nvPr/>
          </p:nvGrpSpPr>
          <p:grpSpPr>
            <a:xfrm>
              <a:off x="8073934" y="1433000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104892" y="2466122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082425" y="2469296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994040" y="290945"/>
              <a:ext cx="2651196" cy="29460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597782" y="1436174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6314082" y="2128096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6829439" y="2128096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7358153" y="403052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6829439" y="1094974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7589810" y="1094974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140961" y="4861484"/>
            <a:ext cx="1653593" cy="1927505"/>
            <a:chOff x="7145457" y="1480713"/>
            <a:chExt cx="1653593" cy="192750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61226" y="26414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257013" y="26414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776583" y="16011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7492883" y="22930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8008240" y="22930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7145457" y="1480713"/>
              <a:ext cx="1653593" cy="192750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442365" y="1463041"/>
            <a:ext cx="2367416" cy="2902952"/>
            <a:chOff x="6442365" y="1463041"/>
            <a:chExt cx="2367416" cy="2902952"/>
          </a:xfrm>
        </p:grpSpPr>
        <p:grpSp>
          <p:nvGrpSpPr>
            <p:cNvPr id="81" name="그룹 80"/>
            <p:cNvGrpSpPr/>
            <p:nvPr/>
          </p:nvGrpSpPr>
          <p:grpSpPr>
            <a:xfrm>
              <a:off x="6547993" y="2575962"/>
              <a:ext cx="463313" cy="691922"/>
              <a:chOff x="3882044" y="3217025"/>
              <a:chExt cx="574182" cy="69192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10956" y="3601722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26332" y="3604896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46910" y="2565426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63210" y="325734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78567" y="325734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6442365" y="1463041"/>
              <a:ext cx="2367416" cy="290295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163976" y="1530717"/>
              <a:ext cx="463313" cy="691922"/>
              <a:chOff x="3882044" y="3217025"/>
              <a:chExt cx="574182" cy="69192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직선 연결선 90"/>
            <p:cNvCxnSpPr>
              <a:stCxn id="90" idx="2"/>
              <a:endCxn id="82" idx="0"/>
            </p:cNvCxnSpPr>
            <p:nvPr/>
          </p:nvCxnSpPr>
          <p:spPr>
            <a:xfrm flipH="1">
              <a:off x="6779650" y="2222639"/>
              <a:ext cx="615983" cy="353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2"/>
              <a:endCxn id="73" idx="0"/>
            </p:cNvCxnSpPr>
            <p:nvPr/>
          </p:nvCxnSpPr>
          <p:spPr>
            <a:xfrm>
              <a:off x="7395633" y="2222639"/>
              <a:ext cx="582934" cy="342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74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cxnSp>
        <p:nvCxnSpPr>
          <p:cNvPr id="53" name="직선 연결선 52"/>
          <p:cNvCxnSpPr>
            <a:stCxn id="38" idx="2"/>
            <a:endCxn id="79" idx="0"/>
          </p:cNvCxnSpPr>
          <p:nvPr/>
        </p:nvCxnSpPr>
        <p:spPr>
          <a:xfrm flipH="1">
            <a:off x="2699579" y="3490615"/>
            <a:ext cx="1441382" cy="41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8" idx="2"/>
            <a:endCxn id="88" idx="0"/>
          </p:cNvCxnSpPr>
          <p:nvPr/>
        </p:nvCxnSpPr>
        <p:spPr>
          <a:xfrm>
            <a:off x="4140961" y="3490615"/>
            <a:ext cx="1182053" cy="527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467922" y="3905417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72897" y="1413106"/>
            <a:ext cx="2136128" cy="2077509"/>
            <a:chOff x="5994040" y="290945"/>
            <a:chExt cx="2651196" cy="2946070"/>
          </a:xfrm>
        </p:grpSpPr>
        <p:grpSp>
          <p:nvGrpSpPr>
            <p:cNvPr id="47" name="그룹 46"/>
            <p:cNvGrpSpPr/>
            <p:nvPr/>
          </p:nvGrpSpPr>
          <p:grpSpPr>
            <a:xfrm>
              <a:off x="8073934" y="1433000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104892" y="2466122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082425" y="2469296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994040" y="290945"/>
              <a:ext cx="2651196" cy="29460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597782" y="1436174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6314082" y="2128096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6829439" y="2128096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7358153" y="403052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6829439" y="1094974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7589810" y="1094974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647005" y="4018386"/>
            <a:ext cx="1352017" cy="1430462"/>
            <a:chOff x="7145457" y="1480713"/>
            <a:chExt cx="1653593" cy="192750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61226" y="26414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257013" y="26414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776583" y="16011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7492883" y="22930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8008240" y="22930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7145457" y="1480713"/>
              <a:ext cx="1653593" cy="192750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9863" y="4764875"/>
            <a:ext cx="2096205" cy="1969095"/>
            <a:chOff x="6442365" y="1463041"/>
            <a:chExt cx="2367416" cy="2902952"/>
          </a:xfrm>
        </p:grpSpPr>
        <p:grpSp>
          <p:nvGrpSpPr>
            <p:cNvPr id="81" name="그룹 80"/>
            <p:cNvGrpSpPr/>
            <p:nvPr/>
          </p:nvGrpSpPr>
          <p:grpSpPr>
            <a:xfrm>
              <a:off x="6547993" y="2575962"/>
              <a:ext cx="463313" cy="691922"/>
              <a:chOff x="3882044" y="3217025"/>
              <a:chExt cx="574182" cy="69192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10956" y="3601722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26332" y="3604896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46910" y="2565426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63210" y="325734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78567" y="325734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6442365" y="1463041"/>
              <a:ext cx="2367416" cy="290295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163976" y="1530717"/>
              <a:ext cx="463313" cy="691922"/>
              <a:chOff x="3882044" y="3217025"/>
              <a:chExt cx="574182" cy="69192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직선 연결선 90"/>
            <p:cNvCxnSpPr>
              <a:stCxn id="90" idx="2"/>
              <a:endCxn id="82" idx="0"/>
            </p:cNvCxnSpPr>
            <p:nvPr/>
          </p:nvCxnSpPr>
          <p:spPr>
            <a:xfrm flipH="1">
              <a:off x="6779650" y="2222639"/>
              <a:ext cx="615983" cy="353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2"/>
              <a:endCxn id="73" idx="0"/>
            </p:cNvCxnSpPr>
            <p:nvPr/>
          </p:nvCxnSpPr>
          <p:spPr>
            <a:xfrm>
              <a:off x="7395633" y="2222639"/>
              <a:ext cx="582934" cy="342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직선 연결선 67"/>
          <p:cNvCxnSpPr>
            <a:stCxn id="98" idx="0"/>
            <a:endCxn id="80" idx="2"/>
          </p:cNvCxnSpPr>
          <p:nvPr/>
        </p:nvCxnSpPr>
        <p:spPr>
          <a:xfrm flipV="1">
            <a:off x="1417966" y="4597339"/>
            <a:ext cx="1281613" cy="167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42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469164" y="1551894"/>
            <a:ext cx="1653593" cy="1927505"/>
            <a:chOff x="7145457" y="1480713"/>
            <a:chExt cx="1653593" cy="192750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61226" y="26414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257013" y="26414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776583" y="16011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7492883" y="22930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8008240" y="22930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7145457" y="1480713"/>
              <a:ext cx="1653593" cy="192750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3541" y="3853196"/>
            <a:ext cx="2367416" cy="2902952"/>
            <a:chOff x="6442365" y="1463041"/>
            <a:chExt cx="2367416" cy="2902952"/>
          </a:xfrm>
        </p:grpSpPr>
        <p:grpSp>
          <p:nvGrpSpPr>
            <p:cNvPr id="81" name="그룹 80"/>
            <p:cNvGrpSpPr/>
            <p:nvPr/>
          </p:nvGrpSpPr>
          <p:grpSpPr>
            <a:xfrm>
              <a:off x="6547993" y="2575962"/>
              <a:ext cx="463313" cy="691922"/>
              <a:chOff x="3882044" y="3217025"/>
              <a:chExt cx="574182" cy="69192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10956" y="3601722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26332" y="3604896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46910" y="2565426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63210" y="325734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78567" y="325734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6442365" y="1463041"/>
              <a:ext cx="2367416" cy="290295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163976" y="1530717"/>
              <a:ext cx="463313" cy="691922"/>
              <a:chOff x="3882044" y="3217025"/>
              <a:chExt cx="574182" cy="69192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직선 연결선 90"/>
            <p:cNvCxnSpPr>
              <a:stCxn id="90" idx="2"/>
              <a:endCxn id="82" idx="0"/>
            </p:cNvCxnSpPr>
            <p:nvPr/>
          </p:nvCxnSpPr>
          <p:spPr>
            <a:xfrm flipH="1">
              <a:off x="6779650" y="2222639"/>
              <a:ext cx="615983" cy="353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2"/>
              <a:endCxn id="73" idx="0"/>
            </p:cNvCxnSpPr>
            <p:nvPr/>
          </p:nvCxnSpPr>
          <p:spPr>
            <a:xfrm>
              <a:off x="7395633" y="2222639"/>
              <a:ext cx="582934" cy="342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직선 연결선 67"/>
          <p:cNvCxnSpPr>
            <a:stCxn id="88" idx="2"/>
            <a:endCxn id="98" idx="0"/>
          </p:cNvCxnSpPr>
          <p:nvPr/>
        </p:nvCxnSpPr>
        <p:spPr>
          <a:xfrm flipH="1">
            <a:off x="1637249" y="3479399"/>
            <a:ext cx="1658712" cy="373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832163" y="1770611"/>
            <a:ext cx="3929452" cy="3966083"/>
            <a:chOff x="4832163" y="1770611"/>
            <a:chExt cx="3929452" cy="3966083"/>
          </a:xfrm>
        </p:grpSpPr>
        <p:grpSp>
          <p:nvGrpSpPr>
            <p:cNvPr id="78" name="그룹 77"/>
            <p:cNvGrpSpPr/>
            <p:nvPr/>
          </p:nvGrpSpPr>
          <p:grpSpPr>
            <a:xfrm>
              <a:off x="7964134" y="2884003"/>
              <a:ext cx="463313" cy="691922"/>
              <a:chOff x="3882044" y="3217025"/>
              <a:chExt cx="574182" cy="69192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912057" y="3932679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943015" y="4965801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920548" y="4968975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832163" y="1770611"/>
              <a:ext cx="3929452" cy="39660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435905" y="3935853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5152205" y="462777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5667562" y="462777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6196276" y="2902731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5667562" y="3594653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6427933" y="3594653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7090441" y="1850881"/>
              <a:ext cx="463313" cy="691922"/>
              <a:chOff x="3882044" y="3217025"/>
              <a:chExt cx="574182" cy="69192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직선 연결선 94"/>
            <p:cNvCxnSpPr>
              <a:stCxn id="94" idx="2"/>
              <a:endCxn id="51" idx="0"/>
            </p:cNvCxnSpPr>
            <p:nvPr/>
          </p:nvCxnSpPr>
          <p:spPr>
            <a:xfrm flipH="1">
              <a:off x="6427933" y="2542803"/>
              <a:ext cx="894165" cy="359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4" idx="2"/>
              <a:endCxn id="79" idx="0"/>
            </p:cNvCxnSpPr>
            <p:nvPr/>
          </p:nvCxnSpPr>
          <p:spPr>
            <a:xfrm>
              <a:off x="7322098" y="2542803"/>
              <a:ext cx="873693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3164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469164" y="1551894"/>
            <a:ext cx="1653593" cy="1927505"/>
            <a:chOff x="7145457" y="1480713"/>
            <a:chExt cx="1653593" cy="192750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61226" y="26414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257013" y="26414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776583" y="16011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7492883" y="22930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8008240" y="22930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7145457" y="1480713"/>
              <a:ext cx="1653593" cy="192750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3541" y="3853196"/>
            <a:ext cx="2367416" cy="2902952"/>
            <a:chOff x="6442365" y="1463041"/>
            <a:chExt cx="2367416" cy="2902952"/>
          </a:xfrm>
        </p:grpSpPr>
        <p:grpSp>
          <p:nvGrpSpPr>
            <p:cNvPr id="81" name="그룹 80"/>
            <p:cNvGrpSpPr/>
            <p:nvPr/>
          </p:nvGrpSpPr>
          <p:grpSpPr>
            <a:xfrm>
              <a:off x="6547993" y="2575962"/>
              <a:ext cx="463313" cy="691922"/>
              <a:chOff x="3882044" y="3217025"/>
              <a:chExt cx="574182" cy="69192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10956" y="3601722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26332" y="3604896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46910" y="2565426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463210" y="325734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7978567" y="325734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6442365" y="1463041"/>
              <a:ext cx="2367416" cy="290295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163976" y="1530717"/>
              <a:ext cx="463313" cy="691922"/>
              <a:chOff x="3882044" y="3217025"/>
              <a:chExt cx="574182" cy="69192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직선 연결선 90"/>
            <p:cNvCxnSpPr>
              <a:stCxn id="90" idx="2"/>
              <a:endCxn id="82" idx="0"/>
            </p:cNvCxnSpPr>
            <p:nvPr/>
          </p:nvCxnSpPr>
          <p:spPr>
            <a:xfrm flipH="1">
              <a:off x="6779650" y="2222639"/>
              <a:ext cx="615983" cy="353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2"/>
              <a:endCxn id="73" idx="0"/>
            </p:cNvCxnSpPr>
            <p:nvPr/>
          </p:nvCxnSpPr>
          <p:spPr>
            <a:xfrm>
              <a:off x="7395633" y="2222639"/>
              <a:ext cx="582934" cy="342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직선 연결선 67"/>
          <p:cNvCxnSpPr>
            <a:stCxn id="88" idx="2"/>
            <a:endCxn id="98" idx="0"/>
          </p:cNvCxnSpPr>
          <p:nvPr/>
        </p:nvCxnSpPr>
        <p:spPr>
          <a:xfrm flipH="1">
            <a:off x="1637249" y="3479399"/>
            <a:ext cx="1658712" cy="373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632069" y="3635303"/>
            <a:ext cx="3092021" cy="3120845"/>
            <a:chOff x="4832163" y="1770611"/>
            <a:chExt cx="3929452" cy="3966083"/>
          </a:xfrm>
        </p:grpSpPr>
        <p:grpSp>
          <p:nvGrpSpPr>
            <p:cNvPr id="78" name="그룹 77"/>
            <p:cNvGrpSpPr/>
            <p:nvPr/>
          </p:nvGrpSpPr>
          <p:grpSpPr>
            <a:xfrm>
              <a:off x="7964134" y="2884003"/>
              <a:ext cx="463313" cy="691922"/>
              <a:chOff x="3882044" y="3217025"/>
              <a:chExt cx="574182" cy="69192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912057" y="3932679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943015" y="4965801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920548" y="4968975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832163" y="1770611"/>
              <a:ext cx="3929452" cy="39660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435905" y="3935853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5152205" y="462777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5667562" y="462777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6196276" y="2902731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5667562" y="3594653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6427933" y="3594653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7090441" y="1850881"/>
              <a:ext cx="463313" cy="691922"/>
              <a:chOff x="3882044" y="3217025"/>
              <a:chExt cx="574182" cy="69192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직선 연결선 94"/>
            <p:cNvCxnSpPr>
              <a:stCxn id="94" idx="2"/>
              <a:endCxn id="51" idx="0"/>
            </p:cNvCxnSpPr>
            <p:nvPr/>
          </p:nvCxnSpPr>
          <p:spPr>
            <a:xfrm flipH="1">
              <a:off x="6427933" y="2542803"/>
              <a:ext cx="894165" cy="359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4" idx="2"/>
              <a:endCxn id="79" idx="0"/>
            </p:cNvCxnSpPr>
            <p:nvPr/>
          </p:nvCxnSpPr>
          <p:spPr>
            <a:xfrm>
              <a:off x="7322098" y="2542803"/>
              <a:ext cx="873693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직선 연결선 96"/>
          <p:cNvCxnSpPr>
            <a:stCxn id="88" idx="2"/>
            <a:endCxn id="38" idx="0"/>
          </p:cNvCxnSpPr>
          <p:nvPr/>
        </p:nvCxnSpPr>
        <p:spPr>
          <a:xfrm>
            <a:off x="3295961" y="3479399"/>
            <a:ext cx="2882119" cy="15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90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80385" y="1446501"/>
            <a:ext cx="3929452" cy="3966083"/>
            <a:chOff x="4832163" y="1770611"/>
            <a:chExt cx="3929452" cy="3966083"/>
          </a:xfrm>
        </p:grpSpPr>
        <p:grpSp>
          <p:nvGrpSpPr>
            <p:cNvPr id="78" name="그룹 77"/>
            <p:cNvGrpSpPr/>
            <p:nvPr/>
          </p:nvGrpSpPr>
          <p:grpSpPr>
            <a:xfrm>
              <a:off x="7964134" y="2884003"/>
              <a:ext cx="463313" cy="691922"/>
              <a:chOff x="3882044" y="3217025"/>
              <a:chExt cx="574182" cy="69192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912057" y="3932679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943015" y="4965801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920548" y="4968975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832163" y="1770611"/>
              <a:ext cx="3929452" cy="39660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435905" y="3935853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5152205" y="462777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5667562" y="462777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6196276" y="2902731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5667562" y="3594653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6427933" y="3594653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7090441" y="1850881"/>
              <a:ext cx="463313" cy="691922"/>
              <a:chOff x="3882044" y="3217025"/>
              <a:chExt cx="574182" cy="69192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직선 연결선 94"/>
            <p:cNvCxnSpPr>
              <a:stCxn id="94" idx="2"/>
              <a:endCxn id="51" idx="0"/>
            </p:cNvCxnSpPr>
            <p:nvPr/>
          </p:nvCxnSpPr>
          <p:spPr>
            <a:xfrm flipH="1">
              <a:off x="6427933" y="2542803"/>
              <a:ext cx="894165" cy="359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4" idx="2"/>
              <a:endCxn id="79" idx="0"/>
            </p:cNvCxnSpPr>
            <p:nvPr/>
          </p:nvCxnSpPr>
          <p:spPr>
            <a:xfrm>
              <a:off x="7322098" y="2542803"/>
              <a:ext cx="873693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5017705" y="1762297"/>
            <a:ext cx="4066928" cy="3985167"/>
            <a:chOff x="5017705" y="1762297"/>
            <a:chExt cx="4066928" cy="3985167"/>
          </a:xfrm>
        </p:grpSpPr>
        <p:grpSp>
          <p:nvGrpSpPr>
            <p:cNvPr id="59" name="그룹 58"/>
            <p:cNvGrpSpPr/>
            <p:nvPr/>
          </p:nvGrpSpPr>
          <p:grpSpPr>
            <a:xfrm>
              <a:off x="5107421" y="40052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6103208" y="40052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622778" y="29649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5339078" y="36568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5854435" y="36568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6822845" y="3957434"/>
              <a:ext cx="463313" cy="691922"/>
              <a:chOff x="3882044" y="3217025"/>
              <a:chExt cx="574182" cy="69192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585808" y="4983194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501184" y="4986368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021762" y="3946898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738062" y="4638820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8253419" y="4638820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5017705" y="1762297"/>
              <a:ext cx="4066928" cy="39851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438828" y="2912189"/>
              <a:ext cx="463313" cy="691922"/>
              <a:chOff x="3882044" y="3217025"/>
              <a:chExt cx="574182" cy="69192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직선 연결선 90"/>
            <p:cNvCxnSpPr>
              <a:stCxn id="90" idx="2"/>
              <a:endCxn id="82" idx="0"/>
            </p:cNvCxnSpPr>
            <p:nvPr/>
          </p:nvCxnSpPr>
          <p:spPr>
            <a:xfrm flipH="1">
              <a:off x="7054502" y="3604111"/>
              <a:ext cx="615983" cy="353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2"/>
              <a:endCxn id="73" idx="0"/>
            </p:cNvCxnSpPr>
            <p:nvPr/>
          </p:nvCxnSpPr>
          <p:spPr>
            <a:xfrm>
              <a:off x="7670485" y="3604111"/>
              <a:ext cx="582934" cy="342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endCxn id="71" idx="0"/>
            </p:cNvCxnSpPr>
            <p:nvPr/>
          </p:nvCxnSpPr>
          <p:spPr>
            <a:xfrm flipH="1">
              <a:off x="5854435" y="2560832"/>
              <a:ext cx="942358" cy="404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89" idx="0"/>
            </p:cNvCxnSpPr>
            <p:nvPr/>
          </p:nvCxnSpPr>
          <p:spPr>
            <a:xfrm>
              <a:off x="6796792" y="2560832"/>
              <a:ext cx="873693" cy="3513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그룹 99"/>
            <p:cNvGrpSpPr/>
            <p:nvPr/>
          </p:nvGrpSpPr>
          <p:grpSpPr>
            <a:xfrm>
              <a:off x="6591188" y="1864859"/>
              <a:ext cx="463313" cy="691922"/>
              <a:chOff x="3882044" y="3217025"/>
              <a:chExt cx="574182" cy="691922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직사각형 102"/>
          <p:cNvSpPr/>
          <p:nvPr/>
        </p:nvSpPr>
        <p:spPr>
          <a:xfrm>
            <a:off x="5082064" y="2889633"/>
            <a:ext cx="1525550" cy="18901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822844" y="2873070"/>
            <a:ext cx="2221807" cy="28087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27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96916" y="1404938"/>
            <a:ext cx="2669397" cy="2107138"/>
            <a:chOff x="4832163" y="1770611"/>
            <a:chExt cx="3929452" cy="3966083"/>
          </a:xfrm>
        </p:grpSpPr>
        <p:grpSp>
          <p:nvGrpSpPr>
            <p:cNvPr id="78" name="그룹 77"/>
            <p:cNvGrpSpPr/>
            <p:nvPr/>
          </p:nvGrpSpPr>
          <p:grpSpPr>
            <a:xfrm>
              <a:off x="7964134" y="2884003"/>
              <a:ext cx="463313" cy="691922"/>
              <a:chOff x="3882044" y="3217025"/>
              <a:chExt cx="574182" cy="69192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912057" y="3932679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943015" y="4965801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920548" y="4968975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832163" y="1770611"/>
              <a:ext cx="3929452" cy="39660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435905" y="3935853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5152205" y="462777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5667562" y="462777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6196276" y="2902731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5667562" y="3594653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6427933" y="3594653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7090441" y="1850881"/>
              <a:ext cx="463313" cy="691922"/>
              <a:chOff x="3882044" y="3217025"/>
              <a:chExt cx="574182" cy="69192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직선 연결선 94"/>
            <p:cNvCxnSpPr>
              <a:stCxn id="94" idx="2"/>
              <a:endCxn id="51" idx="0"/>
            </p:cNvCxnSpPr>
            <p:nvPr/>
          </p:nvCxnSpPr>
          <p:spPr>
            <a:xfrm flipH="1">
              <a:off x="6427933" y="2542803"/>
              <a:ext cx="894165" cy="359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4" idx="2"/>
              <a:endCxn id="79" idx="0"/>
            </p:cNvCxnSpPr>
            <p:nvPr/>
          </p:nvCxnSpPr>
          <p:spPr>
            <a:xfrm>
              <a:off x="7322098" y="2542803"/>
              <a:ext cx="873693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98804" y="3693352"/>
            <a:ext cx="4108252" cy="3025705"/>
            <a:chOff x="5017705" y="1762297"/>
            <a:chExt cx="4066928" cy="3985167"/>
          </a:xfrm>
        </p:grpSpPr>
        <p:grpSp>
          <p:nvGrpSpPr>
            <p:cNvPr id="59" name="그룹 58"/>
            <p:cNvGrpSpPr/>
            <p:nvPr/>
          </p:nvGrpSpPr>
          <p:grpSpPr>
            <a:xfrm>
              <a:off x="5107421" y="4005229"/>
              <a:ext cx="463313" cy="691922"/>
              <a:chOff x="3882044" y="3217025"/>
              <a:chExt cx="574182" cy="69192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6103208" y="4005229"/>
              <a:ext cx="463313" cy="691922"/>
              <a:chOff x="3882044" y="3217025"/>
              <a:chExt cx="574182" cy="691922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622778" y="2964966"/>
              <a:ext cx="463313" cy="691922"/>
              <a:chOff x="3882044" y="3217025"/>
              <a:chExt cx="574182" cy="6919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 flipH="1">
              <a:off x="5339078" y="3656888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85" idx="2"/>
            </p:cNvCxnSpPr>
            <p:nvPr/>
          </p:nvCxnSpPr>
          <p:spPr>
            <a:xfrm>
              <a:off x="5854435" y="3656888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6822845" y="3957434"/>
              <a:ext cx="463313" cy="691922"/>
              <a:chOff x="3882044" y="3217025"/>
              <a:chExt cx="574182" cy="69192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585808" y="4983194"/>
              <a:ext cx="463313" cy="691922"/>
              <a:chOff x="3882044" y="3217025"/>
              <a:chExt cx="574182" cy="69192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501184" y="4986368"/>
              <a:ext cx="463313" cy="691922"/>
              <a:chOff x="3882044" y="3217025"/>
              <a:chExt cx="574182" cy="6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‘ 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021762" y="3946898"/>
              <a:ext cx="463313" cy="691922"/>
              <a:chOff x="3882044" y="3217025"/>
              <a:chExt cx="574182" cy="69192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직선 연결선 74"/>
            <p:cNvCxnSpPr>
              <a:stCxn id="74" idx="2"/>
            </p:cNvCxnSpPr>
            <p:nvPr/>
          </p:nvCxnSpPr>
          <p:spPr>
            <a:xfrm flipH="1">
              <a:off x="7738062" y="4638820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2"/>
            </p:cNvCxnSpPr>
            <p:nvPr/>
          </p:nvCxnSpPr>
          <p:spPr>
            <a:xfrm>
              <a:off x="8253419" y="4638820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5017705" y="1762297"/>
              <a:ext cx="4066928" cy="39851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438828" y="2912189"/>
              <a:ext cx="463313" cy="691922"/>
              <a:chOff x="3882044" y="3217025"/>
              <a:chExt cx="574182" cy="69192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직선 연결선 90"/>
            <p:cNvCxnSpPr>
              <a:stCxn id="90" idx="2"/>
              <a:endCxn id="82" idx="0"/>
            </p:cNvCxnSpPr>
            <p:nvPr/>
          </p:nvCxnSpPr>
          <p:spPr>
            <a:xfrm flipH="1">
              <a:off x="7054502" y="3604111"/>
              <a:ext cx="615983" cy="353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2"/>
              <a:endCxn id="73" idx="0"/>
            </p:cNvCxnSpPr>
            <p:nvPr/>
          </p:nvCxnSpPr>
          <p:spPr>
            <a:xfrm>
              <a:off x="7670485" y="3604111"/>
              <a:ext cx="582934" cy="342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endCxn id="71" idx="0"/>
            </p:cNvCxnSpPr>
            <p:nvPr/>
          </p:nvCxnSpPr>
          <p:spPr>
            <a:xfrm flipH="1">
              <a:off x="5854435" y="2560832"/>
              <a:ext cx="942358" cy="404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89" idx="0"/>
            </p:cNvCxnSpPr>
            <p:nvPr/>
          </p:nvCxnSpPr>
          <p:spPr>
            <a:xfrm>
              <a:off x="6796792" y="2560832"/>
              <a:ext cx="873693" cy="3513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그룹 99"/>
            <p:cNvGrpSpPr/>
            <p:nvPr/>
          </p:nvGrpSpPr>
          <p:grpSpPr>
            <a:xfrm>
              <a:off x="6591188" y="1864859"/>
              <a:ext cx="463313" cy="691922"/>
              <a:chOff x="3882044" y="3217025"/>
              <a:chExt cx="574182" cy="691922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8" name="직선 연결선 87"/>
          <p:cNvCxnSpPr>
            <a:stCxn id="38" idx="2"/>
            <a:endCxn id="98" idx="0"/>
          </p:cNvCxnSpPr>
          <p:nvPr/>
        </p:nvCxnSpPr>
        <p:spPr>
          <a:xfrm flipH="1">
            <a:off x="2552930" y="3512076"/>
            <a:ext cx="2978685" cy="18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7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Huffman code is a particular type of optimal prefix code that is commonly used for lossless data compression</a:t>
            </a:r>
          </a:p>
          <a:p>
            <a:r>
              <a:rPr lang="en-US" altLang="ko-KR" dirty="0" smtClean="0"/>
              <a:t>Frequent character has short code and infrequent character has long code</a:t>
            </a:r>
          </a:p>
          <a:p>
            <a:r>
              <a:rPr lang="en-US" altLang="ko-KR" dirty="0" smtClean="0"/>
              <a:t>Here is the construction algorithm uses a priority queue</a:t>
            </a:r>
          </a:p>
          <a:p>
            <a:pPr lvl="1"/>
            <a:r>
              <a:rPr lang="en-US" altLang="ko-KR" dirty="0"/>
              <a:t>Create a leaf node for each symbol and add it to the priority queue.</a:t>
            </a:r>
          </a:p>
          <a:p>
            <a:pPr lvl="1"/>
            <a:r>
              <a:rPr lang="en-US" altLang="ko-KR" dirty="0"/>
              <a:t>While there is more than one node in the queue:</a:t>
            </a:r>
          </a:p>
          <a:p>
            <a:pPr lvl="2"/>
            <a:r>
              <a:rPr lang="en-US" altLang="ko-KR" dirty="0"/>
              <a:t>Remove the two nodes of highest priority (lowest probability) from the queue</a:t>
            </a:r>
          </a:p>
          <a:p>
            <a:pPr lvl="2"/>
            <a:r>
              <a:rPr lang="en-US" altLang="ko-KR" dirty="0"/>
              <a:t>Create a new internal node with these two nodes as children and with probability equal to the sum of the two nodes' probabilities.</a:t>
            </a:r>
          </a:p>
          <a:p>
            <a:pPr lvl="2"/>
            <a:r>
              <a:rPr lang="en-US" altLang="ko-KR" dirty="0"/>
              <a:t>Add the new node to the queue.</a:t>
            </a:r>
          </a:p>
          <a:p>
            <a:pPr lvl="1"/>
            <a:r>
              <a:rPr lang="en-US" altLang="ko-KR" dirty="0"/>
              <a:t>The remaining node is the root node and the tree is complete.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065678"/>
            <a:ext cx="356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https://en.wikipedia.org/wiki/Huffman_coding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59939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code node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69736" y="2643367"/>
            <a:ext cx="3929452" cy="3966083"/>
            <a:chOff x="4832163" y="1770611"/>
            <a:chExt cx="3929452" cy="3966083"/>
          </a:xfrm>
        </p:grpSpPr>
        <p:grpSp>
          <p:nvGrpSpPr>
            <p:cNvPr id="78" name="그룹 77"/>
            <p:cNvGrpSpPr/>
            <p:nvPr/>
          </p:nvGrpSpPr>
          <p:grpSpPr>
            <a:xfrm>
              <a:off x="7964134" y="2884003"/>
              <a:ext cx="463313" cy="691922"/>
              <a:chOff x="3882044" y="3217025"/>
              <a:chExt cx="574182" cy="69192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912057" y="3932679"/>
              <a:ext cx="463314" cy="691922"/>
              <a:chOff x="3882044" y="3217025"/>
              <a:chExt cx="574183" cy="69192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82045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943015" y="4965801"/>
              <a:ext cx="463313" cy="691922"/>
              <a:chOff x="3882044" y="3217025"/>
              <a:chExt cx="574182" cy="6919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920548" y="4968975"/>
              <a:ext cx="463313" cy="691922"/>
              <a:chOff x="3882044" y="3217025"/>
              <a:chExt cx="574182" cy="69192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832163" y="1770611"/>
              <a:ext cx="3929452" cy="39660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435905" y="3935853"/>
              <a:ext cx="463313" cy="691922"/>
              <a:chOff x="3882044" y="3217025"/>
              <a:chExt cx="574182" cy="69192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/>
            <p:cNvCxnSpPr>
              <a:stCxn id="42" idx="2"/>
              <a:endCxn id="45" idx="0"/>
            </p:cNvCxnSpPr>
            <p:nvPr/>
          </p:nvCxnSpPr>
          <p:spPr>
            <a:xfrm flipH="1">
              <a:off x="5152205" y="4627775"/>
              <a:ext cx="515357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2" idx="2"/>
              <a:endCxn id="21" idx="0"/>
            </p:cNvCxnSpPr>
            <p:nvPr/>
          </p:nvCxnSpPr>
          <p:spPr>
            <a:xfrm>
              <a:off x="5667562" y="4627775"/>
              <a:ext cx="507110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6196276" y="2902731"/>
              <a:ext cx="463313" cy="691922"/>
              <a:chOff x="3882044" y="3217025"/>
              <a:chExt cx="574182" cy="69192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직선 연결선 57"/>
            <p:cNvCxnSpPr>
              <a:stCxn id="52" idx="2"/>
              <a:endCxn id="41" idx="0"/>
            </p:cNvCxnSpPr>
            <p:nvPr/>
          </p:nvCxnSpPr>
          <p:spPr>
            <a:xfrm flipH="1">
              <a:off x="5667562" y="3594653"/>
              <a:ext cx="760371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2"/>
              <a:endCxn id="48" idx="0"/>
            </p:cNvCxnSpPr>
            <p:nvPr/>
          </p:nvCxnSpPr>
          <p:spPr>
            <a:xfrm>
              <a:off x="6427933" y="3594653"/>
              <a:ext cx="715781" cy="338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7090441" y="1850881"/>
              <a:ext cx="463313" cy="691922"/>
              <a:chOff x="3882044" y="3217025"/>
              <a:chExt cx="574182" cy="69192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882044" y="3217025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882044" y="3559812"/>
                <a:ext cx="574182" cy="349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직선 연결선 94"/>
            <p:cNvCxnSpPr>
              <a:stCxn id="94" idx="2"/>
              <a:endCxn id="51" idx="0"/>
            </p:cNvCxnSpPr>
            <p:nvPr/>
          </p:nvCxnSpPr>
          <p:spPr>
            <a:xfrm flipH="1">
              <a:off x="6427933" y="2542803"/>
              <a:ext cx="894165" cy="359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4" idx="2"/>
              <a:endCxn id="79" idx="0"/>
            </p:cNvCxnSpPr>
            <p:nvPr/>
          </p:nvCxnSpPr>
          <p:spPr>
            <a:xfrm>
              <a:off x="7322098" y="2542803"/>
              <a:ext cx="873693" cy="34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871343" y="4886299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867130" y="4886299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386700" y="3846036"/>
            <a:ext cx="463313" cy="691922"/>
            <a:chOff x="3882044" y="3217025"/>
            <a:chExt cx="574182" cy="691922"/>
          </a:xfrm>
        </p:grpSpPr>
        <p:sp>
          <p:nvSpPr>
            <p:cNvPr id="71" name="직사각형 7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직선 연결선 85"/>
          <p:cNvCxnSpPr>
            <a:stCxn id="85" idx="2"/>
          </p:cNvCxnSpPr>
          <p:nvPr/>
        </p:nvCxnSpPr>
        <p:spPr>
          <a:xfrm flipH="1">
            <a:off x="5103000" y="4537958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5" idx="2"/>
          </p:cNvCxnSpPr>
          <p:nvPr/>
        </p:nvCxnSpPr>
        <p:spPr>
          <a:xfrm>
            <a:off x="5618357" y="4537958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6586767" y="483850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349730" y="5864264"/>
            <a:ext cx="463313" cy="691922"/>
            <a:chOff x="3882044" y="3217025"/>
            <a:chExt cx="574182" cy="691922"/>
          </a:xfrm>
        </p:grpSpPr>
        <p:sp>
          <p:nvSpPr>
            <p:cNvPr id="55" name="직사각형 5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265106" y="5867438"/>
            <a:ext cx="463313" cy="691922"/>
            <a:chOff x="3882044" y="3217025"/>
            <a:chExt cx="574182" cy="691922"/>
          </a:xfrm>
        </p:grpSpPr>
        <p:sp>
          <p:nvSpPr>
            <p:cNvPr id="62" name="직사각형 6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785684" y="4827968"/>
            <a:ext cx="463313" cy="691922"/>
            <a:chOff x="3882044" y="3217025"/>
            <a:chExt cx="574182" cy="691922"/>
          </a:xfrm>
        </p:grpSpPr>
        <p:sp>
          <p:nvSpPr>
            <p:cNvPr id="73" name="직사각형 7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7501984" y="5519890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2"/>
          </p:cNvCxnSpPr>
          <p:nvPr/>
        </p:nvCxnSpPr>
        <p:spPr>
          <a:xfrm>
            <a:off x="8017341" y="5519890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781627" y="2643367"/>
            <a:ext cx="4066928" cy="39851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7202750" y="3793259"/>
            <a:ext cx="463313" cy="691922"/>
            <a:chOff x="3882044" y="3217025"/>
            <a:chExt cx="574182" cy="691922"/>
          </a:xfrm>
        </p:grpSpPr>
        <p:sp>
          <p:nvSpPr>
            <p:cNvPr id="89" name="직사각형 8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직선 연결선 90"/>
          <p:cNvCxnSpPr>
            <a:stCxn id="90" idx="2"/>
            <a:endCxn id="82" idx="0"/>
          </p:cNvCxnSpPr>
          <p:nvPr/>
        </p:nvCxnSpPr>
        <p:spPr>
          <a:xfrm flipH="1">
            <a:off x="6818424" y="4485181"/>
            <a:ext cx="615983" cy="353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90" idx="2"/>
            <a:endCxn id="73" idx="0"/>
          </p:cNvCxnSpPr>
          <p:nvPr/>
        </p:nvCxnSpPr>
        <p:spPr>
          <a:xfrm>
            <a:off x="7434407" y="4485181"/>
            <a:ext cx="582934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71" idx="0"/>
          </p:cNvCxnSpPr>
          <p:nvPr/>
        </p:nvCxnSpPr>
        <p:spPr>
          <a:xfrm flipH="1">
            <a:off x="5618357" y="3441902"/>
            <a:ext cx="942358" cy="40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89" idx="0"/>
          </p:cNvCxnSpPr>
          <p:nvPr/>
        </p:nvCxnSpPr>
        <p:spPr>
          <a:xfrm>
            <a:off x="6560714" y="3441902"/>
            <a:ext cx="873693" cy="351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6355110" y="2745929"/>
            <a:ext cx="463313" cy="691922"/>
            <a:chOff x="3882044" y="3217025"/>
            <a:chExt cx="574182" cy="691922"/>
          </a:xfrm>
        </p:grpSpPr>
        <p:sp>
          <p:nvSpPr>
            <p:cNvPr id="101" name="직사각형 10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연결선 87"/>
          <p:cNvCxnSpPr>
            <a:endCxn id="93" idx="0"/>
          </p:cNvCxnSpPr>
          <p:nvPr/>
        </p:nvCxnSpPr>
        <p:spPr>
          <a:xfrm flipH="1">
            <a:off x="2859671" y="2153082"/>
            <a:ext cx="1664249" cy="570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endCxn id="101" idx="0"/>
          </p:cNvCxnSpPr>
          <p:nvPr/>
        </p:nvCxnSpPr>
        <p:spPr>
          <a:xfrm>
            <a:off x="4523918" y="2153082"/>
            <a:ext cx="2062849" cy="592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4318314" y="1457109"/>
            <a:ext cx="463313" cy="69192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445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Final code tree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501707" y="3756759"/>
            <a:ext cx="463313" cy="691922"/>
            <a:chOff x="3882044" y="3217025"/>
            <a:chExt cx="574182" cy="691922"/>
          </a:xfrm>
        </p:grpSpPr>
        <p:sp>
          <p:nvSpPr>
            <p:cNvPr id="79" name="직사각형 7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449630" y="4805435"/>
            <a:ext cx="463314" cy="691922"/>
            <a:chOff x="3882044" y="3217025"/>
            <a:chExt cx="574183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480588" y="5838557"/>
            <a:ext cx="463313" cy="691922"/>
            <a:chOff x="3882044" y="3217025"/>
            <a:chExt cx="574182" cy="691922"/>
          </a:xfrm>
        </p:grpSpPr>
        <p:sp>
          <p:nvSpPr>
            <p:cNvPr id="21" name="직사각형 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58121" y="5841731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73478" y="4808609"/>
            <a:ext cx="463313" cy="691922"/>
            <a:chOff x="3882044" y="3217025"/>
            <a:chExt cx="574182" cy="691922"/>
          </a:xfrm>
        </p:grpSpPr>
        <p:sp>
          <p:nvSpPr>
            <p:cNvPr id="41" name="직사각형 4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>
            <a:stCxn id="42" idx="2"/>
            <a:endCxn id="45" idx="0"/>
          </p:cNvCxnSpPr>
          <p:nvPr/>
        </p:nvCxnSpPr>
        <p:spPr>
          <a:xfrm flipH="1">
            <a:off x="689778" y="5500531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2" idx="2"/>
            <a:endCxn id="21" idx="0"/>
          </p:cNvCxnSpPr>
          <p:nvPr/>
        </p:nvCxnSpPr>
        <p:spPr>
          <a:xfrm>
            <a:off x="1205135" y="5500531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733849" y="3775487"/>
            <a:ext cx="463313" cy="691922"/>
            <a:chOff x="3882044" y="3217025"/>
            <a:chExt cx="574182" cy="691922"/>
          </a:xfrm>
        </p:grpSpPr>
        <p:sp>
          <p:nvSpPr>
            <p:cNvPr id="51" name="직사각형 5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/>
          <p:cNvCxnSpPr>
            <a:stCxn id="52" idx="2"/>
            <a:endCxn id="41" idx="0"/>
          </p:cNvCxnSpPr>
          <p:nvPr/>
        </p:nvCxnSpPr>
        <p:spPr>
          <a:xfrm flipH="1">
            <a:off x="1205135" y="4467409"/>
            <a:ext cx="760371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2" idx="2"/>
            <a:endCxn id="48" idx="0"/>
          </p:cNvCxnSpPr>
          <p:nvPr/>
        </p:nvCxnSpPr>
        <p:spPr>
          <a:xfrm>
            <a:off x="1965506" y="4467409"/>
            <a:ext cx="715781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2628014" y="2723637"/>
            <a:ext cx="463313" cy="691922"/>
            <a:chOff x="3882044" y="3217025"/>
            <a:chExt cx="574182" cy="691922"/>
          </a:xfrm>
        </p:grpSpPr>
        <p:sp>
          <p:nvSpPr>
            <p:cNvPr id="93" name="직사각형 9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연결선 94"/>
          <p:cNvCxnSpPr>
            <a:stCxn id="94" idx="2"/>
            <a:endCxn id="51" idx="0"/>
          </p:cNvCxnSpPr>
          <p:nvPr/>
        </p:nvCxnSpPr>
        <p:spPr>
          <a:xfrm flipH="1">
            <a:off x="1965506" y="3415559"/>
            <a:ext cx="894165" cy="3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4" idx="2"/>
            <a:endCxn id="79" idx="0"/>
          </p:cNvCxnSpPr>
          <p:nvPr/>
        </p:nvCxnSpPr>
        <p:spPr>
          <a:xfrm>
            <a:off x="2859671" y="3415559"/>
            <a:ext cx="873693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871343" y="4886299"/>
            <a:ext cx="463313" cy="691922"/>
            <a:chOff x="3882044" y="3217025"/>
            <a:chExt cx="574182" cy="691922"/>
          </a:xfrm>
        </p:grpSpPr>
        <p:sp>
          <p:nvSpPr>
            <p:cNvPr id="60" name="직사각형 5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867130" y="4886299"/>
            <a:ext cx="463313" cy="691922"/>
            <a:chOff x="3882044" y="3217025"/>
            <a:chExt cx="574182" cy="691922"/>
          </a:xfrm>
        </p:grpSpPr>
        <p:sp>
          <p:nvSpPr>
            <p:cNvPr id="64" name="직사각형 6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386700" y="3846036"/>
            <a:ext cx="463313" cy="691922"/>
            <a:chOff x="3882044" y="3217025"/>
            <a:chExt cx="574182" cy="691922"/>
          </a:xfrm>
        </p:grpSpPr>
        <p:sp>
          <p:nvSpPr>
            <p:cNvPr id="71" name="직사각형 7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직선 연결선 85"/>
          <p:cNvCxnSpPr>
            <a:stCxn id="85" idx="2"/>
          </p:cNvCxnSpPr>
          <p:nvPr/>
        </p:nvCxnSpPr>
        <p:spPr>
          <a:xfrm flipH="1">
            <a:off x="5103000" y="4537958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5" idx="2"/>
          </p:cNvCxnSpPr>
          <p:nvPr/>
        </p:nvCxnSpPr>
        <p:spPr>
          <a:xfrm>
            <a:off x="5618357" y="4537958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6586767" y="4838504"/>
            <a:ext cx="463313" cy="691922"/>
            <a:chOff x="3882044" y="3217025"/>
            <a:chExt cx="574182" cy="691922"/>
          </a:xfrm>
        </p:grpSpPr>
        <p:sp>
          <p:nvSpPr>
            <p:cNvPr id="82" name="직사각형 8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349730" y="5864264"/>
            <a:ext cx="463313" cy="691922"/>
            <a:chOff x="3882044" y="3217025"/>
            <a:chExt cx="574182" cy="691922"/>
          </a:xfrm>
        </p:grpSpPr>
        <p:sp>
          <p:nvSpPr>
            <p:cNvPr id="55" name="직사각형 5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265106" y="5867438"/>
            <a:ext cx="463313" cy="691922"/>
            <a:chOff x="3882044" y="3217025"/>
            <a:chExt cx="574182" cy="691922"/>
          </a:xfrm>
        </p:grpSpPr>
        <p:sp>
          <p:nvSpPr>
            <p:cNvPr id="62" name="직사각형 6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785684" y="4827968"/>
            <a:ext cx="463313" cy="691922"/>
            <a:chOff x="3882044" y="3217025"/>
            <a:chExt cx="574182" cy="691922"/>
          </a:xfrm>
        </p:grpSpPr>
        <p:sp>
          <p:nvSpPr>
            <p:cNvPr id="73" name="직사각형 7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7501984" y="5519890"/>
            <a:ext cx="515357" cy="34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2"/>
          </p:cNvCxnSpPr>
          <p:nvPr/>
        </p:nvCxnSpPr>
        <p:spPr>
          <a:xfrm>
            <a:off x="8017341" y="5519890"/>
            <a:ext cx="507110" cy="33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7202750" y="3793259"/>
            <a:ext cx="463313" cy="691922"/>
            <a:chOff x="3882044" y="3217025"/>
            <a:chExt cx="574182" cy="691922"/>
          </a:xfrm>
        </p:grpSpPr>
        <p:sp>
          <p:nvSpPr>
            <p:cNvPr id="89" name="직사각형 8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직선 연결선 90"/>
          <p:cNvCxnSpPr>
            <a:stCxn id="90" idx="2"/>
            <a:endCxn id="82" idx="0"/>
          </p:cNvCxnSpPr>
          <p:nvPr/>
        </p:nvCxnSpPr>
        <p:spPr>
          <a:xfrm flipH="1">
            <a:off x="6818424" y="4485181"/>
            <a:ext cx="615983" cy="353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90" idx="2"/>
            <a:endCxn id="73" idx="0"/>
          </p:cNvCxnSpPr>
          <p:nvPr/>
        </p:nvCxnSpPr>
        <p:spPr>
          <a:xfrm>
            <a:off x="7434407" y="4485181"/>
            <a:ext cx="582934" cy="34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71" idx="0"/>
          </p:cNvCxnSpPr>
          <p:nvPr/>
        </p:nvCxnSpPr>
        <p:spPr>
          <a:xfrm flipH="1">
            <a:off x="5618357" y="3441902"/>
            <a:ext cx="942358" cy="40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89" idx="0"/>
          </p:cNvCxnSpPr>
          <p:nvPr/>
        </p:nvCxnSpPr>
        <p:spPr>
          <a:xfrm>
            <a:off x="6560714" y="3441902"/>
            <a:ext cx="873693" cy="351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6355110" y="2745929"/>
            <a:ext cx="463313" cy="691922"/>
            <a:chOff x="3882044" y="3217025"/>
            <a:chExt cx="574182" cy="691922"/>
          </a:xfrm>
        </p:grpSpPr>
        <p:sp>
          <p:nvSpPr>
            <p:cNvPr id="101" name="직사각형 10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연결선 87"/>
          <p:cNvCxnSpPr>
            <a:endCxn id="93" idx="0"/>
          </p:cNvCxnSpPr>
          <p:nvPr/>
        </p:nvCxnSpPr>
        <p:spPr>
          <a:xfrm flipH="1">
            <a:off x="2859671" y="2153082"/>
            <a:ext cx="1664249" cy="570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endCxn id="101" idx="0"/>
          </p:cNvCxnSpPr>
          <p:nvPr/>
        </p:nvCxnSpPr>
        <p:spPr>
          <a:xfrm>
            <a:off x="4523918" y="2153082"/>
            <a:ext cx="2062849" cy="592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4318314" y="1457109"/>
            <a:ext cx="463313" cy="69192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796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Input: Data </a:t>
            </a:r>
            <a:r>
              <a:rPr lang="en-US" altLang="ko-KR" dirty="0" err="1" smtClean="0"/>
              <a:t>sructure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aceaceaue</a:t>
            </a:r>
            <a:endParaRPr lang="en-US" altLang="ko-KR" dirty="0" smtClean="0"/>
          </a:p>
          <a:p>
            <a:r>
              <a:rPr lang="en-US" altLang="ko-KR" dirty="0" smtClean="0"/>
              <a:t>It is the final tree to given input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51" y="2934393"/>
            <a:ext cx="5207098" cy="33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34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51" y="3374967"/>
            <a:ext cx="5207098" cy="33016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Input: Data </a:t>
            </a:r>
            <a:r>
              <a:rPr lang="en-US" altLang="ko-KR" dirty="0" err="1" smtClean="0"/>
              <a:t>sructure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aceaceaue</a:t>
            </a:r>
            <a:endParaRPr lang="en-US" altLang="ko-KR" dirty="0" smtClean="0"/>
          </a:p>
          <a:p>
            <a:r>
              <a:rPr lang="en-US" altLang="ko-KR" dirty="0" smtClean="0"/>
              <a:t>You can make code by following the tree</a:t>
            </a:r>
          </a:p>
          <a:p>
            <a:pPr lvl="1"/>
            <a:r>
              <a:rPr lang="en-US" altLang="ko-KR" dirty="0" smtClean="0"/>
              <a:t>Left child: 0, Right child: 1</a:t>
            </a:r>
          </a:p>
          <a:p>
            <a:r>
              <a:rPr lang="en-US" altLang="ko-KR" dirty="0" smtClean="0"/>
              <a:t>E.g.) t: 001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962399" y="3747378"/>
            <a:ext cx="163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50457" y="5240219"/>
            <a:ext cx="163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8716" y="4557392"/>
            <a:ext cx="163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282" y="3747378"/>
            <a:ext cx="163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667275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sentences are given. You have to read it until you reach EOF</a:t>
            </a:r>
          </a:p>
          <a:p>
            <a:pPr lvl="1"/>
            <a:r>
              <a:rPr lang="en-US" altLang="ko-KR" sz="1600" dirty="0" smtClean="0"/>
              <a:t>Data structure project is released. Due date for the project….</a:t>
            </a:r>
            <a:endParaRPr lang="en-US" altLang="ko-KR" sz="1600" dirty="0"/>
          </a:p>
          <a:p>
            <a:endParaRPr lang="en-US" altLang="ko-KR" dirty="0" smtClean="0"/>
          </a:p>
          <a:p>
            <a:r>
              <a:rPr lang="en-US" altLang="ko-KR" dirty="0" smtClean="0"/>
              <a:t>It is given by </a:t>
            </a:r>
            <a:r>
              <a:rPr lang="en-US" altLang="ko-KR" i="1" dirty="0" err="1" smtClean="0"/>
              <a:t>inputfile</a:t>
            </a:r>
            <a:endParaRPr lang="en-US" altLang="ko-KR" i="1" dirty="0" smtClean="0"/>
          </a:p>
        </p:txBody>
      </p:sp>
    </p:spTree>
    <p:extLst>
      <p:ext uri="{BB962C8B-B14F-4D97-AF65-F5344CB8AC3E}">
        <p14:creationId xmlns:p14="http://schemas.microsoft.com/office/powerpoint/2010/main" val="2209871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./proj2 </a:t>
            </a:r>
            <a:r>
              <a:rPr lang="en-US" altLang="ko-KR" i="1" dirty="0" err="1" smtClean="0"/>
              <a:t>inputfilename</a:t>
            </a:r>
            <a:r>
              <a:rPr lang="en-US" altLang="ko-KR" dirty="0" smtClean="0"/>
              <a:t> letter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Print out the character in ASCII code, the number of character shown in the sentence and the code word for the character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/>
              <a:t>e</a:t>
            </a:r>
            <a:r>
              <a:rPr lang="en-US" altLang="ko-KR" dirty="0" smtClean="0"/>
              <a:t>.g.)	./proj2 input.txt letter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INPUT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sructure</a:t>
            </a:r>
            <a:r>
              <a:rPr lang="en-US" altLang="ko-KR" sz="1300" dirty="0" smtClean="0"/>
              <a:t> </a:t>
            </a:r>
            <a:r>
              <a:rPr lang="en-US" altLang="ko-KR" sz="1300" dirty="0" err="1" smtClean="0"/>
              <a:t>aceaceaue</a:t>
            </a:r>
            <a:endParaRPr lang="en-US" altLang="ko-KR" sz="1300" dirty="0" smtClean="0"/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OUTPUT</a:t>
            </a:r>
          </a:p>
          <a:p>
            <a:pPr lvl="2"/>
            <a:r>
              <a:rPr lang="en-US" altLang="ko-KR" sz="1300" dirty="0" smtClean="0"/>
              <a:t>32 2 1111</a:t>
            </a:r>
          </a:p>
          <a:p>
            <a:pPr lvl="2"/>
            <a:r>
              <a:rPr lang="en-US" altLang="ko-KR" sz="1300" dirty="0" smtClean="0"/>
              <a:t>68 1 0000</a:t>
            </a:r>
          </a:p>
          <a:p>
            <a:pPr lvl="2"/>
            <a:r>
              <a:rPr lang="en-US" altLang="ko-KR" sz="1300" dirty="0" smtClean="0"/>
              <a:t>97 5 01</a:t>
            </a:r>
          </a:p>
          <a:p>
            <a:pPr lvl="2"/>
            <a:r>
              <a:rPr lang="en-US" altLang="ko-KR" sz="1300" dirty="0" smtClean="0"/>
              <a:t>99 3 101</a:t>
            </a:r>
          </a:p>
          <a:p>
            <a:pPr lvl="2"/>
            <a:r>
              <a:rPr lang="en-US" altLang="ko-KR" sz="1300" dirty="0" smtClean="0"/>
              <a:t>101 4 110</a:t>
            </a:r>
          </a:p>
          <a:p>
            <a:pPr lvl="2"/>
            <a:r>
              <a:rPr lang="en-US" altLang="ko-KR" sz="1300" dirty="0" smtClean="0"/>
              <a:t>114 2 1110</a:t>
            </a:r>
          </a:p>
          <a:p>
            <a:pPr lvl="2"/>
            <a:r>
              <a:rPr lang="en-US" altLang="ko-KR" sz="1300" dirty="0" smtClean="0"/>
              <a:t>115 1 0001</a:t>
            </a:r>
          </a:p>
          <a:p>
            <a:pPr lvl="2"/>
            <a:r>
              <a:rPr lang="en-US" altLang="ko-KR" sz="1300" dirty="0" smtClean="0"/>
              <a:t>116 3 001</a:t>
            </a:r>
          </a:p>
          <a:p>
            <a:pPr lvl="2"/>
            <a:r>
              <a:rPr lang="en-US" altLang="ko-KR" sz="1300" dirty="0" smtClean="0"/>
              <a:t>117 3 100</a:t>
            </a:r>
          </a:p>
          <a:p>
            <a:pPr lvl="2"/>
            <a:endParaRPr lang="en-US" altLang="ko-KR" sz="13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51" y="3093403"/>
            <a:ext cx="5207098" cy="33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0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./proj2 </a:t>
            </a:r>
            <a:r>
              <a:rPr lang="en-US" altLang="ko-KR" i="1" dirty="0" err="1" smtClean="0"/>
              <a:t>inputfilename</a:t>
            </a:r>
            <a:r>
              <a:rPr lang="en-US" altLang="ko-KR" dirty="0" smtClean="0"/>
              <a:t>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Print out the tree you created in in-order. You should print out the summation at the node, left child and right child and the letter for the node.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/>
              <a:t>e</a:t>
            </a:r>
            <a:r>
              <a:rPr lang="en-US" altLang="ko-KR" dirty="0" smtClean="0"/>
              <a:t>.g.)	./proj2 input.txt tree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INPUT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sructure</a:t>
            </a:r>
            <a:r>
              <a:rPr lang="en-US" altLang="ko-KR" sz="1300" dirty="0" smtClean="0"/>
              <a:t> </a:t>
            </a:r>
            <a:r>
              <a:rPr lang="en-US" altLang="ko-KR" sz="1300" dirty="0" err="1" smtClean="0"/>
              <a:t>aceaceaue</a:t>
            </a:r>
            <a:endParaRPr lang="en-US" altLang="ko-KR" sz="1300" dirty="0" smtClean="0"/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OUTPUT</a:t>
            </a:r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1</a:t>
            </a:r>
            <a:r>
              <a:rPr lang="pl-PL" altLang="ko-KR" sz="1300" dirty="0" smtClean="0"/>
              <a:t> </a:t>
            </a:r>
            <a:r>
              <a:rPr lang="pl-PL" altLang="ko-KR" sz="1300" dirty="0"/>
              <a:t>0 0 </a:t>
            </a:r>
            <a:r>
              <a:rPr lang="en-US" altLang="ko-KR" sz="1300" dirty="0" smtClean="0"/>
              <a:t>68</a:t>
            </a:r>
            <a:endParaRPr lang="pl-PL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2 1 1</a:t>
            </a:r>
            <a:endParaRPr lang="pl-PL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1 0 0 115</a:t>
            </a:r>
            <a:endParaRPr lang="pl-PL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4 2 2</a:t>
            </a:r>
            <a:endParaRPr lang="pl-PL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2 0 0</a:t>
            </a:r>
            <a:r>
              <a:rPr lang="pl-PL" altLang="ko-KR" sz="1300" dirty="0" smtClean="0"/>
              <a:t> </a:t>
            </a:r>
            <a:r>
              <a:rPr lang="en-US" altLang="ko-KR" sz="1300" dirty="0" smtClean="0"/>
              <a:t>116</a:t>
            </a:r>
            <a:endParaRPr lang="pl-PL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9 4 5</a:t>
            </a:r>
            <a:endParaRPr lang="pl-PL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5 0 0 97</a:t>
            </a:r>
            <a:endParaRPr lang="pl-PL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23 9 14</a:t>
            </a:r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…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51" y="3093403"/>
            <a:ext cx="5207098" cy="33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9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./proj2 </a:t>
            </a:r>
            <a:r>
              <a:rPr lang="en-US" altLang="ko-KR" i="1" dirty="0" err="1" smtClean="0"/>
              <a:t>inputfilename</a:t>
            </a:r>
            <a:r>
              <a:rPr lang="en-US" altLang="ko-KR" dirty="0" smtClean="0"/>
              <a:t> code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Print out the code book and code for whole sentences in input file and compression ratio (original character: 7bit for one letter)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/>
              <a:t>e</a:t>
            </a:r>
            <a:r>
              <a:rPr lang="en-US" altLang="ko-KR" dirty="0" smtClean="0"/>
              <a:t>.g.)	./proj2 input.txt code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INPUT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sructure</a:t>
            </a:r>
            <a:r>
              <a:rPr lang="en-US" altLang="ko-KR" sz="1300" dirty="0" smtClean="0"/>
              <a:t> </a:t>
            </a:r>
            <a:r>
              <a:rPr lang="en-US" altLang="ko-KR" sz="1300" dirty="0" err="1" smtClean="0"/>
              <a:t>aceaceaue</a:t>
            </a:r>
            <a:endParaRPr lang="en-US" altLang="ko-KR" sz="1300" dirty="0" smtClean="0"/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OUTPUT</a:t>
            </a:r>
          </a:p>
          <a:p>
            <a:pPr lvl="2"/>
            <a:r>
              <a:rPr lang="en-US" altLang="ko-KR" sz="1300" dirty="0" smtClean="0"/>
              <a:t>32 1111</a:t>
            </a:r>
            <a:endParaRPr lang="en-US" altLang="ko-KR" sz="1300" dirty="0"/>
          </a:p>
          <a:p>
            <a:pPr lvl="2"/>
            <a:r>
              <a:rPr lang="en-US" altLang="ko-KR" sz="1300" dirty="0" smtClean="0"/>
              <a:t>68 </a:t>
            </a:r>
            <a:r>
              <a:rPr lang="en-US" altLang="ko-KR" sz="1300" dirty="0"/>
              <a:t>0000</a:t>
            </a:r>
          </a:p>
          <a:p>
            <a:pPr lvl="2"/>
            <a:r>
              <a:rPr lang="en-US" altLang="ko-KR" sz="1300" dirty="0" smtClean="0"/>
              <a:t>97 </a:t>
            </a:r>
            <a:r>
              <a:rPr lang="en-US" altLang="ko-KR" sz="1300" dirty="0"/>
              <a:t>01</a:t>
            </a:r>
          </a:p>
          <a:p>
            <a:pPr lvl="2"/>
            <a:r>
              <a:rPr lang="en-US" altLang="ko-KR" sz="1300" dirty="0" smtClean="0"/>
              <a:t>99 101</a:t>
            </a:r>
          </a:p>
          <a:p>
            <a:pPr lvl="2"/>
            <a:r>
              <a:rPr lang="en-US" altLang="ko-KR" sz="1300" dirty="0" smtClean="0"/>
              <a:t>…</a:t>
            </a:r>
          </a:p>
          <a:p>
            <a:pPr lvl="2"/>
            <a:r>
              <a:rPr lang="en-US" altLang="ko-KR" sz="1300" dirty="0" smtClean="0"/>
              <a:t>00000100101111100</a:t>
            </a:r>
            <a:br>
              <a:rPr lang="en-US" altLang="ko-KR" sz="1300" dirty="0" smtClean="0"/>
            </a:br>
            <a:r>
              <a:rPr lang="en-US" altLang="ko-KR" sz="1300" dirty="0" smtClean="0"/>
              <a:t>01111010010100110</a:t>
            </a:r>
            <a:br>
              <a:rPr lang="en-US" altLang="ko-KR" sz="1300" dirty="0" smtClean="0"/>
            </a:br>
            <a:r>
              <a:rPr lang="en-US" altLang="ko-KR" sz="1300" dirty="0" smtClean="0"/>
              <a:t>01110110111101101</a:t>
            </a:r>
            <a:br>
              <a:rPr lang="en-US" altLang="ko-KR" sz="1300" dirty="0" smtClean="0"/>
            </a:br>
            <a:r>
              <a:rPr lang="en-US" altLang="ko-KR" sz="1300" dirty="0" smtClean="0"/>
              <a:t>1100110111001100110</a:t>
            </a:r>
            <a:br>
              <a:rPr lang="en-US" altLang="ko-KR" sz="1300" dirty="0" smtClean="0"/>
            </a:br>
            <a:r>
              <a:rPr lang="en-US" altLang="ko-KR" sz="1300" dirty="0" smtClean="0"/>
              <a:t>Ratio: 0.435 (70/(23*7))</a:t>
            </a:r>
            <a:endParaRPr lang="en-US" altLang="ko-KR" sz="13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51" y="3093403"/>
            <a:ext cx="5207098" cy="33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96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Get the input file and you must reconstruct the tree</a:t>
            </a:r>
          </a:p>
          <a:p>
            <a:pPr lvl="1"/>
            <a:r>
              <a:rPr lang="en-US" altLang="ko-KR" dirty="0" smtClean="0"/>
              <a:t>From the input</a:t>
            </a:r>
          </a:p>
          <a:p>
            <a:pPr lvl="2"/>
            <a:r>
              <a:rPr lang="en-US" altLang="ko-KR" dirty="0"/>
              <a:t>32 1111</a:t>
            </a:r>
          </a:p>
          <a:p>
            <a:pPr lvl="2"/>
            <a:r>
              <a:rPr lang="en-US" altLang="ko-KR" dirty="0"/>
              <a:t>68 0000</a:t>
            </a:r>
          </a:p>
          <a:p>
            <a:pPr lvl="2"/>
            <a:r>
              <a:rPr lang="en-US" altLang="ko-KR" dirty="0"/>
              <a:t>97 01</a:t>
            </a:r>
          </a:p>
          <a:p>
            <a:pPr lvl="2"/>
            <a:r>
              <a:rPr lang="en-US" altLang="ko-KR" dirty="0"/>
              <a:t>99 101</a:t>
            </a:r>
          </a:p>
          <a:p>
            <a:pPr lvl="2"/>
            <a:r>
              <a:rPr lang="en-US" altLang="ko-KR" sz="1600" dirty="0"/>
              <a:t>101 </a:t>
            </a:r>
            <a:r>
              <a:rPr lang="en-US" altLang="ko-KR" sz="1600" dirty="0" smtClean="0"/>
              <a:t>110</a:t>
            </a:r>
            <a:endParaRPr lang="en-US" altLang="ko-KR" sz="1600" dirty="0"/>
          </a:p>
          <a:p>
            <a:pPr lvl="2"/>
            <a:r>
              <a:rPr lang="en-US" altLang="ko-KR" sz="1600" dirty="0"/>
              <a:t>114 </a:t>
            </a:r>
            <a:r>
              <a:rPr lang="en-US" altLang="ko-KR" sz="1600" dirty="0" smtClean="0"/>
              <a:t>1110</a:t>
            </a:r>
            <a:endParaRPr lang="en-US" altLang="ko-KR" sz="1600" dirty="0"/>
          </a:p>
          <a:p>
            <a:pPr lvl="2"/>
            <a:r>
              <a:rPr lang="en-US" altLang="ko-KR" sz="1600" dirty="0"/>
              <a:t>115 </a:t>
            </a:r>
            <a:r>
              <a:rPr lang="en-US" altLang="ko-KR" sz="1600" dirty="0" smtClean="0"/>
              <a:t>0001</a:t>
            </a:r>
            <a:endParaRPr lang="en-US" altLang="ko-KR" sz="1600" dirty="0"/>
          </a:p>
          <a:p>
            <a:pPr lvl="2"/>
            <a:r>
              <a:rPr lang="en-US" altLang="ko-KR" sz="1600" dirty="0"/>
              <a:t>116 </a:t>
            </a:r>
            <a:r>
              <a:rPr lang="en-US" altLang="ko-KR" sz="1600" dirty="0" smtClean="0"/>
              <a:t>001</a:t>
            </a:r>
            <a:endParaRPr lang="en-US" altLang="ko-KR" sz="1600" dirty="0"/>
          </a:p>
          <a:p>
            <a:pPr lvl="2"/>
            <a:r>
              <a:rPr lang="en-US" altLang="ko-KR" sz="1600" dirty="0"/>
              <a:t>117 </a:t>
            </a:r>
            <a:r>
              <a:rPr lang="en-US" altLang="ko-KR" sz="1600" dirty="0" smtClean="0"/>
              <a:t>100</a:t>
            </a:r>
            <a:endParaRPr lang="en-US" altLang="ko-KR" sz="1600" dirty="0"/>
          </a:p>
          <a:p>
            <a:pPr lvl="2"/>
            <a:r>
              <a:rPr lang="en-US" altLang="ko-KR" sz="1600" dirty="0"/>
              <a:t>00000100101111100</a:t>
            </a:r>
            <a:br>
              <a:rPr lang="en-US" altLang="ko-KR" sz="1600" dirty="0"/>
            </a:br>
            <a:r>
              <a:rPr lang="en-US" altLang="ko-KR" sz="1600" dirty="0"/>
              <a:t>01111010010100110</a:t>
            </a:r>
            <a:br>
              <a:rPr lang="en-US" altLang="ko-KR" sz="1600" dirty="0"/>
            </a:br>
            <a:r>
              <a:rPr lang="en-US" altLang="ko-KR" sz="1600" dirty="0"/>
              <a:t>01110110111101101</a:t>
            </a:r>
            <a:br>
              <a:rPr lang="en-US" altLang="ko-KR" sz="1600" dirty="0"/>
            </a:br>
            <a:r>
              <a:rPr lang="en-US" altLang="ko-KR" sz="1600" dirty="0" smtClean="0"/>
              <a:t>1100110111001100110</a:t>
            </a:r>
          </a:p>
          <a:p>
            <a:pPr lvl="2"/>
            <a:r>
              <a:rPr lang="en-US" altLang="ko-KR" dirty="0" smtClean="0"/>
              <a:t>You must make the tree</a:t>
            </a:r>
            <a:br>
              <a:rPr lang="en-US" altLang="ko-KR" dirty="0" smtClean="0"/>
            </a:br>
            <a:r>
              <a:rPr lang="en-US" altLang="ko-KR" dirty="0" smtClean="0"/>
              <a:t>at right side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53" y="3409287"/>
            <a:ext cx="5207098" cy="33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77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 the input file and you must reconstruct the tree</a:t>
            </a:r>
          </a:p>
          <a:p>
            <a:pPr lvl="1"/>
            <a:r>
              <a:rPr lang="en-US" altLang="ko-KR" dirty="0" smtClean="0"/>
              <a:t>32 1111</a:t>
            </a:r>
            <a:endParaRPr lang="ko-KR" altLang="en-US" dirty="0"/>
          </a:p>
        </p:txBody>
      </p:sp>
      <p:grpSp>
        <p:nvGrpSpPr>
          <p:cNvPr id="185" name="그룹 184"/>
          <p:cNvGrpSpPr/>
          <p:nvPr/>
        </p:nvGrpSpPr>
        <p:grpSpPr>
          <a:xfrm>
            <a:off x="7626045" y="6010628"/>
            <a:ext cx="385360" cy="548732"/>
            <a:chOff x="3882044" y="3217025"/>
            <a:chExt cx="574182" cy="691922"/>
          </a:xfrm>
        </p:grpSpPr>
        <p:sp>
          <p:nvSpPr>
            <p:cNvPr id="186" name="직사각형 18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27286" y="5186272"/>
            <a:ext cx="385360" cy="548732"/>
            <a:chOff x="3882044" y="3217025"/>
            <a:chExt cx="574182" cy="691922"/>
          </a:xfrm>
        </p:grpSpPr>
        <p:sp>
          <p:nvSpPr>
            <p:cNvPr id="189" name="직사각형 18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2" name="직선 연결선 191"/>
          <p:cNvCxnSpPr>
            <a:stCxn id="190" idx="2"/>
          </p:cNvCxnSpPr>
          <p:nvPr/>
        </p:nvCxnSpPr>
        <p:spPr>
          <a:xfrm>
            <a:off x="7419967" y="5735004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6742432" y="4365691"/>
            <a:ext cx="385360" cy="548732"/>
            <a:chOff x="3882044" y="3217025"/>
            <a:chExt cx="574182" cy="691922"/>
          </a:xfrm>
        </p:grpSpPr>
        <p:sp>
          <p:nvSpPr>
            <p:cNvPr id="194" name="직사각형 19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7" name="직선 연결선 196"/>
          <p:cNvCxnSpPr>
            <a:stCxn id="195" idx="2"/>
            <a:endCxn id="189" idx="0"/>
          </p:cNvCxnSpPr>
          <p:nvPr/>
        </p:nvCxnSpPr>
        <p:spPr>
          <a:xfrm>
            <a:off x="6935112" y="4914423"/>
            <a:ext cx="484855" cy="27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endCxn id="194" idx="0"/>
          </p:cNvCxnSpPr>
          <p:nvPr/>
        </p:nvCxnSpPr>
        <p:spPr>
          <a:xfrm>
            <a:off x="6208419" y="4087046"/>
            <a:ext cx="726693" cy="27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그룹 199"/>
          <p:cNvGrpSpPr/>
          <p:nvPr/>
        </p:nvGrpSpPr>
        <p:grpSpPr>
          <a:xfrm>
            <a:off x="6037408" y="3535101"/>
            <a:ext cx="385360" cy="548732"/>
            <a:chOff x="3882044" y="3217025"/>
            <a:chExt cx="574182" cy="691922"/>
          </a:xfrm>
        </p:grpSpPr>
        <p:sp>
          <p:nvSpPr>
            <p:cNvPr id="201" name="직사각형 20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4" name="직선 연결선 203"/>
          <p:cNvCxnSpPr>
            <a:endCxn id="201" idx="0"/>
          </p:cNvCxnSpPr>
          <p:nvPr/>
        </p:nvCxnSpPr>
        <p:spPr>
          <a:xfrm>
            <a:off x="4514317" y="3064942"/>
            <a:ext cx="1715772" cy="47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그룹 204"/>
          <p:cNvGrpSpPr/>
          <p:nvPr/>
        </p:nvGrpSpPr>
        <p:grpSpPr>
          <a:xfrm>
            <a:off x="4343306" y="2512997"/>
            <a:ext cx="385360" cy="548732"/>
            <a:chOff x="3882044" y="3217025"/>
            <a:chExt cx="574182" cy="691922"/>
          </a:xfrm>
        </p:grpSpPr>
        <p:sp>
          <p:nvSpPr>
            <p:cNvPr id="206" name="직사각형 20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4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Count the number of alphabets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Create the priority queue by heap base on the count number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----- Create code node -----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Pop two nodes from the heap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Create new code node by combining two nodes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Push the node into the heap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Do 3-5 until one node left in the heap</a:t>
            </a:r>
          </a:p>
        </p:txBody>
      </p:sp>
    </p:spTree>
    <p:extLst>
      <p:ext uri="{BB962C8B-B14F-4D97-AF65-F5344CB8AC3E}">
        <p14:creationId xmlns:p14="http://schemas.microsoft.com/office/powerpoint/2010/main" val="15667077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 the input file and you must reconstruct the tree</a:t>
            </a:r>
          </a:p>
          <a:p>
            <a:pPr lvl="1"/>
            <a:r>
              <a:rPr lang="en-US" altLang="ko-KR" dirty="0" smtClean="0"/>
              <a:t>68 0000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1132595" y="5990241"/>
            <a:ext cx="385360" cy="548732"/>
            <a:chOff x="3882044" y="3217025"/>
            <a:chExt cx="574182" cy="691922"/>
          </a:xfrm>
        </p:grpSpPr>
        <p:sp>
          <p:nvSpPr>
            <p:cNvPr id="83" name="직사각형 8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561243" y="5170919"/>
            <a:ext cx="385360" cy="548732"/>
            <a:chOff x="3882044" y="3217025"/>
            <a:chExt cx="574182" cy="691922"/>
          </a:xfrm>
        </p:grpSpPr>
        <p:sp>
          <p:nvSpPr>
            <p:cNvPr id="86" name="직사각형 8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연결선 87"/>
          <p:cNvCxnSpPr>
            <a:stCxn id="87" idx="2"/>
            <a:endCxn id="83" idx="0"/>
          </p:cNvCxnSpPr>
          <p:nvPr/>
        </p:nvCxnSpPr>
        <p:spPr>
          <a:xfrm flipH="1">
            <a:off x="1325275" y="5719651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193680" y="4351597"/>
            <a:ext cx="385360" cy="548732"/>
            <a:chOff x="3882044" y="3217025"/>
            <a:chExt cx="574182" cy="691922"/>
          </a:xfrm>
        </p:grpSpPr>
        <p:sp>
          <p:nvSpPr>
            <p:cNvPr id="91" name="직사각형 9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/>
          <p:cNvCxnSpPr>
            <a:stCxn id="92" idx="2"/>
            <a:endCxn id="86" idx="0"/>
          </p:cNvCxnSpPr>
          <p:nvPr/>
        </p:nvCxnSpPr>
        <p:spPr>
          <a:xfrm flipH="1">
            <a:off x="1753923" y="4900329"/>
            <a:ext cx="63243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937401" y="3517423"/>
            <a:ext cx="385360" cy="548732"/>
            <a:chOff x="3882044" y="3217025"/>
            <a:chExt cx="574182" cy="691922"/>
          </a:xfrm>
        </p:grpSpPr>
        <p:sp>
          <p:nvSpPr>
            <p:cNvPr id="96" name="직사각형 9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직선 연결선 97"/>
          <p:cNvCxnSpPr>
            <a:stCxn id="97" idx="2"/>
            <a:endCxn id="91" idx="0"/>
          </p:cNvCxnSpPr>
          <p:nvPr/>
        </p:nvCxnSpPr>
        <p:spPr>
          <a:xfrm flipH="1">
            <a:off x="2386361" y="4066155"/>
            <a:ext cx="743721" cy="28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7626045" y="6010628"/>
            <a:ext cx="385360" cy="54873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227286" y="5186272"/>
            <a:ext cx="385360" cy="54873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직선 연결선 123"/>
          <p:cNvCxnSpPr>
            <a:stCxn id="122" idx="2"/>
          </p:cNvCxnSpPr>
          <p:nvPr/>
        </p:nvCxnSpPr>
        <p:spPr>
          <a:xfrm>
            <a:off x="7419967" y="5735004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6742432" y="4365691"/>
            <a:ext cx="385360" cy="548732"/>
            <a:chOff x="3882044" y="3217025"/>
            <a:chExt cx="574182" cy="691922"/>
          </a:xfrm>
        </p:grpSpPr>
        <p:sp>
          <p:nvSpPr>
            <p:cNvPr id="126" name="직사각형 12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9" name="직선 연결선 128"/>
          <p:cNvCxnSpPr>
            <a:stCxn id="127" idx="2"/>
            <a:endCxn id="121" idx="0"/>
          </p:cNvCxnSpPr>
          <p:nvPr/>
        </p:nvCxnSpPr>
        <p:spPr>
          <a:xfrm>
            <a:off x="6935112" y="4914423"/>
            <a:ext cx="484855" cy="27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endCxn id="126" idx="0"/>
          </p:cNvCxnSpPr>
          <p:nvPr/>
        </p:nvCxnSpPr>
        <p:spPr>
          <a:xfrm>
            <a:off x="6208419" y="4087046"/>
            <a:ext cx="726693" cy="27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6037408" y="3535101"/>
            <a:ext cx="385360" cy="54873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직선 연결선 134"/>
          <p:cNvCxnSpPr>
            <a:endCxn id="96" idx="0"/>
          </p:cNvCxnSpPr>
          <p:nvPr/>
        </p:nvCxnSpPr>
        <p:spPr>
          <a:xfrm flipH="1">
            <a:off x="3130081" y="3064942"/>
            <a:ext cx="1384237" cy="45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133" idx="0"/>
          </p:cNvCxnSpPr>
          <p:nvPr/>
        </p:nvCxnSpPr>
        <p:spPr>
          <a:xfrm>
            <a:off x="4514317" y="3064942"/>
            <a:ext cx="1715772" cy="47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4343306" y="2512997"/>
            <a:ext cx="385360" cy="548732"/>
            <a:chOff x="3882044" y="3217025"/>
            <a:chExt cx="574182" cy="691922"/>
          </a:xfrm>
        </p:grpSpPr>
        <p:sp>
          <p:nvSpPr>
            <p:cNvPr id="138" name="직사각형 13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868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 the input file and you must reconstruct the tree</a:t>
            </a:r>
          </a:p>
          <a:p>
            <a:pPr lvl="1"/>
            <a:r>
              <a:rPr lang="en-US" altLang="ko-KR" dirty="0" smtClean="0"/>
              <a:t>97 01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664094" y="4336745"/>
            <a:ext cx="385360" cy="548732"/>
            <a:chOff x="3882044" y="3217025"/>
            <a:chExt cx="574182" cy="691922"/>
          </a:xfrm>
        </p:grpSpPr>
        <p:sp>
          <p:nvSpPr>
            <p:cNvPr id="74" name="직사각형 7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132595" y="5990241"/>
            <a:ext cx="385360" cy="548732"/>
            <a:chOff x="3882044" y="3217025"/>
            <a:chExt cx="574182" cy="691922"/>
          </a:xfrm>
        </p:grpSpPr>
        <p:sp>
          <p:nvSpPr>
            <p:cNvPr id="83" name="직사각형 8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561243" y="5170919"/>
            <a:ext cx="385360" cy="548732"/>
            <a:chOff x="3882044" y="3217025"/>
            <a:chExt cx="574182" cy="691922"/>
          </a:xfrm>
        </p:grpSpPr>
        <p:sp>
          <p:nvSpPr>
            <p:cNvPr id="86" name="직사각형 8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연결선 87"/>
          <p:cNvCxnSpPr>
            <a:stCxn id="87" idx="2"/>
            <a:endCxn id="83" idx="0"/>
          </p:cNvCxnSpPr>
          <p:nvPr/>
        </p:nvCxnSpPr>
        <p:spPr>
          <a:xfrm flipH="1">
            <a:off x="1325275" y="5719651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193680" y="4351597"/>
            <a:ext cx="385360" cy="548732"/>
            <a:chOff x="3882044" y="3217025"/>
            <a:chExt cx="574182" cy="691922"/>
          </a:xfrm>
        </p:grpSpPr>
        <p:sp>
          <p:nvSpPr>
            <p:cNvPr id="91" name="직사각형 9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/>
          <p:cNvCxnSpPr>
            <a:stCxn id="92" idx="2"/>
            <a:endCxn id="86" idx="0"/>
          </p:cNvCxnSpPr>
          <p:nvPr/>
        </p:nvCxnSpPr>
        <p:spPr>
          <a:xfrm flipH="1">
            <a:off x="1753923" y="4900329"/>
            <a:ext cx="63243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937401" y="3517423"/>
            <a:ext cx="385360" cy="548732"/>
            <a:chOff x="3882044" y="3217025"/>
            <a:chExt cx="574182" cy="691922"/>
          </a:xfrm>
        </p:grpSpPr>
        <p:sp>
          <p:nvSpPr>
            <p:cNvPr id="96" name="직사각형 9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직선 연결선 97"/>
          <p:cNvCxnSpPr>
            <a:stCxn id="97" idx="2"/>
            <a:endCxn id="91" idx="0"/>
          </p:cNvCxnSpPr>
          <p:nvPr/>
        </p:nvCxnSpPr>
        <p:spPr>
          <a:xfrm flipH="1">
            <a:off x="2386361" y="4066155"/>
            <a:ext cx="743721" cy="28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7" idx="2"/>
            <a:endCxn id="74" idx="0"/>
          </p:cNvCxnSpPr>
          <p:nvPr/>
        </p:nvCxnSpPr>
        <p:spPr>
          <a:xfrm>
            <a:off x="3130081" y="4066155"/>
            <a:ext cx="726693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7626045" y="6010628"/>
            <a:ext cx="385360" cy="54873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227286" y="5186272"/>
            <a:ext cx="385360" cy="54873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직선 연결선 123"/>
          <p:cNvCxnSpPr>
            <a:stCxn id="122" idx="2"/>
          </p:cNvCxnSpPr>
          <p:nvPr/>
        </p:nvCxnSpPr>
        <p:spPr>
          <a:xfrm>
            <a:off x="7419967" y="5735004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6742432" y="4365691"/>
            <a:ext cx="385360" cy="548732"/>
            <a:chOff x="3882044" y="3217025"/>
            <a:chExt cx="574182" cy="691922"/>
          </a:xfrm>
        </p:grpSpPr>
        <p:sp>
          <p:nvSpPr>
            <p:cNvPr id="126" name="직사각형 12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9" name="직선 연결선 128"/>
          <p:cNvCxnSpPr>
            <a:stCxn id="127" idx="2"/>
            <a:endCxn id="121" idx="0"/>
          </p:cNvCxnSpPr>
          <p:nvPr/>
        </p:nvCxnSpPr>
        <p:spPr>
          <a:xfrm>
            <a:off x="6935112" y="4914423"/>
            <a:ext cx="484855" cy="27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endCxn id="126" idx="0"/>
          </p:cNvCxnSpPr>
          <p:nvPr/>
        </p:nvCxnSpPr>
        <p:spPr>
          <a:xfrm>
            <a:off x="6208419" y="4087046"/>
            <a:ext cx="726693" cy="27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6037408" y="3535101"/>
            <a:ext cx="385360" cy="54873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직선 연결선 134"/>
          <p:cNvCxnSpPr>
            <a:endCxn id="96" idx="0"/>
          </p:cNvCxnSpPr>
          <p:nvPr/>
        </p:nvCxnSpPr>
        <p:spPr>
          <a:xfrm flipH="1">
            <a:off x="3130081" y="3064942"/>
            <a:ext cx="1384237" cy="45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133" idx="0"/>
          </p:cNvCxnSpPr>
          <p:nvPr/>
        </p:nvCxnSpPr>
        <p:spPr>
          <a:xfrm>
            <a:off x="4514317" y="3064942"/>
            <a:ext cx="1715772" cy="47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4343306" y="2512997"/>
            <a:ext cx="385360" cy="548732"/>
            <a:chOff x="3882044" y="3217025"/>
            <a:chExt cx="574182" cy="691922"/>
          </a:xfrm>
        </p:grpSpPr>
        <p:sp>
          <p:nvSpPr>
            <p:cNvPr id="138" name="직사각형 13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926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 the input file and you must reconstruct the tree</a:t>
            </a:r>
          </a:p>
          <a:p>
            <a:pPr lvl="1"/>
            <a:r>
              <a:rPr lang="en-US" altLang="ko-KR" dirty="0"/>
              <a:t>99 101</a:t>
            </a:r>
          </a:p>
          <a:p>
            <a:pPr lvl="1"/>
            <a:r>
              <a:rPr lang="en-US" altLang="ko-KR" sz="1900" dirty="0"/>
              <a:t>101 110</a:t>
            </a:r>
          </a:p>
          <a:p>
            <a:pPr lvl="1"/>
            <a:r>
              <a:rPr lang="en-US" altLang="ko-KR" sz="1900" dirty="0"/>
              <a:t>114 1110</a:t>
            </a:r>
          </a:p>
          <a:p>
            <a:pPr lvl="1"/>
            <a:r>
              <a:rPr lang="en-US" altLang="ko-KR" sz="1900" dirty="0"/>
              <a:t>115 0001</a:t>
            </a:r>
          </a:p>
          <a:p>
            <a:pPr lvl="1"/>
            <a:r>
              <a:rPr lang="en-US" altLang="ko-KR" sz="1900" dirty="0"/>
              <a:t>116 001</a:t>
            </a:r>
          </a:p>
          <a:p>
            <a:pPr lvl="1"/>
            <a:r>
              <a:rPr lang="en-US" altLang="ko-KR" sz="1900" dirty="0"/>
              <a:t>117 100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73" name="그룹 72"/>
          <p:cNvGrpSpPr/>
          <p:nvPr/>
        </p:nvGrpSpPr>
        <p:grpSpPr>
          <a:xfrm>
            <a:off x="3664094" y="4336745"/>
            <a:ext cx="385360" cy="548732"/>
            <a:chOff x="3882044" y="3217025"/>
            <a:chExt cx="574182" cy="691922"/>
          </a:xfrm>
        </p:grpSpPr>
        <p:sp>
          <p:nvSpPr>
            <p:cNvPr id="74" name="직사각형 7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789030" y="5168402"/>
            <a:ext cx="385361" cy="548732"/>
            <a:chOff x="3882044" y="3217025"/>
            <a:chExt cx="574183" cy="691922"/>
          </a:xfrm>
        </p:grpSpPr>
        <p:sp>
          <p:nvSpPr>
            <p:cNvPr id="77" name="직사각형 7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983031" y="5987724"/>
            <a:ext cx="385360" cy="548732"/>
            <a:chOff x="3882044" y="3217025"/>
            <a:chExt cx="574182" cy="691922"/>
          </a:xfrm>
        </p:grpSpPr>
        <p:sp>
          <p:nvSpPr>
            <p:cNvPr id="80" name="직사각형 7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132595" y="5990241"/>
            <a:ext cx="385360" cy="548732"/>
            <a:chOff x="3882044" y="3217025"/>
            <a:chExt cx="574182" cy="691922"/>
          </a:xfrm>
        </p:grpSpPr>
        <p:sp>
          <p:nvSpPr>
            <p:cNvPr id="83" name="직사각형 8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561243" y="5170919"/>
            <a:ext cx="385360" cy="548732"/>
            <a:chOff x="3882044" y="3217025"/>
            <a:chExt cx="574182" cy="691922"/>
          </a:xfrm>
        </p:grpSpPr>
        <p:sp>
          <p:nvSpPr>
            <p:cNvPr id="86" name="직사각형 8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연결선 87"/>
          <p:cNvCxnSpPr>
            <a:stCxn id="87" idx="2"/>
            <a:endCxn id="83" idx="0"/>
          </p:cNvCxnSpPr>
          <p:nvPr/>
        </p:nvCxnSpPr>
        <p:spPr>
          <a:xfrm flipH="1">
            <a:off x="1325275" y="5719651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7" idx="2"/>
            <a:endCxn id="80" idx="0"/>
          </p:cNvCxnSpPr>
          <p:nvPr/>
        </p:nvCxnSpPr>
        <p:spPr>
          <a:xfrm>
            <a:off x="1753923" y="5719651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193680" y="4351597"/>
            <a:ext cx="385360" cy="548732"/>
            <a:chOff x="3882044" y="3217025"/>
            <a:chExt cx="574182" cy="691922"/>
          </a:xfrm>
        </p:grpSpPr>
        <p:sp>
          <p:nvSpPr>
            <p:cNvPr id="91" name="직사각형 9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/>
          <p:cNvCxnSpPr>
            <a:stCxn id="92" idx="2"/>
            <a:endCxn id="86" idx="0"/>
          </p:cNvCxnSpPr>
          <p:nvPr/>
        </p:nvCxnSpPr>
        <p:spPr>
          <a:xfrm flipH="1">
            <a:off x="1753923" y="4900329"/>
            <a:ext cx="63243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2" idx="2"/>
            <a:endCxn id="77" idx="0"/>
          </p:cNvCxnSpPr>
          <p:nvPr/>
        </p:nvCxnSpPr>
        <p:spPr>
          <a:xfrm>
            <a:off x="2386361" y="4900329"/>
            <a:ext cx="595350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937401" y="3517423"/>
            <a:ext cx="385360" cy="548732"/>
            <a:chOff x="3882044" y="3217025"/>
            <a:chExt cx="574182" cy="691922"/>
          </a:xfrm>
        </p:grpSpPr>
        <p:sp>
          <p:nvSpPr>
            <p:cNvPr id="96" name="직사각형 9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직선 연결선 97"/>
          <p:cNvCxnSpPr>
            <a:stCxn id="97" idx="2"/>
            <a:endCxn id="91" idx="0"/>
          </p:cNvCxnSpPr>
          <p:nvPr/>
        </p:nvCxnSpPr>
        <p:spPr>
          <a:xfrm flipH="1">
            <a:off x="2386361" y="4066155"/>
            <a:ext cx="743721" cy="28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7" idx="2"/>
            <a:endCxn id="74" idx="0"/>
          </p:cNvCxnSpPr>
          <p:nvPr/>
        </p:nvCxnSpPr>
        <p:spPr>
          <a:xfrm>
            <a:off x="3130081" y="4066155"/>
            <a:ext cx="726693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803287" y="5232531"/>
            <a:ext cx="385360" cy="548732"/>
            <a:chOff x="3882044" y="3217025"/>
            <a:chExt cx="574182" cy="691922"/>
          </a:xfrm>
        </p:grpSpPr>
        <p:sp>
          <p:nvSpPr>
            <p:cNvPr id="101" name="직사각형 10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631531" y="5232531"/>
            <a:ext cx="385360" cy="548732"/>
            <a:chOff x="3882044" y="3217025"/>
            <a:chExt cx="574182" cy="691922"/>
          </a:xfrm>
        </p:grpSpPr>
        <p:sp>
          <p:nvSpPr>
            <p:cNvPr id="104" name="직사각형 10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231934" y="4407546"/>
            <a:ext cx="385360" cy="54873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직선 연결선 108"/>
          <p:cNvCxnSpPr>
            <a:stCxn id="108" idx="2"/>
          </p:cNvCxnSpPr>
          <p:nvPr/>
        </p:nvCxnSpPr>
        <p:spPr>
          <a:xfrm flipH="1">
            <a:off x="4995967" y="4956278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8" idx="2"/>
          </p:cNvCxnSpPr>
          <p:nvPr/>
        </p:nvCxnSpPr>
        <p:spPr>
          <a:xfrm>
            <a:off x="5424615" y="4956278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230089" y="5194627"/>
            <a:ext cx="385360" cy="548732"/>
            <a:chOff x="3882044" y="3217025"/>
            <a:chExt cx="574182" cy="691922"/>
          </a:xfrm>
        </p:grpSpPr>
        <p:sp>
          <p:nvSpPr>
            <p:cNvPr id="112" name="직사각형 11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864682" y="6008111"/>
            <a:ext cx="385360" cy="54873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26045" y="6010628"/>
            <a:ext cx="385360" cy="54873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227286" y="5186272"/>
            <a:ext cx="385360" cy="54873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직선 연결선 122"/>
          <p:cNvCxnSpPr>
            <a:stCxn id="122" idx="2"/>
          </p:cNvCxnSpPr>
          <p:nvPr/>
        </p:nvCxnSpPr>
        <p:spPr>
          <a:xfrm flipH="1">
            <a:off x="6991319" y="5735004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2" idx="2"/>
          </p:cNvCxnSpPr>
          <p:nvPr/>
        </p:nvCxnSpPr>
        <p:spPr>
          <a:xfrm>
            <a:off x="7419967" y="5735004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6742432" y="4365691"/>
            <a:ext cx="385360" cy="548732"/>
            <a:chOff x="3882044" y="3217025"/>
            <a:chExt cx="574182" cy="691922"/>
          </a:xfrm>
        </p:grpSpPr>
        <p:sp>
          <p:nvSpPr>
            <p:cNvPr id="126" name="직사각형 12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직선 연결선 127"/>
          <p:cNvCxnSpPr>
            <a:stCxn id="127" idx="2"/>
            <a:endCxn id="112" idx="0"/>
          </p:cNvCxnSpPr>
          <p:nvPr/>
        </p:nvCxnSpPr>
        <p:spPr>
          <a:xfrm flipH="1">
            <a:off x="6422769" y="4914423"/>
            <a:ext cx="512343" cy="28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7" idx="2"/>
            <a:endCxn id="121" idx="0"/>
          </p:cNvCxnSpPr>
          <p:nvPr/>
        </p:nvCxnSpPr>
        <p:spPr>
          <a:xfrm>
            <a:off x="6935112" y="4914423"/>
            <a:ext cx="484855" cy="27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107" idx="0"/>
          </p:cNvCxnSpPr>
          <p:nvPr/>
        </p:nvCxnSpPr>
        <p:spPr>
          <a:xfrm flipH="1">
            <a:off x="5424615" y="4087046"/>
            <a:ext cx="783805" cy="32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endCxn id="126" idx="0"/>
          </p:cNvCxnSpPr>
          <p:nvPr/>
        </p:nvCxnSpPr>
        <p:spPr>
          <a:xfrm>
            <a:off x="6208419" y="4087046"/>
            <a:ext cx="726693" cy="27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6037408" y="3535101"/>
            <a:ext cx="385360" cy="54873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직선 연결선 134"/>
          <p:cNvCxnSpPr>
            <a:endCxn id="96" idx="0"/>
          </p:cNvCxnSpPr>
          <p:nvPr/>
        </p:nvCxnSpPr>
        <p:spPr>
          <a:xfrm flipH="1">
            <a:off x="3130081" y="3064942"/>
            <a:ext cx="1384237" cy="45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133" idx="0"/>
          </p:cNvCxnSpPr>
          <p:nvPr/>
        </p:nvCxnSpPr>
        <p:spPr>
          <a:xfrm>
            <a:off x="4514317" y="3064942"/>
            <a:ext cx="1715772" cy="47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4343306" y="2512997"/>
            <a:ext cx="385360" cy="548732"/>
            <a:chOff x="3882044" y="3217025"/>
            <a:chExt cx="574182" cy="691922"/>
          </a:xfrm>
        </p:grpSpPr>
        <p:sp>
          <p:nvSpPr>
            <p:cNvPr id="138" name="직사각형 13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510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Then follow the code from the first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0000</a:t>
            </a:r>
            <a:r>
              <a:rPr lang="en-US" altLang="ko-KR" sz="1600" dirty="0" smtClean="0"/>
              <a:t>01001011111000111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101001010011001110110111</a:t>
            </a:r>
            <a:br>
              <a:rPr lang="en-US" altLang="ko-KR" sz="1600" dirty="0"/>
            </a:br>
            <a:r>
              <a:rPr lang="en-US" altLang="ko-KR" sz="1600" dirty="0" smtClean="0"/>
              <a:t>1011011100110111001100110</a:t>
            </a:r>
            <a:endParaRPr lang="en-US" altLang="ko-KR" sz="16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664094" y="4336745"/>
            <a:ext cx="385360" cy="548732"/>
            <a:chOff x="3882044" y="3217025"/>
            <a:chExt cx="574182" cy="691922"/>
          </a:xfrm>
        </p:grpSpPr>
        <p:sp>
          <p:nvSpPr>
            <p:cNvPr id="74" name="직사각형 7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789030" y="5168402"/>
            <a:ext cx="385361" cy="548732"/>
            <a:chOff x="3882044" y="3217025"/>
            <a:chExt cx="574183" cy="691922"/>
          </a:xfrm>
        </p:grpSpPr>
        <p:sp>
          <p:nvSpPr>
            <p:cNvPr id="77" name="직사각형 7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983031" y="5987724"/>
            <a:ext cx="385360" cy="548732"/>
            <a:chOff x="3882044" y="3217025"/>
            <a:chExt cx="574182" cy="691922"/>
          </a:xfrm>
        </p:grpSpPr>
        <p:sp>
          <p:nvSpPr>
            <p:cNvPr id="80" name="직사각형 7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132595" y="5990241"/>
            <a:ext cx="385360" cy="548732"/>
            <a:chOff x="3882044" y="3217025"/>
            <a:chExt cx="574182" cy="691922"/>
          </a:xfrm>
        </p:grpSpPr>
        <p:sp>
          <p:nvSpPr>
            <p:cNvPr id="83" name="직사각형 8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561243" y="5170919"/>
            <a:ext cx="385360" cy="548732"/>
            <a:chOff x="3882044" y="3217025"/>
            <a:chExt cx="574182" cy="691922"/>
          </a:xfrm>
        </p:grpSpPr>
        <p:sp>
          <p:nvSpPr>
            <p:cNvPr id="86" name="직사각형 8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연결선 87"/>
          <p:cNvCxnSpPr>
            <a:stCxn id="87" idx="2"/>
            <a:endCxn id="83" idx="0"/>
          </p:cNvCxnSpPr>
          <p:nvPr/>
        </p:nvCxnSpPr>
        <p:spPr>
          <a:xfrm flipH="1">
            <a:off x="1325275" y="5719651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7" idx="2"/>
            <a:endCxn id="80" idx="0"/>
          </p:cNvCxnSpPr>
          <p:nvPr/>
        </p:nvCxnSpPr>
        <p:spPr>
          <a:xfrm>
            <a:off x="1753923" y="5719651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193680" y="4351597"/>
            <a:ext cx="385360" cy="548732"/>
            <a:chOff x="3882044" y="3217025"/>
            <a:chExt cx="574182" cy="691922"/>
          </a:xfrm>
        </p:grpSpPr>
        <p:sp>
          <p:nvSpPr>
            <p:cNvPr id="91" name="직사각형 9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/>
          <p:cNvCxnSpPr>
            <a:stCxn id="92" idx="2"/>
            <a:endCxn id="86" idx="0"/>
          </p:cNvCxnSpPr>
          <p:nvPr/>
        </p:nvCxnSpPr>
        <p:spPr>
          <a:xfrm flipH="1">
            <a:off x="1753923" y="4900329"/>
            <a:ext cx="63243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2" idx="2"/>
            <a:endCxn id="77" idx="0"/>
          </p:cNvCxnSpPr>
          <p:nvPr/>
        </p:nvCxnSpPr>
        <p:spPr>
          <a:xfrm>
            <a:off x="2386361" y="4900329"/>
            <a:ext cx="595350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937401" y="3517423"/>
            <a:ext cx="385360" cy="548732"/>
            <a:chOff x="3882044" y="3217025"/>
            <a:chExt cx="574182" cy="691922"/>
          </a:xfrm>
        </p:grpSpPr>
        <p:sp>
          <p:nvSpPr>
            <p:cNvPr id="96" name="직사각형 9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직선 연결선 97"/>
          <p:cNvCxnSpPr>
            <a:stCxn id="97" idx="2"/>
            <a:endCxn id="91" idx="0"/>
          </p:cNvCxnSpPr>
          <p:nvPr/>
        </p:nvCxnSpPr>
        <p:spPr>
          <a:xfrm flipH="1">
            <a:off x="2386361" y="4066155"/>
            <a:ext cx="743721" cy="28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7" idx="2"/>
            <a:endCxn id="74" idx="0"/>
          </p:cNvCxnSpPr>
          <p:nvPr/>
        </p:nvCxnSpPr>
        <p:spPr>
          <a:xfrm>
            <a:off x="3130081" y="4066155"/>
            <a:ext cx="726693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803287" y="5232531"/>
            <a:ext cx="385360" cy="548732"/>
            <a:chOff x="3882044" y="3217025"/>
            <a:chExt cx="574182" cy="691922"/>
          </a:xfrm>
        </p:grpSpPr>
        <p:sp>
          <p:nvSpPr>
            <p:cNvPr id="101" name="직사각형 10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631531" y="5232531"/>
            <a:ext cx="385360" cy="548732"/>
            <a:chOff x="3882044" y="3217025"/>
            <a:chExt cx="574182" cy="691922"/>
          </a:xfrm>
        </p:grpSpPr>
        <p:sp>
          <p:nvSpPr>
            <p:cNvPr id="104" name="직사각형 10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231934" y="4407546"/>
            <a:ext cx="385360" cy="54873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직선 연결선 108"/>
          <p:cNvCxnSpPr>
            <a:stCxn id="108" idx="2"/>
          </p:cNvCxnSpPr>
          <p:nvPr/>
        </p:nvCxnSpPr>
        <p:spPr>
          <a:xfrm flipH="1">
            <a:off x="4995967" y="4956278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8" idx="2"/>
          </p:cNvCxnSpPr>
          <p:nvPr/>
        </p:nvCxnSpPr>
        <p:spPr>
          <a:xfrm>
            <a:off x="5424615" y="4956278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230089" y="5194627"/>
            <a:ext cx="385360" cy="548732"/>
            <a:chOff x="3882044" y="3217025"/>
            <a:chExt cx="574182" cy="691922"/>
          </a:xfrm>
        </p:grpSpPr>
        <p:sp>
          <p:nvSpPr>
            <p:cNvPr id="112" name="직사각형 11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864682" y="6008111"/>
            <a:ext cx="385360" cy="54873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26045" y="6010628"/>
            <a:ext cx="385360" cy="54873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227286" y="5186272"/>
            <a:ext cx="385360" cy="54873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직선 연결선 122"/>
          <p:cNvCxnSpPr>
            <a:stCxn id="122" idx="2"/>
          </p:cNvCxnSpPr>
          <p:nvPr/>
        </p:nvCxnSpPr>
        <p:spPr>
          <a:xfrm flipH="1">
            <a:off x="6991319" y="5735004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2" idx="2"/>
          </p:cNvCxnSpPr>
          <p:nvPr/>
        </p:nvCxnSpPr>
        <p:spPr>
          <a:xfrm>
            <a:off x="7419967" y="5735004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6742432" y="4365691"/>
            <a:ext cx="385360" cy="548732"/>
            <a:chOff x="3882044" y="3217025"/>
            <a:chExt cx="574182" cy="691922"/>
          </a:xfrm>
        </p:grpSpPr>
        <p:sp>
          <p:nvSpPr>
            <p:cNvPr id="126" name="직사각형 12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직선 연결선 127"/>
          <p:cNvCxnSpPr>
            <a:stCxn id="127" idx="2"/>
            <a:endCxn id="112" idx="0"/>
          </p:cNvCxnSpPr>
          <p:nvPr/>
        </p:nvCxnSpPr>
        <p:spPr>
          <a:xfrm flipH="1">
            <a:off x="6422769" y="4914423"/>
            <a:ext cx="512343" cy="28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7" idx="2"/>
            <a:endCxn id="121" idx="0"/>
          </p:cNvCxnSpPr>
          <p:nvPr/>
        </p:nvCxnSpPr>
        <p:spPr>
          <a:xfrm>
            <a:off x="6935112" y="4914423"/>
            <a:ext cx="484855" cy="27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107" idx="0"/>
          </p:cNvCxnSpPr>
          <p:nvPr/>
        </p:nvCxnSpPr>
        <p:spPr>
          <a:xfrm flipH="1">
            <a:off x="5424615" y="4087046"/>
            <a:ext cx="783805" cy="32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endCxn id="126" idx="0"/>
          </p:cNvCxnSpPr>
          <p:nvPr/>
        </p:nvCxnSpPr>
        <p:spPr>
          <a:xfrm>
            <a:off x="6208419" y="4087046"/>
            <a:ext cx="726693" cy="27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6037408" y="3535101"/>
            <a:ext cx="385360" cy="54873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직선 연결선 134"/>
          <p:cNvCxnSpPr>
            <a:endCxn id="96" idx="0"/>
          </p:cNvCxnSpPr>
          <p:nvPr/>
        </p:nvCxnSpPr>
        <p:spPr>
          <a:xfrm flipH="1">
            <a:off x="3130081" y="3064942"/>
            <a:ext cx="1384237" cy="45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133" idx="0"/>
          </p:cNvCxnSpPr>
          <p:nvPr/>
        </p:nvCxnSpPr>
        <p:spPr>
          <a:xfrm>
            <a:off x="4514317" y="3064942"/>
            <a:ext cx="1715772" cy="47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4343306" y="2512997"/>
            <a:ext cx="385360" cy="548732"/>
            <a:chOff x="3882044" y="3217025"/>
            <a:chExt cx="574182" cy="691922"/>
          </a:xfrm>
        </p:grpSpPr>
        <p:sp>
          <p:nvSpPr>
            <p:cNvPr id="138" name="직사각형 13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 flipH="1">
            <a:off x="3181741" y="3069033"/>
            <a:ext cx="1031284" cy="34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2276536" y="4077093"/>
            <a:ext cx="625466" cy="23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1626405" y="4919467"/>
            <a:ext cx="557024" cy="21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200902" y="5717134"/>
            <a:ext cx="424418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38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And do the same job until the end of code</a:t>
            </a:r>
          </a:p>
          <a:p>
            <a:pPr lvl="1"/>
            <a:r>
              <a:rPr lang="en-US" altLang="ko-KR" sz="1600" dirty="0" smtClean="0"/>
              <a:t>0000</a:t>
            </a:r>
            <a:r>
              <a:rPr lang="en-US" altLang="ko-KR" sz="1600" dirty="0" smtClean="0">
                <a:solidFill>
                  <a:srgbClr val="FF0000"/>
                </a:solidFill>
              </a:rPr>
              <a:t>01</a:t>
            </a:r>
            <a:r>
              <a:rPr lang="en-US" altLang="ko-KR" sz="1600" dirty="0" smtClean="0"/>
              <a:t>001011111000111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101001010011001110110111</a:t>
            </a:r>
            <a:br>
              <a:rPr lang="en-US" altLang="ko-KR" sz="1600" dirty="0"/>
            </a:br>
            <a:r>
              <a:rPr lang="en-US" altLang="ko-KR" sz="1600" dirty="0" smtClean="0"/>
              <a:t>1011011100110111001100110</a:t>
            </a:r>
            <a:endParaRPr lang="en-US" altLang="ko-KR" sz="16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664094" y="4336745"/>
            <a:ext cx="385360" cy="548732"/>
            <a:chOff x="3882044" y="3217025"/>
            <a:chExt cx="574182" cy="691922"/>
          </a:xfrm>
        </p:grpSpPr>
        <p:sp>
          <p:nvSpPr>
            <p:cNvPr id="74" name="직사각형 7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789030" y="5168402"/>
            <a:ext cx="385361" cy="548732"/>
            <a:chOff x="3882044" y="3217025"/>
            <a:chExt cx="574183" cy="691922"/>
          </a:xfrm>
        </p:grpSpPr>
        <p:sp>
          <p:nvSpPr>
            <p:cNvPr id="77" name="직사각형 7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82045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983031" y="5987724"/>
            <a:ext cx="385360" cy="548732"/>
            <a:chOff x="3882044" y="3217025"/>
            <a:chExt cx="574182" cy="691922"/>
          </a:xfrm>
        </p:grpSpPr>
        <p:sp>
          <p:nvSpPr>
            <p:cNvPr id="80" name="직사각형 7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132595" y="5990241"/>
            <a:ext cx="385360" cy="548732"/>
            <a:chOff x="3882044" y="3217025"/>
            <a:chExt cx="574182" cy="691922"/>
          </a:xfrm>
        </p:grpSpPr>
        <p:sp>
          <p:nvSpPr>
            <p:cNvPr id="83" name="직사각형 8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561243" y="5170919"/>
            <a:ext cx="385360" cy="548732"/>
            <a:chOff x="3882044" y="3217025"/>
            <a:chExt cx="574182" cy="691922"/>
          </a:xfrm>
        </p:grpSpPr>
        <p:sp>
          <p:nvSpPr>
            <p:cNvPr id="86" name="직사각형 8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연결선 87"/>
          <p:cNvCxnSpPr>
            <a:stCxn id="87" idx="2"/>
            <a:endCxn id="83" idx="0"/>
          </p:cNvCxnSpPr>
          <p:nvPr/>
        </p:nvCxnSpPr>
        <p:spPr>
          <a:xfrm flipH="1">
            <a:off x="1325275" y="5719651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7" idx="2"/>
            <a:endCxn id="80" idx="0"/>
          </p:cNvCxnSpPr>
          <p:nvPr/>
        </p:nvCxnSpPr>
        <p:spPr>
          <a:xfrm>
            <a:off x="1753923" y="5719651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193680" y="4351597"/>
            <a:ext cx="385360" cy="548732"/>
            <a:chOff x="3882044" y="3217025"/>
            <a:chExt cx="574182" cy="691922"/>
          </a:xfrm>
        </p:grpSpPr>
        <p:sp>
          <p:nvSpPr>
            <p:cNvPr id="91" name="직사각형 9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/>
          <p:cNvCxnSpPr>
            <a:stCxn id="92" idx="2"/>
            <a:endCxn id="86" idx="0"/>
          </p:cNvCxnSpPr>
          <p:nvPr/>
        </p:nvCxnSpPr>
        <p:spPr>
          <a:xfrm flipH="1">
            <a:off x="1753923" y="4900329"/>
            <a:ext cx="63243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2" idx="2"/>
            <a:endCxn id="77" idx="0"/>
          </p:cNvCxnSpPr>
          <p:nvPr/>
        </p:nvCxnSpPr>
        <p:spPr>
          <a:xfrm>
            <a:off x="2386361" y="4900329"/>
            <a:ext cx="595350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937401" y="3517423"/>
            <a:ext cx="385360" cy="548732"/>
            <a:chOff x="3882044" y="3217025"/>
            <a:chExt cx="574182" cy="691922"/>
          </a:xfrm>
        </p:grpSpPr>
        <p:sp>
          <p:nvSpPr>
            <p:cNvPr id="96" name="직사각형 9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직선 연결선 97"/>
          <p:cNvCxnSpPr>
            <a:stCxn id="97" idx="2"/>
            <a:endCxn id="91" idx="0"/>
          </p:cNvCxnSpPr>
          <p:nvPr/>
        </p:nvCxnSpPr>
        <p:spPr>
          <a:xfrm flipH="1">
            <a:off x="2386361" y="4066155"/>
            <a:ext cx="743721" cy="28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7" idx="2"/>
            <a:endCxn id="74" idx="0"/>
          </p:cNvCxnSpPr>
          <p:nvPr/>
        </p:nvCxnSpPr>
        <p:spPr>
          <a:xfrm>
            <a:off x="3130081" y="4066155"/>
            <a:ext cx="726693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803287" y="5232531"/>
            <a:ext cx="385360" cy="548732"/>
            <a:chOff x="3882044" y="3217025"/>
            <a:chExt cx="574182" cy="691922"/>
          </a:xfrm>
        </p:grpSpPr>
        <p:sp>
          <p:nvSpPr>
            <p:cNvPr id="101" name="직사각형 10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631531" y="5232531"/>
            <a:ext cx="385360" cy="548732"/>
            <a:chOff x="3882044" y="3217025"/>
            <a:chExt cx="574182" cy="691922"/>
          </a:xfrm>
        </p:grpSpPr>
        <p:sp>
          <p:nvSpPr>
            <p:cNvPr id="104" name="직사각형 10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231934" y="4407546"/>
            <a:ext cx="385360" cy="548732"/>
            <a:chOff x="3882044" y="3217025"/>
            <a:chExt cx="574182" cy="691922"/>
          </a:xfrm>
        </p:grpSpPr>
        <p:sp>
          <p:nvSpPr>
            <p:cNvPr id="107" name="직사각형 106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직선 연결선 108"/>
          <p:cNvCxnSpPr>
            <a:stCxn id="108" idx="2"/>
          </p:cNvCxnSpPr>
          <p:nvPr/>
        </p:nvCxnSpPr>
        <p:spPr>
          <a:xfrm flipH="1">
            <a:off x="4995967" y="4956278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8" idx="2"/>
          </p:cNvCxnSpPr>
          <p:nvPr/>
        </p:nvCxnSpPr>
        <p:spPr>
          <a:xfrm>
            <a:off x="5424615" y="4956278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230089" y="5194627"/>
            <a:ext cx="385360" cy="548732"/>
            <a:chOff x="3882044" y="3217025"/>
            <a:chExt cx="574182" cy="691922"/>
          </a:xfrm>
        </p:grpSpPr>
        <p:sp>
          <p:nvSpPr>
            <p:cNvPr id="112" name="직사각형 11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864682" y="6008111"/>
            <a:ext cx="385360" cy="548732"/>
            <a:chOff x="3882044" y="3217025"/>
            <a:chExt cx="574182" cy="691922"/>
          </a:xfrm>
        </p:grpSpPr>
        <p:sp>
          <p:nvSpPr>
            <p:cNvPr id="115" name="직사각형 11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26045" y="6010628"/>
            <a:ext cx="385360" cy="548732"/>
            <a:chOff x="3882044" y="3217025"/>
            <a:chExt cx="574182" cy="691922"/>
          </a:xfrm>
        </p:grpSpPr>
        <p:sp>
          <p:nvSpPr>
            <p:cNvPr id="118" name="직사각형 11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227286" y="5186272"/>
            <a:ext cx="385360" cy="548732"/>
            <a:chOff x="3882044" y="3217025"/>
            <a:chExt cx="574182" cy="691922"/>
          </a:xfrm>
        </p:grpSpPr>
        <p:sp>
          <p:nvSpPr>
            <p:cNvPr id="121" name="직사각형 120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직선 연결선 122"/>
          <p:cNvCxnSpPr>
            <a:stCxn id="122" idx="2"/>
          </p:cNvCxnSpPr>
          <p:nvPr/>
        </p:nvCxnSpPr>
        <p:spPr>
          <a:xfrm flipH="1">
            <a:off x="6991319" y="5735004"/>
            <a:ext cx="428648" cy="27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2" idx="2"/>
          </p:cNvCxnSpPr>
          <p:nvPr/>
        </p:nvCxnSpPr>
        <p:spPr>
          <a:xfrm>
            <a:off x="7419967" y="5735004"/>
            <a:ext cx="421788" cy="268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6742432" y="4365691"/>
            <a:ext cx="385360" cy="548732"/>
            <a:chOff x="3882044" y="3217025"/>
            <a:chExt cx="574182" cy="691922"/>
          </a:xfrm>
        </p:grpSpPr>
        <p:sp>
          <p:nvSpPr>
            <p:cNvPr id="126" name="직사각형 12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직선 연결선 127"/>
          <p:cNvCxnSpPr>
            <a:stCxn id="127" idx="2"/>
            <a:endCxn id="112" idx="0"/>
          </p:cNvCxnSpPr>
          <p:nvPr/>
        </p:nvCxnSpPr>
        <p:spPr>
          <a:xfrm flipH="1">
            <a:off x="6422769" y="4914423"/>
            <a:ext cx="512343" cy="28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7" idx="2"/>
            <a:endCxn id="121" idx="0"/>
          </p:cNvCxnSpPr>
          <p:nvPr/>
        </p:nvCxnSpPr>
        <p:spPr>
          <a:xfrm>
            <a:off x="6935112" y="4914423"/>
            <a:ext cx="484855" cy="27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107" idx="0"/>
          </p:cNvCxnSpPr>
          <p:nvPr/>
        </p:nvCxnSpPr>
        <p:spPr>
          <a:xfrm flipH="1">
            <a:off x="5424615" y="4087046"/>
            <a:ext cx="783805" cy="32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endCxn id="126" idx="0"/>
          </p:cNvCxnSpPr>
          <p:nvPr/>
        </p:nvCxnSpPr>
        <p:spPr>
          <a:xfrm>
            <a:off x="6208419" y="4087046"/>
            <a:ext cx="726693" cy="27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6037408" y="3535101"/>
            <a:ext cx="385360" cy="548732"/>
            <a:chOff x="3882044" y="3217025"/>
            <a:chExt cx="574182" cy="691922"/>
          </a:xfrm>
        </p:grpSpPr>
        <p:sp>
          <p:nvSpPr>
            <p:cNvPr id="133" name="직사각형 132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직선 연결선 134"/>
          <p:cNvCxnSpPr>
            <a:endCxn id="96" idx="0"/>
          </p:cNvCxnSpPr>
          <p:nvPr/>
        </p:nvCxnSpPr>
        <p:spPr>
          <a:xfrm flipH="1">
            <a:off x="3130081" y="3064942"/>
            <a:ext cx="1384237" cy="45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133" idx="0"/>
          </p:cNvCxnSpPr>
          <p:nvPr/>
        </p:nvCxnSpPr>
        <p:spPr>
          <a:xfrm>
            <a:off x="4514317" y="3064942"/>
            <a:ext cx="1715772" cy="47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4343306" y="2512997"/>
            <a:ext cx="385360" cy="548732"/>
            <a:chOff x="3882044" y="3217025"/>
            <a:chExt cx="574182" cy="691922"/>
          </a:xfrm>
        </p:grpSpPr>
        <p:sp>
          <p:nvSpPr>
            <p:cNvPr id="138" name="직사각형 13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 flipH="1">
            <a:off x="3181741" y="3069033"/>
            <a:ext cx="1031284" cy="34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3346474" y="4060168"/>
            <a:ext cx="598352" cy="21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651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./proj2 </a:t>
            </a:r>
            <a:r>
              <a:rPr lang="en-US" altLang="ko-KR" i="1" dirty="0" err="1" smtClean="0"/>
              <a:t>inputfilename</a:t>
            </a:r>
            <a:r>
              <a:rPr lang="en-US" altLang="ko-KR" dirty="0" smtClean="0"/>
              <a:t> decode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Get the result of code as an input and print out the decoded result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After reconstructing the tree, print out the original sentence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/>
              <a:t>e</a:t>
            </a:r>
            <a:r>
              <a:rPr lang="en-US" altLang="ko-KR" dirty="0" smtClean="0"/>
              <a:t>.g.)	./proj2 input.txt code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INPUT</a:t>
            </a:r>
            <a:endParaRPr lang="en-US" altLang="ko-KR" dirty="0" smtClean="0"/>
          </a:p>
          <a:p>
            <a:pPr lvl="2"/>
            <a:r>
              <a:rPr lang="en-US" altLang="ko-KR" sz="1300" dirty="0"/>
              <a:t>32 1111</a:t>
            </a:r>
          </a:p>
          <a:p>
            <a:pPr lvl="2"/>
            <a:r>
              <a:rPr lang="en-US" altLang="ko-KR" sz="1300" dirty="0"/>
              <a:t>68 0000</a:t>
            </a:r>
          </a:p>
          <a:p>
            <a:pPr lvl="2"/>
            <a:r>
              <a:rPr lang="en-US" altLang="ko-KR" sz="1300" dirty="0"/>
              <a:t>97 01</a:t>
            </a:r>
          </a:p>
          <a:p>
            <a:pPr lvl="2"/>
            <a:r>
              <a:rPr lang="en-US" altLang="ko-KR" sz="1300" dirty="0"/>
              <a:t>99 101</a:t>
            </a:r>
          </a:p>
          <a:p>
            <a:pPr lvl="2"/>
            <a:r>
              <a:rPr lang="en-US" altLang="ko-KR" sz="1300" dirty="0"/>
              <a:t>…</a:t>
            </a:r>
          </a:p>
          <a:p>
            <a:pPr lvl="2"/>
            <a:r>
              <a:rPr lang="en-US" altLang="ko-KR" sz="1300" dirty="0"/>
              <a:t>00000100101111100</a:t>
            </a:r>
            <a:br>
              <a:rPr lang="en-US" altLang="ko-KR" sz="1300" dirty="0"/>
            </a:br>
            <a:r>
              <a:rPr lang="en-US" altLang="ko-KR" sz="1300" dirty="0"/>
              <a:t>01111010010100110</a:t>
            </a:r>
            <a:br>
              <a:rPr lang="en-US" altLang="ko-KR" sz="1300" dirty="0"/>
            </a:br>
            <a:r>
              <a:rPr lang="en-US" altLang="ko-KR" sz="1300" dirty="0"/>
              <a:t>01110110111101101</a:t>
            </a:r>
            <a:br>
              <a:rPr lang="en-US" altLang="ko-KR" sz="1300" dirty="0"/>
            </a:br>
            <a:r>
              <a:rPr lang="en-US" altLang="ko-KR" sz="1300" dirty="0"/>
              <a:t>1100110111001100110</a:t>
            </a:r>
            <a:endParaRPr lang="en-US" altLang="ko-KR" sz="1300" dirty="0" smtClean="0"/>
          </a:p>
          <a:p>
            <a:pPr lvl="1">
              <a:lnSpc>
                <a:spcPct val="110000"/>
              </a:lnSpc>
            </a:pPr>
            <a:r>
              <a:rPr lang="en-US" altLang="ko-KR" sz="1600" dirty="0" smtClean="0"/>
              <a:t>OUTPUT</a:t>
            </a:r>
          </a:p>
          <a:p>
            <a:pPr lvl="2"/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sructure</a:t>
            </a:r>
            <a:r>
              <a:rPr lang="en-US" altLang="ko-KR" sz="1300" dirty="0" smtClean="0"/>
              <a:t> </a:t>
            </a:r>
            <a:r>
              <a:rPr lang="en-US" altLang="ko-KR" sz="1300" dirty="0" err="1" smtClean="0"/>
              <a:t>aceaceaue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97778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42251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 is included in the Project 3 code file.</a:t>
            </a:r>
          </a:p>
          <a:p>
            <a:pPr lvl="1"/>
            <a:r>
              <a:rPr lang="en-US" altLang="ko-KR" dirty="0" smtClean="0"/>
              <a:t>You can easily compile your code with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.g.)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proj2.c –o proj2 </a:t>
            </a:r>
            <a:r>
              <a:rPr lang="en-US" altLang="ko-KR" dirty="0" smtClean="0">
                <a:sym typeface="Wingdings" panose="05000000000000000000" pitchFamily="2" charset="2"/>
              </a:rPr>
              <a:t> make</a:t>
            </a:r>
          </a:p>
          <a:p>
            <a:r>
              <a:rPr lang="en-US" altLang="ko-KR" dirty="0" smtClean="0"/>
              <a:t>proj2.c</a:t>
            </a:r>
          </a:p>
          <a:p>
            <a:pPr lvl="1"/>
            <a:r>
              <a:rPr lang="en-US" altLang="ko-KR" dirty="0" smtClean="0"/>
              <a:t>Your code that you’ve implemented.</a:t>
            </a:r>
          </a:p>
          <a:p>
            <a:pPr lvl="1"/>
            <a:r>
              <a:rPr lang="en-US" altLang="ko-KR" dirty="0" smtClean="0"/>
              <a:t>Headers you can include</a:t>
            </a:r>
          </a:p>
          <a:p>
            <a:pPr lvl="2"/>
            <a:r>
              <a:rPr lang="en-US" altLang="ko-KR" dirty="0" err="1" smtClean="0"/>
              <a:t>stdio.h</a:t>
            </a:r>
            <a:r>
              <a:rPr lang="en-US" altLang="ko-KR" dirty="0"/>
              <a:t>, </a:t>
            </a:r>
            <a:r>
              <a:rPr lang="en-US" altLang="ko-KR" dirty="0" err="1"/>
              <a:t>stdlib.h</a:t>
            </a:r>
            <a:r>
              <a:rPr lang="en-US" altLang="ko-KR" dirty="0"/>
              <a:t>, </a:t>
            </a:r>
            <a:r>
              <a:rPr lang="en-US" altLang="ko-KR" dirty="0" err="1"/>
              <a:t>string.h</a:t>
            </a:r>
            <a:r>
              <a:rPr lang="en-US" altLang="ko-KR" dirty="0"/>
              <a:t> </a:t>
            </a:r>
            <a:r>
              <a:rPr lang="en-US" altLang="ko-KR" dirty="0" err="1"/>
              <a:t>stdbool.h</a:t>
            </a:r>
            <a:r>
              <a:rPr lang="en-US" altLang="ko-KR" dirty="0"/>
              <a:t>, </a:t>
            </a:r>
            <a:r>
              <a:rPr lang="en-US" altLang="ko-KR" dirty="0" err="1"/>
              <a:t>stddef.h</a:t>
            </a:r>
            <a:r>
              <a:rPr lang="en-US" altLang="ko-KR" dirty="0"/>
              <a:t>, </a:t>
            </a:r>
            <a:r>
              <a:rPr lang="en-US" altLang="ko-KR" dirty="0" err="1"/>
              <a:t>stdint.h</a:t>
            </a:r>
            <a:r>
              <a:rPr lang="en-US" altLang="ko-KR" dirty="0"/>
              <a:t>, </a:t>
            </a:r>
            <a:r>
              <a:rPr lang="en-US" altLang="ko-KR" dirty="0" err="1"/>
              <a:t>stdmath.h</a:t>
            </a:r>
            <a:r>
              <a:rPr lang="en-US" altLang="ko-KR" dirty="0"/>
              <a:t>, </a:t>
            </a:r>
            <a:r>
              <a:rPr lang="en-US" altLang="ko-KR" dirty="0" smtClean="0"/>
              <a:t>proj2.h</a:t>
            </a:r>
          </a:p>
          <a:p>
            <a:r>
              <a:rPr lang="en-US" altLang="ko-KR" dirty="0" smtClean="0"/>
              <a:t>proj2.h</a:t>
            </a:r>
          </a:p>
          <a:p>
            <a:pPr lvl="1"/>
            <a:r>
              <a:rPr lang="en-US" altLang="ko-KR" dirty="0" smtClean="0"/>
              <a:t>Definition of data structures and functions</a:t>
            </a:r>
          </a:p>
          <a:p>
            <a:endParaRPr lang="en-US" altLang="ko-KR" dirty="0"/>
          </a:p>
          <a:p>
            <a:r>
              <a:rPr lang="en-US" altLang="ko-KR" dirty="0" smtClean="0"/>
              <a:t>You must zip or tar all three files and submit it</a:t>
            </a:r>
          </a:p>
          <a:p>
            <a:r>
              <a:rPr lang="en-US" altLang="ko-KR" dirty="0" smtClean="0"/>
              <a:t>Your file name must be 'YourStudentID_Yourname_proj2.zip</a:t>
            </a:r>
            <a:r>
              <a:rPr lang="en-US" altLang="ko-KR" dirty="0"/>
              <a:t>' or </a:t>
            </a:r>
            <a:r>
              <a:rPr lang="en-US" altLang="ko-KR" dirty="0" smtClean="0"/>
              <a:t>'YourStudentID_Yourname_proj2.tar.gz’</a:t>
            </a:r>
          </a:p>
        </p:txBody>
      </p:sp>
    </p:spTree>
    <p:extLst>
      <p:ext uri="{BB962C8B-B14F-4D97-AF65-F5344CB8AC3E}">
        <p14:creationId xmlns:p14="http://schemas.microsoft.com/office/powerpoint/2010/main" val="306196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Input: Data </a:t>
            </a:r>
            <a:r>
              <a:rPr lang="en-US" altLang="ko-KR" dirty="0" err="1" smtClean="0"/>
              <a:t>sructure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aceaceaue</a:t>
            </a:r>
            <a:endParaRPr lang="en-US" altLang="ko-KR" dirty="0" smtClean="0"/>
          </a:p>
          <a:p>
            <a:r>
              <a:rPr lang="en-US" altLang="ko-KR" dirty="0" smtClean="0"/>
              <a:t>At first, you count the number of alphabets</a:t>
            </a:r>
          </a:p>
          <a:p>
            <a:pPr lvl="1"/>
            <a:r>
              <a:rPr lang="en-US" altLang="ko-KR" dirty="0"/>
              <a:t>D 1</a:t>
            </a:r>
          </a:p>
          <a:p>
            <a:pPr lvl="1"/>
            <a:r>
              <a:rPr lang="en-US" altLang="ko-KR" dirty="0" smtClean="0"/>
              <a:t>a 5</a:t>
            </a:r>
          </a:p>
          <a:p>
            <a:pPr lvl="1"/>
            <a:r>
              <a:rPr lang="en-US" altLang="ko-KR" dirty="0" smtClean="0"/>
              <a:t>c 3</a:t>
            </a:r>
          </a:p>
          <a:p>
            <a:pPr lvl="1"/>
            <a:r>
              <a:rPr lang="en-US" altLang="ko-KR" dirty="0" smtClean="0"/>
              <a:t>e 4</a:t>
            </a:r>
          </a:p>
          <a:p>
            <a:pPr lvl="1"/>
            <a:r>
              <a:rPr lang="en-US" altLang="ko-KR" dirty="0" smtClean="0"/>
              <a:t>r 2</a:t>
            </a:r>
          </a:p>
          <a:p>
            <a:pPr lvl="1"/>
            <a:r>
              <a:rPr lang="en-US" altLang="ko-KR" dirty="0" smtClean="0"/>
              <a:t>s 1</a:t>
            </a:r>
          </a:p>
          <a:p>
            <a:pPr lvl="1"/>
            <a:r>
              <a:rPr lang="en-US" altLang="ko-KR" dirty="0" smtClean="0"/>
              <a:t>t 2</a:t>
            </a:r>
          </a:p>
          <a:p>
            <a:pPr lvl="1"/>
            <a:r>
              <a:rPr lang="en-US" altLang="ko-KR" dirty="0" smtClean="0"/>
              <a:t>u 3</a:t>
            </a:r>
          </a:p>
          <a:p>
            <a:pPr lvl="1"/>
            <a:r>
              <a:rPr lang="en-US" altLang="ko-KR" dirty="0" smtClean="0"/>
              <a:t>‘ ‘ 2</a:t>
            </a:r>
          </a:p>
        </p:txBody>
      </p:sp>
    </p:spTree>
    <p:extLst>
      <p:ext uri="{BB962C8B-B14F-4D97-AF65-F5344CB8AC3E}">
        <p14:creationId xmlns:p14="http://schemas.microsoft.com/office/powerpoint/2010/main" val="258685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Input: Data structure </a:t>
            </a:r>
            <a:r>
              <a:rPr lang="en-US" altLang="ko-KR" smtClean="0"/>
              <a:t>aceaceaue</a:t>
            </a:r>
            <a:endParaRPr lang="en-US" altLang="ko-KR" dirty="0" smtClean="0"/>
          </a:p>
          <a:p>
            <a:r>
              <a:rPr lang="en-US" altLang="ko-KR" dirty="0" smtClean="0"/>
              <a:t>Base on the number of alphabets you create the priority queue (minimum heap)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code – create heap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749558" y="3122410"/>
            <a:ext cx="463313" cy="691922"/>
            <a:chOff x="3882044" y="3217025"/>
            <a:chExt cx="574182" cy="691922"/>
          </a:xfrm>
        </p:grpSpPr>
        <p:sp>
          <p:nvSpPr>
            <p:cNvPr id="12" name="직사각형 1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82964" y="3122410"/>
            <a:ext cx="463313" cy="691922"/>
            <a:chOff x="3882044" y="3217025"/>
            <a:chExt cx="574182" cy="691922"/>
          </a:xfrm>
        </p:grpSpPr>
        <p:sp>
          <p:nvSpPr>
            <p:cNvPr id="20" name="직사각형 1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616152" y="3122410"/>
            <a:ext cx="463313" cy="691922"/>
            <a:chOff x="3882044" y="3217025"/>
            <a:chExt cx="574182" cy="691922"/>
          </a:xfrm>
        </p:grpSpPr>
        <p:sp>
          <p:nvSpPr>
            <p:cNvPr id="24" name="직사각형 23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482746" y="3122410"/>
            <a:ext cx="463313" cy="691922"/>
            <a:chOff x="3882044" y="3217025"/>
            <a:chExt cx="574182" cy="691922"/>
          </a:xfrm>
        </p:grpSpPr>
        <p:sp>
          <p:nvSpPr>
            <p:cNvPr id="30" name="직사각형 29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49340" y="3122410"/>
            <a:ext cx="463313" cy="691922"/>
            <a:chOff x="3882044" y="3217025"/>
            <a:chExt cx="574182" cy="691922"/>
          </a:xfrm>
        </p:grpSpPr>
        <p:sp>
          <p:nvSpPr>
            <p:cNvPr id="36" name="직사각형 35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15934" y="3122410"/>
            <a:ext cx="463313" cy="691922"/>
            <a:chOff x="3882044" y="3217025"/>
            <a:chExt cx="574182" cy="691922"/>
          </a:xfrm>
        </p:grpSpPr>
        <p:sp>
          <p:nvSpPr>
            <p:cNvPr id="39" name="직사각형 38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82528" y="3122410"/>
            <a:ext cx="463313" cy="691922"/>
            <a:chOff x="3882044" y="3217025"/>
            <a:chExt cx="574182" cy="691922"/>
          </a:xfrm>
        </p:grpSpPr>
        <p:sp>
          <p:nvSpPr>
            <p:cNvPr id="42" name="직사각형 41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949122" y="3122410"/>
            <a:ext cx="463313" cy="691922"/>
            <a:chOff x="3882044" y="3217025"/>
            <a:chExt cx="574182" cy="691922"/>
          </a:xfrm>
        </p:grpSpPr>
        <p:sp>
          <p:nvSpPr>
            <p:cNvPr id="45" name="직사각형 44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15714" y="3122410"/>
            <a:ext cx="463313" cy="691922"/>
            <a:chOff x="3882044" y="3217025"/>
            <a:chExt cx="574182" cy="691922"/>
          </a:xfrm>
        </p:grpSpPr>
        <p:sp>
          <p:nvSpPr>
            <p:cNvPr id="48" name="직사각형 47"/>
            <p:cNvSpPr/>
            <p:nvPr/>
          </p:nvSpPr>
          <p:spPr>
            <a:xfrm>
              <a:off x="3882044" y="3217025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882044" y="3559812"/>
              <a:ext cx="574182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‘ 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31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2586</Words>
  <Application>Microsoft Office PowerPoint</Application>
  <PresentationFormat>화면 슬라이드 쇼(4:3)</PresentationFormat>
  <Paragraphs>1590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0" baseType="lpstr">
      <vt:lpstr>맑은 고딕</vt:lpstr>
      <vt:lpstr>Arial</vt:lpstr>
      <vt:lpstr>Wingdings</vt:lpstr>
      <vt:lpstr>Office 테마</vt:lpstr>
      <vt:lpstr>Project #2 Huffman coding</vt:lpstr>
      <vt:lpstr>Goal</vt:lpstr>
      <vt:lpstr>Coding</vt:lpstr>
      <vt:lpstr>Memoryless Source coding</vt:lpstr>
      <vt:lpstr>Memoryless Source coding</vt:lpstr>
      <vt:lpstr>Huffman code</vt:lpstr>
      <vt:lpstr>Huffman code</vt:lpstr>
      <vt:lpstr>Huffman code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heap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create code node</vt:lpstr>
      <vt:lpstr>Huffman code – Final code tree</vt:lpstr>
      <vt:lpstr>Huffman code</vt:lpstr>
      <vt:lpstr>Huffman code</vt:lpstr>
      <vt:lpstr>Input</vt:lpstr>
      <vt:lpstr>Letter</vt:lpstr>
      <vt:lpstr>Tree</vt:lpstr>
      <vt:lpstr>Code</vt:lpstr>
      <vt:lpstr>Decode</vt:lpstr>
      <vt:lpstr>Decode</vt:lpstr>
      <vt:lpstr>Decode</vt:lpstr>
      <vt:lpstr>Decode</vt:lpstr>
      <vt:lpstr>Decode</vt:lpstr>
      <vt:lpstr>Decode</vt:lpstr>
      <vt:lpstr>Decode</vt:lpstr>
      <vt:lpstr>Decode</vt:lpstr>
      <vt:lpstr>Submission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김창준</dc:creator>
  <cp:lastModifiedBy>June-Koo KEVIN Rhee</cp:lastModifiedBy>
  <cp:revision>150</cp:revision>
  <dcterms:created xsi:type="dcterms:W3CDTF">2015-10-26T05:34:29Z</dcterms:created>
  <dcterms:modified xsi:type="dcterms:W3CDTF">2016-11-02T06:35:48Z</dcterms:modified>
</cp:coreProperties>
</file>