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3"/>
    <p:sldId id="262" r:id="rId4"/>
    <p:sldId id="263" r:id="rId5"/>
    <p:sldId id="257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3" r:id="rId14"/>
    <p:sldId id="259" r:id="rId15"/>
    <p:sldId id="272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73"/>
        <p:guide pos="387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Liberation Sans" panose="020B0604020202020204" charset="0"/>
                <a:cs typeface="Liberation Sans" panose="020B0604020202020204" charset="0"/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iberation Sans" panose="020B0604020202020204" charset="0"/>
                <a:cs typeface="Liberation Sans" panose="020B060402020202020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beration Sans" panose="020B0604020202020204" charset="0"/>
                <a:cs typeface="Liberation Sans" panose="020B060402020202020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iberation Sans" panose="020B0604020202020204" charset="0"/>
                <a:cs typeface="Liberation Sans" panose="020B060402020202020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iberation Sans" panose="020B0604020202020204" charset="0"/>
                <a:ea typeface="+mj-ea"/>
                <a:cs typeface="Liberation Sans" panose="020B06040202020202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/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98570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/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/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/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/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beration Sans" panose="020B0604020202020204" charset="0"/>
                <a:cs typeface="Liberation Sans" panose="020B060402020202020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iberation Sans" panose="020B0604020202020204" charset="0"/>
                <a:cs typeface="Liberation Sans" panose="020B060402020202020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iberation Sans" panose="020B0604020202020204" charset="0"/>
                <a:cs typeface="Liberation Sans" panose="020B060402020202020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Liberation Sans" panose="020B0604020202020204" charset="0"/>
          <a:ea typeface="+mj-ea"/>
          <a:cs typeface="Liberation Sans" panose="020B060402020202020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Liberation Sans" panose="020B0604020202020204" charset="0"/>
          <a:ea typeface="+mn-ea"/>
          <a:cs typeface="Liberation Sans" panose="020B060402020202020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Liberation Sans" panose="020B0604020202020204" charset="0"/>
          <a:ea typeface="+mn-ea"/>
          <a:cs typeface="Liberation Sans" panose="020B060402020202020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Liberation Sans" panose="020B0604020202020204" charset="0"/>
          <a:ea typeface="+mn-ea"/>
          <a:cs typeface="Liberation Sans" panose="020B060402020202020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Liberation Sans" panose="020B0604020202020204" charset="0"/>
          <a:ea typeface="+mn-ea"/>
          <a:cs typeface="Liberation Sans" panose="020B060402020202020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Liberation Sans" panose="020B0604020202020204" charset="0"/>
          <a:ea typeface="+mn-ea"/>
          <a:cs typeface="Liberation Sans" panose="020B060402020202020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CCA from scratch</a:t>
            </a:r>
            <a:endParaRPr lang="en-US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Alana Darcher</a:t>
            </a:r>
            <a:endParaRPr lang="en-US" altLang="zh-CN"/>
          </a:p>
          <a:p>
            <a:r>
              <a:rPr lang="en-US" altLang="zh-CN"/>
              <a:t>MLCoLearn Pitch</a:t>
            </a:r>
            <a:endParaRPr lang="en-US" altLang="zh-CN"/>
          </a:p>
          <a:p>
            <a:r>
              <a:rPr lang="en-US" altLang="zh-CN"/>
              <a:t>28 Feb 24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7848600" y="6330950"/>
            <a:ext cx="4240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1200">
                <a:latin typeface="Liberation Sans" panose="020B0604020202020204" charset="0"/>
                <a:cs typeface="Liberation Sans" panose="020B0604020202020204" charset="0"/>
              </a:rPr>
              <a:t>Wang et al. 2020</a:t>
            </a:r>
            <a:endParaRPr lang="en-US" sz="1200">
              <a:latin typeface="Liberation Sans" panose="020B0604020202020204" charset="0"/>
              <a:cs typeface="Liberation Sans" panose="020B0604020202020204" charset="0"/>
            </a:endParaRPr>
          </a:p>
          <a:p>
            <a:pPr algn="r"/>
            <a:r>
              <a:rPr lang="en-US" sz="1200">
                <a:latin typeface="Liberation Sans" panose="020B0604020202020204" charset="0"/>
                <a:cs typeface="Liberation Sans" panose="020B0604020202020204" charset="0"/>
              </a:rPr>
              <a:t>https://online.stat.psu.edu/stat505/book/export/html/682</a:t>
            </a:r>
            <a:endParaRPr lang="en-US" sz="1200">
              <a:latin typeface="Liberation Sans" panose="020B0604020202020204" charset="0"/>
              <a:cs typeface="Liberation Sans" panose="020B060402020202020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560" y="102870"/>
            <a:ext cx="7606030" cy="233299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7643495" y="250825"/>
            <a:ext cx="444563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latin typeface="Liberation Sans" panose="020B0604020202020204" charset="0"/>
                <a:cs typeface="Liberation Sans" panose="020B0604020202020204" charset="0"/>
              </a:rPr>
              <a:t>Canonical Variate (U,V): </a:t>
            </a:r>
            <a:endParaRPr lang="en-US" sz="1600">
              <a:latin typeface="Liberation Sans" panose="020B0604020202020204" charset="0"/>
              <a:cs typeface="Liberation Sans" panose="020B0604020202020204" charset="0"/>
            </a:endParaRPr>
          </a:p>
          <a:p>
            <a:r>
              <a:rPr lang="en-US" sz="1600">
                <a:latin typeface="Liberation Sans" panose="020B0604020202020204" charset="0"/>
                <a:cs typeface="Liberation Sans" panose="020B0604020202020204" charset="0"/>
              </a:rPr>
              <a:t>a linear combination of a set of variables from 1 of the domains. </a:t>
            </a:r>
            <a:endParaRPr lang="en-US" sz="1600">
              <a:latin typeface="Liberation Sans" panose="020B0604020202020204" charset="0"/>
              <a:cs typeface="Liberation Sans" panose="020B0604020202020204" charset="0"/>
            </a:endParaRPr>
          </a:p>
          <a:p>
            <a:endParaRPr lang="en-US" sz="1600">
              <a:latin typeface="Liberation Sans" panose="020B0604020202020204" charset="0"/>
              <a:cs typeface="Liberation Sans" panose="020B0604020202020204" charset="0"/>
            </a:endParaRPr>
          </a:p>
          <a:p>
            <a:r>
              <a:rPr lang="en-US" sz="1600">
                <a:latin typeface="Liberation Sans" panose="020B0604020202020204" charset="0"/>
                <a:cs typeface="Liberation Sans" panose="020B0604020202020204" charset="0"/>
              </a:rPr>
              <a:t>Canonical Vector (a,b):</a:t>
            </a:r>
            <a:endParaRPr lang="en-US" sz="1600">
              <a:latin typeface="Liberation Sans" panose="020B0604020202020204" charset="0"/>
              <a:cs typeface="Liberation Sans" panose="020B0604020202020204" charset="0"/>
            </a:endParaRPr>
          </a:p>
          <a:p>
            <a:r>
              <a:rPr lang="en-US" sz="1600">
                <a:latin typeface="Liberation Sans" panose="020B0604020202020204" charset="0"/>
                <a:cs typeface="Liberation Sans" panose="020B0604020202020204" charset="0"/>
              </a:rPr>
              <a:t>coefficients of the above linear combination</a:t>
            </a:r>
            <a:endParaRPr lang="en-US" sz="1600">
              <a:latin typeface="Liberation Sans" panose="020B0604020202020204" charset="0"/>
              <a:cs typeface="Liberation Sans" panose="020B0604020202020204" charset="0"/>
            </a:endParaRPr>
          </a:p>
          <a:p>
            <a:endParaRPr lang="en-US" sz="1600">
              <a:latin typeface="Liberation Sans" panose="020B0604020202020204" charset="0"/>
              <a:cs typeface="Liberation Sans" panose="020B0604020202020204" charset="0"/>
            </a:endParaRPr>
          </a:p>
          <a:p>
            <a:r>
              <a:rPr lang="en-US" sz="1600">
                <a:latin typeface="Liberation Sans" panose="020B0604020202020204" charset="0"/>
                <a:cs typeface="Liberation Sans" panose="020B0604020202020204" charset="0"/>
              </a:rPr>
              <a:t>mode: </a:t>
            </a:r>
            <a:endParaRPr lang="en-US" sz="1600">
              <a:latin typeface="Liberation Sans" panose="020B0604020202020204" charset="0"/>
              <a:cs typeface="Liberation Sans" panose="020B0604020202020204" charset="0"/>
            </a:endParaRPr>
          </a:p>
          <a:p>
            <a:r>
              <a:rPr lang="en-US" sz="1600">
                <a:latin typeface="Liberation Sans" panose="020B0604020202020204" charset="0"/>
                <a:cs typeface="Liberation Sans" panose="020B0604020202020204" charset="0"/>
              </a:rPr>
              <a:t>a pair of latent embeddings between each canonical variate</a:t>
            </a:r>
            <a:endParaRPr lang="en-US" sz="1600">
              <a:latin typeface="Liberation Sans" panose="020B0604020202020204" charset="0"/>
              <a:cs typeface="Liberation Sans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2648585"/>
            <a:ext cx="1114425" cy="14382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640" y="2743200"/>
            <a:ext cx="104775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560" y="4330065"/>
            <a:ext cx="3209925" cy="1304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5085" y="4330065"/>
            <a:ext cx="2990850" cy="1276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1265" y="5955030"/>
            <a:ext cx="723900" cy="46672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8665210" y="4444365"/>
            <a:ext cx="308673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>
                <a:latin typeface="Liberation Sans" panose="020B0604020202020204" charset="0"/>
                <a:cs typeface="Liberation Sans" panose="020B0604020202020204" charset="0"/>
              </a:rPr>
              <a:t>Want to find linear combinations that maximize the correlations between a given U_i and V_i.</a:t>
            </a:r>
            <a:endParaRPr lang="en-US" sz="1600" b="1">
              <a:latin typeface="Liberation Sans" panose="020B0604020202020204" charset="0"/>
              <a:cs typeface="Liberation Sans" panose="020B060402020202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7848600" y="6330950"/>
            <a:ext cx="4240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1200">
                <a:latin typeface="Liberation Sans" panose="020B0604020202020204" charset="0"/>
                <a:cs typeface="Liberation Sans" panose="020B0604020202020204" charset="0"/>
              </a:rPr>
              <a:t>Wang et al. 2020</a:t>
            </a:r>
            <a:endParaRPr lang="en-US" sz="1200">
              <a:latin typeface="Liberation Sans" panose="020B0604020202020204" charset="0"/>
              <a:cs typeface="Liberation Sans" panose="020B0604020202020204" charset="0"/>
            </a:endParaRPr>
          </a:p>
          <a:p>
            <a:pPr algn="r"/>
            <a:r>
              <a:rPr lang="en-US" sz="1200">
                <a:latin typeface="Liberation Sans" panose="020B0604020202020204" charset="0"/>
                <a:cs typeface="Liberation Sans" panose="020B0604020202020204" charset="0"/>
              </a:rPr>
              <a:t>https://online.stat.psu.edu/stat505/book/export/html/682</a:t>
            </a:r>
            <a:endParaRPr lang="en-US" sz="1200">
              <a:latin typeface="Liberation Sans" panose="020B0604020202020204" charset="0"/>
              <a:cs typeface="Liberation Sans" panose="020B060402020202020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560" y="102870"/>
            <a:ext cx="7606030" cy="233299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7643495" y="250825"/>
            <a:ext cx="444563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latin typeface="Liberation Sans" panose="020B0604020202020204" charset="0"/>
                <a:cs typeface="Liberation Sans" panose="020B0604020202020204" charset="0"/>
              </a:rPr>
              <a:t>Canonical Variate (U,V): </a:t>
            </a:r>
            <a:endParaRPr lang="en-US" sz="1600">
              <a:latin typeface="Liberation Sans" panose="020B0604020202020204" charset="0"/>
              <a:cs typeface="Liberation Sans" panose="020B0604020202020204" charset="0"/>
            </a:endParaRPr>
          </a:p>
          <a:p>
            <a:r>
              <a:rPr lang="en-US" sz="1600">
                <a:latin typeface="Liberation Sans" panose="020B0604020202020204" charset="0"/>
                <a:cs typeface="Liberation Sans" panose="020B0604020202020204" charset="0"/>
              </a:rPr>
              <a:t>a linear combination of a set of variables from 1 of the domains. </a:t>
            </a:r>
            <a:endParaRPr lang="en-US" sz="1600">
              <a:latin typeface="Liberation Sans" panose="020B0604020202020204" charset="0"/>
              <a:cs typeface="Liberation Sans" panose="020B0604020202020204" charset="0"/>
            </a:endParaRPr>
          </a:p>
          <a:p>
            <a:endParaRPr lang="en-US" sz="1600">
              <a:latin typeface="Liberation Sans" panose="020B0604020202020204" charset="0"/>
              <a:cs typeface="Liberation Sans" panose="020B0604020202020204" charset="0"/>
            </a:endParaRPr>
          </a:p>
          <a:p>
            <a:r>
              <a:rPr lang="en-US" sz="1600">
                <a:latin typeface="Liberation Sans" panose="020B0604020202020204" charset="0"/>
                <a:cs typeface="Liberation Sans" panose="020B0604020202020204" charset="0"/>
              </a:rPr>
              <a:t>Canonical Vector (a,b):</a:t>
            </a:r>
            <a:endParaRPr lang="en-US" sz="1600">
              <a:latin typeface="Liberation Sans" panose="020B0604020202020204" charset="0"/>
              <a:cs typeface="Liberation Sans" panose="020B0604020202020204" charset="0"/>
            </a:endParaRPr>
          </a:p>
          <a:p>
            <a:r>
              <a:rPr lang="en-US" sz="1600">
                <a:latin typeface="Liberation Sans" panose="020B0604020202020204" charset="0"/>
                <a:cs typeface="Liberation Sans" panose="020B0604020202020204" charset="0"/>
              </a:rPr>
              <a:t>coefficients of the above linear combination</a:t>
            </a:r>
            <a:endParaRPr lang="en-US" sz="1600">
              <a:latin typeface="Liberation Sans" panose="020B0604020202020204" charset="0"/>
              <a:cs typeface="Liberation Sans" panose="020B0604020202020204" charset="0"/>
            </a:endParaRPr>
          </a:p>
          <a:p>
            <a:endParaRPr lang="en-US" sz="1600">
              <a:latin typeface="Liberation Sans" panose="020B0604020202020204" charset="0"/>
              <a:cs typeface="Liberation Sans" panose="020B0604020202020204" charset="0"/>
            </a:endParaRPr>
          </a:p>
          <a:p>
            <a:r>
              <a:rPr lang="en-US" sz="1600">
                <a:latin typeface="Liberation Sans" panose="020B0604020202020204" charset="0"/>
                <a:cs typeface="Liberation Sans" panose="020B0604020202020204" charset="0"/>
              </a:rPr>
              <a:t>mode: </a:t>
            </a:r>
            <a:endParaRPr lang="en-US" sz="1600">
              <a:latin typeface="Liberation Sans" panose="020B0604020202020204" charset="0"/>
              <a:cs typeface="Liberation Sans" panose="020B0604020202020204" charset="0"/>
            </a:endParaRPr>
          </a:p>
          <a:p>
            <a:r>
              <a:rPr lang="en-US" sz="1600">
                <a:latin typeface="Liberation Sans" panose="020B0604020202020204" charset="0"/>
                <a:cs typeface="Liberation Sans" panose="020B0604020202020204" charset="0"/>
              </a:rPr>
              <a:t>a pair of latent embeddings between each canonical variate</a:t>
            </a:r>
            <a:endParaRPr lang="en-US" sz="1600">
              <a:latin typeface="Liberation Sans" panose="020B0604020202020204" charset="0"/>
              <a:cs typeface="Liberation Sans" panose="020B06040202020202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02310" y="2891155"/>
            <a:ext cx="109105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 b="1">
                <a:latin typeface="Liberation Sans" panose="020B0604020202020204" charset="0"/>
                <a:cs typeface="Liberation Sans" panose="020B0604020202020204" charset="0"/>
              </a:rPr>
              <a:t>Specific Goal: to find linear combinations that maximize the correlations between a given U_i and V_i.</a:t>
            </a:r>
            <a:endParaRPr lang="en-US" sz="1600" b="1">
              <a:latin typeface="Liberation Sans" panose="020B0604020202020204" charset="0"/>
              <a:cs typeface="Liberation Sans" panose="020B060402020202020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930" y="3351530"/>
            <a:ext cx="809625" cy="4286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275" y="3351530"/>
            <a:ext cx="638175" cy="49530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1281430" y="3970020"/>
            <a:ext cx="109105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600">
                <a:latin typeface="Liberation Sans" panose="020B0604020202020204" charset="0"/>
                <a:cs typeface="Liberation Sans" panose="020B0604020202020204" charset="0"/>
              </a:rPr>
              <a:t>For a given </a:t>
            </a:r>
            <a:r>
              <a:rPr lang="en-US" sz="1600" i="1">
                <a:latin typeface="Liberation Sans" panose="020B0604020202020204" charset="0"/>
                <a:cs typeface="Liberation Sans" panose="020B0604020202020204" charset="0"/>
              </a:rPr>
              <a:t>i</a:t>
            </a:r>
            <a:r>
              <a:rPr lang="en-US" sz="1600">
                <a:latin typeface="Liberation Sans" panose="020B0604020202020204" charset="0"/>
                <a:cs typeface="Liberation Sans" panose="020B0604020202020204" charset="0"/>
              </a:rPr>
              <a:t>, compute the variance of U_i , V_i:</a:t>
            </a:r>
            <a:endParaRPr lang="en-US" sz="1600">
              <a:latin typeface="Liberation Sans" panose="020B0604020202020204" charset="0"/>
              <a:cs typeface="Liberation Sans" panose="020B060402020202020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515" y="3756025"/>
            <a:ext cx="3895725" cy="819150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1281430" y="4846955"/>
            <a:ext cx="109105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600">
                <a:latin typeface="Liberation Sans" panose="020B0604020202020204" charset="0"/>
                <a:cs typeface="Liberation Sans" panose="020B0604020202020204" charset="0"/>
              </a:rPr>
              <a:t>For a given </a:t>
            </a:r>
            <a:r>
              <a:rPr lang="en-US" sz="1600" i="1">
                <a:latin typeface="Liberation Sans" panose="020B0604020202020204" charset="0"/>
                <a:cs typeface="Liberation Sans" panose="020B0604020202020204" charset="0"/>
              </a:rPr>
              <a:t>i, j</a:t>
            </a:r>
            <a:r>
              <a:rPr lang="en-US" sz="1600">
                <a:latin typeface="Liberation Sans" panose="020B0604020202020204" charset="0"/>
                <a:cs typeface="Liberation Sans" panose="020B0604020202020204" charset="0"/>
              </a:rPr>
              <a:t>, compute the covariance of U_i , V_j:</a:t>
            </a:r>
            <a:endParaRPr lang="en-US" sz="1600">
              <a:latin typeface="Liberation Sans" panose="020B0604020202020204" charset="0"/>
              <a:cs typeface="Liberation Sans" panose="020B060402020202020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3190" y="4575175"/>
            <a:ext cx="4048125" cy="7048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0710" y="5474335"/>
            <a:ext cx="2838450" cy="1019175"/>
          </a:xfrm>
          <a:prstGeom prst="rect">
            <a:avLst/>
          </a:prstGeom>
        </p:spPr>
      </p:pic>
      <p:sp>
        <p:nvSpPr>
          <p:cNvPr id="19" name="Text Box 18"/>
          <p:cNvSpPr txBox="1"/>
          <p:nvPr/>
        </p:nvSpPr>
        <p:spPr>
          <a:xfrm>
            <a:off x="1281430" y="5501005"/>
            <a:ext cx="30892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600">
                <a:latin typeface="Liberation Sans" panose="020B0604020202020204" charset="0"/>
                <a:cs typeface="Liberation Sans" panose="020B0604020202020204" charset="0"/>
              </a:rPr>
              <a:t>Maximize the correlation between pairs of canonical variates:</a:t>
            </a:r>
            <a:endParaRPr lang="en-US" sz="1600">
              <a:latin typeface="Liberation Sans" panose="020B0604020202020204" charset="0"/>
              <a:cs typeface="Liberation Sans" panose="020B060402020202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7848600" y="6330950"/>
            <a:ext cx="4240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1200">
                <a:latin typeface="Liberation Sans" panose="020B0604020202020204" charset="0"/>
                <a:cs typeface="Liberation Sans" panose="020B0604020202020204" charset="0"/>
              </a:rPr>
              <a:t>Wang et al. 2020</a:t>
            </a:r>
            <a:endParaRPr lang="en-US" sz="1200">
              <a:latin typeface="Liberation Sans" panose="020B0604020202020204" charset="0"/>
              <a:cs typeface="Liberation Sans" panose="020B0604020202020204" charset="0"/>
            </a:endParaRPr>
          </a:p>
          <a:p>
            <a:pPr algn="r"/>
            <a:r>
              <a:rPr lang="en-US" sz="1200">
                <a:latin typeface="Liberation Sans" panose="020B0604020202020204" charset="0"/>
                <a:cs typeface="Liberation Sans" panose="020B0604020202020204" charset="0"/>
              </a:rPr>
              <a:t>https://online.stat.psu.edu/stat505/book/export/html/682</a:t>
            </a:r>
            <a:endParaRPr lang="en-US" sz="1200">
              <a:latin typeface="Liberation Sans" panose="020B0604020202020204" charset="0"/>
              <a:cs typeface="Liberation Sans" panose="020B060402020202020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560" y="102870"/>
            <a:ext cx="7606030" cy="233299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7643495" y="250825"/>
            <a:ext cx="444563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latin typeface="Liberation Sans" panose="020B0604020202020204" charset="0"/>
                <a:cs typeface="Liberation Sans" panose="020B0604020202020204" charset="0"/>
              </a:rPr>
              <a:t>Canonical Variate (U,V): </a:t>
            </a:r>
            <a:endParaRPr lang="en-US" sz="1600">
              <a:latin typeface="Liberation Sans" panose="020B0604020202020204" charset="0"/>
              <a:cs typeface="Liberation Sans" panose="020B0604020202020204" charset="0"/>
            </a:endParaRPr>
          </a:p>
          <a:p>
            <a:r>
              <a:rPr lang="en-US" sz="1600">
                <a:latin typeface="Liberation Sans" panose="020B0604020202020204" charset="0"/>
                <a:cs typeface="Liberation Sans" panose="020B0604020202020204" charset="0"/>
              </a:rPr>
              <a:t>a linear combination of a set of variables from 1 of the domains. </a:t>
            </a:r>
            <a:endParaRPr lang="en-US" sz="1600">
              <a:latin typeface="Liberation Sans" panose="020B0604020202020204" charset="0"/>
              <a:cs typeface="Liberation Sans" panose="020B0604020202020204" charset="0"/>
            </a:endParaRPr>
          </a:p>
          <a:p>
            <a:endParaRPr lang="en-US" sz="1600">
              <a:latin typeface="Liberation Sans" panose="020B0604020202020204" charset="0"/>
              <a:cs typeface="Liberation Sans" panose="020B0604020202020204" charset="0"/>
            </a:endParaRPr>
          </a:p>
          <a:p>
            <a:r>
              <a:rPr lang="en-US" sz="1600">
                <a:latin typeface="Liberation Sans" panose="020B0604020202020204" charset="0"/>
                <a:cs typeface="Liberation Sans" panose="020B0604020202020204" charset="0"/>
              </a:rPr>
              <a:t>Canonical Vector (a,b):</a:t>
            </a:r>
            <a:endParaRPr lang="en-US" sz="1600">
              <a:latin typeface="Liberation Sans" panose="020B0604020202020204" charset="0"/>
              <a:cs typeface="Liberation Sans" panose="020B0604020202020204" charset="0"/>
            </a:endParaRPr>
          </a:p>
          <a:p>
            <a:r>
              <a:rPr lang="en-US" sz="1600">
                <a:latin typeface="Liberation Sans" panose="020B0604020202020204" charset="0"/>
                <a:cs typeface="Liberation Sans" panose="020B0604020202020204" charset="0"/>
              </a:rPr>
              <a:t>coefficients of the above linear combination</a:t>
            </a:r>
            <a:endParaRPr lang="en-US" sz="1600">
              <a:latin typeface="Liberation Sans" panose="020B0604020202020204" charset="0"/>
              <a:cs typeface="Liberation Sans" panose="020B0604020202020204" charset="0"/>
            </a:endParaRPr>
          </a:p>
          <a:p>
            <a:endParaRPr lang="en-US" sz="1600">
              <a:latin typeface="Liberation Sans" panose="020B0604020202020204" charset="0"/>
              <a:cs typeface="Liberation Sans" panose="020B0604020202020204" charset="0"/>
            </a:endParaRPr>
          </a:p>
          <a:p>
            <a:r>
              <a:rPr lang="en-US" sz="1600">
                <a:latin typeface="Liberation Sans" panose="020B0604020202020204" charset="0"/>
                <a:cs typeface="Liberation Sans" panose="020B0604020202020204" charset="0"/>
              </a:rPr>
              <a:t>mode: </a:t>
            </a:r>
            <a:endParaRPr lang="en-US" sz="1600">
              <a:latin typeface="Liberation Sans" panose="020B0604020202020204" charset="0"/>
              <a:cs typeface="Liberation Sans" panose="020B0604020202020204" charset="0"/>
            </a:endParaRPr>
          </a:p>
          <a:p>
            <a:r>
              <a:rPr lang="en-US" sz="1600">
                <a:latin typeface="Liberation Sans" panose="020B0604020202020204" charset="0"/>
                <a:cs typeface="Liberation Sans" panose="020B0604020202020204" charset="0"/>
              </a:rPr>
              <a:t>a pair of latent embeddings between each canonical variate</a:t>
            </a:r>
            <a:endParaRPr lang="en-US" sz="1600">
              <a:latin typeface="Liberation Sans" panose="020B0604020202020204" charset="0"/>
              <a:cs typeface="Liberation Sans" panose="020B06040202020202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02310" y="2891155"/>
            <a:ext cx="109105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 b="1">
                <a:latin typeface="Liberation Sans" panose="020B0604020202020204" charset="0"/>
                <a:cs typeface="Liberation Sans" panose="020B0604020202020204" charset="0"/>
              </a:rPr>
              <a:t>Specific Goal: to find linear combinations that maximize the correlations between a given U_i and V_i.</a:t>
            </a:r>
            <a:endParaRPr lang="en-US" sz="1600" b="1">
              <a:latin typeface="Liberation Sans" panose="020B0604020202020204" charset="0"/>
              <a:cs typeface="Liberation Sans" panose="020B060402020202020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930" y="3351530"/>
            <a:ext cx="809625" cy="4286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275" y="3351530"/>
            <a:ext cx="638175" cy="49530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1281430" y="3970020"/>
            <a:ext cx="109105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600">
                <a:latin typeface="Liberation Sans" panose="020B0604020202020204" charset="0"/>
                <a:cs typeface="Liberation Sans" panose="020B0604020202020204" charset="0"/>
              </a:rPr>
              <a:t>For a given </a:t>
            </a:r>
            <a:r>
              <a:rPr lang="en-US" sz="1600" i="1">
                <a:latin typeface="Liberation Sans" panose="020B0604020202020204" charset="0"/>
                <a:cs typeface="Liberation Sans" panose="020B0604020202020204" charset="0"/>
              </a:rPr>
              <a:t>i</a:t>
            </a:r>
            <a:r>
              <a:rPr lang="en-US" sz="1600">
                <a:latin typeface="Liberation Sans" panose="020B0604020202020204" charset="0"/>
                <a:cs typeface="Liberation Sans" panose="020B0604020202020204" charset="0"/>
              </a:rPr>
              <a:t>, compute the variance of U_i , V_i:</a:t>
            </a:r>
            <a:endParaRPr lang="en-US" sz="1600">
              <a:latin typeface="Liberation Sans" panose="020B0604020202020204" charset="0"/>
              <a:cs typeface="Liberation Sans" panose="020B060402020202020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515" y="3756025"/>
            <a:ext cx="3895725" cy="819150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1281430" y="4846955"/>
            <a:ext cx="109105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600">
                <a:latin typeface="Liberation Sans" panose="020B0604020202020204" charset="0"/>
                <a:cs typeface="Liberation Sans" panose="020B0604020202020204" charset="0"/>
              </a:rPr>
              <a:t>For a given </a:t>
            </a:r>
            <a:r>
              <a:rPr lang="en-US" sz="1600" i="1">
                <a:latin typeface="Liberation Sans" panose="020B0604020202020204" charset="0"/>
                <a:cs typeface="Liberation Sans" panose="020B0604020202020204" charset="0"/>
              </a:rPr>
              <a:t>i, j</a:t>
            </a:r>
            <a:r>
              <a:rPr lang="en-US" sz="1600">
                <a:latin typeface="Liberation Sans" panose="020B0604020202020204" charset="0"/>
                <a:cs typeface="Liberation Sans" panose="020B0604020202020204" charset="0"/>
              </a:rPr>
              <a:t>, compute the covariance of U_i , V_j:</a:t>
            </a:r>
            <a:endParaRPr lang="en-US" sz="1600">
              <a:latin typeface="Liberation Sans" panose="020B0604020202020204" charset="0"/>
              <a:cs typeface="Liberation Sans" panose="020B060402020202020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3190" y="4575175"/>
            <a:ext cx="4048125" cy="7048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0710" y="5474335"/>
            <a:ext cx="2838450" cy="1019175"/>
          </a:xfrm>
          <a:prstGeom prst="rect">
            <a:avLst/>
          </a:prstGeom>
        </p:spPr>
      </p:pic>
      <p:sp>
        <p:nvSpPr>
          <p:cNvPr id="19" name="Text Box 18"/>
          <p:cNvSpPr txBox="1"/>
          <p:nvPr/>
        </p:nvSpPr>
        <p:spPr>
          <a:xfrm>
            <a:off x="1281430" y="5501005"/>
            <a:ext cx="30892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600">
                <a:solidFill>
                  <a:srgbClr val="C00000"/>
                </a:solidFill>
                <a:latin typeface="Liberation Sans" panose="020B0604020202020204" charset="0"/>
                <a:cs typeface="Liberation Sans" panose="020B0604020202020204" charset="0"/>
              </a:rPr>
              <a:t>Maximize the correlation between pairs of canonical variates:</a:t>
            </a:r>
            <a:endParaRPr lang="en-US" sz="1600">
              <a:solidFill>
                <a:srgbClr val="C00000"/>
              </a:solidFill>
              <a:latin typeface="Liberation Sans" panose="020B0604020202020204" charset="0"/>
              <a:cs typeface="Liberation Sans" panose="020B06040202020202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Goal today: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1582420"/>
          </a:xfrm>
        </p:spPr>
        <p:txBody>
          <a:bodyPr/>
          <a:p>
            <a:r>
              <a:rPr lang="en-US"/>
              <a:t>Implement CCA from scratch in Python. </a:t>
            </a:r>
            <a:endParaRPr lang="en-US"/>
          </a:p>
          <a:p>
            <a:r>
              <a:rPr lang="en-US"/>
              <a:t>Test out the implementation with simulated data to see how reliably modes are recovered. </a:t>
            </a:r>
            <a:endParaRPr lang="en-US"/>
          </a:p>
          <a:p>
            <a:r>
              <a:rPr lang="en-US"/>
              <a:t>Apply to human single-neurons recorded during a naturalistic stimulus.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6495" y="5037455"/>
            <a:ext cx="2085975" cy="1381125"/>
          </a:xfrm>
          <a:prstGeom prst="rect">
            <a:avLst/>
          </a:prstGeom>
        </p:spPr>
      </p:pic>
      <p:pic>
        <p:nvPicPr>
          <p:cNvPr id="6" name="Picture 5" descr="raster_52_1"/>
          <p:cNvPicPr>
            <a:picLocks noChangeAspect="1"/>
          </p:cNvPicPr>
          <p:nvPr/>
        </p:nvPicPr>
        <p:blipFill>
          <a:blip r:embed="rId2"/>
          <a:srcRect l="54026" t="13181" r="4495" b="13889"/>
          <a:stretch>
            <a:fillRect/>
          </a:stretch>
        </p:blipFill>
        <p:spPr>
          <a:xfrm>
            <a:off x="2214880" y="3277870"/>
            <a:ext cx="2528570" cy="1667510"/>
          </a:xfrm>
          <a:prstGeom prst="rect">
            <a:avLst/>
          </a:prstGeom>
        </p:spPr>
      </p:pic>
      <p:pic>
        <p:nvPicPr>
          <p:cNvPr id="7" name="Picture 6" descr="raster_73_1"/>
          <p:cNvPicPr>
            <a:picLocks noChangeAspect="1"/>
          </p:cNvPicPr>
          <p:nvPr/>
        </p:nvPicPr>
        <p:blipFill>
          <a:blip r:embed="rId3"/>
          <a:srcRect l="54193" t="13403" r="4328" b="13444"/>
          <a:stretch>
            <a:fillRect/>
          </a:stretch>
        </p:blipFill>
        <p:spPr>
          <a:xfrm>
            <a:off x="6588760" y="3277870"/>
            <a:ext cx="2526030" cy="16706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760" y="5123180"/>
            <a:ext cx="2562225" cy="129540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9564370" y="5123180"/>
            <a:ext cx="2240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latin typeface="Liberation Sans" panose="020B0604020202020204" charset="0"/>
                <a:cs typeface="Liberation Sans" panose="020B0604020202020204" charset="0"/>
              </a:rPr>
              <a:t>Binned spiking data:</a:t>
            </a:r>
            <a:endParaRPr lang="en-US">
              <a:latin typeface="Liberation Sans" panose="020B0604020202020204" charset="0"/>
              <a:cs typeface="Liberation Sans" panose="020B0604020202020204" charset="0"/>
            </a:endParaRPr>
          </a:p>
          <a:p>
            <a:pPr algn="l"/>
            <a:r>
              <a:rPr lang="en-US">
                <a:latin typeface="Liberation Sans" panose="020B0604020202020204" charset="0"/>
                <a:cs typeface="Liberation Sans" panose="020B0604020202020204" charset="0"/>
              </a:rPr>
              <a:t>bin_size = 1 s</a:t>
            </a:r>
            <a:endParaRPr lang="en-US">
              <a:latin typeface="Liberation Sans" panose="020B0604020202020204" charset="0"/>
              <a:cs typeface="Liberation Sans" panose="020B0604020202020204" charset="0"/>
            </a:endParaRPr>
          </a:p>
          <a:p>
            <a:pPr algn="l"/>
            <a:r>
              <a:rPr lang="en-US">
                <a:latin typeface="Liberation Sans" panose="020B0604020202020204" charset="0"/>
                <a:cs typeface="Liberation Sans" panose="020B0604020202020204" charset="0"/>
              </a:rPr>
              <a:t>p x n = 30 x 4726</a:t>
            </a:r>
            <a:endParaRPr lang="en-US">
              <a:latin typeface="Liberation Sans" panose="020B0604020202020204" charset="0"/>
              <a:cs typeface="Liberation Sans" panose="020B0604020202020204" charset="0"/>
            </a:endParaRPr>
          </a:p>
          <a:p>
            <a:pPr algn="l"/>
            <a:r>
              <a:rPr lang="en-US">
                <a:latin typeface="Liberation Sans" panose="020B0604020202020204" charset="0"/>
                <a:cs typeface="Liberation Sans" panose="020B0604020202020204" charset="0"/>
              </a:rPr>
              <a:t>q x n = 109 x 4726</a:t>
            </a:r>
            <a:endParaRPr lang="en-US">
              <a:latin typeface="Liberation Sans" panose="020B0604020202020204" charset="0"/>
              <a:cs typeface="Liberation Sans" panose="020B060402020202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Resources: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sklearn Implementations:</a:t>
            </a:r>
            <a:endParaRPr lang="en-US"/>
          </a:p>
          <a:p>
            <a:pPr lvl="1"/>
            <a:r>
              <a:rPr lang="en-US"/>
              <a:t>https://scikit-learn.org/stable/modules/generated/sklearn.cross_decomposition.CCA.html</a:t>
            </a:r>
            <a:endParaRPr lang="en-US"/>
          </a:p>
          <a:p>
            <a:pPr lvl="1"/>
            <a:r>
              <a:rPr lang="en-US"/>
              <a:t>https://scikit-learn.org/stable/modules/cross_decomposition.html#cross-decomposition</a:t>
            </a:r>
            <a:endParaRPr lang="en-US"/>
          </a:p>
          <a:p>
            <a:pPr marL="457200" lvl="1" indent="0">
              <a:buNone/>
            </a:pPr>
            <a:endParaRPr lang="en-US"/>
          </a:p>
          <a:p>
            <a:pPr lvl="0"/>
            <a:r>
              <a:rPr lang="en-US" sz="2000"/>
              <a:t>background:</a:t>
            </a:r>
            <a:endParaRPr lang="en-US" sz="2000"/>
          </a:p>
          <a:p>
            <a:pPr lvl="1"/>
            <a:r>
              <a:rPr lang="en-US"/>
              <a:t>https://online.stat.psu.edu/stat505/book/export/html/682</a:t>
            </a:r>
            <a:endParaRPr lang="en-US"/>
          </a:p>
          <a:p>
            <a:pPr lvl="1"/>
            <a:r>
              <a:rPr lang="en-US"/>
              <a:t>https://www.sciencedirect.com/science/article/pii/S1053811920302329</a:t>
            </a:r>
            <a:endParaRPr lang="en-US"/>
          </a:p>
          <a:p>
            <a:pPr lvl="1"/>
            <a:endParaRPr lang="en-US"/>
          </a:p>
          <a:p>
            <a:pPr lvl="0"/>
            <a:r>
              <a:rPr lang="en-US"/>
              <a:t>solution:</a:t>
            </a:r>
            <a:endParaRPr lang="en-US"/>
          </a:p>
          <a:p>
            <a:pPr lvl="1"/>
            <a:r>
              <a:rPr lang="en-US"/>
              <a:t>https://gregorygundersen.com/blog/2018/07/17/cca/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 descr="raster_52_1"/>
          <p:cNvPicPr>
            <a:picLocks noChangeAspect="1"/>
          </p:cNvPicPr>
          <p:nvPr/>
        </p:nvPicPr>
        <p:blipFill>
          <a:blip r:embed="rId1"/>
          <a:srcRect l="54026" t="13181" r="4495" b="13889"/>
          <a:stretch>
            <a:fillRect/>
          </a:stretch>
        </p:blipFill>
        <p:spPr>
          <a:xfrm>
            <a:off x="7681595" y="437515"/>
            <a:ext cx="3597910" cy="2372360"/>
          </a:xfrm>
          <a:prstGeom prst="rect">
            <a:avLst/>
          </a:prstGeom>
        </p:spPr>
      </p:pic>
      <p:pic>
        <p:nvPicPr>
          <p:cNvPr id="7" name="Picture 6" descr="raster_73_1"/>
          <p:cNvPicPr>
            <a:picLocks noChangeAspect="1"/>
          </p:cNvPicPr>
          <p:nvPr/>
        </p:nvPicPr>
        <p:blipFill>
          <a:blip r:embed="rId2"/>
          <a:srcRect l="54193" t="13403" r="4328" b="13444"/>
          <a:stretch>
            <a:fillRect/>
          </a:stretch>
        </p:blipFill>
        <p:spPr>
          <a:xfrm>
            <a:off x="7681595" y="3937000"/>
            <a:ext cx="3597910" cy="2379345"/>
          </a:xfrm>
          <a:prstGeom prst="rect">
            <a:avLst/>
          </a:prstGeom>
        </p:spPr>
      </p:pic>
      <p:pic>
        <p:nvPicPr>
          <p:cNvPr id="8" name="Picture 7" descr="patientB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905" y="941070"/>
            <a:ext cx="1141095" cy="117729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6663690" y="661670"/>
            <a:ext cx="516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Liberation Sans" panose="020B0604020202020204" charset="0"/>
                <a:cs typeface="Liberation Sans" panose="020B0604020202020204" charset="0"/>
              </a:rPr>
              <a:t>A</a:t>
            </a:r>
            <a:endParaRPr lang="en-US">
              <a:latin typeface="Liberation Sans" panose="020B0604020202020204" charset="0"/>
              <a:cs typeface="Liberation Sans" panose="020B0604020202020204" charset="0"/>
            </a:endParaRPr>
          </a:p>
        </p:txBody>
      </p:sp>
      <p:pic>
        <p:nvPicPr>
          <p:cNvPr id="10" name="Picture 9" descr="patientB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905" y="4696460"/>
            <a:ext cx="1141095" cy="117729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6663690" y="4417060"/>
            <a:ext cx="516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Liberation Sans" panose="020B0604020202020204" charset="0"/>
                <a:cs typeface="Liberation Sans" panose="020B0604020202020204" charset="0"/>
              </a:rPr>
              <a:t>B</a:t>
            </a:r>
            <a:endParaRPr lang="en-US">
              <a:latin typeface="Liberation Sans" panose="020B0604020202020204" charset="0"/>
              <a:cs typeface="Liberation Sans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930" y="2557145"/>
            <a:ext cx="2619375" cy="17430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 descr="raster_52_1"/>
          <p:cNvPicPr>
            <a:picLocks noChangeAspect="1"/>
          </p:cNvPicPr>
          <p:nvPr/>
        </p:nvPicPr>
        <p:blipFill>
          <a:blip r:embed="rId1"/>
          <a:srcRect l="54026" t="13181" r="4495" b="13889"/>
          <a:stretch>
            <a:fillRect/>
          </a:stretch>
        </p:blipFill>
        <p:spPr>
          <a:xfrm>
            <a:off x="7681595" y="437515"/>
            <a:ext cx="3597910" cy="2372360"/>
          </a:xfrm>
          <a:prstGeom prst="rect">
            <a:avLst/>
          </a:prstGeom>
        </p:spPr>
      </p:pic>
      <p:pic>
        <p:nvPicPr>
          <p:cNvPr id="7" name="Picture 6" descr="raster_73_1"/>
          <p:cNvPicPr>
            <a:picLocks noChangeAspect="1"/>
          </p:cNvPicPr>
          <p:nvPr/>
        </p:nvPicPr>
        <p:blipFill>
          <a:blip r:embed="rId2"/>
          <a:srcRect l="54193" t="13403" r="4328" b="13444"/>
          <a:stretch>
            <a:fillRect/>
          </a:stretch>
        </p:blipFill>
        <p:spPr>
          <a:xfrm>
            <a:off x="7681595" y="3937000"/>
            <a:ext cx="3597910" cy="2379345"/>
          </a:xfrm>
          <a:prstGeom prst="rect">
            <a:avLst/>
          </a:prstGeom>
        </p:spPr>
      </p:pic>
      <p:pic>
        <p:nvPicPr>
          <p:cNvPr id="8" name="Picture 7" descr="patientB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905" y="941070"/>
            <a:ext cx="1141095" cy="117729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6663690" y="661670"/>
            <a:ext cx="516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Liberation Sans" panose="020B0604020202020204" charset="0"/>
                <a:cs typeface="Liberation Sans" panose="020B0604020202020204" charset="0"/>
              </a:rPr>
              <a:t>A</a:t>
            </a:r>
            <a:endParaRPr lang="en-US">
              <a:latin typeface="Liberation Sans" panose="020B0604020202020204" charset="0"/>
              <a:cs typeface="Liberation Sans" panose="020B0604020202020204" charset="0"/>
            </a:endParaRPr>
          </a:p>
        </p:txBody>
      </p:sp>
      <p:pic>
        <p:nvPicPr>
          <p:cNvPr id="10" name="Picture 9" descr="patientB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905" y="4696460"/>
            <a:ext cx="1141095" cy="117729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6663690" y="4417060"/>
            <a:ext cx="516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Liberation Sans" panose="020B0604020202020204" charset="0"/>
                <a:cs typeface="Liberation Sans" panose="020B0604020202020204" charset="0"/>
              </a:rPr>
              <a:t>B</a:t>
            </a:r>
            <a:endParaRPr lang="en-US">
              <a:latin typeface="Liberation Sans" panose="020B0604020202020204" charset="0"/>
              <a:cs typeface="Liberation Sans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930" y="2557145"/>
            <a:ext cx="2619375" cy="174307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765810" y="4624705"/>
            <a:ext cx="47929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Liberation Sans" panose="020B0604020202020204" charset="0"/>
                <a:cs typeface="Liberation Sans" panose="020B0604020202020204" charset="0"/>
              </a:rPr>
              <a:t>Can you tell that these two people watched the same movie, based on the neural activity?</a:t>
            </a:r>
            <a:endParaRPr lang="en-US">
              <a:latin typeface="Liberation Sans" panose="020B0604020202020204" charset="0"/>
              <a:cs typeface="Liberation Sans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Canonical Correlation Analysis (CCA)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15465"/>
            <a:ext cx="10515600" cy="4351338"/>
          </a:xfrm>
        </p:spPr>
        <p:txBody>
          <a:bodyPr>
            <a:normAutofit lnSpcReduction="20000"/>
          </a:bodyPr>
          <a:p>
            <a:r>
              <a:rPr lang="en-US" i="1"/>
              <a:t>Relations Between Two Sets of Variates, </a:t>
            </a:r>
            <a:r>
              <a:rPr lang="en-US"/>
              <a:t>Harold Hotelling, 1936</a:t>
            </a:r>
            <a:endParaRPr lang="en-US"/>
          </a:p>
          <a:p>
            <a:r>
              <a:rPr lang="en-US"/>
              <a:t>multivariate statistical method used to analyze correlations between 2 datasets</a:t>
            </a:r>
            <a:endParaRPr lang="en-US"/>
          </a:p>
          <a:p>
            <a:r>
              <a:rPr lang="en-US"/>
              <a:t>identifies the sources of common variation in two high-dimensional sets of variables, from two measurement domains </a:t>
            </a:r>
            <a:endParaRPr lang="en-US"/>
          </a:p>
          <a:p>
            <a:r>
              <a:rPr lang="en-US">
                <a:sym typeface="+mn-ea"/>
              </a:rPr>
              <a:t>makes no assumptions about directionality/flow of information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Variable sets could be:</a:t>
            </a:r>
            <a:endParaRPr lang="en-US"/>
          </a:p>
          <a:p>
            <a:pPr marL="0" indent="0">
              <a:buNone/>
            </a:pPr>
            <a:r>
              <a:rPr lang="en-US"/>
              <a:t>	neural activity X behavioral measure </a:t>
            </a:r>
            <a:endParaRPr lang="en-US"/>
          </a:p>
          <a:p>
            <a:pPr marL="0" indent="0">
              <a:buNone/>
            </a:pPr>
            <a:r>
              <a:rPr lang="en-US"/>
              <a:t> 	region A X region B</a:t>
            </a:r>
            <a:endParaRPr lang="en-US"/>
          </a:p>
          <a:p>
            <a:pPr marL="0" indent="0">
              <a:buNone/>
            </a:pPr>
            <a:r>
              <a:rPr lang="en-US"/>
              <a:t>	patient 1 X patient 2</a:t>
            </a:r>
            <a:endParaRPr lang="en-US"/>
          </a:p>
          <a:p>
            <a:pPr marL="0" indent="0">
              <a:buNone/>
            </a:pPr>
            <a:r>
              <a:rPr lang="en-US"/>
              <a:t>	spikes X calcium imaging </a:t>
            </a:r>
            <a:endParaRPr lang="en-US"/>
          </a:p>
          <a:p>
            <a:pPr marL="0" indent="0">
              <a:buNone/>
            </a:pPr>
            <a:r>
              <a:rPr lang="en-US"/>
              <a:t>	....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10014585" y="6330950"/>
            <a:ext cx="2074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Liberation Sans" panose="020B0604020202020204" charset="0"/>
                <a:cs typeface="Liberation Sans" panose="020B0604020202020204" charset="0"/>
              </a:rPr>
              <a:t>Wang et al. 2020</a:t>
            </a:r>
            <a:endParaRPr lang="en-US">
              <a:latin typeface="Liberation Sans" panose="020B0604020202020204" charset="0"/>
              <a:cs typeface="Liberation Sans" panose="020B060402020202020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rcRect l="4965" r="69195"/>
          <a:stretch>
            <a:fillRect/>
          </a:stretch>
        </p:blipFill>
        <p:spPr>
          <a:xfrm>
            <a:off x="285115" y="153670"/>
            <a:ext cx="2343150" cy="2781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rcRect l="69775" t="-731" r="4385" b="731"/>
          <a:stretch>
            <a:fillRect/>
          </a:stretch>
        </p:blipFill>
        <p:spPr>
          <a:xfrm>
            <a:off x="2864485" y="153670"/>
            <a:ext cx="2343150" cy="278130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5824220" y="883920"/>
            <a:ext cx="463613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Liberation Sans" panose="020B0604020202020204" charset="0"/>
                <a:cs typeface="Liberation Sans" panose="020B0604020202020204" charset="0"/>
              </a:rPr>
              <a:t>2 datasets, different measurement domains.</a:t>
            </a:r>
            <a:endParaRPr lang="en-US">
              <a:latin typeface="Liberation Sans" panose="020B0604020202020204" charset="0"/>
              <a:cs typeface="Liberation Sans" panose="020B0604020202020204" charset="0"/>
            </a:endParaRPr>
          </a:p>
          <a:p>
            <a:endParaRPr lang="en-US">
              <a:latin typeface="Liberation Sans" panose="020B0604020202020204" charset="0"/>
              <a:cs typeface="Liberation Sans" panose="020B0604020202020204" charset="0"/>
            </a:endParaRPr>
          </a:p>
          <a:p>
            <a:r>
              <a:rPr lang="en-US">
                <a:latin typeface="Liberation Sans" panose="020B0604020202020204" charset="0"/>
                <a:cs typeface="Liberation Sans" panose="020B0604020202020204" charset="0"/>
              </a:rPr>
              <a:t>Goal:</a:t>
            </a:r>
            <a:endParaRPr lang="en-US">
              <a:latin typeface="Liberation Sans" panose="020B0604020202020204" charset="0"/>
              <a:cs typeface="Liberation Sans" panose="020B0604020202020204" charset="0"/>
            </a:endParaRPr>
          </a:p>
          <a:p>
            <a:r>
              <a:rPr lang="en-US">
                <a:latin typeface="Liberation Sans" panose="020B0604020202020204" charset="0"/>
                <a:cs typeface="Liberation Sans" panose="020B0604020202020204" charset="0"/>
              </a:rPr>
              <a:t>re-express the datasets as multiple pairs </a:t>
            </a:r>
            <a:endParaRPr lang="en-US">
              <a:latin typeface="Liberation Sans" panose="020B0604020202020204" charset="0"/>
              <a:cs typeface="Liberation Sans" panose="020B0604020202020204" charset="0"/>
            </a:endParaRPr>
          </a:p>
          <a:p>
            <a:r>
              <a:rPr lang="en-US">
                <a:latin typeface="Liberation Sans" panose="020B0604020202020204" charset="0"/>
                <a:cs typeface="Liberation Sans" panose="020B0604020202020204" charset="0"/>
              </a:rPr>
              <a:t>of highly-correlated latent embeddings. </a:t>
            </a:r>
            <a:endParaRPr lang="en-US">
              <a:latin typeface="Liberation Sans" panose="020B0604020202020204" charset="0"/>
              <a:cs typeface="Liberation Sans" panose="020B06040202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10014585" y="6330950"/>
            <a:ext cx="2074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Liberation Sans" panose="020B0604020202020204" charset="0"/>
                <a:cs typeface="Liberation Sans" panose="020B0604020202020204" charset="0"/>
              </a:rPr>
              <a:t>Wang et al. 2020</a:t>
            </a:r>
            <a:endParaRPr lang="en-US">
              <a:latin typeface="Liberation Sans" panose="020B0604020202020204" charset="0"/>
              <a:cs typeface="Liberation Sans" panose="020B060402020202020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rcRect l="4965" r="69195"/>
          <a:stretch>
            <a:fillRect/>
          </a:stretch>
        </p:blipFill>
        <p:spPr>
          <a:xfrm>
            <a:off x="285115" y="153670"/>
            <a:ext cx="2343150" cy="2781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rcRect l="69775" t="-731" r="4385" b="731"/>
          <a:stretch>
            <a:fillRect/>
          </a:stretch>
        </p:blipFill>
        <p:spPr>
          <a:xfrm>
            <a:off x="2864485" y="153670"/>
            <a:ext cx="2343150" cy="278130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5824220" y="883920"/>
            <a:ext cx="4636135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Liberation Sans" panose="020B0604020202020204" charset="0"/>
                <a:cs typeface="Liberation Sans" panose="020B0604020202020204" charset="0"/>
              </a:rPr>
              <a:t>2 datasets, different measurement domains.</a:t>
            </a:r>
            <a:endParaRPr lang="en-US">
              <a:latin typeface="Liberation Sans" panose="020B0604020202020204" charset="0"/>
              <a:cs typeface="Liberation Sans" panose="020B0604020202020204" charset="0"/>
            </a:endParaRPr>
          </a:p>
          <a:p>
            <a:endParaRPr lang="en-US">
              <a:latin typeface="Liberation Sans" panose="020B0604020202020204" charset="0"/>
              <a:cs typeface="Liberation Sans" panose="020B0604020202020204" charset="0"/>
            </a:endParaRPr>
          </a:p>
          <a:p>
            <a:r>
              <a:rPr lang="en-US">
                <a:latin typeface="Liberation Sans" panose="020B0604020202020204" charset="0"/>
                <a:cs typeface="Liberation Sans" panose="020B0604020202020204" charset="0"/>
              </a:rPr>
              <a:t>Goal:</a:t>
            </a:r>
            <a:endParaRPr lang="en-US">
              <a:latin typeface="Liberation Sans" panose="020B0604020202020204" charset="0"/>
              <a:cs typeface="Liberation Sans" panose="020B0604020202020204" charset="0"/>
            </a:endParaRPr>
          </a:p>
          <a:p>
            <a:r>
              <a:rPr lang="en-US">
                <a:latin typeface="Liberation Sans" panose="020B0604020202020204" charset="0"/>
                <a:cs typeface="Liberation Sans" panose="020B0604020202020204" charset="0"/>
              </a:rPr>
              <a:t>re-express the datasets as multiple pairs </a:t>
            </a:r>
            <a:endParaRPr lang="en-US">
              <a:latin typeface="Liberation Sans" panose="020B0604020202020204" charset="0"/>
              <a:cs typeface="Liberation Sans" panose="020B0604020202020204" charset="0"/>
            </a:endParaRPr>
          </a:p>
          <a:p>
            <a:r>
              <a:rPr lang="en-US">
                <a:latin typeface="Liberation Sans" panose="020B0604020202020204" charset="0"/>
                <a:cs typeface="Liberation Sans" panose="020B0604020202020204" charset="0"/>
              </a:rPr>
              <a:t>of highly-correlated latent embeddings. </a:t>
            </a:r>
            <a:endParaRPr lang="en-US">
              <a:latin typeface="Liberation Sans" panose="020B0604020202020204" charset="0"/>
              <a:cs typeface="Liberation Sans" panose="020B0604020202020204" charset="0"/>
            </a:endParaRPr>
          </a:p>
          <a:p>
            <a:r>
              <a:rPr lang="en-US">
                <a:latin typeface="Liberation Sans" panose="020B0604020202020204" charset="0"/>
                <a:cs typeface="Liberation Sans" panose="020B0604020202020204" charset="0"/>
              </a:rPr>
              <a:t>(i.e., common decomposition of 2 matrices)</a:t>
            </a:r>
            <a:endParaRPr lang="en-US">
              <a:latin typeface="Liberation Sans" panose="020B0604020202020204" charset="0"/>
              <a:cs typeface="Liberation Sans" panose="020B060402020202020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2100" y="3137535"/>
            <a:ext cx="9067800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10014585" y="6330950"/>
            <a:ext cx="2074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Liberation Sans" panose="020B0604020202020204" charset="0"/>
                <a:cs typeface="Liberation Sans" panose="020B0604020202020204" charset="0"/>
              </a:rPr>
              <a:t>Wang et al. 2020</a:t>
            </a:r>
            <a:endParaRPr lang="en-US">
              <a:latin typeface="Liberation Sans" panose="020B0604020202020204" charset="0"/>
              <a:cs typeface="Liberation Sans" panose="020B060402020202020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560" y="102870"/>
            <a:ext cx="7606030" cy="233299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7643495" y="250825"/>
            <a:ext cx="444563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latin typeface="Liberation Sans" panose="020B0604020202020204" charset="0"/>
                <a:cs typeface="Liberation Sans" panose="020B0604020202020204" charset="0"/>
              </a:rPr>
              <a:t>Canonical Variate (U,V): </a:t>
            </a:r>
            <a:endParaRPr lang="en-US" sz="1600">
              <a:latin typeface="Liberation Sans" panose="020B0604020202020204" charset="0"/>
              <a:cs typeface="Liberation Sans" panose="020B0604020202020204" charset="0"/>
            </a:endParaRPr>
          </a:p>
          <a:p>
            <a:r>
              <a:rPr lang="en-US" sz="1600">
                <a:latin typeface="Liberation Sans" panose="020B0604020202020204" charset="0"/>
                <a:cs typeface="Liberation Sans" panose="020B0604020202020204" charset="0"/>
              </a:rPr>
              <a:t>a linear combination of a set of variables from 1 of the domains. </a:t>
            </a:r>
            <a:endParaRPr lang="en-US" sz="1600">
              <a:latin typeface="Liberation Sans" panose="020B0604020202020204" charset="0"/>
              <a:cs typeface="Liberation Sans" panose="020B0604020202020204" charset="0"/>
            </a:endParaRPr>
          </a:p>
          <a:p>
            <a:endParaRPr lang="en-US" sz="1600">
              <a:latin typeface="Liberation Sans" panose="020B0604020202020204" charset="0"/>
              <a:cs typeface="Liberation Sans" panose="020B0604020202020204" charset="0"/>
            </a:endParaRPr>
          </a:p>
          <a:p>
            <a:r>
              <a:rPr lang="en-US" sz="1600">
                <a:latin typeface="Liberation Sans" panose="020B0604020202020204" charset="0"/>
                <a:cs typeface="Liberation Sans" panose="020B0604020202020204" charset="0"/>
              </a:rPr>
              <a:t>Canonical Vector (a,b):</a:t>
            </a:r>
            <a:endParaRPr lang="en-US" sz="1600">
              <a:latin typeface="Liberation Sans" panose="020B0604020202020204" charset="0"/>
              <a:cs typeface="Liberation Sans" panose="020B0604020202020204" charset="0"/>
            </a:endParaRPr>
          </a:p>
          <a:p>
            <a:r>
              <a:rPr lang="en-US" sz="1600">
                <a:latin typeface="Liberation Sans" panose="020B0604020202020204" charset="0"/>
                <a:cs typeface="Liberation Sans" panose="020B0604020202020204" charset="0"/>
              </a:rPr>
              <a:t>coefficients of the above linear combination</a:t>
            </a:r>
            <a:endParaRPr lang="en-US" sz="1600">
              <a:latin typeface="Liberation Sans" panose="020B0604020202020204" charset="0"/>
              <a:cs typeface="Liberation Sans" panose="020B0604020202020204" charset="0"/>
            </a:endParaRPr>
          </a:p>
          <a:p>
            <a:endParaRPr lang="en-US" sz="1600">
              <a:latin typeface="Liberation Sans" panose="020B0604020202020204" charset="0"/>
              <a:cs typeface="Liberation Sans" panose="020B0604020202020204" charset="0"/>
            </a:endParaRPr>
          </a:p>
          <a:p>
            <a:r>
              <a:rPr lang="en-US" sz="1600">
                <a:latin typeface="Liberation Sans" panose="020B0604020202020204" charset="0"/>
                <a:cs typeface="Liberation Sans" panose="020B0604020202020204" charset="0"/>
              </a:rPr>
              <a:t>mode: </a:t>
            </a:r>
            <a:endParaRPr lang="en-US" sz="1600">
              <a:latin typeface="Liberation Sans" panose="020B0604020202020204" charset="0"/>
              <a:cs typeface="Liberation Sans" panose="020B0604020202020204" charset="0"/>
            </a:endParaRPr>
          </a:p>
          <a:p>
            <a:r>
              <a:rPr lang="en-US" sz="1600">
                <a:latin typeface="Liberation Sans" panose="020B0604020202020204" charset="0"/>
                <a:cs typeface="Liberation Sans" panose="020B0604020202020204" charset="0"/>
              </a:rPr>
              <a:t>a pair of latent embeddings between each canonical variate</a:t>
            </a:r>
            <a:endParaRPr lang="en-US" sz="1600">
              <a:latin typeface="Liberation Sans" panose="020B0604020202020204" charset="0"/>
              <a:cs typeface="Liberation Sans" panose="020B060402020202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10014585" y="6330950"/>
            <a:ext cx="2074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Liberation Sans" panose="020B0604020202020204" charset="0"/>
                <a:cs typeface="Liberation Sans" panose="020B0604020202020204" charset="0"/>
              </a:rPr>
              <a:t>Wang et al. 2020</a:t>
            </a:r>
            <a:endParaRPr lang="en-US">
              <a:latin typeface="Liberation Sans" panose="020B0604020202020204" charset="0"/>
              <a:cs typeface="Liberation Sans" panose="020B060402020202020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560" y="102870"/>
            <a:ext cx="7606030" cy="233299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7643495" y="250825"/>
            <a:ext cx="444563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latin typeface="Liberation Sans" panose="020B0604020202020204" charset="0"/>
                <a:cs typeface="Liberation Sans" panose="020B0604020202020204" charset="0"/>
              </a:rPr>
              <a:t>Canonical Variate (U,V): </a:t>
            </a:r>
            <a:endParaRPr lang="en-US" sz="1600">
              <a:latin typeface="Liberation Sans" panose="020B0604020202020204" charset="0"/>
              <a:cs typeface="Liberation Sans" panose="020B0604020202020204" charset="0"/>
            </a:endParaRPr>
          </a:p>
          <a:p>
            <a:r>
              <a:rPr lang="en-US" sz="1600">
                <a:latin typeface="Liberation Sans" panose="020B0604020202020204" charset="0"/>
                <a:cs typeface="Liberation Sans" panose="020B0604020202020204" charset="0"/>
              </a:rPr>
              <a:t>a linear combination of a set of variables from 1 of the domains. </a:t>
            </a:r>
            <a:endParaRPr lang="en-US" sz="1600">
              <a:latin typeface="Liberation Sans" panose="020B0604020202020204" charset="0"/>
              <a:cs typeface="Liberation Sans" panose="020B0604020202020204" charset="0"/>
            </a:endParaRPr>
          </a:p>
          <a:p>
            <a:endParaRPr lang="en-US" sz="1600">
              <a:latin typeface="Liberation Sans" panose="020B0604020202020204" charset="0"/>
              <a:cs typeface="Liberation Sans" panose="020B0604020202020204" charset="0"/>
            </a:endParaRPr>
          </a:p>
          <a:p>
            <a:r>
              <a:rPr lang="en-US" sz="1600">
                <a:latin typeface="Liberation Sans" panose="020B0604020202020204" charset="0"/>
                <a:cs typeface="Liberation Sans" panose="020B0604020202020204" charset="0"/>
              </a:rPr>
              <a:t>Canonical Vector (a,b):</a:t>
            </a:r>
            <a:endParaRPr lang="en-US" sz="1600">
              <a:latin typeface="Liberation Sans" panose="020B0604020202020204" charset="0"/>
              <a:cs typeface="Liberation Sans" panose="020B0604020202020204" charset="0"/>
            </a:endParaRPr>
          </a:p>
          <a:p>
            <a:r>
              <a:rPr lang="en-US" sz="1600">
                <a:latin typeface="Liberation Sans" panose="020B0604020202020204" charset="0"/>
                <a:cs typeface="Liberation Sans" panose="020B0604020202020204" charset="0"/>
              </a:rPr>
              <a:t>coefficients of the above linear combination</a:t>
            </a:r>
            <a:endParaRPr lang="en-US" sz="1600">
              <a:latin typeface="Liberation Sans" panose="020B0604020202020204" charset="0"/>
              <a:cs typeface="Liberation Sans" panose="020B0604020202020204" charset="0"/>
            </a:endParaRPr>
          </a:p>
          <a:p>
            <a:endParaRPr lang="en-US" sz="1600">
              <a:latin typeface="Liberation Sans" panose="020B0604020202020204" charset="0"/>
              <a:cs typeface="Liberation Sans" panose="020B0604020202020204" charset="0"/>
            </a:endParaRPr>
          </a:p>
          <a:p>
            <a:r>
              <a:rPr lang="en-US" sz="1600">
                <a:latin typeface="Liberation Sans" panose="020B0604020202020204" charset="0"/>
                <a:cs typeface="Liberation Sans" panose="020B0604020202020204" charset="0"/>
              </a:rPr>
              <a:t>mode: </a:t>
            </a:r>
            <a:endParaRPr lang="en-US" sz="1600">
              <a:latin typeface="Liberation Sans" panose="020B0604020202020204" charset="0"/>
              <a:cs typeface="Liberation Sans" panose="020B0604020202020204" charset="0"/>
            </a:endParaRPr>
          </a:p>
          <a:p>
            <a:r>
              <a:rPr lang="en-US" sz="1600">
                <a:latin typeface="Liberation Sans" panose="020B0604020202020204" charset="0"/>
                <a:cs typeface="Liberation Sans" panose="020B0604020202020204" charset="0"/>
              </a:rPr>
              <a:t>a pair of latent embeddings between each canonical variate</a:t>
            </a:r>
            <a:endParaRPr lang="en-US" sz="1600">
              <a:latin typeface="Liberation Sans" panose="020B0604020202020204" charset="0"/>
              <a:cs typeface="Liberation Sans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2648585"/>
            <a:ext cx="1114425" cy="14382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640" y="2743200"/>
            <a:ext cx="104775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5220" y="3551555"/>
            <a:ext cx="600075" cy="29527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535555" y="3183255"/>
            <a:ext cx="286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latin typeface="Liberation Sans" panose="020B0604020202020204" charset="0"/>
                <a:cs typeface="Liberation Sans" panose="020B0604020202020204" charset="0"/>
              </a:rPr>
              <a:t>X, Y chosen such that</a:t>
            </a:r>
            <a:endParaRPr lang="en-US">
              <a:latin typeface="Liberation Sans" panose="020B0604020202020204" charset="0"/>
              <a:cs typeface="Liberation Sans" panose="020B060402020202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7848600" y="6330950"/>
            <a:ext cx="4240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1200">
                <a:latin typeface="Liberation Sans" panose="020B0604020202020204" charset="0"/>
                <a:cs typeface="Liberation Sans" panose="020B0604020202020204" charset="0"/>
              </a:rPr>
              <a:t>Wang et al. 2020</a:t>
            </a:r>
            <a:endParaRPr lang="en-US" sz="1200">
              <a:latin typeface="Liberation Sans" panose="020B0604020202020204" charset="0"/>
              <a:cs typeface="Liberation Sans" panose="020B0604020202020204" charset="0"/>
            </a:endParaRPr>
          </a:p>
          <a:p>
            <a:pPr algn="r"/>
            <a:r>
              <a:rPr lang="en-US" sz="1200">
                <a:latin typeface="Liberation Sans" panose="020B0604020202020204" charset="0"/>
                <a:cs typeface="Liberation Sans" panose="020B0604020202020204" charset="0"/>
              </a:rPr>
              <a:t>https://online.stat.psu.edu/stat505/book/export/html/682</a:t>
            </a:r>
            <a:endParaRPr lang="en-US" sz="1200">
              <a:latin typeface="Liberation Sans" panose="020B0604020202020204" charset="0"/>
              <a:cs typeface="Liberation Sans" panose="020B060402020202020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560" y="102870"/>
            <a:ext cx="7606030" cy="233299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7643495" y="250825"/>
            <a:ext cx="444563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latin typeface="Liberation Sans" panose="020B0604020202020204" charset="0"/>
                <a:cs typeface="Liberation Sans" panose="020B0604020202020204" charset="0"/>
              </a:rPr>
              <a:t>Canonical Variate (U,V): </a:t>
            </a:r>
            <a:endParaRPr lang="en-US" sz="1600">
              <a:latin typeface="Liberation Sans" panose="020B0604020202020204" charset="0"/>
              <a:cs typeface="Liberation Sans" panose="020B0604020202020204" charset="0"/>
            </a:endParaRPr>
          </a:p>
          <a:p>
            <a:r>
              <a:rPr lang="en-US" sz="1600">
                <a:latin typeface="Liberation Sans" panose="020B0604020202020204" charset="0"/>
                <a:cs typeface="Liberation Sans" panose="020B0604020202020204" charset="0"/>
              </a:rPr>
              <a:t>a linear combination of a set of variables from 1 of the domains. </a:t>
            </a:r>
            <a:endParaRPr lang="en-US" sz="1600">
              <a:latin typeface="Liberation Sans" panose="020B0604020202020204" charset="0"/>
              <a:cs typeface="Liberation Sans" panose="020B0604020202020204" charset="0"/>
            </a:endParaRPr>
          </a:p>
          <a:p>
            <a:endParaRPr lang="en-US" sz="1600">
              <a:latin typeface="Liberation Sans" panose="020B0604020202020204" charset="0"/>
              <a:cs typeface="Liberation Sans" panose="020B0604020202020204" charset="0"/>
            </a:endParaRPr>
          </a:p>
          <a:p>
            <a:r>
              <a:rPr lang="en-US" sz="1600">
                <a:latin typeface="Liberation Sans" panose="020B0604020202020204" charset="0"/>
                <a:cs typeface="Liberation Sans" panose="020B0604020202020204" charset="0"/>
              </a:rPr>
              <a:t>Canonical Vector (a,b):</a:t>
            </a:r>
            <a:endParaRPr lang="en-US" sz="1600">
              <a:latin typeface="Liberation Sans" panose="020B0604020202020204" charset="0"/>
              <a:cs typeface="Liberation Sans" panose="020B0604020202020204" charset="0"/>
            </a:endParaRPr>
          </a:p>
          <a:p>
            <a:r>
              <a:rPr lang="en-US" sz="1600">
                <a:latin typeface="Liberation Sans" panose="020B0604020202020204" charset="0"/>
                <a:cs typeface="Liberation Sans" panose="020B0604020202020204" charset="0"/>
              </a:rPr>
              <a:t>coefficients of the above linear combination</a:t>
            </a:r>
            <a:endParaRPr lang="en-US" sz="1600">
              <a:latin typeface="Liberation Sans" panose="020B0604020202020204" charset="0"/>
              <a:cs typeface="Liberation Sans" panose="020B0604020202020204" charset="0"/>
            </a:endParaRPr>
          </a:p>
          <a:p>
            <a:endParaRPr lang="en-US" sz="1600">
              <a:latin typeface="Liberation Sans" panose="020B0604020202020204" charset="0"/>
              <a:cs typeface="Liberation Sans" panose="020B0604020202020204" charset="0"/>
            </a:endParaRPr>
          </a:p>
          <a:p>
            <a:r>
              <a:rPr lang="en-US" sz="1600">
                <a:latin typeface="Liberation Sans" panose="020B0604020202020204" charset="0"/>
                <a:cs typeface="Liberation Sans" panose="020B0604020202020204" charset="0"/>
              </a:rPr>
              <a:t>mode: </a:t>
            </a:r>
            <a:endParaRPr lang="en-US" sz="1600">
              <a:latin typeface="Liberation Sans" panose="020B0604020202020204" charset="0"/>
              <a:cs typeface="Liberation Sans" panose="020B0604020202020204" charset="0"/>
            </a:endParaRPr>
          </a:p>
          <a:p>
            <a:r>
              <a:rPr lang="en-US" sz="1600">
                <a:latin typeface="Liberation Sans" panose="020B0604020202020204" charset="0"/>
                <a:cs typeface="Liberation Sans" panose="020B0604020202020204" charset="0"/>
              </a:rPr>
              <a:t>a pair of latent embeddings between each canonical variate</a:t>
            </a:r>
            <a:endParaRPr lang="en-US" sz="1600">
              <a:latin typeface="Liberation Sans" panose="020B0604020202020204" charset="0"/>
              <a:cs typeface="Liberation Sans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2648585"/>
            <a:ext cx="1114425" cy="14382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640" y="2743200"/>
            <a:ext cx="104775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560" y="4330065"/>
            <a:ext cx="3209925" cy="1304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5085" y="4330065"/>
            <a:ext cx="2990850" cy="1276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1265" y="5955030"/>
            <a:ext cx="723900" cy="4667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3937</Words>
  <Application>WPS Presentation</Application>
  <PresentationFormat>宽屏</PresentationFormat>
  <Paragraphs>161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SimSun</vt:lpstr>
      <vt:lpstr>Wingdings</vt:lpstr>
      <vt:lpstr>Liberation Sans</vt:lpstr>
      <vt:lpstr>Nimbus Roman No9 L</vt:lpstr>
      <vt:lpstr>Microsoft YaHei</vt:lpstr>
      <vt:lpstr>Droid Sans Fallback</vt:lpstr>
      <vt:lpstr>Arial Unicode MS</vt:lpstr>
      <vt:lpstr>SimSun</vt:lpstr>
      <vt:lpstr>OpenSymbol</vt:lpstr>
      <vt:lpstr>SimSun</vt:lpstr>
      <vt:lpstr>Gargi</vt:lpstr>
      <vt:lpstr>DejaVu Sans Condensed</vt:lpstr>
      <vt:lpstr>Office Theme</vt:lpstr>
      <vt:lpstr>PowerPoint 演示文稿</vt:lpstr>
      <vt:lpstr>PowerPoint 演示文稿</vt:lpstr>
      <vt:lpstr>PowerPoint 演示文稿</vt:lpstr>
      <vt:lpstr>PowerPoint 演示文稿</vt:lpstr>
      <vt:lpstr>Canonical Correlation Analysis (CCA)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alana</cp:lastModifiedBy>
  <cp:revision>22</cp:revision>
  <dcterms:created xsi:type="dcterms:W3CDTF">2024-02-28T16:10:46Z</dcterms:created>
  <dcterms:modified xsi:type="dcterms:W3CDTF">2024-02-28T16:10:46Z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