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22" Type="http://schemas.openxmlformats.org/officeDocument/2006/relationships/slide" Target="slides/slide17.xml"/><Relationship Id="rId44" Type="http://schemas.openxmlformats.org/officeDocument/2006/relationships/font" Target="fonts/Roboto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62f509a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862f509a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62f509a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62f509a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62f509a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62f509a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862f509a5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862f509a5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862f509a5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862f509a5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62f509a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62f509a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862f509a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862f509a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62f509a5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62f509a5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62f509a5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62f509a5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62f509a5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62f509a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62f509a5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62f509a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62f509a5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62f509a5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62f509a5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62f509a5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62f509a5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62f509a5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62f509a5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62f509a5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62f509a5e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62f509a5e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81b12ee5a_2_3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81b12ee5a_2_3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62f509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62f509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62f509a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62f509a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more into Substrate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is 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open source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extensible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for building blockchains…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862f509a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862f509a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62f509a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62f509a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62f509a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62f509a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62f509a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62f509a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62f509a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62f509a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paritytech/substrate/tree/master/frame/example" TargetMode="External"/><Relationship Id="rId4" Type="http://schemas.openxmlformats.org/officeDocument/2006/relationships/hyperlink" Target="https://github.com/kaichaosun/play-substrate/tree/master/pallets/weight" TargetMode="External"/><Relationship Id="rId5" Type="http://schemas.openxmlformats.org/officeDocument/2006/relationships/hyperlink" Target="https://substrate.dev/docs/en/development/module/fees" TargetMode="External"/><Relationship Id="rId6" Type="http://schemas.openxmlformats.org/officeDocument/2006/relationships/hyperlink" Target="https://zhuanlan.zhihu.com/p/108194544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kaichao@parity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040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交易费用和权重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字节费用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3" name="Google Shape;983;p38"/>
          <p:cNvSpPr txBox="1"/>
          <p:nvPr>
            <p:ph idx="4294967295" type="body"/>
          </p:nvPr>
        </p:nvSpPr>
        <p:spPr>
          <a:xfrm>
            <a:off x="311700" y="1656875"/>
            <a:ext cx="39843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参数和特点：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字节数是SCALE编码后的长度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最大区块长度MaximumBlockLength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每字节的费用TransactionByteFee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配置在可升级的runtime代码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84" name="Google Shape;984;p38"/>
          <p:cNvSpPr txBox="1"/>
          <p:nvPr>
            <p:ph idx="4294967295" type="body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</a:t>
            </a:r>
            <a:r>
              <a:rPr lang="en" sz="1800">
                <a:solidFill>
                  <a:schemeClr val="dk1"/>
                </a:solidFill>
              </a:rPr>
              <a:t>基本费用 +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1864"/>
                </a:solidFill>
              </a:rPr>
              <a:t>字节费用</a:t>
            </a:r>
            <a:r>
              <a:rPr lang="en" sz="1800">
                <a:solidFill>
                  <a:srgbClr val="FFFFFF"/>
                </a:solidFill>
              </a:rPr>
              <a:t> + 权重费用 * 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5" name="Google Shape;985;p38"/>
          <p:cNvSpPr txBox="1"/>
          <p:nvPr>
            <p:ph idx="4294967295" type="body"/>
          </p:nvPr>
        </p:nvSpPr>
        <p:spPr>
          <a:xfrm>
            <a:off x="4457650" y="2369325"/>
            <a:ext cx="40218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字节费用 = </a:t>
            </a:r>
            <a:r>
              <a:rPr lang="en" sz="1800">
                <a:solidFill>
                  <a:srgbClr val="FF1864"/>
                </a:solidFill>
              </a:rPr>
              <a:t>每字节费用</a:t>
            </a:r>
            <a:r>
              <a:rPr lang="en" sz="1800">
                <a:solidFill>
                  <a:srgbClr val="FFFFFF"/>
                </a:solidFill>
              </a:rPr>
              <a:t> * </a:t>
            </a:r>
            <a:r>
              <a:rPr lang="en" sz="1800">
                <a:solidFill>
                  <a:srgbClr val="FF1864"/>
                </a:solidFill>
              </a:rPr>
              <a:t>字节数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字节费用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1" name="Google Shape;991;p39"/>
          <p:cNvSpPr txBox="1"/>
          <p:nvPr>
            <p:ph idx="4294967295" type="body"/>
          </p:nvPr>
        </p:nvSpPr>
        <p:spPr>
          <a:xfrm>
            <a:off x="311700" y="1656875"/>
            <a:ext cx="39843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参数和特点：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字节数是SCALE编码后的长度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最大区块长度MaximumBlockLength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每字节的费用TransactionByteFee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配置在可升级的runtime代码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2" name="Google Shape;992;p39"/>
          <p:cNvSpPr txBox="1"/>
          <p:nvPr>
            <p:ph idx="4294967295" type="body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</a:t>
            </a:r>
            <a:r>
              <a:rPr lang="en" sz="1800">
                <a:solidFill>
                  <a:schemeClr val="dk1"/>
                </a:solidFill>
              </a:rPr>
              <a:t>基本费用 +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1864"/>
                </a:solidFill>
              </a:rPr>
              <a:t>字节费用</a:t>
            </a:r>
            <a:r>
              <a:rPr lang="en" sz="1800">
                <a:solidFill>
                  <a:srgbClr val="FFFFFF"/>
                </a:solidFill>
              </a:rPr>
              <a:t> + 权重费用 *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93" name="Google Shape;993;p39"/>
          <p:cNvSpPr txBox="1"/>
          <p:nvPr>
            <p:ph idx="4294967295" type="body"/>
          </p:nvPr>
        </p:nvSpPr>
        <p:spPr>
          <a:xfrm>
            <a:off x="4457650" y="2369325"/>
            <a:ext cx="40218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字节费用 = </a:t>
            </a:r>
            <a:r>
              <a:rPr lang="en" sz="1800">
                <a:solidFill>
                  <a:srgbClr val="FF1864"/>
                </a:solidFill>
              </a:rPr>
              <a:t>每字节费用</a:t>
            </a:r>
            <a:r>
              <a:rPr lang="en" sz="1800">
                <a:solidFill>
                  <a:srgbClr val="FFFFFF"/>
                </a:solidFill>
              </a:rPr>
              <a:t> * </a:t>
            </a:r>
            <a:r>
              <a:rPr lang="en" sz="1800">
                <a:solidFill>
                  <a:srgbClr val="FF1864"/>
                </a:solidFill>
              </a:rPr>
              <a:t>字节数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94" name="Google Shape;994;p39"/>
          <p:cNvSpPr txBox="1"/>
          <p:nvPr/>
        </p:nvSpPr>
        <p:spPr>
          <a:xfrm>
            <a:off x="4457650" y="3234900"/>
            <a:ext cx="50280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Kusama网络：5MB，0.0001ksm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0"/>
          <p:cNvSpPr txBox="1"/>
          <p:nvPr>
            <p:ph idx="4294967295" type="body"/>
          </p:nvPr>
        </p:nvSpPr>
        <p:spPr>
          <a:xfrm>
            <a:off x="311700" y="1656875"/>
            <a:ext cx="82464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权重被用来定义交易产生的计算复杂度：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区块的总权重 MaximumBlockWeight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两种不同级别的交易类型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Normal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Operational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可用区块比 AvailableBlockRatio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三种设置权重的方式：固定，自定义，FunctionOf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01" name="Google Shape;1001;p40"/>
          <p:cNvSpPr txBox="1"/>
          <p:nvPr>
            <p:ph idx="4294967295" type="body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基本费用 + 字节费用 + </a:t>
            </a:r>
            <a:r>
              <a:rPr lang="en" sz="1800">
                <a:solidFill>
                  <a:srgbClr val="FF1864"/>
                </a:solidFill>
              </a:rPr>
              <a:t>权重费用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* 动态调节费率 + 小费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420475" y="4452850"/>
            <a:ext cx="7986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Kusama网络：区块的总权重 2,000,000,000,000；可用区块比：75%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固定权重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8" name="Google Shape;1008;p41"/>
          <p:cNvSpPr txBox="1"/>
          <p:nvPr>
            <p:ph idx="4294967295" type="body"/>
          </p:nvPr>
        </p:nvSpPr>
        <p:spPr>
          <a:xfrm>
            <a:off x="311700" y="1308875"/>
            <a:ext cx="86379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// 固定权重的Normal交易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#[weight = 10_000]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fn </a:t>
            </a:r>
            <a:r>
              <a:rPr lang="en" sz="1600">
                <a:solidFill>
                  <a:srgbClr val="FF1864"/>
                </a:solidFill>
              </a:rPr>
              <a:t>accumulate_dummy</a:t>
            </a:r>
            <a:r>
              <a:rPr lang="en" sz="1600">
                <a:solidFill>
                  <a:srgbClr val="FFFFFF"/>
                </a:solidFill>
              </a:rPr>
              <a:t>(origin, increase_by: T::Balance) -&gt; </a:t>
            </a:r>
            <a:r>
              <a:rPr lang="en" sz="1600">
                <a:solidFill>
                  <a:srgbClr val="FF1864"/>
                </a:solidFill>
              </a:rPr>
              <a:t>DispatchResult</a:t>
            </a:r>
            <a:r>
              <a:rPr lang="en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       // --snip--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// 固定权重的Operational交易</a:t>
            </a:r>
            <a:endParaRPr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#[weight = (2_000_000, Operational)]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fn </a:t>
            </a:r>
            <a:r>
              <a:rPr lang="en" sz="1600">
                <a:solidFill>
                  <a:srgbClr val="FF1864"/>
                </a:solidFill>
              </a:rPr>
              <a:t>accumulate_dummy</a:t>
            </a:r>
            <a:r>
              <a:rPr lang="en" sz="1600">
                <a:solidFill>
                  <a:srgbClr val="FFFFFF"/>
                </a:solidFill>
              </a:rPr>
              <a:t>(origin, increase_by: T::Balance) -&gt; </a:t>
            </a:r>
            <a:r>
              <a:rPr lang="en" sz="1600">
                <a:solidFill>
                  <a:srgbClr val="FF1864"/>
                </a:solidFill>
              </a:rPr>
              <a:t>DispatchResult</a:t>
            </a:r>
            <a:r>
              <a:rPr lang="en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       // --snip--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4" name="Google Shape;1014;p42"/>
          <p:cNvSpPr txBox="1"/>
          <p:nvPr>
            <p:ph idx="4294967295" type="body"/>
          </p:nvPr>
        </p:nvSpPr>
        <p:spPr>
          <a:xfrm>
            <a:off x="311700" y="1298025"/>
            <a:ext cx="66261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自定义权重计算方法，自定义的结构体，并实现接口：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WeighData，计算权重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ClassifyDispatch，判断交易级别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PaysFee，设置是否付费标志位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43"/>
          <p:cNvSpPr txBox="1"/>
          <p:nvPr>
            <p:ph idx="4294967295" type="body"/>
          </p:nvPr>
        </p:nvSpPr>
        <p:spPr>
          <a:xfrm>
            <a:off x="311700" y="1124000"/>
            <a:ext cx="86379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// The struct with a multiplier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struct </a:t>
            </a:r>
            <a:r>
              <a:rPr lang="en" sz="1600">
                <a:solidFill>
                  <a:srgbClr val="FF1864"/>
                </a:solidFill>
              </a:rPr>
              <a:t>WeightForSetDummy</a:t>
            </a:r>
            <a:r>
              <a:rPr lang="en" sz="1600">
                <a:solidFill>
                  <a:srgbClr val="FFFFFF"/>
                </a:solidFill>
              </a:rPr>
              <a:t>&lt;T:  pallet_balances::Trait&gt;(</a:t>
            </a:r>
            <a:r>
              <a:rPr lang="en" sz="1600">
                <a:solidFill>
                  <a:srgbClr val="FF1864"/>
                </a:solidFill>
              </a:rPr>
              <a:t>BalanceOf</a:t>
            </a:r>
            <a:r>
              <a:rPr lang="en" sz="1600">
                <a:solidFill>
                  <a:srgbClr val="FFFFFF"/>
                </a:solidFill>
              </a:rPr>
              <a:t>&lt;T&gt;);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/// A type alias for the balance type.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type </a:t>
            </a:r>
            <a:r>
              <a:rPr lang="en" sz="1600">
                <a:solidFill>
                  <a:srgbClr val="FF1864"/>
                </a:solidFill>
              </a:rPr>
              <a:t>BalanceOf</a:t>
            </a:r>
            <a:r>
              <a:rPr lang="en" sz="1600">
                <a:solidFill>
                  <a:srgbClr val="FFFFFF"/>
                </a:solidFill>
              </a:rPr>
              <a:t>&lt;T&gt; = &lt;T as pallet_balances::Trait&gt;::Balance;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impl&lt;T:  pallet_balances::Trait&gt;  </a:t>
            </a:r>
            <a:r>
              <a:rPr lang="en" sz="1600">
                <a:solidFill>
                  <a:srgbClr val="FF1864"/>
                </a:solidFill>
              </a:rPr>
              <a:t>WeighData</a:t>
            </a:r>
            <a:r>
              <a:rPr lang="en" sz="1600">
                <a:solidFill>
                  <a:srgbClr val="FFFFFF"/>
                </a:solidFill>
              </a:rPr>
              <a:t>&lt;(&amp;</a:t>
            </a:r>
            <a:r>
              <a:rPr lang="en" sz="1600">
                <a:solidFill>
                  <a:srgbClr val="FF1864"/>
                </a:solidFill>
              </a:rPr>
              <a:t>BalanceOf</a:t>
            </a:r>
            <a:r>
              <a:rPr lang="en" sz="1600">
                <a:solidFill>
                  <a:srgbClr val="FFFFFF"/>
                </a:solidFill>
              </a:rPr>
              <a:t>&lt;T&gt;,)&gt; for </a:t>
            </a:r>
            <a:r>
              <a:rPr lang="en" sz="1600">
                <a:solidFill>
                  <a:srgbClr val="FF1864"/>
                </a:solidFill>
              </a:rPr>
              <a:t>WeightForSetDummy</a:t>
            </a:r>
            <a:r>
              <a:rPr lang="en" sz="1600">
                <a:solidFill>
                  <a:srgbClr val="FFFFFF"/>
                </a:solidFill>
              </a:rPr>
              <a:t>&lt;T&gt;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fn </a:t>
            </a:r>
            <a:r>
              <a:rPr lang="en" sz="1600">
                <a:solidFill>
                  <a:srgbClr val="FF1864"/>
                </a:solidFill>
              </a:rPr>
              <a:t>weigh_data</a:t>
            </a:r>
            <a:r>
              <a:rPr lang="en" sz="1600">
                <a:solidFill>
                  <a:srgbClr val="FFFFFF"/>
                </a:solidFill>
              </a:rPr>
              <a:t>(&amp;self, target: (&amp;BalanceOf&lt;T&gt;,)) -&gt; </a:t>
            </a:r>
            <a:r>
              <a:rPr lang="en" sz="1600">
                <a:solidFill>
                  <a:srgbClr val="FF1864"/>
                </a:solidFill>
              </a:rPr>
              <a:t>Weight</a:t>
            </a:r>
            <a:r>
              <a:rPr lang="en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let multiplier = self.0;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(*target.0 * multiplier).</a:t>
            </a:r>
            <a:r>
              <a:rPr lang="en" sz="1600">
                <a:solidFill>
                  <a:srgbClr val="FF1864"/>
                </a:solidFill>
              </a:rPr>
              <a:t>saturated_into</a:t>
            </a:r>
            <a:r>
              <a:rPr lang="en" sz="1600">
                <a:solidFill>
                  <a:srgbClr val="FFFFFF"/>
                </a:solidFill>
              </a:rPr>
              <a:t>::&lt;Weight&gt;()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44"/>
          <p:cNvSpPr txBox="1"/>
          <p:nvPr>
            <p:ph idx="4294967295" type="body"/>
          </p:nvPr>
        </p:nvSpPr>
        <p:spPr>
          <a:xfrm>
            <a:off x="311700" y="1037025"/>
            <a:ext cx="9290100" cy="4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impl&lt;T: pallet_balances::Trait&gt; </a:t>
            </a:r>
            <a:r>
              <a:rPr lang="en" sz="1500">
                <a:solidFill>
                  <a:srgbClr val="FF1864"/>
                </a:solidFill>
              </a:rPr>
              <a:t>ClassifyDispatch</a:t>
            </a:r>
            <a:r>
              <a:rPr lang="en" sz="1500">
                <a:solidFill>
                  <a:srgbClr val="FFFFFF"/>
                </a:solidFill>
              </a:rPr>
              <a:t>&lt;(&amp;BalanceOf&lt;T&gt;,)&gt; for </a:t>
            </a:r>
            <a:r>
              <a:rPr lang="en" sz="1500">
                <a:solidFill>
                  <a:srgbClr val="FF1864"/>
                </a:solidFill>
              </a:rPr>
              <a:t>WeightForSetDummy</a:t>
            </a:r>
            <a:r>
              <a:rPr lang="en" sz="1500">
                <a:solidFill>
                  <a:srgbClr val="FFFFFF"/>
                </a:solidFill>
              </a:rPr>
              <a:t>&lt;T&gt; {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fn </a:t>
            </a:r>
            <a:r>
              <a:rPr lang="en" sz="1500">
                <a:solidFill>
                  <a:srgbClr val="FF1864"/>
                </a:solidFill>
              </a:rPr>
              <a:t>classify_dispatch</a:t>
            </a:r>
            <a:r>
              <a:rPr lang="en" sz="1500">
                <a:solidFill>
                  <a:srgbClr val="FFFFFF"/>
                </a:solidFill>
              </a:rPr>
              <a:t>(&amp;self, target: (&amp;BalanceOf&lt;T&gt;,)) -&gt; </a:t>
            </a:r>
            <a:r>
              <a:rPr lang="en" sz="1500">
                <a:solidFill>
                  <a:srgbClr val="FF1864"/>
                </a:solidFill>
              </a:rPr>
              <a:t>DispatchClass</a:t>
            </a:r>
            <a:r>
              <a:rPr lang="en" sz="1500">
                <a:solidFill>
                  <a:srgbClr val="FFFFFF"/>
                </a:solidFill>
              </a:rPr>
              <a:t> {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if *target.0 &gt; &lt;BalanceOf&lt;T&gt;&gt;::from(1000u32) {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	DispatchClass::</a:t>
            </a:r>
            <a:r>
              <a:rPr lang="en" sz="1500">
                <a:solidFill>
                  <a:srgbClr val="FF1864"/>
                </a:solidFill>
              </a:rPr>
              <a:t>Operational</a:t>
            </a:r>
            <a:endParaRPr sz="1500">
              <a:solidFill>
                <a:srgbClr val="FF18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} else {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	DispatchClass::</a:t>
            </a:r>
            <a:r>
              <a:rPr lang="en" sz="1500">
                <a:solidFill>
                  <a:srgbClr val="FF1864"/>
                </a:solidFill>
              </a:rPr>
              <a:t>Normal</a:t>
            </a:r>
            <a:endParaRPr sz="1500">
              <a:solidFill>
                <a:srgbClr val="FF18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}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}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impl&lt;T: pallet_balances::Trait&gt; </a:t>
            </a:r>
            <a:r>
              <a:rPr lang="en" sz="1500">
                <a:solidFill>
                  <a:srgbClr val="FF1864"/>
                </a:solidFill>
              </a:rPr>
              <a:t>PaysFee</a:t>
            </a:r>
            <a:r>
              <a:rPr lang="en" sz="1500">
                <a:solidFill>
                  <a:srgbClr val="FFFFFF"/>
                </a:solidFill>
              </a:rPr>
              <a:t>&lt;(&amp;BalanceOf&lt;T&gt;,)&gt; for </a:t>
            </a:r>
            <a:r>
              <a:rPr lang="en" sz="1500">
                <a:solidFill>
                  <a:srgbClr val="FF1864"/>
                </a:solidFill>
              </a:rPr>
              <a:t>WeightForSetDummy</a:t>
            </a:r>
            <a:r>
              <a:rPr lang="en" sz="1500">
                <a:solidFill>
                  <a:srgbClr val="FFFFFF"/>
                </a:solidFill>
              </a:rPr>
              <a:t>&lt;T&gt; {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fn </a:t>
            </a:r>
            <a:r>
              <a:rPr lang="en" sz="1500">
                <a:solidFill>
                  <a:srgbClr val="FF1864"/>
                </a:solidFill>
              </a:rPr>
              <a:t>pays_fee</a:t>
            </a:r>
            <a:r>
              <a:rPr lang="en" sz="1500">
                <a:solidFill>
                  <a:srgbClr val="FFFFFF"/>
                </a:solidFill>
              </a:rPr>
              <a:t>(&amp;self, _target: (&amp;BalanceOf&lt;T&gt;,)) -&gt; </a:t>
            </a:r>
            <a:r>
              <a:rPr lang="en" sz="1500">
                <a:solidFill>
                  <a:srgbClr val="FF1864"/>
                </a:solidFill>
              </a:rPr>
              <a:t>Pays</a:t>
            </a:r>
            <a:r>
              <a:rPr lang="en" sz="1500">
                <a:solidFill>
                  <a:srgbClr val="FFFFFF"/>
                </a:solidFill>
              </a:rPr>
              <a:t> {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Pays::Yes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}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}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自定义权重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2" name="Google Shape;1032;p45"/>
          <p:cNvSpPr txBox="1"/>
          <p:nvPr>
            <p:ph idx="4294967295" type="body"/>
          </p:nvPr>
        </p:nvSpPr>
        <p:spPr>
          <a:xfrm>
            <a:off x="376925" y="2163975"/>
            <a:ext cx="8637900" cy="26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// Apply weight to dispatchable call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#[weight = </a:t>
            </a:r>
            <a:r>
              <a:rPr lang="en" sz="1600">
                <a:solidFill>
                  <a:srgbClr val="FE1864"/>
                </a:solidFill>
              </a:rPr>
              <a:t>WeightForSetDummy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&lt;T&gt;(&lt;BalanceOf&lt;T&gt;&gt;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from</a:t>
            </a:r>
            <a:r>
              <a:rPr lang="en" sz="1600">
                <a:solidFill>
                  <a:srgbClr val="FFFFFF"/>
                </a:solidFill>
              </a:rPr>
              <a:t>(100u32))]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fn </a:t>
            </a:r>
            <a:r>
              <a:rPr lang="en" sz="1600">
                <a:solidFill>
                  <a:srgbClr val="FF1864"/>
                </a:solidFill>
              </a:rPr>
              <a:t>set_dummy</a:t>
            </a:r>
            <a:r>
              <a:rPr lang="en" sz="1600">
                <a:solidFill>
                  <a:srgbClr val="FFFFFF"/>
                </a:solidFill>
              </a:rPr>
              <a:t>(origin, #[compact] new_value: T::Balance)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// --snip--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33" name="Google Shape;1033;p45"/>
          <p:cNvSpPr txBox="1"/>
          <p:nvPr>
            <p:ph idx="4294967295" type="body"/>
          </p:nvPr>
        </p:nvSpPr>
        <p:spPr>
          <a:xfrm>
            <a:off x="311700" y="1298025"/>
            <a:ext cx="66261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如何使用：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FunctionOf 结构体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9" name="Google Shape;1039;p46"/>
          <p:cNvSpPr txBox="1"/>
          <p:nvPr>
            <p:ph idx="4294967295" type="body"/>
          </p:nvPr>
        </p:nvSpPr>
        <p:spPr>
          <a:xfrm>
            <a:off x="311700" y="1298025"/>
            <a:ext cx="76701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FunctionOf 接收三个</a:t>
            </a:r>
            <a:r>
              <a:rPr lang="en">
                <a:solidFill>
                  <a:srgbClr val="FFFFFF"/>
                </a:solidFill>
              </a:rPr>
              <a:t>参数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权重值或根据参数计算权重的closure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固定交易级别或计算交易级别的closure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是否付费的标志位</a:t>
            </a:r>
            <a:r>
              <a:rPr lang="en" sz="2000">
                <a:solidFill>
                  <a:srgbClr val="FFFFFF"/>
                </a:solidFill>
              </a:rPr>
              <a:t>或closure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FunctionOf 结构体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5" name="Google Shape;1045;p47"/>
          <p:cNvSpPr txBox="1"/>
          <p:nvPr>
            <p:ph idx="4294967295" type="body"/>
          </p:nvPr>
        </p:nvSpPr>
        <p:spPr>
          <a:xfrm>
            <a:off x="235500" y="1580700"/>
            <a:ext cx="89079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// weight = a x 10 + b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#[weight = </a:t>
            </a:r>
            <a:r>
              <a:rPr lang="en" sz="1600">
                <a:solidFill>
                  <a:srgbClr val="FF1864"/>
                </a:solidFill>
              </a:rPr>
              <a:t>FunctionOf</a:t>
            </a:r>
            <a:r>
              <a:rPr lang="en" sz="1600">
                <a:solidFill>
                  <a:srgbClr val="FFFFFF"/>
                </a:solidFill>
              </a:rPr>
              <a:t>(|args: (&amp;u32, &amp;u32)| args.0 * 10 + args.1, DispatchClass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1864"/>
                </a:solidFill>
              </a:rPr>
              <a:t>Normal</a:t>
            </a:r>
            <a:r>
              <a:rPr lang="en" sz="1600">
                <a:solidFill>
                  <a:srgbClr val="FFFFFF"/>
                </a:solidFill>
              </a:rPr>
              <a:t>, Pays::Yes)]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fn </a:t>
            </a:r>
            <a:r>
              <a:rPr lang="en" sz="1600">
                <a:solidFill>
                  <a:srgbClr val="FF1864"/>
                </a:solidFill>
              </a:rPr>
              <a:t>f1</a:t>
            </a:r>
            <a:r>
              <a:rPr lang="en" sz="1600">
                <a:solidFill>
                  <a:srgbClr val="FFFFFF"/>
                </a:solidFill>
              </a:rPr>
              <a:t>(_origin, _a: u32, _b: u32) { unimplemented!(); 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#[weight = </a:t>
            </a:r>
            <a:r>
              <a:rPr lang="en" sz="1600">
                <a:solidFill>
                  <a:srgbClr val="FF1864"/>
                </a:solidFill>
              </a:rPr>
              <a:t>FunctionOf</a:t>
            </a:r>
            <a:r>
              <a:rPr lang="en" sz="1600">
                <a:solidFill>
                  <a:srgbClr val="FFFFFF"/>
                </a:solidFill>
              </a:rPr>
              <a:t>(|_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(&amp;u32, &amp;u32)| 0, DispatchClass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1864"/>
                </a:solidFill>
              </a:rPr>
              <a:t>Operational</a:t>
            </a:r>
            <a:r>
              <a:rPr lang="en" sz="1600">
                <a:solidFill>
                  <a:srgbClr val="FFFFFF"/>
                </a:solidFill>
              </a:rPr>
              <a:t>, Pays::Yes)]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fn </a:t>
            </a:r>
            <a:r>
              <a:rPr lang="en" sz="1600">
                <a:solidFill>
                  <a:srgbClr val="FF1864"/>
                </a:solidFill>
              </a:rPr>
              <a:t>f2</a:t>
            </a:r>
            <a:r>
              <a:rPr lang="en" sz="1600">
                <a:solidFill>
                  <a:srgbClr val="FFFFFF"/>
                </a:solidFill>
              </a:rPr>
              <a:t>(_origin, _a: u32, _b: u32) { unimplemented!(); 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交易费用的存在原因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设计思路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组成部分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FRAME 模块导读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1" name="Google Shape;1051;p48"/>
          <p:cNvSpPr txBox="1"/>
          <p:nvPr>
            <p:ph idx="4294967295" type="body"/>
          </p:nvPr>
        </p:nvSpPr>
        <p:spPr>
          <a:xfrm>
            <a:off x="311700" y="1983100"/>
            <a:ext cx="63978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权重被用来定义交易产生的计算复杂度：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合理的权重值需要通过</a:t>
            </a:r>
            <a:r>
              <a:rPr lang="en" sz="2000">
                <a:solidFill>
                  <a:srgbClr val="FF1864"/>
                </a:solidFill>
              </a:rPr>
              <a:t>性能测试</a:t>
            </a:r>
            <a:r>
              <a:rPr lang="en" sz="2000">
                <a:solidFill>
                  <a:srgbClr val="FFFFFF"/>
                </a:solidFill>
              </a:rPr>
              <a:t>来获取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可调用函数的注释中要给出</a:t>
            </a:r>
            <a:r>
              <a:rPr lang="en" sz="2000">
                <a:solidFill>
                  <a:srgbClr val="FF1864"/>
                </a:solidFill>
              </a:rPr>
              <a:t>计算复杂度</a:t>
            </a:r>
            <a:r>
              <a:rPr lang="en" sz="2000">
                <a:solidFill>
                  <a:srgbClr val="FFFFFF"/>
                </a:solidFill>
              </a:rPr>
              <a:t>和</a:t>
            </a:r>
            <a:r>
              <a:rPr lang="en" sz="2000">
                <a:solidFill>
                  <a:srgbClr val="FF1864"/>
                </a:solidFill>
              </a:rPr>
              <a:t>数据读写</a:t>
            </a:r>
            <a:r>
              <a:rPr lang="en" sz="2000">
                <a:solidFill>
                  <a:srgbClr val="FFFFFF"/>
                </a:solidFill>
              </a:rPr>
              <a:t>操作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</a:t>
            </a:r>
            <a:r>
              <a:rPr lang="en" sz="2000">
                <a:solidFill>
                  <a:srgbClr val="FF1864"/>
                </a:solidFill>
              </a:rPr>
              <a:t>WeightToFee</a:t>
            </a:r>
            <a:r>
              <a:rPr lang="en" sz="2000">
                <a:solidFill>
                  <a:srgbClr val="FFFFFF"/>
                </a:solidFill>
              </a:rPr>
              <a:t>，转换</a:t>
            </a:r>
            <a:r>
              <a:rPr lang="en" sz="2000">
                <a:solidFill>
                  <a:schemeClr val="dk1"/>
                </a:solidFill>
              </a:rPr>
              <a:t>权重值</a:t>
            </a:r>
            <a:r>
              <a:rPr lang="en" sz="2000">
                <a:solidFill>
                  <a:srgbClr val="FFFFFF"/>
                </a:solidFill>
              </a:rPr>
              <a:t>为权重费用 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52" name="Google Shape;1052;p48"/>
          <p:cNvSpPr txBox="1"/>
          <p:nvPr>
            <p:ph idx="4294967295" type="body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基本费用 + 字节费用 + </a:t>
            </a:r>
            <a:r>
              <a:rPr lang="en" sz="1800">
                <a:solidFill>
                  <a:srgbClr val="FF1864"/>
                </a:solidFill>
              </a:rPr>
              <a:t>权重费用</a:t>
            </a:r>
            <a:r>
              <a:rPr lang="en" sz="1800">
                <a:solidFill>
                  <a:srgbClr val="FFFFFF"/>
                </a:solidFill>
              </a:rPr>
              <a:t> * </a:t>
            </a:r>
            <a:r>
              <a:rPr lang="en" sz="1800">
                <a:solidFill>
                  <a:srgbClr val="FFFFFF"/>
                </a:solidFill>
              </a:rPr>
              <a:t> 动态调节费率 + 小费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权重费用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8" name="Google Shape;1058;p49"/>
          <p:cNvSpPr txBox="1"/>
          <p:nvPr>
            <p:ph idx="4294967295" type="body"/>
          </p:nvPr>
        </p:nvSpPr>
        <p:spPr>
          <a:xfrm>
            <a:off x="311700" y="1580700"/>
            <a:ext cx="88770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pub struct </a:t>
            </a:r>
            <a:r>
              <a:rPr lang="en" sz="1800">
                <a:solidFill>
                  <a:srgbClr val="FF1864"/>
                </a:solidFill>
              </a:rPr>
              <a:t>WeightToFee</a:t>
            </a:r>
            <a:r>
              <a:rPr lang="en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impl </a:t>
            </a:r>
            <a:r>
              <a:rPr lang="en" sz="1800">
                <a:solidFill>
                  <a:srgbClr val="FE1864"/>
                </a:solidFill>
              </a:rPr>
              <a:t>WeightToFeePolynomial</a:t>
            </a:r>
            <a:r>
              <a:rPr lang="en" sz="1800">
                <a:solidFill>
                  <a:srgbClr val="FFFFFF"/>
                </a:solidFill>
              </a:rPr>
              <a:t> for WeightToFee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type Balance = Balance;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fn </a:t>
            </a:r>
            <a:r>
              <a:rPr lang="en" sz="1800">
                <a:solidFill>
                  <a:srgbClr val="FE1864"/>
                </a:solidFill>
              </a:rPr>
              <a:t>polynomial</a:t>
            </a:r>
            <a:r>
              <a:rPr lang="en" sz="1800">
                <a:solidFill>
                  <a:srgbClr val="FFFFFF"/>
                </a:solidFill>
              </a:rPr>
              <a:t>() -&gt; WeightToFeeCoefficients&lt;Self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rgbClr val="FFFFFF"/>
                </a:solidFill>
              </a:rPr>
              <a:t>Balance&gt;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</a:t>
            </a:r>
            <a:r>
              <a:rPr lang="en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动态调节费率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4" name="Google Shape;1064;p50"/>
          <p:cNvSpPr txBox="1"/>
          <p:nvPr>
            <p:ph idx="4294967295" type="body"/>
          </p:nvPr>
        </p:nvSpPr>
        <p:spPr>
          <a:xfrm>
            <a:off x="311700" y="1820000"/>
            <a:ext cx="80070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网络平稳运行的过程中，区块资源的使用比例应该稳定：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TargetBlockFullness参数，通常为25%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当前区块资源使用超过25%时，将下一区块动态调节费率设置为正，增加交易费用；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当资源使用率不足25%时，将下一区块的动态调节费率设置为负，减少交易费用，鼓励交易的发生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65" name="Google Shape;1065;p50"/>
          <p:cNvSpPr txBox="1"/>
          <p:nvPr>
            <p:ph idx="4294967295" type="body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基本费用 + 字节费用 + 权重费用 * </a:t>
            </a:r>
            <a:r>
              <a:rPr lang="en" sz="1800">
                <a:solidFill>
                  <a:srgbClr val="FF1864"/>
                </a:solidFill>
              </a:rPr>
              <a:t>动态调节费率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+ 小费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小费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51"/>
          <p:cNvSpPr txBox="1"/>
          <p:nvPr>
            <p:ph idx="4294967295" type="body"/>
          </p:nvPr>
        </p:nvSpPr>
        <p:spPr>
          <a:xfrm>
            <a:off x="311700" y="1820000"/>
            <a:ext cx="80070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不是必须的，具体数量由</a:t>
            </a:r>
            <a:r>
              <a:rPr lang="en">
                <a:solidFill>
                  <a:srgbClr val="FF1864"/>
                </a:solidFill>
              </a:rPr>
              <a:t>交易发送者决定</a:t>
            </a:r>
            <a:r>
              <a:rPr lang="en">
                <a:solidFill>
                  <a:srgbClr val="FFFFFF"/>
                </a:solidFill>
              </a:rPr>
              <a:t>，并且完全由区块生产者获得；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而交易费用的其它组成部分会根据一定的比例</a:t>
            </a:r>
            <a:r>
              <a:rPr lang="en">
                <a:solidFill>
                  <a:srgbClr val="FF1864"/>
                </a:solidFill>
              </a:rPr>
              <a:t>分配进入“国库”</a:t>
            </a:r>
            <a:r>
              <a:rPr lang="en">
                <a:solidFill>
                  <a:srgbClr val="FFFFFF"/>
                </a:solidFill>
              </a:rPr>
              <a:t>。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72" name="Google Shape;1072;p51"/>
          <p:cNvSpPr txBox="1"/>
          <p:nvPr>
            <p:ph idx="4294967295" type="body"/>
          </p:nvPr>
        </p:nvSpPr>
        <p:spPr>
          <a:xfrm>
            <a:off x="311700" y="1177625"/>
            <a:ext cx="78030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基本费用 + 字节费用 + 权重费用 *  动态调节费率 + </a:t>
            </a:r>
            <a:r>
              <a:rPr lang="en" sz="1800">
                <a:solidFill>
                  <a:srgbClr val="FF1864"/>
                </a:solidFill>
              </a:rPr>
              <a:t>小费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资料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8" name="Google Shape;1078;p52"/>
          <p:cNvSpPr txBox="1"/>
          <p:nvPr>
            <p:ph idx="4294967295" type="body"/>
          </p:nvPr>
        </p:nvSpPr>
        <p:spPr>
          <a:xfrm>
            <a:off x="311700" y="1480325"/>
            <a:ext cx="80070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代码：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https://github.com/paritytech/substrate/tree/master/frame/example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https://github.com/kaichaosun/play-substrate/tree/master/pallets/weight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文档：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https://substrate.dev/docs/en/development/module/fees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https://zhuanlan.zhihu.com/p/108194544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FRAME 模块导读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4" name="Google Shape;1084;p53"/>
          <p:cNvSpPr txBox="1"/>
          <p:nvPr>
            <p:ph idx="4294967295" type="body"/>
          </p:nvPr>
        </p:nvSpPr>
        <p:spPr>
          <a:xfrm>
            <a:off x="311700" y="1322625"/>
            <a:ext cx="80070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system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timestamp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transaction-payment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utility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3F2"/>
                </a:solidFill>
              </a:rPr>
              <a:t>FRAME 组成</a:t>
            </a:r>
            <a:endParaRPr>
              <a:solidFill>
                <a:srgbClr val="F1F3F2"/>
              </a:solidFill>
            </a:endParaRPr>
          </a:p>
        </p:txBody>
      </p:sp>
      <p:sp>
        <p:nvSpPr>
          <p:cNvPr id="1090" name="Google Shape;1090;p54"/>
          <p:cNvSpPr txBox="1"/>
          <p:nvPr/>
        </p:nvSpPr>
        <p:spPr>
          <a:xfrm>
            <a:off x="311700" y="1491275"/>
            <a:ext cx="38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System: 底层 types, storages, functions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Support：宏, traits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Executive：runtime编排层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Pallets：功能模块</a:t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1" name="Google Shape;10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325" y="1176032"/>
            <a:ext cx="4419602" cy="323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97" name="Google Shape;1097;p55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官网文档：substrate.io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98" name="Google Shape;1098;p55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存在原因 - Web 2.0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52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服务提供方利用用户的</a:t>
            </a:r>
            <a:r>
              <a:rPr lang="en">
                <a:solidFill>
                  <a:srgbClr val="FF1864"/>
                </a:solidFill>
              </a:rPr>
              <a:t>个人信息</a:t>
            </a:r>
            <a:r>
              <a:rPr lang="en">
                <a:solidFill>
                  <a:srgbClr val="FFFFFF"/>
                </a:solidFill>
              </a:rPr>
              <a:t>、</a:t>
            </a:r>
            <a:r>
              <a:rPr lang="en">
                <a:solidFill>
                  <a:srgbClr val="FF1864"/>
                </a:solidFill>
              </a:rPr>
              <a:t>产生的数据</a:t>
            </a:r>
            <a:r>
              <a:rPr lang="en">
                <a:solidFill>
                  <a:srgbClr val="FFFFFF"/>
                </a:solidFill>
              </a:rPr>
              <a:t>、</a:t>
            </a:r>
            <a:r>
              <a:rPr lang="en">
                <a:solidFill>
                  <a:srgbClr val="FF1864"/>
                </a:solidFill>
              </a:rPr>
              <a:t>注意力</a:t>
            </a:r>
            <a:r>
              <a:rPr lang="en">
                <a:solidFill>
                  <a:srgbClr val="FFFFFF"/>
                </a:solidFill>
              </a:rPr>
              <a:t>等来变现：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广告推送；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用户数据分析指导商家决策；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直接共享、贩卖用户隐私等。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28" name="Google Shape;9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75" y="571588"/>
            <a:ext cx="2659879" cy="4000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1"/>
          <p:cNvSpPr txBox="1"/>
          <p:nvPr/>
        </p:nvSpPr>
        <p:spPr>
          <a:xfrm>
            <a:off x="311700" y="3918750"/>
            <a:ext cx="50280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** 用户数据的所有者是服务提供方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存在原因 - Web 3.0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32"/>
          <p:cNvSpPr txBox="1"/>
          <p:nvPr>
            <p:ph idx="4294967295" type="body"/>
          </p:nvPr>
        </p:nvSpPr>
        <p:spPr>
          <a:xfrm>
            <a:off x="311700" y="1524600"/>
            <a:ext cx="47073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1864"/>
                </a:solidFill>
              </a:rPr>
              <a:t>用户</a:t>
            </a:r>
            <a:r>
              <a:rPr lang="en" sz="3000">
                <a:solidFill>
                  <a:srgbClr val="FFFFFF"/>
                </a:solidFill>
              </a:rPr>
              <a:t>通过</a:t>
            </a:r>
            <a:r>
              <a:rPr lang="en" sz="3000">
                <a:solidFill>
                  <a:srgbClr val="FF1864"/>
                </a:solidFill>
              </a:rPr>
              <a:t>私钥</a:t>
            </a:r>
            <a:r>
              <a:rPr lang="en" sz="3000">
                <a:solidFill>
                  <a:srgbClr val="FFFFFF"/>
                </a:solidFill>
              </a:rPr>
              <a:t>掌握数据，</a:t>
            </a:r>
            <a:r>
              <a:rPr lang="en" sz="3000">
                <a:solidFill>
                  <a:srgbClr val="FF1864"/>
                </a:solidFill>
              </a:rPr>
              <a:t>敏感数据</a:t>
            </a:r>
            <a:r>
              <a:rPr lang="en" sz="3000">
                <a:solidFill>
                  <a:srgbClr val="FFFFFF"/>
                </a:solidFill>
              </a:rPr>
              <a:t>可以通过</a:t>
            </a:r>
            <a:r>
              <a:rPr lang="en" sz="3000">
                <a:solidFill>
                  <a:srgbClr val="FF1864"/>
                </a:solidFill>
              </a:rPr>
              <a:t>加密</a:t>
            </a:r>
            <a:r>
              <a:rPr lang="en" sz="3000">
                <a:solidFill>
                  <a:srgbClr val="FFFFFF"/>
                </a:solidFill>
              </a:rPr>
              <a:t>防止被窃取。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36" name="Google Shape;9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000" y="1126950"/>
            <a:ext cx="2889600" cy="2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3"/>
          <p:cNvSpPr/>
          <p:nvPr/>
        </p:nvSpPr>
        <p:spPr>
          <a:xfrm>
            <a:off x="5477250" y="1200150"/>
            <a:ext cx="3145500" cy="3147900"/>
          </a:xfrm>
          <a:prstGeom prst="ellipse">
            <a:avLst/>
          </a:prstGeom>
          <a:noFill/>
          <a:ln cap="flat" cmpd="sng" w="38100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0" dist="0" endA="0" endPos="20000" fadeDir="5400012" kx="0" rotWithShape="0" algn="bl" stA="6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42" name="Google Shape;942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存在原因 - Web 3.0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3"/>
          <p:cNvSpPr txBox="1"/>
          <p:nvPr>
            <p:ph idx="4294967295" type="body"/>
          </p:nvPr>
        </p:nvSpPr>
        <p:spPr>
          <a:xfrm>
            <a:off x="311700" y="1200150"/>
            <a:ext cx="46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天下没有免费的午餐，享受自由也要支付</a:t>
            </a:r>
            <a:r>
              <a:rPr lang="en">
                <a:solidFill>
                  <a:srgbClr val="FF1864"/>
                </a:solidFill>
              </a:rPr>
              <a:t>服务费用</a:t>
            </a:r>
            <a:r>
              <a:rPr lang="en">
                <a:solidFill>
                  <a:schemeClr val="dk1"/>
                </a:solidFill>
              </a:rPr>
              <a:t>，用来：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激励参与方更加有效的协作；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调节资源的利用率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6576000" y="12001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1864"/>
                </a:solidFill>
              </a:rPr>
              <a:t>团队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45" name="Google Shape;945;p33"/>
          <p:cNvSpPr/>
          <p:nvPr/>
        </p:nvSpPr>
        <p:spPr>
          <a:xfrm>
            <a:off x="7524000" y="27649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1864"/>
                </a:solidFill>
              </a:rPr>
              <a:t>用户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5628000" y="2836950"/>
            <a:ext cx="948000" cy="9477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1864"/>
                </a:solidFill>
              </a:rPr>
              <a:t>节点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如何设计交易费用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34"/>
          <p:cNvSpPr txBox="1"/>
          <p:nvPr>
            <p:ph idx="4294967295" type="body"/>
          </p:nvPr>
        </p:nvSpPr>
        <p:spPr>
          <a:xfrm>
            <a:off x="311700" y="1200150"/>
            <a:ext cx="39843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典型的</a:t>
            </a:r>
            <a:r>
              <a:rPr lang="en">
                <a:solidFill>
                  <a:srgbClr val="FF1864"/>
                </a:solidFill>
              </a:rPr>
              <a:t>资源限制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不同地区带宽差异巨大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有限的区块大小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有限的区块生成时间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昂贵的链上存储空间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如何分配交易费用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如何设计交易费用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35"/>
          <p:cNvSpPr txBox="1"/>
          <p:nvPr>
            <p:ph idx="4294967295" type="body"/>
          </p:nvPr>
        </p:nvSpPr>
        <p:spPr>
          <a:xfrm>
            <a:off x="311700" y="1200150"/>
            <a:ext cx="39843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典型的</a:t>
            </a:r>
            <a:r>
              <a:rPr lang="en">
                <a:solidFill>
                  <a:srgbClr val="FF1864"/>
                </a:solidFill>
              </a:rPr>
              <a:t>资源限制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不同地区带宽差异巨大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有限的区块大小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有限的区块生成时间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昂贵的链上存储空间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如何分配交易费用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59" name="Google Shape;959;p35"/>
          <p:cNvSpPr txBox="1"/>
          <p:nvPr>
            <p:ph idx="4294967295" type="body"/>
          </p:nvPr>
        </p:nvSpPr>
        <p:spPr>
          <a:xfrm>
            <a:off x="4160100" y="1200150"/>
            <a:ext cx="39843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可用的</a:t>
            </a:r>
            <a:r>
              <a:rPr lang="en">
                <a:solidFill>
                  <a:srgbClr val="FF1864"/>
                </a:solidFill>
              </a:rPr>
              <a:t>设计思路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计算每笔交易占用的字节数来收取费用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计算或者性能测试得出不同交易所消耗的时间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一次性付费和租赁两种模式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通过链上治理进行分配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960" name="Google Shape;960;p35"/>
          <p:cNvCxnSpPr/>
          <p:nvPr/>
        </p:nvCxnSpPr>
        <p:spPr>
          <a:xfrm flipH="1" rot="10800000">
            <a:off x="3432000" y="2100000"/>
            <a:ext cx="828000" cy="12000"/>
          </a:xfrm>
          <a:prstGeom prst="straightConnector1">
            <a:avLst/>
          </a:prstGeom>
          <a:noFill/>
          <a:ln cap="flat" cmpd="sng" w="38100">
            <a:solidFill>
              <a:srgbClr val="FF18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35"/>
          <p:cNvCxnSpPr/>
          <p:nvPr/>
        </p:nvCxnSpPr>
        <p:spPr>
          <a:xfrm flipH="1" rot="10800000">
            <a:off x="2900225" y="2267800"/>
            <a:ext cx="1359900" cy="268500"/>
          </a:xfrm>
          <a:prstGeom prst="straightConnector1">
            <a:avLst/>
          </a:prstGeom>
          <a:noFill/>
          <a:ln cap="flat" cmpd="sng" w="38100">
            <a:solidFill>
              <a:srgbClr val="FF18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35"/>
          <p:cNvCxnSpPr/>
          <p:nvPr/>
        </p:nvCxnSpPr>
        <p:spPr>
          <a:xfrm flipH="1" rot="10800000">
            <a:off x="3240000" y="2896950"/>
            <a:ext cx="1005300" cy="42900"/>
          </a:xfrm>
          <a:prstGeom prst="straightConnector1">
            <a:avLst/>
          </a:prstGeom>
          <a:noFill/>
          <a:ln cap="flat" cmpd="sng" w="38100">
            <a:solidFill>
              <a:srgbClr val="FF18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35"/>
          <p:cNvCxnSpPr/>
          <p:nvPr/>
        </p:nvCxnSpPr>
        <p:spPr>
          <a:xfrm>
            <a:off x="3245850" y="3550625"/>
            <a:ext cx="991800" cy="157800"/>
          </a:xfrm>
          <a:prstGeom prst="straightConnector1">
            <a:avLst/>
          </a:prstGeom>
          <a:noFill/>
          <a:ln cap="flat" cmpd="sng" w="38100">
            <a:solidFill>
              <a:srgbClr val="FF18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35"/>
          <p:cNvCxnSpPr/>
          <p:nvPr/>
        </p:nvCxnSpPr>
        <p:spPr>
          <a:xfrm>
            <a:off x="2965800" y="4001225"/>
            <a:ext cx="1282200" cy="162900"/>
          </a:xfrm>
          <a:prstGeom prst="straightConnector1">
            <a:avLst/>
          </a:prstGeom>
          <a:noFill/>
          <a:ln cap="flat" cmpd="sng" w="38100">
            <a:solidFill>
              <a:srgbClr val="FF18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Substrate 交易费用组成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0" name="Google Shape;970;p36"/>
          <p:cNvSpPr txBox="1"/>
          <p:nvPr>
            <p:ph idx="4294967295" type="body"/>
          </p:nvPr>
        </p:nvSpPr>
        <p:spPr>
          <a:xfrm>
            <a:off x="597200" y="2026650"/>
            <a:ext cx="78030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</a:t>
            </a:r>
            <a:r>
              <a:rPr lang="en" sz="1800">
                <a:solidFill>
                  <a:srgbClr val="FE1864"/>
                </a:solidFill>
              </a:rPr>
              <a:t>基本费用</a:t>
            </a:r>
            <a:r>
              <a:rPr lang="en" sz="1800">
                <a:solidFill>
                  <a:srgbClr val="FFFFFF"/>
                </a:solidFill>
              </a:rPr>
              <a:t> + </a:t>
            </a:r>
            <a:r>
              <a:rPr lang="en" sz="1800">
                <a:solidFill>
                  <a:srgbClr val="FF1864"/>
                </a:solidFill>
              </a:rPr>
              <a:t>字节费用</a:t>
            </a:r>
            <a:r>
              <a:rPr lang="en" sz="1800">
                <a:solidFill>
                  <a:srgbClr val="FFFFFF"/>
                </a:solidFill>
              </a:rPr>
              <a:t> + </a:t>
            </a:r>
            <a:r>
              <a:rPr lang="en" sz="1800">
                <a:solidFill>
                  <a:srgbClr val="FF1864"/>
                </a:solidFill>
              </a:rPr>
              <a:t>权重费用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* </a:t>
            </a:r>
            <a:r>
              <a:rPr lang="en" sz="1800">
                <a:solidFill>
                  <a:srgbClr val="FF1864"/>
                </a:solidFill>
              </a:rPr>
              <a:t>动态调节费率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+ </a:t>
            </a:r>
            <a:r>
              <a:rPr lang="en" sz="1800">
                <a:solidFill>
                  <a:srgbClr val="FF1864"/>
                </a:solidFill>
              </a:rPr>
              <a:t>小费</a:t>
            </a:r>
            <a:endParaRPr sz="18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Substrate 交易费用组成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6" name="Google Shape;976;p37"/>
          <p:cNvSpPr txBox="1"/>
          <p:nvPr>
            <p:ph idx="4294967295" type="body"/>
          </p:nvPr>
        </p:nvSpPr>
        <p:spPr>
          <a:xfrm>
            <a:off x="572925" y="1359450"/>
            <a:ext cx="78030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总费用 = </a:t>
            </a:r>
            <a:r>
              <a:rPr lang="en" sz="1800">
                <a:solidFill>
                  <a:srgbClr val="FE1864"/>
                </a:solidFill>
              </a:rPr>
              <a:t>基本费用</a:t>
            </a:r>
            <a:r>
              <a:rPr lang="en" sz="1800">
                <a:solidFill>
                  <a:srgbClr val="FFFFFF"/>
                </a:solidFill>
              </a:rPr>
              <a:t> + </a:t>
            </a:r>
            <a:r>
              <a:rPr lang="en" sz="1800">
                <a:solidFill>
                  <a:srgbClr val="F1F3F2"/>
                </a:solidFill>
              </a:rPr>
              <a:t>字节费用 + 权重费用 * 动态调节费率 + 小费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77" name="Google Shape;977;p37"/>
          <p:cNvSpPr txBox="1"/>
          <p:nvPr>
            <p:ph idx="4294967295" type="body"/>
          </p:nvPr>
        </p:nvSpPr>
        <p:spPr>
          <a:xfrm>
            <a:off x="311700" y="2020800"/>
            <a:ext cx="43101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参数：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ExtrinsicBaseWeight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rgbClr val="FE1864"/>
                </a:solidFill>
              </a:rPr>
              <a:t>125 * WEIGHT_PER_MICROS</a:t>
            </a:r>
            <a:endParaRPr sz="1800">
              <a:solidFill>
                <a:srgbClr val="FE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MaximumBlockWeight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2 * WEIGHT_PER_SECOND</a:t>
            </a:r>
            <a:endParaRPr sz="1800">
              <a:solidFill>
                <a:srgbClr val="FE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WeightToFee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