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Medium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Roboto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edium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RobotoLight-bold.fntdata"/><Relationship Id="rId10" Type="http://schemas.openxmlformats.org/officeDocument/2006/relationships/slide" Target="slides/slide5.xml"/><Relationship Id="rId32" Type="http://schemas.openxmlformats.org/officeDocument/2006/relationships/font" Target="fonts/RobotoLight-regular.fntdata"/><Relationship Id="rId13" Type="http://schemas.openxmlformats.org/officeDocument/2006/relationships/slide" Target="slides/slide8.xml"/><Relationship Id="rId35" Type="http://schemas.openxmlformats.org/officeDocument/2006/relationships/font" Target="fonts/Roboto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6e43ed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a95c9d3c0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a95c9d3c0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a95c9d3c0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a95c9d3c0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a95c9d3c0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a95c9d3c0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a95c9d3c0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a95c9d3c0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a95c9d3c0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a95c9d3c0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a95c9d3c0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a95c9d3c0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a95c9d3c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a95c9d3c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a95c9d3c0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a95c9d3c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44a056a79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44a056a79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36e43e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862f509a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862f509a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a95c9d3c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a95c9d3c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a95c9d3c0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a95c9d3c0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a95c9d3c0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a95c9d3c0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a95c9d3c0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a95c9d3c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a95c9d3c0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a95c9d3c0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95c9d3c0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95c9d3c0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8" name="Google Shape;378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9" name="Google Shape;379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80" name="Google Shape;380;p1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" name="Google Shape;4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/ brandmark">
  <p:cSld name="TITLE_ONLY_1">
    <p:bg>
      <p:bgPr>
        <a:solidFill>
          <a:srgbClr val="282828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1" name="Google Shape;411;p12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3" name="Google Shape;453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12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3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8" name="Google Shape;458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" name="Google Shape;459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60" name="Google Shape;460;p1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8" name="Google Shape;48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1" name="Google Shape;491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2" name="Google Shape;492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3" name="Google Shape;493;p1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1" name="Google Shape;52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282828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4" name="Google Shape;524;p15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5" name="Google Shape;525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7" name="Google Shape;527;p1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5" name="Google Shape;5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9" name="Google Shape;559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0" name="Google Shape;56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1" name="Google Shape;561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2" name="Google Shape;562;p1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0" name="Google Shape;5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17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5" name="Google Shape;595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17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7" name="Google Shape;5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18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1" name="Google Shape;631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2" name="Google Shape;63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4" name="Google Shape;634;p1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cap="flat" cmpd="sng" w="9525">
            <a:solidFill>
              <a:srgbClr val="FE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5" name="Google Shape;6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7" name="Google Shape;667;p1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0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7" name="Google Shape;697;p20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8" name="Google Shape;698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20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00" name="Google Shape;700;p20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1" name="Google Shape;7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2" name="Google Shape;702;p2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0" name="Google Shape;73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alt">
  <p:cSld name="TITLE_3">
    <p:bg>
      <p:bgPr>
        <a:solidFill>
          <a:srgbClr val="28282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6" name="Google Shape;66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3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3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9" name="Google Shape;69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70" name="Google Shape;70;p3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" name="Google Shape;1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3" name="Google Shape;733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4" name="Google Shape;734;p2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2" name="Google Shape;76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765" name="Google Shape;76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7" name="Google Shape;767;p2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8" name="Google Shape;798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9" name="Google Shape;799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7" name="Google Shape;8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w/ brandmark" type="blank">
  <p:cSld name="BLANK">
    <p:bg>
      <p:bgPr>
        <a:solidFill>
          <a:srgbClr val="282828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30" name="Google Shape;830;p24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rgbClr val="282828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1_1">
    <p:bg>
      <p:bgPr>
        <a:solidFill>
          <a:srgbClr val="FFFFFF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282828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28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7" name="Google Shape;877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28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9" name="Google Shape;879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80" name="Google Shape;880;p2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8" name="Google Shape;9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Sub0">
  <p:cSld name="TITLE_3_1">
    <p:bg>
      <p:bgPr>
        <a:solidFill>
          <a:srgbClr val="28282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 txBox="1"/>
          <p:nvPr>
            <p:ph idx="2" type="ctrTitle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4"/>
          <p:cNvSpPr txBox="1"/>
          <p:nvPr>
            <p:ph idx="3" type="ctrTitle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4" name="Google Shape;124;p4"/>
            <p:cNvSpPr/>
            <p:nvPr/>
          </p:nvSpPr>
          <p:spPr>
            <a:xfrm>
              <a:off x="238125" y="2364350"/>
              <a:ext cx="7134550" cy="991525"/>
            </a:xfrm>
            <a:custGeom>
              <a:rect b="b" l="l" r="r" t="t"/>
              <a:pathLst>
                <a:path extrusionOk="0" h="39661" w="285382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21725" y="3223700"/>
              <a:ext cx="748925" cy="465525"/>
            </a:xfrm>
            <a:custGeom>
              <a:rect b="b" l="l" r="r" t="t"/>
              <a:pathLst>
                <a:path extrusionOk="0" h="18621" w="29957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02075" y="3088925"/>
              <a:ext cx="868575" cy="522725"/>
            </a:xfrm>
            <a:custGeom>
              <a:rect b="b" l="l" r="r" t="t"/>
              <a:pathLst>
                <a:path extrusionOk="0" h="20909" w="34743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082400" y="2954775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221025"/>
              <a:ext cx="1455075" cy="1255850"/>
            </a:xfrm>
            <a:custGeom>
              <a:rect b="b" l="l" r="r" t="t"/>
              <a:pathLst>
                <a:path extrusionOk="0" h="50234" w="58203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153950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86225"/>
              <a:ext cx="868575" cy="523400"/>
            </a:xfrm>
            <a:custGeom>
              <a:rect b="b" l="l" r="r" t="t"/>
              <a:pathLst>
                <a:path extrusionOk="0" h="20936" w="34743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615575" y="2019175"/>
              <a:ext cx="749575" cy="455650"/>
            </a:xfrm>
            <a:custGeom>
              <a:rect b="b" l="l" r="r" t="t"/>
              <a:pathLst>
                <a:path extrusionOk="0" h="18226" w="29983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200" y="2607625"/>
              <a:ext cx="151250" cy="199250"/>
            </a:xfrm>
            <a:custGeom>
              <a:rect b="b" l="l" r="r" t="t"/>
              <a:pathLst>
                <a:path extrusionOk="0" h="7970" w="605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5275" y="2608850"/>
              <a:ext cx="153150" cy="198050"/>
            </a:xfrm>
            <a:custGeom>
              <a:rect b="b" l="l" r="r" t="t"/>
              <a:pathLst>
                <a:path extrusionOk="0" h="7922" w="6126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100" y="2530050"/>
              <a:ext cx="159800" cy="277600"/>
            </a:xfrm>
            <a:custGeom>
              <a:rect b="b" l="l" r="r" t="t"/>
              <a:pathLst>
                <a:path extrusionOk="0" h="11104" w="6392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84325" y="2528075"/>
              <a:ext cx="191350" cy="280100"/>
            </a:xfrm>
            <a:custGeom>
              <a:rect b="b" l="l" r="r" t="t"/>
              <a:pathLst>
                <a:path extrusionOk="0" h="11204" w="7654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054725" y="2582650"/>
              <a:ext cx="255800" cy="169650"/>
            </a:xfrm>
            <a:custGeom>
              <a:rect b="b" l="l" r="r" t="t"/>
              <a:pathLst>
                <a:path extrusionOk="0" h="6786" w="10232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9" name="Google Shape;139;p5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5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2" name="Google Shape;182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6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6" name="Google Shape;186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" name="Google Shape;187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8" name="Google Shape;188;p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6" name="Google Shape;21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9" name="Google Shape;219;p7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0" name="Google Shape;260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">
  <p:cSld name="SECTION_HEADER_3">
    <p:bg>
      <p:bgPr>
        <a:solidFill>
          <a:srgbClr val="282828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4" name="Google Shape;264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5" name="Google Shape;265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6" name="Google Shape;266;p8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9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0" name="Google Shape;310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2" name="Google Shape;312;p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0" name="Google Shape;3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0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4" name="Google Shape;344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10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6" name="Google Shape;346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7" name="Google Shape;347;p1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5" name="Google Shape;37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ubstrate.dev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ubstrate.dev/docs/en/knowledgebase/advanced/codec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kaichao@parity.i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 txBox="1"/>
          <p:nvPr>
            <p:ph idx="3" type="ctrTitle"/>
          </p:nvPr>
        </p:nvSpPr>
        <p:spPr>
          <a:xfrm>
            <a:off x="3586100" y="3512775"/>
            <a:ext cx="29913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孙凯超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kaichao@parity.io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lang="en" sz="1400">
                <a:solidFill>
                  <a:srgbClr val="FF186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https://substrate.io</a:t>
            </a:r>
            <a:endParaRPr sz="1400">
              <a:solidFill>
                <a:srgbClr val="FF186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4" name="Google Shape;914;p29"/>
          <p:cNvSpPr txBox="1"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区块链应用开发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3586100" y="1920375"/>
            <a:ext cx="4040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SCALE 编解码</a:t>
            </a:r>
            <a:endParaRPr sz="2100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SCALE Codec 原理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38"/>
          <p:cNvSpPr txBox="1"/>
          <p:nvPr>
            <p:ph idx="4294967295" type="body"/>
          </p:nvPr>
        </p:nvSpPr>
        <p:spPr>
          <a:xfrm>
            <a:off x="311700" y="1200150"/>
            <a:ext cx="83739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Result&lt;T, E&gt; 类型</a:t>
            </a:r>
            <a:r>
              <a:rPr lang="en" sz="2000">
                <a:solidFill>
                  <a:srgbClr val="FFFFFF"/>
                </a:solidFill>
              </a:rPr>
              <a:t>，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0x00</a:t>
            </a:r>
            <a:r>
              <a:rPr lang="en" sz="1800">
                <a:solidFill>
                  <a:srgbClr val="FFFFFF"/>
                </a:solidFill>
              </a:rPr>
              <a:t> 表示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Ok(v)</a:t>
            </a:r>
            <a:r>
              <a:rPr lang="en" sz="1800">
                <a:solidFill>
                  <a:srgbClr val="FFFFFF"/>
                </a:solidFill>
              </a:rPr>
              <a:t>，后面紧跟值 v 的编码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0x01</a:t>
            </a:r>
            <a:r>
              <a:rPr lang="en" sz="1800">
                <a:solidFill>
                  <a:schemeClr val="dk1"/>
                </a:solidFill>
              </a:rPr>
              <a:t> 表示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Err(e)</a:t>
            </a:r>
            <a:r>
              <a:rPr lang="en" sz="1800">
                <a:solidFill>
                  <a:schemeClr val="dk1"/>
                </a:solidFill>
              </a:rPr>
              <a:t>，后面紧跟错误信息 e 的编码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例如：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MyResult</a:t>
            </a:r>
            <a:r>
              <a:rPr lang="en" sz="1800">
                <a:solidFill>
                  <a:schemeClr val="dk1"/>
                </a:solidFill>
              </a:rPr>
              <a:t> =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std::result::</a:t>
            </a: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Result</a:t>
            </a:r>
            <a:r>
              <a:rPr lang="en" sz="1800">
                <a:solidFill>
                  <a:schemeClr val="dk1"/>
                </a:solidFill>
              </a:rPr>
              <a:t>&lt;u8, bool&gt;;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Ok(42)</a:t>
            </a:r>
            <a:r>
              <a:rPr lang="en" sz="1800">
                <a:solidFill>
                  <a:schemeClr val="dk1"/>
                </a:solidFill>
              </a:rPr>
              <a:t>, hex: 0x002a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Err(false)</a:t>
            </a:r>
            <a:r>
              <a:rPr lang="en" sz="1800">
                <a:solidFill>
                  <a:schemeClr val="dk1"/>
                </a:solidFill>
              </a:rPr>
              <a:t>, hex: 0x0100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SCALE Codec 原理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39"/>
          <p:cNvSpPr txBox="1"/>
          <p:nvPr>
            <p:ph idx="4294967295" type="body"/>
          </p:nvPr>
        </p:nvSpPr>
        <p:spPr>
          <a:xfrm>
            <a:off x="311700" y="1200150"/>
            <a:ext cx="83739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Vectors (lists, series, sets)</a:t>
            </a:r>
            <a:r>
              <a:rPr lang="en" sz="2000">
                <a:solidFill>
                  <a:srgbClr val="FFFFFF"/>
                </a:solidFill>
              </a:rPr>
              <a:t>，以</a:t>
            </a:r>
            <a:r>
              <a:rPr lang="en" sz="2000">
                <a:solidFill>
                  <a:srgbClr val="FFFFFF"/>
                </a:solidFill>
              </a:rPr>
              <a:t>集合内元素数量的 </a:t>
            </a: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compact</a:t>
            </a:r>
            <a:r>
              <a:rPr lang="en" sz="2000">
                <a:solidFill>
                  <a:srgbClr val="FFFFFF"/>
                </a:solidFill>
              </a:rPr>
              <a:t> 编码开始，紧跟各个元素值的编码，按顺序拼接，例如：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origin: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u16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整数的集合，[4, 8, 15, 16, 23, 42]，共6个元素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binary: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0001 1000 (6 in compact),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0000 0000, 0000 0100 (4),  0000 0000, 0000 1000 (8),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0000 0000, 0000 1111 (15), 0000 0000, 0001 0000 (16),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0000 0000, 0001 0111 (23), 0000 0000, 0010 1010 (42),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0x18 0400 0800 0f00 1000 1700 2a00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SCALE Codec 原理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2" name="Google Shape;982;p40"/>
          <p:cNvSpPr txBox="1"/>
          <p:nvPr>
            <p:ph idx="4294967295" type="body"/>
          </p:nvPr>
        </p:nvSpPr>
        <p:spPr>
          <a:xfrm>
            <a:off x="311700" y="1200150"/>
            <a:ext cx="83739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字符串 String</a:t>
            </a:r>
            <a:r>
              <a:rPr lang="en" sz="2000">
                <a:solidFill>
                  <a:srgbClr val="FFFFFF"/>
                </a:solidFill>
              </a:rPr>
              <a:t>，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以 </a:t>
            </a:r>
            <a:r>
              <a:rPr lang="en" sz="1800">
                <a:solidFill>
                  <a:srgbClr val="FFFFFF"/>
                </a:solidFill>
              </a:rPr>
              <a:t>Vec&lt;u8&gt; 的</a:t>
            </a:r>
            <a:r>
              <a:rPr lang="en" sz="1800">
                <a:solidFill>
                  <a:srgbClr val="FFFFFF"/>
                </a:solidFill>
              </a:rPr>
              <a:t>形式进行表示和编码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u8 数值来源于字符的 UTF8 编码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SCALE Codec 原理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41"/>
          <p:cNvSpPr txBox="1"/>
          <p:nvPr>
            <p:ph idx="4294967295" type="body"/>
          </p:nvPr>
        </p:nvSpPr>
        <p:spPr>
          <a:xfrm>
            <a:off x="311700" y="1200150"/>
            <a:ext cx="83739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元组 Tuple</a:t>
            </a:r>
            <a:r>
              <a:rPr lang="en" sz="2000">
                <a:solidFill>
                  <a:srgbClr val="FFFFFF"/>
                </a:solidFill>
              </a:rPr>
              <a:t>，</a:t>
            </a:r>
            <a:r>
              <a:rPr lang="en" sz="2000">
                <a:solidFill>
                  <a:srgbClr val="FFFFFF"/>
                </a:solidFill>
              </a:rPr>
              <a:t>各个元素的编码直接拼接，例如，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origin: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(3, false)，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binary:</a:t>
            </a:r>
            <a:r>
              <a:rPr lang="en" sz="1800">
                <a:solidFill>
                  <a:srgbClr val="FFFFFF"/>
                </a:solidFill>
              </a:rPr>
              <a:t> 0000 1100, 0000 0000 ,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" sz="1800">
                <a:solidFill>
                  <a:srgbClr val="FFFFFF"/>
                </a:solidFill>
              </a:rPr>
              <a:t> 0x0c00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SCALE Codec 原理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4" name="Google Shape;994;p42"/>
          <p:cNvSpPr txBox="1"/>
          <p:nvPr>
            <p:ph idx="4294967295" type="body"/>
          </p:nvPr>
        </p:nvSpPr>
        <p:spPr>
          <a:xfrm>
            <a:off x="311700" y="1200150"/>
            <a:ext cx="8373900" cy="15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结构体 Struct</a:t>
            </a:r>
            <a:r>
              <a:rPr lang="en" sz="2000">
                <a:solidFill>
                  <a:srgbClr val="FFFFFF"/>
                </a:solidFill>
              </a:rPr>
              <a:t>，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属性名不会被编码到结果中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和元组类似，通常是各个属性值的编码直接拼接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95" name="Google Shape;995;p42"/>
          <p:cNvSpPr txBox="1"/>
          <p:nvPr>
            <p:ph idx="4294967295" type="body"/>
          </p:nvPr>
        </p:nvSpPr>
        <p:spPr>
          <a:xfrm>
            <a:off x="4005850" y="2363550"/>
            <a:ext cx="4679700" cy="24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let my_struct = </a:t>
            </a:r>
            <a:r>
              <a:rPr b="1" lang="en" sz="16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MyStruct</a:t>
            </a:r>
            <a:r>
              <a:rPr lang="en" sz="1600">
                <a:solidFill>
                  <a:schemeClr val="dk1"/>
                </a:solidFill>
              </a:rPr>
              <a:t> 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a: 42,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b: true,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binary:</a:t>
            </a:r>
            <a:r>
              <a:rPr lang="en" sz="1600">
                <a:solidFill>
                  <a:srgbClr val="FFFFFF"/>
                </a:solidFill>
              </a:rPr>
              <a:t> 0010 1010, 0000 0001</a:t>
            </a:r>
            <a:br>
              <a:rPr lang="en" sz="1600">
                <a:solidFill>
                  <a:srgbClr val="FFFFFF"/>
                </a:solidFill>
              </a:rPr>
            </a:b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 add mode:</a:t>
            </a:r>
            <a:r>
              <a:rPr lang="en" sz="1600">
                <a:solidFill>
                  <a:srgbClr val="FFFFFF"/>
                </a:solidFill>
              </a:rPr>
              <a:t> 1010 1000,  0000 0001</a:t>
            </a:r>
            <a:br>
              <a:rPr lang="en" sz="1600">
                <a:solidFill>
                  <a:srgbClr val="FFFFFF"/>
                </a:solidFill>
              </a:rPr>
            </a:b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" sz="1600">
                <a:solidFill>
                  <a:srgbClr val="FFFFFF"/>
                </a:solidFill>
              </a:rPr>
              <a:t> 0xa8 01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96" name="Google Shape;996;p42"/>
          <p:cNvSpPr txBox="1"/>
          <p:nvPr>
            <p:ph idx="4294967295" type="body"/>
          </p:nvPr>
        </p:nvSpPr>
        <p:spPr>
          <a:xfrm>
            <a:off x="532450" y="2363550"/>
            <a:ext cx="3473400" cy="18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struct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MyStruct</a:t>
            </a:r>
            <a:r>
              <a:rPr lang="en" sz="1600">
                <a:solidFill>
                  <a:schemeClr val="dk1"/>
                </a:solidFill>
              </a:rPr>
              <a:t> 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#[</a:t>
            </a:r>
            <a:r>
              <a:rPr b="1" lang="en" sz="16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codec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(compact)]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a: u32,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b: bool,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SCALE Codec 原理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43"/>
          <p:cNvSpPr txBox="1"/>
          <p:nvPr>
            <p:ph idx="4294967295" type="body"/>
          </p:nvPr>
        </p:nvSpPr>
        <p:spPr>
          <a:xfrm>
            <a:off x="311700" y="1200150"/>
            <a:ext cx="83739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枚举 Enum</a:t>
            </a:r>
            <a:r>
              <a:rPr lang="en" sz="2000">
                <a:solidFill>
                  <a:srgbClr val="FFFFFF"/>
                </a:solidFill>
              </a:rPr>
              <a:t>，</a:t>
            </a:r>
            <a:r>
              <a:rPr lang="en" sz="2000">
                <a:solidFill>
                  <a:srgbClr val="FFFFFF"/>
                </a:solidFill>
              </a:rPr>
              <a:t>第一个字节用来标识变体的位置，即最多支持256个变体，其后的内容用来编码变体里可能包含的值，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#[codec(index = "1")]</a:t>
            </a:r>
            <a:r>
              <a:rPr lang="en" sz="1800">
                <a:solidFill>
                  <a:srgbClr val="FFFFFF"/>
                </a:solidFill>
              </a:rPr>
              <a:t>，指定某个变体的 index 编码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03" name="Google Shape;1003;p43"/>
          <p:cNvSpPr txBox="1"/>
          <p:nvPr>
            <p:ph idx="4294967295" type="body"/>
          </p:nvPr>
        </p:nvSpPr>
        <p:spPr>
          <a:xfrm>
            <a:off x="974625" y="2808725"/>
            <a:ext cx="3473400" cy="18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enum </a:t>
            </a:r>
            <a:r>
              <a:rPr b="1" lang="en" sz="16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IntOrBool</a:t>
            </a:r>
            <a:r>
              <a:rPr lang="en" sz="1600">
                <a:solidFill>
                  <a:schemeClr val="dk1"/>
                </a:solidFill>
              </a:rPr>
              <a:t> 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Int(u8),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Bool(bool),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04" name="Google Shape;1004;p43"/>
          <p:cNvSpPr txBox="1"/>
          <p:nvPr>
            <p:ph idx="4294967295" type="body"/>
          </p:nvPr>
        </p:nvSpPr>
        <p:spPr>
          <a:xfrm>
            <a:off x="3565200" y="2876550"/>
            <a:ext cx="3473400" cy="18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Int(42)，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" sz="1600">
                <a:solidFill>
                  <a:schemeClr val="dk1"/>
                </a:solidFill>
              </a:rPr>
              <a:t> 0x002a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Bool(true)，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" sz="1600">
                <a:solidFill>
                  <a:schemeClr val="dk1"/>
                </a:solidFill>
              </a:rPr>
              <a:t> 0x0101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SCALE Codec 实现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0" name="Google Shape;1010;p44"/>
          <p:cNvSpPr txBox="1"/>
          <p:nvPr>
            <p:ph idx="4294967295" type="body"/>
          </p:nvPr>
        </p:nvSpPr>
        <p:spPr>
          <a:xfrm>
            <a:off x="311700" y="1200150"/>
            <a:ext cx="83739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Rust</a:t>
            </a:r>
            <a:r>
              <a:rPr lang="en" sz="2000">
                <a:solidFill>
                  <a:srgbClr val="FFFFFF"/>
                </a:solidFill>
              </a:rPr>
              <a:t>: paritytech/parity-scale-codec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en" sz="2000">
                <a:solidFill>
                  <a:srgbClr val="FFFFFF"/>
                </a:solidFill>
              </a:rPr>
              <a:t>: polkascan/py-scale-codec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Golang</a:t>
            </a:r>
            <a:r>
              <a:rPr lang="en" sz="2000">
                <a:solidFill>
                  <a:srgbClr val="FFFFFF"/>
                </a:solidFill>
              </a:rPr>
              <a:t>: itering/scale.go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C++</a:t>
            </a:r>
            <a:r>
              <a:rPr lang="en" sz="2000">
                <a:solidFill>
                  <a:srgbClr val="FFFFFF"/>
                </a:solidFill>
              </a:rPr>
              <a:t>: soramitsu/scale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lang="en" sz="2000">
                <a:solidFill>
                  <a:srgbClr val="FFFFFF"/>
                </a:solidFill>
              </a:rPr>
              <a:t>: polkadot-js/api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AssemblyScript</a:t>
            </a:r>
            <a:r>
              <a:rPr lang="en" sz="2000">
                <a:solidFill>
                  <a:srgbClr val="FFFFFF"/>
                </a:solidFill>
              </a:rPr>
              <a:t>: LimeChain/as-scale-codec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Haskell</a:t>
            </a:r>
            <a:r>
              <a:rPr lang="en" sz="2000">
                <a:solidFill>
                  <a:srgbClr val="FFFFFF"/>
                </a:solidFill>
              </a:rPr>
              <a:t>: airalab/hs-web3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r>
              <a:rPr lang="en" sz="2000">
                <a:solidFill>
                  <a:srgbClr val="FFFFFF"/>
                </a:solidFill>
              </a:rPr>
              <a:t>: emeraldpay/polkaj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Ruby</a:t>
            </a:r>
            <a:r>
              <a:rPr lang="en" sz="2000">
                <a:solidFill>
                  <a:srgbClr val="FFFFFF"/>
                </a:solidFill>
              </a:rPr>
              <a:t>: itering/scale.rb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5"/>
          <p:cNvSpPr txBox="1"/>
          <p:nvPr>
            <p:ph idx="4294967295" type="body"/>
          </p:nvPr>
        </p:nvSpPr>
        <p:spPr>
          <a:xfrm>
            <a:off x="311700" y="1200150"/>
            <a:ext cx="8373900" cy="20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https://substrate.dev/docs/en/knowledgebase/advanced/codec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16" name="Google Shape;1016;p4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SCALE Codec </a:t>
            </a:r>
            <a:r>
              <a:rPr lang="en">
                <a:solidFill>
                  <a:schemeClr val="dk1"/>
                </a:solidFill>
              </a:rPr>
              <a:t>文档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022" name="Google Shape;1022;p46"/>
          <p:cNvSpPr txBox="1"/>
          <p:nvPr>
            <p:ph idx="1" type="subTitle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官网文档：substrate.io</a:t>
            </a:r>
            <a:br>
              <a:rPr lang="en" sz="2400">
                <a:solidFill>
                  <a:srgbClr val="F1F3F2"/>
                </a:solidFill>
              </a:rPr>
            </a:br>
            <a:r>
              <a:rPr lang="en" sz="2400">
                <a:solidFill>
                  <a:srgbClr val="F1F3F2"/>
                </a:solidFill>
              </a:rPr>
              <a:t>                 知乎专栏：parity.link/zhihu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1023" name="Google Shape;1023;p46"/>
          <p:cNvSpPr txBox="1"/>
          <p:nvPr>
            <p:ph idx="1" type="subTitle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r>
              <a:rPr lang="en" sz="1800">
                <a:solidFill>
                  <a:srgbClr val="F1F3F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</a:rPr>
              <a:t>                                              kaichaosun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内容</a:t>
            </a:r>
            <a:endParaRPr/>
          </a:p>
        </p:txBody>
      </p:sp>
      <p:sp>
        <p:nvSpPr>
          <p:cNvPr id="921" name="Google Shape;921;p30"/>
          <p:cNvSpPr txBox="1"/>
          <p:nvPr/>
        </p:nvSpPr>
        <p:spPr>
          <a:xfrm>
            <a:off x="311700" y="123775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数据序列化和反序列化介绍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SCALE 编解码原理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实现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数据序列化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Google Shape;927;p31"/>
          <p:cNvSpPr txBox="1"/>
          <p:nvPr>
            <p:ph idx="4294967295" type="body"/>
          </p:nvPr>
        </p:nvSpPr>
        <p:spPr>
          <a:xfrm>
            <a:off x="311700" y="1200150"/>
            <a:ext cx="83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数据对象转换成二进制码，高效地进行</a:t>
            </a:r>
            <a:r>
              <a:rPr lang="en" sz="2200">
                <a:solidFill>
                  <a:srgbClr val="FE1864"/>
                </a:solidFill>
              </a:rPr>
              <a:t>存储</a:t>
            </a:r>
            <a:r>
              <a:rPr lang="en" sz="2200">
                <a:solidFill>
                  <a:srgbClr val="FFFFFF"/>
                </a:solidFill>
              </a:rPr>
              <a:t>和</a:t>
            </a:r>
            <a:r>
              <a:rPr lang="en" sz="2200">
                <a:solidFill>
                  <a:srgbClr val="FE1864"/>
                </a:solidFill>
              </a:rPr>
              <a:t>传输</a:t>
            </a:r>
            <a:r>
              <a:rPr lang="en" sz="2200">
                <a:solidFill>
                  <a:srgbClr val="FFFFFF"/>
                </a:solidFill>
              </a:rPr>
              <a:t>；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反之，以相同规则将二进制码解码，可以获得原始数据：</a:t>
            </a:r>
            <a:endParaRPr sz="18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Bitcoin specific serialization format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RLP (recursive length prefix)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SCALE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SCALE Codec </a:t>
            </a:r>
            <a:r>
              <a:rPr lang="en">
                <a:solidFill>
                  <a:schemeClr val="dk1"/>
                </a:solidFill>
              </a:rPr>
              <a:t>介绍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Google Shape;933;p32"/>
          <p:cNvSpPr txBox="1"/>
          <p:nvPr>
            <p:ph idx="4294967295" type="body"/>
          </p:nvPr>
        </p:nvSpPr>
        <p:spPr>
          <a:xfrm>
            <a:off x="311700" y="1200150"/>
            <a:ext cx="83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简单拼接聚合的小端数据格式 </a:t>
            </a:r>
            <a:r>
              <a:rPr lang="en" sz="1800">
                <a:solidFill>
                  <a:srgbClr val="FFFFFF"/>
                </a:solidFill>
              </a:rPr>
              <a:t>(Simple Concatenated Aggregate Little-Endian) </a:t>
            </a:r>
            <a:r>
              <a:rPr lang="en" sz="2200">
                <a:solidFill>
                  <a:srgbClr val="FFFFFF"/>
                </a:solidFill>
              </a:rPr>
              <a:t>，</a:t>
            </a:r>
            <a:endParaRPr sz="18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1864"/>
                </a:solidFill>
              </a:rPr>
              <a:t>轻量</a:t>
            </a:r>
            <a:r>
              <a:rPr lang="en" sz="2000">
                <a:solidFill>
                  <a:srgbClr val="FFFFFF"/>
                </a:solidFill>
              </a:rPr>
              <a:t>、</a:t>
            </a:r>
            <a:r>
              <a:rPr lang="en" sz="2000">
                <a:solidFill>
                  <a:srgbClr val="FF1864"/>
                </a:solidFill>
              </a:rPr>
              <a:t>高效</a:t>
            </a:r>
            <a:r>
              <a:rPr lang="en" sz="2000">
                <a:solidFill>
                  <a:srgbClr val="FFFFFF"/>
                </a:solidFill>
              </a:rPr>
              <a:t>的二进制码格式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适用于</a:t>
            </a:r>
            <a:r>
              <a:rPr lang="en" sz="2000">
                <a:solidFill>
                  <a:srgbClr val="FF1864"/>
                </a:solidFill>
              </a:rPr>
              <a:t>Blockchain runtime</a:t>
            </a:r>
            <a:r>
              <a:rPr lang="en" sz="2000">
                <a:solidFill>
                  <a:srgbClr val="FFFFFF"/>
                </a:solidFill>
              </a:rPr>
              <a:t>、低内存的资源有限环境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1864"/>
                </a:solidFill>
              </a:rPr>
              <a:t>链上数据</a:t>
            </a:r>
            <a:r>
              <a:rPr lang="en" sz="2000">
                <a:solidFill>
                  <a:srgbClr val="FFFFFF"/>
                </a:solidFill>
              </a:rPr>
              <a:t>和</a:t>
            </a:r>
            <a:r>
              <a:rPr lang="en" sz="2000">
                <a:solidFill>
                  <a:srgbClr val="FF1864"/>
                </a:solidFill>
              </a:rPr>
              <a:t>交易传输</a:t>
            </a:r>
            <a:r>
              <a:rPr lang="en" sz="2000">
                <a:solidFill>
                  <a:srgbClr val="FFFFFF"/>
                </a:solidFill>
              </a:rPr>
              <a:t>的编码格式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不包含类型信息，解码调用方必须有类型信息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新类型，#[derive(Encode, Decode)]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不同的类型对应的编码规则不同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SCALE Codec 原理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33"/>
          <p:cNvSpPr txBox="1"/>
          <p:nvPr>
            <p:ph idx="4294967295" type="body"/>
          </p:nvPr>
        </p:nvSpPr>
        <p:spPr>
          <a:xfrm>
            <a:off x="311700" y="1200150"/>
            <a:ext cx="83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固定宽度整数</a:t>
            </a:r>
            <a:r>
              <a:rPr lang="en" sz="2200">
                <a:solidFill>
                  <a:srgbClr val="FFFFFF"/>
                </a:solidFill>
              </a:rPr>
              <a:t>，如u8, i8, u32, i32, ...</a:t>
            </a:r>
            <a:endParaRPr sz="18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i8: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69, </a:t>
            </a: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binary:</a:t>
            </a:r>
            <a:r>
              <a:rPr lang="en" sz="2000">
                <a:solidFill>
                  <a:srgbClr val="FFFFFF"/>
                </a:solidFill>
              </a:rPr>
              <a:t> 0100 0101, </a:t>
            </a: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 </a:t>
            </a:r>
            <a:r>
              <a:rPr lang="en" sz="2000">
                <a:solidFill>
                  <a:srgbClr val="FFFFFF"/>
                </a:solidFill>
              </a:rPr>
              <a:t>0x45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u16:</a:t>
            </a:r>
            <a:r>
              <a:rPr lang="en" sz="2000">
                <a:solidFill>
                  <a:srgbClr val="FFFFFF"/>
                </a:solidFill>
              </a:rPr>
              <a:t> 42, </a:t>
            </a: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binary:</a:t>
            </a:r>
            <a:r>
              <a:rPr lang="en" sz="2000">
                <a:solidFill>
                  <a:srgbClr val="FFFFFF"/>
                </a:solidFill>
              </a:rPr>
              <a:t> 0000 0000, 0010 1010, </a:t>
            </a: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" sz="2000">
                <a:solidFill>
                  <a:srgbClr val="FFFFFF"/>
                </a:solidFill>
              </a:rPr>
              <a:t> 0x2a00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u32:</a:t>
            </a:r>
            <a:r>
              <a:rPr lang="en" sz="2000">
                <a:solidFill>
                  <a:srgbClr val="FFFFFF"/>
                </a:solidFill>
              </a:rPr>
              <a:t> 16777215, </a:t>
            </a:r>
            <a:br>
              <a:rPr lang="en" sz="2000">
                <a:solidFill>
                  <a:srgbClr val="FFFFFF"/>
                </a:solidFill>
              </a:rPr>
            </a:b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binary:</a:t>
            </a:r>
            <a:r>
              <a:rPr lang="en" sz="2000">
                <a:solidFill>
                  <a:srgbClr val="FFFFFF"/>
                </a:solidFill>
              </a:rPr>
              <a:t> 0000 0000, 1111 1111, 1111 1111, 1111 1111, </a:t>
            </a:r>
            <a:br>
              <a:rPr lang="en" sz="2000">
                <a:solidFill>
                  <a:srgbClr val="FFFFFF"/>
                </a:solidFill>
              </a:rPr>
            </a:b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" sz="2000">
                <a:solidFill>
                  <a:srgbClr val="FFFFFF"/>
                </a:solidFill>
              </a:rPr>
              <a:t> 0xff ff ff 00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SCALE Codec 原理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34"/>
          <p:cNvSpPr txBox="1"/>
          <p:nvPr>
            <p:ph idx="4294967295" type="body"/>
          </p:nvPr>
        </p:nvSpPr>
        <p:spPr>
          <a:xfrm>
            <a:off x="311700" y="1200150"/>
            <a:ext cx="83739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整数的</a:t>
            </a:r>
            <a:r>
              <a:rPr b="1" lang="en" sz="20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压缩 (compact) 编码</a:t>
            </a:r>
            <a:r>
              <a:rPr lang="en" sz="2000">
                <a:solidFill>
                  <a:srgbClr val="FFFFFF"/>
                </a:solidFill>
              </a:rPr>
              <a:t>，</a:t>
            </a:r>
            <a:r>
              <a:rPr lang="en" sz="2000">
                <a:solidFill>
                  <a:schemeClr val="dk1"/>
                </a:solidFill>
              </a:rPr>
              <a:t>编码大整数更高效，最大值 2^536，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整数类型前标记</a:t>
            </a:r>
            <a:endParaRPr sz="18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整数作为参数时：#[compact]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结构体：#[codec(compact)]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最低位的两个 bit 位表示模式</a:t>
            </a:r>
            <a:endParaRPr sz="18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0b00，单字节模式，高6位是值的LE编码 ( 0 ~ 63 )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0b01，两字节模式，高6位和下一个字节是值的LE编码 ( 64 ~ (2^14-1 )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0b10，四字节模式，高6</a:t>
            </a:r>
            <a:r>
              <a:rPr lang="en" sz="1600">
                <a:solidFill>
                  <a:schemeClr val="dk1"/>
                </a:solidFill>
              </a:rPr>
              <a:t>位</a:t>
            </a:r>
            <a:r>
              <a:rPr lang="en" sz="1600">
                <a:solidFill>
                  <a:srgbClr val="FFFFFF"/>
                </a:solidFill>
              </a:rPr>
              <a:t>和下3个字节是值的 LE 编码 (  (2^14-1) ~ (2^32-1)  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0b11，大整数模式，高6位表示用来编码值的字节数减去4，之后的字节是值的编码 ( (2^30-1) ~ (2^536-1) )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SCALE Codec 原理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35"/>
          <p:cNvSpPr txBox="1"/>
          <p:nvPr>
            <p:ph idx="4294967295" type="body"/>
          </p:nvPr>
        </p:nvSpPr>
        <p:spPr>
          <a:xfrm>
            <a:off x="311700" y="1200150"/>
            <a:ext cx="83739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整数的压缩 (compact) 编码</a:t>
            </a:r>
            <a:r>
              <a:rPr lang="en" sz="2000">
                <a:solidFill>
                  <a:srgbClr val="FFFFFF"/>
                </a:solidFill>
              </a:rPr>
              <a:t>，</a:t>
            </a:r>
            <a:r>
              <a:rPr lang="en" sz="2000">
                <a:solidFill>
                  <a:schemeClr val="dk1"/>
                </a:solidFill>
              </a:rPr>
              <a:t>编码大整数更高效，最大值 2^536，例如，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unsigned integer 0,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 origin:</a:t>
            </a:r>
            <a:r>
              <a:rPr lang="en" sz="1800">
                <a:solidFill>
                  <a:schemeClr val="dk1"/>
                </a:solidFill>
              </a:rPr>
              <a:t> 0000 0000, </a:t>
            </a:r>
            <a:r>
              <a:rPr i="1" lang="en" sz="1800" u="sng">
                <a:solidFill>
                  <a:schemeClr val="dk1"/>
                </a:solidFill>
              </a:rPr>
              <a:t>0b00 mode</a:t>
            </a:r>
            <a:r>
              <a:rPr lang="en" sz="1800">
                <a:solidFill>
                  <a:schemeClr val="dk1"/>
                </a:solidFill>
              </a:rPr>
              <a:t>, </a:t>
            </a:r>
            <a:br>
              <a:rPr lang="en" sz="1800">
                <a:solidFill>
                  <a:schemeClr val="dk1"/>
                </a:solidFill>
              </a:rPr>
            </a:b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 add mode:</a:t>
            </a:r>
            <a:r>
              <a:rPr lang="en" sz="1800">
                <a:solidFill>
                  <a:srgbClr val="FFFFFF"/>
                </a:solidFill>
              </a:rPr>
              <a:t> 0000 0000,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" sz="1800">
                <a:solidFill>
                  <a:srgbClr val="FFFFFF"/>
                </a:solidFill>
              </a:rPr>
              <a:t> 0x00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unsigned integer 1,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 origin:</a:t>
            </a:r>
            <a:r>
              <a:rPr lang="en" sz="1800">
                <a:solidFill>
                  <a:schemeClr val="dk1"/>
                </a:solidFill>
              </a:rPr>
              <a:t> 0000 0001, </a:t>
            </a:r>
            <a:r>
              <a:rPr i="1" lang="en" sz="1800" u="sng">
                <a:solidFill>
                  <a:schemeClr val="dk1"/>
                </a:solidFill>
              </a:rPr>
              <a:t>0b00 mode</a:t>
            </a:r>
            <a:r>
              <a:rPr lang="en" sz="1800">
                <a:solidFill>
                  <a:schemeClr val="dk1"/>
                </a:solidFill>
              </a:rPr>
              <a:t>, </a:t>
            </a:r>
            <a:br>
              <a:rPr lang="en" sz="1800">
                <a:solidFill>
                  <a:schemeClr val="dk1"/>
                </a:solidFill>
              </a:rPr>
            </a:b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 add mode:</a:t>
            </a:r>
            <a:r>
              <a:rPr lang="en" sz="1800">
                <a:solidFill>
                  <a:srgbClr val="FFFFFF"/>
                </a:solidFill>
              </a:rPr>
              <a:t> 0000 0100,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" sz="1800">
                <a:solidFill>
                  <a:srgbClr val="FFFFFF"/>
                </a:solidFill>
              </a:rPr>
              <a:t> 0x04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unsigned integer 42,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 origin:</a:t>
            </a:r>
            <a:r>
              <a:rPr lang="en" sz="1800">
                <a:solidFill>
                  <a:srgbClr val="FFFFFF"/>
                </a:solidFill>
              </a:rPr>
              <a:t> 0010 1010, </a:t>
            </a:r>
            <a:r>
              <a:rPr i="1" lang="en" sz="1800" u="sng">
                <a:solidFill>
                  <a:schemeClr val="dk1"/>
                </a:solidFill>
              </a:rPr>
              <a:t>0b00 mode</a:t>
            </a:r>
            <a:br>
              <a:rPr lang="en" sz="1800">
                <a:solidFill>
                  <a:srgbClr val="FFFFFF"/>
                </a:solidFill>
              </a:rPr>
            </a:b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 add mode:</a:t>
            </a:r>
            <a:r>
              <a:rPr lang="en" sz="1800">
                <a:solidFill>
                  <a:srgbClr val="FFFFFF"/>
                </a:solidFill>
              </a:rPr>
              <a:t> 1010 1000, 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" sz="1800">
                <a:solidFill>
                  <a:srgbClr val="FFFFFF"/>
                </a:solidFill>
              </a:rPr>
              <a:t> 0xa8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unsigned integer 69,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 origin:</a:t>
            </a:r>
            <a:r>
              <a:rPr lang="en" sz="1800">
                <a:solidFill>
                  <a:srgbClr val="FFFFFF"/>
                </a:solidFill>
              </a:rPr>
              <a:t> 0100 0101, </a:t>
            </a:r>
            <a:r>
              <a:rPr i="1" lang="en" sz="1800" u="sng">
                <a:solidFill>
                  <a:srgbClr val="FFFFFF"/>
                </a:solidFill>
              </a:rPr>
              <a:t>0b01 mode</a:t>
            </a:r>
            <a:r>
              <a:rPr lang="en" sz="1800">
                <a:solidFill>
                  <a:srgbClr val="FFFFFF"/>
                </a:solidFill>
              </a:rPr>
              <a:t>,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 add mode:</a:t>
            </a:r>
            <a:r>
              <a:rPr lang="en" sz="1800">
                <a:solidFill>
                  <a:srgbClr val="FFFFFF"/>
                </a:solidFill>
              </a:rPr>
              <a:t> 0000 0001, 0001 0101,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" sz="1800">
                <a:solidFill>
                  <a:srgbClr val="FFFFFF"/>
                </a:solidFill>
              </a:rPr>
              <a:t> 0x1501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FF1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p35"/>
          <p:cNvSpPr txBox="1"/>
          <p:nvPr>
            <p:ph idx="4294967295" type="body"/>
          </p:nvPr>
        </p:nvSpPr>
        <p:spPr>
          <a:xfrm>
            <a:off x="311700" y="4339900"/>
            <a:ext cx="83739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Hex 是小端格式（LE）!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SCALE Codec 原理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8" name="Google Shape;958;p36"/>
          <p:cNvSpPr txBox="1"/>
          <p:nvPr>
            <p:ph idx="4294967295" type="body"/>
          </p:nvPr>
        </p:nvSpPr>
        <p:spPr>
          <a:xfrm>
            <a:off x="311700" y="1200150"/>
            <a:ext cx="83739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布尔值</a:t>
            </a:r>
            <a:r>
              <a:rPr lang="en" sz="2000">
                <a:solidFill>
                  <a:srgbClr val="FFFFFF"/>
                </a:solidFill>
              </a:rPr>
              <a:t>，单字节的最小位表示，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false，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binaray:</a:t>
            </a:r>
            <a:r>
              <a:rPr lang="en" sz="1800">
                <a:solidFill>
                  <a:srgbClr val="FFFFFF"/>
                </a:solidFill>
              </a:rPr>
              <a:t> 0000 0000,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 </a:t>
            </a:r>
            <a:r>
              <a:rPr lang="en" sz="1800">
                <a:solidFill>
                  <a:srgbClr val="FFFFFF"/>
                </a:solidFill>
              </a:rPr>
              <a:t>0x00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true，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binary: </a:t>
            </a:r>
            <a:r>
              <a:rPr lang="en" sz="1800">
                <a:solidFill>
                  <a:srgbClr val="FFFFFF"/>
                </a:solidFill>
              </a:rPr>
              <a:t>0000 0001,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" sz="1800">
                <a:solidFill>
                  <a:srgbClr val="FFFFFF"/>
                </a:solidFill>
              </a:rPr>
              <a:t> 0x01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SCALE Codec 原理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37"/>
          <p:cNvSpPr txBox="1"/>
          <p:nvPr>
            <p:ph idx="4294967295" type="body"/>
          </p:nvPr>
        </p:nvSpPr>
        <p:spPr>
          <a:xfrm>
            <a:off x="311700" y="1200150"/>
            <a:ext cx="83739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Option&lt;T&gt; 类型</a:t>
            </a:r>
            <a:r>
              <a:rPr lang="en" sz="2000">
                <a:solidFill>
                  <a:srgbClr val="FFFFFF"/>
                </a:solidFill>
              </a:rPr>
              <a:t>，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如果有值，将保存的值编码后拼接，如 Option&lt;i8&gt;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None</a:t>
            </a:r>
            <a:r>
              <a:rPr lang="en" sz="1800">
                <a:solidFill>
                  <a:srgbClr val="FFFFFF"/>
                </a:solidFill>
              </a:rPr>
              <a:t>，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binaray:</a:t>
            </a:r>
            <a:r>
              <a:rPr lang="en" sz="1800">
                <a:solidFill>
                  <a:srgbClr val="FFFFFF"/>
                </a:solidFill>
              </a:rPr>
              <a:t> 0000 0000,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 </a:t>
            </a:r>
            <a:r>
              <a:rPr lang="en" sz="1800">
                <a:solidFill>
                  <a:srgbClr val="FFFFFF"/>
                </a:solidFill>
              </a:rPr>
              <a:t>0x00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Some(69)，binary: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binary: </a:t>
            </a:r>
            <a:r>
              <a:rPr lang="en" sz="1800">
                <a:solidFill>
                  <a:srgbClr val="FFFFFF"/>
                </a:solidFill>
              </a:rPr>
              <a:t>0000 0001, </a:t>
            </a:r>
            <a:r>
              <a:rPr lang="en" sz="1800">
                <a:solidFill>
                  <a:schemeClr val="dk1"/>
                </a:solidFill>
              </a:rPr>
              <a:t>0100 0101</a:t>
            </a:r>
            <a:r>
              <a:rPr lang="en" sz="1800">
                <a:solidFill>
                  <a:srgbClr val="FFFFFF"/>
                </a:solidFill>
              </a:rPr>
              <a:t>,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hex:</a:t>
            </a:r>
            <a:r>
              <a:rPr lang="en" sz="1800">
                <a:solidFill>
                  <a:srgbClr val="FFFFFF"/>
                </a:solidFill>
              </a:rPr>
              <a:t> 0x01 45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特例，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Option&lt;bool&gt;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None, </a:t>
            </a:r>
            <a:r>
              <a:rPr b="1" lang="en" sz="1800">
                <a:solidFill>
                  <a:srgbClr val="FFFFFF"/>
                </a:solidFill>
              </a:rPr>
              <a:t>hex:</a:t>
            </a:r>
            <a:r>
              <a:rPr lang="en" sz="1800">
                <a:solidFill>
                  <a:srgbClr val="FFFFFF"/>
                </a:solidFill>
              </a:rPr>
              <a:t> 0x00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Some(true), </a:t>
            </a:r>
            <a:r>
              <a:rPr b="1" lang="en" sz="1800">
                <a:solidFill>
                  <a:srgbClr val="FFFFFF"/>
                </a:solidFill>
              </a:rPr>
              <a:t>hex: </a:t>
            </a:r>
            <a:r>
              <a:rPr lang="en" sz="1800">
                <a:solidFill>
                  <a:srgbClr val="FFFFFF"/>
                </a:solidFill>
              </a:rPr>
              <a:t>0x01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Some(false), </a:t>
            </a:r>
            <a:r>
              <a:rPr b="1" lang="en" sz="1800">
                <a:solidFill>
                  <a:srgbClr val="FFFFFF"/>
                </a:solidFill>
              </a:rPr>
              <a:t>hex:</a:t>
            </a:r>
            <a:r>
              <a:rPr lang="en" sz="1800">
                <a:solidFill>
                  <a:srgbClr val="FFFFFF"/>
                </a:solidFill>
              </a:rPr>
              <a:t> 0x02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