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784f189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g784f189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84f189171_0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g784f189171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784f189171_0_5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g784f189171_0_5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784f189171_0_6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784f189171_0_6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784f189171_0_6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784f189171_0_6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784f189171_0_3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g784f189171_0_3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TITLE_1">
    <p:bg>
      <p:bgPr>
        <a:solidFill>
          <a:srgbClr val="28282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56" name="Google Shape;56;p1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1" name="Google Shape;111;p15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15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14" name="Google Shape;114;p15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15" name="Google Shape;115;p15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3" name="Google Shape;1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167" name="Google Shape;167;p16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" name="Google Shape;168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69" name="Google Shape;169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7" name="Google Shape;19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00" name="Google Shape;200;p17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7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2" name="Google Shape;202;p17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>
          <a:xfrm>
            <a:off x="621462" y="1892801"/>
            <a:ext cx="1012238" cy="1023226"/>
            <a:chOff x="1224475" y="238125"/>
            <a:chExt cx="5127850" cy="5175650"/>
          </a:xfrm>
        </p:grpSpPr>
        <p:sp>
          <p:nvSpPr>
            <p:cNvPr id="205" name="Google Shape;205;p17"/>
            <p:cNvSpPr/>
            <p:nvPr/>
          </p:nvSpPr>
          <p:spPr>
            <a:xfrm>
              <a:off x="4550350" y="4881975"/>
              <a:ext cx="328450" cy="531800"/>
            </a:xfrm>
            <a:custGeom>
              <a:rect b="b" l="l" r="r" t="t"/>
              <a:pathLst>
                <a:path extrusionOk="0" h="21272" w="13138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999400" y="4881975"/>
              <a:ext cx="352925" cy="530100"/>
            </a:xfrm>
            <a:custGeom>
              <a:rect b="b" l="l" r="r" t="t"/>
              <a:pathLst>
                <a:path extrusionOk="0" h="21204" w="14117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20550" y="4883425"/>
              <a:ext cx="328425" cy="406475"/>
            </a:xfrm>
            <a:custGeom>
              <a:rect b="b" l="l" r="r" t="t"/>
              <a:pathLst>
                <a:path extrusionOk="0" h="16259" w="13137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329625" y="4883425"/>
              <a:ext cx="244875" cy="406475"/>
            </a:xfrm>
            <a:custGeom>
              <a:rect b="b" l="l" r="r" t="t"/>
              <a:pathLst>
                <a:path extrusionOk="0" h="16259" w="9795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620575" y="4881975"/>
              <a:ext cx="61950" cy="401900"/>
            </a:xfrm>
            <a:custGeom>
              <a:rect b="b" l="l" r="r" t="t"/>
              <a:pathLst>
                <a:path extrusionOk="0" h="16076" w="2478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747325" y="4778275"/>
              <a:ext cx="224725" cy="505600"/>
            </a:xfrm>
            <a:custGeom>
              <a:rect b="b" l="l" r="r" t="t"/>
              <a:pathLst>
                <a:path extrusionOk="0" h="20224" w="8989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94650" y="4720150"/>
              <a:ext cx="99400" cy="85500"/>
            </a:xfrm>
            <a:custGeom>
              <a:rect b="b" l="l" r="r" t="t"/>
              <a:pathLst>
                <a:path extrusionOk="0" h="3420" w="3976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224475" y="238125"/>
              <a:ext cx="3246675" cy="2046825"/>
            </a:xfrm>
            <a:custGeom>
              <a:rect b="b" l="l" r="r" t="t"/>
              <a:pathLst>
                <a:path extrusionOk="0" h="81873" w="129867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11725" y="539150"/>
              <a:ext cx="3248125" cy="2045400"/>
            </a:xfrm>
            <a:custGeom>
              <a:rect b="b" l="l" r="r" t="t"/>
              <a:pathLst>
                <a:path extrusionOk="0" h="81816" w="129925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600400" y="838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787650" y="113980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974925" y="1439400"/>
              <a:ext cx="3248125" cy="2046850"/>
            </a:xfrm>
            <a:custGeom>
              <a:rect b="b" l="l" r="r" t="t"/>
              <a:pathLst>
                <a:path extrusionOk="0" h="81874" w="129925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163600" y="174045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2350850" y="20400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2538100" y="23411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2726800" y="26407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2914050" y="2941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101300" y="32413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598600" y="1845600"/>
              <a:ext cx="1016950" cy="635250"/>
            </a:xfrm>
            <a:custGeom>
              <a:rect b="b" l="l" r="r" t="t"/>
              <a:pathLst>
                <a:path extrusionOk="0" h="25410" w="40678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598600" y="1845600"/>
              <a:ext cx="348600" cy="217525"/>
            </a:xfrm>
            <a:custGeom>
              <a:rect b="b" l="l" r="r" t="t"/>
              <a:pathLst>
                <a:path extrusionOk="0" h="8701" w="13944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75525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08690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423600" y="2201375"/>
              <a:ext cx="566100" cy="352925"/>
            </a:xfrm>
            <a:custGeom>
              <a:rect b="b" l="l" r="r" t="t"/>
              <a:pathLst>
                <a:path extrusionOk="0" h="14117" w="22644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443775" y="3453100"/>
              <a:ext cx="545925" cy="341400"/>
            </a:xfrm>
            <a:custGeom>
              <a:rect b="b" l="l" r="r" t="t"/>
              <a:pathLst>
                <a:path extrusionOk="0" h="13656" w="21837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77542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0707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598600" y="3085800"/>
              <a:ext cx="1038575" cy="648200"/>
            </a:xfrm>
            <a:custGeom>
              <a:rect b="b" l="l" r="r" t="t"/>
              <a:pathLst>
                <a:path extrusionOk="0" h="25928" w="41543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598600" y="3085800"/>
              <a:ext cx="370225" cy="230475"/>
            </a:xfrm>
            <a:custGeom>
              <a:rect b="b" l="l" r="r" t="t"/>
              <a:pathLst>
                <a:path extrusionOk="0" h="9219" w="14809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18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6" name="Google Shape;236;p18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37" name="Google Shape;237;p18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238" name="Google Shape;238;p18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9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53" name="Google Shape;253;p19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5" name="Google Shape;295;p19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96" name="Google Shape;296;p19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0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00" name="Google Shape;300;p20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02" name="Google Shape;3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0" name="Google Shape;33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1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33" name="Google Shape;333;p21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4" name="Google Shape;374;p21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1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" name="Google Shape;379;p2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80" name="Google Shape;380;p2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 - no BG">
  <p:cSld name="SECTION_HEADER_3_1">
    <p:bg>
      <p:bgPr>
        <a:solidFill>
          <a:srgbClr val="282828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423" name="Google Shape;423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24" name="Google Shape;424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" name="Google Shape;455;p24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6" name="Google Shape;456;p2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24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458" name="Google Shape;458;p2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59" name="Google Shape;459;p2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7" name="Google Shape;48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0" name="Google Shape;490;p25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1" name="Google Shape;491;p2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2" name="Google Shape;492;p2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0" name="Google Shape;5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6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523" name="Google Shape;523;p26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65" name="Google Shape;565;p26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p2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9" name="Google Shape;569;p2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70" name="Google Shape;570;p2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1" name="Google Shape;571;p2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72" name="Google Shape;572;p2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0" name="Google Shape;60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603" name="Google Shape;603;p28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4" name="Google Shape;604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05" name="Google Shape;605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3" name="Google Shape;6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6" name="Google Shape;636;p29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37" name="Google Shape;637;p29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8" name="Google Shape;638;p2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9" name="Google Shape;639;p2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7" name="Google Shape;6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71" name="Google Shape;671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2" name="Google Shape;672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673" name="Google Shape;673;p3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74" name="Google Shape;674;p3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2" name="Google Shape;7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p31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707" name="Google Shape;707;p3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31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709" name="Google Shape;7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3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11" name="Google Shape;711;p3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2" name="Google Shape;742;p32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743" name="Google Shape;743;p3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4" name="Google Shape;7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Google Shape;745;p3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46" name="Google Shape;746;p3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Google Shape;776;p33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7" name="Google Shape;77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3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79" name="Google Shape;779;p3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09" name="Google Shape;809;p34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810" name="Google Shape;810;p34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34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12" name="Google Shape;812;p34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13" name="Google Shape;813;p3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14" name="Google Shape;814;p3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2" name="Google Shape;84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845" name="Google Shape;845;p3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46" name="Google Shape;846;p3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4" name="Google Shape;87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77" name="Google Shape;87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3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79" name="Google Shape;879;p3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9" name="Google Shape;90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910" name="Google Shape;910;p3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911" name="Google Shape;911;p3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9" name="Google Shape;93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942" name="Google Shape;942;p3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nius@parity.io" TargetMode="External"/><Relationship Id="rId4" Type="http://schemas.openxmlformats.org/officeDocument/2006/relationships/hyperlink" Target="https://substrate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2"/>
          <p:cNvSpPr txBox="1"/>
          <p:nvPr/>
        </p:nvSpPr>
        <p:spPr>
          <a:xfrm>
            <a:off x="3586100" y="56945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Substrate区块链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进阶</a:t>
            </a:r>
            <a:endParaRPr b="0" i="0" sz="32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1" name="Google Shape;991;p42"/>
          <p:cNvSpPr txBox="1"/>
          <p:nvPr/>
        </p:nvSpPr>
        <p:spPr>
          <a:xfrm>
            <a:off x="3586100" y="2011578"/>
            <a:ext cx="5169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第</a:t>
            </a: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二</a:t>
            </a:r>
            <a:r>
              <a:rPr b="0" i="0" lang="en" sz="21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节 </a:t>
            </a: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Substrate Kitties (上)</a:t>
            </a:r>
            <a:endParaRPr b="0" i="0" sz="1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2" name="Google Shape;992;p42"/>
          <p:cNvSpPr txBox="1"/>
          <p:nvPr/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Junius Zhou 周俊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junius@parity.io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https://substrate.dev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3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课程内容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8" name="Google Shape;998;p43"/>
          <p:cNvSpPr txBox="1"/>
          <p:nvPr/>
        </p:nvSpPr>
        <p:spPr>
          <a:xfrm>
            <a:off x="311700" y="1125525"/>
            <a:ext cx="8520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Metadata 元数据介绍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Kitties Pallet开发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单元测试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Frame 资产相关模块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Balances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Assets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4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Metadata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4" name="Google Shape;1004;p44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其中包含了每个模块的元数据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Events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Calls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Constants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Kitties Pallet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0" name="Google Shape;1010;p45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实现一个简单的 Substrate Kitties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功能：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领养小猫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繁殖小猫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赠予小猫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交易小猫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2.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作业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6" name="Google Shape;1016;p46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 指出视频中实现kitties的一个bug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 KittyIndex不在pallet中指定，而是在runtime里面绑定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 扩展存储，能得到一个账号拥有的所有kitties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4. 设计一个好的数据结构使得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能得到一个kitty的parents，brothers，children。以及和它一起breed过的另一半。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分析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时间空间复杂度，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尽量使得操作的较为高效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5. 测试代码能检查event，能测试所有的三个方法，能测试出所有定义的错误类型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6. create和breed需要质押一定数量的token，在transfer的时候能转移质押。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7"/>
          <p:cNvSpPr txBox="1"/>
          <p:nvPr/>
        </p:nvSpPr>
        <p:spPr>
          <a:xfrm>
            <a:off x="311700" y="195298"/>
            <a:ext cx="85206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Questions?</a:t>
            </a:r>
            <a:endParaRPr b="0" i="0" sz="3600" u="none" cap="none" strike="noStrik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2" name="Google Shape;1022;p47"/>
          <p:cNvSpPr txBox="1"/>
          <p:nvPr/>
        </p:nvSpPr>
        <p:spPr>
          <a:xfrm>
            <a:off x="311700" y="3030050"/>
            <a:ext cx="85206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官网文档：substrate.dev</a:t>
            </a:r>
            <a:b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     知乎专栏：parity.link/zhihu</a:t>
            </a:r>
            <a:endParaRPr b="0" i="0" sz="24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